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6" r:id="rId3"/>
    <p:sldId id="257" r:id="rId4"/>
    <p:sldId id="258" r:id="rId5"/>
    <p:sldId id="260" r:id="rId6"/>
    <p:sldId id="259" r:id="rId7"/>
    <p:sldId id="261" r:id="rId8"/>
    <p:sldId id="262" r:id="rId9"/>
    <p:sldId id="263" r:id="rId10"/>
    <p:sldId id="265" r:id="rId11"/>
    <p:sldId id="266" r:id="rId12"/>
    <p:sldId id="264" r:id="rId13"/>
    <p:sldId id="268" r:id="rId14"/>
    <p:sldId id="272" r:id="rId15"/>
    <p:sldId id="267" r:id="rId16"/>
    <p:sldId id="269" r:id="rId17"/>
    <p:sldId id="270"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tags" Target="tags/tag76.xml" /><Relationship Id="rId2" Type="http://schemas.openxmlformats.org/officeDocument/2006/relationships/notesMaster" Target="notesMasters/notesMaster1.xml" /><Relationship Id="rId20" Type="http://schemas.openxmlformats.org/officeDocument/2006/relationships/presProps" Target="presProps.xml" /><Relationship Id="rId21" Type="http://schemas.openxmlformats.org/officeDocument/2006/relationships/viewProps" Target="viewProps.xml" /><Relationship Id="rId22" Type="http://schemas.openxmlformats.org/officeDocument/2006/relationships/theme" Target="theme/theme1.xml" /><Relationship Id="rId23"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00003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175860754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65795CA5-ED15-42F7-A559-8FA32938215D}" type="datetimeFigureOut">
              <a:rPr lang="zh-CN" altLang="en-US" smtClean="0"/>
              <a:t>2021/9/10</a:t>
            </a:fld>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61133E66-321A-4B3B-9393-D3DDD915D62F}" type="slidenum">
              <a:rPr lang="zh-CN" altLang="en-US" smtClean="0"/>
              <a:t>0</a:t>
            </a:fld>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7.xml" /><Relationship Id="rId3" Type="http://schemas.openxmlformats.org/officeDocument/2006/relationships/tags" Target="../tags/tag6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70.xml" /><Relationship Id="rId4" Type="http://schemas.openxmlformats.org/officeDocument/2006/relationships/image" Target="../media/image5.png" /><Relationship Id="rId5" Type="http://schemas.openxmlformats.org/officeDocument/2006/relationships/tags" Target="../tags/tag71.xml" /><Relationship Id="rId6" Type="http://schemas.openxmlformats.org/officeDocument/2006/relationships/tags" Target="../tags/tag7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73.xml" /><Relationship Id="rId4" Type="http://schemas.openxmlformats.org/officeDocument/2006/relationships/image" Target="../media/image5.png" /><Relationship Id="rId5" Type="http://schemas.openxmlformats.org/officeDocument/2006/relationships/tags" Target="../tags/tag74.xml" /><Relationship Id="rId6" Type="http://schemas.openxmlformats.org/officeDocument/2006/relationships/tags" Target="../tags/tag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tags" Target="../tags/tag6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tags" Target="../tags/tag6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3709642" y="613558"/>
            <a:ext cx="5550251" cy="5091062"/>
            <a:chOff x="2531209" y="813440"/>
            <a:chExt cx="5043848" cy="5657726"/>
          </a:xfrm>
        </p:grpSpPr>
        <p:sp>
          <p:nvSpPr>
            <p:cNvPr id="13" name="文本框 12"/>
            <p:cNvSpPr txBox="1"/>
            <p:nvPr/>
          </p:nvSpPr>
          <p:spPr>
            <a:xfrm>
              <a:off x="3611828" y="949933"/>
              <a:ext cx="1293255" cy="5521233"/>
            </a:xfrm>
            <a:prstGeom prst="rect">
              <a:avLst/>
            </a:prstGeom>
            <a:noFill/>
          </p:spPr>
          <p:txBody>
            <a:bodyPr wrap="square" rtlCol="0">
              <a:spAutoFit/>
            </a:bodyPr>
            <a:lstStyle/>
            <a:p>
              <a:r>
                <a:rPr lang="zh-CN" altLang="en-US" sz="8000" b="1">
                  <a:solidFill>
                    <a:srgbClr val="578778"/>
                  </a:solidFill>
                  <a:latin typeface="等线" panose="02010600030101010101" pitchFamily="2" charset="-122"/>
                  <a:ea typeface="等线" panose="02010600030101010101" pitchFamily="2" charset="-122"/>
                </a:rPr>
                <a:t>压缩语段</a:t>
              </a:r>
            </a:p>
          </p:txBody>
        </p:sp>
        <p:cxnSp>
          <p:nvCxnSpPr>
            <p:cNvPr id="15" name="直接连接符 14"/>
            <p:cNvCxnSpPr/>
            <p:nvPr/>
          </p:nvCxnSpPr>
          <p:spPr>
            <a:xfrm flipH="1">
              <a:off x="5908467" y="826142"/>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62351" y="1483328"/>
              <a:ext cx="3012706" cy="28938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6191333" y="5287896"/>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31209" y="813440"/>
              <a:ext cx="772653" cy="4166330"/>
            </a:xfrm>
            <a:prstGeom prst="rect">
              <a:avLst/>
            </a:prstGeom>
            <a:noFill/>
          </p:spPr>
          <p:txBody>
            <a:bodyPr wrap="square" rtlCol="0">
              <a:spAutoFit/>
            </a:bodyPr>
            <a:lstStyle/>
            <a:p>
              <a:r>
                <a:rPr lang="zh-CN" altLang="en-US" sz="4800">
                  <a:solidFill>
                    <a:srgbClr val="578778"/>
                  </a:solidFill>
                  <a:latin typeface="隶书" panose="02010509060101010101" charset="-122"/>
                  <a:ea typeface="隶书" panose="02010509060101010101" charset="-122"/>
                </a:rPr>
                <a:t>专题突破之</a:t>
              </a:r>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1484912" y="934477"/>
            <a:ext cx="9826908" cy="672084"/>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关键词提取四步走</a:t>
            </a:r>
          </a:p>
        </p:txBody>
      </p:sp>
      <p:graphicFrame>
        <p:nvGraphicFramePr>
          <p:cNvPr id="3" name="Group 19"/>
          <p:cNvGraphicFramePr>
            <a:graphicFrameLocks noGrp="1"/>
          </p:cNvGraphicFramePr>
          <p:nvPr/>
        </p:nvGraphicFramePr>
        <p:xfrm>
          <a:off x="653404" y="858885"/>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知</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识</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讲</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653404" y="2068350"/>
          <a:ext cx="11187430" cy="4201541"/>
        </p:xfrm>
        <a:graphic>
          <a:graphicData uri="http://schemas.openxmlformats.org/drawingml/2006/table">
            <a:tbl>
              <a:tblPr/>
              <a:tblGrid>
                <a:gridCol w="1503045"/>
                <a:gridCol w="9684385"/>
              </a:tblGrid>
              <a:tr h="709930">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第一步：压缩内容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仔细研读原文提供的信息，弄清其内在关系，明确材料所陈述的对象或议论的中心观点，然后尽可能简练地概括文段的主要内容。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9930">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第二步：提取主干</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对原文内容有了初步认识后，将相同或相近的信息进行归类总结，提取概括原文最主要的信息，可用一句话将材料的内容概括出来。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860">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第三步：筛选比较</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在概括出来的主要信息中做进一步的筛选，从中提炼出最能反映材料内容的关键词。一般情况下，关键词就“镶嵌”在主要信息之中，考生只需以“压缩语段”的能力为“滤网”，将关键词按题目要求的顺序、数量逐一提取出来即可作答。</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805">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第四步：整合检查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330" kern="100">
                          <a:solidFill>
                            <a:schemeClr val="accent6">
                              <a:lumMod val="50000"/>
                            </a:schemeClr>
                          </a:solidFill>
                          <a:latin typeface="+mn-ea"/>
                          <a:ea typeface="+mn-ea"/>
                          <a:cs typeface="Times New Roman" panose="02020603050405020304"/>
                        </a:rPr>
                        <a:t>对所选关键词来一个回头看。先看一下关键词中内容有无重复之处，再看一下信息要点全不全(高考评分标准往往按信息点给分)，最后将关键词连缀起来，看意思是否连贯，是否准确地反映了原语段的中心内容。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19"/>
          <p:cNvGraphicFramePr>
            <a:graphicFrameLocks noGrp="1"/>
          </p:cNvGraphicFramePr>
          <p:nvPr>
            <p:custDataLst>
              <p:tags r:id="rId2"/>
            </p:custDataLst>
          </p:nvPr>
        </p:nvGraphicFramePr>
        <p:xfrm>
          <a:off x="304" y="649"/>
          <a:ext cx="974090" cy="967740"/>
        </p:xfrm>
        <a:graphic>
          <a:graphicData uri="http://schemas.openxmlformats.org/drawingml/2006/table">
            <a:tbl>
              <a:tblPr/>
              <a:tblGrid>
                <a:gridCol w="47561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典</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例</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charset="-122"/>
                        </a:rPr>
                        <a:t>析</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974285" y="-147"/>
            <a:ext cx="11092738" cy="2674620"/>
          </a:xfrm>
          <a:prstGeom prst="rect">
            <a:avLst/>
          </a:prstGeom>
          <a:noFill/>
          <a:ln w="9525">
            <a:noFill/>
            <a:miter lim="800000"/>
          </a:ln>
          <a:effectLst/>
        </p:spPr>
        <p:txBody>
          <a:bodyPr wrap="square">
            <a:spAutoFit/>
          </a:bodyPr>
          <a:lstStyle/>
          <a:p>
            <a:r>
              <a:rPr lang="en-US" altLang="en-US" sz="1695" b="1" smtClean="0">
                <a:solidFill>
                  <a:srgbClr val="006600"/>
                </a:solidFill>
                <a:latin typeface="黑体" panose="02010609060101010101" charset="-122"/>
                <a:ea typeface="黑体" panose="02010609060101010101" charset="-122"/>
                <a:cs typeface="黑体" panose="02010609060101010101" charset="-122"/>
              </a:rPr>
              <a:t>(2016·浙江卷)提取所给材料的主要信息，在横线处写出四个关键词。</a:t>
            </a:r>
          </a:p>
          <a:p>
            <a:r>
              <a:rPr lang="en-US" altLang="en-US" sz="1695" b="1" smtClean="0">
                <a:solidFill>
                  <a:srgbClr val="006600"/>
                </a:solidFill>
                <a:latin typeface="黑体" panose="02010609060101010101" charset="-122"/>
                <a:ea typeface="黑体" panose="02010609060101010101" charset="-122"/>
                <a:cs typeface="黑体" panose="02010609060101010101" charset="-122"/>
              </a:rPr>
              <a:t>引力全称万有引力，指具有质量的物体之间加速靠近的趋势，简单说就是物体之间相互吸引的作用力。在爱因斯坦广义相对论的视野里，引力等价于弯曲的时空。而引力波就是在弯曲的时空这个大背景下，当发生有质量的物体加速运动导致的扰动时，由此产生的波动如波纹一样向外传播的现象。</a:t>
            </a:r>
          </a:p>
          <a:p>
            <a:r>
              <a:rPr lang="en-US" altLang="en-US" sz="1695" b="1" smtClean="0">
                <a:solidFill>
                  <a:srgbClr val="006600"/>
                </a:solidFill>
                <a:latin typeface="黑体" panose="02010609060101010101" charset="-122"/>
                <a:ea typeface="黑体" panose="02010609060101010101" charset="-122"/>
                <a:cs typeface="黑体" panose="02010609060101010101" charset="-122"/>
              </a:rPr>
              <a:t>一个世纪前，爱因斯坦预测了引力波的存在，但近百年来，科学家们并未找到证明它存在的直接证据。华盛顿当地时间2016年2月11日，美国激光干涉引力波观测台(LIGO)实验组召开新闻发布会，宣布首次直接观测到了由两颗恒星级黑洞13亿年前并合产生的引力波。这是科学史上又一次具有划时代意义的发现。</a:t>
            </a:r>
          </a:p>
          <a:p>
            <a:r>
              <a:rPr lang="en-US" altLang="en-US" sz="1695" b="1" smtClean="0">
                <a:solidFill>
                  <a:srgbClr val="006600"/>
                </a:solidFill>
                <a:latin typeface="黑体" panose="02010609060101010101" charset="-122"/>
                <a:ea typeface="黑体" panose="02010609060101010101" charset="-122"/>
                <a:cs typeface="黑体" panose="02010609060101010101" charset="-122"/>
              </a:rPr>
              <a:t>引力波的发现对普通人的生活会产生什么影响？科学家们表示，一个新的重大科学发现，总会给人类社会带来无法预估的发展。18世纪描述电磁波的麦克斯韦理论确认的时候，也没有人知道会给人类带来什么，但是现在不管是电视机还是移动电话，都与电磁现象有关。</a:t>
            </a:r>
          </a:p>
        </p:txBody>
      </p:sp>
      <p:sp>
        <p:nvSpPr>
          <p:cNvPr id="9" name="Text Box 5"/>
          <p:cNvSpPr txBox="1">
            <a:spLocks noChangeArrowheads="1"/>
          </p:cNvSpPr>
          <p:nvPr/>
        </p:nvSpPr>
        <p:spPr bwMode="auto">
          <a:xfrm>
            <a:off x="1409320" y="6150297"/>
            <a:ext cx="9524542" cy="478536"/>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答案：引力波　首次(或“美国”)　发现　影响(或“意义” ）</a:t>
            </a:r>
          </a:p>
        </p:txBody>
      </p:sp>
      <p:graphicFrame>
        <p:nvGraphicFramePr>
          <p:cNvPr id="7" name="表格 6"/>
          <p:cNvGraphicFramePr>
            <a:graphicFrameLocks noGrp="1"/>
          </p:cNvGraphicFramePr>
          <p:nvPr>
            <p:custDataLst>
              <p:tags r:id="rId3"/>
            </p:custDataLst>
          </p:nvPr>
        </p:nvGraphicFramePr>
        <p:xfrm>
          <a:off x="804586" y="2701424"/>
          <a:ext cx="11262360" cy="3203575"/>
        </p:xfrm>
        <a:graphic>
          <a:graphicData uri="http://schemas.openxmlformats.org/drawingml/2006/table">
            <a:tbl>
              <a:tblPr/>
              <a:tblGrid>
                <a:gridCol w="1719580"/>
                <a:gridCol w="9542780"/>
              </a:tblGrid>
              <a:tr h="930275">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第一步：压缩内容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首先明确材料所陈述的对象，也就是第一段的关键词“引力波”；第二段的核心是美国首次发现引力波；第三段则重点讲引力波的发现带来的影响。</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45490">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第二步：提取主干</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提取概括原文最后两段的关键词语，使之与“引力波”构成一个单句——引力波的发现带来的影响。</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11530">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第三步：筛选比较</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在概括出的主要信息中进一步筛选，从中提炼出最能反映材料内容的关键词——引力波、首次、发现、影响等。</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16280">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第四步：整合检查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将引力波、首次、发现、影响等关键词连缀起来看看意思是否连贯，是否正确反映语段内容。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9" grpId="2"/>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377" name="文本框 1"/>
          <p:cNvSpPr txBox="1"/>
          <p:nvPr/>
        </p:nvSpPr>
        <p:spPr>
          <a:xfrm>
            <a:off x="762630" y="791712"/>
            <a:ext cx="10471883" cy="3575305"/>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2540" b="1">
                <a:solidFill>
                  <a:srgbClr val="E2F4FF"/>
                </a:solidFill>
                <a:latin typeface="Times New Roman" panose="02020603050405020304" pitchFamily="18" charset="0"/>
                <a:ea typeface="黑体" panose="02010609060101010101" charset="-122"/>
                <a:sym typeface="微软雅黑" panose="020b0503020204020204" pitchFamily="34" charset="-122"/>
              </a:rPr>
              <a:t>	下面是一篇学术论文的摘要，请根据文段内容提取四个关键词。</a:t>
            </a:r>
          </a:p>
          <a:p>
            <a:pPr lvl="0"/>
            <a:endParaRPr lang="en-US" altLang="zh-CN" sz="2540" b="1">
              <a:solidFill>
                <a:srgbClr val="E2F4FF"/>
              </a:solidFill>
              <a:latin typeface="Times New Roman" panose="02020603050405020304" pitchFamily="18" charset="0"/>
              <a:ea typeface="黑体" panose="02010609060101010101" charset="-122"/>
              <a:sym typeface="微软雅黑" panose="020b0503020204020204" pitchFamily="34" charset="-122"/>
            </a:endParaRPr>
          </a:p>
          <a:p>
            <a:pPr lvl="0"/>
            <a:r>
              <a:rPr lang="en-US" altLang="zh-CN" sz="2540" b="1">
                <a:solidFill>
                  <a:srgbClr val="E2F4FF"/>
                </a:solidFill>
                <a:latin typeface="Times New Roman" panose="02020603050405020304" pitchFamily="18" charset="0"/>
                <a:ea typeface="黑体" panose="02010609060101010101" charset="-122"/>
                <a:sym typeface="微软雅黑" panose="020b0503020204020204" pitchFamily="34" charset="-122"/>
              </a:rPr>
              <a:t>	在2019年底武汉地区爆发的新型冠状病毒肺炎(以下简称“新冠肺炎”)的防治过程中,中医药呈现出前所未有的参与度。中医药治疗疫病自古有之,千百年来为防治疫病积累了大量的成功经验。本文认为本次新冠肺炎的病机重点是湿邪蕴郁,有寒热之分;有卫气营血传变规律,而常现逆传;疫邪毒气旺盛易变;病位在肺脾,重症及心。其治疗要根据分期辨证论治,祛湿健脾贯穿始终,在具体治疗过程中既要清瘟解毒防变,又要养肺补脾固正,并且要掌握“三因制宜”原则,坚持防治并举。 </a:t>
            </a:r>
          </a:p>
        </p:txBody>
      </p:sp>
      <p:sp>
        <p:nvSpPr>
          <p:cNvPr id="101378" name="文本框 3"/>
          <p:cNvSpPr txBox="1"/>
          <p:nvPr/>
        </p:nvSpPr>
        <p:spPr>
          <a:xfrm>
            <a:off x="851660" y="4840033"/>
            <a:ext cx="10606267"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FF0000"/>
                </a:solidFill>
                <a:latin typeface="楷体" panose="02010609060101010101" pitchFamily="49" charset="-122"/>
                <a:ea typeface="楷体" panose="02010609060101010101" pitchFamily="49" charset="-122"/>
              </a:rPr>
              <a:t>关键词：新型冠状病毒肺炎; 病机; 分期辩证论治; 三因制宜;</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additive="base">
                                        <p:cTn id="6" dur="1" fill="hold">
                                          <p:stCondLst>
                                            <p:cond delay="0"/>
                                          </p:stCondLst>
                                        </p:cTn>
                                        <p:tgtEl>
                                          <p:spTgt spid="1013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图片 35"/>
          <p:cNvPicPr>
            <a:picLocks noChangeAspect="1"/>
          </p:cNvPicPr>
          <p:nvPr>
            <p:custDataLst>
              <p:tags r:id="rId3"/>
            </p:custDataLst>
          </p:nvPr>
        </p:nvPicPr>
        <p:blipFill>
          <a:blip r:embed="rId2"/>
          <a:stretch>
            <a:fillRect/>
          </a:stretch>
        </p:blipFill>
        <p:spPr>
          <a:xfrm>
            <a:off x="0" y="525"/>
            <a:ext cx="720090" cy="719979"/>
          </a:xfrm>
          <a:prstGeom prst="rect">
            <a:avLst/>
          </a:prstGeom>
        </p:spPr>
      </p:pic>
      <p:pic>
        <p:nvPicPr>
          <p:cNvPr id="12" name="图片 11"/>
          <p:cNvPicPr>
            <a:picLocks noChangeAspect="1"/>
          </p:cNvPicPr>
          <p:nvPr>
            <p:custDataLst>
              <p:tags r:id="rId5"/>
            </p:custDataLst>
          </p:nvPr>
        </p:nvPicPr>
        <p:blipFill>
          <a:blip r:embed="rId4"/>
          <a:stretch>
            <a:fillRect/>
          </a:stretch>
        </p:blipFill>
        <p:spPr>
          <a:xfrm>
            <a:off x="11471910" y="6137496"/>
            <a:ext cx="720090" cy="719979"/>
          </a:xfrm>
          <a:prstGeom prst="rect">
            <a:avLst/>
          </a:prstGeom>
        </p:spPr>
      </p:pic>
      <p:sp>
        <p:nvSpPr>
          <p:cNvPr id="100353" name="文本框 6"/>
          <p:cNvSpPr txBox="1"/>
          <p:nvPr/>
        </p:nvSpPr>
        <p:spPr>
          <a:xfrm>
            <a:off x="807985" y="538061"/>
            <a:ext cx="10545794" cy="4218432"/>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3385" b="1">
                <a:solidFill>
                  <a:schemeClr val="dk1"/>
                </a:solidFill>
                <a:latin typeface="微软雅黑" panose="020b0503020204020204" pitchFamily="34" charset="-122"/>
                <a:cs typeface="微软雅黑" panose="020b0503020204020204" pitchFamily="34" charset="-122"/>
                <a:sym typeface="微软雅黑" panose="020b0503020204020204" pitchFamily="34" charset="-122"/>
              </a:rPr>
              <a:t>	阅读下面的文字，从中提取出四个关键词。</a:t>
            </a:r>
          </a:p>
          <a:p>
            <a:pPr lvl="0"/>
            <a:r>
              <a:rPr lang="en-US" altLang="zh-CN" sz="3385" b="1">
                <a:solidFill>
                  <a:schemeClr val="dk1"/>
                </a:solidFill>
                <a:latin typeface="微软雅黑" panose="020b0503020204020204" pitchFamily="34" charset="-122"/>
                <a:cs typeface="微软雅黑" panose="020b0503020204020204" pitchFamily="34" charset="-122"/>
                <a:sym typeface="微软雅黑" panose="020b0503020204020204" pitchFamily="34" charset="-122"/>
              </a:rPr>
              <a:t>列夫·托尔斯泰忠告作家：绝对不要写自己不感兴趣的东西。阿·托尔斯泰强调：要想作品写得好，一定要写自己愿意写的东西。非常正确！但是问题是，作家的兴趣是什么，意愿是什么。归根到底，作家的作品不是写给自己看的，所以作家必须想到作品对读者的影响。由此可见，强烈的责任感对作家来说是同样重要的。</a:t>
            </a:r>
          </a:p>
          <a:p>
            <a:pPr lvl="0"/>
            <a:r>
              <a:rPr lang="en-US" altLang="zh-CN" sz="3385" b="1">
                <a:solidFill>
                  <a:schemeClr val="dk1"/>
                </a:solidFill>
                <a:latin typeface="微软雅黑" panose="020b0503020204020204" pitchFamily="34" charset="-122"/>
                <a:cs typeface="微软雅黑" panose="020b0503020204020204" pitchFamily="34" charset="-122"/>
                <a:sym typeface="微软雅黑" panose="020b0503020204020204" pitchFamily="34" charset="-122"/>
              </a:rPr>
              <a:t>关键词：________ ________ ________ ________</a:t>
            </a:r>
          </a:p>
        </p:txBody>
      </p:sp>
      <p:sp>
        <p:nvSpPr>
          <p:cNvPr id="100354" name="文本框 1"/>
          <p:cNvSpPr txBox="1"/>
          <p:nvPr/>
        </p:nvSpPr>
        <p:spPr>
          <a:xfrm>
            <a:off x="462915" y="4526915"/>
            <a:ext cx="11389360" cy="1005840"/>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000" b="1">
                <a:solidFill>
                  <a:srgbClr val="FF0000"/>
                </a:solidFill>
                <a:latin typeface="微软雅黑" panose="020b0503020204020204" pitchFamily="34" charset="-122"/>
                <a:cs typeface="微软雅黑" panose="020b0503020204020204" pitchFamily="34" charset="-122"/>
              </a:rPr>
              <a:t>解析　考生在解答这类试题时，一定要弄清楚命题人所给材料的内容要点。这则材料的内容要点主要有以下两个：一是作家写作时要有兴趣，二是作家写作时要有责任感。</a:t>
            </a:r>
          </a:p>
          <a:p>
            <a:pPr lvl="0"/>
            <a:r>
              <a:rPr lang="zh-CN" altLang="en-US" sz="2000" b="1">
                <a:solidFill>
                  <a:srgbClr val="FF0000"/>
                </a:solidFill>
                <a:latin typeface="微软雅黑" panose="020b0503020204020204" pitchFamily="34" charset="-122"/>
                <a:cs typeface="微软雅黑" panose="020b0503020204020204" pitchFamily="34" charset="-122"/>
              </a:rPr>
              <a:t>答案　作家　作品　兴趣(或“意愿”)　责任感</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100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图片 35"/>
          <p:cNvPicPr>
            <a:picLocks noChangeAspect="1"/>
          </p:cNvPicPr>
          <p:nvPr>
            <p:custDataLst>
              <p:tags r:id="rId3"/>
            </p:custDataLst>
          </p:nvPr>
        </p:nvPicPr>
        <p:blipFill>
          <a:blip r:embed="rId2"/>
          <a:stretch>
            <a:fillRect/>
          </a:stretch>
        </p:blipFill>
        <p:spPr>
          <a:xfrm>
            <a:off x="0" y="525"/>
            <a:ext cx="720090" cy="719979"/>
          </a:xfrm>
          <a:prstGeom prst="rect">
            <a:avLst/>
          </a:prstGeom>
        </p:spPr>
      </p:pic>
      <p:pic>
        <p:nvPicPr>
          <p:cNvPr id="12" name="图片 11"/>
          <p:cNvPicPr>
            <a:picLocks noChangeAspect="1"/>
          </p:cNvPicPr>
          <p:nvPr>
            <p:custDataLst>
              <p:tags r:id="rId5"/>
            </p:custDataLst>
          </p:nvPr>
        </p:nvPicPr>
        <p:blipFill>
          <a:blip r:embed="rId4"/>
          <a:stretch>
            <a:fillRect/>
          </a:stretch>
        </p:blipFill>
        <p:spPr>
          <a:xfrm>
            <a:off x="11471910" y="6137496"/>
            <a:ext cx="720090" cy="719979"/>
          </a:xfrm>
          <a:prstGeom prst="rect">
            <a:avLst/>
          </a:prstGeom>
        </p:spPr>
      </p:pic>
      <p:sp>
        <p:nvSpPr>
          <p:cNvPr id="100353" name="文本框 6"/>
          <p:cNvSpPr txBox="1"/>
          <p:nvPr/>
        </p:nvSpPr>
        <p:spPr>
          <a:xfrm>
            <a:off x="807985" y="538061"/>
            <a:ext cx="10545794" cy="5250180"/>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3385" b="1">
                <a:solidFill>
                  <a:schemeClr val="dk1"/>
                </a:solidFill>
                <a:latin typeface="微软雅黑" panose="020b0503020204020204" pitchFamily="34" charset="-122"/>
                <a:cs typeface="微软雅黑" panose="020b0503020204020204" pitchFamily="34" charset="-122"/>
                <a:sym typeface="微软雅黑" panose="020b0503020204020204" pitchFamily="34" charset="-122"/>
              </a:rPr>
              <a:t>	下面是一篇学术论文的摘要，请根据文段内容提取四个关键词。</a:t>
            </a:r>
          </a:p>
          <a:p>
            <a:pPr lvl="0"/>
            <a:r>
              <a:rPr lang="en-US" altLang="zh-CN" sz="3385" b="1">
                <a:solidFill>
                  <a:schemeClr val="dk1"/>
                </a:solidFill>
                <a:latin typeface="微软雅黑" panose="020b0503020204020204" pitchFamily="34" charset="-122"/>
                <a:cs typeface="微软雅黑" panose="020b0503020204020204" pitchFamily="34" charset="-122"/>
                <a:sym typeface="微软雅黑" panose="020b0503020204020204" pitchFamily="34" charset="-122"/>
              </a:rPr>
              <a:t>	笔者曾提出，陶渊明是中国文化的一个符号。古代绘画中大量关于陶渊明的作品，从一个侧面印证了这个论断。现存关于陶渊明的绘画可以分为三大类：第一类取材于他的作品；第二类取材于他的遗闻轶事；第三类是陶渊明的肖像画。考察这些以陶渊明为题材的绘画，可以看到陶渊明在画家心目中的影像，进而探讨陶渊明作为中国文化的一个符号所体现的人生追求和美学理想，以及陶渊明所产生的广泛影响。</a:t>
            </a:r>
          </a:p>
        </p:txBody>
      </p:sp>
      <p:sp>
        <p:nvSpPr>
          <p:cNvPr id="100354" name="文本框 1"/>
          <p:cNvSpPr txBox="1"/>
          <p:nvPr/>
        </p:nvSpPr>
        <p:spPr>
          <a:xfrm>
            <a:off x="1411033" y="5139039"/>
            <a:ext cx="9128042" cy="607314"/>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3385" b="1">
                <a:solidFill>
                  <a:srgbClr val="FF0000"/>
                </a:solidFill>
                <a:latin typeface="微软雅黑" panose="020b0503020204020204" pitchFamily="34" charset="-122"/>
                <a:cs typeface="微软雅黑" panose="020b0503020204020204" pitchFamily="34" charset="-122"/>
              </a:rPr>
              <a:t>关键词：陶渊明  绘画  中国文化  美学理想</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100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59255" y="26035"/>
            <a:ext cx="8806815" cy="6236209"/>
          </a:xfrm>
          <a:prstGeom prst="rect">
            <a:avLst/>
          </a:prstGeom>
          <a:noFill/>
        </p:spPr>
        <p:txBody>
          <a:bodyPr wrap="square" rtlCol="0" anchor="t">
            <a:spAutoFit/>
          </a:bodyPr>
          <a:lstStyle/>
          <a:p>
            <a:pPr algn="ctr">
              <a:lnSpc>
                <a:spcPct val="140000"/>
              </a:lnSpc>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★五、几点提醒</a:t>
            </a:r>
          </a:p>
          <a:p>
            <a:pPr algn="ctr">
              <a:lnSpc>
                <a:spcPct val="140000"/>
              </a:lnSpc>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1、关键词一般是名词或名词短语、动词、形容词，不会是虚词；</a:t>
            </a:r>
          </a:p>
          <a:p>
            <a:pPr algn="ctr">
              <a:lnSpc>
                <a:spcPct val="140000"/>
              </a:lnSpc>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2、关键词既可以是双音节词，也可以是四字短语或多音节短语；</a:t>
            </a:r>
          </a:p>
          <a:p>
            <a:pPr algn="ctr">
              <a:lnSpc>
                <a:spcPct val="140000"/>
              </a:lnSpc>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3、关键词一定是语段中出现的原词；</a:t>
            </a:r>
          </a:p>
          <a:p>
            <a:pPr algn="ctr">
              <a:lnSpc>
                <a:spcPct val="140000"/>
              </a:lnSpc>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4、书写时注意词语的顺序，因为不少题暗含顺序的要求，最好按原文顺序书写。</a:t>
            </a:r>
          </a:p>
        </p:txBody>
      </p:sp>
    </p:spTree>
  </p:cSld>
  <p:clrMapOvr>
    <a:masterClrMapping/>
  </p:clrMapOvr>
  <p:transition spd="med">
    <p:wedge/>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矩形 23"/>
          <p:cNvSpPr/>
          <p:nvPr/>
        </p:nvSpPr>
        <p:spPr>
          <a:xfrm flipH="1">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339319" y="737431"/>
            <a:ext cx="3513362" cy="5078713"/>
            <a:chOff x="4562351" y="826142"/>
            <a:chExt cx="3192664" cy="5078713"/>
          </a:xfrm>
        </p:grpSpPr>
        <p:sp>
          <p:nvSpPr>
            <p:cNvPr id="13" name="文本框 12"/>
            <p:cNvSpPr txBox="1"/>
            <p:nvPr/>
          </p:nvSpPr>
          <p:spPr>
            <a:xfrm>
              <a:off x="4727226" y="1142500"/>
              <a:ext cx="1293255" cy="1844040"/>
            </a:xfrm>
            <a:prstGeom prst="rect">
              <a:avLst/>
            </a:prstGeom>
            <a:noFill/>
          </p:spPr>
          <p:txBody>
            <a:bodyPr wrap="square" rtlCol="0">
              <a:spAutoFit/>
            </a:bodyPr>
            <a:lstStyle/>
            <a:p>
              <a:r>
                <a:rPr lang="zh-CN" altLang="en-US" sz="11500">
                  <a:solidFill>
                    <a:srgbClr val="578778"/>
                  </a:solidFill>
                  <a:latin typeface="等线" panose="02010600030101010101" pitchFamily="2" charset="-122"/>
                  <a:ea typeface="等线" panose="02010600030101010101" pitchFamily="2" charset="-122"/>
                </a:rPr>
                <a:t>谢</a:t>
              </a:r>
            </a:p>
          </p:txBody>
        </p:sp>
        <p:sp>
          <p:nvSpPr>
            <p:cNvPr id="14" name="文本框 13"/>
            <p:cNvSpPr txBox="1"/>
            <p:nvPr/>
          </p:nvSpPr>
          <p:spPr>
            <a:xfrm>
              <a:off x="6461760" y="2270848"/>
              <a:ext cx="1293255" cy="1310640"/>
            </a:xfrm>
            <a:prstGeom prst="rect">
              <a:avLst/>
            </a:prstGeom>
            <a:noFill/>
          </p:spPr>
          <p:txBody>
            <a:bodyPr wrap="square" rtlCol="0">
              <a:spAutoFit/>
            </a:bodyPr>
            <a:lstStyle/>
            <a:p>
              <a:r>
                <a:rPr lang="zh-CN" altLang="en-US" sz="8000">
                  <a:solidFill>
                    <a:srgbClr val="578778"/>
                  </a:solidFill>
                  <a:latin typeface="等线" panose="02010600030101010101" pitchFamily="2" charset="-122"/>
                  <a:ea typeface="等线" panose="02010600030101010101" pitchFamily="2" charset="-122"/>
                </a:rPr>
                <a:t>谢</a:t>
              </a:r>
            </a:p>
          </p:txBody>
        </p:sp>
        <p:cxnSp>
          <p:nvCxnSpPr>
            <p:cNvPr id="15" name="直接连接符 14"/>
            <p:cNvCxnSpPr/>
            <p:nvPr/>
          </p:nvCxnSpPr>
          <p:spPr>
            <a:xfrm flipH="1">
              <a:off x="5908467" y="826142"/>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62351" y="1483328"/>
              <a:ext cx="3012706" cy="28938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sp>
          <p:nvSpPr>
            <p:cNvPr id="18" name="流程图: 接点 17"/>
            <p:cNvSpPr/>
            <p:nvPr/>
          </p:nvSpPr>
          <p:spPr>
            <a:xfrm>
              <a:off x="5622966" y="3501728"/>
              <a:ext cx="901020" cy="934101"/>
            </a:xfrm>
            <a:prstGeom prst="flowChartConnector">
              <a:avLst/>
            </a:prstGeom>
            <a:solidFill>
              <a:srgbClr val="578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19" name="流程图: 接点 18"/>
            <p:cNvSpPr/>
            <p:nvPr/>
          </p:nvSpPr>
          <p:spPr>
            <a:xfrm>
              <a:off x="5622966" y="4572443"/>
              <a:ext cx="901020" cy="934101"/>
            </a:xfrm>
            <a:prstGeom prst="flowChartConnector">
              <a:avLst/>
            </a:prstGeom>
            <a:solidFill>
              <a:srgbClr val="578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20" name="文本框 19"/>
            <p:cNvSpPr txBox="1"/>
            <p:nvPr/>
          </p:nvSpPr>
          <p:spPr>
            <a:xfrm>
              <a:off x="5721194" y="3567518"/>
              <a:ext cx="866821" cy="762000"/>
            </a:xfrm>
            <a:prstGeom prst="rect">
              <a:avLst/>
            </a:prstGeom>
            <a:noFill/>
          </p:spPr>
          <p:txBody>
            <a:bodyPr wrap="square" rtlCol="0">
              <a:spAutoFit/>
            </a:bodyPr>
            <a:lstStyle/>
            <a:p>
              <a:r>
                <a:rPr lang="zh-CN" altLang="en-US" sz="4400">
                  <a:solidFill>
                    <a:schemeClr val="bg1"/>
                  </a:solidFill>
                </a:rPr>
                <a:t>观</a:t>
              </a:r>
            </a:p>
          </p:txBody>
        </p:sp>
        <p:sp>
          <p:nvSpPr>
            <p:cNvPr id="21" name="文本框 20"/>
            <p:cNvSpPr txBox="1"/>
            <p:nvPr/>
          </p:nvSpPr>
          <p:spPr>
            <a:xfrm>
              <a:off x="5721194" y="4638233"/>
              <a:ext cx="866821" cy="762000"/>
            </a:xfrm>
            <a:prstGeom prst="rect">
              <a:avLst/>
            </a:prstGeom>
            <a:noFill/>
          </p:spPr>
          <p:txBody>
            <a:bodyPr wrap="square" rtlCol="0">
              <a:spAutoFit/>
            </a:bodyPr>
            <a:lstStyle/>
            <a:p>
              <a:r>
                <a:rPr lang="zh-CN" altLang="en-US" sz="4400">
                  <a:solidFill>
                    <a:schemeClr val="bg1"/>
                  </a:solidFill>
                </a:rPr>
                <a:t>赏</a:t>
              </a:r>
            </a:p>
          </p:txBody>
        </p:sp>
        <p:cxnSp>
          <p:nvCxnSpPr>
            <p:cNvPr id="23" name="直接连接符 22"/>
            <p:cNvCxnSpPr/>
            <p:nvPr/>
          </p:nvCxnSpPr>
          <p:spPr>
            <a:xfrm flipH="1">
              <a:off x="6191333" y="5287896"/>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grpSp>
      <p:pic>
        <p:nvPicPr>
          <p:cNvPr id="25" name="New picture"/>
          <p:cNvPicPr/>
          <p:nvPr/>
        </p:nvPicPr>
        <p:blipFill>
          <a:blip r:embed="rId2"/>
          <a:stretch>
            <a:fillRect/>
          </a:stretch>
        </p:blipFill>
        <p:spPr>
          <a:xfrm>
            <a:off x="12534900" y="12052300"/>
            <a:ext cx="342900" cy="266700"/>
          </a:xfrm>
          <a:prstGeom prst="cube">
            <a:avLst/>
          </a:prstGeom>
        </p:spPr>
      </p:pic>
      <p:pic>
        <p:nvPicPr>
          <p:cNvPr id="26" name="New picture"/>
          <p:cNvPicPr/>
          <p:nvPr/>
        </p:nvPicPr>
        <p:blipFill>
          <a:blip r:embed="rId3"/>
          <a:stretch>
            <a:fillRect/>
          </a:stretch>
        </p:blipFill>
        <p:spPr>
          <a:xfrm>
            <a:off x="10223500" y="11480800"/>
            <a:ext cx="355600" cy="266700"/>
          </a:xfrm>
          <a:prstGeom prst="cube">
            <a:avLst/>
          </a:prstGeom>
        </p:spPr>
      </p:pic>
      <p:pic>
        <p:nvPicPr>
          <p:cNvPr id="27" name="New picture"/>
          <p:cNvPicPr/>
          <p:nvPr/>
        </p:nvPicPr>
        <p:blipFill>
          <a:blip r:embed="rId4"/>
          <a:stretch>
            <a:fillRect/>
          </a:stretch>
        </p:blipFill>
        <p:spPr>
          <a:xfrm>
            <a:off x="10883900" y="12306300"/>
            <a:ext cx="342900" cy="241300"/>
          </a:xfrm>
          <a:prstGeom prst="cube">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750" fill="hold"/>
                                        <p:tgtEl>
                                          <p:spTgt spid="24"/>
                                        </p:tgtEl>
                                        <p:attrNameLst>
                                          <p:attrName>ppt_w</p:attrName>
                                        </p:attrNameLst>
                                      </p:cBhvr>
                                      <p:tavLst>
                                        <p:tav tm="0">
                                          <p:val>
                                            <p:fltVal val="0"/>
                                          </p:val>
                                        </p:tav>
                                        <p:tav tm="100000">
                                          <p:val>
                                            <p:strVal val="#ppt_w"/>
                                          </p:val>
                                        </p:tav>
                                      </p:tavLst>
                                    </p:anim>
                                    <p:anim calcmode="lin" valueType="num">
                                      <p:cBhvr>
                                        <p:cTn id="8" dur="750" fill="hold"/>
                                        <p:tgtEl>
                                          <p:spTgt spid="24"/>
                                        </p:tgtEl>
                                        <p:attrNameLst>
                                          <p:attrName>ppt_h</p:attrName>
                                        </p:attrNameLst>
                                      </p:cBhvr>
                                      <p:tavLst>
                                        <p:tav tm="0">
                                          <p:val>
                                            <p:fltVal val="0"/>
                                          </p:val>
                                        </p:tav>
                                        <p:tav tm="100000">
                                          <p:val>
                                            <p:strVal val="#ppt_h"/>
                                          </p:val>
                                        </p:tav>
                                      </p:tavLst>
                                    </p:anim>
                                    <p:animEffect transition="in" filter="fade">
                                      <p:cBhvr>
                                        <p:cTn id="9"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2945" name="图片 2"/>
          <p:cNvPicPr/>
          <p:nvPr/>
        </p:nvPicPr>
        <p:blipFill>
          <a:blip r:embed="rId2"/>
          <a:stretch>
            <a:fillRect/>
          </a:stretch>
        </p:blipFill>
        <p:spPr>
          <a:xfrm>
            <a:off x="-45354" y="-22992"/>
            <a:ext cx="12260871" cy="6905664"/>
          </a:xfrm>
          <a:prstGeom prst="rect">
            <a:avLst/>
          </a:prstGeom>
          <a:noFill/>
          <a:ln>
            <a:noFill/>
            <a:miter lim="800000"/>
          </a:ln>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Rectangle 3"/>
          <p:cNvSpPr>
            <a:spLocks noGrp="1" noChangeArrowheads="1"/>
          </p:cNvSpPr>
          <p:nvPr>
            <p:ph type="body" idx="4294967295"/>
          </p:nvPr>
        </p:nvSpPr>
        <p:spPr>
          <a:xfrm>
            <a:off x="1440180" y="1199198"/>
            <a:ext cx="9167813" cy="6408738"/>
          </a:xfrm>
        </p:spPr>
        <p:txBody>
          <a:bodyPr vert="horz" wrap="square" lIns="91440" tIns="45720" rIns="91440" bIns="45720" numCol="1" anchor="t" anchorCtr="0" compatLnSpc="1">
            <a:normAutofit/>
          </a:bodyPr>
          <a:lstStyle>
            <a:lvl1pPr marL="342900" indent="-3429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l"/>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7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l"/>
              <a:defRPr lang="zh-CN" altLang="en-US" sz="23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9pPr>
          </a:lstStyle>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所谓下定义，就是用简短明确的语句揭示概念的内涵，即揭示概念所反映的对象的特点或本质的一种逻辑方法。格式为“……是……”或“……叫……”要求： </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1、下定义的句子一定是单句。</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2、下定义的句子不能是否定句、比喻句。如：</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鸟不是植物。（否定句）</a:t>
            </a: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美国人民是凶猛的纸老虎。（比喻句）</a:t>
            </a:r>
          </a:p>
          <a:p>
            <a:pPr marL="342900" marR="0" lvl="0" indent="-342900" defTabSz="914400" eaLnBrk="1" hangingPunct="1">
              <a:lnSpc>
                <a:spcPct val="80000"/>
              </a:lnSpc>
              <a:buNone/>
            </a:pPr>
            <a:endParaRPr lang="en-US" altLang="zh-CN" b="1" u="none" baseline="0">
              <a:solidFill>
                <a:srgbClr val="990033"/>
              </a:solidFill>
              <a:latin typeface="微软雅黑" panose="020b0503020204020204" pitchFamily="34" charset="-122"/>
              <a:ea typeface="微软雅黑" panose="020b0503020204020204" pitchFamily="34" charset="-122"/>
            </a:endParaRPr>
          </a:p>
          <a:p>
            <a:pPr marL="342900" marR="0" lvl="0" indent="-342900" defTabSz="914400" eaLnBrk="1" hangingPunct="1">
              <a:lnSpc>
                <a:spcPct val="80000"/>
              </a:lnSpc>
              <a:buNone/>
            </a:pPr>
            <a:r>
              <a:rPr lang="en-US" altLang="zh-CN" b="1" u="none" baseline="0">
                <a:solidFill>
                  <a:srgbClr val="990033"/>
                </a:solidFill>
                <a:latin typeface="微软雅黑" panose="020b0503020204020204" pitchFamily="34" charset="-122"/>
                <a:ea typeface="微软雅黑" panose="020b0503020204020204" pitchFamily="34" charset="-122"/>
              </a:rPr>
              <a:t>               </a:t>
            </a:r>
          </a:p>
        </p:txBody>
      </p:sp>
      <p:sp>
        <p:nvSpPr>
          <p:cNvPr id="16386" name="Rectangle 2"/>
          <p:cNvSpPr/>
          <p:nvPr/>
        </p:nvSpPr>
        <p:spPr>
          <a:xfrm>
            <a:off x="3052445" y="529273"/>
            <a:ext cx="6480175" cy="1138238"/>
          </a:xfrm>
          <a:prstGeom prst="rect">
            <a:avLst/>
          </a:prstGeom>
          <a:noFill/>
          <a:ln>
            <a:noFill/>
            <a:miter lim="800000"/>
          </a:ln>
        </p:spPr>
        <p:txBody>
          <a:bodyPr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4800" smtClean="0">
                <a:solidFill>
                  <a:srgbClr val="0000FF"/>
                </a:solidFill>
                <a:latin typeface="黑体" panose="02010609060101010101" charset="-122"/>
                <a:ea typeface="黑体" panose="02010609060101010101" charset="-122"/>
                <a:sym typeface="+mn-ea"/>
              </a:rPr>
              <a:t>题型一  下定义</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7041" name="Picture 7"/>
          <p:cNvPicPr/>
          <p:nvPr/>
        </p:nvPicPr>
        <p:blipFill>
          <a:blip r:embed="rId2"/>
          <a:stretch>
            <a:fillRect/>
          </a:stretch>
        </p:blipFill>
        <p:spPr>
          <a:xfrm>
            <a:off x="1169142" y="517904"/>
            <a:ext cx="1671402" cy="376276"/>
          </a:xfrm>
          <a:prstGeom prst="rect">
            <a:avLst/>
          </a:prstGeom>
          <a:noFill/>
          <a:ln>
            <a:noFill/>
            <a:miter lim="800000"/>
          </a:ln>
        </p:spPr>
      </p:pic>
      <p:sp>
        <p:nvSpPr>
          <p:cNvPr id="87042" name="文本框 99"/>
          <p:cNvSpPr/>
          <p:nvPr/>
        </p:nvSpPr>
        <p:spPr>
          <a:xfrm>
            <a:off x="1446310" y="1238539"/>
            <a:ext cx="5375365" cy="607314"/>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612775"/>
            <a:r>
              <a:rPr lang="en-US" altLang="zh-CN" sz="3385" b="1">
                <a:solidFill>
                  <a:srgbClr val="FF0000"/>
                </a:solidFill>
                <a:latin typeface="黑体" panose="02010609060101010101" charset="-122"/>
                <a:ea typeface="黑体" panose="02010609060101010101" charset="-122"/>
              </a:rPr>
              <a:t>1、套用好公式</a:t>
            </a:r>
          </a:p>
        </p:txBody>
      </p:sp>
      <p:pic>
        <p:nvPicPr>
          <p:cNvPr id="87043" name="图片 348"/>
          <p:cNvPicPr/>
          <p:nvPr/>
        </p:nvPicPr>
        <p:blipFill>
          <a:blip r:embed="rId3"/>
          <a:stretch>
            <a:fillRect/>
          </a:stretch>
        </p:blipFill>
        <p:spPr>
          <a:xfrm>
            <a:off x="1753713" y="2033085"/>
            <a:ext cx="8501476" cy="3300811"/>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870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161755" y="84740"/>
            <a:ext cx="11867881" cy="6675118"/>
          </a:xfrm>
          <a:prstGeom prst="rect">
            <a:avLst/>
          </a:prstGeom>
          <a:noFill/>
          <a:ln w="9525">
            <a:noFill/>
            <a:miter lim="800000"/>
          </a:ln>
          <a:effectLst/>
        </p:spPr>
        <p:txBody>
          <a:bodyPr wrap="square">
            <a:spAutoFit/>
          </a:bodyPr>
          <a:lstStyle/>
          <a:p>
            <a:pPr algn="l">
              <a:lnSpc>
                <a:spcPct val="100000"/>
              </a:lnSpc>
            </a:pPr>
            <a:r>
              <a:rPr lang="zh-CN" altLang="en-US" sz="2400" b="1" smtClean="0">
                <a:solidFill>
                  <a:srgbClr val="0000FF"/>
                </a:solidFill>
                <a:latin typeface="黑体" panose="02010609060101010101" charset="-122"/>
                <a:ea typeface="黑体" panose="02010609060101010101" charset="-122"/>
                <a:cs typeface="黑体" panose="02010609060101010101" charset="-122"/>
              </a:rPr>
              <a:t>    步骤一：找“大”，即找到被定义概念的邻近大概念。下定义时，首先需要考生根据材料的内容自己确定属概念。一般在提供的材料中可提取一个比种概念大一级的概念，即邻近概念。邻近概念的提取一般有两种情况，一是隐含在所给材料中，要考生自己去提取；一种是提取的属概念中没有现成的属概念，需要考生根据材料内容自己归纳概括出来。如要给“笔”下定义，要先找到“笔”的“邻近大概念”——“文具”。以“东西”“物质”为“大”不行。前者太俗，后者太“宽”，也就是说，“笔是东西”与“笔是物质”都不贴切。以“工具”为“大”，说“笔是工具”，也不太贴切，只有说“笔是文具”才贴切、准确。</a:t>
            </a:r>
          </a:p>
          <a:p>
            <a:pPr algn="l">
              <a:lnSpc>
                <a:spcPct val="100000"/>
              </a:lnSpc>
            </a:pPr>
            <a:r>
              <a:rPr lang="zh-CN" altLang="en-US" sz="2400" b="1" smtClean="0">
                <a:solidFill>
                  <a:srgbClr val="0000FF"/>
                </a:solidFill>
                <a:latin typeface="黑体" panose="02010609060101010101" charset="-122"/>
                <a:ea typeface="黑体" panose="02010609060101010101" charset="-122"/>
                <a:cs typeface="黑体" panose="02010609060101010101" charset="-122"/>
              </a:rPr>
              <a:t>    步骤二：找“特征”，即找到被下定义概念的本质特点。就是寻找那些能反映定义概念特征的属性。要注意有些种差是由多个属性组成复杂的属性，这些属性提取时一个也不能少，否则会造成定义不严密。如“笔”的本质特点为“用来写字画图”；而“细长的”“可以握在手中”等，是次要特点，可以略去。</a:t>
            </a:r>
          </a:p>
          <a:p>
            <a:pPr algn="l">
              <a:lnSpc>
                <a:spcPct val="100000"/>
              </a:lnSpc>
            </a:pPr>
            <a:r>
              <a:rPr lang="zh-CN" altLang="en-US" sz="2400" b="1" smtClean="0">
                <a:solidFill>
                  <a:srgbClr val="0000FF"/>
                </a:solidFill>
                <a:latin typeface="黑体" panose="02010609060101010101" charset="-122"/>
                <a:ea typeface="黑体" panose="02010609060101010101" charset="-122"/>
                <a:cs typeface="黑体" panose="02010609060101010101" charset="-122"/>
              </a:rPr>
              <a:t>    步骤三：连接“小”与“‘特’加‘大’”，整合成单句。整合成单句就是将被定义者、种差、属概念，用“……是……”或“……叫……”的句式组装起来，使之符合“被定义者＝种差＋邻近属概念”的公式。根据上面例子，“笔”的定义应为“笔是用来写字画图的文具”。要注意这些属性组成的种差是多项定语的排列规律，确定陈述语序，合理排序。确定陈述语序时，一定要仔细分析所给种差的材料，寻找其中的陈述线索，是时间顺序、空间顺序，还是逻辑顺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p:cNvSpPr txBox="1">
            <a:spLocks noChangeArrowheads="1"/>
          </p:cNvSpPr>
          <p:nvPr/>
        </p:nvSpPr>
        <p:spPr bwMode="auto">
          <a:xfrm>
            <a:off x="457539" y="6324636"/>
            <a:ext cx="9524542" cy="478536"/>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答案：创造是人首次获得精神或物质成果的思维和行为活动。</a:t>
            </a:r>
          </a:p>
        </p:txBody>
      </p:sp>
      <p:graphicFrame>
        <p:nvGraphicFramePr>
          <p:cNvPr id="3" name="表格 2"/>
          <p:cNvGraphicFramePr>
            <a:graphicFrameLocks noGrp="1"/>
          </p:cNvGraphicFramePr>
          <p:nvPr>
            <p:custDataLst>
              <p:tags r:id="rId2"/>
            </p:custDataLst>
          </p:nvPr>
        </p:nvGraphicFramePr>
        <p:xfrm>
          <a:off x="533130" y="2504422"/>
          <a:ext cx="10808970" cy="3514979"/>
        </p:xfrm>
        <a:graphic>
          <a:graphicData uri="http://schemas.openxmlformats.org/drawingml/2006/table">
            <a:tbl>
              <a:tblPr/>
              <a:tblGrid>
                <a:gridCol w="2905760"/>
                <a:gridCol w="7903210"/>
              </a:tblGrid>
              <a:tr h="786765">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第一步：找到“创造”的邻近属概念</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根据语段的第一句，可知“创造”的邻近属概念是“活动”。</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2245">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第二步：找到被下定义概念的本质特点，也就是“种差”</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筛选文段中的能表现“创造”特点的重要信息，如“首次获得”“两种类型”“包括思维活动和行为活动”等，把其作为种差。</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9830">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第三步：组织语言，整合成单句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组合信息时注意字数要达“标”，要点的组合一定要符合下定义的规范，即形成“创造是……活动”的格式。</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 Box 5"/>
          <p:cNvSpPr txBox="1">
            <a:spLocks noChangeArrowheads="1"/>
          </p:cNvSpPr>
          <p:nvPr/>
        </p:nvSpPr>
        <p:spPr bwMode="auto">
          <a:xfrm>
            <a:off x="116873" y="852"/>
            <a:ext cx="11641107" cy="2025396"/>
          </a:xfrm>
          <a:prstGeom prst="rect">
            <a:avLst/>
          </a:prstGeom>
          <a:noFill/>
          <a:ln w="9525">
            <a:noFill/>
            <a:miter lim="800000"/>
          </a:ln>
          <a:effectLst/>
        </p:spPr>
        <p:txBody>
          <a:bodyPr wrap="square">
            <a:spAutoFit/>
          </a:bodyPr>
          <a:lstStyle/>
          <a:p>
            <a:pPr>
              <a:lnSpc>
                <a:spcPct val="150000"/>
              </a:lnSpc>
            </a:pPr>
            <a:r>
              <a:rPr lang="zh-CN" altLang="en-US" sz="2115" b="1" smtClean="0">
                <a:solidFill>
                  <a:srgbClr val="006600"/>
                </a:solidFill>
                <a:latin typeface="+mn-ea"/>
              </a:rPr>
              <a:t>对下面这段文字提供的信息进行筛选、整合，给“创造”下定义，不超过30个字。</a:t>
            </a:r>
          </a:p>
          <a:p>
            <a:pPr>
              <a:lnSpc>
                <a:spcPct val="150000"/>
              </a:lnSpc>
            </a:pPr>
            <a:r>
              <a:rPr lang="zh-CN" altLang="en-US" sz="2115" b="1" smtClean="0">
                <a:solidFill>
                  <a:srgbClr val="006600"/>
                </a:solidFill>
                <a:latin typeface="+mn-ea"/>
              </a:rPr>
              <a:t>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首次获得”这个必要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p:cNvSpPr txBox="1">
            <a:spLocks noChangeArrowheads="1"/>
          </p:cNvSpPr>
          <p:nvPr/>
        </p:nvSpPr>
        <p:spPr bwMode="auto">
          <a:xfrm>
            <a:off x="621030" y="5155565"/>
            <a:ext cx="11047730" cy="865632"/>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答案：自主招生是一种高校通过自行组织考试并与学生签订协议的方式，降分录取具有学科特长和创新潜质的优秀学生的制度。</a:t>
            </a:r>
          </a:p>
        </p:txBody>
      </p:sp>
      <p:sp>
        <p:nvSpPr>
          <p:cNvPr id="5" name="Text Box 5"/>
          <p:cNvSpPr txBox="1">
            <a:spLocks noChangeArrowheads="1"/>
          </p:cNvSpPr>
          <p:nvPr/>
        </p:nvSpPr>
        <p:spPr bwMode="auto">
          <a:xfrm>
            <a:off x="116840" y="635"/>
            <a:ext cx="12075160" cy="2025396"/>
          </a:xfrm>
          <a:prstGeom prst="rect">
            <a:avLst/>
          </a:prstGeom>
          <a:noFill/>
          <a:ln w="9525">
            <a:noFill/>
            <a:miter lim="800000"/>
          </a:ln>
          <a:effectLst/>
        </p:spPr>
        <p:txBody>
          <a:bodyPr wrap="square">
            <a:spAutoFit/>
          </a:bodyPr>
          <a:lstStyle/>
          <a:p>
            <a:pPr>
              <a:lnSpc>
                <a:spcPct val="150000"/>
              </a:lnSpc>
            </a:pPr>
            <a:r>
              <a:rPr altLang="en-US" sz="2115" b="1" smtClean="0">
                <a:solidFill>
                  <a:srgbClr val="006600"/>
                </a:solidFill>
                <a:latin typeface="+mn-ea"/>
              </a:rPr>
              <a:t>提取并整合下面材料的主要信息，给“自主招生”下一个定义，不超过55个字(含标点符号)。</a:t>
            </a:r>
          </a:p>
          <a:p>
            <a:pPr>
              <a:lnSpc>
                <a:spcPct val="150000"/>
              </a:lnSpc>
            </a:pPr>
            <a:r>
              <a:rPr altLang="en-US" sz="2115" b="1" smtClean="0">
                <a:solidFill>
                  <a:srgbClr val="006600"/>
                </a:solidFill>
                <a:latin typeface="+mn-ea"/>
              </a:rPr>
              <a:t>自主招生由高校自行组织考试，扩大了高校自主权，是深化高校招生录取制度改革的一项重要举措。高校通过考试选拔出具有学科特长和创新潜质的优秀学生，考生通过招生考试并与高校签订协议，可被降分录取。自主招生始于2003年，首先在22所大学进行试点，现在已经在80所大学实行。</a:t>
            </a:r>
          </a:p>
        </p:txBody>
      </p:sp>
      <p:sp>
        <p:nvSpPr>
          <p:cNvPr id="4" name="文本框 3"/>
          <p:cNvSpPr txBox="1"/>
          <p:nvPr/>
        </p:nvSpPr>
        <p:spPr>
          <a:xfrm>
            <a:off x="178435" y="2480310"/>
            <a:ext cx="11758295" cy="1554480"/>
          </a:xfrm>
          <a:prstGeom prst="rect">
            <a:avLst/>
          </a:prstGeom>
          <a:noFill/>
        </p:spPr>
        <p:txBody>
          <a:bodyPr wrap="square" rtlCol="0" anchor="t">
            <a:spAutoFit/>
          </a:bodyPr>
          <a:lstStyle/>
          <a:p>
            <a:r>
              <a:rPr lang="zh-CN" altLang="en-US" sz="2400" b="1">
                <a:latin typeface="黑体" panose="02010609060101010101" charset="-122"/>
                <a:ea typeface="黑体" panose="02010609060101010101" charset="-122"/>
                <a:cs typeface="黑体" panose="02010609060101010101" charset="-122"/>
              </a:rPr>
              <a:t>解析　考生在做给指定概念下定义题时，一是要注意下定义的句式要求，即“……是……”的句子形式；二是明确被定义项，如本题的“自主招生”；三是明确被定义项的属概念，如本题的“招生录取制度”及其特点“高校自行组织考试”“选拔出具有学科特长和创新潜质的优秀学生”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89" name="文本框 1"/>
          <p:cNvSpPr/>
          <p:nvPr/>
        </p:nvSpPr>
        <p:spPr>
          <a:xfrm>
            <a:off x="987723" y="549820"/>
            <a:ext cx="5036045" cy="607314"/>
          </a:xfrm>
          <a:prstGeom prst="rect">
            <a:avLst/>
          </a:prstGeom>
          <a:solidFill>
            <a:srgbClr val="CCFFFF"/>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3385" b="1">
                <a:solidFill>
                  <a:srgbClr val="FF0000"/>
                </a:solidFill>
                <a:latin typeface="黑体" panose="02010609060101010101" charset="-122"/>
                <a:ea typeface="黑体" panose="02010609060101010101" charset="-122"/>
              </a:rPr>
              <a:t>下定义的“五条原则”</a:t>
            </a:r>
          </a:p>
        </p:txBody>
      </p:sp>
      <p:sp>
        <p:nvSpPr>
          <p:cNvPr id="89090" name="文本框 2"/>
          <p:cNvSpPr txBox="1"/>
          <p:nvPr/>
        </p:nvSpPr>
        <p:spPr>
          <a:xfrm>
            <a:off x="927250" y="1448514"/>
            <a:ext cx="10144322" cy="1898904"/>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rPr>
              <a:t>(1)定义必须相称：外延相等，不可“过宽”，也不能“过窄”，如“知识分子是受过高等教育的精英”犯了定义“过窄”的错误，因为“具有较高文化水平，从事脑力劳动的人”一般都可称为“知识分子”。</a:t>
            </a:r>
          </a:p>
        </p:txBody>
      </p:sp>
      <p:sp>
        <p:nvSpPr>
          <p:cNvPr id="89091" name="文本框 1"/>
          <p:cNvSpPr txBox="1"/>
          <p:nvPr/>
        </p:nvSpPr>
        <p:spPr>
          <a:xfrm>
            <a:off x="910452" y="3420601"/>
            <a:ext cx="9756288"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rPr>
              <a:t>(2)定义不能循环：如“魔术是一种……魔术”。</a:t>
            </a:r>
          </a:p>
        </p:txBody>
      </p:sp>
      <p:sp>
        <p:nvSpPr>
          <p:cNvPr id="89092" name="文本框 3"/>
          <p:cNvSpPr txBox="1"/>
          <p:nvPr/>
        </p:nvSpPr>
        <p:spPr>
          <a:xfrm>
            <a:off x="927250" y="4122758"/>
            <a:ext cx="10307263"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(3)定义不能否定：如“浪漫主义不是唯美主义”。</a:t>
            </a:r>
          </a:p>
        </p:txBody>
      </p:sp>
      <p:sp>
        <p:nvSpPr>
          <p:cNvPr id="89093" name="文本框 4"/>
          <p:cNvSpPr txBox="1"/>
          <p:nvPr/>
        </p:nvSpPr>
        <p:spPr>
          <a:xfrm>
            <a:off x="927250" y="4855152"/>
            <a:ext cx="10098967"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(4)定义不能比喻：如“教师是人类灵魂的工程师”。</a:t>
            </a:r>
          </a:p>
        </p:txBody>
      </p:sp>
      <p:sp>
        <p:nvSpPr>
          <p:cNvPr id="89094" name="文本框 5"/>
          <p:cNvSpPr txBox="1"/>
          <p:nvPr/>
        </p:nvSpPr>
        <p:spPr>
          <a:xfrm>
            <a:off x="927250" y="5587544"/>
            <a:ext cx="10157761"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(5)下定义一般是单句。</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890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2" nodeType="clickEffect">
                                  <p:stCondLst>
                                    <p:cond delay="0"/>
                                  </p:stCondLst>
                                  <p:childTnLst>
                                    <p:set>
                                      <p:cBhvr additive="base">
                                        <p:cTn id="10" dur="1" fill="hold">
                                          <p:stCondLst>
                                            <p:cond delay="0"/>
                                          </p:stCondLst>
                                        </p:cTn>
                                        <p:tgtEl>
                                          <p:spTgt spid="8909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3" nodeType="clickEffect">
                                  <p:stCondLst>
                                    <p:cond delay="0"/>
                                  </p:stCondLst>
                                  <p:childTnLst>
                                    <p:set>
                                      <p:cBhvr additive="base">
                                        <p:cTn id="14" dur="1" fill="hold">
                                          <p:stCondLst>
                                            <p:cond delay="0"/>
                                          </p:stCondLst>
                                        </p:cTn>
                                        <p:tgtEl>
                                          <p:spTgt spid="8909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4" nodeType="clickEffect">
                                  <p:stCondLst>
                                    <p:cond delay="0"/>
                                  </p:stCondLst>
                                  <p:childTnLst>
                                    <p:set>
                                      <p:cBhvr additive="base">
                                        <p:cTn id="18" dur="1" fill="hold">
                                          <p:stCondLst>
                                            <p:cond delay="0"/>
                                          </p:stCondLst>
                                        </p:cTn>
                                        <p:tgtEl>
                                          <p:spTgt spid="8909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5" nodeType="clickEffect">
                                  <p:stCondLst>
                                    <p:cond delay="0"/>
                                  </p:stCondLst>
                                  <p:childTnLst>
                                    <p:set>
                                      <p:cBhvr additive="base">
                                        <p:cTn id="22" dur="1" fill="hold">
                                          <p:stCondLst>
                                            <p:cond delay="0"/>
                                          </p:stCondLst>
                                        </p:cTn>
                                        <p:tgtEl>
                                          <p:spTgt spid="89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1"/>
      <p:bldP spid="89091" grpId="2"/>
      <p:bldP spid="89092" grpId="3"/>
      <p:bldP spid="89093" grpId="4"/>
      <p:bldP spid="89094" grpId="5"/>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728996" y="1085660"/>
            <a:ext cx="10960782" cy="3575304"/>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题型二  提取关键词</a:t>
            </a:r>
          </a:p>
          <a:p>
            <a:pPr algn="ctr">
              <a:lnSpc>
                <a:spcPct val="150000"/>
              </a:lnSpc>
            </a:pPr>
            <a:r>
              <a:rPr sz="2540" b="1">
                <a:solidFill>
                  <a:srgbClr val="006600"/>
                </a:solidFill>
              </a:rPr>
              <a:t>　　 　</a:t>
            </a:r>
          </a:p>
          <a:p>
            <a:pPr algn="ctr">
              <a:lnSpc>
                <a:spcPct val="150000"/>
              </a:lnSpc>
            </a:pPr>
            <a:r>
              <a:rPr sz="2540" b="1">
                <a:solidFill>
                  <a:srgbClr val="006600"/>
                </a:solidFill>
              </a:rPr>
              <a:t>         关键词这一概念在撰写正规论文时经常涉及，指的是一篇文章或一段文字中最紧要的词语。提取关键词是压缩信息类题型，考查学生概括思想内容、提取关键信息的能力。提取关键词，说到底就是要善于提取有效信息，善于运用恰当的词语表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0968"/>
</p:tagLst>
</file>

<file path=ppt/tags/tag64.xml><?xml version="1.0" encoding="utf-8"?>
<p:tagLst xmlns:p="http://schemas.openxmlformats.org/presentationml/2006/main">
  <p:tag name="KSO_WM_BEAUTIFY_FLAG" val="#wm#"/>
  <p:tag name="KSO_WM_TEMPLATE_CATEGORY" val="custom"/>
  <p:tag name="KSO_WM_TEMPLATE_INDEX" val="20200968"/>
</p:tagLst>
</file>

<file path=ppt/tags/tag65.xml><?xml version="1.0" encoding="utf-8"?>
<p:tagLst xmlns:p="http://schemas.openxmlformats.org/presentationml/2006/main">
  <p:tag name="KSO_WM_UNIT_TABLE_BEAUTIFY" val="smartTable{9e49d008-0723-4fb2-8881-ec243d329f6c}"/>
</p:tagLst>
</file>

<file path=ppt/tags/tag66.xml><?xml version="1.0" encoding="utf-8"?>
<p:tagLst xmlns:p="http://schemas.openxmlformats.org/presentationml/2006/main">
  <p:tag name="KSO_WM_BEAUTIFY_FLAG" val="#wm#"/>
  <p:tag name="KSO_WM_TEMPLATE_CATEGORY" val="custom"/>
  <p:tag name="KSO_WM_TEMPLATE_INDEX" val="20200968"/>
</p:tagLst>
</file>

<file path=ppt/tags/tag67.xml><?xml version="1.0" encoding="utf-8"?>
<p:tagLst xmlns:p="http://schemas.openxmlformats.org/presentationml/2006/main">
  <p:tag name="KSO_WM_UNIT_TABLE_BEAUTIFY" val="smartTable{5dc06523-3d65-4bbd-b1a0-560f23dcaceb}"/>
</p:tagLst>
</file>

<file path=ppt/tags/tag68.xml><?xml version="1.0" encoding="utf-8"?>
<p:tagLst xmlns:p="http://schemas.openxmlformats.org/presentationml/2006/main">
  <p:tag name="KSO_WM_UNIT_TABLE_BEAUTIFY" val="smartTable{47a8138f-c3b9-483b-a9ce-0f7b83ef7b22}"/>
</p:tagLst>
</file>

<file path=ppt/tags/tag69.xml><?xml version="1.0" encoding="utf-8"?>
<p:tagLst xmlns:p="http://schemas.openxmlformats.org/presentationml/2006/main">
  <p:tag name="KSO_WM_BEAUTIFY_FLAG" val="#wm#"/>
  <p:tag name="KSO_WM_TEMPLATE_CATEGORY" val="custom"/>
  <p:tag name="KSO_WM_TEMPLATE_INDEX" val="20200968"/>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ASSEMBLE_CHIP_INDEX" val="9b93e59cd0e14dadb8fa2fb3f9c01ed3"/>
  <p:tag name="KSO_WM_BEAUTIFY_FLAG" val="#wm#"/>
  <p:tag name="KSO_WM_CHIP_FILLAREA_FILL_RULE" val="{&quot;fill_align&quot;:&quot;cm&quot;,&quot;fill_effect&quot;:[],&quot;fill_mode&quot;:&quot;full&quot;,&quot;sacle_strategy&quot;:&quot;stretch&quot;}"/>
  <p:tag name="KSO_WM_CHIP_GROUPID" val="5fb24909bfe68cd3a0894edc"/>
  <p:tag name="KSO_WM_CHIP_XID" val="5fb24909bfe68cd3a0894edf"/>
  <p:tag name="KSO_WM_SLIDE_BACKGROUND_TYPE" val="general"/>
  <p:tag name="KSO_WM_TAG_VERSION" val="1.0"/>
  <p:tag name="KSO_WM_TEMPLATE_CATEGORY" val="chip"/>
  <p:tag name="KSO_WM_TEMPLATE_INDEX" val="20203232"/>
  <p:tag name="KSO_WM_UNIT_COMPATIBLE" val="0"/>
  <p:tag name="KSO_WM_UNIT_DEC_AREA_ID" val="8199bbeab70f42a992a104666894eff6"/>
  <p:tag name="KSO_WM_UNIT_DEC_CHANGEPICRESERVED" val="1"/>
  <p:tag name="KSO_WM_UNIT_DEC_SUPPORTCHANGEPIC" val="0"/>
  <p:tag name="KSO_WM_UNIT_DIAGRAM_ISNUMVISUAL" val="0"/>
  <p:tag name="KSO_WM_UNIT_DIAGRAM_ISREFERUNIT" val="0"/>
  <p:tag name="KSO_WM_UNIT_HIGHLIGHT" val="0"/>
  <p:tag name="KSO_WM_UNIT_ID" val="chip20203232_3*i*1"/>
  <p:tag name="KSO_WM_UNIT_INDEX" val="1"/>
  <p:tag name="KSO_WM_UNIT_LAYERLEVEL" val="1"/>
  <p:tag name="KSO_WM_UNIT_SUBTYPE" val="t"/>
  <p:tag name="KSO_WM_UNIT_TYPE" val="i"/>
  <p:tag name="WM_BEAUTIFY_SHAPE_IDENTITY" val="{7228d6da-17c4-4124-a1da-d169436b545c}"/>
</p:tagLst>
</file>

<file path=ppt/tags/tag71.xml><?xml version="1.0" encoding="utf-8"?>
<p:tagLst xmlns:p="http://schemas.openxmlformats.org/presentationml/2006/main">
  <p:tag name="KSO_WM_ASSEMBLE_CHIP_INDEX" val="65d89befe8954734b4e5575be143b1bf"/>
  <p:tag name="KSO_WM_BEAUTIFY_FLAG" val="#wm#"/>
  <p:tag name="KSO_WM_CHIP_FILLAREA_FILL_RULE" val="{&quot;fill_align&quot;:&quot;cm&quot;,&quot;fill_effect&quot;:[],&quot;fill_mode&quot;:&quot;full&quot;,&quot;sacle_strategy&quot;:&quot;stretch&quot;}"/>
  <p:tag name="KSO_WM_CHIP_GROUPID" val="5fb24909bfe68cd3a0894edc"/>
  <p:tag name="KSO_WM_CHIP_XID" val="5fb24909bfe68cd3a0894ee0"/>
  <p:tag name="KSO_WM_SLIDE_BACKGROUND_TYPE" val="general"/>
  <p:tag name="KSO_WM_TAG_VERSION" val="1.0"/>
  <p:tag name="KSO_WM_TEMPLATE_CATEGORY" val="chip"/>
  <p:tag name="KSO_WM_TEMPLATE_INDEX" val="20203232"/>
  <p:tag name="KSO_WM_UNIT_COMPATIBLE" val="0"/>
  <p:tag name="KSO_WM_UNIT_DEC_AREA_ID" val="3ee87615844b4da3bcb0c509ea733f72"/>
  <p:tag name="KSO_WM_UNIT_DEC_CHANGEPICRESERVED" val="1"/>
  <p:tag name="KSO_WM_UNIT_DEC_SUPPORTCHANGEPIC" val="0"/>
  <p:tag name="KSO_WM_UNIT_DIAGRAM_ISNUMVISUAL" val="0"/>
  <p:tag name="KSO_WM_UNIT_DIAGRAM_ISREFERUNIT" val="0"/>
  <p:tag name="KSO_WM_UNIT_HIGHLIGHT" val="0"/>
  <p:tag name="KSO_WM_UNIT_ID" val="chip20203232_4*i*1"/>
  <p:tag name="KSO_WM_UNIT_INDEX" val="1"/>
  <p:tag name="KSO_WM_UNIT_LAYERLEVEL" val="1"/>
  <p:tag name="KSO_WM_UNIT_SUBTYPE" val="t"/>
  <p:tag name="KSO_WM_UNIT_TYPE" val="i"/>
  <p:tag name="WM_BEAUTIFY_SHAPE_IDENTITY" val="{2713ad5f-40d4-42f1-81f1-9bdb190da385}"/>
</p:tagLst>
</file>

<file path=ppt/tags/tag72.xml><?xml version="1.0" encoding="utf-8"?>
<p:tagLst xmlns:p="http://schemas.openxmlformats.org/presentationml/2006/main">
  <p:tag name="KSO_WM_BEAUTIFY_FLAG" val="#wm#"/>
  <p:tag name="KSO_WM_SLIDE_BACKGROUND_TYPE" val="general"/>
  <p:tag name="KSO_WM_SLIDE_BK_DARK_LIGHT" val=""/>
  <p:tag name="KSO_WM_TEMPLATE_CATEGORY" val="custom"/>
  <p:tag name="KSO_WM_TEMPLATE_INDEX" val="20200968"/>
</p:tagLst>
</file>

<file path=ppt/tags/tag73.xml><?xml version="1.0" encoding="utf-8"?>
<p:tagLst xmlns:p="http://schemas.openxmlformats.org/presentationml/2006/main">
  <p:tag name="KSO_WM_ASSEMBLE_CHIP_INDEX" val="9b93e59cd0e14dadb8fa2fb3f9c01ed3"/>
  <p:tag name="KSO_WM_BEAUTIFY_FLAG" val="#wm#"/>
  <p:tag name="KSO_WM_CHIP_FILLAREA_FILL_RULE" val="{&quot;fill_align&quot;:&quot;cm&quot;,&quot;fill_effect&quot;:[],&quot;fill_mode&quot;:&quot;full&quot;,&quot;sacle_strategy&quot;:&quot;stretch&quot;}"/>
  <p:tag name="KSO_WM_CHIP_GROUPID" val="5fb24909bfe68cd3a0894edc"/>
  <p:tag name="KSO_WM_CHIP_XID" val="5fb24909bfe68cd3a0894edf"/>
  <p:tag name="KSO_WM_SLIDE_BACKGROUND_TYPE" val="general"/>
  <p:tag name="KSO_WM_TAG_VERSION" val="1.0"/>
  <p:tag name="KSO_WM_TEMPLATE_CATEGORY" val="chip"/>
  <p:tag name="KSO_WM_TEMPLATE_INDEX" val="20203232"/>
  <p:tag name="KSO_WM_UNIT_COMPATIBLE" val="0"/>
  <p:tag name="KSO_WM_UNIT_DEC_AREA_ID" val="8199bbeab70f42a992a104666894eff6"/>
  <p:tag name="KSO_WM_UNIT_DEC_CHANGEPICRESERVED" val="1"/>
  <p:tag name="KSO_WM_UNIT_DEC_SUPPORTCHANGEPIC" val="0"/>
  <p:tag name="KSO_WM_UNIT_DIAGRAM_ISNUMVISUAL" val="0"/>
  <p:tag name="KSO_WM_UNIT_DIAGRAM_ISREFERUNIT" val="0"/>
  <p:tag name="KSO_WM_UNIT_HIGHLIGHT" val="0"/>
  <p:tag name="KSO_WM_UNIT_ID" val="chip20203232_3*i*1"/>
  <p:tag name="KSO_WM_UNIT_INDEX" val="1"/>
  <p:tag name="KSO_WM_UNIT_LAYERLEVEL" val="1"/>
  <p:tag name="KSO_WM_UNIT_SUBTYPE" val="t"/>
  <p:tag name="KSO_WM_UNIT_TYPE" val="i"/>
  <p:tag name="WM_BEAUTIFY_SHAPE_IDENTITY" val="{7228d6da-17c4-4124-a1da-d169436b545c}"/>
</p:tagLst>
</file>

<file path=ppt/tags/tag74.xml><?xml version="1.0" encoding="utf-8"?>
<p:tagLst xmlns:p="http://schemas.openxmlformats.org/presentationml/2006/main">
  <p:tag name="KSO_WM_ASSEMBLE_CHIP_INDEX" val="65d89befe8954734b4e5575be143b1bf"/>
  <p:tag name="KSO_WM_BEAUTIFY_FLAG" val="#wm#"/>
  <p:tag name="KSO_WM_CHIP_FILLAREA_FILL_RULE" val="{&quot;fill_align&quot;:&quot;cm&quot;,&quot;fill_effect&quot;:[],&quot;fill_mode&quot;:&quot;full&quot;,&quot;sacle_strategy&quot;:&quot;stretch&quot;}"/>
  <p:tag name="KSO_WM_CHIP_GROUPID" val="5fb24909bfe68cd3a0894edc"/>
  <p:tag name="KSO_WM_CHIP_XID" val="5fb24909bfe68cd3a0894ee0"/>
  <p:tag name="KSO_WM_SLIDE_BACKGROUND_TYPE" val="general"/>
  <p:tag name="KSO_WM_TAG_VERSION" val="1.0"/>
  <p:tag name="KSO_WM_TEMPLATE_CATEGORY" val="chip"/>
  <p:tag name="KSO_WM_TEMPLATE_INDEX" val="20203232"/>
  <p:tag name="KSO_WM_UNIT_COMPATIBLE" val="0"/>
  <p:tag name="KSO_WM_UNIT_DEC_AREA_ID" val="3ee87615844b4da3bcb0c509ea733f72"/>
  <p:tag name="KSO_WM_UNIT_DEC_CHANGEPICRESERVED" val="1"/>
  <p:tag name="KSO_WM_UNIT_DEC_SUPPORTCHANGEPIC" val="0"/>
  <p:tag name="KSO_WM_UNIT_DIAGRAM_ISNUMVISUAL" val="0"/>
  <p:tag name="KSO_WM_UNIT_DIAGRAM_ISREFERUNIT" val="0"/>
  <p:tag name="KSO_WM_UNIT_HIGHLIGHT" val="0"/>
  <p:tag name="KSO_WM_UNIT_ID" val="chip20203232_4*i*1"/>
  <p:tag name="KSO_WM_UNIT_INDEX" val="1"/>
  <p:tag name="KSO_WM_UNIT_LAYERLEVEL" val="1"/>
  <p:tag name="KSO_WM_UNIT_SUBTYPE" val="t"/>
  <p:tag name="KSO_WM_UNIT_TYPE" val="i"/>
  <p:tag name="WM_BEAUTIFY_SHAPE_IDENTITY" val="{2713ad5f-40d4-42f1-81f1-9bdb190da385}"/>
</p:tagLst>
</file>

<file path=ppt/tags/tag75.xml><?xml version="1.0" encoding="utf-8"?>
<p:tagLst xmlns:p="http://schemas.openxmlformats.org/presentationml/2006/main">
  <p:tag name="KSO_WM_BEAUTIFY_FLAG" val="#wm#"/>
  <p:tag name="KSO_WM_SLIDE_BACKGROUND_TYPE" val="general"/>
  <p:tag name="KSO_WM_SLIDE_BK_DARK_LIGHT" val=""/>
  <p:tag name="KSO_WM_TEMPLATE_CATEGORY" val="custom"/>
  <p:tag name="KSO_WM_TEMPLATE_INDEX" val="20200968"/>
</p:tagLst>
</file>

<file path=ppt/tags/tag76.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58</Paragraphs>
  <Slides>16</Slides>
  <Notes>1</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16</vt:i4>
      </vt:variant>
    </vt:vector>
  </HeadingPairs>
  <TitlesOfParts>
    <vt:vector baseType="lpstr" size="30">
      <vt:lpstr>Arial</vt:lpstr>
      <vt:lpstr>微软雅黑</vt:lpstr>
      <vt:lpstr>Wingdings</vt:lpstr>
      <vt:lpstr>Calibri Light</vt:lpstr>
      <vt:lpstr>Calibri</vt:lpstr>
      <vt:lpstr>等线</vt:lpstr>
      <vt:lpstr>隶书</vt:lpstr>
      <vt:lpstr>宋体</vt:lpstr>
      <vt:lpstr>黑体</vt:lpstr>
      <vt:lpstr>Times New Roman</vt:lpstr>
      <vt:lpstr>仿宋_GB2312</vt:lpstr>
      <vt:lpstr>.PhonepadTwo</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2021-09-10T11:05:31.464</cp:lastPrinted>
  <dcterms:created xsi:type="dcterms:W3CDTF">2021-09-10T11:05:31Z</dcterms:created>
  <dcterms:modified xsi:type="dcterms:W3CDTF">2021-09-10T03:05:32Z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