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9" r:id="rId4"/>
    <p:sldId id="260" r:id="rId5"/>
    <p:sldId id="261" r:id="rId6"/>
    <p:sldId id="262" r:id="rId7"/>
    <p:sldId id="263" r:id="rId8"/>
    <p:sldId id="264" r:id="rId9"/>
    <p:sldId id="265" r:id="rId10"/>
    <p:sldId id="276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4" r:id="rId19"/>
    <p:sldId id="275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48" userDrawn="1">
          <p15:clr>
            <a:srgbClr val="A4A3A4"/>
          </p15:clr>
        </p15:guide>
        <p15:guide id="2" pos="688" userDrawn="1">
          <p15:clr>
            <a:srgbClr val="A4A3A4"/>
          </p15:clr>
        </p15:guide>
        <p15:guide id="3" pos="7015" userDrawn="1">
          <p15:clr>
            <a:srgbClr val="A4A3A4"/>
          </p15:clr>
        </p15:guide>
        <p15:guide id="4" orient="horz" pos="5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3552" autoAdjust="0"/>
  </p:normalViewPr>
  <p:slideViewPr>
    <p:cSldViewPr snapToGrid="0">
      <p:cViewPr varScale="1">
        <p:scale>
          <a:sx n="101" d="100"/>
          <a:sy n="101" d="100"/>
        </p:scale>
        <p:origin x="984" y="108"/>
      </p:cViewPr>
      <p:guideLst>
        <p:guide orient="horz" pos="3748"/>
        <p:guide pos="688"/>
        <p:guide pos="7015"/>
        <p:guide orient="horz" pos="55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tags" Target="tags/tag1.xml" /><Relationship Id="rId22" Type="http://schemas.openxmlformats.org/officeDocument/2006/relationships/presProps" Target="presProps.xml" /><Relationship Id="rId23" Type="http://schemas.openxmlformats.org/officeDocument/2006/relationships/viewProps" Target="viewProps.xml" /><Relationship Id="rId24" Type="http://schemas.openxmlformats.org/officeDocument/2006/relationships/theme" Target="theme/theme1.xml" /><Relationship Id="rId25" Type="http://schemas.openxmlformats.org/officeDocument/2006/relationships/tableStyles" Target="tableStyles.xml" /><Relationship Id="rId3" Type="http://schemas.openxmlformats.org/officeDocument/2006/relationships/handoutMaster" Target="handoutMasters/handout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30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972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页面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统一为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16:9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宽幅画面比例尺寸；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统一格式为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或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PPTX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/>
              <a:t>请注意：</a:t>
            </a:r>
            <a:endParaRPr lang="en-US" altLang="zh-CN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/>
              <a:t>1. </a:t>
            </a:r>
            <a:r>
              <a:rPr lang="zh-CN" altLang="en-US"/>
              <a:t>课名：微软雅黑</a:t>
            </a:r>
            <a:r>
              <a:rPr lang="en-US" altLang="zh-CN"/>
              <a:t>48</a:t>
            </a:r>
            <a:r>
              <a:rPr lang="zh-CN" altLang="en-US"/>
              <a:t>号字；</a:t>
            </a:r>
            <a:endParaRPr lang="en-US" altLang="zh-CN"/>
          </a:p>
          <a:p>
            <a:r>
              <a:rPr lang="en-US" altLang="zh-CN"/>
              <a:t>2.</a:t>
            </a:r>
            <a:r>
              <a:rPr lang="zh-CN" altLang="en-US" sz="1200" b="0"/>
              <a:t>（第一课时）</a:t>
            </a:r>
            <a:r>
              <a:rPr lang="zh-CN" altLang="en-US"/>
              <a:t>：微软雅黑</a:t>
            </a:r>
            <a:r>
              <a:rPr lang="en-US" altLang="zh-CN"/>
              <a:t>32</a:t>
            </a:r>
            <a:r>
              <a:rPr lang="zh-CN" altLang="en-US"/>
              <a:t>号字；</a:t>
            </a:r>
            <a:endParaRPr lang="en-US" altLang="zh-CN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/>
              <a:t>3.</a:t>
            </a:r>
            <a:r>
              <a:rPr lang="zh-CN" altLang="en-US"/>
              <a:t>学校名称：请填写全称；</a:t>
            </a:r>
            <a:endParaRPr lang="en-US" altLang="zh-CN" b="1"/>
          </a:p>
          <a:p>
            <a:r>
              <a:rPr lang="en-US" altLang="zh-CN"/>
              <a:t>4.</a:t>
            </a:r>
            <a:r>
              <a:rPr lang="zh-CN" altLang="en-US"/>
              <a:t>学科、年级、主讲人、学校：华文楷体</a:t>
            </a:r>
            <a:r>
              <a:rPr lang="en-US" altLang="zh-CN"/>
              <a:t>28</a:t>
            </a:r>
            <a:r>
              <a:rPr lang="zh-CN" altLang="en-US"/>
              <a:t>号字（具体根据文字量可适当调整）。</a:t>
            </a:r>
            <a:endParaRPr lang="en-US" altLang="zh-CN"/>
          </a:p>
          <a:p>
            <a:endParaRPr lang="en-US" altLang="zh-CN"/>
          </a:p>
          <a:p>
            <a:r>
              <a:rPr lang="zh-CN" altLang="en-US"/>
              <a:t>英文</a:t>
            </a:r>
            <a:endParaRPr lang="en-US" altLang="zh-CN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/>
              <a:t>1.</a:t>
            </a:r>
            <a:r>
              <a:rPr lang="zh-CN" altLang="en-US"/>
              <a:t>课名：字体以</a:t>
            </a:r>
            <a:r>
              <a:rPr lang="en-US" altLang="zh-CN"/>
              <a:t>Times New Roman</a:t>
            </a:r>
            <a:r>
              <a:rPr lang="zh-CN" altLang="en-US"/>
              <a:t>为主，字号一般使用</a:t>
            </a:r>
            <a:r>
              <a:rPr lang="en-US" altLang="zh-CN"/>
              <a:t>32—36</a:t>
            </a:r>
            <a:r>
              <a:rPr lang="zh-CN" altLang="en-US"/>
              <a:t>号，特别强调可以用</a:t>
            </a:r>
            <a:r>
              <a:rPr lang="en-US" altLang="zh-CN"/>
              <a:t>40</a:t>
            </a:r>
            <a:r>
              <a:rPr lang="zh-CN" altLang="en-US"/>
              <a:t>号；</a:t>
            </a:r>
            <a:endParaRPr lang="en-US" altLang="zh-CN"/>
          </a:p>
          <a:p>
            <a:r>
              <a:rPr lang="en-US" altLang="zh-CN"/>
              <a:t>2.</a:t>
            </a:r>
            <a:r>
              <a:rPr lang="zh-CN" altLang="en-US"/>
              <a:t>（</a:t>
            </a:r>
            <a:r>
              <a:rPr lang="en-US" altLang="zh-CN"/>
              <a:t>Period</a:t>
            </a:r>
            <a:r>
              <a:rPr lang="en-US" altLang="zh-CN" baseline="0"/>
              <a:t> 1</a:t>
            </a:r>
            <a:r>
              <a:rPr lang="zh-CN" altLang="en-US"/>
              <a:t>）：字体使用</a:t>
            </a:r>
            <a:r>
              <a:rPr lang="en-US" altLang="zh-CN"/>
              <a:t>Arial</a:t>
            </a:r>
            <a:r>
              <a:rPr lang="zh-CN" altLang="en-US"/>
              <a:t>，字号为</a:t>
            </a:r>
            <a:r>
              <a:rPr lang="en-US" altLang="zh-CN"/>
              <a:t>28</a:t>
            </a:r>
            <a:r>
              <a:rPr lang="zh-CN" altLang="en-US"/>
              <a:t>；</a:t>
            </a:r>
            <a:endParaRPr lang="en-US" altLang="zh-CN"/>
          </a:p>
          <a:p>
            <a:r>
              <a:rPr lang="en-US" altLang="zh-CN"/>
              <a:t>3.</a:t>
            </a:r>
            <a:r>
              <a:rPr lang="zh-CN" altLang="en-US"/>
              <a:t>正文一般用</a:t>
            </a:r>
            <a:r>
              <a:rPr lang="en-US" altLang="zh-CN"/>
              <a:t>24—28</a:t>
            </a:r>
            <a:r>
              <a:rPr lang="zh-CN" altLang="en-US"/>
              <a:t>号，特别强调可用</a:t>
            </a:r>
            <a:r>
              <a:rPr lang="en-US" altLang="zh-CN"/>
              <a:t>32</a:t>
            </a:r>
            <a:r>
              <a:rPr lang="zh-CN" altLang="en-US"/>
              <a:t>号。</a:t>
            </a:r>
            <a:endParaRPr lang="en-US" altLang="zh-CN"/>
          </a:p>
          <a:p>
            <a:endParaRPr lang="en-US" altLang="zh-CN"/>
          </a:p>
          <a:p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注意标点的规范（例如：中文省略号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为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……，可用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Shift+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数字键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打出中文省略号，英文省略号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为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932043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787727" y="3619499"/>
            <a:ext cx="7273974" cy="1056835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主讲人：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866524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2pPr>
            <a:lvl3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3pPr>
            <a:lvl4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4pPr>
            <a:lvl5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" y="365125"/>
            <a:ext cx="2133600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3" name="标题 1"/>
          <p:cNvSpPr txBox="1"/>
          <p:nvPr userDrawn="1"/>
        </p:nvSpPr>
        <p:spPr>
          <a:xfrm>
            <a:off x="110294" y="6210036"/>
            <a:ext cx="2641371" cy="3968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sz="2000" b="0">
                <a:latin typeface="微软雅黑" panose="020b0503020204020204" pitchFamily="34" charset="-122"/>
                <a:ea typeface="微软雅黑" panose="020b0503020204020204" pitchFamily="34" charset="-122"/>
              </a:rPr>
              <a:t>初中语文</a:t>
            </a:r>
          </a:p>
        </p:txBody>
      </p:sp>
    </p:spTree>
    <p:extLst>
      <p:ext uri="{BB962C8B-B14F-4D97-AF65-F5344CB8AC3E}">
        <p14:creationId xmlns:p14="http://schemas.microsoft.com/office/powerpoint/2010/main" val="4074317388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4381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5A6CA-0CF8-4C0F-A4EF-5C6C0D45FAAD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920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</p:sldLayoutIdLst>
  <p:transition/>
  <p:timing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055688" y="2044237"/>
            <a:ext cx="10080625" cy="1006475"/>
          </a:xfrm>
        </p:spPr>
        <p:txBody>
          <a:bodyPr/>
          <a:lstStyle/>
          <a:p>
            <a:r>
              <a:rPr lang="zh-CN" altLang="en-US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学写传记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6356194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D2A563F-3229-418D-88A2-6C871F7A7CED}"/>
              </a:ext>
            </a:extLst>
          </p:cNvPr>
          <p:cNvSpPr txBox="1"/>
          <p:nvPr/>
        </p:nvSpPr>
        <p:spPr>
          <a:xfrm>
            <a:off x="2552950" y="2281491"/>
            <a:ext cx="7019109" cy="2409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04800" algn="just">
              <a:lnSpc>
                <a:spcPct val="115000"/>
              </a:lnSpc>
            </a:pPr>
            <a:r>
              <a:rPr lang="en-US" altLang="zh-CN" sz="22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因为，无可否认的是，这个出身于名门望族的男子长相粗劣，生就一张乡野村夫的脸孔。</a:t>
            </a:r>
            <a:endParaRPr lang="en-US" altLang="zh-CN" sz="2200" kern="10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15000"/>
              </a:lnSpc>
            </a:pPr>
            <a:endParaRPr lang="zh-CN" altLang="zh-CN" sz="2200" kern="10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15000"/>
              </a:lnSpc>
            </a:pPr>
            <a:r>
              <a:rPr lang="en-US" altLang="zh-CN" sz="22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这一对烁烁发光的晶体具有足够的热量和纯度，能够忘我地注视上苍；有足够的勇气注视摧毁一切的虚无……</a:t>
            </a:r>
            <a:endParaRPr lang="en-US" altLang="zh-CN" sz="2200" kern="10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620C652-7BC3-4FC8-AA51-7FF5F994D4F8}"/>
              </a:ext>
            </a:extLst>
          </p:cNvPr>
          <p:cNvSpPr txBox="1"/>
          <p:nvPr/>
        </p:nvSpPr>
        <p:spPr>
          <a:xfrm>
            <a:off x="6689523" y="1698677"/>
            <a:ext cx="3117669" cy="4966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ctr">
              <a:lnSpc>
                <a:spcPct val="115000"/>
              </a:lnSpc>
            </a:pPr>
            <a:r>
              <a:rPr lang="zh-CN" altLang="en-US" sz="2400" b="1" kern="1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欲扬先抑</a:t>
            </a:r>
            <a:endParaRPr lang="zh-CN" altLang="zh-CN" sz="2400" b="1" kern="100">
              <a:solidFill>
                <a:srgbClr val="FF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8506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7615E714-7C33-4EF1-9BBF-182376A603D9}"/>
              </a:ext>
            </a:extLst>
          </p:cNvPr>
          <p:cNvCxnSpPr/>
          <p:nvPr/>
        </p:nvCxnSpPr>
        <p:spPr>
          <a:xfrm flipV="1">
            <a:off x="3261909" y="1978368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id="{A3558595-3157-4038-9C0C-390DC541BC1E}"/>
              </a:ext>
            </a:extLst>
          </p:cNvPr>
          <p:cNvGrpSpPr/>
          <p:nvPr/>
        </p:nvGrpSpPr>
        <p:grpSpPr>
          <a:xfrm>
            <a:off x="2247343" y="1767008"/>
            <a:ext cx="445481" cy="469613"/>
            <a:chOff x="2121873" y="1511588"/>
            <a:chExt cx="445481" cy="469613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D1D1D39C-0236-4EF0-B820-12A622252C79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0C0705AD-0F72-49F9-B0E4-E64A98374745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DC66154D-34A8-4AA5-ABF5-9DBD7254CBCD}"/>
              </a:ext>
            </a:extLst>
          </p:cNvPr>
          <p:cNvSpPr txBox="1"/>
          <p:nvPr/>
        </p:nvSpPr>
        <p:spPr>
          <a:xfrm>
            <a:off x="2470084" y="2208255"/>
            <a:ext cx="7140388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著者略历</a:t>
            </a:r>
          </a:p>
          <a:p>
            <a:pPr algn="ctr"/>
            <a:r>
              <a:rPr lang="zh-CN" altLang="en-US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老  舍</a:t>
            </a:r>
          </a:p>
          <a:p>
            <a:r>
              <a:rPr lang="zh-CN" altLang="en-US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舒舍予，字老舍，现年四十岁，面黄无须。生于北平，三岁失怙，可谓无父。志学之年，帝王不存，可谓无君。无父无君，特别孝爱老母，布尔乔亚之仁未能一扫空也。幼读三百千，不求甚解。继学师范，遂奠教书匠之基。及壮，糊口四方，教书为业，甚难发财；每购奖券，以得末彩为荣，亦甘于寒贱也。二十七岁，发愤著书，科学哲学无所懂，故写小说，博大家一笑，没什么了不得。三十四岁结婚，已有一男一女，均狡猾可喜。闲时喜养花，不得其法，每每有叶无花，亦不忍弃。书无所不读，全无所获，并不着急。教书做事，均甚认真，往往吃亏，亦不后悔。如此而已，再活四十年也许有点出息！</a:t>
            </a:r>
          </a:p>
          <a:p>
            <a:pPr algn="ctr"/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2A7A7DE-EA42-4EFA-A86E-27A837BCB6BE}"/>
              </a:ext>
            </a:extLst>
          </p:cNvPr>
          <p:cNvSpPr txBox="1"/>
          <p:nvPr/>
        </p:nvSpPr>
        <p:spPr>
          <a:xfrm>
            <a:off x="2692824" y="1385454"/>
            <a:ext cx="682385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任务三  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感受名家小传</a:t>
            </a:r>
            <a:r>
              <a: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魅力，学写传记</a:t>
            </a:r>
          </a:p>
        </p:txBody>
      </p:sp>
    </p:spTree>
    <p:extLst>
      <p:ext uri="{BB962C8B-B14F-4D97-AF65-F5344CB8AC3E}">
        <p14:creationId xmlns:p14="http://schemas.microsoft.com/office/powerpoint/2010/main" val="2915235611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D139AC13-4078-4629-94F1-CA0CA77368BD}"/>
              </a:ext>
            </a:extLst>
          </p:cNvPr>
          <p:cNvSpPr txBox="1"/>
          <p:nvPr/>
        </p:nvSpPr>
        <p:spPr>
          <a:xfrm>
            <a:off x="3147014" y="2054590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每购奖券，以得末彩为荣，亦甘于寒贱也。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475437A-0D14-4817-BBC2-2866664FE190}"/>
              </a:ext>
            </a:extLst>
          </p:cNvPr>
          <p:cNvSpPr txBox="1"/>
          <p:nvPr/>
        </p:nvSpPr>
        <p:spPr>
          <a:xfrm>
            <a:off x="3431845" y="3296009"/>
            <a:ext cx="5811169" cy="4966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15000"/>
              </a:lnSpc>
            </a:pPr>
            <a:r>
              <a:rPr lang="en-US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2400" kern="100">
                <a:solidFill>
                  <a:srgbClr val="FF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典型事件的叙述</a:t>
            </a:r>
            <a:r>
              <a:rPr lang="zh-CN" altLang="en-US" sz="2400" kern="100">
                <a:solidFill>
                  <a:srgbClr val="FF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更加</a:t>
            </a:r>
            <a:r>
              <a:rPr lang="zh-CN" altLang="zh-CN" sz="2400" kern="100">
                <a:solidFill>
                  <a:srgbClr val="FF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凝练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7761834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4F3F4467-3309-44F6-B176-D29A4262D7BD}"/>
              </a:ext>
            </a:extLst>
          </p:cNvPr>
          <p:cNvSpPr txBox="1"/>
          <p:nvPr/>
        </p:nvSpPr>
        <p:spPr>
          <a:xfrm>
            <a:off x="2306628" y="1632089"/>
            <a:ext cx="714038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三十四岁结婚，已有一男一女，均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狡猾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可喜。</a:t>
            </a:r>
          </a:p>
          <a:p>
            <a:pPr algn="ctr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“狡猾”形容自己的子女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聪明伶俐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贬词褒用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，恰到好处地表现了一个父亲的慈爱之心。</a:t>
            </a:r>
          </a:p>
          <a:p>
            <a:pPr algn="ctr"/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2939506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46F62F0F-E30E-4688-B8BA-B614A4760D8E}"/>
              </a:ext>
            </a:extLst>
          </p:cNvPr>
          <p:cNvSpPr txBox="1"/>
          <p:nvPr/>
        </p:nvSpPr>
        <p:spPr>
          <a:xfrm>
            <a:off x="2780926" y="1836257"/>
            <a:ext cx="6343651" cy="1701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幼读三百千，不求甚解。继学师范，遂奠教书匠之基。及壮，糊口四方，教书为业……二十七岁，发愤著书……</a:t>
            </a:r>
            <a:endParaRPr lang="zh-CN" altLang="en-US" sz="36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7F1C56D-BD24-47AF-ACBA-E298E24611D5}"/>
              </a:ext>
            </a:extLst>
          </p:cNvPr>
          <p:cNvSpPr txBox="1"/>
          <p:nvPr/>
        </p:nvSpPr>
        <p:spPr>
          <a:xfrm>
            <a:off x="5310223" y="3997283"/>
            <a:ext cx="447139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400" kern="1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传主经历更加概括简略</a:t>
            </a:r>
            <a:endParaRPr lang="zh-CN" altLang="en-US" sz="2400" kern="10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2878307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A2F5A051-5BF4-4C0F-9614-2A794DAC6F74}"/>
              </a:ext>
            </a:extLst>
          </p:cNvPr>
          <p:cNvSpPr txBox="1"/>
          <p:nvPr/>
        </p:nvSpPr>
        <p:spPr>
          <a:xfrm>
            <a:off x="2848585" y="1886162"/>
            <a:ext cx="6343651" cy="2809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   生于北平，三岁失怙，可谓无父。志学之年，帝王不存，可谓无君。无父无君，特别孝爱老母，布尔乔亚之仁未能一扫空也。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 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14E6A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轻松幽默的自嘲语气 → 作者的乐观豁达</a:t>
            </a:r>
          </a:p>
        </p:txBody>
      </p:sp>
    </p:spTree>
    <p:extLst>
      <p:ext uri="{BB962C8B-B14F-4D97-AF65-F5344CB8AC3E}">
        <p14:creationId xmlns:p14="http://schemas.microsoft.com/office/powerpoint/2010/main" val="566395088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D79D802F-6041-41FA-8F0E-2CC5DA3FBFB1}"/>
              </a:ext>
            </a:extLst>
          </p:cNvPr>
          <p:cNvSpPr txBox="1"/>
          <p:nvPr/>
        </p:nvSpPr>
        <p:spPr>
          <a:xfrm>
            <a:off x="2161737" y="1423557"/>
            <a:ext cx="7672251" cy="43088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贾平凹小传</a:t>
            </a:r>
          </a:p>
          <a:p>
            <a:pPr algn="ctr"/>
            <a:r>
              <a:rPr lang="zh-CN" altLang="en-US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贾平凹</a:t>
            </a:r>
            <a:endParaRPr lang="en-US" altLang="zh-CN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endParaRPr lang="zh-CN" altLang="en-US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zh-CN" altLang="en-US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姓贾，名平凹，无字无号。娘号“平娃”，理想于顺利；我写“平凹”，正视于崎岖。一字之改，音同形异，两代人心境可见也。</a:t>
            </a:r>
          </a:p>
          <a:p>
            <a:r>
              <a:rPr lang="zh-CN" altLang="en-US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生于</a:t>
            </a:r>
            <a:r>
              <a:rPr lang="en-US" altLang="zh-CN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1953</a:t>
            </a:r>
            <a:r>
              <a:rPr lang="zh-CN" altLang="en-US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</a:t>
            </a:r>
            <a:r>
              <a:rPr lang="en-US" altLang="zh-CN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月</a:t>
            </a:r>
            <a:r>
              <a:rPr lang="en-US" altLang="zh-CN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21</a:t>
            </a:r>
            <a:r>
              <a:rPr lang="zh-CN" altLang="en-US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日，孕胎期娘未梦星入怀，生产时亦没有祥云罩屋。幼年外祖母从不讲甚神话，少年更不得家庭艺术熏陶。祖宗三代平民百姓，我辈哪能显贵发达？</a:t>
            </a:r>
            <a:endParaRPr lang="en-US" altLang="zh-CN" sz="20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原籍陕西丹凤，实为深谷野洼；五谷都长而不丰，山高水长却清秀，离家十年季季归里；因无衣锦还乡之欲，便没“无颜见江东父老”之愧。</a:t>
            </a:r>
            <a:endParaRPr lang="en-US" altLang="zh-CN" sz="20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2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先读书，后务农；又读书，再弄文学；苦于心实，不能仕途；拙于言辞，难会经济；捉笔涂墨，纯属滥竽充数。若问出版的那几本小书，皆是速朽玩意儿，哪敢在此列出名目呢？如此而已。</a:t>
            </a:r>
          </a:p>
        </p:txBody>
      </p:sp>
    </p:spTree>
    <p:extLst>
      <p:ext uri="{BB962C8B-B14F-4D97-AF65-F5344CB8AC3E}">
        <p14:creationId xmlns:p14="http://schemas.microsoft.com/office/powerpoint/2010/main" val="3131427326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1E8B73C8-8912-49E7-AE86-3BF358CEF886}"/>
              </a:ext>
            </a:extLst>
          </p:cNvPr>
          <p:cNvSpPr txBox="1"/>
          <p:nvPr/>
        </p:nvSpPr>
        <p:spPr>
          <a:xfrm>
            <a:off x="4442039" y="1885863"/>
            <a:ext cx="4028554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8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小结：学写传记</a:t>
            </a:r>
            <a:endParaRPr lang="en-US" altLang="zh-CN" sz="28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力求真实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选取典型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巧用修辞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手法灵活</a:t>
            </a:r>
            <a:endParaRPr lang="zh-CN" altLang="en-US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6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375900" y="11226800"/>
            <a:ext cx="342900" cy="2540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2521052833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76107523-83F5-4CF6-A465-E65EDAEE6D4C}"/>
              </a:ext>
            </a:extLst>
          </p:cNvPr>
          <p:cNvCxnSpPr/>
          <p:nvPr/>
        </p:nvCxnSpPr>
        <p:spPr>
          <a:xfrm flipV="1">
            <a:off x="3279847" y="2422508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id="{858935F7-6B8D-49E6-8DCE-182F4EF7381C}"/>
              </a:ext>
            </a:extLst>
          </p:cNvPr>
          <p:cNvGrpSpPr/>
          <p:nvPr/>
        </p:nvGrpSpPr>
        <p:grpSpPr>
          <a:xfrm>
            <a:off x="2793375" y="2199424"/>
            <a:ext cx="445481" cy="469613"/>
            <a:chOff x="2121873" y="1511588"/>
            <a:chExt cx="445481" cy="469613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F21B48C7-C138-46C8-A2A4-5C3D2B8CED80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E485D6A5-B370-4102-9660-542BD47FB83A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3B5534C6-0B61-4819-933A-1FDB283F7DD7}"/>
              </a:ext>
            </a:extLst>
          </p:cNvPr>
          <p:cNvSpPr txBox="1"/>
          <p:nvPr/>
        </p:nvSpPr>
        <p:spPr>
          <a:xfrm>
            <a:off x="2787940" y="3999345"/>
            <a:ext cx="71403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传记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是记述人物生平事迹的作品。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6D25FD9-1B9E-4069-93C5-1C34F24F13A0}"/>
              </a:ext>
            </a:extLst>
          </p:cNvPr>
          <p:cNvSpPr txBox="1"/>
          <p:nvPr/>
        </p:nvSpPr>
        <p:spPr>
          <a:xfrm>
            <a:off x="3238856" y="1825658"/>
            <a:ext cx="7140387" cy="555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04800" algn="just">
              <a:lnSpc>
                <a:spcPct val="115000"/>
              </a:lnSpc>
            </a:pPr>
            <a:r>
              <a:rPr lang="zh-CN" altLang="zh-CN" sz="3000" kern="1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任务一</a:t>
            </a:r>
            <a:r>
              <a:rPr lang="zh-CN" altLang="en-US" sz="3000" kern="1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3000" kern="1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基于阅读，</a:t>
            </a:r>
            <a:r>
              <a:rPr lang="zh-CN" altLang="en-US" sz="3000" kern="1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了解传记</a:t>
            </a:r>
            <a:endParaRPr lang="zh-CN" altLang="zh-CN" sz="3000" kern="10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31002AA-9F5B-4F44-BC96-10F97660EE5D}"/>
              </a:ext>
            </a:extLst>
          </p:cNvPr>
          <p:cNvSpPr txBox="1"/>
          <p:nvPr/>
        </p:nvSpPr>
        <p:spPr>
          <a:xfrm>
            <a:off x="2787940" y="2925870"/>
            <a:ext cx="6540551" cy="59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zh-CN" sz="2400" b="1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根据以往阅读</a:t>
            </a:r>
            <a:r>
              <a:rPr lang="zh-CN" altLang="en-US" sz="2400" b="1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经历</a:t>
            </a:r>
            <a:r>
              <a:rPr lang="zh-CN" altLang="zh-CN" sz="2400" b="1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2400" b="1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说说</a:t>
            </a:r>
            <a:r>
              <a:rPr lang="zh-CN" altLang="zh-CN" sz="2400" b="1" kern="10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什么是传记。</a:t>
            </a:r>
            <a:endParaRPr lang="zh-CN" altLang="zh-CN" sz="3200" b="1" kern="10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22091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AC577017-D350-4CBC-9DCF-D93D5A515B31}"/>
              </a:ext>
            </a:extLst>
          </p:cNvPr>
          <p:cNvSpPr txBox="1"/>
          <p:nvPr/>
        </p:nvSpPr>
        <p:spPr>
          <a:xfrm>
            <a:off x="2505701" y="1905014"/>
            <a:ext cx="7125418" cy="2726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列夫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托尔斯泰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→ 在成长过程中要学会自省</a:t>
            </a:r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美丽的颜色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→  全心投入，克服困难，为实现人生目标而努力奋斗</a:t>
            </a:r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伟大的悲剧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→ 集体团结协作的重要</a:t>
            </a:r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5521598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446885E4-37E1-4A50-BFCC-4AA1504DB08A}"/>
              </a:ext>
            </a:extLst>
          </p:cNvPr>
          <p:cNvCxnSpPr/>
          <p:nvPr/>
        </p:nvCxnSpPr>
        <p:spPr>
          <a:xfrm flipV="1">
            <a:off x="3357446" y="2221727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>
            <a:extLst>
              <a:ext uri="{FF2B5EF4-FFF2-40B4-BE49-F238E27FC236}">
                <a16:creationId xmlns:a16="http://schemas.microsoft.com/office/drawing/2014/main" id="{8224B400-8397-4E72-8926-05CFD8D95FA8}"/>
              </a:ext>
            </a:extLst>
          </p:cNvPr>
          <p:cNvGrpSpPr/>
          <p:nvPr/>
        </p:nvGrpSpPr>
        <p:grpSpPr>
          <a:xfrm>
            <a:off x="2727332" y="1776044"/>
            <a:ext cx="445481" cy="469613"/>
            <a:chOff x="2121873" y="1511588"/>
            <a:chExt cx="445481" cy="469613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F57C636E-65EE-4D23-A429-3154D45010C8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DC1718B8-1E41-428C-ACEE-A53FE6FF65C9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B40B9EDC-7372-4EEF-8BC5-56FA96E31C10}"/>
              </a:ext>
            </a:extLst>
          </p:cNvPr>
          <p:cNvSpPr txBox="1"/>
          <p:nvPr/>
        </p:nvSpPr>
        <p:spPr>
          <a:xfrm>
            <a:off x="2863305" y="1630690"/>
            <a:ext cx="6235511" cy="555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04800" algn="just">
              <a:lnSpc>
                <a:spcPct val="115000"/>
              </a:lnSpc>
            </a:pPr>
            <a:r>
              <a:rPr lang="zh-CN" altLang="zh-CN" sz="3000" kern="1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任务</a:t>
            </a:r>
            <a:r>
              <a:rPr lang="zh-CN" altLang="en-US" sz="3000" kern="10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二  分析示例，掌握传记特点</a:t>
            </a:r>
            <a:endParaRPr lang="zh-CN" altLang="zh-CN" sz="3000" kern="10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0AAC016-0F26-48C7-8E34-929F013D8A46}"/>
              </a:ext>
            </a:extLst>
          </p:cNvPr>
          <p:cNvSpPr txBox="1"/>
          <p:nvPr/>
        </p:nvSpPr>
        <p:spPr>
          <a:xfrm>
            <a:off x="2496728" y="2508243"/>
            <a:ext cx="7125418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1. 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传记内容要真实。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endParaRPr lang="en-US" altLang="zh-CN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        传文中涉及的时间、地点、人物、事件都必须准确。</a:t>
            </a:r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2748491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2">
            <a:extLst>
              <a:ext uri="{FF2B5EF4-FFF2-40B4-BE49-F238E27FC236}">
                <a16:creationId xmlns:a16="http://schemas.microsoft.com/office/drawing/2014/main" id="{E0F57ECC-1A5B-437C-8F2E-1848D2D865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2252" y="1901146"/>
            <a:ext cx="7313023" cy="390143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        后来她写过这样一段话：“现在这个时期是我丈夫和我的共同生活中的英勇时期。”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        玛丽后来写道：“虽然我们的工作条件带给我们许多困难，但是我们仍然觉得很快乐。”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         最后一篇日记是他用已经冻伤的手指哆哆嗦嗦写下的愿望：“请把这本日记送到我的妻子手中！”</a:t>
            </a: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725386171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936C763A-EA80-4C7B-9780-B5658EBE2E9B}"/>
              </a:ext>
            </a:extLst>
          </p:cNvPr>
          <p:cNvSpPr txBox="1"/>
          <p:nvPr/>
        </p:nvSpPr>
        <p:spPr>
          <a:xfrm>
            <a:off x="2219656" y="1722830"/>
            <a:ext cx="7601601" cy="2746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500" b="1">
                <a:latin typeface="华文楷体" panose="02010600040101010101" pitchFamily="2" charset="-122"/>
                <a:ea typeface="华文楷体" panose="02010600040101010101" pitchFamily="2" charset="-122"/>
              </a:rPr>
              <a:t>2. </a:t>
            </a:r>
            <a:r>
              <a:rPr lang="zh-CN" altLang="en-US" sz="2500" b="1">
                <a:latin typeface="华文楷体" panose="02010600040101010101" pitchFamily="2" charset="-122"/>
                <a:ea typeface="华文楷体" panose="02010600040101010101" pitchFamily="2" charset="-122"/>
              </a:rPr>
              <a:t>选择典型事件，突出人物特点，表现传主思想性格。</a:t>
            </a:r>
            <a:endParaRPr lang="en-US" altLang="zh-CN" sz="25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26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        概括人物全貌的同时，选择重大的、有代表性的、最能反映人物特征的事件详细记述。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558193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A4AC4016-E574-49E4-9661-048D606C2043}"/>
              </a:ext>
            </a:extLst>
          </p:cNvPr>
          <p:cNvSpPr txBox="1"/>
          <p:nvPr/>
        </p:nvSpPr>
        <p:spPr>
          <a:xfrm>
            <a:off x="2353244" y="1616611"/>
            <a:ext cx="7289156" cy="3015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3. 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写作还要有细节描写。</a:t>
            </a:r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endParaRPr lang="en-US" altLang="zh-CN" sz="20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2000">
                <a:latin typeface="华文楷体" panose="02010600040101010101" pitchFamily="2" charset="-122"/>
                <a:ea typeface="华文楷体" panose="02010600040101010101" pitchFamily="2" charset="-122"/>
              </a:rPr>
              <a:t>玛丽在院子里穿着满是尘污和酸渍的旧工作服，头发被风吹得飘起来，周围的烟刺激着眼睛和咽喉。</a:t>
            </a:r>
            <a:endParaRPr lang="en-US" altLang="zh-CN" sz="20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                                  ——《</a:t>
            </a:r>
            <a:r>
              <a:rPr lang="zh-CN" altLang="en-US" sz="2000">
                <a:latin typeface="华文楷体" panose="02010600040101010101" pitchFamily="2" charset="-122"/>
                <a:ea typeface="华文楷体" panose="02010600040101010101" pitchFamily="2" charset="-122"/>
              </a:rPr>
              <a:t>美丽的颜色</a:t>
            </a:r>
            <a:r>
              <a:rPr lang="en-US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endParaRPr lang="zh-CN" altLang="en-US" sz="20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5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363D9E7-A52F-42A7-8210-03018974B9DC}"/>
              </a:ext>
            </a:extLst>
          </p:cNvPr>
          <p:cNvSpPr txBox="1"/>
          <p:nvPr/>
        </p:nvSpPr>
        <p:spPr>
          <a:xfrm>
            <a:off x="2457747" y="4035808"/>
            <a:ext cx="6958148" cy="14333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他的雪橇上，除了一切必需的载重外，还拖着</a:t>
            </a:r>
            <a:r>
              <a:rPr lang="en-US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16</a:t>
            </a:r>
            <a:r>
              <a:rPr lang="zh-CN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公斤的珍贵岩石样品。</a:t>
            </a:r>
            <a:endParaRPr lang="en-US" altLang="zh-CN" sz="20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                                 ——</a:t>
            </a:r>
            <a:r>
              <a:rPr lang="zh-CN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《伟大的悲剧》</a:t>
            </a:r>
            <a:endParaRPr lang="zh-CN" altLang="en-US" sz="20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3540707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69939F8E-D565-484F-A291-DDB53909B795}"/>
              </a:ext>
            </a:extLst>
          </p:cNvPr>
          <p:cNvSpPr txBox="1"/>
          <p:nvPr/>
        </p:nvSpPr>
        <p:spPr>
          <a:xfrm>
            <a:off x="2193939" y="1750108"/>
            <a:ext cx="7506071" cy="3526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4. 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运用想象丰富传记内容。</a:t>
            </a:r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000">
                <a:latin typeface="华文楷体" panose="02010600040101010101" pitchFamily="2" charset="-122"/>
                <a:ea typeface="华文楷体" panose="02010600040101010101" pitchFamily="2" charset="-122"/>
              </a:rPr>
              <a:t>        他们鞋底下的白雪由软变硬，结成厚厚的冰凌，踩上去就像踩在三角钉上一样，每走一步都要粘住鞋，刺骨的寒冷吞噬着他们已经疲惫不堪的躯体。</a:t>
            </a:r>
            <a:endParaRPr lang="en-US" altLang="zh-CN" sz="20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                                        ——《</a:t>
            </a:r>
            <a:r>
              <a:rPr lang="zh-CN" altLang="en-US" sz="2000">
                <a:latin typeface="华文楷体" panose="02010600040101010101" pitchFamily="2" charset="-122"/>
                <a:ea typeface="华文楷体" panose="02010600040101010101" pitchFamily="2" charset="-122"/>
              </a:rPr>
              <a:t>伟大的悲剧</a:t>
            </a:r>
            <a:r>
              <a:rPr lang="en-US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</a:p>
          <a:p>
            <a:pPr>
              <a:lnSpc>
                <a:spcPct val="110000"/>
              </a:lnSpc>
            </a:pPr>
            <a:endParaRPr lang="en-US" altLang="zh-CN" sz="20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000">
                <a:latin typeface="华文楷体" panose="02010600040101010101" pitchFamily="2" charset="-122"/>
                <a:ea typeface="华文楷体" panose="02010600040101010101" pitchFamily="2" charset="-122"/>
              </a:rPr>
              <a:t>        比埃尔把钥匙插入锁孔，那扇门嘎嘎地响着</a:t>
            </a:r>
            <a:r>
              <a:rPr lang="en-US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2000">
                <a:latin typeface="华文楷体" panose="02010600040101010101" pitchFamily="2" charset="-122"/>
                <a:ea typeface="华文楷体" panose="02010600040101010101" pitchFamily="2" charset="-122"/>
              </a:rPr>
              <a:t>两个人的脸都转向这些微光，转向这射线的神秘来源</a:t>
            </a:r>
            <a:r>
              <a:rPr lang="en-US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……                                                                         </a:t>
            </a:r>
          </a:p>
          <a:p>
            <a:pPr>
              <a:lnSpc>
                <a:spcPct val="110000"/>
              </a:lnSpc>
            </a:pPr>
            <a:r>
              <a:rPr lang="en-US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                                          ——《</a:t>
            </a:r>
            <a:r>
              <a:rPr lang="zh-CN" altLang="en-US" sz="2000">
                <a:latin typeface="华文楷体" panose="02010600040101010101" pitchFamily="2" charset="-122"/>
                <a:ea typeface="华文楷体" panose="02010600040101010101" pitchFamily="2" charset="-122"/>
              </a:rPr>
              <a:t>美丽的颜色</a:t>
            </a:r>
            <a:r>
              <a:rPr lang="en-US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》   </a:t>
            </a:r>
          </a:p>
        </p:txBody>
      </p:sp>
    </p:spTree>
    <p:extLst>
      <p:ext uri="{BB962C8B-B14F-4D97-AF65-F5344CB8AC3E}">
        <p14:creationId xmlns:p14="http://schemas.microsoft.com/office/powerpoint/2010/main" val="2373525915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8A9D7C7-179A-4EBF-8EF6-A7CD49FCC37E}"/>
              </a:ext>
            </a:extLst>
          </p:cNvPr>
          <p:cNvSpPr txBox="1"/>
          <p:nvPr/>
        </p:nvSpPr>
        <p:spPr>
          <a:xfrm>
            <a:off x="2298351" y="1655827"/>
            <a:ext cx="759083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5. 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巧用修辞。</a:t>
            </a:r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20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高尔基对它们恰如其分的描述，说出了我们的心里话：</a:t>
            </a:r>
            <a:r>
              <a:rPr lang="zh-CN" altLang="en-US" sz="20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0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托尔斯泰这对眼睛里有一百只眼珠。”</a:t>
            </a:r>
          </a:p>
          <a:p>
            <a:pPr>
              <a:lnSpc>
                <a:spcPct val="150000"/>
              </a:lnSpc>
            </a:pPr>
            <a:endParaRPr lang="en-US" altLang="zh-CN" sz="20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20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这对珠宝有魔力，有磁性，可以把人世间的物质吸进去，然后向我们这个时代放射出精确无误的频波。</a:t>
            </a:r>
          </a:p>
          <a:p>
            <a:pPr algn="r">
              <a:lnSpc>
                <a:spcPct val="150000"/>
              </a:lnSpc>
            </a:pPr>
            <a:r>
              <a:rPr lang="en-US" altLang="zh-CN" sz="20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000" kern="1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《列夫·托尔斯泰》</a:t>
            </a:r>
            <a:r>
              <a:rPr lang="zh-CN" altLang="zh-CN" sz="2400" kern="10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 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5490003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60</Paragraphs>
  <Slides>17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baseType="lpstr" size="26">
      <vt:lpstr>Arial</vt:lpstr>
      <vt:lpstr>Calibri Light</vt:lpstr>
      <vt:lpstr>Calibri</vt:lpstr>
      <vt:lpstr>黑体</vt:lpstr>
      <vt:lpstr>华文楷体</vt:lpstr>
      <vt:lpstr>微软雅黑</vt:lpstr>
      <vt:lpstr>Times New Roman</vt:lpstr>
      <vt:lpstr>宋体</vt:lpstr>
      <vt:lpstr>Office 主题</vt:lpstr>
      <vt:lpstr>学写传记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2021-06-09T17:34:39.864</cp:lastPrinted>
  <dcterms:created xsi:type="dcterms:W3CDTF">2021-06-09T17:34:39Z</dcterms:created>
  <dcterms:modified xsi:type="dcterms:W3CDTF">2021-06-09T09:34:39Z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