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60" r:id="rId4"/>
    <p:sldId id="262" r:id="rId5"/>
    <p:sldId id="261" r:id="rId6"/>
    <p:sldId id="263" r:id="rId7"/>
    <p:sldId id="264" r:id="rId8"/>
    <p:sldId id="267" r:id="rId9"/>
    <p:sldId id="265" r:id="rId10"/>
    <p:sldId id="266" r:id="rId11"/>
    <p:sldId id="268" r:id="rId12"/>
    <p:sldId id="270" r:id="rId13"/>
    <p:sldId id="269" r:id="rId14"/>
    <p:sldId id="271" r:id="rId15"/>
    <p:sldId id="273" r:id="rId16"/>
    <p:sldId id="274" r:id="rId17"/>
    <p:sldId id="275" r:id="rId18"/>
    <p:sldId id="277" r:id="rId19"/>
    <p:sldId id="278" r:id="rId20"/>
    <p:sldId id="280" r:id="rId21"/>
    <p:sldId id="281" r:id="rId22"/>
    <p:sldId id="282" r:id="rId23"/>
    <p:sldId id="283" r:id="rId24"/>
    <p:sldId id="284" r:id="rId25"/>
    <p:sldId id="286" r:id="rId26"/>
    <p:sldId id="287" r:id="rId27"/>
    <p:sldId id="285" r:id="rId28"/>
    <p:sldId id="256" r:id="rId29"/>
    <p:sldId id="288" r:id="rId30"/>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tags" Target="tags/tag248.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8C9D12-6232-5643-A82C-9ADBC7FEF919}" type="slidenum">
              <a:rPr kumimoji="1" lang="zh-CN" altLang="en-US" smtClean="0"/>
              <a:t>26</a:t>
            </a:fld>
            <a:endParaRPr kumimoji="1"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image" Target="../media/image4.png" /><Relationship Id="rId11" Type="http://schemas.openxmlformats.org/officeDocument/2006/relationships/tags" Target="../tags/tag8.xml" /><Relationship Id="rId12" Type="http://schemas.openxmlformats.org/officeDocument/2006/relationships/tags" Target="../tags/tag9.xml" /><Relationship Id="rId13" Type="http://schemas.openxmlformats.org/officeDocument/2006/relationships/tags" Target="../tags/tag10.xml" /><Relationship Id="rId14" Type="http://schemas.openxmlformats.org/officeDocument/2006/relationships/tags" Target="../tags/tag11.xml" /><Relationship Id="rId15" Type="http://schemas.openxmlformats.org/officeDocument/2006/relationships/tags" Target="../tags/tag12.xml" /><Relationship Id="rId16" Type="http://schemas.openxmlformats.org/officeDocument/2006/relationships/tags" Target="../tags/tag13.xml" /><Relationship Id="rId17" Type="http://schemas.openxmlformats.org/officeDocument/2006/relationships/slideMaster" Target="../slideMasters/slideMaster2.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image" Target="../media/image2.png" /><Relationship Id="rId6" Type="http://schemas.openxmlformats.org/officeDocument/2006/relationships/tags" Target="../tags/tag5.xml" /><Relationship Id="rId7" Type="http://schemas.openxmlformats.org/officeDocument/2006/relationships/image" Target="../media/image3.png" /><Relationship Id="rId8" Type="http://schemas.openxmlformats.org/officeDocument/2006/relationships/tags" Target="../tags/tag6.xml" /><Relationship Id="rId9" Type="http://schemas.openxmlformats.org/officeDocument/2006/relationships/tags" Target="../tags/tag7.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tags" Target="../tags/tag19.xml" /><Relationship Id="rId8"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tags" Target="../tags/tag27.xml" /><Relationship Id="rId11" Type="http://schemas.openxmlformats.org/officeDocument/2006/relationships/slideMaster" Target="../slideMasters/slideMaster2.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image" Target="../media/image7.png" /><Relationship Id="rId8" Type="http://schemas.openxmlformats.org/officeDocument/2006/relationships/tags" Target="../tags/tag25.xml" /><Relationship Id="rId9" Type="http://schemas.openxmlformats.org/officeDocument/2006/relationships/tags" Target="../tags/tag26.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tags" Target="../tags/tag32.xml" /><Relationship Id="rId7" Type="http://schemas.openxmlformats.org/officeDocument/2006/relationships/tags" Target="../tags/tag33.xml" /><Relationship Id="rId8" Type="http://schemas.openxmlformats.org/officeDocument/2006/relationships/tags" Target="../tags/tag34.xml" /><Relationship Id="rId9"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5.png" /><Relationship Id="rId10" Type="http://schemas.openxmlformats.org/officeDocument/2006/relationships/tags" Target="../tags/tag43.xml" /><Relationship Id="rId11" Type="http://schemas.openxmlformats.org/officeDocument/2006/relationships/slideMaster" Target="../slideMasters/slideMaster2.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tags" Target="../tags/tag40.xml" /><Relationship Id="rId8" Type="http://schemas.openxmlformats.org/officeDocument/2006/relationships/tags" Target="../tags/tag41.xml" /><Relationship Id="rId9" Type="http://schemas.openxmlformats.org/officeDocument/2006/relationships/tags" Target="../tags/tag4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44.xml" /><Relationship Id="rId10" Type="http://schemas.openxmlformats.org/officeDocument/2006/relationships/slideMaster" Target="../slideMasters/slideMaster2.xml" /><Relationship Id="rId2" Type="http://schemas.openxmlformats.org/officeDocument/2006/relationships/image" Target="../media/image8.png" /><Relationship Id="rId3" Type="http://schemas.openxmlformats.org/officeDocument/2006/relationships/tags" Target="../tags/tag45.xml" /><Relationship Id="rId4" Type="http://schemas.openxmlformats.org/officeDocument/2006/relationships/image" Target="../media/image9.png" /><Relationship Id="rId5" Type="http://schemas.openxmlformats.org/officeDocument/2006/relationships/tags" Target="../tags/tag46.xml" /><Relationship Id="rId6" Type="http://schemas.openxmlformats.org/officeDocument/2006/relationships/tags" Target="../tags/tag47.xml" /><Relationship Id="rId7" Type="http://schemas.openxmlformats.org/officeDocument/2006/relationships/tags" Target="../tags/tag48.xml" /><Relationship Id="rId8" Type="http://schemas.openxmlformats.org/officeDocument/2006/relationships/tags" Target="../tags/tag49.xml" /><Relationship Id="rId9" Type="http://schemas.openxmlformats.org/officeDocument/2006/relationships/tags" Target="../tags/tag5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10.png"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tags" Target="../tags/tag59.xml" /><Relationship Id="rId8" Type="http://schemas.openxmlformats.org/officeDocument/2006/relationships/tags" Target="../tags/tag60.xml" /><Relationship Id="rId9"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11.png"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tags" Target="../tags/tag71.xml"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72.xml" /><Relationship Id="rId10" Type="http://schemas.openxmlformats.org/officeDocument/2006/relationships/image" Target="../media/image12.png" /><Relationship Id="rId11" Type="http://schemas.openxmlformats.org/officeDocument/2006/relationships/tags" Target="../tags/tag79.xml" /><Relationship Id="rId12" Type="http://schemas.openxmlformats.org/officeDocument/2006/relationships/image" Target="../media/image13.png" /><Relationship Id="rId13" Type="http://schemas.openxmlformats.org/officeDocument/2006/relationships/tags" Target="../tags/tag80.xml" /><Relationship Id="rId14" Type="http://schemas.openxmlformats.org/officeDocument/2006/relationships/slideMaster" Target="../slideMasters/slideMaster2.xml" /><Relationship Id="rId2" Type="http://schemas.openxmlformats.org/officeDocument/2006/relationships/tags" Target="../tags/tag73.xml" /><Relationship Id="rId3" Type="http://schemas.openxmlformats.org/officeDocument/2006/relationships/tags" Target="../tags/tag74.xml"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image" Target="../media/image2.png" /><Relationship Id="rId7" Type="http://schemas.openxmlformats.org/officeDocument/2006/relationships/tags" Target="../tags/tag77.xml" /><Relationship Id="rId8" Type="http://schemas.openxmlformats.org/officeDocument/2006/relationships/image" Target="../media/image3.png" /><Relationship Id="rId9" Type="http://schemas.openxmlformats.org/officeDocument/2006/relationships/tags" Target="../tags/tag78.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8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image" Target="../media/image5.png" /><Relationship Id="rId5" Type="http://schemas.openxmlformats.org/officeDocument/2006/relationships/tags" Target="../tags/tag84.xml" /><Relationship Id="rId6" Type="http://schemas.openxmlformats.org/officeDocument/2006/relationships/image" Target="../media/image7.png" /><Relationship Id="rId7" Type="http://schemas.openxmlformats.org/officeDocument/2006/relationships/tags" Target="../tags/tag85.xml" /><Relationship Id="rId8" Type="http://schemas.openxmlformats.org/officeDocument/2006/relationships/tags" Target="../tags/tag86.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87.xml" /><Relationship Id="rId10" Type="http://schemas.openxmlformats.org/officeDocument/2006/relationships/tags" Target="../tags/tag94.xml" /><Relationship Id="rId11" Type="http://schemas.openxmlformats.org/officeDocument/2006/relationships/slideMaster" Target="../slideMasters/slideMaster2.xml" /><Relationship Id="rId2" Type="http://schemas.openxmlformats.org/officeDocument/2006/relationships/image" Target="../media/image14.png" /><Relationship Id="rId3" Type="http://schemas.openxmlformats.org/officeDocument/2006/relationships/tags" Target="../tags/tag88.xml" /><Relationship Id="rId4" Type="http://schemas.openxmlformats.org/officeDocument/2006/relationships/image" Target="../media/image13.png"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tags" Target="../tags/tag91.xml" /><Relationship Id="rId8" Type="http://schemas.openxmlformats.org/officeDocument/2006/relationships/tags" Target="../tags/tag92.xml" /><Relationship Id="rId9" Type="http://schemas.openxmlformats.org/officeDocument/2006/relationships/tags" Target="../tags/tag9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95.xml" /><Relationship Id="rId10" Type="http://schemas.openxmlformats.org/officeDocument/2006/relationships/tags" Target="../tags/tag102.xml" /><Relationship Id="rId11" Type="http://schemas.openxmlformats.org/officeDocument/2006/relationships/tags" Target="../tags/tag103.xml" /><Relationship Id="rId12" Type="http://schemas.openxmlformats.org/officeDocument/2006/relationships/slideMaster" Target="../slideMasters/slideMaster2.xml" /><Relationship Id="rId2" Type="http://schemas.openxmlformats.org/officeDocument/2006/relationships/image" Target="../media/image14.png" /><Relationship Id="rId3" Type="http://schemas.openxmlformats.org/officeDocument/2006/relationships/tags" Target="../tags/tag96.xml" /><Relationship Id="rId4" Type="http://schemas.openxmlformats.org/officeDocument/2006/relationships/image" Target="../media/image13.png" /><Relationship Id="rId5" Type="http://schemas.openxmlformats.org/officeDocument/2006/relationships/tags" Target="../tags/tag97.xml" /><Relationship Id="rId6" Type="http://schemas.openxmlformats.org/officeDocument/2006/relationships/tags" Target="../tags/tag98.xml" /><Relationship Id="rId7" Type="http://schemas.openxmlformats.org/officeDocument/2006/relationships/tags" Target="../tags/tag99.xml" /><Relationship Id="rId8" Type="http://schemas.openxmlformats.org/officeDocument/2006/relationships/tags" Target="../tags/tag100.xml" /><Relationship Id="rId9" Type="http://schemas.openxmlformats.org/officeDocument/2006/relationships/tags" Target="../tags/tag101.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04.xml" /><Relationship Id="rId10" Type="http://schemas.openxmlformats.org/officeDocument/2006/relationships/tags" Target="../tags/tag111.xml" /><Relationship Id="rId11" Type="http://schemas.openxmlformats.org/officeDocument/2006/relationships/tags" Target="../tags/tag112.xml" /><Relationship Id="rId12" Type="http://schemas.openxmlformats.org/officeDocument/2006/relationships/slideMaster" Target="../slideMasters/slideMaster2.xml" /><Relationship Id="rId2" Type="http://schemas.openxmlformats.org/officeDocument/2006/relationships/image" Target="../media/image14.png" /><Relationship Id="rId3" Type="http://schemas.openxmlformats.org/officeDocument/2006/relationships/tags" Target="../tags/tag105.xml" /><Relationship Id="rId4" Type="http://schemas.openxmlformats.org/officeDocument/2006/relationships/image" Target="../media/image13.png"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15.png" /><Relationship Id="rId10" Type="http://schemas.openxmlformats.org/officeDocument/2006/relationships/slideMaster" Target="../slideMasters/slideMaster2.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13.png" /><Relationship Id="rId10" Type="http://schemas.openxmlformats.org/officeDocument/2006/relationships/tags" Target="../tags/tag129.xml" /><Relationship Id="rId11" Type="http://schemas.openxmlformats.org/officeDocument/2006/relationships/tags" Target="../tags/tag130.xml" /><Relationship Id="rId12" Type="http://schemas.openxmlformats.org/officeDocument/2006/relationships/slideMaster" Target="../slideMasters/slideMaster2.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137.xml" /><Relationship Id="rId11" Type="http://schemas.openxmlformats.org/officeDocument/2006/relationships/tags" Target="../tags/tag138.xml" /><Relationship Id="rId12" Type="http://schemas.openxmlformats.org/officeDocument/2006/relationships/tags" Target="../tags/tag139.xml" /><Relationship Id="rId13" Type="http://schemas.openxmlformats.org/officeDocument/2006/relationships/slideMaster" Target="../slideMasters/slideMaster2.xml" /><Relationship Id="rId2" Type="http://schemas.openxmlformats.org/officeDocument/2006/relationships/tags" Target="../tags/tag131.xml" /><Relationship Id="rId3" Type="http://schemas.openxmlformats.org/officeDocument/2006/relationships/image" Target="../media/image3.png" /><Relationship Id="rId4" Type="http://schemas.openxmlformats.org/officeDocument/2006/relationships/tags" Target="../tags/tag132.xml" /><Relationship Id="rId5" Type="http://schemas.openxmlformats.org/officeDocument/2006/relationships/image" Target="../media/image13.png" /><Relationship Id="rId6" Type="http://schemas.openxmlformats.org/officeDocument/2006/relationships/tags" Target="../tags/tag133.xml" /><Relationship Id="rId7" Type="http://schemas.openxmlformats.org/officeDocument/2006/relationships/tags" Target="../tags/tag134.xml" /><Relationship Id="rId8" Type="http://schemas.openxmlformats.org/officeDocument/2006/relationships/tags" Target="../tags/tag135.xml" /><Relationship Id="rId9" Type="http://schemas.openxmlformats.org/officeDocument/2006/relationships/tags" Target="../tags/tag136.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xfrm>
      </p:grpSpPr>
      <p:sp>
        <p:nvSpPr>
          <p:cNvPr id="16" name="日期占位符 15"/>
          <p:cNvSpPr>
            <a:spLocks noGrp="1"/>
          </p:cNvSpPr>
          <p:nvPr>
            <p:ph type="dt" sz="half" idx="10"/>
            <p:custDataLst>
              <p:tags r:id="rId1"/>
            </p:custDataLst>
          </p:nvPr>
        </p:nvSpPr>
        <p:spPr/>
        <p:txBody>
          <a:bodyPr/>
          <a:lstStyle>
            <a:lvl1pPr>
              <a:defRPr>
                <a:solidFill>
                  <a:schemeClr val="accent1"/>
                </a:solidFill>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2"/>
            </p:custDataLst>
          </p:nvPr>
        </p:nvSpPr>
        <p:spPr/>
        <p:txBody>
          <a:bodyPr/>
          <a:lstStyle>
            <a:lvl1pPr>
              <a:defRPr>
                <a:solidFill>
                  <a:schemeClr val="accent1"/>
                </a:solidFill>
              </a:defRPr>
            </a:lvl1pPr>
          </a:lstStyle>
          <a:p>
            <a:endParaRPr lang="zh-CN" altLang="en-US"/>
          </a:p>
        </p:txBody>
      </p:sp>
      <p:sp>
        <p:nvSpPr>
          <p:cNvPr id="18" name="灯片编号占位符 17"/>
          <p:cNvSpPr>
            <a:spLocks noGrp="1"/>
          </p:cNvSpPr>
          <p:nvPr>
            <p:ph type="sldNum" sz="quarter" idx="12"/>
            <p:custDataLst>
              <p:tags r:id="rId3"/>
            </p:custDataLst>
          </p:nvPr>
        </p:nvSpPr>
        <p:spPr/>
        <p:txBody>
          <a:bodyPr/>
          <a:lstStyle>
            <a:lvl1pPr>
              <a:defRPr>
                <a:solidFill>
                  <a:schemeClr val="accent1"/>
                </a:solidFill>
              </a:defRPr>
            </a:lvl1pPr>
          </a:lstStyle>
          <a:p>
            <a:fld id="{49AE70B2-8BF9-45C0-BB95-33D1B9D3A854}" type="slidenum">
              <a:rPr lang="zh-CN" altLang="en-US" smtClean="0"/>
              <a:t/>
            </a:fld>
            <a:endParaRPr lang="zh-CN" altLang="en-US"/>
          </a:p>
        </p:txBody>
      </p:sp>
      <p:grpSp>
        <p:nvGrpSpPr>
          <p:cNvPr id="2" name="组合 1"/>
          <p:cNvGrpSpPr/>
          <p:nvPr userDrawn="1">
            <p:custDataLst>
              <p:tags r:id="rId4"/>
            </p:custDataLst>
          </p:nvPr>
        </p:nvGrpSpPr>
        <p:grpSpPr>
          <a:xfrm>
            <a:off x="0" y="0"/>
            <a:ext cx="12191365" cy="6879590"/>
            <a:chExt cx="19199" cy="10834"/>
          </a:xfrm>
        </p:grpSpPr>
        <p:pic>
          <p:nvPicPr>
            <p:cNvPr id="45" name="图片 44"/>
            <p:cNvPicPr>
              <a:picLocks noChangeAspect="1"/>
            </p:cNvPicPr>
            <p:nvPr>
              <p:custDataLst>
                <p:tags r:id="rId6"/>
              </p:custDataLst>
            </p:nvPr>
          </p:nvPicPr>
          <p:blipFill>
            <a:blip r:embed="rId5"/>
            <a:stretch>
              <a:fillRect/>
            </a:stretch>
          </p:blipFill>
          <p:spPr>
            <a:xfrm>
              <a:off x="13451" y="0"/>
              <a:ext cx="5749" cy="5472"/>
            </a:xfrm>
            <a:prstGeom prst="rect">
              <a:avLst/>
            </a:prstGeom>
          </p:spPr>
        </p:pic>
        <p:pic>
          <p:nvPicPr>
            <p:cNvPr id="46" name="图片 45"/>
            <p:cNvPicPr>
              <a:picLocks noChangeAspect="1"/>
            </p:cNvPicPr>
            <p:nvPr>
              <p:custDataLst>
                <p:tags r:id="rId8"/>
              </p:custDataLst>
            </p:nvPr>
          </p:nvPicPr>
          <p:blipFill>
            <a:blip r:embed="rId7"/>
            <a:stretch>
              <a:fillRect/>
            </a:stretch>
          </p:blipFill>
          <p:spPr>
            <a:xfrm>
              <a:off x="0" y="6110"/>
              <a:ext cx="5135" cy="4725"/>
            </a:xfrm>
            <a:prstGeom prst="rect">
              <a:avLst/>
            </a:prstGeom>
          </p:spPr>
        </p:pic>
        <p:sp>
          <p:nvSpPr>
            <p:cNvPr id="48" name="矩形 47"/>
            <p:cNvSpPr/>
            <p:nvPr>
              <p:custDataLst>
                <p:tags r:id="rId9"/>
              </p:custDataLst>
            </p:nvPr>
          </p:nvSpPr>
          <p:spPr>
            <a:xfrm>
              <a:off x="5135" y="3541"/>
              <a:ext cx="8663" cy="3366"/>
            </a:xfrm>
            <a:prstGeom prst="rect">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latin typeface="仿宋" panose="02010609060101010101" charset="-122"/>
                <a:cs typeface="仿宋" panose="02010609060101010101" charset="-122"/>
              </a:endParaRPr>
            </a:p>
          </p:txBody>
        </p:sp>
        <p:pic>
          <p:nvPicPr>
            <p:cNvPr id="49" name="图片 48"/>
            <p:cNvPicPr>
              <a:picLocks noChangeAspect="1"/>
            </p:cNvPicPr>
            <p:nvPr>
              <p:custDataLst>
                <p:tags r:id="rId11"/>
              </p:custDataLst>
            </p:nvPr>
          </p:nvPicPr>
          <p:blipFill>
            <a:blip r:embed="rId10"/>
            <a:stretch>
              <a:fillRect/>
            </a:stretch>
          </p:blipFill>
          <p:spPr>
            <a:xfrm rot="16200000">
              <a:off x="4904" y="5653"/>
              <a:ext cx="1349" cy="1399"/>
            </a:xfrm>
            <a:prstGeom prst="rect">
              <a:avLst/>
            </a:prstGeom>
          </p:spPr>
        </p:pic>
        <p:pic>
          <p:nvPicPr>
            <p:cNvPr id="50" name="图片 49"/>
            <p:cNvPicPr>
              <a:picLocks noChangeAspect="1"/>
            </p:cNvPicPr>
            <p:nvPr>
              <p:custDataLst>
                <p:tags r:id="rId12"/>
              </p:custDataLst>
            </p:nvPr>
          </p:nvPicPr>
          <p:blipFill>
            <a:blip r:embed="rId10"/>
            <a:stretch>
              <a:fillRect/>
            </a:stretch>
          </p:blipFill>
          <p:spPr>
            <a:xfrm rot="5121330">
              <a:off x="12599" y="3154"/>
              <a:ext cx="1349" cy="1399"/>
            </a:xfrm>
            <a:prstGeom prst="rect">
              <a:avLst/>
            </a:prstGeom>
          </p:spPr>
        </p:pic>
      </p:grpSp>
      <p:sp>
        <p:nvSpPr>
          <p:cNvPr id="3" name="副标题 2"/>
          <p:cNvSpPr>
            <a:spLocks noGrp="1"/>
          </p:cNvSpPr>
          <p:nvPr>
            <p:ph type="subTitle" idx="1" hasCustomPrompt="1"/>
            <p:custDataLst>
              <p:tags r:id="rId13"/>
            </p:custDataLst>
          </p:nvPr>
        </p:nvSpPr>
        <p:spPr>
          <a:xfrm>
            <a:off x="3374157" y="3467299"/>
            <a:ext cx="5236444" cy="708096"/>
          </a:xfrm>
        </p:spPr>
        <p:txBody>
          <a:bodyPr lIns="101600" tIns="38100" rIns="76200" bIns="38100">
            <a:normAutofit/>
          </a:bodyPr>
          <a:lstStyle>
            <a:lvl1pPr marL="0" indent="0" algn="ctr" eaLnBrk="1" fontAlgn="auto" latinLnBrk="0" hangingPunct="1">
              <a:lnSpc>
                <a:spcPct val="130000"/>
              </a:lnSpc>
              <a:buNone/>
              <a:defRPr sz="1400" u="none" strike="noStrike" kern="1200" cap="none" spc="0" normalizeH="0" baseline="0">
                <a:solidFill>
                  <a:schemeClr val="accent1"/>
                </a:solidFill>
                <a:uFillTx/>
                <a:latin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5" name="文本占位符 4"/>
          <p:cNvSpPr>
            <a:spLocks noGrp="1"/>
          </p:cNvSpPr>
          <p:nvPr>
            <p:ph type="body" sz="quarter" idx="13" hasCustomPrompt="1"/>
            <p:custDataLst>
              <p:tags r:id="rId14"/>
            </p:custDataLst>
          </p:nvPr>
        </p:nvSpPr>
        <p:spPr>
          <a:xfrm>
            <a:off x="4723231" y="5406948"/>
            <a:ext cx="2529965" cy="428400"/>
          </a:xfrm>
        </p:spPr>
        <p:txBody>
          <a:bodyPr anchor="ctr">
            <a:normAutofit/>
          </a:bodyPr>
          <a:lstStyle>
            <a:lvl1pPr marL="0" indent="0" algn="ctr">
              <a:lnSpc>
                <a:spcPct val="130000"/>
              </a:lnSpc>
              <a:buNone/>
              <a:defRPr sz="1400" spc="0" baseline="0">
                <a:solidFill>
                  <a:schemeClr val="accent1"/>
                </a:solidFill>
                <a:latin typeface="微软雅黑" panose="020b0503020204020204" pitchFamily="34" charset="-122"/>
              </a:defRPr>
            </a:lvl1pPr>
          </a:lstStyle>
          <a:p>
            <a:pPr lvl="0"/>
            <a:r>
              <a:rPr lang="zh-CN" altLang="en-US"/>
              <a:t>编辑文本</a:t>
            </a:r>
            <a:endParaRPr lang="zh-CN" altLang="en-US"/>
          </a:p>
        </p:txBody>
      </p:sp>
      <p:sp>
        <p:nvSpPr>
          <p:cNvPr id="62" name="文本占位符 61"/>
          <p:cNvSpPr>
            <a:spLocks noGrp="1"/>
          </p:cNvSpPr>
          <p:nvPr>
            <p:ph type="body" sz="quarter" idx="14" hasCustomPrompt="1"/>
            <p:custDataLst>
              <p:tags r:id="rId15"/>
            </p:custDataLst>
          </p:nvPr>
        </p:nvSpPr>
        <p:spPr>
          <a:xfrm>
            <a:off x="4723230" y="5891136"/>
            <a:ext cx="2529965" cy="428400"/>
          </a:xfrm>
        </p:spPr>
        <p:txBody>
          <a:bodyPr anchor="ctr">
            <a:normAutofit/>
          </a:bodyPr>
          <a:lstStyle>
            <a:lvl1pPr marL="0" indent="0" algn="ctr">
              <a:lnSpc>
                <a:spcPct val="130000"/>
              </a:lnSpc>
              <a:buNone/>
              <a:defRPr sz="1400" spc="0" baseline="0">
                <a:solidFill>
                  <a:schemeClr val="accent1"/>
                </a:solidFill>
                <a:latin typeface="微软雅黑" panose="020b0503020204020204" pitchFamily="34" charset="-122"/>
              </a:defRPr>
            </a:lvl1pPr>
          </a:lstStyle>
          <a:p>
            <a:pPr lvl="0"/>
            <a:r>
              <a:rPr lang="zh-CN" altLang="en-US"/>
              <a:t>编辑文本</a:t>
            </a:r>
            <a:endParaRPr lang="zh-CN" altLang="en-US"/>
          </a:p>
        </p:txBody>
      </p:sp>
      <p:sp>
        <p:nvSpPr>
          <p:cNvPr id="4" name="标题 3"/>
          <p:cNvSpPr>
            <a:spLocks noGrp="1"/>
          </p:cNvSpPr>
          <p:nvPr>
            <p:ph type="title" hasCustomPrompt="1"/>
            <p:custDataLst>
              <p:tags r:id="rId16"/>
            </p:custDataLst>
          </p:nvPr>
        </p:nvSpPr>
        <p:spPr>
          <a:xfrm>
            <a:off x="3374158" y="2584466"/>
            <a:ext cx="5236444" cy="763882"/>
          </a:xfrm>
        </p:spPr>
        <p:txBody>
          <a:bodyPr lIns="90000" tIns="46800" rIns="90000" bIns="46800" anchor="b">
            <a:normAutofit/>
          </a:bodyPr>
          <a:lstStyle>
            <a:lvl1pPr algn="ctr">
              <a:defRPr sz="4400" spc="0" baseline="0">
                <a:solidFill>
                  <a:schemeClr val="accent1"/>
                </a:solidFill>
                <a:latin typeface="微软雅黑" panose="020b0503020204020204" pitchFamily="34" charset="-122"/>
                <a:ea typeface="汉仪旗黑-85S" panose="00020600040101010101" pitchFamily="18" charset="-122"/>
              </a:defRPr>
            </a:lvl1pPr>
          </a:lstStyle>
          <a:p>
            <a:r>
              <a:rPr lang="zh-CN" altLang="en-US"/>
              <a:t>单击此处编辑标题</a:t>
            </a:r>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tx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0" y="0"/>
            <a:ext cx="2853055" cy="2714625"/>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4"/>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4194433" y="4511741"/>
            <a:ext cx="3429374" cy="2346259"/>
          </a:xfrm>
          <a:prstGeom prst="rect">
            <a:avLst/>
          </a:prstGeom>
        </p:spPr>
      </p:pic>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11" name="椭圆 10"/>
          <p:cNvSpPr/>
          <p:nvPr>
            <p:custDataLst>
              <p:tags r:id="rId6"/>
            </p:custDataLst>
          </p:nvPr>
        </p:nvSpPr>
        <p:spPr>
          <a:xfrm>
            <a:off x="5463139" y="1652587"/>
            <a:ext cx="1249991" cy="1249991"/>
          </a:xfrm>
          <a:prstGeom prst="ellipse">
            <a:avLst/>
          </a:prstGeom>
          <a:noFill/>
          <a:ln>
            <a:solidFill>
              <a:schemeClr val="accent2">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仿宋" panose="02010609060101010101" charset="-122"/>
              <a:cs typeface="仿宋" panose="02010609060101010101" charset="-122"/>
            </a:endParaRPr>
          </a:p>
        </p:txBody>
      </p:sp>
      <p:pic>
        <p:nvPicPr>
          <p:cNvPr id="12" name="图片 11"/>
          <p:cNvPicPr>
            <a:picLocks noChangeAspect="1"/>
          </p:cNvPicPr>
          <p:nvPr>
            <p:custDataLst>
              <p:tags r:id="rId8"/>
            </p:custDataLst>
          </p:nvPr>
        </p:nvPicPr>
        <p:blipFill>
          <a:blip r:embed="rId7"/>
          <a:stretch>
            <a:fillRect/>
          </a:stretch>
        </p:blipFill>
        <p:spPr>
          <a:xfrm rot="20473840">
            <a:off x="5091315" y="2304312"/>
            <a:ext cx="743647" cy="583855"/>
          </a:xfrm>
          <a:prstGeom prst="rect">
            <a:avLst/>
          </a:prstGeom>
        </p:spPr>
      </p:pic>
      <p:sp>
        <p:nvSpPr>
          <p:cNvPr id="3" name="文本占位符 2"/>
          <p:cNvSpPr>
            <a:spLocks noGrp="1"/>
          </p:cNvSpPr>
          <p:nvPr>
            <p:ph type="body" idx="1"/>
            <p:custDataLst>
              <p:tags r:id="rId9"/>
            </p:custDataLst>
          </p:nvPr>
        </p:nvSpPr>
        <p:spPr>
          <a:xfrm>
            <a:off x="3533975" y="3878783"/>
            <a:ext cx="5108319" cy="422736"/>
          </a:xfrm>
        </p:spPr>
        <p:txBody>
          <a:bodyPr lIns="101600" tIns="38100" rIns="76200" bIns="38100">
            <a:noAutofit/>
          </a:bodyPr>
          <a:lstStyle>
            <a:lvl1pPr marL="0" indent="0" algn="ctr" eaLnBrk="1" fontAlgn="auto" latinLnBrk="0" hangingPunct="1">
              <a:lnSpc>
                <a:spcPct val="130000"/>
              </a:lnSpc>
              <a:buNone/>
              <a:defRPr kumimoji="0" lang="zh-CN" altLang="en-US" sz="1400" b="0" i="0" u="none" strike="noStrike" kern="1200" cap="none" spc="0" normalizeH="0" baseline="0" noProof="1">
                <a:solidFill>
                  <a:schemeClr val="accent1"/>
                </a:solidFill>
                <a:uFillTx/>
                <a:latin typeface="微软雅黑" panose="020b0503020204020204" pitchFamily="34" charset="-122"/>
                <a:ea typeface="微软雅黑" panose="020b0503020204020204" pitchFamily="34" charset="-122"/>
                <a:cs typeface="仿宋" panose="02010609060101010101" charset="-122"/>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2" name="标题 1"/>
          <p:cNvSpPr>
            <a:spLocks noGrp="1"/>
          </p:cNvSpPr>
          <p:nvPr>
            <p:ph type="title" hasCustomPrompt="1"/>
            <p:custDataLst>
              <p:tags r:id="rId10"/>
            </p:custDataLst>
          </p:nvPr>
        </p:nvSpPr>
        <p:spPr>
          <a:xfrm>
            <a:off x="3533975" y="3061098"/>
            <a:ext cx="5108318" cy="752617"/>
          </a:xfrm>
        </p:spPr>
        <p:txBody>
          <a:bodyPr lIns="101600" tIns="38100" rIns="63500" bIns="38100" anchor="b" anchorCtr="0">
            <a:noAutofit/>
          </a:bodyPr>
          <a:lstStyle>
            <a:lvl1pPr algn="ctr">
              <a:lnSpc>
                <a:spcPct val="130000"/>
              </a:lnSpc>
              <a:defRPr sz="3600" u="none" strike="noStrike" kern="1200" cap="none" spc="0" normalizeH="0" baseline="0">
                <a:solidFill>
                  <a:schemeClr val="accent1"/>
                </a:solidFill>
                <a:uFillTx/>
                <a:latin typeface="微软雅黑" panose="020b0503020204020204" pitchFamily="34" charset="-122"/>
                <a:ea typeface="汉仪旗黑-85S" panose="00020600040101010101" pitchFamily="18" charset="-122"/>
              </a:defRPr>
            </a:lvl1pPr>
          </a:lstStyle>
          <a:p>
            <a:r>
              <a:rPr lang="zh-CN" altLang="en-US"/>
              <a:t>单击此处编辑标题</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tx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0" y="0"/>
            <a:ext cx="2795270" cy="265938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4"/>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5"/>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tx2"/>
        </a:solidFill>
        <a:effectLst/>
      </p:bgPr>
    </p:bg>
    <p:spTree>
      <p:nvGrpSpPr>
        <p:cNvPr id="1" name=""/>
        <p:cNvGrpSpPr/>
        <p:nvPr/>
      </p:nvGrpSpPr>
      <p:grpSpPr>
        <a:xfrm>
          <a:off x="0" y="0"/>
          <a:ext cx="0" cy="0"/>
        </a:xfrm>
      </p:grpSpPr>
      <p:pic>
        <p:nvPicPr>
          <p:cNvPr id="11" name="图片 10"/>
          <p:cNvPicPr>
            <a:picLocks noChangeAspect="1"/>
          </p:cNvPicPr>
          <p:nvPr userDrawn="1">
            <p:custDataLst>
              <p:tags r:id="rId2"/>
            </p:custDataLst>
          </p:nvPr>
        </p:nvPicPr>
        <p:blipFill>
          <a:blip r:embed="rId1"/>
          <a:stretch>
            <a:fillRect/>
          </a:stretch>
        </p:blipFill>
        <p:spPr>
          <a:xfrm>
            <a:off x="0" y="0"/>
            <a:ext cx="2795270" cy="265938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5"/>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7"/>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0" y="0"/>
            <a:ext cx="12191365" cy="6857365"/>
            <a:chExt cx="19199" cy="10799"/>
          </a:xfrm>
        </p:grpSpPr>
        <p:pic>
          <p:nvPicPr>
            <p:cNvPr id="6" name="图片 5"/>
            <p:cNvPicPr>
              <a:picLocks noChangeAspect="1"/>
            </p:cNvPicPr>
            <p:nvPr>
              <p:custDataLst>
                <p:tags r:id="rId3"/>
              </p:custDataLst>
            </p:nvPr>
          </p:nvPicPr>
          <p:blipFill>
            <a:blip r:embed="rId2"/>
            <a:stretch>
              <a:fillRect/>
            </a:stretch>
          </p:blipFill>
          <p:spPr>
            <a:xfrm flipH="1">
              <a:off x="0" y="0"/>
              <a:ext cx="3221" cy="3066"/>
            </a:xfrm>
            <a:prstGeom prst="rect">
              <a:avLst/>
            </a:prstGeom>
          </p:spPr>
        </p:pic>
        <p:pic>
          <p:nvPicPr>
            <p:cNvPr id="7" name="图片 6"/>
            <p:cNvPicPr>
              <a:picLocks noChangeAspect="1"/>
            </p:cNvPicPr>
            <p:nvPr>
              <p:custDataLst>
                <p:tags r:id="rId5"/>
              </p:custDataLst>
            </p:nvPr>
          </p:nvPicPr>
          <p:blipFill>
            <a:blip r:embed="rId4"/>
            <a:stretch>
              <a:fillRect/>
            </a:stretch>
          </p:blipFill>
          <p:spPr>
            <a:xfrm flipH="1">
              <a:off x="16393" y="8217"/>
              <a:ext cx="2807" cy="2583"/>
            </a:xfrm>
            <a:prstGeom prst="rect">
              <a:avLst/>
            </a:prstGeom>
          </p:spPr>
        </p:pic>
      </p:grpSp>
      <p:sp>
        <p:nvSpPr>
          <p:cNvPr id="2" name="标题 1"/>
          <p:cNvSpPr>
            <a:spLocks noGrp="1"/>
          </p:cNvSpPr>
          <p:nvPr>
            <p:ph type="title"/>
            <p:custDataLst>
              <p:tags r:id="rId6"/>
            </p:custDataLst>
          </p:nvPr>
        </p:nvSpPr>
        <p:spPr>
          <a:xfrm>
            <a:off x="669882" y="443230"/>
            <a:ext cx="10852237" cy="441964"/>
          </a:xfrm>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tx2"/>
        </a:solidFill>
        <a:effectLst/>
      </p:bgPr>
    </p:bg>
    <p:spTree>
      <p:nvGrpSpPr>
        <p:cNvPr id="1" name=""/>
        <p:cNvGrpSpPr/>
        <p:nvPr/>
      </p:nvGrpSpPr>
      <p:grpSpPr>
        <a:xfrm>
          <a:off x="0" y="0"/>
          <a:ext cx="0" cy="0"/>
        </a:xfrm>
      </p:grpSpPr>
      <p:pic>
        <p:nvPicPr>
          <p:cNvPr id="46" name="图片 45"/>
          <p:cNvPicPr>
            <a:picLocks noChangeAspect="1"/>
          </p:cNvPicPr>
          <p:nvPr userDrawn="1">
            <p:custDataLst>
              <p:tags r:id="rId2"/>
            </p:custDataLst>
          </p:nvPr>
        </p:nvPicPr>
        <p:blipFill>
          <a:blip r:embed="rId1"/>
          <a:stretch>
            <a:fillRect/>
          </a:stretch>
        </p:blipFill>
        <p:spPr>
          <a:xfrm flipH="1">
            <a:off x="10328275" y="5151120"/>
            <a:ext cx="1859280" cy="1711325"/>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4"/>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pic>
        <p:nvPicPr>
          <p:cNvPr id="45" name="图片 44"/>
          <p:cNvPicPr>
            <a:picLocks noChangeAspect="1"/>
          </p:cNvPicPr>
          <p:nvPr userDrawn="1">
            <p:custDataLst>
              <p:tags r:id="rId2"/>
            </p:custDataLst>
          </p:nvPr>
        </p:nvPicPr>
        <p:blipFill>
          <a:blip r:embed="rId1"/>
          <a:stretch>
            <a:fillRect/>
          </a:stretch>
        </p:blipFill>
        <p:spPr>
          <a:xfrm flipH="1">
            <a:off x="0" y="-5715"/>
            <a:ext cx="1964055" cy="1869440"/>
          </a:xfrm>
          <a:prstGeom prst="rect">
            <a:avLst/>
          </a:prstGeom>
        </p:spPr>
      </p:pic>
      <p:sp>
        <p:nvSpPr>
          <p:cNvPr id="2" name="竖排标题 1"/>
          <p:cNvSpPr>
            <a:spLocks noGrp="1"/>
          </p:cNvSpPr>
          <p:nvPr>
            <p:ph type="title" orient="vert"/>
            <p:custDataLst>
              <p:tags r:id="rId3"/>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pic>
        <p:nvPicPr>
          <p:cNvPr id="8" name="图片 7"/>
          <p:cNvPicPr>
            <a:picLocks noChangeAspect="1"/>
          </p:cNvPicPr>
          <p:nvPr userDrawn="1">
            <p:custDataLst>
              <p:tags r:id="rId2"/>
            </p:custDataLst>
          </p:nvPr>
        </p:nvPicPr>
        <p:blipFill>
          <a:blip r:embed="rId1"/>
          <a:stretch>
            <a:fillRect/>
          </a:stretch>
        </p:blipFill>
        <p:spPr>
          <a:xfrm>
            <a:off x="0" y="0"/>
            <a:ext cx="2795270" cy="2659380"/>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2526714" y="2493442"/>
            <a:ext cx="6716614" cy="1622218"/>
          </a:xfrm>
        </p:spPr>
        <p:txBody>
          <a:bodyPr vert="horz" lIns="101600" tIns="38100" rIns="25400" bIns="38100" rtlCol="0" anchor="ctr" anchorCtr="0">
            <a:noAutofit/>
          </a:bodyPr>
          <a:lstStyle>
            <a:lvl1pPr marL="0" marR="0" algn="ctr" defTabSz="914400" rtl="0" eaLnBrk="1" fontAlgn="auto" latinLnBrk="0" hangingPunct="1">
              <a:lnSpc>
                <a:spcPct val="130000"/>
              </a:lnSpc>
              <a:buNone/>
              <a:defRPr kumimoji="0" lang="zh-CN" altLang="en-US" sz="6600" b="1" i="0" u="none" strike="noStrike" kern="1200" cap="none" spc="0" normalizeH="0" baseline="0" noProof="1">
                <a:solidFill>
                  <a:schemeClr val="accent1"/>
                </a:solidFill>
                <a:uFillTx/>
                <a:latin typeface="微软雅黑" panose="020b0503020204020204" pitchFamily="34" charset="-122"/>
                <a:ea typeface="汉仪旗黑-85S" panose="00020600040101010101" pitchFamily="18" charset="-122"/>
                <a:cs typeface="仿宋" panose="02010609060101010101" charset="-122"/>
                <a:sym typeface="+mn-ea"/>
              </a:defRPr>
            </a:lvl1pPr>
          </a:lstStyle>
          <a:p>
            <a:pPr lvl="0"/>
            <a:r>
              <a:rPr>
                <a:sym typeface="+mn-ea"/>
              </a:rPr>
              <a:t>编辑标题</a:t>
            </a:r>
            <a:endParaRPr>
              <a:sym typeface="+mn-ea"/>
            </a:endParaRPr>
          </a:p>
        </p:txBody>
      </p:sp>
      <p:grpSp>
        <p:nvGrpSpPr>
          <p:cNvPr id="6" name="组合 5"/>
          <p:cNvGrpSpPr/>
          <p:nvPr userDrawn="1">
            <p:custDataLst>
              <p:tags r:id="rId5"/>
            </p:custDataLst>
          </p:nvPr>
        </p:nvGrpSpPr>
        <p:grpSpPr>
          <a:xfrm>
            <a:off x="0" y="0"/>
            <a:ext cx="12192000" cy="6857365"/>
            <a:chExt cx="19200" cy="10799"/>
          </a:xfrm>
        </p:grpSpPr>
        <p:pic>
          <p:nvPicPr>
            <p:cNvPr id="7" name="图片 6"/>
            <p:cNvPicPr>
              <a:picLocks noChangeAspect="1"/>
            </p:cNvPicPr>
            <p:nvPr>
              <p:custDataLst>
                <p:tags r:id="rId7"/>
              </p:custDataLst>
            </p:nvPr>
          </p:nvPicPr>
          <p:blipFill>
            <a:blip r:embed="rId6"/>
            <a:stretch>
              <a:fillRect/>
            </a:stretch>
          </p:blipFill>
          <p:spPr>
            <a:xfrm flipH="1">
              <a:off x="0" y="0"/>
              <a:ext cx="5749" cy="5472"/>
            </a:xfrm>
            <a:prstGeom prst="rect">
              <a:avLst/>
            </a:prstGeom>
          </p:spPr>
        </p:pic>
        <p:pic>
          <p:nvPicPr>
            <p:cNvPr id="8" name="图片 7"/>
            <p:cNvPicPr>
              <a:picLocks noChangeAspect="1"/>
            </p:cNvPicPr>
            <p:nvPr>
              <p:custDataLst>
                <p:tags r:id="rId9"/>
              </p:custDataLst>
            </p:nvPr>
          </p:nvPicPr>
          <p:blipFill>
            <a:blip r:embed="rId8"/>
            <a:stretch>
              <a:fillRect/>
            </a:stretch>
          </p:blipFill>
          <p:spPr>
            <a:xfrm flipH="1">
              <a:off x="14065" y="6075"/>
              <a:ext cx="5135" cy="4725"/>
            </a:xfrm>
            <a:prstGeom prst="rect">
              <a:avLst/>
            </a:prstGeom>
          </p:spPr>
        </p:pic>
        <p:pic>
          <p:nvPicPr>
            <p:cNvPr id="11" name="图片 10"/>
            <p:cNvPicPr>
              <a:picLocks noChangeAspect="1"/>
            </p:cNvPicPr>
            <p:nvPr>
              <p:custDataLst>
                <p:tags r:id="rId11"/>
              </p:custDataLst>
            </p:nvPr>
          </p:nvPicPr>
          <p:blipFill>
            <a:blip r:embed="rId10"/>
            <a:stretch>
              <a:fillRect/>
            </a:stretch>
          </p:blipFill>
          <p:spPr>
            <a:xfrm rot="665247">
              <a:off x="13792" y="4431"/>
              <a:ext cx="1152" cy="1194"/>
            </a:xfrm>
            <a:prstGeom prst="rect">
              <a:avLst/>
            </a:prstGeom>
          </p:spPr>
        </p:pic>
        <p:pic>
          <p:nvPicPr>
            <p:cNvPr id="9" name="图片 8"/>
            <p:cNvPicPr>
              <a:picLocks noChangeAspect="1"/>
            </p:cNvPicPr>
            <p:nvPr userDrawn="1">
              <p:custDataLst>
                <p:tags r:id="rId13"/>
              </p:custDataLst>
            </p:nvPr>
          </p:nvPicPr>
          <p:blipFill>
            <a:blip r:embed="rId12"/>
            <a:stretch>
              <a:fillRect/>
            </a:stretch>
          </p:blipFill>
          <p:spPr>
            <a:xfrm flipH="1">
              <a:off x="17178" y="8939"/>
              <a:ext cx="2022" cy="1861"/>
            </a:xfrm>
            <a:prstGeom prst="rect">
              <a:avLst/>
            </a:prstGeom>
          </p:spPr>
        </p:pic>
      </p:gr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tx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
            </a:fld>
            <a:endParaRPr lang="zh-CN" altLang="en-US"/>
          </a:p>
        </p:txBody>
      </p:sp>
      <p:pic>
        <p:nvPicPr>
          <p:cNvPr id="10" name="图片 9"/>
          <p:cNvPicPr>
            <a:picLocks noChangeAspect="1"/>
          </p:cNvPicPr>
          <p:nvPr userDrawn="1">
            <p:custDataLst>
              <p:tags r:id="rId5"/>
            </p:custDataLst>
          </p:nvPr>
        </p:nvPicPr>
        <p:blipFill>
          <a:blip r:embed="rId4"/>
          <a:stretch>
            <a:fillRect/>
          </a:stretch>
        </p:blipFill>
        <p:spPr>
          <a:xfrm rot="10800000">
            <a:off x="9436100" y="4236085"/>
            <a:ext cx="2755900" cy="2621915"/>
          </a:xfrm>
          <a:prstGeom prst="rect">
            <a:avLst/>
          </a:prstGeom>
        </p:spPr>
      </p:pic>
      <p:pic>
        <p:nvPicPr>
          <p:cNvPr id="7" name="图片 6"/>
          <p:cNvPicPr>
            <a:picLocks noChangeAspect="1"/>
          </p:cNvPicPr>
          <p:nvPr userDrawn="1">
            <p:custDataLst>
              <p:tags r:id="rId7"/>
            </p:custDataLst>
          </p:nvPr>
        </p:nvPicPr>
        <p:blipFill>
          <a:blip r:embed="rId6"/>
          <a:stretch>
            <a:fillRect/>
          </a:stretch>
        </p:blipFill>
        <p:spPr>
          <a:xfrm rot="20473840">
            <a:off x="61938" y="104112"/>
            <a:ext cx="743647" cy="583855"/>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6" name="图片 5"/>
          <p:cNvPicPr>
            <a:picLocks noChangeAspect="1"/>
          </p:cNvPicPr>
          <p:nvPr userDrawn="1">
            <p:custDataLst>
              <p:tags r:id="rId3"/>
            </p:custDataLst>
          </p:nvPr>
        </p:nvPicPr>
        <p:blipFill>
          <a:blip r:embed="rId2"/>
          <a:stretch>
            <a:fillRect/>
          </a:stretch>
        </p:blipFill>
        <p:spPr>
          <a:xfrm flipH="1">
            <a:off x="0" y="0"/>
            <a:ext cx="1475105" cy="1404620"/>
          </a:xfrm>
          <a:prstGeom prst="rect">
            <a:avLst/>
          </a:prstGeom>
        </p:spPr>
      </p:pic>
      <p:pic>
        <p:nvPicPr>
          <p:cNvPr id="9" name="图片 8"/>
          <p:cNvPicPr>
            <a:picLocks noChangeAspect="1"/>
          </p:cNvPicPr>
          <p:nvPr userDrawn="1">
            <p:custDataLst>
              <p:tags r:id="rId5"/>
            </p:custDataLst>
          </p:nvPr>
        </p:nvPicPr>
        <p:blipFill>
          <a:blip r:embed="rId4"/>
          <a:stretch>
            <a:fillRect/>
          </a:stretch>
        </p:blipFill>
        <p:spPr>
          <a:xfrm flipH="1">
            <a:off x="10908030" y="5676265"/>
            <a:ext cx="1283970" cy="1181735"/>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latin typeface="微软雅黑" panose="020b0503020204020204" pitchFamily="34" charset="-122"/>
                <a:ea typeface="微软雅黑" panose="020b0503020204020204" pitchFamily="34" charset="-122"/>
              </a:defRPr>
            </a:lvl1pPr>
            <a:lvl2pPr>
              <a:defRPr baseline="0">
                <a:latin typeface="微软雅黑" panose="020b0503020204020204" pitchFamily="34" charset="-122"/>
                <a:ea typeface="微软雅黑" panose="020b0503020204020204" pitchFamily="34" charset="-122"/>
              </a:defRPr>
            </a:lvl2pPr>
            <a:lvl3pPr>
              <a:defRPr baseline="0">
                <a:latin typeface="微软雅黑" panose="020b0503020204020204" pitchFamily="34" charset="-122"/>
                <a:ea typeface="微软雅黑" panose="020b0503020204020204" pitchFamily="34" charset="-122"/>
              </a:defRPr>
            </a:lvl3pPr>
            <a:lvl4pPr>
              <a:defRPr baseline="0">
                <a:latin typeface="微软雅黑" panose="020b0503020204020204" pitchFamily="34" charset="-122"/>
                <a:ea typeface="微软雅黑" panose="020b0503020204020204" pitchFamily="34" charset="-122"/>
              </a:defRPr>
            </a:lvl4pPr>
            <a:lvl5pPr>
              <a:defRPr baseline="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pic>
        <p:nvPicPr>
          <p:cNvPr id="12" name="图片 11"/>
          <p:cNvPicPr>
            <a:picLocks noChangeAspect="1"/>
          </p:cNvPicPr>
          <p:nvPr userDrawn="1">
            <p:custDataLst>
              <p:tags r:id="rId3"/>
            </p:custDataLst>
          </p:nvPr>
        </p:nvPicPr>
        <p:blipFill>
          <a:blip r:embed="rId2"/>
          <a:stretch>
            <a:fillRect/>
          </a:stretch>
        </p:blipFill>
        <p:spPr>
          <a:xfrm flipH="1">
            <a:off x="0" y="0"/>
            <a:ext cx="1475105" cy="1404620"/>
          </a:xfrm>
          <a:prstGeom prst="rect">
            <a:avLst/>
          </a:prstGeom>
        </p:spPr>
      </p:pic>
      <p:pic>
        <p:nvPicPr>
          <p:cNvPr id="10" name="图片 9"/>
          <p:cNvPicPr>
            <a:picLocks noChangeAspect="1"/>
          </p:cNvPicPr>
          <p:nvPr userDrawn="1">
            <p:custDataLst>
              <p:tags r:id="rId5"/>
            </p:custDataLst>
          </p:nvPr>
        </p:nvPicPr>
        <p:blipFill>
          <a:blip r:embed="rId4"/>
          <a:stretch>
            <a:fillRect/>
          </a:stretch>
        </p:blipFill>
        <p:spPr>
          <a:xfrm flipH="1">
            <a:off x="10908030" y="5676265"/>
            <a:ext cx="1283970" cy="1181735"/>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lstStyle>
            <a:lvl1pPr>
              <a:defRPr sz="3600"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a:t>单击编辑标题</a:t>
            </a:r>
            <a:endParaRPr lang="zh-CN" altLang="en-US"/>
          </a:p>
        </p:txBody>
      </p:sp>
      <p:sp>
        <p:nvSpPr>
          <p:cNvPr id="3" name="日期占位符 2"/>
          <p:cNvSpPr>
            <a:spLocks noGrp="1"/>
          </p:cNvSpPr>
          <p:nvPr>
            <p:ph type="dt" sz="half" idx="10"/>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latin typeface="微软雅黑" panose="020b0503020204020204" pitchFamily="34" charset="-122"/>
                <a:ea typeface="微软雅黑" panose="020b0503020204020204" pitchFamily="34" charset="-122"/>
              </a:defRPr>
            </a:lvl1pPr>
            <a:lvl2pPr>
              <a:defRPr baseline="0">
                <a:latin typeface="微软雅黑" panose="020b0503020204020204" pitchFamily="34" charset="-122"/>
                <a:ea typeface="微软雅黑" panose="020b0503020204020204" pitchFamily="34" charset="-122"/>
              </a:defRPr>
            </a:lvl2pPr>
            <a:lvl3pPr>
              <a:defRPr baseline="0">
                <a:latin typeface="微软雅黑" panose="020b0503020204020204" pitchFamily="34" charset="-122"/>
                <a:ea typeface="微软雅黑" panose="020b0503020204020204" pitchFamily="34" charset="-122"/>
              </a:defRPr>
            </a:lvl3pPr>
            <a:lvl4pPr>
              <a:defRPr baseline="0">
                <a:latin typeface="微软雅黑" panose="020b0503020204020204" pitchFamily="34" charset="-122"/>
                <a:ea typeface="微软雅黑" panose="020b0503020204020204" pitchFamily="34" charset="-122"/>
              </a:defRPr>
            </a:lvl4pPr>
            <a:lvl5pPr>
              <a:defRPr baseline="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latin typeface="微软雅黑" panose="020b0503020204020204" pitchFamily="34" charset="-122"/>
                <a:ea typeface="微软雅黑" panose="020b0503020204020204" pitchFamily="34" charset="-122"/>
              </a:defRPr>
            </a:lvl1pPr>
            <a:lvl2pPr>
              <a:defRPr baseline="0">
                <a:latin typeface="微软雅黑" panose="020b0503020204020204" pitchFamily="34" charset="-122"/>
                <a:ea typeface="微软雅黑" panose="020b0503020204020204" pitchFamily="34" charset="-122"/>
              </a:defRPr>
            </a:lvl2pPr>
            <a:lvl3pPr>
              <a:defRPr baseline="0">
                <a:latin typeface="微软雅黑" panose="020b0503020204020204" pitchFamily="34" charset="-122"/>
                <a:ea typeface="微软雅黑" panose="020b0503020204020204" pitchFamily="34" charset="-122"/>
              </a:defRPr>
            </a:lvl3pPr>
            <a:lvl4pPr>
              <a:defRPr baseline="0">
                <a:latin typeface="微软雅黑" panose="020b0503020204020204" pitchFamily="34" charset="-122"/>
                <a:ea typeface="微软雅黑" panose="020b0503020204020204" pitchFamily="34" charset="-122"/>
              </a:defRPr>
            </a:lvl4pPr>
            <a:lvl5pPr>
              <a:defRPr baseline="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pic>
        <p:nvPicPr>
          <p:cNvPr id="13" name="图片 12"/>
          <p:cNvPicPr>
            <a:picLocks noChangeAspect="1"/>
          </p:cNvPicPr>
          <p:nvPr userDrawn="1">
            <p:custDataLst>
              <p:tags r:id="rId3"/>
            </p:custDataLst>
          </p:nvPr>
        </p:nvPicPr>
        <p:blipFill>
          <a:blip r:embed="rId2"/>
          <a:stretch>
            <a:fillRect/>
          </a:stretch>
        </p:blipFill>
        <p:spPr>
          <a:xfrm flipH="1">
            <a:off x="0" y="0"/>
            <a:ext cx="1475105" cy="1404620"/>
          </a:xfrm>
          <a:prstGeom prst="rect">
            <a:avLst/>
          </a:prstGeom>
        </p:spPr>
      </p:pic>
      <p:pic>
        <p:nvPicPr>
          <p:cNvPr id="11" name="图片 10"/>
          <p:cNvPicPr>
            <a:picLocks noChangeAspect="1"/>
          </p:cNvPicPr>
          <p:nvPr userDrawn="1">
            <p:custDataLst>
              <p:tags r:id="rId5"/>
            </p:custDataLst>
          </p:nvPr>
        </p:nvPicPr>
        <p:blipFill>
          <a:blip r:embed="rId4"/>
          <a:stretch>
            <a:fillRect/>
          </a:stretch>
        </p:blipFill>
        <p:spPr>
          <a:xfrm flipH="1">
            <a:off x="10908030" y="5676265"/>
            <a:ext cx="1283970" cy="1181735"/>
          </a:xfrm>
          <a:prstGeom prst="rect">
            <a:avLst/>
          </a:prstGeom>
        </p:spPr>
      </p:pic>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612000" y="1659600"/>
            <a:ext cx="10975975" cy="828000"/>
          </a:xfrm>
        </p:spPr>
        <p:txBody>
          <a:bodyPr/>
          <a:lstStyle>
            <a:lvl1pPr algn="ctr">
              <a:defRPr baseline="0">
                <a:latin typeface="微软雅黑" panose="020b0503020204020204" pitchFamily="34" charset="-122"/>
                <a:ea typeface="微软雅黑" panose="020b0503020204020204" pitchFamily="3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1"/>
            </p:custDataLst>
          </p:nvPr>
        </p:nvSpPr>
        <p:spPr>
          <a:xfrm>
            <a:off x="612775" y="2808000"/>
            <a:ext cx="10965600" cy="3430800"/>
          </a:xfrm>
        </p:spPr>
        <p:txBody>
          <a:bodyPr/>
          <a:lstStyle>
            <a:lvl1pPr>
              <a:defRPr baseline="0">
                <a:latin typeface="微软雅黑" panose="020b0503020204020204" pitchFamily="34" charset="-122"/>
                <a:ea typeface="微软雅黑" panose="020b0503020204020204" pitchFamily="34" charset="-122"/>
              </a:defRPr>
            </a:lvl1pPr>
            <a:lvl2pPr>
              <a:defRPr baseline="0">
                <a:latin typeface="微软雅黑" panose="020b0503020204020204" pitchFamily="34" charset="-122"/>
                <a:ea typeface="微软雅黑" panose="020b0503020204020204" pitchFamily="34" charset="-122"/>
              </a:defRPr>
            </a:lvl2pPr>
            <a:lvl3pPr>
              <a:defRPr baseline="0">
                <a:latin typeface="微软雅黑" panose="020b0503020204020204" pitchFamily="34" charset="-122"/>
                <a:ea typeface="微软雅黑" panose="020b0503020204020204" pitchFamily="34" charset="-122"/>
              </a:defRPr>
            </a:lvl3pPr>
            <a:lvl4pPr>
              <a:defRPr baseline="0">
                <a:latin typeface="微软雅黑" panose="020b0503020204020204" pitchFamily="34" charset="-122"/>
                <a:ea typeface="微软雅黑" panose="020b0503020204020204" pitchFamily="34" charset="-122"/>
              </a:defRPr>
            </a:lvl4pPr>
            <a:lvl5pPr>
              <a:defRPr baseline="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flipH="1">
            <a:off x="-2" y="0"/>
            <a:ext cx="1902409" cy="1458000"/>
          </a:xfrm>
          <a:prstGeom prst="rect">
            <a:avLst/>
          </a:prstGeom>
        </p:spPr>
      </p:pic>
      <p:sp>
        <p:nvSpPr>
          <p:cNvPr id="8" name="矩形 7"/>
          <p:cNvSpPr/>
          <p:nvPr userDrawn="1">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latin typeface="微软雅黑" panose="020b0503020204020204" pitchFamily="34" charset="-122"/>
                <a:ea typeface="微软雅黑" panose="020b0503020204020204" pitchFamily="34" charset="-122"/>
              </a:defRPr>
            </a:lvl1pPr>
            <a:lvl2pPr>
              <a:defRPr baseline="0">
                <a:latin typeface="微软雅黑" panose="020b0503020204020204" pitchFamily="34" charset="-122"/>
                <a:ea typeface="微软雅黑" panose="020b0503020204020204" pitchFamily="34" charset="-122"/>
              </a:defRPr>
            </a:lvl2pPr>
            <a:lvl3pPr>
              <a:defRPr baseline="0">
                <a:latin typeface="微软雅黑" panose="020b0503020204020204" pitchFamily="34" charset="-122"/>
                <a:ea typeface="微软雅黑" panose="020b0503020204020204" pitchFamily="34" charset="-122"/>
              </a:defRPr>
            </a:lvl3pPr>
            <a:lvl4pPr>
              <a:defRPr baseline="0">
                <a:latin typeface="微软雅黑" panose="020b0503020204020204" pitchFamily="34" charset="-122"/>
                <a:ea typeface="微软雅黑" panose="020b0503020204020204" pitchFamily="34" charset="-122"/>
              </a:defRPr>
            </a:lvl4pPr>
            <a:lvl5pPr>
              <a:defRPr baseline="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marL="0" indent="0">
              <a:buNone/>
              <a:defRPr baseline="0">
                <a:latin typeface="微软雅黑" panose="020b0503020204020204" pitchFamily="34" charset="-122"/>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userDrawn="1">
            <p:custDataLst>
              <p:tags r:id="rId2"/>
            </p:custDataLst>
          </p:nvPr>
        </p:nvPicPr>
        <p:blipFill>
          <a:blip r:embed="rId1"/>
          <a:stretch>
            <a:fillRect/>
          </a:stretch>
        </p:blipFill>
        <p:spPr>
          <a:xfrm flipH="1">
            <a:off x="10908030" y="5676265"/>
            <a:ext cx="1283970" cy="1181735"/>
          </a:xfrm>
          <a:prstGeom prst="rect">
            <a:avLst/>
          </a:prstGeom>
        </p:spPr>
      </p:pic>
      <p:sp>
        <p:nvSpPr>
          <p:cNvPr id="10" name="矩形 9"/>
          <p:cNvSpPr/>
          <p:nvPr userDrawn="1">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4"/>
            </p:custDataLst>
          </p:nvPr>
        </p:nvSpPr>
        <p:spPr>
          <a:xfrm>
            <a:off x="579600" y="237600"/>
            <a:ext cx="11037600" cy="441964"/>
          </a:xfrm>
        </p:spPr>
        <p:txBody>
          <a:bodyPr/>
          <a:lstStyle>
            <a:lvl1pPr>
              <a:defRPr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latin typeface="微软雅黑" panose="020b0503020204020204" pitchFamily="34" charset="-122"/>
                <a:ea typeface="微软雅黑" panose="020b0503020204020204" pitchFamily="34" charset="-122"/>
              </a:defRPr>
            </a:lvl1pPr>
            <a:lvl2pPr>
              <a:defRPr baseline="0">
                <a:latin typeface="微软雅黑" panose="020b0503020204020204" pitchFamily="34" charset="-122"/>
                <a:ea typeface="微软雅黑" panose="020b0503020204020204" pitchFamily="34" charset="-122"/>
              </a:defRPr>
            </a:lvl2pPr>
            <a:lvl3pPr>
              <a:defRPr baseline="0">
                <a:latin typeface="微软雅黑" panose="020b0503020204020204" pitchFamily="34" charset="-122"/>
                <a:ea typeface="微软雅黑" panose="020b0503020204020204" pitchFamily="34" charset="-122"/>
              </a:defRPr>
            </a:lvl3pPr>
            <a:lvl4pPr>
              <a:defRPr baseline="0">
                <a:latin typeface="微软雅黑" panose="020b0503020204020204" pitchFamily="34" charset="-122"/>
                <a:ea typeface="微软雅黑" panose="020b0503020204020204" pitchFamily="34" charset="-122"/>
              </a:defRPr>
            </a:lvl4pPr>
            <a:lvl5pPr>
              <a:defRPr baseline="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latin typeface="微软雅黑" panose="020b0503020204020204" pitchFamily="34" charset="-122"/>
                <a:ea typeface="微软雅黑" panose="020b0503020204020204" pitchFamily="34" charset="-122"/>
              </a:defRPr>
            </a:lvl1pPr>
            <a:lvl2pPr>
              <a:defRPr baseline="0">
                <a:latin typeface="微软雅黑" panose="020b0503020204020204" pitchFamily="34" charset="-122"/>
                <a:ea typeface="微软雅黑" panose="020b0503020204020204" pitchFamily="34" charset="-122"/>
              </a:defRPr>
            </a:lvl2pPr>
            <a:lvl3pPr>
              <a:defRPr baseline="0">
                <a:latin typeface="微软雅黑" panose="020b0503020204020204" pitchFamily="34" charset="-122"/>
                <a:ea typeface="微软雅黑" panose="020b0503020204020204" pitchFamily="34" charset="-122"/>
              </a:defRPr>
            </a:lvl3pPr>
            <a:lvl4pPr>
              <a:defRPr baseline="0">
                <a:latin typeface="微软雅黑" panose="020b0503020204020204" pitchFamily="34" charset="-122"/>
                <a:ea typeface="微软雅黑" panose="020b0503020204020204" pitchFamily="34" charset="-122"/>
              </a:defRPr>
            </a:lvl4pPr>
            <a:lvl5pPr>
              <a:defRPr baseline="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latin typeface="微软雅黑" panose="020b0503020204020204" pitchFamily="34" charset="-122"/>
                <a:ea typeface="微软雅黑" panose="020b0503020204020204" pitchFamily="3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latin typeface="微软雅黑" panose="020b0503020204020204" pitchFamily="34" charset="-122"/>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pic>
        <p:nvPicPr>
          <p:cNvPr id="11" name="图片 10"/>
          <p:cNvPicPr>
            <a:picLocks noChangeAspect="1"/>
          </p:cNvPicPr>
          <p:nvPr userDrawn="1">
            <p:custDataLst>
              <p:tags r:id="rId2"/>
            </p:custDataLst>
          </p:nvPr>
        </p:nvPicPr>
        <p:blipFill>
          <a:blip r:embed="rId1"/>
          <a:stretch>
            <a:fillRect/>
          </a:stretch>
        </p:blipFill>
        <p:spPr>
          <a:xfrm flipH="1">
            <a:off x="0" y="0"/>
            <a:ext cx="3650615" cy="3474720"/>
          </a:xfrm>
          <a:prstGeom prst="rect">
            <a:avLst/>
          </a:prstGeom>
        </p:spPr>
      </p:pic>
      <p:pic>
        <p:nvPicPr>
          <p:cNvPr id="12" name="图片 11"/>
          <p:cNvPicPr>
            <a:picLocks noChangeAspect="1"/>
          </p:cNvPicPr>
          <p:nvPr userDrawn="1">
            <p:custDataLst>
              <p:tags r:id="rId4"/>
            </p:custDataLst>
          </p:nvPr>
        </p:nvPicPr>
        <p:blipFill>
          <a:blip r:embed="rId3"/>
          <a:stretch>
            <a:fillRect/>
          </a:stretch>
        </p:blipFill>
        <p:spPr>
          <a:xfrm flipH="1">
            <a:off x="8931275" y="3857625"/>
            <a:ext cx="3260725" cy="3000375"/>
          </a:xfrm>
          <a:prstGeom prst="rect">
            <a:avLst/>
          </a:prstGeom>
        </p:spPr>
      </p:pic>
      <p:pic>
        <p:nvPicPr>
          <p:cNvPr id="13" name="图片 12"/>
          <p:cNvPicPr>
            <a:picLocks noChangeAspect="1"/>
          </p:cNvPicPr>
          <p:nvPr userDrawn="1">
            <p:custDataLst>
              <p:tags r:id="rId6"/>
            </p:custDataLst>
          </p:nvPr>
        </p:nvPicPr>
        <p:blipFill>
          <a:blip r:embed="rId5"/>
          <a:stretch>
            <a:fillRect/>
          </a:stretch>
        </p:blipFill>
        <p:spPr>
          <a:xfrm flipH="1">
            <a:off x="10908030" y="5676265"/>
            <a:ext cx="1283970" cy="1181735"/>
          </a:xfrm>
          <a:prstGeom prst="rect">
            <a:avLst/>
          </a:prstGeom>
        </p:spPr>
      </p:pic>
      <p:sp>
        <p:nvSpPr>
          <p:cNvPr id="10" name="矩形 9"/>
          <p:cNvSpPr/>
          <p:nvPr userDrawn="1">
            <p:custDataLst>
              <p:tags r:id="rId7"/>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latin typeface="微软雅黑" panose="020b0503020204020204" pitchFamily="34" charset="-122"/>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1_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slideLayout" Target="../slideLayouts/slideLayout30.xml" /><Relationship Id="rId2" Type="http://schemas.openxmlformats.org/officeDocument/2006/relationships/slideLayout" Target="../slideLayouts/slideLayout13.xml" /><Relationship Id="rId20" Type="http://schemas.openxmlformats.org/officeDocument/2006/relationships/tags" Target="../tags/tag140.xml" /><Relationship Id="rId21" Type="http://schemas.openxmlformats.org/officeDocument/2006/relationships/tags" Target="../tags/tag141.xml" /><Relationship Id="rId22" Type="http://schemas.openxmlformats.org/officeDocument/2006/relationships/tags" Target="../tags/tag142.xml" /><Relationship Id="rId23" Type="http://schemas.openxmlformats.org/officeDocument/2006/relationships/tags" Target="../tags/tag143.xml" /><Relationship Id="rId24" Type="http://schemas.openxmlformats.org/officeDocument/2006/relationships/tags" Target="../tags/tag144.xml" /><Relationship Id="rId25" Type="http://schemas.openxmlformats.org/officeDocument/2006/relationships/tags" Target="../tags/tag145.xml" /><Relationship Id="rId26" Type="http://schemas.openxmlformats.org/officeDocument/2006/relationships/image" Target="file:///D:\qq&#25991;&#20214;\712321467\Image\C2C\Image2\%7b75232B38-A165-1FB7-499C-2E1C792CACB5%7d.png" TargetMode="External" /><Relationship Id="rId27" Type="http://schemas.openxmlformats.org/officeDocument/2006/relationships/image" Target="../media/image1.png" /><Relationship Id="rId28"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pic>
        <p:nvPicPr>
          <p:cNvPr id="7" name="图片 1073743875" descr="学科网 zxxk.com" title=""/>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仿宋" panose="02010609060101010101" charset="-122"/>
                <a:cs typeface="仿宋" panose="02010609060101010101"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仿宋" panose="02010609060101010101" charset="-122"/>
                <a:cs typeface="仿宋" panose="02010609060101010101"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仿宋" panose="02010609060101010101" charset="-122"/>
                <a:cs typeface="仿宋" panose="02010609060101010101" charset="-122"/>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仿宋" panose="02010609060101010101" charset="-122"/>
              <a:cs typeface="仿宋" panose="02010609060101010101" charset="-122"/>
            </a:endParaRPr>
          </a:p>
        </p:txBody>
      </p:sp>
      <p:pic>
        <p:nvPicPr>
          <p:cNvPr id="8" name="图片 1073743875" descr="学科网 zxxk.com" title=""/>
          <p:cNvPicPr>
            <a:picLocks noChangeAspect="1"/>
          </p:cNvPicPr>
          <p:nvPr/>
        </p:nvPicPr>
        <p:blipFill>
          <a:blip r:embed="rId27" r:link="rId2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仿宋" panose="02010609060101010101" charset="-122"/>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仿宋" panose="02010609060101010101" charset="-122"/>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仿宋" panose="02010609060101010101" charset="-122"/>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仿宋" panose="02010609060101010101" charset="-122"/>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仿宋" panose="02010609060101010101" charset="-122"/>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仿宋"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16.jpeg" /><Relationship Id="rId3" Type="http://schemas.openxmlformats.org/officeDocument/2006/relationships/tags" Target="../tags/tag146.xml" /><Relationship Id="rId4" Type="http://schemas.openxmlformats.org/officeDocument/2006/relationships/tags" Target="../tags/tag14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171.xml" /><Relationship Id="rId3" Type="http://schemas.openxmlformats.org/officeDocument/2006/relationships/image" Target="../media/image18.png"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image" Target="../media/image31.jpeg" /><Relationship Id="rId7" Type="http://schemas.openxmlformats.org/officeDocument/2006/relationships/tags" Target="../tags/tag17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175.xml" /><Relationship Id="rId3" Type="http://schemas.openxmlformats.org/officeDocument/2006/relationships/image" Target="../media/image18.png" /><Relationship Id="rId4" Type="http://schemas.openxmlformats.org/officeDocument/2006/relationships/tags" Target="../tags/tag176.xml" /><Relationship Id="rId5" Type="http://schemas.openxmlformats.org/officeDocument/2006/relationships/tags" Target="../tags/tag177.xml" /><Relationship Id="rId6" Type="http://schemas.openxmlformats.org/officeDocument/2006/relationships/image" Target="../media/image32.jpeg" /><Relationship Id="rId7" Type="http://schemas.openxmlformats.org/officeDocument/2006/relationships/tags" Target="../tags/tag17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179.xml" /><Relationship Id="rId3" Type="http://schemas.openxmlformats.org/officeDocument/2006/relationships/image" Target="../media/image18.png"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image" Target="../media/image16.jpeg" /><Relationship Id="rId7" Type="http://schemas.openxmlformats.org/officeDocument/2006/relationships/tags" Target="../tags/tag182.xml" /><Relationship Id="rId8" Type="http://schemas.openxmlformats.org/officeDocument/2006/relationships/tags" Target="../tags/tag18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184.xml" /><Relationship Id="rId3" Type="http://schemas.openxmlformats.org/officeDocument/2006/relationships/image" Target="../media/image18.png" /><Relationship Id="rId4" Type="http://schemas.openxmlformats.org/officeDocument/2006/relationships/tags" Target="../tags/tag185.xml" /><Relationship Id="rId5" Type="http://schemas.openxmlformats.org/officeDocument/2006/relationships/tags" Target="../tags/tag186.xml" /><Relationship Id="rId6" Type="http://schemas.openxmlformats.org/officeDocument/2006/relationships/image" Target="../media/image33.jpeg" /><Relationship Id="rId7" Type="http://schemas.openxmlformats.org/officeDocument/2006/relationships/tags" Target="../tags/tag187.xml" /><Relationship Id="rId8" Type="http://schemas.openxmlformats.org/officeDocument/2006/relationships/tags" Target="../tags/tag18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189.xml" /><Relationship Id="rId3" Type="http://schemas.openxmlformats.org/officeDocument/2006/relationships/image" Target="../media/image18.png"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image" Target="../media/image34.png" /><Relationship Id="rId7" Type="http://schemas.openxmlformats.org/officeDocument/2006/relationships/tags" Target="../tags/tag192.xml" /><Relationship Id="rId8" Type="http://schemas.openxmlformats.org/officeDocument/2006/relationships/tags" Target="../tags/tag19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194.xml" /><Relationship Id="rId3" Type="http://schemas.openxmlformats.org/officeDocument/2006/relationships/image" Target="../media/image18.png" /><Relationship Id="rId4" Type="http://schemas.openxmlformats.org/officeDocument/2006/relationships/tags" Target="../tags/tag195.xml" /><Relationship Id="rId5" Type="http://schemas.openxmlformats.org/officeDocument/2006/relationships/tags" Target="../tags/tag196.xml" /><Relationship Id="rId6" Type="http://schemas.openxmlformats.org/officeDocument/2006/relationships/image" Target="../media/image35.jpeg" /><Relationship Id="rId7" Type="http://schemas.openxmlformats.org/officeDocument/2006/relationships/tags" Target="../tags/tag197.xml" /><Relationship Id="rId8" Type="http://schemas.openxmlformats.org/officeDocument/2006/relationships/tags" Target="../tags/tag19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199.xml" /><Relationship Id="rId3" Type="http://schemas.openxmlformats.org/officeDocument/2006/relationships/image" Target="../media/image18.png"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image" Target="../media/image36.jpeg" /><Relationship Id="rId7" Type="http://schemas.openxmlformats.org/officeDocument/2006/relationships/tags" Target="../tags/tag202.xml" /><Relationship Id="rId8" Type="http://schemas.openxmlformats.org/officeDocument/2006/relationships/tags" Target="../tags/tag20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204.xml" /><Relationship Id="rId3" Type="http://schemas.openxmlformats.org/officeDocument/2006/relationships/image" Target="../media/image18.png"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image" Target="../media/image37.jpeg" /><Relationship Id="rId7" Type="http://schemas.openxmlformats.org/officeDocument/2006/relationships/tags" Target="../tags/tag207.xml" /><Relationship Id="rId8" Type="http://schemas.openxmlformats.org/officeDocument/2006/relationships/tags" Target="../tags/tag20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209.xml" /><Relationship Id="rId3" Type="http://schemas.openxmlformats.org/officeDocument/2006/relationships/image" Target="../media/image18.png" /><Relationship Id="rId4" Type="http://schemas.openxmlformats.org/officeDocument/2006/relationships/tags" Target="../tags/tag210.xml" /><Relationship Id="rId5" Type="http://schemas.openxmlformats.org/officeDocument/2006/relationships/tags" Target="../tags/tag211.xml" /><Relationship Id="rId6" Type="http://schemas.openxmlformats.org/officeDocument/2006/relationships/image" Target="../media/image38.jpeg" /><Relationship Id="rId7" Type="http://schemas.openxmlformats.org/officeDocument/2006/relationships/tags" Target="../tags/tag212.xml" /><Relationship Id="rId8" Type="http://schemas.openxmlformats.org/officeDocument/2006/relationships/tags" Target="../tags/tag21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214.xml" /><Relationship Id="rId3" Type="http://schemas.openxmlformats.org/officeDocument/2006/relationships/image" Target="../media/image18.png" /><Relationship Id="rId4" Type="http://schemas.openxmlformats.org/officeDocument/2006/relationships/tags" Target="../tags/tag215.xml" /><Relationship Id="rId5" Type="http://schemas.openxmlformats.org/officeDocument/2006/relationships/tags" Target="../tags/tag216.xml" /><Relationship Id="rId6" Type="http://schemas.openxmlformats.org/officeDocument/2006/relationships/image" Target="../media/image39.jpeg" /><Relationship Id="rId7" Type="http://schemas.openxmlformats.org/officeDocument/2006/relationships/tags" Target="../tags/tag217.xml" /><Relationship Id="rId8" Type="http://schemas.openxmlformats.org/officeDocument/2006/relationships/tags" Target="../tags/tag2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14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219.xml" /><Relationship Id="rId3" Type="http://schemas.openxmlformats.org/officeDocument/2006/relationships/image" Target="../media/image18.png"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223.xml" /><Relationship Id="rId3" Type="http://schemas.openxmlformats.org/officeDocument/2006/relationships/image" Target="../media/image18.png" /><Relationship Id="rId4" Type="http://schemas.openxmlformats.org/officeDocument/2006/relationships/tags" Target="../tags/tag224.xml" /><Relationship Id="rId5" Type="http://schemas.openxmlformats.org/officeDocument/2006/relationships/tags" Target="../tags/tag225.xml" /><Relationship Id="rId6" Type="http://schemas.openxmlformats.org/officeDocument/2006/relationships/tags" Target="../tags/tag22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227.xml" /><Relationship Id="rId3" Type="http://schemas.openxmlformats.org/officeDocument/2006/relationships/image" Target="../media/image18.png" /><Relationship Id="rId4" Type="http://schemas.openxmlformats.org/officeDocument/2006/relationships/tags" Target="../tags/tag228.xml" /><Relationship Id="rId5" Type="http://schemas.openxmlformats.org/officeDocument/2006/relationships/tags" Target="../tags/tag229.xml" /><Relationship Id="rId6" Type="http://schemas.openxmlformats.org/officeDocument/2006/relationships/image" Target="../media/image40.gif" /><Relationship Id="rId7" Type="http://schemas.openxmlformats.org/officeDocument/2006/relationships/tags" Target="../tags/tag23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231.xml" /><Relationship Id="rId3" Type="http://schemas.openxmlformats.org/officeDocument/2006/relationships/image" Target="../media/image18.png" /><Relationship Id="rId4" Type="http://schemas.openxmlformats.org/officeDocument/2006/relationships/tags" Target="../tags/tag232.xml" /><Relationship Id="rId5" Type="http://schemas.openxmlformats.org/officeDocument/2006/relationships/tags" Target="../tags/tag233.xml" /><Relationship Id="rId6" Type="http://schemas.openxmlformats.org/officeDocument/2006/relationships/image" Target="../media/image41.jpeg" /><Relationship Id="rId7" Type="http://schemas.openxmlformats.org/officeDocument/2006/relationships/tags" Target="../tags/tag234.xml" /><Relationship Id="rId8" Type="http://schemas.openxmlformats.org/officeDocument/2006/relationships/tags" Target="../tags/tag23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236.xml" /><Relationship Id="rId3" Type="http://schemas.openxmlformats.org/officeDocument/2006/relationships/image" Target="../media/image18.png" /><Relationship Id="rId4" Type="http://schemas.openxmlformats.org/officeDocument/2006/relationships/tags" Target="../tags/tag237.xml" /><Relationship Id="rId5" Type="http://schemas.openxmlformats.org/officeDocument/2006/relationships/tags" Target="../tags/tag238.xml" /><Relationship Id="rId6" Type="http://schemas.openxmlformats.org/officeDocument/2006/relationships/tags" Target="../tags/tag23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240.xml" /><Relationship Id="rId3" Type="http://schemas.openxmlformats.org/officeDocument/2006/relationships/image" Target="../media/image18.png"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image" Target="../media/image42.jpeg" /><Relationship Id="rId7" Type="http://schemas.openxmlformats.org/officeDocument/2006/relationships/tags" Target="../tags/tag243.xml" /><Relationship Id="rId8" Type="http://schemas.openxmlformats.org/officeDocument/2006/relationships/tags" Target="../tags/tag24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hemeOverride" Target="../theme/themeOverride1.xml" /><Relationship Id="rId3" Type="http://schemas.openxmlformats.org/officeDocument/2006/relationships/notesSlide" Target="../notesSlides/notesSlide1.xml" /><Relationship Id="rId4" Type="http://schemas.openxmlformats.org/officeDocument/2006/relationships/tags" Target="../tags/tag245.xml" /><Relationship Id="rId5" Type="http://schemas.openxmlformats.org/officeDocument/2006/relationships/image" Target="../media/image43.jpeg" /><Relationship Id="rId6" Type="http://schemas.openxmlformats.org/officeDocument/2006/relationships/image" Target="../media/image44.jpeg" /><Relationship Id="rId7" Type="http://schemas.openxmlformats.org/officeDocument/2006/relationships/image" Target="../media/image45.jpeg" /><Relationship Id="rId8" Type="http://schemas.openxmlformats.org/officeDocument/2006/relationships/image" Target="../media/image46.jpeg" /><Relationship Id="rId9" Type="http://schemas.openxmlformats.org/officeDocument/2006/relationships/tags" Target="../tags/tag24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24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image" Target="../media/image17.jpeg" /><Relationship Id="rId3" Type="http://schemas.openxmlformats.org/officeDocument/2006/relationships/tags" Target="../tags/tag14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150.xml" /><Relationship Id="rId3" Type="http://schemas.openxmlformats.org/officeDocument/2006/relationships/image" Target="../media/image18.png"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image" Target="../media/image19.jpeg" /><Relationship Id="rId7" Type="http://schemas.openxmlformats.org/officeDocument/2006/relationships/tags" Target="../tags/tag15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157.xml" /><Relationship Id="rId2" Type="http://schemas.openxmlformats.org/officeDocument/2006/relationships/tags" Target="../tags/tag154.xml" /><Relationship Id="rId3" Type="http://schemas.openxmlformats.org/officeDocument/2006/relationships/image" Target="../media/image18.png"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image" Target="../media/image20.jpeg" /><Relationship Id="rId7" Type="http://schemas.openxmlformats.org/officeDocument/2006/relationships/image" Target="../media/image21.jpeg" /><Relationship Id="rId8" Type="http://schemas.openxmlformats.org/officeDocument/2006/relationships/image" Target="../media/image22.jpeg" /><Relationship Id="rId9" Type="http://schemas.openxmlformats.org/officeDocument/2006/relationships/image" Target="../media/image2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24.jpeg" /><Relationship Id="rId3" Type="http://schemas.openxmlformats.org/officeDocument/2006/relationships/tags" Target="../tags/tag15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159.xml" /><Relationship Id="rId3" Type="http://schemas.openxmlformats.org/officeDocument/2006/relationships/image" Target="../media/image18.png"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image" Target="../media/image25.png" /><Relationship Id="rId7" Type="http://schemas.openxmlformats.org/officeDocument/2006/relationships/tags" Target="../tags/tag16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166.xml" /><Relationship Id="rId2" Type="http://schemas.openxmlformats.org/officeDocument/2006/relationships/image" Target="../media/image26.jpeg" /><Relationship Id="rId3" Type="http://schemas.openxmlformats.org/officeDocument/2006/relationships/tags" Target="../tags/tag163.xml" /><Relationship Id="rId4" Type="http://schemas.openxmlformats.org/officeDocument/2006/relationships/image" Target="../media/image18.png" /><Relationship Id="rId5" Type="http://schemas.openxmlformats.org/officeDocument/2006/relationships/tags" Target="../tags/tag164.xml" /><Relationship Id="rId6" Type="http://schemas.openxmlformats.org/officeDocument/2006/relationships/tags" Target="../tags/tag165.xml" /><Relationship Id="rId7" Type="http://schemas.openxmlformats.org/officeDocument/2006/relationships/image" Target="../media/image27.jpeg" /><Relationship Id="rId8" Type="http://schemas.openxmlformats.org/officeDocument/2006/relationships/image" Target="../media/image28.jpeg" /><Relationship Id="rId9" Type="http://schemas.openxmlformats.org/officeDocument/2006/relationships/image" Target="../media/image29.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167.xml" /><Relationship Id="rId3" Type="http://schemas.openxmlformats.org/officeDocument/2006/relationships/image" Target="../media/image18.png"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image" Target="../media/image30.jpeg" /><Relationship Id="rId7" Type="http://schemas.openxmlformats.org/officeDocument/2006/relationships/tags" Target="../tags/tag17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标题 3" title=""/>
          <p:cNvSpPr>
            <a:spLocks noGrp="1"/>
          </p:cNvSpPr>
          <p:nvPr>
            <p:ph type="title"/>
          </p:nvPr>
        </p:nvSpPr>
        <p:spPr>
          <a:xfrm>
            <a:off x="487680" y="1339215"/>
            <a:ext cx="11411585" cy="2386965"/>
          </a:xfrm>
        </p:spPr>
        <p:txBody>
          <a:bodyPr/>
          <a:lstStyle/>
          <a:p>
            <a:r>
              <a:rPr lang="zh-CN" altLang="en-US"/>
              <a:t>以奋斗冲破命运牢笼</a:t>
            </a:r>
            <a:br>
              <a:rPr lang="zh-CN" altLang="en-US"/>
            </a:br>
            <a:r>
              <a:rPr lang="en-US" altLang="zh-CN"/>
              <a:t>             </a:t>
            </a:r>
            <a:r>
              <a:rPr lang="en-US" altLang="zh-CN" sz="4400"/>
              <a:t>——</a:t>
            </a:r>
            <a:r>
              <a:rPr lang="zh-CN" altLang="en-US" sz="4400"/>
              <a:t>电影《八角笼中》赏析</a:t>
            </a:r>
            <a:endParaRPr lang="zh-CN" altLang="en-US" sz="4400"/>
          </a:p>
        </p:txBody>
      </p:sp>
      <p:sp>
        <p:nvSpPr>
          <p:cNvPr id="5" name="文本占位符 4" title=""/>
          <p:cNvSpPr>
            <a:spLocks noGrp="1"/>
          </p:cNvSpPr>
          <p:nvPr>
            <p:ph type="body" sz="quarter" idx="13"/>
          </p:nvPr>
        </p:nvSpPr>
        <p:spPr>
          <a:xfrm>
            <a:off x="3319780" y="3862705"/>
            <a:ext cx="7346950" cy="1656080"/>
          </a:xfrm>
        </p:spPr>
        <p:txBody>
          <a:bodyPr/>
          <a:lstStyle/>
          <a:p>
            <a:pPr marL="0" indent="0">
              <a:buNone/>
            </a:pPr>
            <a:r>
              <a:rPr lang="zh-CN" altLang="en-US" sz="4000"/>
              <a:t>梅傲雪</a:t>
            </a:r>
            <a:endParaRPr lang="zh-CN" altLang="en-US" sz="4000"/>
          </a:p>
        </p:txBody>
      </p:sp>
      <p:pic>
        <p:nvPicPr>
          <p:cNvPr id="7" name="图片 6" title=""/>
          <p:cNvPicPr>
            <a:picLocks noChangeAspect="1"/>
          </p:cNvPicPr>
          <p:nvPr>
            <p:custDataLst>
              <p:tags r:id="rId3"/>
            </p:custDataLst>
          </p:nvPr>
        </p:nvPicPr>
        <p:blipFill>
          <a:blip r:embed="rId2"/>
          <a:stretch>
            <a:fillRect/>
          </a:stretch>
        </p:blipFill>
        <p:spPr>
          <a:xfrm>
            <a:off x="297180" y="1158240"/>
            <a:ext cx="11425555" cy="4891405"/>
          </a:xfrm>
          <a:prstGeom prst="rect">
            <a:avLst/>
          </a:prstGeom>
          <a:noFill/>
          <a:ln w="9525">
            <a:noFill/>
          </a:ln>
        </p:spPr>
      </p:pic>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感后感</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6</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9" name="文本框 8" title=""/>
          <p:cNvSpPr txBox="1"/>
          <p:nvPr/>
        </p:nvSpPr>
        <p:spPr>
          <a:xfrm>
            <a:off x="399415" y="1652270"/>
            <a:ext cx="4064000" cy="460375"/>
          </a:xfrm>
          <a:prstGeom prst="rect">
            <a:avLst/>
          </a:prstGeom>
          <a:noFill/>
        </p:spPr>
        <p:txBody>
          <a:bodyPr wrap="square" rtlCol="0">
            <a:spAutoFit/>
          </a:bodyPr>
          <a:lstStyle/>
          <a:p>
            <a:r>
              <a:rPr lang="zh-CN" altLang="en-US" sz="2400"/>
              <a:t>努力拼搏走出人生的困境</a:t>
            </a:r>
            <a:endParaRPr lang="zh-CN" altLang="en-US" sz="2400"/>
          </a:p>
        </p:txBody>
      </p:sp>
      <p:sp>
        <p:nvSpPr>
          <p:cNvPr id="109" name="文本框 108" title=""/>
          <p:cNvSpPr txBox="1"/>
          <p:nvPr/>
        </p:nvSpPr>
        <p:spPr>
          <a:xfrm>
            <a:off x="5172710" y="321945"/>
            <a:ext cx="6747510" cy="6000750"/>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虚伪与真假人性</a:t>
            </a:r>
            <a:endParaRPr lang="zh-CN" sz="2400" b="0">
              <a:solidFill>
                <a:srgbClr val="FF0000"/>
              </a:solidFill>
              <a:ea typeface="宋体" panose="02010600030101010101" pitchFamily="2" charset="-122"/>
            </a:endParaRPr>
          </a:p>
          <a:p>
            <a:pPr indent="0"/>
            <a:r>
              <a:rPr lang="zh-CN" sz="2400" b="0">
                <a:solidFill>
                  <a:srgbClr val="FF0000"/>
                </a:solidFill>
                <a:ea typeface="宋体" panose="02010600030101010101" pitchFamily="2" charset="-122"/>
              </a:rPr>
              <a:t> </a:t>
            </a:r>
            <a:r>
              <a:rPr lang="en-US" altLang="zh-CN" sz="2400" b="0">
                <a:solidFill>
                  <a:srgbClr val="FF0000"/>
                </a:solidFill>
                <a:ea typeface="宋体" panose="02010600030101010101" pitchFamily="2" charset="-122"/>
              </a:rPr>
              <a:t>   </a:t>
            </a:r>
            <a:r>
              <a:rPr lang="zh-CN" altLang="en-US" sz="2400" b="0">
                <a:solidFill>
                  <a:srgbClr val="FF0000"/>
                </a:solidFill>
                <a:ea typeface="宋体" panose="02010600030101010101" pitchFamily="2" charset="-122"/>
              </a:rPr>
              <a:t>向腾晖</a:t>
            </a:r>
            <a:r>
              <a:rPr lang="zh-CN" sz="2400" b="0">
                <a:solidFill>
                  <a:schemeClr val="tx1"/>
                </a:solidFill>
                <a:ea typeface="宋体" panose="02010600030101010101" pitchFamily="2" charset="-122"/>
              </a:rPr>
              <a:t>因为被欺骗而不得不服用兴奋剂，导致获得的金牌失去了光彩；同时，由于对欺骗者采取了暴力行为，他被判入狱。</a:t>
            </a:r>
            <a:endParaRPr lang="zh-CN" sz="2400" b="0">
              <a:solidFill>
                <a:schemeClr val="tx1"/>
              </a:solidFill>
              <a:ea typeface="宋体" panose="02010600030101010101" pitchFamily="2" charset="-122"/>
            </a:endParaRPr>
          </a:p>
          <a:p>
            <a:pPr indent="0"/>
            <a:r>
              <a:rPr lang="en-US" altLang="zh-CN" sz="2400" b="0">
                <a:solidFill>
                  <a:schemeClr val="tx1"/>
                </a:solidFill>
                <a:ea typeface="宋体" panose="02010600030101010101" pitchFamily="2" charset="-122"/>
              </a:rPr>
              <a:t>     </a:t>
            </a:r>
            <a:r>
              <a:rPr lang="zh-CN" sz="2400" b="0">
                <a:solidFill>
                  <a:schemeClr val="tx1"/>
                </a:solidFill>
                <a:ea typeface="宋体" panose="02010600030101010101" pitchFamily="2" charset="-122"/>
              </a:rPr>
              <a:t>他所从事的格斗运动，一方面培养了他的人格力量，但另一方面也成为了困扰他内心的创伤。</a:t>
            </a:r>
            <a:endParaRPr lang="zh-CN" sz="2400" b="0">
              <a:solidFill>
                <a:schemeClr val="tx1"/>
              </a:solidFill>
              <a:ea typeface="宋体" panose="02010600030101010101" pitchFamily="2" charset="-122"/>
            </a:endParaRPr>
          </a:p>
          <a:p>
            <a:pPr indent="0"/>
            <a:r>
              <a:rPr lang="en-US" altLang="zh-CN" sz="2400" b="0">
                <a:solidFill>
                  <a:schemeClr val="tx1"/>
                </a:solidFill>
                <a:ea typeface="宋体" panose="02010600030101010101" pitchFamily="2" charset="-122"/>
              </a:rPr>
              <a:t>      </a:t>
            </a:r>
            <a:r>
              <a:rPr lang="zh-CN" altLang="en-US" sz="2400" b="0">
                <a:solidFill>
                  <a:schemeClr val="tx1"/>
                </a:solidFill>
                <a:ea typeface="宋体" panose="02010600030101010101" pitchFamily="2" charset="-122"/>
              </a:rPr>
              <a:t>他错误地认为，在简易的八角笼中，孩子们的假打只是一种超出物质世界的哲学意义上的格斗，然而他无意中将自己的情感和对于格斗的热爱深深融入其中。</a:t>
            </a:r>
            <a:endParaRPr lang="zh-CN" altLang="en-US" sz="2400" b="0">
              <a:solidFill>
                <a:schemeClr val="tx1"/>
              </a:solidFill>
              <a:ea typeface="宋体" panose="02010600030101010101" pitchFamily="2" charset="-122"/>
            </a:endParaRPr>
          </a:p>
          <a:p>
            <a:pPr indent="0"/>
            <a:r>
              <a:rPr lang="en-US" altLang="zh-CN" sz="2400" b="0">
                <a:solidFill>
                  <a:schemeClr val="tx1"/>
                </a:solidFill>
                <a:ea typeface="宋体" panose="02010600030101010101" pitchFamily="2" charset="-122"/>
              </a:rPr>
              <a:t>      </a:t>
            </a:r>
            <a:r>
              <a:rPr lang="zh-CN" altLang="en-US" sz="2400" b="0">
                <a:solidFill>
                  <a:schemeClr val="tx1"/>
                </a:solidFill>
                <a:ea typeface="宋体" panose="02010600030101010101" pitchFamily="2" charset="-122"/>
              </a:rPr>
              <a:t>在人生的道路上，虚假的面具很容易被揭露。当孩子们从八角笼的虚假打斗中逐渐转变为真实的搏斗时，生命的战斗似乎才真正展开。</a:t>
            </a:r>
            <a:endParaRPr lang="en-US" altLang="zh-CN" sz="2400" b="0">
              <a:solidFill>
                <a:schemeClr val="tx1"/>
              </a:solidFill>
              <a:ea typeface="宋体" panose="02010600030101010101" pitchFamily="2" charset="-122"/>
            </a:endParaRPr>
          </a:p>
          <a:p>
            <a:pPr indent="0"/>
            <a:r>
              <a:rPr lang="en-US" altLang="zh-CN" sz="2400" b="0">
                <a:solidFill>
                  <a:schemeClr val="tx1"/>
                </a:solidFill>
                <a:ea typeface="宋体" panose="02010600030101010101" pitchFamily="2" charset="-122"/>
              </a:rPr>
              <a:t>      </a:t>
            </a:r>
            <a:r>
              <a:rPr lang="zh-CN" altLang="en-US" sz="2400" b="0">
                <a:solidFill>
                  <a:schemeClr val="tx1"/>
                </a:solidFill>
                <a:ea typeface="宋体" panose="02010600030101010101" pitchFamily="2" charset="-122"/>
              </a:rPr>
              <a:t>他们有可能像他们的引路人向腾辉一样，面对真诚与欺骗、善良与阴险、美丽与丑陋，这是不言而喻的。</a:t>
            </a:r>
            <a:endParaRPr lang="zh-CN" altLang="en-US" sz="2400" b="0">
              <a:solidFill>
                <a:schemeClr val="tx1"/>
              </a:solidFill>
              <a:ea typeface="宋体" panose="02010600030101010101" pitchFamily="2" charset="-122"/>
            </a:endParaRPr>
          </a:p>
        </p:txBody>
      </p:sp>
      <p:pic>
        <p:nvPicPr>
          <p:cNvPr id="17" name="图片 18" title=""/>
          <p:cNvPicPr>
            <a:picLocks noChangeAspect="1"/>
          </p:cNvPicPr>
          <p:nvPr/>
        </p:nvPicPr>
        <p:blipFill>
          <a:blip r:embed="rId6"/>
          <a:stretch>
            <a:fillRect/>
          </a:stretch>
        </p:blipFill>
        <p:spPr>
          <a:xfrm>
            <a:off x="399415" y="2343785"/>
            <a:ext cx="4250690" cy="3812540"/>
          </a:xfrm>
          <a:prstGeom prst="rect">
            <a:avLst/>
          </a:prstGeom>
          <a:noFill/>
          <a:ln w="9525">
            <a:noFill/>
          </a:ln>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感后感</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6</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9" name="文本框 8" title=""/>
          <p:cNvSpPr txBox="1"/>
          <p:nvPr/>
        </p:nvSpPr>
        <p:spPr>
          <a:xfrm>
            <a:off x="399415" y="1652270"/>
            <a:ext cx="4064000" cy="460375"/>
          </a:xfrm>
          <a:prstGeom prst="rect">
            <a:avLst/>
          </a:prstGeom>
          <a:noFill/>
        </p:spPr>
        <p:txBody>
          <a:bodyPr wrap="square" rtlCol="0">
            <a:spAutoFit/>
          </a:bodyPr>
          <a:lstStyle/>
          <a:p>
            <a:r>
              <a:rPr lang="zh-CN" altLang="en-US" sz="2400"/>
              <a:t>努力拼搏走出人生的困境</a:t>
            </a:r>
            <a:endParaRPr lang="zh-CN" altLang="en-US" sz="2400"/>
          </a:p>
        </p:txBody>
      </p:sp>
      <p:sp>
        <p:nvSpPr>
          <p:cNvPr id="109" name="文本框 108" title=""/>
          <p:cNvSpPr txBox="1"/>
          <p:nvPr/>
        </p:nvSpPr>
        <p:spPr>
          <a:xfrm>
            <a:off x="5172710" y="321945"/>
            <a:ext cx="6747510" cy="304609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束缚命运</a:t>
            </a:r>
            <a:endParaRPr lang="zh-CN" sz="2400" b="0">
              <a:solidFill>
                <a:srgbClr val="FF0000"/>
              </a:solidFill>
              <a:ea typeface="宋体" panose="02010600030101010101" pitchFamily="2" charset="-122"/>
            </a:endParaRPr>
          </a:p>
          <a:p>
            <a:pPr indent="0"/>
            <a:r>
              <a:rPr lang="en-US" altLang="zh-CN" sz="2400" b="0">
                <a:ea typeface="宋体" panose="02010600030101010101" pitchFamily="2" charset="-122"/>
              </a:rPr>
              <a:t>    </a:t>
            </a:r>
            <a:r>
              <a:rPr lang="zh-CN" sz="2400" b="0">
                <a:ea typeface="宋体" panose="02010600030101010101" pitchFamily="2" charset="-122"/>
              </a:rPr>
              <a:t>在作品中，与许多人将残酷的青春描绘成浪漫甚至诗意不同，</a:t>
            </a:r>
            <a:r>
              <a:rPr lang="zh-CN" sz="2400" b="0">
                <a:solidFill>
                  <a:srgbClr val="FF0000"/>
                </a:solidFill>
                <a:ea typeface="宋体" panose="02010600030101010101" pitchFamily="2" charset="-122"/>
              </a:rPr>
              <a:t>少年们似乎并不适合享受</a:t>
            </a:r>
            <a:r>
              <a:rPr lang="en-US" sz="2400" b="0">
                <a:solidFill>
                  <a:srgbClr val="FF0000"/>
                </a:solidFill>
                <a:latin typeface="Calibri"/>
                <a:ea typeface="宋体" panose="02010600030101010101" pitchFamily="2" charset="-122"/>
              </a:rPr>
              <a:t>“</a:t>
            </a:r>
            <a:r>
              <a:rPr lang="zh-CN" sz="2400" b="0">
                <a:solidFill>
                  <a:srgbClr val="FF0000"/>
                </a:solidFill>
                <a:ea typeface="宋体" panose="02010600030101010101" pitchFamily="2" charset="-122"/>
              </a:rPr>
              <a:t>青春</a:t>
            </a:r>
            <a:r>
              <a:rPr lang="en-US" sz="2400" b="0">
                <a:solidFill>
                  <a:srgbClr val="FF0000"/>
                </a:solidFill>
                <a:latin typeface="Calibri"/>
                <a:ea typeface="宋体" panose="02010600030101010101" pitchFamily="2" charset="-122"/>
              </a:rPr>
              <a:t>”</a:t>
            </a:r>
            <a:r>
              <a:rPr lang="zh-CN" sz="2400" b="0">
                <a:solidFill>
                  <a:srgbClr val="FF0000"/>
                </a:solidFill>
                <a:ea typeface="宋体" panose="02010600030101010101" pitchFamily="2" charset="-122"/>
              </a:rPr>
              <a:t>的美好称谓。</a:t>
            </a:r>
            <a:r>
              <a:rPr lang="zh-CN" sz="2400" b="0">
                <a:ea typeface="宋体" panose="02010600030101010101" pitchFamily="2" charset="-122"/>
              </a:rPr>
              <a:t>他们被命运所束缚，无法找到逃脱之道。面对饥饿的威胁，他们只有凭借愚昧的勇气和难以释放的力量来表达内心的呐喊。你了解水中飞石的概念吗？无论你用多大力气将石块投掷出去，最终它都会沉入水底。</a:t>
            </a:r>
            <a:endParaRPr lang="zh-CN" altLang="en-US" sz="2400" b="0">
              <a:ea typeface="宋体" panose="02010600030101010101" pitchFamily="2" charset="-122"/>
            </a:endParaRPr>
          </a:p>
        </p:txBody>
      </p:sp>
      <p:pic>
        <p:nvPicPr>
          <p:cNvPr id="29" name="图片 21" title=""/>
          <p:cNvPicPr>
            <a:picLocks noChangeAspect="1"/>
          </p:cNvPicPr>
          <p:nvPr/>
        </p:nvPicPr>
        <p:blipFill>
          <a:blip r:embed="rId6"/>
          <a:stretch>
            <a:fillRect/>
          </a:stretch>
        </p:blipFill>
        <p:spPr>
          <a:xfrm>
            <a:off x="399415" y="2183765"/>
            <a:ext cx="4204970" cy="4427855"/>
          </a:xfrm>
          <a:prstGeom prst="rect">
            <a:avLst/>
          </a:prstGeom>
          <a:noFill/>
          <a:ln w="9525">
            <a:noFill/>
          </a:ln>
        </p:spPr>
      </p:pic>
      <p:sp>
        <p:nvSpPr>
          <p:cNvPr id="2" name="文本框 1" title=""/>
          <p:cNvSpPr txBox="1"/>
          <p:nvPr/>
        </p:nvSpPr>
        <p:spPr>
          <a:xfrm>
            <a:off x="5173345" y="3368040"/>
            <a:ext cx="6746875" cy="304609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绽放希望之花</a:t>
            </a:r>
            <a:endParaRPr lang="zh-CN" sz="2400" b="0">
              <a:solidFill>
                <a:srgbClr val="FF0000"/>
              </a:solidFill>
              <a:ea typeface="宋体" panose="02010600030101010101" pitchFamily="2" charset="-122"/>
            </a:endParaRPr>
          </a:p>
          <a:p>
            <a:pPr indent="0"/>
            <a:r>
              <a:rPr lang="en-US" altLang="zh-CN" sz="2400" b="0">
                <a:ea typeface="宋体" panose="02010600030101010101" pitchFamily="2" charset="-122"/>
              </a:rPr>
              <a:t>      </a:t>
            </a:r>
            <a:r>
              <a:rPr lang="zh-CN" sz="2400" b="0">
                <a:ea typeface="宋体" panose="02010600030101010101" pitchFamily="2" charset="-122"/>
              </a:rPr>
              <a:t>对于人们对命运的抱怨，其实表达了他们内心深处对生命脆弱和无力的感受，以及深深的绝望。《八角笼中》的故事情节并不繁琐，它以回忆方式展开，由王宝强饰演的向腾辉开始，努力让贫穷的山脚旮沓处绽放出美丽的花朵。向腾辉不曾预料到，正因为这一群顽劣的孩子的</a:t>
            </a:r>
            <a:r>
              <a:rPr lang="en-US" sz="2400" b="0">
                <a:latin typeface="Calibri"/>
                <a:ea typeface="宋体" panose="02010600030101010101" pitchFamily="2" charset="-122"/>
              </a:rPr>
              <a:t>“</a:t>
            </a:r>
            <a:r>
              <a:rPr lang="zh-CN" sz="2400" b="0">
                <a:ea typeface="宋体" panose="02010600030101010101" pitchFamily="2" charset="-122"/>
              </a:rPr>
              <a:t>抢劫</a:t>
            </a:r>
            <a:r>
              <a:rPr lang="en-US" sz="2400" b="0">
                <a:latin typeface="Calibri"/>
                <a:ea typeface="宋体" panose="02010600030101010101" pitchFamily="2" charset="-122"/>
              </a:rPr>
              <a:t>”</a:t>
            </a:r>
            <a:r>
              <a:rPr lang="zh-CN" sz="2400" b="0">
                <a:ea typeface="宋体" panose="02010600030101010101" pitchFamily="2" charset="-122"/>
              </a:rPr>
              <a:t>和暴力行为，他们竟然走上了格斗之路。</a:t>
            </a:r>
            <a:endParaRPr lang="zh-CN" altLang="en-US" sz="2400" b="0">
              <a:ea typeface="宋体" panose="02010600030101010101" pitchFamily="2"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感后感</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6</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9" name="文本框 8" title=""/>
          <p:cNvSpPr txBox="1"/>
          <p:nvPr/>
        </p:nvSpPr>
        <p:spPr>
          <a:xfrm>
            <a:off x="399415" y="1652270"/>
            <a:ext cx="4064000" cy="460375"/>
          </a:xfrm>
          <a:prstGeom prst="rect">
            <a:avLst/>
          </a:prstGeom>
          <a:noFill/>
        </p:spPr>
        <p:txBody>
          <a:bodyPr wrap="square" rtlCol="0">
            <a:spAutoFit/>
          </a:bodyPr>
          <a:lstStyle/>
          <a:p>
            <a:r>
              <a:rPr lang="zh-CN" altLang="en-US" sz="2400"/>
              <a:t>努力拼搏走出人生的困境</a:t>
            </a:r>
            <a:endParaRPr lang="zh-CN" altLang="en-US" sz="2400"/>
          </a:p>
        </p:txBody>
      </p:sp>
      <p:pic>
        <p:nvPicPr>
          <p:cNvPr id="2" name="图片 6" title=""/>
          <p:cNvPicPr>
            <a:picLocks noChangeAspect="1"/>
          </p:cNvPicPr>
          <p:nvPr>
            <p:custDataLst>
              <p:tags r:id="rId7"/>
            </p:custDataLst>
          </p:nvPr>
        </p:nvPicPr>
        <p:blipFill>
          <a:blip r:embed="rId6"/>
          <a:stretch>
            <a:fillRect/>
          </a:stretch>
        </p:blipFill>
        <p:spPr>
          <a:xfrm>
            <a:off x="5291455" y="437515"/>
            <a:ext cx="6132830" cy="2625725"/>
          </a:xfrm>
          <a:prstGeom prst="rect">
            <a:avLst/>
          </a:prstGeom>
          <a:noFill/>
          <a:ln w="9525">
            <a:noFill/>
          </a:ln>
        </p:spPr>
      </p:pic>
      <p:sp>
        <p:nvSpPr>
          <p:cNvPr id="10" name="文本框 9" title=""/>
          <p:cNvSpPr txBox="1"/>
          <p:nvPr/>
        </p:nvSpPr>
        <p:spPr>
          <a:xfrm>
            <a:off x="193675" y="2903855"/>
            <a:ext cx="11787505" cy="3415030"/>
          </a:xfrm>
          <a:prstGeom prst="rect">
            <a:avLst/>
          </a:prstGeom>
          <a:noFill/>
          <a:ln w="9525">
            <a:noFill/>
          </a:ln>
        </p:spPr>
        <p:txBody>
          <a:bodyPr wrap="square">
            <a:spAutoFit/>
          </a:bodyPr>
          <a:lstStyle/>
          <a:p>
            <a:pPr indent="0"/>
            <a:r>
              <a:rPr lang="zh-CN" altLang="en-US" sz="2400" b="0">
                <a:solidFill>
                  <a:srgbClr val="FF0000"/>
                </a:solidFill>
                <a:ea typeface="宋体" panose="02010600030101010101" pitchFamily="2" charset="-122"/>
              </a:rPr>
              <a:t>执着梦想</a:t>
            </a:r>
            <a:endParaRPr lang="zh-CN" altLang="en-US" sz="2400" b="0">
              <a:solidFill>
                <a:srgbClr val="FF0000"/>
              </a:solidFill>
              <a:ea typeface="宋体" panose="02010600030101010101" pitchFamily="2" charset="-122"/>
            </a:endParaRPr>
          </a:p>
          <a:p>
            <a:pPr indent="0"/>
            <a:r>
              <a:rPr lang="zh-CN" altLang="en-US" sz="2400" b="0">
                <a:ea typeface="宋体" panose="02010600030101010101" pitchFamily="2" charset="-122"/>
              </a:rPr>
              <a:t> </a:t>
            </a:r>
            <a:r>
              <a:rPr lang="en-US" altLang="zh-CN" sz="2400" b="0">
                <a:ea typeface="宋体" panose="02010600030101010101" pitchFamily="2" charset="-122"/>
              </a:rPr>
              <a:t>     </a:t>
            </a:r>
            <a:r>
              <a:rPr lang="zh-CN" sz="2400" b="0">
                <a:ea typeface="宋体" panose="02010600030101010101" pitchFamily="2" charset="-122"/>
              </a:rPr>
              <a:t>问孩子们的时候，向腾辉曾经询问：你们对于格斗这个概念有所了解吗？这不仅是对孩子的询问，也是对自己的反思，对生命的探寻。苏木几年之后作出了答复，称其为改变自身命运的契机。苏木认为，尽管命运曲折多舛，人生充满残酷，但他深信自己的力量能够主宰命运。因此，即使是在其他人已经休息的深夜，他仍坚持练习格斗。</a:t>
            </a:r>
            <a:endParaRPr lang="zh-CN" sz="2400" b="0">
              <a:ea typeface="宋体" panose="02010600030101010101" pitchFamily="2" charset="-122"/>
            </a:endParaRPr>
          </a:p>
          <a:p>
            <a:pPr indent="0"/>
            <a:r>
              <a:rPr lang="en-US" altLang="zh-CN" sz="2400" b="0">
                <a:ea typeface="宋体" panose="02010600030101010101" pitchFamily="2" charset="-122"/>
              </a:rPr>
              <a:t>        他相信，尽管被八角笼所围，但他有能力突破束缚。然而，腾辉再次面临着命运的改变，这一次是因为他过去的视频被公之于众。阳光照耀在前方，孩子们已经长成了少年，他们正奔跑向着未来。然而，视频中孩子们“暴力格斗”的情景再次将他们困在了生命的八角笼之中，使腾辉深陷舆论的漩涡中，一度失去了信心，并无力反击。</a:t>
            </a:r>
            <a:endParaRPr lang="en-US" altLang="zh-CN" sz="2400" b="0">
              <a:ea typeface="宋体" panose="02010600030101010101" pitchFamily="2"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感后感</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6</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10" name="文本框 9" title=""/>
          <p:cNvSpPr txBox="1"/>
          <p:nvPr/>
        </p:nvSpPr>
        <p:spPr>
          <a:xfrm>
            <a:off x="5381625" y="135255"/>
            <a:ext cx="6281420" cy="6369685"/>
          </a:xfrm>
          <a:prstGeom prst="rect">
            <a:avLst/>
          </a:prstGeom>
          <a:noFill/>
          <a:ln w="9525">
            <a:noFill/>
          </a:ln>
        </p:spPr>
        <p:txBody>
          <a:bodyPr wrap="square">
            <a:spAutoFit/>
          </a:bodyPr>
          <a:lstStyle/>
          <a:p>
            <a:pPr indent="0"/>
            <a:r>
              <a:rPr lang="zh-CN" altLang="en-US" sz="2400" b="0">
                <a:solidFill>
                  <a:srgbClr val="FF0000"/>
                </a:solidFill>
                <a:ea typeface="宋体" panose="02010600030101010101" pitchFamily="2" charset="-122"/>
              </a:rPr>
              <a:t>执着梦想</a:t>
            </a:r>
            <a:endParaRPr lang="zh-CN" altLang="en-US" sz="2400" b="0">
              <a:solidFill>
                <a:srgbClr val="FF0000"/>
              </a:solidFill>
              <a:ea typeface="宋体" panose="02010600030101010101" pitchFamily="2" charset="-122"/>
            </a:endParaRPr>
          </a:p>
          <a:p>
            <a:pPr indent="0"/>
            <a:r>
              <a:rPr lang="zh-CN" altLang="en-US" sz="2400" b="0">
                <a:ea typeface="宋体" panose="02010600030101010101" pitchFamily="2" charset="-122"/>
              </a:rPr>
              <a:t> </a:t>
            </a:r>
            <a:r>
              <a:rPr lang="en-US" altLang="zh-CN" sz="2400" b="0">
                <a:ea typeface="宋体" panose="02010600030101010101" pitchFamily="2" charset="-122"/>
              </a:rPr>
              <a:t>     </a:t>
            </a:r>
            <a:r>
              <a:rPr lang="zh-CN" sz="2400">
                <a:ea typeface="宋体" panose="02010600030101010101" pitchFamily="2" charset="-122"/>
                <a:sym typeface="+mn-ea"/>
              </a:rPr>
              <a:t>似乎，苏木正重复他的恩人向腾辉所遭受的命运，因为他拒绝服用兴奋剂，导致新俱乐部老板将他的腿打断。当真实与虚假将他们紧紧束缚住时，马虎这位受过腾辉训练的两员虎将之一，毫不在意地说出了这句深具含义的台词：</a:t>
            </a:r>
            <a:r>
              <a:rPr lang="en-US" sz="2400">
                <a:latin typeface="Calibri"/>
                <a:ea typeface="宋体" panose="02010600030101010101" pitchFamily="2" charset="-122"/>
                <a:sym typeface="+mn-ea"/>
              </a:rPr>
              <a:t>“</a:t>
            </a:r>
            <a:r>
              <a:rPr lang="zh-CN" sz="2400">
                <a:ea typeface="宋体" panose="02010600030101010101" pitchFamily="2" charset="-122"/>
                <a:sym typeface="+mn-ea"/>
              </a:rPr>
              <a:t>你是否了解水漂的概念？无论你投掷石头多远使其漂浮，最终，它都会下沉。而我，就如同那块石子。</a:t>
            </a:r>
            <a:r>
              <a:rPr lang="en-US" sz="2400">
                <a:latin typeface="Calibri"/>
                <a:ea typeface="宋体" panose="02010600030101010101" pitchFamily="2" charset="-122"/>
                <a:sym typeface="+mn-ea"/>
              </a:rPr>
              <a:t>”</a:t>
            </a:r>
            <a:r>
              <a:rPr lang="zh-CN" sz="2400">
                <a:ea typeface="宋体" panose="02010600030101010101" pitchFamily="2" charset="-122"/>
                <a:sym typeface="+mn-ea"/>
              </a:rPr>
              <a:t>我认为，如果电影在那一点结束，它会更加真实而深刻。更符合的是</a:t>
            </a:r>
            <a:r>
              <a:rPr lang="en-US" sz="2400">
                <a:latin typeface="Calibri"/>
                <a:ea typeface="宋体" panose="02010600030101010101" pitchFamily="2" charset="-122"/>
                <a:sym typeface="+mn-ea"/>
              </a:rPr>
              <a:t>“</a:t>
            </a:r>
            <a:r>
              <a:rPr lang="zh-CN" sz="2400">
                <a:ea typeface="宋体" panose="02010600030101010101" pitchFamily="2" charset="-122"/>
                <a:sym typeface="+mn-ea"/>
              </a:rPr>
              <a:t>八角笼中</a:t>
            </a:r>
            <a:r>
              <a:rPr lang="en-US" sz="2400">
                <a:latin typeface="Calibri"/>
                <a:ea typeface="宋体" panose="02010600030101010101" pitchFamily="2" charset="-122"/>
                <a:sym typeface="+mn-ea"/>
              </a:rPr>
              <a:t>”</a:t>
            </a:r>
            <a:r>
              <a:rPr lang="zh-CN" sz="2400">
                <a:ea typeface="宋体" panose="02010600030101010101" pitchFamily="2" charset="-122"/>
                <a:sym typeface="+mn-ea"/>
              </a:rPr>
              <a:t>的寓意。</a:t>
            </a:r>
            <a:endParaRPr lang="zh-CN" altLang="en-US" sz="2400" b="0">
              <a:ea typeface="宋体" panose="02010600030101010101" pitchFamily="2" charset="-122"/>
            </a:endParaRPr>
          </a:p>
          <a:p>
            <a:pPr indent="0"/>
            <a:r>
              <a:rPr lang="en-US" altLang="zh-CN" sz="2400" b="0">
                <a:ea typeface="宋体" panose="02010600030101010101" pitchFamily="2" charset="-122"/>
              </a:rPr>
              <a:t>       然而，在王宝强看来，苏木的价值可能比马虎更重要。正当他们陷入绝境时，采取“破釜沉舟”的策略拯救了他们。</a:t>
            </a:r>
            <a:endParaRPr lang="en-US" altLang="zh-CN" sz="2400" b="0">
              <a:ea typeface="宋体" panose="02010600030101010101" pitchFamily="2" charset="-122"/>
            </a:endParaRPr>
          </a:p>
          <a:p>
            <a:pPr indent="0"/>
            <a:r>
              <a:rPr lang="en-US" altLang="zh-CN" sz="2400" b="0">
                <a:ea typeface="宋体" panose="02010600030101010101" pitchFamily="2" charset="-122"/>
              </a:rPr>
              <a:t>      苏木克服了许多困难，打破了八角笼的限制，最终赢得了冠军。这场格斗比赛彻底改变了他的命运。</a:t>
            </a:r>
            <a:endParaRPr lang="en-US" altLang="zh-CN" sz="2400" b="0">
              <a:ea typeface="宋体" panose="02010600030101010101" pitchFamily="2" charset="-122"/>
            </a:endParaRPr>
          </a:p>
        </p:txBody>
      </p:sp>
      <p:pic>
        <p:nvPicPr>
          <p:cNvPr id="20" name="图片 28" title=""/>
          <p:cNvPicPr>
            <a:picLocks noChangeAspect="1"/>
          </p:cNvPicPr>
          <p:nvPr>
            <p:custDataLst>
              <p:tags r:id="rId7"/>
            </p:custDataLst>
          </p:nvPr>
        </p:nvPicPr>
        <p:blipFill>
          <a:blip r:embed="rId6"/>
          <a:stretch>
            <a:fillRect/>
          </a:stretch>
        </p:blipFill>
        <p:spPr>
          <a:xfrm>
            <a:off x="194310" y="1695450"/>
            <a:ext cx="4981575" cy="3051810"/>
          </a:xfrm>
          <a:prstGeom prst="rect">
            <a:avLst/>
          </a:prstGeom>
          <a:noFill/>
          <a:ln w="9525">
            <a:noFill/>
          </a:ln>
        </p:spPr>
      </p:pic>
      <p:sp>
        <p:nvSpPr>
          <p:cNvPr id="3" name="文本框 2" title=""/>
          <p:cNvSpPr txBox="1"/>
          <p:nvPr/>
        </p:nvSpPr>
        <p:spPr>
          <a:xfrm>
            <a:off x="193675" y="4790440"/>
            <a:ext cx="4982210" cy="1938020"/>
          </a:xfrm>
          <a:prstGeom prst="rect">
            <a:avLst/>
          </a:prstGeom>
          <a:noFill/>
        </p:spPr>
        <p:txBody>
          <a:bodyPr wrap="square" rtlCol="0" anchor="t">
            <a:spAutoFit/>
          </a:bodyPr>
          <a:lstStyle/>
          <a:p>
            <a:r>
              <a:rPr lang="en-US" altLang="zh-CN" sz="2400"/>
              <a:t>        </a:t>
            </a:r>
            <a:r>
              <a:rPr lang="zh-CN" altLang="en-US" sz="2400"/>
              <a:t>是一部诚意之作。影片在带给观众努力奋斗、永不放弃的精神鼓舞的同时，也启示我们，对善与恶、是与非的评价，应持更加辩证、客观的态度。</a:t>
            </a:r>
            <a:endParaRPr lang="zh-CN" altLang="en-US" sz="2400"/>
          </a:p>
        </p:txBody>
      </p:sp>
    </p:spTree>
    <p:custDataLst>
      <p:tags r:id="rId8"/>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背后真实故事</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7</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pic>
        <p:nvPicPr>
          <p:cNvPr id="13" name="图片 4" title=""/>
          <p:cNvPicPr>
            <a:picLocks noChangeAspect="1"/>
          </p:cNvPicPr>
          <p:nvPr>
            <p:custDataLst>
              <p:tags r:id="rId7"/>
            </p:custDataLst>
          </p:nvPr>
        </p:nvPicPr>
        <p:blipFill>
          <a:blip r:embed="rId6"/>
          <a:stretch>
            <a:fillRect/>
          </a:stretch>
        </p:blipFill>
        <p:spPr>
          <a:xfrm>
            <a:off x="5284470" y="0"/>
            <a:ext cx="6378575" cy="3554095"/>
          </a:xfrm>
          <a:prstGeom prst="rect">
            <a:avLst/>
          </a:prstGeom>
          <a:noFill/>
          <a:ln w="9525">
            <a:noFill/>
          </a:ln>
        </p:spPr>
      </p:pic>
      <p:sp>
        <p:nvSpPr>
          <p:cNvPr id="2" name="文本框 1" title=""/>
          <p:cNvSpPr txBox="1"/>
          <p:nvPr/>
        </p:nvSpPr>
        <p:spPr>
          <a:xfrm>
            <a:off x="232410" y="3184525"/>
            <a:ext cx="11727180" cy="3784600"/>
          </a:xfrm>
          <a:prstGeom prst="rect">
            <a:avLst/>
          </a:prstGeom>
          <a:noFill/>
        </p:spPr>
        <p:txBody>
          <a:bodyPr wrap="square" rtlCol="0" anchor="t">
            <a:spAutoFit/>
          </a:bodyPr>
          <a:lstStyle/>
          <a:p>
            <a:r>
              <a:rPr lang="zh-CN" altLang="en-US"/>
              <a:t>“</a:t>
            </a:r>
            <a:r>
              <a:rPr lang="zh-CN" altLang="en-US" sz="2400"/>
              <a:t>恩波格斗事件”</a:t>
            </a:r>
            <a:endParaRPr lang="zh-CN" altLang="en-US" sz="2400"/>
          </a:p>
          <a:p>
            <a:r>
              <a:rPr lang="zh-CN" altLang="en-US" sz="2400"/>
              <a:t> </a:t>
            </a:r>
            <a:r>
              <a:rPr lang="en-US" altLang="zh-CN" sz="2400"/>
              <a:t>     </a:t>
            </a:r>
            <a:r>
              <a:rPr lang="zh-CN" altLang="en-US" sz="2400"/>
              <a:t>是指一家成都的格斗俱乐部收养了400多名来自大凉山的贫困孤儿，让他们在俱乐部里学习和练习综合格斗，还偶尔参加一些商业演出。这些孩子们在格斗中找到了自信和快乐，也看到了通向未来的希望。</a:t>
            </a:r>
            <a:endParaRPr lang="zh-CN" altLang="en-US" sz="2400"/>
          </a:p>
          <a:p>
            <a:r>
              <a:rPr lang="zh-CN" altLang="en-US" sz="2400"/>
              <a:t> </a:t>
            </a:r>
            <a:r>
              <a:rPr lang="en-US" altLang="zh-CN" sz="2400"/>
              <a:t>     </a:t>
            </a:r>
            <a:r>
              <a:rPr lang="zh-CN" altLang="en-US" sz="2400"/>
              <a:t>然而，在2017年，一段关于“格斗孤儿”的视频在网络上疯传，引发了社会舆论的强烈反响。</a:t>
            </a:r>
            <a:endParaRPr lang="zh-CN" altLang="en-US" sz="2400"/>
          </a:p>
          <a:p>
            <a:r>
              <a:rPr lang="en-US" altLang="zh-CN" sz="2400"/>
              <a:t>     很多人认为俱乐部利用孩子们牟利，对他们进行虐待和剥削，要求警方立即介入调查。在警方和教育部门的干预下，这些孩子们被送回了家乡，接受法定的义务教育。但是，令人意想不到的是，这些孩子们却表示不愿意回家，更想留在俱乐部里继续学习格斗。</a:t>
            </a:r>
            <a:endParaRPr lang="en-US" altLang="zh-CN" sz="2400"/>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背后真实故事</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7</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2" name="文本框 1" title=""/>
          <p:cNvSpPr txBox="1"/>
          <p:nvPr/>
        </p:nvSpPr>
        <p:spPr>
          <a:xfrm>
            <a:off x="5631180" y="368300"/>
            <a:ext cx="6328410" cy="5631180"/>
          </a:xfrm>
          <a:prstGeom prst="rect">
            <a:avLst/>
          </a:prstGeom>
          <a:noFill/>
        </p:spPr>
        <p:txBody>
          <a:bodyPr wrap="square" rtlCol="0" anchor="t">
            <a:spAutoFit/>
          </a:bodyPr>
          <a:lstStyle/>
          <a:p>
            <a:r>
              <a:rPr lang="zh-CN" altLang="en-US"/>
              <a:t>“</a:t>
            </a:r>
            <a:r>
              <a:rPr lang="zh-CN" altLang="en-US" sz="2400"/>
              <a:t>恩波格斗事件”</a:t>
            </a:r>
            <a:endParaRPr lang="zh-CN" altLang="en-US" sz="2400"/>
          </a:p>
          <a:p>
            <a:r>
              <a:rPr lang="zh-CN" altLang="en-US" sz="2400"/>
              <a:t> </a:t>
            </a:r>
            <a:r>
              <a:rPr lang="en-US" altLang="zh-CN" sz="2400"/>
              <a:t>     </a:t>
            </a:r>
            <a:r>
              <a:rPr lang="zh-CN" altLang="en-US" sz="2400"/>
              <a:t>是指一家成都的格斗俱乐部收养了400多名来自大凉山的贫困孤儿，让他们在俱乐部里学习和练习综合格斗，还偶尔参加一些商业演出。这些孩子们在格斗中找到了自信和快乐，也看到了通向未来的希望。</a:t>
            </a:r>
            <a:endParaRPr lang="zh-CN" altLang="en-US" sz="2400"/>
          </a:p>
          <a:p>
            <a:r>
              <a:rPr lang="zh-CN" altLang="en-US" sz="2400"/>
              <a:t> </a:t>
            </a:r>
            <a:r>
              <a:rPr lang="en-US" altLang="zh-CN" sz="2400"/>
              <a:t>     </a:t>
            </a:r>
            <a:r>
              <a:rPr lang="zh-CN" altLang="en-US" sz="2400"/>
              <a:t>然而，在2017年，一段关于“格斗孤儿”的视频在网络上疯传，引发了社会舆论的强烈反响。</a:t>
            </a:r>
            <a:endParaRPr lang="zh-CN" altLang="en-US" sz="2400"/>
          </a:p>
          <a:p>
            <a:r>
              <a:rPr lang="en-US" altLang="zh-CN" sz="2400"/>
              <a:t>     很多人认为俱乐部利用孩子们牟利，对他们进行虐待和剥削，要求警方立即介入调查。在警方和教育部门的干预下，这些孩子们被送回了家乡，接受法定的义务教育。但是，令人意想不到的是，这些孩子们却表示不愿意回家，更想留在俱乐部里继续学习格斗。</a:t>
            </a:r>
            <a:endParaRPr lang="en-US" altLang="zh-CN" sz="2400"/>
          </a:p>
        </p:txBody>
      </p:sp>
      <p:pic>
        <p:nvPicPr>
          <p:cNvPr id="109" name="图片 108" title=""/>
          <p:cNvPicPr/>
          <p:nvPr>
            <p:custDataLst>
              <p:tags r:id="rId7"/>
            </p:custDataLst>
          </p:nvPr>
        </p:nvPicPr>
        <p:blipFill>
          <a:blip r:embed="rId6"/>
          <a:srcRect t="28417"/>
          <a:stretch>
            <a:fillRect/>
          </a:stretch>
        </p:blipFill>
        <p:spPr>
          <a:xfrm>
            <a:off x="194310" y="1758315"/>
            <a:ext cx="5281930" cy="4909185"/>
          </a:xfrm>
          <a:prstGeom prst="rect">
            <a:avLst/>
          </a:prstGeom>
          <a:noFill/>
          <a:ln w="9525">
            <a:noFill/>
          </a:ln>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背后真实故事</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7</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2" name="文本框 1" title=""/>
          <p:cNvSpPr txBox="1"/>
          <p:nvPr/>
        </p:nvSpPr>
        <p:spPr>
          <a:xfrm>
            <a:off x="4919345" y="118745"/>
            <a:ext cx="7172325" cy="6739255"/>
          </a:xfrm>
          <a:prstGeom prst="rect">
            <a:avLst/>
          </a:prstGeom>
          <a:noFill/>
        </p:spPr>
        <p:txBody>
          <a:bodyPr wrap="square" rtlCol="0" anchor="t">
            <a:spAutoFit/>
          </a:bodyPr>
          <a:lstStyle/>
          <a:p>
            <a:r>
              <a:rPr lang="en-US" altLang="zh-CN" sz="2400"/>
              <a:t>       </a:t>
            </a:r>
            <a:r>
              <a:rPr lang="zh-CN" altLang="en-US" sz="2400">
                <a:solidFill>
                  <a:srgbClr val="FF0000"/>
                </a:solidFill>
              </a:rPr>
              <a:t>恩波故事</a:t>
            </a:r>
            <a:endParaRPr lang="zh-CN" altLang="en-US" sz="2400">
              <a:solidFill>
                <a:srgbClr val="FF0000"/>
              </a:solidFill>
            </a:endParaRPr>
          </a:p>
          <a:p>
            <a:r>
              <a:rPr lang="zh-CN" altLang="en-US" sz="2400"/>
              <a:t> </a:t>
            </a:r>
            <a:r>
              <a:rPr lang="en-US" altLang="zh-CN" sz="2400"/>
              <a:t>      </a:t>
            </a:r>
            <a:r>
              <a:rPr lang="zh-CN" altLang="en-US" sz="2400"/>
              <a:t>出生于四川省阿坝州黑水县的他，8岁就遭遇丧父之痛，本就贫困的家庭因此更加凄惨。为了改变命运，恩波18随时开始苦练散打，并在随后入伍成为了一名武警。</a:t>
            </a:r>
            <a:endParaRPr lang="zh-CN" altLang="en-US" sz="2400"/>
          </a:p>
          <a:p>
            <a:r>
              <a:rPr lang="en-US" altLang="zh-CN" sz="2400"/>
              <a:t>      </a:t>
            </a:r>
            <a:r>
              <a:rPr lang="zh-CN" altLang="en-US" sz="2400"/>
              <a:t>1980年，恩波在武警阿坝州支队“军事大比武”中获得“单双杠、擒拿格斗”双冠军，在武警四川总队特警军事大比武夺冠，还曾荣获两次三等功。</a:t>
            </a:r>
            <a:endParaRPr lang="zh-CN" altLang="en-US" sz="2400"/>
          </a:p>
          <a:p>
            <a:r>
              <a:rPr lang="zh-CN" altLang="en-US" sz="2400"/>
              <a:t>服役期间，恩波需要下基层做指导。他总能看到一些几岁、十几岁的孩子在山上和街边游荡，他心里很疑惑，这些孩子不需要上学吗？询问后才得知，这些不上学的孩子要么家里太穷，要么就是没人管的留守儿童，甚至还不乏一些孤儿。</a:t>
            </a:r>
            <a:endParaRPr lang="zh-CN" altLang="en-US" sz="2400"/>
          </a:p>
          <a:p>
            <a:r>
              <a:rPr lang="en-US" altLang="zh-CN" sz="2400"/>
              <a:t>        </a:t>
            </a:r>
            <a:r>
              <a:rPr lang="zh-CN" altLang="en-US" sz="2400"/>
              <a:t>恩波猛然想起自己当特警时，见过不少类似的孩子，最终走上了偷窃、抢劫等犯罪道路。如何让他们“学会规矩，有一技之长”呢？恩波想到，不妨就让他们套用自己的经历学习格斗吧，“至少能去当个保安，学得好的还能入伍。”</a:t>
            </a:r>
            <a:endParaRPr lang="en-US" altLang="zh-CN" sz="2400"/>
          </a:p>
        </p:txBody>
      </p:sp>
      <p:pic>
        <p:nvPicPr>
          <p:cNvPr id="110" name="图片 109" title=""/>
          <p:cNvPicPr/>
          <p:nvPr>
            <p:custDataLst>
              <p:tags r:id="rId7"/>
            </p:custDataLst>
          </p:nvPr>
        </p:nvPicPr>
        <p:blipFill>
          <a:blip r:embed="rId6"/>
          <a:stretch>
            <a:fillRect/>
          </a:stretch>
        </p:blipFill>
        <p:spPr>
          <a:xfrm>
            <a:off x="193675" y="2252345"/>
            <a:ext cx="4592955" cy="3563620"/>
          </a:xfrm>
          <a:prstGeom prst="rect">
            <a:avLst/>
          </a:prstGeom>
          <a:noFill/>
          <a:ln w="9525">
            <a:noFill/>
          </a:ln>
        </p:spPr>
      </p:pic>
      <p:sp>
        <p:nvSpPr>
          <p:cNvPr id="3" name="文本框 2" title=""/>
          <p:cNvSpPr txBox="1"/>
          <p:nvPr/>
        </p:nvSpPr>
        <p:spPr>
          <a:xfrm>
            <a:off x="0" y="1732280"/>
            <a:ext cx="6096000" cy="460375"/>
          </a:xfrm>
          <a:prstGeom prst="rect">
            <a:avLst/>
          </a:prstGeom>
          <a:noFill/>
        </p:spPr>
        <p:txBody>
          <a:bodyPr wrap="square" rtlCol="0" anchor="t">
            <a:spAutoFit/>
          </a:bodyPr>
          <a:lstStyle/>
          <a:p>
            <a:r>
              <a:rPr lang="zh-CN" altLang="en-US" sz="2400"/>
              <a:t>不向命运誓低头</a:t>
            </a:r>
            <a:r>
              <a:rPr lang="en-US" altLang="zh-CN" sz="2400"/>
              <a:t>——</a:t>
            </a:r>
            <a:r>
              <a:rPr lang="zh-CN" altLang="en-US" sz="2400"/>
              <a:t>恩波</a:t>
            </a:r>
            <a:endParaRPr lang="zh-CN" altLang="en-US" sz="2400"/>
          </a:p>
        </p:txBody>
      </p:sp>
    </p:spTree>
    <p:custDataLst>
      <p:tags r:id="rId8"/>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背后真实故事</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7</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3" name="文本框 2" title=""/>
          <p:cNvSpPr txBox="1"/>
          <p:nvPr/>
        </p:nvSpPr>
        <p:spPr>
          <a:xfrm>
            <a:off x="0" y="2555875"/>
            <a:ext cx="11901805" cy="4154170"/>
          </a:xfrm>
          <a:prstGeom prst="rect">
            <a:avLst/>
          </a:prstGeom>
          <a:noFill/>
        </p:spPr>
        <p:txBody>
          <a:bodyPr wrap="square" rtlCol="0" anchor="t">
            <a:spAutoFit/>
          </a:bodyPr>
          <a:lstStyle/>
          <a:p>
            <a:r>
              <a:rPr lang="zh-CN" altLang="en-US" sz="2400">
                <a:solidFill>
                  <a:srgbClr val="FF0000"/>
                </a:solidFill>
              </a:rPr>
              <a:t>免费培养“可怜的娃”</a:t>
            </a:r>
            <a:endParaRPr lang="zh-CN" altLang="en-US" sz="2400"/>
          </a:p>
          <a:p>
            <a:r>
              <a:rPr lang="en-US" altLang="zh-CN" sz="2400"/>
              <a:t>      </a:t>
            </a:r>
            <a:r>
              <a:rPr lang="zh-CN" altLang="en-US" sz="2400"/>
              <a:t>1997年，恩波退伍后开始从事建筑工程。四年后，有了一定积蓄的他，在成都市西一环附近租房组建了“阿坝州武术散打队”，即后来的“恩波格斗俱乐部”。散打队第一批招收了近30个包括孤儿在内的特困家庭的孩子，对他们的训练、住宿、学习和医疗全部免费。恩波表示，孩子们都是被亲戚或家人送来的，希望能够在这里学到一技之长，“这些娃都是可怜的孩子呀！”</a:t>
            </a:r>
            <a:endParaRPr lang="zh-CN" altLang="en-US" sz="2400"/>
          </a:p>
          <a:p>
            <a:r>
              <a:rPr lang="en-US" altLang="zh-CN" sz="2400"/>
              <a:t>       </a:t>
            </a:r>
            <a:r>
              <a:rPr lang="zh-CN" altLang="en-US" sz="2400"/>
              <a:t>与王宝强在电影中塑造的会让观众偶尔会出戏笑场的搏击教练不同，恩波总是面目冷峻，微蹙的眉头显得不怒自威，给人一种拒人于千里之外的感觉。</a:t>
            </a:r>
            <a:endParaRPr lang="zh-CN" altLang="en-US" sz="2400"/>
          </a:p>
          <a:p>
            <a:r>
              <a:rPr lang="en-US" altLang="zh-CN" sz="2400"/>
              <a:t>       </a:t>
            </a:r>
            <a:r>
              <a:rPr lang="zh-CN" altLang="en-US" sz="2400"/>
              <a:t>但孩子们没有被他的外表吓退，反而很信服恩波，甚至会叫他“干爹”。“干爹虽然看起来凶巴巴的，但对我们好。周六、周天带我们吃肯德基、看电影，还会带我们学游泳。”俱乐部的学员说。</a:t>
            </a:r>
            <a:endParaRPr lang="zh-CN" altLang="en-US" sz="2400"/>
          </a:p>
        </p:txBody>
      </p:sp>
      <p:pic>
        <p:nvPicPr>
          <p:cNvPr id="111" name="图片 110" title=""/>
          <p:cNvPicPr/>
          <p:nvPr>
            <p:custDataLst>
              <p:tags r:id="rId7"/>
            </p:custDataLst>
          </p:nvPr>
        </p:nvPicPr>
        <p:blipFill>
          <a:blip r:embed="rId6"/>
          <a:stretch>
            <a:fillRect/>
          </a:stretch>
        </p:blipFill>
        <p:spPr>
          <a:xfrm>
            <a:off x="5443220" y="0"/>
            <a:ext cx="5485130" cy="2859405"/>
          </a:xfrm>
          <a:prstGeom prst="rect">
            <a:avLst/>
          </a:prstGeom>
          <a:noFill/>
          <a:ln w="9525">
            <a:noFill/>
          </a:ln>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背后真实故事</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7</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2" name="文本框 1" title=""/>
          <p:cNvSpPr txBox="1"/>
          <p:nvPr/>
        </p:nvSpPr>
        <p:spPr>
          <a:xfrm>
            <a:off x="4786630" y="118745"/>
            <a:ext cx="7285990" cy="6739255"/>
          </a:xfrm>
          <a:prstGeom prst="rect">
            <a:avLst/>
          </a:prstGeom>
          <a:noFill/>
        </p:spPr>
        <p:txBody>
          <a:bodyPr wrap="square" rtlCol="0" anchor="t">
            <a:spAutoFit/>
          </a:bodyPr>
          <a:lstStyle/>
          <a:p>
            <a:r>
              <a:rPr lang="en-US" altLang="zh-CN" sz="2400"/>
              <a:t>      </a:t>
            </a:r>
            <a:r>
              <a:rPr lang="zh-CN" altLang="en-US" sz="2400"/>
              <a:t>恩波透露，俱乐部的成本包括吃穿住行、训练和教育费用等，开销巨大。在最艰难的时候，他曾把自己的住房卖掉换取俱乐部运营的费用。</a:t>
            </a:r>
            <a:endParaRPr lang="zh-CN" altLang="en-US" sz="2400"/>
          </a:p>
          <a:p>
            <a:r>
              <a:rPr lang="en-US" altLang="zh-CN" sz="2400"/>
              <a:t>      </a:t>
            </a:r>
            <a:r>
              <a:rPr lang="zh-CN" altLang="en-US" sz="2400"/>
              <a:t>卖掉房子后，恩波就和训练队住在了一起。他的房间里除了一张床，就是生活用品。房间里最生动的，是床头柜上摆放着的一张自己和学员们的合影。</a:t>
            </a:r>
            <a:endParaRPr lang="zh-CN" altLang="en-US" sz="2400"/>
          </a:p>
          <a:p>
            <a:r>
              <a:rPr lang="en-US" altLang="zh-CN" sz="2400"/>
              <a:t>       </a:t>
            </a:r>
            <a:r>
              <a:rPr lang="zh-CN" altLang="en-US" sz="2400"/>
              <a:t>2015年，俱乐部已前后资助过400多名孩子，训练场地也从原先150多平方米的房子，搬到了成都一处4000平方米的室内训练场。</a:t>
            </a:r>
            <a:endParaRPr lang="zh-CN" altLang="en-US" sz="2400"/>
          </a:p>
          <a:p>
            <a:r>
              <a:rPr lang="en-US" altLang="zh-CN" sz="2400"/>
              <a:t>       </a:t>
            </a:r>
            <a:r>
              <a:rPr lang="zh-CN" altLang="en-US" sz="2400"/>
              <a:t>据媒体报道，“恩波格斗”训练出来的孩子，不少成为了武警、特警队伍的队长、教官，有天赋的孩子则成为了专业搏击运动员，俱乐部里培养过多个全国散打冠军——通过努力抗争，这些苦孩子最终冲破了禁锢自己命运的“八角笼”。</a:t>
            </a:r>
            <a:endParaRPr lang="zh-CN" altLang="en-US" sz="2400"/>
          </a:p>
          <a:p>
            <a:r>
              <a:rPr lang="en-US" altLang="zh-CN" sz="2400"/>
              <a:t>      </a:t>
            </a:r>
            <a:r>
              <a:rPr lang="zh-CN" altLang="en-US" sz="2400"/>
              <a:t>因为恩波的俱乐部打出了成绩，又免费招生、提供食宿，许多家长主动联系他想要把自己的孩子送过来，其中就包括2017年让俱乐部陷入舆论风波的格斗视频中的少年。</a:t>
            </a:r>
            <a:endParaRPr lang="zh-CN" altLang="en-US" sz="2400"/>
          </a:p>
        </p:txBody>
      </p:sp>
      <p:pic>
        <p:nvPicPr>
          <p:cNvPr id="112" name="图片 111" title=""/>
          <p:cNvPicPr/>
          <p:nvPr>
            <p:custDataLst>
              <p:tags r:id="rId7"/>
            </p:custDataLst>
          </p:nvPr>
        </p:nvPicPr>
        <p:blipFill>
          <a:blip r:embed="rId6"/>
          <a:stretch>
            <a:fillRect/>
          </a:stretch>
        </p:blipFill>
        <p:spPr>
          <a:xfrm>
            <a:off x="194310" y="2828290"/>
            <a:ext cx="4330065" cy="2876550"/>
          </a:xfrm>
          <a:prstGeom prst="rect">
            <a:avLst/>
          </a:prstGeom>
          <a:noFill/>
          <a:ln w="9525">
            <a:noFill/>
          </a:ln>
        </p:spPr>
      </p:pic>
    </p:spTree>
    <p:custDataLst>
      <p:tags r:id="rId8"/>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背后真实故事</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7</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pic>
        <p:nvPicPr>
          <p:cNvPr id="113" name="图片 112" title=""/>
          <p:cNvPicPr/>
          <p:nvPr>
            <p:custDataLst>
              <p:tags r:id="rId7"/>
            </p:custDataLst>
          </p:nvPr>
        </p:nvPicPr>
        <p:blipFill>
          <a:blip r:embed="rId6"/>
          <a:stretch>
            <a:fillRect/>
          </a:stretch>
        </p:blipFill>
        <p:spPr>
          <a:xfrm>
            <a:off x="194310" y="2385695"/>
            <a:ext cx="5004435" cy="3193415"/>
          </a:xfrm>
          <a:prstGeom prst="rect">
            <a:avLst/>
          </a:prstGeom>
          <a:noFill/>
          <a:ln w="9525">
            <a:noFill/>
          </a:ln>
        </p:spPr>
      </p:pic>
      <p:sp>
        <p:nvSpPr>
          <p:cNvPr id="3" name="文本框 2" title=""/>
          <p:cNvSpPr txBox="1"/>
          <p:nvPr/>
        </p:nvSpPr>
        <p:spPr>
          <a:xfrm>
            <a:off x="5341620" y="770890"/>
            <a:ext cx="6525260" cy="4523105"/>
          </a:xfrm>
          <a:prstGeom prst="rect">
            <a:avLst/>
          </a:prstGeom>
          <a:noFill/>
        </p:spPr>
        <p:txBody>
          <a:bodyPr wrap="square" rtlCol="0" anchor="t">
            <a:spAutoFit/>
          </a:bodyPr>
          <a:lstStyle/>
          <a:p>
            <a:r>
              <a:rPr lang="en-US" altLang="zh-CN" sz="2400"/>
              <a:t>      </a:t>
            </a:r>
            <a:r>
              <a:rPr lang="zh-CN" altLang="en-US" sz="2400">
                <a:solidFill>
                  <a:srgbClr val="FF0000"/>
                </a:solidFill>
              </a:rPr>
              <a:t>2017年那批孩子中的队长苏木达尔基</a:t>
            </a:r>
            <a:r>
              <a:rPr lang="zh-CN" altLang="en-US" sz="2400"/>
              <a:t>，于2018年11月登上UFC赛场，成为该项比赛中的第一名藏族选手，目前他在UFC终极格斗冠军赛是蝇量级选手中排名第12位。</a:t>
            </a:r>
            <a:endParaRPr lang="zh-CN" altLang="en-US" sz="2400"/>
          </a:p>
          <a:p>
            <a:endParaRPr lang="zh-CN" altLang="en-US" sz="2400"/>
          </a:p>
          <a:p>
            <a:r>
              <a:rPr lang="en-US" altLang="zh-CN" sz="2400"/>
              <a:t>      </a:t>
            </a:r>
            <a:r>
              <a:rPr lang="zh-CN" altLang="en-US" sz="2400"/>
              <a:t>2017年的夏天，恩波因为争议视频的出现遭到了质疑和谩骂。电影《八角笼中》中再现了这一场景，片中主角向腾辉接受电视节目采访时的回答，或许代表了恩波的心声：“我把他们骗出那个山沟沟，我骗他们练格斗，骗他们拿冠军，以后靠这个吃饭……你们说我是个骗子，那我就是个骗子！”</a:t>
            </a:r>
            <a:endParaRPr lang="zh-CN" altLang="en-US" sz="2400"/>
          </a:p>
        </p:txBody>
      </p:sp>
    </p:spTree>
    <p:custDataLst>
      <p:tags r:id="rId8"/>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标题 3" title=""/>
          <p:cNvSpPr>
            <a:spLocks noGrp="1"/>
          </p:cNvSpPr>
          <p:nvPr>
            <p:ph type="title"/>
          </p:nvPr>
        </p:nvSpPr>
        <p:spPr>
          <a:xfrm>
            <a:off x="487680" y="1339215"/>
            <a:ext cx="11411585" cy="2386965"/>
          </a:xfrm>
        </p:spPr>
        <p:txBody>
          <a:bodyPr/>
          <a:lstStyle/>
          <a:p>
            <a:r>
              <a:rPr lang="zh-CN" altLang="en-US"/>
              <a:t>以奋斗冲破命运牢笼</a:t>
            </a:r>
            <a:br>
              <a:rPr lang="zh-CN" altLang="en-US"/>
            </a:br>
            <a:r>
              <a:rPr lang="en-US" altLang="zh-CN"/>
              <a:t>             </a:t>
            </a:r>
            <a:r>
              <a:rPr lang="en-US" altLang="zh-CN" sz="4400"/>
              <a:t>——</a:t>
            </a:r>
            <a:r>
              <a:rPr lang="zh-CN" altLang="en-US" sz="4400"/>
              <a:t>电影《八角笼中》赏析</a:t>
            </a:r>
            <a:endParaRPr lang="zh-CN" altLang="en-US" sz="4400"/>
          </a:p>
        </p:txBody>
      </p:sp>
      <p:sp>
        <p:nvSpPr>
          <p:cNvPr id="5" name="文本占位符 4" title=""/>
          <p:cNvSpPr>
            <a:spLocks noGrp="1"/>
          </p:cNvSpPr>
          <p:nvPr>
            <p:ph type="body" sz="quarter" idx="13"/>
          </p:nvPr>
        </p:nvSpPr>
        <p:spPr>
          <a:xfrm>
            <a:off x="3319780" y="3862705"/>
            <a:ext cx="7346950" cy="1656080"/>
          </a:xfrm>
        </p:spPr>
        <p:txBody>
          <a:bodyPr/>
          <a:lstStyle/>
          <a:p>
            <a:pPr marL="0" indent="0">
              <a:buNone/>
            </a:pPr>
            <a:r>
              <a:rPr lang="zh-CN" altLang="en-US" sz="4000"/>
              <a:t>梅傲雪</a:t>
            </a:r>
            <a:endParaRPr lang="zh-CN" altLang="en-US" sz="4000"/>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素材角度</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8</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2" name="文本框 1" title=""/>
          <p:cNvSpPr txBox="1"/>
          <p:nvPr/>
        </p:nvSpPr>
        <p:spPr>
          <a:xfrm>
            <a:off x="967740" y="4620895"/>
            <a:ext cx="2625725" cy="2030095"/>
          </a:xfrm>
          <a:prstGeom prst="rect">
            <a:avLst/>
          </a:prstGeom>
          <a:noFill/>
        </p:spPr>
        <p:txBody>
          <a:bodyPr wrap="square" rtlCol="0" anchor="t">
            <a:spAutoFit/>
          </a:bodyPr>
          <a:lstStyle/>
          <a:p>
            <a:r>
              <a:rPr lang="zh-CN" altLang="en-US"/>
              <a:t>自强不息</a:t>
            </a:r>
            <a:endParaRPr lang="zh-CN" altLang="en-US"/>
          </a:p>
          <a:p>
            <a:r>
              <a:rPr lang="zh-CN" altLang="en-US"/>
              <a:t>为奋斗代言</a:t>
            </a:r>
            <a:endParaRPr lang="zh-CN" altLang="en-US"/>
          </a:p>
          <a:p>
            <a:r>
              <a:rPr lang="zh-CN" altLang="en-US"/>
              <a:t>不屈不挠</a:t>
            </a:r>
            <a:endParaRPr lang="zh-CN" altLang="en-US"/>
          </a:p>
          <a:p>
            <a:r>
              <a:rPr lang="zh-CN" altLang="en-US"/>
              <a:t>社会舆论的影响力</a:t>
            </a:r>
            <a:endParaRPr lang="zh-CN" altLang="en-US"/>
          </a:p>
          <a:p>
            <a:r>
              <a:rPr lang="zh-CN" altLang="en-US"/>
              <a:t>现实挑战与人性光辉</a:t>
            </a:r>
            <a:endParaRPr lang="zh-CN" altLang="en-US"/>
          </a:p>
          <a:p>
            <a:r>
              <a:rPr lang="zh-CN" altLang="en-US"/>
              <a:t>与命运斗争</a:t>
            </a:r>
            <a:endParaRPr lang="zh-CN" altLang="en-US"/>
          </a:p>
          <a:p>
            <a:r>
              <a:rPr lang="zh-CN" altLang="en-US"/>
              <a:t>...... ......</a:t>
            </a:r>
            <a:endParaRPr lang="zh-CN" altLang="en-US"/>
          </a:p>
        </p:txBody>
      </p:sp>
      <p:sp>
        <p:nvSpPr>
          <p:cNvPr id="4" name="文本框 3" title=""/>
          <p:cNvSpPr txBox="1"/>
          <p:nvPr/>
        </p:nvSpPr>
        <p:spPr>
          <a:xfrm>
            <a:off x="967740" y="2040890"/>
            <a:ext cx="1969135" cy="2306955"/>
          </a:xfrm>
          <a:prstGeom prst="rect">
            <a:avLst/>
          </a:prstGeom>
          <a:noFill/>
        </p:spPr>
        <p:txBody>
          <a:bodyPr wrap="square" rtlCol="0" anchor="t">
            <a:spAutoFit/>
          </a:bodyPr>
          <a:lstStyle/>
          <a:p>
            <a:r>
              <a:rPr lang="zh-CN" altLang="en-US"/>
              <a:t>梦想  信念</a:t>
            </a:r>
            <a:endParaRPr lang="zh-CN" altLang="en-US"/>
          </a:p>
          <a:p>
            <a:r>
              <a:rPr lang="zh-CN" altLang="en-US"/>
              <a:t>自强  奋斗</a:t>
            </a:r>
            <a:endParaRPr lang="zh-CN" altLang="en-US"/>
          </a:p>
          <a:p>
            <a:r>
              <a:rPr lang="zh-CN" altLang="en-US"/>
              <a:t>悲悯  同情</a:t>
            </a:r>
            <a:endParaRPr lang="zh-CN" altLang="en-US"/>
          </a:p>
          <a:p>
            <a:r>
              <a:rPr lang="zh-CN" altLang="en-US"/>
              <a:t>成长  青春</a:t>
            </a:r>
            <a:endParaRPr lang="zh-CN" altLang="en-US"/>
          </a:p>
          <a:p>
            <a:r>
              <a:rPr lang="zh-CN" altLang="en-US"/>
              <a:t>贫困  民生</a:t>
            </a:r>
            <a:endParaRPr lang="zh-CN" altLang="en-US"/>
          </a:p>
          <a:p>
            <a:r>
              <a:rPr lang="zh-CN" altLang="en-US"/>
              <a:t>舆论  理性</a:t>
            </a:r>
            <a:endParaRPr lang="zh-CN" altLang="en-US"/>
          </a:p>
          <a:p>
            <a:r>
              <a:rPr lang="zh-CN" altLang="en-US"/>
              <a:t>人性  命运</a:t>
            </a:r>
            <a:endParaRPr lang="zh-CN" altLang="en-US"/>
          </a:p>
          <a:p>
            <a:r>
              <a:rPr lang="zh-CN" altLang="en-US"/>
              <a:t>匠心  艺术</a:t>
            </a:r>
            <a:endParaRPr lang="zh-CN" altLang="en-US"/>
          </a:p>
        </p:txBody>
      </p:sp>
      <p:sp>
        <p:nvSpPr>
          <p:cNvPr id="5" name="文本框 4" title=""/>
          <p:cNvSpPr txBox="1"/>
          <p:nvPr/>
        </p:nvSpPr>
        <p:spPr>
          <a:xfrm>
            <a:off x="4919345" y="180975"/>
            <a:ext cx="7083425" cy="6369685"/>
          </a:xfrm>
          <a:prstGeom prst="rect">
            <a:avLst/>
          </a:prstGeom>
          <a:noFill/>
        </p:spPr>
        <p:txBody>
          <a:bodyPr wrap="square" rtlCol="0" anchor="t">
            <a:spAutoFit/>
          </a:bodyPr>
          <a:lstStyle/>
          <a:p>
            <a:r>
              <a:rPr lang="zh-CN" altLang="en-US" sz="2400">
                <a:solidFill>
                  <a:srgbClr val="FF0000"/>
                </a:solidFill>
              </a:rPr>
              <a:t>精彩台词：</a:t>
            </a:r>
            <a:endParaRPr lang="zh-CN" altLang="en-US" sz="2400"/>
          </a:p>
          <a:p>
            <a:r>
              <a:rPr lang="zh-CN" altLang="en-US" sz="2400"/>
              <a:t>1.普通人想活，必须来真的。</a:t>
            </a:r>
            <a:endParaRPr lang="zh-CN" altLang="en-US" sz="2400"/>
          </a:p>
          <a:p>
            <a:r>
              <a:rPr lang="zh-CN" altLang="en-US" sz="2400"/>
              <a:t>2.别让任何人，偷走你的梦想。</a:t>
            </a:r>
            <a:endParaRPr lang="zh-CN" altLang="en-US" sz="2400"/>
          </a:p>
          <a:p>
            <a:r>
              <a:rPr lang="zh-CN" altLang="en-US" sz="2400"/>
              <a:t>3.格斗就是我们这辈子唯一的出路！</a:t>
            </a:r>
            <a:endParaRPr lang="zh-CN" altLang="en-US" sz="2400"/>
          </a:p>
          <a:p>
            <a:r>
              <a:rPr lang="zh-CN" altLang="en-US" sz="2400"/>
              <a:t>4.你格局一大，路就宽了。你说得对，不能把路走窄了。</a:t>
            </a:r>
            <a:endParaRPr lang="zh-CN" altLang="en-US" sz="2400"/>
          </a:p>
          <a:p>
            <a:r>
              <a:rPr lang="zh-CN" altLang="en-US" sz="2400"/>
              <a:t>5..明确自己的目标，用心去实现，不要轻易放弃。</a:t>
            </a:r>
            <a:endParaRPr lang="zh-CN" altLang="en-US" sz="2400"/>
          </a:p>
          <a:p>
            <a:r>
              <a:rPr lang="zh-CN" altLang="en-US" sz="2400"/>
              <a:t>6.永远不要忘记自己的初心，不要被物质所迷惑。</a:t>
            </a:r>
            <a:endParaRPr lang="zh-CN" altLang="en-US" sz="2400"/>
          </a:p>
          <a:p>
            <a:r>
              <a:rPr lang="zh-CN" altLang="en-US" sz="2400"/>
              <a:t>7.人生不可预知，但我们可以坚定自己的方向。</a:t>
            </a:r>
            <a:endParaRPr lang="zh-CN" altLang="en-US" sz="2400"/>
          </a:p>
          <a:p>
            <a:r>
              <a:rPr lang="zh-CN" altLang="en-US" sz="2400"/>
              <a:t>8.真正的死亡不在于身体的消逝，而在于内心的枯萎。</a:t>
            </a:r>
            <a:endParaRPr lang="zh-CN" altLang="en-US" sz="2400"/>
          </a:p>
          <a:p>
            <a:r>
              <a:rPr lang="zh-CN" altLang="en-US" sz="2400"/>
              <a:t>9.一群没有退路的孩子，靠自己改变命运。</a:t>
            </a:r>
            <a:endParaRPr lang="zh-CN" altLang="en-US" sz="2400"/>
          </a:p>
          <a:p>
            <a:r>
              <a:rPr lang="zh-CN" altLang="en-US" sz="2400"/>
              <a:t>10.知道打水漂吗？不论你把石头打出去漂多远，这块石头最终都会沉下去。</a:t>
            </a:r>
            <a:endParaRPr lang="zh-CN" altLang="en-US" sz="2400"/>
          </a:p>
          <a:p>
            <a:r>
              <a:rPr lang="zh-CN" altLang="en-US" sz="2400"/>
              <a:t>11.不要试图改变别人，最重要的是改变自己。</a:t>
            </a:r>
            <a:endParaRPr lang="zh-CN" altLang="en-US" sz="2400"/>
          </a:p>
          <a:p>
            <a:r>
              <a:rPr lang="zh-CN" altLang="en-US" sz="2400"/>
              <a:t>12.每个人的价值观都不同，不要强求别人接受自己的看法。</a:t>
            </a:r>
            <a:endParaRPr lang="zh-CN" altLang="en-US" sz="2400"/>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电影评论</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9</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3" name="文本框 2" title=""/>
          <p:cNvSpPr txBox="1"/>
          <p:nvPr/>
        </p:nvSpPr>
        <p:spPr>
          <a:xfrm>
            <a:off x="5172710" y="192405"/>
            <a:ext cx="6658610" cy="6000750"/>
          </a:xfrm>
          <a:prstGeom prst="rect">
            <a:avLst/>
          </a:prstGeom>
          <a:noFill/>
        </p:spPr>
        <p:txBody>
          <a:bodyPr wrap="square" rtlCol="0" anchor="t">
            <a:spAutoFit/>
          </a:bodyPr>
          <a:lstStyle/>
          <a:p>
            <a:r>
              <a:rPr lang="en-US" altLang="zh-CN" sz="2400"/>
              <a:t>     </a:t>
            </a:r>
            <a:r>
              <a:rPr lang="zh-CN" altLang="en-US" sz="2400">
                <a:solidFill>
                  <a:srgbClr val="FF0000"/>
                </a:solidFill>
              </a:rPr>
              <a:t>《八角笼中》并非传统的励志型体育电影，</a:t>
            </a:r>
            <a:r>
              <a:rPr lang="zh-CN" altLang="en-US" sz="2400"/>
              <a:t>它没有围绕某一人物展现其</a:t>
            </a:r>
            <a:r>
              <a:rPr lang="zh-CN" altLang="en-US" sz="2400">
                <a:solidFill>
                  <a:srgbClr val="FF0000"/>
                </a:solidFill>
              </a:rPr>
              <a:t>不断突破困厄、战胜对手、超越自我的竟技历程，而是把重心放在了主人公向腾辉的英雄化过程。</a:t>
            </a:r>
            <a:endParaRPr lang="zh-CN" altLang="en-US" sz="2400">
              <a:solidFill>
                <a:srgbClr val="FF0000"/>
              </a:solidFill>
            </a:endParaRPr>
          </a:p>
          <a:p>
            <a:r>
              <a:rPr lang="zh-CN" altLang="en-US" sz="2400">
                <a:solidFill>
                  <a:srgbClr val="FF0000"/>
                </a:solidFill>
              </a:rPr>
              <a:t> </a:t>
            </a:r>
            <a:r>
              <a:rPr lang="en-US" altLang="zh-CN" sz="2400">
                <a:solidFill>
                  <a:srgbClr val="FF0000"/>
                </a:solidFill>
              </a:rPr>
              <a:t>     </a:t>
            </a:r>
            <a:r>
              <a:rPr lang="zh-CN" altLang="en-US" sz="2400"/>
              <a:t>影片表面上讲述的是笼中格斗，实际上讲述的是向腾辉作为精神导师如何</a:t>
            </a:r>
            <a:r>
              <a:rPr lang="zh-CN" altLang="en-US" sz="2400">
                <a:solidFill>
                  <a:srgbClr val="FF0000"/>
                </a:solidFill>
              </a:rPr>
              <a:t>带领一群无父孩童，走出家徒四壁的村庄，冲破苦难命运的牢笼，走向更开阔的人生。</a:t>
            </a:r>
            <a:endParaRPr lang="zh-CN" altLang="en-US" sz="2400">
              <a:solidFill>
                <a:srgbClr val="FF0000"/>
              </a:solidFill>
            </a:endParaRPr>
          </a:p>
          <a:p>
            <a:r>
              <a:rPr lang="en-US" altLang="zh-CN" sz="2400"/>
              <a:t>       </a:t>
            </a:r>
            <a:r>
              <a:rPr lang="zh-CN" altLang="en-US" sz="2400"/>
              <a:t>对于主人公向腾辉的塑造，影片着重凸显了</a:t>
            </a:r>
            <a:r>
              <a:rPr lang="zh-CN" altLang="en-US" sz="2400">
                <a:solidFill>
                  <a:srgbClr val="FF0000"/>
                </a:solidFill>
              </a:rPr>
              <a:t>他从唯利是图向重义轻利的转变，展现这一人物从被俯视到被仰视的形象变化。</a:t>
            </a:r>
            <a:r>
              <a:rPr lang="zh-CN" altLang="en-US" sz="2400"/>
              <a:t>这种塑造方式里可以看到“程勇”(《我不是药神》) 等许多人物的影子，多少有些套路之嫌。但整体来看影片的叙事水准还是可圈可点的尤其是前半部分向腾辉与少年们的交往过程节奏明快，日常谐趣与格斗场景紧密交织，令人感到青春热血、温馨动人。</a:t>
            </a:r>
            <a:endParaRPr lang="zh-CN" altLang="en-US" sz="2400"/>
          </a:p>
        </p:txBody>
      </p:sp>
      <p:sp>
        <p:nvSpPr>
          <p:cNvPr id="4" name="文本框 3" title=""/>
          <p:cNvSpPr txBox="1"/>
          <p:nvPr/>
        </p:nvSpPr>
        <p:spPr>
          <a:xfrm>
            <a:off x="194310" y="1849120"/>
            <a:ext cx="4839335" cy="1938020"/>
          </a:xfrm>
          <a:prstGeom prst="rect">
            <a:avLst/>
          </a:prstGeom>
          <a:noFill/>
        </p:spPr>
        <p:txBody>
          <a:bodyPr wrap="square" rtlCol="0" anchor="t">
            <a:spAutoFit/>
          </a:bodyPr>
          <a:lstStyle/>
          <a:p>
            <a:r>
              <a:rPr lang="zh-CN" altLang="en-US" sz="2400"/>
              <a:t>它与《摔跤吧! 爸爸》最大的不同在于，后者关注的是血缘纽带的家庭个体，《八角笼中》侧重冲出命运樊笼的孤儿群体，有着更加浑厚的现实关照和公益性。</a:t>
            </a:r>
            <a:endParaRPr lang="zh-CN" altLang="en-US" sz="2400"/>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电影评论</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9</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2" name="文本框 1" title=""/>
          <p:cNvSpPr txBox="1"/>
          <p:nvPr/>
        </p:nvSpPr>
        <p:spPr>
          <a:xfrm>
            <a:off x="5002530" y="121920"/>
            <a:ext cx="6841490" cy="6739255"/>
          </a:xfrm>
          <a:prstGeom prst="rect">
            <a:avLst/>
          </a:prstGeom>
          <a:noFill/>
        </p:spPr>
        <p:txBody>
          <a:bodyPr wrap="square" rtlCol="0" anchor="t">
            <a:spAutoFit/>
          </a:bodyPr>
          <a:lstStyle/>
          <a:p>
            <a:r>
              <a:rPr lang="en-US" altLang="zh-CN" sz="2400"/>
              <a:t>        </a:t>
            </a:r>
            <a:r>
              <a:rPr lang="zh-CN" altLang="en-US" sz="2400">
                <a:solidFill>
                  <a:srgbClr val="FF0000"/>
                </a:solidFill>
              </a:rPr>
              <a:t>不同的人看同样的东西，会看出完全不一样的结果。</a:t>
            </a:r>
            <a:r>
              <a:rPr lang="zh-CN" altLang="en-US" sz="2400"/>
              <a:t>《八角笼中》这个电影对于我来说是一个关于救赎的故事。</a:t>
            </a:r>
            <a:r>
              <a:rPr lang="zh-CN" altLang="en-US" sz="2400">
                <a:solidFill>
                  <a:srgbClr val="FF0000"/>
                </a:solidFill>
              </a:rPr>
              <a:t>一个人用救赎别人的方式，救赎了自己内心彷徨的故事。</a:t>
            </a:r>
            <a:endParaRPr lang="zh-CN" altLang="en-US" sz="2400"/>
          </a:p>
          <a:p>
            <a:r>
              <a:rPr lang="en-US" altLang="zh-CN" sz="2400"/>
              <a:t>      </a:t>
            </a:r>
            <a:r>
              <a:rPr lang="zh-CN" altLang="en-US" sz="2400"/>
              <a:t>自己淋过雨的人，更会愿意给别人打伞!</a:t>
            </a:r>
            <a:endParaRPr lang="zh-CN" altLang="en-US" sz="2400"/>
          </a:p>
          <a:p>
            <a:r>
              <a:rPr lang="zh-CN" altLang="en-US" sz="2400"/>
              <a:t> </a:t>
            </a:r>
            <a:r>
              <a:rPr lang="en-US" altLang="zh-CN" sz="2400"/>
              <a:t>     </a:t>
            </a:r>
            <a:r>
              <a:rPr lang="zh-CN" altLang="en-US" sz="2400"/>
              <a:t>腾辉</a:t>
            </a:r>
            <a:r>
              <a:rPr lang="zh-CN" altLang="en-US" sz="2400">
                <a:solidFill>
                  <a:srgbClr val="FF0000"/>
                </a:solidFill>
              </a:rPr>
              <a:t>向第一次向都市生活圈 (复杂的现代社会) 的进军</a:t>
            </a:r>
            <a:r>
              <a:rPr lang="zh-CN" altLang="en-US" sz="2400"/>
              <a:t>，因为别人的阴谋、自己的无知和冲动断送了，后来他遇到一群孩子，从孩子身上看到了自己。</a:t>
            </a:r>
            <a:r>
              <a:rPr lang="zh-CN" altLang="en-US" sz="2400">
                <a:solidFill>
                  <a:srgbClr val="FF0000"/>
                </a:solidFill>
              </a:rPr>
              <a:t>腾辉第二次向都市(复杂的现代社会)进军带着一群孩子，为了孩子们他勇气十足，然后他又感受到了社会的恶意和挫败的沮丧，第二次，他选择了逃避。</a:t>
            </a:r>
            <a:r>
              <a:rPr lang="zh-CN" altLang="en-US" sz="2400"/>
              <a:t>因为对孩子的爱，也因为对自己的放弃。</a:t>
            </a:r>
            <a:endParaRPr lang="zh-CN" altLang="en-US" sz="2400"/>
          </a:p>
          <a:p>
            <a:r>
              <a:rPr lang="en-US" altLang="zh-CN" sz="2400"/>
              <a:t>      </a:t>
            </a:r>
            <a:r>
              <a:rPr lang="en-US" altLang="zh-CN" sz="2400">
                <a:solidFill>
                  <a:srgbClr val="FF0000"/>
                </a:solidFill>
              </a:rPr>
              <a:t> </a:t>
            </a:r>
            <a:r>
              <a:rPr lang="zh-CN" altLang="en-US" sz="2400">
                <a:solidFill>
                  <a:srgbClr val="FF0000"/>
                </a:solidFill>
              </a:rPr>
              <a:t>后来他第三次向都市 (复杂的现代社会) 进军，采访现场，看着他笨嘴笨舌，我相信观众中有很多人巴不得成为他的嘴替，</a:t>
            </a:r>
            <a:r>
              <a:rPr lang="zh-CN" altLang="en-US" sz="2400"/>
              <a:t>但这里编剧做了一个巧妙的设计，原来他和孩子们一起设的一个局，幸好，孩子长大了，可以一起想办法面对困难了！</a:t>
            </a:r>
            <a:endParaRPr lang="zh-CN" altLang="en-US" sz="2400"/>
          </a:p>
        </p:txBody>
      </p:sp>
      <p:pic>
        <p:nvPicPr>
          <p:cNvPr id="116" name="图片 115" title=""/>
          <p:cNvPicPr/>
          <p:nvPr/>
        </p:nvPicPr>
        <p:blipFill>
          <a:blip r:embed="rId6"/>
          <a:stretch>
            <a:fillRect/>
          </a:stretch>
        </p:blipFill>
        <p:spPr>
          <a:xfrm>
            <a:off x="0" y="2637155"/>
            <a:ext cx="4817110" cy="2651760"/>
          </a:xfrm>
          <a:prstGeom prst="rect">
            <a:avLst/>
          </a:prstGeom>
          <a:noFill/>
          <a:ln w="9525">
            <a:noFill/>
          </a:ln>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时评</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7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10</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4" name="文本框 3" title=""/>
          <p:cNvSpPr txBox="1"/>
          <p:nvPr/>
        </p:nvSpPr>
        <p:spPr>
          <a:xfrm>
            <a:off x="5013325" y="318135"/>
            <a:ext cx="6861175" cy="6000750"/>
          </a:xfrm>
          <a:prstGeom prst="rect">
            <a:avLst/>
          </a:prstGeom>
          <a:noFill/>
        </p:spPr>
        <p:txBody>
          <a:bodyPr wrap="square" rtlCol="0" anchor="t">
            <a:spAutoFit/>
          </a:bodyPr>
          <a:lstStyle/>
          <a:p>
            <a:r>
              <a:rPr lang="en-US" altLang="zh-CN" sz="2400"/>
              <a:t> </a:t>
            </a:r>
            <a:r>
              <a:rPr lang="en-US" altLang="zh-CN" sz="2400">
                <a:solidFill>
                  <a:srgbClr val="FF0000"/>
                </a:solidFill>
              </a:rPr>
              <a:t>    </a:t>
            </a:r>
            <a:r>
              <a:rPr lang="zh-CN" altLang="en-US" sz="2400">
                <a:solidFill>
                  <a:srgbClr val="FF0000"/>
                </a:solidFill>
                <a:sym typeface="+mn-ea"/>
              </a:rPr>
              <a:t>为观众呈现更多具有思想深度的影视艺术作品</a:t>
            </a:r>
            <a:endParaRPr lang="zh-CN" altLang="en-US" sz="2400">
              <a:solidFill>
                <a:srgbClr val="FF0000"/>
              </a:solidFill>
            </a:endParaRPr>
          </a:p>
          <a:p>
            <a:r>
              <a:rPr lang="zh-CN" altLang="en-US" sz="2400">
                <a:solidFill>
                  <a:srgbClr val="FF0000"/>
                </a:solidFill>
                <a:sym typeface="+mn-ea"/>
              </a:rPr>
              <a:t>来源:人民论坛网 作者: 刘兴</a:t>
            </a:r>
            <a:endParaRPr lang="zh-CN" altLang="en-US" sz="2400"/>
          </a:p>
          <a:p>
            <a:r>
              <a:rPr lang="en-US" altLang="zh-CN" sz="2400"/>
              <a:t>      </a:t>
            </a:r>
            <a:r>
              <a:rPr lang="zh-CN" altLang="en-US" sz="2400"/>
              <a:t>《八角笼中》是近期上映的一部现实主义题材电影，该片在上映后的第二天票房便突破 5 亿。影片凭借紧凑的故事情节、现实共鸣的动人情感，向观众娓娓道来一个充满力量和希望的普通人的动人故事。</a:t>
            </a:r>
            <a:endParaRPr lang="zh-CN" altLang="en-US" sz="2400"/>
          </a:p>
          <a:p>
            <a:r>
              <a:rPr lang="en-US" altLang="zh-CN" sz="2400"/>
              <a:t>       </a:t>
            </a:r>
            <a:r>
              <a:rPr lang="zh-CN" altLang="en-US" sz="2400"/>
              <a:t>可以说王宝强的个人成长经历也是影片《八角笼中》的重要背景。王宝强从小生长在一个普通的农村家庭个人的成长经历使得他对农村的生活和农民的命运有着更加深刻的理解和体悟。在影片中，王宝强通过自己的成长经历和观察视角，细腻地展现了农村群体的生活现状，让观众能够更加真实地感受到农村人民在生活中需要经历和对抗的苦难与无奈。王宝强在采访时说道:“这个故事，来不了假的，观众必须得信。</a:t>
            </a:r>
            <a:endParaRPr lang="zh-CN" altLang="en-US" sz="2400"/>
          </a:p>
        </p:txBody>
      </p:sp>
      <p:pic>
        <p:nvPicPr>
          <p:cNvPr id="118" name="图片 117" title=""/>
          <p:cNvPicPr/>
          <p:nvPr>
            <p:custDataLst>
              <p:tags r:id="rId7"/>
            </p:custDataLst>
          </p:nvPr>
        </p:nvPicPr>
        <p:blipFill>
          <a:blip r:embed="rId6"/>
          <a:stretch>
            <a:fillRect/>
          </a:stretch>
        </p:blipFill>
        <p:spPr>
          <a:xfrm>
            <a:off x="694055" y="1652270"/>
            <a:ext cx="3695065" cy="4986655"/>
          </a:xfrm>
          <a:prstGeom prst="rect">
            <a:avLst/>
          </a:prstGeom>
          <a:noFill/>
          <a:ln w="9525">
            <a:noFill/>
          </a:ln>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时评</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7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10</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3" name="文本框 2" title=""/>
          <p:cNvSpPr txBox="1"/>
          <p:nvPr/>
        </p:nvSpPr>
        <p:spPr>
          <a:xfrm>
            <a:off x="484505" y="1825625"/>
            <a:ext cx="11269345" cy="4154170"/>
          </a:xfrm>
          <a:prstGeom prst="rect">
            <a:avLst/>
          </a:prstGeom>
          <a:noFill/>
        </p:spPr>
        <p:txBody>
          <a:bodyPr wrap="square" rtlCol="0" anchor="t">
            <a:spAutoFit/>
          </a:bodyPr>
          <a:lstStyle/>
          <a:p>
            <a:r>
              <a:rPr lang="en-US" altLang="zh-CN" sz="2400"/>
              <a:t>        </a:t>
            </a:r>
            <a:r>
              <a:rPr lang="zh-CN" altLang="en-US" sz="2400">
                <a:solidFill>
                  <a:srgbClr val="FF0000"/>
                </a:solidFill>
              </a:rPr>
              <a:t>观众之所以能信，因为它是真的。”诚然，“真实”不仅是现实题材影片最重要的组成部分，也丰富了观众对影片的观赏性和可信性。</a:t>
            </a:r>
            <a:r>
              <a:rPr lang="zh-CN" altLang="en-US" sz="2400"/>
              <a:t>电影以向腾辉和孩子们共同寻找人生出路为切入点，不仅展现了他们在城市中的辛酸和困境，也展现了人与人之间相互扶持双向奔赴的真实情感。</a:t>
            </a:r>
            <a:endParaRPr lang="zh-CN" altLang="en-US" sz="2400"/>
          </a:p>
          <a:p>
            <a:r>
              <a:rPr lang="en-US" altLang="zh-CN" sz="2400"/>
              <a:t>      </a:t>
            </a:r>
            <a:r>
              <a:rPr lang="zh-CN" altLang="en-US" sz="2400">
                <a:solidFill>
                  <a:srgbClr val="FF0000"/>
                </a:solidFill>
              </a:rPr>
              <a:t>电影中的角色形象鲜明，他们有着各自的梦想和追求但却因为现实的限制而无法实现</a:t>
            </a:r>
            <a:r>
              <a:rPr lang="zh-CN" altLang="en-US" sz="2400"/>
              <a:t>。我们能看到影片中的大山孩子们如同打水漂的石子儿，沉下去似乎是他们注定的命运，</a:t>
            </a:r>
            <a:r>
              <a:rPr lang="zh-CN" altLang="en-US" sz="2400">
                <a:solidFill>
                  <a:srgbClr val="FF0000"/>
                </a:solidFill>
              </a:rPr>
              <a:t>但影片中的向腾辉却教会了孩子自强不息、不去认命，为他们努力去寻找人生新的出路，大家也在日常相处中逐渐成为了相依为命的家人。</a:t>
            </a:r>
            <a:r>
              <a:rPr lang="zh-CN" altLang="en-US" sz="2400"/>
              <a:t>王宝强也真情地表示，自己也是苦孩子出身，都有共鸣、共性，所以这部影片的戏里戏外仿佛都是对照。正因为自己在演艺成长的道路上吃过苦、淋过雨，因此，他更懂得要给台前幕后的孩子们遮风挡雨。</a:t>
            </a:r>
            <a:endParaRPr lang="zh-CN" altLang="en-US" sz="2400"/>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时评</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7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10</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3" name="文本框 2" title=""/>
          <p:cNvSpPr txBox="1"/>
          <p:nvPr/>
        </p:nvSpPr>
        <p:spPr>
          <a:xfrm>
            <a:off x="5048250" y="491490"/>
            <a:ext cx="6705600" cy="5631180"/>
          </a:xfrm>
          <a:prstGeom prst="rect">
            <a:avLst/>
          </a:prstGeom>
          <a:noFill/>
        </p:spPr>
        <p:txBody>
          <a:bodyPr wrap="square" rtlCol="0" anchor="t">
            <a:spAutoFit/>
          </a:bodyPr>
          <a:lstStyle/>
          <a:p>
            <a:r>
              <a:rPr lang="en-US" altLang="zh-CN"/>
              <a:t>  </a:t>
            </a:r>
            <a:r>
              <a:rPr lang="en-US" altLang="zh-CN" sz="2400"/>
              <a:t>   </a:t>
            </a:r>
            <a:r>
              <a:rPr lang="zh-CN" altLang="en-US" sz="2400">
                <a:solidFill>
                  <a:srgbClr val="FF0000"/>
                </a:solidFill>
              </a:rPr>
              <a:t>承诺和初心</a:t>
            </a:r>
            <a:endParaRPr lang="zh-CN" altLang="en-US" sz="2400">
              <a:solidFill>
                <a:srgbClr val="FF0000"/>
              </a:solidFill>
            </a:endParaRPr>
          </a:p>
          <a:p>
            <a:r>
              <a:rPr lang="zh-CN" altLang="en-US" sz="2400"/>
              <a:t> </a:t>
            </a:r>
            <a:r>
              <a:rPr lang="en-US" altLang="zh-CN" sz="2400"/>
              <a:t>   </a:t>
            </a:r>
            <a:r>
              <a:rPr lang="zh-CN" altLang="en-US" sz="2400"/>
              <a:t>《八角笼中》是一部具有现实主义特点的电影，回望六年前王宝强的处女座《大闹天丛》被评金扫帚奖，而他也意外地出现在领奖台上，真诚的反省让大家印象深刻。</a:t>
            </a:r>
            <a:endParaRPr lang="zh-CN" altLang="en-US" sz="2400"/>
          </a:p>
          <a:p>
            <a:r>
              <a:rPr lang="zh-CN" altLang="en-US" sz="2400"/>
              <a:t> </a:t>
            </a:r>
            <a:r>
              <a:rPr lang="en-US" altLang="zh-CN" sz="2400"/>
              <a:t>     </a:t>
            </a:r>
            <a:r>
              <a:rPr lang="zh-CN" altLang="en-US" sz="2400"/>
              <a:t>六年的沉淀，王宝强把《八角笼中》这部电影当做自己的孩子一样看待，坚守着“还观众一部好电影”的承诺和初心，真诚地回报了观众。生如野草不屈不挠，《八角笼中》的成功不仅在于给人们带去关于社会问题的深度思考和关注，更在于能够给观众送去力量，给处于困境中的人带去鼓舞，让他们能够有勇气重新寻找出路。在未来创作的路上，希望导演王宝强能够继续保持对现实主义题材的思考和创作，为观众呈现更多具有思想深度和艺术价值的作品。</a:t>
            </a:r>
            <a:endParaRPr lang="zh-CN" altLang="en-US" sz="2400"/>
          </a:p>
        </p:txBody>
      </p:sp>
      <p:pic>
        <p:nvPicPr>
          <p:cNvPr id="117" name="图片 116" title=""/>
          <p:cNvPicPr/>
          <p:nvPr>
            <p:custDataLst>
              <p:tags r:id="rId7"/>
            </p:custDataLst>
          </p:nvPr>
        </p:nvPicPr>
        <p:blipFill>
          <a:blip r:embed="rId6"/>
          <a:stretch>
            <a:fillRect/>
          </a:stretch>
        </p:blipFill>
        <p:spPr>
          <a:xfrm>
            <a:off x="702945" y="1823085"/>
            <a:ext cx="3883660" cy="5034915"/>
          </a:xfrm>
          <a:prstGeom prst="rect">
            <a:avLst/>
          </a:prstGeom>
          <a:noFill/>
          <a:ln w="9525">
            <a:noFill/>
          </a:ln>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tx2"/>
        </a:solidFill>
        <a:effectLst/>
      </p:bgPr>
    </p:bg>
    <p:spTree>
      <p:nvGrpSpPr>
        <p:cNvPr id="1" name=""/>
        <p:cNvGrpSpPr/>
        <p:nvPr/>
      </p:nvGrpSpPr>
      <p:grpSpPr>
        <a:xfrm>
          <a:off x="0" y="0"/>
          <a:ext cx="0" cy="0"/>
        </a:xfrm>
      </p:grpSpPr>
      <p:sp>
        <p:nvSpPr>
          <p:cNvPr id="2" name="椭圆 1" title=""/>
          <p:cNvSpPr/>
          <p:nvPr>
            <p:custDataLst>
              <p:tags r:id="rId4"/>
            </p:custDataLst>
          </p:nvPr>
        </p:nvSpPr>
        <p:spPr>
          <a:xfrm>
            <a:off x="2491003" y="2836730"/>
            <a:ext cx="953336" cy="953336"/>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100" name="图片 99" title=""/>
          <p:cNvPicPr/>
          <p:nvPr/>
        </p:nvPicPr>
        <p:blipFill>
          <a:blip r:embed="rId5"/>
          <a:stretch>
            <a:fillRect/>
          </a:stretch>
        </p:blipFill>
        <p:spPr>
          <a:xfrm>
            <a:off x="527685" y="1325245"/>
            <a:ext cx="8128000" cy="4572000"/>
          </a:xfrm>
          <a:prstGeom prst="rect">
            <a:avLst/>
          </a:prstGeom>
          <a:noFill/>
          <a:ln w="9525">
            <a:noFill/>
          </a:ln>
        </p:spPr>
      </p:pic>
      <p:pic>
        <p:nvPicPr>
          <p:cNvPr id="119" name="图片 118" title=""/>
          <p:cNvPicPr/>
          <p:nvPr/>
        </p:nvPicPr>
        <p:blipFill>
          <a:blip r:embed="rId6"/>
          <a:stretch>
            <a:fillRect/>
          </a:stretch>
        </p:blipFill>
        <p:spPr>
          <a:xfrm>
            <a:off x="626110" y="898525"/>
            <a:ext cx="4258945" cy="5060950"/>
          </a:xfrm>
          <a:prstGeom prst="rect">
            <a:avLst/>
          </a:prstGeom>
          <a:noFill/>
          <a:ln w="9525">
            <a:noFill/>
          </a:ln>
        </p:spPr>
      </p:pic>
      <p:pic>
        <p:nvPicPr>
          <p:cNvPr id="120" name="图片 119" title=""/>
          <p:cNvPicPr/>
          <p:nvPr/>
        </p:nvPicPr>
        <p:blipFill>
          <a:blip r:embed="rId7"/>
          <a:stretch>
            <a:fillRect/>
          </a:stretch>
        </p:blipFill>
        <p:spPr>
          <a:xfrm>
            <a:off x="1278189" y="0"/>
            <a:ext cx="5157602" cy="6858000"/>
          </a:xfrm>
          <a:prstGeom prst="rect">
            <a:avLst/>
          </a:prstGeom>
          <a:noFill/>
          <a:ln w="9525">
            <a:noFill/>
          </a:ln>
        </p:spPr>
      </p:pic>
      <p:pic>
        <p:nvPicPr>
          <p:cNvPr id="121" name="图片 120" title=""/>
          <p:cNvPicPr/>
          <p:nvPr/>
        </p:nvPicPr>
        <p:blipFill>
          <a:blip r:embed="rId8"/>
          <a:stretch>
            <a:fillRect/>
          </a:stretch>
        </p:blipFill>
        <p:spPr>
          <a:xfrm>
            <a:off x="6436035" y="0"/>
            <a:ext cx="4264041" cy="6858000"/>
          </a:xfrm>
          <a:prstGeom prst="rect">
            <a:avLst/>
          </a:prstGeom>
          <a:noFill/>
          <a:ln w="9525">
            <a:noFill/>
          </a:ln>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900" decel="100000" fill="hold"/>
                                        <p:tgtEl>
                                          <p:spTgt spid="10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0"/>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19"/>
                                        </p:tgtEl>
                                        <p:attrNameLst>
                                          <p:attrName>style.visibility</p:attrName>
                                        </p:attrNameLst>
                                      </p:cBhvr>
                                      <p:to>
                                        <p:strVal val="visible"/>
                                      </p:to>
                                    </p:set>
                                    <p:anim calcmode="lin" valueType="num">
                                      <p:cBhvr additive="base">
                                        <p:cTn id="15" dur="500" fill="hold"/>
                                        <p:tgtEl>
                                          <p:spTgt spid="119"/>
                                        </p:tgtEl>
                                        <p:attrNameLst>
                                          <p:attrName>ppt_x</p:attrName>
                                        </p:attrNameLst>
                                      </p:cBhvr>
                                      <p:tavLst>
                                        <p:tav tm="0">
                                          <p:val>
                                            <p:strVal val="#ppt_x"/>
                                          </p:val>
                                        </p:tav>
                                        <p:tav tm="100000">
                                          <p:val>
                                            <p:strVal val="#ppt_x"/>
                                          </p:val>
                                        </p:tav>
                                      </p:tavLst>
                                    </p:anim>
                                    <p:anim calcmode="lin" valueType="num">
                                      <p:cBhvr additive="base">
                                        <p:cTn id="16" dur="500" fill="hold"/>
                                        <p:tgtEl>
                                          <p:spTgt spid="119"/>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20"/>
                                        </p:tgtEl>
                                        <p:attrNameLst>
                                          <p:attrName>style.visibility</p:attrName>
                                        </p:attrNameLst>
                                      </p:cBhvr>
                                      <p:to>
                                        <p:strVal val="visible"/>
                                      </p:to>
                                    </p:set>
                                    <p:anim calcmode="lin" valueType="num">
                                      <p:cBhvr additive="base">
                                        <p:cTn id="21" dur="500" fill="hold"/>
                                        <p:tgtEl>
                                          <p:spTgt spid="120"/>
                                        </p:tgtEl>
                                        <p:attrNameLst>
                                          <p:attrName>ppt_x</p:attrName>
                                        </p:attrNameLst>
                                      </p:cBhvr>
                                      <p:tavLst>
                                        <p:tav tm="0">
                                          <p:val>
                                            <p:strVal val="#ppt_x"/>
                                          </p:val>
                                        </p:tav>
                                        <p:tav tm="100000">
                                          <p:val>
                                            <p:strVal val="#ppt_x"/>
                                          </p:val>
                                        </p:tav>
                                      </p:tavLst>
                                    </p:anim>
                                    <p:anim calcmode="lin" valueType="num">
                                      <p:cBhvr additive="base">
                                        <p:cTn id="22" dur="500" fill="hold"/>
                                        <p:tgtEl>
                                          <p:spTgt spid="120"/>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p:stCondLst>
                              <p:cond delay="0"/>
                            </p:stCondLst>
                            <p:childTnLst>
                              <p:par>
                                <p:cTn id="25" presetID="37" presetClass="entr" presetSubtype="0" fill="hold" nodeType="clickEffect">
                                  <p:stCondLst>
                                    <p:cond delay="0"/>
                                  </p:stCondLst>
                                  <p:childTnLst>
                                    <p:set>
                                      <p:cBhvr>
                                        <p:cTn id="26" dur="1" fill="hold">
                                          <p:stCondLst>
                                            <p:cond delay="0"/>
                                          </p:stCondLst>
                                        </p:cTn>
                                        <p:tgtEl>
                                          <p:spTgt spid="121"/>
                                        </p:tgtEl>
                                        <p:attrNameLst>
                                          <p:attrName>style.visibility</p:attrName>
                                        </p:attrNameLst>
                                      </p:cBhvr>
                                      <p:to>
                                        <p:strVal val="visible"/>
                                      </p:to>
                                    </p:set>
                                    <p:animEffect transition="in" filter="fade">
                                      <p:cBhvr>
                                        <p:cTn id="27" dur="1000"/>
                                        <p:tgtEl>
                                          <p:spTgt spid="121"/>
                                        </p:tgtEl>
                                      </p:cBhvr>
                                    </p:animEffect>
                                    <p:anim calcmode="lin" valueType="num">
                                      <p:cBhvr>
                                        <p:cTn id="28" dur="1000" fill="hold"/>
                                        <p:tgtEl>
                                          <p:spTgt spid="121"/>
                                        </p:tgtEl>
                                        <p:attrNameLst>
                                          <p:attrName>ppt_x</p:attrName>
                                        </p:attrNameLst>
                                      </p:cBhvr>
                                      <p:tavLst>
                                        <p:tav tm="0">
                                          <p:val>
                                            <p:strVal val="#ppt_x"/>
                                          </p:val>
                                        </p:tav>
                                        <p:tav tm="100000">
                                          <p:val>
                                            <p:strVal val="#ppt_x"/>
                                          </p:val>
                                        </p:tav>
                                      </p:tavLst>
                                    </p:anim>
                                    <p:anim calcmode="lin" valueType="num">
                                      <p:cBhvr>
                                        <p:cTn id="29" dur="900" decel="100000" fill="hold"/>
                                        <p:tgtEl>
                                          <p:spTgt spid="12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2" title=""/>
          <p:cNvSpPr>
            <a:spLocks noGrp="1"/>
          </p:cNvSpPr>
          <p:nvPr>
            <p:ph type="title"/>
          </p:nvPr>
        </p:nvSpPr>
        <p:spPr/>
        <p:txBody>
          <a:bodyPr/>
          <a:lstStyle/>
          <a:p>
            <a:r>
              <a:rPr lang="zh-CN" altLang="en-US"/>
              <a:t>再见</a:t>
            </a:r>
            <a:endParaRPr lang="zh-CN" altLang="en-US"/>
          </a:p>
        </p:txBody>
      </p:sp>
      <p:sp>
        <p:nvSpPr>
          <p:cNvPr id="4" name="文本占位符 3" title=""/>
          <p:cNvSpPr>
            <a:spLocks noGrp="1"/>
          </p:cNvSpPr>
          <p:nvPr>
            <p:ph type="body" sz="quarter" idx="13"/>
          </p:nvPr>
        </p:nvSpPr>
        <p:spPr/>
        <p:txBody>
          <a:bodyPr/>
          <a:lstStyle/>
          <a:p>
            <a:endParaRPr lang="zh-CN" altLang="en-US"/>
          </a:p>
        </p:txBody>
      </p:sp>
    </p:spTree>
    <p:custDataLst>
      <p:tags r:id="rId2"/>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 name="标题 8" title=""/>
          <p:cNvSpPr>
            <a:spLocks noGrp="1"/>
          </p:cNvSpPr>
          <p:nvPr>
            <p:ph type="title"/>
          </p:nvPr>
        </p:nvSpPr>
        <p:spPr/>
        <p:txBody>
          <a:bodyPr/>
          <a:lstStyle/>
          <a:p>
            <a:r>
              <a:rPr lang="zh-CN" altLang="en-US"/>
              <a:t>影片内容介绍</a:t>
            </a:r>
            <a:endParaRPr lang="zh-CN" altLang="en-US"/>
          </a:p>
        </p:txBody>
      </p:sp>
      <p:sp>
        <p:nvSpPr>
          <p:cNvPr id="10" name="文本占位符 9" title=""/>
          <p:cNvSpPr>
            <a:spLocks noGrp="1"/>
          </p:cNvSpPr>
          <p:nvPr>
            <p:ph type="body" sz="quarter" idx="13"/>
          </p:nvPr>
        </p:nvSpPr>
        <p:spPr/>
        <p:txBody>
          <a:bodyPr/>
          <a:lstStyle/>
          <a:p>
            <a:endParaRPr lang="zh-CN" altLang="en-US"/>
          </a:p>
        </p:txBody>
      </p:sp>
      <p:sp>
        <p:nvSpPr>
          <p:cNvPr id="100" name="文本框 99" title=""/>
          <p:cNvSpPr txBox="1"/>
          <p:nvPr/>
        </p:nvSpPr>
        <p:spPr>
          <a:xfrm>
            <a:off x="4880610" y="287655"/>
            <a:ext cx="7163435" cy="6386195"/>
          </a:xfrm>
          <a:prstGeom prst="rect">
            <a:avLst/>
          </a:prstGeom>
          <a:noFill/>
          <a:ln w="9525">
            <a:noFill/>
          </a:ln>
        </p:spPr>
        <p:txBody>
          <a:bodyPr>
            <a:noAutofit/>
          </a:bodyPr>
          <a:lstStyle/>
          <a:p>
            <a:pPr indent="266700"/>
            <a:r>
              <a:rPr lang="en-US" altLang="zh-CN" sz="2400" b="0">
                <a:ea typeface="宋体" panose="02010600030101010101" pitchFamily="2" charset="-122"/>
              </a:rPr>
              <a:t>   </a:t>
            </a:r>
            <a:r>
              <a:rPr lang="zh-CN" sz="2400" b="0">
                <a:ea typeface="宋体" panose="02010600030101010101" pitchFamily="2" charset="-122"/>
              </a:rPr>
              <a:t>《八角笼中》改编自轰动全国的</a:t>
            </a:r>
            <a:r>
              <a:rPr lang="en-US" sz="2400" b="0">
                <a:latin typeface="Calibri"/>
                <a:ea typeface="宋体" panose="02010600030101010101" pitchFamily="2" charset="-122"/>
              </a:rPr>
              <a:t>“</a:t>
            </a:r>
            <a:r>
              <a:rPr lang="zh-CN" sz="2400" b="0">
                <a:ea typeface="宋体" panose="02010600030101010101" pitchFamily="2" charset="-122"/>
              </a:rPr>
              <a:t>四川凉山格斗孤儿</a:t>
            </a:r>
            <a:r>
              <a:rPr lang="en-US" sz="2400" b="0">
                <a:latin typeface="Calibri"/>
                <a:ea typeface="宋体" panose="02010600030101010101" pitchFamily="2" charset="-122"/>
              </a:rPr>
              <a:t>”</a:t>
            </a:r>
            <a:r>
              <a:rPr lang="zh-CN" sz="2400" b="0">
                <a:ea typeface="宋体" panose="02010600030101010101" pitchFamily="2" charset="-122"/>
              </a:rPr>
              <a:t>事件。</a:t>
            </a:r>
            <a:r>
              <a:rPr lang="en-US" sz="2400" b="0">
                <a:solidFill>
                  <a:srgbClr val="FF0000"/>
                </a:solidFill>
                <a:latin typeface="Calibri"/>
                <a:ea typeface="宋体" panose="02010600030101010101" pitchFamily="2" charset="-122"/>
                <a:cs typeface="Times New Roman" panose="02020603050405020304" charset="0"/>
              </a:rPr>
              <a:t>2017</a:t>
            </a:r>
            <a:r>
              <a:rPr lang="zh-CN" sz="2400" b="0">
                <a:solidFill>
                  <a:srgbClr val="FF0000"/>
                </a:solidFill>
                <a:ea typeface="宋体" panose="02010600030101010101" pitchFamily="2" charset="-122"/>
              </a:rPr>
              <a:t>年，两名少年在八角笼中格斗的视频在网上引发热议，涉事（恩波）俱乐部被质疑使用未成年人牟利，因此陷入舆论漩涡。随后，二十多名在俱乐部训练的孩子被接回凉山，重返学校。</a:t>
            </a:r>
            <a:endParaRPr lang="zh-CN" sz="2400" b="0">
              <a:ea typeface="宋体" panose="02010600030101010101" pitchFamily="2" charset="-122"/>
            </a:endParaRPr>
          </a:p>
          <a:p>
            <a:pPr indent="266700"/>
            <a:r>
              <a:rPr lang="en-US" altLang="zh-CN" sz="2400" b="0">
                <a:ea typeface="宋体" panose="02010600030101010101" pitchFamily="2" charset="-122"/>
              </a:rPr>
              <a:t>       </a:t>
            </a:r>
            <a:r>
              <a:rPr lang="zh-CN" sz="2400" b="0">
                <a:ea typeface="宋体" panose="02010600030101010101" pitchFamily="2" charset="-122"/>
              </a:rPr>
              <a:t>比绝望更深重的绝望，是在给予绝望中的人以希望之后，又硬生生地抽走他们的希望。</a:t>
            </a:r>
            <a:endParaRPr lang="zh-CN" sz="2400" b="0">
              <a:ea typeface="宋体" panose="02010600030101010101" pitchFamily="2" charset="-122"/>
            </a:endParaRPr>
          </a:p>
          <a:p>
            <a:pPr indent="266700"/>
            <a:r>
              <a:rPr lang="en-US" altLang="zh-CN" sz="2400" b="0">
                <a:ea typeface="宋体" panose="02010600030101010101" pitchFamily="2" charset="-122"/>
              </a:rPr>
              <a:t>       </a:t>
            </a:r>
            <a:r>
              <a:rPr lang="zh-CN" sz="2400" b="0">
                <a:ea typeface="宋体" panose="02010600030101010101" pitchFamily="2" charset="-122"/>
              </a:rPr>
              <a:t>当他们回到那个凋敝的家乡，挑起沉重的农活，他们其实没有输给任何对手</a:t>
            </a:r>
            <a:r>
              <a:rPr lang="en-US" sz="2400" b="0">
                <a:latin typeface="Calibri"/>
                <a:ea typeface="宋体" panose="02010600030101010101" pitchFamily="2" charset="-122"/>
              </a:rPr>
              <a:t>——</a:t>
            </a:r>
            <a:r>
              <a:rPr lang="zh-CN" sz="2400" b="0">
                <a:ea typeface="宋体" panose="02010600030101010101" pitchFamily="2" charset="-122"/>
              </a:rPr>
              <a:t>因为他们连对手都没有了。没有难关，没有</a:t>
            </a:r>
            <a:r>
              <a:rPr lang="en-US" sz="2400" b="0">
                <a:latin typeface="Calibri"/>
                <a:ea typeface="宋体" panose="02010600030101010101" pitchFamily="2" charset="-122"/>
              </a:rPr>
              <a:t>boss</a:t>
            </a:r>
            <a:r>
              <a:rPr lang="zh-CN" sz="2400" b="0">
                <a:ea typeface="宋体" panose="02010600030101010101" pitchFamily="2" charset="-122"/>
              </a:rPr>
              <a:t>，只有一眼望的到底的混沌和绝望。他们被剥夺了成功的权利，也被剥夺了失败的权利，同时被剥夺了梦想的权利。</a:t>
            </a:r>
            <a:endParaRPr lang="zh-CN" sz="2400" b="0">
              <a:ea typeface="宋体" panose="02010600030101010101" pitchFamily="2" charset="-122"/>
            </a:endParaRPr>
          </a:p>
          <a:p>
            <a:pPr indent="266700"/>
            <a:r>
              <a:rPr lang="en-US" altLang="zh-CN" sz="2400" b="0">
                <a:ea typeface="宋体" panose="02010600030101010101" pitchFamily="2" charset="-122"/>
              </a:rPr>
              <a:t>       </a:t>
            </a:r>
            <a:r>
              <a:rPr lang="zh-CN" sz="2400" b="0">
                <a:ea typeface="宋体" panose="02010600030101010101" pitchFamily="2" charset="-122"/>
              </a:rPr>
              <a:t>这个故事本身足够厚重和戏剧，</a:t>
            </a:r>
            <a:r>
              <a:rPr lang="zh-CN" sz="2400" b="0">
                <a:solidFill>
                  <a:srgbClr val="FF0000"/>
                </a:solidFill>
                <a:ea typeface="宋体" panose="02010600030101010101" pitchFamily="2" charset="-122"/>
              </a:rPr>
              <a:t>又涉及农村、贫困、格斗、媒体监督和网络暴力等多项议题，堪称影视改编的绝佳素材。</a:t>
            </a:r>
            <a:r>
              <a:rPr lang="zh-CN" sz="2400" b="0">
                <a:ea typeface="宋体" panose="02010600030101010101" pitchFamily="2" charset="-122"/>
              </a:rPr>
              <a:t>而由草根出身的王宝强来指导，似乎更有一种与现实互文的宿命感</a:t>
            </a:r>
            <a:r>
              <a:rPr lang="en-US" sz="2400" b="0">
                <a:latin typeface="Calibri"/>
                <a:ea typeface="宋体" panose="02010600030101010101" pitchFamily="2" charset="-122"/>
              </a:rPr>
              <a:t>——</a:t>
            </a:r>
            <a:r>
              <a:rPr lang="zh-CN" sz="2400" b="1">
                <a:solidFill>
                  <a:srgbClr val="FF0000"/>
                </a:solidFill>
                <a:ea typeface="宋体" panose="02010600030101010101" pitchFamily="2" charset="-122"/>
              </a:rPr>
              <a:t>他自己就是那个走出贫困、冲出牢笼的人。</a:t>
            </a:r>
            <a:endParaRPr lang="zh-CN" altLang="en-US" sz="2400" b="1">
              <a:solidFill>
                <a:srgbClr val="FF0000"/>
              </a:solidFill>
              <a:ea typeface="宋体" panose="02010600030101010101" pitchFamily="2" charset="-122"/>
            </a:endParaRPr>
          </a:p>
        </p:txBody>
      </p:sp>
      <p:pic>
        <p:nvPicPr>
          <p:cNvPr id="12" name="图片 11" title=""/>
          <p:cNvPicPr>
            <a:picLocks noChangeAspect="1"/>
          </p:cNvPicPr>
          <p:nvPr/>
        </p:nvPicPr>
        <p:blipFill>
          <a:blip r:embed="rId2"/>
          <a:stretch>
            <a:fillRect/>
          </a:stretch>
        </p:blipFill>
        <p:spPr>
          <a:xfrm>
            <a:off x="313690" y="1779905"/>
            <a:ext cx="4498975" cy="4077335"/>
          </a:xfrm>
          <a:prstGeom prst="rect">
            <a:avLst/>
          </a:prstGeom>
          <a:noFill/>
          <a:ln w="9525">
            <a:no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00"/>
                                        </p:tgtEl>
                                        <p:attrNameLst>
                                          <p:attrName>style.visibility</p:attrName>
                                        </p:attrNameLst>
                                      </p:cBhvr>
                                      <p:to>
                                        <p:strVal val="visible"/>
                                      </p:to>
                                    </p:set>
                                    <p:anim calcmode="lin" valueType="num">
                                      <p:cBhvr additive="base">
                                        <p:cTn id="15" dur="500" fill="hold"/>
                                        <p:tgtEl>
                                          <p:spTgt spid="100"/>
                                        </p:tgtEl>
                                        <p:attrNameLst>
                                          <p:attrName>ppt_x</p:attrName>
                                        </p:attrNameLst>
                                      </p:cBhvr>
                                      <p:tavLst>
                                        <p:tav tm="0">
                                          <p:val>
                                            <p:strVal val="#ppt_x"/>
                                          </p:val>
                                        </p:tav>
                                        <p:tav tm="100000">
                                          <p:val>
                                            <p:strVal val="#ppt_x"/>
                                          </p:val>
                                        </p:tav>
                                      </p:tavLst>
                                    </p:anim>
                                    <p:anim calcmode="lin" valueType="num">
                                      <p:cBhvr additive="base">
                                        <p:cTn id="16"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2780030" cy="882015"/>
          </a:xfrm>
          <a:solidFill>
            <a:schemeClr val="accent1">
              <a:lumMod val="20000"/>
              <a:lumOff val="80000"/>
            </a:schemeClr>
          </a:solidFill>
        </p:spPr>
        <p:txBody>
          <a:bodyPr/>
          <a:lstStyle/>
          <a:p>
            <a:r>
              <a:rPr lang="en-US" altLang="zh-CN"/>
              <a:t>  </a:t>
            </a:r>
            <a:r>
              <a:rPr lang="zh-CN" altLang="en-US"/>
              <a:t>标题解读</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lang="en-US" altLang="zh-CN" sz="4000">
                <a:solidFill>
                  <a:schemeClr val="accent1"/>
                </a:solidFill>
                <a:uFillTx/>
                <a:latin typeface="Arial" panose="020b0604020202020204" pitchFamily="34" charset="0"/>
                <a:ea typeface="微软雅黑" panose="020b0503020204020204" pitchFamily="34" charset="-122"/>
                <a:cs typeface="Gen Jyuu GothicL Medium" panose="020b0302020203020207" pitchFamily="34" charset="-128"/>
                <a:sym typeface="+mn-lt"/>
              </a:rPr>
              <a:t>1</a:t>
            </a:r>
            <a:endParaRPr kumimoji="0" lang="en-US" altLang="zh-CN" sz="4000" noProof="0">
              <a:solidFill>
                <a:schemeClr val="accent1"/>
              </a:solidFill>
              <a:uFillTx/>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9" name="文本框 8" title=""/>
          <p:cNvSpPr txBox="1"/>
          <p:nvPr/>
        </p:nvSpPr>
        <p:spPr>
          <a:xfrm>
            <a:off x="399415" y="1652270"/>
            <a:ext cx="4064000" cy="1198880"/>
          </a:xfrm>
          <a:prstGeom prst="rect">
            <a:avLst/>
          </a:prstGeom>
          <a:noFill/>
        </p:spPr>
        <p:txBody>
          <a:bodyPr wrap="square" rtlCol="0">
            <a:spAutoFit/>
          </a:bodyPr>
          <a:lstStyle/>
          <a:p>
            <a:r>
              <a:rPr lang="zh-CN" altLang="en-US" sz="2400"/>
              <a:t>高考知识点解读：</a:t>
            </a:r>
            <a:endParaRPr lang="zh-CN" altLang="en-US" sz="2400"/>
          </a:p>
          <a:p>
            <a:r>
              <a:rPr lang="zh-CN" altLang="en-US" sz="2400"/>
              <a:t>电影《八角笼中》中标题</a:t>
            </a:r>
            <a:r>
              <a:rPr lang="en-US" altLang="zh-CN" sz="2400"/>
              <a:t>“</a:t>
            </a:r>
            <a:r>
              <a:rPr lang="zh-CN" altLang="en-US" sz="2400"/>
              <a:t>八角笼</a:t>
            </a:r>
            <a:r>
              <a:rPr lang="en-US" altLang="zh-CN" sz="2400"/>
              <a:t>”</a:t>
            </a:r>
            <a:r>
              <a:rPr lang="zh-CN" altLang="en-US" sz="2400"/>
              <a:t>含义？</a:t>
            </a:r>
            <a:endParaRPr lang="en-US" altLang="zh-CN" sz="2400"/>
          </a:p>
        </p:txBody>
      </p:sp>
      <p:sp>
        <p:nvSpPr>
          <p:cNvPr id="10" name="文本框 9" title=""/>
          <p:cNvSpPr txBox="1"/>
          <p:nvPr/>
        </p:nvSpPr>
        <p:spPr>
          <a:xfrm>
            <a:off x="5300980" y="562610"/>
            <a:ext cx="6537325" cy="5631180"/>
          </a:xfrm>
          <a:prstGeom prst="rect">
            <a:avLst/>
          </a:prstGeom>
          <a:noFill/>
        </p:spPr>
        <p:txBody>
          <a:bodyPr wrap="square" rtlCol="0">
            <a:spAutoFit/>
          </a:bodyPr>
          <a:lstStyle/>
          <a:p>
            <a:r>
              <a:rPr lang="en-US" altLang="zh-CN" sz="2400">
                <a:sym typeface="+mn-ea"/>
              </a:rPr>
              <a:t>       </a:t>
            </a:r>
            <a:r>
              <a:rPr lang="zh-CN" altLang="en-US" sz="2400">
                <a:sym typeface="+mn-ea"/>
              </a:rPr>
              <a:t>电影的标题“八角笼中”便富含深意。</a:t>
            </a:r>
            <a:r>
              <a:rPr lang="zh-CN" altLang="en-US" sz="2400">
                <a:solidFill>
                  <a:srgbClr val="FF0000"/>
                </a:solidFill>
                <a:sym typeface="+mn-ea"/>
              </a:rPr>
              <a:t>八角笼不仅是一种现实存在的空间，更是一种象征，象征着主人公们面临的现实困境。</a:t>
            </a:r>
            <a:r>
              <a:rPr lang="zh-CN" altLang="en-US" sz="2400">
                <a:sym typeface="+mn-ea"/>
              </a:rPr>
              <a:t>这个笼子无处不在，限制着他们的行动，让他们感到束缚和压抑。而电影的剧情，正是在这样的束缚中，主人公们如何寻找出路，如何对抗现实，如何保持自己的尊严和价值。</a:t>
            </a:r>
            <a:endParaRPr lang="zh-CN" altLang="en-US" sz="2400">
              <a:sym typeface="+mn-ea"/>
            </a:endParaRPr>
          </a:p>
          <a:p>
            <a:endParaRPr lang="zh-CN" altLang="en-US" sz="2400"/>
          </a:p>
          <a:p>
            <a:r>
              <a:rPr lang="en-US" altLang="zh-CN" sz="2400"/>
              <a:t>       </a:t>
            </a:r>
            <a:r>
              <a:rPr lang="zh-CN" altLang="en-US" sz="2400"/>
              <a:t>这部电影的名字“八角笼”起源于八角笼状的篮球场。这样的场地在很多贫困地区都是非常常见的，而且往往代表着这些地方孩子们平凡而又坚强的篮球梦想与生活现状。而与此同时，</a:t>
            </a:r>
            <a:r>
              <a:rPr lang="zh-CN" altLang="en-US" sz="2400">
                <a:solidFill>
                  <a:srgbClr val="FF0000"/>
                </a:solidFill>
              </a:rPr>
              <a:t>八角笼也象征着一种命运之笼，代表着世俗的束缚和限制，让人们不得不与生活的强制性“合作”并最终陷入虚无的命运。</a:t>
            </a:r>
            <a:endParaRPr lang="zh-CN" altLang="en-US" sz="2400">
              <a:solidFill>
                <a:srgbClr val="FF0000"/>
              </a:solidFill>
            </a:endParaRPr>
          </a:p>
        </p:txBody>
      </p:sp>
      <p:pic>
        <p:nvPicPr>
          <p:cNvPr id="11" name="图片 12" title=""/>
          <p:cNvPicPr>
            <a:picLocks noChangeAspect="1"/>
          </p:cNvPicPr>
          <p:nvPr/>
        </p:nvPicPr>
        <p:blipFill>
          <a:blip r:embed="rId6"/>
          <a:stretch>
            <a:fillRect/>
          </a:stretch>
        </p:blipFill>
        <p:spPr>
          <a:xfrm>
            <a:off x="356235" y="2922270"/>
            <a:ext cx="4107180" cy="3549015"/>
          </a:xfrm>
          <a:prstGeom prst="rect">
            <a:avLst/>
          </a:prstGeom>
          <a:noFill/>
          <a:ln w="9525">
            <a:noFill/>
          </a:ln>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900" decel="100000" fill="hold"/>
                                        <p:tgtEl>
                                          <p:spTgt spid="10"/>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2780030" cy="882015"/>
          </a:xfrm>
          <a:solidFill>
            <a:schemeClr val="accent1">
              <a:lumMod val="20000"/>
              <a:lumOff val="80000"/>
            </a:schemeClr>
          </a:solidFill>
        </p:spPr>
        <p:txBody>
          <a:bodyPr/>
          <a:lstStyle/>
          <a:p>
            <a:r>
              <a:rPr lang="en-US" altLang="zh-CN"/>
              <a:t>  </a:t>
            </a:r>
            <a:r>
              <a:rPr lang="zh-CN" altLang="en-US"/>
              <a:t>结尾解读</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kumimoji="0" lang="en-US" altLang="zh-CN" sz="4000" noProof="0">
                <a:solidFill>
                  <a:schemeClr val="accent1"/>
                </a:solidFill>
                <a:uFillTx/>
                <a:latin typeface="Arial" panose="020b0604020202020204" pitchFamily="34" charset="0"/>
                <a:ea typeface="微软雅黑" panose="020b0503020204020204" pitchFamily="34" charset="-122"/>
                <a:cs typeface="Gen Jyuu GothicL Medium" panose="020b0302020203020207" pitchFamily="34" charset="-128"/>
                <a:sym typeface="+mn-lt"/>
              </a:rPr>
              <a:t>2</a:t>
            </a:r>
            <a:endParaRPr kumimoji="0" lang="en-US" altLang="zh-CN" sz="4000" noProof="0">
              <a:solidFill>
                <a:schemeClr val="accent1"/>
              </a:solidFill>
              <a:uFillTx/>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9" name="文本框 8" title=""/>
          <p:cNvSpPr txBox="1"/>
          <p:nvPr/>
        </p:nvSpPr>
        <p:spPr>
          <a:xfrm>
            <a:off x="399415" y="1652270"/>
            <a:ext cx="4064000" cy="1198880"/>
          </a:xfrm>
          <a:prstGeom prst="rect">
            <a:avLst/>
          </a:prstGeom>
          <a:noFill/>
        </p:spPr>
        <p:txBody>
          <a:bodyPr wrap="square" rtlCol="0">
            <a:spAutoFit/>
          </a:bodyPr>
          <a:lstStyle/>
          <a:p>
            <a:r>
              <a:rPr lang="zh-CN" altLang="en-US" sz="2400"/>
              <a:t>高考知识点解读：</a:t>
            </a:r>
            <a:endParaRPr lang="zh-CN" altLang="en-US" sz="2400"/>
          </a:p>
          <a:p>
            <a:r>
              <a:rPr lang="zh-CN" altLang="en-US" sz="2400"/>
              <a:t>电影《八角笼中》中结尾黑白处理寓意？</a:t>
            </a:r>
            <a:endParaRPr lang="en-US" altLang="zh-CN" sz="2400"/>
          </a:p>
        </p:txBody>
      </p:sp>
      <p:sp>
        <p:nvSpPr>
          <p:cNvPr id="10" name="文本框 9" title=""/>
          <p:cNvSpPr txBox="1"/>
          <p:nvPr/>
        </p:nvSpPr>
        <p:spPr>
          <a:xfrm>
            <a:off x="4887595" y="3606165"/>
            <a:ext cx="7304405" cy="3415030"/>
          </a:xfrm>
          <a:prstGeom prst="rect">
            <a:avLst/>
          </a:prstGeom>
          <a:noFill/>
        </p:spPr>
        <p:txBody>
          <a:bodyPr wrap="square" rtlCol="0">
            <a:spAutoFit/>
          </a:bodyPr>
          <a:lstStyle/>
          <a:p>
            <a:r>
              <a:rPr lang="zh-CN" altLang="en-US" sz="2400">
                <a:sym typeface="+mn-ea"/>
              </a:rPr>
              <a:t>①</a:t>
            </a:r>
            <a:r>
              <a:rPr lang="en-US" altLang="zh-CN" sz="2400">
                <a:sym typeface="+mn-ea"/>
              </a:rPr>
              <a:t>格斗场面过于血腥，黑白色调可以为残忍画面上一层滤镜，作为观看的缓冲。</a:t>
            </a:r>
            <a:endParaRPr lang="en-US" altLang="zh-CN" sz="2400">
              <a:sym typeface="+mn-ea"/>
            </a:endParaRPr>
          </a:p>
          <a:p>
            <a:r>
              <a:rPr lang="zh-CN" altLang="en-US" sz="2400">
                <a:sym typeface="+mn-ea"/>
              </a:rPr>
              <a:t>②遮掩血腥的同时，保有力量感。</a:t>
            </a:r>
            <a:endParaRPr lang="zh-CN" altLang="en-US" sz="2400">
              <a:sym typeface="+mn-ea"/>
            </a:endParaRPr>
          </a:p>
          <a:p>
            <a:r>
              <a:rPr lang="zh-CN" altLang="en-US" sz="2400">
                <a:sym typeface="+mn-ea"/>
              </a:rPr>
              <a:t>③暗示大泷山孩子的原本人生底色。他们的人生底色是昏暗的，未来的希望是靠一拳一拳打出来的。</a:t>
            </a:r>
            <a:endParaRPr lang="zh-CN" altLang="en-US" sz="2400">
              <a:sym typeface="+mn-ea"/>
            </a:endParaRPr>
          </a:p>
          <a:p>
            <a:r>
              <a:rPr lang="zh-CN" altLang="en-US" sz="2400">
                <a:sym typeface="+mn-ea"/>
              </a:rPr>
              <a:t>苏木在赛场上的奋战，等同于他为了自己的人生在奋战，直至大赛胜利，画面由黑白转为彩色，意味着他的人生已然翻盘。</a:t>
            </a:r>
            <a:endParaRPr lang="zh-CN" altLang="en-US" sz="2400">
              <a:sym typeface="+mn-ea"/>
            </a:endParaRPr>
          </a:p>
          <a:p>
            <a:endParaRPr lang="zh-CN" altLang="en-US" sz="2400"/>
          </a:p>
        </p:txBody>
      </p:sp>
      <p:pic>
        <p:nvPicPr>
          <p:cNvPr id="13" name="图片 8" title=""/>
          <p:cNvPicPr>
            <a:picLocks noChangeAspect="1"/>
          </p:cNvPicPr>
          <p:nvPr/>
        </p:nvPicPr>
        <p:blipFill>
          <a:blip r:embed="rId6"/>
          <a:stretch>
            <a:fillRect/>
          </a:stretch>
        </p:blipFill>
        <p:spPr>
          <a:xfrm>
            <a:off x="5555615" y="100965"/>
            <a:ext cx="4652010" cy="3505200"/>
          </a:xfrm>
          <a:prstGeom prst="rect">
            <a:avLst/>
          </a:prstGeom>
          <a:noFill/>
          <a:ln w="9525">
            <a:noFill/>
          </a:ln>
        </p:spPr>
      </p:pic>
      <p:pic>
        <p:nvPicPr>
          <p:cNvPr id="7" name="图片 10" title=""/>
          <p:cNvPicPr>
            <a:picLocks noChangeAspect="1"/>
          </p:cNvPicPr>
          <p:nvPr/>
        </p:nvPicPr>
        <p:blipFill>
          <a:blip r:embed="rId7"/>
          <a:stretch>
            <a:fillRect/>
          </a:stretch>
        </p:blipFill>
        <p:spPr>
          <a:xfrm>
            <a:off x="591185" y="2922270"/>
            <a:ext cx="3408680" cy="3531235"/>
          </a:xfrm>
          <a:prstGeom prst="rect">
            <a:avLst/>
          </a:prstGeom>
          <a:noFill/>
          <a:ln w="9525">
            <a:noFill/>
          </a:ln>
        </p:spPr>
      </p:pic>
      <p:pic>
        <p:nvPicPr>
          <p:cNvPr id="2" name="图片 1" title=""/>
          <p:cNvPicPr>
            <a:picLocks noChangeAspect="1"/>
          </p:cNvPicPr>
          <p:nvPr/>
        </p:nvPicPr>
        <p:blipFill>
          <a:blip r:embed="rId8"/>
          <a:stretch>
            <a:fillRect/>
          </a:stretch>
        </p:blipFill>
        <p:spPr>
          <a:xfrm>
            <a:off x="399415" y="500380"/>
            <a:ext cx="8890000" cy="6108700"/>
          </a:xfrm>
          <a:prstGeom prst="rect">
            <a:avLst/>
          </a:prstGeom>
        </p:spPr>
      </p:pic>
      <p:pic>
        <p:nvPicPr>
          <p:cNvPr id="3" name="图片 2" title=""/>
          <p:cNvPicPr>
            <a:picLocks noChangeAspect="1"/>
          </p:cNvPicPr>
          <p:nvPr/>
        </p:nvPicPr>
        <p:blipFill>
          <a:blip r:embed="rId9"/>
          <a:stretch>
            <a:fillRect/>
          </a:stretch>
        </p:blipFill>
        <p:spPr>
          <a:xfrm>
            <a:off x="2621280" y="344805"/>
            <a:ext cx="8890000" cy="6108700"/>
          </a:xfrm>
          <a:prstGeom prst="rect">
            <a:avLst/>
          </a:pr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900" decel="100000" fill="hold"/>
                                        <p:tgtEl>
                                          <p:spTgt spid="10"/>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25" fill="hold" nodeType="clickPar">
                      <p:stCondLst>
                        <p:cond delay="indefinite"/>
                      </p:stCondLst>
                      <p:childTnLst>
                        <p:par>
                          <p:cTn id="26" fill="hold">
                            <p:stCondLst>
                              <p:cond delay="0"/>
                            </p:stCondLst>
                            <p:childTnLst>
                              <p:par>
                                <p:cTn id="27" presetID="37" presetClass="entr" presetSubtype="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900" decel="100000" fill="hold"/>
                                        <p:tgtEl>
                                          <p:spTgt spid="2"/>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文本框 7" title=""/>
          <p:cNvSpPr txBox="1"/>
          <p:nvPr/>
        </p:nvSpPr>
        <p:spPr>
          <a:xfrm>
            <a:off x="6281420" y="1011555"/>
            <a:ext cx="5345430" cy="5262245"/>
          </a:xfrm>
          <a:prstGeom prst="rect">
            <a:avLst/>
          </a:prstGeom>
          <a:noFill/>
        </p:spPr>
        <p:txBody>
          <a:bodyPr wrap="square" rtlCol="0" anchor="t">
            <a:spAutoFit/>
          </a:bodyPr>
          <a:lstStyle/>
          <a:p>
            <a:r>
              <a:rPr lang="en-US" altLang="zh-CN"/>
              <a:t>      </a:t>
            </a:r>
            <a:r>
              <a:rPr lang="zh-CN" altLang="en-US" sz="2400"/>
              <a:t>有些人觉得电影《八角笼中》结尾不好，不好的原因可能观众觉得：苏木夺得了冠军之后，帅徒之间应该有个激动的拥抱，有一些内心之前没说的话要说，给内心积压了多年的情绪来一个释放，让观众揪起来的内心舒展一下。</a:t>
            </a:r>
            <a:endParaRPr lang="zh-CN" altLang="en-US" sz="2400"/>
          </a:p>
          <a:p>
            <a:r>
              <a:rPr lang="en-US" altLang="zh-CN" sz="2400"/>
              <a:t>      </a:t>
            </a:r>
            <a:r>
              <a:rPr lang="zh-CN" altLang="en-US" sz="2400"/>
              <a:t>可我觉得挺好，如果按上面的剧情发展，就落入俗套了。向腾辉泪眼朦胧，内心翻腾，但面如平湖，成熟而释怀的一面表现出来了；而苏木泪如泉涌，感恩，激动难耐，穿过人群，看向了向腾辉站着的地方，一切尽在不言中，意犹未尽是最好的状态</a:t>
            </a:r>
            <a:endParaRPr lang="zh-CN" altLang="en-US" sz="2400"/>
          </a:p>
        </p:txBody>
      </p:sp>
      <p:pic>
        <p:nvPicPr>
          <p:cNvPr id="105" name="图片 104" title=""/>
          <p:cNvPicPr/>
          <p:nvPr/>
        </p:nvPicPr>
        <p:blipFill>
          <a:blip r:embed="rId2"/>
          <a:stretch>
            <a:fillRect/>
          </a:stretch>
        </p:blipFill>
        <p:spPr>
          <a:xfrm>
            <a:off x="1216025" y="500380"/>
            <a:ext cx="4095115" cy="6062345"/>
          </a:xfrm>
          <a:prstGeom prst="rect">
            <a:avLst/>
          </a:prstGeom>
          <a:noFill/>
          <a:ln w="9525">
            <a:no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ppt_x"/>
                                          </p:val>
                                        </p:tav>
                                        <p:tav tm="100000">
                                          <p:val>
                                            <p:strVal val="#ppt_x"/>
                                          </p:val>
                                        </p:tav>
                                      </p:tavLst>
                                    </p:anim>
                                    <p:anim calcmode="lin" valueType="num">
                                      <p:cBhvr additive="base">
                                        <p:cTn id="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37"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900" decel="100000" fill="hold"/>
                                        <p:tgtEl>
                                          <p:spTgt spid="8"/>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变脸剧情解读</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3</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9" name="文本框 8" title=""/>
          <p:cNvSpPr txBox="1"/>
          <p:nvPr/>
        </p:nvSpPr>
        <p:spPr>
          <a:xfrm>
            <a:off x="399415" y="1652270"/>
            <a:ext cx="4064000" cy="1198880"/>
          </a:xfrm>
          <a:prstGeom prst="rect">
            <a:avLst/>
          </a:prstGeom>
          <a:noFill/>
        </p:spPr>
        <p:txBody>
          <a:bodyPr wrap="square" rtlCol="0">
            <a:spAutoFit/>
          </a:bodyPr>
          <a:lstStyle/>
          <a:p>
            <a:r>
              <a:rPr lang="zh-CN" altLang="en-US" sz="2400"/>
              <a:t>高考知识点解读：</a:t>
            </a:r>
            <a:endParaRPr lang="zh-CN" altLang="en-US" sz="2400"/>
          </a:p>
          <a:p>
            <a:r>
              <a:rPr lang="zh-CN" altLang="en-US" sz="2400"/>
              <a:t>电影《八角笼中》中变脸情节插入（插叙）作用？</a:t>
            </a:r>
            <a:endParaRPr lang="en-US" altLang="zh-CN" sz="2400"/>
          </a:p>
        </p:txBody>
      </p:sp>
      <p:sp>
        <p:nvSpPr>
          <p:cNvPr id="10" name="文本框 9" title=""/>
          <p:cNvSpPr txBox="1"/>
          <p:nvPr/>
        </p:nvSpPr>
        <p:spPr>
          <a:xfrm>
            <a:off x="399415" y="3082290"/>
            <a:ext cx="11532870" cy="5420360"/>
          </a:xfrm>
          <a:prstGeom prst="rect">
            <a:avLst/>
          </a:prstGeom>
          <a:noFill/>
        </p:spPr>
        <p:txBody>
          <a:bodyPr wrap="square" rtlCol="0">
            <a:noAutofit/>
          </a:bodyPr>
          <a:lstStyle/>
          <a:p>
            <a:r>
              <a:rPr lang="en-US" altLang="zh-CN" sz="2400">
                <a:sym typeface="+mn-ea"/>
              </a:rPr>
              <a:t>      </a:t>
            </a:r>
            <a:r>
              <a:rPr lang="zh-CN" altLang="en-US" sz="2400">
                <a:sym typeface="+mn-ea"/>
              </a:rPr>
              <a:t>变脸这一段环节，特别能突显出向腾辉的复杂心情。不过个人更倾向电影中是把人物内心的活动诉诸了真实的影像——即，所以变脸表演其实都是向腾辉内心的挣扎和种种情绪变化。</a:t>
            </a:r>
            <a:endParaRPr lang="zh-CN" altLang="en-US" sz="2400">
              <a:sym typeface="+mn-ea"/>
            </a:endParaRPr>
          </a:p>
          <a:p>
            <a:r>
              <a:rPr lang="zh-CN" altLang="en-US" sz="2400">
                <a:solidFill>
                  <a:srgbClr val="FF0000"/>
                </a:solidFill>
                <a:sym typeface="+mn-ea"/>
              </a:rPr>
              <a:t>通过一种意象的手法，把向腾辉内心的纠结、挣扎和考量全都诠释出来了。</a:t>
            </a:r>
            <a:endParaRPr lang="zh-CN" altLang="en-US" sz="2400">
              <a:solidFill>
                <a:srgbClr val="FF0000"/>
              </a:solidFill>
              <a:sym typeface="+mn-ea"/>
            </a:endParaRPr>
          </a:p>
          <a:p>
            <a:r>
              <a:rPr lang="en-US" altLang="zh-CN" sz="2400">
                <a:sym typeface="+mn-ea"/>
              </a:rPr>
              <a:t>       </a:t>
            </a:r>
            <a:r>
              <a:rPr lang="zh-CN" altLang="en-US" sz="2400">
                <a:sym typeface="+mn-ea"/>
              </a:rPr>
              <a:t>短短几天，曾经求着他的人，和他合作的人，扒着他的人全都变脸了，他还失去了两个最好的学生，这是一种怎样的绝望。</a:t>
            </a:r>
            <a:endParaRPr lang="zh-CN" altLang="en-US" sz="2400">
              <a:sym typeface="+mn-ea"/>
            </a:endParaRPr>
          </a:p>
          <a:p>
            <a:r>
              <a:rPr lang="en-US" altLang="zh-CN" sz="2400">
                <a:sym typeface="+mn-ea"/>
              </a:rPr>
              <a:t>       </a:t>
            </a:r>
            <a:r>
              <a:rPr lang="zh-CN" altLang="en-US" sz="2400">
                <a:sym typeface="+mn-ea"/>
              </a:rPr>
              <a:t>这一段也刚好和后面与马虎在媒体面前唱双簧对应。</a:t>
            </a:r>
            <a:endParaRPr lang="zh-CN" altLang="en-US" sz="2400">
              <a:sym typeface="+mn-ea"/>
            </a:endParaRPr>
          </a:p>
          <a:p>
            <a:r>
              <a:rPr lang="en-US" altLang="zh-CN" sz="2400">
                <a:sym typeface="+mn-ea"/>
              </a:rPr>
              <a:t>      </a:t>
            </a:r>
            <a:r>
              <a:rPr lang="zh-CN" altLang="en-US" sz="2400">
                <a:sym typeface="+mn-ea"/>
              </a:rPr>
              <a:t>向腾辉受街头变脸艺术的影响，也学得了这个技法，先贬后扬的采访，吸引了更多观众，进而让人们了解到事情的真相。</a:t>
            </a:r>
            <a:endParaRPr lang="zh-CN" altLang="en-US" sz="2400">
              <a:sym typeface="+mn-ea"/>
            </a:endParaRPr>
          </a:p>
        </p:txBody>
      </p:sp>
      <p:sp>
        <p:nvSpPr>
          <p:cNvPr id="3" name="文本框 2" title=""/>
          <p:cNvSpPr txBox="1"/>
          <p:nvPr/>
        </p:nvSpPr>
        <p:spPr>
          <a:xfrm>
            <a:off x="398780" y="3082290"/>
            <a:ext cx="11437620" cy="3573780"/>
          </a:xfrm>
          <a:prstGeom prst="rect">
            <a:avLst/>
          </a:prstGeom>
          <a:solidFill>
            <a:schemeClr val="accent1">
              <a:lumMod val="20000"/>
              <a:lumOff val="80000"/>
            </a:schemeClr>
          </a:solidFill>
        </p:spPr>
        <p:txBody>
          <a:bodyPr wrap="square" rtlCol="0" anchor="t">
            <a:noAutofit/>
          </a:bodyPr>
          <a:lstStyle/>
          <a:p>
            <a:r>
              <a:rPr lang="en-US" altLang="zh-CN" sz="2800"/>
              <a:t>      </a:t>
            </a:r>
            <a:r>
              <a:rPr lang="zh-CN" altLang="en-US" sz="2800"/>
              <a:t>片中的川剧变脸表演，堪称神来之笔。</a:t>
            </a:r>
            <a:endParaRPr lang="zh-CN" altLang="en-US" sz="2800"/>
          </a:p>
          <a:p>
            <a:r>
              <a:rPr lang="zh-CN" altLang="en-US" sz="2800"/>
              <a:t> </a:t>
            </a:r>
            <a:r>
              <a:rPr lang="en-US" altLang="zh-CN" sz="2800"/>
              <a:t>     </a:t>
            </a:r>
            <a:r>
              <a:rPr lang="zh-CN" altLang="en-US" sz="2800"/>
              <a:t>一方面，现代城市街道上突然走过一群身着古装戏服的表演者，有时空错位之感，隐喻着向腾辉经历的荒诞性。</a:t>
            </a:r>
            <a:endParaRPr lang="zh-CN" altLang="en-US" sz="2800"/>
          </a:p>
          <a:p>
            <a:r>
              <a:rPr lang="zh-CN" altLang="en-US" sz="2800"/>
              <a:t> </a:t>
            </a:r>
            <a:r>
              <a:rPr lang="en-US" altLang="zh-CN" sz="2800"/>
              <a:t>   </a:t>
            </a:r>
            <a:r>
              <a:rPr lang="zh-CN" altLang="en-US" sz="2800"/>
              <a:t>另一方面，在川剧变脸的表演中，表演者在不同的面孔之间切换，暗示着好事坏事可以相互转换，舆论也可以突然转向，</a:t>
            </a:r>
            <a:r>
              <a:rPr lang="en-US" altLang="zh-CN" sz="2800"/>
              <a:t>   </a:t>
            </a:r>
            <a:endParaRPr lang="en-US" altLang="zh-CN" sz="2800"/>
          </a:p>
          <a:p>
            <a:r>
              <a:rPr lang="en-US" altLang="zh-CN" sz="2800"/>
              <a:t>       </a:t>
            </a:r>
            <a:r>
              <a:rPr lang="zh-CN" altLang="en-US" sz="2800"/>
              <a:t>这给了向腾辉很大启发，推动着后续情节的发展和转折。可以说，川剧变脸表演的融入，既弘扬了非物质文化遗产，也成为剧情反转的关键点。</a:t>
            </a:r>
            <a:endParaRPr lang="zh-CN" altLang="en-US" sz="2800"/>
          </a:p>
        </p:txBody>
      </p:sp>
      <p:pic>
        <p:nvPicPr>
          <p:cNvPr id="115" name="图片 114" title=""/>
          <p:cNvPicPr/>
          <p:nvPr/>
        </p:nvPicPr>
        <p:blipFill>
          <a:blip r:embed="rId6"/>
          <a:stretch>
            <a:fillRect/>
          </a:stretch>
        </p:blipFill>
        <p:spPr>
          <a:xfrm>
            <a:off x="6096000" y="245110"/>
            <a:ext cx="5375910" cy="2606040"/>
          </a:xfrm>
          <a:prstGeom prst="rect">
            <a:avLst/>
          </a:prstGeom>
          <a:noFill/>
          <a:ln w="9525">
            <a:noFill/>
          </a:ln>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500" fill="hold"/>
                                        <p:tgtEl>
                                          <p:spTgt spid="115"/>
                                        </p:tgtEl>
                                        <p:attrNameLst>
                                          <p:attrName>ppt_x</p:attrName>
                                        </p:attrNameLst>
                                      </p:cBhvr>
                                      <p:tavLst>
                                        <p:tav tm="0">
                                          <p:val>
                                            <p:strVal val="#ppt_x"/>
                                          </p:val>
                                        </p:tav>
                                        <p:tav tm="100000">
                                          <p:val>
                                            <p:strVal val="#ppt_x"/>
                                          </p:val>
                                        </p:tav>
                                      </p:tavLst>
                                    </p:anim>
                                    <p:anim calcmode="lin" valueType="num">
                                      <p:cBhvr additive="base">
                                        <p:cTn id="8" dur="500" fill="hold"/>
                                        <p:tgtEl>
                                          <p:spTgt spid="1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07" name="图片 106" title=""/>
          <p:cNvPicPr/>
          <p:nvPr/>
        </p:nvPicPr>
        <p:blipFill>
          <a:blip r:embed="rId2"/>
          <a:stretch>
            <a:fillRect/>
          </a:stretch>
        </p:blipFill>
        <p:spPr>
          <a:xfrm>
            <a:off x="5119370" y="371475"/>
            <a:ext cx="6971030" cy="4326890"/>
          </a:xfrm>
          <a:prstGeom prst="rect">
            <a:avLst/>
          </a:prstGeom>
          <a:noFill/>
          <a:ln w="9525">
            <a:noFill/>
          </a:ln>
        </p:spPr>
      </p:pic>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送钱剧情解读</a:t>
            </a:r>
            <a:endParaRPr lang="zh-CN" altLang="en-US"/>
          </a:p>
        </p:txBody>
      </p:sp>
      <p:sp>
        <p:nvSpPr>
          <p:cNvPr id="51" name="椭圆 50" title=""/>
          <p:cNvSpPr/>
          <p:nvPr>
            <p:custDataLst>
              <p:tags r:id="rId3"/>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5"/>
            </p:custDataLst>
          </p:nvPr>
        </p:nvPicPr>
        <p:blipFill>
          <a:blip r:embed="rId4"/>
          <a:stretch>
            <a:fillRect/>
          </a:stretch>
        </p:blipFill>
        <p:spPr>
          <a:xfrm rot="20473840">
            <a:off x="258772" y="1056090"/>
            <a:ext cx="644733" cy="506195"/>
          </a:xfrm>
          <a:prstGeom prst="rect">
            <a:avLst/>
          </a:prstGeom>
        </p:spPr>
      </p:pic>
      <p:sp>
        <p:nvSpPr>
          <p:cNvPr id="53" name="TextBox 2" title=""/>
          <p:cNvSpPr txBox="1"/>
          <p:nvPr>
            <p:custDataLst>
              <p:tags r:id="rId6"/>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4</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9" name="文本框 8" title=""/>
          <p:cNvSpPr txBox="1"/>
          <p:nvPr/>
        </p:nvSpPr>
        <p:spPr>
          <a:xfrm>
            <a:off x="194945" y="1652270"/>
            <a:ext cx="4923790" cy="4892675"/>
          </a:xfrm>
          <a:prstGeom prst="rect">
            <a:avLst/>
          </a:prstGeom>
          <a:noFill/>
        </p:spPr>
        <p:txBody>
          <a:bodyPr wrap="square" rtlCol="0">
            <a:spAutoFit/>
          </a:bodyPr>
          <a:lstStyle/>
          <a:p>
            <a:r>
              <a:rPr lang="en-US" altLang="zh-CN" sz="2400"/>
              <a:t>       进门和家长（姐姐）闭门谈话，家里一穷二白，姐姐半瘫在床上，来时气势汹汹准备找茬的心情已经被一桶凉水浇熄，甚至怕伤了姐姐的自尊心，他还留了些钱在窗台，谎称是这些孩子在他沙石场打工的工钱。</a:t>
            </a:r>
            <a:endParaRPr lang="en-US" altLang="zh-CN" sz="2400"/>
          </a:p>
          <a:p>
            <a:r>
              <a:rPr lang="en-US" altLang="zh-CN" sz="2400"/>
              <a:t>       为什么他不亲手放到姐姐手中，或者是放到她身边更近的地方，那是因为，他在刻意保持距离，也是为了苏木姐姐的尊严，他们两个在交谈的过程中，眼神已经说明了一切，只是都没有明说。</a:t>
            </a:r>
            <a:endParaRPr lang="en-US" altLang="zh-CN" sz="2400"/>
          </a:p>
        </p:txBody>
      </p:sp>
      <p:pic>
        <p:nvPicPr>
          <p:cNvPr id="101" name="图片 100" title=""/>
          <p:cNvPicPr/>
          <p:nvPr/>
        </p:nvPicPr>
        <p:blipFill>
          <a:blip r:embed="rId7"/>
          <a:stretch>
            <a:fillRect/>
          </a:stretch>
        </p:blipFill>
        <p:spPr>
          <a:xfrm>
            <a:off x="5336540" y="3604260"/>
            <a:ext cx="6537325" cy="3116580"/>
          </a:xfrm>
          <a:prstGeom prst="rect">
            <a:avLst/>
          </a:prstGeom>
          <a:noFill/>
          <a:ln w="9525">
            <a:noFill/>
          </a:ln>
        </p:spPr>
      </p:pic>
      <p:pic>
        <p:nvPicPr>
          <p:cNvPr id="103" name="图片 102" title=""/>
          <p:cNvPicPr/>
          <p:nvPr/>
        </p:nvPicPr>
        <p:blipFill>
          <a:blip r:embed="rId8"/>
          <a:stretch>
            <a:fillRect/>
          </a:stretch>
        </p:blipFill>
        <p:spPr>
          <a:xfrm>
            <a:off x="5336540" y="121285"/>
            <a:ext cx="6537325" cy="3482975"/>
          </a:xfrm>
          <a:prstGeom prst="rect">
            <a:avLst/>
          </a:prstGeom>
          <a:noFill/>
          <a:ln w="9525">
            <a:noFill/>
          </a:ln>
        </p:spPr>
      </p:pic>
      <p:sp>
        <p:nvSpPr>
          <p:cNvPr id="2" name="文本框 1" title=""/>
          <p:cNvSpPr txBox="1"/>
          <p:nvPr/>
        </p:nvSpPr>
        <p:spPr>
          <a:xfrm>
            <a:off x="194310" y="1652905"/>
            <a:ext cx="4782185" cy="4892040"/>
          </a:xfrm>
          <a:prstGeom prst="rect">
            <a:avLst/>
          </a:prstGeom>
          <a:solidFill>
            <a:schemeClr val="accent1">
              <a:lumMod val="20000"/>
              <a:lumOff val="80000"/>
            </a:schemeClr>
          </a:solidFill>
        </p:spPr>
        <p:txBody>
          <a:bodyPr wrap="square" rtlCol="0">
            <a:noAutofit/>
          </a:bodyPr>
          <a:lstStyle/>
          <a:p>
            <a:r>
              <a:rPr lang="en-US" altLang="zh-CN" sz="2000"/>
              <a:t>      </a:t>
            </a:r>
            <a:r>
              <a:rPr lang="zh-CN" altLang="en-US" sz="2000"/>
              <a:t>本来他是来要钱的，但实在于心不忍，选择把钱放到了窗户边上，那个地方有光，也暗示着他们将来一定会迎来属于自己的光明，这些细节真的是太用心了！</a:t>
            </a:r>
            <a:endParaRPr lang="zh-CN" altLang="en-US" sz="2000"/>
          </a:p>
          <a:p>
            <a:r>
              <a:rPr lang="en-US" altLang="zh-CN" sz="2000"/>
              <a:t>      </a:t>
            </a:r>
            <a:r>
              <a:rPr lang="zh-CN" altLang="en-US" sz="2000"/>
              <a:t>当苏木站到国际舞台上赢得冠军的那一刻，所有人都在为之欢呼，只有姐姐在流泪，那是激动的眼泪，那是心疼的眼泪，那是重见光明的眼泪。</a:t>
            </a:r>
            <a:endParaRPr lang="zh-CN" altLang="en-US" sz="2000"/>
          </a:p>
          <a:p>
            <a:r>
              <a:rPr lang="en-US" altLang="zh-CN" sz="2000"/>
              <a:t>       </a:t>
            </a:r>
            <a:r>
              <a:rPr lang="zh-CN" altLang="en-US" sz="2000"/>
              <a:t>刚出场时，她的眼里看不到一点光，满脸疲惫，给人一种生无可恋的感觉，整个人都是在为家人而活，尊严在她那里已经以为不值，能够生存下来是她的最大愿望，后来，日子好些了，她的穿着改变了，眼里也有了光。</a:t>
            </a:r>
            <a:endParaRPr lang="zh-CN" altLang="en-US" sz="2000"/>
          </a:p>
        </p:txBody>
      </p:sp>
      <p:pic>
        <p:nvPicPr>
          <p:cNvPr id="108" name="图片 107" title=""/>
          <p:cNvPicPr/>
          <p:nvPr/>
        </p:nvPicPr>
        <p:blipFill>
          <a:blip r:embed="rId9"/>
          <a:stretch>
            <a:fillRect/>
          </a:stretch>
        </p:blipFill>
        <p:spPr>
          <a:xfrm>
            <a:off x="4919089" y="0"/>
            <a:ext cx="7376672" cy="6858000"/>
          </a:xfrm>
          <a:prstGeom prst="rect">
            <a:avLst/>
          </a:prstGeom>
          <a:noFill/>
          <a:ln w="9525">
            <a:noFill/>
          </a:ln>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37" presetClass="entr" presetSubtype="0" fill="hold" nodeType="clickEffect">
                                  <p:stCondLst>
                                    <p:cond delay="0"/>
                                  </p:stCondLst>
                                  <p:childTnLst>
                                    <p:set>
                                      <p:cBhvr>
                                        <p:cTn id="12" dur="1" fill="hold">
                                          <p:stCondLst>
                                            <p:cond delay="0"/>
                                          </p:stCondLst>
                                        </p:cTn>
                                        <p:tgtEl>
                                          <p:spTgt spid="103"/>
                                        </p:tgtEl>
                                        <p:attrNameLst>
                                          <p:attrName>style.visibility</p:attrName>
                                        </p:attrNameLst>
                                      </p:cBhvr>
                                      <p:to>
                                        <p:strVal val="visible"/>
                                      </p:to>
                                    </p:set>
                                    <p:animEffect transition="in" filter="fade">
                                      <p:cBhvr>
                                        <p:cTn id="13" dur="1000"/>
                                        <p:tgtEl>
                                          <p:spTgt spid="103"/>
                                        </p:tgtEl>
                                      </p:cBhvr>
                                    </p:animEffect>
                                    <p:anim calcmode="lin" valueType="num">
                                      <p:cBhvr>
                                        <p:cTn id="14" dur="1000" fill="hold"/>
                                        <p:tgtEl>
                                          <p:spTgt spid="103"/>
                                        </p:tgtEl>
                                        <p:attrNameLst>
                                          <p:attrName>ppt_x</p:attrName>
                                        </p:attrNameLst>
                                      </p:cBhvr>
                                      <p:tavLst>
                                        <p:tav tm="0">
                                          <p:val>
                                            <p:strVal val="#ppt_x"/>
                                          </p:val>
                                        </p:tav>
                                        <p:tav tm="100000">
                                          <p:val>
                                            <p:strVal val="#ppt_x"/>
                                          </p:val>
                                        </p:tav>
                                      </p:tavLst>
                                    </p:anim>
                                    <p:anim calcmode="lin" valueType="num">
                                      <p:cBhvr>
                                        <p:cTn id="15" dur="900" decel="100000" fill="hold"/>
                                        <p:tgtEl>
                                          <p:spTgt spid="10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03"/>
                                        </p:tgtEl>
                                        <p:attrNameLst>
                                          <p:attrName>ppt_y</p:attrName>
                                        </p:attrNameLst>
                                      </p:cBhvr>
                                      <p:tavLst>
                                        <p:tav tm="0">
                                          <p:val>
                                            <p:strVal val="#ppt_y-.03"/>
                                          </p:val>
                                        </p:tav>
                                        <p:tav tm="100000">
                                          <p:val>
                                            <p:strVal val="#ppt_y"/>
                                          </p:val>
                                        </p:tav>
                                      </p:tavLst>
                                    </p:anim>
                                  </p:childTnLst>
                                </p:cTn>
                              </p:par>
                            </p:childTnLst>
                          </p:cTn>
                        </p:par>
                      </p:childTnLst>
                    </p:cTn>
                  </p:par>
                  <p:par>
                    <p:cTn id="17" fill="hold" nodeType="clickPar">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1"/>
                                        </p:tgtEl>
                                        <p:attrNameLst>
                                          <p:attrName>style.visibility</p:attrName>
                                        </p:attrNameLst>
                                      </p:cBhvr>
                                      <p:to>
                                        <p:strVal val="visible"/>
                                      </p:to>
                                    </p:set>
                                    <p:anim calcmode="lin" valueType="num">
                                      <p:cBhvr additive="base">
                                        <p:cTn id="21" dur="500" fill="hold"/>
                                        <p:tgtEl>
                                          <p:spTgt spid="101"/>
                                        </p:tgtEl>
                                        <p:attrNameLst>
                                          <p:attrName>ppt_x</p:attrName>
                                        </p:attrNameLst>
                                      </p:cBhvr>
                                      <p:tavLst>
                                        <p:tav tm="0">
                                          <p:val>
                                            <p:strVal val="#ppt_x"/>
                                          </p:val>
                                        </p:tav>
                                        <p:tav tm="100000">
                                          <p:val>
                                            <p:strVal val="#ppt_x"/>
                                          </p:val>
                                        </p:tav>
                                      </p:tavLst>
                                    </p:anim>
                                    <p:anim calcmode="lin" valueType="num">
                                      <p:cBhvr additive="base">
                                        <p:cTn id="22"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p:stCondLst>
                              <p:cond delay="0"/>
                            </p:stCondLst>
                            <p:childTnLst>
                              <p:par>
                                <p:cTn id="31" presetID="37" presetClass="entr" presetSubtype="0" fill="hold" nodeType="clickEffect">
                                  <p:stCondLst>
                                    <p:cond delay="0"/>
                                  </p:stCondLst>
                                  <p:childTnLst>
                                    <p:set>
                                      <p:cBhvr>
                                        <p:cTn id="32" dur="1" fill="hold">
                                          <p:stCondLst>
                                            <p:cond delay="0"/>
                                          </p:stCondLst>
                                        </p:cTn>
                                        <p:tgtEl>
                                          <p:spTgt spid="108"/>
                                        </p:tgtEl>
                                        <p:attrNameLst>
                                          <p:attrName>style.visibility</p:attrName>
                                        </p:attrNameLst>
                                      </p:cBhvr>
                                      <p:to>
                                        <p:strVal val="visible"/>
                                      </p:to>
                                    </p:set>
                                    <p:animEffect transition="in" filter="fade">
                                      <p:cBhvr>
                                        <p:cTn id="33" dur="1000"/>
                                        <p:tgtEl>
                                          <p:spTgt spid="108"/>
                                        </p:tgtEl>
                                      </p:cBhvr>
                                    </p:animEffect>
                                    <p:anim calcmode="lin" valueType="num">
                                      <p:cBhvr>
                                        <p:cTn id="34" dur="1000" fill="hold"/>
                                        <p:tgtEl>
                                          <p:spTgt spid="108"/>
                                        </p:tgtEl>
                                        <p:attrNameLst>
                                          <p:attrName>ppt_x</p:attrName>
                                        </p:attrNameLst>
                                      </p:cBhvr>
                                      <p:tavLst>
                                        <p:tav tm="0">
                                          <p:val>
                                            <p:strVal val="#ppt_x"/>
                                          </p:val>
                                        </p:tav>
                                        <p:tav tm="100000">
                                          <p:val>
                                            <p:strVal val="#ppt_x"/>
                                          </p:val>
                                        </p:tav>
                                      </p:tavLst>
                                    </p:anim>
                                    <p:anim calcmode="lin" valueType="num">
                                      <p:cBhvr>
                                        <p:cTn id="35" dur="900" decel="100000" fill="hold"/>
                                        <p:tgtEl>
                                          <p:spTgt spid="108"/>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108"/>
                                        </p:tgtEl>
                                        <p:attrNameLst>
                                          <p:attrName>ppt_y</p:attrName>
                                        </p:attrNameLst>
                                      </p:cBhvr>
                                      <p:tavLst>
                                        <p:tav tm="0">
                                          <p:val>
                                            <p:strVal val="#ppt_y-.03"/>
                                          </p:val>
                                        </p:tav>
                                        <p:tav tm="100000">
                                          <p:val>
                                            <p:strVal val="#ppt_y"/>
                                          </p:val>
                                        </p:tav>
                                      </p:tavLst>
                                    </p:anim>
                                  </p:childTnLst>
                                </p:cTn>
                              </p:par>
                            </p:childTnLst>
                          </p:cTn>
                        </p:par>
                      </p:childTnLst>
                    </p:cTn>
                  </p:par>
                  <p:par>
                    <p:cTn id="37" fill="hold" nodeType="clickPar">
                      <p:stCondLst>
                        <p:cond delay="indefinite"/>
                      </p:stCondLst>
                      <p:childTnLst>
                        <p:par>
                          <p:cTn id="38" fill="hold">
                            <p:stCondLst>
                              <p:cond delay="0"/>
                            </p:stCondLst>
                            <p:childTnLst>
                              <p:par>
                                <p:cTn id="39" presetID="37" presetClass="entr" presetSubtype="0"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1000"/>
                                        <p:tgtEl>
                                          <p:spTgt spid="2"/>
                                        </p:tgtEl>
                                      </p:cBhvr>
                                    </p:animEffect>
                                    <p:anim calcmode="lin" valueType="num">
                                      <p:cBhvr>
                                        <p:cTn id="42" dur="1000" fill="hold"/>
                                        <p:tgtEl>
                                          <p:spTgt spid="2"/>
                                        </p:tgtEl>
                                        <p:attrNameLst>
                                          <p:attrName>ppt_x</p:attrName>
                                        </p:attrNameLst>
                                      </p:cBhvr>
                                      <p:tavLst>
                                        <p:tav tm="0">
                                          <p:val>
                                            <p:strVal val="#ppt_x"/>
                                          </p:val>
                                        </p:tav>
                                        <p:tav tm="100000">
                                          <p:val>
                                            <p:strVal val="#ppt_x"/>
                                          </p:val>
                                        </p:tav>
                                      </p:tavLst>
                                    </p:anim>
                                    <p:anim calcmode="lin" valueType="num">
                                      <p:cBhvr>
                                        <p:cTn id="43" dur="900" decel="100000" fill="hold"/>
                                        <p:tgtEl>
                                          <p:spTgt spid="2"/>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5" title=""/>
          <p:cNvSpPr>
            <a:spLocks noGrp="1"/>
          </p:cNvSpPr>
          <p:nvPr>
            <p:ph type="title"/>
          </p:nvPr>
        </p:nvSpPr>
        <p:spPr>
          <a:xfrm>
            <a:off x="1353820" y="699135"/>
            <a:ext cx="3432810" cy="882015"/>
          </a:xfrm>
          <a:solidFill>
            <a:schemeClr val="accent1">
              <a:lumMod val="20000"/>
              <a:lumOff val="80000"/>
            </a:schemeClr>
          </a:solidFill>
        </p:spPr>
        <p:txBody>
          <a:bodyPr/>
          <a:lstStyle/>
          <a:p>
            <a:r>
              <a:rPr lang="en-US" altLang="zh-CN"/>
              <a:t> </a:t>
            </a:r>
            <a:r>
              <a:rPr lang="zh-CN" altLang="en-US"/>
              <a:t>人物形象解读</a:t>
            </a:r>
            <a:endParaRPr lang="zh-CN" altLang="en-US"/>
          </a:p>
        </p:txBody>
      </p:sp>
      <p:sp>
        <p:nvSpPr>
          <p:cNvPr id="51" name="椭圆 50" title=""/>
          <p:cNvSpPr/>
          <p:nvPr>
            <p:custDataLst>
              <p:tags r:id="rId2"/>
            </p:custDataLst>
          </p:nvPr>
        </p:nvSpPr>
        <p:spPr>
          <a:xfrm>
            <a:off x="591185" y="699135"/>
            <a:ext cx="629920" cy="721995"/>
          </a:xfrm>
          <a:prstGeom prst="ellipse">
            <a:avLst/>
          </a:prstGeom>
          <a:noFill/>
          <a:ln>
            <a:solidFill>
              <a:schemeClr val="accent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latin typeface="Arial" panose="020b0604020202020204" pitchFamily="34" charset="0"/>
              <a:cs typeface="仿宋" panose="02010609060101010101" charset="-122"/>
            </a:endParaRPr>
          </a:p>
        </p:txBody>
      </p:sp>
      <p:pic>
        <p:nvPicPr>
          <p:cNvPr id="52" name="图片 51" title=""/>
          <p:cNvPicPr>
            <a:picLocks noChangeAspect="1"/>
          </p:cNvPicPr>
          <p:nvPr>
            <p:custDataLst>
              <p:tags r:id="rId4"/>
            </p:custDataLst>
          </p:nvPr>
        </p:nvPicPr>
        <p:blipFill>
          <a:blip r:embed="rId3"/>
          <a:stretch>
            <a:fillRect/>
          </a:stretch>
        </p:blipFill>
        <p:spPr>
          <a:xfrm rot="20473840">
            <a:off x="258772" y="1056090"/>
            <a:ext cx="644733" cy="506195"/>
          </a:xfrm>
          <a:prstGeom prst="rect">
            <a:avLst/>
          </a:prstGeom>
        </p:spPr>
      </p:pic>
      <p:sp>
        <p:nvSpPr>
          <p:cNvPr id="53" name="TextBox 2" title=""/>
          <p:cNvSpPr txBox="1"/>
          <p:nvPr>
            <p:custDataLst>
              <p:tags r:id="rId5"/>
            </p:custDataLst>
          </p:nvPr>
        </p:nvSpPr>
        <p:spPr>
          <a:xfrm>
            <a:off x="590550" y="770890"/>
            <a:ext cx="630555" cy="650240"/>
          </a:xfrm>
          <a:prstGeom prst="rect">
            <a:avLst/>
          </a:prstGeom>
          <a:noFill/>
        </p:spPr>
        <p:txBody>
          <a:bodyPr wrap="square" rtlCol="0">
            <a:normAutofit fontScale="90000"/>
          </a:bodyPr>
          <a:lstStyle/>
          <a:p>
            <a:pPr marR="0" algn="ctr" defTabSz="914400" fontAlgn="auto">
              <a:spcBef>
                <a:spcPct val="0"/>
              </a:spcBef>
              <a:spcAft>
                <a:spcPct val="0"/>
              </a:spcAft>
              <a:buClrTx/>
              <a:buSzTx/>
              <a:buFontTx/>
            </a:pPr>
            <a:r>
              <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rPr>
              <a:t>5</a:t>
            </a:r>
            <a:endParaRPr kumimoji="0" lang="en-US" altLang="zh-CN" sz="4000" noProof="0">
              <a:solidFill>
                <a:schemeClr val="accent1"/>
              </a:solidFill>
              <a:latin typeface="Arial" panose="020b0604020202020204" pitchFamily="34" charset="0"/>
              <a:ea typeface="微软雅黑" panose="020b0503020204020204" pitchFamily="34" charset="-122"/>
              <a:cs typeface="Gen Jyuu GothicL Medium" panose="020b0302020203020207" pitchFamily="34" charset="-128"/>
              <a:sym typeface="+mn-lt"/>
            </a:endParaRPr>
          </a:p>
        </p:txBody>
      </p:sp>
      <p:sp>
        <p:nvSpPr>
          <p:cNvPr id="9" name="文本框 8" title=""/>
          <p:cNvSpPr txBox="1"/>
          <p:nvPr/>
        </p:nvSpPr>
        <p:spPr>
          <a:xfrm>
            <a:off x="399415" y="1652270"/>
            <a:ext cx="4064000" cy="1198880"/>
          </a:xfrm>
          <a:prstGeom prst="rect">
            <a:avLst/>
          </a:prstGeom>
          <a:noFill/>
        </p:spPr>
        <p:txBody>
          <a:bodyPr wrap="square" rtlCol="0">
            <a:spAutoFit/>
          </a:bodyPr>
          <a:lstStyle/>
          <a:p>
            <a:r>
              <a:rPr lang="zh-CN" altLang="en-US" sz="2400"/>
              <a:t>高考知识点解读：</a:t>
            </a:r>
            <a:endParaRPr lang="zh-CN" altLang="en-US" sz="2400"/>
          </a:p>
          <a:p>
            <a:r>
              <a:rPr lang="zh-CN" altLang="en-US" sz="2400"/>
              <a:t>电影《八角笼中》中主人公向腾辉人物形象分析？</a:t>
            </a:r>
            <a:endParaRPr lang="en-US" altLang="zh-CN" sz="2400"/>
          </a:p>
        </p:txBody>
      </p:sp>
      <p:sp>
        <p:nvSpPr>
          <p:cNvPr id="10" name="文本框 9" title=""/>
          <p:cNvSpPr txBox="1"/>
          <p:nvPr/>
        </p:nvSpPr>
        <p:spPr>
          <a:xfrm>
            <a:off x="5036185" y="345440"/>
            <a:ext cx="6948170" cy="6342380"/>
          </a:xfrm>
          <a:prstGeom prst="rect">
            <a:avLst/>
          </a:prstGeom>
          <a:noFill/>
        </p:spPr>
        <p:txBody>
          <a:bodyPr wrap="square" rtlCol="0">
            <a:noAutofit/>
          </a:bodyPr>
          <a:lstStyle/>
          <a:p>
            <a:r>
              <a:rPr lang="en-US" altLang="zh-CN" sz="2400">
                <a:solidFill>
                  <a:srgbClr val="FF0000"/>
                </a:solidFill>
                <a:sym typeface="+mn-ea"/>
              </a:rPr>
              <a:t>向腾辉，一个坚韧的人性象征</a:t>
            </a:r>
            <a:endParaRPr lang="en-US" altLang="zh-CN" sz="2400">
              <a:solidFill>
                <a:srgbClr val="FF0000"/>
              </a:solidFill>
              <a:sym typeface="+mn-ea"/>
            </a:endParaRPr>
          </a:p>
          <a:p>
            <a:r>
              <a:rPr lang="en-US" altLang="zh-CN" sz="2400">
                <a:sym typeface="+mn-ea"/>
              </a:rPr>
              <a:t>       电影的主角向腾辉（王宝强饰）是一个倾注心血想把当地无人照料的孩子培养成才的人。他的出现，让生活本没有出路的孩子们看到了一丝通向未来的曙光。然而，随着往日的表演视频被爆出，这些“残忍、血腥”的画面刺激了不明真相的人们，向腾辉和他的孩子们面临了前所未有的困境。</a:t>
            </a:r>
            <a:endParaRPr lang="en-US" altLang="zh-CN" sz="2400">
              <a:sym typeface="+mn-ea"/>
            </a:endParaRPr>
          </a:p>
          <a:p>
            <a:r>
              <a:rPr lang="en-US" altLang="zh-CN" sz="2400">
                <a:sym typeface="+mn-ea"/>
              </a:rPr>
              <a:t>        </a:t>
            </a:r>
            <a:r>
              <a:rPr lang="en-US" altLang="zh-CN" sz="2400">
                <a:solidFill>
                  <a:srgbClr val="FF0000"/>
                </a:solidFill>
                <a:sym typeface="+mn-ea"/>
              </a:rPr>
              <a:t>向腾辉，是一个在困境中坚持不懈，用自己的方式去改变孩子们命运的人。他的形象，代表了那些在社会底层，面临困境但依然坚韧不拔的人们。</a:t>
            </a:r>
            <a:r>
              <a:rPr lang="en-US" altLang="zh-CN" sz="2400">
                <a:sym typeface="+mn-ea"/>
              </a:rPr>
              <a:t>也展现了电影的主题——无论生活多么艰难，我们都要坚持下去，因为只有这样，我们才能找到通向未来的路。</a:t>
            </a:r>
            <a:endParaRPr lang="en-US" altLang="zh-CN" sz="2400">
              <a:sym typeface="+mn-ea"/>
            </a:endParaRPr>
          </a:p>
          <a:p>
            <a:r>
              <a:rPr lang="en-US" altLang="zh-CN" sz="2400">
                <a:sym typeface="+mn-ea"/>
              </a:rPr>
              <a:t>       电影的主题深入人心，展现了人性的复杂和多元，以及社会的残酷和现实。这是一部值得我们深思的电影，它让我们看到了生活的艰难，也看到了人性的光辉。</a:t>
            </a:r>
            <a:endParaRPr lang="en-US" altLang="zh-CN" sz="2400">
              <a:sym typeface="+mn-ea"/>
            </a:endParaRPr>
          </a:p>
        </p:txBody>
      </p:sp>
      <p:pic>
        <p:nvPicPr>
          <p:cNvPr id="106" name="图片 105" title=""/>
          <p:cNvPicPr/>
          <p:nvPr/>
        </p:nvPicPr>
        <p:blipFill>
          <a:blip r:embed="rId6"/>
          <a:stretch>
            <a:fillRect/>
          </a:stretch>
        </p:blipFill>
        <p:spPr>
          <a:xfrm>
            <a:off x="399415" y="3173730"/>
            <a:ext cx="4436745" cy="2769870"/>
          </a:xfrm>
          <a:prstGeom prst="rect">
            <a:avLst/>
          </a:prstGeom>
          <a:noFill/>
          <a:ln w="9525">
            <a:noFill/>
          </a:ln>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additive="base">
                                        <p:cTn id="7" dur="500" fill="hold"/>
                                        <p:tgtEl>
                                          <p:spTgt spid="106"/>
                                        </p:tgtEl>
                                        <p:attrNameLst>
                                          <p:attrName>ppt_x</p:attrName>
                                        </p:attrNameLst>
                                      </p:cBhvr>
                                      <p:tavLst>
                                        <p:tav tm="0">
                                          <p:val>
                                            <p:strVal val="#ppt_x"/>
                                          </p:val>
                                        </p:tav>
                                        <p:tav tm="100000">
                                          <p:val>
                                            <p:strVal val="#ppt_x"/>
                                          </p:val>
                                        </p:tav>
                                      </p:tavLst>
                                    </p:anim>
                                    <p:anim calcmode="lin" valueType="num">
                                      <p:cBhvr additive="base">
                                        <p:cTn id="8" dur="500" fill="hold"/>
                                        <p:tgtEl>
                                          <p:spTgt spid="10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37"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900" decel="100000" fill="hold"/>
                                        <p:tgtEl>
                                          <p:spTgt spid="1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0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TYPE" val="i"/>
</p:tagLst>
</file>

<file path=ppt/tags/tag10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10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114.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1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1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13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13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3"/>
  <p:tag name="KSO_WM_UNIT_INDEX" val="3"/>
  <p:tag name="KSO_WM_UNIT_LAYERLEVEL" val="1"/>
  <p:tag name="KSO_WM_UNIT_TYPE" val="i"/>
</p:tagLst>
</file>

<file path=ppt/tags/tag134.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3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
  <p:tag name="KSO_WM_UNIT_INDEX" val="1"/>
  <p:tag name="KSO_WM_UNIT_LAYERLEVEL" val="1"/>
  <p:tag name="KSO_WM_UNIT_TYPE" val="i"/>
</p:tagLst>
</file>

<file path=ppt/tags/tag140.xml><?xml version="1.0" encoding="utf-8"?>
<p:tagLst xmlns:p="http://schemas.openxmlformats.org/presentationml/2006/main">
  <p:tag name="KSO_WM_BEAUTIFY_FLAG" val="#wm#"/>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_0**"/>
  <p:tag name="KSO_WM_UNIT_LAYERLEVEL" val="1"/>
</p:tagLst>
</file>

<file path=ppt/tags/tag141.xml><?xml version="1.0" encoding="utf-8"?>
<p:tagLst xmlns:p="http://schemas.openxmlformats.org/presentationml/2006/main">
  <p:tag name="KSO_WM_BEAUTIFY_FLAG" val="#wm#"/>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_0**"/>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5.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0246"/>
  <p:tag name="KSO_WM_TEMPLATE_MASTER_THUMB_INDEX" val="12"/>
  <p:tag name="KSO_WM_TEMPLATE_MASTER_TYPE" val="1"/>
  <p:tag name="KSO_WM_TEMPLATE_SUBCATEGORY" val="0"/>
  <p:tag name="KSO_WM_TEMPLATE_THUMBS_INDEX" val="1、4、5、7、8、9、10、11、12、13、15、20"/>
  <p:tag name="KSO_WM_UNIT_SHOW_EDIT_AREA_INDICATION" val="0"/>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wm#"/>
  <p:tag name="KSO_WM_TEMPLATE_CATEGORY" val="custom"/>
  <p:tag name="KSO_WM_TEMPLATE_INDEX" val="20200246"/>
</p:tagLst>
</file>

<file path=ppt/tags/tag148.xml><?xml version="1.0" encoding="utf-8"?>
<p:tagLst xmlns:p="http://schemas.openxmlformats.org/presentationml/2006/main">
  <p:tag name="KSO_WM_BEAUTIFY_FLAG" val="#wm#"/>
  <p:tag name="KSO_WM_TEMPLATE_CATEGORY" val="custom"/>
  <p:tag name="KSO_WM_TEMPLATE_INDEX" val="20200246"/>
</p:tagLst>
</file>

<file path=ppt/tags/tag149.xml><?xml version="1.0" encoding="utf-8"?>
<p:tagLst xmlns:p="http://schemas.openxmlformats.org/presentationml/2006/main">
  <p:tag name="KSO_WM_BEAUTIFY_FLAG" val="#wm#"/>
  <p:tag name="KSO_WM_TEMPLATE_CATEGORY" val="custom"/>
  <p:tag name="KSO_WM_TEMPLATE_INDEX" val="20200246"/>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151.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152.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153.xml><?xml version="1.0" encoding="utf-8"?>
<p:tagLst xmlns:p="http://schemas.openxmlformats.org/presentationml/2006/main">
  <p:tag name="KSO_WM_BEAUTIFY_FLAG" val="#wm#"/>
  <p:tag name="KSO_WM_TEMPLATE_CATEGORY" val="custom"/>
  <p:tag name="KSO_WM_TEMPLATE_INDEX" val="20200246"/>
</p:tagLst>
</file>

<file path=ppt/tags/tag154.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155.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156.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157.xml><?xml version="1.0" encoding="utf-8"?>
<p:tagLst xmlns:p="http://schemas.openxmlformats.org/presentationml/2006/main">
  <p:tag name="KSO_WM_BEAUTIFY_FLAG" val="#wm#"/>
  <p:tag name="KSO_WM_TEMPLATE_CATEGORY" val="custom"/>
  <p:tag name="KSO_WM_TEMPLATE_INDEX" val="20200246"/>
</p:tagLst>
</file>

<file path=ppt/tags/tag158.xml><?xml version="1.0" encoding="utf-8"?>
<p:tagLst xmlns:p="http://schemas.openxmlformats.org/presentationml/2006/main">
  <p:tag name="KSO_WM_BEAUTIFY_FLAG" val="#wm#"/>
  <p:tag name="KSO_WM_TEMPLATE_CATEGORY" val="custom"/>
  <p:tag name="KSO_WM_TEMPLATE_INDEX" val="20200246"/>
</p:tagLst>
</file>

<file path=ppt/tags/tag159.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161.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162.xml><?xml version="1.0" encoding="utf-8"?>
<p:tagLst xmlns:p="http://schemas.openxmlformats.org/presentationml/2006/main">
  <p:tag name="KSO_WM_BEAUTIFY_FLAG" val="#wm#"/>
  <p:tag name="KSO_WM_TEMPLATE_CATEGORY" val="custom"/>
  <p:tag name="KSO_WM_TEMPLATE_INDEX" val="20200246"/>
</p:tagLst>
</file>

<file path=ppt/tags/tag163.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164.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165.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166.xml><?xml version="1.0" encoding="utf-8"?>
<p:tagLst xmlns:p="http://schemas.openxmlformats.org/presentationml/2006/main">
  <p:tag name="KSO_WM_BEAUTIFY_FLAG" val="#wm#"/>
  <p:tag name="KSO_WM_TEMPLATE_CATEGORY" val="custom"/>
  <p:tag name="KSO_WM_TEMPLATE_INDEX" val="20200246"/>
</p:tagLst>
</file>

<file path=ppt/tags/tag167.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168.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169.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KSO_WM_BEAUTIFY_FLAG" val="#wm#"/>
  <p:tag name="KSO_WM_TEMPLATE_CATEGORY" val="custom"/>
  <p:tag name="KSO_WM_TEMPLATE_INDEX" val="20200246"/>
</p:tagLst>
</file>

<file path=ppt/tags/tag171.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172.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173.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174.xml><?xml version="1.0" encoding="utf-8"?>
<p:tagLst xmlns:p="http://schemas.openxmlformats.org/presentationml/2006/main">
  <p:tag name="KSO_WM_BEAUTIFY_FLAG" val="#wm#"/>
  <p:tag name="KSO_WM_TEMPLATE_CATEGORY" val="custom"/>
  <p:tag name="KSO_WM_TEMPLATE_INDEX" val="20200246"/>
</p:tagLst>
</file>

<file path=ppt/tags/tag175.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176.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177.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178.xml><?xml version="1.0" encoding="utf-8"?>
<p:tagLst xmlns:p="http://schemas.openxmlformats.org/presentationml/2006/main">
  <p:tag name="KSO_WM_BEAUTIFY_FLAG" val="#wm#"/>
  <p:tag name="KSO_WM_TEMPLATE_CATEGORY" val="custom"/>
  <p:tag name="KSO_WM_TEMPLATE_INDEX" val="20200246"/>
</p:tagLst>
</file>

<file path=ppt/tags/tag179.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181.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wm#"/>
  <p:tag name="KSO_WM_TEMPLATE_CATEGORY" val="custom"/>
  <p:tag name="KSO_WM_TEMPLATE_INDEX" val="20200246"/>
</p:tagLst>
</file>

<file path=ppt/tags/tag184.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185.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186.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wm#"/>
  <p:tag name="KSO_WM_TEMPLATE_CATEGORY" val="custom"/>
  <p:tag name="KSO_WM_TEMPLATE_INDEX" val="20200246"/>
</p:tagLst>
</file>

<file path=ppt/tags/tag189.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191.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wm#"/>
  <p:tag name="KSO_WM_TEMPLATE_CATEGORY" val="custom"/>
  <p:tag name="KSO_WM_TEMPLATE_INDEX" val="20200246"/>
</p:tagLst>
</file>

<file path=ppt/tags/tag194.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195.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196.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wm#"/>
  <p:tag name="KSO_WM_TEMPLATE_CATEGORY" val="custom"/>
  <p:tag name="KSO_WM_TEMPLATE_INDEX" val="20200246"/>
</p:tagLst>
</file>

<file path=ppt/tags/tag199.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201.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wm#"/>
  <p:tag name="KSO_WM_TEMPLATE_CATEGORY" val="custom"/>
  <p:tag name="KSO_WM_TEMPLATE_INDEX" val="20200246"/>
</p:tagLst>
</file>

<file path=ppt/tags/tag204.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205.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206.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wm#"/>
  <p:tag name="KSO_WM_TEMPLATE_CATEGORY" val="custom"/>
  <p:tag name="KSO_WM_TEMPLATE_INDEX" val="20200246"/>
</p:tagLst>
</file>

<file path=ppt/tags/tag209.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211.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wm#"/>
  <p:tag name="KSO_WM_TEMPLATE_CATEGORY" val="custom"/>
  <p:tag name="KSO_WM_TEMPLATE_INDEX" val="20200246"/>
</p:tagLst>
</file>

<file path=ppt/tags/tag214.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215.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216.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wm#"/>
  <p:tag name="KSO_WM_TEMPLATE_CATEGORY" val="custom"/>
  <p:tag name="KSO_WM_TEMPLATE_INDEX" val="20200246"/>
</p:tagLst>
</file>

<file path=ppt/tags/tag219.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221.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222.xml><?xml version="1.0" encoding="utf-8"?>
<p:tagLst xmlns:p="http://schemas.openxmlformats.org/presentationml/2006/main">
  <p:tag name="KSO_WM_BEAUTIFY_FLAG" val="#wm#"/>
  <p:tag name="KSO_WM_TEMPLATE_CATEGORY" val="custom"/>
  <p:tag name="KSO_WM_TEMPLATE_INDEX" val="20200246"/>
</p:tagLst>
</file>

<file path=ppt/tags/tag223.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224.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225.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226.xml><?xml version="1.0" encoding="utf-8"?>
<p:tagLst xmlns:p="http://schemas.openxmlformats.org/presentationml/2006/main">
  <p:tag name="KSO_WM_BEAUTIFY_FLAG" val="#wm#"/>
  <p:tag name="KSO_WM_TEMPLATE_CATEGORY" val="custom"/>
  <p:tag name="KSO_WM_TEMPLATE_INDEX" val="20200246"/>
</p:tagLst>
</file>

<file path=ppt/tags/tag227.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228.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229.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0.xml><?xml version="1.0" encoding="utf-8"?>
<p:tagLst xmlns:p="http://schemas.openxmlformats.org/presentationml/2006/main">
  <p:tag name="KSO_WM_BEAUTIFY_FLAG" val="#wm#"/>
  <p:tag name="KSO_WM_TEMPLATE_CATEGORY" val="custom"/>
  <p:tag name="KSO_WM_TEMPLATE_INDEX" val="20200246"/>
</p:tagLst>
</file>

<file path=ppt/tags/tag231.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232.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233.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wm#"/>
  <p:tag name="KSO_WM_TEMPLATE_CATEGORY" val="custom"/>
  <p:tag name="KSO_WM_TEMPLATE_INDEX" val="20200246"/>
</p:tagLst>
</file>

<file path=ppt/tags/tag236.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237.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238.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239.xml><?xml version="1.0" encoding="utf-8"?>
<p:tagLst xmlns:p="http://schemas.openxmlformats.org/presentationml/2006/main">
  <p:tag name="KSO_WM_BEAUTIFY_FLAG" val="#wm#"/>
  <p:tag name="KSO_WM_TEMPLATE_CATEGORY" val="custom"/>
  <p:tag name="KSO_WM_TEMPLATE_INDEX" val="20200246"/>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241.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2"/>
  <p:tag name="KSO_WM_UNIT_INDEX" val="1_1_2"/>
  <p:tag name="KSO_WM_UNIT_LAYERLEVEL" val="1_1_1"/>
  <p:tag name="KSO_WM_UNIT_TYPE" val="l_h_i"/>
  <p:tag name="KSO_WM_UNIT_USESOURCEFORMAT_APPLY" val="1"/>
</p:tagLst>
</file>

<file path=ppt/tags/tag242.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wm#"/>
  <p:tag name="KSO_WM_TEMPLATE_CATEGORY" val="custom"/>
  <p:tag name="KSO_WM_TEMPLATE_INDEX" val="20200246"/>
</p:tagLst>
</file>

<file path=ppt/tags/tag245.xml><?xml version="1.0" encoding="utf-8"?>
<p:tagLst xmlns:p="http://schemas.openxmlformats.org/presentationml/2006/main">
  <p:tag name="KSO_WM_BEAUTIFY_FLAG" val=""/>
  <p:tag name="KSO_WM_DIAGRAM_GROUP_CODE" val="l1-1"/>
  <p:tag name="KSO_WM_TAG_VERSION" val="1.0"/>
  <p:tag name="KSO_WM_TEMPLATE_CATEGORY" val="custom"/>
  <p:tag name="KSO_WM_TEMPLATE_INDEX" val="20200246"/>
  <p:tag name="KSO_WM_UNIT_COMPATIBLE" val="0"/>
  <p:tag name="KSO_WM_UNIT_DIAGRAM_ISNUMVISUAL" val="0"/>
  <p:tag name="KSO_WM_UNIT_DIAGRAM_ISREFERUNIT" val="0"/>
  <p:tag name="KSO_WM_UNIT_HIGHLIGHT" val="0"/>
  <p:tag name="KSO_WM_UNIT_ID" val="custom20200246_2*l_h_i*1_2_3"/>
  <p:tag name="KSO_WM_UNIT_INDEX" val="1_2_3"/>
  <p:tag name="KSO_WM_UNIT_LAYERLEVEL" val="1_1_1"/>
  <p:tag name="KSO_WM_UNIT_LINE_FILL_TYPE" val="2"/>
  <p:tag name="KSO_WM_UNIT_LINE_FORE_SCHEMECOLOR_INDEX" val="5"/>
  <p:tag name="KSO_WM_UNIT_TEXT_FILL_FORE_SCHEMECOLOR_INDEX" val="13"/>
  <p:tag name="KSO_WM_UNIT_TEXT_FILL_TYPE" val="1"/>
  <p:tag name="KSO_WM_UNIT_TYPE" val="l_h_i"/>
  <p:tag name="KSO_WM_UNIT_USESOURCEFORMAT_APPLY" val="1"/>
</p:tagLst>
</file>

<file path=ppt/tags/tag246.xml><?xml version="1.0" encoding="utf-8"?>
<p:tagLst xmlns:p="http://schemas.openxmlformats.org/presentationml/2006/main">
  <p:tag name="KSO_WM_BEAUTIFY_FLAG" val="#wm#"/>
  <p:tag name="KSO_WM_DIAGRAM_GROUP_CODE" val="l1-1"/>
  <p:tag name="KSO_WM_SLIDE_DIAGTYPE" val="l"/>
  <p:tag name="KSO_WM_SLIDE_ID" val="custom20200246_2"/>
  <p:tag name="KSO_WM_SLIDE_INDEX" val="2"/>
  <p:tag name="KSO_WM_SLIDE_ITEM_CNT" val="2"/>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200246"/>
  <p:tag name="KSO_WM_TEMPLATE_MASTER_TYPE" val="1"/>
  <p:tag name="KSO_WM_TEMPLATE_SUBCATEGORY" val="0"/>
</p:tagLst>
</file>

<file path=ppt/tags/tag247.xml><?xml version="1.0" encoding="utf-8"?>
<p:tagLst xmlns:p="http://schemas.openxmlformats.org/presentationml/2006/main">
  <p:tag name="KSO_WM_BEAUTIFY_FLAG" val="#wm#"/>
  <p:tag name="KSO_WM_TEMPLATE_CATEGORY" val="custom"/>
  <p:tag name="KSO_WM_TEMPLATE_INDEX" val="20200246"/>
</p:tagLst>
</file>

<file path=ppt/tags/tag248.xml><?xml version="1.0" encoding="utf-8"?>
<p:tagLst xmlns:p="http://schemas.openxmlformats.org/presentationml/2006/main">
  <p:tag name="AS_OS" val="Unix 3.10 unknown"/>
  <p:tag name="AS_RELEASE_DATE" val="2023.03.31"/>
  <p:tag name="AS_TITLE" val="Aspose.Slides for Java"/>
  <p:tag name="AS_VERSION" val="23.3"/>
  <p:tag name="COMMONDATA" val="eyJoZGlkIjoiMTdjYTU5ZmZhNjNiOTA0ODE0ZTllYTNjNjkwZWEzNTkifQ=="/>
  <p:tag name="KSO_WPP_MARK_KEY" val="56cb7cec-e56d-403c-be9c-7f2a6d1184ed"/>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
  <p:tag name="KSO_WM_UNIT_INDEX" val="1"/>
  <p:tag name="KSO_WM_UNIT_LAYERLEVEL" val="1"/>
  <p:tag name="KSO_WM_UNIT_TYPE" val="i"/>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
  <p:tag name="KSO_WM_UNIT_INDEX" val="1"/>
  <p:tag name="KSO_WM_UNIT_LAYERLEVEL" val="1"/>
  <p:tag name="KSO_WM_UNIT_TYPE" val="i"/>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TYPE" val="i"/>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7.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8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9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TYPE" val="i"/>
</p:tagLst>
</file>

<file path=ppt/tags/tag9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微软雅黑"/>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微软雅黑"/>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自定义 95">
      <a:dk1>
        <a:srgbClr val="000000"/>
      </a:dk1>
      <a:lt1>
        <a:srgbClr val="FFFFFF"/>
      </a:lt1>
      <a:dk2>
        <a:srgbClr val="FBF5F2"/>
      </a:dk2>
      <a:lt2>
        <a:srgbClr val="FEFCFB"/>
      </a:lt2>
      <a:accent1>
        <a:srgbClr val="DF677B"/>
      </a:accent1>
      <a:accent2>
        <a:srgbClr val="D48483"/>
      </a:accent2>
      <a:accent3>
        <a:srgbClr val="C69C8D"/>
      </a:accent3>
      <a:accent4>
        <a:srgbClr val="B4B096"/>
      </a:accent4>
      <a:accent5>
        <a:srgbClr val="A1C49F"/>
      </a:accent5>
      <a:accent6>
        <a:srgbClr val="87D9A8"/>
      </a:accent6>
      <a:hlink>
        <a:srgbClr val="8DD7F8"/>
      </a:hlink>
      <a:folHlink>
        <a:srgbClr val="B759BC"/>
      </a:folHlink>
    </a:clrScheme>
    <a:fontScheme name="自定义 1">
      <a:majorFont>
        <a:latin typeface="微软雅黑"/>
        <a:ea typeface="汉仪旗黑-85S"/>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自定义 95">
    <a:dk1>
      <a:srgbClr val="000000"/>
    </a:dk1>
    <a:lt1>
      <a:srgbClr val="FFFFFF"/>
    </a:lt1>
    <a:dk2>
      <a:srgbClr val="FBF5F2"/>
    </a:dk2>
    <a:lt2>
      <a:srgbClr val="FEFCFB"/>
    </a:lt2>
    <a:accent1>
      <a:srgbClr val="DF677B"/>
    </a:accent1>
    <a:accent2>
      <a:srgbClr val="D48483"/>
    </a:accent2>
    <a:accent3>
      <a:srgbClr val="C69C8D"/>
    </a:accent3>
    <a:accent4>
      <a:srgbClr val="B4B096"/>
    </a:accent4>
    <a:accent5>
      <a:srgbClr val="A1C49F"/>
    </a:accent5>
    <a:accent6>
      <a:srgbClr val="87D9A8"/>
    </a:accent6>
    <a:hlink>
      <a:srgbClr val="8DD7F8"/>
    </a:hlink>
    <a:folHlink>
      <a:srgbClr val="B759BC"/>
    </a:folHlink>
  </a:clrScheme>
</a:themeOverride>
</file>

<file path=docProps/app.xml><?xml version="1.0" encoding="utf-8"?>
<Properties xmlns:vt="http://schemas.openxmlformats.org/officeDocument/2006/docPropsVTypes" xmlns="http://schemas.openxmlformats.org/officeDocument/2006/extended-properties">
  <Company>学科网</Company>
  <Paragraphs>177</Paragraphs>
  <Slides>27</Slides>
  <Notes>1</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27</vt:i4>
      </vt:variant>
    </vt:vector>
  </HeadingPairs>
  <TitlesOfParts>
    <vt:vector baseType="lpstr" size="37">
      <vt:lpstr>Arial</vt:lpstr>
      <vt:lpstr>Calibri</vt:lpstr>
      <vt:lpstr>微软雅黑</vt:lpstr>
      <vt:lpstr>汉仪旗黑-85S</vt:lpstr>
      <vt:lpstr>仿宋</vt:lpstr>
      <vt:lpstr>Calibri Light</vt:lpstr>
      <vt:lpstr>宋体</vt:lpstr>
      <vt:lpstr>Times New Roman</vt:lpstr>
      <vt:lpstr>Gen Jyuu GothicL Medium</vt:lpstr>
      <vt:lpstr>Office 主题</vt:lpstr>
      <vt:lpstr>以奋斗冲破命运牢笼             ——电影《八角笼中》赏析</vt:lpstr>
      <vt:lpstr>以奋斗冲破命运牢笼             ——电影《八角笼中》赏析</vt:lpstr>
      <vt:lpstr>影片内容介绍</vt:lpstr>
      <vt:lpstr>  标题解读</vt:lpstr>
      <vt:lpstr>  结尾解读</vt:lpstr>
      <vt:lpstr>PowerPoint Presentation</vt:lpstr>
      <vt:lpstr> 变脸剧情解读</vt:lpstr>
      <vt:lpstr> 送钱剧情解读</vt:lpstr>
      <vt:lpstr> 人物形象解读</vt:lpstr>
      <vt:lpstr> 感后感</vt:lpstr>
      <vt:lpstr> 感后感</vt:lpstr>
      <vt:lpstr> 感后感</vt:lpstr>
      <vt:lpstr> 感后感</vt:lpstr>
      <vt:lpstr> 背后真实故事</vt:lpstr>
      <vt:lpstr> 背后真实故事</vt:lpstr>
      <vt:lpstr> 背后真实故事</vt:lpstr>
      <vt:lpstr> 背后真实故事</vt:lpstr>
      <vt:lpstr> 背后真实故事</vt:lpstr>
      <vt:lpstr> 背后真实故事</vt:lpstr>
      <vt:lpstr> 素材角度</vt:lpstr>
      <vt:lpstr> 电影评论</vt:lpstr>
      <vt:lpstr> 电影评论</vt:lpstr>
      <vt:lpstr> 时评</vt:lpstr>
      <vt:lpstr> 时评</vt:lpstr>
      <vt:lpstr> 时评</vt:lpstr>
      <vt:lpstr>PowerPoint Presentation</vt:lpstr>
      <vt:lpstr>再见</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2023-07-20T17:05:41.047</cp:lastPrinted>
  <dcterms:created xsi:type="dcterms:W3CDTF">2023-07-20T17:05:41Z</dcterms:created>
  <dcterms:modified xsi:type="dcterms:W3CDTF">2023-07-20T09:05:41Z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