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527" r:id="rId3"/>
    <p:sldId id="498" r:id="rId4"/>
    <p:sldId id="409" r:id="rId5"/>
    <p:sldId id="429" r:id="rId6"/>
    <p:sldId id="428" r:id="rId7"/>
    <p:sldId id="427" r:id="rId8"/>
    <p:sldId id="426" r:id="rId9"/>
    <p:sldId id="529" r:id="rId10"/>
    <p:sldId id="530" r:id="rId11"/>
    <p:sldId id="532" r:id="rId12"/>
    <p:sldId id="533" r:id="rId13"/>
    <p:sldId id="534" r:id="rId14"/>
    <p:sldId id="535" r:id="rId15"/>
    <p:sldId id="548" r:id="rId16"/>
    <p:sldId id="549" r:id="rId17"/>
    <p:sldId id="536" r:id="rId18"/>
    <p:sldId id="537" r:id="rId19"/>
    <p:sldId id="539" r:id="rId20"/>
    <p:sldId id="540" r:id="rId21"/>
    <p:sldId id="550" r:id="rId22"/>
    <p:sldId id="541" r:id="rId23"/>
    <p:sldId id="542" r:id="rId24"/>
    <p:sldId id="551" r:id="rId25"/>
    <p:sldId id="552" r:id="rId26"/>
    <p:sldId id="553" r:id="rId27"/>
    <p:sldId id="554" r:id="rId28"/>
    <p:sldId id="555" r:id="rId29"/>
    <p:sldId id="556" r:id="rId30"/>
    <p:sldId id="557" r:id="rId31"/>
    <p:sldId id="558" r:id="rId32"/>
    <p:sldId id="559" r:id="rId33"/>
    <p:sldId id="560" r:id="rId34"/>
    <p:sldId id="561" r:id="rId35"/>
    <p:sldId id="562" r:id="rId36"/>
    <p:sldId id="563" r:id="rId37"/>
    <p:sldId id="564" r:id="rId38"/>
    <p:sldId id="565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92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527435" y="331259"/>
            <a:ext cx="434789" cy="44855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标题 1"/>
          <p:cNvSpPr txBox="1"/>
          <p:nvPr userDrawn="1"/>
        </p:nvSpPr>
        <p:spPr>
          <a:xfrm>
            <a:off x="1209303" y="356659"/>
            <a:ext cx="7863029" cy="440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935" b="0" i="0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defTabSz="685800"/>
            <a:r>
              <a:rPr lang="zh-CN" altLang="en-US"/>
              <a:t>请输入您的标题</a:t>
            </a:r>
            <a:endParaRPr lang="zh-CN" altLang="en-US"/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1270838" y="872083"/>
            <a:ext cx="10479237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tags" Target="../tags/tag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tags" Target="../tags/tag7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tags" Target="../tags/tag83.xml" /><Relationship Id="rId4" Type="http://schemas.openxmlformats.org/officeDocument/2006/relationships/image" Target="../media/image8.png" /><Relationship Id="rId5" Type="http://schemas.openxmlformats.org/officeDocument/2006/relationships/tags" Target="../tags/tag84.xml" /><Relationship Id="rId6" Type="http://schemas.openxmlformats.org/officeDocument/2006/relationships/image" Target="../media/image9.png" /><Relationship Id="rId7" Type="http://schemas.openxmlformats.org/officeDocument/2006/relationships/image" Target="../media/image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tags" Target="../tags/tag85.xml" /><Relationship Id="rId4" Type="http://schemas.openxmlformats.org/officeDocument/2006/relationships/image" Target="../media/image8.png" /><Relationship Id="rId5" Type="http://schemas.openxmlformats.org/officeDocument/2006/relationships/tags" Target="../tags/tag86.xml" /><Relationship Id="rId6" Type="http://schemas.openxmlformats.org/officeDocument/2006/relationships/image" Target="../media/image9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tags" Target="../tags/tag87.xml" /><Relationship Id="rId4" Type="http://schemas.openxmlformats.org/officeDocument/2006/relationships/image" Target="../media/image8.png" /><Relationship Id="rId5" Type="http://schemas.openxmlformats.org/officeDocument/2006/relationships/tags" Target="../tags/tag88.xml" /><Relationship Id="rId6" Type="http://schemas.openxmlformats.org/officeDocument/2006/relationships/image" Target="../media/image9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05" y="731520"/>
            <a:ext cx="8378190" cy="539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>
            <a:fillRect/>
          </a:stretch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>
            <a:fillRect/>
          </a:stretch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61360" y="2829560"/>
            <a:ext cx="5669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种树郭橐驼传</a:t>
            </a:r>
            <a:endParaRPr lang="zh-CN" altLang="en-US" sz="72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4635" y="452945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柳宗元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82575" y="629285"/>
            <a:ext cx="114998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既然已，勿动勿虑　　　　　</a:t>
            </a: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又何以蕃吾生而安吾性耶</a:t>
            </a: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	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繁殖</a:t>
            </a: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早缫而绪，早织而缕</a:t>
            </a:r>
            <a:r>
              <a:rPr lang="en-US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	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尔</a:t>
            </a:r>
            <a:r>
              <a:rPr lang="en-US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4000" b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你，你们</a:t>
            </a:r>
            <a:r>
              <a:rPr lang="zh-CN" sz="4000" b="0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
</a:t>
            </a:r>
            <a:endParaRPr lang="zh-CN" altLang="en-US" sz="4000" b="0" u="sng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25755" y="267970"/>
            <a:ext cx="11697335" cy="5405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en-US" sz="3600" b="0">
                <a:latin typeface="宋体" panose="02010600030101010101" pitchFamily="2" charset="-122"/>
              </a:rPr>
              <a:t>①</a:t>
            </a:r>
            <a:r>
              <a:rPr lang="zh-CN" sz="3600" b="0">
                <a:ea typeface="宋体" panose="02010600030101010101" pitchFamily="2" charset="-122"/>
              </a:rPr>
              <a:t>名我固当：</a:t>
            </a:r>
            <a:r>
              <a:rPr lang="zh-CN" sz="3600" b="0" u="sng">
                <a:ea typeface="宋体" panose="02010600030101010101" pitchFamily="2" charset="-122"/>
              </a:rPr>
              <a:t>名词用作动词，起名。</a:t>
            </a:r>
            <a:r>
              <a:rPr lang="en-US" sz="3600" b="0">
                <a:latin typeface="宋体" panose="02010600030101010101" pitchFamily="2" charset="-122"/>
              </a:rPr>
              <a:t>②</a:t>
            </a:r>
            <a:r>
              <a:rPr lang="zh-CN" sz="3600" b="0">
                <a:ea typeface="宋体" panose="02010600030101010101" pitchFamily="2" charset="-122"/>
              </a:rPr>
              <a:t>驼业种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树：</a:t>
            </a:r>
            <a:r>
              <a:rPr lang="zh-CN" sz="3600" b="0" u="sng">
                <a:ea typeface="宋体" panose="02010600030101010101" pitchFamily="2" charset="-122"/>
              </a:rPr>
              <a:t>意动用法，以</a:t>
            </a:r>
            <a:r>
              <a:rPr lang="en-US" sz="3600" b="0" u="sng"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3600" b="0" u="sng">
                <a:ea typeface="宋体" panose="02010600030101010101" pitchFamily="2" charset="-122"/>
              </a:rPr>
              <a:t>为业。</a:t>
            </a:r>
            <a:r>
              <a:rPr lang="en-US" sz="3600" b="0">
                <a:latin typeface="宋体" panose="02010600030101010101" pitchFamily="2" charset="-122"/>
              </a:rPr>
              <a:t>③</a:t>
            </a:r>
            <a:r>
              <a:rPr lang="zh-CN" sz="3600" b="0">
                <a:ea typeface="宋体" panose="02010600030101010101" pitchFamily="2" charset="-122"/>
              </a:rPr>
              <a:t>且硕茂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早实以蕃：</a:t>
            </a:r>
            <a:r>
              <a:rPr lang="zh-CN" sz="3600" b="0" u="sng">
                <a:ea typeface="宋体" panose="02010600030101010101" pitchFamily="2" charset="-122"/>
              </a:rPr>
              <a:t>名词用作动词，结果。</a:t>
            </a:r>
            <a:r>
              <a:rPr lang="en-US" sz="3600" b="0">
                <a:latin typeface="宋体" panose="02010600030101010101" pitchFamily="2" charset="-122"/>
              </a:rPr>
              <a:t>④</a:t>
            </a:r>
            <a:r>
              <a:rPr lang="zh-CN" sz="3600" b="0">
                <a:ea typeface="宋体" panose="02010600030101010101" pitchFamily="2" charset="-122"/>
              </a:rPr>
              <a:t>非有能硕茂之也：</a:t>
            </a:r>
            <a:r>
              <a:rPr lang="zh-CN" sz="3600" b="0" u="sng">
                <a:ea typeface="宋体" panose="02010600030101010101" pitchFamily="2" charset="-122"/>
              </a:rPr>
              <a:t>使动用法，使</a:t>
            </a:r>
            <a:r>
              <a:rPr lang="en-US" sz="3600" b="0" u="sng"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3600" b="0" u="sng">
                <a:ea typeface="宋体" panose="02010600030101010101" pitchFamily="2" charset="-122"/>
              </a:rPr>
              <a:t>硕大茂盛。</a:t>
            </a:r>
            <a:r>
              <a:rPr lang="en-US" sz="3600" b="0">
                <a:latin typeface="宋体" panose="02010600030101010101" pitchFamily="2" charset="-122"/>
              </a:rPr>
              <a:t>⑤</a:t>
            </a:r>
            <a:r>
              <a:rPr lang="zh-CN" sz="3600" b="0">
                <a:ea typeface="宋体" panose="02010600030101010101" pitchFamily="2" charset="-122"/>
              </a:rPr>
              <a:t>非有能早而蕃之也：</a:t>
            </a:r>
            <a:r>
              <a:rPr lang="zh-CN" sz="3600" b="0" u="sng">
                <a:ea typeface="宋体" panose="02010600030101010101" pitchFamily="2" charset="-122"/>
              </a:rPr>
              <a:t>使动用法，使</a:t>
            </a:r>
            <a:r>
              <a:rPr lang="en-US" sz="3600" b="0" u="sng"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3600" b="0" u="sng">
                <a:ea typeface="宋体" panose="02010600030101010101" pitchFamily="2" charset="-122"/>
              </a:rPr>
              <a:t>早、使</a:t>
            </a:r>
            <a:r>
              <a:rPr lang="en-US" sz="3600" b="0" u="sng"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3600" b="0" u="sng">
                <a:ea typeface="宋体" panose="02010600030101010101" pitchFamily="2" charset="-122"/>
              </a:rPr>
              <a:t>多。</a:t>
            </a:r>
            <a:r>
              <a:rPr lang="en-US" sz="3600" b="0">
                <a:latin typeface="宋体" panose="02010600030101010101" pitchFamily="2" charset="-122"/>
              </a:rPr>
              <a:t>⑥</a:t>
            </a:r>
            <a:r>
              <a:rPr lang="zh-CN" sz="3600" b="0">
                <a:ea typeface="宋体" panose="02010600030101010101" pitchFamily="2" charset="-122"/>
              </a:rPr>
              <a:t>其筑欲密：</a:t>
            </a:r>
            <a:r>
              <a:rPr lang="zh-CN" sz="3600" b="0" u="sng">
                <a:ea typeface="宋体" panose="02010600030101010101" pitchFamily="2" charset="-122"/>
              </a:rPr>
              <a:t>名词用作动词，捣土。</a:t>
            </a:r>
            <a:r>
              <a:rPr lang="en-US" sz="3600" b="0">
                <a:latin typeface="宋体" panose="02010600030101010101" pitchFamily="2" charset="-122"/>
              </a:rPr>
              <a:t>⑦</a:t>
            </a:r>
            <a:r>
              <a:rPr lang="zh-CN" sz="3600" b="0">
                <a:ea typeface="宋体" panose="02010600030101010101" pitchFamily="2" charset="-122"/>
              </a:rPr>
              <a:t>爪其肤以验其生枯：</a:t>
            </a:r>
            <a:r>
              <a:rPr lang="zh-CN" sz="3600" b="0" u="sng">
                <a:ea typeface="宋体" panose="02010600030101010101" pitchFamily="2" charset="-122"/>
              </a:rPr>
              <a:t>名词用作动词，用指甲掐。</a:t>
            </a:r>
            <a:r>
              <a:rPr lang="en-US" sz="3600" b="0">
                <a:latin typeface="宋体" panose="02010600030101010101" pitchFamily="2" charset="-122"/>
              </a:rPr>
              <a:t>⑧</a:t>
            </a:r>
            <a:r>
              <a:rPr lang="zh-CN" sz="3600" b="0">
                <a:ea typeface="宋体" panose="02010600030101010101" pitchFamily="2" charset="-122"/>
              </a:rPr>
              <a:t>而木之性日以离矣：</a:t>
            </a:r>
            <a:r>
              <a:rPr lang="zh-CN" sz="3600" b="0" u="sng">
                <a:ea typeface="宋体" panose="02010600030101010101" pitchFamily="2" charset="-122"/>
              </a:rPr>
              <a:t>名词作状语，一天天地。</a:t>
            </a:r>
            <a:r>
              <a:rPr lang="zh-CN" sz="3600" b="0" u="sng">
                <a:ea typeface="宋体" panose="02010600030101010101" pitchFamily="2" charset="-122"/>
              </a:rPr>
              <a:t>
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12090" y="59690"/>
            <a:ext cx="1176845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600" b="0">
                <a:ea typeface="楷体" panose="02010609060101010101" charset="-122"/>
              </a:rPr>
              <a:t>古人勤于植树，树木造福于古人。因而激发了历代文人墨客的诗意，他们常对喜爱的树题诗吟咏。</a:t>
            </a:r>
            <a:endParaRPr lang="zh-CN" sz="3600" b="0">
              <a:ea typeface="楷体" panose="02010609060101010101" charset="-122"/>
            </a:endParaRPr>
          </a:p>
          <a:p>
            <a:pPr indent="304800"/>
            <a:r>
              <a:rPr lang="zh-CN" sz="3600" b="0">
                <a:ea typeface="楷体" panose="02010609060101010101" charset="-122"/>
              </a:rPr>
              <a:t>东晋陶渊明在归隐后就专门在房前种了五棵柳树，曾留下“萦萦窗下兰，密密堂前柳”的诗句。</a:t>
            </a:r>
            <a:endParaRPr lang="zh-CN" sz="3600" b="0">
              <a:ea typeface="楷体" panose="02010609060101010101" charset="-122"/>
            </a:endParaRPr>
          </a:p>
          <a:p>
            <a:pPr indent="304800"/>
            <a:r>
              <a:rPr lang="zh-CN" sz="3600" b="0">
                <a:ea typeface="楷体" panose="02010609060101010101" charset="-122"/>
              </a:rPr>
              <a:t>唐代诗人杜甫因战乱流浪四川成都浣花溪时，向驻地熟人要桃树苗，“奉气桃栽一百根，春前为送浣花村”就是生动的写照。</a:t>
            </a:r>
            <a:endParaRPr lang="zh-CN" sz="3600" b="0">
              <a:ea typeface="楷体" panose="02010609060101010101" charset="-122"/>
            </a:endParaRPr>
          </a:p>
          <a:p>
            <a:pPr indent="304800"/>
            <a:r>
              <a:rPr lang="zh-CN" sz="3600" b="0">
                <a:ea typeface="楷体" panose="02010609060101010101" charset="-122"/>
              </a:rPr>
              <a:t>素有“柳痴”称呼的柳宗元，被贬柳州刺史后，在柳江沿岸种了很多柳树，曾留有“柳州柳刺史，种树柳江边”的说法。</a:t>
            </a:r>
            <a:endParaRPr lang="zh-CN" sz="3600" b="0">
              <a:ea typeface="楷体" panose="02010609060101010101" charset="-122"/>
            </a:endParaRPr>
          </a:p>
          <a:p>
            <a:pPr indent="304800"/>
            <a:r>
              <a:rPr lang="zh-CN" sz="3600" b="0">
                <a:ea typeface="楷体" panose="02010609060101010101" charset="-122"/>
              </a:rPr>
              <a:t>他的散文《种树郭橐驼传》不仅对指导种树有较高的科学价值，而且还有极强的讽喻意义。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40030" y="172085"/>
            <a:ext cx="1171194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自读课文，整体感知</a:t>
            </a:r>
            <a:r>
              <a:rPr lang="en-US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郭橐驼总结的种树方法是什么？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
</a:t>
            </a:r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他认为种完后应该采取什么态度？</a:t>
            </a:r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他对自己取得的成绩是如何评价的？</a:t>
            </a:r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2.请画出思维导图。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提示：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橐驼其人；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种树经验：郭橐驼； 他植者；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借事寓理：现  实；理  想。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485" y="725805"/>
            <a:ext cx="4134485" cy="60248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5425" y="243840"/>
            <a:ext cx="11741150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宋体" panose="02010600030101010101" pitchFamily="2" charset="-122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郭橐驼总结的种树方法是什么？他认为种完后应该采取什么态度？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他对自己取得的成绩是如何评价的？</a:t>
            </a:r>
            <a:endParaRPr lang="zh-CN" sz="36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郭橐驼总结的种树方法是：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“凡植木之性：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FF0000"/>
                </a:solidFill>
                <a:ea typeface="楷体" panose="02010609060101010101" charset="-122"/>
              </a:rPr>
              <a:t>其本欲舒，其培欲平，其土欲故，其筑欲密”，</a:t>
            </a:r>
            <a:endParaRPr lang="zh-CN" sz="3200" b="0">
              <a:solidFill>
                <a:srgbClr val="FF0000"/>
              </a:solidFill>
              <a:ea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FF0000"/>
                </a:solidFill>
                <a:ea typeface="楷体" panose="02010609060101010101" charset="-122"/>
              </a:rPr>
              <a:t>“其莳也若子”。</a:t>
            </a:r>
            <a:endParaRPr lang="zh-CN" sz="3200" b="0">
              <a:solidFill>
                <a:srgbClr val="FF0000"/>
              </a:solidFill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他认为种完后应该采取的态度是：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solidFill>
                  <a:srgbClr val="00B050"/>
                </a:solidFill>
                <a:ea typeface="楷体" panose="02010609060101010101" charset="-122"/>
              </a:rPr>
              <a:t>“勿动勿虑，去不复顾。其莳也若子，其置也若弃。”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郭橐驼正是顺着树木的自然本性栽种，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从而保护了它的生机，因而收到</a:t>
            </a:r>
            <a:r>
              <a:rPr lang="zh-CN" sz="3200" b="0">
                <a:solidFill>
                  <a:srgbClr val="0070C0"/>
                </a:solidFill>
                <a:ea typeface="楷体" panose="02010609060101010101" charset="-122"/>
              </a:rPr>
              <a:t>“天者全而其性得”</a:t>
            </a:r>
            <a:r>
              <a:rPr lang="zh-CN" sz="3200" b="0">
                <a:ea typeface="楷体" panose="02010609060101010101" charset="-122"/>
              </a:rPr>
              <a:t>的理想效果。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正如他对自己的评价一样，</a:t>
            </a:r>
            <a:endParaRPr lang="zh-CN" sz="3200" b="0">
              <a:ea typeface="楷体" panose="02010609060101010101" charset="-122"/>
            </a:endParaRPr>
          </a:p>
          <a:p>
            <a:pPr indent="0" algn="l"/>
            <a:r>
              <a:rPr lang="zh-CN" sz="3200" b="0">
                <a:solidFill>
                  <a:srgbClr val="7030A0"/>
                </a:solidFill>
                <a:ea typeface="楷体" panose="02010609060101010101" charset="-122"/>
              </a:rPr>
              <a:t>“吾不害其长而已，非有能硕茂之也；</a:t>
            </a:r>
            <a:endParaRPr lang="zh-CN" sz="3200" b="0">
              <a:solidFill>
                <a:srgbClr val="7030A0"/>
              </a:solidFill>
              <a:ea typeface="楷体" panose="02010609060101010101" charset="-122"/>
            </a:endParaRPr>
          </a:p>
          <a:p>
            <a:pPr indent="0" algn="l"/>
            <a:r>
              <a:rPr lang="zh-CN" sz="3200" b="0">
                <a:solidFill>
                  <a:srgbClr val="7030A0"/>
                </a:solidFill>
                <a:ea typeface="楷体" panose="02010609060101010101" charset="-122"/>
              </a:rPr>
              <a:t>不抑耗其实而已，非有能早而蕃之也”。</a:t>
            </a:r>
            <a:endParaRPr lang="zh-CN" altLang="en-US" sz="3200" b="0">
              <a:solidFill>
                <a:srgbClr val="7030A0"/>
              </a:solidFill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3825"/>
            <a:ext cx="11924030" cy="65258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80365" y="1193800"/>
            <a:ext cx="1181163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1.</a:t>
            </a:r>
            <a:r>
              <a:rPr lang="zh-CN" sz="3600" b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以“养树”喻“养人”是这篇传记写作的出发点，类比和映衬的手法在这篇文章中是如何运用的？</a:t>
            </a:r>
            <a:endParaRPr lang="zh-CN" sz="3600" b="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indent="0"/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</a:rPr>
              <a:t>提示：叙事性类比；论述性类比。</a:t>
            </a:r>
            <a:r>
              <a:rPr lang="en-US" altLang="zh-CN" sz="2800" b="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</a:rPr>
              <a:t>        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</a:rPr>
              <a:t>映衬就是互相照应的写法，通过上下文内容或语意的遥相呼应，来强化表达效果。</a:t>
            </a:r>
            <a:endParaRPr lang="zh-CN" sz="2800" b="0">
              <a:latin typeface="楷体" panose="02010609060101010101" charset="-122"/>
              <a:ea typeface="楷体" panose="02010609060101010101" charset="-122"/>
              <a:cs typeface="等线" panose="02010600030101010101" charset="-122"/>
            </a:endParaRPr>
          </a:p>
          <a:p>
            <a:pPr indent="0"/>
            <a:endParaRPr lang="zh-CN" altLang="en-US" sz="36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indent="0"/>
            <a:r>
              <a:rPr lang="zh-CN" altLang="en-US" sz="36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2.作者写作本文的用意何在？</a:t>
            </a:r>
            <a:endParaRPr lang="zh-CN" altLang="en-US" sz="36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indent="0"/>
            <a:endParaRPr lang="zh-CN" altLang="en-US" sz="36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indent="0"/>
            <a:r>
              <a:rPr lang="zh-CN" altLang="en-US" sz="36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3.柳宗元写这篇文章，运用“养树”与“养民”互相映照的写法，把种树管树之理引申到吏治上去。</a:t>
            </a:r>
            <a:endParaRPr lang="zh-CN" altLang="en-US" sz="36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indent="0"/>
            <a:r>
              <a:rPr lang="zh-CN" altLang="en-US" sz="36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在现实生活中，郭橐驼的“种树经”能给我们什么启示？</a:t>
            </a:r>
            <a:endParaRPr lang="zh-CN" altLang="en-US" sz="36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145" y="25336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共读课文，小组探究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0325" y="149225"/>
            <a:ext cx="1207198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1.</a:t>
            </a:r>
            <a:r>
              <a:rPr lang="zh-CN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以“养树”喻“养人”是这篇传记写作的出发点，</a:t>
            </a:r>
            <a:endParaRPr lang="zh-CN" sz="280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pPr indent="0"/>
            <a:r>
              <a:rPr lang="zh-CN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类比和映衬的手法在这篇文章中是如何运用的？</a:t>
            </a:r>
            <a:endParaRPr lang="zh-CN" sz="2800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pPr indent="0"/>
            <a:r>
              <a:rPr lang="zh-CN" sz="280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  <a:sym typeface="+mn-ea"/>
              </a:rPr>
              <a:t>提示：叙事性类比；论述性类比。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  <a:sym typeface="+mn-ea"/>
              </a:rPr>
              <a:t>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等线" panose="02010600030101010101" charset="-122"/>
              <a:sym typeface="+mn-ea"/>
            </a:endParaRPr>
          </a:p>
          <a:p>
            <a:pPr indent="0"/>
            <a:r>
              <a:rPr lang="zh-CN" sz="2800">
                <a:latin typeface="楷体" panose="02010609060101010101" charset="-122"/>
                <a:ea typeface="楷体" panose="02010609060101010101" charset="-122"/>
                <a:cs typeface="等线" panose="02010600030101010101" charset="-122"/>
                <a:sym typeface="+mn-ea"/>
              </a:rPr>
              <a:t>映衬：互相照应，通过上下文内容或语意的遥相呼应，来强化表达效果。</a:t>
            </a:r>
            <a:endParaRPr lang="zh-CN" altLang="en-US" sz="2800"/>
          </a:p>
        </p:txBody>
      </p:sp>
      <p:sp>
        <p:nvSpPr>
          <p:cNvPr id="100" name="文本框 99"/>
          <p:cNvSpPr txBox="1"/>
          <p:nvPr/>
        </p:nvSpPr>
        <p:spPr>
          <a:xfrm>
            <a:off x="106045" y="2172335"/>
            <a:ext cx="119799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ea typeface="楷体" panose="02010609060101010101" charset="-122"/>
              </a:rPr>
              <a:t>本文中的类比，有叙事性的，如</a:t>
            </a:r>
            <a:r>
              <a:rPr lang="zh-CN" sz="3200" b="0" u="sng">
                <a:solidFill>
                  <a:srgbClr val="C00000"/>
                </a:solidFill>
                <a:ea typeface="楷体" panose="02010609060101010101" charset="-122"/>
              </a:rPr>
              <a:t>两种种树方法的类比；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有论述性的，如</a:t>
            </a:r>
            <a:r>
              <a:rPr lang="zh-CN" sz="3200" b="0" u="sng">
                <a:solidFill>
                  <a:srgbClr val="C00000"/>
                </a:solidFill>
                <a:ea typeface="楷体" panose="02010609060101010101" charset="-122"/>
              </a:rPr>
              <a:t>郭橐驼对种树方法的归纳和对“他植者”的批评</a:t>
            </a:r>
            <a:r>
              <a:rPr lang="zh-CN" sz="3200" b="0">
                <a:ea typeface="楷体" panose="02010609060101010101" charset="-122"/>
              </a:rPr>
              <a:t>。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本文先谈“养树”，后论“养人”，这就是运用了映衬的写法。</a:t>
            </a:r>
            <a:r>
              <a:rPr lang="zh-CN" sz="3200" b="0">
                <a:ea typeface="楷体" panose="02010609060101010101" charset="-122"/>
              </a:rPr>
              <a:t>
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这样</a:t>
            </a:r>
            <a:r>
              <a:rPr lang="zh-CN" sz="3200" b="0" u="sng">
                <a:solidFill>
                  <a:srgbClr val="C00000"/>
                </a:solidFill>
                <a:ea typeface="楷体" panose="02010609060101010101" charset="-122"/>
              </a:rPr>
              <a:t>把有关树和人的话题合而为一，互相补充，</a:t>
            </a:r>
            <a:r>
              <a:rPr lang="zh-CN" sz="3200" b="0">
                <a:ea typeface="楷体" panose="02010609060101010101" charset="-122"/>
              </a:rPr>
              <a:t>增强了文章的气势。</a:t>
            </a:r>
            <a:endParaRPr lang="zh-CN" sz="3200" b="0">
              <a:ea typeface="楷体" panose="02010609060101010101" charset="-122"/>
            </a:endParaRPr>
          </a:p>
          <a:p>
            <a:pPr indent="0"/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在语意上相互映衬的例子，如郭橐驼谈“养树”一段，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开头说“橐驼非能使木寿且孳也”，最后以“吾又何能为哉”回应，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在自谦之中，起到了强化观点的作用。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4940" y="120650"/>
            <a:ext cx="11881485" cy="6308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宋体" panose="02010600030101010101" pitchFamily="2" charset="-122"/>
              </a:rPr>
              <a:t>2.</a:t>
            </a:r>
            <a:r>
              <a:rPr lang="zh-CN" sz="2800" b="0">
                <a:ea typeface="宋体" panose="02010600030101010101" pitchFamily="2" charset="-122"/>
              </a:rPr>
              <a:t>作者写作本文的用意何在？</a:t>
            </a:r>
            <a:r>
              <a:rPr lang="zh-CN" sz="3600" b="0">
                <a:solidFill>
                  <a:srgbClr val="FF0000"/>
                </a:solidFill>
                <a:ea typeface="楷体" panose="02010609060101010101" charset="-122"/>
              </a:rPr>
              <a:t>“传其事以为官戒也。”</a:t>
            </a:r>
            <a:endParaRPr lang="zh-CN" sz="36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作者真正意图并不在谈种树，而在谈“养人术”，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借这种方式抨击了官吏繁政扰民的社会现象。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文章最后一句(结语)“传其事以为官戒也”，</a:t>
            </a:r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200" b="0">
                <a:ea typeface="楷体" panose="02010609060101010101" charset="-122"/>
              </a:rPr>
              <a:t>实际上表明了作传的真正意图是警示上层统治者清肃吏治，顺应老百姓的生活习惯和生产规律，让百姓休养生息以维持承平之世。</a:t>
            </a:r>
            <a:r>
              <a:rPr lang="zh-CN" sz="3200" b="0">
                <a:ea typeface="楷体" panose="02010609060101010101" charset="-122"/>
              </a:rPr>
              <a:t>揭露时政弊端，论述为官治民的道理。</a:t>
            </a:r>
            <a:r>
              <a:rPr lang="zh-CN" sz="3200" b="0">
                <a:ea typeface="楷体" panose="02010609060101010101" charset="-122"/>
              </a:rPr>
              <a:t>
</a:t>
            </a:r>
            <a:endParaRPr lang="zh-CN" sz="3200" b="0">
              <a:ea typeface="楷体" panose="02010609060101010101" charset="-122"/>
            </a:endParaRPr>
          </a:p>
          <a:p>
            <a:pPr indent="0"/>
            <a:endParaRPr lang="zh-CN" sz="3200" b="0">
              <a:ea typeface="楷体" panose="02010609060101010101" charset="-122"/>
            </a:endParaRPr>
          </a:p>
          <a:p>
            <a:pPr indent="0"/>
            <a:r>
              <a:rPr lang="zh-CN" sz="3600" b="1">
                <a:ea typeface="楷体" panose="02010609060101010101" charset="-122"/>
              </a:rPr>
              <a:t>本文借为人立传的方式，寓治国养民之理于种树之道当中，揭露了当时统治阶级政乱令烦的弊病给人民带来的祸害，表现了作者进步的“养民”治国思想，</a:t>
            </a:r>
            <a:endParaRPr lang="zh-CN" sz="3600" b="1">
              <a:ea typeface="楷体" panose="02010609060101010101" charset="-122"/>
            </a:endParaRPr>
          </a:p>
          <a:p>
            <a:pPr indent="0"/>
            <a:r>
              <a:rPr lang="zh-CN" sz="3600" b="1">
                <a:ea typeface="楷体" panose="02010609060101010101" charset="-122"/>
              </a:rPr>
              <a:t>体现了人民的愿望和要求。</a:t>
            </a:r>
            <a:endParaRPr lang="zh-CN" altLang="en-US" sz="3600" b="1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0650" y="273050"/>
            <a:ext cx="119513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宋体" panose="02010600030101010101" pitchFamily="2" charset="-122"/>
              </a:rPr>
              <a:t>3.</a:t>
            </a:r>
            <a:r>
              <a:rPr lang="zh-CN" sz="2800" b="0">
                <a:ea typeface="宋体" panose="02010600030101010101" pitchFamily="2" charset="-122"/>
              </a:rPr>
              <a:t>柳宗元写这篇文章，运用“养树”与“养民”互相映照的写法，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把种树管树之理引申到吏治上去。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在现实生活中，郭橐驼的</a:t>
            </a:r>
            <a:r>
              <a:rPr lang="en-US" sz="2800" b="0">
                <a:latin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2800" b="0">
                <a:ea typeface="宋体" panose="02010600030101010101" pitchFamily="2" charset="-122"/>
              </a:rPr>
              <a:t>种树经</a:t>
            </a:r>
            <a:r>
              <a:rPr lang="en-US" sz="2800" b="0">
                <a:latin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sz="2800" b="0">
                <a:ea typeface="宋体" panose="02010600030101010101" pitchFamily="2" charset="-122"/>
              </a:rPr>
              <a:t>能给我们什么启示？</a:t>
            </a:r>
            <a:r>
              <a:rPr lang="zh-CN" sz="2800" b="0">
                <a:ea typeface="楷体" panose="02010609060101010101" charset="-122"/>
              </a:rPr>
              <a:t>(示例一)树木与树人的道理是相通的。</a:t>
            </a:r>
            <a:r>
              <a:rPr lang="zh-CN" sz="2800" b="0">
                <a:ea typeface="楷体" panose="02010609060101010101" charset="-122"/>
              </a:rPr>
              <a:t>
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教育儿童的根本方法应是不害其长、不抑耗其实，应按照规律教育儿童，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不能太过或不及，更不能束缚或戕害儿童的身心，应从儿童身心发展的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年龄特征和心理特征入手，不可拔苗助长；也不能恨铁不成钢。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(示例二)种树要顺应树的天性，开发自然，更要顺应自然的规律。</a:t>
            </a:r>
            <a:r>
              <a:rPr lang="zh-CN" sz="2800" b="0">
                <a:ea typeface="楷体" panose="02010609060101010101" charset="-122"/>
              </a:rPr>
              <a:t>
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比如海啸，正是由于人们不能理智地处理好人与自然的关系，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不能顺应自然规律办事，对沿海地区进行过度开发利用，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比如搞建筑、开发旅游项目等活动，破坏了沿海的红树林和近海的珊瑚礁，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致使海岸线上失去许多对海浪袭击具有阻挡作用的天然屏障，</a:t>
            </a:r>
            <a:endParaRPr lang="zh-CN" sz="2800" b="0">
              <a:ea typeface="楷体" panose="02010609060101010101" charset="-122"/>
            </a:endParaRPr>
          </a:p>
          <a:p>
            <a:pPr indent="0"/>
            <a:r>
              <a:rPr lang="zh-CN" sz="2800" b="0">
                <a:ea typeface="楷体" panose="02010609060101010101" charset="-122"/>
              </a:rPr>
              <a:t>所以海啸造成的灾难巨大。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1295" y="59690"/>
            <a:ext cx="1178941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C0C0C"/>
                </a:solidFill>
                <a:cs typeface="方正书宋_GBK" charset="0"/>
              </a:rPr>
              <a:t>【学习目标】</a:t>
            </a:r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语言建构与运用：</a:t>
            </a:r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
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掌握文中重要的文言基础知识，梳理归纳古代的人称代词；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思维发展与提升：</a:t>
            </a:r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
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掌握文章内容，把握郭橐驼与他植者在种树方面的不同；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审美鉴赏与创造：</a:t>
            </a:r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
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00000"/>
                </a:solidFill>
                <a:cs typeface="方正书宋_GBK" charset="0"/>
              </a:rPr>
              <a:t>学习融叙事说理于一体和类比映衬的说理方式；</a:t>
            </a:r>
            <a:endParaRPr lang="zh-CN" sz="3600" b="0">
              <a:solidFill>
                <a:srgbClr val="000000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文化传承与理解：</a:t>
            </a:r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
</a:t>
            </a:r>
            <a:endParaRPr lang="zh-CN" sz="3600" b="0">
              <a:solidFill>
                <a:srgbClr val="0C0C0C"/>
              </a:solidFill>
              <a:cs typeface="方正书宋_GBK" charset="0"/>
            </a:endParaRPr>
          </a:p>
          <a:p>
            <a:pPr indent="0"/>
            <a:r>
              <a:rPr lang="zh-CN" sz="3600" b="0">
                <a:solidFill>
                  <a:srgbClr val="0C0C0C"/>
                </a:solidFill>
                <a:cs typeface="方正书宋_GBK" charset="0"/>
              </a:rPr>
              <a:t>学习“文章合为时而著”的创作态度。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04" y="1205446"/>
            <a:ext cx="6968332" cy="4487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66" b="22328"/>
          <a:stretch>
            <a:fillRect/>
          </a:stretch>
        </p:blipFill>
        <p:spPr>
          <a:xfrm>
            <a:off x="0" y="0"/>
            <a:ext cx="2521361" cy="53267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9" t="53598"/>
          <a:stretch>
            <a:fillRect/>
          </a:stretch>
        </p:blipFill>
        <p:spPr>
          <a:xfrm>
            <a:off x="9081540" y="3690257"/>
            <a:ext cx="3111264" cy="31822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谢谢观看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54635" y="163830"/>
            <a:ext cx="116274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a typeface="宋体" panose="02010600030101010101" pitchFamily="2" charset="-122"/>
              </a:rPr>
              <a:t>1.选C。“无奈”不准确,应为“豁达”。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2.选D。D项“自信”错误,根据文本分析,应为“自谦”。</a:t>
            </a:r>
            <a:r>
              <a:rPr lang="zh-CN" sz="3600" b="0">
                <a:ea typeface="宋体" panose="02010600030101010101" pitchFamily="2" charset="-122"/>
              </a:rPr>
              <a:t>
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3.选C。C项,“内行”错误,根据文本分析,应为“外行”。</a:t>
            </a:r>
            <a:r>
              <a:rPr lang="zh-CN" sz="3600" b="0">
                <a:ea typeface="宋体" panose="02010600030101010101" pitchFamily="2" charset="-122"/>
              </a:rPr>
              <a:t>
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4.</a:t>
            </a:r>
            <a:r>
              <a:rPr lang="zh-CN" sz="3600" b="0">
                <a:ea typeface="宋体" panose="02010600030101010101" pitchFamily="2" charset="-122"/>
              </a:rPr>
              <a:t>
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(1)其莳也若子　其置也若弃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(2)且硕茂</a:t>
            </a:r>
            <a:r>
              <a:rPr lang="en-US" sz="3600" b="0">
                <a:latin typeface="宋体" panose="02010600030101010101" pitchFamily="2" charset="-122"/>
              </a:rPr>
              <a:t> </a:t>
            </a:r>
            <a:r>
              <a:rPr lang="zh-CN" sz="3600" b="0">
                <a:ea typeface="宋体" panose="02010600030101010101" pitchFamily="2" charset="-122"/>
              </a:rPr>
              <a:t>早实以蕃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(3)吾问养树　得养人术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4150" y="266065"/>
            <a:ext cx="1178115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r>
              <a:rPr lang="zh-CN" sz="3200" b="0">
                <a:ea typeface="宋体" panose="02010600030101010101" pitchFamily="2" charset="-122"/>
              </a:rPr>
              <a:t>(置：放在一边不管。过：过多)</a:t>
            </a:r>
            <a:endParaRPr lang="en-US" sz="3200" b="1"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D</a:t>
            </a:r>
            <a:r>
              <a:rPr lang="zh-CN" sz="3200" b="0">
                <a:ea typeface="宋体" panose="02010600030101010101" pitchFamily="2" charset="-122"/>
              </a:rPr>
              <a:t>(A.古义：它的果实。今义：表示说的是实际情况。B.古义：已经这样。今义：表示条件的连词。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C.古义：疏松还是密实。今义：稀疏与稠密)</a:t>
            </a:r>
            <a:endParaRPr lang="en-US" sz="3200" b="1"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r>
              <a:rPr lang="zh-CN" sz="3200" b="0">
                <a:ea typeface="宋体" panose="02010600030101010101" pitchFamily="2" charset="-122"/>
              </a:rPr>
              <a:t>(A.与例句均为介词，把。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B.连词，因而。</a:t>
            </a:r>
            <a:r>
              <a:rPr lang="en-US" altLang="zh-CN" sz="3200" b="0">
                <a:ea typeface="宋体" panose="02010600030101010101" pitchFamily="2" charset="-122"/>
              </a:rPr>
              <a:t>           </a:t>
            </a:r>
            <a:r>
              <a:rPr lang="zh-CN" sz="3200" b="0">
                <a:ea typeface="宋体" panose="02010600030101010101" pitchFamily="2" charset="-122"/>
              </a:rPr>
              <a:t>C.连词，表目的，来。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D.连词，连接状语与中心词)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endParaRPr lang="en-US" sz="3200" b="1"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4.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D</a:t>
            </a:r>
            <a:r>
              <a:rPr lang="zh-CN" sz="3200" b="0">
                <a:ea typeface="宋体" panose="02010600030101010101" pitchFamily="2" charset="-122"/>
              </a:rPr>
              <a:t>(木：梆子)</a:t>
            </a:r>
            <a:endParaRPr lang="en-US" sz="3200" b="1"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5.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D</a:t>
            </a:r>
            <a:r>
              <a:rPr lang="zh-CN" sz="3200" b="0">
                <a:ea typeface="宋体" panose="02010600030101010101" pitchFamily="2" charset="-122"/>
              </a:rPr>
              <a:t>[“以德治国”错，应为“养民治国”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(原文“养人术”中“人”即“民”的讳说)]</a:t>
            </a:r>
            <a:endParaRPr lang="en-US" sz="3200" b="1">
              <a:latin typeface="宋体" panose="02010600030101010101" pitchFamily="2" charset="-122"/>
            </a:endParaRPr>
          </a:p>
          <a:p>
            <a:pPr indent="0"/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6.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r>
              <a:rPr lang="zh-CN" sz="3200" b="0">
                <a:ea typeface="宋体" panose="02010600030101010101" pitchFamily="2" charset="-122"/>
              </a:rPr>
              <a:t>(本文通过叙写郭橐驼种树的故事，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说明了“任其自然，顺其本性”的道理)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t="-360" r="57734" b="80361"/>
          <a:stretch>
            <a:fillRect/>
          </a:stretch>
        </p:blipFill>
        <p:spPr>
          <a:xfrm>
            <a:off x="4656437" y="3323969"/>
            <a:ext cx="2879126" cy="1371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25994" y="1433385"/>
            <a:ext cx="194001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5400" b="1" smtClean="0">
                <a:solidFill>
                  <a:srgbClr val="0766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互文</a:t>
            </a:r>
            <a:r>
              <a:rPr lang="zh-CN" altLang="en-US" sz="5400" b="1" smtClean="0">
                <a:solidFill>
                  <a:srgbClr val="0766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联读</a:t>
            </a:r>
            <a:endParaRPr lang="zh-CN" altLang="en-US" sz="5400" b="1" smtClean="0">
              <a:solidFill>
                <a:srgbClr val="0766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095" y="3111500"/>
            <a:ext cx="3858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种树郭橐驼传</a:t>
            </a:r>
            <a:endParaRPr lang="zh-CN" altLang="en-US" sz="4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r>
              <a:rPr lang="en-US" altLang="zh-CN" sz="4800"/>
              <a:t>      </a:t>
            </a:r>
            <a:r>
              <a:rPr lang="zh-CN" altLang="en-US" sz="3600"/>
              <a:t>柳宗元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8022590" y="3126105"/>
            <a:ext cx="3481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灵丘丈人</a:t>
            </a:r>
            <a:endParaRPr lang="zh-CN" altLang="en-US" sz="4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600"/>
              <a:t>刘基</a:t>
            </a:r>
            <a:endParaRPr lang="zh-CN" altLang="en-US" sz="4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09675" y="3559123"/>
            <a:ext cx="481883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《种树郭橐驼》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《养蜂丈人传》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56286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1.“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题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3076" name="Picture 4" descr="TB1OcLZPFXXXXcGXpXXY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559" y="1600485"/>
            <a:ext cx="4134176" cy="41341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130" y="1600200"/>
            <a:ext cx="4134485" cy="413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Group 77"/>
          <p:cNvGrpSpPr/>
          <p:nvPr/>
        </p:nvGrpSpPr>
        <p:grpSpPr>
          <a:xfrm>
            <a:off x="3974621" y="1542859"/>
            <a:ext cx="3535614" cy="3068341"/>
            <a:chOff x="855900" y="1083441"/>
            <a:chExt cx="1806486" cy="4752081"/>
          </a:xfrm>
        </p:grpSpPr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666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【同】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2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Content Placeholder 2"/>
            <p:cNvSpPr txBox="1"/>
            <p:nvPr/>
          </p:nvSpPr>
          <p:spPr>
            <a:xfrm>
              <a:off x="855900" y="2022672"/>
              <a:ext cx="1806486" cy="381285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两文都是讽喻性极强的寓言故事，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都是托寓言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来对“为国有民</a:t>
              </a: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者</a:t>
              </a: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提出鉴戒。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Group 77"/>
          <p:cNvGrpSpPr/>
          <p:nvPr/>
        </p:nvGrpSpPr>
        <p:grpSpPr>
          <a:xfrm>
            <a:off x="8129164" y="1542859"/>
            <a:ext cx="3535614" cy="4053226"/>
            <a:chOff x="855900" y="1083441"/>
            <a:chExt cx="1806486" cy="6277418"/>
          </a:xfrm>
        </p:grpSpPr>
        <p:sp>
          <p:nvSpPr>
            <p:cNvPr id="47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76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【异】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8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855900" y="2022672"/>
              <a:ext cx="1806486" cy="5338187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《种树郭橐驼传》是借种树的道理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来说管理智慧，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《灵丘丈人》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是借养蜂的道理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来谈论治国之理。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54" name="Group 77"/>
          <p:cNvGrpSpPr/>
          <p:nvPr/>
        </p:nvGrpSpPr>
        <p:grpSpPr>
          <a:xfrm>
            <a:off x="8129164" y="3647626"/>
            <a:ext cx="3535614" cy="913786"/>
            <a:chOff x="855900" y="1083441"/>
            <a:chExt cx="1806486" cy="1415223"/>
          </a:xfrm>
        </p:grpSpPr>
        <p:sp>
          <p:nvSpPr>
            <p:cNvPr id="55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380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1600" b="1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56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/>
            <p:cNvSpPr txBox="1"/>
            <p:nvPr/>
          </p:nvSpPr>
          <p:spPr>
            <a:xfrm>
              <a:off x="855900" y="2022672"/>
              <a:ext cx="1806486" cy="47599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98" y="2236574"/>
            <a:ext cx="4384607" cy="27431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09675" y="3559123"/>
            <a:ext cx="481883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宋体" panose="02010600030101010101" pitchFamily="2" charset="-122"/>
                <a:cs typeface="+mn-ea"/>
                <a:sym typeface="+mn-lt"/>
              </a:rPr>
              <a:t>◎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郭橐驼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宋体" panose="02010600030101010101" pitchFamily="2" charset="-122"/>
                <a:cs typeface="+mn-ea"/>
                <a:sym typeface="+mn-lt"/>
              </a:rPr>
              <a:t>◎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灵丘丈人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56286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2.“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名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3076" name="Picture 4" descr="TB1OcLZPFXXXXcGXpXXY...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559" y="1600485"/>
            <a:ext cx="4134176" cy="41341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83985" y="1488440"/>
            <a:ext cx="4451350" cy="44411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0580" y="2265680"/>
            <a:ext cx="577850" cy="1120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8130" y="1600200"/>
            <a:ext cx="4134485" cy="413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45515" y="3559175"/>
            <a:ext cx="56832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宋体" panose="02010600030101010101" pitchFamily="2" charset="-122"/>
                <a:cs typeface="+mn-ea"/>
                <a:sym typeface="+mn-lt"/>
              </a:rPr>
              <a:t>◎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驼业种树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……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宋体" panose="02010600030101010101" pitchFamily="2" charset="-122"/>
                <a:cs typeface="+mn-ea"/>
                <a:sym typeface="+mn-lt"/>
              </a:rPr>
              <a:t>◎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灵丘之丈人善养蜂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……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endParaRPr lang="en-US" altLang="zh-CN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56286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3.“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业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3076" name="Picture 4" descr="TB1OcLZPFXXXXcGXpXXY...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559" y="1600485"/>
            <a:ext cx="4134176" cy="41341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83985" y="1488440"/>
            <a:ext cx="4451350" cy="44411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0580" y="2265680"/>
            <a:ext cx="577850" cy="1120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56286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4.“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术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3076" name="Picture 4" descr="TB1OcLZPFXXXXcGXpXXY...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8559" y="1600485"/>
            <a:ext cx="4134176" cy="41341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83985" y="1488440"/>
            <a:ext cx="4451350" cy="44411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0580" y="2265680"/>
            <a:ext cx="577850" cy="1120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582670" y="231140"/>
            <a:ext cx="46075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r>
              <a:rPr lang="zh-CN" altLang="en-US" sz="60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不同之处</a:t>
            </a:r>
            <a:endParaRPr lang="zh-CN" altLang="en-US" sz="60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1020" y="3060890"/>
            <a:ext cx="350931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0850" y="1089660"/>
          <a:ext cx="11289030" cy="5230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845"/>
                <a:gridCol w="2136140"/>
                <a:gridCol w="2670810"/>
                <a:gridCol w="2262505"/>
                <a:gridCol w="2538730"/>
              </a:tblGrid>
              <a:tr h="1500505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/>
                        <a:t>对象</a:t>
                      </a:r>
                      <a:endParaRPr lang="zh-CN" altLang="en-US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种树原理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种树方法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种树态度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种树结果</a:t>
                      </a:r>
                      <a:endParaRPr lang="zh-CN" altLang="en-US" sz="3600"/>
                    </a:p>
                  </a:txBody>
                  <a:tcPr anchor="ctr"/>
                </a:tc>
              </a:tr>
              <a:tr h="1987550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 b="1"/>
                        <a:t>郭橐驼</a:t>
                      </a:r>
                      <a:endParaRPr lang="en-US" altLang="zh-CN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/>
                        <a:t> </a:t>
                      </a:r>
                      <a:r>
                        <a:rPr lang="en-US" altLang="zh-CN" sz="3600"/>
                        <a:t>      </a:t>
                      </a:r>
                      <a:endParaRPr lang="en-US" altLang="zh-CN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</a:tr>
              <a:tr h="1742440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 b="1"/>
                        <a:t>他植者</a:t>
                      </a:r>
                      <a:endParaRPr lang="en-US" altLang="zh-CN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/>
                        <a:t>  </a:t>
                      </a:r>
                      <a:r>
                        <a:rPr lang="en-US" altLang="zh-CN" sz="3600"/>
                        <a:t>   </a:t>
                      </a:r>
                      <a:endParaRPr lang="en-US" altLang="zh-CN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178675" y="2940050"/>
            <a:ext cx="2220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</a:rPr>
              <a:t>      </a:t>
            </a:r>
            <a:endParaRPr lang="zh-CN" altLang="en-US" sz="3200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5375" y="3107055"/>
            <a:ext cx="1950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顺木之天以致其性</a:t>
            </a:r>
            <a:r>
              <a:rPr lang="en-US" altLang="zh-CN" sz="2800"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b="1">
                <a:sym typeface="+mn-ea"/>
              </a:rPr>
              <a:t> 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07560" y="2695575"/>
            <a:ext cx="19507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其本欲舒，</a:t>
            </a:r>
            <a:endParaRPr lang="en-US" altLang="zh-CN" sz="2800" b="1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其培欲平，</a:t>
            </a:r>
            <a:endParaRPr lang="en-US" altLang="zh-CN" sz="2800" b="1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其土欲故，</a:t>
            </a:r>
            <a:endParaRPr lang="en-US" altLang="zh-CN" sz="2800" b="1">
              <a:solidFill>
                <a:srgbClr val="FF0000"/>
              </a:solidFill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其筑欲密 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74205" y="3136900"/>
            <a:ext cx="20262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其莳也若子，</a:t>
            </a:r>
            <a:endParaRPr lang="en-US" altLang="zh-CN" sz="2800" b="1">
              <a:solidFill>
                <a:srgbClr val="FF0000"/>
              </a:solidFill>
            </a:endParaRPr>
          </a:p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其置也若弃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73210" y="3383280"/>
            <a:ext cx="25025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使木寿且孳也</a:t>
            </a:r>
            <a:endParaRPr lang="en-US" altLang="zh-CN" sz="2800" b="1">
              <a:solidFill>
                <a:srgbClr val="FF0000"/>
              </a:solidFill>
            </a:endParaRPr>
          </a:p>
          <a:p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1205" y="5191760"/>
            <a:ext cx="2564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木之性日以离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5000" y="4733925"/>
            <a:ext cx="24244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根拳而土易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，其培之也，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若不过焉则不及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0715" y="5020945"/>
            <a:ext cx="2199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爱之太恩，</a:t>
            </a:r>
            <a:endParaRPr lang="en-US" altLang="zh-CN" sz="2800" b="1">
              <a:solidFill>
                <a:srgbClr val="FF0000"/>
              </a:solidFill>
            </a:endParaRPr>
          </a:p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忧之太勤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8610" y="5191125"/>
            <a:ext cx="2101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故不我若也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4150" y="226060"/>
            <a:ext cx="1189482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3035"/>
            <a:r>
              <a:rPr lang="zh-CN" sz="3200" b="1">
                <a:ea typeface="宋体" panose="02010600030101010101" pitchFamily="2" charset="-122"/>
              </a:rPr>
              <a:t>知人论世</a:t>
            </a:r>
            <a:r>
              <a:rPr lang="zh-CN" sz="3200" b="0">
                <a:ea typeface="宋体" panose="02010600030101010101" pitchFamily="2" charset="-122"/>
              </a:rPr>
              <a:t>柳宗元(773－819)，唐代文学家、哲学家。</a:t>
            </a:r>
            <a:r>
              <a:rPr lang="zh-CN" sz="3200" b="0">
                <a:ea typeface="宋体" panose="02010600030101010101" pitchFamily="2" charset="-122"/>
              </a:rPr>
              <a:t>
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字子厚，河东解(今山西运城西)人，世称柳河东。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他出身于官吏家庭，21岁时中进士，任监察御史里行。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与刘禹锡一起参加了主张革新的政治改革运动的王叔文集团，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任礼部员外郎。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革新失败后被贬为邵州刺史，赴任途中又被贬为永州司马。</a:t>
            </a:r>
            <a:endParaRPr lang="zh-CN" sz="3200" b="0">
              <a:ea typeface="宋体" panose="02010600030101010101" pitchFamily="2" charset="-122"/>
            </a:endParaRPr>
          </a:p>
          <a:p>
            <a:pPr indent="153035"/>
            <a:endParaRPr lang="zh-CN" sz="3200" b="0">
              <a:ea typeface="宋体" panose="02010600030101010101" pitchFamily="2" charset="-122"/>
            </a:endParaRPr>
          </a:p>
          <a:p>
            <a:pPr indent="153035"/>
            <a:r>
              <a:rPr lang="zh-CN" sz="3200" b="0">
                <a:ea typeface="宋体" panose="02010600030101010101" pitchFamily="2" charset="-122"/>
              </a:rPr>
              <a:t>后任柳州刺史，故后人也称之为“柳柳州”。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582670" y="231140"/>
            <a:ext cx="46075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r>
              <a:rPr lang="zh-CN" altLang="en-US" sz="60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不同之处</a:t>
            </a:r>
            <a:endParaRPr lang="zh-CN" altLang="en-US" sz="60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1020" y="3060890"/>
            <a:ext cx="350931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0850" y="1089660"/>
          <a:ext cx="11289030" cy="5230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425"/>
                <a:gridCol w="2448560"/>
                <a:gridCol w="2670810"/>
                <a:gridCol w="2262505"/>
                <a:gridCol w="2538730"/>
              </a:tblGrid>
              <a:tr h="1500505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/>
                        <a:t>对象</a:t>
                      </a:r>
                      <a:endParaRPr lang="zh-CN" altLang="en-US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养蜂关键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养蜂方法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取蜜方式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养蜂结果</a:t>
                      </a:r>
                      <a:endParaRPr lang="zh-CN" altLang="en-US" sz="3600"/>
                    </a:p>
                  </a:txBody>
                  <a:tcPr anchor="ctr"/>
                </a:tc>
              </a:tr>
              <a:tr h="1987550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 b="1"/>
                        <a:t>  </a:t>
                      </a:r>
                      <a:r>
                        <a:rPr lang="zh-CN" altLang="en-US" sz="3600" b="1"/>
                        <a:t>丈人</a:t>
                      </a:r>
                      <a:endParaRPr lang="zh-CN" altLang="en-US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/>
                        <a:t> </a:t>
                      </a:r>
                      <a:r>
                        <a:rPr lang="en-US" altLang="zh-CN" sz="3600"/>
                        <a:t>      </a:t>
                      </a:r>
                      <a:endParaRPr lang="en-US" altLang="zh-CN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</a:tr>
              <a:tr h="1742440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 b="1"/>
                        <a:t> </a:t>
                      </a:r>
                      <a:r>
                        <a:rPr lang="zh-CN" altLang="en-US" sz="3600" b="1"/>
                        <a:t>其子</a:t>
                      </a:r>
                      <a:endParaRPr lang="zh-CN" altLang="en-US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/>
                        <a:t>  </a:t>
                      </a:r>
                      <a:r>
                        <a:rPr lang="en-US" altLang="zh-CN" sz="3600"/>
                        <a:t>   </a:t>
                      </a:r>
                      <a:endParaRPr lang="en-US" altLang="zh-CN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178675" y="2940050"/>
            <a:ext cx="2220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</a:rPr>
              <a:t>      </a:t>
            </a:r>
            <a:endParaRPr lang="zh-CN" altLang="en-US" sz="3200">
              <a:solidFill>
                <a:srgbClr val="00B0F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5375" y="3107055"/>
            <a:ext cx="1950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故者安，新者息</a:t>
            </a:r>
            <a:r>
              <a:rPr lang="en-US" altLang="zh-CN" sz="2800"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lang="zh-CN" altLang="en-US" b="1">
                <a:sym typeface="+mn-ea"/>
              </a:rPr>
              <a:t> 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07560" y="2695575"/>
            <a:ext cx="19507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视其生息，调其暄寒，巩其架构，时其墐发 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6125" y="3329940"/>
            <a:ext cx="2026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不竭其力也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73210" y="3149600"/>
            <a:ext cx="25025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      熇熇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  其富比封君焉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  <a:p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14245" y="5019040"/>
            <a:ext cx="1670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而蜂不乐其居矣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7720" y="4733925"/>
            <a:ext cx="24244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sz="2800" b="1">
                <a:solidFill>
                  <a:srgbClr val="FF0000"/>
                </a:solidFill>
                <a:sym typeface="+mn-ea"/>
              </a:rPr>
              <a:t>园庐不葺，</a:t>
            </a:r>
            <a:endParaRPr sz="28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00000"/>
              </a:lnSpc>
              <a:buNone/>
            </a:pPr>
            <a:r>
              <a:rPr sz="2800" b="1">
                <a:solidFill>
                  <a:srgbClr val="FF0000"/>
                </a:solidFill>
                <a:sym typeface="+mn-ea"/>
              </a:rPr>
              <a:t>污秽不治，</a:t>
            </a:r>
            <a:endParaRPr sz="28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00000"/>
              </a:lnSpc>
              <a:buNone/>
            </a:pPr>
            <a:r>
              <a:rPr sz="2800" b="1">
                <a:solidFill>
                  <a:srgbClr val="FF0000"/>
                </a:solidFill>
                <a:sym typeface="+mn-ea"/>
              </a:rPr>
              <a:t>燥湿不调</a:t>
            </a:r>
            <a:endParaRPr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0715" y="5020945"/>
            <a:ext cx="2199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 取蜜而已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20530" y="4876165"/>
            <a:ext cx="21018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    凉凉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   其家遂贫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3" grpId="2"/>
      <p:bldP spid="5" grpId="2"/>
      <p:bldP spid="9" grpId="2"/>
      <p:bldP spid="6" grpId="0"/>
      <p:bldP spid="10" grpId="2"/>
      <p:bldP spid="3" grpId="0"/>
      <p:bldP spid="8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947795" y="170180"/>
            <a:ext cx="42862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r>
              <a:rPr lang="zh-CN" altLang="en-US" sz="60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lt"/>
              </a:rPr>
              <a:t>相似之处</a:t>
            </a:r>
            <a:endParaRPr lang="zh-CN" altLang="en-US" sz="6000" b="1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1020" y="3060890"/>
            <a:ext cx="350931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29260" y="1068070"/>
          <a:ext cx="11569065" cy="5395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2110"/>
                <a:gridCol w="2955925"/>
                <a:gridCol w="1932305"/>
                <a:gridCol w="3084195"/>
                <a:gridCol w="1954530"/>
              </a:tblGrid>
              <a:tr h="127825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/>
                        <a:t>对象</a:t>
                      </a:r>
                      <a:endParaRPr lang="zh-CN" altLang="en-US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表现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实质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原因</a:t>
                      </a:r>
                      <a:endParaRPr lang="zh-CN" altLang="en-US" sz="36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/>
                        <a:t>结果</a:t>
                      </a:r>
                      <a:endParaRPr lang="zh-CN" altLang="en-US" sz="3600"/>
                    </a:p>
                  </a:txBody>
                  <a:tcPr anchor="ctr"/>
                </a:tc>
              </a:tr>
              <a:tr h="205930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 b="1">
                          <a:sym typeface="+mn-ea"/>
                        </a:rPr>
                        <a:t>他植者</a:t>
                      </a:r>
                      <a:endParaRPr lang="en-US" altLang="zh-CN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</a:rPr>
                        <a:t>     </a:t>
                      </a:r>
                      <a:endParaRPr lang="zh-CN" altLang="en-US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/>
                        <a:t>       </a:t>
                      </a:r>
                      <a:endParaRPr lang="en-US" altLang="zh-CN" sz="2000" b="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 b="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en-US" altLang="zh-CN" sz="2000" b="0"/>
                    </a:p>
                  </a:txBody>
                  <a:tcPr anchor="ctr"/>
                </a:tc>
              </a:tr>
              <a:tr h="205803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/>
                        <a:t>长人</a:t>
                      </a:r>
                      <a:r>
                        <a:rPr lang="en-US" altLang="zh-CN" sz="3600" b="1"/>
                        <a:t>者</a:t>
                      </a:r>
                      <a:endParaRPr lang="en-US" altLang="zh-CN" sz="3600" b="1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0"/>
                        <a:t>    </a:t>
                      </a:r>
                      <a:endParaRPr lang="en-US" altLang="zh-CN" sz="2000" b="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sz="2000" b="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en-US" altLang="zh-CN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65985" y="2475230"/>
            <a:ext cx="27806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旦视暮抚，已去复顾，爪其肤以验其生枯，摇其本以观其疏密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5190" y="4796790"/>
            <a:ext cx="26085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旦暮吏来而呼，鸣鼓而聚之，击木而召之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0800" y="2515235"/>
            <a:ext cx="17354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虽曰爱之，其实害之；虽曰忧之，其实仇之 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2385" y="4926965"/>
            <a:ext cx="17678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若甚怜焉，而卒以祸</a:t>
            </a:r>
            <a:r>
              <a:rPr lang="en-US" altLang="zh-CN">
                <a:sym typeface="+mn-ea"/>
              </a:rPr>
              <a:t> 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33565" y="2990215"/>
            <a:ext cx="315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而木之性日以离矣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9285" y="4559935"/>
            <a:ext cx="28098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吾小人辍飧饔以劳吏者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且不得暇，又何以蕃吾生而安吾性耶？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4410" y="3051175"/>
            <a:ext cx="1972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故不我若也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13620" y="5140325"/>
            <a:ext cx="1994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故病且怠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Group 77"/>
          <p:cNvGrpSpPr/>
          <p:nvPr/>
        </p:nvGrpSpPr>
        <p:grpSpPr>
          <a:xfrm>
            <a:off x="3974621" y="1542859"/>
            <a:ext cx="6936739" cy="1160145"/>
            <a:chOff x="855900" y="1083441"/>
            <a:chExt cx="3544256" cy="1796770"/>
          </a:xfrm>
        </p:grpSpPr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666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2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Content Placeholder 2"/>
            <p:cNvSpPr txBox="1"/>
            <p:nvPr/>
          </p:nvSpPr>
          <p:spPr>
            <a:xfrm>
              <a:off x="970105" y="2022639"/>
              <a:ext cx="3430051" cy="857572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郭橐驼</a:t>
              </a:r>
              <a:r>
                <a:rPr lang="en-US" altLang="zh-CN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—-—</a:t>
              </a: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种树专家</a:t>
              </a:r>
              <a:r>
                <a:rPr lang="en-US" altLang="zh-CN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</a:rPr>
                <a:t>做减法</a:t>
              </a:r>
              <a:endParaRPr lang="zh-CN" altLang="en-US" sz="36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Group 77"/>
          <p:cNvGrpSpPr/>
          <p:nvPr/>
        </p:nvGrpSpPr>
        <p:grpSpPr>
          <a:xfrm>
            <a:off x="4100852" y="1543050"/>
            <a:ext cx="7276466" cy="2450450"/>
            <a:chOff x="-879220" y="1083441"/>
            <a:chExt cx="3406933" cy="3795179"/>
          </a:xfrm>
        </p:grpSpPr>
        <p:sp>
          <p:nvSpPr>
            <p:cNvPr id="47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76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8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-879220" y="4021036"/>
              <a:ext cx="3406933" cy="857584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灵丘丈人</a:t>
              </a:r>
              <a:r>
                <a:rPr lang="en-US" altLang="zh-CN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——</a:t>
              </a: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养蜂专家</a:t>
              </a:r>
              <a:r>
                <a:rPr lang="en-US" altLang="zh-CN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——</a:t>
              </a:r>
              <a:r>
                <a:rPr lang="zh-CN" altLang="en-US" sz="3600" b="1">
                  <a:solidFill>
                    <a:srgbClr val="0766D4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做加法</a:t>
              </a:r>
              <a:endParaRPr lang="zh-CN" altLang="en-US" sz="36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54" name="Group 77"/>
          <p:cNvGrpSpPr/>
          <p:nvPr/>
        </p:nvGrpSpPr>
        <p:grpSpPr>
          <a:xfrm>
            <a:off x="8129164" y="3647626"/>
            <a:ext cx="3535614" cy="913786"/>
            <a:chOff x="855900" y="1083441"/>
            <a:chExt cx="1806486" cy="1415223"/>
          </a:xfrm>
        </p:grpSpPr>
        <p:sp>
          <p:nvSpPr>
            <p:cNvPr id="55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380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1600" b="1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56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/>
            <p:cNvSpPr txBox="1"/>
            <p:nvPr/>
          </p:nvSpPr>
          <p:spPr>
            <a:xfrm>
              <a:off x="855900" y="2022672"/>
              <a:ext cx="1806486" cy="47599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98" y="2236574"/>
            <a:ext cx="4384607" cy="27431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1600" y="2847975"/>
            <a:ext cx="692277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《种树郭橐驼传》</a:t>
            </a:r>
            <a:endParaRPr lang="zh-CN" altLang="en-US" sz="36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扬郭橐驼而抑他植者，</a:t>
            </a:r>
            <a:endParaRPr lang="zh-CN" altLang="en-US" sz="36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而《灵丘丈人》</a:t>
            </a:r>
            <a:endParaRPr lang="zh-CN" altLang="en-US" sz="36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则扬丈人而抑其子。</a:t>
            </a:r>
            <a:endParaRPr lang="zh-CN" altLang="en-US" sz="36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有人说他植者与灵丘丈人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是同一类人，你认同这种说法吗？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29870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5.“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理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580" y="2265680"/>
            <a:ext cx="577850" cy="1120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</p:txBody>
      </p:sp>
      <p:pic>
        <p:nvPicPr>
          <p:cNvPr id="2052" name="Picture 4" descr="Jr 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5985" y="2299335"/>
            <a:ext cx="3677285" cy="38646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/>
        </p:nvCxnSpPr>
        <p:spPr>
          <a:xfrm>
            <a:off x="999307" y="2197955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313935" y="1600485"/>
            <a:ext cx="655955" cy="7973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9695" y="2961005"/>
            <a:ext cx="801116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郭橐驼做减法，把树种活了；</a:t>
            </a:r>
            <a:endParaRPr lang="zh-CN" altLang="en-US" sz="40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他植者做加法，把树种死了。</a:t>
            </a:r>
            <a:endParaRPr lang="zh-CN" altLang="en-US" sz="40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灵丘丈人做加法，蜜蜂越养越多；</a:t>
            </a:r>
            <a:endParaRPr lang="zh-CN" altLang="en-US" sz="40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其子做减法，蜜蜂越养越少。</a:t>
            </a:r>
            <a:endParaRPr lang="zh-CN" altLang="en-US" sz="40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l" eaLnBrk="1" fontAlgn="auto" hangingPunct="1">
              <a:lnSpc>
                <a:spcPct val="100000"/>
              </a:lnSpc>
              <a:buClrTx/>
              <a:buSzTx/>
              <a:buFontTx/>
            </a:pPr>
            <a:r>
              <a:rPr lang="en-US" altLang="zh-CN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“</a:t>
            </a: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为国有民者</a:t>
            </a:r>
            <a:r>
              <a:rPr lang="en-US" altLang="zh-CN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4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应该学习谁的做法？</a:t>
            </a:r>
            <a:endParaRPr lang="en-US" altLang="zh-CN" sz="40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54710" y="2298700"/>
            <a:ext cx="50444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5.“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理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之联读</a:t>
            </a:r>
            <a:endParaRPr lang="en-US" altLang="zh-CN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eaLnBrk="1" fontAlgn="auto" hangingPunct="1">
              <a:lnSpc>
                <a:spcPct val="100000"/>
              </a:lnSpc>
            </a:pPr>
            <a:endParaRPr lang="zh-CN" altLang="en-US" sz="360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4" name="Title 4"/>
          <p:cNvSpPr txBox="1"/>
          <p:nvPr/>
        </p:nvSpPr>
        <p:spPr>
          <a:xfrm>
            <a:off x="2118543" y="1677726"/>
            <a:ext cx="2601653" cy="279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2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互文联读</a:t>
            </a:r>
            <a:endParaRPr lang="zh-CN" altLang="en-US" sz="24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580" y="2265680"/>
            <a:ext cx="577850" cy="1120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</p:txBody>
      </p:sp>
      <p:pic>
        <p:nvPicPr>
          <p:cNvPr id="2052" name="Picture 4" descr="Jr 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1985" y="2265680"/>
            <a:ext cx="3677285" cy="386461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Group 77"/>
          <p:cNvGrpSpPr/>
          <p:nvPr/>
        </p:nvGrpSpPr>
        <p:grpSpPr>
          <a:xfrm>
            <a:off x="3576320" y="1732280"/>
            <a:ext cx="4331970" cy="3068320"/>
            <a:chOff x="855900" y="1083441"/>
            <a:chExt cx="1752013" cy="4752047"/>
          </a:xfrm>
        </p:grpSpPr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666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【同】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2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Content Placeholder 2"/>
            <p:cNvSpPr txBox="1"/>
            <p:nvPr/>
          </p:nvSpPr>
          <p:spPr>
            <a:xfrm>
              <a:off x="855900" y="2022639"/>
              <a:ext cx="1752013" cy="3812849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两文在思想内容上都是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谈论治国为官之道，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都强调要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顺应天性、尊重规律</a:t>
              </a: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Group 77"/>
          <p:cNvGrpSpPr/>
          <p:nvPr/>
        </p:nvGrpSpPr>
        <p:grpSpPr>
          <a:xfrm>
            <a:off x="8275955" y="400050"/>
            <a:ext cx="3916045" cy="5530869"/>
            <a:chOff x="855900" y="1083441"/>
            <a:chExt cx="1806486" cy="8565947"/>
          </a:xfrm>
        </p:grpSpPr>
        <p:sp>
          <p:nvSpPr>
            <p:cNvPr id="47" name="Rectangle 1436"/>
            <p:cNvSpPr>
              <a:spLocks noChangeArrowheads="1"/>
            </p:cNvSpPr>
            <p:nvPr/>
          </p:nvSpPr>
          <p:spPr bwMode="auto">
            <a:xfrm>
              <a:off x="1228603" y="1377037"/>
              <a:ext cx="860059" cy="762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【异】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48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855900" y="2022672"/>
              <a:ext cx="1806486" cy="7626716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《种树郭橐驼传》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强调的是一种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休养生息、无为而为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的管理智慧，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而《灵丘丈人》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则认为统治者要</a:t>
              </a:r>
              <a:endParaRPr lang="zh-CN" altLang="en-US" sz="3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加强管理，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不能一味放纵；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要养取有道，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取之有度</a:t>
              </a:r>
              <a:r>
                <a:rPr lang="zh-CN" altLang="en-US" sz="3200" b="1">
                  <a:solidFill>
                    <a:srgbClr val="00B05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3200" b="1">
                <a:solidFill>
                  <a:srgbClr val="0766D4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50" name="Group 77"/>
          <p:cNvGrpSpPr/>
          <p:nvPr/>
        </p:nvGrpSpPr>
        <p:grpSpPr>
          <a:xfrm>
            <a:off x="3974621" y="3647626"/>
            <a:ext cx="3535614" cy="1221761"/>
            <a:chOff x="855900" y="1083441"/>
            <a:chExt cx="1806486" cy="1892198"/>
          </a:xfrm>
        </p:grpSpPr>
        <p:sp>
          <p:nvSpPr>
            <p:cNvPr id="51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380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1600" b="1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52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855900" y="2022672"/>
              <a:ext cx="1806486" cy="952967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200000"/>
                </a:lnSpc>
                <a:buNone/>
              </a:pPr>
              <a:endPara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4" name="Group 77"/>
          <p:cNvGrpSpPr/>
          <p:nvPr/>
        </p:nvGrpSpPr>
        <p:grpSpPr>
          <a:xfrm>
            <a:off x="8129164" y="3647626"/>
            <a:ext cx="3535614" cy="913786"/>
            <a:chOff x="855900" y="1083441"/>
            <a:chExt cx="1806486" cy="1415223"/>
          </a:xfrm>
        </p:grpSpPr>
        <p:sp>
          <p:nvSpPr>
            <p:cNvPr id="55" name="Rectangle 1436"/>
            <p:cNvSpPr>
              <a:spLocks noChangeArrowheads="1"/>
            </p:cNvSpPr>
            <p:nvPr/>
          </p:nvSpPr>
          <p:spPr bwMode="auto">
            <a:xfrm>
              <a:off x="1166311" y="1377037"/>
              <a:ext cx="860059" cy="380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algn="dist"/>
              <a:endParaRPr lang="zh-CN" altLang="en-US" sz="1600" b="1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56" name="Rectangle 1436"/>
            <p:cNvSpPr>
              <a:spLocks noChangeArrowheads="1"/>
            </p:cNvSpPr>
            <p:nvPr/>
          </p:nvSpPr>
          <p:spPr bwMode="auto">
            <a:xfrm>
              <a:off x="855900" y="1083441"/>
              <a:ext cx="64889" cy="91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defTabSz="590550">
                <a:lnSpc>
                  <a:spcPct val="120000"/>
                </a:lnSpc>
              </a:pPr>
              <a:endParaRPr lang="en-US" sz="3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/>
            <p:cNvSpPr txBox="1"/>
            <p:nvPr/>
          </p:nvSpPr>
          <p:spPr>
            <a:xfrm>
              <a:off x="855900" y="2022672"/>
              <a:ext cx="1806486" cy="47599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98" y="2236574"/>
            <a:ext cx="4384607" cy="27431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247678" y="2891341"/>
            <a:ext cx="4808178" cy="381616"/>
            <a:chOff x="1171196" y="1411363"/>
            <a:chExt cx="4924804" cy="393700"/>
          </a:xfrm>
        </p:grpSpPr>
        <p:sp>
          <p:nvSpPr>
            <p:cNvPr id="4" name="矩形: 圆角 3"/>
            <p:cNvSpPr/>
            <p:nvPr/>
          </p:nvSpPr>
          <p:spPr>
            <a:xfrm>
              <a:off x="1171196" y="1411363"/>
              <a:ext cx="4924804" cy="3937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: 圆角 7"/>
            <p:cNvSpPr/>
            <p:nvPr/>
          </p:nvSpPr>
          <p:spPr>
            <a:xfrm>
              <a:off x="1171196" y="1411363"/>
              <a:ext cx="1948260" cy="3937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10114" y="1512934"/>
            <a:ext cx="9951339" cy="546120"/>
            <a:chOff x="2974152" y="2281426"/>
            <a:chExt cx="9906175" cy="546120"/>
          </a:xfrm>
        </p:grpSpPr>
        <p:sp>
          <p:nvSpPr>
            <p:cNvPr id="7" name="文本框 6"/>
            <p:cNvSpPr txBox="1"/>
            <p:nvPr/>
          </p:nvSpPr>
          <p:spPr>
            <a:xfrm>
              <a:off x="2974152" y="2367171"/>
              <a:ext cx="99061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endParaRPr lang="zh-CN" altLang="en-US" sz="12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74153" y="2281426"/>
              <a:ext cx="293678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D41D5"/>
                  </a:solidFill>
                  <a:latin typeface="楷体" panose="02010609060101010101" charset="-122"/>
                  <a:ea typeface="楷体" panose="02010609060101010101" charset="-122"/>
                </a:rPr>
                <a:t>儒道互补</a:t>
              </a:r>
              <a:endParaRPr lang="zh-CN" altLang="en-US" sz="28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53110" y="3677285"/>
            <a:ext cx="5940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道为骨，儒为表。</a:t>
            </a:r>
            <a:endParaRPr lang="zh-CN" altLang="en-US" sz="60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03860" y="4735898"/>
            <a:ext cx="43128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endParaRPr lang="en-US" altLang="zh-CN" sz="100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1026" y="3954162"/>
            <a:ext cx="5828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 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1421026" y="5002518"/>
            <a:ext cx="5828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 </a:t>
            </a:r>
            <a:endParaRPr lang="zh-CN" altLang="en-US" sz="2800"/>
          </a:p>
        </p:txBody>
      </p:sp>
      <p:pic>
        <p:nvPicPr>
          <p:cNvPr id="2052" name="Picture 4" descr="Jr 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5953" y="2486880"/>
            <a:ext cx="3677420" cy="367742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t="-360" r="57734" b="80361"/>
          <a:stretch>
            <a:fillRect/>
          </a:stretch>
        </p:blipFill>
        <p:spPr>
          <a:xfrm>
            <a:off x="2261286" y="-24714"/>
            <a:ext cx="2879126" cy="1371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3700848" y="1964725"/>
            <a:ext cx="1" cy="31262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69899" y="3902798"/>
            <a:ext cx="344753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31777" y="1838594"/>
            <a:ext cx="4322537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谢谢</a:t>
            </a:r>
            <a:endParaRPr lang="zh-CN" altLang="en-US" sz="8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t="-360" r="57082" b="80361"/>
          <a:stretch>
            <a:fillRect/>
          </a:stretch>
        </p:blipFill>
        <p:spPr>
          <a:xfrm rot="10800000">
            <a:off x="8381223" y="5498757"/>
            <a:ext cx="2940909" cy="1371600"/>
          </a:xfrm>
          <a:prstGeom prst="rect">
            <a:avLst/>
          </a:prstGeom>
        </p:spPr>
      </p:pic>
      <p:pic>
        <p:nvPicPr>
          <p:cNvPr id="1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36500" y="11722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4940" y="215900"/>
            <a:ext cx="10495915" cy="64928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与韩愈一起提倡“古文运动”，并称“韩柳”，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“唐宋八大家”之一。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他主张“文道并重”，对后世影响极深。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他的创作可分为传记、论文、山水游记、寓言四种，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以山水游记和寓言的文学成就最高。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他的游记代表作《永州八记》寓情于景，情景交融。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他的寓言短小精悍，含意深远。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《三戒》是其很有影响的代表作。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柳宗元在诗歌创作上的成就主要体现在山水诗的创作上。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他的诗不同于其他人的山水田园诗，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而是借诗表达了对现实社会的不满和对自身不幸的感叹。</a:t>
            </a:r>
            <a:endParaRPr lang="zh-CN" sz="32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200">
                <a:ea typeface="宋体" panose="02010600030101010101" pitchFamily="2" charset="-122"/>
                <a:sym typeface="+mn-ea"/>
              </a:rPr>
              <a:t>著有《河东先生集》。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1925" y="330835"/>
            <a:ext cx="1186751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他被唐宪宗贬为柳州刺史时,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十分注重市容美化,城郭道巷,处处种树栽草,并以诗文记咏: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“手种黄柑二百株,春来新叶遍城隅。”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他还带领百姓,在柳江边及城周围广植柳树,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并在诗中不无幽默地写道: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“柳州柳刺史,种柳柳江边。”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数年后,柳州到处绿柳成荫,风光无限,受到百姓称赞。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“植木之性,其本欲舒,其培欲平,其土欲故,其筑欲密”,</a:t>
            </a:r>
            <a:endParaRPr lang="zh-CN" sz="3600">
              <a:ea typeface="宋体" panose="02010600030101010101" pitchFamily="2" charset="-122"/>
              <a:sym typeface="+mn-ea"/>
            </a:endParaRPr>
          </a:p>
          <a:p>
            <a:pPr indent="153035"/>
            <a:r>
              <a:rPr lang="zh-CN" sz="3600">
                <a:ea typeface="宋体" panose="02010600030101010101" pitchFamily="2" charset="-122"/>
                <a:sym typeface="+mn-ea"/>
              </a:rPr>
              <a:t>是他总结的植树四要领,至今仍有实用价值。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97485" y="229870"/>
            <a:ext cx="1178306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3035"/>
            <a:r>
              <a:rPr lang="zh-CN" sz="3200" b="1">
                <a:ea typeface="宋体" panose="02010600030101010101" pitchFamily="2" charset="-122"/>
              </a:rPr>
              <a:t>写作背景</a:t>
            </a:r>
            <a:r>
              <a:rPr lang="zh-CN" sz="3200" b="0">
                <a:ea typeface="宋体" panose="02010600030101010101" pitchFamily="2" charset="-122"/>
              </a:rPr>
              <a:t>这篇寓言体传记，是柳宗元早年在长安任职时的作品。也是作者针对当时官吏烦令扰民的现象发而为言的。唐代是我国封建社会的鼎盛时期，但到了唐代中期，开始走下坡路。“安史之乱”使唐朝由盛转衰，藩镇割据、宦官专权、朋党相争等现象愈演愈烈，豪强地主兼并土地的现象也日益严重，“富者兼地数万亩，贫者无容足之居”(陆贽《均节赋税恤百姓》)。仅有一点土地的农民，除了缴纳正常的绢粟外，还要承受地方军政长官摊派下来的各种杂税，“通津达道者税之，莳蔬艺果者税之，死亡者税之”。朝廷的苛征重税，使得民不聊生，百姓不堪重负。柳宗元的《捕蛇者说》对官府扰民、百姓惶恐作了生动的表述：</a:t>
            </a:r>
            <a:r>
              <a:rPr lang="en-US" sz="3200" b="0">
                <a:latin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悍吏之来吾乡，叫嚣乎东西，隳突乎南北；哗然而骇者，虽鸡狗不得宁焉。</a:t>
            </a:r>
            <a:r>
              <a:rPr lang="en-US" sz="3200" b="0">
                <a:latin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而本文构思也正是在此背景下展开的。</a:t>
            </a:r>
            <a:r>
              <a:rPr lang="zh-CN" sz="3200" b="0">
                <a:ea typeface="宋体" panose="02010600030101010101" pitchFamily="2" charset="-122"/>
              </a:rPr>
              <a:t>
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40030" y="59055"/>
            <a:ext cx="1171194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ea typeface="宋体" panose="02010600030101010101" pitchFamily="2" charset="-122"/>
              </a:rPr>
              <a:t>文体简介</a:t>
            </a:r>
            <a:r>
              <a:rPr lang="zh-CN" sz="3600" b="0">
                <a:ea typeface="宋体" panose="02010600030101010101" pitchFamily="2" charset="-122"/>
              </a:rPr>
              <a:t>寓言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是一种带有劝谕和讽刺性的文学体裁。</a:t>
            </a:r>
            <a:r>
              <a:rPr lang="zh-CN" sz="3600" b="0">
                <a:ea typeface="宋体" panose="02010600030101010101" pitchFamily="2" charset="-122"/>
              </a:rPr>
              <a:t>
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它的特点是：结构简单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篇幅短小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情节单纯有趣。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寓言作品中主人公可以是人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也可以是有机生物或无机生物。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它的主题思想大多是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借此喻彼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借远喻近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借古喻今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借小喻大。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寓言总是通过夸张、比喻的方式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使简单的故事里蕴含着深刻的哲理和宝贵的生活经验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给人们以智慧、启发、训诫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给丑恶者以无情的讽刺。</a:t>
            </a:r>
            <a:endParaRPr lang="zh-CN" sz="3600" b="0"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寓者的内容多反映人们对生活的看法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ea typeface="宋体" panose="02010600030101010101" pitchFamily="2" charset="-122"/>
              </a:rPr>
              <a:t>对某种社会现象作出批评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600" b="0">
                <a:ea typeface="宋体" panose="02010600030101010101" pitchFamily="2" charset="-122"/>
              </a:rPr>
              <a:t>或对某个人有所讽刺和箴诫。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6060" y="222250"/>
            <a:ext cx="111188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a typeface="宋体" panose="02010600030101010101" pitchFamily="2" charset="-122"/>
              </a:rPr>
              <a:t>它的故事情节虽然是虚构的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但又总是集中概括了人类社会的某种现象，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因而具有现实的教育意义。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本文是寓言体传记。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1416685"/>
            <a:ext cx="6279515" cy="52768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0030" y="613410"/>
            <a:ext cx="117119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病偻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(lǚ)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　</a:t>
            </a: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郭橐驼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(tuó)(tuó)</a:t>
            </a:r>
            <a:endParaRPr lang="zh-CN" sz="40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勖尔植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(xù)  	      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硕茂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(shuò)</a:t>
            </a:r>
            <a:endParaRPr lang="zh-CN" sz="40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木寿且孳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(zī)  	  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早缫而绪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(sāo)</a:t>
            </a:r>
            <a:endParaRPr lang="zh-CN" sz="40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窥伺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(kuī)(sì)  	  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早织而缕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(lǚ)</a:t>
            </a:r>
            <a:endParaRPr lang="zh-CN" sz="40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遂而鸡豚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(tún)  	  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其莳也若子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(shì)</a:t>
            </a:r>
            <a:endParaRPr lang="zh-CN" sz="40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吾小人辍飧饔</a:t>
            </a:r>
            <a:r>
              <a:rPr lang="en-US" sz="40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(sūn)(yōnɡ)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UNIT_PLACING_PICTURE_USER_VIEWPORT" val="{&quot;height&quot;:6510.514960629921,&quot;width&quot;:6510.513385826772}"/>
</p:tagLst>
</file>

<file path=ppt/tags/tag84.xml><?xml version="1.0" encoding="utf-8"?>
<p:tagLst xmlns:p="http://schemas.openxmlformats.org/presentationml/2006/main">
  <p:tag name="KSO_WM_UNIT_PLACING_PICTURE_USER_VIEWPORT" val="{&quot;height&quot;:3940,&quot;width&quot;:4480}"/>
</p:tagLst>
</file>

<file path=ppt/tags/tag85.xml><?xml version="1.0" encoding="utf-8"?>
<p:tagLst xmlns:p="http://schemas.openxmlformats.org/presentationml/2006/main">
  <p:tag name="KSO_WM_UNIT_PLACING_PICTURE_USER_VIEWPORT" val="{&quot;height&quot;:6510.514960629921,&quot;width&quot;:6510.513385826772}"/>
</p:tagLst>
</file>

<file path=ppt/tags/tag86.xml><?xml version="1.0" encoding="utf-8"?>
<p:tagLst xmlns:p="http://schemas.openxmlformats.org/presentationml/2006/main">
  <p:tag name="KSO_WM_UNIT_PLACING_PICTURE_USER_VIEWPORT" val="{&quot;height&quot;:3940,&quot;width&quot;:4480}"/>
</p:tagLst>
</file>

<file path=ppt/tags/tag87.xml><?xml version="1.0" encoding="utf-8"?>
<p:tagLst xmlns:p="http://schemas.openxmlformats.org/presentationml/2006/main">
  <p:tag name="KSO_WM_UNIT_PLACING_PICTURE_USER_VIEWPORT" val="{&quot;height&quot;:6510.514960629921,&quot;width&quot;:6510.513385826772}"/>
</p:tagLst>
</file>

<file path=ppt/tags/tag88.xml><?xml version="1.0" encoding="utf-8"?>
<p:tagLst xmlns:p="http://schemas.openxmlformats.org/presentationml/2006/main">
  <p:tag name="KSO_WM_UNIT_PLACING_PICTURE_USER_VIEWPORT" val="{&quot;height&quot;:3940,&quot;width&quot;:4480}"/>
</p:tagLst>
</file>

<file path=ppt/tags/tag89.xml><?xml version="1.0" encoding="utf-8"?>
<p:tagLst xmlns:p="http://schemas.openxmlformats.org/presentationml/2006/main">
  <p:tag name="KSO_WM_UNIT_TABLE_BEAUTIFY" val="smartTable{56bc9675-795c-45b5-9255-87db4ea40404}"/>
  <p:tag name="TABLE_ENDDRAG_ORIGIN_RECT" val="888*423"/>
  <p:tag name="TABLE_ENDDRAG_RECT" val="35*85*888*423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UNIT_TABLE_BEAUTIFY" val="smartTable{56bc9675-795c-45b5-9255-87db4ea40404}"/>
  <p:tag name="TABLE_ENDDRAG_ORIGIN_RECT" val="888*423"/>
  <p:tag name="TABLE_ENDDRAG_RECT" val="35*85*888*423"/>
</p:tagLst>
</file>

<file path=ppt/tags/tag91.xml><?xml version="1.0" encoding="utf-8"?>
<p:tagLst xmlns:p="http://schemas.openxmlformats.org/presentationml/2006/main">
  <p:tag name="KSO_WM_UNIT_TABLE_BEAUTIFY" val="smartTable{56bc9675-795c-45b5-9255-87db4ea40404}"/>
  <p:tag name="TABLE_ENDDRAG_ORIGIN_RECT" val="910*424"/>
  <p:tag name="TABLE_ENDDRAG_RECT" val="33*84*910*424"/>
</p:tagLst>
</file>

<file path=ppt/tags/tag9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251</Paragraphs>
  <Slides>37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1">
      <vt:lpstr>Arial</vt:lpstr>
      <vt:lpstr>微软雅黑</vt:lpstr>
      <vt:lpstr>Wingdings</vt:lpstr>
      <vt:lpstr>Calibri Light</vt:lpstr>
      <vt:lpstr>Calibri</vt:lpstr>
      <vt:lpstr>方正书宋_GBK</vt:lpstr>
      <vt:lpstr>宋体</vt:lpstr>
      <vt:lpstr>Times New Roman</vt:lpstr>
      <vt:lpstr>黑体</vt:lpstr>
      <vt:lpstr>楷体</vt:lpstr>
      <vt:lpstr>等线</vt:lpstr>
      <vt:lpstr>隶书</vt:lpstr>
      <vt:lpstr>Playfair Display Black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2021-07-28T22:13:51.431</cp:lastPrinted>
  <dcterms:created xsi:type="dcterms:W3CDTF">2021-07-28T22:13:51Z</dcterms:created>
  <dcterms:modified xsi:type="dcterms:W3CDTF">2021-07-28T14:13:53Z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