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0" r:id="rId13"/>
    <p:sldId id="337" r:id="rId14"/>
    <p:sldId id="33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5F8B3-CA7F-4A27-8634-FE8AEF75661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B7160-F829-44B4-BA1D-EF6B9211BB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3D235-8173-4166-8788-0F1BB86FBA9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DA919-1C86-455E-A826-E036832E4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B7E2E-F81B-45C4-846F-8E228CFCDF7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A0F4D-6161-45DA-A08A-A7C4FD3773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54221-36D8-4CC9-8404-E089D9C3C39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6EE90-E62A-4F5E-BE1D-C4B96D8826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99D59-EDF5-4474-A7AA-BDEDB33890A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8DB33-68D4-40EB-84A8-655E0714B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2EC9A-0B59-4B4B-BC4C-7C0D280B761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B39A0-DAAE-44FA-951A-105710B2FD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F3FF9-CC74-4192-B64E-794F87B2E3B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97A63-D4F1-455C-B5AC-342AEE9497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DBE95-8EC2-4D9C-9FA1-09770B91D64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39D80-DA65-4134-B6A8-415217F31F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B613B-B00F-4A10-8F9B-36947783D65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6D91C-2A41-4256-9205-96D6663502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7BD14-D7CF-480A-B7DB-47A2A67FD9C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AA4E6-574E-4663-9C84-DD6C7A33C6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C7D90-98AE-4AE1-937F-94C160C0F81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E79A7-FBC4-414F-BCBB-0B6C37F475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A632F-6B3E-40CF-ADC3-1499DDEEF5B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55506-D290-41FA-8ECF-08C66F761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BC39B-DEB6-42CB-B85D-453753EAE04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397B9-5908-4DA0-ABA2-63768CE494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8911E-5F9A-48B8-9AA4-AD4722D3776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1B435-0C92-4857-A8BC-B9819982BA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C3F43-2B58-47AC-AC1D-9D15D513AC9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86342-B2CE-4715-BD91-5057CE6A23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1663CAF-7BFC-4DE2-90F4-D591ADB5A66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3E808CE-807D-47A5-A7F5-9C13C5FDF8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66.docx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5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7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89013"/>
            <a:ext cx="8128000" cy="5319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富贵不能淫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贫贱不能移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威武不能屈。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富贵不能扰乱他的心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贫贱不能改变他的节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威武不能压服他的志。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这就要求我们即使在高压、淫威、权势及武力逼迫面前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也不屈不挠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守得住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站得直。面对贫穷的折磨、暴力的威胁和富贵的引诱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孟子的这句名言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闪耀着思想和人格力量的光辉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曾鼓励了不少志士仁人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成为他们不畏强暴、坚持正义的座右铭。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生于忧患而死于安乐也。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忧虑祸患可以使人生存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安宁快乐可以使人灭亡。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孟子的这句话告诉我们该怎样对待生活中的磨难与安逸。磨难在生活中不可避免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要正视它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战胜它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把它看成生活为自己提供的增长才干的机会。而在生活安逸的时候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则要居安思危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防止腐化。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4950"/>
            <a:ext cx="8128000" cy="4102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则选文中孟子所说的浩然之气有哪些特点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该怎样培养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孟子认为浩然之气存于内心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至大至刚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行为有愧于心就会疲软。要用正义去培养它而不去损害它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要做集义养气的事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但不要预期所达到的效果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心中不要忘记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不要揠苗助长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这样才能养成浩然之气。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则选文中孟子通过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揠苗助长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的寓言故事是想阐述什么道理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通过宋人揠苗助长的故事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说明养成浩然之气不能急于求成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要靠平时长期积累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不是偶然做一件合乎义的事情就可以取得的。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则选文中所说的浩然之气与第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则选文中所说的大丈夫气概二者之间是怎样的关系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二者之间是条件关系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只有有了浩然之气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才能有大丈夫气概。因为浩然之气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至大至刚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用正义培养而不加损害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就会充盈于天地之间。它作为一种气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要跟义和道相配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离开义和道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浩然之气就会缩减。浩然之气是积累道义而产生的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不是偶然为之即可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一旦做了有愧于内心的事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这气就疲软了。没有浩然之气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就不可能抵制各种诱惑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自然也就不会有大丈夫气概。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312738" y="2211388"/>
          <a:ext cx="8128000" cy="2689225"/>
        </p:xfrm>
        <a:graphic>
          <a:graphicData uri="http://schemas.openxmlformats.org/presentationml/2006/ole">
            <p:oleObj spid="_x0000_s4104" name="文档" r:id="rId6" imgW="3839157" imgH="126994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行有不慊于心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慊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惬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快心、满意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往送之门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戒之曰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戒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诫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曾益其所不能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困于心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衡于虑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入则无法家拂士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弼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辅助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9113" y="2767013"/>
            <a:ext cx="3384550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5350" y="3167063"/>
            <a:ext cx="3382963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9113" y="3571875"/>
            <a:ext cx="3384550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59125" y="3971925"/>
            <a:ext cx="3384550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49613" y="4368800"/>
            <a:ext cx="3384550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90" name="矩形 1"/>
          <p:cNvSpPr>
            <a:spLocks noChangeAspect="1"/>
          </p:cNvSpPr>
          <p:nvPr/>
        </p:nvSpPr>
        <p:spPr bwMode="auto">
          <a:xfrm>
            <a:off x="508000" y="16287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80" name="Object 32"/>
          <p:cNvGraphicFramePr>
            <a:graphicFrameLocks noChangeAspect="1"/>
          </p:cNvGraphicFramePr>
          <p:nvPr/>
        </p:nvGraphicFramePr>
        <p:xfrm>
          <a:off x="312738" y="2071688"/>
          <a:ext cx="8128000" cy="457200"/>
        </p:xfrm>
        <a:graphic>
          <a:graphicData uri="http://schemas.openxmlformats.org/presentationml/2006/ole">
            <p:oleObj spid="_x0000_s2080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495550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成年男子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男女两人结婚后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男子是女子的丈夫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81" name="Object 33"/>
          <p:cNvGraphicFramePr>
            <a:graphicFrameLocks noChangeAspect="1"/>
          </p:cNvGraphicFramePr>
          <p:nvPr/>
        </p:nvGraphicFramePr>
        <p:xfrm>
          <a:off x="312738" y="2960688"/>
          <a:ext cx="8128000" cy="457200"/>
        </p:xfrm>
        <a:graphic>
          <a:graphicData uri="http://schemas.openxmlformats.org/presentationml/2006/ole">
            <p:oleObj spid="_x0000_s2081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351213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心惊动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思想感情发生波动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多指产生某种动机、欲望等。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82" name="Object 34"/>
          <p:cNvGraphicFramePr>
            <a:graphicFrameLocks noChangeAspect="1"/>
          </p:cNvGraphicFramePr>
          <p:nvPr/>
        </p:nvGraphicFramePr>
        <p:xfrm>
          <a:off x="312738" y="4187825"/>
          <a:ext cx="8128000" cy="457200"/>
        </p:xfrm>
        <a:graphic>
          <a:graphicData uri="http://schemas.openxmlformats.org/presentationml/2006/ole">
            <p:oleObj spid="_x0000_s2082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603750"/>
            <a:ext cx="49133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不具备的能力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06538" y="2559050"/>
            <a:ext cx="111283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01775" y="3406775"/>
            <a:ext cx="165735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01775" y="4656138"/>
            <a:ext cx="1657350" cy="301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敢问何谓浩然之气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谓其人曰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而勿正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心勿忘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以顺为正者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妾妇之道也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立天下之正位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以直养而无害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以其外之也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以顺为正者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妾妇之道也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86150" y="1989138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68550" y="2387600"/>
            <a:ext cx="17129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05138" y="3195638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21150" y="3608388"/>
            <a:ext cx="11477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21000" y="4011613"/>
            <a:ext cx="17018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35288" y="4814888"/>
            <a:ext cx="8826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51125" y="5216525"/>
            <a:ext cx="11477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13213" y="5618163"/>
            <a:ext cx="8826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行有不慊于心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行为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行天下之大道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行走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不得志独行其道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践行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九岁不行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走路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5288" y="3019425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35288" y="3405188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3575" y="3833813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71725" y="4237038"/>
            <a:ext cx="11477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2" name="矩形 1"/>
          <p:cNvSpPr>
            <a:spLocks noChangeAspect="1"/>
          </p:cNvSpPr>
          <p:nvPr/>
        </p:nvSpPr>
        <p:spPr bwMode="auto">
          <a:xfrm>
            <a:off x="508000" y="14128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301625" y="1917700"/>
          <a:ext cx="8281988" cy="3843338"/>
        </p:xfrm>
        <a:graphic>
          <a:graphicData uri="http://schemas.openxmlformats.org/presentationml/2006/ole">
            <p:oleObj spid="_x0000_s3084" name="文档" r:id="rId9" imgW="4041638" imgH="1874855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950913" y="2376488"/>
            <a:ext cx="44069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13025" y="2752725"/>
            <a:ext cx="27749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7738" y="3616325"/>
            <a:ext cx="65770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4563" y="4418013"/>
            <a:ext cx="74152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94013" y="4783138"/>
            <a:ext cx="49609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36913" y="5218113"/>
            <a:ext cx="24971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宋人有闵其苗之不长而揠之者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以为无益而舍之者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不耘苗者也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以顺为正者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妾妇之道也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舜发于畎亩之中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管夷吾举于士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孙叔敖举于海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百里奚举于市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　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征于色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发于声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然后知生于忧患而死于安乐也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3950" y="2187575"/>
            <a:ext cx="10795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45438" y="2597150"/>
            <a:ext cx="1079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8588" y="3000375"/>
            <a:ext cx="7096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59138" y="3411538"/>
            <a:ext cx="1079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78588" y="3789363"/>
            <a:ext cx="20478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0813" y="4183063"/>
            <a:ext cx="7096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049588" y="4602163"/>
            <a:ext cx="1079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33950" y="5011738"/>
            <a:ext cx="10795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难言也。其为气也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至大至刚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以直养而无害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则塞于天地之间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威武不能屈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此之谓大丈夫。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故天将降大任于是人也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必先苦其心志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劳其筋骨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饿其体肤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空乏其身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行拂乱其所为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所以动心忍性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曾益其所不能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人恒过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然后能改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困于心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衡于虑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而后作。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征于色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发于声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入则无法家拂士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出则无敌国外患者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国恒亡。然后知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生于忧患而死于安乐也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16313" y="1984375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8525" y="1984375"/>
            <a:ext cx="16256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2075" y="1984375"/>
            <a:ext cx="19256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8113" y="2368550"/>
            <a:ext cx="13509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1788" y="2368550"/>
            <a:ext cx="13509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5588" y="2773363"/>
            <a:ext cx="1643062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10250" y="2782888"/>
            <a:ext cx="10906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91350" y="2782888"/>
            <a:ext cx="10906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89913" y="2782888"/>
            <a:ext cx="8826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3400" y="3184525"/>
            <a:ext cx="8810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19238" y="3175000"/>
            <a:ext cx="16430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65488" y="3175000"/>
            <a:ext cx="16430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21263" y="3175000"/>
            <a:ext cx="16430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08200" y="3589338"/>
            <a:ext cx="10922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03613" y="3589338"/>
            <a:ext cx="8096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10075" y="3589338"/>
            <a:ext cx="825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434138" y="3589338"/>
            <a:ext cx="825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337425" y="3589338"/>
            <a:ext cx="825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248025" y="4386263"/>
            <a:ext cx="21780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491413" y="4386263"/>
            <a:ext cx="12779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65150" y="4792663"/>
            <a:ext cx="19732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其为气也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至大至刚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以直养而无害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则塞于天地之间。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浩然之气作为一种气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极宏大极刚强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用正义去培养它而不加损害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它就会充满于天地之间。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是一种充满仁义、道德的正气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它属于仁义、道德的范畴。这种气必须靠我们日积月累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长期培养。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孟子在这里强调了常施仁义、操守美德对人格塑造的重要意义。人的思想意志集中于求道为仁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就会以具体的行动去加以完成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日积月累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必会有所成就。这就启示我们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修养德行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要严格要求自己并长期坚持。只要不断地培养充实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就会使自己的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135</TotalTime>
  <Words>1539</Words>
  <Application>Microsoft Office PowerPoint</Application>
  <PresentationFormat>全屏显示(4:3)</PresentationFormat>
  <Paragraphs>115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31</cp:revision>
  <dcterms:created xsi:type="dcterms:W3CDTF">2015-07-28T05:59:53Z</dcterms:created>
  <dcterms:modified xsi:type="dcterms:W3CDTF">2016-09-19T01:43:06Z</dcterms:modified>
</cp:coreProperties>
</file>