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95" r:id="rId5"/>
    <p:sldId id="296" r:id="rId6"/>
    <p:sldId id="297" r:id="rId7"/>
    <p:sldId id="29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17813" y="2640330"/>
            <a:ext cx="6623685" cy="101473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latin typeface="Arial" pitchFamily="34" charset="0"/>
                <a:ea typeface="汉仪旗黑-85S" pitchFamily="18" charset="-122"/>
              </a:defRPr>
            </a:lvl1pPr>
          </a:lstStyle>
          <a:p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84000" y="3873525"/>
            <a:ext cx="6624000" cy="645160"/>
          </a:xfrm>
        </p:spPr>
        <p:txBody>
          <a:bodyPr lIns="90000" tIns="0" rIns="90000" bIns="46800">
            <a:normAutofit/>
          </a:bodyPr>
          <a:lstStyle>
            <a:lvl1pPr marL="0" indent="0" algn="ctr" eaLnBrk="1" latinLnBrk="0" hangingPunct="1">
              <a:buNone/>
              <a:defRPr sz="3200" u="none" strike="noStrike" kern="1200" cap="none" spc="200" normalizeH="0" baseline="0">
                <a:solidFill>
                  <a:schemeClr val="accent6"/>
                </a:solidFill>
                <a:uFillTx/>
                <a:latin typeface="Arial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959953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09995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60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2525395" y="1291284"/>
            <a:ext cx="7726680" cy="10972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highlight>
                  <a:srgbClr val="00FF00"/>
                </a:highlight>
              </a:rPr>
              <a:t>《六国论》知识总结</a:t>
            </a:r>
            <a:endParaRPr lang="zh-CN" altLang="en-US" sz="6600" b="1" dirty="0">
              <a:highlight>
                <a:srgbClr val="00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2190" y="4088765"/>
            <a:ext cx="54654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/>
              <a:t>高一语文组精心整理</a:t>
            </a:r>
            <a:endParaRPr lang="zh-CN" altLang="en-US" sz="3600" b="1"/>
          </a:p>
          <a:p>
            <a:pPr algn="ctr"/>
            <a:r>
              <a:rPr lang="en-US" altLang="zh-CN" sz="3600" b="1"/>
              <a:t>2023.02.17</a:t>
            </a:r>
            <a:endParaRPr lang="en-US" altLang="zh-CN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84960" y="466725"/>
            <a:ext cx="8647430" cy="6327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方正粗黑宋简体" charset="0"/>
                <a:ea typeface="方正粗黑宋简体" charset="0"/>
              </a:rPr>
              <a:t>基础知识梳理（按课文顺序）</a:t>
            </a:r>
            <a:endParaRPr lang="zh-CN" altLang="en-US" sz="4400" b="1">
              <a:solidFill>
                <a:schemeClr val="tx1"/>
              </a:solidFill>
              <a:latin typeface="方正粗黑宋简体" charset="0"/>
              <a:ea typeface="方正粗黑宋简体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六国破灭</a:t>
            </a:r>
            <a:r>
              <a:rPr lang="zh-CN" altLang="en-US" sz="2800" b="1"/>
              <a:t>：被动句</a:t>
            </a:r>
            <a:endParaRPr lang="zh-CN" altLang="en-US" sz="2800" b="1"/>
          </a:p>
          <a:p>
            <a:r>
              <a:rPr lang="zh-CN" altLang="en-US" sz="2800" b="1"/>
              <a:t>非</a:t>
            </a:r>
            <a:r>
              <a:rPr lang="zh-CN" altLang="en-US" sz="2800" b="1">
                <a:solidFill>
                  <a:srgbClr val="FF0000"/>
                </a:solidFill>
              </a:rPr>
              <a:t>兵</a:t>
            </a:r>
            <a:r>
              <a:rPr lang="zh-CN" altLang="en-US" sz="2800" b="1"/>
              <a:t>不利：兵器，武器</a:t>
            </a:r>
            <a:endParaRPr lang="zh-CN" altLang="en-US" sz="2800" b="1"/>
          </a:p>
          <a:p>
            <a:r>
              <a:rPr lang="zh-CN" altLang="en-US" sz="2800" b="1"/>
              <a:t>破灭之</a:t>
            </a:r>
            <a:r>
              <a:rPr lang="zh-CN" altLang="en-US" sz="2800" b="1">
                <a:solidFill>
                  <a:srgbClr val="FF0000"/>
                </a:solidFill>
              </a:rPr>
              <a:t>道</a:t>
            </a:r>
            <a:r>
              <a:rPr lang="zh-CN" altLang="en-US" sz="2800" b="1"/>
              <a:t>也：原因</a:t>
            </a:r>
            <a:endParaRPr lang="zh-CN" altLang="en-US" sz="2800" b="1"/>
          </a:p>
          <a:p>
            <a:r>
              <a:rPr lang="zh-CN" altLang="en-US" sz="2800" b="1"/>
              <a:t>六国</a:t>
            </a:r>
            <a:r>
              <a:rPr lang="zh-CN" altLang="en-US" sz="2800" b="1">
                <a:solidFill>
                  <a:srgbClr val="FF0000"/>
                </a:solidFill>
              </a:rPr>
              <a:t>互</a:t>
            </a:r>
            <a:r>
              <a:rPr lang="zh-CN" altLang="en-US" sz="2800" b="1"/>
              <a:t>丧：相继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率</a:t>
            </a:r>
            <a:r>
              <a:rPr lang="zh-CN" altLang="en-US" sz="2800" b="1"/>
              <a:t>赂秦耶：都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盖</a:t>
            </a:r>
            <a:r>
              <a:rPr lang="zh-CN" altLang="en-US" sz="2800" b="1"/>
              <a:t>失强援：表原因</a:t>
            </a:r>
            <a:endParaRPr lang="zh-CN" altLang="en-US" sz="2800" b="1"/>
          </a:p>
          <a:p>
            <a:r>
              <a:rPr lang="zh-CN" altLang="en-US" sz="2800" b="1"/>
              <a:t>不能独</a:t>
            </a:r>
            <a:r>
              <a:rPr lang="zh-CN" altLang="en-US" sz="2800" b="1">
                <a:solidFill>
                  <a:srgbClr val="FF0000"/>
                </a:solidFill>
              </a:rPr>
              <a:t>完</a:t>
            </a:r>
            <a:r>
              <a:rPr lang="zh-CN" altLang="en-US" sz="2800" b="1"/>
              <a:t>：形做动，保全</a:t>
            </a:r>
            <a:endParaRPr lang="zh-CN" altLang="en-US" sz="2800" b="1"/>
          </a:p>
          <a:p>
            <a:r>
              <a:rPr lang="zh-CN" altLang="en-US" sz="2800" b="1"/>
              <a:t>秦以攻取之外，</a:t>
            </a:r>
            <a:r>
              <a:rPr lang="zh-CN" altLang="en-US" sz="2800" b="1">
                <a:solidFill>
                  <a:srgbClr val="FF0000"/>
                </a:solidFill>
              </a:rPr>
              <a:t>（亦以赂取）</a:t>
            </a:r>
            <a:r>
              <a:rPr lang="zh-CN" altLang="en-US" sz="2800" b="1"/>
              <a:t>：省略句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其实</a:t>
            </a:r>
            <a:r>
              <a:rPr lang="zh-CN" altLang="en-US" sz="2800" b="1"/>
              <a:t>百倍：它的实际数目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固</a:t>
            </a:r>
            <a:r>
              <a:rPr lang="zh-CN" altLang="en-US" sz="2800" b="1"/>
              <a:t>不在战矣：本来</a:t>
            </a:r>
            <a:endParaRPr lang="zh-CN" altLang="en-US" sz="2800" b="1"/>
          </a:p>
          <a:p>
            <a:r>
              <a:rPr lang="zh-CN" altLang="en-US" sz="2800" b="1"/>
              <a:t>思</a:t>
            </a:r>
            <a:r>
              <a:rPr lang="zh-CN" altLang="en-US" sz="2800" b="1">
                <a:solidFill>
                  <a:srgbClr val="FF0000"/>
                </a:solidFill>
              </a:rPr>
              <a:t>厥先祖父</a:t>
            </a:r>
            <a:r>
              <a:rPr lang="zh-CN" altLang="en-US" sz="2800" b="1"/>
              <a:t>：他们的</a:t>
            </a:r>
            <a:r>
              <a:rPr lang="en-US" altLang="zh-CN" sz="2800" b="1"/>
              <a:t>/</a:t>
            </a:r>
            <a:r>
              <a:rPr lang="zh-CN" altLang="zh-CN" sz="2800" b="1"/>
              <a:t>去世的</a:t>
            </a:r>
            <a:r>
              <a:rPr lang="en-US" altLang="zh-CN" sz="2800" b="1"/>
              <a:t>/</a:t>
            </a:r>
            <a:r>
              <a:rPr lang="zh-CN" altLang="en-US" sz="2800" b="1"/>
              <a:t>祖辈和父辈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举以予人</a:t>
            </a:r>
            <a:r>
              <a:rPr lang="zh-CN" altLang="en-US" sz="2800" b="1"/>
              <a:t>：省略句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60830" y="346710"/>
            <a:ext cx="8647430" cy="6065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然后</a:t>
            </a:r>
            <a:r>
              <a:rPr lang="zh-CN" altLang="en-US" sz="2800" b="1">
                <a:sym typeface="+mn-ea"/>
              </a:rPr>
              <a:t>得一夕安寝：这样以后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然则</a:t>
            </a:r>
            <a:r>
              <a:rPr lang="zh-CN" altLang="en-US" sz="2800" b="1"/>
              <a:t>诸侯之地有限：这样那么</a:t>
            </a:r>
            <a:endParaRPr lang="zh-CN" altLang="en-US" sz="2800" b="1"/>
          </a:p>
          <a:p>
            <a:r>
              <a:rPr lang="zh-CN" altLang="en-US" sz="2800" b="1"/>
              <a:t>暴秦之欲无</a:t>
            </a:r>
            <a:r>
              <a:rPr lang="zh-CN" altLang="en-US" sz="2800" b="1">
                <a:solidFill>
                  <a:srgbClr val="FF0000"/>
                </a:solidFill>
              </a:rPr>
              <a:t>厌</a:t>
            </a:r>
            <a:r>
              <a:rPr lang="en-US" altLang="zh-CN" sz="2800" b="1"/>
              <a:t>/</a:t>
            </a:r>
            <a:r>
              <a:rPr lang="zh-CN" altLang="zh-CN" sz="2800" b="1"/>
              <a:t>山不</a:t>
            </a:r>
            <a:r>
              <a:rPr lang="zh-CN" altLang="en-US" sz="2800" b="1">
                <a:solidFill>
                  <a:srgbClr val="FF0000"/>
                </a:solidFill>
              </a:rPr>
              <a:t>厌</a:t>
            </a:r>
            <a:r>
              <a:rPr lang="zh-CN" altLang="zh-CN" sz="2800" b="1"/>
              <a:t>高</a:t>
            </a:r>
            <a:r>
              <a:rPr lang="en-US" altLang="zh-CN" sz="2800" b="1"/>
              <a:t>/</a:t>
            </a:r>
            <a:r>
              <a:rPr lang="zh-CN" altLang="en-US" sz="2800" b="1"/>
              <a:t>学而不</a:t>
            </a:r>
            <a:r>
              <a:rPr lang="zh-CN" altLang="en-US" sz="2800" b="1">
                <a:solidFill>
                  <a:srgbClr val="FF0000"/>
                </a:solidFill>
              </a:rPr>
              <a:t>厌</a:t>
            </a:r>
            <a:r>
              <a:rPr lang="zh-CN" altLang="en-US" sz="2800" b="1"/>
              <a:t>：满足</a:t>
            </a:r>
            <a:endParaRPr lang="zh-CN" altLang="en-US" sz="2800" b="1"/>
          </a:p>
          <a:p>
            <a:r>
              <a:rPr lang="zh-CN" altLang="en-US" sz="2800" b="1"/>
              <a:t>此言</a:t>
            </a:r>
            <a:r>
              <a:rPr lang="zh-CN" altLang="en-US" sz="2800" b="1">
                <a:solidFill>
                  <a:srgbClr val="FF0000"/>
                </a:solidFill>
              </a:rPr>
              <a:t>得</a:t>
            </a:r>
            <a:r>
              <a:rPr lang="zh-CN" altLang="en-US" sz="2800" b="1"/>
              <a:t>之：得当，正确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与</a:t>
            </a:r>
            <a:r>
              <a:rPr lang="zh-CN" altLang="en-US" sz="2800" b="1"/>
              <a:t>嬴而不助五国也：动词，亲附，亲近</a:t>
            </a:r>
            <a:endParaRPr lang="zh-CN" altLang="en-US" sz="2800" b="1"/>
          </a:p>
          <a:p>
            <a:r>
              <a:rPr lang="zh-CN" altLang="en-US" sz="2800" b="1"/>
              <a:t>齐亦不</a:t>
            </a:r>
            <a:r>
              <a:rPr lang="zh-CN" altLang="en-US" sz="2800" b="1">
                <a:solidFill>
                  <a:srgbClr val="FF0000"/>
                </a:solidFill>
              </a:rPr>
              <a:t>免</a:t>
            </a:r>
            <a:r>
              <a:rPr lang="zh-CN" altLang="en-US" sz="2800" b="1"/>
              <a:t>矣：幸免</a:t>
            </a:r>
            <a:endParaRPr lang="zh-CN" altLang="en-US" sz="2800" b="1"/>
          </a:p>
          <a:p>
            <a:r>
              <a:rPr lang="zh-CN" altLang="en-US" sz="2800" b="1"/>
              <a:t>始</a:t>
            </a:r>
            <a:r>
              <a:rPr lang="zh-CN" altLang="en-US" sz="2800" b="1">
                <a:solidFill>
                  <a:srgbClr val="FF0000"/>
                </a:solidFill>
              </a:rPr>
              <a:t>速</a:t>
            </a:r>
            <a:r>
              <a:rPr lang="zh-CN" altLang="en-US" sz="2800" b="1"/>
              <a:t>祸焉</a:t>
            </a:r>
            <a:r>
              <a:rPr lang="zh-CN" altLang="zh-CN" sz="2800" b="1"/>
              <a:t>：招致         </a:t>
            </a:r>
            <a:r>
              <a:rPr lang="zh-CN" altLang="zh-CN" sz="2800" b="1">
                <a:sym typeface="+mn-ea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速</a:t>
            </a:r>
            <a:r>
              <a:rPr lang="zh-CN" altLang="zh-CN" sz="2800" b="1">
                <a:sym typeface="+mn-ea"/>
              </a:rPr>
              <a:t>之客：邀请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二败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而</a:t>
            </a:r>
            <a:r>
              <a:rPr lang="zh-CN" altLang="zh-CN" sz="2800" b="1">
                <a:sym typeface="+mn-ea"/>
              </a:rPr>
              <a:t>三胜：表并列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后秦击赵者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再</a:t>
            </a:r>
            <a:r>
              <a:rPr lang="zh-CN" altLang="zh-CN" sz="2800" b="1">
                <a:sym typeface="+mn-ea"/>
              </a:rPr>
              <a:t>：连着两次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李牧连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却</a:t>
            </a:r>
            <a:r>
              <a:rPr lang="zh-CN" altLang="zh-CN" sz="2800" b="1">
                <a:sym typeface="+mn-ea"/>
              </a:rPr>
              <a:t>之：使</a:t>
            </a:r>
            <a:r>
              <a:rPr lang="en-US" altLang="zh-CN" sz="2800" b="1">
                <a:sym typeface="+mn-ea"/>
              </a:rPr>
              <a:t>……</a:t>
            </a:r>
            <a:r>
              <a:rPr lang="zh-CN" altLang="en-US" sz="2800" b="1">
                <a:sym typeface="+mn-ea"/>
              </a:rPr>
              <a:t>退却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智力</a:t>
            </a:r>
            <a:r>
              <a:rPr lang="zh-CN" altLang="en-US" sz="2800" b="1">
                <a:sym typeface="+mn-ea"/>
              </a:rPr>
              <a:t>孤危：智慧和国力</a:t>
            </a:r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+mn-ea"/>
              </a:rPr>
              <a:t>诚</a:t>
            </a:r>
            <a:r>
              <a:rPr lang="zh-CN" altLang="en-US" sz="2800" b="1">
                <a:sym typeface="+mn-ea"/>
              </a:rPr>
              <a:t>不得已：</a:t>
            </a:r>
            <a:r>
              <a:rPr lang="zh-CN" altLang="en-US" sz="2800" b="1">
                <a:sym typeface="Wingdings" charset="0"/>
              </a:rPr>
              <a:t>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确实</a:t>
            </a:r>
            <a:r>
              <a:rPr lang="en-US" altLang="zh-CN" sz="2800" b="1">
                <a:sym typeface="Wingdings" charset="0"/>
              </a:rPr>
              <a:t>,</a:t>
            </a:r>
            <a:r>
              <a:rPr lang="zh-CN" altLang="zh-CN" sz="2800" b="1">
                <a:sym typeface="Wingdings" charset="0"/>
              </a:rPr>
              <a:t>此诚危急存亡之秋也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                      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表假设</a:t>
            </a:r>
            <a:r>
              <a:rPr lang="zh-CN" altLang="zh-CN" sz="2800" b="1">
                <a:sym typeface="Wingdings" charset="0"/>
              </a:rPr>
              <a:t>：诚能见可欲，则思知足以自戒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向使</a:t>
            </a:r>
            <a:r>
              <a:rPr lang="zh-CN" altLang="zh-CN" sz="2800" b="1">
                <a:sym typeface="Wingdings" charset="0"/>
              </a:rPr>
              <a:t>三国各爱其地：向，以前；使，假如</a:t>
            </a:r>
            <a:endParaRPr lang="zh-CN" altLang="zh-CN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84960" y="466725"/>
            <a:ext cx="864743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胜负之数，存亡之理</a:t>
            </a:r>
            <a:r>
              <a:rPr lang="zh-CN" altLang="zh-CN" sz="2800" b="1">
                <a:sym typeface="Wingdings" charset="0"/>
              </a:rPr>
              <a:t>：互文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或未易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量</a:t>
            </a:r>
            <a:r>
              <a:rPr lang="zh-CN" altLang="zh-CN" sz="2800" b="1">
                <a:sym typeface="Wingdings" charset="0"/>
              </a:rPr>
              <a:t>：判定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以事秦之心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礼</a:t>
            </a:r>
            <a:r>
              <a:rPr lang="zh-CN" altLang="zh-CN" sz="2800" b="1">
                <a:sym typeface="Wingdings" charset="0"/>
              </a:rPr>
              <a:t>天下之奇才：名做动，礼遇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为……所……</a:t>
            </a:r>
            <a:r>
              <a:rPr lang="zh-CN" altLang="en-US" sz="2800" b="1">
                <a:sym typeface="Wingdings" charset="0"/>
              </a:rPr>
              <a:t>：表被动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天下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之</a:t>
            </a:r>
            <a:r>
              <a:rPr lang="zh-CN" altLang="en-US" sz="2800" b="1">
                <a:sym typeface="Wingdings" charset="0"/>
              </a:rPr>
              <a:t>大：定后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是</a:t>
            </a:r>
            <a:r>
              <a:rPr lang="zh-CN" altLang="en-US" sz="2800" b="1">
                <a:sym typeface="Wingdings" charset="0"/>
              </a:rPr>
              <a:t>又在六国下矣：这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5785" y="1066800"/>
            <a:ext cx="11191240" cy="4663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sym typeface="Wingdings" charset="0"/>
              </a:rPr>
              <a:t>论证特点</a:t>
            </a:r>
            <a:endParaRPr lang="zh-CN" altLang="en-US" sz="4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论证方式：立论文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论证方法：举例，对比，引证，喻证，假设（向使，以赂秦之地）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论证思路： </a:t>
            </a:r>
            <a:r>
              <a:rPr lang="zh-CN" altLang="en-US" sz="2000" b="1">
                <a:sym typeface="Wingdings" charset="0"/>
              </a:rPr>
              <a:t></a:t>
            </a:r>
            <a:r>
              <a:rPr lang="zh-CN" altLang="en-US" sz="2800" b="1">
                <a:sym typeface="Wingdings" charset="0"/>
              </a:rPr>
              <a:t>先提出论点，弊在赂秦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                       </a:t>
            </a:r>
            <a:r>
              <a:rPr lang="zh-CN" altLang="en-US" sz="2000" b="1">
                <a:sym typeface="Wingdings" charset="0"/>
              </a:rPr>
              <a:t></a:t>
            </a:r>
            <a:r>
              <a:rPr lang="zh-CN" altLang="en-US" sz="2800" b="1">
                <a:sym typeface="Wingdings" charset="0"/>
              </a:rPr>
              <a:t>再从赂秦力亏和不赂失援两方面论证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                       </a:t>
            </a:r>
            <a:r>
              <a:rPr lang="zh-CN" altLang="en-US" sz="2000" b="1">
                <a:sym typeface="Wingdings" charset="0"/>
              </a:rPr>
              <a:t></a:t>
            </a:r>
            <a:r>
              <a:rPr lang="zh-CN" altLang="en-US" sz="2800" b="1">
                <a:sym typeface="Wingdings" charset="0"/>
              </a:rPr>
              <a:t>再指出解决的方法，即重人才，重合作，不畏惧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                       </a:t>
            </a:r>
            <a:r>
              <a:rPr lang="zh-CN" altLang="en-US" sz="1600" b="1">
                <a:sym typeface="Wingdings" charset="0"/>
              </a:rPr>
              <a:t>④</a:t>
            </a:r>
            <a:r>
              <a:rPr lang="zh-CN" altLang="en-US" sz="2800" b="1">
                <a:sym typeface="Wingdings" charset="0"/>
              </a:rPr>
              <a:t>最后借古讽今，北宋统治者不要蹈六国灭亡的覆辙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论证结构：</a:t>
            </a:r>
            <a:r>
              <a:rPr lang="zh-CN" altLang="en-US" sz="2000" b="1">
                <a:sym typeface="Wingdings" charset="0"/>
              </a:rPr>
              <a:t></a:t>
            </a:r>
            <a:r>
              <a:rPr lang="zh-CN" altLang="en-US" sz="2800" b="1">
                <a:sym typeface="Wingdings" charset="0"/>
              </a:rPr>
              <a:t>整体是递进结构，先提出，再分析，再解决，再以古讽今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                      </a:t>
            </a:r>
            <a:r>
              <a:rPr lang="zh-CN" altLang="en-US" sz="2000" b="1">
                <a:sym typeface="Wingdings" charset="0"/>
              </a:rPr>
              <a:t>局部有总分总结构，如第一段；并列结构，如第二、三段</a:t>
            </a:r>
            <a:endParaRPr lang="zh-CN" altLang="en-US" sz="20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论证语言：形象生动，气势充沛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5785" y="1066800"/>
            <a:ext cx="11191240" cy="297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方正粗黑宋简体" charset="0"/>
                <a:ea typeface="方正粗黑宋简体" charset="0"/>
                <a:sym typeface="Wingdings" charset="0"/>
              </a:rPr>
              <a:t>第四段的作用</a:t>
            </a:r>
            <a:endParaRPr lang="zh-CN" altLang="en-US" sz="4800" b="1">
              <a:latin typeface="方正粗黑宋简体" charset="0"/>
              <a:ea typeface="方正粗黑宋简体" charset="0"/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内容方面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在提出问题、分析问题的基础上指出解决问题的方法，即要重视人才，重视合作，勿为积威所劫。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结构方面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既承上借古，又启下鉴今</a:t>
            </a:r>
            <a:endParaRPr lang="en-US" altLang="zh-CN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Kingsoft Office WPP</Application>
  <PresentationFormat>宽屏</PresentationFormat>
  <Paragraphs>59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2022-11-04T21:46:00Z</dcterms:created>
  <dcterms:modified xsi:type="dcterms:W3CDTF">2023-02-17T13:31:56Z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