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602" r:id="rId2"/>
    <p:sldId id="603" r:id="rId3"/>
    <p:sldId id="604" r:id="rId4"/>
    <p:sldId id="605" r:id="rId5"/>
    <p:sldId id="606" r:id="rId6"/>
    <p:sldId id="607" r:id="rId7"/>
    <p:sldId id="608" r:id="rId8"/>
    <p:sldId id="609" r:id="rId9"/>
    <p:sldId id="610" r:id="rId10"/>
    <p:sldId id="611" r:id="rId11"/>
    <p:sldId id="612" r:id="rId12"/>
    <p:sldId id="613" r:id="rId13"/>
    <p:sldId id="614" r:id="rId14"/>
    <p:sldId id="615" r:id="rId15"/>
    <p:sldId id="616" r:id="rId16"/>
    <p:sldId id="617" r:id="rId17"/>
    <p:sldId id="618" r:id="rId18"/>
    <p:sldId id="619" r:id="rId19"/>
    <p:sldId id="620" r:id="rId20"/>
    <p:sldId id="621" r:id="rId21"/>
    <p:sldId id="622" r:id="rId22"/>
    <p:sldId id="623" r:id="rId23"/>
    <p:sldId id="624" r:id="rId24"/>
    <p:sldId id="625" r:id="rId25"/>
    <p:sldId id="626" r:id="rId26"/>
    <p:sldId id="627" r:id="rId27"/>
    <p:sldId id="628" r:id="rId28"/>
    <p:sldId id="629" r:id="rId29"/>
    <p:sldId id="630" r:id="rId30"/>
    <p:sldId id="631" r:id="rId31"/>
    <p:sldId id="632" r:id="rId32"/>
    <p:sldId id="633" r:id="rId33"/>
    <p:sldId id="634" r:id="rId34"/>
    <p:sldId id="635" r:id="rId35"/>
    <p:sldId id="636" r:id="rId36"/>
    <p:sldId id="637" r:id="rId37"/>
    <p:sldId id="638" r:id="rId38"/>
    <p:sldId id="639" r:id="rId39"/>
    <p:sldId id="640" r:id="rId40"/>
    <p:sldId id="641" r:id="rId41"/>
    <p:sldId id="642" r:id="rId42"/>
    <p:sldId id="643" r:id="rId43"/>
    <p:sldId id="644" r:id="rId44"/>
    <p:sldId id="645" r:id="rId45"/>
    <p:sldId id="646" r:id="rId46"/>
    <p:sldId id="647" r:id="rId47"/>
    <p:sldId id="648" r:id="rId48"/>
    <p:sldId id="649" r:id="rId49"/>
    <p:sldId id="650" r:id="rId50"/>
    <p:sldId id="651" r:id="rId51"/>
    <p:sldId id="652" r:id="rId52"/>
    <p:sldId id="653" r:id="rId53"/>
    <p:sldId id="654" r:id="rId54"/>
    <p:sldId id="655" r:id="rId55"/>
    <p:sldId id="656" r:id="rId56"/>
    <p:sldId id="657" r:id="rId57"/>
    <p:sldId id="658" r:id="rId58"/>
    <p:sldId id="659" r:id="rId59"/>
    <p:sldId id="660" r:id="rId60"/>
    <p:sldId id="661" r:id="rId61"/>
    <p:sldId id="662" r:id="rId62"/>
    <p:sldId id="663" r:id="rId63"/>
    <p:sldId id="664" r:id="rId64"/>
    <p:sldId id="665" r:id="rId65"/>
    <p:sldId id="666" r:id="rId66"/>
    <p:sldId id="667" r:id="rId67"/>
    <p:sldId id="668" r:id="rId68"/>
    <p:sldId id="669" r:id="rId69"/>
    <p:sldId id="670" r:id="rId70"/>
    <p:sldId id="671" r:id="rId71"/>
    <p:sldId id="672" r:id="rId72"/>
    <p:sldId id="673" r:id="rId73"/>
    <p:sldId id="674" r:id="rId74"/>
    <p:sldId id="675" r:id="rId75"/>
    <p:sldId id="676" r:id="rId76"/>
    <p:sldId id="677" r:id="rId77"/>
    <p:sldId id="678" r:id="rId78"/>
    <p:sldId id="679" r:id="rId79"/>
    <p:sldId id="680" r:id="rId80"/>
    <p:sldId id="681" r:id="rId81"/>
    <p:sldId id="682" r:id="rId82"/>
    <p:sldId id="683" r:id="rId83"/>
    <p:sldId id="684" r:id="rId84"/>
    <p:sldId id="685" r:id="rId85"/>
    <p:sldId id="686" r:id="rId86"/>
    <p:sldId id="687" r:id="rId87"/>
  </p:sldIdLst>
  <p:sldSz cx="12190413" cy="6859588"/>
  <p:notesSz cx="6858000" cy="9144000"/>
  <p:custDataLst>
    <p:tags r:id="rId89"/>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14" y="-432"/>
      </p:cViewPr>
      <p:guideLst>
        <p:guide orient="horz" pos="2161"/>
        <p:guide pos="3840"/>
      </p:guideLst>
    </p:cSldViewPr>
  </p:slideViewPr>
  <p:notesTextViewPr>
    <p:cViewPr>
      <p:scale>
        <a:sx n="1" d="1"/>
        <a:sy n="1" d="1"/>
      </p:scale>
      <p:origin x="0" y="0"/>
    </p:cViewPr>
  </p:notesTextViewPr>
  <p:sorterViewPr>
    <p:cViewPr>
      <p:scale>
        <a:sx n="100" d="100"/>
        <a:sy n="100" d="100"/>
      </p:scale>
      <p:origin x="0" y="37986"/>
    </p:cViewPr>
  </p:sorterViewPr>
  <p:notesViewPr>
    <p:cSldViewPr>
      <p:cViewPr varScale="1">
        <p:scale>
          <a:sx n="81" d="100"/>
          <a:sy n="81" d="100"/>
        </p:scale>
        <p:origin x="-387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5D0F32-F7AC-4003-B8CE-AB63FA3D1614}" type="datetimeFigureOut">
              <a:rPr lang="zh-CN" altLang="en-US" smtClean="0"/>
              <a:t>2021-3-23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82AE88-9C4A-4F3F-A8D7-2360875D28D6}" type="slidenum">
              <a:rPr lang="zh-CN" altLang="en-US" smtClean="0"/>
              <a:t>‹#›</a:t>
            </a:fld>
            <a:endParaRPr lang="zh-CN" altLang="en-US"/>
          </a:p>
        </p:txBody>
      </p:sp>
    </p:spTree>
    <p:extLst>
      <p:ext uri="{BB962C8B-B14F-4D97-AF65-F5344CB8AC3E}">
        <p14:creationId xmlns:p14="http://schemas.microsoft.com/office/powerpoint/2010/main" val="4008156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82AE88-9C4A-4F3F-A8D7-2360875D28D6}" type="slidenum">
              <a:rPr lang="zh-CN" altLang="en-US" smtClean="0"/>
              <a:t>45</a:t>
            </a:fld>
            <a:endParaRPr lang="zh-CN" altLang="en-US"/>
          </a:p>
        </p:txBody>
      </p:sp>
    </p:spTree>
    <p:extLst>
      <p:ext uri="{BB962C8B-B14F-4D97-AF65-F5344CB8AC3E}">
        <p14:creationId xmlns:p14="http://schemas.microsoft.com/office/powerpoint/2010/main" val="1404112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85502171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66969280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702"/>
            <a:ext cx="3655008"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702"/>
            <a:ext cx="10768198"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0306304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0" y="-35169"/>
            <a:ext cx="12190413" cy="569913"/>
          </a:xfrm>
          <a:prstGeom prst="rect">
            <a:avLst/>
          </a:prstGeom>
          <a:gradFill>
            <a:gsLst>
              <a:gs pos="0">
                <a:srgbClr val="0070A7"/>
              </a:gs>
              <a:gs pos="50000">
                <a:srgbClr val="0070A7">
                  <a:gamma/>
                  <a:tint val="85882"/>
                  <a:invGamma/>
                </a:srgbClr>
              </a:gs>
              <a:gs pos="100000">
                <a:srgbClr val="0070A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22598" y="3717826"/>
            <a:ext cx="10971372" cy="1143265"/>
          </a:xfrm>
        </p:spPr>
        <p:txBody>
          <a:bodyPr>
            <a:normAutofit/>
          </a:bodyPr>
          <a:lstStyle>
            <a:lvl1pPr>
              <a:defRPr sz="3600">
                <a:solidFill>
                  <a:srgbClr val="FF0000"/>
                </a:solidFill>
                <a:latin typeface="黑体" pitchFamily="2" charset="-122"/>
                <a:ea typeface="黑体"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5043" y="765498"/>
            <a:ext cx="11377262" cy="713155"/>
          </a:xfrm>
        </p:spPr>
        <p:txBody>
          <a:bodyPr wrap="square">
            <a:spAutoFit/>
          </a:bodyPr>
          <a:lstStyle>
            <a:lvl1pPr marL="0" indent="720000">
              <a:lnSpc>
                <a:spcPct val="140000"/>
              </a:lnSpc>
              <a:spcBef>
                <a:spcPct val="0"/>
              </a:spcBef>
              <a:buNone/>
              <a:defRPr sz="2800" b="1"/>
            </a:lvl1pPr>
            <a:lvl2pPr marL="544251" indent="720000">
              <a:lnSpc>
                <a:spcPct val="140000"/>
              </a:lnSpc>
              <a:buNone/>
              <a:defRPr sz="2800" b="1"/>
            </a:lvl2pPr>
            <a:lvl3pPr marL="1088502" indent="720000">
              <a:lnSpc>
                <a:spcPct val="140000"/>
              </a:lnSpc>
              <a:buNone/>
              <a:defRPr sz="2800" b="1"/>
            </a:lvl3pPr>
            <a:lvl4pPr marL="1632753" indent="720000">
              <a:lnSpc>
                <a:spcPct val="140000"/>
              </a:lnSpc>
              <a:buNone/>
              <a:defRPr sz="2800" b="1"/>
            </a:lvl4pPr>
            <a:lvl5pPr marL="2177004" indent="720000">
              <a:lnSpc>
                <a:spcPct val="140000"/>
              </a:lnSpc>
              <a:buNone/>
              <a:defRPr sz="2800" b="1"/>
            </a:lvl5pPr>
          </a:lstStyle>
          <a:p>
            <a:pPr lvl="0"/>
            <a:r>
              <a:rPr lang="zh-CN" altLang="en-US" smtClean="0"/>
              <a:t>单击此处编辑母版文本样式</a:t>
            </a:r>
          </a:p>
        </p:txBody>
      </p:sp>
      <p:sp>
        <p:nvSpPr>
          <p:cNvPr id="9" name="Line 55"/>
          <p:cNvSpPr>
            <a:spLocks noChangeShapeType="1"/>
          </p:cNvSpPr>
          <p:nvPr userDrawn="1"/>
        </p:nvSpPr>
        <p:spPr bwMode="auto">
          <a:xfrm>
            <a:off x="0" y="569913"/>
            <a:ext cx="12190413" cy="0"/>
          </a:xfrm>
          <a:prstGeom prst="line">
            <a:avLst/>
          </a:prstGeom>
          <a:noFill/>
          <a:ln w="19050">
            <a:solidFill>
              <a:srgbClr val="5F5F5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Text Box 56"/>
          <p:cNvSpPr txBox="1">
            <a:spLocks noChangeArrowheads="1"/>
          </p:cNvSpPr>
          <p:nvPr userDrawn="1"/>
        </p:nvSpPr>
        <p:spPr bwMode="auto">
          <a:xfrm>
            <a:off x="2182813" y="92075"/>
            <a:ext cx="7224761" cy="369332"/>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fontAlgn="ctr"/>
            <a:r>
              <a:rPr lang="zh-CN" altLang="en-US" sz="1800" b="1" smtClean="0">
                <a:solidFill>
                  <a:schemeClr val="bg1"/>
                </a:solidFill>
                <a:latin typeface="楷体_GB2312" pitchFamily="49" charset="-122"/>
                <a:ea typeface="楷体_GB2312" pitchFamily="49" charset="-122"/>
                <a:cs typeface="Times New Roman" pitchFamily="18" charset="0"/>
              </a:rPr>
              <a:t>语文　必修　下册</a:t>
            </a:r>
            <a:endParaRPr lang="zh-CN" altLang="en-US" sz="1800" b="1">
              <a:solidFill>
                <a:schemeClr val="bg1"/>
              </a:solidFill>
              <a:latin typeface="楷体_GB2312" pitchFamily="49" charset="-122"/>
              <a:ea typeface="楷体_GB2312" pitchFamily="49" charset="-122"/>
              <a:cs typeface="Times New Roman" pitchFamily="18" charset="0"/>
            </a:endParaRPr>
          </a:p>
        </p:txBody>
      </p:sp>
    </p:spTree>
    <p:extLst>
      <p:ext uri="{BB962C8B-B14F-4D97-AF65-F5344CB8AC3E}">
        <p14:creationId xmlns:p14="http://schemas.microsoft.com/office/powerpoint/2010/main" val="328592644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404489310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571"/>
            <a:ext cx="7210545"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571"/>
            <a:ext cx="7212661"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81499690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2478789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44665262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rgbClr val="0070A7"/>
            </a:gs>
            <a:gs pos="100000">
              <a:srgbClr val="0070A7">
                <a:gamma/>
                <a:tint val="80000"/>
                <a:invGamma/>
              </a:srgbClr>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28617593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5132894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A384A74-292F-4D0B-A26F-627FA3CEE12F}" type="datetimeFigureOut">
              <a:rPr lang="zh-CN" altLang="en-US" smtClean="0"/>
              <a:t>2021-3-23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26113419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BA384A74-292F-4D0B-A26F-627FA3CEE12F}" type="datetimeFigureOut">
              <a:rPr lang="zh-CN" altLang="en-US" smtClean="0"/>
              <a:t>2021-3-23</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AD830337-301A-4D02-BFC0-DD4BFFA730BE}" type="slidenum">
              <a:rPr lang="zh-CN" altLang="en-US" smtClean="0"/>
              <a:t>‹#›</a:t>
            </a:fld>
            <a:endParaRPr lang="zh-CN" altLang="en-US"/>
          </a:p>
        </p:txBody>
      </p:sp>
    </p:spTree>
    <p:extLst>
      <p:ext uri="{BB962C8B-B14F-4D97-AF65-F5344CB8AC3E}">
        <p14:creationId xmlns:p14="http://schemas.microsoft.com/office/powerpoint/2010/main" val="3529547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file:///D:\&#28487;&#28487;\&#21407;&#22987;&#25991;&#20214;\&#35821;&#25991;&#20154;&#25945;&#29256;&#24517;&#20462;&#19979;&#20876;(2021.1.21&#25945;&#29992;&#20986;&#25104;&#20070;)\Y22.TIF" TargetMode="External"/><Relationship Id="rId5" Type="http://schemas.openxmlformats.org/officeDocument/2006/relationships/image" Target="../media/image13.tiff"/><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Y57.TIF" TargetMode="External"/><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6.emf"/><Relationship Id="rId5" Type="http://schemas.openxmlformats.org/officeDocument/2006/relationships/oleObject" Target="../embeddings/oleObject3.bin"/><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21333;&#20803;&#30446;&#26631;.tif" TargetMode="External"/><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file:///D:\&#28487;&#28487;\&#21407;&#22987;&#25991;&#20214;\&#35821;&#25991;&#20154;&#25945;&#29256;&#24517;&#20462;&#19979;&#20876;(2021.1.21&#25945;&#29992;&#20986;&#25104;&#20070;)\&#22270;9.tif" TargetMode="External"/><Relationship Id="rId4" Type="http://schemas.openxmlformats.org/officeDocument/2006/relationships/image" Target="../media/image4.tiff"/></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7.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9.png"/><Relationship Id="rId4" Type="http://schemas.openxmlformats.org/officeDocument/2006/relationships/image" Target="../media/image1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20869;&#23481;&#25552;&#35201;.tif" TargetMode="External"/><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file:///D:\&#28487;&#28487;\&#21407;&#22987;&#25991;&#20214;\&#35821;&#25991;&#20154;&#25945;&#29256;&#24517;&#20462;&#19979;&#20876;(2021.1.21&#25945;&#29992;&#20986;&#25104;&#20070;)\&#22270;10.tif" TargetMode="External"/><Relationship Id="rId4" Type="http://schemas.openxmlformats.org/officeDocument/2006/relationships/image" Target="../media/image6.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0.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3.e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9.bin"/><Relationship Id="rId5" Type="http://schemas.openxmlformats.org/officeDocument/2006/relationships/image" Target="../media/image22.emf"/><Relationship Id="rId4" Type="http://schemas.openxmlformats.org/officeDocument/2006/relationships/oleObject" Target="../embeddings/oleObject8.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4.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5.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file:///D:\&#28487;&#28487;\&#21407;&#22987;&#25991;&#20214;\&#35821;&#25991;&#20154;&#25945;&#29256;&#24517;&#20462;&#19979;&#20876;(2021.1.21&#25945;&#29992;&#20986;&#25104;&#20070;)\&#23398;&#20064;&#31574;&#30053;.tif" TargetMode="External"/><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6.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云"/>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065588"/>
            <a:ext cx="12201525" cy="2792412"/>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478582" y="477466"/>
            <a:ext cx="10361851" cy="1470365"/>
          </a:xfrm>
        </p:spPr>
        <p:txBody>
          <a:bodyPr>
            <a:normAutofit/>
          </a:bodyPr>
          <a:lstStyle/>
          <a:p>
            <a:pPr algn="l"/>
            <a:r>
              <a:rPr lang="zh-CN" altLang="en-US" sz="4800" smtClean="0">
                <a:solidFill>
                  <a:schemeClr val="bg1"/>
                </a:solidFill>
                <a:latin typeface="黑体" pitchFamily="2" charset="-122"/>
                <a:ea typeface="黑体" pitchFamily="2" charset="-122"/>
              </a:rPr>
              <a:t>第五单元</a:t>
            </a:r>
            <a:r>
              <a:rPr lang="zh-CN" altLang="en-US" sz="4800">
                <a:solidFill>
                  <a:schemeClr val="bg1"/>
                </a:solidFill>
                <a:latin typeface="黑体" pitchFamily="2" charset="-122"/>
                <a:ea typeface="黑体" pitchFamily="2" charset="-122"/>
              </a:rPr>
              <a:t>　</a:t>
            </a:r>
          </a:p>
        </p:txBody>
      </p:sp>
      <p:sp>
        <p:nvSpPr>
          <p:cNvPr id="3" name="副标题 2"/>
          <p:cNvSpPr>
            <a:spLocks noGrp="1"/>
          </p:cNvSpPr>
          <p:nvPr>
            <p:ph type="subTitle" idx="1"/>
          </p:nvPr>
        </p:nvSpPr>
        <p:spPr>
          <a:xfrm>
            <a:off x="118542" y="2324860"/>
            <a:ext cx="11881320" cy="1753006"/>
          </a:xfrm>
        </p:spPr>
        <p:txBody>
          <a:bodyPr>
            <a:normAutofit fontScale="92500" lnSpcReduction="10000"/>
          </a:bodyPr>
          <a:lstStyle/>
          <a:p>
            <a:pPr>
              <a:lnSpc>
                <a:spcPct val="150000"/>
              </a:lnSpc>
              <a:spcBef>
                <a:spcPct val="0"/>
              </a:spcBef>
            </a:pPr>
            <a:r>
              <a:rPr lang="en-US" altLang="zh-CN" sz="4000">
                <a:solidFill>
                  <a:schemeClr val="bg1"/>
                </a:solidFill>
                <a:latin typeface="方正小标宋_GBK" pitchFamily="65" charset="-122"/>
                <a:ea typeface="方正小标宋_GBK" pitchFamily="65" charset="-122"/>
              </a:rPr>
              <a:t>10</a:t>
            </a:r>
            <a:r>
              <a:rPr lang="zh-CN" altLang="en-US" sz="4000">
                <a:solidFill>
                  <a:schemeClr val="bg1"/>
                </a:solidFill>
                <a:latin typeface="方正小标宋_GBK" pitchFamily="65" charset="-122"/>
                <a:ea typeface="方正小标宋_GBK" pitchFamily="65" charset="-122"/>
              </a:rPr>
              <a:t>　在</a:t>
            </a:r>
            <a:r>
              <a:rPr lang="en-US" altLang="zh-CN" sz="4000">
                <a:solidFill>
                  <a:schemeClr val="bg1"/>
                </a:solidFill>
                <a:latin typeface="方正小标宋_GBK" pitchFamily="65" charset="-122"/>
                <a:ea typeface="方正小标宋_GBK" pitchFamily="65" charset="-122"/>
              </a:rPr>
              <a:t>《</a:t>
            </a:r>
            <a:r>
              <a:rPr lang="zh-CN" altLang="en-US" sz="4000">
                <a:solidFill>
                  <a:schemeClr val="bg1"/>
                </a:solidFill>
                <a:latin typeface="方正小标宋_GBK" pitchFamily="65" charset="-122"/>
                <a:ea typeface="方正小标宋_GBK" pitchFamily="65" charset="-122"/>
              </a:rPr>
              <a:t>人民报</a:t>
            </a:r>
            <a:r>
              <a:rPr lang="en-US" altLang="zh-CN" sz="4000">
                <a:solidFill>
                  <a:schemeClr val="bg1"/>
                </a:solidFill>
                <a:latin typeface="方正小标宋_GBK" pitchFamily="65" charset="-122"/>
                <a:ea typeface="方正小标宋_GBK" pitchFamily="65" charset="-122"/>
              </a:rPr>
              <a:t>》</a:t>
            </a:r>
            <a:r>
              <a:rPr lang="zh-CN" altLang="en-US" sz="4000">
                <a:solidFill>
                  <a:schemeClr val="bg1"/>
                </a:solidFill>
                <a:latin typeface="方正小标宋_GBK" pitchFamily="65" charset="-122"/>
                <a:ea typeface="方正小标宋_GBK" pitchFamily="65" charset="-122"/>
              </a:rPr>
              <a:t>创刊纪念会上的演说　</a:t>
            </a:r>
            <a:endParaRPr lang="en-US" altLang="zh-CN" sz="4000" smtClean="0">
              <a:solidFill>
                <a:schemeClr val="bg1"/>
              </a:solidFill>
              <a:latin typeface="方正小标宋_GBK" pitchFamily="65" charset="-122"/>
              <a:ea typeface="方正小标宋_GBK" pitchFamily="65" charset="-122"/>
            </a:endParaRPr>
          </a:p>
          <a:p>
            <a:pPr>
              <a:lnSpc>
                <a:spcPct val="150000"/>
              </a:lnSpc>
              <a:spcBef>
                <a:spcPct val="0"/>
              </a:spcBef>
            </a:pPr>
            <a:r>
              <a:rPr lang="zh-CN" altLang="en-US" sz="4000" smtClean="0">
                <a:solidFill>
                  <a:schemeClr val="bg1"/>
                </a:solidFill>
                <a:latin typeface="方正小标宋_GBK" pitchFamily="65" charset="-122"/>
                <a:ea typeface="方正小标宋_GBK" pitchFamily="65" charset="-122"/>
              </a:rPr>
              <a:t>在</a:t>
            </a:r>
            <a:r>
              <a:rPr lang="zh-CN" altLang="en-US" sz="4000">
                <a:solidFill>
                  <a:schemeClr val="bg1"/>
                </a:solidFill>
                <a:latin typeface="方正小标宋_GBK" pitchFamily="65" charset="-122"/>
                <a:ea typeface="方正小标宋_GBK" pitchFamily="65" charset="-122"/>
              </a:rPr>
              <a:t>马克思墓前的讲话</a:t>
            </a:r>
          </a:p>
        </p:txBody>
      </p:sp>
      <p:pic>
        <p:nvPicPr>
          <p:cNvPr id="5" name="Picture 3" descr="树"/>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323513" y="4122738"/>
            <a:ext cx="1866900" cy="2735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690460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预习</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语言构建与运用</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45177917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15043" y="1420495"/>
            <a:ext cx="11377262" cy="1245352"/>
          </a:xfrm>
        </p:spPr>
        <p:txBody>
          <a:bodyPr/>
          <a:lstStyle/>
          <a:p>
            <a:pPr indent="713740" algn="just">
              <a:tabLst>
                <a:tab pos="5829300" algn="l"/>
                <a:tab pos="9372600" algn="l"/>
              </a:tabLst>
            </a:pPr>
            <a:r>
              <a:rPr lang="zh-CN" altLang="zh-CN" kern="100">
                <a:ea typeface="黑体"/>
                <a:cs typeface="Times New Roman"/>
              </a:rPr>
              <a:t>作者简介</a:t>
            </a:r>
            <a:endParaRPr lang="zh-CN" altLang="zh-CN" sz="1050" kern="100">
              <a:latin typeface="宋体"/>
              <a:cs typeface="Courier New"/>
            </a:endParaRPr>
          </a:p>
          <a:p>
            <a:pPr indent="713740" algn="ctr">
              <a:tabLst>
                <a:tab pos="5829300" algn="l"/>
                <a:tab pos="9372600" algn="l"/>
              </a:tabLst>
            </a:pPr>
            <a:r>
              <a:rPr lang="zh-CN" altLang="zh-CN" kern="100">
                <a:ea typeface="黑体"/>
                <a:cs typeface="Times New Roman"/>
              </a:rPr>
              <a:t>马克思主义的创始人</a:t>
            </a:r>
            <a:r>
              <a:rPr lang="en-US" altLang="zh-CN" kern="100">
                <a:ea typeface="黑体"/>
                <a:cs typeface="Courier New"/>
              </a:rPr>
              <a:t>——</a:t>
            </a:r>
            <a:r>
              <a:rPr lang="zh-CN" altLang="zh-CN" kern="100" smtClean="0">
                <a:ea typeface="黑体"/>
                <a:cs typeface="Times New Roman"/>
              </a:rPr>
              <a:t>马克思</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4399357"/>
              </p:ext>
            </p:extLst>
          </p:nvPr>
        </p:nvGraphicFramePr>
        <p:xfrm>
          <a:off x="4175273" y="765498"/>
          <a:ext cx="2640013" cy="755650"/>
        </p:xfrm>
        <a:graphic>
          <a:graphicData uri="http://schemas.openxmlformats.org/presentationml/2006/ole">
            <mc:AlternateContent xmlns:mc="http://schemas.openxmlformats.org/markup-compatibility/2006">
              <mc:Choice xmlns:v="urn:schemas-microsoft-com:vml" Requires="v">
                <p:oleObj spid="_x0000_s1041" name="文档" r:id="rId3" imgW="2645376" imgH="759626" progId="word.document.8">
                  <p:embed/>
                </p:oleObj>
              </mc:Choice>
              <mc:Fallback>
                <p:oleObj name="文档" r:id="rId3" imgW="2645376" imgH="759626" progId="word.document.8">
                  <p:embed/>
                  <p:pic>
                    <p:nvPicPr>
                      <p:cNvPr id="0" name="OLE substitute image"/>
                      <p:cNvPicPr/>
                      <p:nvPr/>
                    </p:nvPicPr>
                    <p:blipFill>
                      <a:blip r:embed="rId4"/>
                      <a:stretch>
                        <a:fillRect/>
                      </a:stretch>
                    </p:blipFill>
                    <p:spPr>
                      <a:xfrm>
                        <a:off x="4175273" y="765498"/>
                        <a:ext cx="2640013" cy="755650"/>
                      </a:xfrm>
                      <a:prstGeom prst="rect">
                        <a:avLst/>
                      </a:prstGeom>
                      <a:noFill/>
                    </p:spPr>
                  </p:pic>
                </p:oleObj>
              </mc:Fallback>
            </mc:AlternateContent>
          </a:graphicData>
        </a:graphic>
      </p:graphicFrame>
      <p:pic>
        <p:nvPicPr>
          <p:cNvPr id="13331" name="Picture 19" descr="D:\潇潇\原始文件\语文人教版必修下册(2021.1.21教用出成书)\Y22.TIF"/>
          <p:cNvPicPr>
            <a:picLocks noChangeAspect="1" noChangeArrowheads="1"/>
          </p:cNvPicPr>
          <p:nvPr/>
        </p:nvPicPr>
        <p:blipFill>
          <a:blip r:embed="rId5" r:link="rId6" cstate="print">
            <a:extLst>
              <a:ext uri="{28A0092B-C50C-407E-A947-70E740481C1C}">
                <a14:useLocalDpi xmlns:a14="http://schemas.microsoft.com/office/drawing/2010/main" val="0"/>
              </a:ext>
            </a:extLst>
          </a:blip>
          <a:stretch>
            <a:fillRect/>
          </a:stretch>
        </p:blipFill>
        <p:spPr bwMode="auto">
          <a:xfrm>
            <a:off x="5087094" y="3069754"/>
            <a:ext cx="232410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88937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r>
              <a:rPr lang="zh-CN" altLang="zh-CN" kern="100">
                <a:cs typeface="Times New Roman"/>
              </a:rPr>
              <a:t>马克思</a:t>
            </a:r>
            <a:r>
              <a:rPr lang="en-US" altLang="zh-CN" kern="100"/>
              <a:t>(1818—1883)</a:t>
            </a:r>
            <a:r>
              <a:rPr lang="zh-CN" altLang="zh-CN" kern="100">
                <a:cs typeface="Times New Roman"/>
              </a:rPr>
              <a:t>，犹太裔德国人，近代政治经济学家、哲学家、社会活动家、革命理论家。马克思主义的创始人之一，第一国际的组织者和领导者，马克思主义政党的缔造者之一，全世界无产阶级和劳动人民的革命导师，无产阶级的精神领袖，国际共产主义运动的开创者。他一生著述颇丰，主要著作有《</a:t>
            </a:r>
            <a:r>
              <a:rPr lang="en-US" altLang="zh-CN" kern="100"/>
              <a:t>1844</a:t>
            </a:r>
            <a:r>
              <a:rPr lang="zh-CN" altLang="zh-CN" kern="100">
                <a:cs typeface="Times New Roman"/>
              </a:rPr>
              <a:t>年经济学哲学手稿》、《神圣家族》</a:t>
            </a:r>
            <a:r>
              <a:rPr lang="en-US" altLang="zh-CN" kern="100"/>
              <a:t>(1844</a:t>
            </a:r>
            <a:r>
              <a:rPr lang="zh-CN" altLang="zh-CN" kern="100">
                <a:cs typeface="Times New Roman"/>
              </a:rPr>
              <a:t>年</a:t>
            </a:r>
            <a:r>
              <a:rPr lang="en-US" altLang="zh-CN" kern="100"/>
              <a:t>)</a:t>
            </a:r>
            <a:r>
              <a:rPr lang="zh-CN" altLang="zh-CN" kern="100">
                <a:cs typeface="Times New Roman"/>
              </a:rPr>
              <a:t>、《共产党宣言》</a:t>
            </a:r>
            <a:r>
              <a:rPr lang="en-US" altLang="zh-CN" kern="100"/>
              <a:t>(1848</a:t>
            </a:r>
            <a:r>
              <a:rPr lang="zh-CN" altLang="zh-CN" kern="100">
                <a:cs typeface="Times New Roman"/>
              </a:rPr>
              <a:t>年</a:t>
            </a:r>
            <a:r>
              <a:rPr lang="en-US" altLang="zh-CN" kern="100"/>
              <a:t>)</a:t>
            </a:r>
            <a:r>
              <a:rPr lang="zh-CN" altLang="zh-CN" kern="100">
                <a:cs typeface="Times New Roman"/>
              </a:rPr>
              <a:t>、《哲学的贫困》</a:t>
            </a:r>
            <a:r>
              <a:rPr lang="en-US" altLang="zh-CN" kern="100"/>
              <a:t>(1847</a:t>
            </a:r>
            <a:r>
              <a:rPr lang="zh-CN" altLang="zh-CN" kern="100">
                <a:cs typeface="Times New Roman"/>
              </a:rPr>
              <a:t>年</a:t>
            </a:r>
            <a:r>
              <a:rPr lang="en-US" altLang="zh-CN" kern="100"/>
              <a:t>)</a:t>
            </a:r>
            <a:r>
              <a:rPr lang="zh-CN" altLang="zh-CN" kern="100">
                <a:cs typeface="Times New Roman"/>
              </a:rPr>
              <a:t>、《法兰西阶级斗争》</a:t>
            </a:r>
            <a:r>
              <a:rPr lang="en-US" altLang="zh-CN" kern="100"/>
              <a:t>(1850</a:t>
            </a:r>
            <a:r>
              <a:rPr lang="zh-CN" altLang="zh-CN" kern="100">
                <a:cs typeface="Times New Roman"/>
              </a:rPr>
              <a:t>年</a:t>
            </a:r>
            <a:r>
              <a:rPr lang="en-US" altLang="zh-CN" kern="100"/>
              <a:t>)</a:t>
            </a:r>
            <a:r>
              <a:rPr lang="zh-CN" altLang="zh-CN" kern="100">
                <a:cs typeface="Times New Roman"/>
              </a:rPr>
              <a:t>、《路易</a:t>
            </a:r>
            <a:r>
              <a:rPr lang="en-US" altLang="zh-CN" kern="100"/>
              <a:t>·</a:t>
            </a:r>
            <a:r>
              <a:rPr lang="zh-CN" altLang="zh-CN" kern="100">
                <a:cs typeface="Times New Roman"/>
              </a:rPr>
              <a:t>波拿巴的雾月十八日》</a:t>
            </a:r>
            <a:r>
              <a:rPr lang="en-US" altLang="zh-CN" kern="100"/>
              <a:t>(1852</a:t>
            </a:r>
            <a:r>
              <a:rPr lang="zh-CN" altLang="zh-CN" kern="100">
                <a:cs typeface="Times New Roman"/>
              </a:rPr>
              <a:t>年</a:t>
            </a:r>
            <a:r>
              <a:rPr lang="en-US" altLang="zh-CN" kern="100"/>
              <a:t>)</a:t>
            </a:r>
            <a:r>
              <a:rPr lang="zh-CN" altLang="zh-CN" kern="100">
                <a:cs typeface="Times New Roman"/>
              </a:rPr>
              <a:t>、《资本论</a:t>
            </a:r>
            <a:r>
              <a:rPr lang="en-US" altLang="zh-CN" kern="100"/>
              <a:t>·</a:t>
            </a:r>
            <a:r>
              <a:rPr lang="zh-CN" altLang="zh-CN" kern="100">
                <a:cs typeface="Times New Roman"/>
              </a:rPr>
              <a:t>第一卷》</a:t>
            </a:r>
            <a:r>
              <a:rPr lang="en-US" altLang="zh-CN" kern="100"/>
              <a:t>(1867</a:t>
            </a:r>
            <a:r>
              <a:rPr lang="zh-CN" altLang="zh-CN" kern="100">
                <a:cs typeface="Times New Roman"/>
              </a:rPr>
              <a:t>年</a:t>
            </a:r>
            <a:r>
              <a:rPr lang="en-US" altLang="zh-CN" kern="100"/>
              <a:t>)</a:t>
            </a:r>
            <a:r>
              <a:rPr lang="zh-CN" altLang="zh-CN" kern="100">
                <a:cs typeface="Times New Roman"/>
              </a:rPr>
              <a:t>、《法兰西内战》</a:t>
            </a:r>
            <a:r>
              <a:rPr lang="en-US" altLang="zh-CN" kern="100"/>
              <a:t>(1871</a:t>
            </a:r>
            <a:r>
              <a:rPr lang="zh-CN" altLang="zh-CN" kern="100">
                <a:cs typeface="Times New Roman"/>
              </a:rPr>
              <a:t>年</a:t>
            </a:r>
            <a:r>
              <a:rPr lang="en-US" altLang="zh-CN" kern="100"/>
              <a:t>)</a:t>
            </a:r>
            <a:r>
              <a:rPr lang="zh-CN" altLang="zh-CN" kern="100">
                <a:cs typeface="Times New Roman"/>
              </a:rPr>
              <a:t>、《哥达纲领批判》</a:t>
            </a:r>
            <a:r>
              <a:rPr lang="en-US" altLang="zh-CN" kern="100"/>
              <a:t>(1875</a:t>
            </a:r>
            <a:r>
              <a:rPr lang="zh-CN" altLang="zh-CN" kern="100">
                <a:cs typeface="Times New Roman"/>
              </a:rPr>
              <a:t>年</a:t>
            </a:r>
            <a:r>
              <a:rPr lang="en-US" altLang="zh-CN" kern="100"/>
              <a:t>)</a:t>
            </a:r>
            <a:r>
              <a:rPr lang="zh-CN" altLang="zh-CN" kern="100">
                <a:cs typeface="Times New Roman"/>
              </a:rPr>
              <a:t>等；</a:t>
            </a:r>
            <a:endParaRPr lang="zh-CN" altLang="en-US"/>
          </a:p>
        </p:txBody>
      </p:sp>
    </p:spTree>
    <p:extLst>
      <p:ext uri="{BB962C8B-B14F-4D97-AF65-F5344CB8AC3E}">
        <p14:creationId xmlns:p14="http://schemas.microsoft.com/office/powerpoint/2010/main" val="40739775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501185"/>
            <a:ext cx="11377262" cy="2432665"/>
          </a:xfrm>
        </p:spPr>
        <p:txBody>
          <a:bodyPr/>
          <a:lstStyle/>
          <a:p>
            <a:pPr indent="713740" algn="just">
              <a:tabLst>
                <a:tab pos="5829300" algn="l"/>
                <a:tab pos="9372600" algn="l"/>
              </a:tabLst>
            </a:pPr>
            <a:r>
              <a:rPr lang="zh-CN" altLang="zh-CN" kern="100">
                <a:cs typeface="Times New Roman"/>
              </a:rPr>
              <a:t>他的一些著作是与其挚友、同为德国革命社会主义者弗雷德里希</a:t>
            </a:r>
            <a:r>
              <a:rPr lang="en-US" altLang="zh-CN" kern="100">
                <a:cs typeface="Courier New"/>
              </a:rPr>
              <a:t>·</a:t>
            </a:r>
            <a:r>
              <a:rPr lang="zh-CN" altLang="zh-CN" kern="100">
                <a:cs typeface="Times New Roman"/>
              </a:rPr>
              <a:t>恩格斯共同完成的。马克思和恩格斯共同创立的科学社会主义，是指引全世界劳动人民为实现社会主义和共产主义伟大理想而进行斗争的理论武器和行动指南方针</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7078058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67991"/>
            <a:ext cx="11377262" cy="642110"/>
          </a:xfrm>
        </p:spPr>
        <p:txBody>
          <a:bodyPr/>
          <a:lstStyle/>
          <a:p>
            <a:pPr indent="713740" algn="ctr">
              <a:tabLst>
                <a:tab pos="5829300" algn="l"/>
                <a:tab pos="9372600" algn="l"/>
              </a:tabLst>
            </a:pPr>
            <a:r>
              <a:rPr lang="zh-CN" altLang="zh-CN" kern="100">
                <a:ea typeface="黑体"/>
                <a:cs typeface="Times New Roman"/>
              </a:rPr>
              <a:t>国际工人运动领袖</a:t>
            </a:r>
            <a:r>
              <a:rPr lang="en-US" altLang="zh-CN" kern="100">
                <a:ea typeface="黑体"/>
                <a:cs typeface="Courier New"/>
              </a:rPr>
              <a:t>——</a:t>
            </a:r>
            <a:r>
              <a:rPr lang="zh-CN" altLang="zh-CN" kern="100" smtClean="0">
                <a:ea typeface="黑体"/>
                <a:cs typeface="Times New Roman"/>
              </a:rPr>
              <a:t>恩格斯</a:t>
            </a:r>
            <a:endParaRPr lang="zh-CN" altLang="zh-CN" sz="1050" kern="100">
              <a:latin typeface="宋体"/>
              <a:cs typeface="Courier New"/>
            </a:endParaRPr>
          </a:p>
        </p:txBody>
      </p:sp>
      <p:pic>
        <p:nvPicPr>
          <p:cNvPr id="21506" name="Picture 2" descr="D:\潇潇\原始文件\语文人教版必修下册(2021.1.21教用出成书)\Y57.TIF"/>
          <p:cNvPicPr>
            <a:picLocks noChangeAspect="1" noChangeArrowheads="1"/>
          </p:cNvPicPr>
          <p:nvPr/>
        </p:nvPicPr>
        <p:blipFill>
          <a:blip r:embed="rId2" r:link="rId3" cstate="print">
            <a:extLst>
              <a:ext uri="{28A0092B-C50C-407E-A947-70E740481C1C}">
                <a14:useLocalDpi xmlns:a14="http://schemas.microsoft.com/office/drawing/2010/main" val="0"/>
              </a:ext>
            </a:extLst>
          </a:blip>
          <a:stretch>
            <a:fillRect/>
          </a:stretch>
        </p:blipFill>
        <p:spPr bwMode="auto">
          <a:xfrm>
            <a:off x="5087094" y="2204095"/>
            <a:ext cx="232410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078058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cs typeface="Times New Roman"/>
              </a:rPr>
              <a:t>恩格斯</a:t>
            </a:r>
            <a:r>
              <a:rPr lang="en-US" altLang="zh-CN" kern="100">
                <a:cs typeface="Courier New"/>
              </a:rPr>
              <a:t>(1820—1895)</a:t>
            </a:r>
            <a:r>
              <a:rPr lang="zh-CN" altLang="zh-CN" kern="100">
                <a:cs typeface="Times New Roman"/>
              </a:rPr>
              <a:t>，德国哲学家、思想家、革命家，国际共产主义运动的伟大导师和领袖、近代共产主义的奠基人。他是马克思主义的创始人之一，还是马克思的亲密战友，和马克思共同撰写了《共产党宣言》，共同创立了科学共产主义理论；</a:t>
            </a:r>
            <a:r>
              <a:rPr lang="en-US" altLang="zh-CN" kern="100">
                <a:cs typeface="Courier New"/>
              </a:rPr>
              <a:t>19</a:t>
            </a:r>
            <a:r>
              <a:rPr lang="zh-CN" altLang="zh-CN" kern="100">
                <a:cs typeface="Times New Roman"/>
              </a:rPr>
              <a:t>世纪</a:t>
            </a:r>
            <a:r>
              <a:rPr lang="en-US" altLang="zh-CN" kern="100">
                <a:cs typeface="Courier New"/>
              </a:rPr>
              <a:t>60</a:t>
            </a:r>
            <a:r>
              <a:rPr lang="zh-CN" altLang="zh-CN" kern="100">
                <a:cs typeface="Times New Roman"/>
              </a:rPr>
              <a:t>年代积极参加了第一国际的领导工作。</a:t>
            </a:r>
            <a:r>
              <a:rPr lang="en-US" altLang="zh-CN" kern="100">
                <a:cs typeface="Courier New"/>
              </a:rPr>
              <a:t>1883</a:t>
            </a:r>
            <a:r>
              <a:rPr lang="zh-CN" altLang="zh-CN" kern="100">
                <a:cs typeface="Times New Roman"/>
              </a:rPr>
              <a:t>年马克思逝世后，他承担整理和出版《资本论》遗稿的工作，</a:t>
            </a:r>
            <a:r>
              <a:rPr lang="en-US" altLang="zh-CN" kern="100">
                <a:cs typeface="Courier New"/>
              </a:rPr>
              <a:t>1889</a:t>
            </a:r>
            <a:r>
              <a:rPr lang="zh-CN" altLang="zh-CN" kern="100">
                <a:cs typeface="Times New Roman"/>
              </a:rPr>
              <a:t>年恩格斯领导建立了第二国际，同各种各样机会主义进行坚决斗争，捍卫和丰富了马克思主义，使国际工人运动得到了广阔的发展。主要作品有《反杜林论》《路德维希</a:t>
            </a:r>
            <a:r>
              <a:rPr lang="en-US" altLang="zh-CN" kern="100">
                <a:cs typeface="Courier New"/>
              </a:rPr>
              <a:t>·</a:t>
            </a:r>
            <a:r>
              <a:rPr lang="zh-CN" altLang="zh-CN" kern="100">
                <a:cs typeface="Times New Roman"/>
              </a:rPr>
              <a:t>费尔巴哈和德国古典哲学的终结》《自然辩证法》《家庭、私有制和国家的起源》等</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7078058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64804"/>
          </a:xfrm>
        </p:spPr>
        <p:txBody>
          <a:bodyPr/>
          <a:lstStyle/>
          <a:p>
            <a:pPr indent="713740" algn="just">
              <a:tabLst>
                <a:tab pos="5829300" algn="l"/>
                <a:tab pos="9372600" algn="l"/>
              </a:tabLst>
            </a:pPr>
            <a:r>
              <a:rPr lang="zh-CN" altLang="zh-CN" kern="100">
                <a:ea typeface="黑体"/>
                <a:cs typeface="Times New Roman"/>
              </a:rPr>
              <a:t>写作背景</a:t>
            </a:r>
            <a:endParaRPr lang="zh-CN" altLang="zh-CN" sz="1050" kern="100">
              <a:latin typeface="宋体"/>
              <a:cs typeface="Courier New"/>
            </a:endParaRPr>
          </a:p>
          <a:p>
            <a:r>
              <a:rPr lang="zh-CN" altLang="zh-CN" kern="100">
                <a:ea typeface="黑体"/>
                <a:cs typeface="Times New Roman"/>
              </a:rPr>
              <a:t>《在〈人民报〉创刊纪念会上的演说》：</a:t>
            </a:r>
            <a:r>
              <a:rPr lang="zh-CN" altLang="zh-CN" kern="100">
                <a:cs typeface="Times New Roman"/>
              </a:rPr>
              <a:t>《人民报》是宪章派的周报，</a:t>
            </a:r>
            <a:r>
              <a:rPr lang="en-US" altLang="zh-CN" kern="100"/>
              <a:t>1852</a:t>
            </a:r>
            <a:r>
              <a:rPr lang="zh-CN" altLang="zh-CN" kern="100">
                <a:cs typeface="Times New Roman"/>
              </a:rPr>
              <a:t>年</a:t>
            </a:r>
            <a:r>
              <a:rPr lang="en-US" altLang="zh-CN" kern="100"/>
              <a:t>5</a:t>
            </a:r>
            <a:r>
              <a:rPr lang="zh-CN" altLang="zh-CN" kern="100">
                <a:cs typeface="Times New Roman"/>
              </a:rPr>
              <a:t>月由革命的宪章运动的领袖之一，马克思和恩格斯的朋友厄</a:t>
            </a:r>
            <a:r>
              <a:rPr lang="en-US" altLang="zh-CN" kern="100"/>
              <a:t>·</a:t>
            </a:r>
            <a:r>
              <a:rPr lang="zh-CN" altLang="zh-CN" kern="100">
                <a:cs typeface="Times New Roman"/>
              </a:rPr>
              <a:t>琼斯在伦敦创办。</a:t>
            </a:r>
            <a:r>
              <a:rPr lang="en-US" altLang="zh-CN" kern="100"/>
              <a:t>1852</a:t>
            </a:r>
            <a:r>
              <a:rPr lang="zh-CN" altLang="zh-CN" kern="100">
                <a:cs typeface="Times New Roman"/>
              </a:rPr>
              <a:t>年</a:t>
            </a:r>
            <a:r>
              <a:rPr lang="en-US" altLang="zh-CN" kern="100"/>
              <a:t>10</a:t>
            </a:r>
            <a:r>
              <a:rPr lang="zh-CN" altLang="zh-CN" kern="100">
                <a:cs typeface="Times New Roman"/>
              </a:rPr>
              <a:t>月至</a:t>
            </a:r>
            <a:r>
              <a:rPr lang="en-US" altLang="zh-CN" kern="100"/>
              <a:t>1856</a:t>
            </a:r>
            <a:r>
              <a:rPr lang="zh-CN" altLang="zh-CN" kern="100">
                <a:cs typeface="Times New Roman"/>
              </a:rPr>
              <a:t>年</a:t>
            </a:r>
            <a:r>
              <a:rPr lang="en-US" altLang="zh-CN" kern="100"/>
              <a:t>12</a:t>
            </a:r>
            <a:r>
              <a:rPr lang="zh-CN" altLang="zh-CN" kern="100">
                <a:cs typeface="Times New Roman"/>
              </a:rPr>
              <a:t>月，马克思和恩格斯曾为该报撰稿，并对该报的编辑工作给以帮助。《人民报》除了刊登马克思和恩格斯专为该报撰写的一些文章外，还转载了他们在《纽约每日论坛报》上发表的最重要的文章。在这个时期，该报始终捍卫工人阶级的利益和宣传社会主义思想。</a:t>
            </a:r>
            <a:endParaRPr lang="zh-CN" altLang="en-US"/>
          </a:p>
        </p:txBody>
      </p:sp>
    </p:spTree>
    <p:extLst>
      <p:ext uri="{BB962C8B-B14F-4D97-AF65-F5344CB8AC3E}">
        <p14:creationId xmlns:p14="http://schemas.microsoft.com/office/powerpoint/2010/main" val="417078058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29991"/>
            <a:ext cx="11377262" cy="3035907"/>
          </a:xfrm>
        </p:spPr>
        <p:txBody>
          <a:bodyPr/>
          <a:lstStyle/>
          <a:p>
            <a:pPr indent="713740" algn="just">
              <a:tabLst>
                <a:tab pos="5829300" algn="l"/>
                <a:tab pos="9372600" algn="l"/>
              </a:tabLst>
            </a:pPr>
            <a:r>
              <a:rPr lang="zh-CN" altLang="zh-CN" kern="100">
                <a:cs typeface="Times New Roman"/>
              </a:rPr>
              <a:t>琼斯和资产阶级激进派的接近，使马克思和恩格斯停止了为《人民报》撰稿并使他们和琼斯的关系一度破裂，</a:t>
            </a:r>
            <a:r>
              <a:rPr lang="en-US" altLang="zh-CN" kern="100">
                <a:cs typeface="Courier New"/>
              </a:rPr>
              <a:t>1858</a:t>
            </a:r>
            <a:r>
              <a:rPr lang="zh-CN" altLang="zh-CN" kern="100">
                <a:cs typeface="Times New Roman"/>
              </a:rPr>
              <a:t>年</a:t>
            </a:r>
            <a:r>
              <a:rPr lang="en-US" altLang="zh-CN" kern="100">
                <a:cs typeface="Courier New"/>
              </a:rPr>
              <a:t>6</a:t>
            </a:r>
            <a:r>
              <a:rPr lang="zh-CN" altLang="zh-CN" kern="100">
                <a:cs typeface="Times New Roman"/>
              </a:rPr>
              <a:t>月该报转到了资产阶级实业家的手中。马克思被邀请作为伦敦的外国流亡革命人士的正式代表，出席</a:t>
            </a:r>
            <a:r>
              <a:rPr lang="en-US" altLang="zh-CN" kern="100">
                <a:cs typeface="Courier New"/>
              </a:rPr>
              <a:t>1856</a:t>
            </a:r>
            <a:r>
              <a:rPr lang="zh-CN" altLang="zh-CN" kern="100">
                <a:cs typeface="Times New Roman"/>
              </a:rPr>
              <a:t>年</a:t>
            </a:r>
            <a:r>
              <a:rPr lang="en-US" altLang="zh-CN" kern="100">
                <a:cs typeface="Courier New"/>
              </a:rPr>
              <a:t>4</a:t>
            </a:r>
            <a:r>
              <a:rPr lang="zh-CN" altLang="zh-CN" kern="100">
                <a:cs typeface="Times New Roman"/>
              </a:rPr>
              <a:t>月</a:t>
            </a:r>
            <a:r>
              <a:rPr lang="en-US" altLang="zh-CN" kern="100">
                <a:cs typeface="Courier New"/>
              </a:rPr>
              <a:t>14</a:t>
            </a:r>
            <a:r>
              <a:rPr lang="zh-CN" altLang="zh-CN" kern="100">
                <a:cs typeface="Times New Roman"/>
              </a:rPr>
              <a:t>日为纪念宪章派报纸《人民报》创刊四周年而举行的宴会。本文就是马克思在宴会上发表的演说</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7078058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82203"/>
            <a:ext cx="11377262" cy="5211887"/>
          </a:xfrm>
        </p:spPr>
        <p:txBody>
          <a:bodyPr/>
          <a:lstStyle/>
          <a:p>
            <a:pPr indent="713740" algn="just">
              <a:lnSpc>
                <a:spcPct val="120000"/>
              </a:lnSpc>
              <a:tabLst>
                <a:tab pos="5829300" algn="l"/>
                <a:tab pos="9372600" algn="l"/>
              </a:tabLst>
            </a:pPr>
            <a:r>
              <a:rPr lang="zh-CN" altLang="zh-CN" kern="100">
                <a:ea typeface="黑体"/>
                <a:cs typeface="Times New Roman"/>
              </a:rPr>
              <a:t>《在马克思墓前的讲话》：</a:t>
            </a:r>
            <a:r>
              <a:rPr lang="en-US" altLang="zh-CN" kern="100">
                <a:cs typeface="Courier New"/>
              </a:rPr>
              <a:t>1883</a:t>
            </a:r>
            <a:r>
              <a:rPr lang="zh-CN" altLang="zh-CN" kern="100">
                <a:cs typeface="Times New Roman"/>
              </a:rPr>
              <a:t>年</a:t>
            </a:r>
            <a:r>
              <a:rPr lang="en-US" altLang="zh-CN" kern="100">
                <a:cs typeface="Courier New"/>
              </a:rPr>
              <a:t>1</a:t>
            </a:r>
            <a:r>
              <a:rPr lang="zh-CN" altLang="zh-CN" kern="100">
                <a:cs typeface="Times New Roman"/>
              </a:rPr>
              <a:t>月，马克思带着严重的支气管炎病，从英国南部的文特诺尔回到伦敦梅特兰公园路</a:t>
            </a:r>
            <a:r>
              <a:rPr lang="en-US" altLang="zh-CN" kern="100">
                <a:cs typeface="Courier New"/>
              </a:rPr>
              <a:t>41</a:t>
            </a:r>
            <a:r>
              <a:rPr lang="zh-CN" altLang="zh-CN" kern="100">
                <a:cs typeface="Times New Roman"/>
              </a:rPr>
              <a:t>号。这时并发的喉头炎使他几乎不能吞咽。</a:t>
            </a:r>
            <a:r>
              <a:rPr lang="en-US" altLang="zh-CN" kern="100">
                <a:cs typeface="Courier New"/>
              </a:rPr>
              <a:t>2</a:t>
            </a:r>
            <a:r>
              <a:rPr lang="zh-CN" altLang="zh-CN" kern="100">
                <a:cs typeface="Times New Roman"/>
              </a:rPr>
              <a:t>月间，他的肺部发生脓肿。经过一段时间的治疗，气管炎逐渐痊愈，吞咽食物也比较容易了。</a:t>
            </a:r>
            <a:r>
              <a:rPr lang="en-US" altLang="zh-CN" kern="100">
                <a:cs typeface="Courier New"/>
              </a:rPr>
              <a:t>3</a:t>
            </a:r>
            <a:r>
              <a:rPr lang="zh-CN" altLang="zh-CN" kern="100">
                <a:cs typeface="Times New Roman"/>
              </a:rPr>
              <a:t>月</a:t>
            </a:r>
            <a:r>
              <a:rPr lang="en-US" altLang="zh-CN" kern="100">
                <a:cs typeface="Courier New"/>
              </a:rPr>
              <a:t>14</a:t>
            </a:r>
            <a:r>
              <a:rPr lang="zh-CN" altLang="zh-CN" kern="100">
                <a:cs typeface="Times New Roman"/>
              </a:rPr>
              <a:t>日下午两点多钟，恩格斯到了马克思那里，护理马克思的女仆海伦走上楼去看了一下，下来对恩格斯说，马克思处在半睡眠状态。于是两人一起上楼去，当恩格斯走进马克思的卧室时，马克思已坐在自己的安乐椅上安详地与世长辞了，在他的写字台上，还放着《资本论》第三卷的第八次修改稿，这时距海伦离开房间不到两分钟光景。</a:t>
            </a:r>
            <a:r>
              <a:rPr lang="en-US" altLang="zh-CN" kern="100">
                <a:cs typeface="Courier New"/>
              </a:rPr>
              <a:t>3</a:t>
            </a:r>
            <a:r>
              <a:rPr lang="zh-CN" altLang="zh-CN" kern="100">
                <a:cs typeface="Times New Roman"/>
              </a:rPr>
              <a:t>月</a:t>
            </a:r>
            <a:r>
              <a:rPr lang="en-US" altLang="zh-CN" kern="100">
                <a:cs typeface="Courier New"/>
              </a:rPr>
              <a:t>17</a:t>
            </a:r>
            <a:r>
              <a:rPr lang="zh-CN" altLang="zh-CN" kern="100">
                <a:cs typeface="Times New Roman"/>
              </a:rPr>
              <a:t>日，马克思被安葬于英国伦敦海格特公墓。本文就是恩格斯在葬礼上发表的讲话</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17078058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763622318"/>
              </p:ext>
            </p:extLst>
          </p:nvPr>
        </p:nvGraphicFramePr>
        <p:xfrm>
          <a:off x="1558702" y="1557586"/>
          <a:ext cx="11122025" cy="4764087"/>
        </p:xfrm>
        <a:graphic>
          <a:graphicData uri="http://schemas.openxmlformats.org/presentationml/2006/ole">
            <mc:AlternateContent xmlns:mc="http://schemas.openxmlformats.org/markup-compatibility/2006">
              <mc:Choice xmlns:v="urn:schemas-microsoft-com:vml" Requires="v">
                <p:oleObj spid="_x0000_s2051" name="文档" r:id="rId3" imgW="11122671" imgH="4763782" progId="word.document.8">
                  <p:embed/>
                </p:oleObj>
              </mc:Choice>
              <mc:Fallback>
                <p:oleObj name="文档" r:id="rId3" imgW="11122671" imgH="4763782" progId="word.document.8">
                  <p:embed/>
                  <p:pic>
                    <p:nvPicPr>
                      <p:cNvPr id="0" name="OLE substitute image"/>
                      <p:cNvPicPr/>
                      <p:nvPr/>
                    </p:nvPicPr>
                    <p:blipFill>
                      <a:blip r:embed="rId4"/>
                      <a:stretch>
                        <a:fillRect/>
                      </a:stretch>
                    </p:blipFill>
                    <p:spPr>
                      <a:xfrm>
                        <a:off x="1558702" y="1557586"/>
                        <a:ext cx="11122025" cy="4764087"/>
                      </a:xfrm>
                      <a:prstGeom prst="rect">
                        <a:avLst/>
                      </a:prstGeom>
                      <a:noFill/>
                    </p:spPr>
                  </p:pic>
                </p:oleObj>
              </mc:Fallback>
            </mc:AlternateContent>
          </a:graphicData>
        </a:graphic>
      </p:graphicFrame>
      <p:sp>
        <p:nvSpPr>
          <p:cNvPr id="7" name="Rectangle 6"/>
          <p:cNvSpPr>
            <a:spLocks noChangeArrowheads="1"/>
          </p:cNvSpPr>
          <p:nvPr/>
        </p:nvSpPr>
        <p:spPr bwMode="auto">
          <a:xfrm>
            <a:off x="6065981" y="2221816"/>
            <a:ext cx="965329"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tuí</a:t>
            </a:r>
            <a:r>
              <a:rPr lang="zh-CN" altLang="zh-CN" sz="2800" b="1" kern="100">
                <a:solidFill>
                  <a:srgbClr val="FF0000"/>
                </a:solidFill>
                <a:cs typeface="Times New Roman"/>
              </a:rPr>
              <a:t>　</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05882468"/>
              </p:ext>
            </p:extLst>
          </p:nvPr>
        </p:nvGraphicFramePr>
        <p:xfrm>
          <a:off x="2770509" y="765498"/>
          <a:ext cx="5268913" cy="758825"/>
        </p:xfrm>
        <a:graphic>
          <a:graphicData uri="http://schemas.openxmlformats.org/presentationml/2006/ole">
            <mc:AlternateContent xmlns:mc="http://schemas.openxmlformats.org/markup-compatibility/2006">
              <mc:Choice xmlns:v="urn:schemas-microsoft-com:vml" Requires="v">
                <p:oleObj spid="_x0000_s2052" name="文档" r:id="rId5" imgW="5269078" imgH="759565" progId="word.document.8">
                  <p:embed/>
                </p:oleObj>
              </mc:Choice>
              <mc:Fallback>
                <p:oleObj name="文档" r:id="rId5" imgW="5269078" imgH="759565" progId="word.document.8">
                  <p:embed/>
                  <p:pic>
                    <p:nvPicPr>
                      <p:cNvPr id="0" name="OLE substitute image"/>
                      <p:cNvPicPr/>
                      <p:nvPr/>
                    </p:nvPicPr>
                    <p:blipFill>
                      <a:blip r:embed="rId6"/>
                      <a:stretch>
                        <a:fillRect/>
                      </a:stretch>
                    </p:blipFill>
                    <p:spPr>
                      <a:xfrm>
                        <a:off x="2770509" y="765498"/>
                        <a:ext cx="5268913" cy="758825"/>
                      </a:xfrm>
                      <a:prstGeom prst="rect">
                        <a:avLst/>
                      </a:prstGeom>
                      <a:noFill/>
                    </p:spPr>
                  </p:pic>
                </p:oleObj>
              </mc:Fallback>
            </mc:AlternateContent>
          </a:graphicData>
        </a:graphic>
      </p:graphicFrame>
      <p:sp>
        <p:nvSpPr>
          <p:cNvPr id="6" name="内容占位符 2"/>
          <p:cNvSpPr>
            <a:spLocks noGrp="1"/>
          </p:cNvSpPr>
          <p:nvPr>
            <p:ph idx="1"/>
          </p:nvPr>
        </p:nvSpPr>
        <p:spPr>
          <a:xfrm>
            <a:off x="415043" y="1197546"/>
            <a:ext cx="11377262" cy="622939"/>
          </a:xfrm>
        </p:spPr>
        <p:txBody>
          <a:bodyPr/>
          <a:lstStyle/>
          <a:p>
            <a:pPr indent="713740" algn="just">
              <a:tabLst>
                <a:tab pos="5829300" algn="l"/>
                <a:tab pos="9372600" algn="l"/>
              </a:tabLst>
            </a:pPr>
            <a:r>
              <a:rPr lang="zh-CN" altLang="zh-CN" kern="100">
                <a:ea typeface="黑体"/>
                <a:cs typeface="Times New Roman"/>
              </a:rPr>
              <a:t>字音</a:t>
            </a:r>
            <a:r>
              <a:rPr lang="zh-CN" altLang="zh-CN" kern="100" smtClean="0">
                <a:ea typeface="黑体"/>
                <a:cs typeface="Times New Roman"/>
              </a:rPr>
              <a:t>识记</a:t>
            </a:r>
            <a:endParaRPr lang="zh-CN" altLang="zh-CN" sz="1050" kern="100">
              <a:latin typeface="宋体"/>
              <a:cs typeface="Courier New"/>
            </a:endParaRPr>
          </a:p>
        </p:txBody>
      </p:sp>
      <p:sp>
        <p:nvSpPr>
          <p:cNvPr id="8" name="Rectangle 6"/>
          <p:cNvSpPr>
            <a:spLocks noChangeArrowheads="1"/>
          </p:cNvSpPr>
          <p:nvPr/>
        </p:nvSpPr>
        <p:spPr bwMode="auto">
          <a:xfrm>
            <a:off x="10132883" y="2221816"/>
            <a:ext cx="1146468"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dùn</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9" name="Rectangle 6"/>
          <p:cNvSpPr>
            <a:spLocks noChangeArrowheads="1"/>
          </p:cNvSpPr>
          <p:nvPr/>
        </p:nvSpPr>
        <p:spPr bwMode="auto">
          <a:xfrm>
            <a:off x="5936979" y="2878662"/>
            <a:ext cx="1005403"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wú</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0" name="Rectangle 6"/>
          <p:cNvSpPr>
            <a:spLocks noChangeArrowheads="1"/>
          </p:cNvSpPr>
          <p:nvPr/>
        </p:nvSpPr>
        <p:spPr bwMode="auto">
          <a:xfrm>
            <a:off x="10092808" y="2878662"/>
            <a:ext cx="1226618"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ku</a:t>
            </a:r>
            <a:r>
              <a:rPr lang="zh-CN" altLang="zh-CN" sz="2800" b="1" kern="100">
                <a:solidFill>
                  <a:srgbClr val="FF0000"/>
                </a:solidFill>
                <a:latin typeface="宋体"/>
                <a:cs typeface="Times New Roman"/>
              </a:rPr>
              <a:t>à</a:t>
            </a:r>
            <a:r>
              <a:rPr lang="en-US" altLang="zh-CN" sz="2800" b="1" kern="100">
                <a:solidFill>
                  <a:srgbClr val="FF0000"/>
                </a:solidFill>
                <a:cs typeface="Courier New"/>
              </a:rPr>
              <a:t>i</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1" name="Rectangle 6"/>
          <p:cNvSpPr>
            <a:spLocks noChangeArrowheads="1"/>
          </p:cNvSpPr>
          <p:nvPr/>
        </p:nvSpPr>
        <p:spPr bwMode="auto">
          <a:xfrm>
            <a:off x="5951190" y="3501802"/>
            <a:ext cx="1285929"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yōn</a:t>
            </a:r>
            <a:r>
              <a:rPr lang="zh-CN" altLang="zh-CN" sz="2800" b="1" kern="100">
                <a:solidFill>
                  <a:srgbClr val="FF0000"/>
                </a:solidFill>
                <a:latin typeface="宋体"/>
                <a:cs typeface="Times New Roman"/>
              </a:rPr>
              <a:t>ɡ</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2" name="Rectangle 6"/>
          <p:cNvSpPr>
            <a:spLocks noChangeArrowheads="1"/>
          </p:cNvSpPr>
          <p:nvPr/>
        </p:nvSpPr>
        <p:spPr bwMode="auto">
          <a:xfrm>
            <a:off x="10203416" y="3538660"/>
            <a:ext cx="1005403"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wú</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3" name="Rectangle 6"/>
          <p:cNvSpPr>
            <a:spLocks noChangeArrowheads="1"/>
          </p:cNvSpPr>
          <p:nvPr/>
        </p:nvSpPr>
        <p:spPr bwMode="auto">
          <a:xfrm>
            <a:off x="6049697" y="4149874"/>
            <a:ext cx="1125629"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huò</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4" name="Rectangle 6"/>
          <p:cNvSpPr>
            <a:spLocks noChangeArrowheads="1"/>
          </p:cNvSpPr>
          <p:nvPr/>
        </p:nvSpPr>
        <p:spPr bwMode="auto">
          <a:xfrm>
            <a:off x="10174561" y="4189231"/>
            <a:ext cx="1063112"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zhé</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5" name="Rectangle 6"/>
          <p:cNvSpPr>
            <a:spLocks noChangeArrowheads="1"/>
          </p:cNvSpPr>
          <p:nvPr/>
        </p:nvSpPr>
        <p:spPr bwMode="auto">
          <a:xfrm>
            <a:off x="5963008" y="4797946"/>
            <a:ext cx="1284326"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zhuó</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6" name="Rectangle 6"/>
          <p:cNvSpPr>
            <a:spLocks noChangeArrowheads="1"/>
          </p:cNvSpPr>
          <p:nvPr/>
        </p:nvSpPr>
        <p:spPr bwMode="auto">
          <a:xfrm>
            <a:off x="10315387" y="4797946"/>
            <a:ext cx="764953"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jí</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7" name="Rectangle 6"/>
          <p:cNvSpPr>
            <a:spLocks noChangeArrowheads="1"/>
          </p:cNvSpPr>
          <p:nvPr/>
        </p:nvSpPr>
        <p:spPr bwMode="auto">
          <a:xfrm>
            <a:off x="6144147" y="5446018"/>
            <a:ext cx="1103187"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err="1">
                <a:solidFill>
                  <a:srgbClr val="FF0000"/>
                </a:solidFill>
                <a:cs typeface="Courier New"/>
              </a:rPr>
              <a:t>miè</a:t>
            </a:r>
            <a:r>
              <a:rPr lang="zh-CN" altLang="zh-CN" sz="2800" b="1" kern="100">
                <a:solidFill>
                  <a:srgbClr val="FF0000"/>
                </a:solidFill>
                <a:cs typeface="Times New Roman"/>
              </a:rPr>
              <a:t>　</a:t>
            </a:r>
            <a:endParaRPr lang="zh-CN" altLang="zh-CN" sz="1050" kern="100">
              <a:effectLst/>
              <a:latin typeface="宋体"/>
              <a:cs typeface="Courier New"/>
            </a:endParaRPr>
          </a:p>
        </p:txBody>
      </p:sp>
      <p:sp>
        <p:nvSpPr>
          <p:cNvPr id="18" name="Rectangle 6"/>
          <p:cNvSpPr>
            <a:spLocks noChangeArrowheads="1"/>
          </p:cNvSpPr>
          <p:nvPr/>
        </p:nvSpPr>
        <p:spPr bwMode="auto">
          <a:xfrm>
            <a:off x="10325005" y="5490738"/>
            <a:ext cx="745717" cy="62453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en-US" altLang="zh-CN" sz="2800" b="1" kern="100">
                <a:solidFill>
                  <a:srgbClr val="FF0000"/>
                </a:solidFill>
                <a:cs typeface="Courier New"/>
              </a:rPr>
              <a:t>d</a:t>
            </a:r>
            <a:r>
              <a:rPr lang="zh-CN" altLang="zh-CN" sz="2800" b="1" kern="100">
                <a:solidFill>
                  <a:srgbClr val="FF0000"/>
                </a:solidFill>
                <a:latin typeface="宋体"/>
                <a:cs typeface="Times New Roman"/>
              </a:rPr>
              <a:t>à</a:t>
            </a:r>
            <a:r>
              <a:rPr lang="en-US" altLang="zh-CN" sz="2800" b="1" kern="100">
                <a:solidFill>
                  <a:srgbClr val="FF0000"/>
                </a:solidFill>
                <a:cs typeface="Courier New"/>
              </a:rPr>
              <a:t>o</a:t>
            </a:r>
            <a:endParaRPr lang="zh-CN" altLang="zh-CN" sz="1050" kern="100">
              <a:effectLst/>
              <a:latin typeface="宋体"/>
              <a:cs typeface="Courier New"/>
            </a:endParaRPr>
          </a:p>
        </p:txBody>
      </p:sp>
    </p:spTree>
    <p:extLst>
      <p:ext uri="{BB962C8B-B14F-4D97-AF65-F5344CB8AC3E}">
        <p14:creationId xmlns:p14="http://schemas.microsoft.com/office/powerpoint/2010/main" val="13224573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blinds(horizontal)">
                                      <p:cBhvr>
                                        <p:cTn id="42" dur="500"/>
                                        <p:tgtEl>
                                          <p:spTgt spid="14">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Effect transition="in" filter="blinds(horizontal)">
                                      <p:cBhvr>
                                        <p:cTn id="47" dur="500"/>
                                        <p:tgtEl>
                                          <p:spTgt spid="15">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xEl>
                                              <p:pRg st="0" end="0"/>
                                            </p:txEl>
                                          </p:spTgt>
                                        </p:tgtEl>
                                        <p:attrNameLst>
                                          <p:attrName>style.visibility</p:attrName>
                                        </p:attrNameLst>
                                      </p:cBhvr>
                                      <p:to>
                                        <p:strVal val="visible"/>
                                      </p:to>
                                    </p:set>
                                    <p:animEffect transition="in" filter="blinds(horizontal)">
                                      <p:cBhvr>
                                        <p:cTn id="52" dur="500"/>
                                        <p:tgtEl>
                                          <p:spTgt spid="16">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blinds(horizontal)">
                                      <p:cBhvr>
                                        <p:cTn id="57" dur="500"/>
                                        <p:tgtEl>
                                          <p:spTgt spid="17">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blinds(horizontal)">
                                      <p:cBhvr>
                                        <p:cTn id="6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a:spLocks noGrp="1"/>
          </p:cNvSpPr>
          <p:nvPr>
            <p:ph idx="1"/>
          </p:nvPr>
        </p:nvSpPr>
        <p:spPr>
          <a:xfrm>
            <a:off x="415043" y="1276479"/>
            <a:ext cx="8128435" cy="3035907"/>
          </a:xfrm>
        </p:spPr>
        <p:txBody>
          <a:bodyPr/>
          <a:lstStyle/>
          <a:p>
            <a:pPr indent="713740" algn="just">
              <a:tabLst>
                <a:tab pos="5829300" algn="l"/>
                <a:tab pos="9372600" algn="l"/>
              </a:tabLst>
            </a:pPr>
            <a:r>
              <a:rPr lang="en-US" altLang="zh-CN" kern="100">
                <a:cs typeface="Courier New"/>
              </a:rPr>
              <a:t>1</a:t>
            </a:r>
            <a:r>
              <a:rPr lang="zh-CN" altLang="zh-CN" kern="100">
                <a:cs typeface="Times New Roman"/>
              </a:rPr>
              <a:t>．通过专题研讨，加深对</a:t>
            </a:r>
            <a:r>
              <a:rPr lang="en-US" altLang="zh-CN" kern="100">
                <a:latin typeface="宋体"/>
                <a:cs typeface="Times New Roman"/>
              </a:rPr>
              <a:t>“</a:t>
            </a:r>
            <a:r>
              <a:rPr lang="zh-CN" altLang="zh-CN" kern="100">
                <a:cs typeface="Times New Roman"/>
              </a:rPr>
              <a:t>抱负与使命</a:t>
            </a:r>
            <a:r>
              <a:rPr lang="en-US" altLang="zh-CN" kern="100">
                <a:latin typeface="宋体"/>
                <a:cs typeface="Times New Roman"/>
              </a:rPr>
              <a:t>”</a:t>
            </a:r>
            <a:r>
              <a:rPr lang="zh-CN" altLang="zh-CN" kern="100">
                <a:cs typeface="Times New Roman"/>
              </a:rPr>
              <a:t>的认识。</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．注意这些作品切于实用、关注特定对象、富于针对性的特点。</a:t>
            </a:r>
            <a:endParaRPr lang="zh-CN" altLang="zh-CN" sz="1050" kern="100">
              <a:latin typeface="宋体"/>
              <a:cs typeface="Courier New"/>
            </a:endParaRPr>
          </a:p>
          <a:p>
            <a:pPr indent="713740" algn="just">
              <a:tabLst>
                <a:tab pos="5829300" algn="l"/>
                <a:tab pos="9372600" algn="l"/>
              </a:tabLst>
            </a:pPr>
            <a:r>
              <a:rPr lang="en-US" altLang="zh-CN" kern="100">
                <a:cs typeface="Courier New"/>
              </a:rPr>
              <a:t>3</a:t>
            </a:r>
            <a:r>
              <a:rPr lang="zh-CN" altLang="zh-CN" kern="100">
                <a:cs typeface="Times New Roman"/>
              </a:rPr>
              <a:t>．结合具体作品，学习有理有据地发表意见，阐发主张。</a:t>
            </a:r>
            <a:endParaRPr lang="zh-CN" altLang="zh-CN" sz="1050" kern="100">
              <a:latin typeface="宋体"/>
              <a:cs typeface="Courier New"/>
            </a:endParaRPr>
          </a:p>
          <a:p>
            <a:pPr indent="713740" algn="just">
              <a:tabLst>
                <a:tab pos="5829300" algn="l"/>
                <a:tab pos="9372600" algn="l"/>
              </a:tabLst>
            </a:pPr>
            <a:r>
              <a:rPr lang="en-US" altLang="zh-CN" kern="100">
                <a:cs typeface="Courier New"/>
              </a:rPr>
              <a:t>4</a:t>
            </a:r>
            <a:r>
              <a:rPr lang="zh-CN" altLang="zh-CN" kern="100">
                <a:cs typeface="Times New Roman"/>
              </a:rPr>
              <a:t>．把握书信注重交流、抒写自由的文体特质，体会作者的深挚情感</a:t>
            </a:r>
            <a:r>
              <a:rPr lang="zh-CN" altLang="zh-CN" kern="100" smtClean="0">
                <a:cs typeface="Times New Roman"/>
              </a:rPr>
              <a:t>。</a:t>
            </a:r>
            <a:endParaRPr lang="zh-CN" altLang="zh-CN" sz="1050" kern="100">
              <a:latin typeface="宋体"/>
              <a:cs typeface="Courier New"/>
            </a:endParaRPr>
          </a:p>
        </p:txBody>
      </p:sp>
      <p:pic>
        <p:nvPicPr>
          <p:cNvPr id="8196" name="Picture 4" descr="D:\潇潇\原始文件\语文人教版必修下册(2021.1.21教用出成书)\单元目标.tif"/>
          <p:cNvPicPr>
            <a:picLocks noChangeAspect="1" noChangeArrowheads="1"/>
          </p:cNvPicPr>
          <p:nvPr/>
        </p:nvPicPr>
        <p:blipFill>
          <a:blip r:embed="rId2" r:link="rId3">
            <a:extLst>
              <a:ext uri="{28A0092B-C50C-407E-A947-70E740481C1C}">
                <a14:useLocalDpi xmlns:a14="http://schemas.microsoft.com/office/drawing/2010/main" val="0"/>
              </a:ext>
            </a:extLst>
          </a:blip>
          <a:srcRect r="6688"/>
          <a:stretch>
            <a:fillRect/>
          </a:stretch>
        </p:blipFill>
        <p:spPr bwMode="auto">
          <a:xfrm>
            <a:off x="46534" y="621482"/>
            <a:ext cx="12066909"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8" name="Picture 2" descr="D:\潇潇\原始文件\语文人教版必修下册(2021.1.21教用出成书)\图9.tif"/>
          <p:cNvPicPr>
            <a:picLocks noChangeAspect="1" noChangeArrowheads="1"/>
          </p:cNvPicPr>
          <p:nvPr/>
        </p:nvPicPr>
        <p:blipFill>
          <a:blip r:embed="rId4" r:link="rId5" cstate="print">
            <a:extLst>
              <a:ext uri="{28A0092B-C50C-407E-A947-70E740481C1C}">
                <a14:useLocalDpi xmlns:a14="http://schemas.microsoft.com/office/drawing/2010/main" val="0"/>
              </a:ext>
            </a:extLst>
          </a:blip>
          <a:stretch>
            <a:fillRect/>
          </a:stretch>
        </p:blipFill>
        <p:spPr bwMode="auto">
          <a:xfrm>
            <a:off x="8831510" y="1413570"/>
            <a:ext cx="29146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565333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13168559"/>
              </p:ext>
            </p:extLst>
          </p:nvPr>
        </p:nvGraphicFramePr>
        <p:xfrm>
          <a:off x="606425" y="1917626"/>
          <a:ext cx="10979150" cy="2473325"/>
        </p:xfrm>
        <a:graphic>
          <a:graphicData uri="http://schemas.openxmlformats.org/presentationml/2006/ole">
            <mc:AlternateContent xmlns:mc="http://schemas.openxmlformats.org/markup-compatibility/2006">
              <mc:Choice xmlns:v="urn:schemas-microsoft-com:vml" Requires="v">
                <p:oleObj spid="_x0000_s3074" name="文档" r:id="rId3" imgW="10979053" imgH="2473253" progId="word.document.8">
                  <p:embed/>
                </p:oleObj>
              </mc:Choice>
              <mc:Fallback>
                <p:oleObj name="文档" r:id="rId3" imgW="10979053" imgH="2473253" progId="word.document.8">
                  <p:embed/>
                  <p:pic>
                    <p:nvPicPr>
                      <p:cNvPr id="0" name="OLE substitute image"/>
                      <p:cNvPicPr/>
                      <p:nvPr/>
                    </p:nvPicPr>
                    <p:blipFill>
                      <a:blip r:embed="rId4"/>
                      <a:stretch>
                        <a:fillRect/>
                      </a:stretch>
                    </p:blipFill>
                    <p:spPr>
                      <a:xfrm>
                        <a:off x="606425" y="1917626"/>
                        <a:ext cx="10979150" cy="2473325"/>
                      </a:xfrm>
                      <a:prstGeom prst="rect">
                        <a:avLst/>
                      </a:prstGeom>
                      <a:noFill/>
                    </p:spPr>
                  </p:pic>
                </p:oleObj>
              </mc:Fallback>
            </mc:AlternateContent>
          </a:graphicData>
        </a:graphic>
      </p:graphicFrame>
      <p:sp>
        <p:nvSpPr>
          <p:cNvPr id="7" name="Rectangle 6"/>
          <p:cNvSpPr>
            <a:spLocks noChangeArrowheads="1"/>
          </p:cNvSpPr>
          <p:nvPr/>
        </p:nvSpPr>
        <p:spPr bwMode="auto">
          <a:xfrm>
            <a:off x="2512566" y="2519433"/>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诽</a:t>
            </a:r>
            <a:endParaRPr lang="zh-CN" altLang="zh-CN" sz="1050" kern="100">
              <a:effectLst/>
              <a:latin typeface="宋体"/>
              <a:cs typeface="Courier New"/>
            </a:endParaRPr>
          </a:p>
        </p:txBody>
      </p:sp>
      <p:sp>
        <p:nvSpPr>
          <p:cNvPr id="5" name="Rectangle 6"/>
          <p:cNvSpPr>
            <a:spLocks noChangeArrowheads="1"/>
          </p:cNvSpPr>
          <p:nvPr/>
        </p:nvSpPr>
        <p:spPr bwMode="auto">
          <a:xfrm>
            <a:off x="2440558" y="3023489"/>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菲</a:t>
            </a:r>
            <a:endParaRPr lang="zh-CN" altLang="zh-CN" sz="1050" kern="100">
              <a:effectLst/>
              <a:latin typeface="宋体"/>
              <a:cs typeface="Courier New"/>
            </a:endParaRPr>
          </a:p>
        </p:txBody>
      </p:sp>
      <p:sp>
        <p:nvSpPr>
          <p:cNvPr id="6" name="Rectangle 6"/>
          <p:cNvSpPr>
            <a:spLocks noChangeArrowheads="1"/>
          </p:cNvSpPr>
          <p:nvPr/>
        </p:nvSpPr>
        <p:spPr bwMode="auto">
          <a:xfrm>
            <a:off x="2332229" y="3670930"/>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绯　</a:t>
            </a:r>
            <a:endParaRPr lang="zh-CN" altLang="zh-CN" sz="1050" kern="100">
              <a:effectLst/>
              <a:latin typeface="宋体"/>
              <a:cs typeface="Courier New"/>
            </a:endParaRPr>
          </a:p>
        </p:txBody>
      </p:sp>
      <p:sp>
        <p:nvSpPr>
          <p:cNvPr id="8" name="Rectangle 6"/>
          <p:cNvSpPr>
            <a:spLocks noChangeArrowheads="1"/>
          </p:cNvSpPr>
          <p:nvPr/>
        </p:nvSpPr>
        <p:spPr bwMode="auto">
          <a:xfrm>
            <a:off x="7049070" y="2525874"/>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涕</a:t>
            </a:r>
            <a:endParaRPr lang="zh-CN" altLang="zh-CN" sz="1050" kern="100">
              <a:effectLst/>
              <a:latin typeface="宋体"/>
              <a:cs typeface="Courier New"/>
            </a:endParaRPr>
          </a:p>
        </p:txBody>
      </p:sp>
      <p:sp>
        <p:nvSpPr>
          <p:cNvPr id="9" name="Rectangle 6"/>
          <p:cNvSpPr>
            <a:spLocks noChangeArrowheads="1"/>
          </p:cNvSpPr>
          <p:nvPr/>
        </p:nvSpPr>
        <p:spPr bwMode="auto">
          <a:xfrm>
            <a:off x="7061846" y="3047356"/>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悌</a:t>
            </a:r>
            <a:endParaRPr lang="zh-CN" altLang="zh-CN" sz="1050" kern="100">
              <a:effectLst/>
              <a:latin typeface="宋体"/>
              <a:cs typeface="Courier New"/>
            </a:endParaRPr>
          </a:p>
        </p:txBody>
      </p:sp>
      <p:sp>
        <p:nvSpPr>
          <p:cNvPr id="10" name="Rectangle 6"/>
          <p:cNvSpPr>
            <a:spLocks noChangeArrowheads="1"/>
          </p:cNvSpPr>
          <p:nvPr/>
        </p:nvSpPr>
        <p:spPr bwMode="auto">
          <a:xfrm>
            <a:off x="6686631" y="3670930"/>
            <a:ext cx="545342"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绨</a:t>
            </a:r>
            <a:endParaRPr lang="zh-CN" altLang="zh-CN" sz="1050" kern="100">
              <a:effectLst/>
              <a:latin typeface="宋体"/>
              <a:cs typeface="Courier New"/>
            </a:endParaRPr>
          </a:p>
        </p:txBody>
      </p:sp>
    </p:spTree>
    <p:extLst>
      <p:ext uri="{BB962C8B-B14F-4D97-AF65-F5344CB8AC3E}">
        <p14:creationId xmlns:p14="http://schemas.microsoft.com/office/powerpoint/2010/main" val="6630976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blinds(horizontal)">
                                      <p:cBhvr>
                                        <p:cTn id="3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ea typeface="黑体"/>
                <a:cs typeface="Times New Roman"/>
              </a:rPr>
              <a:t>词语积累</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微不足道：</a:t>
            </a:r>
            <a:r>
              <a:rPr lang="zh-CN" altLang="zh-CN" kern="100">
                <a:ea typeface="仿宋_GB2312"/>
                <a:cs typeface="Times New Roman"/>
              </a:rPr>
              <a:t>非常渺小，不值得一提。</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痛哭流涕：</a:t>
            </a:r>
            <a:r>
              <a:rPr lang="zh-CN" altLang="zh-CN" kern="100">
                <a:ea typeface="仿宋_GB2312"/>
                <a:cs typeface="Times New Roman"/>
              </a:rPr>
              <a:t>形容非常伤心地痛哭，涕泪交加的样子。</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惊慌失措：</a:t>
            </a:r>
            <a:r>
              <a:rPr lang="zh-CN" altLang="zh-CN" kern="100">
                <a:ea typeface="仿宋_GB2312"/>
                <a:cs typeface="Times New Roman"/>
              </a:rPr>
              <a:t>吓得慌了手脚，不知如何是好。</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繁芜丛杂：</a:t>
            </a:r>
            <a:r>
              <a:rPr lang="zh-CN" altLang="zh-CN" kern="100">
                <a:ea typeface="仿宋_GB2312"/>
                <a:cs typeface="Times New Roman"/>
              </a:rPr>
              <a:t>丛生的杂草多而乱。形容内容、文字或种类繁多杂乱。</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豁然开朗：</a:t>
            </a:r>
            <a:r>
              <a:rPr lang="zh-CN" altLang="zh-CN" kern="100">
                <a:ea typeface="仿宋_GB2312"/>
                <a:cs typeface="Times New Roman"/>
              </a:rPr>
              <a:t>形容由狭窄幽暗一变而为宽敞明亮。也形容原来不明白，一下子领悟了。</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卓有成效：</a:t>
            </a:r>
            <a:r>
              <a:rPr lang="zh-CN" altLang="zh-CN" kern="100">
                <a:ea typeface="仿宋_GB2312"/>
                <a:cs typeface="Times New Roman"/>
              </a:rPr>
              <a:t>成绩、效果显著</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9579769" y="2176363"/>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卓有成效　</a:t>
            </a:r>
            <a:endParaRPr lang="zh-CN" altLang="zh-CN" sz="1050" kern="100">
              <a:effectLst/>
              <a:latin typeface="宋体"/>
              <a:cs typeface="Courier New"/>
            </a:endParaRPr>
          </a:p>
        </p:txBody>
      </p:sp>
      <p:sp>
        <p:nvSpPr>
          <p:cNvPr id="3" name="内容占位符 2"/>
          <p:cNvSpPr>
            <a:spLocks noGrp="1"/>
          </p:cNvSpPr>
          <p:nvPr>
            <p:ph idx="1"/>
          </p:nvPr>
        </p:nvSpPr>
        <p:spPr>
          <a:xfrm>
            <a:off x="415043" y="1053530"/>
            <a:ext cx="11377262" cy="4261562"/>
          </a:xfrm>
        </p:spPr>
        <p:txBody>
          <a:bodyPr/>
          <a:lstStyle/>
          <a:p>
            <a:pPr indent="713740" algn="just">
              <a:tabLst>
                <a:tab pos="5829300" algn="l"/>
                <a:tab pos="9372600" algn="l"/>
              </a:tabLst>
            </a:pPr>
            <a:r>
              <a:rPr lang="zh-CN" altLang="zh-CN" kern="100">
                <a:cs typeface="Times New Roman"/>
              </a:rPr>
              <a:t>【选词填空】</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(1)</a:t>
            </a:r>
            <a:r>
              <a:rPr lang="zh-CN" altLang="zh-CN" kern="100">
                <a:ea typeface="楷体_GB2312"/>
                <a:cs typeface="Times New Roman"/>
              </a:rPr>
              <a:t>疫情发生以来，全省各级各部门尽心尽力、尽职尽责，广大党员干部冲在一线、艰苦斗争，各项疫情防控工作有力有序、</a:t>
            </a:r>
            <a:r>
              <a:rPr lang="en-US" altLang="zh-CN" kern="100">
                <a:ea typeface="楷体_GB2312"/>
                <a:cs typeface="Courier New"/>
              </a:rPr>
              <a:t>____________</a:t>
            </a:r>
            <a:r>
              <a:rPr lang="zh-CN" altLang="zh-CN" kern="100">
                <a:ea typeface="楷体_GB2312"/>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(2)</a:t>
            </a:r>
            <a:r>
              <a:rPr lang="zh-CN" altLang="zh-CN" kern="100">
                <a:ea typeface="楷体_GB2312"/>
                <a:cs typeface="Times New Roman"/>
              </a:rPr>
              <a:t>王医生经过详细评估，张女士被诊断为抑郁症。经过抗抑郁治疗后，不仅躯体症状改善了，心情也</a:t>
            </a:r>
            <a:r>
              <a:rPr lang="en-US" altLang="zh-CN" kern="100">
                <a:ea typeface="楷体_GB2312"/>
                <a:cs typeface="Courier New"/>
              </a:rPr>
              <a:t>____________</a:t>
            </a:r>
            <a:r>
              <a:rPr lang="zh-CN" altLang="zh-CN" kern="100">
                <a:ea typeface="楷体_GB2312"/>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(3)8</a:t>
            </a:r>
            <a:r>
              <a:rPr lang="en-US" altLang="zh-CN" kern="100">
                <a:latin typeface="楷体_GB2312"/>
                <a:ea typeface="楷体_GB2312"/>
                <a:cs typeface="Courier New"/>
              </a:rPr>
              <a:t>月</a:t>
            </a:r>
            <a:r>
              <a:rPr lang="en-US" altLang="zh-CN" kern="100">
                <a:ea typeface="楷体_GB2312"/>
                <a:cs typeface="Courier New"/>
              </a:rPr>
              <a:t>1</a:t>
            </a:r>
            <a:r>
              <a:rPr lang="en-US" altLang="zh-CN" kern="100">
                <a:latin typeface="楷体_GB2312"/>
                <a:ea typeface="楷体_GB2312"/>
                <a:cs typeface="Courier New"/>
              </a:rPr>
              <a:t>日凌晨两点，南昌起义各部队按预先侦察好的方向目标，对没有准备的敌军采取突袭，敌人</a:t>
            </a:r>
            <a:r>
              <a:rPr lang="en-US" altLang="zh-CN" kern="100">
                <a:ea typeface="楷体_GB2312"/>
                <a:cs typeface="Courier New"/>
              </a:rPr>
              <a:t>____________</a:t>
            </a:r>
            <a:r>
              <a:rPr lang="zh-CN" altLang="zh-CN" kern="100">
                <a:ea typeface="楷体_GB2312"/>
                <a:cs typeface="Times New Roman"/>
              </a:rPr>
              <a:t>，迅速瓦解。</a:t>
            </a:r>
            <a:endParaRPr lang="zh-CN" altLang="zh-CN" sz="1050" kern="100">
              <a:effectLst/>
              <a:latin typeface="宋体"/>
              <a:cs typeface="Courier New"/>
            </a:endParaRPr>
          </a:p>
        </p:txBody>
      </p:sp>
      <p:sp>
        <p:nvSpPr>
          <p:cNvPr id="4" name="Rectangle 6"/>
          <p:cNvSpPr>
            <a:spLocks noChangeArrowheads="1"/>
          </p:cNvSpPr>
          <p:nvPr/>
        </p:nvSpPr>
        <p:spPr bwMode="auto">
          <a:xfrm>
            <a:off x="6051377" y="3383529"/>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豁然开朗　</a:t>
            </a:r>
            <a:endParaRPr lang="zh-CN" altLang="zh-CN" sz="1050" kern="100">
              <a:effectLst/>
              <a:latin typeface="宋体"/>
              <a:cs typeface="Courier New"/>
            </a:endParaRPr>
          </a:p>
        </p:txBody>
      </p:sp>
      <p:sp>
        <p:nvSpPr>
          <p:cNvPr id="5" name="Rectangle 6"/>
          <p:cNvSpPr>
            <a:spLocks noChangeArrowheads="1"/>
          </p:cNvSpPr>
          <p:nvPr/>
        </p:nvSpPr>
        <p:spPr bwMode="auto">
          <a:xfrm>
            <a:off x="5907997" y="4574728"/>
            <a:ext cx="1627369"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惊慌失措</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722785" y="2087385"/>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痛哭流涕　</a:t>
            </a:r>
            <a:endParaRPr lang="zh-CN" altLang="zh-CN" sz="1050" kern="100">
              <a:effectLst/>
              <a:latin typeface="宋体"/>
              <a:cs typeface="Courier New"/>
            </a:endParaRPr>
          </a:p>
        </p:txBody>
      </p:sp>
      <p:sp>
        <p:nvSpPr>
          <p:cNvPr id="3" name="内容占位符 2"/>
          <p:cNvSpPr>
            <a:spLocks noGrp="1"/>
          </p:cNvSpPr>
          <p:nvPr>
            <p:ph idx="1"/>
          </p:nvPr>
        </p:nvSpPr>
        <p:spPr>
          <a:xfrm>
            <a:off x="415043" y="968432"/>
            <a:ext cx="11377262" cy="4261562"/>
          </a:xfrm>
        </p:spPr>
        <p:txBody>
          <a:bodyPr/>
          <a:lstStyle/>
          <a:p>
            <a:pPr indent="713740" algn="just">
              <a:tabLst>
                <a:tab pos="5829300" algn="l"/>
                <a:tab pos="9372600" algn="l"/>
              </a:tabLst>
            </a:pPr>
            <a:r>
              <a:rPr lang="en-US" altLang="zh-CN" kern="100">
                <a:ea typeface="楷体_GB2312"/>
                <a:cs typeface="Courier New"/>
              </a:rPr>
              <a:t>(4)</a:t>
            </a:r>
            <a:r>
              <a:rPr lang="zh-CN" altLang="zh-CN" kern="100">
                <a:ea typeface="楷体_GB2312"/>
                <a:cs typeface="Times New Roman"/>
              </a:rPr>
              <a:t>周沫要做案头工作时看了张纯如写的《南京大屠杀：被遗忘的二战浩劫》。那天是感恩节，家人在做饭，周沫读着张纯如的遗书，</a:t>
            </a:r>
            <a:r>
              <a:rPr lang="en-US" altLang="zh-CN" kern="100">
                <a:ea typeface="楷体_GB2312"/>
                <a:cs typeface="Courier New"/>
              </a:rPr>
              <a:t>____________</a:t>
            </a:r>
            <a:r>
              <a:rPr lang="zh-CN" altLang="zh-CN" kern="100">
                <a:ea typeface="楷体_GB2312"/>
                <a:cs typeface="Times New Roman"/>
              </a:rPr>
              <a:t>。</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(5)</a:t>
            </a:r>
            <a:r>
              <a:rPr lang="zh-CN" altLang="zh-CN" kern="100">
                <a:ea typeface="楷体_GB2312"/>
                <a:cs typeface="Times New Roman"/>
              </a:rPr>
              <a:t>藏区的生活条件肯定比不上内地，但藏区的时光让人终生难忘。尤其援藏工作，每一点改变看似</a:t>
            </a:r>
            <a:r>
              <a:rPr lang="en-US" altLang="zh-CN" kern="100">
                <a:ea typeface="楷体_GB2312"/>
                <a:cs typeface="Courier New"/>
              </a:rPr>
              <a:t>____________</a:t>
            </a:r>
            <a:r>
              <a:rPr lang="zh-CN" altLang="zh-CN" kern="100">
                <a:ea typeface="楷体_GB2312"/>
                <a:cs typeface="Times New Roman"/>
              </a:rPr>
              <a:t>，却都是有意义的。</a:t>
            </a:r>
            <a:endParaRPr lang="zh-CN" altLang="zh-CN" sz="1050" kern="100">
              <a:latin typeface="宋体"/>
              <a:cs typeface="Courier New"/>
            </a:endParaRPr>
          </a:p>
          <a:p>
            <a:pPr indent="713740" algn="just">
              <a:tabLst>
                <a:tab pos="5829300" algn="l"/>
                <a:tab pos="9372600" algn="l"/>
              </a:tabLst>
            </a:pPr>
            <a:r>
              <a:rPr lang="en-US" altLang="zh-CN" kern="100">
                <a:ea typeface="楷体_GB2312"/>
                <a:cs typeface="Courier New"/>
              </a:rPr>
              <a:t>(6)</a:t>
            </a:r>
            <a:r>
              <a:rPr lang="zh-CN" altLang="zh-CN" kern="100">
                <a:ea typeface="楷体_GB2312"/>
                <a:cs typeface="Times New Roman"/>
              </a:rPr>
              <a:t>大数据这样的技术驱动越来越重要，更别提仓储</a:t>
            </a:r>
            <a:r>
              <a:rPr lang="en-US" altLang="zh-CN" kern="100">
                <a:ea typeface="楷体_GB2312"/>
                <a:cs typeface="Courier New"/>
              </a:rPr>
              <a:t>IT</a:t>
            </a:r>
            <a:r>
              <a:rPr lang="zh-CN" altLang="zh-CN" kern="100">
                <a:ea typeface="楷体_GB2312"/>
                <a:cs typeface="Times New Roman"/>
              </a:rPr>
              <a:t>、拣货机器人、智慧物流、互联网下单</a:t>
            </a:r>
            <a:r>
              <a:rPr lang="en-US" altLang="zh-CN" kern="100">
                <a:latin typeface="宋体"/>
                <a:cs typeface="Times New Roman"/>
              </a:rPr>
              <a:t>……</a:t>
            </a:r>
            <a:r>
              <a:rPr lang="zh-CN" altLang="zh-CN" kern="100">
                <a:ea typeface="楷体_GB2312"/>
                <a:cs typeface="Times New Roman"/>
              </a:rPr>
              <a:t>这些</a:t>
            </a:r>
            <a:r>
              <a:rPr lang="en-US" altLang="zh-CN" kern="100">
                <a:ea typeface="楷体_GB2312"/>
                <a:cs typeface="Courier New"/>
              </a:rPr>
              <a:t>____________</a:t>
            </a:r>
            <a:r>
              <a:rPr lang="zh-CN" altLang="zh-CN" kern="100">
                <a:ea typeface="楷体_GB2312"/>
                <a:cs typeface="Times New Roman"/>
              </a:rPr>
              <a:t>的技术细节缺一不可</a:t>
            </a:r>
            <a:r>
              <a:rPr lang="zh-CN" altLang="zh-CN" kern="100" smtClean="0">
                <a:ea typeface="楷体_GB2312"/>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5763345" y="3311521"/>
            <a:ext cx="1988045"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微不足道　</a:t>
            </a:r>
            <a:endParaRPr lang="zh-CN" altLang="zh-CN" sz="1050" kern="100">
              <a:effectLst/>
              <a:latin typeface="宋体"/>
              <a:cs typeface="Courier New"/>
            </a:endParaRPr>
          </a:p>
        </p:txBody>
      </p:sp>
      <p:sp>
        <p:nvSpPr>
          <p:cNvPr id="5" name="Rectangle 6"/>
          <p:cNvSpPr>
            <a:spLocks noChangeArrowheads="1"/>
          </p:cNvSpPr>
          <p:nvPr/>
        </p:nvSpPr>
        <p:spPr bwMode="auto">
          <a:xfrm>
            <a:off x="5763345" y="4509914"/>
            <a:ext cx="1627369"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繁芜丛杂</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10301121" y="1672307"/>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揭露　</a:t>
            </a:r>
            <a:endParaRPr lang="zh-CN" altLang="zh-CN" sz="1050" kern="100">
              <a:effectLst/>
              <a:latin typeface="宋体"/>
              <a:cs typeface="Courier New"/>
            </a:endParaRPr>
          </a:p>
        </p:txBody>
      </p:sp>
      <p:sp>
        <p:nvSpPr>
          <p:cNvPr id="3" name="内容占位符 2"/>
          <p:cNvSpPr>
            <a:spLocks noGrp="1"/>
          </p:cNvSpPr>
          <p:nvPr>
            <p:ph idx="1"/>
          </p:nvPr>
        </p:nvSpPr>
        <p:spPr>
          <a:xfrm>
            <a:off x="424470" y="549474"/>
            <a:ext cx="11377262" cy="3729365"/>
          </a:xfrm>
        </p:spPr>
        <p:txBody>
          <a:bodyPr/>
          <a:lstStyle/>
          <a:p>
            <a:pPr indent="713740" algn="just">
              <a:tabLst>
                <a:tab pos="5829300" algn="l"/>
                <a:tab pos="9372600" algn="l"/>
              </a:tabLst>
            </a:pPr>
            <a:r>
              <a:rPr lang="zh-CN" altLang="zh-CN" kern="100">
                <a:ea typeface="黑体"/>
                <a:cs typeface="Times New Roman"/>
              </a:rPr>
              <a:t>词语辨析</a:t>
            </a:r>
            <a:endParaRPr lang="zh-CN" altLang="zh-CN" sz="1050" kern="100">
              <a:latin typeface="宋体"/>
              <a:cs typeface="Courier New"/>
            </a:endParaRPr>
          </a:p>
          <a:p>
            <a:pPr indent="713740" algn="just">
              <a:tabLst>
                <a:tab pos="5829300" algn="l"/>
                <a:tab pos="9372600" algn="l"/>
              </a:tabLst>
            </a:pPr>
            <a:r>
              <a:rPr lang="en-US" altLang="zh-CN" kern="100">
                <a:ea typeface="黑体"/>
                <a:cs typeface="Courier New"/>
              </a:rPr>
              <a:t>(1)</a:t>
            </a:r>
            <a:r>
              <a:rPr lang="zh-CN" altLang="zh-CN" kern="100">
                <a:ea typeface="黑体"/>
                <a:cs typeface="Times New Roman"/>
              </a:rPr>
              <a:t>暴露</a:t>
            </a:r>
            <a:r>
              <a:rPr lang="en-US" altLang="zh-CN" kern="100">
                <a:ea typeface="黑体"/>
                <a:cs typeface="Courier New"/>
              </a:rPr>
              <a:t>·</a:t>
            </a:r>
            <a:r>
              <a:rPr lang="zh-CN" altLang="zh-CN" kern="100">
                <a:ea typeface="黑体"/>
                <a:cs typeface="Times New Roman"/>
              </a:rPr>
              <a:t>揭露</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张克侠在国民党上层人物中开展反内战、反独裁活动，</a:t>
            </a:r>
            <a:r>
              <a:rPr lang="en-US" altLang="zh-CN" kern="100">
                <a:cs typeface="Courier New"/>
              </a:rPr>
              <a:t>________</a:t>
            </a:r>
            <a:r>
              <a:rPr lang="zh-CN" altLang="zh-CN" kern="100">
                <a:cs typeface="Times New Roman"/>
              </a:rPr>
              <a:t>国民党反动派破坏和平、发动内战的阴谋，</a:t>
            </a:r>
            <a:r>
              <a:rPr lang="en-US" altLang="zh-CN" kern="100">
                <a:cs typeface="Courier New"/>
              </a:rPr>
              <a:t>1945</a:t>
            </a:r>
            <a:r>
              <a:rPr lang="zh-CN" altLang="zh-CN" kern="100">
                <a:cs typeface="Times New Roman"/>
              </a:rPr>
              <a:t>年策动郝鹏举起义成功。</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鼠疫如何预防？日常的预防措施主要是减少人被感染的蚤叮咬或者尽量减少</a:t>
            </a:r>
            <a:r>
              <a:rPr lang="en-US" altLang="zh-CN" kern="100">
                <a:cs typeface="Courier New"/>
              </a:rPr>
              <a:t>________</a:t>
            </a:r>
            <a:r>
              <a:rPr lang="zh-CN" altLang="zh-CN" kern="100">
                <a:cs typeface="Times New Roman"/>
              </a:rPr>
              <a:t>于肺鼠疫病人的可能性。</a:t>
            </a:r>
            <a:endParaRPr lang="zh-CN" altLang="zh-CN" sz="1050" kern="100">
              <a:effectLst/>
              <a:latin typeface="宋体"/>
              <a:cs typeface="Courier New"/>
            </a:endParaRPr>
          </a:p>
        </p:txBody>
      </p:sp>
      <p:sp>
        <p:nvSpPr>
          <p:cNvPr id="4" name="内容占位符 2"/>
          <p:cNvSpPr txBox="1"/>
          <p:nvPr/>
        </p:nvSpPr>
        <p:spPr>
          <a:xfrm>
            <a:off x="406574" y="4128607"/>
            <a:ext cx="11377262" cy="2109499"/>
          </a:xfrm>
          <a:prstGeom prst="rect">
            <a:avLst/>
          </a:prstGeom>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lnSpc>
                <a:spcPct val="120000"/>
              </a:lnSpc>
              <a:tabLst>
                <a:tab pos="5829300" algn="l"/>
                <a:tab pos="9372600" algn="l"/>
              </a:tabLst>
            </a:pPr>
            <a:r>
              <a:rPr lang="zh-CN" altLang="zh-CN" kern="100">
                <a:ea typeface="黑体"/>
                <a:cs typeface="Times New Roman"/>
              </a:rPr>
              <a:t>辨析　</a:t>
            </a:r>
            <a:r>
              <a:rPr lang="zh-CN" altLang="zh-CN" kern="100">
                <a:ea typeface="仿宋_GB2312"/>
                <a:cs typeface="Times New Roman"/>
              </a:rPr>
              <a:t>两者都有</a:t>
            </a:r>
            <a:r>
              <a:rPr lang="en-US" altLang="zh-CN" kern="100">
                <a:latin typeface="宋体"/>
                <a:cs typeface="Times New Roman"/>
              </a:rPr>
              <a:t>“</a:t>
            </a:r>
            <a:r>
              <a:rPr lang="zh-CN" altLang="zh-CN" kern="100">
                <a:ea typeface="仿宋_GB2312"/>
                <a:cs typeface="Times New Roman"/>
              </a:rPr>
              <a:t>把隐蔽的事物显露出来</a:t>
            </a:r>
            <a:r>
              <a:rPr lang="en-US" altLang="zh-CN" kern="100">
                <a:latin typeface="宋体"/>
                <a:cs typeface="Times New Roman"/>
              </a:rPr>
              <a:t>”</a:t>
            </a:r>
            <a:r>
              <a:rPr lang="zh-CN" altLang="zh-CN" kern="100">
                <a:ea typeface="仿宋_GB2312"/>
                <a:cs typeface="Times New Roman"/>
              </a:rPr>
              <a:t>的意思。暴露：</a:t>
            </a:r>
            <a:r>
              <a:rPr lang="en-US" altLang="zh-CN" kern="100">
                <a:ea typeface="仿宋_GB2312"/>
                <a:cs typeface="Courier New"/>
              </a:rPr>
              <a:t>(</a:t>
            </a:r>
            <a:r>
              <a:rPr lang="zh-CN" altLang="zh-CN" kern="100">
                <a:ea typeface="仿宋_GB2312"/>
                <a:cs typeface="Times New Roman"/>
              </a:rPr>
              <a:t>隐蔽的事物、缺陷、矛盾、问题等</a:t>
            </a:r>
            <a:r>
              <a:rPr lang="en-US" altLang="zh-CN" kern="100">
                <a:ea typeface="仿宋_GB2312"/>
                <a:cs typeface="Courier New"/>
              </a:rPr>
              <a:t>)</a:t>
            </a:r>
            <a:r>
              <a:rPr lang="zh-CN" altLang="zh-CN" kern="100">
                <a:ea typeface="仿宋_GB2312"/>
                <a:cs typeface="Times New Roman"/>
              </a:rPr>
              <a:t>显露出来。多是无意地显露，有时是有意地揭露出来。可以用于自己、自身事物、目标等。揭露：使隐蔽的事物显露。一般能用于自己、自身事物、目标</a:t>
            </a:r>
            <a:r>
              <a:rPr lang="zh-CN" altLang="zh-CN" kern="100" smtClean="0">
                <a:ea typeface="仿宋_GB2312"/>
                <a:cs typeface="Times New Roman"/>
              </a:rPr>
              <a:t>等。</a:t>
            </a:r>
            <a:endParaRPr lang="zh-CN" altLang="zh-CN" sz="1050" kern="100">
              <a:effectLst/>
              <a:latin typeface="宋体"/>
              <a:cs typeface="Courier New"/>
            </a:endParaRPr>
          </a:p>
        </p:txBody>
      </p:sp>
      <p:sp>
        <p:nvSpPr>
          <p:cNvPr id="5" name="Rectangle 6"/>
          <p:cNvSpPr>
            <a:spLocks noChangeArrowheads="1"/>
          </p:cNvSpPr>
          <p:nvPr/>
        </p:nvSpPr>
        <p:spPr bwMode="auto">
          <a:xfrm>
            <a:off x="2524257" y="3497504"/>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暴露　</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2740281" y="1655337"/>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停滞　</a:t>
            </a:r>
            <a:endParaRPr lang="zh-CN" altLang="zh-CN" sz="1050" kern="100">
              <a:effectLst/>
              <a:latin typeface="宋体"/>
              <a:cs typeface="Courier New"/>
            </a:endParaRPr>
          </a:p>
        </p:txBody>
      </p:sp>
      <p:sp>
        <p:nvSpPr>
          <p:cNvPr id="3" name="内容占位符 2"/>
          <p:cNvSpPr>
            <a:spLocks noGrp="1"/>
          </p:cNvSpPr>
          <p:nvPr>
            <p:ph idx="1"/>
          </p:nvPr>
        </p:nvSpPr>
        <p:spPr>
          <a:xfrm>
            <a:off x="415043" y="549474"/>
            <a:ext cx="11377262" cy="3639149"/>
          </a:xfrm>
        </p:spPr>
        <p:txBody>
          <a:bodyPr/>
          <a:lstStyle/>
          <a:p>
            <a:pPr indent="713740" algn="just">
              <a:tabLst>
                <a:tab pos="5829300" algn="l"/>
                <a:tab pos="9372600" algn="l"/>
              </a:tabLst>
            </a:pPr>
            <a:r>
              <a:rPr lang="en-US" altLang="zh-CN" kern="100">
                <a:ea typeface="黑体"/>
                <a:cs typeface="Courier New"/>
              </a:rPr>
              <a:t>(2)</a:t>
            </a:r>
            <a:r>
              <a:rPr lang="zh-CN" altLang="zh-CN" kern="100">
                <a:ea typeface="黑体"/>
                <a:cs typeface="Times New Roman"/>
              </a:rPr>
              <a:t>停止</a:t>
            </a:r>
            <a:r>
              <a:rPr lang="en-US" altLang="zh-CN" kern="100">
                <a:ea typeface="黑体"/>
                <a:cs typeface="Courier New"/>
              </a:rPr>
              <a:t>·</a:t>
            </a:r>
            <a:r>
              <a:rPr lang="zh-CN" altLang="zh-CN" kern="100">
                <a:ea typeface="黑体"/>
                <a:cs typeface="Times New Roman"/>
              </a:rPr>
              <a:t>停滞</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受山脉阻挡和背风坡气流下沉作用影响，汾渭平原地区易形成反气旋式的气流</a:t>
            </a:r>
            <a:r>
              <a:rPr lang="en-US" altLang="zh-CN" kern="100">
                <a:cs typeface="Courier New"/>
              </a:rPr>
              <a:t>________</a:t>
            </a:r>
            <a:r>
              <a:rPr lang="zh-CN" altLang="zh-CN" kern="100">
                <a:cs typeface="Times New Roman"/>
              </a:rPr>
              <a:t>区，在污染阶段地面汇聚形势明显，污染物汇聚后不易扩散。</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委内瑞拉</a:t>
            </a:r>
            <a:r>
              <a:rPr lang="en-US" altLang="zh-CN" kern="100">
                <a:cs typeface="Courier New"/>
              </a:rPr>
              <a:t>________</a:t>
            </a:r>
            <a:r>
              <a:rPr lang="zh-CN" altLang="zh-CN" kern="100">
                <a:cs typeface="Times New Roman"/>
              </a:rPr>
              <a:t>与位于加勒比海的阿鲁巴、博奈尔和库拉索三岛间空中与海上航线，并称委方决定重新审视与上述三地关系</a:t>
            </a:r>
            <a:r>
              <a:rPr lang="zh-CN" altLang="zh-CN" kern="100" smtClean="0">
                <a:cs typeface="Times New Roman"/>
              </a:rPr>
              <a:t>。</a:t>
            </a:r>
            <a:endParaRPr lang="zh-CN" altLang="zh-CN" sz="1050" kern="100">
              <a:latin typeface="宋体"/>
              <a:cs typeface="Courier New"/>
            </a:endParaRPr>
          </a:p>
        </p:txBody>
      </p:sp>
      <p:sp>
        <p:nvSpPr>
          <p:cNvPr id="4" name="Rectangle 6"/>
          <p:cNvSpPr>
            <a:spLocks noChangeArrowheads="1"/>
          </p:cNvSpPr>
          <p:nvPr/>
        </p:nvSpPr>
        <p:spPr bwMode="auto">
          <a:xfrm>
            <a:off x="3316981" y="2896443"/>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停止</a:t>
            </a:r>
            <a:endParaRPr lang="zh-CN" altLang="zh-CN" sz="1050" kern="100">
              <a:effectLst/>
              <a:latin typeface="宋体"/>
              <a:cs typeface="Courier New"/>
            </a:endParaRPr>
          </a:p>
        </p:txBody>
      </p:sp>
      <p:sp>
        <p:nvSpPr>
          <p:cNvPr id="5" name="内容占位符 2"/>
          <p:cNvSpPr txBox="1"/>
          <p:nvPr/>
        </p:nvSpPr>
        <p:spPr>
          <a:xfrm>
            <a:off x="406574" y="4183048"/>
            <a:ext cx="11377262" cy="2271082"/>
          </a:xfrm>
          <a:prstGeom prst="rect">
            <a:avLst/>
          </a:prstGeom>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lnSpc>
                <a:spcPct val="130000"/>
              </a:lnSpc>
              <a:tabLst>
                <a:tab pos="5829300" algn="l"/>
                <a:tab pos="9372600" algn="l"/>
              </a:tabLst>
            </a:pPr>
            <a:r>
              <a:rPr lang="zh-CN" altLang="zh-CN" kern="100">
                <a:ea typeface="黑体"/>
                <a:cs typeface="Times New Roman"/>
              </a:rPr>
              <a:t>辨析　</a:t>
            </a:r>
            <a:r>
              <a:rPr lang="zh-CN" altLang="zh-CN" kern="100">
                <a:ea typeface="仿宋_GB2312"/>
                <a:cs typeface="Times New Roman"/>
              </a:rPr>
              <a:t>两者都有</a:t>
            </a:r>
            <a:r>
              <a:rPr lang="en-US" altLang="zh-CN" kern="100">
                <a:latin typeface="宋体"/>
                <a:cs typeface="Times New Roman"/>
              </a:rPr>
              <a:t>“</a:t>
            </a:r>
            <a:r>
              <a:rPr lang="zh-CN" altLang="zh-CN" kern="100">
                <a:ea typeface="仿宋_GB2312"/>
                <a:cs typeface="Times New Roman"/>
              </a:rPr>
              <a:t>停下来</a:t>
            </a:r>
            <a:r>
              <a:rPr lang="en-US" altLang="zh-CN" kern="100">
                <a:latin typeface="宋体"/>
                <a:cs typeface="Times New Roman"/>
              </a:rPr>
              <a:t>”</a:t>
            </a:r>
            <a:r>
              <a:rPr lang="zh-CN" altLang="zh-CN" kern="100">
                <a:ea typeface="仿宋_GB2312"/>
                <a:cs typeface="Times New Roman"/>
              </a:rPr>
              <a:t>的意思。停止：不再进行。侧重在</a:t>
            </a:r>
            <a:r>
              <a:rPr lang="en-US" altLang="zh-CN" kern="100">
                <a:latin typeface="宋体"/>
                <a:cs typeface="Times New Roman"/>
              </a:rPr>
              <a:t>“</a:t>
            </a:r>
            <a:r>
              <a:rPr lang="zh-CN" altLang="zh-CN" kern="100">
                <a:ea typeface="仿宋_GB2312"/>
                <a:cs typeface="Times New Roman"/>
              </a:rPr>
              <a:t>止</a:t>
            </a:r>
            <a:r>
              <a:rPr lang="en-US" altLang="zh-CN" kern="100">
                <a:latin typeface="宋体"/>
                <a:cs typeface="Times New Roman"/>
              </a:rPr>
              <a:t>”</a:t>
            </a:r>
            <a:r>
              <a:rPr lang="zh-CN" altLang="zh-CN" kern="100">
                <a:ea typeface="仿宋_GB2312"/>
                <a:cs typeface="Times New Roman"/>
              </a:rPr>
              <a:t>，指停下来，多用于具体的人或是事物。停滞：因为受到阻碍，不能顺利地运动或发展。侧重在</a:t>
            </a:r>
            <a:r>
              <a:rPr lang="en-US" altLang="zh-CN" kern="100">
                <a:latin typeface="宋体"/>
                <a:cs typeface="Times New Roman"/>
              </a:rPr>
              <a:t>“</a:t>
            </a:r>
            <a:r>
              <a:rPr lang="zh-CN" altLang="zh-CN" kern="100">
                <a:ea typeface="仿宋_GB2312"/>
                <a:cs typeface="Times New Roman"/>
              </a:rPr>
              <a:t>滞</a:t>
            </a:r>
            <a:r>
              <a:rPr lang="en-US" altLang="zh-CN" kern="100">
                <a:latin typeface="宋体"/>
                <a:cs typeface="Times New Roman"/>
              </a:rPr>
              <a:t>”</a:t>
            </a:r>
            <a:r>
              <a:rPr lang="zh-CN" altLang="zh-CN" kern="100">
                <a:ea typeface="仿宋_GB2312"/>
                <a:cs typeface="Times New Roman"/>
              </a:rPr>
              <a:t>，指暂时的停止，多用于思想社会历史、经济等。</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8716945" y="1007265"/>
            <a:ext cx="1266693"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摸索　</a:t>
            </a:r>
            <a:endParaRPr lang="zh-CN" altLang="zh-CN" sz="1050" kern="100">
              <a:effectLst/>
              <a:latin typeface="宋体"/>
              <a:cs typeface="Courier New"/>
            </a:endParaRPr>
          </a:p>
        </p:txBody>
      </p:sp>
      <p:sp>
        <p:nvSpPr>
          <p:cNvPr id="3" name="内容占位符 2"/>
          <p:cNvSpPr>
            <a:spLocks noGrp="1"/>
          </p:cNvSpPr>
          <p:nvPr>
            <p:ph idx="1"/>
          </p:nvPr>
        </p:nvSpPr>
        <p:spPr>
          <a:xfrm>
            <a:off x="415043" y="477466"/>
            <a:ext cx="11377262" cy="3658320"/>
          </a:xfrm>
        </p:spPr>
        <p:txBody>
          <a:bodyPr/>
          <a:lstStyle/>
          <a:p>
            <a:pPr indent="713740" algn="just">
              <a:tabLst>
                <a:tab pos="5829300" algn="l"/>
                <a:tab pos="9372600" algn="l"/>
              </a:tabLst>
            </a:pPr>
            <a:r>
              <a:rPr lang="en-US" altLang="zh-CN" kern="100">
                <a:ea typeface="黑体"/>
                <a:cs typeface="Courier New"/>
              </a:rPr>
              <a:t>(3)</a:t>
            </a:r>
            <a:r>
              <a:rPr lang="zh-CN" altLang="zh-CN" kern="100">
                <a:ea typeface="黑体"/>
                <a:cs typeface="Times New Roman"/>
              </a:rPr>
              <a:t>摸索</a:t>
            </a:r>
            <a:r>
              <a:rPr lang="en-US" altLang="zh-CN" kern="100">
                <a:ea typeface="黑体"/>
                <a:cs typeface="Courier New"/>
              </a:rPr>
              <a:t>·</a:t>
            </a:r>
            <a:r>
              <a:rPr lang="zh-CN" altLang="zh-CN" kern="100">
                <a:ea typeface="黑体"/>
                <a:cs typeface="Times New Roman"/>
              </a:rPr>
              <a:t>探索</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全国各县媒体在融合的道路上，经过几年的</a:t>
            </a:r>
            <a:r>
              <a:rPr lang="en-US" altLang="zh-CN" kern="100">
                <a:cs typeface="Courier New"/>
              </a:rPr>
              <a:t>________</a:t>
            </a:r>
            <a:r>
              <a:rPr lang="zh-CN" altLang="zh-CN" kern="100">
                <a:cs typeface="Times New Roman"/>
              </a:rPr>
              <a:t>和尝试后，形成了各具特色的模式，也出现了百花齐放的特点。</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en-US" altLang="zh-CN" kern="100">
                <a:cs typeface="Courier New"/>
              </a:rPr>
              <a:t>2</a:t>
            </a:r>
            <a:r>
              <a:rPr lang="zh-CN" altLang="zh-CN" kern="100">
                <a:cs typeface="Times New Roman"/>
              </a:rPr>
              <a:t>月</a:t>
            </a:r>
            <a:r>
              <a:rPr lang="en-US" altLang="zh-CN" kern="100">
                <a:cs typeface="Courier New"/>
              </a:rPr>
              <a:t>20</a:t>
            </a:r>
            <a:r>
              <a:rPr lang="zh-CN" altLang="zh-CN" kern="100">
                <a:cs typeface="Times New Roman"/>
              </a:rPr>
              <a:t>日，百度宣布战略投资</a:t>
            </a:r>
            <a:r>
              <a:rPr lang="en-US" altLang="zh-CN" kern="100">
                <a:cs typeface="Courier New"/>
              </a:rPr>
              <a:t>H5</a:t>
            </a:r>
            <a:r>
              <a:rPr lang="zh-CN" altLang="zh-CN" kern="100">
                <a:cs typeface="Times New Roman"/>
              </a:rPr>
              <a:t>和小游戏领军企业蝴蝶互动，双方将在小游戏的研发、运营、发行等领域开展深度合作，并将共同</a:t>
            </a:r>
            <a:r>
              <a:rPr lang="en-US" altLang="zh-CN" kern="100">
                <a:cs typeface="Courier New"/>
              </a:rPr>
              <a:t>________AI</a:t>
            </a:r>
            <a:r>
              <a:rPr lang="zh-CN" altLang="zh-CN" kern="100">
                <a:cs typeface="Times New Roman"/>
              </a:rPr>
              <a:t>小游戏的新形态</a:t>
            </a:r>
            <a:r>
              <a:rPr lang="zh-CN" altLang="zh-CN" kern="100" smtClean="0">
                <a:cs typeface="Times New Roman"/>
              </a:rPr>
              <a:t>。</a:t>
            </a:r>
            <a:endParaRPr lang="zh-CN" altLang="zh-CN" sz="1050" kern="100">
              <a:latin typeface="宋体"/>
              <a:cs typeface="Courier New"/>
            </a:endParaRPr>
          </a:p>
        </p:txBody>
      </p:sp>
      <p:sp>
        <p:nvSpPr>
          <p:cNvPr id="5" name="内容占位符 2"/>
          <p:cNvSpPr txBox="1"/>
          <p:nvPr/>
        </p:nvSpPr>
        <p:spPr>
          <a:xfrm>
            <a:off x="406574" y="4128607"/>
            <a:ext cx="11377262" cy="2109499"/>
          </a:xfrm>
          <a:prstGeom prst="rect">
            <a:avLst/>
          </a:prstGeom>
        </p:spPr>
        <p:txBody>
          <a:bodyPr vert="horz" wrap="square" lIns="108850" tIns="54425" rIns="108850" bIns="54425" rtlCol="0">
            <a:spAutoFit/>
          </a:bodyPr>
          <a:lstStyle>
            <a:lvl1pPr marL="0" indent="720000" algn="l" defTabSz="1088502" rtl="0" eaLnBrk="1" latinLnBrk="0" hangingPunct="1">
              <a:lnSpc>
                <a:spcPct val="140000"/>
              </a:lnSpc>
              <a:spcBef>
                <a:spcPct val="0"/>
              </a:spcBef>
              <a:buFont typeface="Arial" pitchFamily="34" charset="0"/>
              <a:buNone/>
              <a:defRPr sz="2800" b="1" kern="1200">
                <a:solidFill>
                  <a:schemeClr val="tx1"/>
                </a:solidFill>
                <a:latin typeface="+mn-lt"/>
                <a:ea typeface="+mn-ea"/>
                <a:cs typeface="+mn-cs"/>
              </a:defRPr>
            </a:lvl1pPr>
            <a:lvl2pPr marL="544251"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2pPr>
            <a:lvl3pPr marL="1088502"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3pPr>
            <a:lvl4pPr marL="1632753"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4pPr>
            <a:lvl5pPr marL="2177004" indent="720000" algn="l" defTabSz="1088502" rtl="0" eaLnBrk="1" latinLnBrk="0" hangingPunct="1">
              <a:lnSpc>
                <a:spcPct val="140000"/>
              </a:lnSpc>
              <a:spcBef>
                <a:spcPct val="20000"/>
              </a:spcBef>
              <a:buFont typeface="Arial" pitchFamily="34" charset="0"/>
              <a:buNone/>
              <a:defRPr sz="2800" b="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indent="713740" algn="just">
              <a:lnSpc>
                <a:spcPct val="120000"/>
              </a:lnSpc>
              <a:tabLst>
                <a:tab pos="5829300" algn="l"/>
                <a:tab pos="9372600" algn="l"/>
              </a:tabLst>
            </a:pPr>
            <a:r>
              <a:rPr lang="zh-CN" altLang="zh-CN" kern="100">
                <a:ea typeface="黑体"/>
                <a:cs typeface="Times New Roman"/>
              </a:rPr>
              <a:t>辨析　</a:t>
            </a:r>
            <a:r>
              <a:rPr lang="zh-CN" altLang="zh-CN" kern="100">
                <a:ea typeface="仿宋_GB2312"/>
                <a:cs typeface="Times New Roman"/>
              </a:rPr>
              <a:t>两者都有</a:t>
            </a:r>
            <a:r>
              <a:rPr lang="en-US" altLang="zh-CN" kern="100">
                <a:latin typeface="宋体"/>
                <a:cs typeface="Times New Roman"/>
              </a:rPr>
              <a:t>“</a:t>
            </a:r>
            <a:r>
              <a:rPr lang="zh-CN" altLang="zh-CN" kern="100">
                <a:ea typeface="仿宋_GB2312"/>
                <a:cs typeface="Times New Roman"/>
              </a:rPr>
              <a:t>寻求</a:t>
            </a:r>
            <a:r>
              <a:rPr lang="en-US" altLang="zh-CN" kern="100">
                <a:latin typeface="宋体"/>
                <a:cs typeface="Times New Roman"/>
              </a:rPr>
              <a:t>”</a:t>
            </a:r>
            <a:r>
              <a:rPr lang="zh-CN" altLang="zh-CN" kern="100">
                <a:ea typeface="仿宋_GB2312"/>
                <a:cs typeface="Times New Roman"/>
              </a:rPr>
              <a:t>的意思。摸索：试探着</a:t>
            </a:r>
            <a:r>
              <a:rPr lang="en-US" altLang="zh-CN" kern="100">
                <a:ea typeface="仿宋_GB2312"/>
                <a:cs typeface="Courier New"/>
              </a:rPr>
              <a:t>(</a:t>
            </a:r>
            <a:r>
              <a:rPr lang="zh-CN" altLang="zh-CN" kern="100">
                <a:ea typeface="仿宋_GB2312"/>
                <a:cs typeface="Times New Roman"/>
              </a:rPr>
              <a:t>行进</a:t>
            </a:r>
            <a:r>
              <a:rPr lang="en-US" altLang="zh-CN" kern="100">
                <a:ea typeface="仿宋_GB2312"/>
                <a:cs typeface="Courier New"/>
              </a:rPr>
              <a:t>)</a:t>
            </a:r>
            <a:r>
              <a:rPr lang="zh-CN" altLang="zh-CN" kern="100">
                <a:ea typeface="仿宋_GB2312"/>
                <a:cs typeface="Times New Roman"/>
              </a:rPr>
              <a:t>；寻找</a:t>
            </a:r>
            <a:r>
              <a:rPr lang="en-US" altLang="zh-CN" kern="100">
                <a:ea typeface="仿宋_GB2312"/>
                <a:cs typeface="Courier New"/>
              </a:rPr>
              <a:t>(</a:t>
            </a:r>
            <a:r>
              <a:rPr lang="zh-CN" altLang="zh-CN" kern="100">
                <a:ea typeface="仿宋_GB2312"/>
                <a:cs typeface="Times New Roman"/>
              </a:rPr>
              <a:t>方向、方法、经验等</a:t>
            </a:r>
            <a:r>
              <a:rPr lang="en-US" altLang="zh-CN" kern="100">
                <a:ea typeface="仿宋_GB2312"/>
                <a:cs typeface="Courier New"/>
              </a:rPr>
              <a:t>)</a:t>
            </a:r>
            <a:r>
              <a:rPr lang="zh-CN" altLang="zh-CN" kern="100">
                <a:ea typeface="仿宋_GB2312"/>
                <a:cs typeface="Times New Roman"/>
              </a:rPr>
              <a:t>。着重指在方向不明、经验不多的情况下，试探着寻找。对象常是经验、方向、门径、技术等。探索：多方寻求答案，解决疑问。着重指为解决疑难问题而多方面寻求答案，试图发现、求得隐藏的事物。</a:t>
            </a:r>
            <a:endParaRPr lang="zh-CN" altLang="zh-CN" sz="1050" kern="100">
              <a:effectLst/>
              <a:latin typeface="宋体"/>
              <a:cs typeface="Courier New"/>
            </a:endParaRPr>
          </a:p>
        </p:txBody>
      </p:sp>
      <p:sp>
        <p:nvSpPr>
          <p:cNvPr id="6" name="Rectangle 6"/>
          <p:cNvSpPr>
            <a:spLocks noChangeArrowheads="1"/>
          </p:cNvSpPr>
          <p:nvPr/>
        </p:nvSpPr>
        <p:spPr bwMode="auto">
          <a:xfrm>
            <a:off x="796701" y="3383529"/>
            <a:ext cx="906017" cy="605359"/>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just">
              <a:lnSpc>
                <a:spcPct val="140000"/>
              </a:lnSpc>
              <a:spcAft>
                <a:spcPct val="0"/>
              </a:spcAft>
              <a:tabLst>
                <a:tab pos="5829300" algn="l"/>
                <a:tab pos="9372600" algn="l"/>
              </a:tabLst>
            </a:pPr>
            <a:r>
              <a:rPr lang="zh-CN" altLang="zh-CN" sz="2800" b="1" kern="100">
                <a:solidFill>
                  <a:srgbClr val="FF0000"/>
                </a:solidFill>
                <a:cs typeface="Times New Roman"/>
              </a:rPr>
              <a:t>探索</a:t>
            </a:r>
            <a:endParaRPr lang="zh-CN" altLang="zh-CN" sz="1050" kern="100">
              <a:effectLst/>
              <a:latin typeface="宋体"/>
              <a:cs typeface="Courier New"/>
            </a:endParaRPr>
          </a:p>
        </p:txBody>
      </p:sp>
    </p:spTree>
    <p:extLst>
      <p:ext uri="{BB962C8B-B14F-4D97-AF65-F5344CB8AC3E}">
        <p14:creationId xmlns:p14="http://schemas.microsoft.com/office/powerpoint/2010/main" val="18062160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探究</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思维发展与提升</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253226769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15043" y="1492503"/>
            <a:ext cx="11377262" cy="1226181"/>
          </a:xfrm>
        </p:spPr>
        <p:txBody>
          <a:bodyPr/>
          <a:lstStyle/>
          <a:p>
            <a:pPr indent="713740" algn="ctr">
              <a:tabLst>
                <a:tab pos="5829300" algn="l"/>
                <a:tab pos="9372600" algn="l"/>
              </a:tabLst>
            </a:pPr>
            <a:r>
              <a:rPr lang="zh-CN" altLang="zh-CN" kern="100">
                <a:ea typeface="黑体"/>
                <a:cs typeface="Times New Roman"/>
              </a:rPr>
              <a:t>在《人民报》创刊纪念会上的演说</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70072944"/>
              </p:ext>
            </p:extLst>
          </p:nvPr>
        </p:nvGraphicFramePr>
        <p:xfrm>
          <a:off x="2986533" y="726753"/>
          <a:ext cx="5268913" cy="758825"/>
        </p:xfrm>
        <a:graphic>
          <a:graphicData uri="http://schemas.openxmlformats.org/presentationml/2006/ole">
            <mc:AlternateContent xmlns:mc="http://schemas.openxmlformats.org/markup-compatibility/2006">
              <mc:Choice xmlns:v="urn:schemas-microsoft-com:vml" Requires="v">
                <p:oleObj spid="_x0000_s4098"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2986533" y="726753"/>
                        <a:ext cx="5268913" cy="758825"/>
                      </a:xfrm>
                      <a:prstGeom prst="rect">
                        <a:avLst/>
                      </a:prstGeom>
                      <a:noFill/>
                    </p:spPr>
                  </p:pic>
                </p:oleObj>
              </mc:Fallback>
            </mc:AlternateContent>
          </a:graphicData>
        </a:graphic>
      </p:graphicFrame>
      <p:pic>
        <p:nvPicPr>
          <p:cNvPr id="7193" name="Picture 2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358902" y="2242800"/>
            <a:ext cx="6696744" cy="385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171052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546015"/>
            <a:ext cx="11377262" cy="3035907"/>
          </a:xfrm>
        </p:spPr>
        <p:txBody>
          <a:bodyPr/>
          <a:lstStyle/>
          <a:p>
            <a:pPr indent="713740" algn="just">
              <a:tabLst>
                <a:tab pos="5829300" algn="l"/>
                <a:tab pos="9372600" algn="l"/>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这篇演说向我们阐述了无产阶级革命的原理：随着工业的发展，资产阶级赖以生产和占有产品的基础本身也就从它的脚下被挖掉了。它首先生产的是它自身的掘墓人。资产阶级的灭亡和无产阶级的胜利是同样不可避免的</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07109044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861225"/>
            <a:ext cx="7840403" cy="2432665"/>
          </a:xfrm>
        </p:spPr>
        <p:txBody>
          <a:bodyPr/>
          <a:lstStyle/>
          <a:p>
            <a:pPr indent="713740" algn="just">
              <a:tabLst>
                <a:tab pos="5829300" algn="l"/>
                <a:tab pos="9372600" algn="l"/>
              </a:tabLst>
            </a:pPr>
            <a:r>
              <a:rPr lang="zh-CN" altLang="zh-CN" kern="100" dirty="0">
                <a:cs typeface="Times New Roman"/>
              </a:rPr>
              <a:t>本单元所选作品，或剖析社会矛盾，宣示历史使命；或概括伟人贡献，致以崇敬之情；或是上书言事，谏阻逐客；或为临终绝笔，直抒心志。这些作品表现出革命导师、志士仁人顺应历史潮流，勇于担负时代使命的精神</a:t>
            </a:r>
            <a:r>
              <a:rPr lang="zh-CN" altLang="zh-CN" kern="100" dirty="0" smtClean="0">
                <a:cs typeface="Times New Roman"/>
              </a:rPr>
              <a:t>。</a:t>
            </a:r>
            <a:endParaRPr lang="zh-CN" altLang="zh-CN" sz="1050" kern="100" dirty="0">
              <a:latin typeface="宋体"/>
              <a:cs typeface="Courier New"/>
            </a:endParaRPr>
          </a:p>
        </p:txBody>
      </p:sp>
      <p:pic>
        <p:nvPicPr>
          <p:cNvPr id="9219" name="Picture 3" descr="D:\潇潇\原始文件\语文人教版必修下册(2021.1.21教用出成书)\内容提要.tif"/>
          <p:cNvPicPr>
            <a:picLocks noChangeAspect="1" noChangeArrowheads="1"/>
          </p:cNvPicPr>
          <p:nvPr/>
        </p:nvPicPr>
        <p:blipFill>
          <a:blip r:embed="rId2" r:link="rId3">
            <a:extLst>
              <a:ext uri="{28A0092B-C50C-407E-A947-70E740481C1C}">
                <a14:useLocalDpi xmlns:a14="http://schemas.microsoft.com/office/drawing/2010/main" val="0"/>
              </a:ext>
            </a:extLst>
          </a:blip>
          <a:srcRect r="6615"/>
          <a:stretch>
            <a:fillRect/>
          </a:stretch>
        </p:blipFill>
        <p:spPr bwMode="auto">
          <a:xfrm>
            <a:off x="46535" y="621482"/>
            <a:ext cx="12076336"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2" name="Picture 2" descr="D:\潇潇\原始文件\语文人教版必修下册(2021.1.21教用出成书)\图10.tif"/>
          <p:cNvPicPr>
            <a:picLocks noChangeAspect="1" noChangeArrowheads="1"/>
          </p:cNvPicPr>
          <p:nvPr/>
        </p:nvPicPr>
        <p:blipFill>
          <a:blip r:embed="rId4" r:link="rId5" cstate="print">
            <a:extLst>
              <a:ext uri="{28A0092B-C50C-407E-A947-70E740481C1C}">
                <a14:useLocalDpi xmlns:a14="http://schemas.microsoft.com/office/drawing/2010/main" val="0"/>
              </a:ext>
            </a:extLst>
          </a:blip>
          <a:stretch>
            <a:fillRect/>
          </a:stretch>
        </p:blipFill>
        <p:spPr bwMode="auto">
          <a:xfrm>
            <a:off x="8615486" y="1485578"/>
            <a:ext cx="29146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New picture"/>
          <p:cNvPicPr/>
          <p:nvPr/>
        </p:nvPicPr>
        <p:blipFill>
          <a:blip r:embed="rId6"/>
          <a:stretch>
            <a:fillRect/>
          </a:stretch>
        </p:blipFill>
        <p:spPr>
          <a:xfrm>
            <a:off x="11391900" y="12407900"/>
            <a:ext cx="342900" cy="266700"/>
          </a:xfrm>
          <a:prstGeom prst="cube">
            <a:avLst/>
          </a:prstGeom>
        </p:spPr>
      </p:pic>
    </p:spTree>
    <p:extLst>
      <p:ext uri="{BB962C8B-B14F-4D97-AF65-F5344CB8AC3E}">
        <p14:creationId xmlns:p14="http://schemas.microsoft.com/office/powerpoint/2010/main" val="399788802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．思想深邃</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在第</a:t>
            </a:r>
            <a:r>
              <a:rPr lang="en-US" altLang="zh-CN" kern="100">
                <a:cs typeface="Courier New"/>
              </a:rPr>
              <a:t>4</a:t>
            </a:r>
            <a:r>
              <a:rPr lang="zh-CN" altLang="zh-CN" kern="100">
                <a:cs typeface="Times New Roman"/>
              </a:rPr>
              <a:t>段文字中，马克思提及了</a:t>
            </a:r>
            <a:r>
              <a:rPr lang="en-US" altLang="zh-CN" kern="100">
                <a:latin typeface="宋体"/>
                <a:cs typeface="Times New Roman"/>
              </a:rPr>
              <a:t>“</a:t>
            </a:r>
            <a:r>
              <a:rPr lang="zh-CN" altLang="zh-CN" kern="100">
                <a:cs typeface="Times New Roman"/>
              </a:rPr>
              <a:t>机器</a:t>
            </a:r>
            <a:r>
              <a:rPr lang="en-US" altLang="zh-CN" kern="100">
                <a:latin typeface="宋体"/>
                <a:cs typeface="Times New Roman"/>
              </a:rPr>
              <a:t>”“</a:t>
            </a:r>
            <a:r>
              <a:rPr lang="zh-CN" altLang="zh-CN" kern="100">
                <a:cs typeface="Times New Roman"/>
              </a:rPr>
              <a:t>财富</a:t>
            </a:r>
            <a:r>
              <a:rPr lang="en-US" altLang="zh-CN" kern="100">
                <a:latin typeface="宋体"/>
                <a:cs typeface="Times New Roman"/>
              </a:rPr>
              <a:t>”“</a:t>
            </a:r>
            <a:r>
              <a:rPr lang="zh-CN" altLang="zh-CN" kern="100">
                <a:cs typeface="Times New Roman"/>
              </a:rPr>
              <a:t>技术</a:t>
            </a:r>
            <a:r>
              <a:rPr lang="en-US" altLang="zh-CN" kern="100">
                <a:latin typeface="宋体"/>
                <a:cs typeface="Times New Roman"/>
              </a:rPr>
              <a:t>”</a:t>
            </a:r>
            <a:r>
              <a:rPr lang="zh-CN" altLang="zh-CN" kern="100">
                <a:cs typeface="Times New Roman"/>
              </a:rPr>
              <a:t>等推动社会进步的事物，但在资本主义社会中，与这些事物有关的许多神圣的东西都被亵渎了，如</a:t>
            </a:r>
            <a:r>
              <a:rPr lang="en-US" altLang="zh-CN" kern="100">
                <a:latin typeface="宋体"/>
                <a:cs typeface="Times New Roman"/>
              </a:rPr>
              <a:t>“</a:t>
            </a:r>
            <a:r>
              <a:rPr lang="zh-CN" altLang="zh-CN" kern="100">
                <a:cs typeface="Times New Roman"/>
              </a:rPr>
              <a:t>道德</a:t>
            </a:r>
            <a:r>
              <a:rPr lang="en-US" altLang="zh-CN" kern="100">
                <a:latin typeface="宋体"/>
                <a:cs typeface="Times New Roman"/>
              </a:rPr>
              <a:t>”</a:t>
            </a:r>
            <a:r>
              <a:rPr lang="zh-CN" altLang="zh-CN" kern="100">
                <a:cs typeface="Times New Roman"/>
              </a:rPr>
              <a:t>等。作者深刻地看到了技术进步背后的东西，在文章最后提出</a:t>
            </a:r>
            <a:r>
              <a:rPr lang="en-US" altLang="zh-CN" kern="100">
                <a:latin typeface="宋体"/>
                <a:cs typeface="Times New Roman"/>
              </a:rPr>
              <a:t>“</a:t>
            </a:r>
            <a:r>
              <a:rPr lang="zh-CN" altLang="zh-CN" kern="100">
                <a:cs typeface="Times New Roman"/>
              </a:rPr>
              <a:t>无产阶级是旧社会的掘墓人</a:t>
            </a:r>
            <a:r>
              <a:rPr lang="en-US" altLang="zh-CN" kern="100">
                <a:latin typeface="宋体"/>
                <a:cs typeface="Times New Roman"/>
              </a:rPr>
              <a:t>”</a:t>
            </a:r>
            <a:r>
              <a:rPr lang="zh-CN" altLang="zh-CN" kern="100">
                <a:cs typeface="Times New Roman"/>
              </a:rPr>
              <a:t>的观点。这些均体现出其观察问题的细致，思考问题的深入</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501185"/>
            <a:ext cx="11377262" cy="2432665"/>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．语言隽永</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在演说中，马克思或运用生动形象的比喻，或列举大量的事实；或用长句，或用短句；或运用</a:t>
            </a:r>
            <a:r>
              <a:rPr lang="en-US" altLang="zh-CN" kern="100">
                <a:latin typeface="宋体"/>
                <a:cs typeface="Times New Roman"/>
              </a:rPr>
              <a:t>“</a:t>
            </a:r>
            <a:r>
              <a:rPr lang="zh-CN" altLang="zh-CN" kern="100">
                <a:cs typeface="Times New Roman"/>
              </a:rPr>
              <a:t>狡狯的精灵</a:t>
            </a:r>
            <a:r>
              <a:rPr lang="en-US" altLang="zh-CN" kern="100">
                <a:latin typeface="宋体"/>
                <a:cs typeface="Times New Roman"/>
              </a:rPr>
              <a:t>”“</a:t>
            </a:r>
            <a:r>
              <a:rPr lang="zh-CN" altLang="zh-CN" kern="100">
                <a:cs typeface="Times New Roman"/>
              </a:rPr>
              <a:t>菲默法庭</a:t>
            </a:r>
            <a:r>
              <a:rPr lang="en-US" altLang="zh-CN" kern="100">
                <a:latin typeface="宋体"/>
                <a:cs typeface="Times New Roman"/>
              </a:rPr>
              <a:t>”</a:t>
            </a:r>
            <a:r>
              <a:rPr lang="zh-CN" altLang="zh-CN" kern="100">
                <a:cs typeface="Times New Roman"/>
              </a:rPr>
              <a:t>的判决等典故，隽永的语言始终在一种鲜活的语境和生动的文化氛围中获得</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83533"/>
            <a:ext cx="11377262" cy="1226181"/>
          </a:xfrm>
        </p:spPr>
        <p:txBody>
          <a:bodyPr/>
          <a:lstStyle/>
          <a:p>
            <a:pPr indent="713740" algn="ctr">
              <a:tabLst>
                <a:tab pos="5829300" algn="l"/>
                <a:tab pos="9372600" algn="l"/>
              </a:tabLst>
            </a:pPr>
            <a:r>
              <a:rPr lang="zh-CN" altLang="zh-CN" kern="100">
                <a:ea typeface="黑体"/>
                <a:cs typeface="Times New Roman"/>
              </a:rPr>
              <a:t>在马克思墓前的讲话</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结构</a:t>
            </a:r>
            <a:r>
              <a:rPr lang="zh-CN" altLang="zh-CN" kern="100" smtClean="0">
                <a:ea typeface="黑体"/>
                <a:cs typeface="Times New Roman"/>
              </a:rPr>
              <a:t>图解</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2725" y="2407161"/>
            <a:ext cx="906017" cy="2246769"/>
          </a:xfrm>
          <a:prstGeom prst="rect">
            <a:avLst/>
          </a:prstGeom>
        </p:spPr>
        <p:txBody>
          <a:bodyPr wrap="none">
            <a:spAutoFit/>
          </a:bodyPr>
          <a:lstStyle/>
          <a:p>
            <a:r>
              <a:rPr lang="zh-CN" altLang="zh-CN" sz="2800" b="1" kern="100">
                <a:cs typeface="Times New Roman"/>
              </a:rPr>
              <a:t>在</a:t>
            </a:r>
            <a:r>
              <a:rPr lang="zh-CN" altLang="zh-CN" sz="2800" b="1" kern="100" smtClean="0">
                <a:cs typeface="Times New Roman"/>
              </a:rPr>
              <a:t>马</a:t>
            </a:r>
            <a:endParaRPr lang="en-US" altLang="zh-CN" sz="2800" b="1" kern="100" smtClean="0">
              <a:cs typeface="Times New Roman"/>
            </a:endParaRPr>
          </a:p>
          <a:p>
            <a:r>
              <a:rPr lang="zh-CN" altLang="zh-CN" sz="2800" b="1" kern="100" smtClean="0">
                <a:cs typeface="Times New Roman"/>
              </a:rPr>
              <a:t>克思</a:t>
            </a:r>
            <a:endParaRPr lang="en-US" altLang="zh-CN" sz="2800" b="1" kern="100" smtClean="0">
              <a:cs typeface="Times New Roman"/>
            </a:endParaRPr>
          </a:p>
          <a:p>
            <a:r>
              <a:rPr lang="zh-CN" altLang="zh-CN" sz="2800" b="1" kern="100" smtClean="0">
                <a:cs typeface="Times New Roman"/>
              </a:rPr>
              <a:t>墓前</a:t>
            </a:r>
            <a:endParaRPr lang="en-US" altLang="zh-CN" sz="2800" b="1" kern="100" smtClean="0">
              <a:cs typeface="Times New Roman"/>
            </a:endParaRPr>
          </a:p>
          <a:p>
            <a:r>
              <a:rPr lang="zh-CN" altLang="zh-CN" sz="2800" b="1" kern="100" smtClean="0">
                <a:cs typeface="Times New Roman"/>
              </a:rPr>
              <a:t>的讲</a:t>
            </a:r>
            <a:endParaRPr lang="en-US" altLang="zh-CN" sz="2800" b="1" kern="100" smtClean="0">
              <a:cs typeface="Times New Roman"/>
            </a:endParaRPr>
          </a:p>
          <a:p>
            <a:r>
              <a:rPr lang="zh-CN" altLang="zh-CN" sz="2800" b="1" kern="100" smtClean="0">
                <a:cs typeface="Times New Roman"/>
              </a:rPr>
              <a:t>话</a:t>
            </a:r>
            <a:endParaRPr lang="zh-CN" altLang="en-US" sz="2800"/>
          </a:p>
        </p:txBody>
      </p:sp>
      <p:graphicFrame>
        <p:nvGraphicFramePr>
          <p:cNvPr id="2" name="对象 1"/>
          <p:cNvGraphicFramePr>
            <a:graphicFrameLocks noChangeAspect="1"/>
          </p:cNvGraphicFramePr>
          <p:nvPr>
            <p:extLst>
              <p:ext uri="{D42A27DB-BD31-4B8C-83A1-F6EECF244321}">
                <p14:modId xmlns:p14="http://schemas.microsoft.com/office/powerpoint/2010/main" val="635941469"/>
              </p:ext>
            </p:extLst>
          </p:nvPr>
        </p:nvGraphicFramePr>
        <p:xfrm>
          <a:off x="550590" y="554087"/>
          <a:ext cx="10979150" cy="6188075"/>
        </p:xfrm>
        <a:graphic>
          <a:graphicData uri="http://schemas.openxmlformats.org/presentationml/2006/ole">
            <mc:AlternateContent xmlns:mc="http://schemas.openxmlformats.org/markup-compatibility/2006">
              <mc:Choice xmlns:v="urn:schemas-microsoft-com:vml" Requires="v">
                <p:oleObj spid="_x0000_s5122" name="文档" r:id="rId3" imgW="10979053" imgH="6187449" progId="word.document.8">
                  <p:embed/>
                </p:oleObj>
              </mc:Choice>
              <mc:Fallback>
                <p:oleObj name="文档" r:id="rId3" imgW="10979053" imgH="6187449" progId="word.document.8">
                  <p:embed/>
                  <p:pic>
                    <p:nvPicPr>
                      <p:cNvPr id="0" name="OLE substitute image"/>
                      <p:cNvPicPr/>
                      <p:nvPr/>
                    </p:nvPicPr>
                    <p:blipFill>
                      <a:blip r:embed="rId4"/>
                      <a:stretch>
                        <a:fillRect/>
                      </a:stretch>
                    </p:blipFill>
                    <p:spPr>
                      <a:xfrm>
                        <a:off x="550590" y="554087"/>
                        <a:ext cx="10979150" cy="6188075"/>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74007"/>
            <a:ext cx="11377262" cy="3035907"/>
          </a:xfrm>
        </p:spPr>
        <p:txBody>
          <a:bodyPr/>
          <a:lstStyle/>
          <a:p>
            <a:pPr indent="713740" algn="just">
              <a:tabLst>
                <a:tab pos="5829300" algn="l"/>
                <a:tab pos="9372600" algn="l"/>
              </a:tabLst>
            </a:pPr>
            <a:r>
              <a:rPr lang="zh-CN" altLang="zh-CN" kern="100">
                <a:ea typeface="黑体"/>
                <a:cs typeface="Times New Roman"/>
              </a:rPr>
              <a:t>主旨探微</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在这篇悼词中，恩格斯对马克思的伟大一生作了精要的总结，从科学研究成就和革命斗争业绩两个方面高度评价了马克思为全世界无产阶级所做出的卓越贡献，赞颂了马克思为解放全人类而奋斗终生的崇高精神。同时也表达了作者对马克思的无比崇敬和深沉哀悼之情</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58797"/>
            <a:ext cx="11377262" cy="3639149"/>
          </a:xfrm>
        </p:spPr>
        <p:txBody>
          <a:bodyPr/>
          <a:lstStyle/>
          <a:p>
            <a:pPr indent="713740" algn="just">
              <a:tabLst>
                <a:tab pos="5829300" algn="l"/>
                <a:tab pos="9372600" algn="l"/>
              </a:tabLst>
            </a:pPr>
            <a:r>
              <a:rPr lang="zh-CN" altLang="zh-CN" kern="100">
                <a:ea typeface="黑体"/>
                <a:cs typeface="Times New Roman"/>
              </a:rPr>
              <a:t>文本特色</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．文章结构严谨，逻辑严密</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作为文章的主体部分，首先第二段通过两个</a:t>
            </a:r>
            <a:r>
              <a:rPr lang="en-US" altLang="zh-CN" kern="100">
                <a:latin typeface="宋体"/>
                <a:cs typeface="Times New Roman"/>
              </a:rPr>
              <a:t>“</a:t>
            </a:r>
            <a:r>
              <a:rPr lang="zh-CN" altLang="zh-CN" kern="100">
                <a:cs typeface="Times New Roman"/>
              </a:rPr>
              <a:t>对于</a:t>
            </a:r>
            <a:r>
              <a:rPr lang="en-US" altLang="zh-CN" kern="100">
                <a:latin typeface="宋体"/>
                <a:cs typeface="Times New Roman"/>
              </a:rPr>
              <a:t>”</a:t>
            </a:r>
            <a:r>
              <a:rPr lang="zh-CN" altLang="zh-CN" kern="100">
                <a:cs typeface="Times New Roman"/>
              </a:rPr>
              <a:t>提出议论中心，然后第三至第八段分别从科学理论和革命实践的贡献方面进行正面论证，从敌友对马克思的不同态度进行侧面论证，最后得出结论。结构前后连贯，层层深入，层次分明而又浑然一体</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．感情含蓄深沉</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本文是一篇悼词，是一位革命家对另一位革命家的深切悼念。恩格斯作为马克思的好朋友，面对他的逝世，沉痛悲伤在所难免。但是作为马克思的无产阶级的革命战友，他要代表整个无产阶级表达对马克思的悼念，他把悲痛体现得含蓄而深沉，努力用对马克思思想和事业的赞颂来鼓舞无产阶级和广大人民群众继续英勇战斗。基于这一点，本文的感情悲伤却不消沉，沉痛却不压抑，激励人，鼓舞人，产生了震撼人心的效果</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67618"/>
            <a:ext cx="11377262" cy="3658320"/>
          </a:xfrm>
        </p:spPr>
        <p:txBody>
          <a:bodyPr/>
          <a:lstStyle/>
          <a:p>
            <a:pPr indent="713740" algn="just">
              <a:tabLst>
                <a:tab pos="5829300" algn="l"/>
                <a:tab pos="9372600" algn="l"/>
              </a:tabLst>
            </a:pPr>
            <a:r>
              <a:rPr lang="en-US" altLang="zh-CN" kern="100">
                <a:cs typeface="Courier New"/>
              </a:rPr>
              <a:t>3</a:t>
            </a:r>
            <a:r>
              <a:rPr lang="zh-CN" altLang="zh-CN" kern="100">
                <a:cs typeface="Times New Roman"/>
              </a:rPr>
              <a:t>．语言准确生动</a:t>
            </a:r>
            <a:endParaRPr lang="zh-CN" altLang="zh-CN" sz="1050" kern="100">
              <a:latin typeface="宋体"/>
              <a:cs typeface="Courier New"/>
            </a:endParaRPr>
          </a:p>
          <a:p>
            <a:r>
              <a:rPr lang="zh-CN" altLang="zh-CN" kern="100">
                <a:cs typeface="Times New Roman"/>
              </a:rPr>
              <a:t>如第</a:t>
            </a:r>
            <a:r>
              <a:rPr lang="en-US" altLang="zh-CN" kern="100"/>
              <a:t>3</a:t>
            </a:r>
            <a:r>
              <a:rPr lang="zh-CN" altLang="zh-CN" kern="100">
                <a:cs typeface="Times New Roman"/>
              </a:rPr>
              <a:t>段阐述马克思发现人类历史的发展规律</a:t>
            </a:r>
            <a:r>
              <a:rPr lang="en-US" altLang="zh-CN" kern="100">
                <a:latin typeface="宋体"/>
                <a:cs typeface="Times New Roman"/>
              </a:rPr>
              <a:t>“</a:t>
            </a:r>
            <a:r>
              <a:rPr lang="zh-CN" altLang="zh-CN" kern="100">
                <a:cs typeface="Times New Roman"/>
              </a:rPr>
              <a:t>马克思发现了人类历史的发展规律，即历来为繁芜丛杂的意识形态所掩盖着的一个简单事实</a:t>
            </a:r>
            <a:r>
              <a:rPr lang="en-US" altLang="zh-CN" kern="100">
                <a:latin typeface="宋体"/>
                <a:cs typeface="Times New Roman"/>
              </a:rPr>
              <a:t>”</a:t>
            </a:r>
            <a:r>
              <a:rPr lang="zh-CN" altLang="zh-CN" kern="100">
                <a:cs typeface="Times New Roman"/>
              </a:rPr>
              <a:t>中，</a:t>
            </a:r>
            <a:r>
              <a:rPr lang="en-US" altLang="zh-CN" kern="100">
                <a:latin typeface="宋体"/>
                <a:cs typeface="Times New Roman"/>
              </a:rPr>
              <a:t>“</a:t>
            </a:r>
            <a:r>
              <a:rPr lang="zh-CN" altLang="zh-CN" kern="100">
                <a:cs typeface="Times New Roman"/>
              </a:rPr>
              <a:t>繁芜丛杂</a:t>
            </a:r>
            <a:r>
              <a:rPr lang="en-US" altLang="zh-CN" kern="100">
                <a:latin typeface="宋体"/>
                <a:cs typeface="Times New Roman"/>
              </a:rPr>
              <a:t>”</a:t>
            </a:r>
            <a:r>
              <a:rPr lang="zh-CN" altLang="zh-CN" kern="100">
                <a:cs typeface="Times New Roman"/>
              </a:rPr>
              <a:t>的本义是丛生的杂草多而乱，这里用来比喻以前形形色色的唯心主义对人类历史的解释，谬误百出，模糊杂乱。用法极为贴切、准确，使抽象的概念变得具体形象，易于人们理解。</a:t>
            </a:r>
            <a:endParaRPr lang="zh-CN" altLang="en-US"/>
          </a:p>
        </p:txBody>
      </p:sp>
    </p:spTree>
    <p:extLst>
      <p:ext uri="{BB962C8B-B14F-4D97-AF65-F5344CB8AC3E}">
        <p14:creationId xmlns:p14="http://schemas.microsoft.com/office/powerpoint/2010/main" val="48398831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59611"/>
            <a:ext cx="11377262" cy="4242391"/>
          </a:xfrm>
        </p:spPr>
        <p:txBody>
          <a:bodyPr/>
          <a:lstStyle/>
          <a:p>
            <a:pPr indent="713740" algn="just">
              <a:tabLst>
                <a:tab pos="5829300" algn="l"/>
                <a:tab pos="9372600" algn="l"/>
              </a:tabLst>
            </a:pPr>
            <a:r>
              <a:rPr lang="zh-CN" altLang="zh-CN" kern="100">
                <a:latin typeface="宋体"/>
                <a:cs typeface="Times New Roman"/>
              </a:rPr>
              <a:t> </a:t>
            </a:r>
            <a:r>
              <a:rPr lang="en-US" altLang="zh-CN" kern="100">
                <a:latin typeface="宋体"/>
                <a:cs typeface="Times New Roman"/>
              </a:rPr>
              <a:t>“</a:t>
            </a:r>
            <a:r>
              <a:rPr lang="zh-CN" altLang="zh-CN" kern="100">
                <a:cs typeface="Times New Roman"/>
              </a:rPr>
              <a:t>掩盖</a:t>
            </a:r>
            <a:r>
              <a:rPr lang="en-US" altLang="zh-CN" kern="100">
                <a:latin typeface="宋体"/>
                <a:cs typeface="Times New Roman"/>
              </a:rPr>
              <a:t>”</a:t>
            </a:r>
            <a:r>
              <a:rPr lang="zh-CN" altLang="zh-CN" kern="100">
                <a:cs typeface="Times New Roman"/>
              </a:rPr>
              <a:t>指唯心史观故意歪曲事实真相以适应剥削阶级需要的卑劣行径，非常传神。再如，</a:t>
            </a:r>
            <a:r>
              <a:rPr lang="en-US" altLang="zh-CN" kern="100">
                <a:latin typeface="宋体"/>
                <a:cs typeface="Times New Roman"/>
              </a:rPr>
              <a:t>“</a:t>
            </a:r>
            <a:r>
              <a:rPr lang="zh-CN" altLang="zh-CN" kern="100">
                <a:cs typeface="Times New Roman"/>
              </a:rPr>
              <a:t>直接的物质的生活资料的生产，从而一个民族或一个时代的一定的经济发展阶段</a:t>
            </a:r>
            <a:r>
              <a:rPr lang="en-US" altLang="zh-CN" kern="100">
                <a:latin typeface="宋体"/>
                <a:cs typeface="Times New Roman"/>
              </a:rPr>
              <a:t>”</a:t>
            </a:r>
            <a:r>
              <a:rPr lang="zh-CN" altLang="zh-CN" kern="100">
                <a:cs typeface="Times New Roman"/>
              </a:rPr>
              <a:t>，以</a:t>
            </a:r>
            <a:r>
              <a:rPr lang="en-US" altLang="zh-CN" kern="100">
                <a:latin typeface="宋体"/>
                <a:cs typeface="Times New Roman"/>
              </a:rPr>
              <a:t>“</a:t>
            </a:r>
            <a:r>
              <a:rPr lang="zh-CN" altLang="zh-CN" kern="100">
                <a:cs typeface="Times New Roman"/>
              </a:rPr>
              <a:t>一个民族或一个时代的一定的</a:t>
            </a:r>
            <a:r>
              <a:rPr lang="en-US" altLang="zh-CN" kern="100">
                <a:latin typeface="宋体"/>
                <a:cs typeface="Times New Roman"/>
              </a:rPr>
              <a:t>”</a:t>
            </a:r>
            <a:r>
              <a:rPr lang="zh-CN" altLang="zh-CN" kern="100">
                <a:cs typeface="Times New Roman"/>
              </a:rPr>
              <a:t>三个定语一连贯之，限制非常严密，语言非常准确。在讲到革命战友对马克思逝世的哀思时，又用沙俄流放革命者的</a:t>
            </a:r>
            <a:r>
              <a:rPr lang="en-US" altLang="zh-CN" kern="100">
                <a:latin typeface="宋体"/>
                <a:cs typeface="Times New Roman"/>
              </a:rPr>
              <a:t>“</a:t>
            </a:r>
            <a:r>
              <a:rPr lang="zh-CN" altLang="zh-CN" kern="100">
                <a:cs typeface="Times New Roman"/>
              </a:rPr>
              <a:t>西伯利亚矿井</a:t>
            </a:r>
            <a:r>
              <a:rPr lang="en-US" altLang="zh-CN" kern="100">
                <a:latin typeface="宋体"/>
                <a:cs typeface="Times New Roman"/>
              </a:rPr>
              <a:t>”</a:t>
            </a:r>
            <a:r>
              <a:rPr lang="zh-CN" altLang="zh-CN" kern="100">
                <a:cs typeface="Times New Roman"/>
              </a:rPr>
              <a:t>和美国资本主义经济开发区</a:t>
            </a:r>
            <a:r>
              <a:rPr lang="en-US" altLang="zh-CN" kern="100">
                <a:latin typeface="宋体"/>
                <a:cs typeface="Times New Roman"/>
              </a:rPr>
              <a:t>“</a:t>
            </a:r>
            <a:r>
              <a:rPr lang="zh-CN" altLang="zh-CN" kern="100">
                <a:cs typeface="Times New Roman"/>
              </a:rPr>
              <a:t>加利福尼亚</a:t>
            </a:r>
            <a:r>
              <a:rPr lang="en-US" altLang="zh-CN" kern="100">
                <a:latin typeface="宋体"/>
                <a:cs typeface="Times New Roman"/>
              </a:rPr>
              <a:t>”</a:t>
            </a:r>
            <a:r>
              <a:rPr lang="zh-CN" altLang="zh-CN" kern="100">
                <a:cs typeface="Times New Roman"/>
              </a:rPr>
              <a:t>来借代世界各地，生动地表现了广大地区的革命战友对马克思的悼念之情</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6668406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97546"/>
            <a:ext cx="11377262" cy="5211887"/>
          </a:xfrm>
        </p:spPr>
        <p:txBody>
          <a:bodyPr/>
          <a:lstStyle/>
          <a:p>
            <a:pPr indent="713740" algn="just">
              <a:lnSpc>
                <a:spcPct val="120000"/>
              </a:lnSpc>
              <a:tabLst>
                <a:tab pos="5829300" algn="l"/>
                <a:tab pos="9372600" algn="l"/>
              </a:tabLst>
            </a:pPr>
            <a:r>
              <a:rPr lang="zh-CN" altLang="zh-CN" kern="100">
                <a:ea typeface="黑体"/>
                <a:cs typeface="Times New Roman"/>
              </a:rPr>
              <a:t>【任务】体会演讲词的语言特点。</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ea typeface="黑体"/>
                <a:cs typeface="Times New Roman"/>
              </a:rPr>
              <a:t>活动</a:t>
            </a:r>
            <a:r>
              <a:rPr lang="zh-CN" altLang="zh-CN" kern="100">
                <a:cs typeface="Times New Roman"/>
              </a:rPr>
              <a:t>　演讲词是靠语言来打动人的，由于面对的听众，目的与场合的不同，演讲词语言特点不同，阅读文章，尝试分析二者有何不同之处。</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solidFill>
                  <a:srgbClr val="FF00FF"/>
                </a:solidFill>
                <a:ea typeface="黑体"/>
                <a:cs typeface="Courier New"/>
              </a:rPr>
              <a:t>[</a:t>
            </a:r>
            <a:r>
              <a:rPr lang="zh-CN" altLang="zh-CN" kern="100">
                <a:solidFill>
                  <a:srgbClr val="FF00FF"/>
                </a:solidFill>
                <a:ea typeface="黑体"/>
                <a:cs typeface="Times New Roman"/>
              </a:rPr>
              <a:t>提示</a:t>
            </a:r>
            <a:r>
              <a:rPr lang="en-US" altLang="zh-CN" kern="100">
                <a:solidFill>
                  <a:srgbClr val="FF00FF"/>
                </a:solidFill>
                <a:ea typeface="黑体"/>
                <a:cs typeface="Courier New"/>
              </a:rPr>
              <a:t>]</a:t>
            </a:r>
            <a:r>
              <a:rPr lang="en-US" altLang="zh-CN" kern="100">
                <a:ea typeface="仿宋_GB2312"/>
                <a:cs typeface="Courier New"/>
              </a:rPr>
              <a:t>1.</a:t>
            </a:r>
            <a:r>
              <a:rPr lang="zh-CN" altLang="zh-CN" kern="100">
                <a:ea typeface="仿宋_GB2312"/>
                <a:cs typeface="Times New Roman"/>
              </a:rPr>
              <a:t>修辞</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ea typeface="仿宋_GB2312"/>
                <a:cs typeface="Courier New"/>
              </a:rPr>
              <a:t>(1)</a:t>
            </a:r>
            <a:r>
              <a:rPr lang="zh-CN" altLang="zh-CN" kern="100">
                <a:ea typeface="仿宋_GB2312"/>
                <a:cs typeface="Times New Roman"/>
              </a:rPr>
              <a:t>《在〈人民报〉创刊纪念会上的演说》马克思意欲以它来对照反衬由它</a:t>
            </a:r>
            <a:r>
              <a:rPr lang="en-US" altLang="zh-CN" kern="100">
                <a:latin typeface="宋体"/>
                <a:cs typeface="Times New Roman"/>
              </a:rPr>
              <a:t>“</a:t>
            </a:r>
            <a:r>
              <a:rPr lang="zh-CN" altLang="zh-CN" kern="100">
                <a:ea typeface="仿宋_GB2312"/>
                <a:cs typeface="Times New Roman"/>
              </a:rPr>
              <a:t>宣布</a:t>
            </a:r>
            <a:r>
              <a:rPr lang="en-US" altLang="zh-CN" kern="100">
                <a:latin typeface="宋体"/>
                <a:cs typeface="Times New Roman"/>
              </a:rPr>
              <a:t>”</a:t>
            </a:r>
            <a:r>
              <a:rPr lang="zh-CN" altLang="zh-CN" kern="100">
                <a:ea typeface="仿宋_GB2312"/>
                <a:cs typeface="Times New Roman"/>
              </a:rPr>
              <a:t>预示的无产阶级解放运动。他把无产阶级解放运动喻为</a:t>
            </a:r>
            <a:r>
              <a:rPr lang="en-US" altLang="zh-CN" kern="100">
                <a:latin typeface="宋体"/>
                <a:cs typeface="Times New Roman"/>
              </a:rPr>
              <a:t>“</a:t>
            </a:r>
            <a:r>
              <a:rPr lang="zh-CN" altLang="zh-CN" kern="100">
                <a:ea typeface="仿宋_GB2312"/>
                <a:cs typeface="Times New Roman"/>
              </a:rPr>
              <a:t>一片汪洋大海</a:t>
            </a:r>
            <a:r>
              <a:rPr lang="en-US" altLang="zh-CN" kern="100">
                <a:latin typeface="宋体"/>
                <a:cs typeface="Times New Roman"/>
              </a:rPr>
              <a:t>”</a:t>
            </a:r>
            <a:r>
              <a:rPr lang="zh-CN" altLang="zh-CN" kern="100">
                <a:ea typeface="仿宋_GB2312"/>
                <a:cs typeface="Times New Roman"/>
              </a:rPr>
              <a:t>，一旦它汹涌动荡起来，就能把</a:t>
            </a:r>
            <a:r>
              <a:rPr lang="en-US" altLang="zh-CN" kern="100">
                <a:latin typeface="宋体"/>
                <a:cs typeface="Times New Roman"/>
              </a:rPr>
              <a:t>“</a:t>
            </a:r>
            <a:r>
              <a:rPr lang="zh-CN" altLang="zh-CN" kern="100">
                <a:ea typeface="仿宋_GB2312"/>
                <a:cs typeface="Times New Roman"/>
              </a:rPr>
              <a:t>由坚硬岩石构成的大陆撞得粉碎</a:t>
            </a:r>
            <a:r>
              <a:rPr lang="en-US" altLang="zh-CN" kern="100">
                <a:latin typeface="宋体"/>
                <a:cs typeface="Times New Roman"/>
              </a:rPr>
              <a:t>”</a:t>
            </a:r>
            <a:r>
              <a:rPr lang="zh-CN" altLang="zh-CN" kern="100">
                <a:ea typeface="仿宋_GB2312"/>
                <a:cs typeface="Times New Roman"/>
              </a:rPr>
              <a:t>。马克思把</a:t>
            </a:r>
            <a:r>
              <a:rPr lang="en-US" altLang="zh-CN" kern="100">
                <a:ea typeface="仿宋_GB2312"/>
                <a:cs typeface="Courier New"/>
              </a:rPr>
              <a:t>1848</a:t>
            </a:r>
            <a:r>
              <a:rPr lang="zh-CN" altLang="zh-CN" kern="100">
                <a:ea typeface="仿宋_GB2312"/>
                <a:cs typeface="Times New Roman"/>
              </a:rPr>
              <a:t>年资产阶级民主革命与将来的无产阶级革命以比喻性的评价对照起来，这就把后者的宏伟气势、重大意义艺术地展示在听众的面前，震撼着人们的心灵</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30146729"/>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6146"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zh-CN" altLang="zh-CN" kern="100" dirty="0">
                <a:cs typeface="Times New Roman"/>
              </a:rPr>
              <a:t>《在〈人民报〉创刊纪念会上的演说》是马克思于</a:t>
            </a:r>
            <a:r>
              <a:rPr lang="en-US" altLang="zh-CN" kern="100" dirty="0">
                <a:cs typeface="Courier New"/>
              </a:rPr>
              <a:t>1856</a:t>
            </a:r>
            <a:r>
              <a:rPr lang="zh-CN" altLang="zh-CN" kern="100" dirty="0">
                <a:cs typeface="Times New Roman"/>
              </a:rPr>
              <a:t>年</a:t>
            </a:r>
            <a:r>
              <a:rPr lang="en-US" altLang="zh-CN" kern="100" dirty="0">
                <a:cs typeface="Courier New"/>
              </a:rPr>
              <a:t>4</a:t>
            </a:r>
            <a:r>
              <a:rPr lang="zh-CN" altLang="zh-CN" kern="100" dirty="0">
                <a:cs typeface="Times New Roman"/>
              </a:rPr>
              <a:t>月</a:t>
            </a:r>
            <a:r>
              <a:rPr lang="en-US" altLang="zh-CN" kern="100" dirty="0">
                <a:cs typeface="Courier New"/>
              </a:rPr>
              <a:t>14</a:t>
            </a:r>
            <a:r>
              <a:rPr lang="zh-CN" altLang="zh-CN" kern="100" dirty="0">
                <a:cs typeface="Times New Roman"/>
              </a:rPr>
              <a:t>日在英国伦敦举行的《人民报》创刊纪念会上发表的演说。文章首先从</a:t>
            </a:r>
            <a:r>
              <a:rPr lang="en-US" altLang="zh-CN" kern="100" dirty="0">
                <a:cs typeface="Courier New"/>
              </a:rPr>
              <a:t>1848</a:t>
            </a:r>
            <a:r>
              <a:rPr lang="zh-CN" altLang="zh-CN" kern="100" dirty="0">
                <a:cs typeface="Times New Roman"/>
              </a:rPr>
              <a:t>年革命谈起，以此来对照反衬由它</a:t>
            </a:r>
            <a:r>
              <a:rPr lang="en-US" altLang="zh-CN" kern="100" dirty="0">
                <a:latin typeface="宋体"/>
                <a:cs typeface="Times New Roman"/>
              </a:rPr>
              <a:t>“</a:t>
            </a:r>
            <a:r>
              <a:rPr lang="zh-CN" altLang="zh-CN" kern="100" dirty="0">
                <a:cs typeface="Times New Roman"/>
              </a:rPr>
              <a:t>宣布</a:t>
            </a:r>
            <a:r>
              <a:rPr lang="en-US" altLang="zh-CN" kern="100" dirty="0">
                <a:latin typeface="宋体"/>
                <a:cs typeface="Times New Roman"/>
              </a:rPr>
              <a:t>”</a:t>
            </a:r>
            <a:r>
              <a:rPr lang="zh-CN" altLang="zh-CN" kern="100" dirty="0">
                <a:cs typeface="Times New Roman"/>
              </a:rPr>
              <a:t>预示的无产阶级解放运动；接着列举大量无可辩驳的事实，说明了现代工业、科学与现代贫困衰颓之间、生产力与生产关系之间的尖锐对抗；最后，从历史唯物主义的思想高度阐述了这场社会革命的阶级，指出无产阶级是旧社会的掘墓人、资产阶级的执刑者</a:t>
            </a:r>
            <a:r>
              <a:rPr lang="zh-CN" altLang="zh-CN" kern="100" dirty="0" smtClean="0">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36264997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29177"/>
            <a:ext cx="11377262" cy="2432665"/>
          </a:xfrm>
        </p:spPr>
        <p:txBody>
          <a:bodyPr/>
          <a:lstStyle/>
          <a:p>
            <a:pPr indent="713740" algn="just">
              <a:tabLst>
                <a:tab pos="5829300" algn="l"/>
                <a:tab pos="9372600" algn="l"/>
              </a:tabLst>
            </a:pPr>
            <a:r>
              <a:rPr lang="en-US" altLang="zh-CN" kern="100">
                <a:ea typeface="仿宋_GB2312"/>
                <a:cs typeface="Courier New"/>
              </a:rPr>
              <a:t>(2)</a:t>
            </a:r>
            <a:r>
              <a:rPr lang="zh-CN" altLang="zh-CN" kern="100">
                <a:ea typeface="仿宋_GB2312"/>
                <a:cs typeface="Times New Roman"/>
              </a:rPr>
              <a:t>《在马克思墓前的讲话》使用的修辞手法显得高超而精妙。其中较为典型的主要有讳饰、借代、比喻等。既避免了直白忌讳，又丰富了文章的内涵；不仅以理服人，而且以情动人，更增强了人们对马克思的无限景仰和深情悼念</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en-US" altLang="zh-CN" kern="100">
                <a:ea typeface="仿宋_GB2312"/>
                <a:cs typeface="Courier New"/>
              </a:rPr>
              <a:t>2</a:t>
            </a:r>
            <a:r>
              <a:rPr lang="zh-CN" altLang="zh-CN" kern="100">
                <a:ea typeface="仿宋_GB2312"/>
                <a:cs typeface="Times New Roman"/>
              </a:rPr>
              <a:t>．语言准确</a:t>
            </a:r>
            <a:endParaRPr lang="zh-CN" altLang="zh-CN" sz="1050" kern="100">
              <a:latin typeface="宋体"/>
              <a:cs typeface="Courier New"/>
            </a:endParaRPr>
          </a:p>
          <a:p>
            <a:pPr indent="713740" algn="just">
              <a:tabLst>
                <a:tab pos="5829300" algn="l"/>
                <a:tab pos="9372600" algn="l"/>
              </a:tabLst>
            </a:pPr>
            <a:r>
              <a:rPr lang="en-US" altLang="zh-CN" kern="100">
                <a:ea typeface="仿宋_GB2312"/>
                <a:cs typeface="Courier New"/>
              </a:rPr>
              <a:t>(1)</a:t>
            </a:r>
            <a:r>
              <a:rPr lang="zh-CN" altLang="zh-CN" kern="100">
                <a:ea typeface="仿宋_GB2312"/>
                <a:cs typeface="Times New Roman"/>
              </a:rPr>
              <a:t>《在〈人民报〉创刊纪念会上的演说》中，马克思旨在阐述无产阶级革命的原理，但他却首先从</a:t>
            </a:r>
            <a:r>
              <a:rPr lang="en-US" altLang="zh-CN" kern="100">
                <a:ea typeface="仿宋_GB2312"/>
                <a:cs typeface="Courier New"/>
              </a:rPr>
              <a:t>1848</a:t>
            </a:r>
            <a:r>
              <a:rPr lang="zh-CN" altLang="zh-CN" kern="100">
                <a:ea typeface="仿宋_GB2312"/>
                <a:cs typeface="Times New Roman"/>
              </a:rPr>
              <a:t>年革命谈起。他称这场革命</a:t>
            </a:r>
            <a:r>
              <a:rPr lang="en-US" altLang="zh-CN" kern="100">
                <a:latin typeface="宋体"/>
                <a:cs typeface="Times New Roman"/>
              </a:rPr>
              <a:t>“</a:t>
            </a:r>
            <a:r>
              <a:rPr lang="zh-CN" altLang="zh-CN" kern="100">
                <a:ea typeface="仿宋_GB2312"/>
                <a:cs typeface="Times New Roman"/>
              </a:rPr>
              <a:t>只不过是些微不足道的事件</a:t>
            </a:r>
            <a:r>
              <a:rPr lang="en-US" altLang="zh-CN" kern="100">
                <a:latin typeface="宋体"/>
                <a:cs typeface="Times New Roman"/>
              </a:rPr>
              <a:t>”</a:t>
            </a:r>
            <a:r>
              <a:rPr lang="zh-CN" altLang="zh-CN" kern="100">
                <a:ea typeface="仿宋_GB2312"/>
                <a:cs typeface="Times New Roman"/>
              </a:rPr>
              <a:t>，是欧洲社会干硬外壳上的一些细小的裂口和缝隙。当时，</a:t>
            </a:r>
            <a:r>
              <a:rPr lang="en-US" altLang="zh-CN" kern="100">
                <a:ea typeface="仿宋_GB2312"/>
                <a:cs typeface="Courier New"/>
              </a:rPr>
              <a:t>1848</a:t>
            </a:r>
            <a:r>
              <a:rPr lang="zh-CN" altLang="zh-CN" kern="100">
                <a:ea typeface="仿宋_GB2312"/>
                <a:cs typeface="Times New Roman"/>
              </a:rPr>
              <a:t>年革命的壮烈场面、浩大声势还深深印在听众的心中。因此，从听众的接受心理来看，马克思对</a:t>
            </a:r>
            <a:r>
              <a:rPr lang="en-US" altLang="zh-CN" kern="100">
                <a:ea typeface="仿宋_GB2312"/>
                <a:cs typeface="Courier New"/>
              </a:rPr>
              <a:t>1848</a:t>
            </a:r>
            <a:r>
              <a:rPr lang="zh-CN" altLang="zh-CN" kern="100">
                <a:ea typeface="仿宋_GB2312"/>
                <a:cs typeface="Times New Roman"/>
              </a:rPr>
              <a:t>年革命的这种评价就与听众的接受期待产生了巨大的落差，从而一开始就紧紧地抓住了听众</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85578"/>
            <a:ext cx="11377262" cy="3035907"/>
          </a:xfrm>
        </p:spPr>
        <p:txBody>
          <a:bodyPr/>
          <a:lstStyle/>
          <a:p>
            <a:pPr indent="713740" algn="just">
              <a:tabLst>
                <a:tab pos="5829300" algn="l"/>
                <a:tab pos="9372600" algn="l"/>
              </a:tabLst>
            </a:pPr>
            <a:r>
              <a:rPr lang="en-US" altLang="zh-CN" kern="100">
                <a:ea typeface="仿宋_GB2312"/>
                <a:cs typeface="Courier New"/>
              </a:rPr>
              <a:t>(2)</a:t>
            </a:r>
            <a:r>
              <a:rPr lang="zh-CN" altLang="zh-CN" kern="100">
                <a:ea typeface="仿宋_GB2312"/>
                <a:cs typeface="Times New Roman"/>
              </a:rPr>
              <a:t>在《在马克思墓前的讲话》中，开头一段写的是马克思逝世的情景。但是，恩格斯在这里</a:t>
            </a:r>
            <a:r>
              <a:rPr lang="zh-CN" altLang="zh-CN" kern="100" smtClean="0">
                <a:ea typeface="仿宋_GB2312"/>
                <a:cs typeface="Times New Roman"/>
              </a:rPr>
              <a:t>没有用到</a:t>
            </a:r>
            <a:r>
              <a:rPr lang="zh-CN" altLang="zh-CN" kern="100">
                <a:ea typeface="仿宋_GB2312"/>
                <a:cs typeface="Times New Roman"/>
              </a:rPr>
              <a:t>一个</a:t>
            </a:r>
            <a:r>
              <a:rPr lang="en-US" altLang="zh-CN" kern="100">
                <a:latin typeface="宋体"/>
                <a:cs typeface="Times New Roman"/>
              </a:rPr>
              <a:t>“</a:t>
            </a:r>
            <a:r>
              <a:rPr lang="zh-CN" altLang="zh-CN" kern="100">
                <a:ea typeface="仿宋_GB2312"/>
                <a:cs typeface="Times New Roman"/>
              </a:rPr>
              <a:t>死</a:t>
            </a:r>
            <a:r>
              <a:rPr lang="en-US" altLang="zh-CN" kern="100">
                <a:latin typeface="宋体"/>
                <a:cs typeface="Times New Roman"/>
              </a:rPr>
              <a:t>”</a:t>
            </a:r>
            <a:r>
              <a:rPr lang="zh-CN" altLang="zh-CN" kern="100">
                <a:ea typeface="仿宋_GB2312"/>
                <a:cs typeface="Times New Roman"/>
              </a:rPr>
              <a:t>字，也没有用到与</a:t>
            </a:r>
            <a:r>
              <a:rPr lang="en-US" altLang="zh-CN" kern="100">
                <a:latin typeface="宋体"/>
                <a:cs typeface="Times New Roman"/>
              </a:rPr>
              <a:t>“</a:t>
            </a:r>
            <a:r>
              <a:rPr lang="zh-CN" altLang="zh-CN" kern="100">
                <a:ea typeface="仿宋_GB2312"/>
                <a:cs typeface="Times New Roman"/>
              </a:rPr>
              <a:t>死</a:t>
            </a:r>
            <a:r>
              <a:rPr lang="en-US" altLang="zh-CN" kern="100">
                <a:latin typeface="宋体"/>
                <a:cs typeface="Times New Roman"/>
              </a:rPr>
              <a:t>”</a:t>
            </a:r>
            <a:r>
              <a:rPr lang="zh-CN" altLang="zh-CN" kern="100">
                <a:ea typeface="仿宋_GB2312"/>
                <a:cs typeface="Times New Roman"/>
              </a:rPr>
              <a:t>相关的同义词，而是写到</a:t>
            </a:r>
            <a:r>
              <a:rPr lang="en-US" altLang="zh-CN" kern="100">
                <a:latin typeface="宋体"/>
                <a:cs typeface="Times New Roman"/>
              </a:rPr>
              <a:t>“</a:t>
            </a:r>
            <a:r>
              <a:rPr lang="zh-CN" altLang="zh-CN" kern="100">
                <a:ea typeface="仿宋_GB2312"/>
                <a:cs typeface="Times New Roman"/>
              </a:rPr>
              <a:t>当代最伟大的思想家停止思想了</a:t>
            </a:r>
            <a:r>
              <a:rPr lang="en-US" altLang="zh-CN" kern="100">
                <a:latin typeface="宋体"/>
                <a:cs typeface="Times New Roman"/>
              </a:rPr>
              <a:t>”“</a:t>
            </a:r>
            <a:r>
              <a:rPr lang="zh-CN" altLang="zh-CN" kern="100">
                <a:ea typeface="仿宋_GB2312"/>
                <a:cs typeface="Times New Roman"/>
              </a:rPr>
              <a:t>安静地睡着了</a:t>
            </a:r>
            <a:r>
              <a:rPr lang="en-US" altLang="zh-CN" kern="100">
                <a:latin typeface="宋体"/>
                <a:cs typeface="Times New Roman"/>
              </a:rPr>
              <a:t>”“</a:t>
            </a:r>
            <a:r>
              <a:rPr lang="zh-CN" altLang="zh-CN" kern="100">
                <a:ea typeface="仿宋_GB2312"/>
                <a:cs typeface="Times New Roman"/>
              </a:rPr>
              <a:t>永远地睡着了</a:t>
            </a:r>
            <a:r>
              <a:rPr lang="en-US" altLang="zh-CN" kern="100">
                <a:latin typeface="宋体"/>
                <a:cs typeface="Times New Roman"/>
              </a:rPr>
              <a:t>”</a:t>
            </a:r>
            <a:r>
              <a:rPr lang="zh-CN" altLang="zh-CN" kern="100">
                <a:ea typeface="仿宋_GB2312"/>
                <a:cs typeface="Times New Roman"/>
              </a:rPr>
              <a:t>，选用这些词语，不仅让听众得知马克思逝世的消息，也感受到恩格斯对马克思的深切悼念之情</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632002"/>
          </a:xfrm>
        </p:spPr>
        <p:txBody>
          <a:bodyPr/>
          <a:lstStyle/>
          <a:p>
            <a:pPr indent="713740" algn="just">
              <a:lnSpc>
                <a:spcPct val="130000"/>
              </a:lnSpc>
              <a:tabLst>
                <a:tab pos="5829300" algn="l"/>
                <a:tab pos="9372600" algn="l"/>
              </a:tabLst>
            </a:pPr>
            <a:r>
              <a:rPr lang="en-US" altLang="zh-CN" kern="100">
                <a:ea typeface="仿宋_GB2312"/>
                <a:cs typeface="Courier New"/>
              </a:rPr>
              <a:t>3</a:t>
            </a:r>
            <a:r>
              <a:rPr lang="zh-CN" altLang="zh-CN" kern="100">
                <a:ea typeface="仿宋_GB2312"/>
                <a:cs typeface="Times New Roman"/>
              </a:rPr>
              <a:t>．风格</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ea typeface="仿宋_GB2312"/>
                <a:cs typeface="Courier New"/>
              </a:rPr>
              <a:t>(1)</a:t>
            </a:r>
            <a:r>
              <a:rPr lang="zh-CN" altLang="zh-CN" kern="100">
                <a:ea typeface="仿宋_GB2312"/>
                <a:cs typeface="Times New Roman"/>
              </a:rPr>
              <a:t>《在〈人民报〉创刊纪念会上的演说》语言鲜活、文化厚重。从将革命形象比喻为</a:t>
            </a:r>
            <a:r>
              <a:rPr lang="en-US" altLang="zh-CN" kern="100">
                <a:latin typeface="宋体"/>
                <a:cs typeface="Times New Roman"/>
              </a:rPr>
              <a:t>“</a:t>
            </a:r>
            <a:r>
              <a:rPr lang="zh-CN" altLang="zh-CN" kern="100">
                <a:ea typeface="仿宋_GB2312"/>
                <a:cs typeface="Times New Roman"/>
              </a:rPr>
              <a:t>欧洲社会干硬外壳上的一些细小的裂口和缝隙</a:t>
            </a:r>
            <a:r>
              <a:rPr lang="en-US" altLang="zh-CN" kern="100">
                <a:latin typeface="宋体"/>
                <a:cs typeface="Times New Roman"/>
              </a:rPr>
              <a:t>”</a:t>
            </a:r>
            <a:r>
              <a:rPr lang="zh-CN" altLang="zh-CN" kern="100">
                <a:ea typeface="仿宋_GB2312"/>
                <a:cs typeface="Times New Roman"/>
              </a:rPr>
              <a:t>，到对革命</a:t>
            </a:r>
            <a:r>
              <a:rPr lang="en-US" altLang="zh-CN" kern="100">
                <a:latin typeface="宋体"/>
                <a:cs typeface="Times New Roman"/>
              </a:rPr>
              <a:t>“</a:t>
            </a:r>
            <a:r>
              <a:rPr lang="zh-CN" altLang="zh-CN" kern="100">
                <a:ea typeface="仿宋_GB2312"/>
                <a:cs typeface="Times New Roman"/>
              </a:rPr>
              <a:t>暴露出了外壳下面的一个无底深渊。在看来似乎坚硬的外表下面，现出了一片汪洋大海，只要它动荡起来，就能把由坚硬岩石构成的大陆撞得粉碎</a:t>
            </a:r>
            <a:r>
              <a:rPr lang="en-US" altLang="zh-CN" kern="100">
                <a:latin typeface="宋体"/>
                <a:cs typeface="Times New Roman"/>
              </a:rPr>
              <a:t>”</a:t>
            </a:r>
            <a:r>
              <a:rPr lang="zh-CN" altLang="zh-CN" kern="100">
                <a:ea typeface="仿宋_GB2312"/>
                <a:cs typeface="Times New Roman"/>
              </a:rPr>
              <a:t>的生动描述；从</a:t>
            </a:r>
            <a:r>
              <a:rPr lang="en-US" altLang="zh-CN" kern="100">
                <a:latin typeface="宋体"/>
                <a:cs typeface="Times New Roman"/>
              </a:rPr>
              <a:t>“</a:t>
            </a:r>
            <a:r>
              <a:rPr lang="zh-CN" altLang="zh-CN" kern="100">
                <a:ea typeface="仿宋_GB2312"/>
                <a:cs typeface="Times New Roman"/>
              </a:rPr>
              <a:t>我们的勇敢的朋友、好人儿罗宾，这个会迅速刨土的老田鼠、光荣的工兵</a:t>
            </a:r>
            <a:r>
              <a:rPr lang="en-US" altLang="zh-CN" kern="100">
                <a:ea typeface="仿宋_GB2312"/>
                <a:cs typeface="Courier New"/>
              </a:rPr>
              <a:t>——</a:t>
            </a:r>
            <a:r>
              <a:rPr lang="zh-CN" altLang="zh-CN" kern="100">
                <a:ea typeface="仿宋_GB2312"/>
                <a:cs typeface="Times New Roman"/>
              </a:rPr>
              <a:t>革命</a:t>
            </a:r>
            <a:r>
              <a:rPr lang="en-US" altLang="zh-CN" kern="100">
                <a:latin typeface="宋体"/>
                <a:cs typeface="Times New Roman"/>
              </a:rPr>
              <a:t>”</a:t>
            </a:r>
            <a:r>
              <a:rPr lang="zh-CN" altLang="zh-CN" kern="100">
                <a:ea typeface="仿宋_GB2312"/>
                <a:cs typeface="Times New Roman"/>
              </a:rPr>
              <a:t>的精彩表达，再到那个经常在这一切矛盾中出现的</a:t>
            </a:r>
            <a:r>
              <a:rPr lang="en-US" altLang="zh-CN" kern="100">
                <a:latin typeface="宋体"/>
                <a:cs typeface="Times New Roman"/>
              </a:rPr>
              <a:t>“</a:t>
            </a:r>
            <a:r>
              <a:rPr lang="zh-CN" altLang="zh-CN" kern="100">
                <a:ea typeface="仿宋_GB2312"/>
                <a:cs typeface="Times New Roman"/>
              </a:rPr>
              <a:t>狡狯的精灵</a:t>
            </a:r>
            <a:r>
              <a:rPr lang="en-US" altLang="zh-CN" kern="100">
                <a:latin typeface="宋体"/>
                <a:cs typeface="Times New Roman"/>
              </a:rPr>
              <a:t>”“</a:t>
            </a:r>
            <a:r>
              <a:rPr lang="zh-CN" altLang="zh-CN" kern="100">
                <a:ea typeface="仿宋_GB2312"/>
                <a:cs typeface="Times New Roman"/>
              </a:rPr>
              <a:t>菲默法庭</a:t>
            </a:r>
            <a:r>
              <a:rPr lang="en-US" altLang="zh-CN" kern="100">
                <a:latin typeface="宋体"/>
                <a:cs typeface="Times New Roman"/>
              </a:rPr>
              <a:t>”</a:t>
            </a:r>
            <a:r>
              <a:rPr lang="zh-CN" altLang="zh-CN" kern="100">
                <a:ea typeface="仿宋_GB2312"/>
                <a:cs typeface="Times New Roman"/>
              </a:rPr>
              <a:t>的判决等典故的机智运用，以及对</a:t>
            </a:r>
            <a:r>
              <a:rPr lang="en-US" altLang="zh-CN" kern="100">
                <a:latin typeface="宋体"/>
                <a:cs typeface="Times New Roman"/>
              </a:rPr>
              <a:t>“</a:t>
            </a:r>
            <a:r>
              <a:rPr lang="zh-CN" altLang="zh-CN" kern="100">
                <a:ea typeface="仿宋_GB2312"/>
                <a:cs typeface="Times New Roman"/>
              </a:rPr>
              <a:t>历史本身就是审判官，而无产阶级就是执刑者</a:t>
            </a:r>
            <a:r>
              <a:rPr lang="en-US" altLang="zh-CN" kern="100">
                <a:latin typeface="宋体"/>
                <a:cs typeface="Times New Roman"/>
              </a:rPr>
              <a:t>”</a:t>
            </a:r>
            <a:r>
              <a:rPr lang="zh-CN" altLang="zh-CN" kern="100">
                <a:ea typeface="仿宋_GB2312"/>
                <a:cs typeface="Times New Roman"/>
              </a:rPr>
              <a:t>的理解，体现出文章的语言的鲜活和文化的厚重</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01999"/>
            <a:ext cx="11377262" cy="3035907"/>
          </a:xfrm>
        </p:spPr>
        <p:txBody>
          <a:bodyPr/>
          <a:lstStyle/>
          <a:p>
            <a:pPr indent="713740" algn="just">
              <a:tabLst>
                <a:tab pos="5829300" algn="l"/>
                <a:tab pos="9372600" algn="l"/>
              </a:tabLst>
            </a:pPr>
            <a:r>
              <a:rPr lang="en-US" altLang="zh-CN" kern="100">
                <a:ea typeface="仿宋_GB2312"/>
                <a:cs typeface="Courier New"/>
              </a:rPr>
              <a:t>(2)</a:t>
            </a:r>
            <a:r>
              <a:rPr lang="zh-CN" altLang="zh-CN" kern="100">
                <a:ea typeface="仿宋_GB2312"/>
                <a:cs typeface="Times New Roman"/>
              </a:rPr>
              <a:t>《在马克思墓前的讲话》，长短句结合。长句</a:t>
            </a:r>
            <a:r>
              <a:rPr lang="en-US" altLang="zh-CN" kern="100">
                <a:latin typeface="宋体"/>
                <a:cs typeface="Times New Roman"/>
              </a:rPr>
              <a:t>“</a:t>
            </a:r>
            <a:r>
              <a:rPr lang="zh-CN" altLang="zh-CN" kern="100">
                <a:ea typeface="仿宋_GB2312"/>
                <a:cs typeface="Times New Roman"/>
              </a:rPr>
              <a:t>正像达尔文发现有机界的发展规律一样</a:t>
            </a:r>
            <a:r>
              <a:rPr lang="en-US" altLang="zh-CN" kern="100">
                <a:latin typeface="宋体"/>
                <a:cs typeface="Times New Roman"/>
              </a:rPr>
              <a:t>……</a:t>
            </a:r>
            <a:r>
              <a:rPr lang="zh-CN" altLang="zh-CN" kern="100">
                <a:ea typeface="仿宋_GB2312"/>
                <a:cs typeface="Times New Roman"/>
              </a:rPr>
              <a:t>而不是像过去那样做得相反</a:t>
            </a:r>
            <a:r>
              <a:rPr lang="en-US" altLang="zh-CN" kern="100">
                <a:latin typeface="宋体"/>
                <a:cs typeface="Times New Roman"/>
              </a:rPr>
              <a:t>”</a:t>
            </a:r>
            <a:r>
              <a:rPr lang="zh-CN" altLang="zh-CN" kern="100">
                <a:ea typeface="仿宋_GB2312"/>
                <a:cs typeface="Times New Roman"/>
              </a:rPr>
              <a:t>，恩格斯用</a:t>
            </a:r>
            <a:r>
              <a:rPr lang="en-US" altLang="zh-CN" kern="100">
                <a:latin typeface="宋体"/>
                <a:cs typeface="Times New Roman"/>
              </a:rPr>
              <a:t>“</a:t>
            </a:r>
            <a:r>
              <a:rPr lang="zh-CN" altLang="zh-CN" kern="100">
                <a:ea typeface="仿宋_GB2312"/>
                <a:cs typeface="Times New Roman"/>
              </a:rPr>
              <a:t>繁芜丛杂</a:t>
            </a:r>
            <a:r>
              <a:rPr lang="en-US" altLang="zh-CN" kern="100">
                <a:latin typeface="宋体"/>
                <a:cs typeface="Times New Roman"/>
              </a:rPr>
              <a:t>”“</a:t>
            </a:r>
            <a:r>
              <a:rPr lang="zh-CN" altLang="zh-CN" kern="100">
                <a:ea typeface="仿宋_GB2312"/>
                <a:cs typeface="Times New Roman"/>
              </a:rPr>
              <a:t>掩盖</a:t>
            </a:r>
            <a:r>
              <a:rPr lang="en-US" altLang="zh-CN" kern="100">
                <a:latin typeface="宋体"/>
                <a:cs typeface="Times New Roman"/>
              </a:rPr>
              <a:t>”</a:t>
            </a:r>
            <a:r>
              <a:rPr lang="zh-CN" altLang="zh-CN" kern="100">
                <a:ea typeface="仿宋_GB2312"/>
                <a:cs typeface="Times New Roman"/>
              </a:rPr>
              <a:t>等词语，深刻地揭露了唯心主义史观的反动本质。</a:t>
            </a:r>
            <a:r>
              <a:rPr lang="en-US" altLang="zh-CN" kern="100">
                <a:latin typeface="宋体"/>
                <a:cs typeface="Times New Roman"/>
              </a:rPr>
              <a:t>“</a:t>
            </a:r>
            <a:r>
              <a:rPr lang="zh-CN" altLang="zh-CN" kern="100">
                <a:ea typeface="仿宋_GB2312"/>
                <a:cs typeface="Times New Roman"/>
              </a:rPr>
              <a:t>经济发展阶段</a:t>
            </a:r>
            <a:r>
              <a:rPr lang="en-US" altLang="zh-CN" kern="100">
                <a:latin typeface="宋体"/>
                <a:cs typeface="Times New Roman"/>
              </a:rPr>
              <a:t>”</a:t>
            </a:r>
            <a:r>
              <a:rPr lang="zh-CN" altLang="zh-CN" kern="100">
                <a:ea typeface="仿宋_GB2312"/>
                <a:cs typeface="Times New Roman"/>
              </a:rPr>
              <a:t>之前，一连贯之以</a:t>
            </a:r>
            <a:r>
              <a:rPr lang="en-US" altLang="zh-CN" kern="100">
                <a:latin typeface="宋体"/>
                <a:cs typeface="Times New Roman"/>
              </a:rPr>
              <a:t>“</a:t>
            </a:r>
            <a:r>
              <a:rPr lang="zh-CN" altLang="zh-CN" kern="100">
                <a:ea typeface="仿宋_GB2312"/>
                <a:cs typeface="Times New Roman"/>
              </a:rPr>
              <a:t>一个民族或一个时代的一定的</a:t>
            </a:r>
            <a:r>
              <a:rPr lang="en-US" altLang="zh-CN" kern="100">
                <a:latin typeface="宋体"/>
                <a:cs typeface="Times New Roman"/>
              </a:rPr>
              <a:t>”</a:t>
            </a:r>
            <a:r>
              <a:rPr lang="zh-CN" altLang="zh-CN" kern="100">
                <a:ea typeface="仿宋_GB2312"/>
                <a:cs typeface="Times New Roman"/>
              </a:rPr>
              <a:t>三个定语，限制非常严密，语言非常准确</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8582" y="4389512"/>
            <a:ext cx="11377262" cy="1848594"/>
          </a:xfrm>
        </p:spPr>
        <p:txBody>
          <a:bodyPr/>
          <a:lstStyle/>
          <a:p>
            <a:pPr indent="713740" algn="just">
              <a:tabLst>
                <a:tab pos="5829300" algn="l"/>
                <a:tab pos="9372600" algn="l"/>
              </a:tabLst>
            </a:pPr>
            <a:r>
              <a:rPr lang="zh-CN" altLang="zh-CN" kern="100" smtClean="0">
                <a:solidFill>
                  <a:srgbClr val="FF0000"/>
                </a:solidFill>
                <a:ea typeface="黑体"/>
                <a:cs typeface="Times New Roman"/>
              </a:rPr>
              <a:t>【答案】</a:t>
            </a:r>
            <a:r>
              <a:rPr lang="en-US" altLang="zh-CN" kern="100">
                <a:cs typeface="Courier New"/>
              </a:rPr>
              <a:t>B</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en-US" altLang="zh-CN" kern="100">
                <a:ea typeface="楷体_GB2312"/>
                <a:cs typeface="Courier New"/>
              </a:rPr>
              <a:t>A</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卓有成效</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卓</a:t>
            </a:r>
            <a:r>
              <a:rPr lang="en-US" altLang="zh-CN" kern="100">
                <a:latin typeface="宋体"/>
                <a:cs typeface="Times New Roman"/>
              </a:rPr>
              <a:t>”</a:t>
            </a:r>
            <a:r>
              <a:rPr lang="zh-CN" altLang="zh-CN" kern="100">
                <a:ea typeface="楷体_GB2312"/>
                <a:cs typeface="Times New Roman"/>
              </a:rPr>
              <a:t>应读</a:t>
            </a:r>
            <a:r>
              <a:rPr lang="en-US" altLang="zh-CN" kern="100" err="1">
                <a:ea typeface="楷体_GB2312"/>
                <a:cs typeface="Courier New"/>
              </a:rPr>
              <a:t>zhuó</a:t>
            </a:r>
            <a:r>
              <a:rPr lang="zh-CN" altLang="zh-CN" kern="100">
                <a:ea typeface="楷体_GB2312"/>
                <a:cs typeface="Times New Roman"/>
              </a:rPr>
              <a:t>。</a:t>
            </a:r>
            <a:r>
              <a:rPr lang="en-US" altLang="zh-CN" kern="100">
                <a:ea typeface="楷体_GB2312"/>
                <a:cs typeface="Courier New"/>
              </a:rPr>
              <a:t>C</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悼念</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悼</a:t>
            </a:r>
            <a:r>
              <a:rPr lang="en-US" altLang="zh-CN" kern="100">
                <a:latin typeface="宋体"/>
                <a:cs typeface="Times New Roman"/>
              </a:rPr>
              <a:t>”</a:t>
            </a:r>
            <a:r>
              <a:rPr lang="zh-CN" altLang="zh-CN" kern="100">
                <a:ea typeface="楷体_GB2312"/>
                <a:cs typeface="Times New Roman"/>
              </a:rPr>
              <a:t>应读</a:t>
            </a:r>
            <a:r>
              <a:rPr lang="en-US" altLang="zh-CN" kern="100">
                <a:ea typeface="楷体_GB2312"/>
                <a:cs typeface="Courier New"/>
              </a:rPr>
              <a:t>d</a:t>
            </a:r>
            <a:r>
              <a:rPr lang="zh-CN" altLang="zh-CN" kern="100">
                <a:latin typeface="宋体"/>
                <a:cs typeface="Times New Roman"/>
              </a:rPr>
              <a:t>à</a:t>
            </a:r>
            <a:r>
              <a:rPr lang="en-US" altLang="zh-CN" kern="100">
                <a:ea typeface="楷体_GB2312"/>
                <a:cs typeface="Courier New"/>
              </a:rPr>
              <a:t>o</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a:t>
            </a:r>
            <a:r>
              <a:rPr lang="en-US" altLang="zh-CN" kern="100">
                <a:latin typeface="宋体"/>
                <a:cs typeface="Times New Roman"/>
              </a:rPr>
              <a:t>“</a:t>
            </a:r>
            <a:r>
              <a:rPr lang="zh-CN" altLang="zh-CN" kern="100">
                <a:ea typeface="楷体_GB2312"/>
                <a:cs typeface="Times New Roman"/>
              </a:rPr>
              <a:t>估量</a:t>
            </a:r>
            <a:r>
              <a:rPr lang="en-US" altLang="zh-CN" kern="100">
                <a:latin typeface="宋体"/>
                <a:cs typeface="Times New Roman"/>
              </a:rPr>
              <a:t>”</a:t>
            </a:r>
            <a:r>
              <a:rPr lang="zh-CN" altLang="zh-CN" kern="100">
                <a:ea typeface="楷体_GB2312"/>
                <a:cs typeface="Times New Roman"/>
              </a:rPr>
              <a:t>的</a:t>
            </a:r>
            <a:r>
              <a:rPr lang="en-US" altLang="zh-CN" kern="100">
                <a:latin typeface="宋体"/>
                <a:cs typeface="Times New Roman"/>
              </a:rPr>
              <a:t>“</a:t>
            </a:r>
            <a:r>
              <a:rPr lang="zh-CN" altLang="zh-CN" kern="100">
                <a:ea typeface="楷体_GB2312"/>
                <a:cs typeface="Times New Roman"/>
              </a:rPr>
              <a:t>量</a:t>
            </a:r>
            <a:r>
              <a:rPr lang="en-US" altLang="zh-CN" kern="100">
                <a:latin typeface="宋体"/>
                <a:cs typeface="Times New Roman"/>
              </a:rPr>
              <a:t>”</a:t>
            </a:r>
            <a:r>
              <a:rPr lang="zh-CN" altLang="zh-CN" kern="100">
                <a:ea typeface="楷体_GB2312"/>
                <a:cs typeface="Times New Roman"/>
              </a:rPr>
              <a:t>应读</a:t>
            </a:r>
            <a:r>
              <a:rPr lang="en-US" altLang="zh-CN" kern="100">
                <a:ea typeface="楷体_GB2312"/>
                <a:cs typeface="Courier New"/>
              </a:rPr>
              <a:t>li</a:t>
            </a:r>
            <a:r>
              <a:rPr lang="zh-CN" altLang="zh-CN" kern="100">
                <a:latin typeface="宋体"/>
                <a:cs typeface="Times New Roman"/>
              </a:rPr>
              <a:t>á</a:t>
            </a:r>
            <a:r>
              <a:rPr lang="en-US" altLang="zh-CN" kern="100">
                <a:ea typeface="楷体_GB2312"/>
                <a:cs typeface="Courier New"/>
              </a:rPr>
              <a:t>n</a:t>
            </a:r>
            <a:r>
              <a:rPr lang="zh-CN" altLang="zh-CN" kern="100">
                <a:latin typeface="宋体"/>
                <a:cs typeface="宋体"/>
              </a:rPr>
              <a:t>ɡ</a:t>
            </a:r>
            <a:r>
              <a:rPr lang="zh-CN" altLang="zh-CN" kern="100">
                <a:ea typeface="楷体_GB2312"/>
                <a:cs typeface="Times New Roman"/>
              </a:rPr>
              <a:t>。</a:t>
            </a:r>
            <a:endParaRPr lang="zh-CN" altLang="zh-CN" sz="1050" kern="10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80346059"/>
              </p:ext>
            </p:extLst>
          </p:nvPr>
        </p:nvGraphicFramePr>
        <p:xfrm>
          <a:off x="3202557" y="726753"/>
          <a:ext cx="5268913" cy="758825"/>
        </p:xfrm>
        <a:graphic>
          <a:graphicData uri="http://schemas.openxmlformats.org/presentationml/2006/ole">
            <mc:AlternateContent xmlns:mc="http://schemas.openxmlformats.org/markup-compatibility/2006">
              <mc:Choice xmlns:v="urn:schemas-microsoft-com:vml" Requires="v">
                <p:oleObj spid="_x0000_s7171" name="文档" r:id="rId4" imgW="5269078" imgH="759565" progId="word.document.8">
                  <p:embed/>
                </p:oleObj>
              </mc:Choice>
              <mc:Fallback>
                <p:oleObj name="文档" r:id="rId4" imgW="5269078" imgH="759565" progId="word.document.8">
                  <p:embed/>
                  <p:pic>
                    <p:nvPicPr>
                      <p:cNvPr id="0" name="OLE substitute image"/>
                      <p:cNvPicPr/>
                      <p:nvPr/>
                    </p:nvPicPr>
                    <p:blipFill>
                      <a:blip r:embed="rId5"/>
                      <a:stretch>
                        <a:fillRect/>
                      </a:stretch>
                    </p:blipFill>
                    <p:spPr>
                      <a:xfrm>
                        <a:off x="3202557" y="726753"/>
                        <a:ext cx="5268913" cy="758825"/>
                      </a:xfrm>
                      <a:prstGeom prst="rect">
                        <a:avLst/>
                      </a:prstGeom>
                      <a:noFill/>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713239622"/>
              </p:ext>
            </p:extLst>
          </p:nvPr>
        </p:nvGraphicFramePr>
        <p:xfrm>
          <a:off x="622598" y="1341562"/>
          <a:ext cx="10979150" cy="3225800"/>
        </p:xfrm>
        <a:graphic>
          <a:graphicData uri="http://schemas.openxmlformats.org/presentationml/2006/ole">
            <mc:AlternateContent xmlns:mc="http://schemas.openxmlformats.org/markup-compatibility/2006">
              <mc:Choice xmlns:v="urn:schemas-microsoft-com:vml" Requires="v">
                <p:oleObj spid="_x0000_s7172" name="文档" r:id="rId6" imgW="10979053" imgH="3225013" progId="word.document.8">
                  <p:embed/>
                </p:oleObj>
              </mc:Choice>
              <mc:Fallback>
                <p:oleObj name="文档" r:id="rId6" imgW="10979053" imgH="3225013" progId="word.document.8">
                  <p:embed/>
                  <p:pic>
                    <p:nvPicPr>
                      <p:cNvPr id="0" name="OLE substitute image"/>
                      <p:cNvPicPr/>
                      <p:nvPr/>
                    </p:nvPicPr>
                    <p:blipFill>
                      <a:blip r:embed="rId7"/>
                      <a:stretch>
                        <a:fillRect/>
                      </a:stretch>
                    </p:blipFill>
                    <p:spPr>
                      <a:xfrm>
                        <a:off x="622598" y="1341562"/>
                        <a:ext cx="10979150" cy="3225800"/>
                      </a:xfrm>
                      <a:prstGeom prst="rect">
                        <a:avLst/>
                      </a:prstGeom>
                      <a:noFill/>
                    </p:spPr>
                  </p:pic>
                </p:oleObj>
              </mc:Fallback>
            </mc:AlternateContent>
          </a:graphicData>
        </a:graphic>
      </p:graphicFrame>
    </p:spTree>
    <p:extLst>
      <p:ext uri="{BB962C8B-B14F-4D97-AF65-F5344CB8AC3E}">
        <p14:creationId xmlns:p14="http://schemas.microsoft.com/office/powerpoint/2010/main" val="483988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539092"/>
          </a:xfrm>
        </p:spPr>
        <p:txBody>
          <a:bodyPr/>
          <a:lstStyle/>
          <a:p>
            <a:pPr indent="713740" algn="just">
              <a:tabLst>
                <a:tab pos="5829300" algn="l"/>
                <a:tab pos="9372600" algn="l"/>
              </a:tabLst>
            </a:pPr>
            <a:r>
              <a:rPr lang="en-US" altLang="zh-CN" kern="100">
                <a:cs typeface="Courier New"/>
              </a:rPr>
              <a:t>2</a:t>
            </a:r>
            <a:r>
              <a:rPr lang="zh-CN" altLang="zh-CN" kern="100">
                <a:cs typeface="Times New Roman"/>
              </a:rPr>
              <a:t>．依次填入下面一段文字横线处的语句，衔接最恰当的一项</a:t>
            </a:r>
            <a:r>
              <a:rPr lang="zh-CN" altLang="zh-CN" kern="100" smtClean="0">
                <a:cs typeface="Times New Roman"/>
              </a:rPr>
              <a:t>是</a:t>
            </a:r>
            <a:r>
              <a:rPr lang="en-US" altLang="zh-CN" kern="100" smtClean="0">
                <a:cs typeface="Times New Roman"/>
              </a:rPr>
              <a:t>		</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买票进入海格特墓园，沿主干道往东走几分钟，马克思墓地就赫然呈现于眼前。</a:t>
            </a:r>
            <a:r>
              <a:rPr lang="en-US" altLang="zh-CN" kern="100">
                <a:ea typeface="楷体_GB2312"/>
                <a:cs typeface="Courier New"/>
              </a:rPr>
              <a:t>__________</a:t>
            </a:r>
            <a:r>
              <a:rPr lang="zh-CN" altLang="zh-CN" kern="100">
                <a:ea typeface="楷体_GB2312"/>
                <a:cs typeface="Times New Roman"/>
              </a:rPr>
              <a:t>，</a:t>
            </a:r>
            <a:r>
              <a:rPr lang="en-US" altLang="zh-CN" kern="100">
                <a:ea typeface="楷体_GB2312"/>
                <a:cs typeface="Courier New"/>
              </a:rPr>
              <a:t>__________</a:t>
            </a:r>
            <a:r>
              <a:rPr lang="zh-CN" altLang="zh-CN" kern="100">
                <a:ea typeface="楷体_GB2312"/>
                <a:cs typeface="Times New Roman"/>
              </a:rPr>
              <a:t>，</a:t>
            </a:r>
            <a:r>
              <a:rPr lang="en-US" altLang="zh-CN" kern="100">
                <a:ea typeface="楷体_GB2312"/>
                <a:cs typeface="Courier New"/>
              </a:rPr>
              <a:t>__________</a:t>
            </a:r>
            <a:r>
              <a:rPr lang="zh-CN" altLang="zh-CN" kern="100">
                <a:ea typeface="楷体_GB2312"/>
                <a:cs typeface="Times New Roman"/>
              </a:rPr>
              <a:t>。</a:t>
            </a:r>
            <a:r>
              <a:rPr lang="en-US" altLang="zh-CN" kern="100">
                <a:ea typeface="楷体_GB2312"/>
                <a:cs typeface="Courier New"/>
              </a:rPr>
              <a:t>__________</a:t>
            </a:r>
            <a:r>
              <a:rPr lang="zh-CN" altLang="zh-CN" kern="100">
                <a:ea typeface="楷体_GB2312"/>
                <a:cs typeface="Times New Roman"/>
              </a:rPr>
              <a:t>，</a:t>
            </a:r>
            <a:r>
              <a:rPr lang="en-US" altLang="zh-CN" kern="100">
                <a:ea typeface="楷体_GB2312"/>
                <a:cs typeface="Courier New"/>
              </a:rPr>
              <a:t>__________</a:t>
            </a:r>
            <a:r>
              <a:rPr lang="zh-CN" altLang="zh-CN" kern="100">
                <a:ea typeface="楷体_GB2312"/>
                <a:cs typeface="Times New Roman"/>
              </a:rPr>
              <a:t>。</a:t>
            </a:r>
            <a:r>
              <a:rPr lang="en-US" altLang="zh-CN" kern="100">
                <a:ea typeface="楷体_GB2312"/>
                <a:cs typeface="Courier New"/>
              </a:rPr>
              <a:t>__________</a:t>
            </a:r>
            <a:r>
              <a:rPr lang="zh-CN" altLang="zh-CN" kern="100">
                <a:ea typeface="楷体_GB2312"/>
                <a:cs typeface="Times New Roman"/>
              </a:rPr>
              <a:t>，分别是马克思夫人燕妮、马克思本人、马克思外孙哈里</a:t>
            </a:r>
            <a:r>
              <a:rPr lang="en-US" altLang="zh-CN" kern="100">
                <a:ea typeface="楷体_GB2312"/>
                <a:cs typeface="Courier New"/>
              </a:rPr>
              <a:t>·</a:t>
            </a:r>
            <a:r>
              <a:rPr lang="zh-CN" altLang="zh-CN" kern="100">
                <a:ea typeface="楷体_GB2312"/>
                <a:cs typeface="Times New Roman"/>
              </a:rPr>
              <a:t>朗吉特、马克思家的佣人海伦</a:t>
            </a:r>
            <a:r>
              <a:rPr lang="en-US" altLang="zh-CN" kern="100">
                <a:ea typeface="楷体_GB2312"/>
                <a:cs typeface="Courier New"/>
              </a:rPr>
              <a:t>·</a:t>
            </a:r>
            <a:r>
              <a:rPr lang="zh-CN" altLang="zh-CN" kern="100">
                <a:ea typeface="楷体_GB2312"/>
                <a:cs typeface="Times New Roman"/>
              </a:rPr>
              <a:t>德穆特和马克思的女儿艾琳娜</a:t>
            </a:r>
            <a:r>
              <a:rPr lang="en-US" altLang="zh-CN" kern="100">
                <a:ea typeface="楷体_GB2312"/>
                <a:cs typeface="Courier New"/>
              </a:rPr>
              <a:t>·</a:t>
            </a:r>
            <a:r>
              <a:rPr lang="zh-CN" altLang="zh-CN" kern="100">
                <a:ea typeface="楷体_GB2312"/>
                <a:cs typeface="Times New Roman"/>
              </a:rPr>
              <a:t>马克思。</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①</a:t>
            </a:r>
            <a:r>
              <a:rPr lang="zh-CN" altLang="zh-CN" kern="100">
                <a:cs typeface="Times New Roman"/>
              </a:rPr>
              <a:t>其上镶嵌着白色大理石墓碑</a:t>
            </a:r>
            <a:endParaRPr lang="zh-CN" altLang="zh-CN" sz="1050" kern="100">
              <a:latin typeface="宋体"/>
              <a:cs typeface="Courier New"/>
            </a:endParaRPr>
          </a:p>
          <a:p>
            <a:pPr indent="713740" algn="just">
              <a:tabLst>
                <a:tab pos="5829300" algn="l"/>
                <a:tab pos="9372600" algn="l"/>
              </a:tabLst>
            </a:pPr>
            <a:r>
              <a:rPr lang="en-US" altLang="zh-CN" kern="100">
                <a:latin typeface="宋体"/>
                <a:cs typeface="Times New Roman"/>
              </a:rPr>
              <a:t>②</a:t>
            </a:r>
            <a:r>
              <a:rPr lang="zh-CN" altLang="zh-CN" kern="100">
                <a:cs typeface="Times New Roman"/>
              </a:rPr>
              <a:t>白色大理石墓碑镶嵌于基座正面中央</a:t>
            </a:r>
            <a:r>
              <a:rPr lang="zh-CN" altLang="zh-CN" kern="100" smtClean="0">
                <a:cs typeface="Times New Roman"/>
              </a:rPr>
              <a:t>位置</a:t>
            </a:r>
            <a:endParaRPr lang="zh-CN" altLang="zh-CN" sz="1050" kern="100">
              <a:latin typeface="宋体"/>
              <a:cs typeface="Courier New"/>
            </a:endParaRPr>
          </a:p>
        </p:txBody>
      </p:sp>
    </p:spTree>
    <p:extLst>
      <p:ext uri="{BB962C8B-B14F-4D97-AF65-F5344CB8AC3E}">
        <p14:creationId xmlns:p14="http://schemas.microsoft.com/office/powerpoint/2010/main" val="483988310"/>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231059"/>
          </a:xfrm>
        </p:spPr>
        <p:txBody>
          <a:bodyPr/>
          <a:lstStyle/>
          <a:p>
            <a:pPr indent="713740" algn="just">
              <a:lnSpc>
                <a:spcPct val="120000"/>
              </a:lnSpc>
              <a:tabLst>
                <a:tab pos="5829300" algn="l"/>
                <a:tab pos="9372600" algn="l"/>
              </a:tabLst>
            </a:pPr>
            <a:r>
              <a:rPr lang="en-US" altLang="zh-CN" kern="100">
                <a:latin typeface="宋体"/>
                <a:cs typeface="Times New Roman"/>
              </a:rPr>
              <a:t>③</a:t>
            </a:r>
            <a:r>
              <a:rPr lang="zh-CN" altLang="zh-CN" kern="100">
                <a:cs typeface="Times New Roman"/>
              </a:rPr>
              <a:t>青铜铸造的马克思头像放置于墓碑之上</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latin typeface="宋体"/>
                <a:cs typeface="Times New Roman"/>
              </a:rPr>
              <a:t>④</a:t>
            </a:r>
            <a:r>
              <a:rPr lang="zh-CN" altLang="zh-CN" kern="100">
                <a:cs typeface="Times New Roman"/>
              </a:rPr>
              <a:t>墓碑中间部分雕刻着合葬于此的五个人的姓名和生卒年月日</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latin typeface="宋体"/>
                <a:cs typeface="Times New Roman"/>
              </a:rPr>
              <a:t>⑤</a:t>
            </a:r>
            <a:r>
              <a:rPr lang="zh-CN" altLang="zh-CN" kern="100">
                <a:cs typeface="Times New Roman"/>
              </a:rPr>
              <a:t>这个墓地有着比普通人高一大截的花岗岩基座</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latin typeface="宋体"/>
                <a:cs typeface="Times New Roman"/>
              </a:rPr>
              <a:t>⑥</a:t>
            </a:r>
            <a:r>
              <a:rPr lang="zh-CN" altLang="zh-CN" kern="100">
                <a:cs typeface="Times New Roman"/>
              </a:rPr>
              <a:t>他们按逝世的先后顺序由上到下排列</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A</a:t>
            </a:r>
            <a:r>
              <a:rPr lang="zh-CN" altLang="zh-CN" kern="100">
                <a:cs typeface="Times New Roman"/>
              </a:rPr>
              <a:t>．</a:t>
            </a:r>
            <a:r>
              <a:rPr lang="en-US" altLang="zh-CN" kern="100">
                <a:latin typeface="宋体"/>
                <a:cs typeface="Times New Roman"/>
              </a:rPr>
              <a:t>③①④②⑤⑥</a:t>
            </a:r>
            <a:r>
              <a:rPr lang="zh-CN" altLang="zh-CN" kern="100">
                <a:cs typeface="Times New Roman"/>
              </a:rPr>
              <a:t>　　　　</a:t>
            </a:r>
            <a:r>
              <a:rPr lang="en-US" altLang="zh-CN" kern="100">
                <a:cs typeface="Courier New"/>
              </a:rPr>
              <a:t>	B</a:t>
            </a:r>
            <a:r>
              <a:rPr lang="zh-CN" altLang="zh-CN" kern="100">
                <a:cs typeface="Times New Roman"/>
              </a:rPr>
              <a:t>．</a:t>
            </a:r>
            <a:r>
              <a:rPr lang="en-US" altLang="zh-CN" kern="100">
                <a:latin typeface="宋体"/>
                <a:cs typeface="Times New Roman"/>
              </a:rPr>
              <a:t>⑤①⑥③②④</a:t>
            </a:r>
            <a:endParaRPr lang="zh-CN" altLang="zh-CN" sz="1050" kern="100">
              <a:latin typeface="宋体"/>
              <a:cs typeface="Courier New"/>
            </a:endParaRPr>
          </a:p>
          <a:p>
            <a:pPr indent="713740" algn="just">
              <a:lnSpc>
                <a:spcPct val="120000"/>
              </a:lnSpc>
              <a:tabLst>
                <a:tab pos="5829300" algn="l"/>
                <a:tab pos="9372600" algn="l"/>
              </a:tabLst>
            </a:pPr>
            <a:r>
              <a:rPr lang="en-US" altLang="zh-CN" kern="100">
                <a:cs typeface="Courier New"/>
              </a:rPr>
              <a:t>C</a:t>
            </a:r>
            <a:r>
              <a:rPr lang="zh-CN" altLang="zh-CN" kern="100">
                <a:cs typeface="Times New Roman"/>
              </a:rPr>
              <a:t>．</a:t>
            </a:r>
            <a:r>
              <a:rPr lang="en-US" altLang="zh-CN" kern="100">
                <a:latin typeface="宋体"/>
                <a:cs typeface="Times New Roman"/>
              </a:rPr>
              <a:t>⑤①③②④⑥</a:t>
            </a:r>
            <a:r>
              <a:rPr lang="zh-CN" altLang="zh-CN" kern="100">
                <a:cs typeface="Times New Roman"/>
              </a:rPr>
              <a:t>　　　　</a:t>
            </a:r>
            <a:r>
              <a:rPr lang="en-US" altLang="zh-CN" kern="100">
                <a:cs typeface="Courier New"/>
              </a:rPr>
              <a:t>	D</a:t>
            </a:r>
            <a:r>
              <a:rPr lang="zh-CN" altLang="zh-CN" kern="100">
                <a:cs typeface="Times New Roman"/>
              </a:rPr>
              <a:t>．</a:t>
            </a:r>
            <a:r>
              <a:rPr lang="en-US" altLang="zh-CN" kern="100">
                <a:latin typeface="宋体"/>
                <a:cs typeface="Times New Roman"/>
              </a:rPr>
              <a:t>③①⑤⑥②④</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solidFill>
                  <a:srgbClr val="FF0000"/>
                </a:solidFill>
                <a:ea typeface="黑体"/>
                <a:cs typeface="Times New Roman"/>
              </a:rPr>
              <a:t>【答案】</a:t>
            </a:r>
            <a:r>
              <a:rPr lang="en-US" altLang="zh-CN" kern="100">
                <a:cs typeface="Courier New"/>
              </a:rPr>
              <a:t>C</a:t>
            </a:r>
            <a:r>
              <a:rPr lang="zh-CN" altLang="zh-CN" kern="100">
                <a:cs typeface="Times New Roman"/>
              </a:rPr>
              <a:t>　</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solidFill>
                  <a:srgbClr val="0000FF"/>
                </a:solidFill>
                <a:ea typeface="黑体"/>
                <a:cs typeface="Times New Roman"/>
              </a:rPr>
              <a:t>【解析】</a:t>
            </a:r>
            <a:r>
              <a:rPr lang="zh-CN" altLang="zh-CN" kern="100">
                <a:ea typeface="楷体_GB2312"/>
                <a:cs typeface="Times New Roman"/>
              </a:rPr>
              <a:t>通读语段发现，</a:t>
            </a:r>
            <a:r>
              <a:rPr lang="en-US" altLang="zh-CN" kern="100">
                <a:latin typeface="宋体"/>
                <a:ea typeface="楷体_GB2312"/>
                <a:cs typeface="Times New Roman"/>
              </a:rPr>
              <a:t>⑥</a:t>
            </a:r>
            <a:r>
              <a:rPr lang="zh-CN" altLang="zh-CN" kern="100">
                <a:ea typeface="楷体_GB2312"/>
                <a:cs typeface="Times New Roman"/>
              </a:rPr>
              <a:t>句与横线后的句子衔接最紧密，排除</a:t>
            </a:r>
            <a:r>
              <a:rPr lang="en-US" altLang="zh-CN" kern="100">
                <a:ea typeface="楷体_GB2312"/>
                <a:cs typeface="Courier New"/>
              </a:rPr>
              <a:t>B</a:t>
            </a:r>
            <a:r>
              <a:rPr lang="zh-CN" altLang="zh-CN" kern="100">
                <a:ea typeface="楷体_GB2312"/>
                <a:cs typeface="Times New Roman"/>
              </a:rPr>
              <a:t>、</a:t>
            </a:r>
            <a:r>
              <a:rPr lang="en-US" altLang="zh-CN" kern="100">
                <a:ea typeface="楷体_GB2312"/>
                <a:cs typeface="Courier New"/>
              </a:rPr>
              <a:t>D</a:t>
            </a:r>
            <a:r>
              <a:rPr lang="zh-CN" altLang="zh-CN" kern="100">
                <a:ea typeface="楷体_GB2312"/>
                <a:cs typeface="Times New Roman"/>
              </a:rPr>
              <a:t>；再观察其他几句之间的逻辑关系，</a:t>
            </a:r>
            <a:r>
              <a:rPr lang="en-US" altLang="zh-CN" kern="100">
                <a:latin typeface="宋体"/>
                <a:ea typeface="楷体_GB2312"/>
                <a:cs typeface="Times New Roman"/>
              </a:rPr>
              <a:t>①</a:t>
            </a:r>
            <a:r>
              <a:rPr lang="zh-CN" altLang="zh-CN" kern="100">
                <a:ea typeface="楷体_GB2312"/>
                <a:cs typeface="Times New Roman"/>
              </a:rPr>
              <a:t>句中的</a:t>
            </a:r>
            <a:r>
              <a:rPr lang="en-US" altLang="zh-CN" kern="100">
                <a:latin typeface="宋体"/>
                <a:cs typeface="Times New Roman"/>
              </a:rPr>
              <a:t>“</a:t>
            </a:r>
            <a:r>
              <a:rPr lang="zh-CN" altLang="zh-CN" kern="100">
                <a:ea typeface="楷体_GB2312"/>
                <a:cs typeface="Times New Roman"/>
              </a:rPr>
              <a:t>其</a:t>
            </a:r>
            <a:r>
              <a:rPr lang="en-US" altLang="zh-CN" kern="100">
                <a:latin typeface="宋体"/>
                <a:cs typeface="Times New Roman"/>
              </a:rPr>
              <a:t>”</a:t>
            </a:r>
            <a:r>
              <a:rPr lang="zh-CN" altLang="zh-CN" kern="100">
                <a:ea typeface="楷体_GB2312"/>
                <a:cs typeface="Times New Roman"/>
              </a:rPr>
              <a:t>指的就是基座，承接</a:t>
            </a:r>
            <a:r>
              <a:rPr lang="en-US" altLang="zh-CN" kern="100">
                <a:latin typeface="宋体"/>
                <a:ea typeface="楷体_GB2312"/>
                <a:cs typeface="Times New Roman"/>
              </a:rPr>
              <a:t>⑤</a:t>
            </a:r>
            <a:r>
              <a:rPr lang="zh-CN" altLang="zh-CN" kern="100">
                <a:ea typeface="楷体_GB2312"/>
                <a:cs typeface="Times New Roman"/>
              </a:rPr>
              <a:t>句而来，排除</a:t>
            </a:r>
            <a:r>
              <a:rPr lang="en-US" altLang="zh-CN" kern="100">
                <a:ea typeface="楷体_GB2312"/>
                <a:cs typeface="Courier New"/>
              </a:rPr>
              <a:t>A</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fade">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21482"/>
            <a:ext cx="11377262" cy="5632002"/>
          </a:xfrm>
        </p:spPr>
        <p:txBody>
          <a:bodyPr/>
          <a:lstStyle/>
          <a:p>
            <a:pPr indent="713740" algn="just">
              <a:lnSpc>
                <a:spcPct val="130000"/>
              </a:lnSpc>
              <a:tabLst>
                <a:tab pos="5829300" algn="l"/>
                <a:tab pos="9372600" algn="l"/>
              </a:tabLst>
            </a:pPr>
            <a:r>
              <a:rPr lang="en-US" altLang="zh-CN" kern="100">
                <a:cs typeface="Courier New"/>
              </a:rPr>
              <a:t>3</a:t>
            </a:r>
            <a:r>
              <a:rPr lang="zh-CN" altLang="zh-CN" kern="100">
                <a:cs typeface="Times New Roman"/>
              </a:rPr>
              <a:t>．下列关于各句所运用的修辞手法的分析，有误的一项</a:t>
            </a:r>
            <a:r>
              <a:rPr lang="zh-CN" altLang="zh-CN" kern="100" smtClean="0">
                <a:cs typeface="Times New Roman"/>
              </a:rPr>
              <a:t>是</a:t>
            </a:r>
            <a:r>
              <a:rPr lang="en-US" altLang="zh-CN" kern="100" smtClean="0">
                <a:cs typeface="Courier New"/>
              </a:rPr>
              <a:t>(</a:t>
            </a:r>
            <a:r>
              <a:rPr lang="zh-CN" altLang="zh-CN" kern="100">
                <a:cs typeface="Times New Roman"/>
              </a:rPr>
              <a:t>　　</a:t>
            </a:r>
            <a:r>
              <a:rPr lang="en-US" altLang="zh-CN" kern="100">
                <a:cs typeface="Courier New"/>
              </a:rPr>
              <a:t>)</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A</a:t>
            </a:r>
            <a:r>
              <a:rPr lang="zh-CN" altLang="zh-CN" kern="100">
                <a:cs typeface="Times New Roman"/>
              </a:rPr>
              <a:t>．</a:t>
            </a:r>
            <a:r>
              <a:rPr lang="en-US" altLang="zh-CN" kern="100">
                <a:latin typeface="宋体"/>
                <a:cs typeface="Times New Roman"/>
              </a:rPr>
              <a:t>“</a:t>
            </a:r>
            <a:r>
              <a:rPr lang="zh-CN" altLang="zh-CN" kern="100">
                <a:cs typeface="Times New Roman"/>
              </a:rPr>
              <a:t>这位巨人逝世以后所形成的空白，不久就会使人感觉到</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空白</a:t>
            </a:r>
            <a:r>
              <a:rPr lang="en-US" altLang="zh-CN" kern="100">
                <a:latin typeface="宋体"/>
                <a:cs typeface="Times New Roman"/>
              </a:rPr>
              <a:t>”</a:t>
            </a:r>
            <a:r>
              <a:rPr lang="zh-CN" altLang="zh-CN" kern="100">
                <a:cs typeface="Times New Roman"/>
              </a:rPr>
              <a:t>一词用来比喻马克思逝世造成的不可弥补的损失，表明马克思在无产阶级革命事业中具有不可替代的作用。</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B</a:t>
            </a:r>
            <a:r>
              <a:rPr lang="zh-CN" altLang="zh-CN" kern="100">
                <a:cs typeface="Times New Roman"/>
              </a:rPr>
              <a:t>．</a:t>
            </a:r>
            <a:r>
              <a:rPr lang="en-US" altLang="zh-CN" kern="100">
                <a:latin typeface="宋体"/>
                <a:cs typeface="Times New Roman"/>
              </a:rPr>
              <a:t>“</a:t>
            </a:r>
            <a:r>
              <a:rPr lang="zh-CN" altLang="zh-CN" kern="100">
                <a:cs typeface="Times New Roman"/>
              </a:rPr>
              <a:t>正像达尔文发现有机界的发展规律一样</a:t>
            </a:r>
            <a:r>
              <a:rPr lang="en-US" altLang="zh-CN" kern="100">
                <a:latin typeface="宋体"/>
                <a:cs typeface="Times New Roman"/>
              </a:rPr>
              <a:t>”</a:t>
            </a:r>
            <a:r>
              <a:rPr lang="zh-CN" altLang="zh-CN" kern="100">
                <a:cs typeface="Times New Roman"/>
              </a:rPr>
              <a:t>，该比喻旨在赞颂马克思发现人类历史的发展规律具有划时代的意义。</a:t>
            </a:r>
            <a:endParaRPr lang="zh-CN" altLang="zh-CN" sz="1050" kern="100">
              <a:latin typeface="宋体"/>
              <a:cs typeface="Courier New"/>
            </a:endParaRPr>
          </a:p>
          <a:p>
            <a:pPr indent="713740" algn="just">
              <a:lnSpc>
                <a:spcPct val="130000"/>
              </a:lnSpc>
              <a:tabLst>
                <a:tab pos="5829300" algn="l"/>
                <a:tab pos="9372600" algn="l"/>
              </a:tabLst>
            </a:pPr>
            <a:r>
              <a:rPr lang="en-US" altLang="zh-CN" kern="100">
                <a:cs typeface="Courier New"/>
              </a:rPr>
              <a:t>C</a:t>
            </a:r>
            <a:r>
              <a:rPr lang="zh-CN" altLang="zh-CN" kern="100">
                <a:cs typeface="Times New Roman"/>
              </a:rPr>
              <a:t>．</a:t>
            </a:r>
            <a:r>
              <a:rPr lang="en-US" altLang="zh-CN" kern="100">
                <a:latin typeface="宋体"/>
                <a:cs typeface="Times New Roman"/>
              </a:rPr>
              <a:t>“</a:t>
            </a:r>
            <a:r>
              <a:rPr lang="zh-CN" altLang="zh-CN" kern="100">
                <a:cs typeface="Times New Roman"/>
              </a:rPr>
              <a:t>由于剩余价值的发现，这里就豁然开朗了，而先前无论资产阶级经济学家或者社会主义批评家所做的一切研究都只是在黑暗中摸索</a:t>
            </a:r>
            <a:r>
              <a:rPr lang="en-US" altLang="zh-CN" kern="100">
                <a:latin typeface="宋体"/>
                <a:cs typeface="Times New Roman"/>
              </a:rPr>
              <a:t>”</a:t>
            </a:r>
            <a:r>
              <a:rPr lang="zh-CN" altLang="zh-CN" kern="100">
                <a:cs typeface="Times New Roman"/>
              </a:rPr>
              <a:t>，</a:t>
            </a:r>
            <a:r>
              <a:rPr lang="en-US" altLang="zh-CN" kern="100">
                <a:latin typeface="宋体"/>
                <a:cs typeface="Times New Roman"/>
              </a:rPr>
              <a:t>“</a:t>
            </a:r>
            <a:r>
              <a:rPr lang="zh-CN" altLang="zh-CN" kern="100">
                <a:cs typeface="Times New Roman"/>
              </a:rPr>
              <a:t>豁然开朗</a:t>
            </a:r>
            <a:r>
              <a:rPr lang="en-US" altLang="zh-CN" kern="100">
                <a:latin typeface="宋体"/>
                <a:cs typeface="Times New Roman"/>
              </a:rPr>
              <a:t>”</a:t>
            </a:r>
            <a:r>
              <a:rPr lang="zh-CN" altLang="zh-CN" kern="100">
                <a:cs typeface="Times New Roman"/>
              </a:rPr>
              <a:t>和</a:t>
            </a:r>
            <a:r>
              <a:rPr lang="en-US" altLang="zh-CN" kern="100">
                <a:latin typeface="宋体"/>
                <a:cs typeface="Times New Roman"/>
              </a:rPr>
              <a:t>“</a:t>
            </a:r>
            <a:r>
              <a:rPr lang="zh-CN" altLang="zh-CN" kern="100">
                <a:cs typeface="Times New Roman"/>
              </a:rPr>
              <a:t>在黑暗中摸索</a:t>
            </a:r>
            <a:r>
              <a:rPr lang="en-US" altLang="zh-CN" kern="100">
                <a:latin typeface="宋体"/>
                <a:cs typeface="Times New Roman"/>
              </a:rPr>
              <a:t>”</a:t>
            </a:r>
            <a:r>
              <a:rPr lang="zh-CN" altLang="zh-CN" kern="100">
                <a:cs typeface="Times New Roman"/>
              </a:rPr>
              <a:t>形成鲜明对比，热烈赞扬马克思的伟大发现</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68581"/>
            <a:ext cx="11377262" cy="3729365"/>
          </a:xfrm>
        </p:spPr>
        <p:txBody>
          <a:bodyPr/>
          <a:lstStyle/>
          <a:p>
            <a:pPr indent="713740" algn="just">
              <a:tabLst>
                <a:tab pos="5829300" algn="l"/>
                <a:tab pos="9372600" algn="l"/>
              </a:tabLst>
            </a:pPr>
            <a:r>
              <a:rPr lang="en-US" altLang="zh-CN" kern="100">
                <a:cs typeface="Courier New"/>
              </a:rPr>
              <a:t>D</a:t>
            </a:r>
            <a:r>
              <a:rPr lang="zh-CN" altLang="zh-CN" kern="100">
                <a:cs typeface="Times New Roman"/>
              </a:rPr>
              <a:t>．</a:t>
            </a:r>
            <a:r>
              <a:rPr lang="en-US" altLang="zh-CN" kern="100">
                <a:latin typeface="宋体"/>
                <a:cs typeface="Times New Roman"/>
              </a:rPr>
              <a:t>“</a:t>
            </a:r>
            <a:r>
              <a:rPr lang="zh-CN" altLang="zh-CN" kern="100">
                <a:cs typeface="Times New Roman"/>
              </a:rPr>
              <a:t>把它们当作蛛丝一样轻轻拂去</a:t>
            </a:r>
            <a:r>
              <a:rPr lang="en-US" altLang="zh-CN" kern="100">
                <a:latin typeface="宋体"/>
                <a:cs typeface="Times New Roman"/>
              </a:rPr>
              <a:t>”</a:t>
            </a:r>
            <a:r>
              <a:rPr lang="zh-CN" altLang="zh-CN" kern="100">
                <a:cs typeface="Times New Roman"/>
              </a:rPr>
              <a:t>，把各国政府的</a:t>
            </a:r>
            <a:r>
              <a:rPr lang="en-US" altLang="zh-CN" kern="100">
                <a:latin typeface="宋体"/>
                <a:cs typeface="Times New Roman"/>
              </a:rPr>
              <a:t>“</a:t>
            </a:r>
            <a:r>
              <a:rPr lang="zh-CN" altLang="zh-CN" kern="100">
                <a:cs typeface="Times New Roman"/>
              </a:rPr>
              <a:t>驱逐</a:t>
            </a:r>
            <a:r>
              <a:rPr lang="en-US" altLang="zh-CN" kern="100">
                <a:latin typeface="宋体"/>
                <a:cs typeface="Times New Roman"/>
              </a:rPr>
              <a:t>”</a:t>
            </a:r>
            <a:r>
              <a:rPr lang="zh-CN" altLang="zh-CN" kern="100">
                <a:cs typeface="Times New Roman"/>
              </a:rPr>
              <a:t>、资产者的</a:t>
            </a:r>
            <a:r>
              <a:rPr lang="en-US" altLang="zh-CN" kern="100">
                <a:latin typeface="宋体"/>
                <a:cs typeface="Times New Roman"/>
              </a:rPr>
              <a:t>“</a:t>
            </a:r>
            <a:r>
              <a:rPr lang="zh-CN" altLang="zh-CN" kern="100">
                <a:cs typeface="Times New Roman"/>
              </a:rPr>
              <a:t>诽谤</a:t>
            </a:r>
            <a:r>
              <a:rPr lang="en-US" altLang="zh-CN" kern="100">
                <a:latin typeface="宋体"/>
                <a:cs typeface="Times New Roman"/>
              </a:rPr>
              <a:t>”“</a:t>
            </a:r>
            <a:r>
              <a:rPr lang="zh-CN" altLang="zh-CN" kern="100">
                <a:cs typeface="Times New Roman"/>
              </a:rPr>
              <a:t>诅咒</a:t>
            </a:r>
            <a:r>
              <a:rPr lang="en-US" altLang="zh-CN" kern="100">
                <a:latin typeface="宋体"/>
                <a:cs typeface="Times New Roman"/>
              </a:rPr>
              <a:t>”</a:t>
            </a:r>
            <a:r>
              <a:rPr lang="zh-CN" altLang="zh-CN" kern="100">
                <a:cs typeface="Times New Roman"/>
              </a:rPr>
              <a:t>比喻成</a:t>
            </a:r>
            <a:r>
              <a:rPr lang="en-US" altLang="zh-CN" kern="100">
                <a:latin typeface="宋体"/>
                <a:cs typeface="Times New Roman"/>
              </a:rPr>
              <a:t>“</a:t>
            </a:r>
            <a:r>
              <a:rPr lang="zh-CN" altLang="zh-CN" kern="100">
                <a:cs typeface="Times New Roman"/>
              </a:rPr>
              <a:t>蛛丝</a:t>
            </a:r>
            <a:r>
              <a:rPr lang="en-US" altLang="zh-CN" kern="100">
                <a:latin typeface="宋体"/>
                <a:cs typeface="Times New Roman"/>
              </a:rPr>
              <a:t>”</a:t>
            </a:r>
            <a:r>
              <a:rPr lang="zh-CN" altLang="zh-CN" kern="100">
                <a:cs typeface="Times New Roman"/>
              </a:rPr>
              <a:t>，以此表现马克思对敌人的蔑视。</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B</a:t>
            </a:r>
            <a:r>
              <a:rPr lang="zh-CN" altLang="zh-CN" kern="100">
                <a:cs typeface="Times New Roman"/>
              </a:rPr>
              <a:t>　</a:t>
            </a:r>
            <a:endParaRPr lang="zh-CN" altLang="zh-CN" sz="1050" kern="100">
              <a:latin typeface="宋体"/>
              <a:cs typeface="Courier New"/>
            </a:endParaRPr>
          </a:p>
          <a:p>
            <a:pPr indent="713740" algn="just">
              <a:tabLst>
                <a:tab pos="5829300" algn="l"/>
                <a:tab pos="9372600" algn="l"/>
              </a:tabLst>
            </a:pPr>
            <a:r>
              <a:rPr lang="zh-CN" altLang="zh-CN" kern="100">
                <a:solidFill>
                  <a:srgbClr val="0000FF"/>
                </a:solidFill>
                <a:ea typeface="黑体"/>
                <a:cs typeface="Times New Roman"/>
              </a:rPr>
              <a:t>【解析】</a:t>
            </a:r>
            <a:r>
              <a:rPr lang="en-US" altLang="zh-CN" kern="100">
                <a:latin typeface="宋体"/>
                <a:cs typeface="Times New Roman"/>
              </a:rPr>
              <a:t>“</a:t>
            </a:r>
            <a:r>
              <a:rPr lang="zh-CN" altLang="zh-CN" kern="100">
                <a:ea typeface="楷体_GB2312"/>
                <a:cs typeface="Times New Roman"/>
              </a:rPr>
              <a:t>正像达尔文发现有机界的发展规律一样</a:t>
            </a:r>
            <a:r>
              <a:rPr lang="en-US" altLang="zh-CN" kern="100">
                <a:latin typeface="宋体"/>
                <a:cs typeface="Times New Roman"/>
              </a:rPr>
              <a:t>”</a:t>
            </a:r>
            <a:r>
              <a:rPr lang="zh-CN" altLang="zh-CN" kern="100">
                <a:ea typeface="楷体_GB2312"/>
                <a:cs typeface="Times New Roman"/>
              </a:rPr>
              <a:t>不是比喻，而是类比</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dirty="0">
                <a:cs typeface="Times New Roman"/>
              </a:rPr>
              <a:t>《在马克思墓前的讲话》是恩格斯代表全世界无产阶级对马克思的逝世表示的深切的哀悼，也是对马克思一生为无产阶级事业所做的伟大贡献所做的崇高的评价和热情的赞颂。</a:t>
            </a:r>
            <a:endParaRPr lang="zh-CN" altLang="zh-CN" sz="1050" kern="100" dirty="0">
              <a:latin typeface="宋体"/>
              <a:cs typeface="Courier New"/>
            </a:endParaRPr>
          </a:p>
          <a:p>
            <a:pPr indent="713740" algn="just">
              <a:tabLst>
                <a:tab pos="5829300" algn="l"/>
                <a:tab pos="9372600" algn="l"/>
              </a:tabLst>
            </a:pPr>
            <a:r>
              <a:rPr lang="zh-CN" altLang="zh-CN" kern="100" dirty="0">
                <a:cs typeface="Times New Roman"/>
              </a:rPr>
              <a:t>《谏逐客书》围绕</a:t>
            </a:r>
            <a:r>
              <a:rPr lang="en-US" altLang="zh-CN" kern="100" dirty="0">
                <a:latin typeface="宋体"/>
                <a:cs typeface="Times New Roman"/>
              </a:rPr>
              <a:t>“</a:t>
            </a:r>
            <a:r>
              <a:rPr lang="zh-CN" altLang="zh-CN" kern="100" dirty="0">
                <a:cs typeface="Times New Roman"/>
              </a:rPr>
              <a:t>大一统</a:t>
            </a:r>
            <a:r>
              <a:rPr lang="en-US" altLang="zh-CN" kern="100" dirty="0">
                <a:latin typeface="宋体"/>
                <a:cs typeface="Times New Roman"/>
              </a:rPr>
              <a:t>”</a:t>
            </a:r>
            <a:r>
              <a:rPr lang="zh-CN" altLang="zh-CN" kern="100" dirty="0">
                <a:cs typeface="Times New Roman"/>
              </a:rPr>
              <a:t>的目标，从秦王统一天下的高度立论，正反论证，利害并举，说明用客卿强国的重要性，从而达到谏阻秦王逐客的目的。</a:t>
            </a:r>
            <a:endParaRPr lang="zh-CN" altLang="zh-CN" sz="1050" kern="100" dirty="0">
              <a:latin typeface="宋体"/>
              <a:cs typeface="Courier New"/>
            </a:endParaRPr>
          </a:p>
          <a:p>
            <a:pPr indent="713740" algn="just">
              <a:tabLst>
                <a:tab pos="5829300" algn="l"/>
                <a:tab pos="9372600" algn="l"/>
              </a:tabLst>
            </a:pPr>
            <a:r>
              <a:rPr lang="zh-CN" altLang="zh-CN" kern="100" dirty="0">
                <a:cs typeface="Times New Roman"/>
              </a:rPr>
              <a:t>《与妻书》是清朝末年革命烈士林觉民在</a:t>
            </a:r>
            <a:r>
              <a:rPr lang="en-US" altLang="zh-CN" kern="100" dirty="0">
                <a:cs typeface="Courier New"/>
              </a:rPr>
              <a:t>1911</a:t>
            </a:r>
            <a:r>
              <a:rPr lang="zh-CN" altLang="zh-CN" kern="100" dirty="0">
                <a:cs typeface="Times New Roman"/>
              </a:rPr>
              <a:t>年</a:t>
            </a:r>
            <a:r>
              <a:rPr lang="en-US" altLang="zh-CN" kern="100" dirty="0">
                <a:cs typeface="Courier New"/>
              </a:rPr>
              <a:t>4</a:t>
            </a:r>
            <a:r>
              <a:rPr lang="zh-CN" altLang="zh-CN" kern="100" dirty="0">
                <a:cs typeface="Times New Roman"/>
              </a:rPr>
              <a:t>月</a:t>
            </a:r>
            <a:r>
              <a:rPr lang="en-US" altLang="zh-CN" kern="100" dirty="0">
                <a:cs typeface="Courier New"/>
              </a:rPr>
              <a:t>24</a:t>
            </a:r>
            <a:r>
              <a:rPr lang="zh-CN" altLang="zh-CN" kern="100" dirty="0">
                <a:cs typeface="Times New Roman"/>
              </a:rPr>
              <a:t>日晚写给妻子陈意映的一封绝笔信。在这封绝笔信中，作者委婉曲折地表达了自己对妻子的深情和对处于水深火热中的祖国深沉的爱</a:t>
            </a:r>
            <a:r>
              <a:rPr lang="zh-CN" altLang="zh-CN" kern="100" dirty="0" smtClean="0">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68909585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01591"/>
            <a:ext cx="11377262" cy="3352339"/>
          </a:xfrm>
        </p:spPr>
        <p:txBody>
          <a:bodyPr/>
          <a:lstStyle/>
          <a:p>
            <a:pPr indent="713740" algn="just">
              <a:tabLst>
                <a:tab pos="5829300" algn="l"/>
                <a:tab pos="9372600" algn="l"/>
              </a:tabLst>
            </a:pPr>
            <a:r>
              <a:rPr lang="en-US" altLang="zh-CN" kern="100">
                <a:cs typeface="Courier New"/>
              </a:rPr>
              <a:t>4</a:t>
            </a:r>
            <a:r>
              <a:rPr lang="zh-CN" altLang="zh-CN" kern="100">
                <a:cs typeface="Times New Roman"/>
              </a:rPr>
              <a:t>．请从孔子、庄子、马克思、霍金中任选三人为例，按照要求续写下面的话。要求：</a:t>
            </a:r>
            <a:r>
              <a:rPr lang="en-US" altLang="zh-CN" kern="100">
                <a:latin typeface="宋体"/>
                <a:cs typeface="Times New Roman"/>
              </a:rPr>
              <a:t>①</a:t>
            </a:r>
            <a:r>
              <a:rPr lang="zh-CN" altLang="zh-CN" kern="100">
                <a:cs typeface="Times New Roman"/>
              </a:rPr>
              <a:t>紧扣首句观点，符合所选人物的境遇；</a:t>
            </a:r>
            <a:r>
              <a:rPr lang="en-US" altLang="zh-CN" kern="100">
                <a:latin typeface="宋体"/>
                <a:cs typeface="Times New Roman"/>
              </a:rPr>
              <a:t>②</a:t>
            </a:r>
            <a:r>
              <a:rPr lang="zh-CN" altLang="zh-CN" kern="100">
                <a:cs typeface="Times New Roman"/>
              </a:rPr>
              <a:t>运用排比的修辞手法；</a:t>
            </a:r>
            <a:r>
              <a:rPr lang="en-US" altLang="zh-CN" kern="100">
                <a:latin typeface="宋体"/>
                <a:cs typeface="Times New Roman"/>
              </a:rPr>
              <a:t>③</a:t>
            </a:r>
            <a:r>
              <a:rPr lang="zh-CN" altLang="zh-CN" kern="100">
                <a:cs typeface="Times New Roman"/>
              </a:rPr>
              <a:t>语意连贯，内容充实；</a:t>
            </a:r>
            <a:r>
              <a:rPr lang="en-US" altLang="zh-CN" kern="100">
                <a:latin typeface="宋体"/>
                <a:cs typeface="Times New Roman"/>
              </a:rPr>
              <a:t>④</a:t>
            </a:r>
            <a:r>
              <a:rPr lang="zh-CN" altLang="zh-CN" kern="100">
                <a:cs typeface="Times New Roman"/>
              </a:rPr>
              <a:t>不少于</a:t>
            </a:r>
            <a:r>
              <a:rPr lang="en-US" altLang="zh-CN" kern="100">
                <a:cs typeface="Courier New"/>
              </a:rPr>
              <a:t>60</a:t>
            </a:r>
            <a:r>
              <a:rPr lang="zh-CN" altLang="zh-CN" kern="100">
                <a:cs typeface="Times New Roman"/>
              </a:rPr>
              <a:t>个字。</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人是一根能思想的苇草，思想使渺小而脆弱的人变得伟大而坚强。</a:t>
            </a:r>
            <a:r>
              <a:rPr lang="en-US" altLang="zh-CN" kern="100" smtClean="0">
                <a:cs typeface="Courier New"/>
              </a:rPr>
              <a:t>__________________________________________________</a:t>
            </a:r>
          </a:p>
          <a:p>
            <a:pPr indent="713740" algn="just">
              <a:tabLst>
                <a:tab pos="5829300" algn="l"/>
                <a:tab pos="9372600" algn="l"/>
              </a:tabLst>
            </a:pP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a:t>
            </a:r>
            <a:r>
              <a:rPr lang="zh-CN" altLang="zh-CN" kern="100">
                <a:cs typeface="Times New Roman"/>
              </a:rPr>
              <a:t>示例一</a:t>
            </a:r>
            <a:r>
              <a:rPr lang="en-US" altLang="zh-CN" kern="100">
                <a:cs typeface="Courier New"/>
              </a:rPr>
              <a:t>)</a:t>
            </a:r>
            <a:r>
              <a:rPr lang="zh-CN" altLang="zh-CN" kern="100">
                <a:cs typeface="Times New Roman"/>
              </a:rPr>
              <a:t>是孜孜不倦的思考，让出身低微的孔子成了名垂千古的大成至圣；是超凡脱俗的智慧，让形容枯槁的庄子成了逍遥自在的南华真人；是开天辟地的理论，让潦倒一生的马克思成了开启时代的革命导师。</a:t>
            </a:r>
            <a:endParaRPr lang="zh-CN" altLang="zh-CN" sz="1050" kern="100">
              <a:latin typeface="宋体"/>
              <a:cs typeface="Courier New"/>
            </a:endParaRPr>
          </a:p>
          <a:p>
            <a:pPr indent="713740" algn="just">
              <a:tabLst>
                <a:tab pos="5829300" algn="l"/>
                <a:tab pos="9372600" algn="l"/>
              </a:tabLst>
            </a:pPr>
            <a:r>
              <a:rPr lang="en-US" altLang="zh-CN" kern="100">
                <a:cs typeface="Courier New"/>
              </a:rPr>
              <a:t>(</a:t>
            </a:r>
            <a:r>
              <a:rPr lang="zh-CN" altLang="zh-CN" kern="100">
                <a:cs typeface="Times New Roman"/>
              </a:rPr>
              <a:t>示例二</a:t>
            </a:r>
            <a:r>
              <a:rPr lang="en-US" altLang="zh-CN" kern="100">
                <a:cs typeface="Courier New"/>
              </a:rPr>
              <a:t>)</a:t>
            </a:r>
            <a:r>
              <a:rPr lang="zh-CN" altLang="zh-CN" kern="100">
                <a:cs typeface="Times New Roman"/>
              </a:rPr>
              <a:t>孔子</a:t>
            </a:r>
            <a:r>
              <a:rPr lang="en-US" altLang="zh-CN" kern="100">
                <a:latin typeface="宋体"/>
                <a:cs typeface="Times New Roman"/>
              </a:rPr>
              <a:t>“</a:t>
            </a:r>
            <a:r>
              <a:rPr lang="zh-CN" altLang="zh-CN" kern="100">
                <a:cs typeface="Times New Roman"/>
              </a:rPr>
              <a:t>天下归仁</a:t>
            </a:r>
            <a:r>
              <a:rPr lang="en-US" altLang="zh-CN" kern="100">
                <a:latin typeface="宋体"/>
                <a:cs typeface="Times New Roman"/>
              </a:rPr>
              <a:t>”</a:t>
            </a:r>
            <a:r>
              <a:rPr lang="zh-CN" altLang="zh-CN" kern="100">
                <a:cs typeface="Times New Roman"/>
              </a:rPr>
              <a:t>的思想，引领人类文明几千年，他的思想经久不衰；马克思</a:t>
            </a:r>
            <a:r>
              <a:rPr lang="en-US" altLang="zh-CN" kern="100">
                <a:latin typeface="宋体"/>
                <a:cs typeface="Times New Roman"/>
              </a:rPr>
              <a:t>“</a:t>
            </a:r>
            <a:r>
              <a:rPr lang="zh-CN" altLang="zh-CN" kern="100">
                <a:cs typeface="Times New Roman"/>
              </a:rPr>
              <a:t>共产主义</a:t>
            </a:r>
            <a:r>
              <a:rPr lang="en-US" altLang="zh-CN" kern="100">
                <a:latin typeface="宋体"/>
                <a:cs typeface="Times New Roman"/>
              </a:rPr>
              <a:t>”</a:t>
            </a:r>
            <a:r>
              <a:rPr lang="zh-CN" altLang="zh-CN" kern="100">
                <a:cs typeface="Times New Roman"/>
              </a:rPr>
              <a:t>的思想，推动了滚滚向前的历史车轮，他的思想永放光辉；霍金</a:t>
            </a:r>
            <a:r>
              <a:rPr lang="en-US" altLang="zh-CN" kern="100">
                <a:latin typeface="宋体"/>
                <a:cs typeface="Times New Roman"/>
              </a:rPr>
              <a:t>“</a:t>
            </a:r>
            <a:r>
              <a:rPr lang="zh-CN" altLang="zh-CN" kern="100">
                <a:cs typeface="Times New Roman"/>
              </a:rPr>
              <a:t>黑洞</a:t>
            </a:r>
            <a:r>
              <a:rPr lang="en-US" altLang="zh-CN" kern="100">
                <a:latin typeface="宋体"/>
                <a:cs typeface="Times New Roman"/>
              </a:rPr>
              <a:t>”</a:t>
            </a:r>
            <a:r>
              <a:rPr lang="zh-CN" altLang="zh-CN" kern="100">
                <a:cs typeface="Times New Roman"/>
              </a:rPr>
              <a:t>的思想，揭示了宇宙的奥秘，他的思想超前创新</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lgn="l"/>
                <a:tab pos="9372600" algn="l"/>
              </a:tabLst>
            </a:pPr>
            <a:r>
              <a:rPr lang="en-US" altLang="zh-CN" kern="100">
                <a:cs typeface="Courier New"/>
              </a:rPr>
              <a:t>5</a:t>
            </a:r>
            <a:r>
              <a:rPr lang="zh-CN" altLang="zh-CN" kern="100">
                <a:cs typeface="Times New Roman"/>
              </a:rPr>
              <a:t>．用</a:t>
            </a:r>
            <a:r>
              <a:rPr lang="en-US" altLang="zh-CN" kern="100">
                <a:latin typeface="宋体"/>
                <a:cs typeface="Times New Roman"/>
              </a:rPr>
              <a:t>“</a:t>
            </a:r>
            <a:r>
              <a:rPr lang="zh-CN" altLang="zh-CN" kern="100">
                <a:cs typeface="Times New Roman"/>
              </a:rPr>
              <a:t>马克思</a:t>
            </a:r>
            <a:r>
              <a:rPr lang="en-US" altLang="zh-CN" kern="100">
                <a:latin typeface="宋体"/>
                <a:cs typeface="Times New Roman"/>
              </a:rPr>
              <a:t>”</a:t>
            </a:r>
            <a:r>
              <a:rPr lang="zh-CN" altLang="zh-CN" kern="100">
                <a:cs typeface="Times New Roman"/>
              </a:rPr>
              <a:t>作为首句的开头，将下面的长句改成由</a:t>
            </a:r>
            <a:r>
              <a:rPr lang="en-US" altLang="zh-CN" kern="100">
                <a:cs typeface="Courier New"/>
              </a:rPr>
              <a:t>4</a:t>
            </a:r>
            <a:r>
              <a:rPr lang="zh-CN" altLang="zh-CN" kern="100">
                <a:cs typeface="Times New Roman"/>
              </a:rPr>
              <a:t>个短句组成的句子，要求保持原意，语句通顺，语意连贯，可适当增减个别词语。</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无产阶级革命家马克思是一位从上帝那里同时接受天赋与苦难两项馈赠而又善于用如椽巨笔把天赋演绎到极致的天才。</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cs typeface="Courier New"/>
              </a:rPr>
              <a:t>(</a:t>
            </a:r>
            <a:r>
              <a:rPr lang="zh-CN" altLang="zh-CN" kern="100">
                <a:cs typeface="Times New Roman"/>
              </a:rPr>
              <a:t>马克思</a:t>
            </a:r>
            <a:r>
              <a:rPr lang="en-US" altLang="zh-CN" kern="100">
                <a:cs typeface="Courier New"/>
              </a:rPr>
              <a:t>)</a:t>
            </a:r>
            <a:r>
              <a:rPr lang="zh-CN" altLang="zh-CN" kern="100">
                <a:cs typeface="Times New Roman"/>
              </a:rPr>
              <a:t>是一位无产阶级革命家，也是一位天才，他从上帝那里同时接受了天赋与苦难两项馈赠，他善于用如椽巨笔把天赋演绎到极致</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423246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扩展</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审美鉴赏与创造</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01891507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48487"/>
            <a:ext cx="11377262" cy="4694822"/>
          </a:xfrm>
        </p:spPr>
        <p:txBody>
          <a:bodyPr/>
          <a:lstStyle/>
          <a:p>
            <a:pPr indent="713740" algn="just">
              <a:lnSpc>
                <a:spcPct val="120000"/>
              </a:lnSpc>
              <a:tabLst>
                <a:tab pos="5829300" algn="l"/>
                <a:tab pos="9372600" algn="l"/>
              </a:tabLst>
            </a:pPr>
            <a:r>
              <a:rPr lang="zh-CN" altLang="zh-CN" kern="100">
                <a:ea typeface="黑体"/>
                <a:cs typeface="Times New Roman"/>
              </a:rPr>
              <a:t>课内素材</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cs typeface="Times New Roman"/>
              </a:rPr>
              <a:t>《在〈人民报〉创刊纪念会上的演说》中马克思从历史唯物主义的思想高度阐述了这场社会革命的阶级力量，指出无产阶级是旧社会的掘墓人、资产阶级的执刑者。</a:t>
            </a:r>
            <a:r>
              <a:rPr lang="en-US" altLang="zh-CN" kern="100">
                <a:cs typeface="Courier New"/>
              </a:rPr>
              <a:t>150</a:t>
            </a:r>
            <a:r>
              <a:rPr lang="zh-CN" altLang="zh-CN" kern="100">
                <a:cs typeface="Times New Roman"/>
              </a:rPr>
              <a:t>多年来，历史的沧桑和岁月的年轮不仅丝毫没有销蚀掉它非凡的风采，而且其深邃的思想、隽永的语言、厚重的文化，至今仍然让我们能够领略到经典的魅力。精神只有为人民群众所掌握，才能转化为改造世界的巨大物质力量；深邃的思想只有与隽永的语言和厚重的文化相结合才能焕发出经典的光彩。</a:t>
            </a:r>
            <a:endParaRPr lang="zh-CN" altLang="zh-CN" sz="1050" kern="100">
              <a:latin typeface="宋体"/>
              <a:cs typeface="Courier New"/>
            </a:endParaRPr>
          </a:p>
          <a:p>
            <a:pPr indent="713740" algn="just">
              <a:lnSpc>
                <a:spcPct val="120000"/>
              </a:lnSpc>
              <a:tabLst>
                <a:tab pos="5829300" algn="l"/>
                <a:tab pos="9372600" algn="l"/>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经典的魅力</a:t>
            </a:r>
            <a:r>
              <a:rPr lang="en-US" altLang="zh-CN" kern="100">
                <a:latin typeface="宋体"/>
                <a:cs typeface="Times New Roman"/>
              </a:rPr>
              <a:t>”“</a:t>
            </a:r>
            <a:r>
              <a:rPr lang="zh-CN" altLang="zh-CN" kern="100">
                <a:ea typeface="仿宋_GB2312"/>
                <a:cs typeface="Times New Roman"/>
              </a:rPr>
              <a:t>精神与物质</a:t>
            </a:r>
            <a:r>
              <a:rPr lang="en-US" altLang="zh-CN" kern="100">
                <a:latin typeface="宋体"/>
                <a:cs typeface="Times New Roman"/>
              </a:rPr>
              <a:t>”“</a:t>
            </a:r>
            <a:r>
              <a:rPr lang="zh-CN" altLang="zh-CN" kern="100">
                <a:ea typeface="仿宋_GB2312"/>
                <a:cs typeface="Times New Roman"/>
              </a:rPr>
              <a:t>现实与未来</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89775481"/>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8194"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33141307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242391"/>
          </a:xfrm>
        </p:spPr>
        <p:txBody>
          <a:bodyPr/>
          <a:lstStyle/>
          <a:p>
            <a:pPr indent="713740" algn="just">
              <a:tabLst>
                <a:tab pos="5829300" algn="l"/>
                <a:tab pos="9372600" algn="l"/>
              </a:tabLst>
            </a:pPr>
            <a:r>
              <a:rPr lang="zh-CN" altLang="zh-CN" kern="100">
                <a:ea typeface="黑体"/>
                <a:cs typeface="Times New Roman"/>
              </a:rPr>
              <a:t>课外素材</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马克思是很善于幽默的，这从他和燕妮的爱情方式就可见一斑。</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一次他对燕妮说：</a:t>
            </a:r>
            <a:r>
              <a:rPr lang="en-US" altLang="zh-CN" kern="100">
                <a:latin typeface="宋体"/>
                <a:cs typeface="Times New Roman"/>
              </a:rPr>
              <a:t>“</a:t>
            </a:r>
            <a:r>
              <a:rPr lang="zh-CN" altLang="zh-CN" kern="100">
                <a:cs typeface="Times New Roman"/>
              </a:rPr>
              <a:t>我爱上了一个姑娘，这姑娘非常的美，世界上再也没有比她更美的姑娘了，我非常爱她。</a:t>
            </a:r>
            <a:r>
              <a:rPr lang="en-US" altLang="zh-CN" kern="100">
                <a:latin typeface="宋体"/>
                <a:cs typeface="Times New Roman"/>
              </a:rPr>
              <a:t>”</a:t>
            </a:r>
            <a:r>
              <a:rPr lang="zh-CN" altLang="zh-CN" kern="100">
                <a:cs typeface="Times New Roman"/>
              </a:rPr>
              <a:t>燕妮听了，非常紧张，心脏剧烈地跳着，她忐忑不安地忙问其姓名，马克思拿出一只精致的小匣子说：</a:t>
            </a:r>
            <a:r>
              <a:rPr lang="en-US" altLang="zh-CN" kern="100">
                <a:latin typeface="宋体"/>
                <a:cs typeface="Times New Roman"/>
              </a:rPr>
              <a:t>“</a:t>
            </a:r>
            <a:r>
              <a:rPr lang="zh-CN" altLang="zh-CN" kern="100">
                <a:cs typeface="Times New Roman"/>
              </a:rPr>
              <a:t>她的肖像就在里面。</a:t>
            </a:r>
            <a:r>
              <a:rPr lang="en-US" altLang="zh-CN" kern="100">
                <a:latin typeface="宋体"/>
                <a:cs typeface="Times New Roman"/>
              </a:rPr>
              <a:t>”</a:t>
            </a:r>
            <a:r>
              <a:rPr lang="zh-CN" altLang="zh-CN" kern="100">
                <a:cs typeface="Times New Roman"/>
              </a:rPr>
              <a:t>燕妮忙打开，没有看见任何照片。只在匣子内小镜子里映出自己惊慌的脸。她恍然大悟，幸福地笑了</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zh-CN" altLang="zh-CN" kern="100">
                <a:cs typeface="Times New Roman"/>
              </a:rPr>
              <a:t>有一次，海涅写了一首八行的诗，马克思帮他修改，每一字都推敲很久，直到他们认为没有可改的余地为止。马克思受到法国当局迫害，不得不离开巴黎到布鲁塞尔去。临行前，他给海涅写了一封信，说：</a:t>
            </a:r>
            <a:r>
              <a:rPr lang="en-US" altLang="zh-CN" kern="100">
                <a:latin typeface="宋体"/>
                <a:cs typeface="Times New Roman"/>
              </a:rPr>
              <a:t>“</a:t>
            </a:r>
            <a:r>
              <a:rPr lang="zh-CN" altLang="zh-CN" kern="100">
                <a:cs typeface="Times New Roman"/>
              </a:rPr>
              <a:t>亲爱的朋友，我希望明天还有时间见到你，我将在星期一动身</a:t>
            </a:r>
            <a:r>
              <a:rPr lang="en-US" altLang="zh-CN" kern="100">
                <a:latin typeface="宋体"/>
                <a:cs typeface="Times New Roman"/>
              </a:rPr>
              <a:t>……</a:t>
            </a:r>
            <a:r>
              <a:rPr lang="zh-CN" altLang="zh-CN" kern="100">
                <a:cs typeface="Times New Roman"/>
              </a:rPr>
              <a:t>我将离开这里的人们，可是离开您最使我痛苦，我真想把您也打包进我的行李中去。</a:t>
            </a:r>
            <a:r>
              <a:rPr lang="en-US" altLang="zh-CN" kern="100">
                <a:latin typeface="宋体"/>
                <a:cs typeface="Times New Roman"/>
              </a:rPr>
              <a:t>”</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【适用话题】</a:t>
            </a:r>
            <a:r>
              <a:rPr lang="en-US" altLang="zh-CN" kern="100">
                <a:latin typeface="宋体"/>
                <a:cs typeface="Times New Roman"/>
              </a:rPr>
              <a:t>“</a:t>
            </a:r>
            <a:r>
              <a:rPr lang="zh-CN" altLang="zh-CN" kern="100">
                <a:ea typeface="仿宋_GB2312"/>
                <a:cs typeface="Times New Roman"/>
              </a:rPr>
              <a:t>享受生活</a:t>
            </a:r>
            <a:r>
              <a:rPr lang="en-US" altLang="zh-CN" kern="100">
                <a:latin typeface="宋体"/>
                <a:cs typeface="Times New Roman"/>
              </a:rPr>
              <a:t>”“</a:t>
            </a:r>
            <a:r>
              <a:rPr lang="zh-CN" altLang="zh-CN" kern="100">
                <a:ea typeface="仿宋_GB2312"/>
                <a:cs typeface="Times New Roman"/>
              </a:rPr>
              <a:t>机智与幽默</a:t>
            </a:r>
            <a:r>
              <a:rPr lang="en-US" altLang="zh-CN" kern="100">
                <a:latin typeface="宋体"/>
                <a:cs typeface="Times New Roman"/>
              </a:rPr>
              <a:t>”“</a:t>
            </a:r>
            <a:r>
              <a:rPr lang="zh-CN" altLang="zh-CN" kern="100">
                <a:ea typeface="仿宋_GB2312"/>
                <a:cs typeface="Times New Roman"/>
              </a:rPr>
              <a:t>痛苦与抉择</a:t>
            </a:r>
            <a:r>
              <a:rPr lang="en-US" altLang="zh-CN" kern="100">
                <a:latin typeface="宋体"/>
                <a:cs typeface="Times New Roman"/>
              </a:rPr>
              <a:t>”</a:t>
            </a:r>
            <a:r>
              <a:rPr lang="zh-CN" altLang="zh-CN" kern="100">
                <a:ea typeface="仿宋_GB2312"/>
                <a:cs typeface="Times New Roman"/>
              </a:rPr>
              <a:t>等</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69554"/>
            <a:ext cx="11377262" cy="4845633"/>
          </a:xfrm>
          <a:ln>
            <a:solidFill>
              <a:schemeClr val="tx1"/>
            </a:solidFill>
            <a:prstDash val="lgDash"/>
          </a:ln>
        </p:spPr>
        <p:txBody>
          <a:bodyPr/>
          <a:lstStyle/>
          <a:p>
            <a:pPr indent="713740" algn="just">
              <a:tabLst>
                <a:tab pos="5829300" algn="l"/>
                <a:tab pos="9372600" algn="l"/>
              </a:tabLst>
            </a:pPr>
            <a:r>
              <a:rPr lang="zh-CN" altLang="zh-CN" kern="100">
                <a:ea typeface="黑体"/>
                <a:cs typeface="Times New Roman"/>
              </a:rPr>
              <a:t>导读：</a:t>
            </a:r>
            <a:r>
              <a:rPr lang="zh-CN" altLang="zh-CN" kern="100">
                <a:ea typeface="仿宋_GB2312"/>
                <a:cs typeface="Times New Roman"/>
              </a:rPr>
              <a:t>马克思长期流亡，生活艰苦，常常靠典当维持生计，有时竟然连买邮票的钱都没有，但他仍然顽强地进行研究工作和革命活动。恩格斯为了维持马克思的生活而去经营自己十分厌恶的商业，把挣来的钱源源不断地寄给马克思。不仅仅是在生活中，在事业上他们更是互相关怀、互相合作。他们同住在伦敦时，每天下午，恩格斯总到马克思家里去，一连几个小时，共同探讨各种问题。分开之后，他们几乎每天通信，彼此交换对政治事件的意见和研究工作的成果。他们之间的关怀还体现在时时刻刻给予对方帮助，都为对方事业上的成就而感到骄傲</a:t>
            </a:r>
            <a:r>
              <a:rPr lang="zh-CN" altLang="zh-CN" kern="100" smtClean="0">
                <a:ea typeface="仿宋_GB2312"/>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98623310"/>
              </p:ext>
            </p:extLst>
          </p:nvPr>
        </p:nvGraphicFramePr>
        <p:xfrm>
          <a:off x="3202557" y="693490"/>
          <a:ext cx="5268913" cy="758825"/>
        </p:xfrm>
        <a:graphic>
          <a:graphicData uri="http://schemas.openxmlformats.org/presentationml/2006/ole">
            <mc:AlternateContent xmlns:mc="http://schemas.openxmlformats.org/markup-compatibility/2006">
              <mc:Choice xmlns:v="urn:schemas-microsoft-com:vml" Requires="v">
                <p:oleObj spid="_x0000_s9218"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202557"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170563783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539092"/>
          </a:xfrm>
        </p:spPr>
        <p:txBody>
          <a:bodyPr/>
          <a:lstStyle/>
          <a:p>
            <a:pPr indent="713740" algn="ctr">
              <a:tabLst>
                <a:tab pos="5829300" algn="l"/>
                <a:tab pos="9372600" algn="l"/>
              </a:tabLst>
            </a:pPr>
            <a:r>
              <a:rPr lang="zh-CN" altLang="zh-CN" kern="100" smtClean="0">
                <a:ea typeface="黑体"/>
                <a:cs typeface="Times New Roman"/>
              </a:rPr>
              <a:t>从</a:t>
            </a:r>
            <a:r>
              <a:rPr lang="zh-CN" altLang="zh-CN" kern="100">
                <a:ea typeface="黑体"/>
                <a:cs typeface="Times New Roman"/>
              </a:rPr>
              <a:t>马克思与恩格斯的友谊说起</a:t>
            </a:r>
            <a:endParaRPr lang="zh-CN" altLang="zh-CN" sz="1050" kern="100">
              <a:latin typeface="宋体"/>
              <a:cs typeface="Courier New"/>
            </a:endParaRPr>
          </a:p>
          <a:p>
            <a:pPr indent="713740" algn="ctr">
              <a:tabLst>
                <a:tab pos="5829300" algn="l"/>
                <a:tab pos="9372600" algn="l"/>
              </a:tabLst>
            </a:pPr>
            <a:r>
              <a:rPr lang="zh-CN" altLang="zh-CN" kern="100">
                <a:ea typeface="仿宋_GB2312"/>
                <a:cs typeface="Times New Roman"/>
              </a:rPr>
              <a:t>马誉炜</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我们知道，马克思和恩格斯有着深厚的友谊，而且从始至终洋溢着纯洁和高尚。共同的世界观和价值观使他们走到了一起。在长达近</a:t>
            </a:r>
            <a:r>
              <a:rPr lang="en-US" altLang="zh-CN" kern="100">
                <a:ea typeface="楷体_GB2312"/>
                <a:cs typeface="Courier New"/>
              </a:rPr>
              <a:t>40</a:t>
            </a:r>
            <a:r>
              <a:rPr lang="zh-CN" altLang="zh-CN" kern="100">
                <a:ea typeface="楷体_GB2312"/>
                <a:cs typeface="Times New Roman"/>
              </a:rPr>
              <a:t>年的合作中，他们同甘苦，共患难，互相关心，互相爱护，互相帮助，共同起草共产主义同盟纲领</a:t>
            </a:r>
            <a:r>
              <a:rPr lang="en-US" altLang="zh-CN" kern="100">
                <a:ea typeface="楷体_GB2312"/>
                <a:cs typeface="Courier New"/>
              </a:rPr>
              <a:t>——</a:t>
            </a:r>
            <a:r>
              <a:rPr lang="zh-CN" altLang="zh-CN" kern="100">
                <a:ea typeface="楷体_GB2312"/>
                <a:cs typeface="Times New Roman"/>
              </a:rPr>
              <a:t>《共产党宣言》；马克思家境困难时，恩格斯经常给他寄上解救贫困的英镑。尤其令人感动的是，在马克思逝世后，恩格斯又花费了</a:t>
            </a:r>
            <a:r>
              <a:rPr lang="en-US" altLang="zh-CN" kern="100">
                <a:ea typeface="楷体_GB2312"/>
                <a:cs typeface="Courier New"/>
              </a:rPr>
              <a:t>10</a:t>
            </a:r>
            <a:r>
              <a:rPr lang="zh-CN" altLang="zh-CN" kern="100">
                <a:ea typeface="楷体_GB2312"/>
                <a:cs typeface="Times New Roman"/>
              </a:rPr>
              <a:t>多年的时间整理马克思《资本论》的手稿，使《资本论》二、三卷得以问世</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这就是真正的朋友：同呼吸，共命运，心连心。</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现在我们生活的时代，相对于马克思、恩格斯所处的年代，在许多方面都发生了很大变化，但作为一个人，为何交友？怎样交友？交什么友？其基本原则和真谛仍没有改变。翻开人类历史，大凡成大事者，身边总有一些志同道合的真正的朋友相助。在社会主义和共产主义的奋斗史上，无产阶级革命家之间结下的纯洁而又高尚的友谊堪称楷模。毛泽东和朱德、周恩来等老一辈革命家之间的情谊，都是值得大书特书的。事实证明，共同目标是友谊的基石。人生最重要的是对事业的追求，交友一定要以共同的理想和目标为基础</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6" y="1125538"/>
            <a:ext cx="11377262" cy="1245352"/>
          </a:xfrm>
        </p:spPr>
        <p:txBody>
          <a:bodyPr/>
          <a:lstStyle/>
          <a:p>
            <a:pPr indent="713740" algn="just">
              <a:tabLst>
                <a:tab pos="5829300" algn="l"/>
                <a:tab pos="9372600" algn="l"/>
              </a:tabLst>
            </a:pPr>
            <a:r>
              <a:rPr lang="en-US" altLang="zh-CN" kern="100">
                <a:cs typeface="Courier New"/>
              </a:rPr>
              <a:t>1</a:t>
            </a:r>
            <a:r>
              <a:rPr lang="zh-CN" altLang="zh-CN" kern="100">
                <a:cs typeface="Times New Roman"/>
              </a:rPr>
              <a:t>．把握运用长句表达的深刻含义和复杂感情。</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．阅读课文，梳理文章结构，理解作者观点，体会文中感情</a:t>
            </a:r>
            <a:r>
              <a:rPr lang="zh-CN" altLang="zh-CN" kern="100" smtClean="0">
                <a:cs typeface="Times New Roman"/>
              </a:rPr>
              <a:t>。</a:t>
            </a:r>
            <a:endParaRPr lang="zh-CN" altLang="zh-CN" sz="1050" kern="100">
              <a:latin typeface="宋体"/>
              <a:cs typeface="Courier New"/>
            </a:endParaRPr>
          </a:p>
        </p:txBody>
      </p:sp>
      <p:pic>
        <p:nvPicPr>
          <p:cNvPr id="10244" name="Picture 4" descr="D:\潇潇\原始文件\语文人教版必修下册(2021.1.21教用出成书)\学习策略.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r="19119"/>
          <a:stretch>
            <a:fillRect/>
          </a:stretch>
        </p:blipFill>
        <p:spPr bwMode="auto">
          <a:xfrm>
            <a:off x="46534" y="621482"/>
            <a:ext cx="1206440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9095850"/>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68432"/>
            <a:ext cx="11377262" cy="4261562"/>
          </a:xfrm>
        </p:spPr>
        <p:txBody>
          <a:bodyPr/>
          <a:lstStyle/>
          <a:p>
            <a:r>
              <a:rPr lang="zh-CN" altLang="zh-CN" kern="100">
                <a:ea typeface="楷体_GB2312"/>
                <a:cs typeface="Times New Roman"/>
              </a:rPr>
              <a:t>当今世界，常常有人感叹：人生得一知己足矣，可见交上真正志同道合、同舟共济的朋友的难度之大。最为常见的是，一些人交友的原则是趋炎附势：今天你大权在握，你的朋友就会遍布天下，老乡、同学、战友、老部下，凡是和你能搭上界的，甚至压根儿就搭不上界的也找个由头去拉拢你，似乎都是知心朋友，他们可以和你称兄道弟，推杯换盏，甚至向你盟誓两肋插刀云云。但有朝一日你的权力不在了，或是你遇了难、倒了霉，再看那些朋友，早也就</a:t>
            </a:r>
            <a:r>
              <a:rPr lang="en-US" altLang="zh-CN" kern="100">
                <a:latin typeface="宋体"/>
                <a:cs typeface="Times New Roman"/>
              </a:rPr>
              <a:t>“</a:t>
            </a:r>
            <a:r>
              <a:rPr lang="zh-CN" altLang="zh-CN" kern="100">
                <a:ea typeface="楷体_GB2312"/>
                <a:cs typeface="Times New Roman"/>
              </a:rPr>
              <a:t>树倒猢狲散</a:t>
            </a:r>
            <a:r>
              <a:rPr lang="en-US" altLang="zh-CN" kern="100">
                <a:latin typeface="宋体"/>
                <a:cs typeface="Times New Roman"/>
              </a:rPr>
              <a:t>”</a:t>
            </a:r>
            <a:r>
              <a:rPr lang="zh-CN" altLang="zh-CN" kern="100">
                <a:ea typeface="楷体_GB2312"/>
                <a:cs typeface="Times New Roman"/>
              </a:rPr>
              <a:t>各奔东西了。</a:t>
            </a:r>
            <a:endParaRPr lang="zh-CN" altLang="en-US"/>
          </a:p>
        </p:txBody>
      </p:sp>
    </p:spTree>
    <p:extLst>
      <p:ext uri="{BB962C8B-B14F-4D97-AF65-F5344CB8AC3E}">
        <p14:creationId xmlns:p14="http://schemas.microsoft.com/office/powerpoint/2010/main" val="1705637837"/>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正所谓：得意时朋友认识了你，失意时你认识了朋友。朋友就是一面镜子，照出了世态炎凉、真善美丑。还有一些人，交友的原则是唯钱是图：为了捞取钱财，不惜出卖党性原则，不惜造成国家财产的重大损失，不惜坑害黎民百姓。这些年，某些领导干部傍大款，行贿受贿，走上犯罪道路而锒铛入狱，教训极为深刻。还有一些人处事圆滑，左右逢源，批评与自我批评难以开展。说什么：批评上级担心官位难保，批评同级担心关系难搞，批评自己纯粹自寻烦恼，批评下级又怕丢了选票。还是宋人欧阳修说得好：</a:t>
            </a:r>
            <a:r>
              <a:rPr lang="en-US" altLang="zh-CN" kern="100">
                <a:latin typeface="宋体"/>
                <a:cs typeface="Times New Roman"/>
              </a:rPr>
              <a:t>“</a:t>
            </a:r>
            <a:r>
              <a:rPr lang="zh-CN" altLang="zh-CN" kern="100">
                <a:ea typeface="楷体_GB2312"/>
                <a:cs typeface="Times New Roman"/>
              </a:rPr>
              <a:t>君子以同道为朋，小人以同利为朋。</a:t>
            </a:r>
            <a:r>
              <a:rPr lang="en-US" altLang="zh-CN" kern="100">
                <a:latin typeface="宋体"/>
                <a:cs typeface="Times New Roman"/>
              </a:rPr>
              <a:t>”</a:t>
            </a:r>
            <a:r>
              <a:rPr lang="zh-CN" altLang="zh-CN" kern="100">
                <a:ea typeface="楷体_GB2312"/>
                <a:cs typeface="Times New Roman"/>
              </a:rPr>
              <a:t>他还说：</a:t>
            </a:r>
            <a:r>
              <a:rPr lang="en-US" altLang="zh-CN" kern="100">
                <a:latin typeface="宋体"/>
                <a:cs typeface="Times New Roman"/>
              </a:rPr>
              <a:t>“</a:t>
            </a:r>
            <a:r>
              <a:rPr lang="zh-CN" altLang="zh-CN" kern="100">
                <a:ea typeface="楷体_GB2312"/>
                <a:cs typeface="Times New Roman"/>
              </a:rPr>
              <a:t>以势交者，势倾则绝；以利交者，利穷则散。</a:t>
            </a:r>
            <a:r>
              <a:rPr lang="en-US" altLang="zh-CN" kern="100" smtClean="0">
                <a:latin typeface="宋体"/>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93490"/>
            <a:ext cx="11377262" cy="5651174"/>
          </a:xfrm>
        </p:spPr>
        <p:txBody>
          <a:bodyPr/>
          <a:lstStyle/>
          <a:p>
            <a:pPr>
              <a:lnSpc>
                <a:spcPct val="130000"/>
              </a:lnSpc>
            </a:pPr>
            <a:r>
              <a:rPr lang="zh-CN" altLang="zh-CN" kern="100">
                <a:ea typeface="楷体_GB2312"/>
                <a:cs typeface="Times New Roman"/>
              </a:rPr>
              <a:t>如果我们用马克思和恩格斯之友情这面镜子一照，也许就照出了时下一些同志与人交往中的差距和问题。我们不妨想一想，自己是否从理想信念、奋斗目标的层面上去考虑与人交往和择友的问题？是否注重了交往对象的道德素养和才干能力？是否坚持了多奉献、少索取的处世交友原则？是否想到了与友人一起肩负着立党为公、执政为民的责任？也许有人以为这样讲是小题大做，交友似乎不必与政治扯在一起。其实不然，尤其是党员领导干部，更不能小看这个问题。从实践看，党员干部在择友、交友的对象、方式和范围等方面，一直是人民群众关注的重点和焦点，一定程度上反映着党员干部的思想素养和作风，影响着党的形象和党员干部的威信。</a:t>
            </a:r>
            <a:endParaRPr lang="zh-CN" altLang="en-US"/>
          </a:p>
        </p:txBody>
      </p:sp>
    </p:spTree>
    <p:extLst>
      <p:ext uri="{BB962C8B-B14F-4D97-AF65-F5344CB8AC3E}">
        <p14:creationId xmlns:p14="http://schemas.microsoft.com/office/powerpoint/2010/main" val="1705637837"/>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29991"/>
            <a:ext cx="11377262" cy="3035907"/>
          </a:xfrm>
        </p:spPr>
        <p:txBody>
          <a:bodyPr/>
          <a:lstStyle/>
          <a:p>
            <a:pPr indent="713740" algn="just">
              <a:tabLst>
                <a:tab pos="5829300" algn="l"/>
                <a:tab pos="9372600" algn="l"/>
              </a:tabLst>
            </a:pPr>
            <a:r>
              <a:rPr lang="zh-CN" altLang="zh-CN" kern="100">
                <a:ea typeface="楷体_GB2312"/>
                <a:cs typeface="Times New Roman"/>
              </a:rPr>
              <a:t>在为全面建设小康社会而奋斗的征途上，很有必要提倡广大党员干部学习马克思、恩格斯的友谊观，建立起如他们之间那样的真挚情谊，携起手来，艰苦奋斗，励精图治，共同创造无愧于伟大时代的骄人业绩。即便作为一个普普通通的人，倘若有这样难得的友谊做伴，谁又能说不是人生一大幸事呢</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086789"/>
            <a:ext cx="11377262" cy="3639149"/>
          </a:xfrm>
        </p:spPr>
        <p:txBody>
          <a:bodyPr/>
          <a:lstStyle/>
          <a:p>
            <a:pPr indent="713740" algn="just">
              <a:tabLst>
                <a:tab pos="5829300" algn="l"/>
                <a:tab pos="9372600" algn="l"/>
              </a:tabLst>
            </a:pPr>
            <a:r>
              <a:rPr lang="zh-CN" altLang="zh-CN" kern="100">
                <a:ea typeface="黑体"/>
                <a:cs typeface="Times New Roman"/>
              </a:rPr>
              <a:t>【赏析】</a:t>
            </a:r>
            <a:r>
              <a:rPr lang="zh-CN" altLang="zh-CN" kern="100">
                <a:cs typeface="Times New Roman"/>
              </a:rPr>
              <a:t>本文的中心论点句是</a:t>
            </a:r>
            <a:r>
              <a:rPr lang="en-US" altLang="zh-CN" kern="100">
                <a:latin typeface="宋体"/>
                <a:cs typeface="Times New Roman"/>
              </a:rPr>
              <a:t>“</a:t>
            </a:r>
            <a:r>
              <a:rPr lang="zh-CN" altLang="zh-CN" kern="100">
                <a:cs typeface="Times New Roman"/>
              </a:rPr>
              <a:t>这就是真正的朋友：同呼吸、共命运、心连心</a:t>
            </a:r>
            <a:r>
              <a:rPr lang="en-US" altLang="zh-CN" kern="100">
                <a:latin typeface="宋体"/>
                <a:cs typeface="Times New Roman"/>
              </a:rPr>
              <a:t>”</a:t>
            </a:r>
            <a:r>
              <a:rPr lang="zh-CN" altLang="zh-CN" kern="100">
                <a:cs typeface="Times New Roman"/>
              </a:rPr>
              <a:t>。论点从马克思和恩格斯的纯洁友谊入笔提出。因为他们二人的友谊世人皆知，令人感动，所以用此材料引出论点有高度，且这一材料本身就是一典型论据。引用欧阳修、王通的话语，先点出君子交友的原则，再用名言论证小人交友的恶果，既增添了文采，又增强了说服力</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509616341"/>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29991"/>
            <a:ext cx="11377262" cy="3035907"/>
          </a:xfrm>
        </p:spPr>
        <p:txBody>
          <a:bodyPr/>
          <a:lstStyle/>
          <a:p>
            <a:pPr indent="713740" algn="ctr">
              <a:tabLst>
                <a:tab pos="5829300" algn="l"/>
                <a:tab pos="9372600" algn="l"/>
              </a:tabLst>
            </a:pPr>
            <a:r>
              <a:rPr lang="zh-CN" altLang="zh-CN" kern="100">
                <a:ea typeface="黑体"/>
                <a:cs typeface="Times New Roman"/>
              </a:rPr>
              <a:t>马克思墓前悼词草稿</a:t>
            </a:r>
            <a:endParaRPr lang="zh-CN" altLang="zh-CN" sz="1050" kern="100">
              <a:latin typeface="宋体"/>
              <a:cs typeface="Courier New"/>
            </a:endParaRPr>
          </a:p>
          <a:p>
            <a:pPr indent="713740" algn="ctr">
              <a:tabLst>
                <a:tab pos="5829300" algn="l"/>
                <a:tab pos="9372600" algn="l"/>
              </a:tabLst>
            </a:pPr>
            <a:r>
              <a:rPr lang="en-US" altLang="zh-CN" kern="100">
                <a:ea typeface="仿宋_GB2312"/>
                <a:cs typeface="Courier New"/>
              </a:rPr>
              <a:t>[</a:t>
            </a:r>
            <a:r>
              <a:rPr lang="zh-CN" altLang="zh-CN" kern="100">
                <a:ea typeface="仿宋_GB2312"/>
                <a:cs typeface="Times New Roman"/>
              </a:rPr>
              <a:t>德</a:t>
            </a:r>
            <a:r>
              <a:rPr lang="en-US" altLang="zh-CN" kern="100">
                <a:ea typeface="仿宋_GB2312"/>
                <a:cs typeface="Courier New"/>
              </a:rPr>
              <a:t>]</a:t>
            </a:r>
            <a:r>
              <a:rPr lang="zh-CN" altLang="zh-CN" kern="100">
                <a:ea typeface="仿宋_GB2312"/>
                <a:cs typeface="Times New Roman"/>
              </a:rPr>
              <a:t>恩格斯</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就在</a:t>
            </a:r>
            <a:r>
              <a:rPr lang="en-US" altLang="zh-CN" kern="100">
                <a:ea typeface="楷体_GB2312"/>
                <a:cs typeface="Courier New"/>
              </a:rPr>
              <a:t>15</a:t>
            </a:r>
            <a:r>
              <a:rPr lang="zh-CN" altLang="zh-CN" kern="100">
                <a:ea typeface="楷体_GB2312"/>
                <a:cs typeface="Times New Roman"/>
              </a:rPr>
              <a:t>个月以前，我们中间大部分人曾聚集在这座坟墓周围，当时，这里将是一位高贵的崇高的妇女最后安息的地方。今天，我们又要掘开这座坟墓，把她丈夫的遗体放在里面</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50961634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卡尔</a:t>
            </a:r>
            <a:r>
              <a:rPr lang="en-US" altLang="zh-CN" kern="100">
                <a:ea typeface="楷体_GB2312"/>
                <a:cs typeface="Courier New"/>
              </a:rPr>
              <a:t>·</a:t>
            </a:r>
            <a:r>
              <a:rPr lang="zh-CN" altLang="zh-CN" kern="100">
                <a:ea typeface="楷体_GB2312"/>
                <a:cs typeface="Times New Roman"/>
              </a:rPr>
              <a:t>马克思是百年少有的杰出人物之一。查理</a:t>
            </a:r>
            <a:r>
              <a:rPr lang="en-US" altLang="zh-CN" kern="100">
                <a:ea typeface="楷体_GB2312"/>
                <a:cs typeface="Courier New"/>
              </a:rPr>
              <a:t>·</a:t>
            </a:r>
            <a:r>
              <a:rPr lang="zh-CN" altLang="zh-CN" kern="100">
                <a:ea typeface="楷体_GB2312"/>
                <a:cs typeface="Times New Roman"/>
              </a:rPr>
              <a:t>达尔文发现了我们星球上有机界的发展规律，马克思则发现了决定人类历史运动和发展的基本规律，这是一个浅显易懂的规律，几乎只要略加说明就能保证它得到承认。不仅如此，马克思还发现了造成我们目前的社会制度及其分为资本家和雇佣工人的巨大阶级划分的规律；按照这一规律，这个社会形成和成长起来，暂时大致还没有衰亡下去；由于这一规律，这个社会最终必将像所有以前的社会历史阶段一样灭亡。看到这些成果，特别沉痛地感到，正当他的工作高度展开的时候我们失去了他，不管他做了多么多的工作，他还留下了更多没有完成的工作</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50961634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302813"/>
            <a:ext cx="11377262" cy="3639149"/>
          </a:xfrm>
        </p:spPr>
        <p:txBody>
          <a:bodyPr/>
          <a:lstStyle/>
          <a:p>
            <a:pPr indent="713740" algn="just">
              <a:tabLst>
                <a:tab pos="5829300" algn="l"/>
                <a:tab pos="9372600" algn="l"/>
              </a:tabLst>
            </a:pPr>
            <a:r>
              <a:rPr lang="zh-CN" altLang="zh-CN" kern="100">
                <a:ea typeface="楷体_GB2312"/>
                <a:cs typeface="Times New Roman"/>
              </a:rPr>
              <a:t>尽管他专心致志地研究科学，但是他远没有完全陷入科学。没有一个人能像马克思那样，对任何领域的每个科学成就，不管它是否已实际应用，都感到真正的喜悦。但是，他把科学首先看成是历史的有力的杠杆，看成是最高意义上的革命力量。而且他正是把科学当作这种力量来加以利用，在他看来，他所掌握的渊博的知识，特别是有关历史的一切领域的知识，用处就在这里</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509616341"/>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31619"/>
            <a:ext cx="11377262" cy="4242391"/>
          </a:xfrm>
        </p:spPr>
        <p:txBody>
          <a:bodyPr/>
          <a:lstStyle/>
          <a:p>
            <a:pPr indent="713740" algn="just">
              <a:tabLst>
                <a:tab pos="5829300" algn="l"/>
                <a:tab pos="9372600" algn="l"/>
              </a:tabLst>
            </a:pPr>
            <a:r>
              <a:rPr lang="zh-CN" altLang="zh-CN" kern="100">
                <a:ea typeface="楷体_GB2312"/>
                <a:cs typeface="Times New Roman"/>
              </a:rPr>
              <a:t>因为，像他自己说的那样，他的确是一个革命者。为雇佣工人阶级摆脱现代资本主义经济生产制度的桎梏而斗争，这是他真正的爱好，从来还没有过一个像他那样积极的战士。他这部分活动的最杰出的成就是建立了国际工人协会，他从</a:t>
            </a:r>
            <a:r>
              <a:rPr lang="en-US" altLang="zh-CN" kern="100">
                <a:ea typeface="楷体_GB2312"/>
                <a:cs typeface="Courier New"/>
              </a:rPr>
              <a:t>1864</a:t>
            </a:r>
            <a:r>
              <a:rPr lang="zh-CN" altLang="zh-CN" kern="100">
                <a:ea typeface="楷体_GB2312"/>
                <a:cs typeface="Times New Roman"/>
              </a:rPr>
              <a:t>年到</a:t>
            </a:r>
            <a:r>
              <a:rPr lang="en-US" altLang="zh-CN" kern="100">
                <a:ea typeface="楷体_GB2312"/>
                <a:cs typeface="Courier New"/>
              </a:rPr>
              <a:t>1872</a:t>
            </a:r>
            <a:r>
              <a:rPr lang="zh-CN" altLang="zh-CN" kern="100">
                <a:ea typeface="楷体_GB2312"/>
                <a:cs typeface="Times New Roman"/>
              </a:rPr>
              <a:t>年一直被公认为该协会的领袖。从表面迹象来看，这个协会已不再存在；但是欧美一切文明国家工人同盟的兄弟联系永久地确立了，并且没有任何表面的形式上的同盟关系，它也会一直继续存在下去</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509616341"/>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888417"/>
            <a:ext cx="11377262" cy="4845633"/>
          </a:xfrm>
        </p:spPr>
        <p:txBody>
          <a:bodyPr/>
          <a:lstStyle/>
          <a:p>
            <a:pPr indent="713740" algn="just">
              <a:tabLst>
                <a:tab pos="5829300" algn="l"/>
                <a:tab pos="9372600" algn="l"/>
              </a:tabLst>
            </a:pPr>
            <a:r>
              <a:rPr lang="zh-CN" altLang="zh-CN" kern="100">
                <a:ea typeface="楷体_GB2312"/>
                <a:cs typeface="Times New Roman"/>
              </a:rPr>
              <a:t>凡是为某种事业进行斗争的人，都不可能不树立自己的敌人，因此他也有许多敌人。在他的大部分政治生涯中，他在欧洲是一个最遭嫉恨和最受诬蔑的人。但是他对诬蔑几乎并不在意。如果世界上有人能忍受诬蔑，这个人就是他，在他死的时候，他可以骄傲地看到，在西伯利亚矿井，在欧洲和美洲的工厂里，他有千百万追随者；他看到，他的经济理论已被全世界看作是社会主义的无可争辩的基础，他还有许多敌人，但是个人的敌人恐怕连一个也没有。</a:t>
            </a:r>
            <a:endParaRPr lang="zh-CN" altLang="zh-CN" sz="1050" kern="100">
              <a:latin typeface="宋体"/>
              <a:cs typeface="Courier New"/>
            </a:endParaRPr>
          </a:p>
          <a:p>
            <a:pPr indent="713740" algn="just">
              <a:tabLst>
                <a:tab pos="5829300" algn="l"/>
                <a:tab pos="9372600" algn="l"/>
              </a:tabLst>
            </a:pPr>
            <a:r>
              <a:rPr lang="zh-CN" altLang="zh-CN" kern="100">
                <a:ea typeface="楷体_GB2312"/>
                <a:cs typeface="Times New Roman"/>
              </a:rPr>
              <a:t>永别了，马克思！你的事业和你的英名将永垂不朽</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35960420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1989634"/>
            <a:ext cx="11377262" cy="1661107"/>
          </a:xfrm>
        </p:spPr>
        <p:txBody>
          <a:bodyPr/>
          <a:lstStyle/>
          <a:p>
            <a:pPr algn="ctr"/>
            <a:r>
              <a:rPr lang="en-US" altLang="zh-CN" sz="3600" kern="100" smtClean="0">
                <a:latin typeface="方正小标宋_GBK" pitchFamily="65" charset="-122"/>
                <a:ea typeface="方正小标宋_GBK" pitchFamily="65" charset="-122"/>
                <a:cs typeface="Times New Roman"/>
              </a:rPr>
              <a:t>10   </a:t>
            </a:r>
            <a:r>
              <a:rPr lang="zh-CN" altLang="en-US" sz="3600" kern="100" smtClean="0">
                <a:latin typeface="方正小标宋_GBK" pitchFamily="65" charset="-122"/>
                <a:ea typeface="方正小标宋_GBK" pitchFamily="65" charset="-122"/>
                <a:cs typeface="Times New Roman"/>
              </a:rPr>
              <a:t>在</a:t>
            </a:r>
            <a:r>
              <a:rPr lang="en-US" altLang="zh-CN" sz="3600" kern="100">
                <a:latin typeface="方正小标宋_GBK" pitchFamily="65" charset="-122"/>
                <a:ea typeface="方正小标宋_GBK" pitchFamily="65" charset="-122"/>
                <a:cs typeface="Times New Roman"/>
              </a:rPr>
              <a:t>《</a:t>
            </a:r>
            <a:r>
              <a:rPr lang="zh-CN" altLang="en-US" sz="3600" kern="100">
                <a:latin typeface="方正小标宋_GBK" pitchFamily="65" charset="-122"/>
                <a:ea typeface="方正小标宋_GBK" pitchFamily="65" charset="-122"/>
                <a:cs typeface="Times New Roman"/>
              </a:rPr>
              <a:t>人民报</a:t>
            </a:r>
            <a:r>
              <a:rPr lang="en-US" altLang="zh-CN" sz="3600" kern="100">
                <a:latin typeface="方正小标宋_GBK" pitchFamily="65" charset="-122"/>
                <a:ea typeface="方正小标宋_GBK" pitchFamily="65" charset="-122"/>
                <a:cs typeface="Times New Roman"/>
              </a:rPr>
              <a:t>》</a:t>
            </a:r>
            <a:r>
              <a:rPr lang="zh-CN" altLang="en-US" sz="3600" kern="100">
                <a:latin typeface="方正小标宋_GBK" pitchFamily="65" charset="-122"/>
                <a:ea typeface="方正小标宋_GBK" pitchFamily="65" charset="-122"/>
                <a:cs typeface="Times New Roman"/>
              </a:rPr>
              <a:t>创刊纪念会上的演说</a:t>
            </a:r>
          </a:p>
          <a:p>
            <a:pPr algn="ctr"/>
            <a:r>
              <a:rPr lang="zh-CN" altLang="en-US" sz="3600" kern="100">
                <a:latin typeface="方正小标宋_GBK" pitchFamily="65" charset="-122"/>
                <a:ea typeface="方正小标宋_GBK" pitchFamily="65" charset="-122"/>
                <a:cs typeface="Times New Roman"/>
              </a:rPr>
              <a:t>在马克思墓前的讲话</a:t>
            </a:r>
          </a:p>
        </p:txBody>
      </p:sp>
    </p:spTree>
    <p:extLst>
      <p:ext uri="{BB962C8B-B14F-4D97-AF65-F5344CB8AC3E}">
        <p14:creationId xmlns:p14="http://schemas.microsoft.com/office/powerpoint/2010/main" val="2142236643"/>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93490"/>
            <a:ext cx="11377262" cy="5711446"/>
          </a:xfrm>
        </p:spPr>
        <p:txBody>
          <a:bodyPr/>
          <a:lstStyle/>
          <a:p>
            <a:pPr indent="713740" algn="just">
              <a:lnSpc>
                <a:spcPct val="100000"/>
              </a:lnSpc>
              <a:tabLst>
                <a:tab pos="5829300" algn="l"/>
                <a:tab pos="9372600" algn="l"/>
              </a:tabLst>
            </a:pPr>
            <a:r>
              <a:rPr lang="zh-CN" altLang="zh-CN" kern="100">
                <a:ea typeface="黑体"/>
                <a:cs typeface="Times New Roman"/>
              </a:rPr>
              <a:t>【赏析】</a:t>
            </a:r>
            <a:r>
              <a:rPr lang="zh-CN" altLang="zh-CN" kern="100">
                <a:cs typeface="Times New Roman"/>
              </a:rPr>
              <a:t>开头从坟墓再到燕妮</a:t>
            </a:r>
            <a:r>
              <a:rPr lang="en-US" altLang="zh-CN" kern="100">
                <a:cs typeface="Courier New"/>
              </a:rPr>
              <a:t>·</a:t>
            </a:r>
            <a:r>
              <a:rPr lang="zh-CN" altLang="zh-CN" kern="100">
                <a:cs typeface="Times New Roman"/>
              </a:rPr>
              <a:t>马克思再到马克思，更显情切而细腻及柔情。文中用了一句高度概括的话：</a:t>
            </a:r>
            <a:r>
              <a:rPr lang="en-US" altLang="zh-CN" kern="100">
                <a:latin typeface="宋体"/>
                <a:cs typeface="Times New Roman"/>
              </a:rPr>
              <a:t>“</a:t>
            </a:r>
            <a:r>
              <a:rPr lang="zh-CN" altLang="zh-CN" kern="100">
                <a:cs typeface="Times New Roman"/>
              </a:rPr>
              <a:t>卡尔</a:t>
            </a:r>
            <a:r>
              <a:rPr lang="en-US" altLang="zh-CN" kern="100">
                <a:cs typeface="Courier New"/>
              </a:rPr>
              <a:t>·</a:t>
            </a:r>
            <a:r>
              <a:rPr lang="zh-CN" altLang="zh-CN" kern="100">
                <a:cs typeface="Times New Roman"/>
              </a:rPr>
              <a:t>马克思是百年少有的杰出人物之一</a:t>
            </a:r>
            <a:r>
              <a:rPr lang="en-US" altLang="zh-CN" kern="100">
                <a:latin typeface="宋体"/>
                <a:cs typeface="Times New Roman"/>
              </a:rPr>
              <a:t>”</a:t>
            </a:r>
            <a:r>
              <a:rPr lang="zh-CN" altLang="zh-CN" kern="100">
                <a:cs typeface="Times New Roman"/>
              </a:rPr>
              <a:t>，总述马克思的贡献，然后介绍马克思在发现及在科学方面的成就，再到马克思确实是一个革命家。特别有情感的语言：</a:t>
            </a:r>
            <a:r>
              <a:rPr lang="en-US" altLang="zh-CN" kern="100">
                <a:latin typeface="宋体"/>
                <a:cs typeface="Times New Roman"/>
              </a:rPr>
              <a:t>“</a:t>
            </a:r>
            <a:r>
              <a:rPr lang="zh-CN" altLang="zh-CN" kern="100">
                <a:cs typeface="Times New Roman"/>
              </a:rPr>
              <a:t>特别沉痛地感到，正当他的工作高度展开的时候我们失去了他，不管他做了多么多的工作，他还留下了更多没有完成的工作。</a:t>
            </a:r>
            <a:r>
              <a:rPr lang="en-US" altLang="zh-CN" kern="100">
                <a:latin typeface="宋体"/>
                <a:cs typeface="Times New Roman"/>
              </a:rPr>
              <a:t>”</a:t>
            </a:r>
            <a:r>
              <a:rPr lang="zh-CN" altLang="zh-CN" kern="100">
                <a:cs typeface="Times New Roman"/>
              </a:rPr>
              <a:t>多么柔情与惋惜。结尾</a:t>
            </a:r>
            <a:r>
              <a:rPr lang="en-US" altLang="zh-CN" kern="100">
                <a:latin typeface="宋体"/>
                <a:cs typeface="Times New Roman"/>
              </a:rPr>
              <a:t>“</a:t>
            </a:r>
            <a:r>
              <a:rPr lang="zh-CN" altLang="zh-CN" kern="100">
                <a:cs typeface="Times New Roman"/>
              </a:rPr>
              <a:t>永别了，马克思！你的事业和你的英名将永垂不朽。</a:t>
            </a:r>
            <a:r>
              <a:rPr lang="en-US" altLang="zh-CN" kern="100">
                <a:latin typeface="宋体"/>
                <a:cs typeface="Times New Roman"/>
              </a:rPr>
              <a:t>”</a:t>
            </a:r>
            <a:r>
              <a:rPr lang="zh-CN" altLang="zh-CN" kern="100">
                <a:cs typeface="Times New Roman"/>
              </a:rPr>
              <a:t>特意加上</a:t>
            </a:r>
            <a:r>
              <a:rPr lang="en-US" altLang="zh-CN" kern="100">
                <a:latin typeface="宋体"/>
                <a:cs typeface="Times New Roman"/>
              </a:rPr>
              <a:t>“</a:t>
            </a:r>
            <a:r>
              <a:rPr lang="zh-CN" altLang="zh-CN" kern="100">
                <a:cs typeface="Times New Roman"/>
              </a:rPr>
              <a:t>永别了，马克思！</a:t>
            </a:r>
            <a:r>
              <a:rPr lang="en-US" altLang="zh-CN" kern="100">
                <a:latin typeface="宋体"/>
                <a:cs typeface="Times New Roman"/>
              </a:rPr>
              <a:t>”</a:t>
            </a:r>
            <a:r>
              <a:rPr lang="zh-CN" altLang="zh-CN" kern="100">
                <a:cs typeface="Times New Roman"/>
              </a:rPr>
              <a:t>还有</a:t>
            </a:r>
            <a:r>
              <a:rPr lang="en-US" altLang="zh-CN" kern="100">
                <a:latin typeface="宋体"/>
                <a:cs typeface="Times New Roman"/>
              </a:rPr>
              <a:t>“</a:t>
            </a:r>
            <a:r>
              <a:rPr lang="zh-CN" altLang="zh-CN" kern="100">
                <a:cs typeface="Times New Roman"/>
              </a:rPr>
              <a:t>你的事业和你的英名</a:t>
            </a:r>
            <a:r>
              <a:rPr lang="en-US" altLang="zh-CN" kern="100">
                <a:latin typeface="宋体"/>
                <a:cs typeface="Times New Roman"/>
              </a:rPr>
              <a:t>”</a:t>
            </a:r>
            <a:r>
              <a:rPr lang="zh-CN" altLang="zh-CN" kern="100">
                <a:cs typeface="Times New Roman"/>
              </a:rPr>
              <a:t>，这是呼告，确实更显情切与柔情！更符合恩格斯的身份，更看出马克思与恩格斯的关系及友谊。</a:t>
            </a:r>
            <a:endParaRPr lang="zh-CN" altLang="zh-CN" sz="1050" kern="100">
              <a:latin typeface="宋体"/>
              <a:cs typeface="Courier New"/>
            </a:endParaRPr>
          </a:p>
          <a:p>
            <a:pPr indent="713740" algn="just">
              <a:lnSpc>
                <a:spcPct val="100000"/>
              </a:lnSpc>
              <a:tabLst>
                <a:tab pos="5829300" algn="l"/>
                <a:tab pos="9372600" algn="l"/>
              </a:tabLst>
            </a:pPr>
            <a:r>
              <a:rPr lang="zh-CN" altLang="zh-CN" kern="100">
                <a:ea typeface="黑体"/>
                <a:cs typeface="Times New Roman"/>
              </a:rPr>
              <a:t>推荐阅读：</a:t>
            </a:r>
            <a:endParaRPr lang="zh-CN" altLang="zh-CN" sz="1050" kern="100">
              <a:latin typeface="宋体"/>
              <a:cs typeface="Courier New"/>
            </a:endParaRPr>
          </a:p>
          <a:p>
            <a:pPr indent="713740" algn="just">
              <a:lnSpc>
                <a:spcPct val="100000"/>
              </a:lnSpc>
              <a:tabLst>
                <a:tab pos="5829300" algn="l"/>
                <a:tab pos="9372600" algn="l"/>
              </a:tabLst>
            </a:pPr>
            <a:r>
              <a:rPr lang="zh-CN" altLang="zh-CN" kern="100">
                <a:cs typeface="Times New Roman"/>
              </a:rPr>
              <a:t>《马克思传》戴维</a:t>
            </a:r>
            <a:r>
              <a:rPr lang="en-US" altLang="zh-CN" kern="100">
                <a:cs typeface="Courier New"/>
              </a:rPr>
              <a:t>·</a:t>
            </a:r>
            <a:r>
              <a:rPr lang="zh-CN" altLang="zh-CN" kern="100">
                <a:cs typeface="Times New Roman"/>
              </a:rPr>
              <a:t>麦克莱伦</a:t>
            </a:r>
            <a:endParaRPr lang="zh-CN" altLang="zh-CN" sz="1050" kern="100">
              <a:latin typeface="宋体"/>
              <a:cs typeface="Courier New"/>
            </a:endParaRPr>
          </a:p>
          <a:p>
            <a:pPr indent="713740" algn="just">
              <a:lnSpc>
                <a:spcPct val="100000"/>
              </a:lnSpc>
              <a:tabLst>
                <a:tab pos="5829300" algn="l"/>
                <a:tab pos="9372600" algn="l"/>
              </a:tabLst>
            </a:pPr>
            <a:r>
              <a:rPr lang="zh-CN" altLang="zh-CN" kern="100">
                <a:cs typeface="Times New Roman"/>
              </a:rPr>
              <a:t>《一篇读罢头飞雪，重读马克思》</a:t>
            </a:r>
            <a:r>
              <a:rPr lang="zh-CN" altLang="zh-CN" kern="100" smtClean="0">
                <a:cs typeface="Times New Roman"/>
              </a:rPr>
              <a:t>韩毓海</a:t>
            </a:r>
            <a:endParaRPr lang="zh-CN" altLang="zh-CN" sz="1050" kern="100">
              <a:latin typeface="宋体"/>
              <a:cs typeface="Courier New"/>
            </a:endParaRPr>
          </a:p>
        </p:txBody>
      </p:sp>
    </p:spTree>
    <p:extLst>
      <p:ext uri="{BB962C8B-B14F-4D97-AF65-F5344CB8AC3E}">
        <p14:creationId xmlns:p14="http://schemas.microsoft.com/office/powerpoint/2010/main" val="33596042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568" y="1413570"/>
            <a:ext cx="11377262" cy="3035907"/>
          </a:xfrm>
        </p:spPr>
        <p:txBody>
          <a:bodyPr/>
          <a:lstStyle/>
          <a:p>
            <a:pPr indent="713740" algn="ctr">
              <a:tabLst>
                <a:tab pos="5829300" algn="l"/>
                <a:tab pos="9372600" algn="l"/>
              </a:tabLst>
            </a:pPr>
            <a:r>
              <a:rPr lang="zh-CN" altLang="zh-CN" kern="100">
                <a:ea typeface="方正小标宋_GBK"/>
                <a:cs typeface="Times New Roman"/>
              </a:rPr>
              <a:t>评价实用类文本的主要观点和基本倾向</a:t>
            </a:r>
            <a:endParaRPr lang="zh-CN" altLang="zh-CN" sz="1050" kern="100">
              <a:latin typeface="宋体"/>
              <a:cs typeface="Courier New"/>
            </a:endParaRPr>
          </a:p>
          <a:p>
            <a:pPr indent="713740" algn="just">
              <a:tabLst>
                <a:tab pos="5829300" algn="l"/>
                <a:tab pos="9372600" algn="l"/>
              </a:tabLst>
            </a:pPr>
            <a:r>
              <a:rPr lang="zh-CN" altLang="zh-CN" kern="100">
                <a:ea typeface="黑体"/>
                <a:cs typeface="Times New Roman"/>
              </a:rPr>
              <a:t>考点链接</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《在〈人民报〉创刊纪念会上的演说》是马克思的一篇演讲稿，这篇演讲稿极富针对性，明确地表达了作者的观点</a:t>
            </a:r>
            <a:r>
              <a:rPr lang="en-US" altLang="zh-CN" kern="100">
                <a:cs typeface="Courier New"/>
              </a:rPr>
              <a:t>——</a:t>
            </a:r>
            <a:r>
              <a:rPr lang="zh-CN" altLang="zh-CN" kern="100">
                <a:cs typeface="Times New Roman"/>
              </a:rPr>
              <a:t>无产阶级是资产阶级的掘墓人，使文章的战斗性更强</a:t>
            </a:r>
            <a:r>
              <a:rPr lang="zh-CN" altLang="zh-CN" kern="100" smtClean="0">
                <a:cs typeface="Times New Roman"/>
              </a:rPr>
              <a:t>。</a:t>
            </a:r>
            <a:endParaRPr lang="zh-CN" altLang="zh-CN" sz="1050" kern="10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17446629"/>
              </p:ext>
            </p:extLst>
          </p:nvPr>
        </p:nvGraphicFramePr>
        <p:xfrm>
          <a:off x="3142878" y="693490"/>
          <a:ext cx="5268913" cy="758825"/>
        </p:xfrm>
        <a:graphic>
          <a:graphicData uri="http://schemas.openxmlformats.org/presentationml/2006/ole">
            <mc:AlternateContent xmlns:mc="http://schemas.openxmlformats.org/markup-compatibility/2006">
              <mc:Choice xmlns:v="urn:schemas-microsoft-com:vml" Requires="v">
                <p:oleObj spid="_x0000_s10242" name="文档" r:id="rId3" imgW="5269078" imgH="759565" progId="word.document.8">
                  <p:embed/>
                </p:oleObj>
              </mc:Choice>
              <mc:Fallback>
                <p:oleObj name="文档" r:id="rId3" imgW="5269078" imgH="759565" progId="word.document.8">
                  <p:embed/>
                  <p:pic>
                    <p:nvPicPr>
                      <p:cNvPr id="0" name="OLE substitute image"/>
                      <p:cNvPicPr/>
                      <p:nvPr/>
                    </p:nvPicPr>
                    <p:blipFill>
                      <a:blip r:embed="rId4"/>
                      <a:stretch>
                        <a:fillRect/>
                      </a:stretch>
                    </p:blipFill>
                    <p:spPr>
                      <a:xfrm>
                        <a:off x="3142878" y="693490"/>
                        <a:ext cx="5268913" cy="758825"/>
                      </a:xfrm>
                      <a:prstGeom prst="rect">
                        <a:avLst/>
                      </a:prstGeom>
                      <a:noFill/>
                    </p:spPr>
                  </p:pic>
                </p:oleObj>
              </mc:Fallback>
            </mc:AlternateContent>
          </a:graphicData>
        </a:graphic>
      </p:graphicFrame>
    </p:spTree>
    <p:extLst>
      <p:ext uri="{BB962C8B-B14F-4D97-AF65-F5344CB8AC3E}">
        <p14:creationId xmlns:p14="http://schemas.microsoft.com/office/powerpoint/2010/main" val="1705637837"/>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p:spPr>
        <p:txBody>
          <a:bodyPr/>
          <a:lstStyle/>
          <a:p>
            <a:pPr indent="713740" algn="just">
              <a:tabLst>
                <a:tab pos="5829300" algn="l"/>
                <a:tab pos="9372600" algn="l"/>
              </a:tabLst>
            </a:pPr>
            <a:r>
              <a:rPr lang="zh-CN" altLang="zh-CN" kern="100">
                <a:cs typeface="Times New Roman"/>
              </a:rPr>
              <a:t>文本的主要观点和基本倾向，指的是作者在文中对客观存在的人、事、物、现象、表现、做法等所持有的主张和看法。不同的文本类型，在把握其主要观点和基本倾向上有着各自不同的侧重点。如传记，评价时不妨多留意一下作者对传主形象、精神的评价；科普文章，评价时要特别留意文本中所提到的新成果、新技术新见解在学术等领域所得到的相关评价；新闻，一般是寓理于事，评价时一要看主体的关键材料，二要看导语及结尾，尤其要看结尾，其作用一般是阐明事实的意义，指出事件发展的趋向，加深受众的理解和印象</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lgn="l"/>
                <a:tab pos="9372600" algn="l"/>
              </a:tabLst>
            </a:pPr>
            <a:r>
              <a:rPr lang="zh-CN" altLang="zh-CN" kern="100">
                <a:ea typeface="黑体"/>
                <a:cs typeface="Times New Roman"/>
              </a:rPr>
              <a:t>典题在线</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阅读下面的文字，完成后面的题。</a:t>
            </a:r>
            <a:endParaRPr lang="zh-CN" altLang="zh-CN" sz="1050" kern="100">
              <a:latin typeface="宋体"/>
              <a:cs typeface="Courier New"/>
            </a:endParaRPr>
          </a:p>
          <a:p>
            <a:pPr indent="713740" algn="ctr">
              <a:tabLst>
                <a:tab pos="5829300" algn="l"/>
                <a:tab pos="9372600" algn="l"/>
              </a:tabLst>
            </a:pPr>
            <a:r>
              <a:rPr lang="zh-CN" altLang="zh-CN" kern="100">
                <a:ea typeface="黑体"/>
                <a:cs typeface="Times New Roman"/>
              </a:rPr>
              <a:t>一代通儒顾炎武</a:t>
            </a:r>
            <a:endParaRPr lang="zh-CN" altLang="zh-CN" sz="1050" kern="100">
              <a:latin typeface="宋体"/>
              <a:cs typeface="Courier New"/>
            </a:endParaRPr>
          </a:p>
          <a:p>
            <a:r>
              <a:rPr lang="zh-CN" altLang="zh-CN" kern="100">
                <a:ea typeface="楷体_GB2312"/>
                <a:cs typeface="Times New Roman"/>
              </a:rPr>
              <a:t>顾炎武从科举制度桎梏中挣脱出来后，便一改旧习，自誓</a:t>
            </a:r>
            <a:r>
              <a:rPr lang="en-US" altLang="zh-CN" kern="100">
                <a:latin typeface="宋体"/>
                <a:cs typeface="Times New Roman"/>
              </a:rPr>
              <a:t>“</a:t>
            </a:r>
            <a:r>
              <a:rPr lang="zh-CN" altLang="zh-CN" kern="100">
                <a:ea typeface="楷体_GB2312"/>
                <a:cs typeface="Times New Roman"/>
              </a:rPr>
              <a:t>能文不为文人，能讲不为讲师</a:t>
            </a:r>
            <a:r>
              <a:rPr lang="en-US" altLang="zh-CN" kern="100">
                <a:latin typeface="宋体"/>
                <a:cs typeface="Times New Roman"/>
              </a:rPr>
              <a:t>”</a:t>
            </a:r>
            <a:r>
              <a:rPr lang="zh-CN" altLang="zh-CN" kern="100">
                <a:ea typeface="楷体_GB2312"/>
                <a:cs typeface="Times New Roman"/>
              </a:rPr>
              <a:t>，力倡</a:t>
            </a:r>
            <a:r>
              <a:rPr lang="en-US" altLang="zh-CN" kern="100">
                <a:latin typeface="宋体"/>
                <a:cs typeface="Times New Roman"/>
              </a:rPr>
              <a:t>“</a:t>
            </a:r>
            <a:r>
              <a:rPr lang="zh-CN" altLang="zh-CN" kern="100">
                <a:ea typeface="楷体_GB2312"/>
                <a:cs typeface="Times New Roman"/>
              </a:rPr>
              <a:t>君子之为学，以明道也，以救世也</a:t>
            </a:r>
            <a:r>
              <a:rPr lang="en-US" altLang="zh-CN" kern="100">
                <a:latin typeface="宋体"/>
                <a:cs typeface="Times New Roman"/>
              </a:rPr>
              <a:t>”</a:t>
            </a:r>
            <a:r>
              <a:rPr lang="zh-CN" altLang="zh-CN" kern="100">
                <a:ea typeface="楷体_GB2312"/>
                <a:cs typeface="Times New Roman"/>
              </a:rPr>
              <a:t>。为了一抒山河壮怀、广交天下贤哲，也为了摆脱纠缠，躲避豪绅叶方恒的陷害，他以游为隐，将家事稍作安排，便只身出游。最初往来于山东、北京、江苏、浙江之间，自康熙元年起，其游踪扩至河北、河南、山西、陕西。</a:t>
            </a:r>
            <a:endParaRPr lang="zh-CN" altLang="en-US"/>
          </a:p>
        </p:txBody>
      </p:sp>
    </p:spTree>
    <p:extLst>
      <p:ext uri="{BB962C8B-B14F-4D97-AF65-F5344CB8AC3E}">
        <p14:creationId xmlns:p14="http://schemas.microsoft.com/office/powerpoint/2010/main" val="1705637837"/>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以友人所赠二马二骡载书自随，南北往返，风尘仆仆，行万里路，读万卷书，把自己的后半生献给了著述事业。顾炎武每到一处，必考察当地风土人情、山川地理，如与平日所闻不符，便打开书卷验证。旅途中则在鞍上默诵诸经注疏，偶有遗忘，就翻书温习。据他在《书〈为顾宁人征天下书籍启〉后》回忆，自己曾临泰山，谒十三陵，登恒山，抵太原，</a:t>
            </a:r>
            <a:r>
              <a:rPr lang="en-US" altLang="zh-CN" kern="100">
                <a:latin typeface="宋体"/>
                <a:cs typeface="Times New Roman"/>
              </a:rPr>
              <a:t>“</a:t>
            </a:r>
            <a:r>
              <a:rPr lang="zh-CN" altLang="zh-CN" kern="100">
                <a:ea typeface="楷体_GB2312"/>
                <a:cs typeface="Times New Roman"/>
              </a:rPr>
              <a:t>往来曲折二三万里，所览书又得万余卷</a:t>
            </a:r>
            <a:r>
              <a:rPr lang="en-US" altLang="zh-CN" kern="100">
                <a:latin typeface="宋体"/>
                <a:cs typeface="Times New Roman"/>
              </a:rPr>
              <a:t>”</a:t>
            </a:r>
            <a:r>
              <a:rPr lang="zh-CN" altLang="zh-CN" kern="100">
                <a:ea typeface="楷体_GB2312"/>
                <a:cs typeface="Times New Roman"/>
              </a:rPr>
              <a:t>。他把所收集到的地理文献资料一分为二，将有关水利、贡赋、经济、军事部分，编为《天下郡国利病书》；有关地理沿革、建制、山川、名胜部分，则编为《肇域志》</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551932590"/>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6574" y="888417"/>
            <a:ext cx="11377262" cy="4845633"/>
          </a:xfrm>
        </p:spPr>
        <p:txBody>
          <a:bodyPr/>
          <a:lstStyle/>
          <a:p>
            <a:pPr indent="713740" algn="just">
              <a:tabLst>
                <a:tab pos="5829300" algn="l"/>
                <a:tab pos="9372600" algn="l"/>
              </a:tabLst>
            </a:pPr>
            <a:r>
              <a:rPr lang="zh-CN" altLang="zh-CN" kern="100">
                <a:ea typeface="楷体_GB2312"/>
                <a:cs typeface="Times New Roman"/>
              </a:rPr>
              <a:t>《日知录》是顾炎武的一部读书札记，最能代表他的严谨笃实与学术创新，也反映了他一贯不愿</a:t>
            </a:r>
            <a:r>
              <a:rPr lang="en-US" altLang="zh-CN" kern="100">
                <a:latin typeface="宋体"/>
                <a:cs typeface="Times New Roman"/>
              </a:rPr>
              <a:t>“</a:t>
            </a:r>
            <a:r>
              <a:rPr lang="zh-CN" altLang="zh-CN" kern="100">
                <a:ea typeface="楷体_GB2312"/>
                <a:cs typeface="Times New Roman"/>
              </a:rPr>
              <a:t>速于成书，躁于求名</a:t>
            </a:r>
            <a:r>
              <a:rPr lang="en-US" altLang="zh-CN" kern="100">
                <a:latin typeface="宋体"/>
                <a:cs typeface="Times New Roman"/>
              </a:rPr>
              <a:t>”</a:t>
            </a:r>
            <a:r>
              <a:rPr lang="zh-CN" altLang="zh-CN" kern="100">
                <a:ea typeface="楷体_GB2312"/>
                <a:cs typeface="Times New Roman"/>
              </a:rPr>
              <a:t>的治学品格。全书共三十二卷，以</a:t>
            </a:r>
            <a:r>
              <a:rPr lang="en-US" altLang="zh-CN" kern="100">
                <a:latin typeface="宋体"/>
                <a:cs typeface="Times New Roman"/>
              </a:rPr>
              <a:t>“</a:t>
            </a:r>
            <a:r>
              <a:rPr lang="zh-CN" altLang="zh-CN" kern="100">
                <a:ea typeface="楷体_GB2312"/>
                <a:cs typeface="Times New Roman"/>
              </a:rPr>
              <a:t>明学术，正人心，拨乱世，以兴太平之事</a:t>
            </a:r>
            <a:r>
              <a:rPr lang="en-US" altLang="zh-CN" kern="100">
                <a:latin typeface="宋体"/>
                <a:cs typeface="Times New Roman"/>
              </a:rPr>
              <a:t>”</a:t>
            </a:r>
            <a:r>
              <a:rPr lang="zh-CN" altLang="zh-CN" kern="100">
                <a:ea typeface="楷体_GB2312"/>
                <a:cs typeface="Times New Roman"/>
              </a:rPr>
              <a:t>为宗旨，体现了他的学术、政治思想。康熙九年初刻八卷本刊行后，他又不断增改，至康熙十五年，已得手稿二十余卷。顾炎武在该书的题记中说，他从小读书，</a:t>
            </a:r>
            <a:r>
              <a:rPr lang="en-US" altLang="zh-CN" kern="100">
                <a:latin typeface="宋体"/>
                <a:cs typeface="Times New Roman"/>
              </a:rPr>
              <a:t>“</a:t>
            </a:r>
            <a:r>
              <a:rPr lang="zh-CN" altLang="zh-CN" kern="100">
                <a:ea typeface="楷体_GB2312"/>
                <a:cs typeface="Times New Roman"/>
              </a:rPr>
              <a:t>每有所得，辄记之。其有不合，时复改定</a:t>
            </a:r>
            <a:r>
              <a:rPr lang="en-US" altLang="zh-CN" kern="100">
                <a:latin typeface="宋体"/>
                <a:cs typeface="Times New Roman"/>
              </a:rPr>
              <a:t>”</a:t>
            </a:r>
            <a:r>
              <a:rPr lang="zh-CN" altLang="zh-CN" kern="100">
                <a:ea typeface="楷体_GB2312"/>
                <a:cs typeface="Times New Roman"/>
              </a:rPr>
              <a:t>。一旦发现前人著述中已有类似论说，一律删去。积三十余年，编成此书。取《论语》子夏之言，命名为《日知录》，供后人研讨。</a:t>
            </a:r>
            <a:endParaRPr lang="zh-CN" altLang="zh-CN" sz="1050" kern="100">
              <a:effectLst/>
              <a:latin typeface="宋体"/>
              <a:cs typeface="Courier New"/>
            </a:endParaRPr>
          </a:p>
        </p:txBody>
      </p:sp>
    </p:spTree>
    <p:extLst>
      <p:ext uri="{BB962C8B-B14F-4D97-AF65-F5344CB8AC3E}">
        <p14:creationId xmlns:p14="http://schemas.microsoft.com/office/powerpoint/2010/main" val="392179986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48875"/>
          </a:xfrm>
        </p:spPr>
        <p:txBody>
          <a:bodyPr/>
          <a:lstStyle/>
          <a:p>
            <a:pPr indent="713740" algn="just">
              <a:tabLst>
                <a:tab pos="5829300" algn="l"/>
                <a:tab pos="9372600" algn="l"/>
              </a:tabLst>
            </a:pPr>
            <a:r>
              <a:rPr lang="zh-CN" altLang="zh-CN" kern="100">
                <a:ea typeface="楷体_GB2312"/>
                <a:cs typeface="Times New Roman"/>
              </a:rPr>
              <a:t>顾炎武把《论语》中的</a:t>
            </a:r>
            <a:r>
              <a:rPr lang="en-US" altLang="zh-CN" kern="100">
                <a:latin typeface="宋体"/>
                <a:cs typeface="Times New Roman"/>
              </a:rPr>
              <a:t>“</a:t>
            </a:r>
            <a:r>
              <a:rPr lang="zh-CN" altLang="zh-CN" kern="100">
                <a:ea typeface="楷体_GB2312"/>
                <a:cs typeface="Times New Roman"/>
              </a:rPr>
              <a:t>博学于文</a:t>
            </a:r>
            <a:r>
              <a:rPr lang="en-US" altLang="zh-CN" kern="100">
                <a:latin typeface="宋体"/>
                <a:cs typeface="Times New Roman"/>
              </a:rPr>
              <a:t>”“</a:t>
            </a:r>
            <a:r>
              <a:rPr lang="zh-CN" altLang="zh-CN" kern="100">
                <a:ea typeface="楷体_GB2312"/>
                <a:cs typeface="Times New Roman"/>
              </a:rPr>
              <a:t>行己有耻</a:t>
            </a:r>
            <a:r>
              <a:rPr lang="en-US" altLang="zh-CN" kern="100">
                <a:latin typeface="宋体"/>
                <a:cs typeface="Times New Roman"/>
              </a:rPr>
              <a:t>”</a:t>
            </a:r>
            <a:r>
              <a:rPr lang="zh-CN" altLang="zh-CN" kern="100">
                <a:ea typeface="楷体_GB2312"/>
                <a:cs typeface="Times New Roman"/>
              </a:rPr>
              <a:t>作为自己的治学宗旨和处世之道，虚怀若谷，严于律己，注重友情。在他看来，为学不日进则日退，独学无友则孤陋难成。交友是益学进道的重要途径，古人学有所得，未尝不求同志之人，所以，寻友交友构成他为学生涯的重要组成部分。在为学交友过程中，他始终推友之长，虚己待人，以友为师，其高尚品格足为后世楷模。他晚年所撰《广师》，从学术视野、学术贡献、博闻强记、文风雅正、治学态度等方面，对同时代的十位</a:t>
            </a:r>
            <a:r>
              <a:rPr lang="en-US" altLang="zh-CN" kern="100">
                <a:latin typeface="宋体"/>
                <a:cs typeface="Times New Roman"/>
              </a:rPr>
              <a:t>“</a:t>
            </a:r>
            <a:r>
              <a:rPr lang="zh-CN" altLang="zh-CN" kern="100">
                <a:ea typeface="楷体_GB2312"/>
                <a:cs typeface="Times New Roman"/>
              </a:rPr>
              <a:t>同学之士</a:t>
            </a:r>
            <a:r>
              <a:rPr lang="en-US" altLang="zh-CN" kern="100">
                <a:latin typeface="宋体"/>
                <a:cs typeface="Times New Roman"/>
              </a:rPr>
              <a:t>”</a:t>
            </a:r>
            <a:r>
              <a:rPr lang="zh-CN" altLang="zh-CN" kern="100">
                <a:ea typeface="楷体_GB2312"/>
                <a:cs typeface="Times New Roman"/>
              </a:rPr>
              <a:t>加以称许。其弟子潘耒在《日知录》序中，盛赞其师足迹半天下，所至交其天下贤豪长者。天下无贤不肖，皆知先生为通儒</a:t>
            </a:r>
            <a:r>
              <a:rPr lang="zh-CN" altLang="zh-CN" kern="100" smtClean="0">
                <a:ea typeface="楷体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554076928"/>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693490"/>
            <a:ext cx="11377262" cy="5748123"/>
          </a:xfrm>
        </p:spPr>
        <p:txBody>
          <a:bodyPr/>
          <a:lstStyle/>
          <a:p>
            <a:pPr indent="713740" algn="just">
              <a:lnSpc>
                <a:spcPct val="120000"/>
              </a:lnSpc>
              <a:tabLst>
                <a:tab pos="5829300" algn="l"/>
                <a:tab pos="9372600" algn="l"/>
              </a:tabLst>
            </a:pPr>
            <a:r>
              <a:rPr lang="zh-CN" altLang="zh-CN" kern="100">
                <a:ea typeface="楷体_GB2312"/>
                <a:cs typeface="Times New Roman"/>
              </a:rPr>
              <a:t>顾炎武一生，始终关注</a:t>
            </a:r>
            <a:r>
              <a:rPr lang="en-US" altLang="zh-CN" kern="100">
                <a:latin typeface="宋体"/>
                <a:cs typeface="Times New Roman"/>
              </a:rPr>
              <a:t>“</a:t>
            </a:r>
            <a:r>
              <a:rPr lang="zh-CN" altLang="zh-CN" kern="100">
                <a:ea typeface="楷体_GB2312"/>
                <a:cs typeface="Times New Roman"/>
              </a:rPr>
              <a:t>国家治乱之源，生民根本之计</a:t>
            </a:r>
            <a:r>
              <a:rPr lang="en-US" altLang="zh-CN" kern="100">
                <a:latin typeface="宋体"/>
                <a:cs typeface="Times New Roman"/>
              </a:rPr>
              <a:t>”</a:t>
            </a:r>
            <a:r>
              <a:rPr lang="zh-CN" altLang="zh-CN" kern="100">
                <a:ea typeface="楷体_GB2312"/>
                <a:cs typeface="Times New Roman"/>
              </a:rPr>
              <a:t>，早年奔走国事，中年谋求匡复，即使暮年独居北方，依旧念念不忘</a:t>
            </a:r>
            <a:r>
              <a:rPr lang="en-US" altLang="zh-CN" kern="100">
                <a:latin typeface="宋体"/>
                <a:cs typeface="Times New Roman"/>
              </a:rPr>
              <a:t>“</a:t>
            </a:r>
            <a:r>
              <a:rPr lang="zh-CN" altLang="zh-CN" kern="100">
                <a:ea typeface="楷体_GB2312"/>
                <a:cs typeface="Times New Roman"/>
              </a:rPr>
              <a:t>东土饥荒</a:t>
            </a:r>
            <a:r>
              <a:rPr lang="en-US" altLang="zh-CN" kern="100">
                <a:latin typeface="宋体"/>
                <a:cs typeface="Times New Roman"/>
              </a:rPr>
              <a:t>”“</a:t>
            </a:r>
            <a:r>
              <a:rPr lang="zh-CN" altLang="zh-CN" kern="100">
                <a:ea typeface="楷体_GB2312"/>
                <a:cs typeface="Times New Roman"/>
              </a:rPr>
              <a:t>江南水旱</a:t>
            </a:r>
            <a:r>
              <a:rPr lang="en-US" altLang="zh-CN" kern="100">
                <a:latin typeface="宋体"/>
                <a:cs typeface="Times New Roman"/>
              </a:rPr>
              <a:t>”</a:t>
            </a:r>
            <a:r>
              <a:rPr lang="zh-CN" altLang="zh-CN" kern="100">
                <a:ea typeface="楷体_GB2312"/>
                <a:cs typeface="Times New Roman"/>
              </a:rPr>
              <a:t>。直到逝世前，病魔缠身，他仍然以</a:t>
            </a:r>
            <a:r>
              <a:rPr lang="en-US" altLang="zh-CN" kern="100">
                <a:latin typeface="宋体"/>
                <a:cs typeface="Times New Roman"/>
              </a:rPr>
              <a:t>“</a:t>
            </a:r>
            <a:r>
              <a:rPr lang="zh-CN" altLang="zh-CN" kern="100">
                <a:ea typeface="楷体_GB2312"/>
                <a:cs typeface="Times New Roman"/>
              </a:rPr>
              <a:t>救民水火</a:t>
            </a:r>
            <a:r>
              <a:rPr lang="en-US" altLang="zh-CN" kern="100">
                <a:latin typeface="宋体"/>
                <a:cs typeface="Times New Roman"/>
              </a:rPr>
              <a:t>”</a:t>
            </a:r>
            <a:r>
              <a:rPr lang="zh-CN" altLang="zh-CN" kern="100">
                <a:ea typeface="楷体_GB2312"/>
                <a:cs typeface="Times New Roman"/>
              </a:rPr>
              <a:t>为己任。他主张，天生豪杰必有所任，</a:t>
            </a:r>
            <a:r>
              <a:rPr lang="en-US" altLang="zh-CN" kern="100">
                <a:latin typeface="宋体"/>
                <a:cs typeface="Times New Roman"/>
              </a:rPr>
              <a:t>“</a:t>
            </a:r>
            <a:r>
              <a:rPr lang="zh-CN" altLang="zh-CN" kern="100">
                <a:ea typeface="楷体_GB2312"/>
                <a:cs typeface="Times New Roman"/>
              </a:rPr>
              <a:t>拯斯人于涂炭，为万世开太平</a:t>
            </a:r>
            <a:r>
              <a:rPr lang="en-US" altLang="zh-CN" kern="100">
                <a:latin typeface="宋体"/>
                <a:cs typeface="Times New Roman"/>
              </a:rPr>
              <a:t>”</a:t>
            </a:r>
            <a:r>
              <a:rPr lang="zh-CN" altLang="zh-CN" kern="100">
                <a:ea typeface="楷体_GB2312"/>
                <a:cs typeface="Times New Roman"/>
              </a:rPr>
              <a:t>，正是自己的责任。顾炎武对国家民族前途命运的关注，有其特定的原因，今天看来固然有一定的局限性，但是对于一个旧时代的思想家和学者来说，却是难能可贵的。面对明清交替的现实，顾炎武从历史反思中得出结论：</a:t>
            </a:r>
            <a:r>
              <a:rPr lang="en-US" altLang="zh-CN" kern="100">
                <a:latin typeface="宋体"/>
                <a:cs typeface="Times New Roman"/>
              </a:rPr>
              <a:t>“</a:t>
            </a:r>
            <a:r>
              <a:rPr lang="zh-CN" altLang="zh-CN" kern="100">
                <a:ea typeface="楷体_GB2312"/>
                <a:cs typeface="Times New Roman"/>
              </a:rPr>
              <a:t>保天下者，匹夫之贱与有责焉。</a:t>
            </a:r>
            <a:r>
              <a:rPr lang="en-US" altLang="zh-CN" kern="100">
                <a:latin typeface="宋体"/>
                <a:cs typeface="Times New Roman"/>
              </a:rPr>
              <a:t>”</a:t>
            </a:r>
            <a:r>
              <a:rPr lang="zh-CN" altLang="zh-CN" kern="100">
                <a:ea typeface="楷体_GB2312"/>
                <a:cs typeface="Times New Roman"/>
              </a:rPr>
              <a:t>后世学者将他的这一思想归纳为</a:t>
            </a:r>
            <a:r>
              <a:rPr lang="en-US" altLang="zh-CN" kern="100">
                <a:latin typeface="宋体"/>
                <a:cs typeface="Times New Roman"/>
              </a:rPr>
              <a:t>“</a:t>
            </a:r>
            <a:r>
              <a:rPr lang="zh-CN" altLang="zh-CN" kern="100">
                <a:ea typeface="楷体_GB2312"/>
                <a:cs typeface="Times New Roman"/>
              </a:rPr>
              <a:t>天下兴亡，匹夫有责</a:t>
            </a:r>
            <a:r>
              <a:rPr lang="en-US" altLang="zh-CN" kern="100">
                <a:latin typeface="宋体"/>
                <a:cs typeface="Times New Roman"/>
              </a:rPr>
              <a:t>”</a:t>
            </a:r>
            <a:r>
              <a:rPr lang="zh-CN" altLang="zh-CN" kern="100">
                <a:ea typeface="楷体_GB2312"/>
                <a:cs typeface="Times New Roman"/>
              </a:rPr>
              <a:t>，成为我们中华民族爱国主义传统的一个重要组成部分，是颇有道理的。</a:t>
            </a:r>
            <a:endParaRPr lang="zh-CN" altLang="zh-CN" sz="1050" kern="100">
              <a:latin typeface="宋体"/>
              <a:cs typeface="Courier New"/>
            </a:endParaRPr>
          </a:p>
          <a:p>
            <a:pPr indent="713740" algn="r">
              <a:lnSpc>
                <a:spcPct val="120000"/>
              </a:lnSpc>
              <a:tabLst>
                <a:tab pos="5829300" algn="l"/>
                <a:tab pos="9372600" algn="l"/>
              </a:tabLst>
            </a:pPr>
            <a:r>
              <a:rPr lang="en-US" altLang="zh-CN" kern="100">
                <a:ea typeface="仿宋_GB2312"/>
                <a:cs typeface="Courier New"/>
              </a:rPr>
              <a:t>(</a:t>
            </a:r>
            <a:r>
              <a:rPr lang="zh-CN" altLang="zh-CN" kern="100">
                <a:ea typeface="仿宋_GB2312"/>
                <a:cs typeface="Times New Roman"/>
              </a:rPr>
              <a:t>摘编自陈祖武《顾炎武评传》</a:t>
            </a:r>
            <a:r>
              <a:rPr lang="en-US" altLang="zh-CN" kern="100" smtClean="0">
                <a:ea typeface="仿宋_GB2312"/>
                <a:cs typeface="Courier New"/>
              </a:rPr>
              <a:t>)</a:t>
            </a:r>
            <a:endParaRPr lang="zh-CN" altLang="zh-CN" sz="1050" kern="100">
              <a:latin typeface="宋体"/>
              <a:cs typeface="Courier New"/>
            </a:endParaRPr>
          </a:p>
        </p:txBody>
      </p:sp>
    </p:spTree>
    <p:extLst>
      <p:ext uri="{BB962C8B-B14F-4D97-AF65-F5344CB8AC3E}">
        <p14:creationId xmlns:p14="http://schemas.microsoft.com/office/powerpoint/2010/main" val="3455489278"/>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5468046"/>
          </a:xfrm>
        </p:spPr>
        <p:txBody>
          <a:bodyPr/>
          <a:lstStyle/>
          <a:p>
            <a:pPr indent="713740" algn="just">
              <a:tabLst>
                <a:tab pos="5829300" algn="l"/>
                <a:tab pos="9372600" algn="l"/>
              </a:tabLst>
            </a:pPr>
            <a:r>
              <a:rPr lang="zh-CN" altLang="zh-CN" kern="100">
                <a:ea typeface="黑体"/>
                <a:cs typeface="Times New Roman"/>
              </a:rPr>
              <a:t>【相关链接】</a:t>
            </a:r>
            <a:r>
              <a:rPr lang="en-US" altLang="zh-CN" kern="100">
                <a:latin typeface="宋体"/>
                <a:ea typeface="仿宋_GB2312"/>
                <a:cs typeface="Times New Roman"/>
              </a:rPr>
              <a:t>①</a:t>
            </a:r>
            <a:r>
              <a:rPr lang="zh-CN" altLang="zh-CN" kern="100">
                <a:ea typeface="仿宋_GB2312"/>
                <a:cs typeface="Times New Roman"/>
              </a:rPr>
              <a:t>顾炎武</a:t>
            </a:r>
            <a:r>
              <a:rPr lang="en-US" altLang="zh-CN" kern="100">
                <a:ea typeface="仿宋_GB2312"/>
                <a:cs typeface="Courier New"/>
              </a:rPr>
              <a:t>(1613—1682)</a:t>
            </a:r>
            <a:r>
              <a:rPr lang="zh-CN" altLang="zh-CN" kern="100">
                <a:ea typeface="仿宋_GB2312"/>
                <a:cs typeface="Times New Roman"/>
              </a:rPr>
              <a:t>，明清之际思想家、学者。初名绛，字宁人，学者称亭林先生。江苏昆山人</a:t>
            </a:r>
            <a:r>
              <a:rPr lang="en-US" altLang="zh-CN" kern="100">
                <a:latin typeface="宋体"/>
                <a:cs typeface="Times New Roman"/>
              </a:rPr>
              <a:t>……</a:t>
            </a:r>
            <a:r>
              <a:rPr lang="zh-CN" altLang="zh-CN" kern="100">
                <a:ea typeface="仿宋_GB2312"/>
                <a:cs typeface="Times New Roman"/>
              </a:rPr>
              <a:t>遍游华北，所至访问风俗，收集材料，学问广博，于国家典制、郡邑掌故、天文仪象、河漕、兵农以及经史百家、音韵训诂之学，都有研究。晚年治经侧重考证，开清代朴学风气。反对空谈</a:t>
            </a:r>
            <a:r>
              <a:rPr lang="en-US" altLang="zh-CN" kern="100">
                <a:latin typeface="宋体"/>
                <a:cs typeface="Times New Roman"/>
              </a:rPr>
              <a:t>“</a:t>
            </a:r>
            <a:r>
              <a:rPr lang="zh-CN" altLang="zh-CN" kern="100">
                <a:ea typeface="仿宋_GB2312"/>
                <a:cs typeface="Times New Roman"/>
              </a:rPr>
              <a:t>心、理、性、命</a:t>
            </a:r>
            <a:r>
              <a:rPr lang="en-US" altLang="zh-CN" kern="100">
                <a:latin typeface="宋体"/>
                <a:cs typeface="Times New Roman"/>
              </a:rPr>
              <a:t>”</a:t>
            </a:r>
            <a:r>
              <a:rPr lang="zh-CN" altLang="zh-CN" kern="100">
                <a:ea typeface="仿宋_GB2312"/>
                <a:cs typeface="Times New Roman"/>
              </a:rPr>
              <a:t>，提倡</a:t>
            </a:r>
            <a:r>
              <a:rPr lang="en-US" altLang="zh-CN" kern="100">
                <a:latin typeface="宋体"/>
                <a:cs typeface="Times New Roman"/>
              </a:rPr>
              <a:t>“</a:t>
            </a:r>
            <a:r>
              <a:rPr lang="zh-CN" altLang="zh-CN" kern="100">
                <a:ea typeface="仿宋_GB2312"/>
                <a:cs typeface="Times New Roman"/>
              </a:rPr>
              <a:t>经世致用</a:t>
            </a:r>
            <a:r>
              <a:rPr lang="en-US" altLang="zh-CN" kern="100">
                <a:latin typeface="宋体"/>
                <a:cs typeface="Times New Roman"/>
              </a:rPr>
              <a:t>”</a:t>
            </a:r>
            <a:r>
              <a:rPr lang="zh-CN" altLang="zh-CN" kern="100">
                <a:ea typeface="仿宋_GB2312"/>
                <a:cs typeface="Times New Roman"/>
              </a:rPr>
              <a:t>的实际学问。著作有《日知录》《天下郡国利病书》《肇域志》《音学五书》《顾亭林诗文集》等。</a:t>
            </a:r>
            <a:r>
              <a:rPr lang="en-US" altLang="zh-CN" kern="100">
                <a:ea typeface="仿宋_GB2312"/>
                <a:cs typeface="Courier New"/>
              </a:rPr>
              <a:t>(</a:t>
            </a:r>
            <a:r>
              <a:rPr lang="zh-CN" altLang="zh-CN" kern="100">
                <a:ea typeface="仿宋_GB2312"/>
                <a:cs typeface="Times New Roman"/>
              </a:rPr>
              <a:t>摘自《辞海》第六版</a:t>
            </a:r>
            <a:r>
              <a:rPr lang="en-US" altLang="zh-CN" kern="100">
                <a:ea typeface="仿宋_GB2312"/>
                <a:cs typeface="Courier New"/>
              </a:rPr>
              <a:t>)</a:t>
            </a:r>
            <a:endParaRPr lang="zh-CN" altLang="zh-CN" sz="1050" kern="100">
              <a:latin typeface="宋体"/>
              <a:cs typeface="Courier New"/>
            </a:endParaRPr>
          </a:p>
          <a:p>
            <a:pPr indent="713740" algn="just">
              <a:tabLst>
                <a:tab pos="5829300" algn="l"/>
                <a:tab pos="9372600" algn="l"/>
              </a:tabLst>
            </a:pPr>
            <a:r>
              <a:rPr lang="en-US" altLang="zh-CN" kern="100">
                <a:latin typeface="宋体"/>
                <a:ea typeface="仿宋_GB2312"/>
                <a:cs typeface="Times New Roman"/>
              </a:rPr>
              <a:t>②</a:t>
            </a:r>
            <a:r>
              <a:rPr lang="zh-CN" altLang="zh-CN" kern="100">
                <a:ea typeface="仿宋_GB2312"/>
                <a:cs typeface="Times New Roman"/>
              </a:rPr>
              <a:t>我生平最敬慕亭林先生为人</a:t>
            </a:r>
            <a:r>
              <a:rPr lang="en-US" altLang="zh-CN" kern="100">
                <a:latin typeface="宋体"/>
                <a:cs typeface="Times New Roman"/>
              </a:rPr>
              <a:t>……</a:t>
            </a:r>
            <a:r>
              <a:rPr lang="zh-CN" altLang="zh-CN" kern="100">
                <a:ea typeface="仿宋_GB2312"/>
                <a:cs typeface="Times New Roman"/>
              </a:rPr>
              <a:t>深信他不但是经师，而且是人师。</a:t>
            </a:r>
            <a:r>
              <a:rPr lang="en-US" altLang="zh-CN" kern="100">
                <a:ea typeface="仿宋_GB2312"/>
                <a:cs typeface="Courier New"/>
              </a:rPr>
              <a:t>(</a:t>
            </a:r>
            <a:r>
              <a:rPr lang="zh-CN" altLang="zh-CN" kern="100">
                <a:ea typeface="仿宋_GB2312"/>
                <a:cs typeface="Times New Roman"/>
              </a:rPr>
              <a:t>梁启超《中国近三百年学术史》</a:t>
            </a:r>
            <a:r>
              <a:rPr lang="en-US" altLang="zh-CN" kern="100" smtClean="0">
                <a:ea typeface="仿宋_GB2312"/>
                <a:cs typeface="Courier New"/>
              </a:rPr>
              <a:t>)</a:t>
            </a:r>
            <a:endParaRPr lang="zh-CN" altLang="zh-CN" sz="1050" kern="100">
              <a:latin typeface="宋体"/>
              <a:cs typeface="Courier New"/>
            </a:endParaRPr>
          </a:p>
        </p:txBody>
      </p:sp>
    </p:spTree>
    <p:extLst>
      <p:ext uri="{BB962C8B-B14F-4D97-AF65-F5344CB8AC3E}">
        <p14:creationId xmlns:p14="http://schemas.microsoft.com/office/powerpoint/2010/main" val="230321874"/>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158797"/>
            <a:ext cx="11377262" cy="3639149"/>
          </a:xfrm>
        </p:spPr>
        <p:txBody>
          <a:bodyPr/>
          <a:lstStyle/>
          <a:p>
            <a:pPr indent="713740" algn="just">
              <a:tabLst>
                <a:tab pos="5829300" algn="l"/>
                <a:tab pos="9372600" algn="l"/>
              </a:tabLst>
            </a:pPr>
            <a:r>
              <a:rPr lang="zh-CN" altLang="zh-CN" kern="100">
                <a:cs typeface="Times New Roman"/>
              </a:rPr>
              <a:t>后人将顾炎武</a:t>
            </a:r>
            <a:r>
              <a:rPr lang="en-US" altLang="zh-CN" kern="100">
                <a:latin typeface="宋体"/>
                <a:cs typeface="Times New Roman"/>
              </a:rPr>
              <a:t>“</a:t>
            </a:r>
            <a:r>
              <a:rPr lang="zh-CN" altLang="zh-CN" kern="100">
                <a:cs typeface="Times New Roman"/>
              </a:rPr>
              <a:t>保天下者，匹夫之贱与有责焉</a:t>
            </a:r>
            <a:r>
              <a:rPr lang="en-US" altLang="zh-CN" kern="100">
                <a:latin typeface="宋体"/>
                <a:cs typeface="Times New Roman"/>
              </a:rPr>
              <a:t>”</a:t>
            </a:r>
            <a:r>
              <a:rPr lang="zh-CN" altLang="zh-CN" kern="100">
                <a:cs typeface="Times New Roman"/>
              </a:rPr>
              <a:t>归纳为</a:t>
            </a:r>
            <a:r>
              <a:rPr lang="en-US" altLang="zh-CN" kern="100">
                <a:latin typeface="宋体"/>
                <a:cs typeface="Times New Roman"/>
              </a:rPr>
              <a:t>“</a:t>
            </a:r>
            <a:r>
              <a:rPr lang="zh-CN" altLang="zh-CN" kern="100">
                <a:cs typeface="Times New Roman"/>
              </a:rPr>
              <a:t>天下兴亡，匹夫有责</a:t>
            </a:r>
            <a:r>
              <a:rPr lang="en-US" altLang="zh-CN" kern="100">
                <a:latin typeface="宋体"/>
                <a:cs typeface="Times New Roman"/>
              </a:rPr>
              <a:t>”</a:t>
            </a:r>
            <a:r>
              <a:rPr lang="zh-CN" altLang="zh-CN" kern="100">
                <a:cs typeface="Times New Roman"/>
              </a:rPr>
              <a:t>。请结合材料及相关知识，谈谈你对这一观点的看法。</a:t>
            </a:r>
            <a:endParaRPr lang="zh-CN" altLang="zh-CN" sz="1050" kern="100">
              <a:latin typeface="宋体"/>
              <a:cs typeface="Courier New"/>
            </a:endParaRPr>
          </a:p>
          <a:p>
            <a:pPr indent="713740" algn="just">
              <a:tabLst>
                <a:tab pos="5829300" algn="l"/>
                <a:tab pos="9372600" algn="l"/>
              </a:tabLst>
            </a:pPr>
            <a:r>
              <a:rPr lang="zh-CN" altLang="zh-CN" kern="100">
                <a:solidFill>
                  <a:srgbClr val="FF0000"/>
                </a:solidFill>
                <a:ea typeface="黑体"/>
                <a:cs typeface="Times New Roman"/>
              </a:rPr>
              <a:t>【答案】</a:t>
            </a:r>
            <a:r>
              <a:rPr lang="en-US" altLang="zh-CN" kern="100">
                <a:latin typeface="宋体"/>
                <a:cs typeface="Times New Roman"/>
              </a:rPr>
              <a:t>①</a:t>
            </a:r>
            <a:r>
              <a:rPr lang="zh-CN" altLang="zh-CN" kern="100">
                <a:cs typeface="Times New Roman"/>
              </a:rPr>
              <a:t>顾炎武具有强烈的家国情怀和忧国忧民意识。</a:t>
            </a:r>
            <a:r>
              <a:rPr lang="en-US" altLang="zh-CN" kern="100">
                <a:latin typeface="宋体"/>
                <a:cs typeface="Times New Roman"/>
              </a:rPr>
              <a:t>②</a:t>
            </a:r>
            <a:r>
              <a:rPr lang="zh-CN" altLang="zh-CN" kern="100">
                <a:cs typeface="Times New Roman"/>
              </a:rPr>
              <a:t>在顾炎武看来，普通人的命运与国家民族的命运是紧密联系在一起的。</a:t>
            </a:r>
            <a:r>
              <a:rPr lang="en-US" altLang="zh-CN" kern="100">
                <a:latin typeface="宋体"/>
                <a:cs typeface="Times New Roman"/>
              </a:rPr>
              <a:t>③“</a:t>
            </a:r>
            <a:r>
              <a:rPr lang="zh-CN" altLang="zh-CN" kern="100">
                <a:cs typeface="Times New Roman"/>
              </a:rPr>
              <a:t>天下兴亡，匹夫有责</a:t>
            </a:r>
            <a:r>
              <a:rPr lang="en-US" altLang="zh-CN" kern="100">
                <a:latin typeface="宋体"/>
                <a:cs typeface="Times New Roman"/>
              </a:rPr>
              <a:t>”</a:t>
            </a:r>
            <a:r>
              <a:rPr lang="zh-CN" altLang="zh-CN" kern="100">
                <a:cs typeface="Times New Roman"/>
              </a:rPr>
              <a:t>是对我国爱国主义传统的自然引申与合理发展。</a:t>
            </a:r>
            <a:r>
              <a:rPr lang="en-US" altLang="zh-CN" kern="100">
                <a:latin typeface="宋体"/>
                <a:cs typeface="Times New Roman"/>
              </a:rPr>
              <a:t>④</a:t>
            </a:r>
            <a:r>
              <a:rPr lang="zh-CN" altLang="zh-CN" kern="100">
                <a:cs typeface="Times New Roman"/>
              </a:rPr>
              <a:t>这一观点具有积极意义，教育后人要勇于担当、爱国奉献</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38029813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a:spLocks noGrp="1"/>
          </p:cNvSpPr>
          <p:nvPr>
            <p:ph idx="1"/>
          </p:nvPr>
        </p:nvSpPr>
        <p:spPr>
          <a:xfrm>
            <a:off x="415043" y="1653208"/>
            <a:ext cx="11377262" cy="1848594"/>
          </a:xfrm>
          <a:ln w="12700">
            <a:solidFill>
              <a:schemeClr val="tx1"/>
            </a:solidFill>
            <a:prstDash val="solid"/>
          </a:ln>
        </p:spPr>
        <p:txBody>
          <a:bodyPr/>
          <a:lstStyle/>
          <a:p>
            <a:pPr>
              <a:tabLst>
                <a:tab pos="5829300" algn="l"/>
                <a:tab pos="9372600" algn="l"/>
              </a:tabLst>
            </a:pPr>
            <a:r>
              <a:rPr lang="en-US" altLang="zh-CN" kern="100">
                <a:cs typeface="Courier New"/>
              </a:rPr>
              <a:t>1.</a:t>
            </a:r>
            <a:r>
              <a:rPr lang="zh-CN" altLang="zh-CN" kern="100">
                <a:cs typeface="Times New Roman"/>
              </a:rPr>
              <a:t>从演讲的目的、场合和对象等方面把握演讲词的针对性。</a:t>
            </a:r>
            <a:endParaRPr lang="zh-CN" altLang="zh-CN" sz="1050" kern="100">
              <a:latin typeface="宋体"/>
              <a:cs typeface="Courier New"/>
            </a:endParaRPr>
          </a:p>
          <a:p>
            <a:r>
              <a:rPr lang="en-US" altLang="zh-CN" kern="100"/>
              <a:t>2</a:t>
            </a:r>
            <a:r>
              <a:rPr lang="zh-CN" altLang="zh-CN" kern="100">
                <a:cs typeface="Times New Roman"/>
              </a:rPr>
              <a:t>．设想演讲者演讲时的现场氛围，揣摩演讲者的语气、语调，想象其表情和肢体语言。</a:t>
            </a:r>
            <a:endParaRPr lang="zh-CN" altLang="en-US"/>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334719" y="1358251"/>
            <a:ext cx="15525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7400345"/>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987603"/>
            <a:ext cx="11377262" cy="4242391"/>
          </a:xfrm>
        </p:spPr>
        <p:txBody>
          <a:bodyPr/>
          <a:lstStyle/>
          <a:p>
            <a:pPr indent="713740" algn="just">
              <a:tabLst>
                <a:tab pos="5829300" algn="l"/>
                <a:tab pos="9372600" algn="l"/>
              </a:tabLst>
            </a:pPr>
            <a:r>
              <a:rPr lang="zh-CN" altLang="zh-CN" kern="100">
                <a:ea typeface="黑体"/>
                <a:cs typeface="Times New Roman"/>
              </a:rPr>
              <a:t>技法攻略</a:t>
            </a:r>
            <a:endParaRPr lang="zh-CN" altLang="zh-CN" sz="1050" kern="100">
              <a:latin typeface="宋体"/>
              <a:cs typeface="Courier New"/>
            </a:endParaRPr>
          </a:p>
          <a:p>
            <a:pPr indent="713740" algn="just">
              <a:tabLst>
                <a:tab pos="5829300" algn="l"/>
                <a:tab pos="9372600" algn="l"/>
              </a:tabLst>
            </a:pPr>
            <a:r>
              <a:rPr lang="en-US" altLang="zh-CN" kern="100">
                <a:cs typeface="Courier New"/>
              </a:rPr>
              <a:t>1</a:t>
            </a:r>
            <a:r>
              <a:rPr lang="zh-CN" altLang="zh-CN" kern="100">
                <a:cs typeface="Times New Roman"/>
              </a:rPr>
              <a:t>．找准相关语句</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文本的主要观点和基本倾向，在文中一般是明确的，而有的文体，特别是访谈，散落在各部分中，须仔细阅读，仔细查找筛选。</a:t>
            </a:r>
            <a:endParaRPr lang="zh-CN" altLang="zh-CN" sz="1050" kern="100">
              <a:latin typeface="宋体"/>
              <a:cs typeface="Courier New"/>
            </a:endParaRPr>
          </a:p>
          <a:p>
            <a:pPr indent="713740" algn="just">
              <a:tabLst>
                <a:tab pos="5829300" algn="l"/>
                <a:tab pos="9372600" algn="l"/>
              </a:tabLst>
            </a:pPr>
            <a:r>
              <a:rPr lang="en-US" altLang="zh-CN" kern="100">
                <a:cs typeface="Courier New"/>
              </a:rPr>
              <a:t>2</a:t>
            </a:r>
            <a:r>
              <a:rPr lang="zh-CN" altLang="zh-CN" kern="100">
                <a:cs typeface="Times New Roman"/>
              </a:rPr>
              <a:t>．评价正确合理</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要尊重文本，把握文本的基本内容；要坚持正确的价值观、道德观；要力求判断准确，切忌主观偏颇，背离社会公德</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429177"/>
            <a:ext cx="11377262" cy="2432665"/>
          </a:xfrm>
        </p:spPr>
        <p:txBody>
          <a:bodyPr/>
          <a:lstStyle/>
          <a:p>
            <a:pPr indent="713740" algn="just">
              <a:tabLst>
                <a:tab pos="5829300" algn="l"/>
                <a:tab pos="9372600" algn="l"/>
              </a:tabLst>
            </a:pPr>
            <a:r>
              <a:rPr lang="en-US" altLang="zh-CN" kern="100">
                <a:cs typeface="Courier New"/>
              </a:rPr>
              <a:t>3</a:t>
            </a:r>
            <a:r>
              <a:rPr lang="zh-CN" altLang="zh-CN" kern="100">
                <a:cs typeface="Times New Roman"/>
              </a:rPr>
              <a:t>．凸显个性色彩</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评价要尽量调动自己的积累，结合自己的人生体验，要有自己的思考，从而形成有个性特色的评价。</a:t>
            </a:r>
            <a:endParaRPr lang="zh-CN" altLang="zh-CN" sz="1050" kern="100">
              <a:latin typeface="宋体"/>
              <a:cs typeface="Courier New"/>
            </a:endParaRPr>
          </a:p>
          <a:p>
            <a:pPr indent="713740" algn="just">
              <a:tabLst>
                <a:tab pos="5829300" algn="l"/>
                <a:tab pos="9372600" algn="l"/>
              </a:tabLst>
            </a:pPr>
            <a:r>
              <a:rPr lang="zh-CN" altLang="zh-CN" kern="100">
                <a:cs typeface="Times New Roman"/>
              </a:rPr>
              <a:t>答题模式：观点或倾向＋原文内容＋文章主旨以及作者的写作意图</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1705637837"/>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收集素材\！！制作样品\全优\全优·新教材做样\栏目.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718" y="1413570"/>
            <a:ext cx="8764588" cy="4125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p:cNvSpPr txBox="1">
            <a:spLocks noChangeArrowheads="1"/>
          </p:cNvSpPr>
          <p:nvPr/>
        </p:nvSpPr>
        <p:spPr bwMode="auto">
          <a:xfrm>
            <a:off x="2495550" y="3730212"/>
            <a:ext cx="7343775" cy="701675"/>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smtClean="0">
                <a:solidFill>
                  <a:schemeClr val="tx1"/>
                </a:solidFill>
                <a:latin typeface="方正综艺_GBK" pitchFamily="65" charset="-122"/>
                <a:ea typeface="方正综艺_GBK" pitchFamily="65" charset="-122"/>
              </a:rPr>
              <a:t>积累</a:t>
            </a:r>
            <a:r>
              <a:rPr lang="en-US" altLang="zh-CN" sz="4000" smtClean="0">
                <a:solidFill>
                  <a:schemeClr val="tx1"/>
                </a:solidFill>
                <a:latin typeface="方正综艺_GBK" pitchFamily="65" charset="-122"/>
                <a:ea typeface="方正综艺_GBK" pitchFamily="65" charset="-122"/>
              </a:rPr>
              <a:t>| </a:t>
            </a:r>
            <a:r>
              <a:rPr lang="zh-CN" altLang="en-US" sz="4000" b="1" smtClean="0">
                <a:latin typeface="楷体_GB2312" pitchFamily="49" charset="-122"/>
                <a:ea typeface="楷体_GB2312" pitchFamily="49" charset="-122"/>
              </a:rPr>
              <a:t>文化传承与理解</a:t>
            </a:r>
            <a:endParaRPr lang="zh-CN" altLang="en-US" sz="4000" b="1">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val="3531882507"/>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765498"/>
            <a:ext cx="11377262" cy="4845633"/>
          </a:xfrm>
          <a:ln>
            <a:solidFill>
              <a:schemeClr val="tx1"/>
            </a:solidFill>
          </a:ln>
        </p:spPr>
        <p:txBody>
          <a:bodyPr/>
          <a:lstStyle/>
          <a:p>
            <a:pPr algn="ctr">
              <a:tabLst>
                <a:tab pos="5829300" algn="l"/>
                <a:tab pos="9372600" algn="l"/>
              </a:tabLst>
            </a:pPr>
            <a:r>
              <a:rPr lang="zh-CN" altLang="zh-CN" kern="100">
                <a:ea typeface="黑体"/>
                <a:cs typeface="Times New Roman"/>
              </a:rPr>
              <a:t>【文化常识】</a:t>
            </a:r>
            <a:endParaRPr lang="zh-CN" altLang="zh-CN" sz="1050" kern="100">
              <a:latin typeface="宋体"/>
              <a:cs typeface="Courier New"/>
            </a:endParaRPr>
          </a:p>
          <a:p>
            <a:pPr algn="ctr">
              <a:tabLst>
                <a:tab pos="5829300" algn="l"/>
                <a:tab pos="9372600" algn="l"/>
              </a:tabLst>
            </a:pPr>
            <a:r>
              <a:rPr lang="zh-CN" altLang="zh-CN" kern="100">
                <a:ea typeface="黑体"/>
                <a:cs typeface="Times New Roman"/>
              </a:rPr>
              <a:t>演讲辞</a:t>
            </a:r>
            <a:endParaRPr lang="zh-CN" altLang="zh-CN" sz="1050" kern="100">
              <a:latin typeface="宋体"/>
              <a:cs typeface="Courier New"/>
            </a:endParaRPr>
          </a:p>
          <a:p>
            <a:pPr>
              <a:tabLst>
                <a:tab pos="5829300" algn="l"/>
                <a:tab pos="9372600" algn="l"/>
              </a:tabLst>
            </a:pPr>
            <a:r>
              <a:rPr lang="zh-CN" altLang="zh-CN" kern="100">
                <a:cs typeface="Times New Roman"/>
              </a:rPr>
              <a:t>演讲辞，是在重要场合或群众集会上发表讲话的文稿。它常用来交流思想，表达感情，发表意见和主张，提出号召和倡议。演讲辞有三种类型：</a:t>
            </a:r>
            <a:endParaRPr lang="zh-CN" altLang="zh-CN" sz="1050" kern="100">
              <a:latin typeface="宋体"/>
              <a:cs typeface="Courier New"/>
            </a:endParaRPr>
          </a:p>
          <a:p>
            <a:pPr>
              <a:tabLst>
                <a:tab pos="5829300" algn="l"/>
                <a:tab pos="9372600" algn="l"/>
              </a:tabLst>
            </a:pPr>
            <a:r>
              <a:rPr lang="en-US" altLang="zh-CN" kern="100">
                <a:cs typeface="Courier New"/>
              </a:rPr>
              <a:t>1</a:t>
            </a:r>
            <a:r>
              <a:rPr lang="zh-CN" altLang="zh-CN" kern="100">
                <a:cs typeface="Times New Roman"/>
              </a:rPr>
              <a:t>．叙事型：以记叙为主要的表达方式，辅以适当的议论、说明和抒情，通过对人物、事件、景物的描述，表达演讲者的思想感情，反映社会生活的本质和规律</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57983"/>
            <a:ext cx="11377262" cy="3035907"/>
          </a:xfrm>
          <a:ln>
            <a:solidFill>
              <a:schemeClr val="tx1"/>
            </a:solidFill>
          </a:ln>
        </p:spPr>
        <p:txBody>
          <a:bodyPr/>
          <a:lstStyle/>
          <a:p>
            <a:pPr>
              <a:tabLst>
                <a:tab pos="5829300" algn="l"/>
                <a:tab pos="9372600" algn="l"/>
              </a:tabLst>
            </a:pPr>
            <a:r>
              <a:rPr lang="en-US" altLang="zh-CN" kern="100">
                <a:cs typeface="Courier New"/>
              </a:rPr>
              <a:t>2</a:t>
            </a:r>
            <a:r>
              <a:rPr lang="zh-CN" altLang="zh-CN" kern="100">
                <a:cs typeface="Times New Roman"/>
              </a:rPr>
              <a:t>．说理型：以议论为主要的表达方式，具有正确而深刻的论点，使用确凿、充足、具有说服力的论据，进行富有逻辑性的论证。</a:t>
            </a:r>
            <a:endParaRPr lang="zh-CN" altLang="zh-CN" sz="1050" kern="100">
              <a:latin typeface="宋体"/>
              <a:cs typeface="Courier New"/>
            </a:endParaRPr>
          </a:p>
          <a:p>
            <a:pPr>
              <a:tabLst>
                <a:tab pos="5829300" algn="l"/>
                <a:tab pos="9372600" algn="l"/>
              </a:tabLst>
            </a:pPr>
            <a:r>
              <a:rPr lang="en-US" altLang="zh-CN" kern="100">
                <a:cs typeface="Courier New"/>
              </a:rPr>
              <a:t>3</a:t>
            </a:r>
            <a:r>
              <a:rPr lang="zh-CN" altLang="zh-CN" kern="100">
                <a:cs typeface="Times New Roman"/>
              </a:rPr>
              <a:t>．抒情型：以抒情为主要的表达方式，在演讲中抒发演讲者的爱恨悲喜等强烈感情，以</a:t>
            </a:r>
            <a:r>
              <a:rPr lang="en-US" altLang="zh-CN" kern="100">
                <a:latin typeface="宋体"/>
                <a:cs typeface="Times New Roman"/>
              </a:rPr>
              <a:t>“</a:t>
            </a:r>
            <a:r>
              <a:rPr lang="zh-CN" altLang="zh-CN" kern="100">
                <a:cs typeface="Times New Roman"/>
              </a:rPr>
              <a:t>情</a:t>
            </a:r>
            <a:r>
              <a:rPr lang="en-US" altLang="zh-CN" kern="100">
                <a:latin typeface="宋体"/>
                <a:cs typeface="Times New Roman"/>
              </a:rPr>
              <a:t>”</a:t>
            </a:r>
            <a:r>
              <a:rPr lang="zh-CN" altLang="zh-CN" kern="100">
                <a:cs typeface="Times New Roman"/>
              </a:rPr>
              <a:t>这把钥匙来开启听众的心灵，与听众产生情感上的共鸣</a:t>
            </a:r>
            <a:r>
              <a:rPr lang="zh-CN" altLang="zh-CN" kern="100" smtClean="0">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573193"/>
            <a:ext cx="11377262" cy="2432665"/>
          </a:xfrm>
          <a:ln>
            <a:solidFill>
              <a:schemeClr val="tx1"/>
            </a:solidFill>
          </a:ln>
        </p:spPr>
        <p:txBody>
          <a:bodyPr/>
          <a:lstStyle/>
          <a:p>
            <a:pPr>
              <a:tabLst>
                <a:tab pos="5829300" algn="l"/>
                <a:tab pos="9372600" algn="l"/>
              </a:tabLst>
            </a:pPr>
            <a:r>
              <a:rPr lang="zh-CN" altLang="zh-CN" kern="100">
                <a:ea typeface="黑体"/>
                <a:cs typeface="Times New Roman"/>
              </a:rPr>
              <a:t>【国学经典】</a:t>
            </a:r>
            <a:endParaRPr lang="zh-CN" altLang="zh-CN" sz="1050" kern="100">
              <a:latin typeface="宋体"/>
              <a:cs typeface="Courier New"/>
            </a:endParaRPr>
          </a:p>
          <a:p>
            <a:pPr>
              <a:tabLst>
                <a:tab pos="5829300" algn="l"/>
                <a:tab pos="9372600" algn="l"/>
              </a:tabLst>
            </a:pPr>
            <a:r>
              <a:rPr lang="zh-CN" altLang="zh-CN" kern="100">
                <a:cs typeface="Times New Roman"/>
              </a:rPr>
              <a:t>博闻强识而让，敦善行而不怠，谓之君子。</a:t>
            </a:r>
            <a:r>
              <a:rPr lang="en-US" altLang="zh-CN" kern="100">
                <a:cs typeface="Courier New"/>
              </a:rPr>
              <a:t>——</a:t>
            </a:r>
            <a:r>
              <a:rPr lang="zh-CN" altLang="zh-CN" kern="100">
                <a:cs typeface="Times New Roman"/>
              </a:rPr>
              <a:t>《礼记</a:t>
            </a:r>
            <a:r>
              <a:rPr lang="en-US" altLang="zh-CN" kern="100">
                <a:cs typeface="Courier New"/>
              </a:rPr>
              <a:t>·</a:t>
            </a:r>
            <a:r>
              <a:rPr lang="zh-CN" altLang="zh-CN" kern="100">
                <a:cs typeface="Times New Roman"/>
              </a:rPr>
              <a:t>曲礼上》</a:t>
            </a:r>
            <a:endParaRPr lang="zh-CN" altLang="zh-CN" sz="1050" kern="100">
              <a:latin typeface="宋体"/>
              <a:cs typeface="Courier New"/>
            </a:endParaRPr>
          </a:p>
          <a:p>
            <a:pPr>
              <a:tabLst>
                <a:tab pos="5829300" algn="l"/>
                <a:tab pos="9372600" algn="l"/>
              </a:tabLst>
            </a:pPr>
            <a:r>
              <a:rPr lang="en-US" altLang="zh-CN" kern="100">
                <a:ea typeface="黑体"/>
                <a:cs typeface="Courier New"/>
              </a:rPr>
              <a:t>[</a:t>
            </a:r>
            <a:r>
              <a:rPr lang="zh-CN" altLang="zh-CN" kern="100">
                <a:ea typeface="黑体"/>
                <a:cs typeface="Times New Roman"/>
              </a:rPr>
              <a:t>明理知义</a:t>
            </a:r>
            <a:r>
              <a:rPr lang="en-US" altLang="zh-CN" kern="100">
                <a:ea typeface="黑体"/>
                <a:cs typeface="Courier New"/>
              </a:rPr>
              <a:t>]</a:t>
            </a:r>
            <a:r>
              <a:rPr lang="zh-CN" altLang="zh-CN" kern="100">
                <a:ea typeface="仿宋_GB2312"/>
                <a:cs typeface="Times New Roman"/>
              </a:rPr>
              <a:t>那些能博闻强识而且能礼让的，修身行善而且不懈怠的，可以称之为君子</a:t>
            </a:r>
            <a:r>
              <a:rPr lang="zh-CN" altLang="zh-CN" kern="100" smtClean="0">
                <a:ea typeface="仿宋_GB2312"/>
                <a:cs typeface="Times New Roman"/>
              </a:rPr>
              <a:t>。</a:t>
            </a:r>
            <a:endParaRPr lang="zh-CN" altLang="zh-CN" sz="1050" kern="100">
              <a:latin typeface="宋体"/>
              <a:cs typeface="Courier New"/>
            </a:endParaRPr>
          </a:p>
        </p:txBody>
      </p:sp>
    </p:spTree>
    <p:extLst>
      <p:ext uri="{BB962C8B-B14F-4D97-AF65-F5344CB8AC3E}">
        <p14:creationId xmlns:p14="http://schemas.microsoft.com/office/powerpoint/2010/main" val="2264845454"/>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5043" y="1283642"/>
            <a:ext cx="11377262" cy="3658320"/>
          </a:xfrm>
          <a:ln>
            <a:solidFill>
              <a:schemeClr val="tx1"/>
            </a:solidFill>
          </a:ln>
        </p:spPr>
        <p:txBody>
          <a:bodyPr/>
          <a:lstStyle/>
          <a:p>
            <a:r>
              <a:rPr lang="zh-CN" altLang="zh-CN" kern="100">
                <a:ea typeface="Times New Roman"/>
              </a:rPr>
              <a:t> </a:t>
            </a:r>
            <a:r>
              <a:rPr lang="en-US" altLang="zh-CN" kern="100">
                <a:ea typeface="Times New Roman"/>
              </a:rPr>
              <a:t>[</a:t>
            </a:r>
            <a:r>
              <a:rPr lang="zh-CN" altLang="zh-CN" kern="100">
                <a:ea typeface="黑体"/>
                <a:cs typeface="Times New Roman"/>
              </a:rPr>
              <a:t>成长启示</a:t>
            </a:r>
            <a:r>
              <a:rPr lang="en-US" altLang="zh-CN" kern="100">
                <a:ea typeface="黑体"/>
              </a:rPr>
              <a:t>]</a:t>
            </a:r>
            <a:r>
              <a:rPr lang="zh-CN" altLang="zh-CN" kern="100">
                <a:ea typeface="仿宋_GB2312"/>
                <a:cs typeface="Times New Roman"/>
              </a:rPr>
              <a:t>做一个高尚的人，不仅要学问高深，而且要品德高尚，这样的人，才能受到人们的尊重。在强调君子必须具备德才学识修养的同时，我们不妨从反面试想一下，如果一个缺乏学问道德修养的人，妄尊自大，没有礼貌，不懂礼仪，言行随心所欲，没有约束，他还能被社会接纳吗？不能，他肯定无法在社会上立身处世。所以君子只有博学识广，以礼制欲，循礼而行，才能称之为君子。</a:t>
            </a:r>
            <a:endParaRPr lang="zh-CN" altLang="en-US"/>
          </a:p>
        </p:txBody>
      </p:sp>
    </p:spTree>
    <p:extLst>
      <p:ext uri="{BB962C8B-B14F-4D97-AF65-F5344CB8AC3E}">
        <p14:creationId xmlns:p14="http://schemas.microsoft.com/office/powerpoint/2010/main" val="226484545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a:spLocks noGrp="1"/>
          </p:cNvSpPr>
          <p:nvPr>
            <p:ph idx="1"/>
          </p:nvPr>
        </p:nvSpPr>
        <p:spPr>
          <a:xfrm>
            <a:off x="415043" y="1968418"/>
            <a:ext cx="11377262" cy="1245352"/>
          </a:xfrm>
          <a:ln w="12700">
            <a:solidFill>
              <a:schemeClr val="tx1"/>
            </a:solidFill>
            <a:prstDash val="solid"/>
          </a:ln>
        </p:spPr>
        <p:txBody>
          <a:bodyPr/>
          <a:lstStyle/>
          <a:p>
            <a:pPr>
              <a:tabLst>
                <a:tab pos="5829300" algn="l"/>
                <a:tab pos="9372600" algn="l"/>
              </a:tabLst>
            </a:pPr>
            <a:r>
              <a:rPr lang="en-US" altLang="zh-CN" kern="100">
                <a:cs typeface="Courier New"/>
              </a:rPr>
              <a:t>1.</a:t>
            </a:r>
            <a:r>
              <a:rPr lang="zh-CN" altLang="zh-CN" kern="100">
                <a:cs typeface="Times New Roman"/>
              </a:rPr>
              <a:t>积累词语，品味演说辞生动、充满感情的语言。</a:t>
            </a:r>
            <a:endParaRPr lang="zh-CN" altLang="zh-CN" sz="1050" kern="100">
              <a:latin typeface="宋体"/>
              <a:cs typeface="Courier New"/>
            </a:endParaRPr>
          </a:p>
          <a:p>
            <a:r>
              <a:rPr lang="en-US" altLang="zh-CN" kern="100"/>
              <a:t>2</a:t>
            </a:r>
            <a:r>
              <a:rPr lang="zh-CN" altLang="zh-CN" kern="100">
                <a:cs typeface="Times New Roman"/>
              </a:rPr>
              <a:t>．理解重要语句的深刻含义，体会文章丰富的情感内涵。</a:t>
            </a:r>
            <a:endParaRPr lang="zh-CN" alt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12035" y="1529445"/>
            <a:ext cx="1819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29840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7592</Words>
  <Application>Microsoft Office PowerPoint</Application>
  <PresentationFormat>自定义</PresentationFormat>
  <Paragraphs>224</Paragraphs>
  <Slides>86</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86</vt:i4>
      </vt:variant>
    </vt:vector>
  </HeadingPairs>
  <TitlesOfParts>
    <vt:vector size="88" baseType="lpstr">
      <vt:lpstr>Office 主题​​</vt:lpstr>
      <vt:lpstr>文档</vt:lpstr>
      <vt:lpstr>第五单元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第五单元　</dc:title>
  <dc:creator>rbm.xkw.com</dc:creator>
  <cp:lastModifiedBy>hj</cp:lastModifiedBy>
  <cp:revision>2</cp:revision>
  <cp:lastPrinted>2021-03-07T11:45:07Z</cp:lastPrinted>
  <dcterms:created xsi:type="dcterms:W3CDTF">2021-03-07T11:45:07Z</dcterms:created>
  <dcterms:modified xsi:type="dcterms:W3CDTF">2021-03-23T03:00:01Z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