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3"/>
  </p:notesMasterIdLst>
  <p:sldIdLst>
    <p:sldId id="366" r:id="rId2"/>
    <p:sldId id="383" r:id="rId3"/>
    <p:sldId id="367" r:id="rId4"/>
    <p:sldId id="384" r:id="rId5"/>
    <p:sldId id="297" r:id="rId6"/>
    <p:sldId id="410" r:id="rId7"/>
    <p:sldId id="375" r:id="rId8"/>
    <p:sldId id="378" r:id="rId9"/>
    <p:sldId id="386" r:id="rId10"/>
    <p:sldId id="387" r:id="rId11"/>
    <p:sldId id="385" r:id="rId12"/>
    <p:sldId id="388" r:id="rId13"/>
    <p:sldId id="389" r:id="rId14"/>
    <p:sldId id="390" r:id="rId15"/>
    <p:sldId id="391" r:id="rId16"/>
    <p:sldId id="392" r:id="rId17"/>
    <p:sldId id="328" r:id="rId18"/>
    <p:sldId id="369" r:id="rId19"/>
    <p:sldId id="393" r:id="rId20"/>
    <p:sldId id="400" r:id="rId21"/>
    <p:sldId id="402" r:id="rId22"/>
    <p:sldId id="411" r:id="rId23"/>
    <p:sldId id="406" r:id="rId24"/>
    <p:sldId id="395" r:id="rId25"/>
    <p:sldId id="407" r:id="rId26"/>
    <p:sldId id="403" r:id="rId27"/>
    <p:sldId id="405" r:id="rId28"/>
    <p:sldId id="399" r:id="rId29"/>
    <p:sldId id="408" r:id="rId30"/>
    <p:sldId id="404" r:id="rId31"/>
    <p:sldId id="357" r:id="rId32"/>
    <p:sldId id="409" r:id="rId33"/>
    <p:sldId id="343" r:id="rId34"/>
    <p:sldId id="372" r:id="rId35"/>
    <p:sldId id="347" r:id="rId36"/>
    <p:sldId id="348" r:id="rId37"/>
    <p:sldId id="368" r:id="rId38"/>
    <p:sldId id="340" r:id="rId39"/>
    <p:sldId id="342" r:id="rId40"/>
    <p:sldId id="346" r:id="rId41"/>
    <p:sldId id="352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33CC"/>
    <a:srgbClr val="009900"/>
    <a:srgbClr val="006666"/>
    <a:srgbClr val="003366"/>
    <a:srgbClr val="FF0000"/>
    <a:srgbClr val="000099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8401" autoAdjust="0"/>
  </p:normalViewPr>
  <p:slideViewPr>
    <p:cSldViewPr>
      <p:cViewPr>
        <p:scale>
          <a:sx n="66" d="100"/>
          <a:sy n="66" d="100"/>
        </p:scale>
        <p:origin x="-145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noProof="0" smtClean="0"/>
              <a:t>单击此处编辑母版文本样式</a:t>
            </a:r>
          </a:p>
          <a:p>
            <a:pPr lvl="1"/>
            <a:r>
              <a:rPr lang="zh-CN" noProof="0" smtClean="0"/>
              <a:t>第二级</a:t>
            </a:r>
          </a:p>
          <a:p>
            <a:pPr lvl="2"/>
            <a:r>
              <a:rPr lang="zh-CN" noProof="0" smtClean="0"/>
              <a:t>第三级</a:t>
            </a:r>
          </a:p>
          <a:p>
            <a:pPr lvl="3"/>
            <a:r>
              <a:rPr lang="zh-CN" noProof="0" smtClean="0"/>
              <a:t>第四级</a:t>
            </a:r>
          </a:p>
          <a:p>
            <a:pPr lvl="4"/>
            <a:r>
              <a:rPr lang="zh-CN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DC974F2-4B1A-4E95-80DD-C636C086BC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8A048-61ED-4700-9430-E0BDCB579DAC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DD663-3F7C-4FEE-8185-DCF9321AB98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53307-1ABE-40A3-880B-9BBF39BD602C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ACBBA-495F-4980-854B-5038B9B850D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A2BE6-B346-4F0C-ACEF-5E64279BAF8B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571D0-CE72-4399-AA7C-1E6E1ADFB7F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23AD64-FA3A-4124-8614-46A1A99A9ADA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DAF256-5EAE-44EB-B1F6-DB2523A421B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9DD97-DEDC-4D7D-9FD9-84643BC63FB1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88EBF-02C3-421F-A5E0-D4BFCAE5A28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ADB32-1E7C-4949-9DD1-0F81BA62D869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084E5-58D3-4F71-B4B6-C8B0E8B702E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E7040-901A-4DF7-97A7-F123CB9BF102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2A14C-2F30-4DB6-90BF-A3147B7E6C1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98454-9B9D-4F18-8311-3638748C2578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108DA-D4C5-4943-BE82-FD84A7ACE03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7B4C4-081A-4EFB-97A6-4D8DAAC6BD2C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5F72E-9D07-4C0A-A623-4BDED39943E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CCE25-9D42-4361-BA53-452ECFADFCA2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CD7D0-4AC3-4CBC-8F92-FC4883BDB2D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E781A-DBA9-4255-8453-643BDDBB18A5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38ECF-7BA1-4463-BA46-AE58D539126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A9DDD-0A41-4A9E-B661-8D5E69DD481D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F13C7-5A51-4499-9F09-AD00738F84B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51906A8B-E120-4663-97A3-980A7DEB31BC}" type="datetimeFigureOut">
              <a:rPr lang="zh-CN" altLang="en-US"/>
              <a:pPr>
                <a:defRPr/>
              </a:pPr>
              <a:t>2019/4/30</a:t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CC55988-8939-4886-87AD-002389CA950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0013;&#32771;&#35838;&#22806;&#25991;&#35328;&#25991;&#38405;&#35835;&#19987;&#39064;&#22797;&#20064;&#32451;&#20064;.doc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&#20013;&#32771;&#35838;&#22806;&#25991;&#35328;&#25991;&#38405;&#35835;&#19987;&#39064;&#22797;&#20064;&#32451;&#20064;.doc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 smtClean="0">
              <a:ea typeface="黑体" pitchFamily="49" charset="-122"/>
            </a:endParaRPr>
          </a:p>
        </p:txBody>
      </p:sp>
      <p:pic>
        <p:nvPicPr>
          <p:cNvPr id="84995" name="Picture 3" descr="t013df816489066ab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539750" y="2133600"/>
            <a:ext cx="54721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同学们喜欢文言文吗</a:t>
            </a:r>
          </a:p>
        </p:txBody>
      </p:sp>
      <p:sp>
        <p:nvSpPr>
          <p:cNvPr id="84998" name="WordArt 6"/>
          <p:cNvSpPr>
            <a:spLocks noChangeArrowheads="1" noChangeShapeType="1" noTextEdit="1"/>
          </p:cNvSpPr>
          <p:nvPr/>
        </p:nvSpPr>
        <p:spPr bwMode="auto">
          <a:xfrm>
            <a:off x="5795963" y="1773238"/>
            <a:ext cx="1019175" cy="15605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80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8" name="Group 8"/>
          <p:cNvGrpSpPr>
            <a:grpSpLocks/>
          </p:cNvGrpSpPr>
          <p:nvPr/>
        </p:nvGrpSpPr>
        <p:grpSpPr bwMode="auto">
          <a:xfrm>
            <a:off x="468313" y="1341438"/>
            <a:ext cx="8064500" cy="3517900"/>
            <a:chOff x="295" y="845"/>
            <a:chExt cx="5080" cy="2216"/>
          </a:xfrm>
        </p:grpSpPr>
        <p:sp>
          <p:nvSpPr>
            <p:cNvPr id="112643" name="Text Box 3"/>
            <p:cNvSpPr txBox="1">
              <a:spLocks noChangeArrowheads="1"/>
            </p:cNvSpPr>
            <p:nvPr/>
          </p:nvSpPr>
          <p:spPr bwMode="auto">
            <a:xfrm>
              <a:off x="295" y="845"/>
              <a:ext cx="2266" cy="2216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b="1"/>
                <a:t> </a:t>
              </a:r>
              <a:r>
                <a:rPr lang="en-US" altLang="zh-CN" sz="2800" b="1"/>
                <a:t>1. </a:t>
              </a:r>
              <a:r>
                <a:rPr lang="zh-CN" altLang="en-US" sz="2800" b="1"/>
                <a:t>用“／”给文中画线句</a:t>
              </a:r>
              <a:r>
                <a:rPr lang="zh-CN" altLang="en-US" sz="2800" b="1">
                  <a:solidFill>
                    <a:srgbClr val="990000"/>
                  </a:solidFill>
                </a:rPr>
                <a:t>断句</a:t>
              </a:r>
              <a:r>
                <a:rPr lang="zh-CN" altLang="en-US" sz="2800" b="1"/>
                <a:t>。（限断两处）（</a:t>
              </a:r>
              <a:r>
                <a:rPr lang="en-US" altLang="zh-CN" sz="2800" b="1"/>
                <a:t>3</a:t>
              </a:r>
              <a:r>
                <a:rPr lang="zh-CN" altLang="en-US" sz="2800" b="1"/>
                <a:t>分）</a:t>
              </a:r>
            </a:p>
            <a:p>
              <a:r>
                <a:rPr lang="zh-CN" altLang="en-US" sz="2800" b="1"/>
                <a:t>范 与 兰 七 十 有 三 好 琴 喜 种 兰 及 盆 池 小 景。</a:t>
              </a:r>
            </a:p>
            <a:p>
              <a:endParaRPr lang="zh-CN" altLang="en-US" sz="2800" b="1"/>
            </a:p>
            <a:p>
              <a:r>
                <a:rPr lang="zh-CN" altLang="en-US" sz="2800" b="1"/>
                <a:t>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年温州）</a:t>
              </a:r>
            </a:p>
          </p:txBody>
        </p:sp>
        <p:sp>
          <p:nvSpPr>
            <p:cNvPr id="112644" name="Rectangle 4"/>
            <p:cNvSpPr>
              <a:spLocks noChangeArrowheads="1"/>
            </p:cNvSpPr>
            <p:nvPr/>
          </p:nvSpPr>
          <p:spPr bwMode="auto">
            <a:xfrm>
              <a:off x="2880" y="845"/>
              <a:ext cx="2495" cy="2216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2800" b="1"/>
                <a:t>2.</a:t>
              </a:r>
              <a:r>
                <a:rPr lang="zh-CN" altLang="en-US" sz="2800" b="1"/>
                <a:t>用“</a:t>
              </a:r>
              <a:r>
                <a:rPr lang="en-US" altLang="zh-CN" sz="2800" b="1"/>
                <a:t>/”</a:t>
              </a:r>
              <a:r>
                <a:rPr lang="zh-CN" altLang="en-US" sz="2800" b="1"/>
                <a:t>给文中画线的句子</a:t>
              </a:r>
              <a:r>
                <a:rPr lang="zh-CN" altLang="en-US" sz="2800" b="1">
                  <a:solidFill>
                    <a:srgbClr val="990000"/>
                  </a:solidFill>
                </a:rPr>
                <a:t>断句</a:t>
              </a:r>
              <a:r>
                <a:rPr lang="zh-CN" altLang="en-US" sz="2800" b="1"/>
                <a:t>。（限断两处）（</a:t>
              </a:r>
              <a:r>
                <a:rPr lang="en-US" altLang="zh-CN" sz="2800" b="1"/>
                <a:t>2</a:t>
              </a:r>
              <a:r>
                <a:rPr lang="zh-CN" altLang="en-US" sz="2800" b="1"/>
                <a:t>分）</a:t>
              </a:r>
            </a:p>
            <a:p>
              <a:r>
                <a:rPr lang="zh-CN" altLang="en-US" sz="2800" b="1"/>
                <a:t>倍 卫 三 十 里 闻 宁 喜 之 难 作 右 宰 谷 臣 死之。</a:t>
              </a:r>
            </a:p>
            <a:p>
              <a:r>
                <a:rPr lang="zh-CN" altLang="en-US" sz="2800" b="1"/>
                <a:t>      </a:t>
              </a:r>
            </a:p>
            <a:p>
              <a:r>
                <a:rPr lang="zh-CN" altLang="en-US" sz="2800" b="1"/>
                <a:t>       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年台州）</a:t>
              </a:r>
            </a:p>
          </p:txBody>
        </p:sp>
      </p:grpSp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250825" y="5516563"/>
            <a:ext cx="8610600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常见题型</a:t>
            </a:r>
            <a:r>
              <a:rPr lang="en-US" altLang="zh-CN" sz="4400" b="1">
                <a:solidFill>
                  <a:srgbClr val="FF0000"/>
                </a:solidFill>
              </a:rPr>
              <a:t>2——</a:t>
            </a:r>
            <a:r>
              <a:rPr lang="zh-CN" altLang="en-US" sz="4400" b="1">
                <a:solidFill>
                  <a:srgbClr val="FF0000"/>
                </a:solidFill>
              </a:rPr>
              <a:t>断句</a:t>
            </a: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468313" y="188913"/>
            <a:ext cx="7343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【 </a:t>
            </a:r>
            <a:r>
              <a:rPr lang="zh-CN" altLang="en-US" sz="4000" b="1"/>
              <a:t>命题规律探寻</a:t>
            </a:r>
            <a:r>
              <a:rPr lang="en-US" altLang="zh-CN" sz="4000" b="1"/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常见题型：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9" name="Group 7"/>
          <p:cNvGrpSpPr>
            <a:grpSpLocks/>
          </p:cNvGrpSpPr>
          <p:nvPr/>
        </p:nvGrpSpPr>
        <p:grpSpPr bwMode="auto">
          <a:xfrm>
            <a:off x="250825" y="981075"/>
            <a:ext cx="8426450" cy="4371975"/>
            <a:chOff x="158" y="618"/>
            <a:chExt cx="5308" cy="2754"/>
          </a:xfrm>
        </p:grpSpPr>
        <p:sp>
          <p:nvSpPr>
            <p:cNvPr id="110595" name="Text Box 3"/>
            <p:cNvSpPr txBox="1">
              <a:spLocks noChangeArrowheads="1"/>
            </p:cNvSpPr>
            <p:nvPr/>
          </p:nvSpPr>
          <p:spPr bwMode="auto">
            <a:xfrm>
              <a:off x="158" y="618"/>
              <a:ext cx="2448" cy="2754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b="1"/>
                <a:t> </a:t>
              </a:r>
              <a:r>
                <a:rPr lang="en-US" altLang="zh-CN" sz="2800" b="1"/>
                <a:t>1. </a:t>
              </a:r>
              <a:r>
                <a:rPr lang="zh-CN" altLang="en-US" sz="2800" b="1"/>
                <a:t>下列句子中</a:t>
              </a:r>
              <a:r>
                <a:rPr lang="zh-CN" altLang="en-US" sz="2800" b="1">
                  <a:solidFill>
                    <a:srgbClr val="990000"/>
                  </a:solidFill>
                </a:rPr>
                <a:t>加点字的解释</a:t>
              </a:r>
              <a:r>
                <a:rPr lang="zh-CN" altLang="en-US" sz="2800" b="1"/>
                <a:t>错误的一项是（</a:t>
              </a:r>
              <a:r>
                <a:rPr lang="en-US" altLang="zh-CN" sz="2800" b="1"/>
                <a:t>3</a:t>
              </a:r>
              <a:r>
                <a:rPr lang="zh-CN" altLang="en-US" sz="2800" b="1"/>
                <a:t>分）</a:t>
              </a:r>
            </a:p>
            <a:p>
              <a:r>
                <a:rPr lang="zh-CN" altLang="en-US" sz="2800" b="1"/>
                <a:t>  </a:t>
              </a:r>
              <a:r>
                <a:rPr lang="en-US" altLang="zh-CN" sz="2800" b="1"/>
                <a:t>A</a:t>
              </a:r>
              <a:r>
                <a:rPr lang="zh-CN" altLang="en-US" sz="2800" b="1"/>
                <a:t>．</a:t>
              </a:r>
              <a:r>
                <a:rPr lang="zh-CN" altLang="en-US" sz="2800" b="1" u="sng">
                  <a:solidFill>
                    <a:srgbClr val="0033CC"/>
                  </a:solidFill>
                </a:rPr>
                <a:t>阅</a:t>
              </a:r>
              <a:r>
                <a:rPr lang="zh-CN" altLang="en-US" sz="2800" b="1"/>
                <a:t>十年而书成（经历） </a:t>
              </a:r>
              <a:r>
                <a:rPr lang="en-US" altLang="zh-CN" sz="2800" b="1"/>
                <a:t>B</a:t>
              </a:r>
              <a:r>
                <a:rPr lang="zh-CN" altLang="en-US" sz="2800" b="1"/>
                <a:t>．其书就古音以</a:t>
              </a:r>
              <a:r>
                <a:rPr lang="zh-CN" altLang="en-US" sz="2800" b="1" u="sng">
                  <a:solidFill>
                    <a:srgbClr val="0033CC"/>
                  </a:solidFill>
                </a:rPr>
                <a:t>求</a:t>
              </a:r>
              <a:r>
                <a:rPr lang="zh-CN" altLang="en-US" sz="2800" b="1"/>
                <a:t>古义（探求）</a:t>
              </a:r>
              <a:r>
                <a:rPr lang="en-US" altLang="zh-CN" sz="2800" b="1"/>
                <a:t>C</a:t>
              </a:r>
              <a:r>
                <a:rPr lang="zh-CN" altLang="en-US" sz="2800" b="1"/>
                <a:t>．自谓可</a:t>
              </a:r>
              <a:r>
                <a:rPr lang="zh-CN" altLang="en-US" sz="2800" b="1" u="sng">
                  <a:solidFill>
                    <a:srgbClr val="0033CC"/>
                  </a:solidFill>
                </a:rPr>
                <a:t>将</a:t>
              </a:r>
              <a:r>
                <a:rPr lang="zh-CN" altLang="en-US" sz="2800" b="1"/>
                <a:t>十万（带领） </a:t>
              </a:r>
              <a:r>
                <a:rPr lang="en-US" altLang="zh-CN" sz="2800" b="1"/>
                <a:t>D</a:t>
              </a:r>
              <a:r>
                <a:rPr lang="zh-CN" altLang="en-US" sz="2800" b="1"/>
                <a:t>．</a:t>
              </a:r>
              <a:r>
                <a:rPr lang="zh-CN" altLang="en-US" sz="2800" b="1" u="sng">
                  <a:solidFill>
                    <a:srgbClr val="0033CC"/>
                  </a:solidFill>
                </a:rPr>
                <a:t>会</a:t>
              </a:r>
              <a:r>
                <a:rPr lang="zh-CN" altLang="en-US" sz="2800" b="1"/>
                <a:t>有土寇，自练乡兵与之角（会合）</a:t>
              </a:r>
            </a:p>
            <a:p>
              <a:r>
                <a:rPr lang="zh-CN" altLang="en-US" sz="2800" b="1"/>
                <a:t>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年杭州）</a:t>
              </a:r>
              <a:endParaRPr lang="zh-CN" altLang="en-US" b="1"/>
            </a:p>
          </p:txBody>
        </p:sp>
        <p:sp>
          <p:nvSpPr>
            <p:cNvPr id="110596" name="Rectangle 4"/>
            <p:cNvSpPr>
              <a:spLocks noChangeArrowheads="1"/>
            </p:cNvSpPr>
            <p:nvPr/>
          </p:nvSpPr>
          <p:spPr bwMode="auto">
            <a:xfrm>
              <a:off x="2699" y="618"/>
              <a:ext cx="2767" cy="2754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2800" b="1"/>
                <a:t>2</a:t>
              </a:r>
              <a:r>
                <a:rPr lang="zh-CN" altLang="en-US" sz="2800" b="1"/>
                <a:t>、</a:t>
              </a:r>
              <a:r>
                <a:rPr lang="zh-CN" altLang="en-US" sz="2800" b="1">
                  <a:solidFill>
                    <a:srgbClr val="990000"/>
                  </a:solidFill>
                </a:rPr>
                <a:t>解释下列句子中加点的词。</a:t>
              </a:r>
            </a:p>
            <a:p>
              <a:r>
                <a:rPr lang="zh-CN" altLang="en-US" sz="2800" b="1"/>
                <a:t>⑴棋侣</a:t>
              </a:r>
              <a:r>
                <a:rPr lang="zh-CN" altLang="en-US" sz="2800" b="1" u="sng">
                  <a:solidFill>
                    <a:srgbClr val="0033CC"/>
                  </a:solidFill>
                </a:rPr>
                <a:t>谓</a:t>
              </a:r>
              <a:r>
                <a:rPr lang="zh-CN" altLang="en-US" sz="2800" b="1"/>
                <a:t>吕必不顾局矣  （    ）</a:t>
              </a:r>
            </a:p>
            <a:p>
              <a:r>
                <a:rPr lang="zh-CN" altLang="en-US" sz="2800" b="1"/>
                <a:t>⑵因</a:t>
              </a:r>
              <a:r>
                <a:rPr lang="zh-CN" altLang="en-US" sz="2800" b="1" u="sng">
                  <a:solidFill>
                    <a:srgbClr val="0033CC"/>
                  </a:solidFill>
                </a:rPr>
                <a:t>私</a:t>
              </a:r>
              <a:r>
                <a:rPr lang="zh-CN" altLang="en-US" sz="2800" b="1"/>
                <a:t>易一子以自胜（    ）⑶吕请棋处士他</a:t>
              </a:r>
              <a:r>
                <a:rPr lang="zh-CN" altLang="en-US" sz="2800" b="1" u="sng">
                  <a:solidFill>
                    <a:srgbClr val="0033CC"/>
                  </a:solidFill>
                </a:rPr>
                <a:t>适</a:t>
              </a:r>
              <a:r>
                <a:rPr lang="zh-CN" altLang="en-US" sz="2800" b="1">
                  <a:solidFill>
                    <a:srgbClr val="0033CC"/>
                  </a:solidFill>
                </a:rPr>
                <a:t> </a:t>
              </a:r>
              <a:r>
                <a:rPr lang="zh-CN" altLang="en-US" sz="2800" b="1"/>
                <a:t>   （    ）</a:t>
              </a:r>
            </a:p>
            <a:p>
              <a:endParaRPr lang="zh-CN" altLang="en-US" sz="2800" b="1"/>
            </a:p>
            <a:p>
              <a:r>
                <a:rPr lang="zh-CN" altLang="en-US" sz="2800" b="1"/>
                <a:t>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年丽水）</a:t>
              </a:r>
            </a:p>
            <a:p>
              <a:endParaRPr lang="zh-CN" altLang="en-US" sz="2800" b="1"/>
            </a:p>
            <a:p>
              <a:endParaRPr lang="zh-CN" altLang="en-US" sz="2800" b="1"/>
            </a:p>
          </p:txBody>
        </p:sp>
      </p:grp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250825" y="5516563"/>
            <a:ext cx="8610600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常见题型</a:t>
            </a:r>
            <a:r>
              <a:rPr lang="en-US" altLang="zh-CN" sz="4400" b="1">
                <a:solidFill>
                  <a:srgbClr val="FF0000"/>
                </a:solidFill>
              </a:rPr>
              <a:t>3——</a:t>
            </a:r>
            <a:r>
              <a:rPr lang="zh-CN" altLang="en-US" sz="4400" b="1">
                <a:solidFill>
                  <a:srgbClr val="FF0000"/>
                </a:solidFill>
              </a:rPr>
              <a:t>加点词解释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611188" y="260350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【 </a:t>
            </a:r>
            <a:r>
              <a:rPr lang="zh-CN" altLang="en-US" sz="4000" b="1"/>
              <a:t>命题规律探寻</a:t>
            </a:r>
            <a:r>
              <a:rPr lang="en-US" altLang="zh-CN" sz="4000" b="1"/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常见题型：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71" name="Group 7"/>
          <p:cNvGrpSpPr>
            <a:grpSpLocks/>
          </p:cNvGrpSpPr>
          <p:nvPr/>
        </p:nvGrpSpPr>
        <p:grpSpPr bwMode="auto">
          <a:xfrm>
            <a:off x="468313" y="1341438"/>
            <a:ext cx="7848600" cy="3573462"/>
            <a:chOff x="295" y="845"/>
            <a:chExt cx="4944" cy="2251"/>
          </a:xfrm>
        </p:grpSpPr>
        <p:sp>
          <p:nvSpPr>
            <p:cNvPr id="113667" name="Text Box 3"/>
            <p:cNvSpPr txBox="1">
              <a:spLocks noChangeArrowheads="1"/>
            </p:cNvSpPr>
            <p:nvPr/>
          </p:nvSpPr>
          <p:spPr bwMode="auto">
            <a:xfrm>
              <a:off x="295" y="845"/>
              <a:ext cx="2266" cy="2251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b="1"/>
                <a:t> </a:t>
              </a:r>
              <a:r>
                <a:rPr lang="en-US" altLang="zh-CN" sz="2800" b="1"/>
                <a:t>1. </a:t>
              </a:r>
              <a:r>
                <a:rPr lang="zh-CN" altLang="en-US" b="1"/>
                <a:t>联系上下文，在横线处</a:t>
              </a:r>
              <a:r>
                <a:rPr lang="zh-CN" altLang="en-US" b="1">
                  <a:solidFill>
                    <a:srgbClr val="990000"/>
                  </a:solidFill>
                </a:rPr>
                <a:t>填入被省略的人名</a:t>
              </a:r>
              <a:r>
                <a:rPr lang="zh-CN" altLang="en-US" b="1"/>
                <a:t>。（</a:t>
              </a:r>
              <a:r>
                <a:rPr lang="en-US" altLang="zh-CN" b="1"/>
                <a:t>2</a:t>
              </a:r>
              <a:r>
                <a:rPr lang="zh-CN" altLang="en-US" b="1"/>
                <a:t>分）</a:t>
              </a:r>
            </a:p>
            <a:p>
              <a:r>
                <a:rPr lang="zh-CN" altLang="en-US" b="1"/>
                <a:t> （</a:t>
              </a:r>
              <a:r>
                <a:rPr lang="en-US" altLang="zh-CN" b="1"/>
                <a:t>1</a:t>
              </a:r>
              <a:r>
                <a:rPr lang="zh-CN" altLang="en-US" b="1"/>
                <a:t>） </a:t>
              </a:r>
              <a:r>
                <a:rPr lang="zh-CN" altLang="en-US" b="1" u="sng"/>
                <a:t>          </a:t>
              </a:r>
              <a:r>
                <a:rPr lang="zh-CN" altLang="en-US" b="1"/>
                <a:t>十八九，絪为御史， </a:t>
              </a:r>
            </a:p>
            <a:p>
              <a:r>
                <a:rPr lang="zh-CN" altLang="en-US" b="1"/>
                <a:t>（</a:t>
              </a:r>
              <a:r>
                <a:rPr lang="en-US" altLang="zh-CN" b="1"/>
                <a:t>2</a:t>
              </a:r>
              <a:r>
                <a:rPr lang="zh-CN" altLang="en-US" b="1"/>
                <a:t>）</a:t>
              </a:r>
              <a:r>
                <a:rPr lang="zh-CN" altLang="en-US" b="1" u="sng"/>
                <a:t>        </a:t>
              </a:r>
              <a:r>
                <a:rPr lang="zh-CN" altLang="en-US" b="1"/>
                <a:t> 巡荆部商山，歇马亭，俯瞰山水。</a:t>
              </a:r>
              <a:endParaRPr lang="zh-CN" altLang="en-US" sz="2800" b="1"/>
            </a:p>
            <a:p>
              <a:endParaRPr lang="zh-CN" altLang="en-US" sz="2800" b="1"/>
            </a:p>
            <a:p>
              <a:r>
                <a:rPr lang="zh-CN" altLang="en-US" sz="2800" b="1"/>
                <a:t>（</a:t>
              </a:r>
              <a:r>
                <a:rPr lang="en-US" altLang="zh-CN" sz="2800" b="1"/>
                <a:t>2014</a:t>
              </a:r>
              <a:r>
                <a:rPr lang="zh-CN" altLang="en-US" sz="2800" b="1"/>
                <a:t>年衢州）</a:t>
              </a:r>
            </a:p>
          </p:txBody>
        </p:sp>
        <p:sp>
          <p:nvSpPr>
            <p:cNvPr id="113668" name="Rectangle 4"/>
            <p:cNvSpPr>
              <a:spLocks noChangeArrowheads="1"/>
            </p:cNvSpPr>
            <p:nvPr/>
          </p:nvSpPr>
          <p:spPr bwMode="auto">
            <a:xfrm>
              <a:off x="2744" y="845"/>
              <a:ext cx="2495" cy="2216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2800" b="1"/>
                <a:t>2.</a:t>
              </a:r>
              <a:r>
                <a:rPr lang="zh-CN" altLang="en-US" sz="2800" b="1"/>
                <a:t>联系上下文，在括号处</a:t>
              </a:r>
              <a:r>
                <a:rPr lang="zh-CN" altLang="en-US" sz="2800" b="1">
                  <a:solidFill>
                    <a:srgbClr val="990000"/>
                  </a:solidFill>
                </a:rPr>
                <a:t>填入被省略的人名或地名</a:t>
              </a:r>
              <a:r>
                <a:rPr lang="zh-CN" altLang="en-US" sz="2800" b="1"/>
                <a:t>。（</a:t>
              </a:r>
              <a:r>
                <a:rPr lang="en-US" altLang="zh-CN" sz="2800" b="1"/>
                <a:t>2</a:t>
              </a:r>
              <a:r>
                <a:rPr lang="zh-CN" altLang="en-US" sz="2800" b="1"/>
                <a:t>分）</a:t>
              </a:r>
            </a:p>
            <a:p>
              <a:r>
                <a:rPr lang="zh-CN" altLang="en-US" sz="2800" b="1"/>
                <a:t>（  ①  ）顾反，过（  ②  ）而弗辞。      </a:t>
              </a:r>
            </a:p>
            <a:p>
              <a:endParaRPr lang="zh-CN" altLang="en-US" sz="2800" b="1"/>
            </a:p>
            <a:p>
              <a:endParaRPr lang="zh-CN" altLang="en-US" sz="2800" b="1"/>
            </a:p>
            <a:p>
              <a:r>
                <a:rPr lang="zh-CN" altLang="en-US" sz="2800" b="1"/>
                <a:t>       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年台州）</a:t>
              </a:r>
            </a:p>
          </p:txBody>
        </p:sp>
      </p:grp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250825" y="5516563"/>
            <a:ext cx="8610600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常见题型</a:t>
            </a:r>
            <a:r>
              <a:rPr lang="en-US" altLang="zh-CN" sz="4400" b="1">
                <a:solidFill>
                  <a:srgbClr val="FF0000"/>
                </a:solidFill>
              </a:rPr>
              <a:t>4——</a:t>
            </a:r>
            <a:r>
              <a:rPr lang="zh-CN" altLang="en-US" sz="4400" b="1">
                <a:solidFill>
                  <a:srgbClr val="FF0000"/>
                </a:solidFill>
              </a:rPr>
              <a:t>补充省略成分</a:t>
            </a:r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539750" y="188913"/>
            <a:ext cx="73453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【 </a:t>
            </a:r>
            <a:r>
              <a:rPr lang="zh-CN" altLang="en-US" sz="4000" b="1"/>
              <a:t>命题规律探寻</a:t>
            </a:r>
            <a:r>
              <a:rPr lang="en-US" altLang="zh-CN" sz="4000" b="1"/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常见题型：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695" name="Group 7"/>
          <p:cNvGrpSpPr>
            <a:grpSpLocks/>
          </p:cNvGrpSpPr>
          <p:nvPr/>
        </p:nvGrpSpPr>
        <p:grpSpPr bwMode="auto">
          <a:xfrm>
            <a:off x="468313" y="1341438"/>
            <a:ext cx="7848600" cy="3517900"/>
            <a:chOff x="295" y="845"/>
            <a:chExt cx="4944" cy="2216"/>
          </a:xfrm>
        </p:grpSpPr>
        <p:sp>
          <p:nvSpPr>
            <p:cNvPr id="114691" name="Text Box 3"/>
            <p:cNvSpPr txBox="1">
              <a:spLocks noChangeArrowheads="1"/>
            </p:cNvSpPr>
            <p:nvPr/>
          </p:nvSpPr>
          <p:spPr bwMode="auto">
            <a:xfrm>
              <a:off x="295" y="845"/>
              <a:ext cx="2266" cy="2216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b="1"/>
                <a:t> </a:t>
              </a:r>
              <a:r>
                <a:rPr lang="en-US" altLang="zh-CN" sz="2800" b="1"/>
                <a:t>1. 《</a:t>
              </a:r>
              <a:r>
                <a:rPr lang="zh-CN" altLang="en-US" sz="2800" b="1"/>
                <a:t>书杨朴事</a:t>
              </a:r>
              <a:r>
                <a:rPr lang="en-US" altLang="zh-CN" sz="2800" b="1"/>
                <a:t>》</a:t>
              </a:r>
              <a:r>
                <a:rPr lang="zh-CN" altLang="en-US" sz="2800" b="1"/>
                <a:t>中写了真宗的“大笑”和苏轼之妻的“失笑”，</a:t>
              </a:r>
              <a:r>
                <a:rPr lang="zh-CN" altLang="en-US" sz="2800" b="1">
                  <a:solidFill>
                    <a:srgbClr val="990000"/>
                  </a:solidFill>
                </a:rPr>
                <a:t>请选择其一写出你的理解。</a:t>
              </a:r>
              <a:r>
                <a:rPr lang="zh-CN" altLang="en-US" sz="2800">
                  <a:solidFill>
                    <a:srgbClr val="990000"/>
                  </a:solidFill>
                </a:rPr>
                <a:t> </a:t>
              </a:r>
              <a:endParaRPr lang="zh-CN" altLang="en-US" sz="2800" b="1">
                <a:solidFill>
                  <a:srgbClr val="990000"/>
                </a:solidFill>
              </a:endParaRPr>
            </a:p>
            <a:p>
              <a:endParaRPr lang="zh-CN" altLang="en-US" sz="2800" b="1">
                <a:solidFill>
                  <a:srgbClr val="990000"/>
                </a:solidFill>
              </a:endParaRPr>
            </a:p>
            <a:p>
              <a:endParaRPr lang="zh-CN" altLang="en-US" sz="2800" b="1"/>
            </a:p>
            <a:p>
              <a:r>
                <a:rPr lang="zh-CN" altLang="en-US" sz="2800" b="1"/>
                <a:t>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年湖州）</a:t>
              </a:r>
            </a:p>
          </p:txBody>
        </p:sp>
        <p:sp>
          <p:nvSpPr>
            <p:cNvPr id="114692" name="Rectangle 4"/>
            <p:cNvSpPr>
              <a:spLocks noChangeArrowheads="1"/>
            </p:cNvSpPr>
            <p:nvPr/>
          </p:nvSpPr>
          <p:spPr bwMode="auto">
            <a:xfrm>
              <a:off x="2744" y="845"/>
              <a:ext cx="2495" cy="2216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2800" b="1"/>
                <a:t>2.</a:t>
              </a:r>
              <a:r>
                <a:rPr lang="zh-CN" altLang="en-US" sz="2800" b="1"/>
                <a:t>文中第③段写范与兰曾跟随两位老师学琴，结果是“竟终无一字，终日抚琴，但和弦而已”。</a:t>
              </a:r>
              <a:r>
                <a:rPr lang="zh-CN" altLang="en-US" sz="2800" b="1">
                  <a:solidFill>
                    <a:srgbClr val="990000"/>
                  </a:solidFill>
                </a:rPr>
                <a:t>对此你怎样理解</a:t>
              </a:r>
              <a:r>
                <a:rPr lang="zh-CN" altLang="en-US" sz="2800" b="1"/>
                <a:t>？（</a:t>
              </a:r>
              <a:r>
                <a:rPr lang="en-US" altLang="zh-CN" sz="2800" b="1"/>
                <a:t>3</a:t>
              </a:r>
              <a:r>
                <a:rPr lang="zh-CN" altLang="en-US" sz="2800" b="1"/>
                <a:t>分）</a:t>
              </a:r>
            </a:p>
            <a:p>
              <a:endParaRPr lang="zh-CN" altLang="en-US" sz="2800" b="1"/>
            </a:p>
            <a:p>
              <a:r>
                <a:rPr lang="zh-CN" altLang="en-US" sz="2800" b="1"/>
                <a:t>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年衢州）</a:t>
              </a:r>
            </a:p>
          </p:txBody>
        </p:sp>
      </p:grp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250825" y="5516563"/>
            <a:ext cx="8610600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常见题型</a:t>
            </a:r>
            <a:r>
              <a:rPr lang="en-US" altLang="zh-CN" sz="4400" b="1">
                <a:solidFill>
                  <a:srgbClr val="FF0000"/>
                </a:solidFill>
              </a:rPr>
              <a:t>5——</a:t>
            </a:r>
            <a:r>
              <a:rPr lang="zh-CN" altLang="en-US" sz="4400" b="1">
                <a:solidFill>
                  <a:srgbClr val="FF0000"/>
                </a:solidFill>
              </a:rPr>
              <a:t>内容理解</a:t>
            </a:r>
          </a:p>
        </p:txBody>
      </p:sp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539750" y="188913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【 </a:t>
            </a:r>
            <a:r>
              <a:rPr lang="zh-CN" altLang="en-US" sz="4000" b="1"/>
              <a:t>命题规律探寻</a:t>
            </a:r>
            <a:r>
              <a:rPr lang="en-US" altLang="zh-CN" sz="4000" b="1"/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常见题型：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19" name="Group 7"/>
          <p:cNvGrpSpPr>
            <a:grpSpLocks/>
          </p:cNvGrpSpPr>
          <p:nvPr/>
        </p:nvGrpSpPr>
        <p:grpSpPr bwMode="auto">
          <a:xfrm>
            <a:off x="468313" y="1341438"/>
            <a:ext cx="7848600" cy="3090862"/>
            <a:chOff x="295" y="845"/>
            <a:chExt cx="4944" cy="1947"/>
          </a:xfrm>
        </p:grpSpPr>
        <p:sp>
          <p:nvSpPr>
            <p:cNvPr id="115715" name="Text Box 3"/>
            <p:cNvSpPr txBox="1">
              <a:spLocks noChangeArrowheads="1"/>
            </p:cNvSpPr>
            <p:nvPr/>
          </p:nvSpPr>
          <p:spPr bwMode="auto">
            <a:xfrm>
              <a:off x="295" y="845"/>
              <a:ext cx="2266" cy="1947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b="1"/>
                <a:t> </a:t>
              </a:r>
              <a:r>
                <a:rPr lang="en-US" altLang="zh-CN" sz="2800" b="1"/>
                <a:t>1. </a:t>
              </a:r>
              <a:r>
                <a:rPr lang="zh-CN" altLang="en-US" sz="2800" b="1"/>
                <a:t>结合文章内容，</a:t>
              </a:r>
              <a:r>
                <a:rPr lang="zh-CN" altLang="en-US" sz="2800" b="1">
                  <a:solidFill>
                    <a:srgbClr val="990000"/>
                  </a:solidFill>
                </a:rPr>
                <a:t>说说吕元膺是一个怎样的人。</a:t>
              </a:r>
              <a:r>
                <a:rPr lang="zh-CN" altLang="en-US" sz="2800">
                  <a:solidFill>
                    <a:srgbClr val="990000"/>
                  </a:solidFill>
                </a:rPr>
                <a:t> </a:t>
              </a:r>
              <a:endParaRPr lang="zh-CN" altLang="en-US" sz="2800" b="1">
                <a:solidFill>
                  <a:srgbClr val="990000"/>
                </a:solidFill>
              </a:endParaRPr>
            </a:p>
            <a:p>
              <a:endParaRPr lang="zh-CN" altLang="en-US" sz="2800" b="1">
                <a:solidFill>
                  <a:srgbClr val="990000"/>
                </a:solidFill>
              </a:endParaRPr>
            </a:p>
            <a:p>
              <a:endParaRPr lang="zh-CN" altLang="en-US" sz="2800" b="1"/>
            </a:p>
            <a:p>
              <a:endParaRPr lang="zh-CN" altLang="en-US" sz="2800" b="1"/>
            </a:p>
            <a:p>
              <a:r>
                <a:rPr lang="zh-CN" altLang="en-US" sz="2800" b="1"/>
                <a:t>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年丽水）</a:t>
              </a:r>
            </a:p>
          </p:txBody>
        </p:sp>
        <p:sp>
          <p:nvSpPr>
            <p:cNvPr id="115716" name="Rectangle 4"/>
            <p:cNvSpPr>
              <a:spLocks noChangeArrowheads="1"/>
            </p:cNvSpPr>
            <p:nvPr/>
          </p:nvSpPr>
          <p:spPr bwMode="auto">
            <a:xfrm>
              <a:off x="2744" y="845"/>
              <a:ext cx="2495" cy="1947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2800" b="1"/>
                <a:t>2.</a:t>
              </a:r>
              <a:r>
                <a:rPr lang="zh-CN" altLang="en-US" sz="2800" b="1"/>
                <a:t>请结合</a:t>
              </a:r>
              <a:r>
                <a:rPr lang="en-US" altLang="zh-CN" sz="2800" b="1"/>
                <a:t>《</a:t>
              </a:r>
              <a:r>
                <a:rPr lang="zh-CN" altLang="en-US" sz="2800" b="1"/>
                <a:t>西江月</a:t>
              </a:r>
              <a:r>
                <a:rPr lang="en-US" altLang="zh-CN" sz="2800" b="1"/>
                <a:t>》</a:t>
              </a:r>
              <a:r>
                <a:rPr lang="zh-CN" altLang="en-US" sz="2800" b="1"/>
                <a:t>与</a:t>
              </a:r>
              <a:r>
                <a:rPr lang="en-US" altLang="zh-CN" sz="2800" b="1"/>
                <a:t>《</a:t>
              </a:r>
              <a:r>
                <a:rPr lang="zh-CN" altLang="en-US" sz="2800" b="1"/>
                <a:t>书杨朴事</a:t>
              </a:r>
              <a:r>
                <a:rPr lang="en-US" altLang="zh-CN" sz="2800" b="1"/>
                <a:t>》</a:t>
              </a:r>
              <a:r>
                <a:rPr lang="zh-CN" altLang="en-US" sz="2800" b="1"/>
                <a:t>的内容</a:t>
              </a:r>
              <a:r>
                <a:rPr lang="zh-CN" altLang="en-US" sz="2800" b="1">
                  <a:solidFill>
                    <a:srgbClr val="990000"/>
                  </a:solidFill>
                </a:rPr>
                <a:t>写出你对苏轼的认识</a:t>
              </a:r>
              <a:r>
                <a:rPr lang="zh-CN" altLang="en-US" sz="2800" b="1"/>
                <a:t>。（</a:t>
              </a:r>
              <a:r>
                <a:rPr lang="en-US" altLang="zh-CN" sz="2800" b="1"/>
                <a:t>3</a:t>
              </a:r>
              <a:r>
                <a:rPr lang="zh-CN" altLang="en-US" sz="2800" b="1"/>
                <a:t>分）</a:t>
              </a:r>
            </a:p>
            <a:p>
              <a:endParaRPr lang="zh-CN" altLang="en-US" sz="2800" b="1"/>
            </a:p>
            <a:p>
              <a:endParaRPr lang="zh-CN" altLang="en-US" sz="2800" b="1"/>
            </a:p>
            <a:p>
              <a:r>
                <a:rPr lang="zh-CN" altLang="en-US" sz="2800" b="1"/>
                <a:t>       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年湖州）</a:t>
              </a:r>
            </a:p>
          </p:txBody>
        </p:sp>
      </p:grp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250825" y="5516563"/>
            <a:ext cx="8610600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常见题型</a:t>
            </a:r>
            <a:r>
              <a:rPr lang="en-US" altLang="zh-CN" sz="4400" b="1">
                <a:solidFill>
                  <a:srgbClr val="FF0000"/>
                </a:solidFill>
              </a:rPr>
              <a:t>6——</a:t>
            </a:r>
            <a:r>
              <a:rPr lang="zh-CN" altLang="en-US" sz="4400" b="1">
                <a:solidFill>
                  <a:srgbClr val="FF0000"/>
                </a:solidFill>
              </a:rPr>
              <a:t>人物形象分析</a:t>
            </a: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539750" y="188913"/>
            <a:ext cx="7127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【 </a:t>
            </a:r>
            <a:r>
              <a:rPr lang="zh-CN" altLang="en-US" sz="4000" b="1"/>
              <a:t>命题规律探寻</a:t>
            </a:r>
            <a:r>
              <a:rPr lang="en-US" altLang="zh-CN" sz="4000" b="1"/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常见题型：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743" name="Group 7"/>
          <p:cNvGrpSpPr>
            <a:grpSpLocks/>
          </p:cNvGrpSpPr>
          <p:nvPr/>
        </p:nvGrpSpPr>
        <p:grpSpPr bwMode="auto">
          <a:xfrm>
            <a:off x="468313" y="1308100"/>
            <a:ext cx="8064500" cy="3606800"/>
            <a:chOff x="295" y="824"/>
            <a:chExt cx="5080" cy="2272"/>
          </a:xfrm>
        </p:grpSpPr>
        <p:sp>
          <p:nvSpPr>
            <p:cNvPr id="116739" name="Text Box 3"/>
            <p:cNvSpPr txBox="1">
              <a:spLocks noChangeArrowheads="1"/>
            </p:cNvSpPr>
            <p:nvPr/>
          </p:nvSpPr>
          <p:spPr bwMode="auto">
            <a:xfrm>
              <a:off x="295" y="845"/>
              <a:ext cx="2266" cy="2251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b="1"/>
                <a:t> </a:t>
              </a:r>
              <a:r>
                <a:rPr lang="en-US" altLang="zh-CN" sz="2800" b="1"/>
                <a:t>1. </a:t>
              </a:r>
              <a:r>
                <a:rPr lang="zh-CN" altLang="en-US" b="1"/>
                <a:t>本文所倡导的为政之道，</a:t>
              </a:r>
              <a:r>
                <a:rPr lang="zh-CN" altLang="en-US" b="1">
                  <a:solidFill>
                    <a:srgbClr val="990000"/>
                  </a:solidFill>
                </a:rPr>
                <a:t>与下列哪篇课文的主题最接近</a:t>
              </a:r>
              <a:r>
                <a:rPr lang="en-US" altLang="zh-CN" b="1"/>
                <a:t>?(   )(3</a:t>
              </a:r>
              <a:r>
                <a:rPr lang="zh-CN" altLang="en-US" b="1"/>
                <a:t>分</a:t>
              </a:r>
              <a:r>
                <a:rPr lang="en-US" altLang="zh-CN" b="1"/>
                <a:t>)</a:t>
              </a:r>
            </a:p>
            <a:p>
              <a:r>
                <a:rPr lang="en-US" altLang="zh-CN" b="1"/>
                <a:t>  A</a:t>
              </a:r>
              <a:r>
                <a:rPr lang="zh-CN" altLang="en-US" b="1"/>
                <a:t>．</a:t>
              </a:r>
              <a:r>
                <a:rPr lang="en-US" altLang="zh-CN" b="1"/>
                <a:t>《</a:t>
              </a:r>
              <a:r>
                <a:rPr lang="zh-CN" altLang="en-US" b="1"/>
                <a:t>唐雎不辱使命</a:t>
              </a:r>
              <a:r>
                <a:rPr lang="en-US" altLang="zh-CN" b="1"/>
                <a:t>》    B</a:t>
              </a:r>
              <a:r>
                <a:rPr lang="zh-CN" altLang="en-US" b="1"/>
                <a:t>．</a:t>
              </a:r>
              <a:r>
                <a:rPr lang="en-US" altLang="zh-CN" b="1"/>
                <a:t>《</a:t>
              </a:r>
              <a:r>
                <a:rPr lang="zh-CN" altLang="en-US" b="1"/>
                <a:t>曹刿论战</a:t>
              </a:r>
              <a:r>
                <a:rPr lang="en-US" altLang="zh-CN" b="1"/>
                <a:t>》</a:t>
              </a:r>
            </a:p>
            <a:p>
              <a:r>
                <a:rPr lang="en-US" altLang="zh-CN" b="1"/>
                <a:t>  C</a:t>
              </a:r>
              <a:r>
                <a:rPr lang="zh-CN" altLang="en-US" b="1"/>
                <a:t>．</a:t>
              </a:r>
              <a:r>
                <a:rPr lang="en-US" altLang="zh-CN" b="1"/>
                <a:t>《</a:t>
              </a:r>
              <a:r>
                <a:rPr lang="zh-CN" altLang="en-US" b="1"/>
                <a:t>大道之行也</a:t>
              </a:r>
              <a:r>
                <a:rPr lang="en-US" altLang="zh-CN" b="1"/>
                <a:t>》      D</a:t>
              </a:r>
              <a:r>
                <a:rPr lang="zh-CN" altLang="en-US" b="1"/>
                <a:t>．</a:t>
              </a:r>
              <a:r>
                <a:rPr lang="en-US" altLang="zh-CN" b="1"/>
                <a:t>《</a:t>
              </a:r>
              <a:r>
                <a:rPr lang="zh-CN" altLang="en-US" b="1"/>
                <a:t>醉翁亭记</a:t>
              </a:r>
              <a:r>
                <a:rPr lang="en-US" altLang="zh-CN" b="1"/>
                <a:t>》</a:t>
              </a:r>
              <a:endParaRPr lang="zh-CN" altLang="en-US" sz="2800" b="1"/>
            </a:p>
            <a:p>
              <a:endParaRPr lang="zh-CN" altLang="en-US" sz="2800" b="1"/>
            </a:p>
            <a:p>
              <a:r>
                <a:rPr lang="zh-CN" altLang="en-US" sz="2800" b="1"/>
                <a:t>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年绍兴、义乌）</a:t>
              </a:r>
            </a:p>
          </p:txBody>
        </p:sp>
        <p:sp>
          <p:nvSpPr>
            <p:cNvPr id="116740" name="Rectangle 4"/>
            <p:cNvSpPr>
              <a:spLocks noChangeArrowheads="1"/>
            </p:cNvSpPr>
            <p:nvPr/>
          </p:nvSpPr>
          <p:spPr bwMode="auto">
            <a:xfrm>
              <a:off x="2744" y="824"/>
              <a:ext cx="2631" cy="2216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2800" b="1"/>
                <a:t>2.</a:t>
              </a:r>
              <a:r>
                <a:rPr lang="zh-CN" altLang="en-US" sz="2800" b="1"/>
                <a:t>这篇短文</a:t>
              </a:r>
              <a:r>
                <a:rPr lang="zh-CN" altLang="en-US" sz="2800" b="1">
                  <a:solidFill>
                    <a:srgbClr val="990000"/>
                  </a:solidFill>
                </a:rPr>
                <a:t>给了你哪些人生启示</a:t>
              </a:r>
              <a:r>
                <a:rPr lang="zh-CN" altLang="en-US" sz="2800" b="1"/>
                <a:t>？请用自己的话回答。（</a:t>
              </a:r>
              <a:r>
                <a:rPr lang="en-US" altLang="zh-CN" sz="2800" b="1"/>
                <a:t>2</a:t>
              </a:r>
              <a:r>
                <a:rPr lang="zh-CN" altLang="en-US" sz="2800" b="1"/>
                <a:t>分）</a:t>
              </a:r>
            </a:p>
            <a:p>
              <a:endParaRPr lang="zh-CN" altLang="en-US" sz="2800" b="1"/>
            </a:p>
            <a:p>
              <a:endParaRPr lang="zh-CN" altLang="en-US" sz="2800" b="1"/>
            </a:p>
            <a:p>
              <a:endParaRPr lang="zh-CN" altLang="en-US" sz="2800" b="1"/>
            </a:p>
            <a:p>
              <a:endParaRPr lang="zh-CN" altLang="en-US" sz="2800" b="1"/>
            </a:p>
            <a:p>
              <a:r>
                <a:rPr lang="zh-CN" altLang="en-US" sz="2800" b="1"/>
                <a:t>       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年金华）</a:t>
              </a:r>
            </a:p>
          </p:txBody>
        </p:sp>
      </p:grp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250825" y="5516563"/>
            <a:ext cx="8610600" cy="7715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常见题型</a:t>
            </a:r>
            <a:r>
              <a:rPr lang="en-US" altLang="zh-CN" sz="4400" b="1">
                <a:solidFill>
                  <a:srgbClr val="FF0000"/>
                </a:solidFill>
              </a:rPr>
              <a:t>7——</a:t>
            </a:r>
            <a:r>
              <a:rPr lang="zh-CN" altLang="en-US" sz="4400" b="1">
                <a:solidFill>
                  <a:srgbClr val="FF0000"/>
                </a:solidFill>
              </a:rPr>
              <a:t>主旨情感把握</a:t>
            </a: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539750" y="188913"/>
            <a:ext cx="7272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【 </a:t>
            </a:r>
            <a:r>
              <a:rPr lang="zh-CN" altLang="en-US" sz="4000" b="1"/>
              <a:t>命题规律探寻</a:t>
            </a:r>
            <a:r>
              <a:rPr lang="en-US" altLang="zh-CN" sz="4000" b="1"/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常见题型：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 Box 2"/>
          <p:cNvSpPr txBox="1">
            <a:spLocks noChangeArrowheads="1"/>
          </p:cNvSpPr>
          <p:nvPr/>
        </p:nvSpPr>
        <p:spPr bwMode="auto">
          <a:xfrm>
            <a:off x="1816100" y="2859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pic>
        <p:nvPicPr>
          <p:cNvPr id="117763" name="Picture 3" descr="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533400" y="685800"/>
            <a:ext cx="80883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a typeface="华文新魏" pitchFamily="2" charset="-122"/>
              </a:rPr>
              <a:t>中考课外文言文阅读</a:t>
            </a:r>
          </a:p>
        </p:txBody>
      </p:sp>
      <p:sp>
        <p:nvSpPr>
          <p:cNvPr id="117765" name="WordArt 5"/>
          <p:cNvSpPr>
            <a:spLocks noChangeArrowheads="1" noChangeShapeType="1" noTextEdit="1"/>
          </p:cNvSpPr>
          <p:nvPr/>
        </p:nvSpPr>
        <p:spPr bwMode="auto">
          <a:xfrm>
            <a:off x="323850" y="2133600"/>
            <a:ext cx="7127875" cy="24479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6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如何应对？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268413"/>
            <a:ext cx="8208963" cy="4752975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>
              <a:buFontTx/>
              <a:buNone/>
            </a:pPr>
            <a:endParaRPr lang="en-US" altLang="zh-CN" b="1" smtClean="0">
              <a:sym typeface="Arial" charset="0"/>
            </a:endParaRPr>
          </a:p>
          <a:p>
            <a:pPr>
              <a:buFontTx/>
              <a:buNone/>
            </a:pPr>
            <a:endParaRPr lang="en-US" altLang="zh-CN" b="1" smtClean="0">
              <a:sym typeface="Arial" charset="0"/>
            </a:endParaRPr>
          </a:p>
          <a:p>
            <a:pPr>
              <a:buFontTx/>
              <a:buNone/>
            </a:pPr>
            <a:endParaRPr lang="en-US" altLang="zh-CN" b="1" smtClean="0">
              <a:sym typeface="Arial" charset="0"/>
            </a:endParaRPr>
          </a:p>
          <a:p>
            <a:pPr>
              <a:buFontTx/>
              <a:buNone/>
            </a:pPr>
            <a:r>
              <a:rPr lang="en-US" altLang="zh-CN" b="1" smtClean="0">
                <a:sym typeface="Arial" charset="0"/>
              </a:rPr>
              <a:t>      </a:t>
            </a:r>
            <a:r>
              <a:rPr lang="zh-CN" altLang="en-US" sz="4400" b="1" smtClean="0">
                <a:sym typeface="Arial" charset="0"/>
                <a:hlinkClick r:id="rId2" action="ppaction://hlinkfile"/>
              </a:rPr>
              <a:t>课内外文言文比较阅读练习</a:t>
            </a:r>
            <a:endParaRPr lang="zh-CN" altLang="en-US" sz="4400" b="1" smtClean="0">
              <a:sym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4400" b="1" smtClean="0">
              <a:ea typeface="黑体" pitchFamily="49" charset="-122"/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684213" y="188913"/>
            <a:ext cx="3702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</a:rPr>
              <a:t>】</a:t>
            </a:r>
            <a:endParaRPr lang="zh-CN" altLang="en-US" sz="4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268413"/>
            <a:ext cx="8640763" cy="5184775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 smtClean="0">
              <a:ea typeface="黑体" pitchFamily="49" charset="-122"/>
            </a:endParaRP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468313" y="188913"/>
            <a:ext cx="8064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r>
              <a:rPr lang="zh-CN" altLang="en-US" sz="3200" b="1">
                <a:solidFill>
                  <a:srgbClr val="FF0000"/>
                </a:solidFill>
              </a:rPr>
              <a:t>知人、明事、辨理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95288" y="1412875"/>
            <a:ext cx="83994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一、整体感知：看文题、看选自、看注释、看题目，</a:t>
            </a:r>
          </a:p>
          <a:p>
            <a:r>
              <a:rPr lang="zh-CN" altLang="en-US" sz="2800" b="1"/>
              <a:t>                          明确文章类型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395288" y="2492375"/>
            <a:ext cx="75612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二、把握主要内容：写了什么人？什么事？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323850" y="3789363"/>
            <a:ext cx="80422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三、大致理解作者的写作目的：突出了怎样的人物</a:t>
            </a:r>
          </a:p>
          <a:p>
            <a:r>
              <a:rPr lang="zh-CN" altLang="en-US" sz="2800" b="1"/>
              <a:t>        形象？或者告诉我们一个什么道理？</a:t>
            </a: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827088" y="5157788"/>
            <a:ext cx="5975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▲疏通文意是前提</a:t>
            </a: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971550" y="50133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/>
      <p:bldP spid="88070" grpId="0"/>
      <p:bldP spid="88071" grpId="0"/>
      <p:bldP spid="880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692150"/>
            <a:ext cx="8640763" cy="5905500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  <a:sym typeface="Arial" charset="0"/>
              </a:rPr>
              <a:t>甲乙丙三个文段比较阅读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  <a:sym typeface="Arial" charset="0"/>
              </a:rPr>
              <a:t>（</a:t>
            </a:r>
            <a:r>
              <a:rPr lang="en-US" altLang="zh-CN" sz="2800" smtClean="0">
                <a:latin typeface="黑体" pitchFamily="49" charset="-122"/>
                <a:ea typeface="黑体" pitchFamily="49" charset="-122"/>
                <a:sym typeface="Arial" charset="0"/>
              </a:rPr>
              <a:t>14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  <a:sym typeface="Arial" charset="0"/>
              </a:rPr>
              <a:t>分）</a:t>
            </a:r>
            <a:endParaRPr lang="zh-CN" altLang="en-US" sz="2800" smtClean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altLang="zh-CN" sz="2800" smtClean="0">
                <a:sym typeface="Arial" charset="0"/>
              </a:rPr>
              <a:t>1. </a:t>
            </a:r>
            <a:r>
              <a:rPr lang="zh-CN" altLang="en-US" sz="2800" smtClean="0">
                <a:sym typeface="Arial" charset="0"/>
              </a:rPr>
              <a:t>联系上下文，在横线处填人被省略的内容 。（</a:t>
            </a:r>
            <a:r>
              <a:rPr lang="en-US" altLang="zh-CN" sz="2800" smtClean="0">
                <a:sym typeface="Arial" charset="0"/>
              </a:rPr>
              <a:t>2 </a:t>
            </a:r>
            <a:r>
              <a:rPr lang="zh-CN" altLang="en-US" sz="2800" smtClean="0">
                <a:sym typeface="Arial" charset="0"/>
              </a:rPr>
              <a:t>分）</a:t>
            </a:r>
          </a:p>
          <a:p>
            <a:pPr>
              <a:buFontTx/>
              <a:buNone/>
            </a:pPr>
            <a:r>
              <a:rPr lang="zh-CN" altLang="en-US" sz="2800" smtClean="0">
                <a:sym typeface="Arial" charset="0"/>
              </a:rPr>
              <a:t>客趋进曰：“海大鱼。”</a:t>
            </a:r>
            <a:r>
              <a:rPr lang="zh-CN" altLang="en-US" sz="2800" u="sng" smtClean="0">
                <a:sym typeface="Arial" charset="0"/>
              </a:rPr>
              <a:t>        </a:t>
            </a:r>
            <a:r>
              <a:rPr lang="zh-CN" altLang="en-US" sz="2800" smtClean="0">
                <a:sym typeface="Arial" charset="0"/>
              </a:rPr>
              <a:t>因反走。</a:t>
            </a:r>
          </a:p>
          <a:p>
            <a:pPr>
              <a:buFontTx/>
              <a:buNone/>
            </a:pPr>
            <a:endParaRPr lang="en-US" altLang="zh-CN" sz="2800" smtClean="0">
              <a:sym typeface="Arial" charset="0"/>
            </a:endParaRPr>
          </a:p>
          <a:p>
            <a:pPr>
              <a:buFontTx/>
              <a:buNone/>
            </a:pPr>
            <a:r>
              <a:rPr lang="en-US" altLang="zh-CN" sz="2800" smtClean="0">
                <a:sym typeface="Arial" charset="0"/>
              </a:rPr>
              <a:t>2. </a:t>
            </a:r>
            <a:r>
              <a:rPr lang="zh-CN" altLang="en-US" sz="2800" smtClean="0">
                <a:sym typeface="Arial" charset="0"/>
              </a:rPr>
              <a:t>用“／”给文中画波浪线的句子断句。（限断两处） </a:t>
            </a:r>
            <a:r>
              <a:rPr lang="en-US" altLang="zh-CN" sz="2800" smtClean="0">
                <a:sym typeface="Arial" charset="0"/>
              </a:rPr>
              <a:t>(2 </a:t>
            </a:r>
            <a:r>
              <a:rPr lang="zh-CN" altLang="en-US" sz="2800" smtClean="0">
                <a:sym typeface="Arial" charset="0"/>
              </a:rPr>
              <a:t>分） </a:t>
            </a:r>
          </a:p>
          <a:p>
            <a:pPr>
              <a:buFontTx/>
              <a:buNone/>
            </a:pPr>
            <a:r>
              <a:rPr lang="zh-CN" altLang="en-US" sz="2800" smtClean="0">
                <a:sym typeface="Arial" charset="0"/>
              </a:rPr>
              <a:t>郑 武 公 欲 伐 胡 故 先 以 其 女 妻 胡 君 以 娱 其 意。</a:t>
            </a: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684213" y="-31750"/>
            <a:ext cx="354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endParaRPr lang="zh-CN" altLang="en-US" sz="4400" b="1">
              <a:solidFill>
                <a:schemeClr val="tx2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Picture 3" descr="t01cddf05e91eac3b7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476250"/>
            <a:ext cx="2627312" cy="5905500"/>
          </a:xfrm>
          <a:prstGeom prst="rect">
            <a:avLst/>
          </a:prstGeom>
          <a:noFill/>
        </p:spPr>
      </p:pic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468313" y="549275"/>
            <a:ext cx="4594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0" y="476250"/>
            <a:ext cx="7235825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</a:rPr>
              <a:t>网络流行语：学霸，我们做朋友吧</a:t>
            </a:r>
            <a:r>
              <a:rPr lang="zh-CN" altLang="en-US" sz="2800">
                <a:solidFill>
                  <a:srgbClr val="000099"/>
                </a:solidFill>
              </a:rPr>
              <a:t> </a:t>
            </a:r>
            <a:r>
              <a:rPr lang="en-US" altLang="zh-CN" sz="2800">
                <a:solidFill>
                  <a:srgbClr val="000099"/>
                </a:solidFill>
              </a:rPr>
              <a:t>!</a:t>
            </a:r>
            <a:endParaRPr lang="en-US" altLang="zh-CN" sz="2800" b="1">
              <a:solidFill>
                <a:srgbClr val="000099"/>
              </a:solidFill>
            </a:endParaRPr>
          </a:p>
          <a:p>
            <a:endParaRPr lang="zh-CN" altLang="en-US" sz="2800">
              <a:solidFill>
                <a:srgbClr val="000099"/>
              </a:solidFill>
            </a:endParaRPr>
          </a:p>
          <a:p>
            <a:r>
              <a:rPr lang="zh-CN" altLang="en-US" sz="2800" b="1">
                <a:solidFill>
                  <a:srgbClr val="000099"/>
                </a:solidFill>
              </a:rPr>
              <a:t>网络流行语：我也是醉了。</a:t>
            </a:r>
            <a:r>
              <a:rPr lang="zh-CN" altLang="en-US" sz="2800">
                <a:solidFill>
                  <a:srgbClr val="000099"/>
                </a:solidFill>
              </a:rPr>
              <a:t> </a:t>
            </a:r>
            <a:endParaRPr lang="zh-CN" altLang="en-US" sz="2800" b="1">
              <a:solidFill>
                <a:srgbClr val="000099"/>
              </a:solidFill>
            </a:endParaRPr>
          </a:p>
          <a:p>
            <a:endParaRPr lang="zh-CN" altLang="en-US" sz="2800" b="1">
              <a:solidFill>
                <a:srgbClr val="000099"/>
              </a:solidFill>
            </a:endParaRPr>
          </a:p>
          <a:p>
            <a:r>
              <a:rPr lang="zh-CN" altLang="en-US" sz="2800" b="1">
                <a:solidFill>
                  <a:srgbClr val="000099"/>
                </a:solidFill>
              </a:rPr>
              <a:t>网络流行语：不作死就不会死。</a:t>
            </a:r>
            <a:r>
              <a:rPr lang="zh-CN" altLang="en-US" sz="2800">
                <a:solidFill>
                  <a:srgbClr val="000099"/>
                </a:solidFill>
              </a:rPr>
              <a:t> </a:t>
            </a:r>
            <a:endParaRPr lang="zh-CN" altLang="en-US" sz="2800" b="1">
              <a:solidFill>
                <a:srgbClr val="000099"/>
              </a:solidFill>
            </a:endParaRPr>
          </a:p>
          <a:p>
            <a:endParaRPr lang="zh-CN" altLang="en-US" sz="2800" b="1">
              <a:solidFill>
                <a:srgbClr val="000099"/>
              </a:solidFill>
            </a:endParaRPr>
          </a:p>
          <a:p>
            <a:r>
              <a:rPr lang="zh-CN" altLang="en-US" sz="2800" b="1">
                <a:solidFill>
                  <a:srgbClr val="000099"/>
                </a:solidFill>
              </a:rPr>
              <a:t>网络流行语：有钱，任性。</a:t>
            </a:r>
          </a:p>
          <a:p>
            <a:endParaRPr lang="zh-CN" altLang="en-US" sz="2800" b="1">
              <a:solidFill>
                <a:srgbClr val="000099"/>
              </a:solidFill>
            </a:endParaRPr>
          </a:p>
          <a:p>
            <a:r>
              <a:rPr lang="zh-CN" altLang="en-US" sz="2800" b="1">
                <a:solidFill>
                  <a:srgbClr val="000099"/>
                </a:solidFill>
              </a:rPr>
              <a:t>网络流行语：丑的人都睡了，帅的人还醒着。</a:t>
            </a:r>
          </a:p>
          <a:p>
            <a:endParaRPr lang="zh-CN" altLang="en-US" sz="2800" b="1">
              <a:solidFill>
                <a:srgbClr val="000099"/>
              </a:solidFill>
            </a:endParaRPr>
          </a:p>
          <a:p>
            <a:r>
              <a:rPr lang="zh-CN" altLang="en-US" sz="2800" b="1">
                <a:solidFill>
                  <a:srgbClr val="000099"/>
                </a:solidFill>
              </a:rPr>
              <a:t>网络流行语：世界那么大，我想去看看。</a:t>
            </a:r>
          </a:p>
          <a:p>
            <a:endParaRPr lang="zh-CN" altLang="en-US" sz="2800"/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0" y="908050"/>
            <a:ext cx="7235825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文言文：贤，可为吾友乎？</a:t>
            </a: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文言文：我自倾杯思卿妆，一杯凉，两杯霜。</a:t>
            </a: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文言文：非是毙之，其自毙也。</a:t>
            </a: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文言文：家有千金，行止由心。</a:t>
            </a: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文言文：玉树立风前，驴骡正酣眠。</a:t>
            </a: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文言文：天高地阔，欲往观之。</a:t>
            </a:r>
          </a:p>
          <a:p>
            <a:endParaRPr lang="zh-CN" altLang="en-US" sz="2800">
              <a:solidFill>
                <a:srgbClr val="FF0000"/>
              </a:solidFill>
            </a:endParaRPr>
          </a:p>
          <a:p>
            <a:endParaRPr lang="zh-CN" altLang="en-US" sz="2800"/>
          </a:p>
        </p:txBody>
      </p:sp>
    </p:spTree>
  </p:cSld>
  <p:clrMapOvr>
    <a:masterClrMapping/>
  </p:clrMapOvr>
  <p:transition>
    <p:blinds/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765175"/>
            <a:ext cx="8353425" cy="5616575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 marL="609600" indent="-609600">
              <a:buFontTx/>
              <a:buNone/>
            </a:pPr>
            <a:r>
              <a:rPr lang="zh-CN" altLang="en-US" sz="3600" b="1" smtClean="0">
                <a:solidFill>
                  <a:srgbClr val="990000"/>
                </a:solidFill>
                <a:ea typeface="黑体" pitchFamily="49" charset="-122"/>
              </a:rPr>
              <a:t>参考答案：</a:t>
            </a:r>
          </a:p>
          <a:p>
            <a:pPr marL="609600" indent="-609600">
              <a:buFontTx/>
              <a:buNone/>
            </a:pPr>
            <a:endParaRPr lang="en-US" altLang="zh-CN" sz="2800" smtClean="0"/>
          </a:p>
          <a:p>
            <a:pPr marL="609600" indent="-609600">
              <a:buFontTx/>
              <a:buNone/>
            </a:pPr>
            <a:r>
              <a:rPr lang="en-US" altLang="zh-CN" sz="2800" smtClean="0"/>
              <a:t>1.</a:t>
            </a:r>
            <a:r>
              <a:rPr lang="zh-CN" altLang="en-US" sz="2800" smtClean="0">
                <a:sym typeface="Arial" charset="0"/>
              </a:rPr>
              <a:t>客趋进曰：“海大鱼。”</a:t>
            </a:r>
            <a:r>
              <a:rPr lang="zh-CN" altLang="en-US" sz="2800" u="sng" smtClean="0">
                <a:solidFill>
                  <a:srgbClr val="FF0000"/>
                </a:solidFill>
                <a:sym typeface="Arial" charset="0"/>
              </a:rPr>
              <a:t>客（齐人）</a:t>
            </a:r>
            <a:r>
              <a:rPr lang="zh-CN" altLang="en-US" sz="2800" smtClean="0">
                <a:sym typeface="Arial" charset="0"/>
              </a:rPr>
              <a:t>因反走。</a:t>
            </a:r>
          </a:p>
          <a:p>
            <a:pPr marL="609600" indent="-609600">
              <a:buFontTx/>
              <a:buNone/>
            </a:pPr>
            <a:r>
              <a:rPr lang="zh-CN" altLang="en-US" sz="2800" smtClean="0">
                <a:sym typeface="Arial" charset="0"/>
              </a:rPr>
              <a:t> </a:t>
            </a:r>
            <a:r>
              <a:rPr lang="zh-CN" altLang="en-US" sz="2800" smtClean="0"/>
              <a:t> （</a:t>
            </a:r>
            <a:r>
              <a:rPr lang="en-US" altLang="zh-CN" sz="2800" smtClean="0"/>
              <a:t>2</a:t>
            </a:r>
            <a:r>
              <a:rPr lang="zh-CN" altLang="en-US" sz="2800" smtClean="0"/>
              <a:t>分）</a:t>
            </a:r>
          </a:p>
          <a:p>
            <a:pPr marL="609600" indent="-609600">
              <a:buFontTx/>
              <a:buNone/>
            </a:pPr>
            <a:endParaRPr lang="en-US" altLang="zh-CN" sz="2800" smtClean="0"/>
          </a:p>
          <a:p>
            <a:pPr marL="609600" indent="-609600">
              <a:buFontTx/>
              <a:buNone/>
            </a:pPr>
            <a:r>
              <a:rPr lang="en-US" altLang="zh-CN" sz="2800" smtClean="0"/>
              <a:t>2.</a:t>
            </a:r>
            <a:r>
              <a:rPr lang="zh-CN" altLang="en-US" sz="2800" smtClean="0"/>
              <a:t> 郑武公欲伐胡</a:t>
            </a:r>
            <a:r>
              <a:rPr lang="en-US" altLang="zh-CN" sz="2800" smtClean="0">
                <a:solidFill>
                  <a:srgbClr val="FF0000"/>
                </a:solidFill>
              </a:rPr>
              <a:t>/</a:t>
            </a:r>
            <a:r>
              <a:rPr lang="zh-CN" altLang="en-US" sz="2800" smtClean="0"/>
              <a:t>故先以其女妻胡君</a:t>
            </a:r>
            <a:r>
              <a:rPr lang="en-US" altLang="zh-CN" sz="2800" smtClean="0">
                <a:solidFill>
                  <a:srgbClr val="FF0000"/>
                </a:solidFill>
              </a:rPr>
              <a:t>/</a:t>
            </a:r>
            <a:r>
              <a:rPr lang="zh-CN" altLang="en-US" sz="2800" smtClean="0"/>
              <a:t>以娱其意。 </a:t>
            </a:r>
          </a:p>
          <a:p>
            <a:pPr marL="609600" indent="-609600">
              <a:buFontTx/>
              <a:buNone/>
            </a:pPr>
            <a:r>
              <a:rPr lang="zh-CN" altLang="en-US" sz="2800" smtClean="0"/>
              <a:t>（</a:t>
            </a:r>
            <a:r>
              <a:rPr lang="en-US" altLang="zh-CN" sz="2800" smtClean="0"/>
              <a:t>2</a:t>
            </a:r>
            <a:r>
              <a:rPr lang="zh-CN" altLang="en-US" sz="2800" smtClean="0"/>
              <a:t>分）</a:t>
            </a:r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684213" y="-31750"/>
            <a:ext cx="354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endParaRPr lang="zh-CN" altLang="en-US" sz="4400" b="1">
              <a:solidFill>
                <a:schemeClr val="tx2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 smtClean="0"/>
              <a:t>【</a:t>
            </a:r>
            <a:r>
              <a:rPr lang="zh-CN" altLang="en-US" sz="4400" b="1" smtClean="0">
                <a:ea typeface="黑体" pitchFamily="49" charset="-122"/>
              </a:rPr>
              <a:t>断句策略指导</a:t>
            </a:r>
            <a:r>
              <a:rPr lang="en-US" altLang="zh-CN" sz="4400" b="1" smtClean="0"/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 smtClean="0">
              <a:ea typeface="黑体" pitchFamily="49" charset="-122"/>
            </a:endParaRPr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611188" y="1125538"/>
            <a:ext cx="800735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1.</a:t>
            </a:r>
            <a:r>
              <a:rPr lang="zh-CN" altLang="en-US" sz="3600" b="1">
                <a:solidFill>
                  <a:srgbClr val="FF0000"/>
                </a:solidFill>
              </a:rPr>
              <a:t>读文段，通文意。</a:t>
            </a:r>
            <a:endParaRPr lang="en-US" altLang="zh-CN" sz="3600" b="1">
              <a:solidFill>
                <a:srgbClr val="FF000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2.</a:t>
            </a:r>
            <a:r>
              <a:rPr lang="zh-CN" altLang="en-US" sz="3600" b="1">
                <a:solidFill>
                  <a:srgbClr val="FF0000"/>
                </a:solidFill>
              </a:rPr>
              <a:t>找主谓，定结构。</a:t>
            </a:r>
          </a:p>
          <a:p>
            <a:r>
              <a:rPr lang="zh-CN" altLang="en-US" sz="2800" b="1"/>
              <a:t>       一个句子往往包括一套主谓结构，主语往往由</a:t>
            </a:r>
          </a:p>
          <a:p>
            <a:r>
              <a:rPr lang="zh-CN" altLang="en-US" sz="2800" b="1"/>
              <a:t>名词、代词或相应短语充当，谓语往往由动词形</a:t>
            </a:r>
          </a:p>
          <a:p>
            <a:r>
              <a:rPr lang="zh-CN" altLang="en-US" sz="2800" b="1"/>
              <a:t>容词或相应短语充当。</a:t>
            </a:r>
          </a:p>
          <a:p>
            <a:r>
              <a:rPr lang="en-US" altLang="zh-CN" sz="3600" b="1">
                <a:solidFill>
                  <a:srgbClr val="FF0000"/>
                </a:solidFill>
              </a:rPr>
              <a:t>3.</a:t>
            </a:r>
            <a:r>
              <a:rPr lang="zh-CN" altLang="en-US" sz="3600" b="1">
                <a:solidFill>
                  <a:srgbClr val="FF0000"/>
                </a:solidFill>
              </a:rPr>
              <a:t>看虚词，找位置。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     </a:t>
            </a:r>
            <a:r>
              <a:rPr lang="zh-CN" altLang="en-US" sz="2800" b="1" u="sng"/>
              <a:t>句首发语词</a:t>
            </a:r>
            <a:r>
              <a:rPr lang="zh-CN" altLang="en-US" sz="2800" b="1"/>
              <a:t>（夫、若夫、盖、至于）、</a:t>
            </a:r>
            <a:r>
              <a:rPr lang="zh-CN" altLang="en-US" sz="2800" b="1" u="sng"/>
              <a:t>疑问</a:t>
            </a:r>
          </a:p>
          <a:p>
            <a:r>
              <a:rPr lang="zh-CN" altLang="en-US" sz="2800" b="1" u="sng"/>
              <a:t>代词</a:t>
            </a:r>
            <a:r>
              <a:rPr lang="zh-CN" altLang="en-US" sz="2800" b="1"/>
              <a:t>（胡、安、曷、奚孰与）、</a:t>
            </a:r>
            <a:r>
              <a:rPr lang="zh-CN" altLang="en-US" sz="2800" b="1" u="sng"/>
              <a:t>复句关联词</a:t>
            </a:r>
            <a:r>
              <a:rPr lang="zh-CN" altLang="en-US" sz="2800" b="1"/>
              <a:t>（虽、</a:t>
            </a:r>
          </a:p>
          <a:p>
            <a:r>
              <a:rPr lang="zh-CN" altLang="en-US" sz="2800" b="1"/>
              <a:t>纵使、苟、然、故、是故）</a:t>
            </a:r>
            <a:r>
              <a:rPr lang="zh-CN" altLang="en-US" sz="2800" b="1">
                <a:solidFill>
                  <a:srgbClr val="D60093"/>
                </a:solidFill>
              </a:rPr>
              <a:t>前</a:t>
            </a:r>
            <a:r>
              <a:rPr lang="zh-CN" altLang="en-US" sz="2800" b="1"/>
              <a:t>往往需要停顿；</a:t>
            </a:r>
            <a:r>
              <a:rPr lang="zh-CN" altLang="en-US" sz="2800" b="1" u="sng"/>
              <a:t>语</a:t>
            </a:r>
          </a:p>
          <a:p>
            <a:r>
              <a:rPr lang="zh-CN" altLang="en-US" sz="2800" b="1" u="sng"/>
              <a:t>气助词</a:t>
            </a:r>
            <a:r>
              <a:rPr lang="zh-CN" altLang="en-US" sz="2800" b="1"/>
              <a:t>（乎、哉、也、焉、耳、欤）</a:t>
            </a:r>
            <a:r>
              <a:rPr lang="zh-CN" altLang="en-US" sz="2800" b="1">
                <a:solidFill>
                  <a:srgbClr val="D60093"/>
                </a:solidFill>
              </a:rPr>
              <a:t>后</a:t>
            </a:r>
            <a:r>
              <a:rPr lang="zh-CN" altLang="en-US" sz="2800" b="1"/>
              <a:t>面往往需</a:t>
            </a:r>
          </a:p>
          <a:p>
            <a:r>
              <a:rPr lang="zh-CN" altLang="en-US" sz="2800" b="1"/>
              <a:t>要停顿。</a:t>
            </a:r>
            <a:endParaRPr lang="zh-CN" altLang="en-US" sz="3600" b="1"/>
          </a:p>
          <a:p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692150"/>
            <a:ext cx="8640763" cy="5905500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  <a:sym typeface="Arial" charset="0"/>
              </a:rPr>
              <a:t>甲乙丙三个文段比较阅读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  <a:sym typeface="Arial" charset="0"/>
              </a:rPr>
              <a:t>（</a:t>
            </a:r>
            <a:r>
              <a:rPr lang="en-US" altLang="zh-CN" sz="2800" smtClean="0">
                <a:latin typeface="黑体" pitchFamily="49" charset="-122"/>
                <a:ea typeface="黑体" pitchFamily="49" charset="-122"/>
                <a:sym typeface="Arial" charset="0"/>
              </a:rPr>
              <a:t>14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  <a:sym typeface="Arial" charset="0"/>
              </a:rPr>
              <a:t>分）</a:t>
            </a:r>
            <a:endParaRPr lang="zh-CN" altLang="en-US" sz="2800" smtClean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endParaRPr lang="en-US" altLang="zh-CN" sz="2800" smtClean="0">
              <a:sym typeface="Arial" charset="0"/>
            </a:endParaRPr>
          </a:p>
          <a:p>
            <a:pPr>
              <a:buFontTx/>
              <a:buNone/>
            </a:pPr>
            <a:r>
              <a:rPr lang="en-US" altLang="zh-CN" smtClean="0">
                <a:sym typeface="Arial" charset="0"/>
              </a:rPr>
              <a:t>3. </a:t>
            </a:r>
            <a:r>
              <a:rPr lang="zh-CN" altLang="en-US" smtClean="0">
                <a:sym typeface="Arial" charset="0"/>
              </a:rPr>
              <a:t>用现代汉语写出下面句子的意思。（</a:t>
            </a:r>
            <a:r>
              <a:rPr lang="en-US" altLang="zh-CN" smtClean="0">
                <a:sym typeface="Arial" charset="0"/>
              </a:rPr>
              <a:t>4 </a:t>
            </a:r>
            <a:r>
              <a:rPr lang="zh-CN" altLang="en-US" smtClean="0">
                <a:sym typeface="Arial" charset="0"/>
              </a:rPr>
              <a:t>分）</a:t>
            </a:r>
          </a:p>
          <a:p>
            <a:pPr>
              <a:buFontTx/>
              <a:buNone/>
            </a:pPr>
            <a:r>
              <a:rPr lang="en-US" altLang="zh-CN" smtClean="0">
                <a:sym typeface="Arial" charset="0"/>
              </a:rPr>
              <a:t>(1</a:t>
            </a:r>
            <a:r>
              <a:rPr lang="zh-CN" altLang="en-US" smtClean="0">
                <a:sym typeface="Arial" charset="0"/>
              </a:rPr>
              <a:t>）胡，兄弟之国也，子言伐之，何也？</a:t>
            </a:r>
          </a:p>
          <a:p>
            <a:pPr>
              <a:buFontTx/>
              <a:buNone/>
            </a:pPr>
            <a:endParaRPr lang="en-US" altLang="zh-CN" smtClean="0">
              <a:sym typeface="Arial" charset="0"/>
            </a:endParaRPr>
          </a:p>
          <a:p>
            <a:pPr>
              <a:buFontTx/>
              <a:buNone/>
            </a:pPr>
            <a:endParaRPr lang="en-US" altLang="zh-CN" smtClean="0">
              <a:sym typeface="Arial" charset="0"/>
            </a:endParaRPr>
          </a:p>
          <a:p>
            <a:pPr>
              <a:buFontTx/>
              <a:buNone/>
            </a:pPr>
            <a:r>
              <a:rPr lang="en-US" altLang="zh-CN" smtClean="0">
                <a:sym typeface="Arial" charset="0"/>
              </a:rPr>
              <a:t>(2</a:t>
            </a:r>
            <a:r>
              <a:rPr lang="zh-CN" altLang="en-US" smtClean="0">
                <a:sym typeface="Arial" charset="0"/>
              </a:rPr>
              <a:t>）失齐，虽隆薛之城到于天，犹之无益也。</a:t>
            </a:r>
            <a:endParaRPr lang="zh-CN" altLang="zh-CN" smtClean="0">
              <a:sym typeface="Arial" charset="0"/>
            </a:endParaRPr>
          </a:p>
        </p:txBody>
      </p:sp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684213" y="-31750"/>
            <a:ext cx="354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endParaRPr lang="zh-CN" altLang="en-US" sz="4400" b="1">
              <a:solidFill>
                <a:schemeClr val="tx2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765175"/>
            <a:ext cx="8353425" cy="5616575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 marL="609600" indent="-609600">
              <a:buFontTx/>
              <a:buNone/>
            </a:pPr>
            <a:r>
              <a:rPr lang="zh-CN" altLang="en-US" sz="3600" b="1" smtClean="0">
                <a:solidFill>
                  <a:srgbClr val="990000"/>
                </a:solidFill>
                <a:ea typeface="黑体" pitchFamily="49" charset="-122"/>
              </a:rPr>
              <a:t>参考答案：</a:t>
            </a:r>
          </a:p>
          <a:p>
            <a:pPr marL="609600" indent="-609600">
              <a:buFontTx/>
              <a:buNone/>
            </a:pPr>
            <a:endParaRPr lang="en-US" altLang="zh-CN" sz="3600" smtClean="0"/>
          </a:p>
          <a:p>
            <a:pPr marL="609600" indent="-609600">
              <a:buFontTx/>
              <a:buNone/>
            </a:pPr>
            <a:r>
              <a:rPr lang="en-US" altLang="zh-CN" sz="2800" smtClean="0"/>
              <a:t>3.</a:t>
            </a:r>
            <a:r>
              <a:rPr lang="zh-CN" altLang="en-US" sz="2800" smtClean="0"/>
              <a:t> （</a:t>
            </a:r>
            <a:r>
              <a:rPr lang="en-US" altLang="zh-CN" sz="2800" smtClean="0"/>
              <a:t>1</a:t>
            </a:r>
            <a:r>
              <a:rPr lang="zh-CN" altLang="en-US" sz="2800" smtClean="0"/>
              <a:t>）</a:t>
            </a:r>
            <a:r>
              <a:rPr lang="en-US" altLang="zh-CN" sz="2800" smtClean="0">
                <a:sym typeface="Arial" charset="0"/>
              </a:rPr>
              <a:t>(1</a:t>
            </a:r>
            <a:r>
              <a:rPr lang="zh-CN" altLang="en-US" sz="2800" smtClean="0">
                <a:sym typeface="Arial" charset="0"/>
              </a:rPr>
              <a:t>）胡，兄弟之国也，子言伐之，何也？</a:t>
            </a:r>
            <a:endParaRPr lang="zh-CN" altLang="en-US" sz="2800" smtClean="0"/>
          </a:p>
          <a:p>
            <a:pPr marL="609600" indent="-609600">
              <a:buFontTx/>
              <a:buNone/>
            </a:pPr>
            <a:r>
              <a:rPr lang="zh-CN" altLang="en-US" sz="2800" smtClean="0">
                <a:solidFill>
                  <a:srgbClr val="FF0000"/>
                </a:solidFill>
              </a:rPr>
              <a:t>翻译：胡国</a:t>
            </a:r>
            <a:r>
              <a:rPr lang="zh-CN" altLang="en-US" sz="2800" smtClean="0">
                <a:solidFill>
                  <a:srgbClr val="0033CC"/>
                </a:solidFill>
              </a:rPr>
              <a:t>是</a:t>
            </a:r>
            <a:r>
              <a:rPr lang="zh-CN" altLang="en-US" sz="2800" smtClean="0">
                <a:solidFill>
                  <a:srgbClr val="FF0000"/>
                </a:solidFill>
              </a:rPr>
              <a:t>兄弟国家，你说要攻打它，为什么</a:t>
            </a:r>
          </a:p>
          <a:p>
            <a:pPr marL="609600" indent="-609600">
              <a:buFontTx/>
              <a:buNone/>
            </a:pPr>
            <a:r>
              <a:rPr lang="zh-CN" altLang="en-US" sz="2800" smtClean="0">
                <a:solidFill>
                  <a:srgbClr val="FF0000"/>
                </a:solidFill>
              </a:rPr>
              <a:t>              呢？ （</a:t>
            </a:r>
            <a:r>
              <a:rPr lang="en-US" altLang="zh-CN" sz="2800" smtClean="0">
                <a:solidFill>
                  <a:srgbClr val="FF0000"/>
                </a:solidFill>
              </a:rPr>
              <a:t>2</a:t>
            </a:r>
            <a:r>
              <a:rPr lang="zh-CN" altLang="en-US" sz="2800" smtClean="0">
                <a:solidFill>
                  <a:srgbClr val="FF0000"/>
                </a:solidFill>
              </a:rPr>
              <a:t>分）</a:t>
            </a:r>
          </a:p>
          <a:p>
            <a:pPr marL="609600" indent="-609600">
              <a:buFontTx/>
              <a:buNone/>
            </a:pPr>
            <a:r>
              <a:rPr lang="zh-CN" altLang="en-US" sz="2800" smtClean="0"/>
              <a:t>（</a:t>
            </a:r>
            <a:r>
              <a:rPr lang="en-US" altLang="zh-CN" sz="2800" smtClean="0"/>
              <a:t>2</a:t>
            </a:r>
            <a:r>
              <a:rPr lang="zh-CN" altLang="en-US" sz="2800" smtClean="0"/>
              <a:t>）</a:t>
            </a:r>
            <a:r>
              <a:rPr lang="zh-CN" altLang="en-US" sz="2800" smtClean="0">
                <a:sym typeface="Arial" charset="0"/>
              </a:rPr>
              <a:t>失齐，虽隆薛之城到于天，犹之无益也。</a:t>
            </a:r>
            <a:endParaRPr lang="zh-CN" altLang="en-US" sz="2800" smtClean="0"/>
          </a:p>
          <a:p>
            <a:pPr marL="609600" indent="-609600">
              <a:buFontTx/>
              <a:buNone/>
            </a:pPr>
            <a:r>
              <a:rPr lang="zh-CN" altLang="en-US" sz="2800" smtClean="0">
                <a:solidFill>
                  <a:srgbClr val="FF0000"/>
                </a:solidFill>
              </a:rPr>
              <a:t>翻译：（</a:t>
            </a:r>
            <a:r>
              <a:rPr lang="zh-CN" altLang="en-US" sz="2800" smtClean="0">
                <a:solidFill>
                  <a:srgbClr val="0033CC"/>
                </a:solidFill>
              </a:rPr>
              <a:t>你</a:t>
            </a:r>
            <a:r>
              <a:rPr lang="zh-CN" altLang="en-US" sz="2800" smtClean="0">
                <a:solidFill>
                  <a:srgbClr val="FF0000"/>
                </a:solidFill>
              </a:rPr>
              <a:t>）失掉了齐国（</a:t>
            </a:r>
            <a:r>
              <a:rPr lang="zh-CN" altLang="en-US" sz="2800" smtClean="0">
                <a:solidFill>
                  <a:srgbClr val="0033CC"/>
                </a:solidFill>
              </a:rPr>
              <a:t>的庇护</a:t>
            </a:r>
            <a:r>
              <a:rPr lang="zh-CN" altLang="en-US" sz="2800" smtClean="0">
                <a:solidFill>
                  <a:srgbClr val="FF0000"/>
                </a:solidFill>
              </a:rPr>
              <a:t>），即使薛地的城墙筑到天一样高，还是没有用。（</a:t>
            </a:r>
            <a:r>
              <a:rPr lang="en-US" altLang="zh-CN" sz="2800" smtClean="0">
                <a:solidFill>
                  <a:srgbClr val="FF0000"/>
                </a:solidFill>
              </a:rPr>
              <a:t>2</a:t>
            </a:r>
            <a:r>
              <a:rPr lang="zh-CN" altLang="en-US" sz="2800" smtClean="0">
                <a:solidFill>
                  <a:srgbClr val="FF0000"/>
                </a:solidFill>
              </a:rPr>
              <a:t>分）</a:t>
            </a:r>
            <a:endParaRPr lang="zh-CN" altLang="zh-CN" sz="2800" smtClean="0">
              <a:solidFill>
                <a:srgbClr val="FF0000"/>
              </a:solidFill>
            </a:endParaRPr>
          </a:p>
        </p:txBody>
      </p:sp>
      <p:sp>
        <p:nvSpPr>
          <p:cNvPr id="132099" name="Text Box 3"/>
          <p:cNvSpPr txBox="1">
            <a:spLocks noChangeArrowheads="1"/>
          </p:cNvSpPr>
          <p:nvPr/>
        </p:nvSpPr>
        <p:spPr bwMode="auto">
          <a:xfrm>
            <a:off x="684213" y="-31750"/>
            <a:ext cx="354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endParaRPr lang="zh-CN" altLang="en-US" sz="4400" b="1">
              <a:solidFill>
                <a:schemeClr val="tx2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 smtClean="0"/>
              <a:t>【</a:t>
            </a:r>
            <a:r>
              <a:rPr lang="zh-CN" altLang="en-US" sz="4400" b="1" smtClean="0">
                <a:ea typeface="黑体" pitchFamily="49" charset="-122"/>
              </a:rPr>
              <a:t>翻译句子策略指导</a:t>
            </a:r>
            <a:r>
              <a:rPr lang="en-US" altLang="zh-CN" sz="4400" b="1" smtClean="0"/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 smtClean="0">
              <a:ea typeface="黑体" pitchFamily="49" charset="-122"/>
            </a:endParaRP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1187450" y="1412875"/>
            <a:ext cx="567055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1.</a:t>
            </a:r>
            <a:r>
              <a:rPr lang="zh-CN" altLang="en-US" sz="3600" b="1">
                <a:solidFill>
                  <a:srgbClr val="FF0000"/>
                </a:solidFill>
              </a:rPr>
              <a:t>直译为主，意译为辅。</a:t>
            </a:r>
          </a:p>
          <a:p>
            <a:endParaRPr lang="en-US" altLang="zh-CN" sz="3600" b="1">
              <a:solidFill>
                <a:srgbClr val="FF000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2.</a:t>
            </a:r>
            <a:r>
              <a:rPr lang="zh-CN" altLang="en-US" sz="3600" b="1">
                <a:solidFill>
                  <a:srgbClr val="FF0000"/>
                </a:solidFill>
              </a:rPr>
              <a:t>字字落实，注意句式。</a:t>
            </a:r>
          </a:p>
          <a:p>
            <a:endParaRPr lang="en-US" altLang="zh-CN" sz="3600" b="1">
              <a:solidFill>
                <a:srgbClr val="FF000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3.</a:t>
            </a:r>
            <a:r>
              <a:rPr lang="zh-CN" altLang="en-US" sz="3600" b="1">
                <a:solidFill>
                  <a:srgbClr val="FF0000"/>
                </a:solidFill>
              </a:rPr>
              <a:t>词不离句，句不离段。</a:t>
            </a:r>
          </a:p>
          <a:p>
            <a:endParaRPr lang="zh-CN" altLang="en-US" sz="3600" b="1"/>
          </a:p>
          <a:p>
            <a:r>
              <a:rPr lang="zh-CN" altLang="en-US" sz="3600" b="1"/>
              <a:t>★六字口诀：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留、删、调、补、换、贯。</a:t>
            </a:r>
          </a:p>
          <a:p>
            <a:endParaRPr lang="zh-CN" altLang="en-US" sz="3600" b="1">
              <a:solidFill>
                <a:srgbClr val="FF0000"/>
              </a:solidFill>
            </a:endParaRPr>
          </a:p>
          <a:p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692150"/>
            <a:ext cx="8424862" cy="5905500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zh-CN" smtClean="0">
              <a:sym typeface="Arial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zh-CN" smtClean="0">
                <a:sym typeface="Arial" charset="0"/>
              </a:rPr>
              <a:t>4. </a:t>
            </a:r>
            <a:r>
              <a:rPr lang="zh-CN" altLang="en-US" smtClean="0">
                <a:sym typeface="Arial" charset="0"/>
              </a:rPr>
              <a:t>根据文章内容，简要评析郑武公、靖郭君两人的性格特点。（ </a:t>
            </a:r>
            <a:r>
              <a:rPr lang="en-US" altLang="zh-CN" smtClean="0">
                <a:sym typeface="Arial" charset="0"/>
              </a:rPr>
              <a:t>2  </a:t>
            </a:r>
            <a:r>
              <a:rPr lang="zh-CN" altLang="en-US" smtClean="0">
                <a:sym typeface="Arial" charset="0"/>
              </a:rPr>
              <a:t>分）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zh-CN" altLang="en-US" u="sng" smtClean="0">
              <a:solidFill>
                <a:srgbClr val="FF0000"/>
              </a:solidFill>
              <a:sym typeface="Arial" charset="0"/>
            </a:endParaRPr>
          </a:p>
        </p:txBody>
      </p:sp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684213" y="-31750"/>
            <a:ext cx="354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endParaRPr lang="zh-CN" altLang="en-US" sz="4400" b="1">
              <a:solidFill>
                <a:schemeClr val="tx2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692150"/>
            <a:ext cx="8424862" cy="5905500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zh-CN" smtClean="0">
                <a:sym typeface="Arial" charset="0"/>
              </a:rPr>
              <a:t>4. </a:t>
            </a:r>
            <a:r>
              <a:rPr lang="zh-CN" altLang="en-US" smtClean="0">
                <a:sym typeface="Arial" charset="0"/>
              </a:rPr>
              <a:t>根据文章内容，简要评析郑武公、靖郭君两人的性格特点。（ </a:t>
            </a:r>
            <a:r>
              <a:rPr lang="en-US" altLang="zh-CN" smtClean="0">
                <a:sym typeface="Arial" charset="0"/>
              </a:rPr>
              <a:t>2  </a:t>
            </a:r>
            <a:r>
              <a:rPr lang="zh-CN" altLang="en-US" smtClean="0">
                <a:sym typeface="Arial" charset="0"/>
              </a:rPr>
              <a:t>分）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zh-CN" altLang="en-US" u="sng" smtClean="0">
              <a:solidFill>
                <a:srgbClr val="FF0000"/>
              </a:solidFill>
              <a:sym typeface="Arial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zh-CN" altLang="en-US" u="sng" smtClean="0">
                <a:solidFill>
                  <a:srgbClr val="FF0000"/>
                </a:solidFill>
                <a:sym typeface="Arial" charset="0"/>
              </a:rPr>
              <a:t>郑武公：</a:t>
            </a:r>
            <a:r>
              <a:rPr lang="zh-CN" altLang="en-US" u="sng" smtClean="0">
                <a:sym typeface="Arial" charset="0"/>
              </a:rPr>
              <a:t>为了得到胡国，先把女儿嫁给胡君，并杀掉说要伐胡的大臣来迷惑胡君，</a:t>
            </a:r>
            <a:r>
              <a:rPr lang="zh-CN" altLang="en-US" u="sng" smtClean="0">
                <a:solidFill>
                  <a:srgbClr val="0033CC"/>
                </a:solidFill>
                <a:sym typeface="Arial" charset="0"/>
              </a:rPr>
              <a:t>他是个阴险狡诈、假仁假义、冷酷无情的人。</a:t>
            </a:r>
            <a:r>
              <a:rPr lang="zh-CN" altLang="en-US" u="sng" smtClean="0">
                <a:sym typeface="Arial" charset="0"/>
              </a:rPr>
              <a:t> 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zh-CN" altLang="en-US" u="sng" smtClean="0">
                <a:solidFill>
                  <a:srgbClr val="FF0000"/>
                </a:solidFill>
                <a:sym typeface="Arial" charset="0"/>
              </a:rPr>
              <a:t>靖郭君：</a:t>
            </a:r>
            <a:r>
              <a:rPr lang="zh-CN" altLang="en-US" u="sng" smtClean="0">
                <a:sym typeface="Arial" charset="0"/>
              </a:rPr>
              <a:t>为了筑高薛国城墙起初不听别人劝告，后来在齐人的进谏下接受意见，</a:t>
            </a:r>
            <a:r>
              <a:rPr lang="zh-CN" altLang="en-US" u="sng" smtClean="0">
                <a:solidFill>
                  <a:srgbClr val="0033CC"/>
                </a:solidFill>
                <a:sym typeface="Arial" charset="0"/>
              </a:rPr>
              <a:t>是一个能虚心纳谏、知错就改的人。</a:t>
            </a:r>
            <a:r>
              <a:rPr lang="zh-CN" altLang="en-US" u="sng" smtClean="0">
                <a:sym typeface="Arial" charset="0"/>
              </a:rPr>
              <a:t> （</a:t>
            </a:r>
            <a:r>
              <a:rPr lang="en-US" altLang="zh-CN" u="sng" smtClean="0">
                <a:sym typeface="Arial" charset="0"/>
              </a:rPr>
              <a:t>2</a:t>
            </a:r>
            <a:r>
              <a:rPr lang="zh-CN" altLang="en-US" u="sng" smtClean="0">
                <a:sym typeface="Arial" charset="0"/>
              </a:rPr>
              <a:t>分）</a:t>
            </a:r>
            <a:endParaRPr lang="zh-CN" altLang="zh-CN" u="sng" smtClean="0">
              <a:sym typeface="Arial" charset="0"/>
            </a:endParaRPr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684213" y="-31750"/>
            <a:ext cx="354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endParaRPr lang="zh-CN" altLang="en-US" sz="4400" b="1">
              <a:solidFill>
                <a:schemeClr val="tx2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 smtClean="0"/>
              <a:t>【</a:t>
            </a:r>
            <a:r>
              <a:rPr lang="zh-CN" altLang="en-US" sz="4400" b="1" smtClean="0"/>
              <a:t>把握人物形象策略指导</a:t>
            </a:r>
            <a:r>
              <a:rPr lang="en-US" altLang="zh-CN" sz="4400" b="1" smtClean="0"/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 smtClean="0">
              <a:ea typeface="黑体" pitchFamily="49" charset="-122"/>
            </a:endParaRPr>
          </a:p>
        </p:txBody>
      </p:sp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1403350" y="1773238"/>
            <a:ext cx="42354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1.</a:t>
            </a:r>
            <a:r>
              <a:rPr lang="zh-CN" altLang="en-US" sz="3600" b="1">
                <a:solidFill>
                  <a:srgbClr val="FF0000"/>
                </a:solidFill>
              </a:rPr>
              <a:t>概括事件知个性。</a:t>
            </a:r>
          </a:p>
          <a:p>
            <a:endParaRPr lang="en-US" altLang="zh-CN" sz="3600" b="1">
              <a:solidFill>
                <a:srgbClr val="FF000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2.</a:t>
            </a:r>
            <a:r>
              <a:rPr lang="zh-CN" altLang="en-US" sz="3600" b="1">
                <a:solidFill>
                  <a:srgbClr val="FF0000"/>
                </a:solidFill>
              </a:rPr>
              <a:t>品味描写显性情。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692150"/>
            <a:ext cx="8424862" cy="5905500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u="sng" smtClean="0">
                <a:sym typeface="Arial" charset="0"/>
              </a:rPr>
              <a:t>                                                                                </a:t>
            </a:r>
            <a:endParaRPr lang="zh-CN" altLang="en-US" smtClean="0">
              <a:sym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>
                <a:sym typeface="Arial" charset="0"/>
              </a:rPr>
              <a:t>4. </a:t>
            </a:r>
            <a:r>
              <a:rPr lang="zh-CN" altLang="en-US" smtClean="0">
                <a:sym typeface="Arial" charset="0"/>
              </a:rPr>
              <a:t>根据文章内容，简要评析郑武公、靖郭君两人的性格特点。（ </a:t>
            </a:r>
            <a:r>
              <a:rPr lang="en-US" altLang="zh-CN" smtClean="0">
                <a:sym typeface="Arial" charset="0"/>
              </a:rPr>
              <a:t>2  </a:t>
            </a:r>
            <a:r>
              <a:rPr lang="zh-CN" altLang="en-US" smtClean="0">
                <a:sym typeface="Arial" charset="0"/>
              </a:rPr>
              <a:t>分）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mtClean="0">
                <a:sym typeface="Arial" charset="0"/>
              </a:rPr>
              <a:t>  </a:t>
            </a:r>
            <a:r>
              <a:rPr lang="zh-CN" altLang="en-US" u="sng" smtClean="0">
                <a:sym typeface="Arial" charset="0"/>
              </a:rPr>
              <a:t>                                                          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u="sng" smtClean="0">
                <a:sym typeface="Arial" charset="0"/>
              </a:rPr>
              <a:t>                                                                                   </a:t>
            </a:r>
            <a:endParaRPr lang="zh-CN" altLang="en-US" smtClean="0">
              <a:sym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>
                <a:sym typeface="Arial" charset="0"/>
              </a:rPr>
              <a:t>5. </a:t>
            </a:r>
            <a:r>
              <a:rPr lang="zh-CN" altLang="en-US" smtClean="0">
                <a:sym typeface="Arial" charset="0"/>
              </a:rPr>
              <a:t>阅读</a:t>
            </a:r>
            <a:r>
              <a:rPr lang="en-US" altLang="zh-CN" smtClean="0">
                <a:sym typeface="Arial" charset="0"/>
              </a:rPr>
              <a:t>【</a:t>
            </a:r>
            <a:r>
              <a:rPr lang="zh-CN" altLang="en-US" smtClean="0">
                <a:sym typeface="Arial" charset="0"/>
              </a:rPr>
              <a:t>甲</a:t>
            </a:r>
            <a:r>
              <a:rPr lang="en-US" altLang="zh-CN" smtClean="0">
                <a:sym typeface="Arial" charset="0"/>
              </a:rPr>
              <a:t>】【</a:t>
            </a:r>
            <a:r>
              <a:rPr lang="zh-CN" altLang="en-US" smtClean="0">
                <a:sym typeface="Arial" charset="0"/>
              </a:rPr>
              <a:t>乙</a:t>
            </a:r>
            <a:r>
              <a:rPr lang="en-US" altLang="zh-CN" smtClean="0">
                <a:sym typeface="Arial" charset="0"/>
              </a:rPr>
              <a:t>】【</a:t>
            </a:r>
            <a:r>
              <a:rPr lang="zh-CN" altLang="en-US" smtClean="0">
                <a:sym typeface="Arial" charset="0"/>
              </a:rPr>
              <a:t>丙</a:t>
            </a:r>
            <a:r>
              <a:rPr lang="en-US" altLang="zh-CN" smtClean="0">
                <a:sym typeface="Arial" charset="0"/>
              </a:rPr>
              <a:t>】</a:t>
            </a:r>
            <a:r>
              <a:rPr lang="zh-CN" altLang="en-US" smtClean="0">
                <a:sym typeface="Arial" charset="0"/>
              </a:rPr>
              <a:t>文后，你获得了怎样的人生启示？请结合邻人之父、关其思、齐人作答。</a:t>
            </a:r>
            <a:r>
              <a:rPr lang="en-US" altLang="zh-CN" smtClean="0">
                <a:sym typeface="Arial" charset="0"/>
              </a:rPr>
              <a:t>(4 </a:t>
            </a:r>
            <a:r>
              <a:rPr lang="zh-CN" altLang="en-US" smtClean="0">
                <a:sym typeface="Arial" charset="0"/>
              </a:rPr>
              <a:t>分</a:t>
            </a:r>
            <a:r>
              <a:rPr lang="en-US" altLang="zh-CN" smtClean="0">
                <a:sym typeface="Arial" charset="0"/>
              </a:rPr>
              <a:t>)</a:t>
            </a:r>
            <a:endParaRPr lang="zh-CN" altLang="zh-CN" smtClean="0">
              <a:sym typeface="Arial" charset="0"/>
            </a:endParaRPr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684213" y="-31750"/>
            <a:ext cx="354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endParaRPr lang="zh-CN" altLang="en-US" sz="4400" b="1">
              <a:solidFill>
                <a:schemeClr val="tx2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692150"/>
            <a:ext cx="8137525" cy="5905500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 marL="609600" indent="-609600">
              <a:buFontTx/>
              <a:buNone/>
            </a:pPr>
            <a:r>
              <a:rPr lang="en-US" altLang="zh-CN" smtClean="0">
                <a:sym typeface="Arial" charset="0"/>
              </a:rPr>
              <a:t>5. </a:t>
            </a:r>
            <a:r>
              <a:rPr lang="zh-CN" altLang="en-US" smtClean="0">
                <a:sym typeface="Arial" charset="0"/>
              </a:rPr>
              <a:t>阅读</a:t>
            </a:r>
            <a:r>
              <a:rPr lang="en-US" altLang="zh-CN" smtClean="0">
                <a:sym typeface="Arial" charset="0"/>
              </a:rPr>
              <a:t>【</a:t>
            </a:r>
            <a:r>
              <a:rPr lang="zh-CN" altLang="en-US" smtClean="0">
                <a:sym typeface="Arial" charset="0"/>
              </a:rPr>
              <a:t>甲</a:t>
            </a:r>
            <a:r>
              <a:rPr lang="en-US" altLang="zh-CN" smtClean="0">
                <a:sym typeface="Arial" charset="0"/>
              </a:rPr>
              <a:t>】【</a:t>
            </a:r>
            <a:r>
              <a:rPr lang="zh-CN" altLang="en-US" smtClean="0">
                <a:sym typeface="Arial" charset="0"/>
              </a:rPr>
              <a:t>乙</a:t>
            </a:r>
            <a:r>
              <a:rPr lang="en-US" altLang="zh-CN" smtClean="0">
                <a:sym typeface="Arial" charset="0"/>
              </a:rPr>
              <a:t>】【</a:t>
            </a:r>
            <a:r>
              <a:rPr lang="zh-CN" altLang="en-US" smtClean="0">
                <a:sym typeface="Arial" charset="0"/>
              </a:rPr>
              <a:t>丙</a:t>
            </a:r>
            <a:r>
              <a:rPr lang="en-US" altLang="zh-CN" smtClean="0">
                <a:sym typeface="Arial" charset="0"/>
              </a:rPr>
              <a:t>】</a:t>
            </a:r>
            <a:r>
              <a:rPr lang="zh-CN" altLang="en-US" smtClean="0">
                <a:sym typeface="Arial" charset="0"/>
              </a:rPr>
              <a:t>文后，你获得了怎样的人生启示？</a:t>
            </a:r>
            <a:r>
              <a:rPr lang="zh-CN" altLang="en-US" u="sng" smtClean="0">
                <a:sym typeface="Arial" charset="0"/>
              </a:rPr>
              <a:t>请结合邻人之父、关其思、齐人作答。</a:t>
            </a:r>
            <a:r>
              <a:rPr lang="en-US" altLang="zh-CN" smtClean="0">
                <a:sym typeface="Arial" charset="0"/>
              </a:rPr>
              <a:t>(4 </a:t>
            </a:r>
            <a:r>
              <a:rPr lang="zh-CN" altLang="en-US" smtClean="0">
                <a:sym typeface="Arial" charset="0"/>
              </a:rPr>
              <a:t>分</a:t>
            </a:r>
            <a:r>
              <a:rPr lang="en-US" altLang="zh-CN" smtClean="0">
                <a:sym typeface="Arial" charset="0"/>
              </a:rPr>
              <a:t>)</a:t>
            </a: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684213" y="-31750"/>
            <a:ext cx="354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endParaRPr lang="zh-CN" altLang="en-US" sz="4400" b="1">
              <a:solidFill>
                <a:schemeClr val="tx2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 smtClean="0">
              <a:ea typeface="黑体" pitchFamily="49" charset="-122"/>
            </a:endParaRPr>
          </a:p>
        </p:txBody>
      </p:sp>
      <p:pic>
        <p:nvPicPr>
          <p:cNvPr id="86019" name="Picture 3" descr="20c3e9d46fa468317dd0becf3ee2487c4aeaf3a0180a5-IKgyMU_fw6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827088" y="1916113"/>
            <a:ext cx="77771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000099"/>
                </a:solidFill>
              </a:rPr>
              <a:t>中考课外文言文阅读</a:t>
            </a:r>
            <a:r>
              <a:rPr lang="zh-CN" altLang="en-US" sz="6000" b="1">
                <a:solidFill>
                  <a:srgbClr val="0000FF"/>
                </a:solidFill>
              </a:rPr>
              <a:t>               </a:t>
            </a:r>
            <a:endParaRPr lang="zh-CN" altLang="en-US" sz="6000"/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2484438" y="2852738"/>
            <a:ext cx="35433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0099"/>
                </a:solidFill>
              </a:rPr>
              <a:t>专题复习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692150"/>
            <a:ext cx="8424862" cy="5905500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zh-CN" smtClean="0">
                <a:sym typeface="Arial" charset="0"/>
              </a:rPr>
              <a:t>5. </a:t>
            </a:r>
            <a:r>
              <a:rPr lang="zh-CN" altLang="en-US" smtClean="0">
                <a:sym typeface="Arial" charset="0"/>
              </a:rPr>
              <a:t>阅读</a:t>
            </a:r>
            <a:r>
              <a:rPr lang="en-US" altLang="zh-CN" smtClean="0">
                <a:sym typeface="Arial" charset="0"/>
              </a:rPr>
              <a:t>【</a:t>
            </a:r>
            <a:r>
              <a:rPr lang="zh-CN" altLang="en-US" smtClean="0">
                <a:sym typeface="Arial" charset="0"/>
              </a:rPr>
              <a:t>甲</a:t>
            </a:r>
            <a:r>
              <a:rPr lang="en-US" altLang="zh-CN" smtClean="0">
                <a:sym typeface="Arial" charset="0"/>
              </a:rPr>
              <a:t>】【</a:t>
            </a:r>
            <a:r>
              <a:rPr lang="zh-CN" altLang="en-US" smtClean="0">
                <a:sym typeface="Arial" charset="0"/>
              </a:rPr>
              <a:t>乙</a:t>
            </a:r>
            <a:r>
              <a:rPr lang="en-US" altLang="zh-CN" smtClean="0">
                <a:sym typeface="Arial" charset="0"/>
              </a:rPr>
              <a:t>】【</a:t>
            </a:r>
            <a:r>
              <a:rPr lang="zh-CN" altLang="en-US" smtClean="0">
                <a:sym typeface="Arial" charset="0"/>
              </a:rPr>
              <a:t>丙</a:t>
            </a:r>
            <a:r>
              <a:rPr lang="en-US" altLang="zh-CN" smtClean="0">
                <a:sym typeface="Arial" charset="0"/>
              </a:rPr>
              <a:t>】</a:t>
            </a:r>
            <a:r>
              <a:rPr lang="zh-CN" altLang="en-US" smtClean="0">
                <a:sym typeface="Arial" charset="0"/>
              </a:rPr>
              <a:t>文后，你获得了怎样的人生启示？请结合邻人之父、关其思、齐人作答。</a:t>
            </a:r>
            <a:r>
              <a:rPr lang="en-US" altLang="zh-CN" smtClean="0">
                <a:sym typeface="Arial" charset="0"/>
              </a:rPr>
              <a:t>(4 </a:t>
            </a:r>
            <a:r>
              <a:rPr lang="zh-CN" altLang="en-US" smtClean="0">
                <a:sym typeface="Arial" charset="0"/>
              </a:rPr>
              <a:t>分</a:t>
            </a:r>
            <a:r>
              <a:rPr lang="en-US" altLang="zh-CN" smtClean="0">
                <a:sym typeface="Arial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zh-CN" altLang="zh-CN" smtClean="0">
                <a:solidFill>
                  <a:srgbClr val="FF0000"/>
                </a:solidFill>
                <a:sym typeface="Arial" charset="0"/>
              </a:rPr>
              <a:t>示例：一、</a:t>
            </a:r>
            <a:r>
              <a:rPr lang="zh-CN" altLang="zh-CN" u="sng" smtClean="0">
                <a:solidFill>
                  <a:srgbClr val="FF0000"/>
                </a:solidFill>
                <a:sym typeface="Arial" charset="0"/>
              </a:rPr>
              <a:t>说话要善于观察判断，抓住听话者的心理。</a:t>
            </a:r>
            <a:r>
              <a:rPr lang="zh-CN" altLang="zh-CN" smtClean="0">
                <a:solidFill>
                  <a:srgbClr val="0033CC"/>
                </a:solidFill>
                <a:sym typeface="Arial" charset="0"/>
              </a:rPr>
              <a:t>如邻人之父</a:t>
            </a:r>
            <a:r>
              <a:rPr lang="zh-CN" altLang="zh-CN" smtClean="0">
                <a:solidFill>
                  <a:srgbClr val="FF0000"/>
                </a:solidFill>
                <a:sym typeface="Arial" charset="0"/>
              </a:rPr>
              <a:t>未能弄清自己的身份，自作聪明，劝言遭疑。</a:t>
            </a:r>
            <a:r>
              <a:rPr lang="zh-CN" altLang="zh-CN" smtClean="0">
                <a:solidFill>
                  <a:srgbClr val="0033CC"/>
                </a:solidFill>
                <a:sym typeface="Arial" charset="0"/>
              </a:rPr>
              <a:t>关其思</a:t>
            </a:r>
            <a:r>
              <a:rPr lang="zh-CN" altLang="zh-CN" smtClean="0">
                <a:solidFill>
                  <a:srgbClr val="FF0000"/>
                </a:solidFill>
                <a:sym typeface="Arial" charset="0"/>
              </a:rPr>
              <a:t>不明白郑武公心意，冲动对答，招致杀害。</a:t>
            </a:r>
            <a:endParaRPr lang="zh-CN" altLang="en-US" smtClean="0">
              <a:solidFill>
                <a:srgbClr val="FF0000"/>
              </a:solidFill>
              <a:sym typeface="Arial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zh-CN" altLang="zh-CN" u="sng" smtClean="0">
                <a:solidFill>
                  <a:srgbClr val="FF0000"/>
                </a:solidFill>
                <a:sym typeface="Arial" charset="0"/>
              </a:rPr>
              <a:t>二、说话要选择适当的方式。</a:t>
            </a:r>
            <a:r>
              <a:rPr lang="zh-CN" altLang="zh-CN" smtClean="0">
                <a:solidFill>
                  <a:srgbClr val="0033CC"/>
                </a:solidFill>
                <a:sym typeface="Arial" charset="0"/>
              </a:rPr>
              <a:t>如齐人</a:t>
            </a:r>
            <a:r>
              <a:rPr lang="zh-CN" altLang="zh-CN" smtClean="0">
                <a:solidFill>
                  <a:srgbClr val="FF0000"/>
                </a:solidFill>
                <a:sym typeface="Arial" charset="0"/>
              </a:rPr>
              <a:t>能巧妙设悬念，用“海大鱼”引发靖郭君的兴趣，并用此比喻齐国和靖郭君的关系，把城薛的坏处说得明明白白，既保全了自己，又消除了齐国的灾难。</a:t>
            </a:r>
          </a:p>
        </p:txBody>
      </p:sp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684213" y="-31750"/>
            <a:ext cx="3546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实战演练</a:t>
            </a:r>
            <a:r>
              <a:rPr lang="en-US" altLang="zh-CN" sz="4400" b="1">
                <a:solidFill>
                  <a:schemeClr val="tx2"/>
                </a:solidFill>
                <a:ea typeface="黑体" pitchFamily="49" charset="-122"/>
              </a:rPr>
              <a:t>】</a:t>
            </a:r>
            <a:endParaRPr lang="zh-CN" altLang="en-US" sz="4400" b="1">
              <a:solidFill>
                <a:schemeClr val="tx2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412875"/>
            <a:ext cx="8424863" cy="4492625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1.</a:t>
            </a:r>
            <a:r>
              <a:rPr lang="zh-CN" altLang="en-US" b="1" smtClean="0">
                <a:solidFill>
                  <a:srgbClr val="FF0000"/>
                </a:solidFill>
              </a:rPr>
              <a:t> 前因后果弄明白，人物表现细分析。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b="1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2.</a:t>
            </a:r>
            <a:r>
              <a:rPr lang="zh-CN" altLang="en-US" b="1" smtClean="0">
                <a:solidFill>
                  <a:srgbClr val="FF0000"/>
                </a:solidFill>
              </a:rPr>
              <a:t>议论抒情是重点，文章首尾需看清。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b="1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3.</a:t>
            </a:r>
            <a:r>
              <a:rPr lang="zh-CN" altLang="en-US" b="1" smtClean="0">
                <a:solidFill>
                  <a:srgbClr val="FF0000"/>
                </a:solidFill>
              </a:rPr>
              <a:t>人生经历要联系，写作背景来参考。</a:t>
            </a:r>
            <a:endParaRPr lang="zh-CN" altLang="zh-CN" b="1" smtClean="0">
              <a:solidFill>
                <a:srgbClr val="FF0000"/>
              </a:solidFill>
            </a:endParaRP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684213" y="0"/>
            <a:ext cx="727233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/>
              <a:t>【</a:t>
            </a:r>
            <a:r>
              <a:rPr lang="zh-CN" altLang="en-US" sz="4400" b="1">
                <a:ea typeface="黑体" pitchFamily="49" charset="-122"/>
              </a:rPr>
              <a:t>把握主旨情感策略指导</a:t>
            </a:r>
            <a:r>
              <a:rPr lang="en-US" altLang="zh-CN" sz="4400" b="1"/>
              <a:t>】</a:t>
            </a:r>
          </a:p>
          <a:p>
            <a:endParaRPr lang="zh-CN" altLang="en-US" sz="4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 smtClean="0"/>
              <a:t>【</a:t>
            </a:r>
            <a:r>
              <a:rPr lang="zh-CN" altLang="en-US" sz="4400" b="1" smtClean="0"/>
              <a:t>比较阅读策略指导</a:t>
            </a:r>
            <a:r>
              <a:rPr lang="en-US" altLang="zh-CN" sz="4400" b="1" smtClean="0"/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 smtClean="0">
              <a:ea typeface="黑体" pitchFamily="49" charset="-122"/>
            </a:endParaRPr>
          </a:p>
        </p:txBody>
      </p:sp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755650" y="1557338"/>
            <a:ext cx="3457575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异中求同，</a:t>
            </a:r>
          </a:p>
          <a:p>
            <a:endParaRPr lang="zh-CN" altLang="en-US" sz="4800" b="1">
              <a:solidFill>
                <a:srgbClr val="FF0000"/>
              </a:solidFill>
            </a:endParaRPr>
          </a:p>
          <a:p>
            <a:r>
              <a:rPr lang="zh-CN" altLang="en-US" sz="4800" b="1">
                <a:solidFill>
                  <a:srgbClr val="FF0000"/>
                </a:solidFill>
              </a:rPr>
              <a:t>同中求异。</a:t>
            </a:r>
          </a:p>
          <a:p>
            <a:endParaRPr lang="zh-CN" altLang="en-US" sz="6600" b="1">
              <a:solidFill>
                <a:srgbClr val="FF0000"/>
              </a:solidFill>
            </a:endParaRP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3635375" y="2276475"/>
            <a:ext cx="47720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0033CC"/>
                </a:solidFill>
              </a:rPr>
              <a:t>找到对比“点”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0"/>
            <a:ext cx="5256213" cy="1143000"/>
          </a:xfrm>
        </p:spPr>
        <p:txBody>
          <a:bodyPr/>
          <a:lstStyle/>
          <a:p>
            <a:pPr eaLnBrk="1" hangingPunct="1"/>
            <a:r>
              <a:rPr lang="en-US" altLang="zh-CN" smtClean="0"/>
              <a:t>【 </a:t>
            </a:r>
            <a:r>
              <a:rPr lang="zh-CN" altLang="en-US" b="1" smtClean="0">
                <a:ea typeface="黑体" pitchFamily="49" charset="-122"/>
              </a:rPr>
              <a:t>拓展练习</a:t>
            </a:r>
            <a:r>
              <a:rPr lang="en-US" altLang="zh-CN" smtClean="0"/>
              <a:t>】</a:t>
            </a:r>
            <a:endParaRPr lang="en-US" altLang="zh-CN" b="1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1341438"/>
            <a:ext cx="7416800" cy="4176712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b="1" smtClean="0">
              <a:solidFill>
                <a:srgbClr val="0000FF"/>
              </a:solidFill>
              <a:sym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b="1" smtClean="0">
              <a:solidFill>
                <a:srgbClr val="0000FF"/>
              </a:solidFill>
              <a:sym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smtClean="0">
                <a:sym typeface="Arial" charset="0"/>
              </a:rPr>
              <a:t>   </a:t>
            </a:r>
            <a:r>
              <a:rPr lang="en-US" altLang="zh-CN" b="1" smtClean="0">
                <a:sym typeface="Arial" charset="0"/>
                <a:hlinkClick r:id="rId2" action="ppaction://hlinkfile"/>
              </a:rPr>
              <a:t>2015</a:t>
            </a:r>
            <a:r>
              <a:rPr lang="zh-CN" altLang="en-US" b="1" smtClean="0">
                <a:sym typeface="Arial" charset="0"/>
                <a:hlinkClick r:id="rId2" action="ppaction://hlinkfile"/>
              </a:rPr>
              <a:t>年衢州中考课外文言文试题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smtClean="0">
                <a:sym typeface="Arial" charset="0"/>
                <a:hlinkClick r:id="rId2" action="ppaction://hlinkfile"/>
              </a:rPr>
              <a:t>            《</a:t>
            </a:r>
            <a:r>
              <a:rPr lang="zh-CN" altLang="en-US" b="1" smtClean="0">
                <a:sym typeface="Arial" charset="0"/>
                <a:hlinkClick r:id="rId2" action="ppaction://hlinkfile"/>
              </a:rPr>
              <a:t>范与兰</a:t>
            </a:r>
            <a:r>
              <a:rPr lang="en-US" altLang="zh-CN" b="1" smtClean="0">
                <a:sym typeface="Arial" charset="0"/>
                <a:hlinkClick r:id="rId2" action="ppaction://hlinkfile"/>
              </a:rPr>
              <a:t>》</a:t>
            </a:r>
            <a:endParaRPr lang="en-US" altLang="zh-CN" b="1" smtClean="0">
              <a:solidFill>
                <a:srgbClr val="0000FF"/>
              </a:solidFill>
              <a:sym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sym typeface="Arial" charset="0"/>
              </a:rPr>
              <a:t>          </a:t>
            </a:r>
            <a:r>
              <a:rPr lang="zh-CN" altLang="zh-CN" smtClean="0">
                <a:sym typeface="Arial" charset="0"/>
              </a:rPr>
              <a:t> </a:t>
            </a:r>
            <a:r>
              <a:rPr lang="zh-CN" altLang="en-US" smtClean="0">
                <a:sym typeface="Arial" charset="0"/>
              </a:rPr>
              <a:t>                           </a:t>
            </a:r>
            <a:endParaRPr lang="zh-CN" altLang="zh-CN" smtClean="0"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125538"/>
            <a:ext cx="8353425" cy="5157787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b="1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1" smtClean="0">
                <a:solidFill>
                  <a:srgbClr val="FF0000"/>
                </a:solidFill>
              </a:rPr>
              <a:t>1</a:t>
            </a:r>
            <a:r>
              <a:rPr lang="zh-CN" altLang="en-US" sz="4000" b="1" smtClean="0">
                <a:solidFill>
                  <a:srgbClr val="FF0000"/>
                </a:solidFill>
              </a:rPr>
              <a:t>、转变阅读观念。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1" smtClean="0">
                <a:solidFill>
                  <a:srgbClr val="FF0000"/>
                </a:solidFill>
              </a:rPr>
              <a:t>2</a:t>
            </a:r>
            <a:r>
              <a:rPr lang="zh-CN" altLang="en-US" sz="4000" b="1" smtClean="0">
                <a:solidFill>
                  <a:srgbClr val="FF0000"/>
                </a:solidFill>
              </a:rPr>
              <a:t>、注重复习课本。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1" smtClean="0">
                <a:solidFill>
                  <a:srgbClr val="FF0000"/>
                </a:solidFill>
              </a:rPr>
              <a:t>3</a:t>
            </a:r>
            <a:r>
              <a:rPr lang="zh-CN" altLang="en-US" sz="4000" b="1" smtClean="0">
                <a:solidFill>
                  <a:srgbClr val="FF0000"/>
                </a:solidFill>
              </a:rPr>
              <a:t>、适当练习课外语段。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1" smtClean="0">
                <a:solidFill>
                  <a:srgbClr val="FF0000"/>
                </a:solidFill>
              </a:rPr>
              <a:t>4</a:t>
            </a:r>
            <a:r>
              <a:rPr lang="zh-CN" altLang="en-US" sz="4000" b="1" smtClean="0">
                <a:solidFill>
                  <a:srgbClr val="FF0000"/>
                </a:solidFill>
              </a:rPr>
              <a:t>、掌握各种题型的解题策略。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000" b="1" smtClean="0">
              <a:solidFill>
                <a:srgbClr val="FF0000"/>
              </a:solidFill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0" y="50800"/>
            <a:ext cx="93535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chemeClr val="tx2"/>
                </a:solidFill>
              </a:rPr>
              <a:t>【</a:t>
            </a:r>
            <a:r>
              <a:rPr lang="zh-CN" altLang="en-US" sz="4000" b="1">
                <a:ea typeface="黑体" pitchFamily="49" charset="-122"/>
              </a:rPr>
              <a:t>提高课外文言文阅读能力的复习方法</a:t>
            </a:r>
            <a:r>
              <a:rPr lang="en-US" altLang="zh-CN" sz="4000">
                <a:solidFill>
                  <a:schemeClr val="tx2"/>
                </a:solidFill>
              </a:rPr>
              <a:t>】</a:t>
            </a:r>
            <a:endParaRPr lang="zh-CN" altLang="en-US" sz="4000" b="1"/>
          </a:p>
          <a:p>
            <a:endParaRPr lang="zh-CN" altLang="en-US" sz="40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 smtClean="0">
              <a:ea typeface="黑体" pitchFamily="49" charset="-122"/>
            </a:endParaRPr>
          </a:p>
        </p:txBody>
      </p:sp>
      <p:pic>
        <p:nvPicPr>
          <p:cNvPr id="65539" name="Picture 3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5540" name="WordArt 4"/>
          <p:cNvSpPr>
            <a:spLocks noChangeArrowheads="1" noChangeShapeType="1" noTextEdit="1"/>
          </p:cNvSpPr>
          <p:nvPr/>
        </p:nvSpPr>
        <p:spPr bwMode="auto">
          <a:xfrm>
            <a:off x="1258888" y="404813"/>
            <a:ext cx="6192837" cy="23526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80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厚积薄发，赢在中考！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3856038" y="4005263"/>
            <a:ext cx="52879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990000"/>
                </a:solidFill>
              </a:rPr>
              <a:t>祝你成功！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800" b="1" smtClean="0">
              <a:ea typeface="黑体" pitchFamily="49" charset="-122"/>
            </a:endParaRPr>
          </a:p>
        </p:txBody>
      </p:sp>
      <p:pic>
        <p:nvPicPr>
          <p:cNvPr id="66563" name="Picture 3" descr="20100810210849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6564" name="WordArt 4"/>
          <p:cNvSpPr>
            <a:spLocks noChangeArrowheads="1" noChangeShapeType="1" noTextEdit="1"/>
          </p:cNvSpPr>
          <p:nvPr/>
        </p:nvSpPr>
        <p:spPr bwMode="auto">
          <a:xfrm>
            <a:off x="2051050" y="620713"/>
            <a:ext cx="5975350" cy="23526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80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再见！</a:t>
            </a: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1116013" y="4365625"/>
            <a:ext cx="52879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990000"/>
                </a:solidFill>
              </a:rPr>
              <a:t>谢谢指导！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341438"/>
            <a:ext cx="8569325" cy="5113337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smtClean="0"/>
              <a:t>1.</a:t>
            </a:r>
            <a:r>
              <a:rPr lang="zh-CN" altLang="en-US" sz="2800" smtClean="0"/>
              <a:t>用“</a:t>
            </a:r>
            <a:r>
              <a:rPr lang="en-US" altLang="zh-CN" sz="2800" smtClean="0"/>
              <a:t>/”</a:t>
            </a:r>
            <a:r>
              <a:rPr lang="zh-CN" altLang="en-US" sz="2800" smtClean="0"/>
              <a:t>给文中画线的句子</a:t>
            </a:r>
            <a:r>
              <a:rPr lang="zh-CN" altLang="en-US" sz="2800" smtClean="0">
                <a:solidFill>
                  <a:srgbClr val="0000FF"/>
                </a:solidFill>
              </a:rPr>
              <a:t>断句</a:t>
            </a:r>
            <a:r>
              <a:rPr lang="zh-CN" altLang="en-US" sz="2800" smtClean="0"/>
              <a:t>（限断</a:t>
            </a:r>
            <a:r>
              <a:rPr lang="en-US" altLang="zh-CN" sz="2800" smtClean="0"/>
              <a:t>2</a:t>
            </a:r>
            <a:r>
              <a:rPr lang="zh-CN" altLang="en-US" sz="2800" smtClean="0"/>
              <a:t>处）（</a:t>
            </a:r>
            <a:r>
              <a:rPr lang="en-US" altLang="zh-CN" sz="2800" smtClean="0"/>
              <a:t>2</a:t>
            </a:r>
            <a:r>
              <a:rPr lang="zh-CN" altLang="en-US" sz="2800" smtClean="0"/>
              <a:t>分）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smtClean="0"/>
              <a:t>范与兰七十有三好琴喜种兰及盆池小景。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smtClean="0"/>
              <a:t>2.</a:t>
            </a:r>
            <a:r>
              <a:rPr lang="zh-CN" altLang="en-US" sz="2800" smtClean="0"/>
              <a:t>用现代汉语写出下面</a:t>
            </a:r>
            <a:r>
              <a:rPr lang="zh-CN" altLang="en-US" sz="2800" smtClean="0">
                <a:solidFill>
                  <a:srgbClr val="0000FF"/>
                </a:solidFill>
              </a:rPr>
              <a:t>句子的意思</a:t>
            </a:r>
            <a:r>
              <a:rPr lang="zh-CN" altLang="en-US" sz="2800" smtClean="0"/>
              <a:t>。（</a:t>
            </a:r>
            <a:r>
              <a:rPr lang="en-US" altLang="zh-CN" sz="2800" smtClean="0"/>
              <a:t>2</a:t>
            </a:r>
            <a:r>
              <a:rPr lang="zh-CN" altLang="en-US" sz="2800" smtClean="0"/>
              <a:t>分）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smtClean="0"/>
              <a:t>朱樵峰以二十金售之，不肯易。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smtClean="0"/>
              <a:t>3.</a:t>
            </a:r>
            <a:r>
              <a:rPr lang="zh-CN" altLang="en-US" sz="2800" smtClean="0"/>
              <a:t>文中第③段写范与兰曾跟随两位老师学琴，结果是“竟终无一字，终日抚琴，但和弦而已”。对</a:t>
            </a:r>
            <a:r>
              <a:rPr lang="zh-CN" altLang="en-US" sz="2800" b="1" smtClean="0">
                <a:solidFill>
                  <a:srgbClr val="0033CC"/>
                </a:solidFill>
              </a:rPr>
              <a:t>此</a:t>
            </a:r>
            <a:r>
              <a:rPr lang="zh-CN" altLang="en-US" sz="2800" smtClean="0"/>
              <a:t>你</a:t>
            </a:r>
            <a:r>
              <a:rPr lang="zh-CN" altLang="en-US" sz="2800" smtClean="0">
                <a:solidFill>
                  <a:srgbClr val="000099"/>
                </a:solidFill>
              </a:rPr>
              <a:t>怎样理解</a:t>
            </a:r>
            <a:r>
              <a:rPr lang="zh-CN" altLang="en-US" sz="2800" smtClean="0"/>
              <a:t>？（</a:t>
            </a:r>
            <a:r>
              <a:rPr lang="en-US" altLang="zh-CN" sz="2800" smtClean="0"/>
              <a:t>3</a:t>
            </a:r>
            <a:r>
              <a:rPr lang="zh-CN" altLang="en-US" sz="2800" smtClean="0"/>
              <a:t>分）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smtClean="0"/>
              <a:t>4.</a:t>
            </a:r>
            <a:r>
              <a:rPr lang="zh-CN" altLang="en-US" sz="2800" smtClean="0"/>
              <a:t>本文和</a:t>
            </a:r>
            <a:r>
              <a:rPr lang="en-US" altLang="zh-CN" sz="2800" smtClean="0">
                <a:solidFill>
                  <a:srgbClr val="0000FF"/>
                </a:solidFill>
              </a:rPr>
              <a:t>《</a:t>
            </a:r>
            <a:r>
              <a:rPr lang="zh-CN" altLang="en-US" sz="2800" smtClean="0">
                <a:solidFill>
                  <a:srgbClr val="0000FF"/>
                </a:solidFill>
              </a:rPr>
              <a:t>湖心亭看雪</a:t>
            </a:r>
            <a:r>
              <a:rPr lang="en-US" altLang="zh-CN" sz="2800" smtClean="0">
                <a:solidFill>
                  <a:srgbClr val="0000FF"/>
                </a:solidFill>
              </a:rPr>
              <a:t>》</a:t>
            </a:r>
            <a:r>
              <a:rPr lang="zh-CN" altLang="en-US" sz="2800" smtClean="0"/>
              <a:t>都选自回忆录</a:t>
            </a:r>
            <a:r>
              <a:rPr lang="en-US" altLang="zh-CN" sz="2800" smtClean="0"/>
              <a:t>《</a:t>
            </a:r>
            <a:r>
              <a:rPr lang="zh-CN" altLang="en-US" sz="2800" smtClean="0"/>
              <a:t>陶庵梦忆</a:t>
            </a:r>
            <a:r>
              <a:rPr lang="en-US" altLang="zh-CN" sz="2800" smtClean="0"/>
              <a:t>》</a:t>
            </a:r>
            <a:r>
              <a:rPr lang="zh-CN" altLang="en-US" sz="2800" smtClean="0"/>
              <a:t>。请结合两文内容和助读材料，</a:t>
            </a:r>
            <a:r>
              <a:rPr lang="zh-CN" altLang="en-US" sz="2800" smtClean="0">
                <a:solidFill>
                  <a:srgbClr val="0000FF"/>
                </a:solidFill>
              </a:rPr>
              <a:t>分析范与兰和张岱在交友方面的共同之处</a:t>
            </a:r>
            <a:r>
              <a:rPr lang="zh-CN" altLang="en-US" sz="2800" smtClean="0"/>
              <a:t>。（</a:t>
            </a:r>
            <a:r>
              <a:rPr lang="en-US" altLang="zh-CN" sz="2800" smtClean="0"/>
              <a:t>4</a:t>
            </a:r>
            <a:r>
              <a:rPr lang="zh-CN" altLang="en-US" sz="2800" smtClean="0"/>
              <a:t>分）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zh-CN" altLang="zh-CN" sz="2800" smtClean="0">
              <a:ea typeface="黑体" pitchFamily="49" charset="-122"/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879475" y="247650"/>
            <a:ext cx="36988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【 </a:t>
            </a:r>
            <a:r>
              <a:rPr lang="zh-CN" altLang="en-US" sz="4400" b="1">
                <a:solidFill>
                  <a:schemeClr val="tx2"/>
                </a:solidFill>
                <a:ea typeface="黑体" pitchFamily="49" charset="-122"/>
              </a:rPr>
              <a:t>拓展练习</a:t>
            </a:r>
            <a:r>
              <a:rPr lang="en-US" altLang="zh-CN" sz="4400">
                <a:solidFill>
                  <a:schemeClr val="tx2"/>
                </a:solidFill>
              </a:rPr>
              <a:t>】</a:t>
            </a:r>
            <a:endParaRPr lang="zh-CN" altLang="en-US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marL="609600" indent="-609600">
              <a:buFontTx/>
              <a:buNone/>
            </a:pPr>
            <a:endParaRPr lang="zh-CN" altLang="en-US" b="1" smtClean="0"/>
          </a:p>
          <a:p>
            <a:pPr marL="609600" indent="-609600">
              <a:buFontTx/>
              <a:buNone/>
            </a:pPr>
            <a:r>
              <a:rPr lang="zh-CN" altLang="en-US" sz="2800" b="1" smtClean="0"/>
              <a:t>1</a:t>
            </a:r>
            <a:r>
              <a:rPr lang="en-US" altLang="zh-CN" sz="2800" b="1" smtClean="0"/>
              <a:t>.</a:t>
            </a:r>
            <a:r>
              <a:rPr lang="zh-CN" altLang="zh-CN" sz="2800" b="1" smtClean="0"/>
              <a:t>用“</a:t>
            </a:r>
            <a:r>
              <a:rPr lang="en-US" altLang="zh-CN" sz="2800" b="1" smtClean="0"/>
              <a:t>/”</a:t>
            </a:r>
            <a:r>
              <a:rPr lang="zh-CN" altLang="en-US" sz="2800" b="1" smtClean="0"/>
              <a:t>给文中画线的句子断句。</a:t>
            </a:r>
          </a:p>
          <a:p>
            <a:pPr marL="609600" indent="-609600">
              <a:buFontTx/>
              <a:buNone/>
            </a:pPr>
            <a:r>
              <a:rPr lang="zh-CN" altLang="en-US" sz="2800" b="1" smtClean="0"/>
              <a:t>    </a:t>
            </a:r>
            <a:r>
              <a:rPr lang="zh-CN" altLang="en-US" sz="2800" u="sng" smtClean="0"/>
              <a:t>范与兰</a:t>
            </a:r>
            <a:r>
              <a:rPr lang="zh-CN" altLang="en-US" sz="2800" smtClean="0"/>
              <a:t>七十有三</a:t>
            </a:r>
            <a:r>
              <a:rPr lang="zh-CN" altLang="en-US" sz="2800" b="1" smtClean="0"/>
              <a:t>好</a:t>
            </a:r>
            <a:r>
              <a:rPr lang="zh-CN" altLang="en-US" sz="2800" smtClean="0"/>
              <a:t>琴</a:t>
            </a:r>
            <a:r>
              <a:rPr lang="zh-CN" altLang="en-US" sz="2800" b="1" smtClean="0"/>
              <a:t>喜种</a:t>
            </a:r>
            <a:r>
              <a:rPr lang="zh-CN" altLang="en-US" sz="2800" smtClean="0"/>
              <a:t>兰及盆池小景。</a:t>
            </a:r>
            <a:endParaRPr lang="zh-CN" altLang="zh-CN" sz="2800" smtClean="0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781425" y="2014538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endParaRPr lang="zh-CN" altLang="en-US"/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900113" y="2182813"/>
            <a:ext cx="6810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</a:rPr>
              <a:t>范与兰七十有三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en-US" sz="2800" b="1">
                <a:solidFill>
                  <a:srgbClr val="0033CC"/>
                </a:solidFill>
              </a:rPr>
              <a:t>好琴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en-US" sz="2800" b="1">
                <a:solidFill>
                  <a:srgbClr val="0033CC"/>
                </a:solidFill>
              </a:rPr>
              <a:t>喜种兰及盆池小景。</a:t>
            </a: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539750" y="2852738"/>
            <a:ext cx="655320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2</a:t>
            </a:r>
            <a:r>
              <a:rPr lang="en-US" altLang="zh-CN" sz="2800" b="1"/>
              <a:t>.</a:t>
            </a:r>
            <a:r>
              <a:rPr lang="zh-CN" altLang="zh-CN" sz="2800" b="1"/>
              <a:t>用现代汉语写出下面句子的意思。</a:t>
            </a:r>
          </a:p>
          <a:p>
            <a:r>
              <a:rPr lang="zh-CN" altLang="en-US" sz="2800" b="1"/>
              <a:t>    </a:t>
            </a:r>
          </a:p>
          <a:p>
            <a:r>
              <a:rPr lang="zh-CN" altLang="en-US" sz="2800" b="1"/>
              <a:t>    </a:t>
            </a:r>
            <a:r>
              <a:rPr lang="zh-CN" altLang="zh-CN" sz="2800"/>
              <a:t>朱樵峰</a:t>
            </a:r>
            <a:r>
              <a:rPr lang="zh-CN" altLang="zh-CN" sz="2800">
                <a:solidFill>
                  <a:srgbClr val="990000"/>
                </a:solidFill>
              </a:rPr>
              <a:t>以</a:t>
            </a:r>
            <a:r>
              <a:rPr lang="zh-CN" altLang="zh-CN" sz="2800"/>
              <a:t>二十金</a:t>
            </a:r>
            <a:r>
              <a:rPr lang="zh-CN" altLang="zh-CN" sz="2800">
                <a:solidFill>
                  <a:srgbClr val="990000"/>
                </a:solidFill>
              </a:rPr>
              <a:t>售</a:t>
            </a:r>
            <a:r>
              <a:rPr lang="zh-CN" altLang="zh-CN" sz="2800"/>
              <a:t>之，不肯</a:t>
            </a:r>
            <a:r>
              <a:rPr lang="zh-CN" altLang="zh-CN" sz="2800">
                <a:solidFill>
                  <a:srgbClr val="990000"/>
                </a:solidFill>
              </a:rPr>
              <a:t>易</a:t>
            </a:r>
            <a:r>
              <a:rPr lang="zh-CN" altLang="zh-CN" sz="2800"/>
              <a:t>。</a:t>
            </a:r>
          </a:p>
          <a:p>
            <a:endParaRPr lang="zh-CN" altLang="en-US"/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808038" y="4384675"/>
            <a:ext cx="66135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</a:rPr>
              <a:t>翻译：朱樵峰用二十金买豆板黄杨盆景，</a:t>
            </a:r>
          </a:p>
          <a:p>
            <a:r>
              <a:rPr lang="zh-CN" altLang="en-US" sz="2800" b="1">
                <a:solidFill>
                  <a:srgbClr val="0033CC"/>
                </a:solidFill>
              </a:rPr>
              <a:t>（范与兰）不肯卖。 </a:t>
            </a:r>
          </a:p>
          <a:p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9" grpId="0"/>
      <p:bldP spid="5838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marL="609600" indent="-609600" eaLnBrk="1" hangingPunct="1">
              <a:spcBef>
                <a:spcPct val="0"/>
              </a:spcBef>
              <a:buFontTx/>
              <a:buNone/>
            </a:pPr>
            <a:r>
              <a:rPr lang="zh-CN" altLang="en-US" smtClean="0"/>
              <a:t>3</a:t>
            </a:r>
            <a:r>
              <a:rPr lang="en-US" altLang="zh-CN" smtClean="0"/>
              <a:t>.</a:t>
            </a:r>
            <a:r>
              <a:rPr lang="zh-CN" altLang="zh-CN" smtClean="0"/>
              <a:t>文中第</a:t>
            </a:r>
            <a:r>
              <a:rPr lang="zh-CN" altLang="en-US" smtClean="0"/>
              <a:t>③段写范与兰曾跟随两位老师学琴，结果是“竟终无一字，终日抚琴，但和弦而已”。对</a:t>
            </a:r>
            <a:r>
              <a:rPr lang="zh-CN" altLang="en-US" smtClean="0">
                <a:solidFill>
                  <a:srgbClr val="FF0000"/>
                </a:solidFill>
              </a:rPr>
              <a:t>此</a:t>
            </a:r>
            <a:r>
              <a:rPr lang="zh-CN" altLang="en-US" smtClean="0"/>
              <a:t>你怎样</a:t>
            </a:r>
            <a:r>
              <a:rPr lang="zh-CN" altLang="en-US" smtClean="0">
                <a:solidFill>
                  <a:srgbClr val="FF0000"/>
                </a:solidFill>
              </a:rPr>
              <a:t>理解</a:t>
            </a:r>
            <a:r>
              <a:rPr lang="zh-CN" altLang="en-US" smtClean="0"/>
              <a:t>？</a:t>
            </a:r>
            <a:endParaRPr lang="zh-CN" altLang="zh-CN" smtClean="0"/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611188" y="2205038"/>
            <a:ext cx="7935912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33CC"/>
                </a:solidFill>
              </a:rPr>
              <a:t>答：范与兰学琴，</a:t>
            </a:r>
            <a:r>
              <a:rPr lang="zh-CN" altLang="en-US" sz="3200" b="1">
                <a:solidFill>
                  <a:srgbClr val="FF0000"/>
                </a:solidFill>
              </a:rPr>
              <a:t>先</a:t>
            </a:r>
            <a:r>
              <a:rPr lang="zh-CN" altLang="en-US" sz="3200" b="1">
                <a:solidFill>
                  <a:srgbClr val="0033CC"/>
                </a:solidFill>
              </a:rPr>
              <a:t>是为了更好地学琴而</a:t>
            </a:r>
          </a:p>
          <a:p>
            <a:r>
              <a:rPr lang="zh-CN" altLang="en-US" sz="3200" b="1">
                <a:solidFill>
                  <a:srgbClr val="0033CC"/>
                </a:solidFill>
              </a:rPr>
              <a:t>有意忘记已有的知识，</a:t>
            </a:r>
            <a:r>
              <a:rPr lang="zh-CN" altLang="en-US" sz="3200" b="1">
                <a:solidFill>
                  <a:srgbClr val="FF0000"/>
                </a:solidFill>
              </a:rPr>
              <a:t>后</a:t>
            </a:r>
            <a:r>
              <a:rPr lang="zh-CN" altLang="en-US" sz="3200" b="1">
                <a:solidFill>
                  <a:srgbClr val="0033CC"/>
                </a:solidFill>
              </a:rPr>
              <a:t>是因为所学不精</a:t>
            </a:r>
          </a:p>
          <a:p>
            <a:r>
              <a:rPr lang="zh-CN" altLang="en-US" sz="3200" b="1">
                <a:solidFill>
                  <a:srgbClr val="0033CC"/>
                </a:solidFill>
              </a:rPr>
              <a:t>不得已忘之，但他还是终日抚琴自娱自乐，</a:t>
            </a:r>
          </a:p>
          <a:p>
            <a:r>
              <a:rPr lang="zh-CN" altLang="en-US" sz="3200" b="1">
                <a:solidFill>
                  <a:srgbClr val="0033CC"/>
                </a:solidFill>
              </a:rPr>
              <a:t>足见他“好琴”。</a:t>
            </a:r>
            <a:r>
              <a:rPr lang="zh-CN" altLang="en-US" sz="3200" b="1">
                <a:solidFill>
                  <a:srgbClr val="FF0000"/>
                </a:solidFill>
              </a:rPr>
              <a:t>这表现了范与兰的随性、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率真。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1816100" y="2859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pic>
        <p:nvPicPr>
          <p:cNvPr id="109571" name="Picture 3" descr="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533400" y="685800"/>
            <a:ext cx="80883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a typeface="华文新魏" pitchFamily="2" charset="-122"/>
              </a:rPr>
              <a:t>中考课外文言文阅读</a:t>
            </a:r>
          </a:p>
        </p:txBody>
      </p:sp>
      <p:sp>
        <p:nvSpPr>
          <p:cNvPr id="109574" name="WordArt 6"/>
          <p:cNvSpPr>
            <a:spLocks noChangeArrowheads="1" noChangeShapeType="1" noTextEdit="1"/>
          </p:cNvSpPr>
          <p:nvPr/>
        </p:nvSpPr>
        <p:spPr bwMode="auto">
          <a:xfrm>
            <a:off x="323850" y="2133600"/>
            <a:ext cx="7127875" cy="24479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6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考什么？怎么考？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2603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marL="609600" indent="-609600">
              <a:buFontTx/>
              <a:buNone/>
            </a:pPr>
            <a:r>
              <a:rPr lang="en-US" altLang="zh-CN" b="1" smtClean="0"/>
              <a:t>4.</a:t>
            </a:r>
            <a:r>
              <a:rPr lang="zh-CN" altLang="en-US" b="1" smtClean="0"/>
              <a:t>本文和</a:t>
            </a:r>
            <a:r>
              <a:rPr lang="en-US" altLang="zh-CN" b="1" smtClean="0"/>
              <a:t>《</a:t>
            </a:r>
            <a:r>
              <a:rPr lang="zh-CN" altLang="en-US" b="1" smtClean="0"/>
              <a:t>湖心亭看雪</a:t>
            </a:r>
            <a:r>
              <a:rPr lang="en-US" altLang="zh-CN" b="1" smtClean="0"/>
              <a:t>》</a:t>
            </a:r>
            <a:r>
              <a:rPr lang="zh-CN" altLang="en-US" b="1" smtClean="0"/>
              <a:t>都选自回忆录</a:t>
            </a:r>
            <a:r>
              <a:rPr lang="en-US" altLang="zh-CN" b="1" smtClean="0"/>
              <a:t>《</a:t>
            </a:r>
            <a:r>
              <a:rPr lang="zh-CN" altLang="en-US" b="1" smtClean="0"/>
              <a:t>陶庵梦忆</a:t>
            </a:r>
            <a:r>
              <a:rPr lang="en-US" altLang="zh-CN" b="1" smtClean="0"/>
              <a:t>》</a:t>
            </a:r>
            <a:r>
              <a:rPr lang="zh-CN" altLang="en-US" b="1" smtClean="0"/>
              <a:t>。请</a:t>
            </a:r>
            <a:r>
              <a:rPr lang="zh-CN" altLang="en-US" b="1" smtClean="0">
                <a:solidFill>
                  <a:srgbClr val="FF0000"/>
                </a:solidFill>
              </a:rPr>
              <a:t>结合</a:t>
            </a:r>
            <a:r>
              <a:rPr lang="zh-CN" altLang="en-US" b="1" smtClean="0"/>
              <a:t>两文内容和助读材料，分析范与兰和张岱在</a:t>
            </a:r>
            <a:r>
              <a:rPr lang="zh-CN" altLang="en-US" b="1" smtClean="0">
                <a:solidFill>
                  <a:srgbClr val="FF0000"/>
                </a:solidFill>
              </a:rPr>
              <a:t>交友</a:t>
            </a:r>
            <a:r>
              <a:rPr lang="zh-CN" altLang="en-US" b="1" smtClean="0"/>
              <a:t>方面的</a:t>
            </a:r>
            <a:r>
              <a:rPr lang="zh-CN" altLang="en-US" b="1" smtClean="0">
                <a:solidFill>
                  <a:srgbClr val="FF0000"/>
                </a:solidFill>
              </a:rPr>
              <a:t>共同</a:t>
            </a:r>
            <a:r>
              <a:rPr lang="zh-CN" altLang="en-US" b="1" smtClean="0"/>
              <a:t>之处。</a:t>
            </a:r>
            <a:endParaRPr lang="zh-CN" altLang="zh-CN" smtClean="0"/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468313" y="2009775"/>
            <a:ext cx="8751887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u="sng">
                <a:solidFill>
                  <a:srgbClr val="0033CC"/>
                </a:solidFill>
              </a:rPr>
              <a:t>答：张岱与范与兰都选择与志趣相投的人交往</a:t>
            </a:r>
            <a:r>
              <a:rPr lang="zh-CN" altLang="en-US" sz="3200" b="1">
                <a:solidFill>
                  <a:srgbClr val="0033CC"/>
                </a:solidFill>
              </a:rPr>
              <a:t>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本文</a:t>
            </a:r>
            <a:r>
              <a:rPr lang="zh-CN" altLang="en-US" sz="3200" b="1">
                <a:solidFill>
                  <a:srgbClr val="0033CC"/>
                </a:solidFill>
              </a:rPr>
              <a:t>范与兰和“我”同痴迷于兰花和盆池小景，</a:t>
            </a:r>
          </a:p>
          <a:p>
            <a:r>
              <a:rPr lang="zh-CN" altLang="en-US" sz="3200" b="1">
                <a:solidFill>
                  <a:srgbClr val="0033CC"/>
                </a:solidFill>
              </a:rPr>
              <a:t>都好琴，所以两人能成为至交。</a:t>
            </a:r>
            <a:r>
              <a:rPr lang="en-US" altLang="zh-CN" sz="3200" b="1">
                <a:solidFill>
                  <a:srgbClr val="FF0000"/>
                </a:solidFill>
              </a:rPr>
              <a:t>《</a:t>
            </a:r>
            <a:r>
              <a:rPr lang="zh-CN" altLang="en-US" sz="3200" b="1">
                <a:solidFill>
                  <a:srgbClr val="FF0000"/>
                </a:solidFill>
              </a:rPr>
              <a:t>湖心亭看雪</a:t>
            </a:r>
            <a:r>
              <a:rPr lang="en-US" altLang="zh-CN" sz="3200" b="1">
                <a:solidFill>
                  <a:srgbClr val="FF0000"/>
                </a:solidFill>
              </a:rPr>
              <a:t>》</a:t>
            </a:r>
          </a:p>
          <a:p>
            <a:r>
              <a:rPr lang="zh-CN" altLang="en-US" sz="3200" b="1">
                <a:solidFill>
                  <a:srgbClr val="0033CC"/>
                </a:solidFill>
              </a:rPr>
              <a:t>中因张岱与舟子没有共同爱好，所以张岱说</a:t>
            </a:r>
          </a:p>
          <a:p>
            <a:r>
              <a:rPr lang="zh-CN" altLang="en-US" sz="3200" b="1">
                <a:solidFill>
                  <a:srgbClr val="0033CC"/>
                </a:solidFill>
              </a:rPr>
              <a:t>自己是“独”往，舟子说张岱“痴”；湖心亭上，</a:t>
            </a:r>
          </a:p>
          <a:p>
            <a:r>
              <a:rPr lang="zh-CN" altLang="en-US" sz="3200" b="1">
                <a:solidFill>
                  <a:srgbClr val="0033CC"/>
                </a:solidFill>
              </a:rPr>
              <a:t>张岱偶遇陌生人，因都痴迷于山水，所以见面</a:t>
            </a:r>
          </a:p>
          <a:p>
            <a:r>
              <a:rPr lang="zh-CN" altLang="en-US" sz="3200" b="1">
                <a:solidFill>
                  <a:srgbClr val="0033CC"/>
                </a:solidFill>
              </a:rPr>
              <a:t>时双方“大喜”，“余强饮三大白而别”。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85750"/>
            <a:ext cx="8353425" cy="6215063"/>
          </a:xfrm>
          <a:ln w="57150" cmpd="thinThick">
            <a:solidFill>
              <a:srgbClr val="FF33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 smtClean="0"/>
              <a:t>【</a:t>
            </a:r>
            <a:r>
              <a:rPr lang="zh-CN" altLang="en-US" sz="4400" b="1" smtClean="0"/>
              <a:t>分析写作手法策略指导</a:t>
            </a:r>
            <a:r>
              <a:rPr lang="en-US" altLang="zh-CN" sz="4400" b="1" smtClean="0"/>
              <a:t>】</a:t>
            </a:r>
            <a:endParaRPr lang="zh-CN" altLang="zh-CN" sz="4400" b="1" smtClean="0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684213" y="1295400"/>
            <a:ext cx="42354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1.</a:t>
            </a:r>
            <a:r>
              <a:rPr lang="zh-CN" altLang="en-US" sz="3600" b="1">
                <a:solidFill>
                  <a:srgbClr val="FF0000"/>
                </a:solidFill>
              </a:rPr>
              <a:t>常用手法记在心，</a:t>
            </a:r>
          </a:p>
          <a:p>
            <a:endParaRPr lang="en-US" altLang="zh-CN" sz="3600" b="1">
              <a:solidFill>
                <a:srgbClr val="FF000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2.</a:t>
            </a:r>
            <a:r>
              <a:rPr lang="zh-CN" altLang="en-US" sz="3600" b="1">
                <a:solidFill>
                  <a:srgbClr val="FF0000"/>
                </a:solidFill>
              </a:rPr>
              <a:t>细看文章精筛选。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755650" y="3644900"/>
            <a:ext cx="76850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990000"/>
                </a:solidFill>
              </a:rPr>
              <a:t>叙事类文章常用写作手法：</a:t>
            </a:r>
          </a:p>
          <a:p>
            <a:r>
              <a:rPr lang="zh-CN" altLang="en-US" sz="2800" b="1">
                <a:solidFill>
                  <a:srgbClr val="000099"/>
                </a:solidFill>
              </a:rPr>
              <a:t>对比、衬托、正面描写、侧面描写、白描、</a:t>
            </a:r>
          </a:p>
          <a:p>
            <a:r>
              <a:rPr lang="zh-CN" altLang="en-US" sz="2800" b="1">
                <a:solidFill>
                  <a:srgbClr val="000099"/>
                </a:solidFill>
              </a:rPr>
              <a:t>细节描写、在紧张的故事情节里刻画人物性格。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idx="1"/>
          </p:nvPr>
        </p:nvGraphicFramePr>
        <p:xfrm>
          <a:off x="179388" y="0"/>
          <a:ext cx="8229600" cy="6199188"/>
        </p:xfrm>
        <a:graphic>
          <a:graphicData uri="http://schemas.openxmlformats.org/presentationml/2006/ole">
            <p:oleObj spid="_x0000_s1026" name="文档" r:id="rId3" imgW="3365353" imgH="253494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29600" cy="561975"/>
          </a:xfrm>
        </p:spPr>
        <p:txBody>
          <a:bodyPr/>
          <a:lstStyle/>
          <a:p>
            <a:r>
              <a:rPr lang="en-US" altLang="zh-CN" sz="4000" b="1" smtClean="0"/>
              <a:t>【 </a:t>
            </a:r>
            <a:r>
              <a:rPr lang="zh-CN" altLang="en-US" sz="4000" b="1" smtClean="0">
                <a:ea typeface="黑体" pitchFamily="49" charset="-122"/>
              </a:rPr>
              <a:t>命题规律探寻</a:t>
            </a:r>
            <a:r>
              <a:rPr lang="en-US" altLang="zh-CN" sz="4000" b="1" smtClean="0"/>
              <a:t>】</a:t>
            </a:r>
            <a:r>
              <a:rPr lang="en-US" altLang="zh-CN" sz="4000" smtClean="0"/>
              <a:t> </a:t>
            </a:r>
            <a:r>
              <a:rPr lang="en-US" altLang="zh-CN" sz="3600" b="1" smtClean="0">
                <a:solidFill>
                  <a:srgbClr val="FF0000"/>
                </a:solidFill>
              </a:rPr>
              <a:t>2015</a:t>
            </a:r>
            <a:r>
              <a:rPr lang="zh-CN" altLang="en-US" sz="3600" b="1" smtClean="0">
                <a:solidFill>
                  <a:srgbClr val="FF0000"/>
                </a:solidFill>
              </a:rPr>
              <a:t>年选文特点</a:t>
            </a:r>
            <a:br>
              <a:rPr lang="zh-CN" altLang="en-US" sz="3600" b="1" smtClean="0">
                <a:solidFill>
                  <a:srgbClr val="FF0000"/>
                </a:solidFill>
              </a:rPr>
            </a:br>
            <a:endParaRPr lang="zh-CN" altLang="en-US" sz="3600" b="1" smtClean="0">
              <a:solidFill>
                <a:srgbClr val="FF0000"/>
              </a:solidFill>
            </a:endParaRPr>
          </a:p>
        </p:txBody>
      </p:sp>
      <p:graphicFrame>
        <p:nvGraphicFramePr>
          <p:cNvPr id="136359" name="Group 167"/>
          <p:cNvGraphicFramePr>
            <a:graphicFrameLocks noGrp="1"/>
          </p:cNvGraphicFramePr>
          <p:nvPr>
            <p:ph idx="1"/>
          </p:nvPr>
        </p:nvGraphicFramePr>
        <p:xfrm>
          <a:off x="539750" y="1052513"/>
          <a:ext cx="8229600" cy="4968240"/>
        </p:xfrm>
        <a:graphic>
          <a:graphicData uri="http://schemas.openxmlformats.org/drawingml/2006/table">
            <a:tbl>
              <a:tblPr/>
              <a:tblGrid>
                <a:gridCol w="1152525"/>
                <a:gridCol w="2139950"/>
                <a:gridCol w="1892300"/>
                <a:gridCol w="1398588"/>
                <a:gridCol w="1646237"/>
              </a:tblGrid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地区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材料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出处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类别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形式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杭州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王念孙、刘羽冲故事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两课外对比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宁波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伍子胥的故事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录异记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课内外对比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温州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李白传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李白传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诗文结合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绍、义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云梦田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郁离子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单篇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金华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徐伯珍勤学成才的故事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南史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单篇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湖州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书杨朴事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东坡志林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诗文结合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嘉、舟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裴琰之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太平广记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单篇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台州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郈成子返璧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吕氏春秋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单篇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衢州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范与兰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陶庵梦忆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单篇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丽水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吕元庸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芝田录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人物故事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单篇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r>
              <a:rPr lang="en-US" altLang="zh-CN" sz="4000" b="1" smtClean="0"/>
              <a:t>【 </a:t>
            </a:r>
            <a:r>
              <a:rPr lang="zh-CN" altLang="en-US" sz="4000" b="1" smtClean="0">
                <a:ea typeface="黑体" pitchFamily="49" charset="-122"/>
              </a:rPr>
              <a:t>命题规律探寻</a:t>
            </a:r>
            <a:r>
              <a:rPr lang="en-US" altLang="zh-CN" sz="4000" b="1" smtClean="0"/>
              <a:t>】</a:t>
            </a:r>
            <a:r>
              <a:rPr lang="en-US" altLang="zh-CN" sz="4000" smtClean="0"/>
              <a:t> </a:t>
            </a:r>
            <a:r>
              <a:rPr lang="en-US" altLang="zh-CN" sz="3600" b="1" smtClean="0">
                <a:solidFill>
                  <a:srgbClr val="FF0000"/>
                </a:solidFill>
              </a:rPr>
              <a:t>2015</a:t>
            </a:r>
            <a:r>
              <a:rPr lang="zh-CN" altLang="en-US" sz="3600" b="1" smtClean="0">
                <a:solidFill>
                  <a:srgbClr val="FF0000"/>
                </a:solidFill>
              </a:rPr>
              <a:t>年选文特点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916113"/>
            <a:ext cx="8229600" cy="4565650"/>
          </a:xfrm>
        </p:spPr>
        <p:txBody>
          <a:bodyPr/>
          <a:lstStyle/>
          <a:p>
            <a:r>
              <a:rPr lang="en-US" altLang="zh-CN" b="1" smtClean="0">
                <a:solidFill>
                  <a:srgbClr val="000066"/>
                </a:solidFill>
              </a:rPr>
              <a:t>1.</a:t>
            </a:r>
            <a:r>
              <a:rPr lang="zh-CN" altLang="en-US" b="1" smtClean="0">
                <a:solidFill>
                  <a:srgbClr val="000066"/>
                </a:solidFill>
              </a:rPr>
              <a:t>题材类别：全部都是人物故事。</a:t>
            </a:r>
          </a:p>
          <a:p>
            <a:r>
              <a:rPr lang="en-US" altLang="zh-CN" b="1" smtClean="0">
                <a:solidFill>
                  <a:srgbClr val="000066"/>
                </a:solidFill>
              </a:rPr>
              <a:t>2.</a:t>
            </a:r>
            <a:r>
              <a:rPr lang="zh-CN" altLang="en-US" b="1" smtClean="0">
                <a:solidFill>
                  <a:srgbClr val="000066"/>
                </a:solidFill>
              </a:rPr>
              <a:t>出题形式</a:t>
            </a:r>
            <a:r>
              <a:rPr lang="en-US" altLang="zh-CN" b="1" smtClean="0">
                <a:solidFill>
                  <a:srgbClr val="000066"/>
                </a:solidFill>
              </a:rPr>
              <a:t>:</a:t>
            </a:r>
            <a:r>
              <a:rPr lang="zh-CN" altLang="en-US" b="1" smtClean="0">
                <a:solidFill>
                  <a:srgbClr val="000066"/>
                </a:solidFill>
              </a:rPr>
              <a:t>多数单篇，但也出现</a:t>
            </a:r>
            <a:r>
              <a:rPr lang="zh-CN" altLang="en-US" b="1" smtClean="0">
                <a:solidFill>
                  <a:srgbClr val="FF0000"/>
                </a:solidFill>
              </a:rPr>
              <a:t>课内外文言对比、两篇课外文言对比</a:t>
            </a:r>
            <a:r>
              <a:rPr lang="zh-CN" altLang="en-US" b="1" smtClean="0">
                <a:solidFill>
                  <a:srgbClr val="000099"/>
                </a:solidFill>
              </a:rPr>
              <a:t>和</a:t>
            </a:r>
            <a:r>
              <a:rPr lang="zh-CN" altLang="en-US" b="1" smtClean="0">
                <a:solidFill>
                  <a:srgbClr val="FF0000"/>
                </a:solidFill>
              </a:rPr>
              <a:t>诗文对比</a:t>
            </a:r>
            <a:r>
              <a:rPr lang="zh-CN" altLang="en-US" b="1" smtClean="0">
                <a:solidFill>
                  <a:srgbClr val="000066"/>
                </a:solidFill>
              </a:rPr>
              <a:t>阅读的</a:t>
            </a:r>
            <a:r>
              <a:rPr lang="zh-CN" altLang="en-US" sz="6000" b="1" smtClean="0">
                <a:solidFill>
                  <a:srgbClr val="000066"/>
                </a:solidFill>
              </a:rPr>
              <a:t>新趋势</a:t>
            </a:r>
            <a:r>
              <a:rPr lang="zh-CN" altLang="en-US" b="1" smtClean="0">
                <a:solidFill>
                  <a:srgbClr val="000066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395288" y="854075"/>
            <a:ext cx="7848600" cy="600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求学</a:t>
            </a:r>
          </a:p>
          <a:p>
            <a:pPr eaLnBrk="0" hangingPunct="0"/>
            <a:r>
              <a:rPr lang="zh-CN" altLang="en-US" sz="2000" dirty="0">
                <a:latin typeface="宋体" pitchFamily="2" charset="-122"/>
              </a:rPr>
              <a:t>杭州卷</a:t>
            </a:r>
            <a:r>
              <a:rPr lang="en-US" altLang="zh-CN" sz="2000" dirty="0">
                <a:latin typeface="宋体" pitchFamily="2" charset="-122"/>
              </a:rPr>
              <a:t>:</a:t>
            </a:r>
            <a:r>
              <a:rPr lang="zh-CN" altLang="en-US" sz="2000" dirty="0">
                <a:latin typeface="宋体" pitchFamily="2" charset="-122"/>
              </a:rPr>
              <a:t>王念孙、刘羽冲治学故事</a:t>
            </a:r>
          </a:p>
          <a:p>
            <a:pPr eaLnBrk="0" hangingPunct="0"/>
            <a:r>
              <a:rPr lang="zh-CN" altLang="en-US" sz="2000" dirty="0">
                <a:latin typeface="宋体" pitchFamily="2" charset="-122"/>
              </a:rPr>
              <a:t>金华卷</a:t>
            </a:r>
            <a:r>
              <a:rPr lang="en-US" altLang="zh-CN" sz="2000" dirty="0">
                <a:latin typeface="宋体" pitchFamily="2" charset="-122"/>
              </a:rPr>
              <a:t>:</a:t>
            </a:r>
            <a:r>
              <a:rPr lang="zh-CN" altLang="en-US" sz="2000" dirty="0">
                <a:latin typeface="宋体" pitchFamily="2" charset="-122"/>
              </a:rPr>
              <a:t>徐伯珍勤学成才</a:t>
            </a:r>
          </a:p>
          <a:p>
            <a:pPr eaLnBrk="0" hangingPunct="0"/>
            <a:r>
              <a:rPr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做事</a:t>
            </a:r>
            <a:endParaRPr lang="zh-CN" altLang="en-US" sz="2000" b="1" dirty="0"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zh-CN" altLang="en-US" sz="2000" dirty="0">
                <a:latin typeface="黑体" pitchFamily="49" charset="-122"/>
              </a:rPr>
              <a:t>台州卷：</a:t>
            </a:r>
            <a:r>
              <a:rPr lang="zh-CN" altLang="en-US" sz="2000" dirty="0"/>
              <a:t>郈成子</a:t>
            </a:r>
            <a:r>
              <a:rPr lang="zh-CN" altLang="en-US" sz="2000" dirty="0">
                <a:latin typeface="黑体" pitchFamily="49" charset="-122"/>
              </a:rPr>
              <a:t>做事关注细节，善于思考</a:t>
            </a:r>
          </a:p>
          <a:p>
            <a:pPr eaLnBrk="0" hangingPunct="0"/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从政</a:t>
            </a:r>
          </a:p>
          <a:p>
            <a:pPr eaLnBrk="0" hangingPunct="0"/>
            <a:r>
              <a:rPr lang="zh-CN" altLang="en-US" sz="2000" dirty="0">
                <a:latin typeface="黑体" pitchFamily="49" charset="-122"/>
              </a:rPr>
              <a:t>绍兴义乌卷：</a:t>
            </a:r>
            <a:r>
              <a:rPr lang="zh-CN" altLang="en-US" sz="2000" dirty="0"/>
              <a:t>景睢认为</a:t>
            </a:r>
            <a:r>
              <a:rPr lang="zh-CN" altLang="en-US" sz="2000" dirty="0">
                <a:latin typeface="黑体" pitchFamily="49" charset="-122"/>
              </a:rPr>
              <a:t>治国要以民为本</a:t>
            </a: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做人</a:t>
            </a:r>
          </a:p>
          <a:p>
            <a:pPr eaLnBrk="0" hangingPunct="0"/>
            <a:r>
              <a:rPr lang="zh-CN" altLang="en-US" sz="2000" dirty="0">
                <a:latin typeface="宋体" pitchFamily="2" charset="-122"/>
              </a:rPr>
              <a:t>宁波卷： 伍子胥忠贞爱国</a:t>
            </a:r>
          </a:p>
          <a:p>
            <a:pPr eaLnBrk="0" hangingPunct="0"/>
            <a:r>
              <a:rPr lang="zh-CN" altLang="en-US" sz="2000" dirty="0">
                <a:latin typeface="宋体" pitchFamily="2" charset="-122"/>
              </a:rPr>
              <a:t>台州卷：郈成子重信义，不负所托</a:t>
            </a:r>
          </a:p>
          <a:p>
            <a:pPr eaLnBrk="0" hangingPunct="0"/>
            <a:r>
              <a:rPr lang="zh-CN" altLang="en-US" sz="2000" dirty="0">
                <a:latin typeface="宋体" pitchFamily="2" charset="-122"/>
              </a:rPr>
              <a:t>湖州卷： 杨朴旷达乐观、机智幽默</a:t>
            </a:r>
          </a:p>
          <a:p>
            <a:pPr eaLnBrk="0" hangingPunct="0"/>
            <a:r>
              <a:rPr lang="zh-CN" altLang="en-US" sz="2000" dirty="0">
                <a:latin typeface="宋体" pitchFamily="2" charset="-122"/>
              </a:rPr>
              <a:t>丽水卷：吕元庸慎重择友，重情义、讲原则</a:t>
            </a:r>
            <a:endParaRPr lang="en-US" altLang="zh-CN" sz="2000" dirty="0">
              <a:latin typeface="宋体" pitchFamily="2" charset="-122"/>
            </a:endParaRPr>
          </a:p>
          <a:p>
            <a:pPr eaLnBrk="0" hangingPunct="0"/>
            <a:r>
              <a:rPr lang="zh-CN" altLang="en-US" sz="2000" dirty="0">
                <a:latin typeface="宋体" pitchFamily="2" charset="-122"/>
              </a:rPr>
              <a:t>嘉兴舟山卷：裴琰之为人特立独行、恃才放旷</a:t>
            </a:r>
          </a:p>
          <a:p>
            <a:pPr eaLnBrk="0" hangingPunct="0"/>
            <a:r>
              <a:rPr lang="zh-CN" altLang="en-US" sz="2000" dirty="0">
                <a:latin typeface="宋体" pitchFamily="2" charset="-122"/>
              </a:rPr>
              <a:t>温州卷： 李白才高气傲但壮志难酬。</a:t>
            </a:r>
          </a:p>
          <a:p>
            <a:pPr eaLnBrk="0" hangingPunct="0"/>
            <a:r>
              <a:rPr lang="zh-CN" altLang="en-US" sz="2000" dirty="0">
                <a:latin typeface="宋体" pitchFamily="2" charset="-122"/>
              </a:rPr>
              <a:t>衢州卷： 范与兰为人随性、率真，痴迷于兰花和其它盆栽</a:t>
            </a:r>
          </a:p>
          <a:p>
            <a:pPr eaLnBrk="0" hangingPunct="0"/>
            <a:endParaRPr lang="zh-CN" altLang="en-US" sz="2000" dirty="0">
              <a:latin typeface="宋体" pitchFamily="2" charset="-122"/>
            </a:endParaRPr>
          </a:p>
          <a:p>
            <a:pPr eaLnBrk="0" hangingPunct="0"/>
            <a:endParaRPr lang="zh-CN" altLang="en-US" sz="2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519113" y="80963"/>
            <a:ext cx="64404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2"/>
                </a:solidFill>
              </a:rPr>
              <a:t>【 </a:t>
            </a:r>
            <a:r>
              <a:rPr lang="zh-CN" altLang="en-US" sz="4000" b="1">
                <a:solidFill>
                  <a:schemeClr val="tx2"/>
                </a:solidFill>
              </a:rPr>
              <a:t>命题规律探寻</a:t>
            </a:r>
            <a:r>
              <a:rPr lang="en-US" altLang="zh-CN" sz="4000" b="1">
                <a:solidFill>
                  <a:schemeClr val="tx2"/>
                </a:solidFill>
              </a:rPr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选文主题</a:t>
            </a:r>
            <a:r>
              <a:rPr lang="zh-CN" altLang="en-US" b="1">
                <a:solidFill>
                  <a:srgbClr val="FF0000"/>
                </a:solidFill>
              </a:rPr>
              <a:t/>
            </a:r>
            <a:br>
              <a:rPr lang="zh-CN" altLang="en-US" b="1">
                <a:solidFill>
                  <a:srgbClr val="FF0000"/>
                </a:solidFill>
              </a:rPr>
            </a:b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24" name="Group 8"/>
          <p:cNvGrpSpPr>
            <a:grpSpLocks/>
          </p:cNvGrpSpPr>
          <p:nvPr/>
        </p:nvGrpSpPr>
        <p:grpSpPr bwMode="auto">
          <a:xfrm>
            <a:off x="179388" y="1268413"/>
            <a:ext cx="8964612" cy="3573462"/>
            <a:chOff x="113" y="799"/>
            <a:chExt cx="5647" cy="2251"/>
          </a:xfrm>
        </p:grpSpPr>
        <p:sp>
          <p:nvSpPr>
            <p:cNvPr id="111619" name="Text Box 3"/>
            <p:cNvSpPr txBox="1">
              <a:spLocks noChangeArrowheads="1"/>
            </p:cNvSpPr>
            <p:nvPr/>
          </p:nvSpPr>
          <p:spPr bwMode="auto">
            <a:xfrm>
              <a:off x="113" y="799"/>
              <a:ext cx="2448" cy="2212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b="1"/>
                <a:t> </a:t>
              </a:r>
              <a:r>
                <a:rPr lang="en-US" altLang="zh-CN" b="1"/>
                <a:t>1</a:t>
              </a:r>
              <a:r>
                <a:rPr lang="zh-CN" altLang="en-US" b="1"/>
                <a:t>．用现代汉语写出下面句子的意思。（</a:t>
              </a:r>
              <a:r>
                <a:rPr lang="en-US" altLang="zh-CN" b="1"/>
                <a:t>2</a:t>
              </a:r>
              <a:r>
                <a:rPr lang="zh-CN" altLang="en-US" b="1"/>
                <a:t>分）</a:t>
              </a:r>
            </a:p>
            <a:p>
              <a:r>
                <a:rPr lang="zh-CN" altLang="en-US" b="1"/>
                <a:t>朱樵峰以二十金售之，不肯易。</a:t>
              </a:r>
            </a:p>
            <a:p>
              <a:endParaRPr lang="zh-CN" altLang="en-US" b="1"/>
            </a:p>
            <a:p>
              <a:r>
                <a:rPr lang="zh-CN" altLang="en-US" b="1"/>
                <a:t>译文 </a:t>
              </a:r>
              <a:r>
                <a:rPr lang="zh-CN" altLang="en-US" b="1" u="sng"/>
                <a:t>                             </a:t>
              </a:r>
              <a:r>
                <a:rPr lang="zh-CN" altLang="en-US" b="1"/>
                <a:t>     </a:t>
              </a:r>
            </a:p>
            <a:p>
              <a:endParaRPr lang="zh-CN" altLang="en-US" b="1"/>
            </a:p>
            <a:p>
              <a:r>
                <a:rPr lang="zh-CN" altLang="en-US" b="1"/>
                <a:t>     </a:t>
              </a:r>
              <a:r>
                <a:rPr lang="zh-CN" altLang="en-US" sz="2800" b="1"/>
                <a:t>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年衢州）</a:t>
              </a:r>
            </a:p>
            <a:p>
              <a:r>
                <a:rPr lang="zh-CN" altLang="en-US" b="1"/>
                <a:t>                </a:t>
              </a:r>
            </a:p>
          </p:txBody>
        </p:sp>
        <p:sp>
          <p:nvSpPr>
            <p:cNvPr id="111620" name="Rectangle 4"/>
            <p:cNvSpPr>
              <a:spLocks noChangeArrowheads="1"/>
            </p:cNvSpPr>
            <p:nvPr/>
          </p:nvSpPr>
          <p:spPr bwMode="auto">
            <a:xfrm>
              <a:off x="2789" y="799"/>
              <a:ext cx="2971" cy="2251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2800" b="1"/>
                <a:t>2</a:t>
              </a:r>
              <a:r>
                <a:rPr lang="zh-CN" altLang="en-US" sz="2800" b="1"/>
                <a:t>、</a:t>
              </a:r>
              <a:r>
                <a:rPr lang="zh-CN" altLang="en-US" b="1"/>
                <a:t>用现代汉语</a:t>
              </a:r>
              <a:r>
                <a:rPr lang="zh-CN" altLang="en-US" b="1">
                  <a:solidFill>
                    <a:srgbClr val="990000"/>
                  </a:solidFill>
                </a:rPr>
                <a:t>翻译下列句子</a:t>
              </a:r>
              <a:r>
                <a:rPr lang="zh-CN" altLang="en-US" b="1"/>
                <a:t>。（</a:t>
              </a:r>
              <a:r>
                <a:rPr lang="en-US" altLang="zh-CN" b="1"/>
                <a:t>5</a:t>
              </a:r>
              <a:r>
                <a:rPr lang="zh-CN" altLang="en-US" b="1"/>
                <a:t>分）</a:t>
              </a:r>
            </a:p>
            <a:p>
              <a:r>
                <a:rPr lang="zh-CN" altLang="en-US" b="1"/>
                <a:t>（</a:t>
              </a:r>
              <a:r>
                <a:rPr lang="en-US" altLang="zh-CN" b="1"/>
                <a:t>1</a:t>
              </a:r>
              <a:r>
                <a:rPr lang="zh-CN" altLang="en-US" b="1"/>
                <a:t>）浙江之潮，天下之伟观也。</a:t>
              </a:r>
            </a:p>
            <a:p>
              <a:r>
                <a:rPr lang="zh-CN" altLang="en-US" b="1"/>
                <a:t>译文：</a:t>
              </a:r>
              <a:r>
                <a:rPr lang="zh-CN" altLang="en-US" b="1" u="sng"/>
                <a:t>                               </a:t>
              </a:r>
              <a:r>
                <a:rPr lang="zh-CN" altLang="en-US" b="1"/>
                <a:t>     </a:t>
              </a:r>
            </a:p>
            <a:p>
              <a:r>
                <a:rPr lang="zh-CN" altLang="en-US" b="1"/>
                <a:t>（</a:t>
              </a:r>
              <a:r>
                <a:rPr lang="en-US" altLang="zh-CN" b="1"/>
                <a:t>2</a:t>
              </a:r>
              <a:r>
                <a:rPr lang="zh-CN" altLang="en-US" b="1"/>
                <a:t>）悬吾首于南门，以观越兵来伐吴。</a:t>
              </a:r>
            </a:p>
            <a:p>
              <a:r>
                <a:rPr lang="zh-CN" altLang="en-US" b="1"/>
                <a:t> 译文：</a:t>
              </a:r>
              <a:r>
                <a:rPr lang="zh-CN" altLang="en-US" b="1" u="sng"/>
                <a:t>                               </a:t>
              </a:r>
              <a:r>
                <a:rPr lang="zh-CN" altLang="en-US" b="1"/>
                <a:t>     </a:t>
              </a:r>
            </a:p>
            <a:p>
              <a:r>
                <a:rPr lang="zh-CN" altLang="en-US" sz="2800" b="1"/>
                <a:t>         （</a:t>
              </a:r>
              <a:r>
                <a:rPr lang="en-US" altLang="zh-CN" sz="2800" b="1"/>
                <a:t>2015</a:t>
              </a:r>
              <a:r>
                <a:rPr lang="zh-CN" altLang="en-US" sz="2800" b="1"/>
                <a:t>年宁波）</a:t>
              </a:r>
            </a:p>
            <a:p>
              <a:endParaRPr lang="zh-CN" altLang="en-US" sz="2800" b="1"/>
            </a:p>
          </p:txBody>
        </p:sp>
      </p:grp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250825" y="5516563"/>
            <a:ext cx="8893175" cy="7112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常见题型</a:t>
            </a:r>
            <a:r>
              <a:rPr lang="en-US" altLang="zh-CN" sz="4000" b="1">
                <a:solidFill>
                  <a:srgbClr val="FF0000"/>
                </a:solidFill>
              </a:rPr>
              <a:t>1——</a:t>
            </a:r>
            <a:r>
              <a:rPr lang="zh-CN" altLang="en-US" sz="4000" b="1">
                <a:solidFill>
                  <a:srgbClr val="FF0000"/>
                </a:solidFill>
              </a:rPr>
              <a:t>句子翻译</a:t>
            </a: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539750" y="188913"/>
            <a:ext cx="7200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【 </a:t>
            </a:r>
            <a:r>
              <a:rPr lang="zh-CN" altLang="en-US" sz="4000" b="1"/>
              <a:t>命题规律探寻</a:t>
            </a:r>
            <a:r>
              <a:rPr lang="en-US" altLang="zh-CN" sz="4000" b="1"/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常见题型：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 animBg="1"/>
    </p:bldLst>
  </p:timing>
</p:sld>
</file>

<file path=ppt/theme/theme1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2039</TotalTime>
  <Pages>0</Pages>
  <Words>3454</Words>
  <Characters>0</Characters>
  <Application>Microsoft Office PowerPoint</Application>
  <DocSecurity>0</DocSecurity>
  <PresentationFormat>全屏显示(4:3)</PresentationFormat>
  <Lines>0</Lines>
  <Paragraphs>337</Paragraphs>
  <Slides>41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Arial</vt:lpstr>
      <vt:lpstr>宋体</vt:lpstr>
      <vt:lpstr>黑体</vt:lpstr>
      <vt:lpstr>华文新魏</vt:lpstr>
      <vt:lpstr>默认设计模板_2</vt:lpstr>
      <vt:lpstr>Microsoft Word 文档</vt:lpstr>
      <vt:lpstr>幻灯片 1</vt:lpstr>
      <vt:lpstr>幻灯片 2</vt:lpstr>
      <vt:lpstr>幻灯片 3</vt:lpstr>
      <vt:lpstr>幻灯片 4</vt:lpstr>
      <vt:lpstr>幻灯片 5</vt:lpstr>
      <vt:lpstr>【 命题规律探寻】 2015年选文特点 </vt:lpstr>
      <vt:lpstr>【 命题规律探寻】 2015年选文特点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【 拓展练习】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Microsoft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298</cp:revision>
  <cp:lastPrinted>1899-12-30T00:00:00Z</cp:lastPrinted>
  <dcterms:created xsi:type="dcterms:W3CDTF">2008-09-16T16:31:08Z</dcterms:created>
  <dcterms:modified xsi:type="dcterms:W3CDTF">2019-04-30T12:28:58Z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