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heme/theme2.xml" ContentType="application/vnd.openxmlformats-officedocument.theme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92" r:id="rId2"/>
    <p:sldId id="320" r:id="rId3"/>
    <p:sldId id="485" r:id="rId4"/>
    <p:sldId id="295" r:id="rId5"/>
    <p:sldId id="333" r:id="rId6"/>
    <p:sldId id="496" r:id="rId7"/>
    <p:sldId id="497" r:id="rId8"/>
    <p:sldId id="489" r:id="rId9"/>
    <p:sldId id="488" r:id="rId10"/>
    <p:sldId id="490" r:id="rId11"/>
    <p:sldId id="491" r:id="rId12"/>
    <p:sldId id="492" r:id="rId13"/>
    <p:sldId id="487" r:id="rId14"/>
    <p:sldId id="493" r:id="rId15"/>
    <p:sldId id="494" r:id="rId16"/>
    <p:sldId id="498" r:id="rId17"/>
    <p:sldId id="500" r:id="rId18"/>
    <p:sldId id="499" r:id="rId19"/>
    <p:sldId id="483" r:id="rId20"/>
    <p:sldId id="502" r:id="rId21"/>
    <p:sldId id="501" r:id="rId22"/>
    <p:sldId id="503" r:id="rId23"/>
    <p:sldId id="504" r:id="rId24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inimized" horzBarState="maximized">
    <p:restoredLeft sz="14929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84" y="-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476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4F2BED-1451-41DE-B1EE-2C83AC04F07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A837B9-A5CF-490A-AF43-B1ECF95B1E2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052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image" Target="file:///C:\Users\Administrator\Desktop\&#32032;&#26448;&#20998;&#31867;\&#22269;&#28526;&#32032;&#26448;\&#22270;&#29255;21.png" TargetMode="Externa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image" Target="../media/image2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file:///F:\Lets_Create/pic_temp/pic_sup.png" TargetMode="External"/><Relationship Id="rId5" Type="http://schemas.openxmlformats.org/officeDocument/2006/relationships/tags" Target="../tags/tag12.xml"/><Relationship Id="rId10" Type="http://schemas.openxmlformats.org/officeDocument/2006/relationships/image" Target="../media/image1.png"/><Relationship Id="rId4" Type="http://schemas.openxmlformats.org/officeDocument/2006/relationships/tags" Target="../tags/tag11.xml"/><Relationship Id="rId9" Type="http://schemas.openxmlformats.org/officeDocument/2006/relationships/slideMaster" Target="../slideMasters/slideMaster1.xml"/><Relationship Id="rId1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9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image" Target="../media/image6.png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image" Target="file:///F:\Lets_Create/pic_temp/pic_sup.png" TargetMode="External"/><Relationship Id="rId17" Type="http://schemas.openxmlformats.org/officeDocument/2006/relationships/image" Target="../media/image8.png"/><Relationship Id="rId2" Type="http://schemas.openxmlformats.org/officeDocument/2006/relationships/tags" Target="../tags/tag71.xml"/><Relationship Id="rId16" Type="http://schemas.openxmlformats.org/officeDocument/2006/relationships/image" Target="file:///F:\Lets_Create/pic_temp/pic_half_right.png" TargetMode="Externa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image" Target="../media/image1.png"/><Relationship Id="rId5" Type="http://schemas.openxmlformats.org/officeDocument/2006/relationships/tags" Target="../tags/tag74.xml"/><Relationship Id="rId15" Type="http://schemas.openxmlformats.org/officeDocument/2006/relationships/image" Target="../media/image7.png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image" Target="file:///F:\Lets_Create/pic_temp/pic_half_left.png" TargetMode="Externa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7" Type="http://schemas.openxmlformats.org/officeDocument/2006/relationships/image" Target="../media/image9.png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12" Type="http://schemas.openxmlformats.org/officeDocument/2006/relationships/image" Target="../media/image8.png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11" Type="http://schemas.openxmlformats.org/officeDocument/2006/relationships/image" Target="file:///F:\Lets_Create/pic_temp/1_pic_quater_left_down.png" TargetMode="External"/><Relationship Id="rId5" Type="http://schemas.openxmlformats.org/officeDocument/2006/relationships/tags" Target="../tags/tag88.xml"/><Relationship Id="rId10" Type="http://schemas.openxmlformats.org/officeDocument/2006/relationships/image" Target="../media/image10.png"/><Relationship Id="rId4" Type="http://schemas.openxmlformats.org/officeDocument/2006/relationships/tags" Target="../tags/tag87.xml"/><Relationship Id="rId9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10" Type="http://schemas.openxmlformats.org/officeDocument/2006/relationships/image" Target="../media/image11.png"/><Relationship Id="rId4" Type="http://schemas.openxmlformats.org/officeDocument/2006/relationships/tags" Target="../tags/tag95.xml"/><Relationship Id="rId9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07.xml"/><Relationship Id="rId3" Type="http://schemas.openxmlformats.org/officeDocument/2006/relationships/tags" Target="../tags/tag102.xml"/><Relationship Id="rId7" Type="http://schemas.openxmlformats.org/officeDocument/2006/relationships/tags" Target="../tags/tag106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11" Type="http://schemas.openxmlformats.org/officeDocument/2006/relationships/image" Target="file:///F:\Lets_Create/pic_temp/1_pic_quater_left_down.png" TargetMode="External"/><Relationship Id="rId5" Type="http://schemas.openxmlformats.org/officeDocument/2006/relationships/tags" Target="../tags/tag104.xml"/><Relationship Id="rId10" Type="http://schemas.openxmlformats.org/officeDocument/2006/relationships/image" Target="../media/image12.png"/><Relationship Id="rId4" Type="http://schemas.openxmlformats.org/officeDocument/2006/relationships/tags" Target="../tags/tag103.xml"/><Relationship Id="rId9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11" Type="http://schemas.openxmlformats.org/officeDocument/2006/relationships/image" Target="file:///F:\Lets_Create/pic_temp/1_pic_quater_left_down.png" TargetMode="External"/><Relationship Id="rId5" Type="http://schemas.openxmlformats.org/officeDocument/2006/relationships/tags" Target="../tags/tag112.xml"/><Relationship Id="rId10" Type="http://schemas.openxmlformats.org/officeDocument/2006/relationships/image" Target="../media/image12.png"/><Relationship Id="rId4" Type="http://schemas.openxmlformats.org/officeDocument/2006/relationships/tags" Target="../tags/tag111.xml"/><Relationship Id="rId9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12" Type="http://schemas.openxmlformats.org/officeDocument/2006/relationships/image" Target="../media/image9.png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20.xml"/><Relationship Id="rId10" Type="http://schemas.openxmlformats.org/officeDocument/2006/relationships/tags" Target="../tags/tag125.xml"/><Relationship Id="rId4" Type="http://schemas.openxmlformats.org/officeDocument/2006/relationships/tags" Target="../tags/tag119.xml"/><Relationship Id="rId9" Type="http://schemas.openxmlformats.org/officeDocument/2006/relationships/tags" Target="../tags/tag124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33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12" Type="http://schemas.openxmlformats.org/officeDocument/2006/relationships/image" Target="../media/image14.png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11" Type="http://schemas.openxmlformats.org/officeDocument/2006/relationships/image" Target="file:///F:\Lets_Create/pic_temp/1_pic_quater_left_down.png" TargetMode="External"/><Relationship Id="rId5" Type="http://schemas.openxmlformats.org/officeDocument/2006/relationships/tags" Target="../tags/tag130.xml"/><Relationship Id="rId10" Type="http://schemas.openxmlformats.org/officeDocument/2006/relationships/image" Target="../media/image13.png"/><Relationship Id="rId4" Type="http://schemas.openxmlformats.org/officeDocument/2006/relationships/tags" Target="../tags/tag129.xml"/><Relationship Id="rId9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image" Target="../media/image4.png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image" Target="file:///F:\Lets_Create/pic_temp/pic_sup.png" TargetMode="External"/><Relationship Id="rId2" Type="http://schemas.openxmlformats.org/officeDocument/2006/relationships/tags" Target="../tags/tag22.xml"/><Relationship Id="rId16" Type="http://schemas.openxmlformats.org/officeDocument/2006/relationships/image" Target="file:///F:\Lets_Create/pic_temp/pic_half_down.png" TargetMode="Externa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image" Target="../media/image1.png"/><Relationship Id="rId5" Type="http://schemas.openxmlformats.org/officeDocument/2006/relationships/tags" Target="../tags/tag25.xml"/><Relationship Id="rId15" Type="http://schemas.openxmlformats.org/officeDocument/2006/relationships/image" Target="../media/image5.png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image" Target="file:///F:\Lets_Create/pic_temp/pic_half_top.png" TargetMode="Externa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3" Type="http://schemas.openxmlformats.org/officeDocument/2006/relationships/tags" Target="../tags/tag38.xml"/><Relationship Id="rId7" Type="http://schemas.openxmlformats.org/officeDocument/2006/relationships/tags" Target="../tags/tag4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image" Target="file:///F:\Lets_Create/pic_temp/pic_half_left.png" TargetMode="External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image" Target="../media/image6.pn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image" Target="file:///F:\Lets_Create/pic_temp/pic_sup.png" TargetMode="External"/><Relationship Id="rId5" Type="http://schemas.openxmlformats.org/officeDocument/2006/relationships/tags" Target="../tags/tag48.xml"/><Relationship Id="rId15" Type="http://schemas.openxmlformats.org/officeDocument/2006/relationships/image" Target="file:///F:\Lets_Create/pic_temp/pic_half_right.png" TargetMode="External"/><Relationship Id="rId10" Type="http://schemas.openxmlformats.org/officeDocument/2006/relationships/image" Target="../media/image1.png"/><Relationship Id="rId4" Type="http://schemas.openxmlformats.org/officeDocument/2006/relationships/tags" Target="../tags/tag47.xml"/><Relationship Id="rId9" Type="http://schemas.openxmlformats.org/officeDocument/2006/relationships/slideMaster" Target="../slideMasters/slideMaster1.xml"/><Relationship Id="rId1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>
            <p:custDataLst>
              <p:tags r:id="rId1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12" r:link="rId13"/>
          <a:stretch>
            <a:fillRect/>
          </a:stretch>
        </p:blipFill>
        <p:spPr>
          <a:xfrm>
            <a:off x="4729639" y="363379"/>
            <a:ext cx="4035266" cy="4780121"/>
          </a:xfrm>
          <a:prstGeom prst="rect">
            <a:avLst/>
          </a:prstGeom>
        </p:spPr>
      </p:pic>
      <p:pic>
        <p:nvPicPr>
          <p:cNvPr id="10" name="图片 9" descr="图片7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 flipH="1">
            <a:off x="560070" y="1800701"/>
            <a:ext cx="2427923" cy="22183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2322195" y="849086"/>
            <a:ext cx="3523433" cy="212331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0" spc="600" baseline="0">
                <a:solidFill>
                  <a:schemeClr val="accent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 hasCustomPrompt="1"/>
            <p:custDataLst>
              <p:tags r:id="rId8"/>
            </p:custDataLst>
          </p:nvPr>
        </p:nvSpPr>
        <p:spPr>
          <a:xfrm>
            <a:off x="2684806" y="3008276"/>
            <a:ext cx="3161162" cy="386953"/>
          </a:xfrm>
        </p:spPr>
        <p:txBody>
          <a:bodyPr lIns="90000" tIns="46800" rIns="90000" bIns="46800">
            <a:normAutofit/>
          </a:bodyPr>
          <a:lstStyle>
            <a:lvl1pPr marL="0" indent="0">
              <a:lnSpc>
                <a:spcPct val="100000"/>
              </a:lnSpc>
              <a:spcAft>
                <a:spcPct val="0"/>
              </a:spcAft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1"/>
            </p:custDataLst>
          </p:nvPr>
        </p:nvPicPr>
        <p:blipFill>
          <a:blip r:embed="rId11" r:link="rId1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13" r:link="rId14"/>
          <a:stretch>
            <a:fillRect/>
          </a:stretch>
        </p:blipFill>
        <p:spPr>
          <a:xfrm>
            <a:off x="0" y="1047750"/>
            <a:ext cx="1281920" cy="30480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15" r:link="rId16"/>
          <a:stretch>
            <a:fillRect/>
          </a:stretch>
        </p:blipFill>
        <p:spPr>
          <a:xfrm>
            <a:off x="7862080" y="1047750"/>
            <a:ext cx="1281920" cy="3048000"/>
          </a:xfrm>
          <a:prstGeom prst="rect">
            <a:avLst/>
          </a:prstGeom>
        </p:spPr>
      </p:pic>
      <p:pic>
        <p:nvPicPr>
          <p:cNvPr id="10" name="图片 9" descr="图片7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/>
          <a:stretch>
            <a:fillRect/>
          </a:stretch>
        </p:blipFill>
        <p:spPr>
          <a:xfrm flipH="1">
            <a:off x="2061210" y="2298859"/>
            <a:ext cx="1743551" cy="1451610"/>
          </a:xfrm>
          <a:prstGeom prst="rect">
            <a:avLst/>
          </a:prstGeom>
        </p:spPr>
      </p:pic>
      <p:pic>
        <p:nvPicPr>
          <p:cNvPr id="11" name="图片 10" descr="图片7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/>
          <a:stretch>
            <a:fillRect/>
          </a:stretch>
        </p:blipFill>
        <p:spPr>
          <a:xfrm flipV="1">
            <a:off x="5585936" y="1047750"/>
            <a:ext cx="1743551" cy="14516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2814638" y="1733550"/>
            <a:ext cx="3750469" cy="1276349"/>
          </a:xfr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0" i="0" u="none" strike="noStrike" kern="1200" cap="all" spc="600" normalizeH="0" baseline="0" noProof="1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7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7980045" y="4174808"/>
            <a:ext cx="1196816" cy="9963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6415088" y="4762375"/>
            <a:ext cx="2025000" cy="2376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456057" y="342900"/>
            <a:ext cx="8231886" cy="4457700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10" r:link="rId11"/>
          <a:stretch>
            <a:fillRect/>
          </a:stretch>
        </p:blipFill>
        <p:spPr>
          <a:xfrm flipH="1" flipV="1">
            <a:off x="-25241" y="3562350"/>
            <a:ext cx="1512094" cy="1597343"/>
          </a:xfrm>
          <a:prstGeom prst="rect">
            <a:avLst/>
          </a:prstGeom>
        </p:spPr>
      </p:pic>
      <p:pic>
        <p:nvPicPr>
          <p:cNvPr id="12" name="图片 11" descr="图片7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410450" y="28099"/>
            <a:ext cx="1743551" cy="14516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>
            <a:normAutofit/>
          </a:bodyPr>
          <a:lstStyle>
            <a:lvl1pPr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960835" y="1622700"/>
            <a:ext cx="7219950" cy="2583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1"/>
            </p:custDataLst>
          </p:nvPr>
        </p:nvSpPr>
        <p:spPr>
          <a:xfrm>
            <a:off x="0" y="0"/>
            <a:ext cx="3618452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4" name="图片 13" descr="图片7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 flipH="1">
            <a:off x="0" y="3875246"/>
            <a:ext cx="1523048" cy="12682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>
            <a:normAutofit/>
          </a:bodyPr>
          <a:lstStyle>
            <a:lvl1pPr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440100" y="1323000"/>
            <a:ext cx="2967300" cy="3069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3825900" y="577454"/>
            <a:ext cx="4860000" cy="3815953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199825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8286750" y="0"/>
            <a:ext cx="857250" cy="10548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>
            <a:normAutofit/>
          </a:bodyPr>
          <a:lstStyle>
            <a:lvl1pPr algn="ctr">
              <a:defRPr sz="27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459000" y="1244700"/>
            <a:ext cx="8231981" cy="621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459581" y="2106000"/>
            <a:ext cx="8224200" cy="25731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3771728"/>
            <a:ext cx="9144000" cy="137177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8286750" y="0"/>
            <a:ext cx="857250" cy="105486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>
            <a:normAutofit/>
          </a:bodyPr>
          <a:lstStyle>
            <a:lvl1pPr algn="ctr"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53628" y="1260900"/>
            <a:ext cx="8243100" cy="2408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445500" y="3885300"/>
            <a:ext cx="8251200" cy="7587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6" name="图片 15" descr="图片7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7947184" y="4147185"/>
            <a:ext cx="1196816" cy="99631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434700" y="1247400"/>
            <a:ext cx="4006800" cy="217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4681800" y="1247400"/>
            <a:ext cx="4025700" cy="217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429300" y="3612600"/>
            <a:ext cx="4006800" cy="585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4689900" y="3609900"/>
            <a:ext cx="4025700" cy="5859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434700" y="178200"/>
            <a:ext cx="8278200" cy="331473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1028700"/>
            <a:ext cx="9144000" cy="3086100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7525703" y="3081814"/>
            <a:ext cx="1618298" cy="1997869"/>
          </a:xfrm>
          <a:prstGeom prst="rect">
            <a:avLst/>
          </a:prstGeom>
        </p:spPr>
      </p:pic>
      <p:pic>
        <p:nvPicPr>
          <p:cNvPr id="13" name="图片 12" descr="图片7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0" y="0"/>
            <a:ext cx="1970246" cy="18002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>
            <a:normAutofit/>
          </a:bodyPr>
          <a:lstStyle>
            <a:lvl1pPr algn="ctr">
              <a:defRPr sz="45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141810" y="2897100"/>
            <a:ext cx="6858000" cy="1242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>
            <p:custDataLst>
              <p:tags r:id="rId1"/>
            </p:custDataLst>
          </p:nvPr>
        </p:nvPicPr>
        <p:blipFill>
          <a:blip r:embed="rId11" r:link="rId1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13" r:link="rId14"/>
          <a:stretch>
            <a:fillRect/>
          </a:stretch>
        </p:blipFill>
        <p:spPr>
          <a:xfrm>
            <a:off x="3048000" y="3331706"/>
            <a:ext cx="3048000" cy="1811794"/>
          </a:xfrm>
          <a:prstGeom prst="rect">
            <a:avLst/>
          </a:prstGeom>
        </p:spPr>
      </p:pic>
      <p:pic>
        <p:nvPicPr>
          <p:cNvPr id="13" name="图片 12"/>
          <p:cNvPicPr/>
          <p:nvPr>
            <p:custDataLst>
              <p:tags r:id="rId3"/>
            </p:custDataLst>
          </p:nvPr>
        </p:nvPicPr>
        <p:blipFill>
          <a:blip r:embed="rId15" r:link="rId16"/>
          <a:stretch>
            <a:fillRect/>
          </a:stretch>
        </p:blipFill>
        <p:spPr>
          <a:xfrm>
            <a:off x="3048000" y="0"/>
            <a:ext cx="3048000" cy="1811794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0" y="1533525"/>
            <a:ext cx="9144476" cy="2075974"/>
          </a:xfrm>
          <a:prstGeom prst="rect">
            <a:avLst/>
          </a:prstGeom>
          <a:solidFill>
            <a:srgbClr val="F7E1DB">
              <a:alpha val="50000"/>
            </a:srgbClr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647054" y="1997011"/>
            <a:ext cx="3525271" cy="563153"/>
          </a:xfrm>
        </p:spPr>
        <p:txBody>
          <a:bodyPr lIns="90000" tIns="46800" rIns="90000" bIns="0" anchor="b" anchorCtr="0">
            <a:normAutofit/>
          </a:bodyPr>
          <a:lstStyle>
            <a:lvl1pPr>
              <a:defRPr sz="30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3647054" y="2590799"/>
            <a:ext cx="3546205" cy="563153"/>
          </a:xfrm>
        </p:spPr>
        <p:txBody>
          <a:bodyPr lIns="90000" tIns="0" rIns="90000" bIns="46800">
            <a:normAutofit/>
          </a:bodyPr>
          <a:lstStyle>
            <a:lvl1pPr marL="0" indent="0">
              <a:lnSpc>
                <a:spcPct val="100000"/>
              </a:lnSpc>
              <a:spcAft>
                <a:spcPct val="0"/>
              </a:spcAft>
              <a:buNone/>
              <a:defRPr sz="1500"/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rmAutofit/>
          </a:bodyPr>
          <a:lstStyle>
            <a:lvl1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1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12" r:link="rId13"/>
          <a:stretch>
            <a:fillRect/>
          </a:stretch>
        </p:blipFill>
        <p:spPr>
          <a:xfrm>
            <a:off x="0" y="1047750"/>
            <a:ext cx="1281920" cy="30480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14" r:link="rId15"/>
          <a:stretch>
            <a:fillRect/>
          </a:stretch>
        </p:blipFill>
        <p:spPr>
          <a:xfrm>
            <a:off x="7862080" y="1047750"/>
            <a:ext cx="1281920" cy="304800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455771" y="378143"/>
            <a:ext cx="8231981" cy="4387215"/>
          </a:xfrm>
          <a:prstGeom prst="rect">
            <a:avLst/>
          </a:prstGeom>
          <a:solidFill>
            <a:srgbClr val="F7E1DB">
              <a:alpha val="50000"/>
            </a:srgbClr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2" y="386850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2021-3-18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6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9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7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9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090249" y="991378"/>
            <a:ext cx="7110413" cy="1850214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5400" b="1" smtClean="0">
                <a:solidFill>
                  <a:srgbClr val="9411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/>
                <a:sym typeface="Helvetica"/>
              </a:rPr>
              <a:t>《</a:t>
            </a:r>
            <a:r>
              <a:rPr lang="zh-CN" altLang="en-US" sz="5400" b="1" smtClean="0">
                <a:solidFill>
                  <a:srgbClr val="9411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/>
                <a:sym typeface="Helvetica"/>
              </a:rPr>
              <a:t>诗经</a:t>
            </a:r>
            <a:r>
              <a:rPr lang="en-US" altLang="zh-CN" sz="5400" b="1" smtClean="0">
                <a:solidFill>
                  <a:srgbClr val="9411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/>
                <a:sym typeface="Helvetica"/>
              </a:rPr>
              <a:t>》</a:t>
            </a:r>
            <a:r>
              <a:rPr lang="zh-CN" altLang="en-US" sz="5400" b="1" smtClean="0">
                <a:solidFill>
                  <a:srgbClr val="9411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/>
                <a:sym typeface="Helvetica"/>
              </a:rPr>
              <a:t>二首</a:t>
            </a:r>
            <a:r>
              <a:rPr lang="en-US" altLang="zh-CN" sz="5400" b="1" smtClean="0">
                <a:solidFill>
                  <a:srgbClr val="9411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/>
                <a:sym typeface="Helvetica"/>
              </a:rPr>
              <a:t/>
            </a:r>
            <a:br>
              <a:rPr lang="en-US" altLang="zh-CN" sz="5400" b="1" smtClean="0">
                <a:solidFill>
                  <a:srgbClr val="9411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/>
                <a:sym typeface="Helvetica"/>
              </a:rPr>
            </a:br>
            <a:r>
              <a:rPr lang="zh-CN" altLang="en-US" sz="5400" b="1" smtClean="0">
                <a:solidFill>
                  <a:srgbClr val="9411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/>
                <a:sym typeface="Helvetica"/>
              </a:rPr>
              <a:t>第一课时</a:t>
            </a:r>
            <a:endParaRPr lang="zh-CN" altLang="en-US" sz="5400" b="1">
              <a:solidFill>
                <a:srgbClr val="941100"/>
              </a:solidFill>
              <a:latin typeface="宋体" panose="02010600030101010101" pitchFamily="2" charset="-122"/>
              <a:ea typeface="宋体" panose="02010600030101010101" pitchFamily="2" charset="-122"/>
              <a:cs typeface="华文楷体"/>
              <a:sym typeface="Helvetic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464068" y="975464"/>
            <a:ext cx="4145363" cy="790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+mn-ea"/>
                <a:ea typeface="+mn-ea"/>
              </a:rPr>
              <a:t>2</a:t>
            </a:r>
            <a:r>
              <a:rPr lang="zh-CN" altLang="en-US" sz="3200" b="1" smtClean="0">
                <a:latin typeface="+mn-ea"/>
                <a:ea typeface="+mn-ea"/>
              </a:rPr>
              <a:t>．</a:t>
            </a:r>
            <a:r>
              <a:rPr lang="zh-CN" altLang="en-US" sz="3200" b="1">
                <a:latin typeface="+mn-ea"/>
                <a:ea typeface="+mn-ea"/>
              </a:rPr>
              <a:t>自由</a:t>
            </a:r>
            <a:r>
              <a:rPr lang="zh-CN" altLang="en-US" sz="3200" b="1" smtClean="0">
                <a:latin typeface="+mn-ea"/>
                <a:ea typeface="+mn-ea"/>
              </a:rPr>
              <a:t>朗诵诗歌。</a:t>
            </a:r>
            <a:endParaRPr lang="zh-CN" altLang="en-US" sz="3200" b="1">
              <a:latin typeface="+mn-ea"/>
              <a:ea typeface="+mn-ea"/>
            </a:endParaRPr>
          </a:p>
        </p:txBody>
      </p:sp>
      <p:sp>
        <p:nvSpPr>
          <p:cNvPr id="4" name="内容占位符 3"/>
          <p:cNvSpPr txBox="1"/>
          <p:nvPr/>
        </p:nvSpPr>
        <p:spPr>
          <a:xfrm>
            <a:off x="452912" y="2057183"/>
            <a:ext cx="8428605" cy="1295618"/>
          </a:xfrm>
          <a:prstGeom prst="rect">
            <a:avLst/>
          </a:prstGeom>
          <a:solidFill>
            <a:schemeClr val="accent4">
              <a:alpha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要求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读准字音，吐字清晰；读出节奏，注意停顿；读出语气，感情恰当。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438584" y="219651"/>
            <a:ext cx="5962216" cy="1172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 smtClean="0">
                <a:latin typeface="+mn-ea"/>
                <a:ea typeface="+mn-ea"/>
              </a:rPr>
              <a:t>3</a:t>
            </a:r>
            <a:r>
              <a:rPr lang="zh-CN" altLang="en-US" sz="2800" b="1" smtClean="0">
                <a:latin typeface="+mn-ea"/>
                <a:ea typeface="+mn-ea"/>
              </a:rPr>
              <a:t>．思读：全诗节奏分明、琅琅上口、和谐悦耳，为什么会有这样的效果。</a:t>
            </a: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4" name="内容占位符 3"/>
          <p:cNvSpPr txBox="1"/>
          <p:nvPr/>
        </p:nvSpPr>
        <p:spPr>
          <a:xfrm>
            <a:off x="420828" y="1361440"/>
            <a:ext cx="8428605" cy="3342640"/>
          </a:xfrm>
          <a:prstGeom prst="rect">
            <a:avLst/>
          </a:prstGeom>
          <a:solidFill>
            <a:schemeClr val="accent6">
              <a:lumMod val="60000"/>
              <a:lumOff val="40000"/>
              <a:alpha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smtClean="0"/>
              <a:t>        因为这首诗使用了双声、叠韵、叠字和重章叠唱的手法。</a:t>
            </a:r>
          </a:p>
          <a:p>
            <a:pPr>
              <a:lnSpc>
                <a:spcPct val="120000"/>
              </a:lnSpc>
            </a:pPr>
            <a:r>
              <a:rPr lang="zh-CN" altLang="en-US" sz="2000" b="1" smtClean="0"/>
              <a:t>        “关关”（叠字）形容鸟叫声，“窈窕”（叠韵）形容女子文静美好的样子，“参差”（双声）描写水草的状态，“辗转”（叠韵）写因相思而不能入睡的样子。</a:t>
            </a:r>
          </a:p>
          <a:p>
            <a:pPr>
              <a:lnSpc>
                <a:spcPct val="120000"/>
              </a:lnSpc>
            </a:pPr>
            <a:r>
              <a:rPr lang="zh-CN" altLang="en-US" sz="2000" b="1" smtClean="0"/>
              <a:t>        重章叠唱指上下句或上下章基本相同，只是更换其中的几个字，造成回环往复的表达效果。</a:t>
            </a:r>
          </a:p>
          <a:p>
            <a:pPr>
              <a:lnSpc>
                <a:spcPct val="120000"/>
              </a:lnSpc>
            </a:pPr>
            <a:r>
              <a:rPr lang="zh-CN" altLang="en-US" sz="2000" b="1" smtClean="0"/>
              <a:t>        “参差荇菜，左右流之。窈窕淑女，寤寐求之。”</a:t>
            </a:r>
          </a:p>
          <a:p>
            <a:pPr>
              <a:lnSpc>
                <a:spcPct val="120000"/>
              </a:lnSpc>
            </a:pPr>
            <a:r>
              <a:rPr lang="zh-CN" altLang="en-US" sz="2000" b="1" smtClean="0"/>
              <a:t>        “参差荇菜，左右采之。窈窕淑女，琴瑟友之。”</a:t>
            </a:r>
          </a:p>
          <a:p>
            <a:pPr>
              <a:lnSpc>
                <a:spcPct val="120000"/>
              </a:lnSpc>
            </a:pPr>
            <a:r>
              <a:rPr lang="zh-CN" altLang="en-US" sz="2000" b="1" smtClean="0"/>
              <a:t>        “参差荇菜，左右芼之。窈窕淑女，钟鼓乐之。”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976387" y="129225"/>
            <a:ext cx="1517373" cy="1069655"/>
            <a:chOff x="10291762" y="4113212"/>
            <a:chExt cx="1830388" cy="145277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91762" y="4113212"/>
              <a:ext cx="1270000" cy="1270000"/>
            </a:xfrm>
            <a:custGeom>
              <a:avLst/>
              <a:gdLst>
                <a:gd name="connsiteX0" fmla="*/ 0 w 1270000"/>
                <a:gd name="connsiteY0" fmla="*/ 0 h 1270000"/>
                <a:gd name="connsiteX1" fmla="*/ 1270000 w 1270000"/>
                <a:gd name="connsiteY1" fmla="*/ 0 h 1270000"/>
                <a:gd name="connsiteX2" fmla="*/ 1270000 w 1270000"/>
                <a:gd name="connsiteY2" fmla="*/ 874749 h 1270000"/>
                <a:gd name="connsiteX3" fmla="*/ 929087 w 1270000"/>
                <a:gd name="connsiteY3" fmla="*/ 874749 h 1270000"/>
                <a:gd name="connsiteX4" fmla="*/ 829072 w 1270000"/>
                <a:gd name="connsiteY4" fmla="*/ 974764 h 1270000"/>
                <a:gd name="connsiteX5" fmla="*/ 829072 w 1270000"/>
                <a:gd name="connsiteY5" fmla="*/ 1270000 h 1270000"/>
                <a:gd name="connsiteX6" fmla="*/ 0 w 1270000"/>
                <a:gd name="connsiteY6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0000" h="1270000">
                  <a:moveTo>
                    <a:pt x="0" y="0"/>
                  </a:moveTo>
                  <a:lnTo>
                    <a:pt x="1270000" y="0"/>
                  </a:lnTo>
                  <a:lnTo>
                    <a:pt x="1270000" y="874749"/>
                  </a:lnTo>
                  <a:lnTo>
                    <a:pt x="929087" y="874749"/>
                  </a:lnTo>
                  <a:cubicBezTo>
                    <a:pt x="873850" y="874749"/>
                    <a:pt x="829072" y="919527"/>
                    <a:pt x="829072" y="974764"/>
                  </a:cubicBezTo>
                  <a:lnTo>
                    <a:pt x="829072" y="1270000"/>
                  </a:lnTo>
                  <a:lnTo>
                    <a:pt x="0" y="1270000"/>
                  </a:lnTo>
                  <a:close/>
                </a:path>
              </a:pathLst>
            </a:custGeom>
          </p:spPr>
        </p:pic>
        <p:sp>
          <p:nvSpPr>
            <p:cNvPr id="13" name="文本框 95"/>
            <p:cNvSpPr txBox="1"/>
            <p:nvPr/>
          </p:nvSpPr>
          <p:spPr>
            <a:xfrm>
              <a:off x="11116747" y="4981216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200" b="1">
                  <a:solidFill>
                    <a:srgbClr val="002060"/>
                  </a:solidFill>
                  <a:latin typeface="Xingkai SC" panose="02010600040101010101" pitchFamily="2" charset="-122"/>
                  <a:ea typeface="Xingkai SC" panose="02010600040101010101" pitchFamily="2" charset="-122"/>
                </a:rPr>
                <a:t>抢答</a:t>
              </a: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647566" y="2023014"/>
            <a:ext cx="7654295" cy="790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+mn-ea"/>
                <a:ea typeface="+mn-ea"/>
              </a:rPr>
              <a:t>4</a:t>
            </a:r>
            <a:r>
              <a:rPr lang="zh-CN" altLang="en-US" sz="3200" b="1">
                <a:latin typeface="+mn-ea"/>
                <a:ea typeface="+mn-ea"/>
              </a:rPr>
              <a:t>．全班齐</a:t>
            </a:r>
            <a:r>
              <a:rPr lang="zh-CN" altLang="en-US" sz="3200" b="1" smtClean="0">
                <a:latin typeface="+mn-ea"/>
                <a:ea typeface="+mn-ea"/>
              </a:rPr>
              <a:t>读</a:t>
            </a:r>
            <a:r>
              <a:rPr lang="en-US" altLang="zh-CN" sz="3200" b="1" smtClean="0">
                <a:latin typeface="+mn-ea"/>
                <a:ea typeface="+mn-ea"/>
              </a:rPr>
              <a:t>《</a:t>
            </a:r>
            <a:r>
              <a:rPr lang="zh-CN" altLang="en-US" sz="3200" b="1" smtClean="0">
                <a:latin typeface="+mn-ea"/>
                <a:ea typeface="+mn-ea"/>
              </a:rPr>
              <a:t>关雎</a:t>
            </a:r>
            <a:r>
              <a:rPr lang="en-US" altLang="zh-CN" sz="3200" b="1" smtClean="0">
                <a:latin typeface="+mn-ea"/>
                <a:ea typeface="+mn-ea"/>
              </a:rPr>
              <a:t>》</a:t>
            </a:r>
            <a:r>
              <a:rPr lang="zh-CN" altLang="en-US" sz="3200" b="1" smtClean="0">
                <a:latin typeface="+mn-ea"/>
                <a:ea typeface="+mn-ea"/>
              </a:rPr>
              <a:t>，体会诗歌音韵之</a:t>
            </a:r>
            <a:r>
              <a:rPr lang="zh-CN" altLang="en-US" sz="3200" b="1">
                <a:latin typeface="+mn-ea"/>
                <a:ea typeface="+mn-ea"/>
              </a:rPr>
              <a:t>美。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24979"/>
            <a:ext cx="2754575" cy="1204832"/>
            <a:chOff x="4967092" y="212952"/>
            <a:chExt cx="3232028" cy="1151832"/>
          </a:xfrm>
        </p:grpSpPr>
        <p:grpSp>
          <p:nvGrpSpPr>
            <p:cNvPr id="18" name="组合 17"/>
            <p:cNvGrpSpPr/>
            <p:nvPr/>
          </p:nvGrpSpPr>
          <p:grpSpPr>
            <a:xfrm>
              <a:off x="5411211" y="453130"/>
              <a:ext cx="2787909" cy="833008"/>
              <a:chOff x="1438514" y="440481"/>
              <a:chExt cx="2824479" cy="845242"/>
            </a:xfrm>
          </p:grpSpPr>
          <p:sp>
            <p:nvSpPr>
              <p:cNvPr id="20" name="横卷形 19"/>
              <p:cNvSpPr/>
              <p:nvPr/>
            </p:nvSpPr>
            <p:spPr>
              <a:xfrm>
                <a:off x="1438514" y="440481"/>
                <a:ext cx="2824479" cy="845242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32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疏通文意</a:t>
                </a:r>
                <a:endParaRPr kumimoji="1" lang="zh-CN" altLang="en-US" sz="3200" b="1">
                  <a:solidFill>
                    <a:schemeClr val="accent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组合 21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23" name="直接连接符 22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9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>
            <a:off x="7262015" y="174931"/>
            <a:ext cx="1424785" cy="1135480"/>
            <a:chOff x="8100053" y="4748212"/>
            <a:chExt cx="1640403" cy="1343313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00053" y="4748212"/>
              <a:ext cx="1270000" cy="1270000"/>
            </a:xfrm>
            <a:custGeom>
              <a:avLst/>
              <a:gdLst>
                <a:gd name="connsiteX0" fmla="*/ 0 w 1270000"/>
                <a:gd name="connsiteY0" fmla="*/ 0 h 1270000"/>
                <a:gd name="connsiteX1" fmla="*/ 1270000 w 1270000"/>
                <a:gd name="connsiteY1" fmla="*/ 0 h 1270000"/>
                <a:gd name="connsiteX2" fmla="*/ 1270000 w 1270000"/>
                <a:gd name="connsiteY2" fmla="*/ 795337 h 1270000"/>
                <a:gd name="connsiteX3" fmla="*/ 774702 w 1270000"/>
                <a:gd name="connsiteY3" fmla="*/ 795337 h 1270000"/>
                <a:gd name="connsiteX4" fmla="*/ 674687 w 1270000"/>
                <a:gd name="connsiteY4" fmla="*/ 895352 h 1270000"/>
                <a:gd name="connsiteX5" fmla="*/ 674687 w 1270000"/>
                <a:gd name="connsiteY5" fmla="*/ 1270000 h 1270000"/>
                <a:gd name="connsiteX6" fmla="*/ 0 w 1270000"/>
                <a:gd name="connsiteY6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0000" h="1270000">
                  <a:moveTo>
                    <a:pt x="0" y="0"/>
                  </a:moveTo>
                  <a:lnTo>
                    <a:pt x="1270000" y="0"/>
                  </a:lnTo>
                  <a:lnTo>
                    <a:pt x="1270000" y="795337"/>
                  </a:lnTo>
                  <a:lnTo>
                    <a:pt x="774702" y="795337"/>
                  </a:lnTo>
                  <a:cubicBezTo>
                    <a:pt x="719465" y="795337"/>
                    <a:pt x="674687" y="840115"/>
                    <a:pt x="674687" y="895352"/>
                  </a:cubicBezTo>
                  <a:lnTo>
                    <a:pt x="674687" y="1270000"/>
                  </a:lnTo>
                  <a:lnTo>
                    <a:pt x="0" y="1270000"/>
                  </a:lnTo>
                  <a:close/>
                </a:path>
              </a:pathLst>
            </a:custGeom>
          </p:spPr>
        </p:pic>
        <p:sp>
          <p:nvSpPr>
            <p:cNvPr id="36" name="文本框 35"/>
            <p:cNvSpPr txBox="1"/>
            <p:nvPr/>
          </p:nvSpPr>
          <p:spPr>
            <a:xfrm>
              <a:off x="8735053" y="5506750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200" b="1">
                  <a:solidFill>
                    <a:srgbClr val="002060"/>
                  </a:solidFill>
                  <a:latin typeface="Xingkai SC" panose="02010600040101010101" pitchFamily="2" charset="-122"/>
                  <a:ea typeface="Xingkai SC" panose="02010600040101010101" pitchFamily="2" charset="-122"/>
                </a:rPr>
                <a:t>点名</a:t>
              </a:r>
            </a:p>
          </p:txBody>
        </p:sp>
      </p:grpSp>
      <p:sp>
        <p:nvSpPr>
          <p:cNvPr id="29" name="矩形 28"/>
          <p:cNvSpPr/>
          <p:nvPr/>
        </p:nvSpPr>
        <p:spPr>
          <a:xfrm>
            <a:off x="406400" y="2025065"/>
            <a:ext cx="83210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/>
              <a:t>         用优美的语言翻译诗歌，并用简练的语言概括这首诗的内容。</a:t>
            </a:r>
            <a:endParaRPr lang="zh-CN" altLang="en-US" sz="3200" b="1"/>
          </a:p>
        </p:txBody>
      </p:sp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/>
          <p:nvPr/>
        </p:nvSpPr>
        <p:spPr>
          <a:xfrm>
            <a:off x="315169" y="274320"/>
            <a:ext cx="8542747" cy="4409440"/>
          </a:xfrm>
          <a:prstGeom prst="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Autofit/>
          </a:bodyPr>
          <a:lstStyle/>
          <a:p>
            <a:pPr lvl="0" defTabSz="685800">
              <a:lnSpc>
                <a:spcPct val="130000"/>
              </a:lnSpc>
            </a:pPr>
            <a:r>
              <a:rPr kumimoji="1" lang="zh-CN" altLang="en-US" sz="2200" b="1" smtClean="0">
                <a:latin typeface="宋体" panose="02010600030101010101" pitchFamily="2" charset="-122"/>
                <a:ea typeface="宋体" panose="02010600030101010101" pitchFamily="2" charset="-122"/>
              </a:rPr>
              <a:t>    雎鸠鸟关关和唱，在河心小小洲上。好姑娘苗苗条条，哥儿想和她成双。</a:t>
            </a:r>
          </a:p>
          <a:p>
            <a:pPr lvl="0" defTabSz="685800">
              <a:lnSpc>
                <a:spcPct val="130000"/>
              </a:lnSpc>
            </a:pPr>
            <a:r>
              <a:rPr kumimoji="1" lang="zh-CN" altLang="en-US" sz="2200" b="1" smtClean="0">
                <a:latin typeface="宋体" panose="02010600030101010101" pitchFamily="2" charset="-122"/>
                <a:ea typeface="宋体" panose="02010600030101010101" pitchFamily="2" charset="-122"/>
              </a:rPr>
              <a:t>    水荇菜长短不齐，采荇菜左右东西。好姑娘苗苗条条，追求她直到梦里。</a:t>
            </a:r>
          </a:p>
          <a:p>
            <a:pPr lvl="0" defTabSz="685800">
              <a:lnSpc>
                <a:spcPct val="130000"/>
              </a:lnSpc>
            </a:pPr>
            <a:r>
              <a:rPr kumimoji="1" lang="zh-CN" altLang="en-US" sz="2200" b="1" smtClean="0">
                <a:latin typeface="宋体" panose="02010600030101010101" pitchFamily="2" charset="-122"/>
                <a:ea typeface="宋体" panose="02010600030101010101" pitchFamily="2" charset="-122"/>
              </a:rPr>
              <a:t>    追求她成了空想，睁眼想闭眼也想。夜长长相思不断，尽翻身直到天光。</a:t>
            </a:r>
          </a:p>
          <a:p>
            <a:pPr lvl="0" defTabSz="685800">
              <a:lnSpc>
                <a:spcPct val="130000"/>
              </a:lnSpc>
            </a:pPr>
            <a:r>
              <a:rPr kumimoji="1" lang="zh-CN" altLang="en-US" sz="2200" b="1" smtClean="0">
                <a:latin typeface="宋体" panose="02010600030101010101" pitchFamily="2" charset="-122"/>
                <a:ea typeface="宋体" panose="02010600030101010101" pitchFamily="2" charset="-122"/>
              </a:rPr>
              <a:t>    长和短水边荇菜，采荇人左采右采。好姑娘苗苗条条，弹琴瑟迎她过来。</a:t>
            </a:r>
          </a:p>
          <a:p>
            <a:pPr lvl="0" defTabSz="685800">
              <a:lnSpc>
                <a:spcPct val="130000"/>
              </a:lnSpc>
            </a:pPr>
            <a:r>
              <a:rPr kumimoji="1" lang="zh-CN" altLang="en-US" sz="2200" b="1" smtClean="0">
                <a:latin typeface="宋体" panose="02010600030101010101" pitchFamily="2" charset="-122"/>
                <a:ea typeface="宋体" panose="02010600030101010101" pitchFamily="2" charset="-122"/>
              </a:rPr>
              <a:t>    水荇菜长长短短，采荇人左拣右拣。好姑娘苗苗条条，娶她来钟鼓喧喧。</a:t>
            </a:r>
            <a:endParaRPr kumimoji="1"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/>
          <p:nvPr/>
        </p:nvSpPr>
        <p:spPr>
          <a:xfrm>
            <a:off x="334954" y="1293721"/>
            <a:ext cx="8542747" cy="2130199"/>
          </a:xfrm>
          <a:prstGeom prst="roundRect">
            <a:avLst/>
          </a:prstGeom>
          <a:solidFill>
            <a:srgbClr val="FFC000"/>
          </a:solidFill>
        </p:spPr>
        <p:txBody>
          <a:bodyPr vert="horz" lIns="91440" tIns="45720" rIns="91440" bIns="45720" rtlCol="0">
            <a:noAutofit/>
          </a:bodyPr>
          <a:lstStyle/>
          <a:p>
            <a:pPr lvl="0" defTabSz="685800">
              <a:lnSpc>
                <a:spcPct val="150000"/>
              </a:lnSpc>
              <a:spcBef>
                <a:spcPts val="600"/>
              </a:spcBef>
            </a:pPr>
            <a:r>
              <a:rPr kumimoji="1" lang="zh-CN" altLang="en-US" sz="2200" b="1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1" lang="zh-CN" altLang="en-US" sz="2600" b="1" smtClean="0">
                <a:latin typeface="宋体" panose="02010600030101010101" pitchFamily="2" charset="-122"/>
                <a:ea typeface="宋体" panose="02010600030101010101" pitchFamily="2" charset="-122"/>
              </a:rPr>
              <a:t>诗中写一个男子爱慕一个文静美好的姑娘，他朝思暮想却求而不得，进而相思成梦，在梦里与姑娘结为永好，成为夫妇。</a:t>
            </a:r>
            <a:endParaRPr kumimoji="1"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"/>
          <p:cNvGrpSpPr/>
          <p:nvPr/>
        </p:nvGrpSpPr>
        <p:grpSpPr>
          <a:xfrm>
            <a:off x="0" y="124979"/>
            <a:ext cx="2754575" cy="1204832"/>
            <a:chOff x="4967092" y="212952"/>
            <a:chExt cx="3232028" cy="1151832"/>
          </a:xfrm>
        </p:grpSpPr>
        <p:grpSp>
          <p:nvGrpSpPr>
            <p:cNvPr id="3" name="组合 17"/>
            <p:cNvGrpSpPr/>
            <p:nvPr/>
          </p:nvGrpSpPr>
          <p:grpSpPr>
            <a:xfrm>
              <a:off x="5411211" y="453130"/>
              <a:ext cx="2787909" cy="833008"/>
              <a:chOff x="1438514" y="440481"/>
              <a:chExt cx="2824479" cy="845242"/>
            </a:xfrm>
          </p:grpSpPr>
          <p:sp>
            <p:nvSpPr>
              <p:cNvPr id="20" name="横卷形 19"/>
              <p:cNvSpPr/>
              <p:nvPr/>
            </p:nvSpPr>
            <p:spPr>
              <a:xfrm>
                <a:off x="1438514" y="440481"/>
                <a:ext cx="2824479" cy="845242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32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问题探究</a:t>
                </a:r>
                <a:endParaRPr kumimoji="1" lang="zh-CN" altLang="en-US" sz="3200" b="1">
                  <a:solidFill>
                    <a:schemeClr val="accent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4" name="组合 20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" name="组合 21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23" name="直接连接符 22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9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矩形 28"/>
          <p:cNvSpPr/>
          <p:nvPr/>
        </p:nvSpPr>
        <p:spPr>
          <a:xfrm>
            <a:off x="406400" y="1293545"/>
            <a:ext cx="8321040" cy="1405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/>
              <a:t> 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．小组合作，讨论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关雎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如何表现男主人公的相思之苦和追求过程？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内容占位符 3"/>
          <p:cNvSpPr txBox="1"/>
          <p:nvPr/>
        </p:nvSpPr>
        <p:spPr>
          <a:xfrm>
            <a:off x="348031" y="2914407"/>
            <a:ext cx="8537814" cy="1603556"/>
          </a:xfrm>
          <a:prstGeom prst="rect">
            <a:avLst/>
          </a:prstGeom>
          <a:solidFill>
            <a:schemeClr val="accent4">
              <a:alpha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合作要求</a:t>
            </a:r>
            <a:r>
              <a:rPr lang="en-US" altLang="zh-CN" sz="2600" b="1" smtClean="0"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①各小组推选一位代表在全班发言；②本组发言代表记录</a:t>
            </a:r>
            <a:r>
              <a:rPr lang="zh-CN" altLang="en-US" sz="2600" b="1" smtClean="0">
                <a:latin typeface="宋体" panose="02010600030101010101" pitchFamily="2" charset="-122"/>
                <a:ea typeface="宋体" panose="02010600030101010101" pitchFamily="2" charset="-122"/>
              </a:rPr>
              <a:t>发言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要点，做好发言准备。③当他人发言时要认真倾听，耐心等待。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7193897" y="309168"/>
            <a:ext cx="1534756" cy="938378"/>
            <a:chOff x="5366129" y="4588379"/>
            <a:chExt cx="1970676" cy="1329542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66129" y="4588379"/>
              <a:ext cx="1498600" cy="1270000"/>
            </a:xfrm>
            <a:custGeom>
              <a:avLst/>
              <a:gdLst>
                <a:gd name="connsiteX0" fmla="*/ 0 w 1498600"/>
                <a:gd name="connsiteY0" fmla="*/ 0 h 1270000"/>
                <a:gd name="connsiteX1" fmla="*/ 1498600 w 1498600"/>
                <a:gd name="connsiteY1" fmla="*/ 0 h 1270000"/>
                <a:gd name="connsiteX2" fmla="*/ 1498600 w 1498600"/>
                <a:gd name="connsiteY2" fmla="*/ 784223 h 1270000"/>
                <a:gd name="connsiteX3" fmla="*/ 1110656 w 1498600"/>
                <a:gd name="connsiteY3" fmla="*/ 784223 h 1270000"/>
                <a:gd name="connsiteX4" fmla="*/ 1010641 w 1498600"/>
                <a:gd name="connsiteY4" fmla="*/ 884238 h 1270000"/>
                <a:gd name="connsiteX5" fmla="*/ 1010641 w 1498600"/>
                <a:gd name="connsiteY5" fmla="*/ 1270000 h 1270000"/>
                <a:gd name="connsiteX6" fmla="*/ 0 w 1498600"/>
                <a:gd name="connsiteY6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98600" h="1270000">
                  <a:moveTo>
                    <a:pt x="0" y="0"/>
                  </a:moveTo>
                  <a:lnTo>
                    <a:pt x="1498600" y="0"/>
                  </a:lnTo>
                  <a:lnTo>
                    <a:pt x="1498600" y="784223"/>
                  </a:lnTo>
                  <a:lnTo>
                    <a:pt x="1110656" y="784223"/>
                  </a:lnTo>
                  <a:cubicBezTo>
                    <a:pt x="1055419" y="784223"/>
                    <a:pt x="1010641" y="829001"/>
                    <a:pt x="1010641" y="884238"/>
                  </a:cubicBezTo>
                  <a:lnTo>
                    <a:pt x="1010641" y="1270000"/>
                  </a:lnTo>
                  <a:lnTo>
                    <a:pt x="0" y="1270000"/>
                  </a:lnTo>
                  <a:close/>
                </a:path>
              </a:pathLst>
            </a:custGeom>
          </p:spPr>
        </p:pic>
        <p:sp>
          <p:nvSpPr>
            <p:cNvPr id="30" name="文本框 34"/>
            <p:cNvSpPr txBox="1"/>
            <p:nvPr/>
          </p:nvSpPr>
          <p:spPr>
            <a:xfrm>
              <a:off x="6320180" y="5333146"/>
              <a:ext cx="10166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200" b="1">
                  <a:solidFill>
                    <a:srgbClr val="002060"/>
                  </a:solidFill>
                  <a:latin typeface="Xingkai SC" panose="02010600040101010101" pitchFamily="2" charset="-122"/>
                  <a:ea typeface="Xingkai SC" panose="02010600040101010101" pitchFamily="2" charset="-122"/>
                </a:rPr>
                <a:t>合作</a:t>
              </a:r>
            </a:p>
          </p:txBody>
        </p:sp>
      </p:grpSp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/>
          <p:nvPr/>
        </p:nvSpPr>
        <p:spPr>
          <a:xfrm>
            <a:off x="315169" y="528320"/>
            <a:ext cx="8542747" cy="3921760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>
            <a:noAutofit/>
          </a:bodyPr>
          <a:lstStyle/>
          <a:p>
            <a:pPr lvl="0" defTabSz="685800">
              <a:lnSpc>
                <a:spcPct val="130000"/>
              </a:lnSpc>
            </a:pPr>
            <a:r>
              <a:rPr kumimoji="1"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kumimoji="1"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第一章</a:t>
            </a:r>
            <a:r>
              <a:rPr kumimoji="1"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kumimoji="1"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见物起兴，直写自己的愿望。以立在河洲上鸣叫的关雎起兴，引出淑女是君子喜爱的配偶的情思，奠定全篇的基调。</a:t>
            </a:r>
          </a:p>
          <a:p>
            <a:pPr lvl="0" defTabSz="685800">
              <a:lnSpc>
                <a:spcPct val="130000"/>
              </a:lnSpc>
            </a:pPr>
            <a:r>
              <a:rPr kumimoji="1"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kumimoji="1"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第二章</a:t>
            </a:r>
            <a:r>
              <a:rPr kumimoji="1"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kumimoji="1"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写自己的爱慕之心和相思之苦，因求之不得而朝思暮想、寝食难安。</a:t>
            </a:r>
          </a:p>
          <a:p>
            <a:pPr lvl="0" defTabSz="685800">
              <a:lnSpc>
                <a:spcPct val="130000"/>
              </a:lnSpc>
            </a:pPr>
            <a:r>
              <a:rPr kumimoji="1"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【</a:t>
            </a:r>
            <a:r>
              <a:rPr kumimoji="1"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第三章</a:t>
            </a:r>
            <a:r>
              <a:rPr kumimoji="1"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】</a:t>
            </a:r>
            <a:r>
              <a:rPr kumimoji="1"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写想象中与意中人热恋的美好时光和举行婚礼的欢乐场面。以“琴瑟友之”表现恋爱生活的和谐美满，以“钟鼓乐之”描绘婚礼的盛况。</a:t>
            </a:r>
            <a:endParaRPr kumimoji="1"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820286" y="305974"/>
            <a:ext cx="7654295" cy="790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+mn-ea"/>
                <a:ea typeface="+mn-ea"/>
              </a:rPr>
              <a:t>2</a:t>
            </a:r>
            <a:r>
              <a:rPr lang="zh-CN" altLang="en-US" sz="3200" b="1" smtClean="0">
                <a:latin typeface="+mn-ea"/>
                <a:ea typeface="+mn-ea"/>
              </a:rPr>
              <a:t>．分析男主人公思想感情变化的过程。</a:t>
            </a:r>
            <a:endParaRPr lang="zh-CN" altLang="en-US" sz="3200" b="1">
              <a:latin typeface="+mn-ea"/>
              <a:ea typeface="+mn-ea"/>
            </a:endParaRPr>
          </a:p>
        </p:txBody>
      </p:sp>
      <p:sp>
        <p:nvSpPr>
          <p:cNvPr id="4" name="Line 12"/>
          <p:cNvSpPr/>
          <p:nvPr/>
        </p:nvSpPr>
        <p:spPr>
          <a:xfrm flipV="1">
            <a:off x="5156835" y="1978660"/>
            <a:ext cx="1152525" cy="1759585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5" name="Line 13"/>
          <p:cNvSpPr/>
          <p:nvPr/>
        </p:nvSpPr>
        <p:spPr>
          <a:xfrm>
            <a:off x="2677160" y="2012315"/>
            <a:ext cx="987425" cy="176022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6" name="Text Box 17"/>
          <p:cNvSpPr txBox="1"/>
          <p:nvPr/>
        </p:nvSpPr>
        <p:spPr>
          <a:xfrm>
            <a:off x="1220470" y="1207770"/>
            <a:ext cx="2586355" cy="583565"/>
          </a:xfrm>
          <a:prstGeom prst="rect">
            <a:avLst/>
          </a:prstGeom>
          <a:solidFill>
            <a:schemeClr val="accent2">
              <a:alpha val="24000"/>
            </a:schemeClr>
          </a:solidFill>
          <a:ln w="28575" cmpd="dbl">
            <a:solidFill>
              <a:srgbClr val="C00000"/>
            </a:solidFill>
            <a:prstDash val="sysDot"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渴望与追求</a:t>
            </a:r>
          </a:p>
        </p:txBody>
      </p:sp>
      <p:sp>
        <p:nvSpPr>
          <p:cNvPr id="7" name="Text Box 18"/>
          <p:cNvSpPr txBox="1"/>
          <p:nvPr/>
        </p:nvSpPr>
        <p:spPr>
          <a:xfrm>
            <a:off x="5326380" y="1207770"/>
            <a:ext cx="2670175" cy="583565"/>
          </a:xfrm>
          <a:prstGeom prst="rect">
            <a:avLst/>
          </a:prstGeom>
          <a:solidFill>
            <a:schemeClr val="accent2">
              <a:alpha val="24000"/>
            </a:schemeClr>
          </a:solidFill>
          <a:ln w="28575" cmpd="dbl">
            <a:solidFill>
              <a:srgbClr val="C00000"/>
            </a:solidFill>
            <a:prstDash val="sysDot"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欢聚和成亲</a:t>
            </a:r>
          </a:p>
        </p:txBody>
      </p:sp>
      <p:sp>
        <p:nvSpPr>
          <p:cNvPr id="8" name="Rectangle 19"/>
          <p:cNvSpPr/>
          <p:nvPr/>
        </p:nvSpPr>
        <p:spPr>
          <a:xfrm>
            <a:off x="3039110" y="3915410"/>
            <a:ext cx="2717800" cy="583565"/>
          </a:xfrm>
          <a:prstGeom prst="rect">
            <a:avLst/>
          </a:prstGeom>
          <a:solidFill>
            <a:schemeClr val="accent2">
              <a:alpha val="24000"/>
            </a:schemeClr>
          </a:solidFill>
          <a:ln w="28575" cmpd="dbl">
            <a:solidFill>
              <a:srgbClr val="C00000"/>
            </a:solidFill>
            <a:prstDash val="sysDot"/>
          </a:ln>
        </p:spPr>
        <p:txBody>
          <a:bodyPr wrap="squar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忧思与烦恼</a:t>
            </a:r>
          </a:p>
        </p:txBody>
      </p:sp>
      <p:sp>
        <p:nvSpPr>
          <p:cNvPr id="9" name="Rectangle 21"/>
          <p:cNvSpPr/>
          <p:nvPr/>
        </p:nvSpPr>
        <p:spPr>
          <a:xfrm>
            <a:off x="2018665" y="2566670"/>
            <a:ext cx="11118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3200" b="1">
                <a:solidFill>
                  <a:srgbClr val="0070C0"/>
                </a:solidFill>
                <a:latin typeface="华文新魏" panose="02010800040101010101" charset="-122"/>
                <a:ea typeface="华文新魏" panose="02010800040101010101" charset="-122"/>
              </a:rPr>
              <a:t>受挫</a:t>
            </a:r>
          </a:p>
        </p:txBody>
      </p:sp>
      <p:sp>
        <p:nvSpPr>
          <p:cNvPr id="10" name="Rectangle 20"/>
          <p:cNvSpPr/>
          <p:nvPr/>
        </p:nvSpPr>
        <p:spPr>
          <a:xfrm>
            <a:off x="5991225" y="2640965"/>
            <a:ext cx="14751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3200" b="1">
                <a:solidFill>
                  <a:srgbClr val="0070C0"/>
                </a:solidFill>
                <a:latin typeface="华文新魏" panose="02010800040101010101" charset="-122"/>
                <a:ea typeface="华文新魏" panose="02010800040101010101" charset="-122"/>
              </a:rPr>
              <a:t>幻想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7271027" y="2963865"/>
            <a:ext cx="1517373" cy="1069655"/>
            <a:chOff x="10291762" y="4113212"/>
            <a:chExt cx="1830388" cy="145277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91762" y="4113212"/>
              <a:ext cx="1270000" cy="1270000"/>
            </a:xfrm>
            <a:custGeom>
              <a:avLst/>
              <a:gdLst>
                <a:gd name="connsiteX0" fmla="*/ 0 w 1270000"/>
                <a:gd name="connsiteY0" fmla="*/ 0 h 1270000"/>
                <a:gd name="connsiteX1" fmla="*/ 1270000 w 1270000"/>
                <a:gd name="connsiteY1" fmla="*/ 0 h 1270000"/>
                <a:gd name="connsiteX2" fmla="*/ 1270000 w 1270000"/>
                <a:gd name="connsiteY2" fmla="*/ 874749 h 1270000"/>
                <a:gd name="connsiteX3" fmla="*/ 929087 w 1270000"/>
                <a:gd name="connsiteY3" fmla="*/ 874749 h 1270000"/>
                <a:gd name="connsiteX4" fmla="*/ 829072 w 1270000"/>
                <a:gd name="connsiteY4" fmla="*/ 974764 h 1270000"/>
                <a:gd name="connsiteX5" fmla="*/ 829072 w 1270000"/>
                <a:gd name="connsiteY5" fmla="*/ 1270000 h 1270000"/>
                <a:gd name="connsiteX6" fmla="*/ 0 w 1270000"/>
                <a:gd name="connsiteY6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0000" h="1270000">
                  <a:moveTo>
                    <a:pt x="0" y="0"/>
                  </a:moveTo>
                  <a:lnTo>
                    <a:pt x="1270000" y="0"/>
                  </a:lnTo>
                  <a:lnTo>
                    <a:pt x="1270000" y="874749"/>
                  </a:lnTo>
                  <a:lnTo>
                    <a:pt x="929087" y="874749"/>
                  </a:lnTo>
                  <a:cubicBezTo>
                    <a:pt x="873850" y="874749"/>
                    <a:pt x="829072" y="919527"/>
                    <a:pt x="829072" y="974764"/>
                  </a:cubicBezTo>
                  <a:lnTo>
                    <a:pt x="829072" y="1270000"/>
                  </a:lnTo>
                  <a:lnTo>
                    <a:pt x="0" y="1270000"/>
                  </a:lnTo>
                  <a:close/>
                </a:path>
              </a:pathLst>
            </a:custGeom>
          </p:spPr>
        </p:pic>
        <p:sp>
          <p:nvSpPr>
            <p:cNvPr id="13" name="文本框 95"/>
            <p:cNvSpPr txBox="1"/>
            <p:nvPr/>
          </p:nvSpPr>
          <p:spPr>
            <a:xfrm>
              <a:off x="11116747" y="4981216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200" b="1">
                  <a:solidFill>
                    <a:srgbClr val="002060"/>
                  </a:solidFill>
                  <a:latin typeface="Xingkai SC" panose="02010600040101010101" pitchFamily="2" charset="-122"/>
                  <a:ea typeface="Xingkai SC" panose="02010600040101010101" pitchFamily="2" charset="-122"/>
                </a:rPr>
                <a:t>抢答</a:t>
              </a: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5"/>
          <p:cNvSpPr txBox="1">
            <a:spLocks noChangeArrowheads="1"/>
          </p:cNvSpPr>
          <p:nvPr/>
        </p:nvSpPr>
        <p:spPr bwMode="auto">
          <a:xfrm>
            <a:off x="378511" y="1732511"/>
            <a:ext cx="8414411" cy="1889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+mn-ea"/>
                <a:ea typeface="+mn-ea"/>
              </a:rPr>
              <a:t>    </a:t>
            </a:r>
            <a:r>
              <a:rPr lang="en-US" altLang="zh-CN" sz="2800" b="1" smtClean="0">
                <a:latin typeface="+mn-ea"/>
                <a:ea typeface="+mn-ea"/>
              </a:rPr>
              <a:t>《</a:t>
            </a:r>
            <a:r>
              <a:rPr lang="zh-CN" altLang="en-US" sz="2800" b="1" smtClean="0">
                <a:latin typeface="+mn-ea"/>
                <a:ea typeface="+mn-ea"/>
              </a:rPr>
              <a:t>诗经</a:t>
            </a:r>
            <a:r>
              <a:rPr lang="en-US" altLang="zh-CN" sz="2800" b="1" smtClean="0">
                <a:latin typeface="+mn-ea"/>
                <a:ea typeface="+mn-ea"/>
              </a:rPr>
              <a:t>》</a:t>
            </a:r>
            <a:r>
              <a:rPr lang="zh-CN" altLang="en-US" sz="2800" b="1" smtClean="0">
                <a:latin typeface="+mn-ea"/>
                <a:ea typeface="+mn-ea"/>
              </a:rPr>
              <a:t>经常使用比、兴手法。比，即比喻；兴，指先说别的事物，引出所吟咏的对象。诵读这首诗，看看哪些诗句使用了比、兴手法，并举例分析。</a:t>
            </a:r>
            <a:endParaRPr lang="zh-CN" altLang="en-US" sz="2800" b="1">
              <a:latin typeface="+mn-ea"/>
              <a:ea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124979"/>
            <a:ext cx="2754575" cy="1204832"/>
            <a:chOff x="4967092" y="212952"/>
            <a:chExt cx="3232028" cy="1151832"/>
          </a:xfrm>
        </p:grpSpPr>
        <p:grpSp>
          <p:nvGrpSpPr>
            <p:cNvPr id="18" name="组合 17"/>
            <p:cNvGrpSpPr/>
            <p:nvPr/>
          </p:nvGrpSpPr>
          <p:grpSpPr>
            <a:xfrm>
              <a:off x="5411211" y="453130"/>
              <a:ext cx="2787909" cy="833008"/>
              <a:chOff x="1438514" y="440481"/>
              <a:chExt cx="2824479" cy="845242"/>
            </a:xfrm>
          </p:grpSpPr>
          <p:sp>
            <p:nvSpPr>
              <p:cNvPr id="20" name="横卷形 19"/>
              <p:cNvSpPr/>
              <p:nvPr/>
            </p:nvSpPr>
            <p:spPr>
              <a:xfrm>
                <a:off x="1438514" y="440481"/>
                <a:ext cx="2824479" cy="845242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32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体会手法</a:t>
                </a:r>
                <a:endParaRPr kumimoji="1" lang="zh-CN" altLang="en-US" sz="3200" b="1">
                  <a:solidFill>
                    <a:schemeClr val="accent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组合 21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23" name="直接连接符 22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9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7077987" y="362905"/>
            <a:ext cx="1517373" cy="1069655"/>
            <a:chOff x="10291762" y="4113212"/>
            <a:chExt cx="1830388" cy="1452779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91762" y="4113212"/>
              <a:ext cx="1270000" cy="1270000"/>
            </a:xfrm>
            <a:custGeom>
              <a:avLst/>
              <a:gdLst>
                <a:gd name="connsiteX0" fmla="*/ 0 w 1270000"/>
                <a:gd name="connsiteY0" fmla="*/ 0 h 1270000"/>
                <a:gd name="connsiteX1" fmla="*/ 1270000 w 1270000"/>
                <a:gd name="connsiteY1" fmla="*/ 0 h 1270000"/>
                <a:gd name="connsiteX2" fmla="*/ 1270000 w 1270000"/>
                <a:gd name="connsiteY2" fmla="*/ 874749 h 1270000"/>
                <a:gd name="connsiteX3" fmla="*/ 929087 w 1270000"/>
                <a:gd name="connsiteY3" fmla="*/ 874749 h 1270000"/>
                <a:gd name="connsiteX4" fmla="*/ 829072 w 1270000"/>
                <a:gd name="connsiteY4" fmla="*/ 974764 h 1270000"/>
                <a:gd name="connsiteX5" fmla="*/ 829072 w 1270000"/>
                <a:gd name="connsiteY5" fmla="*/ 1270000 h 1270000"/>
                <a:gd name="connsiteX6" fmla="*/ 0 w 1270000"/>
                <a:gd name="connsiteY6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0000" h="1270000">
                  <a:moveTo>
                    <a:pt x="0" y="0"/>
                  </a:moveTo>
                  <a:lnTo>
                    <a:pt x="1270000" y="0"/>
                  </a:lnTo>
                  <a:lnTo>
                    <a:pt x="1270000" y="874749"/>
                  </a:lnTo>
                  <a:lnTo>
                    <a:pt x="929087" y="874749"/>
                  </a:lnTo>
                  <a:cubicBezTo>
                    <a:pt x="873850" y="874749"/>
                    <a:pt x="829072" y="919527"/>
                    <a:pt x="829072" y="974764"/>
                  </a:cubicBezTo>
                  <a:lnTo>
                    <a:pt x="829072" y="1270000"/>
                  </a:lnTo>
                  <a:lnTo>
                    <a:pt x="0" y="1270000"/>
                  </a:lnTo>
                  <a:close/>
                </a:path>
              </a:pathLst>
            </a:custGeom>
          </p:spPr>
        </p:pic>
        <p:sp>
          <p:nvSpPr>
            <p:cNvPr id="30" name="文本框 95"/>
            <p:cNvSpPr txBox="1"/>
            <p:nvPr/>
          </p:nvSpPr>
          <p:spPr>
            <a:xfrm>
              <a:off x="11116747" y="4981216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200" b="1">
                  <a:solidFill>
                    <a:srgbClr val="002060"/>
                  </a:solidFill>
                  <a:latin typeface="Xingkai SC" panose="02010600040101010101" pitchFamily="2" charset="-122"/>
                  <a:ea typeface="Xingkai SC" panose="02010600040101010101" pitchFamily="2" charset="-122"/>
                </a:rPr>
                <a:t>抢答</a:t>
              </a:r>
            </a:p>
          </p:txBody>
        </p:sp>
      </p:grp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76515" y="1763463"/>
            <a:ext cx="8392096" cy="2167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buClr>
                <a:schemeClr val="folHlink"/>
              </a:buClr>
              <a:buSzPct val="85000"/>
            </a:pPr>
            <a:r>
              <a:rPr lang="en-US" altLang="zh-CN" sz="2800" b="1" dirty="0" smtClean="0">
                <a:latin typeface="+mn-ea"/>
              </a:rPr>
              <a:t>1</a:t>
            </a:r>
            <a:r>
              <a:rPr lang="zh-CN" altLang="en-US" sz="2800" b="1" dirty="0" smtClean="0">
                <a:latin typeface="+mn-ea"/>
              </a:rPr>
              <a:t>．诵读</a:t>
            </a:r>
            <a:r>
              <a:rPr lang="en-US" altLang="zh-CN" sz="2800" b="1" dirty="0" smtClean="0">
                <a:latin typeface="+mn-ea"/>
              </a:rPr>
              <a:t>《</a:t>
            </a:r>
            <a:r>
              <a:rPr lang="zh-CN" altLang="en-US" sz="2800" b="1" dirty="0" smtClean="0">
                <a:latin typeface="+mn-ea"/>
              </a:rPr>
              <a:t>关雎</a:t>
            </a:r>
            <a:r>
              <a:rPr lang="en-US" altLang="zh-CN" sz="2800" b="1" dirty="0" smtClean="0">
                <a:latin typeface="+mn-ea"/>
              </a:rPr>
              <a:t>》</a:t>
            </a:r>
            <a:r>
              <a:rPr lang="zh-CN" altLang="en-US" sz="2800" b="1" dirty="0" smtClean="0">
                <a:latin typeface="+mn-ea"/>
              </a:rPr>
              <a:t>，把握语气语调，读出韵律和节奏。</a:t>
            </a:r>
          </a:p>
          <a:p>
            <a:pPr>
              <a:lnSpc>
                <a:spcPct val="170000"/>
              </a:lnSpc>
              <a:buClr>
                <a:schemeClr val="folHlink"/>
              </a:buClr>
              <a:buSzPct val="85000"/>
            </a:pPr>
            <a:r>
              <a:rPr lang="en-US" altLang="zh-CN" sz="2800" b="1" dirty="0" smtClean="0">
                <a:latin typeface="+mn-ea"/>
              </a:rPr>
              <a:t>2</a:t>
            </a:r>
            <a:r>
              <a:rPr lang="zh-CN" altLang="en-US" sz="2800" b="1" dirty="0" smtClean="0">
                <a:latin typeface="+mn-ea"/>
              </a:rPr>
              <a:t>．了解</a:t>
            </a:r>
            <a:r>
              <a:rPr lang="en-US" altLang="zh-CN" sz="2800" b="1" dirty="0" smtClean="0">
                <a:latin typeface="+mn-ea"/>
              </a:rPr>
              <a:t>《</a:t>
            </a:r>
            <a:r>
              <a:rPr lang="zh-CN" altLang="en-US" sz="2800" b="1" dirty="0" smtClean="0">
                <a:latin typeface="+mn-ea"/>
              </a:rPr>
              <a:t>诗经</a:t>
            </a:r>
            <a:r>
              <a:rPr lang="en-US" altLang="zh-CN" sz="2800" b="1" dirty="0" smtClean="0">
                <a:latin typeface="+mn-ea"/>
              </a:rPr>
              <a:t>》</a:t>
            </a:r>
            <a:r>
              <a:rPr lang="zh-CN" altLang="en-US" sz="2800" b="1" dirty="0" smtClean="0">
                <a:latin typeface="+mn-ea"/>
              </a:rPr>
              <a:t>重章叠唱的特点和赋比兴的手法。</a:t>
            </a:r>
          </a:p>
          <a:p>
            <a:pPr>
              <a:lnSpc>
                <a:spcPct val="170000"/>
              </a:lnSpc>
              <a:buClr>
                <a:schemeClr val="folHlink"/>
              </a:buClr>
              <a:buSzPct val="85000"/>
            </a:pPr>
            <a:r>
              <a:rPr lang="en-US" altLang="zh-CN" sz="2800" b="1" dirty="0" smtClean="0">
                <a:latin typeface="+mn-ea"/>
              </a:rPr>
              <a:t>3</a:t>
            </a:r>
            <a:r>
              <a:rPr lang="zh-CN" altLang="en-US" sz="2800" b="1" dirty="0" smtClean="0">
                <a:latin typeface="+mn-ea"/>
              </a:rPr>
              <a:t>．了解</a:t>
            </a:r>
            <a:r>
              <a:rPr lang="en-US" altLang="zh-CN" sz="2800" b="1" dirty="0" smtClean="0">
                <a:latin typeface="+mn-ea"/>
              </a:rPr>
              <a:t>《</a:t>
            </a:r>
            <a:r>
              <a:rPr lang="zh-CN" altLang="en-US" sz="2800" b="1" dirty="0" smtClean="0">
                <a:latin typeface="+mn-ea"/>
              </a:rPr>
              <a:t>关雎</a:t>
            </a:r>
            <a:r>
              <a:rPr lang="en-US" altLang="zh-CN" sz="2800" b="1" dirty="0" smtClean="0">
                <a:latin typeface="+mn-ea"/>
              </a:rPr>
              <a:t>》</a:t>
            </a:r>
            <a:r>
              <a:rPr lang="zh-CN" altLang="en-US" sz="2800" b="1" dirty="0" smtClean="0">
                <a:latin typeface="+mn-ea"/>
              </a:rPr>
              <a:t>的内容，体会其中蕴含的美好情感。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124979"/>
            <a:ext cx="2754575" cy="1204832"/>
            <a:chOff x="4967092" y="212952"/>
            <a:chExt cx="3232028" cy="1151832"/>
          </a:xfrm>
        </p:grpSpPr>
        <p:grpSp>
          <p:nvGrpSpPr>
            <p:cNvPr id="18" name="组合 17"/>
            <p:cNvGrpSpPr/>
            <p:nvPr/>
          </p:nvGrpSpPr>
          <p:grpSpPr>
            <a:xfrm>
              <a:off x="5411211" y="453130"/>
              <a:ext cx="2787909" cy="833008"/>
              <a:chOff x="1438514" y="440481"/>
              <a:chExt cx="2824479" cy="845242"/>
            </a:xfrm>
          </p:grpSpPr>
          <p:sp>
            <p:nvSpPr>
              <p:cNvPr id="20" name="横卷形 19"/>
              <p:cNvSpPr/>
              <p:nvPr/>
            </p:nvSpPr>
            <p:spPr>
              <a:xfrm>
                <a:off x="1438514" y="440481"/>
                <a:ext cx="2824479" cy="845242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32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学习目标</a:t>
                </a:r>
                <a:endParaRPr kumimoji="1" lang="zh-CN" altLang="en-US" sz="3200" b="1">
                  <a:solidFill>
                    <a:schemeClr val="accent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组合 21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23" name="直接连接符 22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9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/>
          <p:nvPr/>
        </p:nvSpPr>
        <p:spPr>
          <a:xfrm>
            <a:off x="335490" y="619760"/>
            <a:ext cx="8493550" cy="3484880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>
            <a:noAutofit/>
          </a:bodyPr>
          <a:lstStyle/>
          <a:p>
            <a:pPr lvl="0" defTabSz="685800">
              <a:lnSpc>
                <a:spcPct val="150000"/>
              </a:lnSpc>
            </a:pPr>
            <a:r>
              <a:rPr kumimoji="1"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《</a:t>
            </a:r>
            <a:r>
              <a:rPr kumimoji="1"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关雎</a:t>
            </a:r>
            <a:r>
              <a:rPr kumimoji="1"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kumimoji="1"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中“关关雎鸠，在河之洲。窈窕淑女，君子好逑”，以河洲上和鸣的雎鸠鸟起兴，引出淑女是君子的好配偶。而水鸟和鸣又可比喻男女间的和谐恩爱，所以是“比兴”。“参差荇菜，左右流之”“参差荇菜，左右采之”“参差荇菜，左右笔之”，以采荇菜兴起男子对淑女的追求，以时而左、时而右捞取荇菜的动作，隐喻君子对淑女锲而不舍的追求。</a:t>
            </a:r>
            <a:endParaRPr kumimoji="1"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5"/>
          <p:cNvSpPr txBox="1">
            <a:spLocks noChangeArrowheads="1"/>
          </p:cNvSpPr>
          <p:nvPr/>
        </p:nvSpPr>
        <p:spPr bwMode="auto">
          <a:xfrm>
            <a:off x="398831" y="1823951"/>
            <a:ext cx="8414411" cy="1889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+mn-ea"/>
                <a:ea typeface="+mn-ea"/>
              </a:rPr>
              <a:t>    </a:t>
            </a:r>
            <a:r>
              <a:rPr lang="zh-CN" altLang="en-US" sz="2800" b="1" smtClean="0">
                <a:latin typeface="+mn-ea"/>
                <a:ea typeface="+mn-ea"/>
              </a:rPr>
              <a:t>今天我们了解了</a:t>
            </a:r>
            <a:r>
              <a:rPr lang="en-US" altLang="zh-CN" sz="2800" b="1" smtClean="0">
                <a:latin typeface="+mn-ea"/>
                <a:ea typeface="+mn-ea"/>
              </a:rPr>
              <a:t>《</a:t>
            </a:r>
            <a:r>
              <a:rPr lang="zh-CN" altLang="en-US" sz="2800" b="1" smtClean="0">
                <a:latin typeface="+mn-ea"/>
                <a:ea typeface="+mn-ea"/>
              </a:rPr>
              <a:t>诗经</a:t>
            </a:r>
            <a:r>
              <a:rPr lang="en-US" altLang="zh-CN" sz="2800" b="1" smtClean="0">
                <a:latin typeface="+mn-ea"/>
                <a:ea typeface="+mn-ea"/>
              </a:rPr>
              <a:t>》</a:t>
            </a:r>
            <a:r>
              <a:rPr lang="zh-CN" altLang="en-US" sz="2800" b="1" smtClean="0">
                <a:latin typeface="+mn-ea"/>
                <a:ea typeface="+mn-ea"/>
              </a:rPr>
              <a:t>的有关知识，并对</a:t>
            </a:r>
            <a:r>
              <a:rPr lang="en-US" altLang="zh-CN" sz="2800" b="1" smtClean="0">
                <a:latin typeface="+mn-ea"/>
                <a:ea typeface="+mn-ea"/>
              </a:rPr>
              <a:t>《</a:t>
            </a:r>
            <a:r>
              <a:rPr lang="zh-CN" altLang="en-US" sz="2800" b="1" smtClean="0">
                <a:latin typeface="+mn-ea"/>
                <a:ea typeface="+mn-ea"/>
              </a:rPr>
              <a:t>关雎</a:t>
            </a:r>
            <a:r>
              <a:rPr lang="en-US" altLang="zh-CN" sz="2800" b="1" smtClean="0">
                <a:latin typeface="+mn-ea"/>
                <a:ea typeface="+mn-ea"/>
              </a:rPr>
              <a:t>》</a:t>
            </a:r>
            <a:r>
              <a:rPr lang="zh-CN" altLang="en-US" sz="2800" b="1" smtClean="0">
                <a:latin typeface="+mn-ea"/>
                <a:ea typeface="+mn-ea"/>
              </a:rPr>
              <a:t>这首诗歌进行了具体解读，希望同学们及时复习掌握，并背诵课文。</a:t>
            </a:r>
            <a:endParaRPr lang="zh-CN" altLang="en-US" sz="2800" b="1">
              <a:latin typeface="+mn-ea"/>
              <a:ea typeface="+mn-ea"/>
            </a:endParaRPr>
          </a:p>
        </p:txBody>
      </p:sp>
      <p:grpSp>
        <p:nvGrpSpPr>
          <p:cNvPr id="2" name="组合 16"/>
          <p:cNvGrpSpPr/>
          <p:nvPr/>
        </p:nvGrpSpPr>
        <p:grpSpPr>
          <a:xfrm>
            <a:off x="0" y="124979"/>
            <a:ext cx="2754575" cy="1204832"/>
            <a:chOff x="4967092" y="212952"/>
            <a:chExt cx="3232028" cy="1151832"/>
          </a:xfrm>
        </p:grpSpPr>
        <p:grpSp>
          <p:nvGrpSpPr>
            <p:cNvPr id="3" name="组合 17"/>
            <p:cNvGrpSpPr/>
            <p:nvPr/>
          </p:nvGrpSpPr>
          <p:grpSpPr>
            <a:xfrm>
              <a:off x="5411211" y="453130"/>
              <a:ext cx="2787909" cy="833008"/>
              <a:chOff x="1438514" y="440481"/>
              <a:chExt cx="2824479" cy="845242"/>
            </a:xfrm>
          </p:grpSpPr>
          <p:sp>
            <p:nvSpPr>
              <p:cNvPr id="20" name="横卷形 19"/>
              <p:cNvSpPr/>
              <p:nvPr/>
            </p:nvSpPr>
            <p:spPr>
              <a:xfrm>
                <a:off x="1438514" y="440481"/>
                <a:ext cx="2824479" cy="845242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32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课堂小结</a:t>
                </a:r>
              </a:p>
            </p:txBody>
          </p:sp>
          <p:grpSp>
            <p:nvGrpSpPr>
              <p:cNvPr id="4" name="组合 20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" name="组合 21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23" name="直接连接符 22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9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5"/>
          <p:cNvSpPr txBox="1">
            <a:spLocks noChangeArrowheads="1"/>
          </p:cNvSpPr>
          <p:nvPr/>
        </p:nvSpPr>
        <p:spPr bwMode="auto">
          <a:xfrm>
            <a:off x="358191" y="1620751"/>
            <a:ext cx="8414411" cy="23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+mn-ea"/>
                <a:ea typeface="+mn-ea"/>
              </a:rPr>
              <a:t>    </a:t>
            </a:r>
            <a:r>
              <a:rPr lang="zh-CN" altLang="en-US" sz="2600" b="1" smtClean="0">
                <a:latin typeface="+mn-ea"/>
                <a:ea typeface="+mn-ea"/>
              </a:rPr>
              <a:t>这首诗通过写一个男子对心仪女子的思念和追求过程，以及求之不得的焦虑和想象中求而得之的喜悦，表现了爱情追求中的苦与乐，反映了古代劳动人民对美好爱情的向往和追求。</a:t>
            </a:r>
            <a:endParaRPr lang="zh-CN" altLang="en-US" sz="2600" b="1">
              <a:latin typeface="+mn-ea"/>
              <a:ea typeface="+mn-ea"/>
            </a:endParaRPr>
          </a:p>
        </p:txBody>
      </p:sp>
      <p:grpSp>
        <p:nvGrpSpPr>
          <p:cNvPr id="2" name="组合 16"/>
          <p:cNvGrpSpPr/>
          <p:nvPr/>
        </p:nvGrpSpPr>
        <p:grpSpPr>
          <a:xfrm>
            <a:off x="0" y="124979"/>
            <a:ext cx="2754575" cy="1204832"/>
            <a:chOff x="4967092" y="212952"/>
            <a:chExt cx="3232028" cy="1151832"/>
          </a:xfrm>
        </p:grpSpPr>
        <p:grpSp>
          <p:nvGrpSpPr>
            <p:cNvPr id="3" name="组合 17"/>
            <p:cNvGrpSpPr/>
            <p:nvPr/>
          </p:nvGrpSpPr>
          <p:grpSpPr>
            <a:xfrm>
              <a:off x="5411211" y="453130"/>
              <a:ext cx="2787909" cy="833008"/>
              <a:chOff x="1438514" y="440481"/>
              <a:chExt cx="2824479" cy="845242"/>
            </a:xfrm>
          </p:grpSpPr>
          <p:sp>
            <p:nvSpPr>
              <p:cNvPr id="20" name="横卷形 19"/>
              <p:cNvSpPr/>
              <p:nvPr/>
            </p:nvSpPr>
            <p:spPr>
              <a:xfrm>
                <a:off x="1438514" y="440481"/>
                <a:ext cx="2824479" cy="845242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32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主旨归纳</a:t>
                </a:r>
                <a:endParaRPr kumimoji="1" lang="zh-CN" altLang="en-US" sz="3200" b="1">
                  <a:solidFill>
                    <a:schemeClr val="accent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4" name="组合 20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" name="组合 21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23" name="直接连接符 22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9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"/>
          <p:cNvGrpSpPr/>
          <p:nvPr/>
        </p:nvGrpSpPr>
        <p:grpSpPr>
          <a:xfrm>
            <a:off x="0" y="124979"/>
            <a:ext cx="2754575" cy="1204832"/>
            <a:chOff x="4967092" y="212952"/>
            <a:chExt cx="3232028" cy="1151832"/>
          </a:xfrm>
        </p:grpSpPr>
        <p:grpSp>
          <p:nvGrpSpPr>
            <p:cNvPr id="3" name="组合 17"/>
            <p:cNvGrpSpPr/>
            <p:nvPr/>
          </p:nvGrpSpPr>
          <p:grpSpPr>
            <a:xfrm>
              <a:off x="5411211" y="453130"/>
              <a:ext cx="2787909" cy="833008"/>
              <a:chOff x="1438514" y="440481"/>
              <a:chExt cx="2824479" cy="845242"/>
            </a:xfrm>
          </p:grpSpPr>
          <p:sp>
            <p:nvSpPr>
              <p:cNvPr id="20" name="横卷形 19"/>
              <p:cNvSpPr/>
              <p:nvPr/>
            </p:nvSpPr>
            <p:spPr>
              <a:xfrm>
                <a:off x="1438514" y="440481"/>
                <a:ext cx="2824479" cy="845242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32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结构图解</a:t>
                </a:r>
                <a:endParaRPr kumimoji="1" lang="zh-CN" altLang="en-US" sz="3200" b="1">
                  <a:solidFill>
                    <a:schemeClr val="accent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4" name="组合 20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" name="组合 21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23" name="直接连接符 22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9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左大括号 14"/>
          <p:cNvSpPr/>
          <p:nvPr/>
        </p:nvSpPr>
        <p:spPr bwMode="auto">
          <a:xfrm>
            <a:off x="1127185" y="1650681"/>
            <a:ext cx="315535" cy="2687639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600"/>
          </a:p>
        </p:txBody>
      </p:sp>
      <p:sp>
        <p:nvSpPr>
          <p:cNvPr id="17" name="圆角矩形 16"/>
          <p:cNvSpPr/>
          <p:nvPr/>
        </p:nvSpPr>
        <p:spPr>
          <a:xfrm>
            <a:off x="445939" y="2044955"/>
            <a:ext cx="541538" cy="1701140"/>
          </a:xfrm>
          <a:prstGeom prst="roundRect">
            <a:avLst/>
          </a:prstGeom>
          <a:solidFill>
            <a:srgbClr val="C38CBE"/>
          </a:solidFill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关雎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500766" y="1556538"/>
            <a:ext cx="1833164" cy="443883"/>
          </a:xfrm>
          <a:prstGeom prst="roundRect">
            <a:avLst/>
          </a:prstGeom>
          <a:solidFill>
            <a:srgbClr val="FFC589"/>
          </a:solidFill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和鸣起兴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480446" y="2851094"/>
            <a:ext cx="1833164" cy="443883"/>
          </a:xfrm>
          <a:prstGeom prst="roundRect">
            <a:avLst/>
          </a:prstGeom>
          <a:solidFill>
            <a:srgbClr val="FFC589"/>
          </a:solidFill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思念之苦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510937" y="4011714"/>
            <a:ext cx="1750423" cy="443883"/>
          </a:xfrm>
          <a:prstGeom prst="roundRect">
            <a:avLst/>
          </a:prstGeom>
          <a:solidFill>
            <a:srgbClr val="FFC589"/>
          </a:solidFill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亲近之乐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169928" y="1483148"/>
            <a:ext cx="1596632" cy="474718"/>
          </a:xfrm>
          <a:prstGeom prst="roundRect">
            <a:avLst/>
          </a:prstGeom>
          <a:solidFill>
            <a:srgbClr val="92D050"/>
          </a:solidFill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萌生爱意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5189612" y="2604413"/>
            <a:ext cx="1515987" cy="474718"/>
          </a:xfrm>
          <a:prstGeom prst="roundRect">
            <a:avLst/>
          </a:prstGeom>
          <a:solidFill>
            <a:srgbClr val="92D050"/>
          </a:solidFill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求之不得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5240413" y="3871692"/>
            <a:ext cx="1465187" cy="461895"/>
          </a:xfrm>
          <a:prstGeom prst="roundRect">
            <a:avLst/>
          </a:prstGeom>
          <a:solidFill>
            <a:srgbClr val="92D050"/>
          </a:solidFill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得之为欢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3406931" y="1390771"/>
            <a:ext cx="1622269" cy="752989"/>
          </a:xfrm>
          <a:prstGeom prst="roundRect">
            <a:avLst/>
          </a:prstGeom>
          <a:solidFill>
            <a:srgbClr val="7FC8EB"/>
          </a:solidFill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窈窕淑女</a:t>
            </a:r>
            <a:endParaRPr lang="en-US" altLang="zh-CN" sz="240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君子好逑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7244080" y="2204721"/>
            <a:ext cx="1635760" cy="143255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乐而不淫</a:t>
            </a:r>
            <a:endParaRPr lang="en-US" altLang="zh-CN" sz="22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哀而不伤</a:t>
            </a:r>
            <a:endParaRPr lang="zh-CN" altLang="en-US" sz="2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3437411" y="2609971"/>
            <a:ext cx="1561309" cy="752989"/>
          </a:xfrm>
          <a:prstGeom prst="roundRect">
            <a:avLst/>
          </a:prstGeom>
          <a:solidFill>
            <a:srgbClr val="7FC8EB"/>
          </a:solidFill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寤寐求之</a:t>
            </a:r>
            <a:endParaRPr lang="en-US" altLang="zh-CN" sz="240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辗转反侧</a:t>
            </a:r>
            <a:endParaRPr lang="zh-CN" altLang="en-US" sz="200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3447571" y="3778371"/>
            <a:ext cx="1520669" cy="813949"/>
          </a:xfrm>
          <a:prstGeom prst="roundRect">
            <a:avLst/>
          </a:prstGeom>
          <a:solidFill>
            <a:srgbClr val="7FC8EB"/>
          </a:solidFill>
          <a:ln w="19050"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琴瑟友之</a:t>
            </a:r>
            <a:endParaRPr lang="en-US" altLang="zh-CN" sz="240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4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钟鼓乐之</a:t>
            </a:r>
          </a:p>
        </p:txBody>
      </p:sp>
      <p:sp>
        <p:nvSpPr>
          <p:cNvPr id="45" name="左大括号 44"/>
          <p:cNvSpPr/>
          <p:nvPr/>
        </p:nvSpPr>
        <p:spPr bwMode="auto">
          <a:xfrm flipH="1">
            <a:off x="6817360" y="1528761"/>
            <a:ext cx="345440" cy="2768919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60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29" grpId="0" animBg="1"/>
      <p:bldP spid="30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41" grpId="0" animBg="1"/>
      <p:bldP spid="43" grpId="0" animBg="1"/>
      <p:bldP spid="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124979"/>
            <a:ext cx="2754575" cy="1204832"/>
            <a:chOff x="4967092" y="212952"/>
            <a:chExt cx="3232028" cy="1151832"/>
          </a:xfrm>
        </p:grpSpPr>
        <p:grpSp>
          <p:nvGrpSpPr>
            <p:cNvPr id="18" name="组合 17"/>
            <p:cNvGrpSpPr/>
            <p:nvPr/>
          </p:nvGrpSpPr>
          <p:grpSpPr>
            <a:xfrm>
              <a:off x="5411211" y="453130"/>
              <a:ext cx="2787909" cy="833008"/>
              <a:chOff x="1438514" y="440481"/>
              <a:chExt cx="2824479" cy="845242"/>
            </a:xfrm>
          </p:grpSpPr>
          <p:sp>
            <p:nvSpPr>
              <p:cNvPr id="20" name="横卷形 19"/>
              <p:cNvSpPr/>
              <p:nvPr/>
            </p:nvSpPr>
            <p:spPr>
              <a:xfrm>
                <a:off x="1438514" y="440481"/>
                <a:ext cx="2824479" cy="845242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32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导入新课</a:t>
                </a:r>
                <a:endParaRPr kumimoji="1" lang="zh-CN" altLang="en-US" sz="3200" b="1">
                  <a:solidFill>
                    <a:schemeClr val="accent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组合 21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23" name="直接连接符 22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9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矩形 28"/>
          <p:cNvSpPr/>
          <p:nvPr/>
        </p:nvSpPr>
        <p:spPr>
          <a:xfrm>
            <a:off x="340009" y="1374174"/>
            <a:ext cx="846068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folHlink"/>
              </a:buClr>
              <a:buSzPct val="85000"/>
            </a:pPr>
            <a:r>
              <a:rPr lang="zh-CN" altLang="en-US" sz="2400" b="1" smtClean="0">
                <a:latin typeface="Calibri" panose="020F0502020204030204" pitchFamily="34" charset="0"/>
                <a:ea typeface="宋体" panose="02010600030101010101" pitchFamily="2" charset="-122"/>
              </a:rPr>
              <a:t>          俗话说：爱美之心人皆有之。面对美好的人或物，都会产生爱慕之心。现实生活中，我们常常把心中爱慕之人称为“梦中情人”。</a:t>
            </a:r>
            <a:r>
              <a:rPr lang="en-US" altLang="zh-CN" sz="2400" b="1" smtClean="0">
                <a:latin typeface="Calibri" panose="020F050202020403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b="1" smtClean="0">
                <a:latin typeface="Calibri" panose="020F0502020204030204" pitchFamily="34" charset="0"/>
                <a:ea typeface="宋体" panose="02010600030101010101" pitchFamily="2" charset="-122"/>
              </a:rPr>
              <a:t>关雎</a:t>
            </a:r>
            <a:r>
              <a:rPr lang="en-US" altLang="zh-CN" sz="2400" b="1" smtClean="0">
                <a:latin typeface="Calibri" panose="020F050202020403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b="1" smtClean="0">
                <a:latin typeface="Calibri" panose="020F0502020204030204" pitchFamily="34" charset="0"/>
                <a:ea typeface="宋体" panose="02010600030101010101" pitchFamily="2" charset="-122"/>
              </a:rPr>
              <a:t>这首诗便惟妙惟肖淋漓尽致地展现了一场对“梦中情人”的浪漫的追求。那么追求的过程是如何的？追求的结果又是怎样的？让我们一起走进</a:t>
            </a:r>
            <a:r>
              <a:rPr lang="en-US" altLang="zh-CN" sz="2400" b="1" smtClean="0">
                <a:latin typeface="Calibri" panose="020F050202020403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b="1" smtClean="0">
                <a:latin typeface="Calibri" panose="020F0502020204030204" pitchFamily="34" charset="0"/>
                <a:ea typeface="宋体" panose="02010600030101010101" pitchFamily="2" charset="-122"/>
              </a:rPr>
              <a:t>诗经</a:t>
            </a:r>
            <a:r>
              <a:rPr lang="en-US" altLang="zh-CN" sz="2400" b="1" smtClean="0">
                <a:latin typeface="Calibri" panose="020F050202020403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b="1" smtClean="0">
                <a:latin typeface="Calibri" panose="020F0502020204030204" pitchFamily="34" charset="0"/>
                <a:ea typeface="宋体" panose="02010600030101010101" pitchFamily="2" charset="-122"/>
              </a:rPr>
              <a:t>，走进</a:t>
            </a:r>
            <a:r>
              <a:rPr lang="en-US" altLang="zh-CN" sz="2400" b="1" smtClean="0">
                <a:latin typeface="Calibri" panose="020F050202020403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b="1" smtClean="0">
                <a:latin typeface="Calibri" panose="020F0502020204030204" pitchFamily="34" charset="0"/>
                <a:ea typeface="宋体" panose="02010600030101010101" pitchFamily="2" charset="-122"/>
              </a:rPr>
              <a:t>诗经</a:t>
            </a:r>
            <a:r>
              <a:rPr lang="en-US" altLang="zh-CN" sz="2400" b="1" smtClean="0">
                <a:latin typeface="Calibri" panose="020F050202020403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b="1" smtClean="0">
                <a:latin typeface="Calibri" panose="020F0502020204030204" pitchFamily="34" charset="0"/>
                <a:ea typeface="宋体" panose="02010600030101010101" pitchFamily="2" charset="-122"/>
              </a:rPr>
              <a:t>开篇的第一首</a:t>
            </a:r>
            <a:r>
              <a:rPr lang="en-US" altLang="zh-CN" sz="2400" b="1" smtClean="0">
                <a:latin typeface="Calibri" panose="020F050202020403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b="1" smtClean="0">
                <a:latin typeface="Calibri" panose="020F0502020204030204" pitchFamily="34" charset="0"/>
                <a:ea typeface="宋体" panose="02010600030101010101" pitchFamily="2" charset="-122"/>
              </a:rPr>
              <a:t>关雎</a:t>
            </a:r>
            <a:r>
              <a:rPr lang="en-US" altLang="zh-CN" sz="2400" b="1" smtClean="0">
                <a:latin typeface="Calibri" panose="020F050202020403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400" b="1" smtClean="0">
                <a:latin typeface="Calibri" panose="020F0502020204030204" pitchFamily="34" charset="0"/>
                <a:ea typeface="宋体" panose="02010600030101010101" pitchFamily="2" charset="-122"/>
              </a:rPr>
              <a:t>。</a:t>
            </a:r>
            <a:endParaRPr lang="zh-CN" altLang="en-US" sz="2600" b="1"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2663579" y="1318052"/>
            <a:ext cx="6328021" cy="34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smtClean="0">
                <a:latin typeface="宋体" panose="02010600030101010101" pitchFamily="2" charset="-122"/>
              </a:rPr>
              <a:t>《</a:t>
            </a:r>
            <a:r>
              <a:rPr lang="zh-CN" altLang="en-US" sz="2400" b="1" smtClean="0">
                <a:latin typeface="宋体" panose="02010600030101010101" pitchFamily="2" charset="-122"/>
              </a:rPr>
              <a:t>诗经</a:t>
            </a:r>
            <a:r>
              <a:rPr lang="en-US" altLang="zh-CN" sz="2400" b="1" smtClean="0">
                <a:latin typeface="宋体" panose="02010600030101010101" pitchFamily="2" charset="-122"/>
              </a:rPr>
              <a:t>》</a:t>
            </a:r>
            <a:r>
              <a:rPr lang="zh-CN" altLang="en-US" sz="2400" b="1" smtClean="0">
                <a:latin typeface="宋体" panose="02010600030101010101" pitchFamily="2" charset="-122"/>
              </a:rPr>
              <a:t>，先秦时叫作</a:t>
            </a:r>
            <a:r>
              <a:rPr lang="en-US" altLang="zh-CN" sz="2400" b="1" smtClean="0">
                <a:latin typeface="宋体" panose="02010600030101010101" pitchFamily="2" charset="-122"/>
              </a:rPr>
              <a:t>《</a:t>
            </a:r>
            <a:r>
              <a:rPr lang="zh-CN" altLang="en-US" sz="2400" b="1" smtClean="0">
                <a:latin typeface="宋体" panose="02010600030101010101" pitchFamily="2" charset="-122"/>
              </a:rPr>
              <a:t>诗</a:t>
            </a:r>
            <a:r>
              <a:rPr lang="en-US" altLang="zh-CN" sz="2400" b="1" smtClean="0">
                <a:latin typeface="宋体" panose="02010600030101010101" pitchFamily="2" charset="-122"/>
              </a:rPr>
              <a:t>》</a:t>
            </a:r>
            <a:r>
              <a:rPr lang="zh-CN" altLang="en-US" sz="2400" b="1" smtClean="0">
                <a:latin typeface="宋体" panose="02010600030101010101" pitchFamily="2" charset="-122"/>
              </a:rPr>
              <a:t>或</a:t>
            </a:r>
            <a:r>
              <a:rPr lang="en-US" altLang="zh-CN" sz="2400" b="1" smtClean="0">
                <a:latin typeface="宋体" panose="02010600030101010101" pitchFamily="2" charset="-122"/>
              </a:rPr>
              <a:t>《</a:t>
            </a:r>
            <a:r>
              <a:rPr lang="zh-CN" altLang="en-US" sz="2400" b="1" smtClean="0">
                <a:latin typeface="宋体" panose="02010600030101010101" pitchFamily="2" charset="-122"/>
              </a:rPr>
              <a:t>诗三百</a:t>
            </a:r>
            <a:r>
              <a:rPr lang="en-US" altLang="zh-CN" sz="2400" b="1" smtClean="0">
                <a:latin typeface="宋体" panose="02010600030101010101" pitchFamily="2" charset="-122"/>
              </a:rPr>
              <a:t>》</a:t>
            </a:r>
            <a:r>
              <a:rPr lang="zh-CN" altLang="en-US" sz="2400" b="1" smtClean="0">
                <a:latin typeface="宋体" panose="02010600030101010101" pitchFamily="2" charset="-122"/>
              </a:rPr>
              <a:t>，到了汉代被奉为经典，尊称为诗经</a:t>
            </a:r>
            <a:r>
              <a:rPr lang="en-US" altLang="zh-CN" sz="2400" b="1" smtClean="0">
                <a:latin typeface="宋体" panose="02010600030101010101" pitchFamily="2" charset="-122"/>
              </a:rPr>
              <a:t>》</a:t>
            </a:r>
            <a:r>
              <a:rPr lang="zh-CN" altLang="en-US" sz="2400" b="1" smtClean="0">
                <a:latin typeface="宋体" panose="02010600030101010101" pitchFamily="2" charset="-122"/>
              </a:rPr>
              <a:t>，列为“五经”之一。</a:t>
            </a:r>
          </a:p>
          <a:p>
            <a:pPr>
              <a:lnSpc>
                <a:spcPct val="130000"/>
              </a:lnSpc>
            </a:pPr>
            <a:r>
              <a:rPr lang="en-US" altLang="zh-CN" sz="2400" b="1" smtClean="0">
                <a:latin typeface="宋体" panose="02010600030101010101" pitchFamily="2" charset="-122"/>
              </a:rPr>
              <a:t>    《</a:t>
            </a:r>
            <a:r>
              <a:rPr lang="zh-CN" altLang="en-US" sz="2400" b="1" smtClean="0">
                <a:latin typeface="宋体" panose="02010600030101010101" pitchFamily="2" charset="-122"/>
              </a:rPr>
              <a:t>诗经</a:t>
            </a:r>
            <a:r>
              <a:rPr lang="en-US" altLang="zh-CN" sz="2400" b="1" smtClean="0">
                <a:latin typeface="宋体" panose="02010600030101010101" pitchFamily="2" charset="-122"/>
              </a:rPr>
              <a:t>》</a:t>
            </a:r>
            <a:r>
              <a:rPr lang="zh-CN" altLang="en-US" sz="2400" b="1" smtClean="0">
                <a:latin typeface="宋体" panose="02010600030101010101" pitchFamily="2" charset="-122"/>
              </a:rPr>
              <a:t>是我国最早的诗歌总集，也是我国诗歌现实主义传统的源头。它汇集了从西周初年到春秋中叶</a:t>
            </a:r>
            <a:r>
              <a:rPr lang="en-US" altLang="zh-CN" sz="2400" b="1" smtClean="0">
                <a:latin typeface="宋体" panose="02010600030101010101" pitchFamily="2" charset="-122"/>
              </a:rPr>
              <a:t>(</a:t>
            </a:r>
            <a:r>
              <a:rPr lang="zh-CN" altLang="en-US" sz="2400" b="1" smtClean="0">
                <a:latin typeface="宋体" panose="02010600030101010101" pitchFamily="2" charset="-122"/>
              </a:rPr>
              <a:t>约公元前</a:t>
            </a:r>
            <a:r>
              <a:rPr lang="en-US" altLang="zh-CN" sz="2400" b="1" smtClean="0">
                <a:latin typeface="宋体" panose="02010600030101010101" pitchFamily="2" charset="-122"/>
              </a:rPr>
              <a:t>11</a:t>
            </a:r>
            <a:r>
              <a:rPr lang="zh-CN" altLang="en-US" sz="2400" b="1" smtClean="0">
                <a:latin typeface="宋体" panose="02010600030101010101" pitchFamily="2" charset="-122"/>
              </a:rPr>
              <a:t>世纪至公元前</a:t>
            </a:r>
            <a:r>
              <a:rPr lang="en-US" altLang="zh-CN" sz="2400" b="1" smtClean="0">
                <a:latin typeface="宋体" panose="02010600030101010101" pitchFamily="2" charset="-122"/>
              </a:rPr>
              <a:t>6</a:t>
            </a:r>
            <a:r>
              <a:rPr lang="zh-CN" altLang="en-US" sz="2400" b="1" smtClean="0">
                <a:latin typeface="宋体" panose="02010600030101010101" pitchFamily="2" charset="-122"/>
              </a:rPr>
              <a:t>世纪</a:t>
            </a:r>
            <a:r>
              <a:rPr lang="en-US" altLang="zh-CN" sz="2400" b="1" smtClean="0">
                <a:latin typeface="宋体" panose="02010600030101010101" pitchFamily="2" charset="-122"/>
              </a:rPr>
              <a:t>)</a:t>
            </a:r>
            <a:r>
              <a:rPr lang="zh-CN" altLang="en-US" sz="2400" b="1" smtClean="0">
                <a:latin typeface="宋体" panose="02010600030101010101" pitchFamily="2" charset="-122"/>
              </a:rPr>
              <a:t>的诗歌</a:t>
            </a:r>
            <a:r>
              <a:rPr lang="en-US" altLang="zh-CN" sz="2400" b="1" smtClean="0">
                <a:latin typeface="宋体" panose="02010600030101010101" pitchFamily="2" charset="-122"/>
              </a:rPr>
              <a:t>305</a:t>
            </a:r>
            <a:r>
              <a:rPr lang="zh-CN" altLang="en-US" sz="2400" b="1" smtClean="0">
                <a:latin typeface="宋体" panose="02010600030101010101" pitchFamily="2" charset="-122"/>
              </a:rPr>
              <a:t>篇。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0" y="124979"/>
            <a:ext cx="2754575" cy="1204832"/>
            <a:chOff x="4967092" y="212952"/>
            <a:chExt cx="3232028" cy="1151832"/>
          </a:xfrm>
        </p:grpSpPr>
        <p:grpSp>
          <p:nvGrpSpPr>
            <p:cNvPr id="23" name="组合 22"/>
            <p:cNvGrpSpPr/>
            <p:nvPr/>
          </p:nvGrpSpPr>
          <p:grpSpPr>
            <a:xfrm>
              <a:off x="5411211" y="453130"/>
              <a:ext cx="2787909" cy="833008"/>
              <a:chOff x="1438514" y="440481"/>
              <a:chExt cx="2824479" cy="845242"/>
            </a:xfrm>
          </p:grpSpPr>
          <p:sp>
            <p:nvSpPr>
              <p:cNvPr id="25" name="横卷形 24"/>
              <p:cNvSpPr/>
              <p:nvPr/>
            </p:nvSpPr>
            <p:spPr>
              <a:xfrm>
                <a:off x="1438514" y="440481"/>
                <a:ext cx="2824479" cy="845242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32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作品简介</a:t>
                </a:r>
                <a:endParaRPr kumimoji="1" lang="zh-CN" altLang="en-US" sz="3200" b="1">
                  <a:solidFill>
                    <a:schemeClr val="accent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31" name="直接连接符 30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" name="组合 26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28" name="直接连接符 27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24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" name="图片 17" descr="https://timgsa.baidu.com/timg?image&amp;quality=80&amp;size=b9999_10000&amp;sec=1584090066251&amp;di=8e4996b06227aad709e66fa5c1a7863a&amp;imgtype=0&amp;src=http%3A%2F%2Fimg38.ddimg.cn%2F91%2F9%2F21100258-1_o.jpg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437846" y="1569444"/>
            <a:ext cx="2081834" cy="2829836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19" name="组合 18"/>
          <p:cNvGrpSpPr/>
          <p:nvPr/>
        </p:nvGrpSpPr>
        <p:grpSpPr>
          <a:xfrm>
            <a:off x="7201051" y="162561"/>
            <a:ext cx="1617830" cy="1127760"/>
            <a:chOff x="779930" y="467069"/>
            <a:chExt cx="1836271" cy="1345423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9930" y="467069"/>
              <a:ext cx="1262131" cy="1262131"/>
            </a:xfrm>
            <a:custGeom>
              <a:avLst/>
              <a:gdLst>
                <a:gd name="connsiteX0" fmla="*/ 0 w 1262131"/>
                <a:gd name="connsiteY0" fmla="*/ 0 h 1262131"/>
                <a:gd name="connsiteX1" fmla="*/ 1262131 w 1262131"/>
                <a:gd name="connsiteY1" fmla="*/ 0 h 1262131"/>
                <a:gd name="connsiteX2" fmla="*/ 1262131 w 1262131"/>
                <a:gd name="connsiteY2" fmla="*/ 861668 h 1262131"/>
                <a:gd name="connsiteX3" fmla="*/ 959713 w 1262131"/>
                <a:gd name="connsiteY3" fmla="*/ 861668 h 1262131"/>
                <a:gd name="connsiteX4" fmla="*/ 869224 w 1262131"/>
                <a:gd name="connsiteY4" fmla="*/ 952157 h 1262131"/>
                <a:gd name="connsiteX5" fmla="*/ 869224 w 1262131"/>
                <a:gd name="connsiteY5" fmla="*/ 1262131 h 1262131"/>
                <a:gd name="connsiteX6" fmla="*/ 0 w 1262131"/>
                <a:gd name="connsiteY6" fmla="*/ 1262131 h 126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131" h="1262131">
                  <a:moveTo>
                    <a:pt x="0" y="0"/>
                  </a:moveTo>
                  <a:lnTo>
                    <a:pt x="1262131" y="0"/>
                  </a:lnTo>
                  <a:lnTo>
                    <a:pt x="1262131" y="861668"/>
                  </a:lnTo>
                  <a:lnTo>
                    <a:pt x="959713" y="861668"/>
                  </a:lnTo>
                  <a:cubicBezTo>
                    <a:pt x="909737" y="861668"/>
                    <a:pt x="869224" y="902181"/>
                    <a:pt x="869224" y="952157"/>
                  </a:cubicBezTo>
                  <a:lnTo>
                    <a:pt x="869224" y="1262131"/>
                  </a:lnTo>
                  <a:lnTo>
                    <a:pt x="0" y="1262131"/>
                  </a:lnTo>
                  <a:close/>
                </a:path>
              </a:pathLst>
            </a:custGeom>
          </p:spPr>
        </p:pic>
        <p:sp>
          <p:nvSpPr>
            <p:cNvPr id="21" name="文本框 8"/>
            <p:cNvSpPr txBox="1"/>
            <p:nvPr/>
          </p:nvSpPr>
          <p:spPr>
            <a:xfrm>
              <a:off x="1610798" y="1227717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200" b="1">
                  <a:solidFill>
                    <a:srgbClr val="002060"/>
                  </a:solidFill>
                  <a:latin typeface="Xingkai SC" panose="02010600040101010101" pitchFamily="2" charset="-122"/>
                  <a:ea typeface="Xingkai SC" panose="02010600040101010101" pitchFamily="2" charset="-122"/>
                </a:rPr>
                <a:t>截屏</a:t>
              </a:r>
            </a:p>
          </p:txBody>
        </p:sp>
      </p:grp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19151" y="457200"/>
            <a:ext cx="837605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诗经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中的诗当初都是配乐的歌词，按所配乐曲的性质分成风、雅、颂三类。“风”是各地方的民歌民谣；“雅”是正统的宫廷乐歌，用于宴会的典礼；“颂”是祭祀乐歌，用于宫廷宗庙祭祀。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诗经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中主要的表现手法是赋、比、兴。赋是直陈其事，比是借物譬喻，兴是托物起兴。风、雅、颂、赋、比、兴合称“六义”，是古人对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诗经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艺术经验的总结。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304801" y="1734612"/>
            <a:ext cx="8422640" cy="297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smtClean="0">
                <a:latin typeface="宋体" panose="02010600030101010101" pitchFamily="2" charset="-122"/>
              </a:rPr>
              <a:t>古体诗：指的是唐代以前形成的较少格律限制的诗歌形式，有四言体、 五言体、六言体和七言古代诗歌体等，大致押韵，不讲究平仄，句数不限。</a:t>
            </a: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latin typeface="宋体" panose="02010600030101010101" pitchFamily="2" charset="-122"/>
              </a:rPr>
              <a:t>    古体诗的发展轨迹：</a:t>
            </a:r>
            <a:r>
              <a:rPr lang="en-US" altLang="zh-CN" sz="2400" b="1" smtClean="0">
                <a:latin typeface="宋体" panose="02010600030101010101" pitchFamily="2" charset="-122"/>
              </a:rPr>
              <a:t>《</a:t>
            </a:r>
            <a:r>
              <a:rPr lang="zh-CN" altLang="en-US" sz="2400" b="1" smtClean="0">
                <a:latin typeface="宋体" panose="02010600030101010101" pitchFamily="2" charset="-122"/>
              </a:rPr>
              <a:t>诗经</a:t>
            </a:r>
            <a:r>
              <a:rPr lang="en-US" altLang="zh-CN" sz="2400" b="1" smtClean="0">
                <a:latin typeface="宋体" panose="02010600030101010101" pitchFamily="2" charset="-122"/>
              </a:rPr>
              <a:t>》→</a:t>
            </a:r>
            <a:r>
              <a:rPr lang="zh-CN" altLang="en-US" sz="2400" b="1" smtClean="0">
                <a:latin typeface="宋体" panose="02010600030101010101" pitchFamily="2" charset="-122"/>
              </a:rPr>
              <a:t>楚辞→汉赋→汉乐府→魏晋南北朝民歌→建安诗歌→陶诗等文人五言诗→唐代的古风、新乐府。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2" name="组合 21"/>
          <p:cNvGrpSpPr/>
          <p:nvPr/>
        </p:nvGrpSpPr>
        <p:grpSpPr>
          <a:xfrm>
            <a:off x="0" y="124979"/>
            <a:ext cx="2754575" cy="1204832"/>
            <a:chOff x="4967092" y="212952"/>
            <a:chExt cx="3232028" cy="1151832"/>
          </a:xfrm>
        </p:grpSpPr>
        <p:grpSp>
          <p:nvGrpSpPr>
            <p:cNvPr id="3" name="组合 22"/>
            <p:cNvGrpSpPr/>
            <p:nvPr/>
          </p:nvGrpSpPr>
          <p:grpSpPr>
            <a:xfrm>
              <a:off x="5411211" y="453130"/>
              <a:ext cx="2787909" cy="833008"/>
              <a:chOff x="1438514" y="440481"/>
              <a:chExt cx="2824479" cy="845242"/>
            </a:xfrm>
          </p:grpSpPr>
          <p:sp>
            <p:nvSpPr>
              <p:cNvPr id="25" name="横卷形 24"/>
              <p:cNvSpPr/>
              <p:nvPr/>
            </p:nvSpPr>
            <p:spPr>
              <a:xfrm>
                <a:off x="1438514" y="440481"/>
                <a:ext cx="2824479" cy="845242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3200" b="1" smtClean="0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文体知识</a:t>
                </a:r>
                <a:endParaRPr kumimoji="1" lang="zh-CN" altLang="en-US" sz="3200" b="1">
                  <a:solidFill>
                    <a:schemeClr val="accent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微软雅黑" panose="020B0503020204020204" charset="-122"/>
                </a:endParaRPr>
              </a:p>
            </p:txBody>
          </p:sp>
          <p:grpSp>
            <p:nvGrpSpPr>
              <p:cNvPr id="4" name="组合 25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31" name="直接连接符 30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" name="组合 26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28" name="直接连接符 27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24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矩形 15"/>
          <p:cNvSpPr/>
          <p:nvPr/>
        </p:nvSpPr>
        <p:spPr>
          <a:xfrm>
            <a:off x="2909753" y="1025644"/>
            <a:ext cx="37753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古体诗与近体诗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7201051" y="162561"/>
            <a:ext cx="1617830" cy="1127760"/>
            <a:chOff x="779930" y="467069"/>
            <a:chExt cx="1836271" cy="1345423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9930" y="467069"/>
              <a:ext cx="1262131" cy="1262131"/>
            </a:xfrm>
            <a:custGeom>
              <a:avLst/>
              <a:gdLst>
                <a:gd name="connsiteX0" fmla="*/ 0 w 1262131"/>
                <a:gd name="connsiteY0" fmla="*/ 0 h 1262131"/>
                <a:gd name="connsiteX1" fmla="*/ 1262131 w 1262131"/>
                <a:gd name="connsiteY1" fmla="*/ 0 h 1262131"/>
                <a:gd name="connsiteX2" fmla="*/ 1262131 w 1262131"/>
                <a:gd name="connsiteY2" fmla="*/ 861668 h 1262131"/>
                <a:gd name="connsiteX3" fmla="*/ 959713 w 1262131"/>
                <a:gd name="connsiteY3" fmla="*/ 861668 h 1262131"/>
                <a:gd name="connsiteX4" fmla="*/ 869224 w 1262131"/>
                <a:gd name="connsiteY4" fmla="*/ 952157 h 1262131"/>
                <a:gd name="connsiteX5" fmla="*/ 869224 w 1262131"/>
                <a:gd name="connsiteY5" fmla="*/ 1262131 h 1262131"/>
                <a:gd name="connsiteX6" fmla="*/ 0 w 1262131"/>
                <a:gd name="connsiteY6" fmla="*/ 1262131 h 1262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2131" h="1262131">
                  <a:moveTo>
                    <a:pt x="0" y="0"/>
                  </a:moveTo>
                  <a:lnTo>
                    <a:pt x="1262131" y="0"/>
                  </a:lnTo>
                  <a:lnTo>
                    <a:pt x="1262131" y="861668"/>
                  </a:lnTo>
                  <a:lnTo>
                    <a:pt x="959713" y="861668"/>
                  </a:lnTo>
                  <a:cubicBezTo>
                    <a:pt x="909737" y="861668"/>
                    <a:pt x="869224" y="902181"/>
                    <a:pt x="869224" y="952157"/>
                  </a:cubicBezTo>
                  <a:lnTo>
                    <a:pt x="869224" y="1262131"/>
                  </a:lnTo>
                  <a:lnTo>
                    <a:pt x="0" y="1262131"/>
                  </a:lnTo>
                  <a:close/>
                </a:path>
              </a:pathLst>
            </a:custGeom>
          </p:spPr>
        </p:pic>
        <p:sp>
          <p:nvSpPr>
            <p:cNvPr id="20" name="文本框 8"/>
            <p:cNvSpPr txBox="1"/>
            <p:nvPr/>
          </p:nvSpPr>
          <p:spPr>
            <a:xfrm>
              <a:off x="1610798" y="1227717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200" b="1">
                  <a:solidFill>
                    <a:srgbClr val="002060"/>
                  </a:solidFill>
                  <a:latin typeface="Xingkai SC" panose="02010600040101010101" pitchFamily="2" charset="-122"/>
                  <a:ea typeface="Xingkai SC" panose="02010600040101010101" pitchFamily="2" charset="-122"/>
                </a:rPr>
                <a:t>截屏</a:t>
              </a:r>
            </a:p>
          </p:txBody>
        </p:sp>
      </p:grp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10742" y="346841"/>
            <a:ext cx="8428458" cy="4387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 b="1" smtClean="0">
                <a:latin typeface="宋体" panose="02010600030101010101" pitchFamily="2" charset="-122"/>
                <a:ea typeface="宋体" panose="02010600030101010101" pitchFamily="2" charset="-122"/>
              </a:rPr>
              <a:t>近体诗：隋唐出现的新诗体，有绝句和律诗两种。律诗通常为</a:t>
            </a:r>
            <a:r>
              <a:rPr lang="en-US" altLang="zh-CN" sz="2100" b="1" smtClean="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100" b="1" smtClean="0">
                <a:latin typeface="宋体" panose="02010600030101010101" pitchFamily="2" charset="-122"/>
                <a:ea typeface="宋体" panose="02010600030101010101" pitchFamily="2" charset="-122"/>
              </a:rPr>
              <a:t>句（超过</a:t>
            </a:r>
            <a:r>
              <a:rPr lang="en-US" altLang="zh-CN" sz="2100" b="1" smtClean="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100" b="1" smtClean="0">
                <a:latin typeface="宋体" panose="02010600030101010101" pitchFamily="2" charset="-122"/>
                <a:ea typeface="宋体" panose="02010600030101010101" pitchFamily="2" charset="-122"/>
              </a:rPr>
              <a:t>句的称为排律或长律），律诗分为首联、颔联、颈联和尾联。绝句为</a:t>
            </a:r>
            <a:r>
              <a:rPr lang="en-US" altLang="zh-CN" sz="2100" b="1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100" b="1" smtClean="0">
                <a:latin typeface="宋体" panose="02010600030101010101" pitchFamily="2" charset="-122"/>
                <a:ea typeface="宋体" panose="02010600030101010101" pitchFamily="2" charset="-122"/>
              </a:rPr>
              <a:t>句。根据每句字数，可分为五律、七律、五绝、七绝，讲究韵律平仄，律诗还讲究对仗。除排律外，句数都有限定。结构整齐、讲究押韵、规定平仄是近体诗的最大特点。</a:t>
            </a:r>
          </a:p>
          <a:p>
            <a:pPr>
              <a:lnSpc>
                <a:spcPct val="150000"/>
              </a:lnSpc>
            </a:pPr>
            <a:r>
              <a:rPr lang="zh-CN" altLang="en-US" sz="2100" b="1" smtClean="0">
                <a:latin typeface="宋体" panose="02010600030101010101" pitchFamily="2" charset="-122"/>
                <a:ea typeface="宋体" panose="02010600030101010101" pitchFamily="2" charset="-122"/>
              </a:rPr>
              <a:t>    诗歌是最早出现的文学体裁，有着和其他体裁截然不同的特点。归结为五个方面：抒情性是诗歌的最基本特点；诗歌通过形象典型地反映生活；诗歌通过意境表达思想感情；古典诗歌具有精练和含蓄的特征；古代诗歌具有音乐美。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5"/>
          <p:cNvSpPr txBox="1">
            <a:spLocks noChangeArrowheads="1"/>
          </p:cNvSpPr>
          <p:nvPr/>
        </p:nvSpPr>
        <p:spPr bwMode="auto">
          <a:xfrm>
            <a:off x="378511" y="1831042"/>
            <a:ext cx="8424181" cy="13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+mn-ea"/>
                <a:ea typeface="+mn-ea"/>
              </a:rPr>
              <a:t>    </a:t>
            </a:r>
            <a:r>
              <a:rPr lang="en-US" altLang="zh-CN" sz="2800" b="1">
                <a:latin typeface="+mn-ea"/>
                <a:ea typeface="+mn-ea"/>
              </a:rPr>
              <a:t>1</a:t>
            </a:r>
            <a:r>
              <a:rPr lang="zh-CN" altLang="en-US" sz="2800" b="1">
                <a:latin typeface="+mn-ea"/>
                <a:ea typeface="+mn-ea"/>
              </a:rPr>
              <a:t>．听老师</a:t>
            </a:r>
            <a:r>
              <a:rPr lang="zh-CN" altLang="en-US" sz="2800" b="1" smtClean="0">
                <a:latin typeface="+mn-ea"/>
                <a:ea typeface="+mn-ea"/>
              </a:rPr>
              <a:t>朗读</a:t>
            </a:r>
            <a:r>
              <a:rPr lang="en-US" altLang="zh-CN" sz="2800" b="1" smtClean="0">
                <a:latin typeface="+mn-ea"/>
                <a:ea typeface="+mn-ea"/>
              </a:rPr>
              <a:t>《</a:t>
            </a:r>
            <a:r>
              <a:rPr lang="zh-CN" altLang="en-US" sz="2800" b="1" smtClean="0">
                <a:latin typeface="+mn-ea"/>
                <a:ea typeface="+mn-ea"/>
              </a:rPr>
              <a:t>关雎</a:t>
            </a:r>
            <a:r>
              <a:rPr lang="en-US" altLang="zh-CN" sz="2800" b="1" smtClean="0">
                <a:latin typeface="+mn-ea"/>
                <a:ea typeface="+mn-ea"/>
              </a:rPr>
              <a:t>》</a:t>
            </a:r>
            <a:r>
              <a:rPr lang="zh-CN" altLang="en-US" sz="2800" b="1" smtClean="0">
                <a:latin typeface="+mn-ea"/>
                <a:ea typeface="+mn-ea"/>
              </a:rPr>
              <a:t>，</a:t>
            </a:r>
            <a:r>
              <a:rPr lang="zh-CN" altLang="en-US" sz="2800" b="1">
                <a:latin typeface="+mn-ea"/>
                <a:ea typeface="+mn-ea"/>
              </a:rPr>
              <a:t>注意下列</a:t>
            </a:r>
            <a:r>
              <a:rPr lang="zh-CN" altLang="en-US" sz="2800" b="1" smtClean="0">
                <a:latin typeface="+mn-ea"/>
                <a:ea typeface="+mn-ea"/>
              </a:rPr>
              <a:t>加红的</a:t>
            </a:r>
            <a:r>
              <a:rPr lang="zh-CN" altLang="en-US" sz="2800" b="1">
                <a:latin typeface="+mn-ea"/>
                <a:ea typeface="+mn-ea"/>
              </a:rPr>
              <a:t>字音字形，注意节奏、停顿。</a:t>
            </a:r>
            <a:endParaRPr lang="zh-CN" altLang="en-US" sz="2400" b="1">
              <a:latin typeface="+mn-ea"/>
              <a:ea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124979"/>
            <a:ext cx="2754575" cy="1204832"/>
            <a:chOff x="4967092" y="212952"/>
            <a:chExt cx="3232028" cy="1151832"/>
          </a:xfrm>
        </p:grpSpPr>
        <p:grpSp>
          <p:nvGrpSpPr>
            <p:cNvPr id="18" name="组合 17"/>
            <p:cNvGrpSpPr/>
            <p:nvPr/>
          </p:nvGrpSpPr>
          <p:grpSpPr>
            <a:xfrm>
              <a:off x="5411211" y="453130"/>
              <a:ext cx="2787909" cy="833008"/>
              <a:chOff x="1438514" y="440481"/>
              <a:chExt cx="2824479" cy="845242"/>
            </a:xfrm>
          </p:grpSpPr>
          <p:sp>
            <p:nvSpPr>
              <p:cNvPr id="20" name="横卷形 19"/>
              <p:cNvSpPr/>
              <p:nvPr/>
            </p:nvSpPr>
            <p:spPr>
              <a:xfrm>
                <a:off x="1438514" y="440481"/>
                <a:ext cx="2824479" cy="845242"/>
              </a:xfrm>
              <a:prstGeom prst="horizontalScroll">
                <a:avLst/>
              </a:prstGeom>
              <a:solidFill>
                <a:schemeClr val="accent5">
                  <a:lumMod val="9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zh-CN" altLang="en-US" sz="3200" b="1">
                    <a:solidFill>
                      <a:schemeClr val="accent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微软雅黑" panose="020B0503020204020204" charset="-122"/>
                  </a:rPr>
                  <a:t>诵读课文</a:t>
                </a: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693775" y="707236"/>
                <a:ext cx="467380" cy="569114"/>
                <a:chOff x="3693775" y="707236"/>
                <a:chExt cx="467380" cy="569114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 flipH="1">
                  <a:off x="4073525" y="805481"/>
                  <a:ext cx="0" cy="470869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3693775" y="1112576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H="1">
                  <a:off x="4161155" y="707236"/>
                  <a:ext cx="0" cy="416712"/>
                </a:xfrm>
                <a:prstGeom prst="line">
                  <a:avLst/>
                </a:prstGeom>
                <a:ln w="127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组合 21"/>
              <p:cNvGrpSpPr/>
              <p:nvPr/>
            </p:nvGrpSpPr>
            <p:grpSpPr>
              <a:xfrm>
                <a:off x="1615401" y="554838"/>
                <a:ext cx="560148" cy="416712"/>
                <a:chOff x="1615401" y="554838"/>
                <a:chExt cx="560148" cy="416712"/>
              </a:xfrm>
            </p:grpSpPr>
            <p:cxnSp>
              <p:nvCxnSpPr>
                <p:cNvPr id="23" name="直接连接符 22"/>
                <p:cNvCxnSpPr/>
                <p:nvPr/>
              </p:nvCxnSpPr>
              <p:spPr>
                <a:xfrm flipH="1">
                  <a:off x="1714500" y="554838"/>
                  <a:ext cx="0" cy="416712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>
                  <a:off x="1615401" y="657225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1714500" y="610794"/>
                  <a:ext cx="461049" cy="0"/>
                </a:xfrm>
                <a:prstGeom prst="line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1">
                  <a:schemeClr val="accent4"/>
                </a:lnRef>
                <a:fillRef idx="0">
                  <a:schemeClr val="accent4"/>
                </a:fillRef>
                <a:effectRef idx="0">
                  <a:schemeClr val="accent4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19" name="Picture 6" descr="F:\超棒ppt模板\中国风\中国风物件\maobi.png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67092" y="212952"/>
              <a:ext cx="846255" cy="115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3"/>
          <p:cNvSpPr txBox="1"/>
          <p:nvPr/>
        </p:nvSpPr>
        <p:spPr>
          <a:xfrm>
            <a:off x="272098" y="426722"/>
            <a:ext cx="8632501" cy="4003038"/>
          </a:xfrm>
          <a:prstGeom prst="rect">
            <a:avLst/>
          </a:prstGeom>
          <a:solidFill>
            <a:srgbClr val="E2F0D9">
              <a:alpha val="80000"/>
            </a:srgb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关关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雎鸠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400" b="1" err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jū jiū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），在河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之洲。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窈窕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400" b="1" err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yǎo tiǎo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淑女，君子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好逑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400" b="1" err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hǎo qiú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）。</a:t>
            </a: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参差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荇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400" b="1" err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xìng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）菜，左右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流之。窈窕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淑女，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寤寐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400" b="1" err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wù mèi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求之。</a:t>
            </a: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求之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不得，寤寐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思服。悠哉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悠哉。辗转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反侧。</a:t>
            </a: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参差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荇菜，左右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采之。窈窕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淑女，琴瑟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友之。</a:t>
            </a: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参差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荇菜，左右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芼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400" b="1" err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mào)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之。窈窕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淑女，钟鼓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乐之。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RESOURCELIBID_PRE" val="1242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20374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74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3744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3744"/>
  <p:tag name="KSO_WM_TEMPLATE_MASTER_THUMB_INDEX" val="12"/>
  <p:tag name="KSO_WM_TEMPLATE_MASTER_TYPE" val="1"/>
  <p:tag name="KSO_WM_TEMPLATE_SUBCATEGORY" val="0"/>
  <p:tag name="KSO_WM_TEMPLATE_THUMBS_INDEX" val="1、4、6、7、8、9、10、11、12、13、1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自定义 393">
      <a:dk1>
        <a:sysClr val="windowText" lastClr="000000"/>
      </a:dk1>
      <a:lt1>
        <a:sysClr val="window" lastClr="FFFFFF"/>
      </a:lt1>
      <a:dk2>
        <a:srgbClr val="F7E1DB"/>
      </a:dk2>
      <a:lt2>
        <a:srgbClr val="FFFFFF"/>
      </a:lt2>
      <a:accent1>
        <a:srgbClr val="3B3450"/>
      </a:accent1>
      <a:accent2>
        <a:srgbClr val="5C4464"/>
      </a:accent2>
      <a:accent3>
        <a:srgbClr val="815472"/>
      </a:accent3>
      <a:accent4>
        <a:srgbClr val="A3667A"/>
      </a:accent4>
      <a:accent5>
        <a:srgbClr val="C37B7E"/>
      </a:accent5>
      <a:accent6>
        <a:srgbClr val="E5958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1627</Words>
  <Application>Microsoft Office PowerPoint</Application>
  <PresentationFormat>全屏显示(16:9)</PresentationFormat>
  <Paragraphs>84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《诗经》二首 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《诗经》二首 第一课时</dc:title>
  <dc:creator>rbm.xkw.com</dc:creator>
  <cp:lastModifiedBy>hj</cp:lastModifiedBy>
  <cp:revision>2</cp:revision>
  <cp:lastPrinted>2021-03-15T09:12:31Z</cp:lastPrinted>
  <dcterms:created xsi:type="dcterms:W3CDTF">2021-03-15T09:12:31Z</dcterms:created>
  <dcterms:modified xsi:type="dcterms:W3CDTF">2021-03-18T07:36:27Z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