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fntdata" ContentType="application/x-fontdata"/>
  <Default Extension="wav" ContentType="audio/x-wav"/>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 id="2147483660" r:id="rId2"/>
  </p:sldMasterIdLst>
  <p:notesMasterIdLst>
    <p:notesMasterId r:id="rId3"/>
  </p:notesMasterIdLst>
  <p:sldIdLst>
    <p:sldId id="256" r:id="rId4"/>
    <p:sldId id="260" r:id="rId5"/>
    <p:sldId id="268" r:id="rId6"/>
    <p:sldId id="282" r:id="rId7"/>
    <p:sldId id="261" r:id="rId8"/>
    <p:sldId id="267" r:id="rId9"/>
    <p:sldId id="266" r:id="rId10"/>
    <p:sldId id="286" r:id="rId11"/>
    <p:sldId id="280" r:id="rId12"/>
    <p:sldId id="284" r:id="rId13"/>
    <p:sldId id="285" r:id="rId14"/>
    <p:sldId id="281" r:id="rId15"/>
    <p:sldId id="287" r:id="rId16"/>
    <p:sldId id="263" r:id="rId17"/>
    <p:sldId id="276" r:id="rId18"/>
    <p:sldId id="278" r:id="rId19"/>
    <p:sldId id="288" r:id="rId20"/>
    <p:sldId id="264" r:id="rId21"/>
    <p:sldId id="301" r:id="rId22"/>
    <p:sldId id="283" r:id="rId23"/>
    <p:sldId id="302" r:id="rId24"/>
    <p:sldId id="303" r:id="rId25"/>
    <p:sldId id="271" r:id="rId26"/>
    <p:sldId id="279" r:id="rId27"/>
    <p:sldId id="305" r:id="rId28"/>
    <p:sldId id="304" r:id="rId29"/>
    <p:sldId id="311" r:id="rId30"/>
    <p:sldId id="306" r:id="rId31"/>
    <p:sldId id="307" r:id="rId32"/>
    <p:sldId id="308" r:id="rId33"/>
    <p:sldId id="310" r:id="rId34"/>
    <p:sldId id="309" r:id="rId35"/>
    <p:sldId id="289" r:id="rId36"/>
  </p:sldIdLst>
  <p:sldSz cx="12192000" cy="6858000"/>
  <p:notesSz cx="6858000" cy="9144000"/>
  <p:embeddedFontLst>
    <p:embeddedFont>
      <p:font typeface="文悦古典明朝体 (非商业使用) W5" pitchFamily="2" charset="-122"/>
      <p:regular r:id="rId38"/>
    </p:embeddedFont>
    <p:embeddedFont>
      <p:font typeface="等线" panose="02010600030101010101" charset="-122"/>
      <p:regular r:id="rId39"/>
    </p:embeddedFont>
    <p:embeddedFont>
      <p:font typeface="方正清刻本悦宋简体" panose="02000000000000000000" charset="-122"/>
      <p:regular r:id="rId40"/>
    </p:embeddedFont>
    <p:embeddedFont>
      <p:font typeface="Calibri" panose="020F0502020204030204"/>
      <p:regular r:id="rId41"/>
      <p:bold r:id="rId42"/>
      <p:italic r:id="rId43"/>
      <p:boldItalic r:id="rId44"/>
    </p:embeddedFont>
    <p:embeddedFont>
      <p:font typeface="等线 Light" panose="02010600030101010101" charset="-122"/>
      <p:regular r:id="rId45"/>
    </p:embeddedFont>
    <p:embeddedFont>
      <p:font typeface="华文行楷" panose="02010800040101010101" charset="-122"/>
      <p:regular r:id="rId46"/>
    </p:embeddedFont>
    <p:embeddedFont>
      <p:font typeface="方正华隶简体" panose="03000509000000000000" charset="-122"/>
      <p:regular r:id="rId47"/>
    </p:embeddedFont>
    <p:embeddedFont>
      <p:font typeface="华康楷体W5-A" panose="1A454350000000000000" charset="-122"/>
      <p:regular r:id="rId48"/>
    </p:embeddedFont>
    <p:embeddedFont>
      <p:font typeface="华文隶书" panose="02010800040101010101" charset="-122"/>
      <p:regular r:id="rId49"/>
    </p:embeddedFont>
    <p:embeddedFont>
      <p:font typeface="Arial Black" panose="020B0A04020102020204" pitchFamily="34" charset="0"/>
      <p:bold r:id="rId50"/>
    </p:embeddedFont>
    <p:embeddedFont>
      <p:font typeface="隶书" panose="02010509060101010101" pitchFamily="49" charset="-122"/>
      <p:regular r:id="rId51"/>
    </p:embeddedFont>
    <p:embeddedFont>
      <p:font typeface="黑体" panose="02010609060101010101" pitchFamily="49" charset="-122"/>
      <p:regular r:id="rId52"/>
    </p:embeddedFont>
    <p:embeddedFont>
      <p:font typeface="汉仪中隶书简" panose="02010609000101010101" charset="-122"/>
      <p:regular r:id="rId53"/>
    </p:embeddedFont>
    <p:embeddedFont>
      <p:font typeface="楷体" panose="02010609060101010101" pitchFamily="49" charset="-122"/>
      <p:regular r:id="rId54"/>
    </p:embeddedFont>
    <p:embeddedFont>
      <p:font typeface="方正北魏楷书简体" panose="03000509000000000000" charset="-122"/>
      <p:regular r:id="rId55"/>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37" autoAdjust="0"/>
    <p:restoredTop sz="94660"/>
  </p:normalViewPr>
  <p:slideViewPr>
    <p:cSldViewPr snapToGrid="0" showGuides="1">
      <p:cViewPr varScale="1">
        <p:scale>
          <a:sx n="60" d="100"/>
          <a:sy n="60" d="100"/>
        </p:scale>
        <p:origin x="53" y="624"/>
      </p:cViewPr>
      <p:guideLst>
        <p:guide orient="horz" pos="2159"/>
        <p:guide pos="3864"/>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tags" Target="tags/tag1.xml" /><Relationship Id="rId38" Type="http://schemas.openxmlformats.org/officeDocument/2006/relationships/font" Target="fonts/font1.fntdata" /><Relationship Id="rId39" Type="http://schemas.openxmlformats.org/officeDocument/2006/relationships/font" Target="fonts/font2.fntdata" /><Relationship Id="rId4" Type="http://schemas.openxmlformats.org/officeDocument/2006/relationships/slide" Target="slides/slide1.xml" /><Relationship Id="rId40" Type="http://schemas.openxmlformats.org/officeDocument/2006/relationships/font" Target="fonts/font3.fntdata" /><Relationship Id="rId41" Type="http://schemas.openxmlformats.org/officeDocument/2006/relationships/font" Target="fonts/font4.fntdata" /><Relationship Id="rId42" Type="http://schemas.openxmlformats.org/officeDocument/2006/relationships/font" Target="fonts/font5.fntdata" /><Relationship Id="rId43" Type="http://schemas.openxmlformats.org/officeDocument/2006/relationships/font" Target="fonts/font6.fntdata" /><Relationship Id="rId44" Type="http://schemas.openxmlformats.org/officeDocument/2006/relationships/font" Target="fonts/font7.fntdata" /><Relationship Id="rId45" Type="http://schemas.openxmlformats.org/officeDocument/2006/relationships/font" Target="fonts/font8.fntdata" /><Relationship Id="rId46" Type="http://schemas.openxmlformats.org/officeDocument/2006/relationships/font" Target="fonts/font9.fntdata" /><Relationship Id="rId47" Type="http://schemas.openxmlformats.org/officeDocument/2006/relationships/font" Target="fonts/font10.fntdata" /><Relationship Id="rId48" Type="http://schemas.openxmlformats.org/officeDocument/2006/relationships/font" Target="fonts/font11.fntdata" /><Relationship Id="rId49" Type="http://schemas.openxmlformats.org/officeDocument/2006/relationships/font" Target="fonts/font12.fntdata" /><Relationship Id="rId5" Type="http://schemas.openxmlformats.org/officeDocument/2006/relationships/slide" Target="slides/slide2.xml" /><Relationship Id="rId50" Type="http://schemas.openxmlformats.org/officeDocument/2006/relationships/font" Target="fonts/font13.fntdata" /><Relationship Id="rId51" Type="http://schemas.openxmlformats.org/officeDocument/2006/relationships/font" Target="fonts/font14.fntdata" /><Relationship Id="rId52" Type="http://schemas.openxmlformats.org/officeDocument/2006/relationships/font" Target="fonts/font15.fntdata" /><Relationship Id="rId53" Type="http://schemas.openxmlformats.org/officeDocument/2006/relationships/font" Target="fonts/font16.fntdata" /><Relationship Id="rId54" Type="http://schemas.openxmlformats.org/officeDocument/2006/relationships/font" Target="fonts/font17.fntdata" /><Relationship Id="rId55" Type="http://schemas.openxmlformats.org/officeDocument/2006/relationships/font" Target="fonts/font18.fntdata"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1.png"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1.png"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FEF1B4-E794-4209-B7A0-EABBF0CD99DB}"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C9F755-A6FF-4D76-940B-AD030D7AD559}"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C9F755-A6FF-4D76-940B-AD030D7AD55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C9F755-A6FF-4D76-940B-AD030D7AD559}" type="slidenum">
              <a:rPr lang="zh-CN" altLang="en-US" smtClean="0"/>
              <a:t>33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BA7F91C-88C4-4341-9D40-BB69E8717BC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E645E5-692C-4468-A7D3-48BD75DB222C}"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A7F91C-88C4-4341-9D40-BB69E8717BC6}"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E645E5-692C-4468-A7D3-48BD75DB222C}"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advTm="3000" p14:dur="2000">
        <p:random/>
      </p:transition>
    </mc:Choice>
    <mc:Fallback>
      <p:transition spd="slow"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1" r:id="rId1"/>
  </p:sldLayoutIdLst>
  <mc:AlternateContent>
    <mc:Choice xmlns:p14="http://schemas.microsoft.com/office/powerpoint/2010/main" Requires="p14">
      <p:transition spd="slow" advTm="3000" p14:dur="2000">
        <p:random/>
      </p:transition>
    </mc:Choice>
    <mc:Fallback>
      <p:transition spd="slow"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xml" /><Relationship Id="rId3" Type="http://schemas.openxmlformats.org/officeDocument/2006/relationships/image" Target="../media/image22.jpeg" /><Relationship Id="rId4" Type="http://schemas.openxmlformats.org/officeDocument/2006/relationships/audio" Target="../media/audio11.wav"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xml" /><Relationship Id="rId3" Type="http://schemas.openxmlformats.org/officeDocument/2006/relationships/image" Target="../media/image23.png" /><Relationship Id="rId4" Type="http://schemas.openxmlformats.org/officeDocument/2006/relationships/image" Target="../media/image24.jpeg" /><Relationship Id="rId5" Type="http://schemas.openxmlformats.org/officeDocument/2006/relationships/image" Target="../media/image2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xml" /><Relationship Id="rId3" Type="http://schemas.openxmlformats.org/officeDocument/2006/relationships/image" Target="../media/image26.png" /><Relationship Id="rId4" Type="http://schemas.openxmlformats.org/officeDocument/2006/relationships/image" Target="../media/image27.jpeg" /><Relationship Id="rId5" Type="http://schemas.openxmlformats.org/officeDocument/2006/relationships/image" Target="../media/image2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xml"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2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4.xml" /><Relationship Id="rId3" Type="http://schemas.openxmlformats.org/officeDocument/2006/relationships/image" Target="../media/image30.png" /><Relationship Id="rId4" Type="http://schemas.openxmlformats.org/officeDocument/2006/relationships/image" Target="../media/image31.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5.xml" /><Relationship Id="rId3" Type="http://schemas.openxmlformats.org/officeDocument/2006/relationships/image" Target="../media/image3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6.xml" /><Relationship Id="rId3" Type="http://schemas.openxmlformats.org/officeDocument/2006/relationships/image" Target="../media/image16.png" /><Relationship Id="rId4" Type="http://schemas.openxmlformats.org/officeDocument/2006/relationships/image" Target="../media/image3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7.xml" /><Relationship Id="rId3" Type="http://schemas.openxmlformats.org/officeDocument/2006/relationships/image" Target="../media/image17.png" /><Relationship Id="rId4" Type="http://schemas.openxmlformats.org/officeDocument/2006/relationships/image" Target="../media/image1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8.xml" /><Relationship Id="rId3" Type="http://schemas.openxmlformats.org/officeDocument/2006/relationships/image" Target="../media/image3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4.jpeg" /><Relationship Id="rId4"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9.xml" /><Relationship Id="rId3" Type="http://schemas.openxmlformats.org/officeDocument/2006/relationships/image" Target="../media/image3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0.xml" /><Relationship Id="rId3" Type="http://schemas.openxmlformats.org/officeDocument/2006/relationships/image" Target="../media/image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1.xml" /><Relationship Id="rId3" Type="http://schemas.openxmlformats.org/officeDocument/2006/relationships/image" Target="../media/image34.png" /><Relationship Id="rId4" Type="http://schemas.openxmlformats.org/officeDocument/2006/relationships/image" Target="../media/image35.png" /><Relationship Id="rId5" Type="http://schemas.openxmlformats.org/officeDocument/2006/relationships/image" Target="../media/image36.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oleObject" Target="../embeddings/oleObject2.bin" TargetMode="Internal" /><Relationship Id="rId3" Type="http://schemas.openxmlformats.org/officeDocument/2006/relationships/image" Target="../media/image21.png" /><Relationship Id="rId4" Type="http://schemas.openxmlformats.org/officeDocument/2006/relationships/vmlDrawing" Target="../drawings/vmlDrawing2.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8.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9.jpeg" /><Relationship Id="rId3" Type="http://schemas.openxmlformats.org/officeDocument/2006/relationships/audio" Target="../media/audio22.wav"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0.jpeg" /><Relationship Id="rId3" Type="http://schemas.openxmlformats.org/officeDocument/2006/relationships/image" Target="../media/image41.jpeg" /><Relationship Id="rId4" Type="http://schemas.openxmlformats.org/officeDocument/2006/relationships/image" Target="../media/image42.jpeg" /><Relationship Id="rId5" Type="http://schemas.openxmlformats.org/officeDocument/2006/relationships/image" Target="../media/image4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5.jpeg" /><Relationship Id="rId4"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4.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2.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image" Target="../media/image4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7.png" /><Relationship Id="rId4"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image" Target="../media/image9.jpeg" /><Relationship Id="rId4" Type="http://schemas.openxmlformats.org/officeDocument/2006/relationships/image" Target="../media/image10.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 Id="rId3" Type="http://schemas.openxmlformats.org/officeDocument/2006/relationships/image" Target="../media/image11.png" /><Relationship Id="rId4" Type="http://schemas.microsoft.com/office/2007/relationships/hdphoto" Target="../media/image12.wdp" /><Relationship Id="rId5" Type="http://schemas.openxmlformats.org/officeDocument/2006/relationships/image" Target="../media/image1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image" Target="../media/image14.png" /><Relationship Id="rId4" Type="http://schemas.microsoft.com/office/2007/relationships/hdphoto" Target="../media/image15.wdp" /><Relationship Id="rId5" Type="http://schemas.openxmlformats.org/officeDocument/2006/relationships/image" Target="../media/image1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xml"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xml" /><Relationship Id="rId3" Type="http://schemas.openxmlformats.org/officeDocument/2006/relationships/image" Target="../media/image20.png" /><Relationship Id="rId4" Type="http://schemas.openxmlformats.org/officeDocument/2006/relationships/oleObject" Target="../embeddings/oleObject1.bin" TargetMode="Internal" /><Relationship Id="rId5" Type="http://schemas.openxmlformats.org/officeDocument/2006/relationships/image" Target="../media/image21.png" /><Relationship Id="rId6" Type="http://schemas.openxmlformats.org/officeDocument/2006/relationships/vmlDrawing" Target="../drawings/vmlDrawing1.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7AE8F"/>
        </a:solidFill>
        <a:effectLst/>
      </p:bgPr>
    </p:bg>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749550"/>
            <a:ext cx="12108180" cy="410845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l="11335" r="8851" b="59710"/>
          <a:stretch>
            <a:fillRect/>
          </a:stretch>
        </p:blipFill>
        <p:spPr>
          <a:xfrm>
            <a:off x="5520517" y="2998220"/>
            <a:ext cx="1396678" cy="861560"/>
          </a:xfrm>
          <a:prstGeom prst="rect">
            <a:avLst/>
          </a:prstGeom>
        </p:spPr>
      </p:pic>
      <p:sp>
        <p:nvSpPr>
          <p:cNvPr id="100" name="文本框 99"/>
          <p:cNvSpPr txBox="1"/>
          <p:nvPr/>
        </p:nvSpPr>
        <p:spPr>
          <a:xfrm>
            <a:off x="2452370" y="739775"/>
            <a:ext cx="8388985" cy="1322070"/>
          </a:xfrm>
          <a:prstGeom prst="rect">
            <a:avLst/>
          </a:prstGeom>
          <a:solidFill>
            <a:schemeClr val="accent2"/>
          </a:solidFill>
          <a:ln w="9525">
            <a:noFill/>
          </a:ln>
        </p:spPr>
        <p:txBody>
          <a:bodyPr wrap="square">
            <a:spAutoFit/>
          </a:bodyPr>
          <a:lstStyle/>
          <a:p>
            <a:pPr indent="0"/>
            <a:r>
              <a:rPr lang="zh-CN" sz="8000" b="1">
                <a:latin typeface="华文行楷" panose="02010800040101010101" charset="-122"/>
                <a:ea typeface="华文行楷" panose="02010800040101010101" charset="-122"/>
                <a:cs typeface="华文行楷" panose="02010800040101010101" charset="-122"/>
              </a:rPr>
              <a:t>别了，不列颠尼亚</a:t>
            </a:r>
            <a:r>
              <a:rPr lang="en-US" altLang="zh-CN" sz="8000" b="1">
                <a:latin typeface="华文行楷" panose="02010800040101010101" charset="-122"/>
                <a:ea typeface="华文行楷" panose="02010800040101010101" charset="-122"/>
                <a:cs typeface="华文行楷" panose="02010800040101010101" charset="-122"/>
              </a:rPr>
              <a:t> </a:t>
            </a:r>
            <a:endParaRPr lang="zh-CN" altLang="en-US" sz="8000" b="1">
              <a:latin typeface="华文行楷" panose="02010800040101010101" charset="-122"/>
              <a:ea typeface="华文行楷" panose="02010800040101010101" charset="-122"/>
              <a:cs typeface="华文行楷" panose="02010800040101010101" charset="-122"/>
            </a:endParaRPr>
          </a:p>
        </p:txBody>
      </p:sp>
      <p:sp>
        <p:nvSpPr>
          <p:cNvPr id="3" name="文本框 2"/>
          <p:cNvSpPr txBox="1"/>
          <p:nvPr/>
        </p:nvSpPr>
        <p:spPr>
          <a:xfrm>
            <a:off x="7197090" y="3298825"/>
            <a:ext cx="3768090" cy="706755"/>
          </a:xfrm>
          <a:prstGeom prst="rect">
            <a:avLst/>
          </a:prstGeom>
          <a:noFill/>
        </p:spPr>
        <p:txBody>
          <a:bodyPr wrap="square" rtlCol="0" anchor="t">
            <a:spAutoFit/>
          </a:bodyPr>
          <a:lstStyle/>
          <a:p>
            <a:r>
              <a:rPr lang="zh-CN" altLang="en-US" sz="4000" b="1">
                <a:latin typeface="华文行楷" panose="02010800040101010101" charset="-122"/>
                <a:ea typeface="华文行楷" panose="02010800040101010101" charset="-122"/>
              </a:rPr>
              <a:t>周婷、杨兴等</a:t>
            </a:r>
            <a:endParaRPr lang="zh-CN" altLang="en-US" sz="4000" b="1">
              <a:latin typeface="华文行楷" panose="02010800040101010101" charset="-122"/>
              <a:ea typeface="华文行楷" panose="02010800040101010101" charset="-122"/>
            </a:endParaRPr>
          </a:p>
        </p:txBody>
      </p:sp>
      <p:pic>
        <p:nvPicPr>
          <p:cNvPr id="6" name="图片 5"/>
          <p:cNvPicPr/>
          <p:nvPr/>
        </p:nvPicPr>
        <p:blipFill>
          <a:blip r:embed="rId5"/>
          <a:stretch>
            <a:fillRect/>
          </a:stretch>
        </p:blipFill>
        <p:spPr>
          <a:xfrm>
            <a:off x="-635" y="2609850"/>
            <a:ext cx="6797675" cy="4248785"/>
          </a:xfrm>
          <a:prstGeom prst="rect">
            <a:avLst/>
          </a:prstGeom>
          <a:noFill/>
          <a:ln w="9525">
            <a:noFill/>
          </a:ln>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1046261" y="1816100"/>
            <a:ext cx="615553" cy="2476500"/>
          </a:xfrm>
          <a:prstGeom prst="rect">
            <a:avLst/>
          </a:prstGeom>
          <a:noFill/>
        </p:spPr>
        <p:txBody>
          <a:bodyPr vert="eaVert" wrap="square" rtlCol="0">
            <a:spAutoFit/>
          </a:bodyPr>
          <a:lstStyle/>
          <a:p>
            <a:r>
              <a:rPr lang="zh-CN" altLang="en-US" sz="2800">
                <a:solidFill>
                  <a:schemeClr val="bg1"/>
                </a:solidFill>
                <a:latin typeface="文悦古典明朝体 (非商业使用) W5" pitchFamily="2" charset="-122"/>
                <a:ea typeface="文悦古典明朝体 (非商业使用) W5" pitchFamily="2" charset="-122"/>
              </a:rPr>
              <a:t>标题文本预设</a:t>
            </a:r>
            <a:endParaRPr lang="zh-CN" altLang="en-US" sz="2800">
              <a:solidFill>
                <a:schemeClr val="bg1"/>
              </a:solidFill>
              <a:latin typeface="文悦古典明朝体 (非商业使用) W5" pitchFamily="2" charset="-122"/>
              <a:ea typeface="文悦古典明朝体 (非商业使用) W5" pitchFamily="2" charset="-122"/>
            </a:endParaRPr>
          </a:p>
        </p:txBody>
      </p:sp>
      <p:sp>
        <p:nvSpPr>
          <p:cNvPr id="9" name="文本框 8"/>
          <p:cNvSpPr txBox="1"/>
          <p:nvPr/>
        </p:nvSpPr>
        <p:spPr>
          <a:xfrm>
            <a:off x="4594904" y="1816100"/>
            <a:ext cx="615553" cy="2476500"/>
          </a:xfrm>
          <a:prstGeom prst="rect">
            <a:avLst/>
          </a:prstGeom>
          <a:noFill/>
        </p:spPr>
        <p:txBody>
          <a:bodyPr vert="eaVert" wrap="square" rtlCol="0">
            <a:spAutoFit/>
          </a:bodyPr>
          <a:lstStyle/>
          <a:p>
            <a:r>
              <a:rPr lang="zh-CN" altLang="en-US" sz="2800">
                <a:solidFill>
                  <a:schemeClr val="bg1"/>
                </a:solidFill>
                <a:latin typeface="文悦古典明朝体 (非商业使用) W5" pitchFamily="2" charset="-122"/>
                <a:ea typeface="文悦古典明朝体 (非商业使用) W5" pitchFamily="2" charset="-122"/>
              </a:rPr>
              <a:t>标题文本预设</a:t>
            </a:r>
            <a:endParaRPr lang="zh-CN" altLang="en-US" sz="2800">
              <a:solidFill>
                <a:schemeClr val="bg1"/>
              </a:solidFill>
              <a:latin typeface="文悦古典明朝体 (非商业使用) W5" pitchFamily="2" charset="-122"/>
              <a:ea typeface="文悦古典明朝体 (非商业使用) W5" pitchFamily="2" charset="-122"/>
            </a:endParaRPr>
          </a:p>
        </p:txBody>
      </p:sp>
      <p:sp>
        <p:nvSpPr>
          <p:cNvPr id="8194" name="Text Box 2"/>
          <p:cNvSpPr txBox="1"/>
          <p:nvPr/>
        </p:nvSpPr>
        <p:spPr>
          <a:xfrm>
            <a:off x="228600" y="228600"/>
            <a:ext cx="11306175" cy="2061210"/>
          </a:xfrm>
          <a:prstGeom prst="rect">
            <a:avLst/>
          </a:prstGeom>
          <a:gradFill rotWithShape="0">
            <a:gsLst>
              <a:gs pos="0">
                <a:srgbClr val="FFFFFF"/>
              </a:gs>
              <a:gs pos="50000">
                <a:srgbClr val="FFD9FF"/>
              </a:gs>
              <a:gs pos="100000">
                <a:srgbClr val="FFFFFF"/>
              </a:gs>
            </a:gsLst>
            <a:lin ang="5400000" scaled="1"/>
          </a:gradFill>
          <a:ln w="63500" cap="flat" cmpd="sng">
            <a:pattFill prst="weave">
              <a:fgClr>
                <a:schemeClr val="accent1"/>
              </a:fgClr>
              <a:bgClr>
                <a:srgbClr val="FFFFFF"/>
              </a:bgClr>
            </a:pattFill>
            <a:prstDash val="solid"/>
            <a:miter/>
            <a:headEnd type="none" w="med" len="med"/>
            <a:tailEnd type="none" w="med" len="med"/>
          </a:ln>
        </p:spPr>
        <p:txBody>
          <a:bodyPr wrap="square">
            <a:spAutoFit/>
          </a:bodyPr>
          <a:lstStyle/>
          <a:p>
            <a:pPr>
              <a:spcBef>
                <a:spcPct val="50000"/>
              </a:spcBef>
            </a:pP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本文是一篇特写，特写也称新闻速写、新闻素描，要求用类似于电影的“特写镜头”的手法反映事实，</a:t>
            </a:r>
            <a:r>
              <a:rPr lang="zh-CN" altLang="en-US" sz="3200">
                <a:latin typeface="汉仪中隶书简" panose="02010609000101010101" charset="-122"/>
                <a:ea typeface="汉仪中隶书简" panose="02010609000101010101" charset="-122"/>
                <a:cs typeface="汉仪中隶书简" panose="02010609000101010101" charset="-122"/>
                <a:sym typeface="+mn-ea"/>
              </a:rPr>
              <a:t>主要部分就是选取</a:t>
            </a:r>
            <a:r>
              <a:rPr lang="en-US" altLang="zh-CN" sz="3200">
                <a:latin typeface="汉仪中隶书简" panose="02010609000101010101" charset="-122"/>
                <a:ea typeface="汉仪中隶书简" panose="02010609000101010101" charset="-122"/>
                <a:cs typeface="汉仪中隶书简" panose="02010609000101010101" charset="-122"/>
                <a:sym typeface="+mn-ea"/>
              </a:rPr>
              <a:t>97</a:t>
            </a:r>
            <a:r>
              <a:rPr lang="zh-CN" altLang="en-US" sz="3200">
                <a:latin typeface="汉仪中隶书简" panose="02010609000101010101" charset="-122"/>
                <a:ea typeface="汉仪中隶书简" panose="02010609000101010101" charset="-122"/>
                <a:cs typeface="汉仪中隶书简" panose="02010609000101010101" charset="-122"/>
                <a:sym typeface="+mn-ea"/>
              </a:rPr>
              <a:t>年香港回归，英国撤退时的几个重要场景。请快速浏览课文，找出这些</a:t>
            </a:r>
            <a:r>
              <a:rPr lang="zh-CN" altLang="en-US" sz="3200">
                <a:solidFill>
                  <a:srgbClr val="C00000"/>
                </a:solidFill>
                <a:latin typeface="汉仪中隶书简" panose="02010609000101010101" charset="-122"/>
                <a:ea typeface="汉仪中隶书简" panose="02010609000101010101" charset="-122"/>
                <a:cs typeface="汉仪中隶书简" panose="02010609000101010101" charset="-122"/>
                <a:sym typeface="+mn-ea"/>
              </a:rPr>
              <a:t>新闻事实</a:t>
            </a:r>
            <a:r>
              <a:rPr lang="zh-CN" altLang="en-US" sz="3200">
                <a:latin typeface="汉仪中隶书简" panose="02010609000101010101" charset="-122"/>
                <a:ea typeface="汉仪中隶书简" panose="02010609000101010101" charset="-122"/>
                <a:cs typeface="汉仪中隶书简" panose="02010609000101010101" charset="-122"/>
                <a:sym typeface="+mn-ea"/>
              </a:rPr>
              <a:t>（从时间入手）。</a:t>
            </a:r>
            <a:endPar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pic>
        <p:nvPicPr>
          <p:cNvPr id="5124" name="图片 5123" descr="一九九七年六月三十日午夜将至,英国旗徐徐降下"/>
          <p:cNvPicPr>
            <a:picLocks noChangeAspect="1"/>
          </p:cNvPicPr>
          <p:nvPr/>
        </p:nvPicPr>
        <p:blipFill>
          <a:blip r:embed="rId3"/>
          <a:stretch>
            <a:fillRect/>
          </a:stretch>
        </p:blipFill>
        <p:spPr>
          <a:xfrm>
            <a:off x="228600" y="2449195"/>
            <a:ext cx="11533505" cy="4263390"/>
          </a:xfrm>
          <a:prstGeom prst="rect">
            <a:avLst/>
          </a:prstGeom>
          <a:noFill/>
          <a:ln w="9525">
            <a:noFill/>
          </a:ln>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0" fill="hold"/>
                                        <p:tgtEl>
                                          <p:spTgt spid="8194"/>
                                        </p:tgtEl>
                                        <p:attrNameLst>
                                          <p:attrName>ppt_x</p:attrName>
                                        </p:attrNameLst>
                                      </p:cBhvr>
                                      <p:tavLst>
                                        <p:tav tm="0">
                                          <p:val>
                                            <p:strVal val="#ppt_x"/>
                                          </p:val>
                                        </p:tav>
                                        <p:tav tm="100000">
                                          <p:val>
                                            <p:strVal val="#ppt_x"/>
                                          </p:val>
                                        </p:tav>
                                      </p:tavLst>
                                    </p:anim>
                                    <p:anim calcmode="lin" valueType="num">
                                      <p:cBhvr additive="base">
                                        <p:cTn id="8" dur="5000" fill="hold"/>
                                        <p:tgtEl>
                                          <p:spTgt spid="819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circle(in)">
                                      <p:cBhvr>
                                        <p:cTn id="13"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5546">
            <a:off x="587538" y="4758334"/>
            <a:ext cx="2286261" cy="204087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5546">
            <a:off x="5490426" y="4758334"/>
            <a:ext cx="2286261" cy="2040877"/>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5546">
            <a:off x="10023255" y="4639589"/>
            <a:ext cx="2286261" cy="2040877"/>
          </a:xfrm>
          <a:prstGeom prst="rect">
            <a:avLst/>
          </a:prstGeom>
        </p:spPr>
      </p:pic>
      <p:sp>
        <p:nvSpPr>
          <p:cNvPr id="6" name="文本框 5"/>
          <p:cNvSpPr txBox="1"/>
          <p:nvPr/>
        </p:nvSpPr>
        <p:spPr>
          <a:xfrm>
            <a:off x="527809" y="454781"/>
            <a:ext cx="10642600" cy="1383665"/>
          </a:xfrm>
          <a:prstGeom prst="rect">
            <a:avLst/>
          </a:prstGeom>
          <a:noFill/>
        </p:spPr>
        <p:txBody>
          <a:bodyPr wrap="none" rtlCol="0">
            <a:spAutoFit/>
          </a:bodyPr>
          <a:lstStyle/>
          <a:p>
            <a:pPr>
              <a:lnSpc>
                <a:spcPct val="150000"/>
              </a:lnSpc>
            </a:pPr>
            <a:r>
              <a:rPr lang="zh-CN" altLang="en-US" sz="2800" b="1">
                <a:latin typeface="方正华隶简体" panose="03000509000000000000" charset="-122"/>
                <a:ea typeface="方正华隶简体" panose="03000509000000000000" charset="-122"/>
                <a:cs typeface="方正华隶简体" panose="03000509000000000000" charset="-122"/>
              </a:rPr>
              <a:t>第一个场景（第</a:t>
            </a:r>
            <a:r>
              <a:rPr lang="en-US" altLang="zh-CN" sz="2800" b="1">
                <a:latin typeface="方正华隶简体" panose="03000509000000000000" charset="-122"/>
                <a:ea typeface="方正华隶简体" panose="03000509000000000000" charset="-122"/>
                <a:cs typeface="方正华隶简体" panose="03000509000000000000" charset="-122"/>
              </a:rPr>
              <a:t>3</a:t>
            </a:r>
            <a:r>
              <a:rPr lang="zh-CN" altLang="en-US" sz="2800" b="1">
                <a:latin typeface="方正华隶简体" panose="03000509000000000000" charset="-122"/>
                <a:ea typeface="方正华隶简体" panose="03000509000000000000" charset="-122"/>
                <a:cs typeface="方正华隶简体" panose="03000509000000000000" charset="-122"/>
              </a:rPr>
              <a:t>自然段）</a:t>
            </a:r>
            <a:endParaRPr lang="en-US" altLang="zh-CN" sz="2800" b="1">
              <a:latin typeface="方正华隶简体" panose="03000509000000000000" charset="-122"/>
              <a:ea typeface="方正华隶简体" panose="03000509000000000000" charset="-122"/>
              <a:cs typeface="方正华隶简体" panose="03000509000000000000" charset="-122"/>
            </a:endParaRPr>
          </a:p>
          <a:p>
            <a:pPr>
              <a:lnSpc>
                <a:spcPct val="150000"/>
              </a:lnSpc>
            </a:pPr>
            <a:r>
              <a:rPr lang="en-US" altLang="zh-CN" sz="2800" b="1">
                <a:latin typeface="方正华隶简体" panose="03000509000000000000" charset="-122"/>
                <a:ea typeface="方正华隶简体" panose="03000509000000000000" charset="-122"/>
                <a:cs typeface="方正华隶简体" panose="03000509000000000000" charset="-122"/>
              </a:rPr>
              <a:t>       </a:t>
            </a:r>
            <a:r>
              <a:rPr lang="zh-CN" altLang="en-US" sz="2800" b="1">
                <a:latin typeface="方正华隶简体" panose="03000509000000000000" charset="-122"/>
                <a:ea typeface="方正华隶简体" panose="03000509000000000000" charset="-122"/>
                <a:cs typeface="方正华隶简体" panose="03000509000000000000" charset="-122"/>
              </a:rPr>
              <a:t>下午四点</a:t>
            </a:r>
            <a:r>
              <a:rPr lang="en-US" altLang="zh-CN" sz="2800" b="1">
                <a:latin typeface="方正华隶简体" panose="03000509000000000000" charset="-122"/>
                <a:ea typeface="方正华隶简体" panose="03000509000000000000" charset="-122"/>
                <a:cs typeface="方正华隶简体" panose="03000509000000000000" charset="-122"/>
              </a:rPr>
              <a:t>30</a:t>
            </a:r>
            <a:r>
              <a:rPr lang="zh-CN" altLang="en-US" sz="2800" b="1">
                <a:latin typeface="方正华隶简体" panose="03000509000000000000" charset="-122"/>
                <a:ea typeface="方正华隶简体" panose="03000509000000000000" charset="-122"/>
                <a:cs typeface="方正华隶简体" panose="03000509000000000000" charset="-122"/>
              </a:rPr>
              <a:t>分，末任港督彭定康告别港督府，降港督下旗帜。</a:t>
            </a:r>
            <a:endParaRPr lang="zh-CN" altLang="en-US" sz="2800" b="1">
              <a:latin typeface="方正华隶简体" panose="03000509000000000000" charset="-122"/>
              <a:ea typeface="方正华隶简体" panose="03000509000000000000" charset="-122"/>
              <a:cs typeface="方正华隶简体" panose="03000509000000000000"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59" y="1838146"/>
            <a:ext cx="5580420" cy="4190076"/>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845" y="2024887"/>
            <a:ext cx="4523832" cy="4067628"/>
          </a:xfrm>
          <a:prstGeom prst="rect">
            <a:avLst/>
          </a:prstGeom>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20" y="-264160"/>
            <a:ext cx="2437130" cy="1887220"/>
          </a:xfrm>
          <a:prstGeom prst="rect">
            <a:avLst/>
          </a:prstGeom>
        </p:spPr>
      </p:pic>
      <p:sp>
        <p:nvSpPr>
          <p:cNvPr id="2" name="文本框 1"/>
          <p:cNvSpPr txBox="1"/>
          <p:nvPr/>
        </p:nvSpPr>
        <p:spPr>
          <a:xfrm>
            <a:off x="1726346" y="473026"/>
            <a:ext cx="10206158" cy="2030095"/>
          </a:xfrm>
          <a:prstGeom prst="rect">
            <a:avLst/>
          </a:prstGeom>
          <a:noFill/>
        </p:spPr>
        <p:txBody>
          <a:bodyPr wrap="square" rtlCol="0">
            <a:spAutoFit/>
          </a:bodyPr>
          <a:lstStyle/>
          <a:p>
            <a:pPr>
              <a:lnSpc>
                <a:spcPct val="150000"/>
              </a:lnSpc>
            </a:pPr>
            <a:r>
              <a:rPr lang="zh-CN" altLang="en-US" sz="2800" b="1">
                <a:latin typeface="汉仪中隶书简" panose="02010609000101010101" charset="-122"/>
                <a:ea typeface="汉仪中隶书简" panose="02010609000101010101" charset="-122"/>
                <a:cs typeface="汉仪中隶书简" panose="02010609000101010101" charset="-122"/>
              </a:rPr>
              <a:t>第二个场景（第</a:t>
            </a:r>
            <a:r>
              <a:rPr lang="en-US" altLang="zh-CN" sz="2800" b="1">
                <a:latin typeface="汉仪中隶书简" panose="02010609000101010101" charset="-122"/>
                <a:ea typeface="汉仪中隶书简" panose="02010609000101010101" charset="-122"/>
                <a:cs typeface="汉仪中隶书简" panose="02010609000101010101" charset="-122"/>
              </a:rPr>
              <a:t>5</a:t>
            </a:r>
            <a:r>
              <a:rPr lang="zh-CN" altLang="en-US" sz="2800" b="1">
                <a:latin typeface="汉仪中隶书简" panose="02010609000101010101" charset="-122"/>
                <a:ea typeface="汉仪中隶书简" panose="02010609000101010101" charset="-122"/>
                <a:cs typeface="汉仪中隶书简" panose="02010609000101010101" charset="-122"/>
              </a:rPr>
              <a:t>自然段）</a:t>
            </a:r>
            <a:endParaRPr lang="en-US" altLang="zh-CN" sz="2800" b="1">
              <a:latin typeface="汉仪中隶书简" panose="02010609000101010101" charset="-122"/>
              <a:ea typeface="汉仪中隶书简" panose="02010609000101010101" charset="-122"/>
              <a:cs typeface="汉仪中隶书简" panose="02010609000101010101" charset="-122"/>
            </a:endParaRPr>
          </a:p>
          <a:p>
            <a:pPr>
              <a:lnSpc>
                <a:spcPct val="150000"/>
              </a:lnSpc>
            </a:pPr>
            <a:r>
              <a:rPr lang="en-US" altLang="zh-CN" sz="2800" b="1">
                <a:latin typeface="汉仪中隶书简" panose="02010609000101010101" charset="-122"/>
                <a:ea typeface="汉仪中隶书简" panose="02010609000101010101" charset="-122"/>
                <a:cs typeface="汉仪中隶书简" panose="02010609000101010101" charset="-122"/>
              </a:rPr>
              <a:t>    6</a:t>
            </a:r>
            <a:r>
              <a:rPr lang="zh-CN" altLang="en-US" sz="2800" b="1">
                <a:latin typeface="汉仪中隶书简" panose="02010609000101010101" charset="-122"/>
                <a:ea typeface="汉仪中隶书简" panose="02010609000101010101" charset="-122"/>
                <a:cs typeface="汉仪中隶书简" panose="02010609000101010101" charset="-122"/>
              </a:rPr>
              <a:t>时</a:t>
            </a:r>
            <a:r>
              <a:rPr lang="en-US" altLang="zh-CN" sz="2800" b="1">
                <a:latin typeface="汉仪中隶书简" panose="02010609000101010101" charset="-122"/>
                <a:ea typeface="汉仪中隶书简" panose="02010609000101010101" charset="-122"/>
                <a:cs typeface="汉仪中隶书简" panose="02010609000101010101" charset="-122"/>
              </a:rPr>
              <a:t>15</a:t>
            </a:r>
            <a:r>
              <a:rPr lang="zh-CN" altLang="en-US" sz="2800" b="1">
                <a:latin typeface="汉仪中隶书简" panose="02010609000101010101" charset="-122"/>
                <a:ea typeface="汉仪中隶书简" panose="02010609000101010101" charset="-122"/>
                <a:cs typeface="汉仪中隶书简" panose="02010609000101010101" charset="-122"/>
              </a:rPr>
              <a:t>分在添马舰军营东面广场举行象征英国统治结束的告别仪式，降下英国国旗。</a:t>
            </a:r>
            <a:endParaRPr lang="zh-CN" altLang="en-US" sz="2800" b="1">
              <a:latin typeface="汉仪中隶书简" panose="02010609000101010101" charset="-122"/>
              <a:ea typeface="汉仪中隶书简" panose="02010609000101010101" charset="-122"/>
              <a:cs typeface="汉仪中隶书简" panose="02010609000101010101" charset="-122"/>
            </a:endParaRP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654" y="2722651"/>
            <a:ext cx="5669024" cy="383226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9403" y="2722651"/>
            <a:ext cx="4859676" cy="3832260"/>
          </a:xfrm>
          <a:prstGeom prst="rect">
            <a:avLst/>
          </a:prstGeom>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8107" y="0"/>
            <a:ext cx="7883893"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8314" y="3627757"/>
            <a:ext cx="3308629" cy="2191665"/>
          </a:xfrm>
          <a:prstGeom prst="rect">
            <a:avLst/>
          </a:prstGeom>
        </p:spPr>
      </p:pic>
      <p:sp>
        <p:nvSpPr>
          <p:cNvPr id="2" name="文本框 1"/>
          <p:cNvSpPr txBox="1"/>
          <p:nvPr/>
        </p:nvSpPr>
        <p:spPr>
          <a:xfrm>
            <a:off x="828606" y="446873"/>
            <a:ext cx="10267483" cy="2030095"/>
          </a:xfrm>
          <a:prstGeom prst="rect">
            <a:avLst/>
          </a:prstGeom>
          <a:noFill/>
        </p:spPr>
        <p:txBody>
          <a:bodyPr wrap="square" rtlCol="0">
            <a:spAutoFit/>
          </a:bodyPr>
          <a:lstStyle/>
          <a:p>
            <a:pPr>
              <a:lnSpc>
                <a:spcPct val="150000"/>
              </a:lnSpc>
            </a:pPr>
            <a:r>
              <a:rPr lang="zh-CN" altLang="en-US" sz="2800" b="1">
                <a:latin typeface="汉仪中隶书简" panose="02010609000101010101" charset="-122"/>
                <a:ea typeface="汉仪中隶书简" panose="02010609000101010101" charset="-122"/>
                <a:cs typeface="汉仪中隶书简" panose="02010609000101010101" charset="-122"/>
              </a:rPr>
              <a:t>第三个场景（第</a:t>
            </a:r>
            <a:r>
              <a:rPr lang="en-US" altLang="zh-CN" sz="2800" b="1">
                <a:latin typeface="汉仪中隶书简" panose="02010609000101010101" charset="-122"/>
                <a:ea typeface="汉仪中隶书简" panose="02010609000101010101" charset="-122"/>
                <a:cs typeface="汉仪中隶书简" panose="02010609000101010101" charset="-122"/>
              </a:rPr>
              <a:t>8</a:t>
            </a:r>
            <a:r>
              <a:rPr lang="zh-CN" altLang="en-US" sz="2800" b="1">
                <a:latin typeface="汉仪中隶书简" panose="02010609000101010101" charset="-122"/>
                <a:ea typeface="汉仪中隶书简" panose="02010609000101010101" charset="-122"/>
                <a:cs typeface="汉仪中隶书简" panose="02010609000101010101" charset="-122"/>
              </a:rPr>
              <a:t>自然段）</a:t>
            </a:r>
            <a:endParaRPr lang="en-US" altLang="zh-CN" sz="2800" b="1">
              <a:latin typeface="汉仪中隶书简" panose="02010609000101010101" charset="-122"/>
              <a:ea typeface="汉仪中隶书简" panose="02010609000101010101" charset="-122"/>
              <a:cs typeface="汉仪中隶书简" panose="02010609000101010101" charset="-122"/>
            </a:endParaRPr>
          </a:p>
          <a:p>
            <a:pPr>
              <a:lnSpc>
                <a:spcPct val="150000"/>
              </a:lnSpc>
            </a:pPr>
            <a:r>
              <a:rPr lang="en-US" altLang="zh-CN" sz="2800" b="1">
                <a:latin typeface="汉仪中隶书简" panose="02010609000101010101" charset="-122"/>
                <a:ea typeface="汉仪中隶书简" panose="02010609000101010101" charset="-122"/>
                <a:cs typeface="汉仪中隶书简" panose="02010609000101010101" charset="-122"/>
              </a:rPr>
              <a:t>     </a:t>
            </a:r>
            <a:r>
              <a:rPr lang="zh-CN" altLang="en-US" sz="2800" b="1">
                <a:latin typeface="汉仪中隶书简" panose="02010609000101010101" charset="-122"/>
                <a:ea typeface="汉仪中隶书简" panose="02010609000101010101" charset="-122"/>
                <a:cs typeface="汉仪中隶书简" panose="02010609000101010101" charset="-122"/>
              </a:rPr>
              <a:t>子夜时分举行的中英香港交接仪式米字旗在香港最后一次降下，五项红旗冉冉升起。</a:t>
            </a:r>
            <a:endParaRPr lang="zh-CN" altLang="en-US" sz="2800" b="1">
              <a:latin typeface="汉仪中隶书简" panose="02010609000101010101" charset="-122"/>
              <a:ea typeface="汉仪中隶书简" panose="02010609000101010101" charset="-122"/>
              <a:cs typeface="汉仪中隶书简" panose="02010609000101010101" charset="-122"/>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800" y="2537460"/>
            <a:ext cx="11340465" cy="4070985"/>
          </a:xfrm>
          <a:prstGeom prst="rect">
            <a:avLst/>
          </a:prstGeom>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t="15615"/>
          <a:stretch>
            <a:fillRect/>
          </a:stretch>
        </p:blipFill>
        <p:spPr>
          <a:xfrm>
            <a:off x="2033270" y="3429000"/>
            <a:ext cx="10158730" cy="3429000"/>
          </a:xfrm>
          <a:prstGeom prst="rect">
            <a:avLst/>
          </a:prstGeom>
        </p:spPr>
      </p:pic>
      <p:sp>
        <p:nvSpPr>
          <p:cNvPr id="7" name="文本框 6"/>
          <p:cNvSpPr txBox="1"/>
          <p:nvPr/>
        </p:nvSpPr>
        <p:spPr>
          <a:xfrm>
            <a:off x="893852" y="308224"/>
            <a:ext cx="10489914" cy="2030095"/>
          </a:xfrm>
          <a:prstGeom prst="rect">
            <a:avLst/>
          </a:prstGeom>
          <a:noFill/>
          <a:ln>
            <a:solidFill>
              <a:schemeClr val="accent1"/>
            </a:solidFill>
          </a:ln>
        </p:spPr>
        <p:txBody>
          <a:bodyPr wrap="square" rtlCol="0">
            <a:spAutoFit/>
          </a:bodyPr>
          <a:lstStyle/>
          <a:p>
            <a:pPr>
              <a:lnSpc>
                <a:spcPct val="150000"/>
              </a:lnSpc>
            </a:pPr>
            <a:r>
              <a:rPr lang="zh-CN" altLang="en-US" sz="2800" b="1">
                <a:solidFill>
                  <a:srgbClr val="000000"/>
                </a:solidFill>
                <a:latin typeface="汉仪中隶书简" panose="02010609000101010101" charset="-122"/>
                <a:ea typeface="汉仪中隶书简" panose="02010609000101010101" charset="-122"/>
                <a:cs typeface="汉仪中隶书简" panose="02010609000101010101" charset="-122"/>
              </a:rPr>
              <a:t>第四个场景（第</a:t>
            </a:r>
            <a:r>
              <a:rPr lang="en-US" altLang="zh-CN" sz="2800" b="1">
                <a:solidFill>
                  <a:srgbClr val="000000"/>
                </a:solidFill>
                <a:latin typeface="汉仪中隶书简" panose="02010609000101010101" charset="-122"/>
                <a:ea typeface="汉仪中隶书简" panose="02010609000101010101" charset="-122"/>
                <a:cs typeface="汉仪中隶书简" panose="02010609000101010101" charset="-122"/>
              </a:rPr>
              <a:t>10</a:t>
            </a:r>
            <a:r>
              <a:rPr lang="zh-CN" altLang="en-US" sz="2800" b="1">
                <a:solidFill>
                  <a:srgbClr val="000000"/>
                </a:solidFill>
                <a:latin typeface="汉仪中隶书简" panose="02010609000101010101" charset="-122"/>
                <a:ea typeface="汉仪中隶书简" panose="02010609000101010101" charset="-122"/>
                <a:cs typeface="汉仪中隶书简" panose="02010609000101010101" charset="-122"/>
              </a:rPr>
              <a:t>自然段）</a:t>
            </a:r>
            <a:endParaRPr lang="en-US" altLang="zh-CN" sz="2800" b="1">
              <a:solidFill>
                <a:srgbClr val="000000"/>
              </a:solidFill>
              <a:latin typeface="汉仪中隶书简" panose="02010609000101010101" charset="-122"/>
              <a:ea typeface="汉仪中隶书简" panose="02010609000101010101" charset="-122"/>
              <a:cs typeface="汉仪中隶书简" panose="02010609000101010101" charset="-122"/>
            </a:endParaRPr>
          </a:p>
          <a:p>
            <a:pPr>
              <a:lnSpc>
                <a:spcPct val="150000"/>
              </a:lnSpc>
            </a:pPr>
            <a:r>
              <a:rPr lang="en-US" altLang="zh-CN" sz="2800" b="1">
                <a:solidFill>
                  <a:srgbClr val="000000"/>
                </a:solidFill>
                <a:latin typeface="汉仪中隶书简" panose="02010609000101010101" charset="-122"/>
                <a:ea typeface="汉仪中隶书简" panose="02010609000101010101" charset="-122"/>
                <a:cs typeface="汉仪中隶书简" panose="02010609000101010101" charset="-122"/>
              </a:rPr>
              <a:t>    7</a:t>
            </a:r>
            <a:r>
              <a:rPr lang="zh-CN" altLang="en-US" sz="2800" b="1">
                <a:solidFill>
                  <a:srgbClr val="000000"/>
                </a:solidFill>
                <a:latin typeface="汉仪中隶书简" panose="02010609000101010101" charset="-122"/>
                <a:ea typeface="汉仪中隶书简" panose="02010609000101010101" charset="-122"/>
                <a:cs typeface="汉仪中隶书简" panose="02010609000101010101" charset="-122"/>
              </a:rPr>
              <a:t>月</a:t>
            </a:r>
            <a:r>
              <a:rPr lang="en-US" altLang="zh-CN" sz="2800" b="1">
                <a:solidFill>
                  <a:srgbClr val="000000"/>
                </a:solidFill>
                <a:latin typeface="汉仪中隶书简" panose="02010609000101010101" charset="-122"/>
                <a:ea typeface="汉仪中隶书简" panose="02010609000101010101" charset="-122"/>
                <a:cs typeface="汉仪中隶书简" panose="02010609000101010101" charset="-122"/>
              </a:rPr>
              <a:t>1</a:t>
            </a:r>
            <a:r>
              <a:rPr lang="zh-CN" altLang="en-US" sz="2800" b="1">
                <a:solidFill>
                  <a:srgbClr val="000000"/>
                </a:solidFill>
                <a:latin typeface="汉仪中隶书简" panose="02010609000101010101" charset="-122"/>
                <a:ea typeface="汉仪中隶书简" panose="02010609000101010101" charset="-122"/>
                <a:cs typeface="汉仪中隶书简" panose="02010609000101010101" charset="-122"/>
              </a:rPr>
              <a:t>日零点</a:t>
            </a:r>
            <a:r>
              <a:rPr lang="en-US" altLang="zh-CN" sz="2800" b="1">
                <a:solidFill>
                  <a:srgbClr val="000000"/>
                </a:solidFill>
                <a:latin typeface="汉仪中隶书简" panose="02010609000101010101" charset="-122"/>
                <a:ea typeface="汉仪中隶书简" panose="02010609000101010101" charset="-122"/>
                <a:cs typeface="汉仪中隶书简" panose="02010609000101010101" charset="-122"/>
              </a:rPr>
              <a:t>40</a:t>
            </a:r>
            <a:r>
              <a:rPr lang="zh-CN" altLang="en-US" sz="2800" b="1">
                <a:solidFill>
                  <a:srgbClr val="000000"/>
                </a:solidFill>
                <a:latin typeface="汉仪中隶书简" panose="02010609000101010101" charset="-122"/>
                <a:ea typeface="汉仪中隶书简" panose="02010609000101010101" charset="-122"/>
                <a:cs typeface="汉仪中隶书简" panose="02010609000101010101" charset="-122"/>
              </a:rPr>
              <a:t>分，查尔斯王子和彭定康登上“不列颠尼亚”号离开香港。</a:t>
            </a:r>
            <a:endParaRPr lang="zh-CN" altLang="en-US" sz="2800" b="1">
              <a:solidFill>
                <a:srgbClr val="000000"/>
              </a:solidFill>
              <a:latin typeface="汉仪中隶书简" panose="02010609000101010101" charset="-122"/>
              <a:ea typeface="汉仪中隶书简" panose="02010609000101010101" charset="-122"/>
              <a:cs typeface="汉仪中隶书简" panose="02010609000101010101" charset="-122"/>
            </a:endParaRPr>
          </a:p>
        </p:txBody>
      </p:sp>
      <p:pic>
        <p:nvPicPr>
          <p:cNvPr id="103" name="图片 102"/>
          <p:cNvPicPr/>
          <p:nvPr/>
        </p:nvPicPr>
        <p:blipFill>
          <a:blip r:embed="rId4"/>
          <a:stretch>
            <a:fillRect/>
          </a:stretch>
        </p:blipFill>
        <p:spPr>
          <a:xfrm>
            <a:off x="1794510" y="2338070"/>
            <a:ext cx="9486265" cy="4572000"/>
          </a:xfrm>
          <a:prstGeom prst="rect">
            <a:avLst/>
          </a:prstGeom>
          <a:noFill/>
          <a:ln w="9525">
            <a:noFill/>
          </a:ln>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nvSpPr>
        <p:spPr>
          <a:xfrm>
            <a:off x="5665113" y="3772161"/>
            <a:ext cx="861774" cy="2834640"/>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lang="zh-CN" altLang="en-US" sz="4400" noProof="0">
                <a:solidFill>
                  <a:schemeClr val="bg1"/>
                </a:solidFill>
                <a:latin typeface="文悦古典明朝体 (非商业使用) W5" pitchFamily="2" charset="-122"/>
                <a:ea typeface="文悦古典明朝体 (非商业使用) W5" pitchFamily="2" charset="-122"/>
              </a:rPr>
              <a:t>中国风</a:t>
            </a:r>
            <a:endParaRPr kumimoji="0" lang="zh-CN" altLang="en-US" sz="4400" b="0" i="0" u="none" strike="noStrike" kern="1200" cap="none" spc="0" normalizeH="0" baseline="0" noProof="0">
              <a:ln>
                <a:noFill/>
              </a:ln>
              <a:solidFill>
                <a:schemeClr val="bg1"/>
              </a:solidFill>
              <a:effectLst/>
              <a:uLnTx/>
              <a:uFillTx/>
              <a:latin typeface="文悦古典明朝体 (非商业使用) W5" pitchFamily="2" charset="-122"/>
              <a:ea typeface="文悦古典明朝体 (非商业使用) W5" pitchFamily="2" charset="-122"/>
            </a:endParaRPr>
          </a:p>
        </p:txBody>
      </p:sp>
      <p:sp>
        <p:nvSpPr>
          <p:cNvPr id="34818" name="Text Box 2"/>
          <p:cNvSpPr txBox="1"/>
          <p:nvPr/>
        </p:nvSpPr>
        <p:spPr>
          <a:xfrm>
            <a:off x="376555" y="329565"/>
            <a:ext cx="10647680" cy="3192145"/>
          </a:xfrm>
          <a:prstGeom prst="rect">
            <a:avLst/>
          </a:prstGeom>
          <a:gradFill rotWithShape="0">
            <a:gsLst>
              <a:gs pos="0">
                <a:srgbClr val="FFFFFF"/>
              </a:gs>
              <a:gs pos="50000">
                <a:srgbClr val="FFD9FF"/>
              </a:gs>
              <a:gs pos="100000">
                <a:srgbClr val="FFFFFF"/>
              </a:gs>
            </a:gsLst>
            <a:lin ang="5400000" scaled="1"/>
          </a:gradFill>
          <a:ln w="63500" cap="flat" cmpd="sng">
            <a:solidFill>
              <a:schemeClr val="accent1"/>
            </a:solidFill>
            <a:prstDash val="solid"/>
            <a:miter/>
            <a:headEnd type="none" w="med" len="med"/>
            <a:tailEnd type="none" w="med" len="med"/>
          </a:ln>
        </p:spPr>
        <p:txBody>
          <a:bodyPr wrap="square">
            <a:spAutoFit/>
          </a:bodyPr>
          <a:lstStyle/>
          <a:p>
            <a:pPr>
              <a:lnSpc>
                <a:spcPct val="120000"/>
              </a:lnSpc>
            </a:pPr>
            <a:r>
              <a:rPr lang="en-US" altLang="zh-CN" sz="2800" b="1">
                <a:solidFill>
                  <a:srgbClr val="FF6600"/>
                </a:solidFill>
                <a:latin typeface="汉仪中隶书简" panose="02010609000101010101" charset="-122"/>
                <a:ea typeface="汉仪中隶书简" panose="02010609000101010101" charset="-122"/>
                <a:cs typeface="汉仪中隶书简" panose="02010609000101010101" charset="-122"/>
              </a:rPr>
              <a:t>   </a:t>
            </a:r>
            <a:r>
              <a:rPr lang="zh-CN" altLang="en-US" sz="2800">
                <a:latin typeface="汉仪中隶书简" panose="02010609000101010101" charset="-122"/>
                <a:ea typeface="汉仪中隶书简" panose="02010609000101010101" charset="-122"/>
                <a:cs typeface="汉仪中隶书简" panose="02010609000101010101" charset="-122"/>
              </a:rPr>
              <a:t>    作者没有写交接仪式现场多么庄严，也没有写回归的人群是多么激动，更没有对这一时间进行政治分析，分析其意义和影响，而是选择了英方撤离这一角度，新颖独特。在有关香港回归的大量报道中，本文是唯一一篇完整反映英方撤离的稿件，文章出色地记录了英国王储查尔斯和末代港督彭定康乘“不列颠尼亚”号皇家游轮撤离香港的最后历史时刻，曾获第八届中国新闻奖一等奖。 </a:t>
            </a:r>
            <a:endParaRPr lang="zh-CN" altLang="en-US" sz="2800">
              <a:latin typeface="汉仪中隶书简" panose="02010609000101010101" charset="-122"/>
              <a:ea typeface="汉仪中隶书简" panose="02010609000101010101" charset="-122"/>
              <a:cs typeface="汉仪中隶书简" panose="02010609000101010101" charset="-122"/>
            </a:endParaRPr>
          </a:p>
        </p:txBody>
      </p:sp>
      <p:pic>
        <p:nvPicPr>
          <p:cNvPr id="23558" name="Picture 7" descr="10"/>
          <p:cNvPicPr>
            <a:picLocks noChangeAspect="1"/>
          </p:cNvPicPr>
          <p:nvPr/>
        </p:nvPicPr>
        <p:blipFill>
          <a:blip r:embed="rId3"/>
          <a:stretch>
            <a:fillRect/>
          </a:stretch>
        </p:blipFill>
        <p:spPr>
          <a:xfrm>
            <a:off x="269875" y="3620770"/>
            <a:ext cx="11334115" cy="3237230"/>
          </a:xfrm>
          <a:prstGeom prst="rect">
            <a:avLst/>
          </a:prstGeom>
          <a:noFill/>
          <a:ln w="9525">
            <a:noFill/>
          </a:ln>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5785" y="1538199"/>
            <a:ext cx="5340430" cy="3781602"/>
          </a:xfrm>
          <a:prstGeom prst="rect">
            <a:avLst/>
          </a:prstGeom>
        </p:spPr>
      </p:pic>
      <p:sp>
        <p:nvSpPr>
          <p:cNvPr id="8" name="文本框 7"/>
          <p:cNvSpPr txBox="1"/>
          <p:nvPr/>
        </p:nvSpPr>
        <p:spPr>
          <a:xfrm>
            <a:off x="8970824" y="1538198"/>
            <a:ext cx="2335695" cy="461665"/>
          </a:xfrm>
          <a:prstGeom prst="rect">
            <a:avLst/>
          </a:prstGeom>
          <a:noFill/>
        </p:spPr>
        <p:txBody>
          <a:bodyPr wrap="square" rtlCol="0">
            <a:spAutoFit/>
          </a:bodyPr>
          <a:lstStyle/>
          <a:p>
            <a:pPr algn="r"/>
            <a:r>
              <a:rPr lang="zh-CN" altLang="en-US" sz="2400">
                <a:solidFill>
                  <a:schemeClr val="tx1">
                    <a:lumMod val="85000"/>
                    <a:lumOff val="15000"/>
                  </a:schemeClr>
                </a:solidFill>
                <a:latin typeface="文悦古典明朝体 (非商业使用) W5" pitchFamily="2" charset="-122"/>
                <a:ea typeface="文悦古典明朝体 (非商业使用) W5" pitchFamily="2" charset="-122"/>
              </a:rPr>
              <a:t>标题文本预设</a:t>
            </a:r>
            <a:endParaRPr lang="zh-CN" altLang="en-US" sz="240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0" name="文本框 9"/>
          <p:cNvSpPr txBox="1"/>
          <p:nvPr/>
        </p:nvSpPr>
        <p:spPr>
          <a:xfrm>
            <a:off x="7867570" y="1999864"/>
            <a:ext cx="3438949" cy="778226"/>
          </a:xfrm>
          <a:prstGeom prst="rect">
            <a:avLst/>
          </a:prstGeom>
          <a:noFill/>
        </p:spPr>
        <p:txBody>
          <a:bodyPr wrap="square" rtlCol="0">
            <a:spAutoFit/>
          </a:bodyPr>
          <a:lstStyle/>
          <a:p>
            <a:pPr algn="r">
              <a:lnSpc>
                <a:spcPct val="200000"/>
              </a:lnSpc>
            </a:pPr>
            <a:r>
              <a:rPr lang="zh-CN" altLang="en-US" sz="1200">
                <a:solidFill>
                  <a:prstClr val="black">
                    <a:lumMod val="75000"/>
                    <a:lumOff val="25000"/>
                  </a:prstClr>
                </a:solidFill>
                <a:latin typeface="文悦古典明朝体 (非商业使用) W5" pitchFamily="2" charset="-122"/>
                <a:ea typeface="文悦古典明朝体 (非商业使用) W5" pitchFamily="2" charset="-122"/>
                <a:cs typeface="方正清刻本悦宋简体" panose="02000000000000000000" charset="-122"/>
              </a:rPr>
              <a:t>击鼓其镗，踊跃用兵土国城漕，我独南行 从孙子仲，平陈与宋。兮于嗟洵兮，不我信兮</a:t>
            </a:r>
            <a:endParaRPr lang="zh-CN" altLang="en-US" sz="1200"/>
          </a:p>
        </p:txBody>
      </p:sp>
      <p:sp>
        <p:nvSpPr>
          <p:cNvPr id="11" name="文本框 10"/>
          <p:cNvSpPr txBox="1"/>
          <p:nvPr/>
        </p:nvSpPr>
        <p:spPr>
          <a:xfrm>
            <a:off x="8970824" y="4238191"/>
            <a:ext cx="2335695" cy="461665"/>
          </a:xfrm>
          <a:prstGeom prst="rect">
            <a:avLst/>
          </a:prstGeom>
          <a:noFill/>
        </p:spPr>
        <p:txBody>
          <a:bodyPr wrap="square" rtlCol="0">
            <a:spAutoFit/>
          </a:bodyPr>
          <a:lstStyle/>
          <a:p>
            <a:pPr algn="r"/>
            <a:r>
              <a:rPr lang="zh-CN" altLang="en-US" sz="2400">
                <a:solidFill>
                  <a:schemeClr val="tx1">
                    <a:lumMod val="85000"/>
                    <a:lumOff val="15000"/>
                  </a:schemeClr>
                </a:solidFill>
                <a:latin typeface="文悦古典明朝体 (非商业使用) W5" pitchFamily="2" charset="-122"/>
                <a:ea typeface="文悦古典明朝体 (非商业使用) W5" pitchFamily="2" charset="-122"/>
              </a:rPr>
              <a:t>标题文本预设</a:t>
            </a:r>
            <a:endParaRPr lang="zh-CN" altLang="en-US" sz="240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2" name="文本框 11"/>
          <p:cNvSpPr txBox="1"/>
          <p:nvPr/>
        </p:nvSpPr>
        <p:spPr>
          <a:xfrm>
            <a:off x="7867570" y="4699857"/>
            <a:ext cx="3438949" cy="778226"/>
          </a:xfrm>
          <a:prstGeom prst="rect">
            <a:avLst/>
          </a:prstGeom>
          <a:noFill/>
        </p:spPr>
        <p:txBody>
          <a:bodyPr wrap="square" rtlCol="0">
            <a:spAutoFit/>
          </a:bodyPr>
          <a:lstStyle/>
          <a:p>
            <a:pPr algn="r">
              <a:lnSpc>
                <a:spcPct val="200000"/>
              </a:lnSpc>
            </a:pPr>
            <a:r>
              <a:rPr lang="zh-CN" altLang="en-US" sz="1200">
                <a:solidFill>
                  <a:prstClr val="black">
                    <a:lumMod val="75000"/>
                    <a:lumOff val="25000"/>
                  </a:prstClr>
                </a:solidFill>
                <a:latin typeface="文悦古典明朝体 (非商业使用) W5" pitchFamily="2" charset="-122"/>
                <a:ea typeface="文悦古典明朝体 (非商业使用) W5" pitchFamily="2" charset="-122"/>
                <a:cs typeface="方正清刻本悦宋简体" panose="02000000000000000000" charset="-122"/>
              </a:rPr>
              <a:t>击鼓其镗，踊跃用兵土国城漕，我独南行 从孙子仲，平陈与宋。兮于嗟洵兮，不我信兮</a:t>
            </a:r>
            <a:endParaRPr lang="zh-CN" altLang="en-US" sz="1200"/>
          </a:p>
        </p:txBody>
      </p:sp>
      <p:sp>
        <p:nvSpPr>
          <p:cNvPr id="9220" name="矩形 9219"/>
          <p:cNvSpPr/>
          <p:nvPr/>
        </p:nvSpPr>
        <p:spPr>
          <a:xfrm>
            <a:off x="2701290" y="165418"/>
            <a:ext cx="9289415" cy="6294120"/>
          </a:xfrm>
          <a:prstGeom prst="rect">
            <a:avLst/>
          </a:prstGeom>
          <a:solidFill>
            <a:schemeClr val="bg1">
              <a:lumMod val="75000"/>
            </a:schemeClr>
          </a:solidFill>
          <a:ln w="9525">
            <a:noFill/>
          </a:ln>
        </p:spPr>
        <p:txBody>
          <a:bodyPr wrap="square" anchor="ctr" anchorCtr="0">
            <a:spAutoFit/>
          </a:bodyPr>
          <a:lstStyle/>
          <a:p>
            <a:pPr indent="333375">
              <a:lnSpc>
                <a:spcPct val="120000"/>
              </a:lnSpc>
            </a:pPr>
            <a:r>
              <a:rPr lang="en-US" altLang="zh-CN" sz="24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香港回归 </a:t>
            </a:r>
            <a:endParaRPr lang="zh-CN" altLang="en-US" sz="2400">
              <a:latin typeface="黑体" panose="02010609060101010101" pitchFamily="49" charset="-122"/>
              <a:ea typeface="黑体" panose="02010609060101010101" pitchFamily="49" charset="-122"/>
            </a:endParaRPr>
          </a:p>
          <a:p>
            <a:pPr indent="333375">
              <a:lnSpc>
                <a:spcPct val="120000"/>
              </a:lnSpc>
            </a:pPr>
            <a:r>
              <a:rPr lang="zh-CN" altLang="en-US" sz="2400">
                <a:latin typeface="黑体" panose="02010609060101010101" pitchFamily="49" charset="-122"/>
                <a:ea typeface="黑体" panose="02010609060101010101" pitchFamily="49" charset="-122"/>
              </a:rPr>
              <a:t>  </a:t>
            </a:r>
            <a:r>
              <a:rPr lang="en-US" altLang="zh-CN" sz="2400">
                <a:latin typeface="黑体" panose="02010609060101010101" pitchFamily="49" charset="-122"/>
                <a:ea typeface="黑体" panose="02010609060101010101" pitchFamily="49" charset="-122"/>
              </a:rPr>
              <a:t>1997</a:t>
            </a:r>
            <a:r>
              <a:rPr lang="zh-CN" altLang="en-US" sz="2400">
                <a:latin typeface="黑体" panose="02010609060101010101" pitchFamily="49" charset="-122"/>
                <a:ea typeface="黑体" panose="02010609060101010101" pitchFamily="49" charset="-122"/>
              </a:rPr>
              <a:t>年</a:t>
            </a:r>
            <a:r>
              <a:rPr lang="en-US" altLang="zh-CN" sz="2400">
                <a:latin typeface="黑体" panose="02010609060101010101" pitchFamily="49" charset="-122"/>
                <a:ea typeface="黑体" panose="02010609060101010101" pitchFamily="49" charset="-122"/>
              </a:rPr>
              <a:t>7</a:t>
            </a:r>
            <a:r>
              <a:rPr lang="zh-CN" altLang="en-US" sz="2400">
                <a:latin typeface="黑体" panose="02010609060101010101" pitchFamily="49" charset="-122"/>
                <a:ea typeface="黑体" panose="02010609060101010101" pitchFamily="49" charset="-122"/>
              </a:rPr>
              <a:t>月</a:t>
            </a:r>
            <a:r>
              <a:rPr lang="en-US" altLang="zh-CN" sz="2400">
                <a:latin typeface="黑体" panose="02010609060101010101" pitchFamily="49" charset="-122"/>
                <a:ea typeface="黑体" panose="02010609060101010101" pitchFamily="49" charset="-122"/>
              </a:rPr>
              <a:t>1</a:t>
            </a:r>
            <a:r>
              <a:rPr lang="zh-CN" altLang="en-US" sz="2400">
                <a:latin typeface="黑体" panose="02010609060101010101" pitchFamily="49" charset="-122"/>
                <a:ea typeface="黑体" panose="02010609060101010101" pitchFamily="49" charset="-122"/>
              </a:rPr>
              <a:t>日零点，在全世界无数目光的聚焦之中，中华人民共和国国旗和香港特别行政区区旗在香港会展中心大会场内冉冉升起。全体中国人共同欢呼这一伟大时刻的到来</a:t>
            </a:r>
            <a:r>
              <a:rPr lang="en-US" altLang="zh-CN" sz="2400">
                <a:latin typeface="Arial" panose="020b0604020202020204" pitchFamily="34" charset="0"/>
                <a:ea typeface="黑体" panose="02010609060101010101" pitchFamily="49" charset="-122"/>
              </a:rPr>
              <a:t>——</a:t>
            </a:r>
            <a:r>
              <a:rPr lang="zh-CN" altLang="en-US" sz="2400">
                <a:latin typeface="黑体" panose="02010609060101010101" pitchFamily="49" charset="-122"/>
                <a:ea typeface="黑体" panose="02010609060101010101" pitchFamily="49" charset="-122"/>
              </a:rPr>
              <a:t>香港回归祖国的怀抱。 </a:t>
            </a:r>
            <a:endParaRPr lang="zh-CN" altLang="en-US" sz="2400">
              <a:latin typeface="黑体" panose="02010609060101010101" pitchFamily="49" charset="-122"/>
              <a:ea typeface="黑体" panose="02010609060101010101" pitchFamily="49" charset="-122"/>
            </a:endParaRPr>
          </a:p>
          <a:p>
            <a:pPr indent="333375">
              <a:lnSpc>
                <a:spcPct val="120000"/>
              </a:lnSpc>
            </a:pPr>
            <a:r>
              <a:rPr lang="zh-CN" altLang="en-US" sz="2400">
                <a:latin typeface="黑体" panose="02010609060101010101" pitchFamily="49" charset="-122"/>
                <a:ea typeface="黑体" panose="02010609060101010101" pitchFamily="49" charset="-122"/>
              </a:rPr>
              <a:t>  香港回归是中国人民洗雪百年国耻的大喜事，是完成祖国统一大业的重要步骤，也是国际间通过谈判方式解决历史遗留问题的范例。从此，香港开始了在「一国两制」条件下继续保持繁荣、稳定、发展的新时期。 </a:t>
            </a:r>
            <a:endParaRPr lang="zh-CN" altLang="en-US" sz="2400">
              <a:latin typeface="黑体" panose="02010609060101010101" pitchFamily="49" charset="-122"/>
              <a:ea typeface="黑体" panose="02010609060101010101" pitchFamily="49" charset="-122"/>
            </a:endParaRPr>
          </a:p>
          <a:p>
            <a:pPr indent="333375">
              <a:lnSpc>
                <a:spcPct val="120000"/>
              </a:lnSpc>
            </a:pPr>
            <a:r>
              <a:rPr lang="zh-CN" altLang="en-US" sz="2400">
                <a:latin typeface="黑体" panose="02010609060101010101" pitchFamily="49" charset="-122"/>
                <a:ea typeface="黑体" panose="02010609060101010101" pitchFamily="49" charset="-122"/>
              </a:rPr>
              <a:t>  </a:t>
            </a:r>
            <a:r>
              <a:rPr lang="en-US" altLang="zh-CN" sz="2400">
                <a:latin typeface="黑体" panose="02010609060101010101" pitchFamily="49" charset="-122"/>
                <a:ea typeface="黑体" panose="02010609060101010101" pitchFamily="49" charset="-122"/>
              </a:rPr>
              <a:t>1842</a:t>
            </a:r>
            <a:r>
              <a:rPr lang="zh-CN" altLang="en-US" sz="2400">
                <a:latin typeface="黑体" panose="02010609060101010101" pitchFamily="49" charset="-122"/>
                <a:ea typeface="黑体" panose="02010609060101010101" pitchFamily="49" charset="-122"/>
              </a:rPr>
              <a:t>年，清政府在鸦片战争中战败，与英国签订南京条约，香港岛被永久割让，正式成为殖民地。九龙半岛在</a:t>
            </a:r>
            <a:r>
              <a:rPr lang="en-US" altLang="zh-CN" sz="2400">
                <a:latin typeface="黑体" panose="02010609060101010101" pitchFamily="49" charset="-122"/>
                <a:ea typeface="黑体" panose="02010609060101010101" pitchFamily="49" charset="-122"/>
              </a:rPr>
              <a:t>1860</a:t>
            </a:r>
            <a:r>
              <a:rPr lang="zh-CN" altLang="en-US" sz="2400">
                <a:latin typeface="黑体" panose="02010609060101010101" pitchFamily="49" charset="-122"/>
                <a:ea typeface="黑体" panose="02010609060101010101" pitchFamily="49" charset="-122"/>
              </a:rPr>
              <a:t>年的北京条约中也被永久割让。</a:t>
            </a:r>
            <a:r>
              <a:rPr lang="en-US" altLang="zh-CN" sz="2400">
                <a:latin typeface="黑体" panose="02010609060101010101" pitchFamily="49" charset="-122"/>
                <a:ea typeface="黑体" panose="02010609060101010101" pitchFamily="49" charset="-122"/>
              </a:rPr>
              <a:t>1898</a:t>
            </a:r>
            <a:r>
              <a:rPr lang="zh-CN" altLang="en-US" sz="2400">
                <a:latin typeface="黑体" panose="02010609060101010101" pitchFamily="49" charset="-122"/>
                <a:ea typeface="黑体" panose="02010609060101010101" pitchFamily="49" charset="-122"/>
              </a:rPr>
              <a:t>年，英国向清廷租借新界</a:t>
            </a:r>
            <a:r>
              <a:rPr lang="en-US" altLang="zh-CN" sz="2400">
                <a:latin typeface="黑体" panose="02010609060101010101" pitchFamily="49" charset="-122"/>
                <a:ea typeface="黑体" panose="02010609060101010101" pitchFamily="49" charset="-122"/>
              </a:rPr>
              <a:t>99</a:t>
            </a:r>
            <a:r>
              <a:rPr lang="zh-CN" altLang="en-US" sz="2400">
                <a:latin typeface="黑体" panose="02010609060101010101" pitchFamily="49" charset="-122"/>
                <a:ea typeface="黑体" panose="02010609060101010101" pitchFamily="49" charset="-122"/>
              </a:rPr>
              <a:t>年，租约于</a:t>
            </a:r>
            <a:r>
              <a:rPr lang="en-US" altLang="zh-CN" sz="2400">
                <a:latin typeface="黑体" panose="02010609060101010101" pitchFamily="49" charset="-122"/>
                <a:ea typeface="黑体" panose="02010609060101010101" pitchFamily="49" charset="-122"/>
              </a:rPr>
              <a:t>1997</a:t>
            </a:r>
            <a:r>
              <a:rPr lang="zh-CN" altLang="en-US" sz="2400">
                <a:latin typeface="黑体" panose="02010609060101010101" pitchFamily="49" charset="-122"/>
                <a:ea typeface="黑体" panose="02010609060101010101" pitchFamily="49" charset="-122"/>
              </a:rPr>
              <a:t>年</a:t>
            </a:r>
            <a:r>
              <a:rPr lang="en-US" altLang="zh-CN" sz="2400">
                <a:latin typeface="黑体" panose="02010609060101010101" pitchFamily="49" charset="-122"/>
                <a:ea typeface="黑体" panose="02010609060101010101" pitchFamily="49" charset="-122"/>
              </a:rPr>
              <a:t>7</a:t>
            </a:r>
            <a:r>
              <a:rPr lang="zh-CN" altLang="en-US" sz="2400">
                <a:latin typeface="黑体" panose="02010609060101010101" pitchFamily="49" charset="-122"/>
                <a:ea typeface="黑体" panose="02010609060101010101" pitchFamily="49" charset="-122"/>
              </a:rPr>
              <a:t>月</a:t>
            </a:r>
            <a:r>
              <a:rPr lang="en-US" altLang="zh-CN" sz="2400">
                <a:latin typeface="黑体" panose="02010609060101010101" pitchFamily="49" charset="-122"/>
                <a:ea typeface="黑体" panose="02010609060101010101" pitchFamily="49" charset="-122"/>
              </a:rPr>
              <a:t>1</a:t>
            </a:r>
            <a:r>
              <a:rPr lang="zh-CN" altLang="en-US" sz="2400">
                <a:latin typeface="黑体" panose="02010609060101010101" pitchFamily="49" charset="-122"/>
                <a:ea typeface="黑体" panose="02010609060101010101" pitchFamily="49" charset="-122"/>
              </a:rPr>
              <a:t>日到期。</a:t>
            </a:r>
            <a:r>
              <a:rPr lang="en-US" altLang="zh-CN" sz="2400">
                <a:latin typeface="黑体" panose="02010609060101010101" pitchFamily="49" charset="-122"/>
                <a:ea typeface="黑体" panose="02010609060101010101" pitchFamily="49" charset="-122"/>
              </a:rPr>
              <a:t>20</a:t>
            </a:r>
            <a:r>
              <a:rPr lang="zh-CN" altLang="en-US" sz="2400">
                <a:latin typeface="黑体" panose="02010609060101010101" pitchFamily="49" charset="-122"/>
                <a:ea typeface="黑体" panose="02010609060101010101" pitchFamily="49" charset="-122"/>
              </a:rPr>
              <a:t>世纪</a:t>
            </a:r>
            <a:r>
              <a:rPr lang="en-US" altLang="zh-CN" sz="2400">
                <a:latin typeface="黑体" panose="02010609060101010101" pitchFamily="49" charset="-122"/>
                <a:ea typeface="黑体" panose="02010609060101010101" pitchFamily="49" charset="-122"/>
              </a:rPr>
              <a:t>80</a:t>
            </a:r>
            <a:r>
              <a:rPr lang="zh-CN" altLang="en-US" sz="2400">
                <a:latin typeface="黑体" panose="02010609060101010101" pitchFamily="49" charset="-122"/>
                <a:ea typeface="黑体" panose="02010609060101010101" pitchFamily="49" charset="-122"/>
              </a:rPr>
              <a:t>年代初，根据邓小平提出的一国两制的构想，中国开始与英国谈判香港的问题。 </a:t>
            </a:r>
            <a:endParaRPr lang="zh-CN" altLang="en-US" sz="240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475" y="265430"/>
            <a:ext cx="2244090" cy="6436995"/>
          </a:xfrm>
          <a:prstGeom prst="rect">
            <a:avLst/>
          </a:prstGeom>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1910" y="0"/>
            <a:ext cx="326009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0479" y="1256032"/>
            <a:ext cx="3308629" cy="2191665"/>
          </a:xfrm>
          <a:prstGeom prst="rect">
            <a:avLst/>
          </a:prstGeom>
        </p:spPr>
      </p:pic>
      <p:sp>
        <p:nvSpPr>
          <p:cNvPr id="10244" name="矩形 10243"/>
          <p:cNvSpPr/>
          <p:nvPr/>
        </p:nvSpPr>
        <p:spPr>
          <a:xfrm>
            <a:off x="0" y="305435"/>
            <a:ext cx="9317355" cy="6458585"/>
          </a:xfrm>
          <a:prstGeom prst="rect">
            <a:avLst/>
          </a:prstGeom>
          <a:noFill/>
          <a:ln w="9525">
            <a:noFill/>
          </a:ln>
        </p:spPr>
        <p:txBody>
          <a:bodyPr wrap="square" anchor="ctr" anchorCtr="0">
            <a:spAutoFit/>
          </a:bodyPr>
          <a:lstStyle/>
          <a:p>
            <a:pPr indent="333375">
              <a:lnSpc>
                <a:spcPct val="115000"/>
              </a:lnSpc>
            </a:pPr>
            <a:r>
              <a:rPr lang="en-US" altLang="zh-CN" sz="2400">
                <a:latin typeface="汉仪中隶书简" panose="02010609000101010101" charset="-122"/>
                <a:ea typeface="汉仪中隶书简" panose="02010609000101010101" charset="-122"/>
                <a:cs typeface="汉仪中隶书简" panose="02010609000101010101" charset="-122"/>
              </a:rPr>
              <a:t>  1982</a:t>
            </a:r>
            <a:r>
              <a:rPr lang="zh-CN" altLang="en-US" sz="2400">
                <a:latin typeface="汉仪中隶书简" panose="02010609000101010101" charset="-122"/>
                <a:ea typeface="汉仪中隶书简" panose="02010609000101010101" charset="-122"/>
                <a:cs typeface="汉仪中隶书简" panose="02010609000101010101" charset="-122"/>
              </a:rPr>
              <a:t>年</a:t>
            </a:r>
            <a:r>
              <a:rPr lang="en-US" altLang="zh-CN" sz="2400">
                <a:latin typeface="汉仪中隶书简" panose="02010609000101010101" charset="-122"/>
                <a:ea typeface="汉仪中隶书简" panose="02010609000101010101" charset="-122"/>
                <a:cs typeface="汉仪中隶书简" panose="02010609000101010101" charset="-122"/>
              </a:rPr>
              <a:t>9</a:t>
            </a:r>
            <a:r>
              <a:rPr lang="zh-CN" altLang="en-US" sz="2400">
                <a:latin typeface="汉仪中隶书简" panose="02010609000101010101" charset="-122"/>
                <a:ea typeface="汉仪中隶书简" panose="02010609000101010101" charset="-122"/>
                <a:cs typeface="汉仪中隶书简" panose="02010609000101010101" charset="-122"/>
              </a:rPr>
              <a:t>月</a:t>
            </a:r>
            <a:r>
              <a:rPr lang="en-US" altLang="zh-CN" sz="2400">
                <a:latin typeface="汉仪中隶书简" panose="02010609000101010101" charset="-122"/>
                <a:ea typeface="汉仪中隶书简" panose="02010609000101010101" charset="-122"/>
                <a:cs typeface="汉仪中隶书简" panose="02010609000101010101" charset="-122"/>
              </a:rPr>
              <a:t>24</a:t>
            </a:r>
            <a:r>
              <a:rPr lang="zh-CN" altLang="en-US" sz="2400">
                <a:latin typeface="汉仪中隶书简" panose="02010609000101010101" charset="-122"/>
                <a:ea typeface="汉仪中隶书简" panose="02010609000101010101" charset="-122"/>
                <a:cs typeface="汉仪中隶书简" panose="02010609000101010101" charset="-122"/>
              </a:rPr>
              <a:t>日，邓小平在人民大会堂会见英国首相撒切尔夫人，正式提出中国将在</a:t>
            </a:r>
            <a:r>
              <a:rPr lang="en-US" altLang="zh-CN" sz="2400">
                <a:latin typeface="汉仪中隶书简" panose="02010609000101010101" charset="-122"/>
                <a:ea typeface="汉仪中隶书简" panose="02010609000101010101" charset="-122"/>
                <a:cs typeface="汉仪中隶书简" panose="02010609000101010101" charset="-122"/>
              </a:rPr>
              <a:t>1997</a:t>
            </a:r>
            <a:r>
              <a:rPr lang="zh-CN" altLang="en-US" sz="2400">
                <a:latin typeface="汉仪中隶书简" panose="02010609000101010101" charset="-122"/>
                <a:ea typeface="汉仪中隶书简" panose="02010609000101010101" charset="-122"/>
                <a:cs typeface="汉仪中隶书简" panose="02010609000101010101" charset="-122"/>
              </a:rPr>
              <a:t>年收回香港。他还向客人介绍了一国两制的构想，撒切尔夫人当面称赞这一构想是天才的创造。此后，经过多轮谈判，到</a:t>
            </a:r>
            <a:r>
              <a:rPr lang="en-US" altLang="zh-CN" sz="2400">
                <a:latin typeface="汉仪中隶书简" panose="02010609000101010101" charset="-122"/>
                <a:ea typeface="汉仪中隶书简" panose="02010609000101010101" charset="-122"/>
                <a:cs typeface="汉仪中隶书简" panose="02010609000101010101" charset="-122"/>
              </a:rPr>
              <a:t>1984</a:t>
            </a:r>
            <a:r>
              <a:rPr lang="zh-CN" altLang="en-US" sz="2400">
                <a:latin typeface="汉仪中隶书简" panose="02010609000101010101" charset="-122"/>
                <a:ea typeface="汉仪中隶书简" panose="02010609000101010101" charset="-122"/>
                <a:cs typeface="汉仪中隶书简" panose="02010609000101010101" charset="-122"/>
              </a:rPr>
              <a:t>年撒切尔夫人再度访华时，双方签署了关于香港问题的</a:t>
            </a:r>
            <a:r>
              <a:rPr lang="en-US" altLang="zh-CN" sz="2400">
                <a:latin typeface="汉仪中隶书简" panose="02010609000101010101" charset="-122"/>
                <a:ea typeface="汉仪中隶书简" panose="02010609000101010101" charset="-122"/>
                <a:cs typeface="汉仪中隶书简" panose="02010609000101010101" charset="-122"/>
              </a:rPr>
              <a:t>《</a:t>
            </a:r>
            <a:r>
              <a:rPr lang="zh-CN" altLang="en-US" sz="2400">
                <a:latin typeface="汉仪中隶书简" panose="02010609000101010101" charset="-122"/>
                <a:ea typeface="汉仪中隶书简" panose="02010609000101010101" charset="-122"/>
                <a:cs typeface="汉仪中隶书简" panose="02010609000101010101" charset="-122"/>
              </a:rPr>
              <a:t>中英联合声明</a:t>
            </a:r>
            <a:r>
              <a:rPr lang="en-US" altLang="zh-CN" sz="2400">
                <a:latin typeface="汉仪中隶书简" panose="02010609000101010101" charset="-122"/>
                <a:ea typeface="汉仪中隶书简" panose="02010609000101010101" charset="-122"/>
                <a:cs typeface="汉仪中隶书简" panose="02010609000101010101" charset="-122"/>
              </a:rPr>
              <a:t>》</a:t>
            </a:r>
            <a:r>
              <a:rPr lang="zh-CN" altLang="en-US" sz="2400">
                <a:latin typeface="汉仪中隶书简" panose="02010609000101010101" charset="-122"/>
                <a:ea typeface="汉仪中隶书简" panose="02010609000101010101" charset="-122"/>
                <a:cs typeface="汉仪中隶书简" panose="02010609000101010101" charset="-122"/>
              </a:rPr>
              <a:t>，确定中国政府将于</a:t>
            </a:r>
            <a:r>
              <a:rPr lang="en-US" altLang="zh-CN" sz="2400">
                <a:latin typeface="汉仪中隶书简" panose="02010609000101010101" charset="-122"/>
                <a:ea typeface="汉仪中隶书简" panose="02010609000101010101" charset="-122"/>
                <a:cs typeface="汉仪中隶书简" panose="02010609000101010101" charset="-122"/>
              </a:rPr>
              <a:t>1997</a:t>
            </a:r>
            <a:r>
              <a:rPr lang="zh-CN" altLang="en-US" sz="2400">
                <a:latin typeface="汉仪中隶书简" panose="02010609000101010101" charset="-122"/>
                <a:ea typeface="汉仪中隶书简" panose="02010609000101010101" charset="-122"/>
                <a:cs typeface="汉仪中隶书简" panose="02010609000101010101" charset="-122"/>
              </a:rPr>
              <a:t>年</a:t>
            </a:r>
            <a:r>
              <a:rPr lang="en-US" altLang="zh-CN" sz="2400">
                <a:latin typeface="汉仪中隶书简" panose="02010609000101010101" charset="-122"/>
                <a:ea typeface="汉仪中隶书简" panose="02010609000101010101" charset="-122"/>
                <a:cs typeface="汉仪中隶书简" panose="02010609000101010101" charset="-122"/>
              </a:rPr>
              <a:t>7</a:t>
            </a:r>
            <a:r>
              <a:rPr lang="zh-CN" altLang="en-US" sz="2400">
                <a:latin typeface="汉仪中隶书简" panose="02010609000101010101" charset="-122"/>
                <a:ea typeface="汉仪中隶书简" panose="02010609000101010101" charset="-122"/>
                <a:cs typeface="汉仪中隶书简" panose="02010609000101010101" charset="-122"/>
              </a:rPr>
              <a:t>月</a:t>
            </a:r>
            <a:r>
              <a:rPr lang="en-US" altLang="zh-CN" sz="2400">
                <a:latin typeface="汉仪中隶书简" panose="02010609000101010101" charset="-122"/>
                <a:ea typeface="汉仪中隶书简" panose="02010609000101010101" charset="-122"/>
                <a:cs typeface="汉仪中隶书简" panose="02010609000101010101" charset="-122"/>
              </a:rPr>
              <a:t>1</a:t>
            </a:r>
            <a:r>
              <a:rPr lang="zh-CN" altLang="en-US" sz="2400">
                <a:latin typeface="汉仪中隶书简" panose="02010609000101010101" charset="-122"/>
                <a:ea typeface="汉仪中隶书简" panose="02010609000101010101" charset="-122"/>
                <a:cs typeface="汉仪中隶书简" panose="02010609000101010101" charset="-122"/>
              </a:rPr>
              <a:t>日对香港恢复行使主权。</a:t>
            </a:r>
            <a:endParaRPr lang="zh-CN" altLang="en-US" sz="2400">
              <a:latin typeface="汉仪中隶书简" panose="02010609000101010101" charset="-122"/>
              <a:ea typeface="汉仪中隶书简" panose="02010609000101010101" charset="-122"/>
              <a:cs typeface="汉仪中隶书简" panose="02010609000101010101" charset="-122"/>
            </a:endParaRPr>
          </a:p>
          <a:p>
            <a:pPr indent="333375">
              <a:lnSpc>
                <a:spcPct val="115000"/>
              </a:lnSpc>
            </a:pPr>
            <a:r>
              <a:rPr lang="zh-CN" altLang="en-US" sz="2400">
                <a:latin typeface="汉仪中隶书简" panose="02010609000101010101" charset="-122"/>
                <a:ea typeface="汉仪中隶书简" panose="02010609000101010101" charset="-122"/>
                <a:cs typeface="汉仪中隶书简" panose="02010609000101010101" charset="-122"/>
              </a:rPr>
              <a:t>  中国设想在回归的香港建立特别行政区，并根据在</a:t>
            </a:r>
            <a:r>
              <a:rPr lang="en-US" altLang="zh-CN" sz="2400">
                <a:latin typeface="汉仪中隶书简" panose="02010609000101010101" charset="-122"/>
                <a:ea typeface="汉仪中隶书简" panose="02010609000101010101" charset="-122"/>
                <a:cs typeface="汉仪中隶书简" panose="02010609000101010101" charset="-122"/>
              </a:rPr>
              <a:t>《</a:t>
            </a:r>
            <a:r>
              <a:rPr lang="zh-CN" altLang="en-US" sz="2400">
                <a:latin typeface="汉仪中隶书简" panose="02010609000101010101" charset="-122"/>
                <a:ea typeface="汉仪中隶书简" panose="02010609000101010101" charset="-122"/>
                <a:cs typeface="汉仪中隶书简" panose="02010609000101010101" charset="-122"/>
              </a:rPr>
              <a:t>中英联合声明</a:t>
            </a:r>
            <a:r>
              <a:rPr lang="en-US" altLang="zh-CN" sz="2400">
                <a:latin typeface="汉仪中隶书简" panose="02010609000101010101" charset="-122"/>
                <a:ea typeface="汉仪中隶书简" panose="02010609000101010101" charset="-122"/>
                <a:cs typeface="汉仪中隶书简" panose="02010609000101010101" charset="-122"/>
              </a:rPr>
              <a:t>》</a:t>
            </a:r>
            <a:r>
              <a:rPr lang="zh-CN" altLang="en-US" sz="2400">
                <a:latin typeface="汉仪中隶书简" panose="02010609000101010101" charset="-122"/>
                <a:ea typeface="汉仪中隶书简" panose="02010609000101010101" charset="-122"/>
                <a:cs typeface="汉仪中隶书简" panose="02010609000101010101" charset="-122"/>
              </a:rPr>
              <a:t>中所作的承诺，制订了香港特别行政区基本法，明确了在香港实行一国两制、港人治港、高度自治的原则。 </a:t>
            </a:r>
            <a:endParaRPr lang="zh-CN" altLang="en-US" sz="2400">
              <a:latin typeface="汉仪中隶书简" panose="02010609000101010101" charset="-122"/>
              <a:ea typeface="汉仪中隶书简" panose="02010609000101010101" charset="-122"/>
              <a:cs typeface="汉仪中隶书简" panose="02010609000101010101" charset="-122"/>
            </a:endParaRPr>
          </a:p>
          <a:p>
            <a:pPr indent="333375">
              <a:lnSpc>
                <a:spcPct val="115000"/>
              </a:lnSpc>
            </a:pPr>
            <a:r>
              <a:rPr lang="zh-CN" altLang="en-US" sz="2400">
                <a:latin typeface="汉仪中隶书简" panose="02010609000101010101" charset="-122"/>
                <a:ea typeface="汉仪中隶书简" panose="02010609000101010101" charset="-122"/>
                <a:cs typeface="汉仪中隶书简" panose="02010609000101010101" charset="-122"/>
              </a:rPr>
              <a:t>  </a:t>
            </a:r>
            <a:r>
              <a:rPr lang="en-US" altLang="zh-CN" sz="2400">
                <a:latin typeface="汉仪中隶书简" panose="02010609000101010101" charset="-122"/>
                <a:ea typeface="汉仪中隶书简" panose="02010609000101010101" charset="-122"/>
                <a:cs typeface="汉仪中隶书简" panose="02010609000101010101" charset="-122"/>
              </a:rPr>
              <a:t>1997</a:t>
            </a:r>
            <a:r>
              <a:rPr lang="zh-CN" altLang="en-US" sz="2400">
                <a:latin typeface="汉仪中隶书简" panose="02010609000101010101" charset="-122"/>
                <a:ea typeface="汉仪中隶书简" panose="02010609000101010101" charset="-122"/>
                <a:cs typeface="汉仪中隶书简" panose="02010609000101010101" charset="-122"/>
              </a:rPr>
              <a:t>年</a:t>
            </a:r>
            <a:r>
              <a:rPr lang="en-US" altLang="zh-CN" sz="2400">
                <a:latin typeface="汉仪中隶书简" panose="02010609000101010101" charset="-122"/>
                <a:ea typeface="汉仪中隶书简" panose="02010609000101010101" charset="-122"/>
                <a:cs typeface="汉仪中隶书简" panose="02010609000101010101" charset="-122"/>
              </a:rPr>
              <a:t>7</a:t>
            </a:r>
            <a:r>
              <a:rPr lang="zh-CN" altLang="en-US" sz="2400">
                <a:latin typeface="汉仪中隶书简" panose="02010609000101010101" charset="-122"/>
                <a:ea typeface="汉仪中隶书简" panose="02010609000101010101" charset="-122"/>
                <a:cs typeface="汉仪中隶书简" panose="02010609000101010101" charset="-122"/>
              </a:rPr>
              <a:t>月</a:t>
            </a:r>
            <a:r>
              <a:rPr lang="en-US" altLang="zh-CN" sz="2400">
                <a:latin typeface="汉仪中隶书简" panose="02010609000101010101" charset="-122"/>
                <a:ea typeface="汉仪中隶书简" panose="02010609000101010101" charset="-122"/>
                <a:cs typeface="汉仪中隶书简" panose="02010609000101010101" charset="-122"/>
              </a:rPr>
              <a:t>1</a:t>
            </a:r>
            <a:r>
              <a:rPr lang="zh-CN" altLang="en-US" sz="2400">
                <a:latin typeface="汉仪中隶书简" panose="02010609000101010101" charset="-122"/>
                <a:ea typeface="汉仪中隶书简" panose="02010609000101010101" charset="-122"/>
                <a:cs typeface="汉仪中隶书简" panose="02010609000101010101" charset="-122"/>
              </a:rPr>
              <a:t>日零点，经历了百年沧桑的香港回到祖国的怀抱，中国政府开始对香港恢复行使主权。当日零时</a:t>
            </a:r>
            <a:r>
              <a:rPr lang="en-US" altLang="zh-CN" sz="2400">
                <a:latin typeface="汉仪中隶书简" panose="02010609000101010101" charset="-122"/>
                <a:ea typeface="汉仪中隶书简" panose="02010609000101010101" charset="-122"/>
                <a:cs typeface="汉仪中隶书简" panose="02010609000101010101" charset="-122"/>
              </a:rPr>
              <a:t>4</a:t>
            </a:r>
            <a:r>
              <a:rPr lang="zh-CN" altLang="en-US" sz="2400">
                <a:latin typeface="汉仪中隶书简" panose="02010609000101010101" charset="-122"/>
                <a:ea typeface="汉仪中隶书简" panose="02010609000101010101" charset="-122"/>
                <a:cs typeface="汉仪中隶书简" panose="02010609000101010101" charset="-122"/>
              </a:rPr>
              <a:t>分，中国国家主席江泽民宣告：根据中英关于香港问题的联合声明，两国政府如期举行了香港交接仪式，宣告中国对香港恢复行使主权。中华人民共和国香港特别行政区正式成立。与此同时，香港第一任行政长官董建华宣誓就职。自此历经</a:t>
            </a:r>
            <a:r>
              <a:rPr lang="en-US" altLang="zh-CN" sz="2400">
                <a:latin typeface="汉仪中隶书简" panose="02010609000101010101" charset="-122"/>
                <a:ea typeface="汉仪中隶书简" panose="02010609000101010101" charset="-122"/>
                <a:cs typeface="汉仪中隶书简" panose="02010609000101010101" charset="-122"/>
              </a:rPr>
              <a:t>150</a:t>
            </a:r>
            <a:r>
              <a:rPr lang="zh-CN" altLang="en-US" sz="2400">
                <a:latin typeface="汉仪中隶书简" panose="02010609000101010101" charset="-122"/>
                <a:ea typeface="汉仪中隶书简" panose="02010609000101010101" charset="-122"/>
                <a:cs typeface="汉仪中隶书简" panose="02010609000101010101" charset="-122"/>
              </a:rPr>
              <a:t>多年殖民统治的香港进入历史的新纪元。</a:t>
            </a:r>
            <a:endParaRPr lang="zh-CN" altLang="en-US" sz="2400">
              <a:latin typeface="汉仪中隶书简" panose="02010609000101010101" charset="-122"/>
              <a:ea typeface="汉仪中隶书简" panose="02010609000101010101" charset="-122"/>
              <a:cs typeface="汉仪中隶书简" panose="02010609000101010101"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15" y="-79375"/>
            <a:ext cx="4302760" cy="6102350"/>
          </a:xfrm>
          <a:prstGeom prst="rect">
            <a:avLst/>
          </a:prstGeom>
        </p:spPr>
      </p:pic>
      <p:sp>
        <p:nvSpPr>
          <p:cNvPr id="2" name="矩形 1"/>
          <p:cNvSpPr/>
          <p:nvPr/>
        </p:nvSpPr>
        <p:spPr>
          <a:xfrm>
            <a:off x="4412974" y="5526157"/>
            <a:ext cx="2037522" cy="496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82" name="标题 46081"/>
          <p:cNvSpPr>
            <a:spLocks noGrp="1"/>
          </p:cNvSpPr>
          <p:nvPr/>
        </p:nvSpPr>
        <p:spPr>
          <a:xfrm>
            <a:off x="3733800" y="258445"/>
            <a:ext cx="4951095" cy="841375"/>
          </a:xfrm>
          <a:prstGeom prst="rect">
            <a:avLst/>
          </a:prstGeom>
          <a:solidFill>
            <a:srgbClr val="FFFF00"/>
          </a:solid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en-US" altLang="zh-CN" sz="3200" b="1">
                <a:solidFill>
                  <a:srgbClr val="FFFF00"/>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问</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题</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探</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究</a:t>
            </a:r>
            <a:endPar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sp>
        <p:nvSpPr>
          <p:cNvPr id="46083" name="文本占位符 46082"/>
          <p:cNvSpPr>
            <a:spLocks noGrp="1"/>
          </p:cNvSpPr>
          <p:nvPr/>
        </p:nvSpPr>
        <p:spPr>
          <a:xfrm>
            <a:off x="3275965" y="1371600"/>
            <a:ext cx="8550275" cy="139001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buNone/>
            </a:pPr>
            <a:r>
              <a:rPr lang="en-US" b="1" strike="noStrike" noProof="1">
                <a:solidFill>
                  <a:schemeClr val="tx1"/>
                </a:solidFill>
                <a:latin typeface="华文行楷" panose="02010800040101010101" charset="-122"/>
                <a:ea typeface="华文行楷" panose="02010800040101010101" charset="-122"/>
                <a:cs typeface="华文行楷" panose="02010800040101010101" charset="-122"/>
              </a:rPr>
              <a:t>        </a:t>
            </a:r>
            <a:r>
              <a:rPr b="1" strike="noStrike" noProof="1">
                <a:solidFill>
                  <a:schemeClr val="tx1"/>
                </a:solidFill>
                <a:latin typeface="华文行楷" panose="02010800040101010101" charset="-122"/>
                <a:ea typeface="华文行楷" panose="02010800040101010101" charset="-122"/>
                <a:cs typeface="华文行楷" panose="02010800040101010101" charset="-122"/>
              </a:rPr>
              <a:t>“别了,‘不列颠尼亚’”这一标题有何内涵,有什么独到之处?</a:t>
            </a:r>
            <a:endParaRPr b="1" strike="noStrike" noProof="1">
              <a:solidFill>
                <a:schemeClr val="tx1"/>
              </a:solidFill>
              <a:latin typeface="华文行楷" panose="02010800040101010101" charset="-122"/>
              <a:ea typeface="华文行楷" panose="02010800040101010101" charset="-122"/>
              <a:cs typeface="华文行楷" panose="02010800040101010101" charset="-122"/>
            </a:endParaRPr>
          </a:p>
          <a:p>
            <a:pPr fontAlgn="base">
              <a:buNone/>
            </a:pPr>
            <a:endParaRPr lang="zh-CN" altLang="en-US" b="1" strike="noStrike" noProof="1">
              <a:solidFill>
                <a:schemeClr val="tx1"/>
              </a:solidFill>
              <a:latin typeface="华文行楷" panose="02010800040101010101" charset="-122"/>
              <a:ea typeface="华文行楷" panose="02010800040101010101" charset="-122"/>
              <a:cs typeface="华文行楷" panose="02010800040101010101" charset="-122"/>
            </a:endParaRPr>
          </a:p>
        </p:txBody>
      </p:sp>
      <p:sp>
        <p:nvSpPr>
          <p:cNvPr id="76803" name="文本框 76802"/>
          <p:cNvSpPr txBox="1"/>
          <p:nvPr/>
        </p:nvSpPr>
        <p:spPr>
          <a:xfrm>
            <a:off x="3006090" y="2761615"/>
            <a:ext cx="8820150" cy="3538220"/>
          </a:xfrm>
          <a:prstGeom prst="rect">
            <a:avLst/>
          </a:prstGeom>
          <a:noFill/>
          <a:ln w="9525">
            <a:solidFill>
              <a:schemeClr val="accent1"/>
            </a:solidFill>
          </a:ln>
        </p:spPr>
        <p:txBody>
          <a:bodyPr>
            <a:spAutoFit/>
          </a:bodyPr>
          <a:lstStyle/>
          <a:p>
            <a:endParaRPr lang="zh-CN" altLang="en-US" sz="3200" b="1">
              <a:solidFill>
                <a:srgbClr val="000000"/>
              </a:solidFill>
              <a:latin typeface="汉仪中隶书简" panose="02010609000101010101" charset="-122"/>
              <a:ea typeface="汉仪中隶书简" panose="02010609000101010101" charset="-122"/>
              <a:cs typeface="汉仪中隶书简" panose="02010609000101010101" charset="-122"/>
            </a:endParaRPr>
          </a:p>
          <a:p>
            <a:r>
              <a:rPr lang="zh-CN" altLang="en-US" sz="3200" b="1">
                <a:solidFill>
                  <a:srgbClr val="000000"/>
                </a:solidFill>
                <a:latin typeface="汉仪中隶书简" panose="02010609000101010101" charset="-122"/>
                <a:ea typeface="汉仪中隶书简" panose="02010609000101010101" charset="-122"/>
                <a:cs typeface="汉仪中隶书简" panose="02010609000101010101" charset="-122"/>
              </a:rPr>
              <a:t>（</a:t>
            </a:r>
            <a:r>
              <a:rPr lang="en-US" altLang="zh-CN" sz="3200" b="1">
                <a:solidFill>
                  <a:srgbClr val="000000"/>
                </a:solidFill>
                <a:latin typeface="汉仪中隶书简" panose="02010609000101010101" charset="-122"/>
                <a:ea typeface="汉仪中隶书简" panose="02010609000101010101" charset="-122"/>
                <a:cs typeface="汉仪中隶书简" panose="02010609000101010101" charset="-122"/>
              </a:rPr>
              <a:t>1</a:t>
            </a:r>
            <a:r>
              <a:rPr lang="zh-CN" altLang="en-US" sz="3200" b="1">
                <a:solidFill>
                  <a:srgbClr val="000000"/>
                </a:solidFill>
                <a:latin typeface="汉仪中隶书简" panose="02010609000101010101" charset="-122"/>
                <a:ea typeface="汉仪中隶书简" panose="02010609000101010101" charset="-122"/>
                <a:cs typeface="汉仪中隶书简" panose="02010609000101010101" charset="-122"/>
              </a:rPr>
              <a:t>）句式倒装，更能表达感情。强调与英国殖民者的告别，英国殖民统治在香港的终结。</a:t>
            </a:r>
            <a:endParaRPr lang="zh-CN" altLang="en-US" sz="3200" b="1">
              <a:solidFill>
                <a:srgbClr val="000000"/>
              </a:solidFill>
              <a:latin typeface="汉仪中隶书简" panose="02010609000101010101" charset="-122"/>
              <a:ea typeface="汉仪中隶书简" panose="02010609000101010101" charset="-122"/>
              <a:cs typeface="汉仪中隶书简" panose="02010609000101010101" charset="-122"/>
            </a:endParaRPr>
          </a:p>
          <a:p>
            <a:r>
              <a:rPr lang="zh-CN" altLang="en-US" sz="3200" b="1">
                <a:solidFill>
                  <a:srgbClr val="000000"/>
                </a:solidFill>
                <a:latin typeface="汉仪中隶书简" panose="02010609000101010101" charset="-122"/>
                <a:ea typeface="汉仪中隶书简" panose="02010609000101010101" charset="-122"/>
                <a:cs typeface="汉仪中隶书简" panose="02010609000101010101" charset="-122"/>
              </a:rPr>
              <a:t>（</a:t>
            </a:r>
            <a:r>
              <a:rPr lang="en-US" altLang="zh-CN" sz="3200" b="1">
                <a:solidFill>
                  <a:srgbClr val="000000"/>
                </a:solidFill>
                <a:latin typeface="汉仪中隶书简" panose="02010609000101010101" charset="-122"/>
                <a:ea typeface="汉仪中隶书简" panose="02010609000101010101" charset="-122"/>
                <a:cs typeface="汉仪中隶书简" panose="02010609000101010101" charset="-122"/>
              </a:rPr>
              <a:t>2</a:t>
            </a:r>
            <a:r>
              <a:rPr lang="zh-CN" altLang="en-US" sz="3200" b="1">
                <a:solidFill>
                  <a:srgbClr val="000000"/>
                </a:solidFill>
                <a:latin typeface="汉仪中隶书简" panose="02010609000101010101" charset="-122"/>
                <a:ea typeface="汉仪中隶书简" panose="02010609000101010101" charset="-122"/>
                <a:cs typeface="汉仪中隶书简" panose="02010609000101010101" charset="-122"/>
              </a:rPr>
              <a:t>）虚实结合，匠心独运，了无痕迹。“实”指“不列颠尼亚”号游轮离开香港。“虚”指英国结束在香港的殖民统治，中华民族的一段耻辱被洗刷，就赋予了“不列颠尼亚”号以象征意义。</a:t>
            </a:r>
            <a:endParaRPr lang="zh-CN" altLang="en-US" sz="3200" b="1">
              <a:solidFill>
                <a:srgbClr val="000000"/>
              </a:solidFill>
              <a:latin typeface="汉仪中隶书简" panose="02010609000101010101" charset="-122"/>
              <a:ea typeface="汉仪中隶书简" panose="02010609000101010101" charset="-122"/>
              <a:cs typeface="汉仪中隶书简" panose="02010609000101010101"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46082"/>
                                        </p:tgtEl>
                                        <p:attrNameLst>
                                          <p:attrName>style.visibility</p:attrName>
                                        </p:attrNameLst>
                                      </p:cBhvr>
                                      <p:to>
                                        <p:strVal val="visible"/>
                                      </p:to>
                                    </p:set>
                                    <p:animEffect transition="in" filter="diamond(in)">
                                      <p:cBhvr>
                                        <p:cTn id="14" dur="2000"/>
                                        <p:tgtEl>
                                          <p:spTgt spid="4608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46083">
                                            <p:txEl>
                                              <p:pRg st="0" end="0"/>
                                            </p:txEl>
                                          </p:spTgt>
                                        </p:tgtEl>
                                        <p:attrNameLst>
                                          <p:attrName>style.visibility</p:attrName>
                                        </p:attrNameLst>
                                      </p:cBhvr>
                                      <p:to>
                                        <p:strVal val="visible"/>
                                      </p:to>
                                    </p:set>
                                    <p:animEffect transition="in" filter="checkerboard(across)">
                                      <p:cBhvr>
                                        <p:cTn id="19" dur="500"/>
                                        <p:tgtEl>
                                          <p:spTgt spid="46083">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6803"/>
                                        </p:tgtEl>
                                        <p:attrNameLst>
                                          <p:attrName>style.visibility</p:attrName>
                                        </p:attrNameLst>
                                      </p:cBhvr>
                                      <p:to>
                                        <p:strVal val="visible"/>
                                      </p:to>
                                    </p:set>
                                    <p:anim calcmode="lin" valueType="num">
                                      <p:cBhvr additive="base">
                                        <p:cTn id="24" dur="500" fill="hold"/>
                                        <p:tgtEl>
                                          <p:spTgt spid="76803"/>
                                        </p:tgtEl>
                                        <p:attrNameLst>
                                          <p:attrName>ppt_x</p:attrName>
                                        </p:attrNameLst>
                                      </p:cBhvr>
                                      <p:tavLst>
                                        <p:tav tm="0">
                                          <p:val>
                                            <p:strVal val="#ppt_x"/>
                                          </p:val>
                                        </p:tav>
                                        <p:tav tm="100000">
                                          <p:val>
                                            <p:strVal val="#ppt_x"/>
                                          </p:val>
                                        </p:tav>
                                      </p:tavLst>
                                    </p:anim>
                                    <p:anim calcmode="lin" valueType="num">
                                      <p:cBhvr additive="base">
                                        <p:cTn id="25" dur="500" fill="hold"/>
                                        <p:tgtEl>
                                          <p:spTgt spid="768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build="p"/>
      <p:bldP spid="7680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33985" y="3834130"/>
            <a:ext cx="2560320" cy="2739390"/>
          </a:xfrm>
          <a:prstGeom prst="rect">
            <a:avLst/>
          </a:prstGeom>
        </p:spPr>
      </p:pic>
      <p:sp>
        <p:nvSpPr>
          <p:cNvPr id="46083" name="文本占位符 46082"/>
          <p:cNvSpPr>
            <a:spLocks noGrp="1"/>
          </p:cNvSpPr>
          <p:nvPr/>
        </p:nvSpPr>
        <p:spPr>
          <a:xfrm>
            <a:off x="1741170" y="1108710"/>
            <a:ext cx="9185910" cy="190373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buNone/>
            </a:pPr>
            <a:r>
              <a:rPr lang="en-US" strike="noStrike" noProof="1">
                <a:solidFill>
                  <a:schemeClr val="tx1"/>
                </a:solidFill>
                <a:latin typeface="华文行楷" panose="02010800040101010101" charset="-122"/>
                <a:ea typeface="华文行楷" panose="02010800040101010101" charset="-122"/>
                <a:cs typeface="华文行楷" panose="02010800040101010101" charset="-122"/>
              </a:rPr>
              <a:t>       </a:t>
            </a:r>
            <a:r>
              <a:rPr strike="noStrike" noProof="1">
                <a:solidFill>
                  <a:schemeClr val="tx1"/>
                </a:solidFill>
                <a:latin typeface="华文行楷" panose="02010800040101010101" charset="-122"/>
                <a:ea typeface="华文行楷" panose="02010800040101010101" charset="-122"/>
                <a:cs typeface="华文行楷" panose="02010800040101010101" charset="-122"/>
              </a:rPr>
              <a:t>这篇特写在报道新闻事实时,还适当的运用一些背景材料,请找出来(在哪些段落里),体会它们在文章中的作用。</a:t>
            </a:r>
            <a:endParaRPr strike="noStrike" noProof="1">
              <a:solidFill>
                <a:schemeClr val="tx1"/>
              </a:solidFill>
              <a:latin typeface="华文行楷" panose="02010800040101010101" charset="-122"/>
              <a:ea typeface="华文行楷" panose="02010800040101010101" charset="-122"/>
              <a:cs typeface="华文行楷" panose="02010800040101010101" charset="-122"/>
            </a:endParaRPr>
          </a:p>
          <a:p>
            <a:pPr fontAlgn="base">
              <a:buNone/>
            </a:pPr>
            <a:endParaRPr lang="zh-CN" altLang="en-US" strike="noStrike" noProof="1">
              <a:solidFill>
                <a:schemeClr val="tx1"/>
              </a:solidFill>
              <a:latin typeface="华文行楷" panose="02010800040101010101" charset="-122"/>
              <a:ea typeface="华文行楷" panose="02010800040101010101" charset="-122"/>
              <a:cs typeface="华文行楷" panose="02010800040101010101" charset="-122"/>
            </a:endParaRPr>
          </a:p>
        </p:txBody>
      </p:sp>
      <p:sp>
        <p:nvSpPr>
          <p:cNvPr id="46082" name="标题 46081"/>
          <p:cNvSpPr>
            <a:spLocks noGrp="1"/>
          </p:cNvSpPr>
          <p:nvPr/>
        </p:nvSpPr>
        <p:spPr>
          <a:xfrm>
            <a:off x="3733800" y="118110"/>
            <a:ext cx="4951095" cy="841375"/>
          </a:xfrm>
          <a:prstGeom prst="rect">
            <a:avLst/>
          </a:prstGeom>
          <a:solidFill>
            <a:srgbClr val="FFFF00"/>
          </a:solid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en-US" altLang="zh-CN" sz="3200" b="1">
                <a:solidFill>
                  <a:srgbClr val="FFFF00"/>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问</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题</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探</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究</a:t>
            </a:r>
            <a:endPar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sp>
        <p:nvSpPr>
          <p:cNvPr id="4" name="文本框 3"/>
          <p:cNvSpPr txBox="1"/>
          <p:nvPr/>
        </p:nvSpPr>
        <p:spPr>
          <a:xfrm>
            <a:off x="2329148" y="2783382"/>
            <a:ext cx="8946037" cy="3322955"/>
          </a:xfrm>
          <a:prstGeom prst="rect">
            <a:avLst/>
          </a:prstGeom>
          <a:noFill/>
          <a:ln>
            <a:solidFill>
              <a:schemeClr val="accent1"/>
            </a:solidFill>
          </a:ln>
        </p:spPr>
        <p:txBody>
          <a:bodyPr wrap="square" rtlCol="0">
            <a:spAutoFit/>
          </a:bodyPr>
          <a:lstStyle/>
          <a:p>
            <a:pPr>
              <a:lnSpc>
                <a:spcPct val="150000"/>
              </a:lnSpc>
            </a:pPr>
            <a:r>
              <a:rPr lang="zh-CN" altLang="en-US" sz="2800">
                <a:latin typeface="方正华隶简体" panose="03000509000000000000" charset="-122"/>
                <a:ea typeface="方正华隶简体" panose="03000509000000000000" charset="-122"/>
              </a:rPr>
              <a:t>背景中有</a:t>
            </a:r>
            <a:r>
              <a:rPr lang="zh-CN" altLang="en-US" sz="2800">
                <a:solidFill>
                  <a:srgbClr val="C00000"/>
                </a:solidFill>
                <a:latin typeface="方正华隶简体" panose="03000509000000000000" charset="-122"/>
                <a:ea typeface="方正华隶简体" panose="03000509000000000000" charset="-122"/>
              </a:rPr>
              <a:t>历史事件回顾</a:t>
            </a:r>
            <a:r>
              <a:rPr lang="zh-CN" altLang="en-US" sz="2800">
                <a:latin typeface="方正华隶简体" panose="03000509000000000000" charset="-122"/>
                <a:ea typeface="方正华隶简体" panose="03000509000000000000" charset="-122"/>
              </a:rPr>
              <a:t>，</a:t>
            </a:r>
            <a:r>
              <a:rPr lang="zh-CN" altLang="en-US" sz="2800">
                <a:solidFill>
                  <a:srgbClr val="C00000"/>
                </a:solidFill>
                <a:latin typeface="方正华隶简体" panose="03000509000000000000" charset="-122"/>
                <a:ea typeface="方正华隶简体" panose="03000509000000000000" charset="-122"/>
              </a:rPr>
              <a:t>港督府的修建</a:t>
            </a:r>
            <a:r>
              <a:rPr lang="zh-CN" altLang="en-US" sz="2800">
                <a:latin typeface="方正华隶简体" panose="03000509000000000000" charset="-122"/>
                <a:ea typeface="方正华隶简体" panose="03000509000000000000" charset="-122"/>
              </a:rPr>
              <a:t>，</a:t>
            </a:r>
            <a:r>
              <a:rPr lang="zh-CN" altLang="en-US" sz="2800">
                <a:solidFill>
                  <a:srgbClr val="C00000"/>
                </a:solidFill>
                <a:latin typeface="方正华隶简体" panose="03000509000000000000" charset="-122"/>
                <a:ea typeface="方正华隶简体" panose="03000509000000000000" charset="-122"/>
              </a:rPr>
              <a:t>英国统治香港的天数</a:t>
            </a:r>
            <a:r>
              <a:rPr lang="zh-CN" altLang="en-US" sz="2800">
                <a:latin typeface="方正华隶简体" panose="03000509000000000000" charset="-122"/>
                <a:ea typeface="方正华隶简体" panose="03000509000000000000" charset="-122"/>
              </a:rPr>
              <a:t>，</a:t>
            </a:r>
            <a:r>
              <a:rPr lang="zh-CN" altLang="en-US" sz="2800">
                <a:solidFill>
                  <a:srgbClr val="C00000"/>
                </a:solidFill>
                <a:latin typeface="方正华隶简体" panose="03000509000000000000" charset="-122"/>
                <a:ea typeface="方正华隶简体" panose="03000509000000000000" charset="-122"/>
              </a:rPr>
              <a:t>英国米字旗和港督旗升降</a:t>
            </a:r>
            <a:r>
              <a:rPr lang="zh-CN" altLang="en-US" sz="2800">
                <a:latin typeface="方正华隶简体" panose="03000509000000000000" charset="-122"/>
                <a:ea typeface="方正华隶简体" panose="03000509000000000000" charset="-122"/>
              </a:rPr>
              <a:t>等，都准确的记载，虽然只写了</a:t>
            </a:r>
            <a:r>
              <a:rPr lang="zh-CN" altLang="en-US" sz="2800">
                <a:solidFill>
                  <a:srgbClr val="0070C0"/>
                </a:solidFill>
                <a:latin typeface="方正华隶简体" panose="03000509000000000000" charset="-122"/>
                <a:ea typeface="方正华隶简体" panose="03000509000000000000" charset="-122"/>
              </a:rPr>
              <a:t>一天中发生的事件</a:t>
            </a:r>
            <a:r>
              <a:rPr lang="zh-CN" altLang="en-US" sz="2800">
                <a:latin typeface="方正华隶简体" panose="03000509000000000000" charset="-122"/>
                <a:ea typeface="方正华隶简体" panose="03000509000000000000" charset="-122"/>
              </a:rPr>
              <a:t>，但有很大的</a:t>
            </a:r>
            <a:r>
              <a:rPr lang="zh-CN" altLang="en-US" sz="2800">
                <a:solidFill>
                  <a:srgbClr val="0070C0"/>
                </a:solidFill>
                <a:latin typeface="方正华隶简体" panose="03000509000000000000" charset="-122"/>
                <a:ea typeface="方正华隶简体" panose="03000509000000000000" charset="-122"/>
              </a:rPr>
              <a:t>历史跨度</a:t>
            </a:r>
            <a:r>
              <a:rPr lang="zh-CN" altLang="en-US" sz="2800">
                <a:latin typeface="方正华隶简体" panose="03000509000000000000" charset="-122"/>
                <a:ea typeface="方正华隶简体" panose="03000509000000000000" charset="-122"/>
              </a:rPr>
              <a:t>，</a:t>
            </a:r>
            <a:r>
              <a:rPr lang="zh-CN" altLang="en-US" sz="2800">
                <a:solidFill>
                  <a:srgbClr val="0070C0"/>
                </a:solidFill>
                <a:latin typeface="方正华隶简体" panose="03000509000000000000" charset="-122"/>
                <a:ea typeface="方正华隶简体" panose="03000509000000000000" charset="-122"/>
              </a:rPr>
              <a:t>容量非常大</a:t>
            </a:r>
            <a:r>
              <a:rPr lang="zh-CN" altLang="en-US" sz="2800">
                <a:latin typeface="方正华隶简体" panose="03000509000000000000" charset="-122"/>
                <a:ea typeface="方正华隶简体" panose="03000509000000000000" charset="-122"/>
              </a:rPr>
              <a:t>，使人在丰富的知识中感受到深厚的</a:t>
            </a:r>
            <a:r>
              <a:rPr lang="zh-CN" altLang="en-US" sz="2800">
                <a:solidFill>
                  <a:srgbClr val="0070C0"/>
                </a:solidFill>
                <a:latin typeface="方正华隶简体" panose="03000509000000000000" charset="-122"/>
                <a:ea typeface="方正华隶简体" panose="03000509000000000000" charset="-122"/>
              </a:rPr>
              <a:t>历史内涵和历史沧桑感</a:t>
            </a:r>
            <a:r>
              <a:rPr lang="zh-CN" altLang="en-US" sz="2800">
                <a:latin typeface="方正华隶简体" panose="03000509000000000000" charset="-122"/>
                <a:ea typeface="方正华隶简体" panose="03000509000000000000" charset="-122"/>
              </a:rPr>
              <a:t>让人更加体会出仪式本身的现实内涵。</a:t>
            </a:r>
            <a:endParaRPr lang="zh-CN" altLang="en-US" sz="2800">
              <a:latin typeface="方正华隶简体" panose="03000509000000000000" charset="-122"/>
              <a:ea typeface="方正华隶简体" panose="03000509000000000000"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checkerboard(across)">
                                      <p:cBhvr>
                                        <p:cTn id="7" dur="500"/>
                                        <p:tgtEl>
                                          <p:spTgt spid="4608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6082"/>
                                        </p:tgtEl>
                                        <p:attrNameLst>
                                          <p:attrName>style.visibility</p:attrName>
                                        </p:attrNameLst>
                                      </p:cBhvr>
                                      <p:to>
                                        <p:strVal val="visible"/>
                                      </p:to>
                                    </p:set>
                                    <p:animEffect transition="in" filter="diamond(in)">
                                      <p:cBhvr>
                                        <p:cTn id="12" dur="2000"/>
                                        <p:tgtEl>
                                          <p:spTgt spid="4608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P spid="4608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椭圆 14"/>
          <p:cNvSpPr/>
          <p:nvPr/>
        </p:nvSpPr>
        <p:spPr>
          <a:xfrm>
            <a:off x="4781504" y="1693467"/>
            <a:ext cx="927996" cy="927996"/>
          </a:xfrm>
          <a:prstGeom prst="ellipse">
            <a:avLst/>
          </a:prstGeom>
          <a:solidFill>
            <a:srgbClr val="FFFF00"/>
          </a:solidFill>
          <a:ln>
            <a:solidFill>
              <a:srgbClr val="B7AE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B7AE8F"/>
                </a:solidFill>
                <a:effectLst/>
                <a:uLnTx/>
                <a:uFillTx/>
                <a:latin typeface="方正华隶简体" panose="03000509000000000000" charset="-122"/>
                <a:ea typeface="方正华隶简体" panose="03000509000000000000" charset="-122"/>
              </a:rPr>
              <a:t>壹</a:t>
            </a:r>
            <a:endParaRPr kumimoji="0" lang="zh-CN" altLang="en-US" sz="3600" b="0" i="0" u="none" strike="noStrike" kern="1200" cap="none" spc="0" normalizeH="0" baseline="0" noProof="0">
              <a:ln>
                <a:noFill/>
              </a:ln>
              <a:solidFill>
                <a:srgbClr val="B7AE8F"/>
              </a:solidFill>
              <a:effectLst/>
              <a:uLnTx/>
              <a:uFillTx/>
              <a:latin typeface="方正华隶简体" panose="03000509000000000000" charset="-122"/>
              <a:ea typeface="方正华隶简体" panose="03000509000000000000" charset="-122"/>
            </a:endParaRPr>
          </a:p>
        </p:txBody>
      </p:sp>
      <p:sp>
        <p:nvSpPr>
          <p:cNvPr id="16" name="文本框 15"/>
          <p:cNvSpPr txBox="1"/>
          <p:nvPr/>
        </p:nvSpPr>
        <p:spPr>
          <a:xfrm>
            <a:off x="4993005" y="3022600"/>
            <a:ext cx="828675" cy="2947670"/>
          </a:xfrm>
          <a:prstGeom prst="rect">
            <a:avLst/>
          </a:prstGeom>
          <a:noFill/>
          <a:ln>
            <a:solidFill>
              <a:schemeClr val="accent1"/>
            </a:solidFill>
          </a:ln>
        </p:spPr>
        <p:txBody>
          <a:bodyPr vert="eaVert" wrap="square" rtlCol="0">
            <a:spAutoFit/>
          </a:bodyPr>
          <a:lstStyle/>
          <a:p>
            <a:pPr marL="0" marR="0" lvl="0" indent="0" algn="l" defTabSz="457200" rtl="0" eaLnBrk="1" fontAlgn="auto" latinLnBrk="0" hangingPunct="1">
              <a:lnSpc>
                <a:spcPct val="150000"/>
              </a:lnSpc>
              <a:spcBef>
                <a:spcPct val="0"/>
              </a:spcBef>
              <a:spcAft>
                <a:spcPct val="0"/>
              </a:spcAft>
              <a:buClrTx/>
              <a:buSzTx/>
              <a:buFontTx/>
              <a:buNone/>
              <a:defRPr/>
            </a:pPr>
            <a:r>
              <a:rPr kumimoji="0" lang="zh-CN" altLang="en-US" sz="2800" b="0" i="0" u="none" strike="noStrike" kern="1200" cap="none" spc="0" normalizeH="0" baseline="0" noProof="0">
                <a:ln>
                  <a:noFill/>
                </a:ln>
                <a:solidFill>
                  <a:schemeClr val="tx1">
                    <a:lumMod val="85000"/>
                    <a:lumOff val="15000"/>
                  </a:schemeClr>
                </a:solidFill>
                <a:effectLst/>
                <a:uLnTx/>
                <a:uFillTx/>
                <a:latin typeface="方正华隶简体" panose="03000509000000000000" charset="-122"/>
                <a:ea typeface="方正华隶简体" panose="03000509000000000000" charset="-122"/>
              </a:rPr>
              <a:t>新闻的基本常识。</a:t>
            </a:r>
            <a:endParaRPr kumimoji="0" lang="zh-CN" altLang="en-US" sz="2800" b="0" i="0" u="none" strike="noStrike" kern="1200" cap="none" spc="0" normalizeH="0" baseline="0" noProof="0">
              <a:ln>
                <a:noFill/>
              </a:ln>
              <a:solidFill>
                <a:schemeClr val="tx1">
                  <a:lumMod val="85000"/>
                  <a:lumOff val="15000"/>
                </a:schemeClr>
              </a:solidFill>
              <a:effectLst/>
              <a:uLnTx/>
              <a:uFillTx/>
              <a:latin typeface="方正华隶简体" panose="03000509000000000000" charset="-122"/>
              <a:ea typeface="方正华隶简体" panose="03000509000000000000" charset="-122"/>
            </a:endParaRPr>
          </a:p>
        </p:txBody>
      </p:sp>
      <p:sp>
        <p:nvSpPr>
          <p:cNvPr id="13" name="椭圆 12"/>
          <p:cNvSpPr/>
          <p:nvPr/>
        </p:nvSpPr>
        <p:spPr>
          <a:xfrm>
            <a:off x="7991005" y="1693467"/>
            <a:ext cx="927996" cy="927996"/>
          </a:xfrm>
          <a:prstGeom prst="ellipse">
            <a:avLst/>
          </a:prstGeom>
          <a:solidFill>
            <a:srgbClr val="FFFF00"/>
          </a:solidFill>
          <a:ln>
            <a:solidFill>
              <a:srgbClr val="B7AE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B7AE8F"/>
                </a:solidFill>
                <a:effectLst/>
                <a:uLnTx/>
                <a:uFillTx/>
                <a:latin typeface="文悦古典明朝体 (非商业使用) W5" pitchFamily="2" charset="-122"/>
                <a:ea typeface="文悦古典明朝体 (非商业使用) W5" pitchFamily="2" charset="-122"/>
              </a:rPr>
              <a:t>叁</a:t>
            </a:r>
            <a:endParaRPr kumimoji="0" lang="zh-CN" altLang="en-US" sz="3600" b="0" i="0" u="none" strike="noStrike" kern="1200" cap="none" spc="0" normalizeH="0" baseline="0" noProof="0">
              <a:ln>
                <a:noFill/>
              </a:ln>
              <a:solidFill>
                <a:srgbClr val="B7AE8F"/>
              </a:solidFill>
              <a:effectLst/>
              <a:uLnTx/>
              <a:uFillTx/>
              <a:latin typeface="文悦古典明朝体 (非商业使用) W5" pitchFamily="2" charset="-122"/>
              <a:ea typeface="文悦古典明朝体 (非商业使用) W5" pitchFamily="2" charset="-122"/>
            </a:endParaRPr>
          </a:p>
        </p:txBody>
      </p:sp>
      <p:sp>
        <p:nvSpPr>
          <p:cNvPr id="14" name="文本框 13"/>
          <p:cNvSpPr txBox="1"/>
          <p:nvPr/>
        </p:nvSpPr>
        <p:spPr>
          <a:xfrm>
            <a:off x="7717790" y="3023235"/>
            <a:ext cx="1475105" cy="3411855"/>
          </a:xfrm>
          <a:prstGeom prst="rect">
            <a:avLst/>
          </a:prstGeom>
          <a:noFill/>
          <a:ln>
            <a:solidFill>
              <a:schemeClr val="accent1"/>
            </a:solidFill>
          </a:ln>
        </p:spPr>
        <p:txBody>
          <a:bodyPr vert="eaVert" wrap="square" rtlCol="0">
            <a:spAutoFit/>
          </a:bodyPr>
          <a:lstStyle/>
          <a:p>
            <a:pPr marL="0" marR="0" lvl="0" indent="0" algn="l" defTabSz="457200" rtl="0" eaLnBrk="1" fontAlgn="auto" latinLnBrk="0" hangingPunct="1">
              <a:lnSpc>
                <a:spcPct val="150000"/>
              </a:lnSpc>
              <a:spcBef>
                <a:spcPct val="0"/>
              </a:spcBef>
              <a:spcAft>
                <a:spcPct val="0"/>
              </a:spcAft>
              <a:buClrTx/>
              <a:buSzTx/>
              <a:buFontTx/>
              <a:buNone/>
              <a:defRPr/>
            </a:pPr>
            <a:r>
              <a:rPr kumimoji="0" lang="zh-CN" altLang="en-US" sz="2800" b="0" i="0" u="none" strike="noStrike" kern="1200" cap="none" spc="0" normalizeH="0" baseline="0" noProof="0">
                <a:ln>
                  <a:noFill/>
                </a:ln>
                <a:solidFill>
                  <a:schemeClr val="tx1">
                    <a:lumMod val="85000"/>
                    <a:lumOff val="15000"/>
                  </a:schemeClr>
                </a:solidFill>
                <a:effectLst/>
                <a:uLnTx/>
                <a:uFillTx/>
                <a:latin typeface="方正华隶简体" panose="03000509000000000000" charset="-122"/>
                <a:ea typeface="方正华隶简体" panose="03000509000000000000" charset="-122"/>
              </a:rPr>
              <a:t>品味本文庄重、含蓄的语言风格。</a:t>
            </a:r>
            <a:endParaRPr kumimoji="0" lang="zh-CN" altLang="en-US" sz="2800" b="0" i="0" u="none" strike="noStrike" kern="1200" cap="none" spc="0" normalizeH="0" baseline="0" noProof="0">
              <a:ln>
                <a:noFill/>
              </a:ln>
              <a:solidFill>
                <a:schemeClr val="tx1">
                  <a:lumMod val="85000"/>
                  <a:lumOff val="15000"/>
                </a:schemeClr>
              </a:solidFill>
              <a:effectLst/>
              <a:uLnTx/>
              <a:uFillTx/>
              <a:latin typeface="方正华隶简体" panose="03000509000000000000" charset="-122"/>
              <a:ea typeface="方正华隶简体" panose="03000509000000000000" charset="-122"/>
            </a:endParaRPr>
          </a:p>
        </p:txBody>
      </p:sp>
      <p:sp>
        <p:nvSpPr>
          <p:cNvPr id="11" name="椭圆 10"/>
          <p:cNvSpPr/>
          <p:nvPr/>
        </p:nvSpPr>
        <p:spPr>
          <a:xfrm>
            <a:off x="6385937" y="1693467"/>
            <a:ext cx="927996" cy="927996"/>
          </a:xfrm>
          <a:prstGeom prst="ellipse">
            <a:avLst/>
          </a:prstGeom>
          <a:solidFill>
            <a:srgbClr val="FFFF00"/>
          </a:solidFill>
          <a:ln>
            <a:solidFill>
              <a:srgbClr val="B7AE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B7AE8F"/>
                </a:solidFill>
                <a:effectLst/>
                <a:uLnTx/>
                <a:uFillTx/>
                <a:latin typeface="文悦古典明朝体 (非商业使用) W5" pitchFamily="2" charset="-122"/>
                <a:ea typeface="文悦古典明朝体 (非商业使用) W5" pitchFamily="2" charset="-122"/>
              </a:rPr>
              <a:t>贰</a:t>
            </a:r>
            <a:endParaRPr kumimoji="0" lang="zh-CN" altLang="en-US" sz="3600" b="0" i="0" u="none" strike="noStrike" kern="1200" cap="none" spc="0" normalizeH="0" baseline="0" noProof="0">
              <a:ln>
                <a:noFill/>
              </a:ln>
              <a:solidFill>
                <a:srgbClr val="B7AE8F"/>
              </a:solidFill>
              <a:effectLst/>
              <a:uLnTx/>
              <a:uFillTx/>
              <a:latin typeface="文悦古典明朝体 (非商业使用) W5" pitchFamily="2" charset="-122"/>
              <a:ea typeface="文悦古典明朝体 (非商业使用) W5" pitchFamily="2" charset="-122"/>
            </a:endParaRPr>
          </a:p>
        </p:txBody>
      </p:sp>
      <p:sp>
        <p:nvSpPr>
          <p:cNvPr id="9" name="椭圆 8"/>
          <p:cNvSpPr/>
          <p:nvPr/>
        </p:nvSpPr>
        <p:spPr>
          <a:xfrm>
            <a:off x="9596074" y="1693467"/>
            <a:ext cx="927996" cy="927996"/>
          </a:xfrm>
          <a:prstGeom prst="ellipse">
            <a:avLst/>
          </a:prstGeom>
          <a:solidFill>
            <a:srgbClr val="FFFF00"/>
          </a:solidFill>
          <a:ln>
            <a:solidFill>
              <a:srgbClr val="B7AE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B7AE8F"/>
                </a:solidFill>
                <a:effectLst/>
                <a:uLnTx/>
                <a:uFillTx/>
                <a:latin typeface="文悦古典明朝体 (非商业使用) W5" pitchFamily="2" charset="-122"/>
                <a:ea typeface="文悦古典明朝体 (非商业使用) W5" pitchFamily="2" charset="-122"/>
              </a:rPr>
              <a:t>肆</a:t>
            </a:r>
            <a:endParaRPr kumimoji="0" lang="zh-CN" altLang="en-US" sz="3600" b="0" i="0" u="none" strike="noStrike" kern="1200" cap="none" spc="0" normalizeH="0" baseline="0" noProof="0">
              <a:ln>
                <a:noFill/>
              </a:ln>
              <a:solidFill>
                <a:srgbClr val="B7AE8F"/>
              </a:solidFill>
              <a:effectLst/>
              <a:uLnTx/>
              <a:uFillTx/>
              <a:latin typeface="文悦古典明朝体 (非商业使用) W5" pitchFamily="2" charset="-122"/>
              <a:ea typeface="文悦古典明朝体 (非商业使用) W5" pitchFamily="2" charset="-122"/>
            </a:endParaRPr>
          </a:p>
        </p:txBody>
      </p:sp>
      <p:sp>
        <p:nvSpPr>
          <p:cNvPr id="10" name="文本框 9"/>
          <p:cNvSpPr txBox="1"/>
          <p:nvPr/>
        </p:nvSpPr>
        <p:spPr>
          <a:xfrm>
            <a:off x="9398000" y="3022600"/>
            <a:ext cx="1475105" cy="3411855"/>
          </a:xfrm>
          <a:prstGeom prst="rect">
            <a:avLst/>
          </a:prstGeom>
          <a:noFill/>
          <a:ln>
            <a:solidFill>
              <a:schemeClr val="accent1"/>
            </a:solidFill>
          </a:ln>
        </p:spPr>
        <p:txBody>
          <a:bodyPr vert="eaVert" wrap="square" rtlCol="0">
            <a:spAutoFit/>
          </a:bodyPr>
          <a:lstStyle/>
          <a:p>
            <a:pPr marL="0" marR="0" lvl="0" indent="0" algn="l" defTabSz="457200" rtl="0" eaLnBrk="1" fontAlgn="auto" latinLnBrk="0" hangingPunct="1">
              <a:lnSpc>
                <a:spcPct val="150000"/>
              </a:lnSpc>
              <a:spcBef>
                <a:spcPct val="0"/>
              </a:spcBef>
              <a:spcAft>
                <a:spcPct val="0"/>
              </a:spcAft>
              <a:buClrTx/>
              <a:buSzTx/>
              <a:buFontTx/>
              <a:buNone/>
              <a:defRPr/>
            </a:pPr>
            <a:r>
              <a:rPr kumimoji="0" lang="zh-CN" altLang="en-US" sz="2800" b="0" i="0" u="none" strike="noStrike" kern="1200" cap="none" spc="0" normalizeH="0" baseline="0" noProof="0">
                <a:ln>
                  <a:noFill/>
                </a:ln>
                <a:solidFill>
                  <a:schemeClr val="tx1">
                    <a:lumMod val="85000"/>
                    <a:lumOff val="15000"/>
                  </a:schemeClr>
                </a:solidFill>
                <a:effectLst/>
                <a:uLnTx/>
                <a:uFillTx/>
                <a:latin typeface="方正华隶简体" panose="03000509000000000000" charset="-122"/>
                <a:ea typeface="方正华隶简体" panose="03000509000000000000" charset="-122"/>
              </a:rPr>
              <a:t>培养学生爱国热情，激发民族自信。</a:t>
            </a:r>
            <a:endParaRPr kumimoji="0" lang="zh-CN" altLang="en-US" sz="2800" b="0" i="0" u="none" strike="noStrike" kern="1200" cap="none" spc="0" normalizeH="0" baseline="0" noProof="0">
              <a:ln>
                <a:noFill/>
              </a:ln>
              <a:solidFill>
                <a:schemeClr val="tx1">
                  <a:lumMod val="85000"/>
                  <a:lumOff val="15000"/>
                </a:schemeClr>
              </a:solidFill>
              <a:effectLst/>
              <a:uLnTx/>
              <a:uFillTx/>
              <a:latin typeface="方正华隶简体" panose="03000509000000000000" charset="-122"/>
              <a:ea typeface="方正华隶简体" panose="03000509000000000000"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240" y="-172720"/>
            <a:ext cx="4571570" cy="6858000"/>
          </a:xfrm>
          <a:prstGeom prst="rect">
            <a:avLst/>
          </a:prstGeom>
          <a:solidFill>
            <a:srgbClr val="FFFF00"/>
          </a:solidFill>
        </p:spPr>
      </p:pic>
      <p:sp>
        <p:nvSpPr>
          <p:cNvPr id="2" name="文本框 1"/>
          <p:cNvSpPr txBox="1"/>
          <p:nvPr/>
        </p:nvSpPr>
        <p:spPr>
          <a:xfrm>
            <a:off x="1212725" y="1247689"/>
            <a:ext cx="1155700" cy="1106805"/>
          </a:xfrm>
          <a:prstGeom prst="rect">
            <a:avLst/>
          </a:prstGeom>
          <a:solidFill>
            <a:srgbClr val="FFFF00"/>
          </a:solidFill>
        </p:spPr>
        <p:txBody>
          <a:bodyPr wrap="square" rtlCol="0">
            <a:spAutoFit/>
          </a:bodyPr>
          <a:lstStyle/>
          <a:p>
            <a:r>
              <a:rPr lang="zh-CN" altLang="en-US" sz="6600">
                <a:latin typeface="华康楷体W5-A" panose="1a454350000000000000" charset="-122"/>
                <a:ea typeface="华康楷体W5-A" panose="1a454350000000000000" charset="-122"/>
              </a:rPr>
              <a:t>目</a:t>
            </a:r>
            <a:endParaRPr lang="zh-CN" altLang="en-US" sz="6600">
              <a:latin typeface="华康楷体W5-A" panose="1a454350000000000000" charset="-122"/>
              <a:ea typeface="华康楷体W5-A" panose="1a454350000000000000" charset="-122"/>
            </a:endParaRPr>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rcRect l="11335" r="8851" b="59710"/>
          <a:stretch>
            <a:fillRect/>
          </a:stretch>
        </p:blipFill>
        <p:spPr>
          <a:xfrm>
            <a:off x="10034037" y="516851"/>
            <a:ext cx="2099915" cy="1295361"/>
          </a:xfrm>
          <a:prstGeom prst="rect">
            <a:avLst/>
          </a:prstGeom>
        </p:spPr>
      </p:pic>
      <p:sp>
        <p:nvSpPr>
          <p:cNvPr id="17" name="文本框 16"/>
          <p:cNvSpPr txBox="1"/>
          <p:nvPr/>
        </p:nvSpPr>
        <p:spPr>
          <a:xfrm>
            <a:off x="6112510" y="3023235"/>
            <a:ext cx="1475105" cy="3662045"/>
          </a:xfrm>
          <a:prstGeom prst="rect">
            <a:avLst/>
          </a:prstGeom>
          <a:noFill/>
          <a:ln>
            <a:solidFill>
              <a:schemeClr val="accent1"/>
            </a:solidFill>
          </a:ln>
        </p:spPr>
        <p:txBody>
          <a:bodyPr vert="eaVert" wrap="square" rtlCol="0">
            <a:spAutoFit/>
          </a:bodyPr>
          <a:lstStyle/>
          <a:p>
            <a:pPr marL="0" marR="0" lvl="0" indent="0" algn="l" defTabSz="457200" rtl="0" eaLnBrk="1" fontAlgn="auto" latinLnBrk="0" hangingPunct="1">
              <a:lnSpc>
                <a:spcPct val="150000"/>
              </a:lnSpc>
              <a:spcBef>
                <a:spcPct val="0"/>
              </a:spcBef>
              <a:spcAft>
                <a:spcPct val="0"/>
              </a:spcAft>
              <a:buClrTx/>
              <a:buSzTx/>
              <a:buFontTx/>
              <a:buNone/>
              <a:defRPr/>
            </a:pPr>
            <a:r>
              <a:rPr kumimoji="0" lang="zh-CN" altLang="en-US" sz="2800" b="0" i="0" u="none" strike="noStrike" kern="1200" cap="none" spc="0" normalizeH="0" baseline="0" noProof="0">
                <a:ln>
                  <a:noFill/>
                </a:ln>
                <a:solidFill>
                  <a:schemeClr val="tx1">
                    <a:lumMod val="85000"/>
                    <a:lumOff val="15000"/>
                  </a:schemeClr>
                </a:solidFill>
                <a:effectLst/>
                <a:uLnTx/>
                <a:uFillTx/>
                <a:latin typeface="方正华隶简体" panose="03000509000000000000" charset="-122"/>
                <a:ea typeface="方正华隶简体" panose="03000509000000000000" charset="-122"/>
              </a:rPr>
              <a:t>了解本文以时间为序组织材料的写作特点。</a:t>
            </a:r>
            <a:endParaRPr kumimoji="0" lang="zh-CN" altLang="en-US" sz="2800" b="0" i="0" u="none" strike="noStrike" kern="1200" cap="none" spc="0" normalizeH="0" baseline="0" noProof="0">
              <a:ln>
                <a:noFill/>
              </a:ln>
              <a:solidFill>
                <a:schemeClr val="tx1">
                  <a:lumMod val="85000"/>
                  <a:lumOff val="15000"/>
                </a:schemeClr>
              </a:solidFill>
              <a:effectLst/>
              <a:uLnTx/>
              <a:uFillTx/>
              <a:latin typeface="方正华隶简体" panose="03000509000000000000" charset="-122"/>
              <a:ea typeface="方正华隶简体" panose="03000509000000000000" charset="-122"/>
            </a:endParaRPr>
          </a:p>
        </p:txBody>
      </p:sp>
      <p:sp>
        <p:nvSpPr>
          <p:cNvPr id="3" name="文本框 2"/>
          <p:cNvSpPr txBox="1"/>
          <p:nvPr/>
        </p:nvSpPr>
        <p:spPr>
          <a:xfrm>
            <a:off x="2176780" y="2188210"/>
            <a:ext cx="1012825" cy="1106805"/>
          </a:xfrm>
          <a:prstGeom prst="rect">
            <a:avLst/>
          </a:prstGeom>
          <a:solidFill>
            <a:srgbClr val="FFFF00"/>
          </a:solidFill>
        </p:spPr>
        <p:txBody>
          <a:bodyPr wrap="square" rtlCol="0">
            <a:spAutoFit/>
          </a:bodyPr>
          <a:lstStyle/>
          <a:p>
            <a:r>
              <a:rPr lang="zh-CN" altLang="en-US" sz="6600">
                <a:latin typeface="华康楷体W5-A" panose="1a454350000000000000" charset="-122"/>
                <a:ea typeface="华康楷体W5-A" panose="1a454350000000000000" charset="-122"/>
              </a:rPr>
              <a:t>标</a:t>
            </a:r>
            <a:endParaRPr lang="zh-CN" altLang="en-US" sz="6600">
              <a:latin typeface="华康楷体W5-A" panose="1a454350000000000000" charset="-122"/>
              <a:ea typeface="华康楷体W5-A" panose="1a454350000000000000"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2" presetClass="entr" presetSubtype="4"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2000"/>
                                        <p:tgtEl>
                                          <p:spTgt spid="20"/>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3" grpId="0"/>
      <p:bldP spid="14" grpId="0"/>
      <p:bldP spid="11" grpId="0"/>
      <p:bldP spid="9" grpId="0"/>
      <p:bldP spid="10" grpId="0"/>
      <p:bldP spid="1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文本框 17"/>
          <p:cNvSpPr txBox="1"/>
          <p:nvPr/>
        </p:nvSpPr>
        <p:spPr>
          <a:xfrm>
            <a:off x="10818197" y="2235200"/>
            <a:ext cx="615553" cy="2476500"/>
          </a:xfrm>
          <a:prstGeom prst="rect">
            <a:avLst/>
          </a:prstGeom>
          <a:noFill/>
        </p:spPr>
        <p:txBody>
          <a:bodyPr vert="eaVert" wrap="square" rtlCol="0">
            <a:spAutoFit/>
          </a:bodyPr>
          <a:lstStyle/>
          <a:p>
            <a:r>
              <a:rPr lang="zh-CN" altLang="en-US" sz="2800">
                <a:solidFill>
                  <a:schemeClr val="bg1"/>
                </a:solidFill>
                <a:latin typeface="文悦古典明朝体 (非商业使用) W5" pitchFamily="2" charset="-122"/>
                <a:ea typeface="文悦古典明朝体 (非商业使用) W5" pitchFamily="2" charset="-122"/>
              </a:rPr>
              <a:t>标题文本预设</a:t>
            </a:r>
            <a:endParaRPr lang="zh-CN" altLang="en-US" sz="2800">
              <a:solidFill>
                <a:schemeClr val="bg1"/>
              </a:solidFill>
              <a:latin typeface="文悦古典明朝体 (非商业使用) W5" pitchFamily="2" charset="-122"/>
              <a:ea typeface="文悦古典明朝体 (非商业使用) W5" pitchFamily="2" charset="-122"/>
            </a:endParaRPr>
          </a:p>
        </p:txBody>
      </p:sp>
      <p:sp>
        <p:nvSpPr>
          <p:cNvPr id="46082" name="标题 46081"/>
          <p:cNvSpPr>
            <a:spLocks noGrp="1"/>
          </p:cNvSpPr>
          <p:nvPr/>
        </p:nvSpPr>
        <p:spPr>
          <a:xfrm>
            <a:off x="3733800" y="258445"/>
            <a:ext cx="4110355" cy="841375"/>
          </a:xfrm>
          <a:prstGeom prst="rect">
            <a:avLst/>
          </a:prstGeom>
          <a:solidFill>
            <a:srgbClr val="FFFF00"/>
          </a:solid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品味语言</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sym typeface="+mn-ea"/>
              </a:rPr>
              <a:t>探究</a:t>
            </a:r>
            <a:r>
              <a:rPr lang="zh-CN" sz="3200" b="1">
                <a:solidFill>
                  <a:schemeClr val="tx1"/>
                </a:solidFill>
                <a:latin typeface="汉仪中隶书简" panose="02010609000101010101" charset="-122"/>
                <a:ea typeface="汉仪中隶书简" panose="02010609000101010101" charset="-122"/>
                <a:cs typeface="汉仪中隶书简" panose="02010609000101010101" charset="-122"/>
              </a:rPr>
              <a:t>情感</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endPar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15" y="-79375"/>
            <a:ext cx="3430270" cy="6102350"/>
          </a:xfrm>
          <a:prstGeom prst="rect">
            <a:avLst/>
          </a:prstGeom>
        </p:spPr>
      </p:pic>
      <p:sp>
        <p:nvSpPr>
          <p:cNvPr id="4" name="文本占位符 46082"/>
          <p:cNvSpPr>
            <a:spLocks noGrp="1"/>
          </p:cNvSpPr>
          <p:nvPr/>
        </p:nvSpPr>
        <p:spPr>
          <a:xfrm>
            <a:off x="2473325" y="1620520"/>
            <a:ext cx="9315450" cy="3616960"/>
          </a:xfrm>
          <a:prstGeom prst="rect">
            <a:avLst/>
          </a:prstGeom>
          <a:noFill/>
          <a:ln w="9525">
            <a:solidFill>
              <a:schemeClr val="accent1"/>
            </a:solidFill>
          </a:ln>
        </p:spPr>
        <p:txBody>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nSpc>
                <a:spcPct val="150000"/>
              </a:lnSpc>
              <a:spcBef>
                <a:spcPct val="0"/>
              </a:spcBef>
              <a:buNone/>
            </a:pPr>
            <a:r>
              <a:rPr lang="en-US" b="1" strike="noStrike" noProof="1">
                <a:solidFill>
                  <a:schemeClr val="tx1"/>
                </a:solidFill>
                <a:latin typeface="华文行楷" panose="02010800040101010101" charset="-122"/>
                <a:ea typeface="华文行楷" panose="02010800040101010101" charset="-122"/>
                <a:cs typeface="华文行楷" panose="02010800040101010101" charset="-122"/>
              </a:rPr>
              <a:t>       </a:t>
            </a:r>
            <a:r>
              <a:rPr b="1" strike="noStrike" noProof="1">
                <a:solidFill>
                  <a:schemeClr val="tx1"/>
                </a:solidFill>
                <a:latin typeface="华文行楷" panose="02010800040101010101" charset="-122"/>
                <a:ea typeface="华文行楷" panose="02010800040101010101" charset="-122"/>
                <a:cs typeface="华文行楷" panose="02010800040101010101" charset="-122"/>
              </a:rPr>
              <a:t>这篇新闻在报道香港回归这样宏大的场景时叙述沉着而冷静,没有直接的议论和抒情,但我们能感受到丰富而细腻的情感,这种情感是怎样表达出来的?再读课文,找一找哪些句子能够传达出作者的情感,并谈谈你的理由。</a:t>
            </a:r>
            <a:endParaRPr b="1" strike="noStrike" noProof="1">
              <a:solidFill>
                <a:schemeClr val="tx1"/>
              </a:solidFill>
              <a:latin typeface="华文行楷" panose="02010800040101010101" charset="-122"/>
              <a:ea typeface="华文行楷" panose="02010800040101010101" charset="-122"/>
              <a:cs typeface="华文行楷" panose="02010800040101010101" charset="-122"/>
            </a:endParaRPr>
          </a:p>
          <a:p>
            <a:pPr fontAlgn="base">
              <a:buNone/>
            </a:pPr>
            <a:endParaRPr lang="zh-CN" altLang="en-US" b="1" strike="noStrike" noProof="1">
              <a:solidFill>
                <a:schemeClr val="tx1"/>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diamond(in)">
                                      <p:cBhvr>
                                        <p:cTn id="7" dur="2000"/>
                                        <p:tgtEl>
                                          <p:spTgt spid="460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4">
                                            <p:txEl>
                                              <p:charRg st="4294967295" end="4294967295"/>
                                            </p:txEl>
                                          </p:spTgt>
                                        </p:tgtEl>
                                        <p:attrNameLst>
                                          <p:attrName>style.visibility</p:attrName>
                                        </p:attrNameLst>
                                      </p:cBhvr>
                                      <p:to>
                                        <p:strVal val="visible"/>
                                      </p:to>
                                    </p:set>
                                    <p:animEffect transition="in" filter="checkerboard(across)">
                                      <p:cBhvr>
                                        <p:cTn id="19" dur="500"/>
                                        <p:tgtEl>
                                          <p:spTgt spid="4">
                                            <p:txEl>
                                              <p:charRg st="4294967295" end="4294967295"/>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checkerboard(across)">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占位符 46082"/>
          <p:cNvSpPr>
            <a:spLocks noGrp="1"/>
          </p:cNvSpPr>
          <p:nvPr/>
        </p:nvSpPr>
        <p:spPr>
          <a:xfrm>
            <a:off x="1680845" y="1430020"/>
            <a:ext cx="8550275" cy="1128713"/>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buNone/>
            </a:pPr>
            <a:r>
              <a:rPr sz="2800" b="1" strike="noStrike" noProof="1">
                <a:solidFill>
                  <a:schemeClr val="tx1"/>
                </a:solidFill>
                <a:latin typeface="方正华隶简体" panose="03000509000000000000" charset="-122"/>
                <a:ea typeface="方正华隶简体" panose="03000509000000000000" charset="-122"/>
                <a:cs typeface="方正华隶简体" panose="03000509000000000000" charset="-122"/>
              </a:rPr>
              <a:t>1、“4点30分,面色凝重的彭定康注视着港督旗帜在“日落余音”的号角声中降下旗杆。”</a:t>
            </a:r>
            <a:endParaRPr sz="2800" b="1" strike="noStrike" noProof="1">
              <a:solidFill>
                <a:schemeClr val="tx1"/>
              </a:solidFill>
              <a:latin typeface="方正华隶简体" panose="03000509000000000000" charset="-122"/>
              <a:ea typeface="方正华隶简体" panose="03000509000000000000" charset="-122"/>
              <a:cs typeface="方正华隶简体" panose="03000509000000000000" charset="-122"/>
            </a:endParaRPr>
          </a:p>
          <a:p>
            <a:pPr fontAlgn="base">
              <a:buNone/>
            </a:pPr>
            <a:endParaRPr lang="zh-CN" altLang="en-US" sz="2800" b="1" strike="noStrike" noProof="1">
              <a:solidFill>
                <a:schemeClr val="tx1"/>
              </a:solidFill>
              <a:latin typeface="方正华隶简体" panose="03000509000000000000" charset="-122"/>
              <a:ea typeface="方正华隶简体" panose="03000509000000000000" charset="-122"/>
              <a:cs typeface="方正华隶简体" panose="03000509000000000000" charset="-122"/>
            </a:endParaRPr>
          </a:p>
        </p:txBody>
      </p:sp>
      <p:sp>
        <p:nvSpPr>
          <p:cNvPr id="8196" name="矩形 8195"/>
          <p:cNvSpPr/>
          <p:nvPr/>
        </p:nvSpPr>
        <p:spPr>
          <a:xfrm>
            <a:off x="1065530" y="4150995"/>
            <a:ext cx="8961120" cy="1641475"/>
          </a:xfrm>
          <a:prstGeom prst="rect">
            <a:avLst/>
          </a:prstGeom>
          <a:noFill/>
          <a:ln w="9525">
            <a:noFill/>
          </a:ln>
        </p:spPr>
        <p:txBody>
          <a:bodyPr wrap="square" anchor="ctr" anchorCtr="0">
            <a:spAutoFit/>
          </a:bodyPr>
          <a:lstStyle/>
          <a:p>
            <a:pPr>
              <a:lnSpc>
                <a:spcPct val="120000"/>
              </a:lnSpc>
            </a:pPr>
            <a:r>
              <a:rPr lang="zh-CN" altLang="en-US" sz="2800" b="1">
                <a:solidFill>
                  <a:srgbClr val="FF0000"/>
                </a:solidFill>
                <a:latin typeface="黑体" panose="02010609060101010101" pitchFamily="49" charset="-122"/>
                <a:ea typeface="黑体" panose="02010609060101010101" pitchFamily="49" charset="-122"/>
              </a:rPr>
              <a:t>从视觉角度、听觉角度去进行描写，更细致生动，更能看出彭定康的失落，中国人扬眉吐气；更能体现香港回归的主题。</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 name="标题 46081"/>
          <p:cNvSpPr>
            <a:spLocks noGrp="1"/>
          </p:cNvSpPr>
          <p:nvPr/>
        </p:nvSpPr>
        <p:spPr>
          <a:xfrm>
            <a:off x="3733800" y="258445"/>
            <a:ext cx="4110355" cy="841375"/>
          </a:xfrm>
          <a:prstGeom prst="rect">
            <a:avLst/>
          </a:prstGeom>
          <a:solidFill>
            <a:srgbClr val="FFFF00"/>
          </a:solid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品味语言</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sym typeface="+mn-ea"/>
              </a:rPr>
              <a:t>探究</a:t>
            </a:r>
            <a:r>
              <a:rPr lang="zh-CN" sz="3200" b="1">
                <a:solidFill>
                  <a:schemeClr val="tx1"/>
                </a:solidFill>
                <a:latin typeface="汉仪中隶书简" panose="02010609000101010101" charset="-122"/>
                <a:ea typeface="汉仪中隶书简" panose="02010609000101010101" charset="-122"/>
                <a:cs typeface="汉仪中隶书简" panose="02010609000101010101" charset="-122"/>
              </a:rPr>
              <a:t>情感</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endPar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sp>
        <p:nvSpPr>
          <p:cNvPr id="17412" name="文本框 1"/>
          <p:cNvSpPr txBox="1"/>
          <p:nvPr/>
        </p:nvSpPr>
        <p:spPr>
          <a:xfrm>
            <a:off x="1861820" y="2465705"/>
            <a:ext cx="8960485" cy="1383665"/>
          </a:xfrm>
          <a:prstGeom prst="rect">
            <a:avLst/>
          </a:prstGeom>
          <a:noFill/>
          <a:ln w="9525">
            <a:noFill/>
          </a:ln>
        </p:spPr>
        <p:txBody>
          <a:bodyPr wrap="square">
            <a:spAutoFit/>
          </a:bodyPr>
          <a:lstStyle/>
          <a:p>
            <a:r>
              <a:rPr lang="zh-CN" altLang="en-US" sz="2800" b="1">
                <a:solidFill>
                  <a:schemeClr val="tx1"/>
                </a:solidFill>
                <a:latin typeface="方正华隶简体" panose="03000509000000000000" charset="-122"/>
                <a:ea typeface="方正华隶简体" panose="03000509000000000000" charset="-122"/>
                <a:cs typeface="方正华隶简体" panose="03000509000000000000" charset="-122"/>
              </a:rPr>
              <a:t>2、“港督旗帜在‘日落余音’的号角声中降下</a:t>
            </a:r>
            <a:endParaRPr lang="zh-CN" altLang="en-US" sz="2800" b="1">
              <a:solidFill>
                <a:schemeClr val="tx1"/>
              </a:solidFill>
              <a:latin typeface="方正华隶简体" panose="03000509000000000000" charset="-122"/>
              <a:ea typeface="方正华隶简体" panose="03000509000000000000" charset="-122"/>
              <a:cs typeface="方正华隶简体" panose="03000509000000000000" charset="-122"/>
            </a:endParaRPr>
          </a:p>
          <a:p>
            <a:r>
              <a:rPr lang="zh-CN" altLang="en-US" sz="2800" b="1">
                <a:solidFill>
                  <a:schemeClr val="tx1"/>
                </a:solidFill>
                <a:latin typeface="方正华隶简体" panose="03000509000000000000" charset="-122"/>
                <a:ea typeface="方正华隶简体" panose="03000509000000000000" charset="-122"/>
                <a:cs typeface="方正华隶简体" panose="03000509000000000000" charset="-122"/>
              </a:rPr>
              <a:t>旗杆”。</a:t>
            </a:r>
            <a:endParaRPr lang="zh-CN" altLang="en-US" sz="2800" b="1">
              <a:solidFill>
                <a:schemeClr val="tx1"/>
              </a:solidFill>
              <a:latin typeface="方正华隶简体" panose="03000509000000000000" charset="-122"/>
              <a:ea typeface="方正华隶简体" panose="03000509000000000000" charset="-122"/>
              <a:cs typeface="方正华隶简体" panose="03000509000000000000" charset="-122"/>
            </a:endParaRPr>
          </a:p>
          <a:p>
            <a:endParaRPr lang="zh-CN" altLang="en-US" sz="2800" b="1">
              <a:solidFill>
                <a:schemeClr val="tx1"/>
              </a:solidFill>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196">
                                            <p:txEl>
                                              <p:charRg st="81" end="136"/>
                                            </p:txEl>
                                          </p:spTgt>
                                        </p:tgtEl>
                                        <p:attrNameLst>
                                          <p:attrName>style.visibility</p:attrName>
                                        </p:attrNameLst>
                                      </p:cBhvr>
                                      <p:to>
                                        <p:strVal val="visible"/>
                                      </p:to>
                                    </p:set>
                                    <p:anim calcmode="discrete" valueType="clr">
                                      <p:cBhvr override="childStyle">
                                        <p:cTn id="12" dur="80"/>
                                        <p:tgtEl>
                                          <p:spTgt spid="8196">
                                            <p:txEl>
                                              <p:charRg st="81" end="13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196">
                                            <p:txEl>
                                              <p:charRg st="81" end="136"/>
                                            </p:txEl>
                                          </p:spTgt>
                                        </p:tgtEl>
                                        <p:attrNameLst>
                                          <p:attrName>fillcolor</p:attrName>
                                        </p:attrNameLst>
                                      </p:cBhvr>
                                      <p:tavLst>
                                        <p:tav tm="0">
                                          <p:val>
                                            <p:clrVal>
                                              <a:schemeClr val="accent2"/>
                                            </p:clrVal>
                                          </p:val>
                                        </p:tav>
                                        <p:tav tm="50000">
                                          <p:val>
                                            <p:clrVal>
                                              <a:schemeClr val="hlink"/>
                                            </p:clrVal>
                                          </p:val>
                                        </p:tav>
                                      </p:tavLst>
                                    </p:anim>
                                    <p:set>
                                      <p:cBhvr>
                                        <p:cTn id="14" dur="80"/>
                                        <p:tgtEl>
                                          <p:spTgt spid="8196">
                                            <p:txEl>
                                              <p:charRg st="81" end="136"/>
                                            </p:txEl>
                                          </p:spTgt>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7412"/>
                                        </p:tgtEl>
                                        <p:attrNameLst>
                                          <p:attrName>style.visibility</p:attrName>
                                        </p:attrNameLst>
                                      </p:cBhvr>
                                      <p:to>
                                        <p:strVal val="visible"/>
                                      </p:to>
                                    </p:set>
                                    <p:animEffect transition="in" filter="checkerboard(across)">
                                      <p:cBhvr>
                                        <p:cTn id="24"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P spid="174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1" name="文本占位符 73730"/>
          <p:cNvSpPr>
            <a:spLocks noGrp="1" noRot="1"/>
          </p:cNvSpPr>
          <p:nvPr/>
        </p:nvSpPr>
        <p:spPr>
          <a:xfrm>
            <a:off x="711200" y="1428115"/>
            <a:ext cx="10438130" cy="51847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r>
              <a:rPr lang="en-US" altLang="zh-CN" sz="2800" b="1">
                <a:solidFill>
                  <a:srgbClr val="CC0000"/>
                </a:solidFill>
                <a:latin typeface="方正华隶简体" panose="03000509000000000000" charset="-122"/>
                <a:ea typeface="方正华隶简体" panose="03000509000000000000" charset="-122"/>
                <a:cs typeface="方正华隶简体" panose="03000509000000000000" charset="-122"/>
              </a:rPr>
              <a:t>3</a:t>
            </a:r>
            <a:r>
              <a:rPr lang="zh-CN" altLang="en-US" sz="2800" b="1">
                <a:solidFill>
                  <a:srgbClr val="CC0000"/>
                </a:solidFill>
                <a:latin typeface="方正华隶简体" panose="03000509000000000000" charset="-122"/>
                <a:ea typeface="方正华隶简体" panose="03000509000000000000" charset="-122"/>
                <a:cs typeface="方正华隶简体" panose="03000509000000000000" charset="-122"/>
              </a:rPr>
              <a:t>、但这一次不同：永远都不会有另一面港督从这里升起。</a:t>
            </a:r>
            <a:endParaRPr lang="zh-CN" altLang="en-US" sz="2800" b="1">
              <a:solidFill>
                <a:srgbClr val="CC0000"/>
              </a:solidFill>
              <a:latin typeface="方正华隶简体" panose="03000509000000000000" charset="-122"/>
              <a:ea typeface="方正华隶简体" panose="03000509000000000000" charset="-122"/>
              <a:cs typeface="方正华隶简体" panose="03000509000000000000" charset="-122"/>
            </a:endParaRPr>
          </a:p>
          <a:p>
            <a:r>
              <a:rPr lang="zh-CN" altLang="en-US" sz="2800" b="1">
                <a:solidFill>
                  <a:schemeClr val="tx2"/>
                </a:solidFill>
                <a:latin typeface="方正华隶简体" panose="03000509000000000000" charset="-122"/>
                <a:ea typeface="方正华隶简体" panose="03000509000000000000" charset="-122"/>
                <a:cs typeface="方正华隶简体" panose="03000509000000000000" charset="-122"/>
              </a:rPr>
              <a:t>运用对比，强调了这次升旗是具有标志意义的最后一次，象征着英国殖民者在香港的终结。</a:t>
            </a:r>
            <a:endParaRPr lang="zh-CN" altLang="en-US" sz="2800" b="1">
              <a:solidFill>
                <a:schemeClr val="tx2"/>
              </a:solidFill>
              <a:latin typeface="方正华隶简体" panose="03000509000000000000" charset="-122"/>
              <a:ea typeface="方正华隶简体" panose="03000509000000000000" charset="-122"/>
              <a:cs typeface="方正华隶简体" panose="03000509000000000000" charset="-122"/>
            </a:endParaRPr>
          </a:p>
          <a:p>
            <a:r>
              <a:rPr lang="en-US" altLang="zh-CN" sz="2800" b="1">
                <a:solidFill>
                  <a:srgbClr val="CC0000"/>
                </a:solidFill>
                <a:latin typeface="方正华隶简体" panose="03000509000000000000" charset="-122"/>
                <a:ea typeface="方正华隶简体" panose="03000509000000000000" charset="-122"/>
                <a:cs typeface="方正华隶简体" panose="03000509000000000000" charset="-122"/>
              </a:rPr>
              <a:t>4</a:t>
            </a:r>
            <a:r>
              <a:rPr lang="zh-CN" altLang="en-US" sz="2800" b="1">
                <a:solidFill>
                  <a:srgbClr val="CC0000"/>
                </a:solidFill>
                <a:latin typeface="方正华隶简体" panose="03000509000000000000" charset="-122"/>
                <a:ea typeface="方正华隶简体" panose="03000509000000000000" charset="-122"/>
                <a:cs typeface="方正华隶简体" panose="03000509000000000000" charset="-122"/>
              </a:rPr>
              <a:t>、停泊在港湾中的皇家游轮“不列颠尼亚”号和邻近大厦上悬挂的巨幅紫荆图案，恰好构成这个“日落仪式”的背景。</a:t>
            </a:r>
            <a:endParaRPr lang="zh-CN" altLang="en-US" sz="2800" b="1">
              <a:solidFill>
                <a:srgbClr val="CC0000"/>
              </a:solidFill>
              <a:latin typeface="方正华隶简体" panose="03000509000000000000" charset="-122"/>
              <a:ea typeface="方正华隶简体" panose="03000509000000000000" charset="-122"/>
              <a:cs typeface="方正华隶简体" panose="03000509000000000000" charset="-122"/>
            </a:endParaRPr>
          </a:p>
          <a:p>
            <a:r>
              <a:rPr lang="zh-CN" altLang="en-US" sz="2800" b="1">
                <a:solidFill>
                  <a:schemeClr val="tx2"/>
                </a:solidFill>
                <a:latin typeface="方正华隶简体" panose="03000509000000000000" charset="-122"/>
                <a:ea typeface="方正华隶简体" panose="03000509000000000000" charset="-122"/>
                <a:cs typeface="方正华隶简体" panose="03000509000000000000" charset="-122"/>
              </a:rPr>
              <a:t>“不列颠尼亚”号和巨幅紫荆花图案构成形成鲜明对比，说明英国在香港的统治即将结束，而作为特别行政区象征的紫荆花图案将在香港上空冉冉升起，香港即将回到祖国的怀抱。</a:t>
            </a:r>
            <a:endParaRPr lang="zh-CN" altLang="en-US" sz="2800" b="1">
              <a:solidFill>
                <a:schemeClr val="tx2"/>
              </a:solidFill>
              <a:latin typeface="方正华隶简体" panose="03000509000000000000" charset="-122"/>
              <a:ea typeface="方正华隶简体" panose="03000509000000000000" charset="-122"/>
              <a:cs typeface="方正华隶简体" panose="03000509000000000000" charset="-122"/>
            </a:endParaRPr>
          </a:p>
        </p:txBody>
      </p:sp>
      <p:sp>
        <p:nvSpPr>
          <p:cNvPr id="12" name="标题 46081"/>
          <p:cNvSpPr>
            <a:spLocks noGrp="1"/>
          </p:cNvSpPr>
          <p:nvPr/>
        </p:nvSpPr>
        <p:spPr>
          <a:xfrm>
            <a:off x="3733800" y="258445"/>
            <a:ext cx="4110355" cy="841375"/>
          </a:xfrm>
          <a:prstGeom prst="rect">
            <a:avLst/>
          </a:prstGeom>
          <a:solidFill>
            <a:srgbClr val="FFFF00"/>
          </a:solid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品味语言</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sym typeface="+mn-ea"/>
              </a:rPr>
              <a:t>探究</a:t>
            </a:r>
            <a:r>
              <a:rPr lang="zh-CN" sz="3200" b="1">
                <a:solidFill>
                  <a:schemeClr val="tx1"/>
                </a:solidFill>
                <a:latin typeface="汉仪中隶书简" panose="02010609000101010101" charset="-122"/>
                <a:ea typeface="汉仪中隶书简" panose="02010609000101010101" charset="-122"/>
                <a:cs typeface="汉仪中隶书简" panose="02010609000101010101" charset="-122"/>
              </a:rPr>
              <a:t>情感</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endPar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 calcmode="lin" valueType="num">
                                      <p:cBhvr additive="base">
                                        <p:cTn id="7" dur="5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3731">
                                            <p:txEl>
                                              <p:pRg st="1" end="1"/>
                                            </p:txEl>
                                          </p:spTgt>
                                        </p:tgtEl>
                                        <p:attrNameLst>
                                          <p:attrName>style.visibility</p:attrName>
                                        </p:attrNameLst>
                                      </p:cBhvr>
                                      <p:to>
                                        <p:strVal val="visible"/>
                                      </p:to>
                                    </p:set>
                                    <p:anim calcmode="lin" valueType="num">
                                      <p:cBhvr additive="base">
                                        <p:cTn id="13" dur="500" fill="hold"/>
                                        <p:tgtEl>
                                          <p:spTgt spid="737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3731">
                                            <p:txEl>
                                              <p:pRg st="2" end="2"/>
                                            </p:txEl>
                                          </p:spTgt>
                                        </p:tgtEl>
                                        <p:attrNameLst>
                                          <p:attrName>style.visibility</p:attrName>
                                        </p:attrNameLst>
                                      </p:cBhvr>
                                      <p:to>
                                        <p:strVal val="visible"/>
                                      </p:to>
                                    </p:set>
                                    <p:anim calcmode="lin" valueType="num">
                                      <p:cBhvr additive="base">
                                        <p:cTn id="19" dur="500" fill="hold"/>
                                        <p:tgtEl>
                                          <p:spTgt spid="737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3731">
                                            <p:txEl>
                                              <p:pRg st="3" end="3"/>
                                            </p:txEl>
                                          </p:spTgt>
                                        </p:tgtEl>
                                        <p:attrNameLst>
                                          <p:attrName>style.visibility</p:attrName>
                                        </p:attrNameLst>
                                      </p:cBhvr>
                                      <p:to>
                                        <p:strVal val="visible"/>
                                      </p:to>
                                    </p:set>
                                    <p:anim calcmode="lin" valueType="num">
                                      <p:cBhvr additive="base">
                                        <p:cTn id="25" dur="500" fill="hold"/>
                                        <p:tgtEl>
                                          <p:spTgt spid="737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37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amond(in)">
                                      <p:cBhvr>
                                        <p:cTn id="3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uiExpand="1" build="p"/>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828800"/>
            <a:ext cx="2077085" cy="5229225"/>
          </a:xfrm>
          <a:prstGeom prst="rect">
            <a:avLst/>
          </a:prstGeom>
        </p:spPr>
      </p:pic>
      <p:cxnSp>
        <p:nvCxnSpPr>
          <p:cNvPr id="3" name="直线连接符 7"/>
          <p:cNvCxnSpPr/>
          <p:nvPr/>
        </p:nvCxnSpPr>
        <p:spPr>
          <a:xfrm>
            <a:off x="4701688" y="6221697"/>
            <a:ext cx="671562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4512223" y="5997066"/>
            <a:ext cx="691223" cy="673768"/>
          </a:xfrm>
          <a:prstGeom prst="ellipse">
            <a:avLst/>
          </a:prstGeom>
          <a:solidFill>
            <a:srgbClr val="B7A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恋上桃花源" panose="02000500000000000000" pitchFamily="2" charset="-122"/>
              <a:ea typeface="恋上桃花源" panose="02000500000000000000" pitchFamily="2" charset="-122"/>
              <a:cs typeface="+mn-cs"/>
            </a:endParaRPr>
          </a:p>
        </p:txBody>
      </p:sp>
      <p:sp>
        <p:nvSpPr>
          <p:cNvPr id="6" name="椭圆 5"/>
          <p:cNvSpPr/>
          <p:nvPr/>
        </p:nvSpPr>
        <p:spPr>
          <a:xfrm>
            <a:off x="6537417" y="5783286"/>
            <a:ext cx="673768" cy="673768"/>
          </a:xfrm>
          <a:prstGeom prst="ellipse">
            <a:avLst/>
          </a:prstGeom>
          <a:solidFill>
            <a:srgbClr val="B7A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恋上桃花源" panose="02000500000000000000" pitchFamily="2" charset="-122"/>
              <a:ea typeface="恋上桃花源" panose="02000500000000000000" pitchFamily="2" charset="-122"/>
              <a:cs typeface="+mn-cs"/>
            </a:endParaRPr>
          </a:p>
        </p:txBody>
      </p:sp>
      <p:sp>
        <p:nvSpPr>
          <p:cNvPr id="8" name="椭圆 7"/>
          <p:cNvSpPr/>
          <p:nvPr/>
        </p:nvSpPr>
        <p:spPr>
          <a:xfrm>
            <a:off x="9434267" y="4925661"/>
            <a:ext cx="673768" cy="673768"/>
          </a:xfrm>
          <a:prstGeom prst="ellipse">
            <a:avLst/>
          </a:prstGeom>
          <a:solidFill>
            <a:srgbClr val="B7A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恋上桃花源" panose="02000500000000000000" pitchFamily="2" charset="-122"/>
              <a:ea typeface="恋上桃花源" panose="02000500000000000000" pitchFamily="2" charset="-122"/>
              <a:cs typeface="+mn-cs"/>
            </a:endParaRPr>
          </a:p>
        </p:txBody>
      </p:sp>
      <p:sp>
        <p:nvSpPr>
          <p:cNvPr id="10" name="椭圆 9"/>
          <p:cNvSpPr/>
          <p:nvPr/>
        </p:nvSpPr>
        <p:spPr>
          <a:xfrm>
            <a:off x="11065098" y="4648961"/>
            <a:ext cx="673768" cy="673768"/>
          </a:xfrm>
          <a:prstGeom prst="ellipse">
            <a:avLst/>
          </a:prstGeom>
          <a:solidFill>
            <a:srgbClr val="B7A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恋上桃花源" panose="02000500000000000000" pitchFamily="2" charset="-122"/>
              <a:ea typeface="恋上桃花源" panose="02000500000000000000" pitchFamily="2" charset="-122"/>
              <a:cs typeface="+mn-cs"/>
            </a:endParaRPr>
          </a:p>
        </p:txBody>
      </p:sp>
      <p:sp>
        <p:nvSpPr>
          <p:cNvPr id="12" name="标题 46081"/>
          <p:cNvSpPr>
            <a:spLocks noGrp="1"/>
          </p:cNvSpPr>
          <p:nvPr/>
        </p:nvSpPr>
        <p:spPr>
          <a:xfrm>
            <a:off x="3733800" y="258445"/>
            <a:ext cx="4110355" cy="841375"/>
          </a:xfrm>
          <a:prstGeom prst="rect">
            <a:avLst/>
          </a:prstGeom>
          <a:solidFill>
            <a:srgbClr val="FFFF00"/>
          </a:solid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rPr>
              <a:t>品味语言</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sym typeface="+mn-ea"/>
              </a:rPr>
              <a:t>探究</a:t>
            </a:r>
            <a:r>
              <a:rPr lang="zh-CN" sz="3200" b="1">
                <a:solidFill>
                  <a:schemeClr val="tx1"/>
                </a:solidFill>
                <a:latin typeface="汉仪中隶书简" panose="02010609000101010101" charset="-122"/>
                <a:ea typeface="汉仪中隶书简" panose="02010609000101010101" charset="-122"/>
                <a:cs typeface="汉仪中隶书简" panose="02010609000101010101" charset="-122"/>
              </a:rPr>
              <a:t>情感</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endParaRPr lang="zh-CN" altLang="en-US"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sp>
        <p:nvSpPr>
          <p:cNvPr id="74755" name="文本占位符 74754"/>
          <p:cNvSpPr>
            <a:spLocks noGrp="1" noRot="1"/>
          </p:cNvSpPr>
          <p:nvPr/>
        </p:nvSpPr>
        <p:spPr>
          <a:xfrm>
            <a:off x="2146935" y="1828800"/>
            <a:ext cx="8521700" cy="666908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r>
              <a:rPr lang="en-US" altLang="zh-CN" sz="2800" b="1">
                <a:solidFill>
                  <a:srgbClr val="CC0000"/>
                </a:solidFill>
                <a:latin typeface="方正华隶简体" panose="03000509000000000000" charset="-122"/>
                <a:ea typeface="方正华隶简体" panose="03000509000000000000" charset="-122"/>
                <a:cs typeface="方正华隶简体" panose="03000509000000000000" charset="-122"/>
              </a:rPr>
              <a:t>5</a:t>
            </a:r>
            <a:r>
              <a:rPr lang="zh-CN" altLang="en-US" sz="2800" b="1">
                <a:solidFill>
                  <a:srgbClr val="CC0000"/>
                </a:solidFill>
                <a:latin typeface="方正华隶简体" panose="03000509000000000000" charset="-122"/>
                <a:ea typeface="方正华隶简体" panose="03000509000000000000" charset="-122"/>
                <a:cs typeface="方正华隶简体" panose="03000509000000000000" charset="-122"/>
              </a:rPr>
              <a:t>、大英帝国从海上来，又从海上去。</a:t>
            </a:r>
            <a:endParaRPr lang="zh-CN" altLang="en-US" sz="2800" b="1">
              <a:solidFill>
                <a:srgbClr val="CC0000"/>
              </a:solidFill>
              <a:latin typeface="方正华隶简体" panose="03000509000000000000" charset="-122"/>
              <a:ea typeface="方正华隶简体" panose="03000509000000000000" charset="-122"/>
              <a:cs typeface="方正华隶简体" panose="03000509000000000000" charset="-122"/>
            </a:endParaRPr>
          </a:p>
          <a:p>
            <a:r>
              <a:rPr lang="zh-CN" altLang="en-US" sz="2800" b="1">
                <a:solidFill>
                  <a:schemeClr val="tx2"/>
                </a:solidFill>
                <a:latin typeface="方正华隶简体" panose="03000509000000000000" charset="-122"/>
                <a:ea typeface="方正华隶简体" panose="03000509000000000000" charset="-122"/>
                <a:cs typeface="方正华隶简体" panose="03000509000000000000" charset="-122"/>
              </a:rPr>
              <a:t>短短的十三个字，运用对比手法，包含这无穷的意蕴：当年从海上耀武扬威地来，今天黯然地从海上离去。胜利的自豪之情，一雪前耻的畅快淋漓之感，溢于言表。</a:t>
            </a:r>
            <a:endParaRPr lang="zh-CN" altLang="en-US" sz="2800" b="1">
              <a:solidFill>
                <a:schemeClr val="tx2"/>
              </a:solidFill>
              <a:latin typeface="方正华隶简体" panose="03000509000000000000" charset="-122"/>
              <a:ea typeface="方正华隶简体" panose="03000509000000000000" charset="-122"/>
              <a:cs typeface="方正华隶简体" panose="03000509000000000000" charset="-122"/>
            </a:endParaRPr>
          </a:p>
          <a:p>
            <a:endParaRPr lang="zh-CN" altLang="en-US" sz="2800" b="1">
              <a:solidFill>
                <a:schemeClr val="tx2"/>
              </a:solidFill>
              <a:latin typeface="方正华隶简体" panose="03000509000000000000" charset="-122"/>
              <a:ea typeface="方正华隶简体" panose="03000509000000000000" charset="-122"/>
              <a:cs typeface="方正华隶简体" panose="03000509000000000000" charset="-122"/>
            </a:endParaRPr>
          </a:p>
          <a:p>
            <a:endParaRPr lang="zh-CN" altLang="en-US" sz="2800" b="1">
              <a:solidFill>
                <a:schemeClr val="tx2"/>
              </a:solidFill>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amond(in)">
                                      <p:cBhvr>
                                        <p:cTn id="37" dur="2000"/>
                                        <p:tgtEl>
                                          <p:spTgt spid="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4755">
                                            <p:txEl>
                                              <p:pRg st="0" end="0"/>
                                            </p:txEl>
                                          </p:spTgt>
                                        </p:tgtEl>
                                        <p:attrNameLst>
                                          <p:attrName>style.visibility</p:attrName>
                                        </p:attrNameLst>
                                      </p:cBhvr>
                                      <p:to>
                                        <p:strVal val="visible"/>
                                      </p:to>
                                    </p:set>
                                    <p:anim calcmode="lin" valueType="num">
                                      <p:cBhvr additive="base">
                                        <p:cTn id="42"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74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4755">
                                            <p:txEl>
                                              <p:pRg st="1" end="1"/>
                                            </p:txEl>
                                          </p:spTgt>
                                        </p:tgtEl>
                                        <p:attrNameLst>
                                          <p:attrName>style.visibility</p:attrName>
                                        </p:attrNameLst>
                                      </p:cBhvr>
                                      <p:to>
                                        <p:strVal val="visible"/>
                                      </p:to>
                                    </p:set>
                                    <p:anim calcmode="lin" valueType="num">
                                      <p:cBhvr additive="base">
                                        <p:cTn id="48"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74755"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2476" y="0"/>
            <a:ext cx="4609524" cy="260317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2690" y="1714500"/>
            <a:ext cx="2743200" cy="3429000"/>
          </a:xfrm>
          <a:prstGeom prst="rect">
            <a:avLst/>
          </a:prstGeom>
        </p:spPr>
      </p:pic>
      <p:sp>
        <p:nvSpPr>
          <p:cNvPr id="15" name="文本框 14"/>
          <p:cNvSpPr txBox="1"/>
          <p:nvPr/>
        </p:nvSpPr>
        <p:spPr>
          <a:xfrm>
            <a:off x="1046099" y="1422112"/>
            <a:ext cx="2990022" cy="584775"/>
          </a:xfrm>
          <a:prstGeom prst="rect">
            <a:avLst/>
          </a:prstGeom>
          <a:noFill/>
        </p:spPr>
        <p:txBody>
          <a:bodyPr wrap="square" rtlCol="0">
            <a:spAutoFit/>
          </a:bodyPr>
          <a:lstStyle/>
          <a:p>
            <a:r>
              <a:rPr lang="zh-CN" altLang="en-US" sz="3200">
                <a:solidFill>
                  <a:srgbClr val="8C815A"/>
                </a:solidFill>
                <a:latin typeface="文悦古典明朝体 (非商业使用) W5" pitchFamily="2" charset="-122"/>
                <a:ea typeface="文悦古典明朝体 (非商业使用) W5" pitchFamily="2" charset="-122"/>
              </a:rPr>
              <a:t>标题文本预设</a:t>
            </a:r>
            <a:endParaRPr lang="zh-CN" altLang="en-US" sz="3200">
              <a:solidFill>
                <a:srgbClr val="8C815A"/>
              </a:solidFill>
              <a:latin typeface="文悦古典明朝体 (非商业使用) W5" pitchFamily="2" charset="-122"/>
              <a:ea typeface="文悦古典明朝体 (非商业使用) W5" pitchFamily="2" charset="-122"/>
            </a:endParaRPr>
          </a:p>
        </p:txBody>
      </p:sp>
      <p:sp>
        <p:nvSpPr>
          <p:cNvPr id="2" name="文本框 1"/>
          <p:cNvSpPr txBox="1"/>
          <p:nvPr/>
        </p:nvSpPr>
        <p:spPr>
          <a:xfrm>
            <a:off x="1046099" y="2032000"/>
            <a:ext cx="6083876" cy="3679405"/>
          </a:xfrm>
          <a:prstGeom prst="rect">
            <a:avLst/>
          </a:prstGeom>
          <a:noFill/>
        </p:spPr>
        <p:txBody>
          <a:bodyPr wrap="square" rtlCol="0">
            <a:spAutoFit/>
          </a:bodyPr>
          <a:lstStyle/>
          <a:p>
            <a:pPr lvl="0" defTabSz="457200">
              <a:lnSpc>
                <a:spcPct val="250000"/>
              </a:lnSpc>
              <a:defRPr/>
            </a:pPr>
            <a:r>
              <a:rPr lang="zh-CN" altLang="en-US" sz="1600">
                <a:solidFill>
                  <a:prstClr val="black">
                    <a:lumMod val="75000"/>
                    <a:lumOff val="25000"/>
                  </a:prstClr>
                </a:solidFill>
                <a:latin typeface="文悦古典明朝体 (非商业使用) W5" pitchFamily="2" charset="-122"/>
                <a:ea typeface="文悦古典明朝体 (非商业使用) W5" pitchFamily="2" charset="-122"/>
                <a:cs typeface="方正清刻本悦宋简体" panose="02000000000000000000" charset="-122"/>
              </a:rPr>
              <a:t>击鼓其镗，踊跃用兵。土国城漕，我独南行。 从孙子仲，平陈与宋。不我以归，忧心有忡。 爰居爰处？爰丧其马？于以求之？于林之下。 死生契阔，与子成说。执子之手，与子偕老。 于嗟阔兮，不我活兮。于嗟洵兮，不我信兮南行。 从孙子仲，平陈与宋。不我以归，忧心有忡。 爰居爰处？爰丧其马？于以求之？于林之下。 死生契阔，与子成说。执子之手，与子偕老。 于。</a:t>
            </a:r>
            <a:endParaRPr kumimoji="1" lang="zh-CN" altLang="en-US" sz="1600">
              <a:solidFill>
                <a:prstClr val="black">
                  <a:lumMod val="75000"/>
                  <a:lumOff val="25000"/>
                </a:prstClr>
              </a:solidFill>
              <a:latin typeface="文悦古典明朝体 (非商业使用) W5" pitchFamily="2" charset="-122"/>
              <a:ea typeface="文悦古典明朝体 (非商业使用) W5" pitchFamily="2" charset="-122"/>
              <a:cs typeface="方正清刻本悦宋简体" panose="02000000000000000000" charset="-122"/>
            </a:endParaRPr>
          </a:p>
        </p:txBody>
      </p:sp>
      <p:sp>
        <p:nvSpPr>
          <p:cNvPr id="17" name="文本框 16"/>
          <p:cNvSpPr txBox="1"/>
          <p:nvPr/>
        </p:nvSpPr>
        <p:spPr>
          <a:xfrm>
            <a:off x="9836940" y="3588880"/>
            <a:ext cx="923330" cy="2322492"/>
          </a:xfrm>
          <a:prstGeom prst="rect">
            <a:avLst/>
          </a:prstGeom>
          <a:noFill/>
        </p:spPr>
        <p:txBody>
          <a:bodyPr vert="eaVert" wrap="square" rtlCol="0">
            <a:spAutoFit/>
          </a:bodyPr>
          <a:lstStyle/>
          <a:p>
            <a:r>
              <a:rPr lang="zh-CN" altLang="en-US" sz="4800">
                <a:latin typeface="文悦古典明朝体 (非商业使用) W5" pitchFamily="2" charset="-122"/>
                <a:ea typeface="文悦古典明朝体 (非商业使用) W5" pitchFamily="2" charset="-122"/>
              </a:rPr>
              <a:t>中国风</a:t>
            </a:r>
            <a:endParaRPr lang="zh-CN" altLang="en-US" sz="4800">
              <a:latin typeface="文悦古典明朝体 (非商业使用) W5" pitchFamily="2" charset="-122"/>
              <a:ea typeface="文悦古典明朝体 (非商业使用) W5" pitchFamily="2" charset="-122"/>
            </a:endParaRPr>
          </a:p>
        </p:txBody>
      </p:sp>
      <p:sp>
        <p:nvSpPr>
          <p:cNvPr id="18" name="文本框 17"/>
          <p:cNvSpPr txBox="1"/>
          <p:nvPr/>
        </p:nvSpPr>
        <p:spPr>
          <a:xfrm>
            <a:off x="10935479" y="3429000"/>
            <a:ext cx="830997" cy="3276600"/>
          </a:xfrm>
          <a:prstGeom prst="rect">
            <a:avLst/>
          </a:prstGeom>
          <a:noFill/>
        </p:spPr>
        <p:txBody>
          <a:bodyPr vert="eaVert" wrap="square" rtlCol="0">
            <a:spAutoFit/>
          </a:bodyPr>
          <a:lstStyle/>
          <a:p>
            <a:pPr>
              <a:lnSpc>
                <a:spcPct val="150000"/>
              </a:lnSpc>
            </a:pPr>
            <a:r>
              <a:rPr lang="zh-CN" altLang="en-US" sz="1400">
                <a:solidFill>
                  <a:schemeClr val="tx1">
                    <a:lumMod val="75000"/>
                    <a:lumOff val="25000"/>
                  </a:schemeClr>
                </a:solidFill>
                <a:latin typeface="文悦古典明朝体 (非商业使用) W5" pitchFamily="2" charset="-122"/>
                <a:ea typeface="文悦古典明朝体 (非商业使用) W5" pitchFamily="2" charset="-122"/>
              </a:rPr>
              <a:t>木叶萧萧赠长别，平心浅浅敷几月断骨羌笛，失缺草介，万泉留下千里雪</a:t>
            </a:r>
            <a:endParaRPr lang="zh-CN" altLang="en-US" sz="1400">
              <a:solidFill>
                <a:schemeClr val="tx1">
                  <a:lumMod val="75000"/>
                  <a:lumOff val="25000"/>
                </a:schemeClr>
              </a:solidFill>
              <a:latin typeface="文悦古典明朝体 (非商业使用) W5" pitchFamily="2" charset="-122"/>
              <a:ea typeface="文悦古典明朝体 (非商业使用) W5" pitchFamily="2" charset="-122"/>
            </a:endParaRPr>
          </a:p>
        </p:txBody>
      </p:sp>
      <p:pic>
        <p:nvPicPr>
          <p:cNvPr id="20481" name="图片 9219" descr="7月1日凌晨，天安门广场万众欢腾，喜迎香港回归祖国"/>
          <p:cNvPicPr>
            <a:picLocks noChangeAspect="1"/>
          </p:cNvPicPr>
          <p:nvPr/>
        </p:nvPicPr>
        <p:blipFill>
          <a:blip r:embed="rId5"/>
          <a:stretch>
            <a:fillRect/>
          </a:stretch>
        </p:blipFill>
        <p:spPr>
          <a:xfrm>
            <a:off x="0" y="125095"/>
            <a:ext cx="12118340" cy="5896610"/>
          </a:xfrm>
          <a:prstGeom prst="rect">
            <a:avLst/>
          </a:prstGeom>
          <a:noFill/>
          <a:ln w="9525">
            <a:noFill/>
          </a:ln>
        </p:spPr>
      </p:pic>
      <p:sp>
        <p:nvSpPr>
          <p:cNvPr id="9221" name="文本框 9220"/>
          <p:cNvSpPr txBox="1"/>
          <p:nvPr/>
        </p:nvSpPr>
        <p:spPr>
          <a:xfrm>
            <a:off x="0" y="6092825"/>
            <a:ext cx="9144000" cy="519113"/>
          </a:xfrm>
          <a:prstGeom prst="rect">
            <a:avLst/>
          </a:prstGeom>
          <a:noFill/>
          <a:ln w="9525">
            <a:noFill/>
          </a:ln>
        </p:spPr>
        <p:txBody>
          <a:bodyPr>
            <a:spAutoFit/>
          </a:bodyPr>
          <a:lstStyle/>
          <a:p>
            <a:r>
              <a:rPr lang="en-US" altLang="zh-CN" sz="2800" b="1" noProof="1">
                <a:solidFill>
                  <a:srgbClr val="FFFF00"/>
                </a:solidFill>
                <a:effectLst>
                  <a:outerShdw blurRad="38100" dist="38100" dir="2700000">
                    <a:srgbClr val="000000"/>
                  </a:outerShdw>
                </a:effectLst>
                <a:latin typeface="方正小标宋简体" pitchFamily="65" charset="-122"/>
                <a:ea typeface="方正小标宋简体" pitchFamily="65" charset="-122"/>
                <a:cs typeface="+mn-cs"/>
              </a:rPr>
              <a:t>7</a:t>
            </a:r>
            <a:r>
              <a:rPr lang="zh-CN" altLang="en-US" sz="2800" b="1" noProof="1">
                <a:solidFill>
                  <a:srgbClr val="FFFF00"/>
                </a:solidFill>
                <a:effectLst>
                  <a:outerShdw blurRad="38100" dist="38100" dir="2700000">
                    <a:srgbClr val="000000"/>
                  </a:outerShdw>
                </a:effectLst>
                <a:latin typeface="方正小标宋简体" pitchFamily="65" charset="-122"/>
                <a:ea typeface="方正小标宋简体" pitchFamily="65" charset="-122"/>
                <a:cs typeface="+mn-cs"/>
              </a:rPr>
              <a:t>月</a:t>
            </a:r>
            <a:r>
              <a:rPr lang="en-US" altLang="zh-CN" sz="2800" b="1" noProof="1">
                <a:solidFill>
                  <a:srgbClr val="FFFF00"/>
                </a:solidFill>
                <a:effectLst>
                  <a:outerShdw blurRad="38100" dist="38100" dir="2700000">
                    <a:srgbClr val="000000"/>
                  </a:outerShdw>
                </a:effectLst>
                <a:latin typeface="方正小标宋简体" pitchFamily="65" charset="-122"/>
                <a:ea typeface="方正小标宋简体" pitchFamily="65" charset="-122"/>
                <a:cs typeface="+mn-cs"/>
              </a:rPr>
              <a:t>1</a:t>
            </a:r>
            <a:r>
              <a:rPr lang="zh-CN" altLang="en-US" sz="2800" b="1" noProof="1">
                <a:solidFill>
                  <a:srgbClr val="FFFF00"/>
                </a:solidFill>
                <a:effectLst>
                  <a:outerShdw blurRad="38100" dist="38100" dir="2700000">
                    <a:srgbClr val="000000"/>
                  </a:outerShdw>
                </a:effectLst>
                <a:latin typeface="方正小标宋简体" pitchFamily="65" charset="-122"/>
                <a:ea typeface="方正小标宋简体" pitchFamily="65" charset="-122"/>
                <a:cs typeface="+mn-cs"/>
              </a:rPr>
              <a:t>日凌晨，天安门广场万众欢腾，喜迎香港回归祖国</a:t>
            </a:r>
            <a:endParaRPr lang="zh-CN" altLang="en-US" sz="2800" b="1" noProof="1">
              <a:solidFill>
                <a:srgbClr val="FFFF00"/>
              </a:solidFill>
              <a:effectLst>
                <a:outerShdw blurRad="38100" dist="38100" dir="2700000">
                  <a:srgbClr val="000000"/>
                </a:outerShdw>
              </a:effectLst>
              <a:latin typeface="方正小标宋简体" pitchFamily="65" charset="-122"/>
              <a:ea typeface="方正小标宋简体" pitchFamily="65"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8" presetClass="emph" presetSubtype="0" fill="hold" grpId="0" nodeType="withEffect">
                                  <p:stCondLst>
                                    <p:cond delay="0"/>
                                  </p:stCondLst>
                                  <p:childTnLst>
                                    <p:animRot by="21600000">
                                      <p:cBhvr>
                                        <p:cTn id="9" dur="2000" fill="hold"/>
                                        <p:tgtEl>
                                          <p:spTgt spid="92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22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4" name="Picture 2" descr="1_1-63-1443_20020701172851"/>
          <p:cNvPicPr>
            <a:picLocks noChangeAspect="1"/>
          </p:cNvPicPr>
          <p:nvPr/>
        </p:nvPicPr>
        <p:blipFill>
          <a:blip r:embed="rId2"/>
          <a:stretch>
            <a:fillRect/>
          </a:stretch>
        </p:blipFill>
        <p:spPr>
          <a:xfrm>
            <a:off x="328295" y="269240"/>
            <a:ext cx="11536045" cy="5943600"/>
          </a:xfrm>
          <a:prstGeom prst="rect">
            <a:avLst/>
          </a:prstGeom>
          <a:noFill/>
          <a:ln w="9525">
            <a:noFill/>
          </a:ln>
        </p:spPr>
      </p:pic>
      <p:sp>
        <p:nvSpPr>
          <p:cNvPr id="18435" name="Text Box 3"/>
          <p:cNvSpPr txBox="1"/>
          <p:nvPr/>
        </p:nvSpPr>
        <p:spPr>
          <a:xfrm>
            <a:off x="685800" y="6172200"/>
            <a:ext cx="7989888" cy="708025"/>
          </a:xfrm>
          <a:prstGeom prst="rect">
            <a:avLst/>
          </a:prstGeom>
          <a:solidFill>
            <a:schemeClr val="accent2"/>
          </a:solidFill>
          <a:ln w="9525">
            <a:noFill/>
          </a:ln>
        </p:spPr>
        <p:txBody>
          <a:bodyPr>
            <a:spAutoFit/>
          </a:bodyPr>
          <a:lstStyle/>
          <a:p>
            <a:pPr>
              <a:spcBef>
                <a:spcPct val="50000"/>
              </a:spcBef>
            </a:pPr>
            <a:r>
              <a:rPr lang="en-US" altLang="zh-CN" sz="4000" b="1">
                <a:latin typeface="黑体" panose="02010609060101010101" pitchFamily="49" charset="-122"/>
                <a:ea typeface="黑体" panose="02010609060101010101" pitchFamily="49" charset="-122"/>
              </a:rPr>
              <a:t>  </a:t>
            </a:r>
            <a:r>
              <a:rPr lang="zh-CN" altLang="en-US" sz="4000" b="1">
                <a:solidFill>
                  <a:schemeClr val="bg1"/>
                </a:solidFill>
                <a:latin typeface="黑体" panose="02010609060101010101" pitchFamily="49" charset="-122"/>
                <a:ea typeface="黑体" panose="02010609060101010101" pitchFamily="49" charset="-122"/>
              </a:rPr>
              <a:t>香港紫荆花广场升旗仪式</a:t>
            </a:r>
            <a:endParaRPr lang="zh-CN" altLang="en-US" sz="4000" b="1">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Text Box 2"/>
          <p:cNvSpPr txBox="1"/>
          <p:nvPr/>
        </p:nvSpPr>
        <p:spPr>
          <a:xfrm>
            <a:off x="1789430" y="2006600"/>
            <a:ext cx="8148955" cy="4523105"/>
          </a:xfrm>
          <a:prstGeom prst="rect">
            <a:avLst/>
          </a:prstGeom>
          <a:noFill/>
          <a:ln w="79375" cap="flat" cmpd="sng">
            <a:solidFill>
              <a:srgbClr val="FFFF99"/>
            </a:solidFill>
            <a:prstDash val="solid"/>
            <a:miter/>
            <a:headEnd type="none" w="med" len="med"/>
            <a:tailEnd type="none" w="med" len="med"/>
          </a:ln>
        </p:spPr>
        <p:txBody>
          <a:bodyPr wrap="square">
            <a:spAutoFit/>
          </a:bodyPr>
          <a:lstStyle/>
          <a:p>
            <a:pPr fontAlgn="auto">
              <a:lnSpc>
                <a:spcPct val="150000"/>
              </a:lnSpc>
              <a:spcBef>
                <a:spcPct val="0"/>
              </a:spcBef>
            </a:pPr>
            <a:r>
              <a:rPr lang="en-US" altLang="zh-CN" sz="3200" b="1">
                <a:solidFill>
                  <a:srgbClr val="33CC33"/>
                </a:solidFill>
                <a:latin typeface="方正华隶简体" panose="03000509000000000000" charset="-122"/>
                <a:ea typeface="方正华隶简体" panose="03000509000000000000" charset="-122"/>
                <a:cs typeface="方正华隶简体" panose="03000509000000000000" charset="-122"/>
              </a:rPr>
              <a:t>         </a:t>
            </a:r>
            <a:r>
              <a:rPr lang="zh-CN" altLang="en-US" sz="3200" b="1">
                <a:latin typeface="方正华隶简体" panose="03000509000000000000" charset="-122"/>
                <a:ea typeface="方正华隶简体" panose="03000509000000000000" charset="-122"/>
                <a:cs typeface="方正华隶简体" panose="03000509000000000000" charset="-122"/>
              </a:rPr>
              <a:t>本文是篇特写，文章通过描述中英香港交接仪式的四个场景，出色地记录了象征英国殖民统治的“不列颠尼亚”号撤离香港的最后历史时刻，充分表现了香港回归这一深刻的历史主题，表达了作者对中国政府恢复对香港行使主权无比欣喜、自豪之情。</a:t>
            </a:r>
            <a:endParaRPr lang="zh-CN" altLang="en-US" sz="3200" b="1">
              <a:latin typeface="方正华隶简体" panose="03000509000000000000" charset="-122"/>
              <a:ea typeface="方正华隶简体" panose="03000509000000000000" charset="-122"/>
              <a:cs typeface="方正华隶简体" panose="03000509000000000000" charset="-122"/>
            </a:endParaRPr>
          </a:p>
        </p:txBody>
      </p:sp>
      <p:sp>
        <p:nvSpPr>
          <p:cNvPr id="2" name="文本框 1"/>
          <p:cNvSpPr txBox="1"/>
          <p:nvPr/>
        </p:nvSpPr>
        <p:spPr>
          <a:xfrm>
            <a:off x="3966210" y="561340"/>
            <a:ext cx="3169285" cy="768350"/>
          </a:xfrm>
          <a:prstGeom prst="rect">
            <a:avLst/>
          </a:prstGeom>
          <a:solidFill>
            <a:srgbClr val="FFFF00"/>
          </a:solidFill>
        </p:spPr>
        <p:txBody>
          <a:bodyPr wrap="square" rtlCol="0">
            <a:spAutoFit/>
          </a:bodyPr>
          <a:lstStyle/>
          <a:p>
            <a:r>
              <a:rPr lang="en-US" altLang="zh-CN" sz="4400" b="1">
                <a:latin typeface="华文行楷" panose="02010800040101010101" charset="-122"/>
                <a:ea typeface="华文行楷" panose="02010800040101010101" charset="-122"/>
                <a:cs typeface="华文行楷" panose="02010800040101010101" charset="-122"/>
              </a:rPr>
              <a:t>   </a:t>
            </a:r>
            <a:r>
              <a:rPr lang="zh-CN" altLang="en-US" sz="4400" b="1">
                <a:latin typeface="华文行楷" panose="02010800040101010101" charset="-122"/>
                <a:ea typeface="华文行楷" panose="02010800040101010101" charset="-122"/>
                <a:cs typeface="华文行楷" panose="02010800040101010101" charset="-122"/>
              </a:rPr>
              <a:t>小</a:t>
            </a:r>
            <a:r>
              <a:rPr lang="en-US" altLang="zh-CN" sz="4400" b="1">
                <a:latin typeface="华文行楷" panose="02010800040101010101" charset="-122"/>
                <a:ea typeface="华文行楷" panose="02010800040101010101" charset="-122"/>
                <a:cs typeface="华文行楷" panose="02010800040101010101" charset="-122"/>
              </a:rPr>
              <a:t>         </a:t>
            </a:r>
            <a:r>
              <a:rPr lang="zh-CN" altLang="en-US" sz="4400" b="1">
                <a:latin typeface="华文行楷" panose="02010800040101010101" charset="-122"/>
                <a:ea typeface="华文行楷" panose="02010800040101010101" charset="-122"/>
                <a:cs typeface="华文行楷" panose="02010800040101010101" charset="-122"/>
              </a:rPr>
              <a:t>结</a:t>
            </a:r>
            <a:endParaRPr lang="zh-CN" altLang="en-US" sz="4400" b="1">
              <a:latin typeface="华文行楷" panose="02010800040101010101" charset="-122"/>
              <a:ea typeface="华文行楷" panose="02010800040101010101" charset="-122"/>
              <a:cs typeface="华文行楷" panose="02010800040101010101" charset="-122"/>
            </a:endParaRPr>
          </a:p>
        </p:txBody>
      </p:sp>
      <p:graphicFrame>
        <p:nvGraphicFramePr>
          <p:cNvPr id="8195" name="内容占位符 46083"/>
          <p:cNvGraphicFramePr>
            <a:graphicFrameLocks noGrp="1"/>
          </p:cNvGraphicFramePr>
          <p:nvPr/>
        </p:nvGraphicFramePr>
        <p:xfrm>
          <a:off x="9639300" y="357505"/>
          <a:ext cx="2202815" cy="2060575"/>
        </p:xfrm>
        <a:graphic>
          <a:graphicData uri="http://schemas.openxmlformats.org/presentationml/2006/ole">
            <mc:AlternateContent>
              <mc:Choice xmlns:v="urn:schemas-microsoft-com:vml" Requires="v">
                <p:oleObj spid="_x0000_s1039" r:id="rId2" imgW="1333500" imgH="1238250" progId="MSPhotoEd.3">
                  <p:embed/>
                </p:oleObj>
              </mc:Choice>
              <mc:Fallback>
                <p:oleObj r:id="rId2" imgW="1333500" imgH="1238250" progId="MSPhotoEd.3">
                  <p:embed/>
                  <p:pic>
                    <p:nvPicPr>
                      <p:cNvPr id="0" name="OLE substitute image"/>
                      <p:cNvPicPr/>
                      <p:nvPr/>
                    </p:nvPicPr>
                    <p:blipFill>
                      <a:blip r:embed="rId3"/>
                      <a:stretch>
                        <a:fillRect/>
                      </a:stretch>
                    </p:blipFill>
                    <p:spPr>
                      <a:xfrm>
                        <a:off x="9639300" y="357505"/>
                        <a:ext cx="2202815" cy="2060575"/>
                      </a:xfrm>
                      <a:prstGeom prst="rect">
                        <a:avLst/>
                      </a:prstGeom>
                      <a:noFill/>
                      <a:ln w="38100">
                        <a:miter/>
                      </a:ln>
                    </p:spPr>
                  </p:pic>
                </p:oleObj>
              </mc:Fallback>
            </mc:AlternateContent>
          </a:graphicData>
        </a:graphic>
      </p:graphicFrame>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1000" fill="hold"/>
                                        <p:tgtEl>
                                          <p:spTgt spid="38914"/>
                                        </p:tgtEl>
                                        <p:attrNameLst>
                                          <p:attrName>ppt_w</p:attrName>
                                        </p:attrNameLst>
                                      </p:cBhvr>
                                      <p:tavLst>
                                        <p:tav tm="0">
                                          <p:val>
                                            <p:fltVal val="0"/>
                                          </p:val>
                                        </p:tav>
                                        <p:tav tm="100000">
                                          <p:val>
                                            <p:strVal val="#ppt_w"/>
                                          </p:val>
                                        </p:tav>
                                      </p:tavLst>
                                    </p:anim>
                                    <p:anim calcmode="lin" valueType="num">
                                      <p:cBhvr>
                                        <p:cTn id="8" dur="1000" fill="hold"/>
                                        <p:tgtEl>
                                          <p:spTgt spid="389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 name="文本框 103"/>
          <p:cNvSpPr txBox="1"/>
          <p:nvPr/>
        </p:nvSpPr>
        <p:spPr>
          <a:xfrm>
            <a:off x="215265" y="322580"/>
            <a:ext cx="7310755" cy="6492875"/>
          </a:xfrm>
          <a:prstGeom prst="rect">
            <a:avLst/>
          </a:prstGeom>
          <a:noFill/>
          <a:ln w="9525">
            <a:noFill/>
          </a:ln>
        </p:spPr>
        <p:txBody>
          <a:bodyPr wrap="square">
            <a:spAutoFit/>
          </a:bodyPr>
          <a:lstStyle/>
          <a:p>
            <a:pPr indent="0"/>
            <a:r>
              <a:rPr lang="zh-CN" sz="3200" b="0">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何以慰相思一百年天高地迥夜夜芳魂萦故里，</a:t>
            </a:r>
            <a:r>
              <a:rPr lang="zh-CN" sz="3200" b="0">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
</a:t>
            </a:r>
            <a:endParaRPr lang="zh-CN" sz="3200" b="0">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endParaRPr>
          </a:p>
          <a:p>
            <a:pPr indent="0"/>
            <a:r>
              <a:rPr lang="zh-CN" sz="3200" b="0">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不堪嗟往事整世纪子远亲疏年年酣梦盼回归。</a:t>
            </a:r>
            <a:endParaRPr lang="zh-CN" sz="3200" b="0">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endParaRPr>
          </a:p>
          <a:p>
            <a:pPr indent="0"/>
            <a:r>
              <a:rPr lang="en-US" altLang="zh-CN" sz="3200" b="0">
                <a:latin typeface="方正华隶简体" panose="03000509000000000000" charset="-122"/>
                <a:ea typeface="方正华隶简体" panose="03000509000000000000" charset="-122"/>
                <a:cs typeface="方正华隶简体" panose="03000509000000000000" charset="-122"/>
              </a:rPr>
              <a:t>       </a:t>
            </a:r>
            <a:r>
              <a:rPr lang="zh-CN" sz="3200" b="0">
                <a:latin typeface="方正华隶简体" panose="03000509000000000000" charset="-122"/>
                <a:ea typeface="方正华隶简体" panose="03000509000000000000" charset="-122"/>
                <a:cs typeface="方正华隶简体" panose="03000509000000000000" charset="-122"/>
              </a:rPr>
              <a:t>这副对联深刻地表达了人们对香港回归的喜悦之情，今天我们一起学习了《别了，“不列颠尼亚”》，再一次体会了香港回归的盛况，感受到了日益强大的祖国的力量。耻辱已雪，但教训不忘，在感受荣光的同时，更要明确身上的责任，让中国的力量体现在我们每个人身上，少年强，则国强！</a:t>
            </a:r>
            <a:endParaRPr lang="zh-CN" altLang="en-US" sz="3200" b="0">
              <a:latin typeface="方正华隶简体" panose="03000509000000000000" charset="-122"/>
              <a:ea typeface="方正华隶简体" panose="03000509000000000000" charset="-122"/>
              <a:cs typeface="方正华隶简体" panose="03000509000000000000" charset="-122"/>
            </a:endParaRPr>
          </a:p>
        </p:txBody>
      </p:sp>
      <p:pic>
        <p:nvPicPr>
          <p:cNvPr id="2" name="图片 1"/>
          <p:cNvPicPr/>
          <p:nvPr/>
        </p:nvPicPr>
        <p:blipFill>
          <a:blip r:embed="rId2"/>
          <a:stretch>
            <a:fillRect/>
          </a:stretch>
        </p:blipFill>
        <p:spPr>
          <a:xfrm>
            <a:off x="7526020" y="831850"/>
            <a:ext cx="4569460" cy="5911215"/>
          </a:xfrm>
          <a:prstGeom prst="rect">
            <a:avLst/>
          </a:prstGeom>
          <a:noFill/>
          <a:ln w="9525">
            <a:noFill/>
          </a:ln>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62" name="WordArt 9"/>
          <p:cNvSpPr>
            <a:spLocks noTextEdit="1"/>
          </p:cNvSpPr>
          <p:nvPr/>
        </p:nvSpPr>
        <p:spPr>
          <a:xfrm>
            <a:off x="1258888" y="404813"/>
            <a:ext cx="3384550" cy="885825"/>
          </a:xfrm>
          <a:prstGeom prst="rect">
            <a:avLst/>
          </a:prstGeom>
        </p:spPr>
        <p:txBody>
          <a:bodyPr wrap="none" fromWordArt="1">
            <a:prstTxWarp prst="textDoubleWave1">
              <a:avLst>
                <a:gd name="adj1" fmla="val 6500"/>
                <a:gd name="adj2" fmla="val 0"/>
              </a:avLst>
            </a:prstTxWarp>
            <a:normAutofit/>
          </a:bodyPr>
          <a:lstStyle/>
          <a:p>
            <a:pPr algn="ctr" eaLnBrk="0" hangingPunct="0"/>
            <a:r>
              <a:rPr lang="zh-CN" altLang="en-US" sz="3200" b="1" spc="-360">
                <a:ln w="12700" cap="flat" cmpd="sng">
                  <a:solidFill>
                    <a:srgbClr val="0000FF"/>
                  </a:solidFill>
                  <a:prstDash val="solid"/>
                  <a:headEnd type="none" w="med" len="med"/>
                  <a:tailEnd type="none" w="med" len="med"/>
                </a:ln>
                <a:gradFill rotWithShape="1">
                  <a:gsLst>
                    <a:gs pos="0">
                      <a:srgbClr val="185E76"/>
                    </a:gs>
                    <a:gs pos="50000">
                      <a:srgbClr val="33CCFF"/>
                    </a:gs>
                    <a:gs pos="100000">
                      <a:srgbClr val="185E76"/>
                    </a:gs>
                  </a:gsLst>
                  <a:lin ang="18900000" scaled="1"/>
                </a:gradFill>
                <a:effectLst>
                  <a:outerShdw dist="125724" dir="18900000" algn="ctr" rotWithShape="0">
                    <a:srgbClr val="000099"/>
                  </a:outerShdw>
                </a:effectLst>
                <a:latin typeface="宋体" panose="02010600030101010101" pitchFamily="2" charset="-122"/>
                <a:ea typeface="宋体" panose="02010600030101010101" pitchFamily="2" charset="-122"/>
              </a:rPr>
              <a:t>拓展</a:t>
            </a:r>
            <a:r>
              <a:rPr lang="zh-CN" altLang="en-US" sz="3200" b="1" spc="-360">
                <a:ln w="12700" cap="flat" cmpd="sng">
                  <a:solidFill>
                    <a:srgbClr val="0000FF"/>
                  </a:solidFill>
                  <a:prstDash val="solid"/>
                  <a:headEnd type="none" w="med" len="med"/>
                  <a:tailEnd type="none" w="med" len="med"/>
                </a:ln>
                <a:gradFill rotWithShape="1">
                  <a:gsLst>
                    <a:gs pos="0">
                      <a:srgbClr val="185E76"/>
                    </a:gs>
                    <a:gs pos="50000">
                      <a:srgbClr val="33CCFF"/>
                    </a:gs>
                    <a:gs pos="100000">
                      <a:srgbClr val="185E76"/>
                    </a:gs>
                  </a:gsLst>
                  <a:lin ang="18900000" scaled="1"/>
                </a:gradFill>
                <a:effectLst>
                  <a:outerShdw dist="125724" dir="18900000" algn="ctr" rotWithShape="0">
                    <a:srgbClr val="000099"/>
                  </a:outerShdw>
                </a:effectLst>
                <a:latin typeface="汉仪中隶书简" panose="02010609000101010101" charset="-122"/>
                <a:ea typeface="汉仪中隶书简" panose="02010609000101010101" charset="-122"/>
              </a:rPr>
              <a:t>延伸</a:t>
            </a:r>
            <a:endParaRPr lang="zh-CN" altLang="en-US" sz="3200" b="1" spc="-360">
              <a:ln w="12700" cap="flat" cmpd="sng">
                <a:solidFill>
                  <a:srgbClr val="0000FF"/>
                </a:solidFill>
                <a:prstDash val="solid"/>
                <a:headEnd type="none" w="med" len="med"/>
                <a:tailEnd type="none" w="med" len="med"/>
              </a:ln>
              <a:gradFill rotWithShape="1">
                <a:gsLst>
                  <a:gs pos="0">
                    <a:srgbClr val="185E76"/>
                  </a:gs>
                  <a:gs pos="50000">
                    <a:srgbClr val="33CCFF"/>
                  </a:gs>
                  <a:gs pos="100000">
                    <a:srgbClr val="185E76"/>
                  </a:gs>
                </a:gsLst>
                <a:lin ang="18900000" scaled="1"/>
              </a:gradFill>
              <a:effectLst>
                <a:outerShdw dist="125724" dir="18900000" algn="ctr" rotWithShape="0">
                  <a:srgbClr val="000099"/>
                </a:outerShdw>
              </a:effectLst>
              <a:latin typeface="汉仪中隶书简" panose="02010609000101010101" charset="-122"/>
              <a:ea typeface="汉仪中隶书简" panose="02010609000101010101" charset="-122"/>
            </a:endParaRPr>
          </a:p>
        </p:txBody>
      </p:sp>
      <p:sp>
        <p:nvSpPr>
          <p:cNvPr id="47111" name="Text Box 7"/>
          <p:cNvSpPr txBox="1"/>
          <p:nvPr/>
        </p:nvSpPr>
        <p:spPr>
          <a:xfrm>
            <a:off x="1084263" y="2136775"/>
            <a:ext cx="3733800" cy="2584450"/>
          </a:xfrm>
          <a:prstGeom prst="rect">
            <a:avLst/>
          </a:prstGeom>
          <a:noFill/>
          <a:ln w="9525">
            <a:solidFill>
              <a:schemeClr val="accent1"/>
            </a:solidFill>
          </a:ln>
        </p:spPr>
        <p:txBody>
          <a:bodyPr>
            <a:spAutoFit/>
          </a:bodyPr>
          <a:lstStyle/>
          <a:p>
            <a:pPr>
              <a:spcBef>
                <a:spcPct val="50000"/>
              </a:spcBef>
            </a:pPr>
            <a:r>
              <a:rPr lang="zh-CN" altLang="en-US" sz="3600" b="1">
                <a:solidFill>
                  <a:schemeClr val="tx1"/>
                </a:solidFill>
                <a:latin typeface="华文行楷" panose="02010800040101010101" charset="-122"/>
                <a:ea typeface="华文行楷" panose="02010800040101010101" charset="-122"/>
              </a:rPr>
              <a:t>中国政府为什么能成功地恢复对香港行使主权？</a:t>
            </a:r>
            <a:endParaRPr lang="zh-CN" altLang="en-US" sz="3600" b="1">
              <a:solidFill>
                <a:schemeClr val="tx1"/>
              </a:solidFill>
              <a:latin typeface="华文行楷" panose="02010800040101010101" charset="-122"/>
              <a:ea typeface="华文行楷" panose="02010800040101010101" charset="-122"/>
            </a:endParaRPr>
          </a:p>
          <a:p>
            <a:pPr>
              <a:spcBef>
                <a:spcPct val="50000"/>
              </a:spcBef>
            </a:pPr>
            <a:endParaRPr lang="zh-CN" altLang="en-US" sz="3600" b="1">
              <a:solidFill>
                <a:schemeClr val="tx1"/>
              </a:solidFill>
              <a:latin typeface="华文行楷" panose="02010800040101010101" charset="-122"/>
              <a:ea typeface="华文行楷" panose="02010800040101010101" charset="-122"/>
            </a:endParaRPr>
          </a:p>
        </p:txBody>
      </p:sp>
      <p:pic>
        <p:nvPicPr>
          <p:cNvPr id="19458" name="Picture 4" descr="香港7"/>
          <p:cNvPicPr>
            <a:picLocks noChangeAspect="1"/>
          </p:cNvPicPr>
          <p:nvPr/>
        </p:nvPicPr>
        <p:blipFill>
          <a:blip r:embed="rId2"/>
          <a:stretch>
            <a:fillRect/>
          </a:stretch>
        </p:blipFill>
        <p:spPr>
          <a:xfrm>
            <a:off x="6776085" y="0"/>
            <a:ext cx="5245735" cy="6858000"/>
          </a:xfrm>
          <a:prstGeom prst="rect">
            <a:avLst/>
          </a:prstGeom>
          <a:noFill/>
          <a:ln w="9525">
            <a:noFill/>
          </a:ln>
        </p:spPr>
      </p:pic>
      <p:sp>
        <p:nvSpPr>
          <p:cNvPr id="19459" name="Text Box 5"/>
          <p:cNvSpPr txBox="1"/>
          <p:nvPr/>
        </p:nvSpPr>
        <p:spPr>
          <a:xfrm>
            <a:off x="5602605" y="1460818"/>
            <a:ext cx="738188" cy="5084762"/>
          </a:xfrm>
          <a:prstGeom prst="rect">
            <a:avLst/>
          </a:prstGeom>
          <a:solidFill>
            <a:schemeClr val="accent2"/>
          </a:solidFill>
          <a:ln w="9525">
            <a:noFill/>
          </a:ln>
        </p:spPr>
        <p:txBody>
          <a:bodyPr vert="eaVert">
            <a:spAutoFit/>
          </a:bodyPr>
          <a:lstStyle/>
          <a:p>
            <a:pPr>
              <a:spcBef>
                <a:spcPct val="50000"/>
              </a:spcBef>
            </a:pPr>
            <a:r>
              <a:rPr lang="zh-CN" altLang="en-US" sz="3600" b="1">
                <a:solidFill>
                  <a:schemeClr val="tx1"/>
                </a:solidFill>
                <a:latin typeface="黑体" panose="02010609060101010101" pitchFamily="49" charset="-122"/>
                <a:ea typeface="黑体" panose="02010609060101010101" pitchFamily="49" charset="-122"/>
              </a:rPr>
              <a:t>香    港    中    环</a:t>
            </a:r>
            <a:endParaRPr lang="zh-CN" altLang="en-US" sz="3600" b="1">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wheel(4)">
                                      <p:cBhvr>
                                        <p:cTn id="7" dur="2000"/>
                                        <p:tgtEl>
                                          <p:spTgt spid="1946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7111"/>
                                        </p:tgtEl>
                                        <p:attrNameLst>
                                          <p:attrName>style.visibility</p:attrName>
                                        </p:attrNameLst>
                                      </p:cBhvr>
                                      <p:to>
                                        <p:strVal val="visible"/>
                                      </p:to>
                                    </p:set>
                                    <p:animEffect transition="in" filter="barn(inVertical)">
                                      <p:cBhvr>
                                        <p:cTn id="12" dur="500"/>
                                        <p:tgtEl>
                                          <p:spTgt spid="47111"/>
                                        </p:tgtEl>
                                      </p:cBhvr>
                                    </p:animEffect>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4" name="Picture 19" descr="006"/>
          <p:cNvPicPr>
            <a:picLocks noChangeAspect="1"/>
          </p:cNvPicPr>
          <p:nvPr/>
        </p:nvPicPr>
        <p:blipFill>
          <a:blip r:embed="rId2"/>
          <a:stretch>
            <a:fillRect/>
          </a:stretch>
        </p:blipFill>
        <p:spPr>
          <a:xfrm>
            <a:off x="0" y="0"/>
            <a:ext cx="6047105" cy="3200400"/>
          </a:xfrm>
          <a:prstGeom prst="rect">
            <a:avLst/>
          </a:prstGeom>
          <a:noFill/>
          <a:ln w="9525">
            <a:noFill/>
          </a:ln>
        </p:spPr>
      </p:pic>
      <p:pic>
        <p:nvPicPr>
          <p:cNvPr id="20485" name="Picture 21" descr="005"/>
          <p:cNvPicPr>
            <a:picLocks noChangeAspect="1"/>
          </p:cNvPicPr>
          <p:nvPr/>
        </p:nvPicPr>
        <p:blipFill>
          <a:blip r:embed="rId3"/>
          <a:stretch>
            <a:fillRect/>
          </a:stretch>
        </p:blipFill>
        <p:spPr>
          <a:xfrm>
            <a:off x="6609715" y="10795"/>
            <a:ext cx="5488305" cy="3189605"/>
          </a:xfrm>
          <a:prstGeom prst="rect">
            <a:avLst/>
          </a:prstGeom>
          <a:noFill/>
          <a:ln w="9525">
            <a:noFill/>
          </a:ln>
        </p:spPr>
      </p:pic>
      <p:pic>
        <p:nvPicPr>
          <p:cNvPr id="20486" name="Picture 23" descr="004"/>
          <p:cNvPicPr>
            <a:picLocks noChangeAspect="1"/>
          </p:cNvPicPr>
          <p:nvPr/>
        </p:nvPicPr>
        <p:blipFill>
          <a:blip r:embed="rId4"/>
          <a:stretch>
            <a:fillRect/>
          </a:stretch>
        </p:blipFill>
        <p:spPr>
          <a:xfrm>
            <a:off x="0" y="3624580"/>
            <a:ext cx="6047105" cy="3233420"/>
          </a:xfrm>
          <a:prstGeom prst="rect">
            <a:avLst/>
          </a:prstGeom>
          <a:noFill/>
          <a:ln w="9525">
            <a:noFill/>
          </a:ln>
        </p:spPr>
      </p:pic>
      <p:pic>
        <p:nvPicPr>
          <p:cNvPr id="20483" name="Picture 17" descr="024"/>
          <p:cNvPicPr>
            <a:picLocks noChangeAspect="1"/>
          </p:cNvPicPr>
          <p:nvPr/>
        </p:nvPicPr>
        <p:blipFill>
          <a:blip r:embed="rId5"/>
          <a:stretch>
            <a:fillRect/>
          </a:stretch>
        </p:blipFill>
        <p:spPr>
          <a:xfrm>
            <a:off x="6674485" y="3507105"/>
            <a:ext cx="5423535" cy="3211195"/>
          </a:xfrm>
          <a:prstGeom prst="rect">
            <a:avLst/>
          </a:prstGeom>
          <a:noFill/>
          <a:ln w="9525">
            <a:noFill/>
          </a:ln>
        </p:spPr>
      </p:pic>
      <p:sp>
        <p:nvSpPr>
          <p:cNvPr id="20482" name="Text Box 14"/>
          <p:cNvSpPr txBox="1"/>
          <p:nvPr/>
        </p:nvSpPr>
        <p:spPr>
          <a:xfrm>
            <a:off x="3514090" y="3200400"/>
            <a:ext cx="4267200" cy="579438"/>
          </a:xfrm>
          <a:prstGeom prst="rect">
            <a:avLst/>
          </a:prstGeom>
          <a:noFill/>
          <a:ln w="9525">
            <a:noFill/>
          </a:ln>
        </p:spPr>
        <p:txBody>
          <a:bodyPr>
            <a:spAutoFit/>
          </a:bodyPr>
          <a:lstStyle/>
          <a:p>
            <a:pPr>
              <a:spcBef>
                <a:spcPct val="50000"/>
              </a:spcBef>
            </a:pPr>
            <a:r>
              <a:rPr lang="en-US" altLang="zh-CN">
                <a:latin typeface="Times New Roman" panose="02020603050405020304" pitchFamily="18" charset="0"/>
              </a:rPr>
              <a:t>       </a:t>
            </a:r>
            <a:r>
              <a:rPr lang="zh-CN" altLang="en-US" sz="3200" b="1">
                <a:solidFill>
                  <a:srgbClr val="FF3300"/>
                </a:solidFill>
                <a:latin typeface="华文行楷" panose="02010800040101010101" charset="-122"/>
                <a:ea typeface="华文行楷" panose="02010800040101010101" charset="-122"/>
              </a:rPr>
              <a:t>香  港  回  归  场  面</a:t>
            </a:r>
            <a:endParaRPr lang="zh-CN" altLang="en-US" sz="3200" b="1">
              <a:solidFill>
                <a:srgbClr val="FF3300"/>
              </a:solidFill>
              <a:latin typeface="华文行楷" panose="02010800040101010101" charset="-122"/>
              <a:ea typeface="华文行楷" panose="02010800040101010101"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82806" y="2491902"/>
            <a:ext cx="861774" cy="1586332"/>
          </a:xfrm>
          <a:prstGeom prst="rect">
            <a:avLst/>
          </a:prstGeom>
          <a:noFill/>
        </p:spPr>
        <p:txBody>
          <a:bodyPr vert="eaVert" wrap="square" rtlCol="0">
            <a:spAutoFit/>
          </a:bodyPr>
          <a:lstStyle/>
          <a:p>
            <a:r>
              <a:rPr lang="zh-CN" altLang="en-US" sz="4400">
                <a:solidFill>
                  <a:srgbClr val="C00000"/>
                </a:solidFill>
              </a:rPr>
              <a:t>新闻</a:t>
            </a:r>
            <a:endParaRPr lang="zh-CN" altLang="en-US" sz="4400">
              <a:solidFill>
                <a:srgbClr val="C00000"/>
              </a:solidFill>
            </a:endParaRPr>
          </a:p>
        </p:txBody>
      </p:sp>
      <p:sp>
        <p:nvSpPr>
          <p:cNvPr id="2" name="左中括号 1"/>
          <p:cNvSpPr/>
          <p:nvPr/>
        </p:nvSpPr>
        <p:spPr>
          <a:xfrm>
            <a:off x="1866156" y="1996463"/>
            <a:ext cx="1097280" cy="2297035"/>
          </a:xfrm>
          <a:prstGeom prst="leftBracket">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左中括号 10"/>
          <p:cNvSpPr/>
          <p:nvPr/>
        </p:nvSpPr>
        <p:spPr>
          <a:xfrm>
            <a:off x="4494156" y="2882303"/>
            <a:ext cx="1259840" cy="2676012"/>
          </a:xfrm>
          <a:prstGeom prst="leftBracket">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3123502" y="4078234"/>
            <a:ext cx="1210588" cy="707886"/>
          </a:xfrm>
          <a:prstGeom prst="rect">
            <a:avLst/>
          </a:prstGeom>
          <a:noFill/>
        </p:spPr>
        <p:txBody>
          <a:bodyPr wrap="none" rtlCol="0">
            <a:spAutoFit/>
          </a:bodyPr>
          <a:lstStyle/>
          <a:p>
            <a:r>
              <a:rPr lang="zh-CN" altLang="en-US" sz="4000"/>
              <a:t>广义</a:t>
            </a:r>
            <a:endParaRPr lang="zh-CN" altLang="en-US" sz="4000"/>
          </a:p>
        </p:txBody>
      </p:sp>
      <p:cxnSp>
        <p:nvCxnSpPr>
          <p:cNvPr id="20" name="直接连接符 19"/>
          <p:cNvCxnSpPr/>
          <p:nvPr/>
        </p:nvCxnSpPr>
        <p:spPr>
          <a:xfrm>
            <a:off x="4594777" y="1941593"/>
            <a:ext cx="1035394" cy="0"/>
          </a:xfrm>
          <a:prstGeom prst="line">
            <a:avLst/>
          </a:prstGeom>
          <a:ln w="28575"/>
        </p:spPr>
        <p:style>
          <a:lnRef idx="1">
            <a:schemeClr val="dk1"/>
          </a:lnRef>
          <a:fillRef idx="0">
            <a:schemeClr val="dk1"/>
          </a:fillRef>
          <a:effectRef idx="0">
            <a:schemeClr val="dk1"/>
          </a:effectRef>
          <a:fontRef idx="minor">
            <a:schemeClr val="tx1"/>
          </a:fontRef>
        </p:style>
      </p:cxnSp>
      <p:sp>
        <p:nvSpPr>
          <p:cNvPr id="9" name="文本框 8"/>
          <p:cNvSpPr txBox="1"/>
          <p:nvPr/>
        </p:nvSpPr>
        <p:spPr>
          <a:xfrm>
            <a:off x="3173897" y="1553551"/>
            <a:ext cx="1210588" cy="707886"/>
          </a:xfrm>
          <a:prstGeom prst="rect">
            <a:avLst/>
          </a:prstGeom>
          <a:noFill/>
        </p:spPr>
        <p:txBody>
          <a:bodyPr wrap="none" rtlCol="0">
            <a:spAutoFit/>
          </a:bodyPr>
          <a:lstStyle/>
          <a:p>
            <a:r>
              <a:rPr lang="zh-CN" altLang="en-US" sz="4000"/>
              <a:t>狭义</a:t>
            </a:r>
            <a:endParaRPr lang="zh-CN" altLang="en-US" sz="4000"/>
          </a:p>
        </p:txBody>
      </p:sp>
      <p:sp>
        <p:nvSpPr>
          <p:cNvPr id="21" name="文本框 20"/>
          <p:cNvSpPr txBox="1"/>
          <p:nvPr/>
        </p:nvSpPr>
        <p:spPr>
          <a:xfrm>
            <a:off x="5855045" y="1479038"/>
            <a:ext cx="1210588" cy="707886"/>
          </a:xfrm>
          <a:prstGeom prst="rect">
            <a:avLst/>
          </a:prstGeom>
          <a:noFill/>
        </p:spPr>
        <p:txBody>
          <a:bodyPr wrap="none" rtlCol="0">
            <a:spAutoFit/>
          </a:bodyPr>
          <a:lstStyle/>
          <a:p>
            <a:r>
              <a:rPr lang="zh-CN" altLang="en-US" sz="4000"/>
              <a:t>消息</a:t>
            </a:r>
            <a:endParaRPr lang="zh-CN" altLang="en-US" sz="4000"/>
          </a:p>
        </p:txBody>
      </p:sp>
      <p:sp>
        <p:nvSpPr>
          <p:cNvPr id="13" name="文本框 12"/>
          <p:cNvSpPr txBox="1"/>
          <p:nvPr/>
        </p:nvSpPr>
        <p:spPr>
          <a:xfrm>
            <a:off x="5855303" y="2186924"/>
            <a:ext cx="2236509" cy="5632311"/>
          </a:xfrm>
          <a:prstGeom prst="rect">
            <a:avLst/>
          </a:prstGeom>
          <a:noFill/>
        </p:spPr>
        <p:txBody>
          <a:bodyPr wrap="square" rtlCol="0">
            <a:spAutoFit/>
          </a:bodyPr>
          <a:lstStyle/>
          <a:p>
            <a:pPr>
              <a:lnSpc>
                <a:spcPct val="150000"/>
              </a:lnSpc>
            </a:pPr>
            <a:r>
              <a:rPr lang="zh-CN" altLang="en-US" sz="4000">
                <a:solidFill>
                  <a:srgbClr val="C00000"/>
                </a:solidFill>
              </a:rPr>
              <a:t>通讯</a:t>
            </a:r>
            <a:endParaRPr lang="en-US" altLang="zh-CN" sz="4000">
              <a:solidFill>
                <a:srgbClr val="C00000"/>
              </a:solidFill>
            </a:endParaRPr>
          </a:p>
          <a:p>
            <a:pPr>
              <a:lnSpc>
                <a:spcPct val="150000"/>
              </a:lnSpc>
            </a:pPr>
            <a:r>
              <a:rPr lang="zh-CN" altLang="en-US" sz="4000"/>
              <a:t>消息</a:t>
            </a:r>
            <a:endParaRPr lang="en-US" altLang="zh-CN" sz="4000"/>
          </a:p>
          <a:p>
            <a:pPr>
              <a:lnSpc>
                <a:spcPct val="150000"/>
              </a:lnSpc>
            </a:pPr>
            <a:r>
              <a:rPr lang="zh-CN" altLang="en-US" sz="4000"/>
              <a:t>特写</a:t>
            </a:r>
            <a:endParaRPr lang="en-US" altLang="zh-CN" sz="4000"/>
          </a:p>
          <a:p>
            <a:pPr>
              <a:lnSpc>
                <a:spcPct val="150000"/>
              </a:lnSpc>
            </a:pPr>
            <a:r>
              <a:rPr lang="zh-CN" altLang="en-US" sz="4000"/>
              <a:t>报告文学</a:t>
            </a:r>
            <a:endParaRPr lang="en-US" altLang="zh-CN" sz="4000"/>
          </a:p>
          <a:p>
            <a:endParaRPr lang="en-US" altLang="zh-CN" sz="4000">
              <a:solidFill>
                <a:srgbClr val="C00000"/>
              </a:solidFill>
            </a:endParaRPr>
          </a:p>
          <a:p>
            <a:endParaRPr lang="en-US" altLang="zh-CN" sz="4000"/>
          </a:p>
          <a:p>
            <a:endParaRPr lang="zh-CN" altLang="en-US" sz="4000"/>
          </a:p>
        </p:txBody>
      </p:sp>
      <p:pic>
        <p:nvPicPr>
          <p:cNvPr id="39953" name="图片 39952" descr="香港回归碑"/>
          <p:cNvPicPr>
            <a:picLocks noChangeAspect="1"/>
          </p:cNvPicPr>
          <p:nvPr/>
        </p:nvPicPr>
        <p:blipFill>
          <a:blip r:embed="rId3"/>
          <a:stretch>
            <a:fillRect/>
          </a:stretch>
        </p:blipFill>
        <p:spPr>
          <a:xfrm>
            <a:off x="7984490" y="0"/>
            <a:ext cx="4206875" cy="6762115"/>
          </a:xfrm>
          <a:prstGeom prst="rect">
            <a:avLst/>
          </a:prstGeom>
          <a:noFill/>
          <a:ln w="9525">
            <a:noFill/>
          </a:ln>
        </p:spPr>
      </p:pic>
      <p:sp>
        <p:nvSpPr>
          <p:cNvPr id="39954" name="文本框 39953"/>
          <p:cNvSpPr txBox="1"/>
          <p:nvPr/>
        </p:nvSpPr>
        <p:spPr>
          <a:xfrm>
            <a:off x="9161145" y="1941830"/>
            <a:ext cx="549275" cy="3886200"/>
          </a:xfrm>
          <a:prstGeom prst="rect">
            <a:avLst/>
          </a:prstGeom>
          <a:noFill/>
          <a:ln w="9525">
            <a:noFill/>
          </a:ln>
        </p:spPr>
        <p:txBody>
          <a:bodyPr vert="eaVert">
            <a:spAutoFit/>
          </a:bodyPr>
          <a:lstStyle/>
          <a:p>
            <a:pPr>
              <a:spcBef>
                <a:spcPct val="50000"/>
              </a:spcBef>
            </a:pPr>
            <a:r>
              <a:rPr lang="en-US" altLang="zh-CN" sz="2400" b="1">
                <a:solidFill>
                  <a:srgbClr val="FF0000"/>
                </a:solidFill>
                <a:latin typeface="Times New Roman" panose="02020603050405020304" pitchFamily="18" charset="0"/>
                <a:ea typeface="MingLiU" pitchFamily="49" charset="-120"/>
              </a:rPr>
              <a:t> </a:t>
            </a:r>
            <a:r>
              <a:rPr lang="zh-CN" altLang="en-US" sz="2400" b="1">
                <a:solidFill>
                  <a:srgbClr val="FF0000"/>
                </a:solidFill>
                <a:latin typeface="Times New Roman" panose="02020603050405020304" pitchFamily="18" charset="0"/>
                <a:ea typeface="MingLiU" pitchFamily="49" charset="-120"/>
              </a:rPr>
              <a:t>香 港 回 归 纪 念 碑</a:t>
            </a:r>
            <a:endParaRPr lang="zh-CN" altLang="en-US" sz="2400" b="1">
              <a:solidFill>
                <a:srgbClr val="FF0000"/>
              </a:solidFill>
              <a:latin typeface="Times New Roman" panose="02020603050405020304" pitchFamily="18" charset="0"/>
              <a:ea typeface="MingLiU" pitchFamily="49" charset="-120"/>
            </a:endParaRPr>
          </a:p>
        </p:txBody>
      </p:sp>
      <p:sp>
        <p:nvSpPr>
          <p:cNvPr id="5" name="文本框 4"/>
          <p:cNvSpPr txBox="1"/>
          <p:nvPr/>
        </p:nvSpPr>
        <p:spPr>
          <a:xfrm>
            <a:off x="430530" y="408940"/>
            <a:ext cx="2532380" cy="583565"/>
          </a:xfrm>
          <a:prstGeom prst="rect">
            <a:avLst/>
          </a:prstGeom>
          <a:solidFill>
            <a:srgbClr val="FFFF00"/>
          </a:solidFill>
        </p:spPr>
        <p:txBody>
          <a:bodyPr wrap="square" rtlCol="0">
            <a:spAutoFit/>
          </a:bodyPr>
          <a:lstStyle/>
          <a:p>
            <a:r>
              <a:rPr lang="zh-CN" altLang="en-US" sz="3200">
                <a:latin typeface="方正华隶简体" panose="03000509000000000000" charset="-122"/>
                <a:ea typeface="方正华隶简体" panose="03000509000000000000" charset="-122"/>
              </a:rPr>
              <a:t>新</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闻</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知</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识</a:t>
            </a:r>
            <a:endParaRPr lang="zh-CN" altLang="en-US" sz="3200">
              <a:latin typeface="方正华隶简体" panose="03000509000000000000" charset="-122"/>
              <a:ea typeface="方正华隶简体" panose="03000509000000000000" charset="-122"/>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4168140"/>
            <a:ext cx="3123565" cy="2593340"/>
          </a:xfrm>
          <a:prstGeom prst="rect">
            <a:avLst/>
          </a:prstGeom>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21" grpId="0"/>
      <p:bldP spid="1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Picture 2" descr="香港2"/>
          <p:cNvPicPr>
            <a:picLocks noChangeAspect="1"/>
          </p:cNvPicPr>
          <p:nvPr/>
        </p:nvPicPr>
        <p:blipFill>
          <a:blip r:embed="rId2"/>
          <a:stretch>
            <a:fillRect/>
          </a:stretch>
        </p:blipFill>
        <p:spPr>
          <a:xfrm>
            <a:off x="0" y="0"/>
            <a:ext cx="12075795" cy="5715000"/>
          </a:xfrm>
          <a:prstGeom prst="rect">
            <a:avLst/>
          </a:prstGeom>
          <a:noFill/>
          <a:ln w="9525">
            <a:noFill/>
          </a:ln>
        </p:spPr>
      </p:pic>
      <p:sp>
        <p:nvSpPr>
          <p:cNvPr id="22531" name="Text Box 3"/>
          <p:cNvSpPr txBox="1"/>
          <p:nvPr/>
        </p:nvSpPr>
        <p:spPr>
          <a:xfrm>
            <a:off x="539750" y="5949950"/>
            <a:ext cx="8135938" cy="646113"/>
          </a:xfrm>
          <a:prstGeom prst="rect">
            <a:avLst/>
          </a:prstGeom>
          <a:solidFill>
            <a:schemeClr val="accent2"/>
          </a:solidFill>
          <a:ln w="9525">
            <a:noFill/>
          </a:ln>
        </p:spPr>
        <p:txBody>
          <a:bodyPr>
            <a:spAutoFit/>
          </a:bodyPr>
          <a:lstStyle/>
          <a:p>
            <a:pPr>
              <a:spcBef>
                <a:spcPct val="50000"/>
              </a:spcBef>
            </a:pPr>
            <a:r>
              <a:rPr lang="zh-CN" altLang="en-US" sz="3600" b="1">
                <a:latin typeface="黑体" panose="02010609060101010101" pitchFamily="49" charset="-122"/>
                <a:ea typeface="黑体" panose="02010609060101010101" pitchFamily="49" charset="-122"/>
              </a:rPr>
              <a:t>香  港  维  多  利  亚  港  夜  景</a:t>
            </a:r>
            <a:endParaRPr lang="zh-CN" altLang="en-US" sz="3600" b="1">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标题 46081"/>
          <p:cNvSpPr>
            <a:spLocks noGrp="1"/>
          </p:cNvSpPr>
          <p:nvPr/>
        </p:nvSpPr>
        <p:spPr>
          <a:xfrm>
            <a:off x="1427480" y="274955"/>
            <a:ext cx="5370195" cy="766445"/>
          </a:xfrm>
          <a:prstGeom prst="rect">
            <a:avLst/>
          </a:prstGeom>
          <a:solidFill>
            <a:srgbClr val="FFFF00"/>
          </a:solid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en-US" altLang="zh-CN" sz="3200" b="1">
                <a:solidFill>
                  <a:srgbClr val="FFFF00"/>
                </a:solidFill>
                <a:latin typeface="汉仪中隶书简" panose="02010609000101010101" charset="-122"/>
                <a:ea typeface="汉仪中隶书简" panose="02010609000101010101" charset="-122"/>
                <a:cs typeface="汉仪中隶书简" panose="02010609000101010101" charset="-122"/>
              </a:rPr>
              <a:t>      </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延  伸  拓  展</a:t>
            </a:r>
            <a:endParaRPr lang="zh-CN" altLang="zh-CN"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sp>
        <p:nvSpPr>
          <p:cNvPr id="54279" name="矩形 54278"/>
          <p:cNvSpPr/>
          <p:nvPr/>
        </p:nvSpPr>
        <p:spPr>
          <a:xfrm>
            <a:off x="856933" y="1405573"/>
            <a:ext cx="3846195" cy="583565"/>
          </a:xfrm>
          <a:prstGeom prst="rect">
            <a:avLst/>
          </a:prstGeom>
          <a:noFill/>
          <a:ln w="9525">
            <a:noFill/>
          </a:ln>
        </p:spPr>
        <p:txBody>
          <a:bodyPr wrap="none">
            <a:spAutoFit/>
          </a:bodyPr>
          <a:lstStyle/>
          <a:p>
            <a:r>
              <a:rPr lang="zh-CN" altLang="en-US" sz="3200" b="1">
                <a:latin typeface="汉仪中隶书简" panose="02010609000101010101" charset="-122"/>
                <a:ea typeface="汉仪中隶书简" panose="02010609000101010101" charset="-122"/>
              </a:rPr>
              <a:t>凤凰卫视的解说词：</a:t>
            </a:r>
            <a:endParaRPr lang="zh-CN" altLang="en-US" sz="3200" b="1">
              <a:latin typeface="汉仪中隶书简" panose="02010609000101010101" charset="-122"/>
              <a:ea typeface="汉仪中隶书简" panose="02010609000101010101" charset="-122"/>
            </a:endParaRPr>
          </a:p>
        </p:txBody>
      </p:sp>
      <p:sp>
        <p:nvSpPr>
          <p:cNvPr id="54278" name="矩形 54277"/>
          <p:cNvSpPr/>
          <p:nvPr/>
        </p:nvSpPr>
        <p:spPr>
          <a:xfrm>
            <a:off x="1116330" y="1989455"/>
            <a:ext cx="7313295" cy="1660525"/>
          </a:xfrm>
          <a:prstGeom prst="rect">
            <a:avLst/>
          </a:prstGeom>
          <a:noFill/>
          <a:ln w="9525">
            <a:solidFill>
              <a:schemeClr val="accent1"/>
            </a:solidFill>
          </a:ln>
        </p:spPr>
        <p:txBody>
          <a:bodyPr wrap="square">
            <a:spAutoFit/>
          </a:bodyPr>
          <a:lstStyle/>
          <a:p>
            <a:endParaRPr lang="en-US" altLang="zh-CN">
              <a:solidFill>
                <a:schemeClr val="bg1"/>
              </a:solidFill>
              <a:latin typeface="方正北魏楷书简体" panose="03000509000000000000" charset="-122"/>
              <a:ea typeface="方正北魏楷书简体" panose="03000509000000000000" charset="-122"/>
              <a:cs typeface="方正北魏楷书简体" panose="03000509000000000000" charset="-122"/>
            </a:endParaRPr>
          </a:p>
          <a:p>
            <a:r>
              <a:rPr lang="en-US" altLang="zh-CN">
                <a:latin typeface="方正北魏楷书简体" panose="03000509000000000000" charset="-122"/>
                <a:ea typeface="方正北魏楷书简体" panose="03000509000000000000" charset="-122"/>
                <a:cs typeface="方正北魏楷书简体" panose="03000509000000000000" charset="-122"/>
              </a:rPr>
              <a:t>         </a:t>
            </a:r>
            <a:r>
              <a:rPr lang="en-US" altLang="zh-CN" sz="2800">
                <a:solidFill>
                  <a:srgbClr val="00B050"/>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solidFill>
                  <a:srgbClr val="00B050"/>
                </a:solidFill>
                <a:latin typeface="方正北魏楷书简体" panose="03000509000000000000" charset="-122"/>
                <a:ea typeface="方正北魏楷书简体" panose="03000509000000000000" charset="-122"/>
                <a:cs typeface="方正北魏楷书简体" panose="03000509000000000000" charset="-122"/>
              </a:rPr>
              <a:t>按惯例，历任港督离港前都要坐车绕总督府两圈，彭定康也不例外。只是不同的是，彭定康没有继任了。</a:t>
            </a:r>
            <a:r>
              <a:rPr lang="zh-CN" altLang="en-US" sz="2800">
                <a:solidFill>
                  <a:srgbClr val="00B050"/>
                </a:solidFill>
                <a:latin typeface="方正北魏楷书简体" panose="03000509000000000000" charset="-122"/>
                <a:ea typeface="方正北魏楷书简体" panose="03000509000000000000" charset="-122"/>
                <a:cs typeface="方正北魏楷书简体" panose="03000509000000000000" charset="-122"/>
              </a:rPr>
              <a:t>”</a:t>
            </a:r>
            <a:endParaRPr lang="zh-CN" altLang="en-US" sz="2800">
              <a:solidFill>
                <a:srgbClr val="00B050"/>
              </a:solidFill>
              <a:latin typeface="方正北魏楷书简体" panose="03000509000000000000" charset="-122"/>
              <a:ea typeface="方正北魏楷书简体" panose="03000509000000000000" charset="-122"/>
              <a:cs typeface="方正北魏楷书简体" panose="03000509000000000000" charset="-122"/>
            </a:endParaRPr>
          </a:p>
        </p:txBody>
      </p:sp>
      <p:sp>
        <p:nvSpPr>
          <p:cNvPr id="54280" name="矩形 54279"/>
          <p:cNvSpPr/>
          <p:nvPr/>
        </p:nvSpPr>
        <p:spPr>
          <a:xfrm>
            <a:off x="730250" y="3860800"/>
            <a:ext cx="6695440" cy="583565"/>
          </a:xfrm>
          <a:prstGeom prst="rect">
            <a:avLst/>
          </a:prstGeom>
          <a:noFill/>
          <a:ln w="9525">
            <a:noFill/>
          </a:ln>
        </p:spPr>
        <p:txBody>
          <a:bodyPr wrap="none">
            <a:spAutoFit/>
          </a:bodyPr>
          <a:lstStyle/>
          <a:p>
            <a:r>
              <a:rPr lang="zh-CN" altLang="en-US" sz="3200" b="1">
                <a:solidFill>
                  <a:srgbClr val="00B0F0"/>
                </a:solidFill>
                <a:latin typeface="汉仪中隶书简" panose="02010609000101010101" charset="-122"/>
                <a:ea typeface="汉仪中隶书简" panose="02010609000101010101" charset="-122"/>
              </a:rPr>
              <a:t>中央电视台记者白岩松的现场解说词</a:t>
            </a:r>
            <a:endParaRPr lang="zh-CN" altLang="en-US" sz="3200" b="1">
              <a:solidFill>
                <a:srgbClr val="00B0F0"/>
              </a:solidFill>
              <a:latin typeface="汉仪中隶书简" panose="02010609000101010101" charset="-122"/>
              <a:ea typeface="汉仪中隶书简" panose="02010609000101010101" charset="-122"/>
            </a:endParaRPr>
          </a:p>
        </p:txBody>
      </p:sp>
      <p:sp>
        <p:nvSpPr>
          <p:cNvPr id="54277" name="矩形 54276"/>
          <p:cNvSpPr/>
          <p:nvPr/>
        </p:nvSpPr>
        <p:spPr>
          <a:xfrm>
            <a:off x="986155" y="4654868"/>
            <a:ext cx="6624638" cy="1229995"/>
          </a:xfrm>
          <a:prstGeom prst="rect">
            <a:avLst/>
          </a:prstGeom>
          <a:noFill/>
          <a:ln w="9525">
            <a:solidFill>
              <a:schemeClr val="accent1"/>
            </a:solidFill>
          </a:ln>
        </p:spPr>
        <p:txBody>
          <a:bodyPr>
            <a:spAutoFit/>
          </a:bodyPr>
          <a:lstStyle/>
          <a:p>
            <a:endParaRPr lang="en-US" altLang="zh-CN">
              <a:solidFill>
                <a:srgbClr val="E13F1F"/>
              </a:solidFill>
              <a:latin typeface="方正北魏楷书简体" panose="03000509000000000000" charset="-122"/>
              <a:ea typeface="方正北魏楷书简体" panose="03000509000000000000" charset="-122"/>
              <a:cs typeface="方正北魏楷书简体" panose="03000509000000000000" charset="-122"/>
            </a:endParaRPr>
          </a:p>
          <a:p>
            <a:r>
              <a:rPr lang="en-US" altLang="zh-CN">
                <a:solidFill>
                  <a:srgbClr val="E13F1F"/>
                </a:solidFill>
                <a:latin typeface="方正北魏楷书简体" panose="03000509000000000000" charset="-122"/>
                <a:ea typeface="方正北魏楷书简体" panose="03000509000000000000" charset="-122"/>
                <a:cs typeface="方正北魏楷书简体" panose="03000509000000000000" charset="-122"/>
              </a:rPr>
              <a:t>          </a:t>
            </a:r>
            <a:r>
              <a:rPr lang="en-US" altLang="zh-CN" sz="2800">
                <a:solidFill>
                  <a:srgbClr val="E13F1F"/>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solidFill>
                  <a:srgbClr val="E13F1F"/>
                </a:solidFill>
                <a:latin typeface="方正北魏楷书简体" panose="03000509000000000000" charset="-122"/>
                <a:ea typeface="方正北魏楷书简体" panose="03000509000000000000" charset="-122"/>
                <a:cs typeface="方正北魏楷书简体" panose="03000509000000000000" charset="-122"/>
              </a:rPr>
              <a:t>彭定康的车轮原地转起了圈子，但历史的车轮是不会在原地转圈的。</a:t>
            </a:r>
            <a:r>
              <a:rPr lang="zh-CN" altLang="en-US" sz="2800">
                <a:solidFill>
                  <a:srgbClr val="E13F1F"/>
                </a:solidFill>
                <a:latin typeface="方正北魏楷书简体" panose="03000509000000000000" charset="-122"/>
                <a:ea typeface="方正北魏楷书简体" panose="03000509000000000000" charset="-122"/>
                <a:cs typeface="方正北魏楷书简体" panose="03000509000000000000" charset="-122"/>
              </a:rPr>
              <a:t>”</a:t>
            </a:r>
            <a:endParaRPr lang="zh-CN" altLang="en-US" sz="2800">
              <a:solidFill>
                <a:srgbClr val="E13F1F"/>
              </a:solidFill>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linds(horizontal)">
                                      <p:cBhvr>
                                        <p:cTn id="7" dur="500"/>
                                        <p:tgtEl>
                                          <p:spTgt spid="460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4279"/>
                                        </p:tgtEl>
                                        <p:attrNameLst>
                                          <p:attrName>style.visibility</p:attrName>
                                        </p:attrNameLst>
                                      </p:cBhvr>
                                      <p:to>
                                        <p:strVal val="visible"/>
                                      </p:to>
                                    </p:set>
                                    <p:animEffect transition="in" filter="slide(fromLeft)">
                                      <p:cBhvr>
                                        <p:cTn id="12" dur="2000"/>
                                        <p:tgtEl>
                                          <p:spTgt spid="5427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54278"/>
                                        </p:tgtEl>
                                        <p:attrNameLst>
                                          <p:attrName>style.visibility</p:attrName>
                                        </p:attrNameLst>
                                      </p:cBhvr>
                                      <p:to>
                                        <p:strVal val="visible"/>
                                      </p:to>
                                    </p:set>
                                    <p:animEffect transition="in" filter="wheel(4)">
                                      <p:cBhvr>
                                        <p:cTn id="17" dur="2000"/>
                                        <p:tgtEl>
                                          <p:spTgt spid="5427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54280"/>
                                        </p:tgtEl>
                                        <p:attrNameLst>
                                          <p:attrName>style.visibility</p:attrName>
                                        </p:attrNameLst>
                                      </p:cBhvr>
                                      <p:to>
                                        <p:strVal val="visible"/>
                                      </p:to>
                                    </p:set>
                                    <p:animEffect transition="in" filter="slide(fromRight)">
                                      <p:cBhvr>
                                        <p:cTn id="22" dur="2000"/>
                                        <p:tgtEl>
                                          <p:spTgt spid="5428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54277"/>
                                        </p:tgtEl>
                                        <p:attrNameLst>
                                          <p:attrName>style.visibility</p:attrName>
                                        </p:attrNameLst>
                                      </p:cBhvr>
                                      <p:to>
                                        <p:strVal val="visible"/>
                                      </p:to>
                                    </p:set>
                                    <p:animEffect transition="in" filter="wheel(4)">
                                      <p:cBhvr>
                                        <p:cTn id="27" dur="2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54279" grpId="0"/>
      <p:bldP spid="54278" grpId="0"/>
      <p:bldP spid="54280" grpId="0"/>
      <p:bldP spid="5427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标题 46081"/>
          <p:cNvSpPr>
            <a:spLocks noGrp="1"/>
          </p:cNvSpPr>
          <p:nvPr/>
        </p:nvSpPr>
        <p:spPr>
          <a:xfrm>
            <a:off x="1427480" y="274955"/>
            <a:ext cx="5370195" cy="766445"/>
          </a:xfrm>
          <a:prstGeom prst="rect">
            <a:avLst/>
          </a:prstGeom>
          <a:solidFill>
            <a:srgbClr val="FFFF00"/>
          </a:solid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en-US" altLang="zh-CN" sz="3200" b="1">
                <a:solidFill>
                  <a:srgbClr val="FFFF00"/>
                </a:solidFill>
                <a:latin typeface="汉仪中隶书简" panose="02010609000101010101" charset="-122"/>
                <a:ea typeface="汉仪中隶书简" panose="02010609000101010101" charset="-122"/>
                <a:cs typeface="汉仪中隶书简" panose="02010609000101010101" charset="-122"/>
              </a:rPr>
              <a:t>      </a:t>
            </a:r>
            <a:r>
              <a:rPr lang="en-US"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 </a:t>
            </a:r>
            <a:r>
              <a:rPr lang="zh-CN" altLang="zh-CN" sz="3200" b="1">
                <a:solidFill>
                  <a:schemeClr val="tx1"/>
                </a:solidFill>
                <a:latin typeface="汉仪中隶书简" panose="02010609000101010101" charset="-122"/>
                <a:ea typeface="汉仪中隶书简" panose="02010609000101010101" charset="-122"/>
                <a:cs typeface="汉仪中隶书简" panose="02010609000101010101" charset="-122"/>
              </a:rPr>
              <a:t>延  伸  拓  展</a:t>
            </a:r>
            <a:endParaRPr lang="zh-CN" altLang="zh-CN" sz="3200" b="1">
              <a:solidFill>
                <a:schemeClr val="tx1"/>
              </a:solidFill>
              <a:latin typeface="汉仪中隶书简" panose="02010609000101010101" charset="-122"/>
              <a:ea typeface="汉仪中隶书简" panose="02010609000101010101" charset="-122"/>
              <a:cs typeface="汉仪中隶书简" panose="02010609000101010101" charset="-122"/>
            </a:endParaRPr>
          </a:p>
        </p:txBody>
      </p:sp>
      <p:sp>
        <p:nvSpPr>
          <p:cNvPr id="20481" name="文本框 87042"/>
          <p:cNvSpPr txBox="1"/>
          <p:nvPr/>
        </p:nvSpPr>
        <p:spPr>
          <a:xfrm>
            <a:off x="1427480" y="1816418"/>
            <a:ext cx="8064500" cy="2306637"/>
          </a:xfrm>
          <a:prstGeom prst="rect">
            <a:avLst/>
          </a:prstGeom>
          <a:noFill/>
          <a:ln w="9525">
            <a:noFill/>
          </a:ln>
        </p:spPr>
        <p:txBody>
          <a:bodyPr>
            <a:spAutoFit/>
          </a:bodyPr>
          <a:lstStyle/>
          <a:p>
            <a:pPr>
              <a:spcBef>
                <a:spcPct val="50000"/>
              </a:spcBef>
            </a:pPr>
            <a:r>
              <a:rPr lang="en-US" altLang="zh-CN" sz="2800" b="1">
                <a:solidFill>
                  <a:srgbClr val="FFFF00"/>
                </a:solidFill>
                <a:latin typeface="宋体" panose="02010600030101010101" pitchFamily="2" charset="-122"/>
              </a:rPr>
              <a:t>    </a:t>
            </a:r>
            <a:r>
              <a:rPr lang="en-US" altLang="zh-CN" sz="4000" b="1">
                <a:solidFill>
                  <a:srgbClr val="FFFF00"/>
                </a:solidFill>
                <a:latin typeface="宋体" panose="02010600030101010101" pitchFamily="2" charset="-122"/>
              </a:rPr>
              <a:t> </a:t>
            </a:r>
            <a:r>
              <a:rPr lang="en-US" altLang="zh-CN" sz="4800" b="1">
                <a:solidFill>
                  <a:srgbClr val="FFFF00"/>
                </a:solidFill>
                <a:latin typeface="宋体" panose="02010600030101010101" pitchFamily="2" charset="-122"/>
              </a:rPr>
              <a:t> </a:t>
            </a:r>
            <a:r>
              <a:rPr lang="zh-CN" altLang="en-US" sz="4800" b="1">
                <a:solidFill>
                  <a:srgbClr val="FF0000"/>
                </a:solidFill>
                <a:latin typeface="楷体" panose="02010609060101010101" pitchFamily="49" charset="-122"/>
                <a:ea typeface="楷体" panose="02010609060101010101" pitchFamily="49" charset="-122"/>
              </a:rPr>
              <a:t>如果你是现场记者</a:t>
            </a:r>
            <a:r>
              <a:rPr lang="en-US" altLang="zh-CN" sz="4800" b="1">
                <a:solidFill>
                  <a:srgbClr val="FF0000"/>
                </a:solidFill>
                <a:latin typeface="楷体" panose="02010609060101010101" pitchFamily="49" charset="-122"/>
                <a:ea typeface="楷体" panose="02010609060101010101" pitchFamily="49" charset="-122"/>
              </a:rPr>
              <a:t>, </a:t>
            </a:r>
            <a:r>
              <a:rPr lang="zh-CN" altLang="en-US" sz="4800" b="1">
                <a:solidFill>
                  <a:srgbClr val="FF0000"/>
                </a:solidFill>
                <a:latin typeface="楷体" panose="02010609060101010101" pitchFamily="49" charset="-122"/>
                <a:ea typeface="楷体" panose="02010609060101010101" pitchFamily="49" charset="-122"/>
              </a:rPr>
              <a:t>面对观看实况转播的亿万观众，你想说些什么</a:t>
            </a:r>
            <a:r>
              <a:rPr lang="en-US" altLang="zh-CN" sz="4800" b="1">
                <a:solidFill>
                  <a:srgbClr val="FF0000"/>
                </a:solidFill>
                <a:latin typeface="楷体" panose="02010609060101010101" pitchFamily="49" charset="-122"/>
                <a:ea typeface="楷体" panose="02010609060101010101" pitchFamily="49" charset="-122"/>
              </a:rPr>
              <a:t>?</a:t>
            </a:r>
            <a:endParaRPr lang="en-US" altLang="zh-CN" sz="4800" b="1">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linds(horizontal)">
                                      <p:cBhvr>
                                        <p:cTn id="7" dur="500"/>
                                        <p:tgtEl>
                                          <p:spTgt spid="460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0481"/>
                                        </p:tgtEl>
                                        <p:attrNameLst>
                                          <p:attrName>style.visibility</p:attrName>
                                        </p:attrNameLst>
                                      </p:cBhvr>
                                      <p:to>
                                        <p:strVal val="visible"/>
                                      </p:to>
                                    </p:set>
                                    <p:animEffect transition="in" filter="box(in)">
                                      <p:cBhvr>
                                        <p:cTn id="12" dur="2000"/>
                                        <p:tgtEl>
                                          <p:spTgt spid="20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20481"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7AE8F"/>
        </a:solidFill>
        <a:effectLst/>
      </p:bgPr>
    </p:bg>
    <p:spTree>
      <p:nvGrpSpPr>
        <p:cNvPr id="1" name=""/>
        <p:cNvGrpSpPr/>
        <p:nvPr/>
      </p:nvGrpSpPr>
      <p:grpSpPr>
        <a:xfrm>
          <a:off x="0" y="0"/>
          <a:ext cx="0" cy="0"/>
        </a:xfrm>
      </p:grpSpPr>
      <p:sp>
        <p:nvSpPr>
          <p:cNvPr id="5" name="椭圆 4"/>
          <p:cNvSpPr/>
          <p:nvPr/>
        </p:nvSpPr>
        <p:spPr>
          <a:xfrm>
            <a:off x="2362200" y="-304800"/>
            <a:ext cx="7467600" cy="7467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charset="-122"/>
              <a:cs typeface="+mn-cs"/>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990088" y="1942947"/>
            <a:ext cx="6211824" cy="4108704"/>
          </a:xfrm>
          <a:prstGeom prst="rect">
            <a:avLst/>
          </a:prstGeom>
        </p:spPr>
      </p:pic>
      <p:sp>
        <p:nvSpPr>
          <p:cNvPr id="7" name="文本框 6"/>
          <p:cNvSpPr txBox="1"/>
          <p:nvPr/>
        </p:nvSpPr>
        <p:spPr>
          <a:xfrm>
            <a:off x="5394849" y="1229969"/>
            <a:ext cx="1200329" cy="3813202"/>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a:ln>
                  <a:noFill/>
                </a:ln>
                <a:solidFill>
                  <a:prstClr val="black"/>
                </a:solidFill>
                <a:effectLst/>
                <a:uLnTx/>
                <a:uFillTx/>
                <a:latin typeface="文悦古典明朝体 (非商业使用) W5" pitchFamily="2" charset="-122"/>
                <a:ea typeface="文悦古典明朝体 (非商业使用) W5" pitchFamily="2" charset="-122"/>
                <a:cs typeface="+mn-cs"/>
              </a:rPr>
              <a:t>后会有期</a:t>
            </a:r>
            <a:endParaRPr kumimoji="0" lang="zh-CN" altLang="en-US" sz="6600" b="0" i="0" u="none" strike="noStrike" kern="1200" cap="none" spc="0" normalizeH="0" baseline="0" noProof="0">
              <a:ln>
                <a:noFill/>
              </a:ln>
              <a:solidFill>
                <a:prstClr val="black"/>
              </a:solidFill>
              <a:effectLst/>
              <a:uLnTx/>
              <a:uFillTx/>
              <a:latin typeface="文悦古典明朝体 (非商业使用) W5" pitchFamily="2" charset="-122"/>
              <a:ea typeface="文悦古典明朝体 (非商业使用) W5" pitchFamily="2" charset="-122"/>
              <a:cs typeface="+mn-cs"/>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rcRect l="11335" r="8851" b="59710"/>
          <a:stretch>
            <a:fillRect/>
          </a:stretch>
        </p:blipFill>
        <p:spPr>
          <a:xfrm>
            <a:off x="5520517" y="2998220"/>
            <a:ext cx="1396678" cy="861560"/>
          </a:xfrm>
          <a:prstGeom prst="rect">
            <a:avLst/>
          </a:prstGeom>
        </p:spPr>
      </p:pic>
      <p:sp>
        <p:nvSpPr>
          <p:cNvPr id="9" name="文本框 8"/>
          <p:cNvSpPr txBox="1"/>
          <p:nvPr/>
        </p:nvSpPr>
        <p:spPr>
          <a:xfrm>
            <a:off x="8140983" y="1467870"/>
            <a:ext cx="923330" cy="3060700"/>
          </a:xfrm>
          <a:prstGeom prst="rect">
            <a:avLst/>
          </a:prstGeom>
          <a:noFill/>
        </p:spPr>
        <p:txBody>
          <a:bodyPr vert="eaVert" wrap="square" rtlCol="0">
            <a:spAutoFit/>
          </a:bodyPr>
          <a:lstStyle/>
          <a:p>
            <a:pPr marL="0" marR="0" lvl="0" indent="0" algn="l" defTabSz="457200" rtl="0" eaLnBrk="1" fontAlgn="auto" latinLnBrk="0" hangingPunct="1">
              <a:lnSpc>
                <a:spcPct val="2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B7AE8F"/>
                </a:solidFill>
                <a:effectLst/>
                <a:uLnTx/>
                <a:uFillTx/>
                <a:latin typeface="文悦古典明朝体 (非商业使用) W5" pitchFamily="2" charset="-122"/>
                <a:ea typeface="文悦古典明朝体 (非商业使用) W5" pitchFamily="2" charset="-122"/>
                <a:cs typeface="方正清刻本悦宋简体" panose="02000000000000000000" charset="-122"/>
              </a:rPr>
              <a:t>木叶萧萧赠长别，平心浅浅敷几月断骨羌笛，失缺草介，万泉留下千里雪。 </a:t>
            </a:r>
            <a:endParaRPr kumimoji="1" lang="zh-CN" altLang="en-US" sz="1200" b="0" i="0" u="none" strike="noStrike" kern="1200" cap="none" spc="0" normalizeH="0" baseline="0" noProof="0">
              <a:ln>
                <a:noFill/>
              </a:ln>
              <a:solidFill>
                <a:srgbClr val="B7AE8F"/>
              </a:solidFill>
              <a:effectLst/>
              <a:uLnTx/>
              <a:uFillTx/>
              <a:latin typeface="文悦古典明朝体 (非商业使用) W5" pitchFamily="2" charset="-122"/>
              <a:ea typeface="文悦古典明朝体 (非商业使用) W5" pitchFamily="2" charset="-122"/>
              <a:cs typeface="方正清刻本悦宋简体" panose="02000000000000000000" charset="-122"/>
            </a:endParaRPr>
          </a:p>
        </p:txBody>
      </p:sp>
      <p:pic>
        <p:nvPicPr>
          <p:cNvPr id="10" name="New picture"/>
          <p:cNvPicPr/>
          <p:nvPr/>
        </p:nvPicPr>
        <p:blipFill>
          <a:blip r:embed="rId5"/>
          <a:stretch>
            <a:fillRect/>
          </a:stretch>
        </p:blipFill>
        <p:spPr>
          <a:xfrm>
            <a:off x="12280900" y="10375900"/>
            <a:ext cx="355600" cy="254000"/>
          </a:xfrm>
          <a:prstGeom prst="cube">
            <a:avLst/>
          </a:prstGeom>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9">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9">
                                            <p:txEl>
                                              <p:pRg st="0" end="0"/>
                                            </p:txEl>
                                          </p:spTgt>
                                        </p:tgtEl>
                                        <p:attrNameLst>
                                          <p:attrName>ppt_w</p:attrName>
                                        </p:attrNameLst>
                                      </p:cBhvr>
                                    </p:anim>
                                    <p:anim by="(#ppt_w*0.50)" calcmode="lin" valueType="num">
                                      <p:cBhvr>
                                        <p:cTn id="8" dur="500" decel="50000" autoRev="1" fill="hold">
                                          <p:stCondLst>
                                            <p:cond delay="0"/>
                                          </p:stCondLst>
                                        </p:cTn>
                                        <p:tgtEl>
                                          <p:spTgt spid="9">
                                            <p:txEl>
                                              <p:pRg st="0" end="0"/>
                                            </p:txEl>
                                          </p:spTgt>
                                        </p:tgtEl>
                                        <p:attrNameLst>
                                          <p:attrName>ppt_x</p:attrName>
                                        </p:attrNameLst>
                                      </p:cBhvr>
                                    </p:anim>
                                    <p:anim from="(-#ppt_h/2)" to="(#ppt_y)" calcmode="lin" valueType="num">
                                      <p:cBhvr>
                                        <p:cTn id="9" dur="1000" fill="hold">
                                          <p:stCondLst>
                                            <p:cond delay="0"/>
                                          </p:stCondLst>
                                        </p:cTn>
                                        <p:tgtEl>
                                          <p:spTgt spid="9">
                                            <p:txEl>
                                              <p:pRg st="0" end="0"/>
                                            </p:txEl>
                                          </p:spTgt>
                                        </p:tgtEl>
                                        <p:attrNameLst>
                                          <p:attrName>ppt_y</p:attrName>
                                        </p:attrNameLst>
                                      </p:cBhvr>
                                    </p:anim>
                                    <p:animRot by="21600000">
                                      <p:cBhvr>
                                        <p:cTn id="10" dur="1000" fill="hold">
                                          <p:stCondLst>
                                            <p:cond delay="0"/>
                                          </p:stCondLst>
                                        </p:cTn>
                                        <p:tgtEl>
                                          <p:spTgt spid="9">
                                            <p:txEl>
                                              <p:pRg st="0" end="0"/>
                                            </p:txEl>
                                          </p:spTgt>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190500" y="4998085"/>
            <a:ext cx="3569970" cy="1661795"/>
            <a:chOff x="-1" y="2092961"/>
            <a:chExt cx="4765040" cy="476504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 y="2092961"/>
              <a:ext cx="4765040" cy="476504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a:off x="1775682" y="2352515"/>
              <a:ext cx="2255219" cy="765322"/>
            </a:xfrm>
            <a:prstGeom prst="rect">
              <a:avLst/>
            </a:prstGeom>
          </p:spPr>
        </p:pic>
      </p:grpSp>
      <p:sp>
        <p:nvSpPr>
          <p:cNvPr id="27" name="文本框 26"/>
          <p:cNvSpPr txBox="1"/>
          <p:nvPr/>
        </p:nvSpPr>
        <p:spPr>
          <a:xfrm>
            <a:off x="7914475" y="3706792"/>
            <a:ext cx="616785" cy="1161633"/>
          </a:xfrm>
          <a:prstGeom prst="diamond">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1" lang="zh-CN" altLang="en-US" sz="32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rPr>
              <a:t>肆</a:t>
            </a:r>
            <a:endParaRPr kumimoji="1" lang="zh-CN" altLang="en-US" sz="32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endParaRPr>
          </a:p>
        </p:txBody>
      </p:sp>
      <p:sp>
        <p:nvSpPr>
          <p:cNvPr id="3" name="文本框 2"/>
          <p:cNvSpPr txBox="1"/>
          <p:nvPr/>
        </p:nvSpPr>
        <p:spPr>
          <a:xfrm>
            <a:off x="430530" y="408940"/>
            <a:ext cx="2532380" cy="583565"/>
          </a:xfrm>
          <a:prstGeom prst="rect">
            <a:avLst/>
          </a:prstGeom>
          <a:solidFill>
            <a:srgbClr val="FFFF00"/>
          </a:solidFill>
        </p:spPr>
        <p:txBody>
          <a:bodyPr wrap="square" rtlCol="0">
            <a:spAutoFit/>
          </a:bodyPr>
          <a:lstStyle/>
          <a:p>
            <a:r>
              <a:rPr lang="zh-CN" altLang="en-US" sz="3200">
                <a:latin typeface="方正华隶简体" panose="03000509000000000000" charset="-122"/>
                <a:ea typeface="方正华隶简体" panose="03000509000000000000" charset="-122"/>
              </a:rPr>
              <a:t>新</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闻</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知</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识</a:t>
            </a:r>
            <a:endParaRPr lang="zh-CN" altLang="en-US" sz="3200">
              <a:latin typeface="方正华隶简体" panose="03000509000000000000" charset="-122"/>
              <a:ea typeface="方正华隶简体" panose="03000509000000000000" charset="-122"/>
            </a:endParaRPr>
          </a:p>
        </p:txBody>
      </p:sp>
      <p:sp>
        <p:nvSpPr>
          <p:cNvPr id="2078" name="文本框 2077"/>
          <p:cNvSpPr txBox="1"/>
          <p:nvPr/>
        </p:nvSpPr>
        <p:spPr>
          <a:xfrm>
            <a:off x="432435" y="1653540"/>
            <a:ext cx="5029200" cy="1076325"/>
          </a:xfrm>
          <a:prstGeom prst="rect">
            <a:avLst/>
          </a:prstGeom>
          <a:solidFill>
            <a:srgbClr val="FFFF00"/>
          </a:solidFill>
          <a:ln w="9525">
            <a:noFill/>
          </a:ln>
        </p:spPr>
        <p:txBody>
          <a:bodyPr wrap="square">
            <a:spAutoFit/>
          </a:bodyPr>
          <a:lstStyle/>
          <a:p>
            <a:r>
              <a:rPr lang="zh-CN" altLang="en-US" sz="3200" b="1">
                <a:solidFill>
                  <a:schemeClr val="tx1"/>
                </a:solidFill>
                <a:latin typeface="方正华隶简体" panose="03000509000000000000" charset="-122"/>
                <a:ea typeface="方正华隶简体" panose="03000509000000000000" charset="-122"/>
                <a:cs typeface="方正华隶简体" panose="03000509000000000000" charset="-122"/>
              </a:rPr>
              <a:t>构成新闻的要素六个“Ｗ” </a:t>
            </a:r>
            <a:endParaRPr lang="zh-CN" altLang="en-US" sz="3200" b="1">
              <a:solidFill>
                <a:schemeClr val="tx1"/>
              </a:solidFill>
              <a:latin typeface="方正华隶简体" panose="03000509000000000000" charset="-122"/>
              <a:ea typeface="方正华隶简体" panose="03000509000000000000" charset="-122"/>
              <a:cs typeface="方正华隶简体" panose="03000509000000000000" charset="-122"/>
            </a:endParaRPr>
          </a:p>
          <a:p>
            <a:endParaRPr lang="zh-CN" altLang="en-US" sz="3200" b="1">
              <a:solidFill>
                <a:schemeClr val="tx1"/>
              </a:solidFill>
              <a:latin typeface="方正华隶简体" panose="03000509000000000000" charset="-122"/>
              <a:ea typeface="方正华隶简体" panose="03000509000000000000" charset="-122"/>
              <a:cs typeface="方正华隶简体" panose="03000509000000000000" charset="-122"/>
            </a:endParaRPr>
          </a:p>
        </p:txBody>
      </p:sp>
      <p:sp>
        <p:nvSpPr>
          <p:cNvPr id="2081" name="文本框 2080"/>
          <p:cNvSpPr txBox="1"/>
          <p:nvPr/>
        </p:nvSpPr>
        <p:spPr>
          <a:xfrm>
            <a:off x="4022090" y="3104515"/>
            <a:ext cx="5820410" cy="1568450"/>
          </a:xfrm>
          <a:prstGeom prst="rect">
            <a:avLst/>
          </a:prstGeom>
          <a:noFill/>
          <a:ln w="9525">
            <a:noFill/>
          </a:ln>
        </p:spPr>
        <p:txBody>
          <a:bodyPr wrap="square">
            <a:spAutoFit/>
          </a:bodyPr>
          <a:lstStyle/>
          <a:p>
            <a:r>
              <a:rPr lang="en-US" altLang="zh-CN" sz="3200" b="1">
                <a:solidFill>
                  <a:schemeClr val="tx1"/>
                </a:solidFill>
                <a:latin typeface="华文行楷" panose="02010800040101010101" charset="-122"/>
                <a:ea typeface="华文行楷" panose="02010800040101010101" charset="-122"/>
                <a:cs typeface="华文行楷" panose="02010800040101010101" charset="-122"/>
              </a:rPr>
              <a:t>1</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when:</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何时   </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    2</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where:</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何地</a:t>
            </a:r>
            <a:endParaRPr lang="zh-CN" altLang="en-US" sz="3200" b="1">
              <a:solidFill>
                <a:schemeClr val="tx1"/>
              </a:solidFill>
              <a:latin typeface="华文行楷" panose="02010800040101010101" charset="-122"/>
              <a:ea typeface="华文行楷" panose="02010800040101010101" charset="-122"/>
              <a:cs typeface="华文行楷" panose="02010800040101010101" charset="-122"/>
            </a:endParaRPr>
          </a:p>
          <a:p>
            <a:r>
              <a:rPr lang="en-US" altLang="zh-CN" sz="3200" b="1">
                <a:solidFill>
                  <a:schemeClr val="tx1"/>
                </a:solidFill>
                <a:latin typeface="华文行楷" panose="02010800040101010101" charset="-122"/>
                <a:ea typeface="华文行楷" panose="02010800040101010101" charset="-122"/>
                <a:cs typeface="华文行楷" panose="02010800040101010101" charset="-122"/>
              </a:rPr>
              <a:t>3</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who:</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何人   </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   </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 </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4</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what:</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何事 </a:t>
            </a:r>
            <a:endParaRPr lang="zh-CN" altLang="en-US" sz="3200" b="1">
              <a:solidFill>
                <a:schemeClr val="tx1"/>
              </a:solidFill>
              <a:latin typeface="华文行楷" panose="02010800040101010101" charset="-122"/>
              <a:ea typeface="华文行楷" panose="02010800040101010101" charset="-122"/>
              <a:cs typeface="华文行楷" panose="02010800040101010101" charset="-122"/>
            </a:endParaRPr>
          </a:p>
          <a:p>
            <a:r>
              <a:rPr lang="en-US" altLang="zh-CN" sz="3200" b="1">
                <a:solidFill>
                  <a:schemeClr val="tx1"/>
                </a:solidFill>
                <a:latin typeface="华文行楷" panose="02010800040101010101" charset="-122"/>
                <a:ea typeface="华文行楷" panose="02010800040101010101" charset="-122"/>
                <a:cs typeface="华文行楷" panose="02010800040101010101" charset="-122"/>
              </a:rPr>
              <a:t>5</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why:</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何因    </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   6</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a:t>
            </a:r>
            <a:r>
              <a:rPr lang="en-US" altLang="zh-CN" sz="3200" b="1">
                <a:solidFill>
                  <a:schemeClr val="tx1"/>
                </a:solidFill>
                <a:latin typeface="华文行楷" panose="02010800040101010101" charset="-122"/>
                <a:ea typeface="华文行楷" panose="02010800040101010101" charset="-122"/>
                <a:cs typeface="华文行楷" panose="02010800040101010101" charset="-122"/>
              </a:rPr>
              <a:t>how</a:t>
            </a:r>
            <a:r>
              <a:rPr lang="zh-CN" altLang="en-US" sz="3200" b="1">
                <a:solidFill>
                  <a:schemeClr val="tx1"/>
                </a:solidFill>
                <a:latin typeface="华文行楷" panose="02010800040101010101" charset="-122"/>
                <a:ea typeface="华文行楷" panose="02010800040101010101" charset="-122"/>
                <a:cs typeface="华文行楷" panose="02010800040101010101" charset="-122"/>
              </a:rPr>
              <a:t>：何果</a:t>
            </a:r>
            <a:endParaRPr lang="zh-CN" altLang="en-US" sz="3200" b="1">
              <a:solidFill>
                <a:schemeClr val="tx1"/>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081"/>
                                        </p:tgtEl>
                                        <p:attrNameLst>
                                          <p:attrName>style.visibility</p:attrName>
                                        </p:attrNameLst>
                                      </p:cBhvr>
                                      <p:to>
                                        <p:strVal val="visible"/>
                                      </p:to>
                                    </p:set>
                                    <p:anim calcmode="lin" valueType="num">
                                      <p:cBhvr additive="base">
                                        <p:cTn id="15" dur="500" fill="hold"/>
                                        <p:tgtEl>
                                          <p:spTgt spid="2081"/>
                                        </p:tgtEl>
                                        <p:attrNameLst>
                                          <p:attrName>ppt_x</p:attrName>
                                        </p:attrNameLst>
                                      </p:cBhvr>
                                      <p:tavLst>
                                        <p:tav tm="0">
                                          <p:val>
                                            <p:strVal val="#ppt_x"/>
                                          </p:val>
                                        </p:tav>
                                        <p:tav tm="100000">
                                          <p:val>
                                            <p:strVal val="#ppt_x"/>
                                          </p:val>
                                        </p:tav>
                                      </p:tavLst>
                                    </p:anim>
                                    <p:anim calcmode="lin" valueType="num">
                                      <p:cBhvr additive="base">
                                        <p:cTn id="16" dur="500" fill="hold"/>
                                        <p:tgtEl>
                                          <p:spTgt spid="20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08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5030" y="97155"/>
            <a:ext cx="2319020" cy="6858000"/>
          </a:xfrm>
          <a:prstGeom prst="rect">
            <a:avLst/>
          </a:prstGeom>
        </p:spPr>
      </p:pic>
      <p:sp>
        <p:nvSpPr>
          <p:cNvPr id="2" name="文本框 1"/>
          <p:cNvSpPr txBox="1"/>
          <p:nvPr/>
        </p:nvSpPr>
        <p:spPr>
          <a:xfrm>
            <a:off x="681355" y="344805"/>
            <a:ext cx="2177415" cy="583565"/>
          </a:xfrm>
          <a:prstGeom prst="rect">
            <a:avLst/>
          </a:prstGeom>
          <a:solidFill>
            <a:srgbClr val="FFFF00"/>
          </a:solidFill>
        </p:spPr>
        <p:txBody>
          <a:bodyPr wrap="square" rtlCol="0" anchor="t">
            <a:spAutoFit/>
          </a:bodyPr>
          <a:lstStyle/>
          <a:p>
            <a:r>
              <a:rPr lang="zh-CN" altLang="en-US" sz="3200" b="1">
                <a:solidFill>
                  <a:srgbClr val="9900FF"/>
                </a:solidFill>
                <a:latin typeface="华文隶书" panose="02010800040101010101" charset="-122"/>
                <a:ea typeface="华文隶书" panose="02010800040101010101" charset="-122"/>
                <a:sym typeface="+mn-ea"/>
              </a:rPr>
              <a:t>新</a:t>
            </a:r>
            <a:r>
              <a:rPr lang="en-US" altLang="zh-CN" sz="3200" b="1">
                <a:solidFill>
                  <a:srgbClr val="9900FF"/>
                </a:solidFill>
                <a:latin typeface="华文隶书" panose="02010800040101010101" charset="-122"/>
                <a:ea typeface="华文隶书" panose="02010800040101010101" charset="-122"/>
                <a:sym typeface="+mn-ea"/>
              </a:rPr>
              <a:t> </a:t>
            </a:r>
            <a:r>
              <a:rPr lang="zh-CN" altLang="en-US" sz="3200" b="1">
                <a:solidFill>
                  <a:srgbClr val="9900FF"/>
                </a:solidFill>
                <a:latin typeface="华文隶书" panose="02010800040101010101" charset="-122"/>
                <a:ea typeface="华文隶书" panose="02010800040101010101" charset="-122"/>
                <a:sym typeface="+mn-ea"/>
              </a:rPr>
              <a:t>闻</a:t>
            </a:r>
            <a:r>
              <a:rPr lang="en-US" altLang="zh-CN" sz="3200" b="1">
                <a:solidFill>
                  <a:srgbClr val="9900FF"/>
                </a:solidFill>
                <a:latin typeface="华文隶书" panose="02010800040101010101" charset="-122"/>
                <a:ea typeface="华文隶书" panose="02010800040101010101" charset="-122"/>
                <a:sym typeface="+mn-ea"/>
              </a:rPr>
              <a:t> </a:t>
            </a:r>
            <a:r>
              <a:rPr lang="zh-CN" altLang="en-US" sz="3200" b="1">
                <a:solidFill>
                  <a:srgbClr val="9900FF"/>
                </a:solidFill>
                <a:latin typeface="华文隶书" panose="02010800040101010101" charset="-122"/>
                <a:ea typeface="华文隶书" panose="02010800040101010101" charset="-122"/>
                <a:sym typeface="+mn-ea"/>
              </a:rPr>
              <a:t>结</a:t>
            </a:r>
            <a:r>
              <a:rPr lang="en-US" altLang="zh-CN" sz="3200" b="1">
                <a:solidFill>
                  <a:srgbClr val="9900FF"/>
                </a:solidFill>
                <a:latin typeface="华文隶书" panose="02010800040101010101" charset="-122"/>
                <a:ea typeface="华文隶书" panose="02010800040101010101" charset="-122"/>
                <a:sym typeface="+mn-ea"/>
              </a:rPr>
              <a:t> </a:t>
            </a:r>
            <a:r>
              <a:rPr lang="zh-CN" altLang="en-US" sz="3200" b="1">
                <a:solidFill>
                  <a:srgbClr val="9900FF"/>
                </a:solidFill>
                <a:latin typeface="华文隶书" panose="02010800040101010101" charset="-122"/>
                <a:ea typeface="华文隶书" panose="02010800040101010101" charset="-122"/>
                <a:sym typeface="+mn-ea"/>
              </a:rPr>
              <a:t>构</a:t>
            </a:r>
            <a:endParaRPr lang="zh-CN" altLang="en-US" sz="3200" b="1">
              <a:solidFill>
                <a:srgbClr val="9900FF"/>
              </a:solidFill>
              <a:latin typeface="华文隶书" panose="02010800040101010101" charset="-122"/>
              <a:ea typeface="华文隶书" panose="02010800040101010101" charset="-122"/>
              <a:sym typeface="+mn-ea"/>
            </a:endParaRPr>
          </a:p>
        </p:txBody>
      </p:sp>
      <p:sp>
        <p:nvSpPr>
          <p:cNvPr id="2064" name="文本框 2063"/>
          <p:cNvSpPr txBox="1"/>
          <p:nvPr/>
        </p:nvSpPr>
        <p:spPr>
          <a:xfrm>
            <a:off x="1746250" y="1564640"/>
            <a:ext cx="6787515" cy="1322070"/>
          </a:xfrm>
          <a:prstGeom prst="rect">
            <a:avLst/>
          </a:prstGeom>
          <a:noFill/>
          <a:ln w="9525" cap="flat" cmpd="sng">
            <a:solidFill>
              <a:schemeClr val="bg1"/>
            </a:solidFill>
            <a:prstDash val="solid"/>
            <a:miter/>
            <a:headEnd type="none" w="med" len="med"/>
            <a:tailEnd type="none" w="med" len="med"/>
          </a:ln>
          <a:effectLst>
            <a:outerShdw dist="107763" dir="2699999" algn="ctr" rotWithShape="0">
              <a:schemeClr val="bg2"/>
            </a:outerShdw>
          </a:effectLst>
        </p:spPr>
        <p:txBody>
          <a:bodyPr wrap="square">
            <a:spAutoFit/>
            <a:scene3d>
              <a:camera prst="orthographicFront"/>
              <a:lightRig rig="threePt" dir="t"/>
            </a:scene3d>
          </a:bodyPr>
          <a:lstStyle/>
          <a:p>
            <a:pPr>
              <a:spcBef>
                <a:spcPct val="50000"/>
              </a:spcBef>
            </a:pPr>
            <a:r>
              <a:rPr lang="zh-CN" altLang="en-US" sz="3200" b="1">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rPr>
              <a:t>标题、导语、主体、背景和结语</a:t>
            </a:r>
            <a:endParaRPr lang="zh-CN" altLang="en-US" sz="3200" b="1">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endParaRPr>
          </a:p>
          <a:p>
            <a:pPr>
              <a:spcBef>
                <a:spcPct val="50000"/>
              </a:spcBef>
            </a:pPr>
            <a:r>
              <a:rPr lang="zh-CN" altLang="en-US" sz="3200" b="1">
                <a:latin typeface="方正华隶简体" panose="03000509000000000000" charset="-122"/>
                <a:ea typeface="方正华隶简体" panose="03000509000000000000" charset="-122"/>
                <a:sym typeface="+mn-ea"/>
              </a:rPr>
              <a:t>其中标题、导语、主体三者缺一不可。</a:t>
            </a:r>
            <a:endParaRPr lang="zh-CN" altLang="en-US" sz="3200" b="1">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sym typeface="+mn-ea"/>
            </a:endParaRPr>
          </a:p>
        </p:txBody>
      </p:sp>
      <p:pic>
        <p:nvPicPr>
          <p:cNvPr id="101" name="图片 100"/>
          <p:cNvPicPr/>
          <p:nvPr/>
        </p:nvPicPr>
        <p:blipFill>
          <a:blip r:embed="rId4"/>
          <a:stretch>
            <a:fillRect/>
          </a:stretch>
        </p:blipFill>
        <p:spPr>
          <a:xfrm>
            <a:off x="1980565" y="3522980"/>
            <a:ext cx="7044690" cy="3228340"/>
          </a:xfrm>
          <a:prstGeom prst="rect">
            <a:avLst/>
          </a:prstGeom>
          <a:noFill/>
          <a:ln w="9525">
            <a:noFill/>
          </a:ln>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64"/>
                                        </p:tgtEl>
                                        <p:attrNameLst>
                                          <p:attrName>style.visibility</p:attrName>
                                        </p:attrNameLst>
                                      </p:cBhvr>
                                      <p:to>
                                        <p:strVal val="visible"/>
                                      </p:to>
                                    </p:set>
                                    <p:anim calcmode="lin" valueType="num">
                                      <p:cBhvr additive="base">
                                        <p:cTn id="12" dur="500" fill="hold"/>
                                        <p:tgtEl>
                                          <p:spTgt spid="2064"/>
                                        </p:tgtEl>
                                        <p:attrNameLst>
                                          <p:attrName>ppt_x</p:attrName>
                                        </p:attrNameLst>
                                      </p:cBhvr>
                                      <p:tavLst>
                                        <p:tav tm="0">
                                          <p:val>
                                            <p:strVal val="#ppt_x"/>
                                          </p:val>
                                        </p:tav>
                                        <p:tav tm="100000">
                                          <p:val>
                                            <p:strVal val="#ppt_x"/>
                                          </p:val>
                                        </p:tav>
                                      </p:tavLst>
                                    </p:anim>
                                    <p:anim calcmode="lin" valueType="num">
                                      <p:cBhvr additive="base">
                                        <p:cTn id="13" dur="500" fill="hold"/>
                                        <p:tgtEl>
                                          <p:spTgt spid="20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13970" y="0"/>
            <a:ext cx="2738120" cy="6858000"/>
          </a:xfrm>
          <a:prstGeom prst="rect">
            <a:avLst/>
          </a:prstGeom>
        </p:spPr>
      </p:pic>
      <p:pic>
        <p:nvPicPr>
          <p:cNvPr id="20" name="图片 19"/>
          <p:cNvPicPr>
            <a:picLocks noChangeAspect="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9451340" y="2840990"/>
            <a:ext cx="3173730" cy="3781425"/>
          </a:xfrm>
          <a:prstGeom prst="rect">
            <a:avLst/>
          </a:prstGeom>
        </p:spPr>
      </p:pic>
      <p:sp>
        <p:nvSpPr>
          <p:cNvPr id="2" name="文本框 1"/>
          <p:cNvSpPr txBox="1"/>
          <p:nvPr/>
        </p:nvSpPr>
        <p:spPr>
          <a:xfrm>
            <a:off x="2837180" y="194310"/>
            <a:ext cx="2177415" cy="583565"/>
          </a:xfrm>
          <a:prstGeom prst="rect">
            <a:avLst/>
          </a:prstGeom>
          <a:solidFill>
            <a:srgbClr val="FFFF00"/>
          </a:solidFill>
        </p:spPr>
        <p:txBody>
          <a:bodyPr wrap="square" rtlCol="0" anchor="t">
            <a:spAutoFit/>
          </a:bodyPr>
          <a:lstStyle/>
          <a:p>
            <a:r>
              <a:rPr lang="zh-CN" altLang="en-US" sz="3200" b="1">
                <a:solidFill>
                  <a:srgbClr val="9900FF"/>
                </a:solidFill>
                <a:latin typeface="华文隶书" panose="02010800040101010101" charset="-122"/>
                <a:ea typeface="华文隶书" panose="02010800040101010101" charset="-122"/>
                <a:sym typeface="+mn-ea"/>
              </a:rPr>
              <a:t>新</a:t>
            </a:r>
            <a:r>
              <a:rPr lang="en-US" altLang="zh-CN" sz="3200" b="1">
                <a:solidFill>
                  <a:srgbClr val="9900FF"/>
                </a:solidFill>
                <a:latin typeface="华文隶书" panose="02010800040101010101" charset="-122"/>
                <a:ea typeface="华文隶书" panose="02010800040101010101" charset="-122"/>
                <a:sym typeface="+mn-ea"/>
              </a:rPr>
              <a:t> </a:t>
            </a:r>
            <a:r>
              <a:rPr lang="zh-CN" altLang="en-US" sz="3200" b="1">
                <a:solidFill>
                  <a:srgbClr val="9900FF"/>
                </a:solidFill>
                <a:latin typeface="华文隶书" panose="02010800040101010101" charset="-122"/>
                <a:ea typeface="华文隶书" panose="02010800040101010101" charset="-122"/>
                <a:sym typeface="+mn-ea"/>
              </a:rPr>
              <a:t>闻</a:t>
            </a:r>
            <a:r>
              <a:rPr lang="en-US" altLang="zh-CN" sz="3200" b="1">
                <a:solidFill>
                  <a:srgbClr val="9900FF"/>
                </a:solidFill>
                <a:latin typeface="华文隶书" panose="02010800040101010101" charset="-122"/>
                <a:ea typeface="华文隶书" panose="02010800040101010101" charset="-122"/>
                <a:sym typeface="+mn-ea"/>
              </a:rPr>
              <a:t> </a:t>
            </a:r>
            <a:r>
              <a:rPr lang="zh-CN" altLang="en-US" sz="3200" b="1">
                <a:solidFill>
                  <a:srgbClr val="9900FF"/>
                </a:solidFill>
                <a:latin typeface="华文隶书" panose="02010800040101010101" charset="-122"/>
                <a:ea typeface="华文隶书" panose="02010800040101010101" charset="-122"/>
                <a:sym typeface="+mn-ea"/>
              </a:rPr>
              <a:t>结</a:t>
            </a:r>
            <a:r>
              <a:rPr lang="en-US" altLang="zh-CN" sz="3200" b="1">
                <a:solidFill>
                  <a:srgbClr val="9900FF"/>
                </a:solidFill>
                <a:latin typeface="华文隶书" panose="02010800040101010101" charset="-122"/>
                <a:ea typeface="华文隶书" panose="02010800040101010101" charset="-122"/>
                <a:sym typeface="+mn-ea"/>
              </a:rPr>
              <a:t> </a:t>
            </a:r>
            <a:r>
              <a:rPr lang="zh-CN" altLang="en-US" sz="3200" b="1">
                <a:solidFill>
                  <a:srgbClr val="9900FF"/>
                </a:solidFill>
                <a:latin typeface="华文隶书" panose="02010800040101010101" charset="-122"/>
                <a:ea typeface="华文隶书" panose="02010800040101010101" charset="-122"/>
                <a:sym typeface="+mn-ea"/>
              </a:rPr>
              <a:t>构</a:t>
            </a:r>
            <a:endParaRPr lang="zh-CN" altLang="en-US" sz="3200" b="1">
              <a:solidFill>
                <a:srgbClr val="9900FF"/>
              </a:solidFill>
              <a:latin typeface="华文隶书" panose="02010800040101010101" charset="-122"/>
              <a:ea typeface="华文隶书" panose="02010800040101010101" charset="-122"/>
              <a:sym typeface="+mn-ea"/>
            </a:endParaRPr>
          </a:p>
        </p:txBody>
      </p:sp>
      <p:sp>
        <p:nvSpPr>
          <p:cNvPr id="62468" name="文本框 62467"/>
          <p:cNvSpPr txBox="1"/>
          <p:nvPr/>
        </p:nvSpPr>
        <p:spPr>
          <a:xfrm>
            <a:off x="1883728" y="1153478"/>
            <a:ext cx="7807325" cy="1311275"/>
          </a:xfrm>
          <a:prstGeom prst="rect">
            <a:avLst/>
          </a:prstGeom>
          <a:noFill/>
          <a:ln w="9525">
            <a:solidFill>
              <a:schemeClr val="accent1"/>
            </a:solidFill>
          </a:ln>
        </p:spPr>
        <p:txBody>
          <a:bodyPr wrap="none" anchor="t" anchorCtr="0">
            <a:spAutoFit/>
          </a:bodyPr>
          <a:lstStyle/>
          <a:p>
            <a:r>
              <a:rPr lang="zh-CN" altLang="en-US" sz="4000" b="1">
                <a:latin typeface="Arial Black" panose="020b0a04020102020204" pitchFamily="34" charset="0"/>
                <a:ea typeface="隶书" panose="02010509060101010101" pitchFamily="49" charset="-122"/>
              </a:rPr>
              <a:t>标题：全文的</a:t>
            </a:r>
            <a:r>
              <a:rPr lang="zh-CN" altLang="en-US" sz="4000" b="1">
                <a:latin typeface="Arial Black" panose="020b0a04020102020204" pitchFamily="34" charset="0"/>
              </a:rPr>
              <a:t>“</a:t>
            </a:r>
            <a:r>
              <a:rPr lang="zh-CN" altLang="en-US" sz="4000" b="1">
                <a:latin typeface="Arial Black" panose="020b0a04020102020204" pitchFamily="34" charset="0"/>
                <a:ea typeface="隶书" panose="02010509060101010101" pitchFamily="49" charset="-122"/>
              </a:rPr>
              <a:t>眼睛”，可以只有一</a:t>
            </a:r>
            <a:endParaRPr lang="zh-CN" altLang="en-US" sz="4000" b="1">
              <a:latin typeface="Arial Black" panose="020b0a04020102020204" pitchFamily="34" charset="0"/>
              <a:ea typeface="隶书" panose="02010509060101010101" pitchFamily="49" charset="-122"/>
            </a:endParaRPr>
          </a:p>
          <a:p>
            <a:r>
              <a:rPr lang="zh-CN" altLang="en-US" sz="4000" b="1">
                <a:latin typeface="Arial Black" panose="020b0a04020102020204" pitchFamily="34" charset="0"/>
                <a:ea typeface="隶书" panose="02010509060101010101" pitchFamily="49" charset="-122"/>
              </a:rPr>
              <a:t>      个大标题，也可以有副标题。</a:t>
            </a:r>
            <a:endParaRPr lang="zh-CN" altLang="en-US" sz="4000" b="1">
              <a:latin typeface="Arial Black" panose="020b0a04020102020204" pitchFamily="34" charset="0"/>
              <a:ea typeface="隶书" panose="02010509060101010101" pitchFamily="49" charset="-122"/>
            </a:endParaRPr>
          </a:p>
        </p:txBody>
      </p:sp>
      <p:sp>
        <p:nvSpPr>
          <p:cNvPr id="62469" name="文本框 62468"/>
          <p:cNvSpPr txBox="1"/>
          <p:nvPr/>
        </p:nvSpPr>
        <p:spPr>
          <a:xfrm>
            <a:off x="1618298" y="2773045"/>
            <a:ext cx="8337550" cy="1311275"/>
          </a:xfrm>
          <a:prstGeom prst="rect">
            <a:avLst/>
          </a:prstGeom>
          <a:noFill/>
          <a:ln w="9525">
            <a:solidFill>
              <a:schemeClr val="accent1"/>
            </a:solidFill>
          </a:ln>
        </p:spPr>
        <p:txBody>
          <a:bodyPr wrap="none" anchor="t" anchorCtr="0">
            <a:spAutoFit/>
          </a:bodyPr>
          <a:lstStyle/>
          <a:p>
            <a:r>
              <a:rPr lang="zh-CN" altLang="en-US" sz="4000" b="1">
                <a:latin typeface="Arial Black" panose="020b0a04020102020204" pitchFamily="34" charset="0"/>
                <a:ea typeface="隶书" panose="02010509060101010101" pitchFamily="49" charset="-122"/>
              </a:rPr>
              <a:t>导语：一般是开头第一句或第一段。</a:t>
            </a:r>
            <a:endParaRPr lang="zh-CN" altLang="en-US" sz="4000" b="1">
              <a:latin typeface="Arial Black" panose="020b0a04020102020204" pitchFamily="34" charset="0"/>
              <a:ea typeface="隶书" panose="02010509060101010101" pitchFamily="49" charset="-122"/>
            </a:endParaRPr>
          </a:p>
          <a:p>
            <a:r>
              <a:rPr lang="zh-CN" altLang="en-US" sz="4000" b="1">
                <a:latin typeface="Arial Black" panose="020b0a04020102020204" pitchFamily="34" charset="0"/>
                <a:ea typeface="隶书" panose="02010509060101010101" pitchFamily="49" charset="-122"/>
              </a:rPr>
              <a:t>        是对事件或事件中心的概括。</a:t>
            </a:r>
            <a:endParaRPr lang="zh-CN" altLang="en-US" sz="4000" b="1">
              <a:latin typeface="Arial Black" panose="020b0a04020102020204" pitchFamily="34" charset="0"/>
              <a:ea typeface="隶书" panose="02010509060101010101" pitchFamily="49" charset="-122"/>
            </a:endParaRPr>
          </a:p>
        </p:txBody>
      </p:sp>
      <p:sp>
        <p:nvSpPr>
          <p:cNvPr id="62470" name="文本框 62469"/>
          <p:cNvSpPr txBox="1"/>
          <p:nvPr/>
        </p:nvSpPr>
        <p:spPr>
          <a:xfrm>
            <a:off x="1863408" y="4516755"/>
            <a:ext cx="7827962" cy="1920875"/>
          </a:xfrm>
          <a:prstGeom prst="rect">
            <a:avLst/>
          </a:prstGeom>
          <a:noFill/>
          <a:ln w="9525">
            <a:solidFill>
              <a:schemeClr val="accent1"/>
            </a:solidFill>
          </a:ln>
        </p:spPr>
        <p:txBody>
          <a:bodyPr wrap="none" anchor="t" anchorCtr="0">
            <a:spAutoFit/>
          </a:bodyPr>
          <a:lstStyle/>
          <a:p>
            <a:r>
              <a:rPr lang="zh-CN" altLang="en-US" sz="4000" b="1">
                <a:latin typeface="Arial Black" panose="020b0a04020102020204" pitchFamily="34" charset="0"/>
                <a:ea typeface="隶书" panose="02010509060101010101" pitchFamily="49" charset="-122"/>
              </a:rPr>
              <a:t>主体：正文部分，是导语内容的具</a:t>
            </a:r>
            <a:endParaRPr lang="zh-CN" altLang="en-US" sz="4000" b="1">
              <a:latin typeface="Arial Black" panose="020b0a04020102020204" pitchFamily="34" charset="0"/>
              <a:ea typeface="隶书" panose="02010509060101010101" pitchFamily="49" charset="-122"/>
            </a:endParaRPr>
          </a:p>
          <a:p>
            <a:r>
              <a:rPr lang="zh-CN" altLang="en-US" sz="4000" b="1">
                <a:latin typeface="Arial Black" panose="020b0a04020102020204" pitchFamily="34" charset="0"/>
                <a:ea typeface="隶书" panose="02010509060101010101" pitchFamily="49" charset="-122"/>
              </a:rPr>
              <a:t>      体化。阐述生动、具体的新闻</a:t>
            </a:r>
            <a:endParaRPr lang="zh-CN" altLang="en-US" sz="4000" b="1">
              <a:latin typeface="Arial Black" panose="020b0a04020102020204" pitchFamily="34" charset="0"/>
              <a:ea typeface="隶书" panose="02010509060101010101" pitchFamily="49" charset="-122"/>
            </a:endParaRPr>
          </a:p>
          <a:p>
            <a:r>
              <a:rPr lang="zh-CN" altLang="en-US" sz="4000" b="1">
                <a:latin typeface="Arial Black" panose="020b0a04020102020204" pitchFamily="34" charset="0"/>
                <a:ea typeface="隶书" panose="02010509060101010101" pitchFamily="49" charset="-122"/>
              </a:rPr>
              <a:t>      事实。</a:t>
            </a:r>
            <a:endParaRPr lang="zh-CN" altLang="en-US" sz="4000" b="1">
              <a:latin typeface="Arial Black" panose="020b0a04020102020204" pitchFamily="34" charset="0"/>
              <a:ea typeface="隶书" panose="02010509060101010101" pitchFamily="49"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62468"/>
                                        </p:tgtEl>
                                        <p:attrNameLst>
                                          <p:attrName>style.visibility</p:attrName>
                                        </p:attrNameLst>
                                      </p:cBhvr>
                                      <p:to>
                                        <p:strVal val="visible"/>
                                      </p:to>
                                    </p:set>
                                    <p:anim calcmode="lin" valueType="num">
                                      <p:cBhvr>
                                        <p:cTn id="21" dur="1000" fill="hold"/>
                                        <p:tgtEl>
                                          <p:spTgt spid="62468"/>
                                        </p:tgtEl>
                                        <p:attrNameLst>
                                          <p:attrName>ppt_w</p:attrName>
                                        </p:attrNameLst>
                                      </p:cBhvr>
                                      <p:tavLst>
                                        <p:tav tm="0">
                                          <p:val>
                                            <p:fltVal val="0"/>
                                          </p:val>
                                        </p:tav>
                                        <p:tav tm="100000">
                                          <p:val>
                                            <p:strVal val="#ppt_w"/>
                                          </p:val>
                                        </p:tav>
                                      </p:tavLst>
                                    </p:anim>
                                    <p:anim calcmode="lin" valueType="num">
                                      <p:cBhvr>
                                        <p:cTn id="22" dur="1000" fill="hold"/>
                                        <p:tgtEl>
                                          <p:spTgt spid="62468"/>
                                        </p:tgtEl>
                                        <p:attrNameLst>
                                          <p:attrName>ppt_h</p:attrName>
                                        </p:attrNameLst>
                                      </p:cBhvr>
                                      <p:tavLst>
                                        <p:tav tm="0">
                                          <p:val>
                                            <p:fltVal val="0"/>
                                          </p:val>
                                        </p:tav>
                                        <p:tav tm="100000">
                                          <p:val>
                                            <p:strVal val="#ppt_h"/>
                                          </p:val>
                                        </p:tav>
                                      </p:tavLst>
                                    </p:anim>
                                    <p:anim calcmode="lin" valueType="num">
                                      <p:cBhvr>
                                        <p:cTn id="23" dur="1000" fill="hold"/>
                                        <p:tgtEl>
                                          <p:spTgt spid="6246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6246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62469"/>
                                        </p:tgtEl>
                                        <p:attrNameLst>
                                          <p:attrName>style.visibility</p:attrName>
                                        </p:attrNameLst>
                                      </p:cBhvr>
                                      <p:to>
                                        <p:strVal val="visible"/>
                                      </p:to>
                                    </p:set>
                                    <p:anim calcmode="lin" valueType="num">
                                      <p:cBhvr>
                                        <p:cTn id="29" dur="1000" fill="hold"/>
                                        <p:tgtEl>
                                          <p:spTgt spid="62469"/>
                                        </p:tgtEl>
                                        <p:attrNameLst>
                                          <p:attrName>ppt_w</p:attrName>
                                        </p:attrNameLst>
                                      </p:cBhvr>
                                      <p:tavLst>
                                        <p:tav tm="0">
                                          <p:val>
                                            <p:fltVal val="0"/>
                                          </p:val>
                                        </p:tav>
                                        <p:tav tm="100000">
                                          <p:val>
                                            <p:strVal val="#ppt_w"/>
                                          </p:val>
                                        </p:tav>
                                      </p:tavLst>
                                    </p:anim>
                                    <p:anim calcmode="lin" valueType="num">
                                      <p:cBhvr>
                                        <p:cTn id="30" dur="1000" fill="hold"/>
                                        <p:tgtEl>
                                          <p:spTgt spid="62469"/>
                                        </p:tgtEl>
                                        <p:attrNameLst>
                                          <p:attrName>ppt_h</p:attrName>
                                        </p:attrNameLst>
                                      </p:cBhvr>
                                      <p:tavLst>
                                        <p:tav tm="0">
                                          <p:val>
                                            <p:fltVal val="0"/>
                                          </p:val>
                                        </p:tav>
                                        <p:tav tm="100000">
                                          <p:val>
                                            <p:strVal val="#ppt_h"/>
                                          </p:val>
                                        </p:tav>
                                      </p:tavLst>
                                    </p:anim>
                                    <p:anim calcmode="lin" valueType="num">
                                      <p:cBhvr>
                                        <p:cTn id="31" dur="1000" fill="hold"/>
                                        <p:tgtEl>
                                          <p:spTgt spid="6246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6246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62470"/>
                                        </p:tgtEl>
                                        <p:attrNameLst>
                                          <p:attrName>style.visibility</p:attrName>
                                        </p:attrNameLst>
                                      </p:cBhvr>
                                      <p:to>
                                        <p:strVal val="visible"/>
                                      </p:to>
                                    </p:set>
                                    <p:anim calcmode="lin" valueType="num">
                                      <p:cBhvr>
                                        <p:cTn id="37" dur="1000" fill="hold"/>
                                        <p:tgtEl>
                                          <p:spTgt spid="62470"/>
                                        </p:tgtEl>
                                        <p:attrNameLst>
                                          <p:attrName>ppt_w</p:attrName>
                                        </p:attrNameLst>
                                      </p:cBhvr>
                                      <p:tavLst>
                                        <p:tav tm="0">
                                          <p:val>
                                            <p:fltVal val="0"/>
                                          </p:val>
                                        </p:tav>
                                        <p:tav tm="100000">
                                          <p:val>
                                            <p:strVal val="#ppt_w"/>
                                          </p:val>
                                        </p:tav>
                                      </p:tavLst>
                                    </p:anim>
                                    <p:anim calcmode="lin" valueType="num">
                                      <p:cBhvr>
                                        <p:cTn id="38" dur="1000" fill="hold"/>
                                        <p:tgtEl>
                                          <p:spTgt spid="62470"/>
                                        </p:tgtEl>
                                        <p:attrNameLst>
                                          <p:attrName>ppt_h</p:attrName>
                                        </p:attrNameLst>
                                      </p:cBhvr>
                                      <p:tavLst>
                                        <p:tav tm="0">
                                          <p:val>
                                            <p:fltVal val="0"/>
                                          </p:val>
                                        </p:tav>
                                        <p:tav tm="100000">
                                          <p:val>
                                            <p:strVal val="#ppt_h"/>
                                          </p:val>
                                        </p:tav>
                                      </p:tavLst>
                                    </p:anim>
                                    <p:anim calcmode="lin" valueType="num">
                                      <p:cBhvr>
                                        <p:cTn id="39" dur="1000" fill="hold"/>
                                        <p:tgtEl>
                                          <p:spTgt spid="6247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247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P spid="62469" grpId="0"/>
      <p:bldP spid="6247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334250" y="-381000"/>
            <a:ext cx="4857750" cy="3810000"/>
          </a:xfrm>
          <a:prstGeom prst="rect">
            <a:avLst/>
          </a:prstGeom>
        </p:spPr>
      </p:pic>
      <p:sp>
        <p:nvSpPr>
          <p:cNvPr id="19" name="文本框 18"/>
          <p:cNvSpPr txBox="1"/>
          <p:nvPr/>
        </p:nvSpPr>
        <p:spPr>
          <a:xfrm>
            <a:off x="5999768" y="1345096"/>
            <a:ext cx="1131526" cy="1406188"/>
          </a:xfrm>
          <a:prstGeom prst="diamond">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1" lang="zh-CN" altLang="en-US" sz="4000">
                <a:solidFill>
                  <a:prstClr val="white"/>
                </a:solidFill>
                <a:latin typeface="文悦古典明朝体 (非商业使用) W5" pitchFamily="2" charset="-122"/>
                <a:ea typeface="文悦古典明朝体 (非商业使用) W5" pitchFamily="2" charset="-122"/>
              </a:rPr>
              <a:t>叁</a:t>
            </a:r>
            <a:endParaRPr kumimoji="1" lang="zh-CN" altLang="en-US" sz="40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endParaRPr>
          </a:p>
        </p:txBody>
      </p:sp>
      <p:sp>
        <p:nvSpPr>
          <p:cNvPr id="5" name="文本框 4"/>
          <p:cNvSpPr txBox="1"/>
          <p:nvPr/>
        </p:nvSpPr>
        <p:spPr>
          <a:xfrm>
            <a:off x="806231" y="2476271"/>
            <a:ext cx="8170882" cy="2306955"/>
          </a:xfrm>
          <a:prstGeom prst="rect">
            <a:avLst/>
          </a:prstGeom>
          <a:noFill/>
        </p:spPr>
        <p:txBody>
          <a:bodyPr wrap="square" rtlCol="0">
            <a:spAutoFit/>
          </a:bodyPr>
          <a:lstStyle/>
          <a:p>
            <a:r>
              <a:rPr lang="zh-CN" altLang="en-US" sz="3600" b="1">
                <a:latin typeface="华文行楷" panose="02010800040101010101" charset="-122"/>
                <a:ea typeface="华文行楷" panose="02010800040101010101" charset="-122"/>
              </a:rPr>
              <a:t>新闻事实是构成一篇新闻所必需的具备的</a:t>
            </a:r>
            <a:r>
              <a:rPr lang="zh-CN" altLang="en-US" sz="3600" b="1">
                <a:solidFill>
                  <a:srgbClr val="FF0000"/>
                </a:solidFill>
                <a:latin typeface="华文行楷" panose="02010800040101010101" charset="-122"/>
                <a:ea typeface="华文行楷" panose="02010800040101010101" charset="-122"/>
              </a:rPr>
              <a:t>客观</a:t>
            </a:r>
            <a:r>
              <a:rPr lang="zh-CN" altLang="en-US" sz="3600" b="1">
                <a:latin typeface="华文行楷" panose="02010800040101010101" charset="-122"/>
                <a:ea typeface="华文行楷" panose="02010800040101010101" charset="-122"/>
              </a:rPr>
              <a:t>的</a:t>
            </a:r>
            <a:r>
              <a:rPr lang="zh-CN" altLang="en-US" sz="3600" b="1">
                <a:solidFill>
                  <a:srgbClr val="FF0000"/>
                </a:solidFill>
                <a:latin typeface="华文行楷" panose="02010800040101010101" charset="-122"/>
                <a:ea typeface="华文行楷" panose="02010800040101010101" charset="-122"/>
              </a:rPr>
              <a:t>现实性</a:t>
            </a:r>
            <a:r>
              <a:rPr lang="zh-CN" altLang="en-US" sz="3600" b="1">
                <a:latin typeface="华文行楷" panose="02010800040101010101" charset="-122"/>
                <a:ea typeface="华文行楷" panose="02010800040101010101" charset="-122"/>
              </a:rPr>
              <a:t>内容。必须</a:t>
            </a:r>
            <a:r>
              <a:rPr lang="zh-CN" altLang="en-US" sz="3600" b="1">
                <a:effectLst>
                  <a:outerShdw blurRad="38100" dist="38100" dir="2700000">
                    <a:srgbClr val="000000"/>
                  </a:outerShdw>
                </a:effectLst>
                <a:latin typeface="华文行楷" panose="02010800040101010101" charset="-122"/>
                <a:ea typeface="华文行楷" panose="02010800040101010101" charset="-122"/>
                <a:sym typeface="+mn-ea"/>
              </a:rPr>
              <a:t>用事实说话，内容真实；报道及时；语言简明扼要等特点</a:t>
            </a:r>
            <a:endParaRPr lang="zh-CN" altLang="en-US" sz="3600" b="1">
              <a:solidFill>
                <a:schemeClr val="tx1"/>
              </a:solidFill>
              <a:effectLst>
                <a:outerShdw blurRad="38100" dist="38100" dir="2700000">
                  <a:srgbClr val="000000"/>
                </a:outerShdw>
              </a:effectLst>
              <a:latin typeface="华文行楷" panose="02010800040101010101" charset="-122"/>
              <a:ea typeface="华文行楷" panose="02010800040101010101" charset="-122"/>
              <a:sym typeface="+mn-ea"/>
            </a:endParaRPr>
          </a:p>
        </p:txBody>
      </p:sp>
      <p:sp>
        <p:nvSpPr>
          <p:cNvPr id="39951" name="文本框 39950"/>
          <p:cNvSpPr txBox="1"/>
          <p:nvPr/>
        </p:nvSpPr>
        <p:spPr>
          <a:xfrm>
            <a:off x="500380" y="1227138"/>
            <a:ext cx="4038600" cy="583565"/>
          </a:xfrm>
          <a:prstGeom prst="rect">
            <a:avLst/>
          </a:prstGeom>
          <a:solidFill>
            <a:srgbClr val="FFFF00"/>
          </a:solidFill>
          <a:ln w="9525">
            <a:noFill/>
          </a:ln>
        </p:spPr>
        <p:txBody>
          <a:bodyPr>
            <a:spAutoFit/>
          </a:bodyPr>
          <a:lstStyle/>
          <a:p>
            <a:pPr>
              <a:spcBef>
                <a:spcPct val="50000"/>
              </a:spcBef>
            </a:pPr>
            <a:r>
              <a:rPr lang="zh-CN" altLang="en-US" sz="3200" b="1">
                <a:solidFill>
                  <a:schemeClr val="tx1"/>
                </a:solidFill>
                <a:latin typeface="方正华隶简体" panose="03000509000000000000" charset="-122"/>
                <a:ea typeface="方正华隶简体" panose="03000509000000000000" charset="-122"/>
              </a:rPr>
              <a:t>新闻最主要的特征是：</a:t>
            </a:r>
            <a:endParaRPr lang="zh-CN" altLang="en-US" sz="3200" b="1">
              <a:solidFill>
                <a:schemeClr val="tx1"/>
              </a:solidFill>
              <a:latin typeface="方正华隶简体" panose="03000509000000000000" charset="-122"/>
              <a:ea typeface="方正华隶简体" panose="03000509000000000000" charset="-122"/>
            </a:endParaRPr>
          </a:p>
        </p:txBody>
      </p:sp>
      <p:sp>
        <p:nvSpPr>
          <p:cNvPr id="39957" name="文本框 39956"/>
          <p:cNvSpPr txBox="1"/>
          <p:nvPr/>
        </p:nvSpPr>
        <p:spPr>
          <a:xfrm>
            <a:off x="1113790" y="3907155"/>
            <a:ext cx="9512935" cy="460375"/>
          </a:xfrm>
          <a:prstGeom prst="rect">
            <a:avLst/>
          </a:prstGeom>
          <a:noFill/>
          <a:ln w="9525">
            <a:noFill/>
          </a:ln>
        </p:spPr>
        <p:txBody>
          <a:bodyPr wrap="square">
            <a:spAutoFit/>
          </a:bodyPr>
          <a:lstStyle/>
          <a:p>
            <a:pPr>
              <a:spcBef>
                <a:spcPct val="50000"/>
              </a:spcBef>
            </a:pPr>
            <a:r>
              <a:rPr lang="en-US" altLang="zh-CN" sz="2400">
                <a:solidFill>
                  <a:schemeClr val="tx1"/>
                </a:solidFill>
                <a:latin typeface="Times New Roman" panose="02020603050405020304" pitchFamily="18" charset="0"/>
              </a:rPr>
              <a:t> </a:t>
            </a:r>
            <a:endParaRPr lang="zh-CN" altLang="en-US" sz="3200" b="1">
              <a:solidFill>
                <a:schemeClr val="tx1"/>
              </a:solidFill>
              <a:effectLst>
                <a:outerShdw blurRad="38100" dist="38100" dir="2700000">
                  <a:srgbClr val="000000"/>
                </a:outerShdw>
              </a:effectLst>
              <a:latin typeface="Times New Roman" panose="02020603050405020304" pitchFamily="18" charset="0"/>
              <a:ea typeface="华文新魏" panose="02010800040101010101" pitchFamily="2" charset="-122"/>
            </a:endParaRPr>
          </a:p>
        </p:txBody>
      </p:sp>
      <p:sp>
        <p:nvSpPr>
          <p:cNvPr id="2" name="文本框 1"/>
          <p:cNvSpPr txBox="1"/>
          <p:nvPr/>
        </p:nvSpPr>
        <p:spPr>
          <a:xfrm>
            <a:off x="430530" y="408940"/>
            <a:ext cx="2532380" cy="583565"/>
          </a:xfrm>
          <a:prstGeom prst="rect">
            <a:avLst/>
          </a:prstGeom>
          <a:solidFill>
            <a:srgbClr val="FFFF00"/>
          </a:solidFill>
        </p:spPr>
        <p:txBody>
          <a:bodyPr wrap="square" rtlCol="0">
            <a:spAutoFit/>
          </a:bodyPr>
          <a:lstStyle/>
          <a:p>
            <a:r>
              <a:rPr lang="zh-CN" altLang="en-US" sz="3200">
                <a:latin typeface="方正华隶简体" panose="03000509000000000000" charset="-122"/>
                <a:ea typeface="方正华隶简体" panose="03000509000000000000" charset="-122"/>
              </a:rPr>
              <a:t>新</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闻</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知</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识</a:t>
            </a:r>
            <a:endParaRPr lang="zh-CN" altLang="en-US" sz="3200">
              <a:latin typeface="方正华隶简体" panose="03000509000000000000" charset="-122"/>
              <a:ea typeface="方正华隶简体" panose="03000509000000000000"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99480" y="4022090"/>
            <a:ext cx="6955790" cy="3321685"/>
          </a:xfrm>
          <a:prstGeom prst="rect">
            <a:avLst/>
          </a:prstGeom>
        </p:spPr>
      </p:pic>
      <p:sp>
        <p:nvSpPr>
          <p:cNvPr id="10" name="文本框 9"/>
          <p:cNvSpPr txBox="1"/>
          <p:nvPr/>
        </p:nvSpPr>
        <p:spPr>
          <a:xfrm>
            <a:off x="685800" y="5287645"/>
            <a:ext cx="5148580" cy="1198880"/>
          </a:xfrm>
          <a:prstGeom prst="rect">
            <a:avLst/>
          </a:prstGeom>
          <a:noFill/>
        </p:spPr>
        <p:txBody>
          <a:bodyPr wrap="square" rtlCol="0" anchor="t">
            <a:spAutoFit/>
            <a:scene3d>
              <a:camera prst="orthographicFront"/>
              <a:lightRig rig="threePt" dir="t"/>
            </a:scene3d>
          </a:bodyPr>
          <a:lstStyle/>
          <a:p>
            <a:r>
              <a:rPr lang="zh-CN" altLang="en-US" sz="3600" b="1">
                <a:ln w="22225">
                  <a:solidFill>
                    <a:schemeClr val="accent2"/>
                  </a:solidFill>
                  <a:prstDash val="solid"/>
                </a:ln>
                <a:solidFill>
                  <a:schemeClr val="accent2">
                    <a:lumMod val="40000"/>
                    <a:lumOff val="60000"/>
                  </a:schemeClr>
                </a:solidFill>
                <a:effectLst/>
                <a:latin typeface="华康楷体W5-A" panose="1a454350000000000000" charset="-122"/>
                <a:ea typeface="华康楷体W5-A" panose="1a454350000000000000" charset="-122"/>
              </a:rPr>
              <a:t>本文在第八届中国新闻奖评选中荣获一等奖。</a:t>
            </a:r>
            <a:endParaRPr lang="zh-CN" altLang="en-US" sz="3600" b="1">
              <a:ln w="22225">
                <a:solidFill>
                  <a:schemeClr val="accent2"/>
                </a:solidFill>
                <a:prstDash val="solid"/>
              </a:ln>
              <a:solidFill>
                <a:schemeClr val="accent2">
                  <a:lumMod val="40000"/>
                  <a:lumOff val="60000"/>
                </a:schemeClr>
              </a:solidFill>
              <a:effectLst/>
              <a:latin typeface="华康楷体W5-A" panose="1a454350000000000000" charset="-122"/>
              <a:ea typeface="华康楷体W5-A" panose="1a454350000000000000" charset="-122"/>
            </a:endParaRPr>
          </a:p>
        </p:txBody>
      </p:sp>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1000"/>
                                        <p:tgtEl>
                                          <p:spTgt spid="5">
                                            <p:txEl>
                                              <p:pRg st="0" end="0"/>
                                            </p:txEl>
                                          </p:spTgt>
                                        </p:tgtEl>
                                      </p:cBhvr>
                                    </p:animEffect>
                                    <p:anim calcmode="lin" valueType="num">
                                      <p:cBhvr>
                                        <p:cTn id="1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9951"/>
                                        </p:tgtEl>
                                        <p:attrNameLst>
                                          <p:attrName>style.visibility</p:attrName>
                                        </p:attrNameLst>
                                      </p:cBhvr>
                                      <p:to>
                                        <p:strVal val="visible"/>
                                      </p:to>
                                    </p:set>
                                    <p:anim calcmode="lin" valueType="num">
                                      <p:cBhvr additive="base">
                                        <p:cTn id="24" dur="500" fill="hold"/>
                                        <p:tgtEl>
                                          <p:spTgt spid="39951"/>
                                        </p:tgtEl>
                                        <p:attrNameLst>
                                          <p:attrName>ppt_x</p:attrName>
                                        </p:attrNameLst>
                                      </p:cBhvr>
                                      <p:tavLst>
                                        <p:tav tm="0">
                                          <p:val>
                                            <p:strVal val="#ppt_x"/>
                                          </p:val>
                                        </p:tav>
                                        <p:tav tm="100000">
                                          <p:val>
                                            <p:strVal val="#ppt_x"/>
                                          </p:val>
                                        </p:tav>
                                      </p:tavLst>
                                    </p:anim>
                                    <p:anim calcmode="lin" valueType="num">
                                      <p:cBhvr additive="base">
                                        <p:cTn id="25" dur="500" fill="hold"/>
                                        <p:tgtEl>
                                          <p:spTgt spid="3995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35" presetClass="entr" presetSubtype="0" fill="hold" grpId="0" nodeType="clickEffect">
                                  <p:stCondLst>
                                    <p:cond delay="0"/>
                                  </p:stCondLst>
                                  <p:childTnLst>
                                    <p:set>
                                      <p:cBhvr>
                                        <p:cTn id="29" dur="1" fill="hold">
                                          <p:stCondLst>
                                            <p:cond delay="0"/>
                                          </p:stCondLst>
                                        </p:cTn>
                                        <p:tgtEl>
                                          <p:spTgt spid="39957"/>
                                        </p:tgtEl>
                                        <p:attrNameLst>
                                          <p:attrName>style.visibility</p:attrName>
                                        </p:attrNameLst>
                                      </p:cBhvr>
                                      <p:to>
                                        <p:strVal val="visible"/>
                                      </p:to>
                                    </p:set>
                                    <p:animEffect transition="in" filter="fade">
                                      <p:cBhvr>
                                        <p:cTn id="30" dur="500"/>
                                        <p:tgtEl>
                                          <p:spTgt spid="39957"/>
                                        </p:tgtEl>
                                      </p:cBhvr>
                                    </p:animEffect>
                                    <p:anim calcmode="lin" valueType="num">
                                      <p:cBhvr>
                                        <p:cTn id="31" dur="500" fill="hold"/>
                                        <p:tgtEl>
                                          <p:spTgt spid="39957"/>
                                        </p:tgtEl>
                                        <p:attrNameLst>
                                          <p:attrName>style.rotation</p:attrName>
                                        </p:attrNameLst>
                                      </p:cBhvr>
                                      <p:tavLst>
                                        <p:tav tm="0">
                                          <p:val>
                                            <p:fltVal val="720"/>
                                          </p:val>
                                        </p:tav>
                                        <p:tav tm="100000">
                                          <p:val>
                                            <p:fltVal val="0"/>
                                          </p:val>
                                        </p:tav>
                                      </p:tavLst>
                                    </p:anim>
                                    <p:anim calcmode="lin" valueType="num">
                                      <p:cBhvr>
                                        <p:cTn id="32" dur="500" fill="hold"/>
                                        <p:tgtEl>
                                          <p:spTgt spid="39957"/>
                                        </p:tgtEl>
                                        <p:attrNameLst>
                                          <p:attrName>ppt_h</p:attrName>
                                        </p:attrNameLst>
                                      </p:cBhvr>
                                      <p:tavLst>
                                        <p:tav tm="0">
                                          <p:val>
                                            <p:fltVal val="0"/>
                                          </p:val>
                                        </p:tav>
                                        <p:tav tm="100000">
                                          <p:val>
                                            <p:strVal val="#ppt_h"/>
                                          </p:val>
                                        </p:tav>
                                      </p:tavLst>
                                    </p:anim>
                                    <p:anim calcmode="lin" valueType="num">
                                      <p:cBhvr>
                                        <p:cTn id="33" dur="500" fill="hold"/>
                                        <p:tgtEl>
                                          <p:spTgt spid="3995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9951" grpId="0"/>
      <p:bldP spid="3995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8107" y="0"/>
            <a:ext cx="7883893"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8314" y="3627757"/>
            <a:ext cx="3308629" cy="2191665"/>
          </a:xfrm>
          <a:prstGeom prst="rect">
            <a:avLst/>
          </a:prstGeom>
        </p:spPr>
      </p:pic>
      <p:sp>
        <p:nvSpPr>
          <p:cNvPr id="2" name="文本框 1"/>
          <p:cNvSpPr txBox="1"/>
          <p:nvPr/>
        </p:nvSpPr>
        <p:spPr>
          <a:xfrm>
            <a:off x="978535" y="1875155"/>
            <a:ext cx="7153275" cy="3735705"/>
          </a:xfrm>
          <a:prstGeom prst="rect">
            <a:avLst/>
          </a:prstGeom>
          <a:noFill/>
          <a:ln>
            <a:solidFill>
              <a:schemeClr val="accent1"/>
            </a:solidFill>
          </a:ln>
        </p:spPr>
        <p:txBody>
          <a:bodyPr wrap="square" rtlCol="0" anchor="t">
            <a:spAutoFit/>
          </a:bodyPr>
          <a:lstStyle/>
          <a:p>
            <a:pPr fontAlgn="auto">
              <a:lnSpc>
                <a:spcPts val="4060"/>
              </a:lnSpc>
            </a:pPr>
            <a:r>
              <a:rPr lang="zh-CN" altLang="en-US" sz="2800">
                <a:latin typeface="方正华隶简体" panose="03000509000000000000" charset="-122"/>
                <a:ea typeface="方正华隶简体" panose="03000509000000000000" charset="-122"/>
                <a:cs typeface="方正华隶简体" panose="03000509000000000000" charset="-122"/>
              </a:rPr>
              <a:t>《别了，不列颠尼亚》是周树春等记录香港回归  瞬间的短新闻。 </a:t>
            </a:r>
            <a:endParaRPr lang="zh-CN" altLang="en-US" sz="2800">
              <a:latin typeface="方正华隶简体" panose="03000509000000000000" charset="-122"/>
              <a:ea typeface="方正华隶简体" panose="03000509000000000000" charset="-122"/>
              <a:cs typeface="方正华隶简体" panose="03000509000000000000" charset="-122"/>
            </a:endParaRPr>
          </a:p>
          <a:p>
            <a:pPr fontAlgn="auto">
              <a:lnSpc>
                <a:spcPts val="4060"/>
              </a:lnSpc>
            </a:pPr>
            <a:r>
              <a:rPr lang="en-US" altLang="zh-CN" sz="2800">
                <a:latin typeface="方正华隶简体" panose="03000509000000000000" charset="-122"/>
                <a:ea typeface="方正华隶简体" panose="03000509000000000000" charset="-122"/>
                <a:cs typeface="方正华隶简体" panose="03000509000000000000" charset="-122"/>
              </a:rPr>
              <a:t>      </a:t>
            </a:r>
            <a:r>
              <a:rPr lang="zh-CN" altLang="en-US" sz="2800">
                <a:latin typeface="方正华隶简体" panose="03000509000000000000" charset="-122"/>
                <a:ea typeface="方正华隶简体" panose="03000509000000000000" charset="-122"/>
                <a:cs typeface="方正华隶简体" panose="03000509000000000000" charset="-122"/>
              </a:rPr>
              <a:t>香港回归对于中华民族来说是具有划时代意义的大事，1997年7月1日的香港政权交接仪式吸引了世界各大媒体的目光。为了记下这一盛事，四位新华社记者通力合作，真实、准确地描绘了这难忘的时刻。</a:t>
            </a:r>
            <a:endParaRPr lang="zh-CN" altLang="en-US" sz="2800">
              <a:latin typeface="方正华隶简体" panose="03000509000000000000" charset="-122"/>
              <a:ea typeface="方正华隶简体" panose="03000509000000000000" charset="-122"/>
              <a:cs typeface="方正华隶简体" panose="03000509000000000000" charset="-122"/>
            </a:endParaRPr>
          </a:p>
        </p:txBody>
      </p:sp>
      <p:sp>
        <p:nvSpPr>
          <p:cNvPr id="10" name="文本框 9"/>
          <p:cNvSpPr txBox="1"/>
          <p:nvPr/>
        </p:nvSpPr>
        <p:spPr>
          <a:xfrm>
            <a:off x="3242310" y="200025"/>
            <a:ext cx="5148580" cy="1198880"/>
          </a:xfrm>
          <a:prstGeom prst="rect">
            <a:avLst/>
          </a:prstGeom>
          <a:noFill/>
        </p:spPr>
        <p:txBody>
          <a:bodyPr wrap="square" rtlCol="0" anchor="t">
            <a:spAutoFit/>
            <a:scene3d>
              <a:camera prst="orthographicFront"/>
              <a:lightRig rig="threePt" dir="t"/>
            </a:scene3d>
          </a:bodyPr>
          <a:lstStyle/>
          <a:p>
            <a:r>
              <a:rPr lang="zh-CN" altLang="en-US" sz="3600" b="1">
                <a:ln w="22225">
                  <a:solidFill>
                    <a:schemeClr val="accent2"/>
                  </a:solidFill>
                  <a:prstDash val="solid"/>
                </a:ln>
                <a:solidFill>
                  <a:schemeClr val="accent2">
                    <a:lumMod val="40000"/>
                    <a:lumOff val="60000"/>
                  </a:schemeClr>
                </a:solidFill>
                <a:latin typeface="华康楷体W5-A" panose="1a454350000000000000" charset="-122"/>
                <a:ea typeface="华康楷体W5-A" panose="1a454350000000000000" charset="-122"/>
              </a:rPr>
              <a:t>本文在第八届中国新闻奖评选中荣获一等奖。</a:t>
            </a:r>
            <a:endParaRPr lang="zh-CN" altLang="en-US" sz="3600" b="1">
              <a:ln w="22225">
                <a:solidFill>
                  <a:schemeClr val="accent2"/>
                </a:solidFill>
                <a:prstDash val="solid"/>
              </a:ln>
              <a:solidFill>
                <a:schemeClr val="accent2">
                  <a:lumMod val="40000"/>
                  <a:lumOff val="60000"/>
                </a:schemeClr>
              </a:solidFill>
              <a:latin typeface="华康楷体W5-A" panose="1a454350000000000000" charset="-122"/>
              <a:ea typeface="华康楷体W5-A" panose="1a454350000000000000" charset="-122"/>
            </a:endParaRPr>
          </a:p>
        </p:txBody>
      </p:sp>
      <p:pic>
        <p:nvPicPr>
          <p:cNvPr id="102" name="图片 101"/>
          <p:cNvPicPr/>
          <p:nvPr/>
        </p:nvPicPr>
        <p:blipFill>
          <a:blip r:embed="rId5"/>
          <a:stretch>
            <a:fillRect/>
          </a:stretch>
        </p:blipFill>
        <p:spPr>
          <a:xfrm>
            <a:off x="8131810" y="1501140"/>
            <a:ext cx="3945255" cy="5356225"/>
          </a:xfrm>
          <a:prstGeom prst="rect">
            <a:avLst/>
          </a:prstGeom>
          <a:noFill/>
          <a:ln w="9525">
            <a:noFill/>
          </a:ln>
        </p:spPr>
      </p:pic>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7105" y="167640"/>
            <a:ext cx="4874895" cy="6858000"/>
          </a:xfrm>
          <a:prstGeom prst="rect">
            <a:avLst/>
          </a:prstGeom>
        </p:spPr>
      </p:pic>
      <p:sp>
        <p:nvSpPr>
          <p:cNvPr id="2" name="椭圆 1"/>
          <p:cNvSpPr/>
          <p:nvPr/>
        </p:nvSpPr>
        <p:spPr>
          <a:xfrm>
            <a:off x="1081566" y="1418713"/>
            <a:ext cx="226142" cy="226142"/>
          </a:xfrm>
          <a:prstGeom prst="ellipse">
            <a:avLst/>
          </a:prstGeom>
          <a:solidFill>
            <a:srgbClr val="B7A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81566" y="3140739"/>
            <a:ext cx="226142" cy="226142"/>
          </a:xfrm>
          <a:prstGeom prst="ellipse">
            <a:avLst/>
          </a:prstGeom>
          <a:solidFill>
            <a:srgbClr val="B7A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1566" y="4862765"/>
            <a:ext cx="226142" cy="226142"/>
          </a:xfrm>
          <a:prstGeom prst="ellipse">
            <a:avLst/>
          </a:prstGeom>
          <a:solidFill>
            <a:srgbClr val="B7A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10870" y="302260"/>
            <a:ext cx="2437130" cy="583565"/>
          </a:xfrm>
          <a:prstGeom prst="rect">
            <a:avLst/>
          </a:prstGeom>
          <a:solidFill>
            <a:srgbClr val="FFFF00"/>
          </a:solidFill>
        </p:spPr>
        <p:txBody>
          <a:bodyPr wrap="square" rtlCol="0" anchor="t">
            <a:spAutoFit/>
          </a:bodyPr>
          <a:lstStyle/>
          <a:p>
            <a:r>
              <a:rPr lang="zh-CN" altLang="zh-CN" sz="3200" b="1">
                <a:ea typeface="黑体" panose="02010609060101010101" pitchFamily="49" charset="-122"/>
                <a:sym typeface="+mn-ea"/>
              </a:rPr>
              <a:t>本文结构</a:t>
            </a:r>
            <a:endParaRPr lang="zh-CN" altLang="zh-CN" sz="3200" b="1">
              <a:ea typeface="黑体" panose="02010609060101010101" pitchFamily="49" charset="-122"/>
              <a:sym typeface="+mn-ea"/>
            </a:endParaRPr>
          </a:p>
        </p:txBody>
      </p:sp>
      <p:sp>
        <p:nvSpPr>
          <p:cNvPr id="46083" name="文本占位符 46082"/>
          <p:cNvSpPr>
            <a:spLocks noGrp="1"/>
          </p:cNvSpPr>
          <p:nvPr/>
        </p:nvSpPr>
        <p:spPr>
          <a:xfrm>
            <a:off x="263525" y="1333500"/>
            <a:ext cx="7763510" cy="4526280"/>
          </a:xfrm>
          <a:prstGeom prst="rect">
            <a:avLst/>
          </a:prstGeom>
          <a:noFill/>
          <a:ln w="9525">
            <a:noFill/>
          </a:ln>
        </p:spPr>
        <p:txBody>
          <a:bodyPr>
            <a:scene3d>
              <a:camera prst="orthographicFront"/>
              <a:lightRig rig="threePt" dir="t"/>
            </a:scene3d>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buNone/>
            </a:pPr>
            <a:r>
              <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rPr>
              <a:t>标题:  别了,不列颠尼亚</a:t>
            </a:r>
            <a:endPar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endParaRPr>
          </a:p>
          <a:p>
            <a:pPr marL="0" indent="0" fontAlgn="base">
              <a:buNone/>
            </a:pPr>
            <a:endPar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endParaRPr>
          </a:p>
          <a:p>
            <a:pPr marL="0" indent="0" fontAlgn="base">
              <a:buNone/>
            </a:pPr>
            <a:r>
              <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rPr>
              <a:t>导语:(1) 英国撤离香港</a:t>
            </a:r>
            <a:endPar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endParaRPr>
          </a:p>
          <a:p>
            <a:pPr marL="0" indent="0" fontAlgn="base">
              <a:buNone/>
            </a:pPr>
            <a:endPar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endParaRPr>
          </a:p>
          <a:p>
            <a:pPr marL="0" indent="0" fontAlgn="base">
              <a:buNone/>
            </a:pPr>
            <a:r>
              <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rPr>
              <a:t>主体:(2-10)具体叙述英国殖民者的告别仪式</a:t>
            </a:r>
            <a:endPar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endParaRPr>
          </a:p>
          <a:p>
            <a:pPr marL="0" indent="0" fontAlgn="base">
              <a:buNone/>
            </a:pPr>
            <a:endPar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endParaRPr>
          </a:p>
          <a:p>
            <a:pPr marL="0" indent="0" fontAlgn="base">
              <a:buNone/>
            </a:pPr>
            <a:r>
              <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rPr>
              <a:t>结语:(11)大英帝国从海上来,又从海上去</a:t>
            </a:r>
            <a:endParaRPr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endParaRPr>
          </a:p>
          <a:p>
            <a:pPr fontAlgn="base">
              <a:buNone/>
            </a:pPr>
            <a:endParaRPr lang="zh-CN" altLang="en-US" b="1" strike="noStrike" noProof="1">
              <a:solidFill>
                <a:schemeClr val="tx1"/>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endParaRPr>
          </a:p>
        </p:txBody>
      </p:sp>
      <p:graphicFrame>
        <p:nvGraphicFramePr>
          <p:cNvPr id="8195" name="内容占位符 46083"/>
          <p:cNvGraphicFramePr>
            <a:graphicFrameLocks noGrp="1"/>
          </p:cNvGraphicFramePr>
          <p:nvPr/>
        </p:nvGraphicFramePr>
        <p:xfrm>
          <a:off x="6954520" y="885508"/>
          <a:ext cx="2397125" cy="2060575"/>
        </p:xfrm>
        <a:graphic>
          <a:graphicData uri="http://schemas.openxmlformats.org/presentationml/2006/ole">
            <mc:AlternateContent>
              <mc:Choice xmlns:v="urn:schemas-microsoft-com:vml" Requires="v">
                <p:oleObj spid="_x0000_s1038" r:id="rId4" imgW="1333500" imgH="1238250" progId="MSPhotoEd.3">
                  <p:embed/>
                </p:oleObj>
              </mc:Choice>
              <mc:Fallback>
                <p:oleObj r:id="rId4" imgW="1333500" imgH="1238250" progId="MSPhotoEd.3">
                  <p:embed/>
                  <p:pic>
                    <p:nvPicPr>
                      <p:cNvPr id="0" name="OLE substitute image"/>
                      <p:cNvPicPr/>
                      <p:nvPr/>
                    </p:nvPicPr>
                    <p:blipFill>
                      <a:blip r:embed="rId5"/>
                      <a:stretch>
                        <a:fillRect/>
                      </a:stretch>
                    </p:blipFill>
                    <p:spPr>
                      <a:xfrm>
                        <a:off x="6954520" y="885508"/>
                        <a:ext cx="2397125" cy="2060575"/>
                      </a:xfrm>
                      <a:prstGeom prst="rect">
                        <a:avLst/>
                      </a:prstGeom>
                      <a:noFill/>
                      <a:ln w="38100">
                        <a:miter/>
                      </a:ln>
                    </p:spPr>
                  </p:pic>
                </p:oleObj>
              </mc:Fallback>
            </mc:AlternateContent>
          </a:graphicData>
        </a:graphic>
      </p:graphicFrame>
    </p:spTree>
  </p:cSld>
  <p:clrMapOvr>
    <a:masterClrMapping/>
  </p:clrMapOvr>
  <mc:AlternateContent>
    <mc:Choice xmlns:p14="http://schemas.microsoft.com/office/powerpoint/2010/main" Requires="p14">
      <p:transition spd="slow" advTm="3000" p14:dur="2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diamond(in)">
                                      <p:cBhvr>
                                        <p:cTn id="7" dur="2000"/>
                                        <p:tgtEl>
                                          <p:spTgt spid="4608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Effect transition="in" filter="diamond(in)">
                                      <p:cBhvr>
                                        <p:cTn id="12" dur="2000"/>
                                        <p:tgtEl>
                                          <p:spTgt spid="4608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6083">
                                            <p:txEl>
                                              <p:pRg st="4" end="4"/>
                                            </p:txEl>
                                          </p:spTgt>
                                        </p:tgtEl>
                                        <p:attrNameLst>
                                          <p:attrName>style.visibility</p:attrName>
                                        </p:attrNameLst>
                                      </p:cBhvr>
                                      <p:to>
                                        <p:strVal val="visible"/>
                                      </p:to>
                                    </p:set>
                                    <p:animEffect transition="in" filter="diamond(in)">
                                      <p:cBhvr>
                                        <p:cTn id="17" dur="2000"/>
                                        <p:tgtEl>
                                          <p:spTgt spid="46083">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6083">
                                            <p:txEl>
                                              <p:pRg st="6" end="6"/>
                                            </p:txEl>
                                          </p:spTgt>
                                        </p:tgtEl>
                                        <p:attrNameLst>
                                          <p:attrName>style.visibility</p:attrName>
                                        </p:attrNameLst>
                                      </p:cBhvr>
                                      <p:to>
                                        <p:strVal val="visible"/>
                                      </p:to>
                                    </p:set>
                                    <p:animEffect transition="in" filter="diamond(in)">
                                      <p:cBhvr>
                                        <p:cTn id="22" dur="2000"/>
                                        <p:tgtEl>
                                          <p:spTgt spid="4608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uiExpand="1" build="p"/>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125</Paragraphs>
  <Slides>33</Slides>
  <Notes>22</Notes>
  <TotalTime>0</TotalTime>
  <HiddenSlides>0</HiddenSlides>
  <MMClips>0</MMClips>
  <ScaleCrop>0</ScaleCrop>
  <HeadingPairs>
    <vt:vector baseType="variant" size="6">
      <vt:variant>
        <vt:lpstr>Fonts used</vt:lpstr>
      </vt:variant>
      <vt:variant>
        <vt:i4>24</vt:i4>
      </vt:variant>
      <vt:variant>
        <vt:lpstr>Theme</vt:lpstr>
      </vt:variant>
      <vt:variant>
        <vt:i4>1</vt:i4>
      </vt:variant>
      <vt:variant>
        <vt:lpstr>Slide Titles</vt:lpstr>
      </vt:variant>
      <vt:variant>
        <vt:i4>33</vt:i4>
      </vt:variant>
    </vt:vector>
  </HeadingPairs>
  <TitlesOfParts>
    <vt:vector baseType="lpstr" size="58">
      <vt:lpstr>Arial</vt:lpstr>
      <vt:lpstr>等线 Light</vt:lpstr>
      <vt:lpstr>等线</vt:lpstr>
      <vt:lpstr>Calibri Light</vt:lpstr>
      <vt:lpstr>Calibri</vt:lpstr>
      <vt:lpstr>华文行楷</vt:lpstr>
      <vt:lpstr>方正华隶简体</vt:lpstr>
      <vt:lpstr>文悦古典明朝体 (非商业使用) W5</vt:lpstr>
      <vt:lpstr>华康楷体W5-A</vt:lpstr>
      <vt:lpstr>Times New Roman</vt:lpstr>
      <vt:lpstr>MingLiU</vt:lpstr>
      <vt:lpstr>华文隶书</vt:lpstr>
      <vt:lpstr>Arial Black</vt:lpstr>
      <vt:lpstr>隶书</vt:lpstr>
      <vt:lpstr>华文新魏</vt:lpstr>
      <vt:lpstr>黑体</vt:lpstr>
      <vt:lpstr>汉仪中隶书简</vt:lpstr>
      <vt:lpstr>方正清刻本悦宋简体</vt:lpstr>
      <vt:lpstr>Wingdings</vt:lpstr>
      <vt:lpstr>恋上桃花源</vt:lpstr>
      <vt:lpstr>方正小标宋简体</vt:lpstr>
      <vt:lpstr>宋体</vt:lpstr>
      <vt:lpstr>方正北魏楷书简体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2021-08-19T17:35:59.834</cp:lastPrinted>
  <dcterms:created xsi:type="dcterms:W3CDTF">2021-08-19T17:35:59Z</dcterms:created>
  <dcterms:modified xsi:type="dcterms:W3CDTF">2021-08-19T09:36:08Z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