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60" r:id="rId2"/>
    <p:sldId id="261" r:id="rId3"/>
    <p:sldId id="316" r:id="rId4"/>
    <p:sldId id="264" r:id="rId5"/>
    <p:sldId id="317" r:id="rId6"/>
    <p:sldId id="265" r:id="rId7"/>
    <p:sldId id="318" r:id="rId8"/>
    <p:sldId id="281" r:id="rId9"/>
    <p:sldId id="284" r:id="rId10"/>
    <p:sldId id="266" r:id="rId11"/>
    <p:sldId id="305" r:id="rId12"/>
    <p:sldId id="319" r:id="rId13"/>
    <p:sldId id="300" r:id="rId14"/>
    <p:sldId id="269" r:id="rId15"/>
    <p:sldId id="306" r:id="rId16"/>
    <p:sldId id="312" r:id="rId17"/>
    <p:sldId id="307" r:id="rId18"/>
    <p:sldId id="308" r:id="rId19"/>
    <p:sldId id="309" r:id="rId20"/>
    <p:sldId id="310" r:id="rId21"/>
    <p:sldId id="313" r:id="rId22"/>
    <p:sldId id="321" r:id="rId23"/>
    <p:sldId id="320" r:id="rId24"/>
    <p:sldId id="322" r:id="rId25"/>
    <p:sldId id="314" r:id="rId26"/>
    <p:sldId id="323" r:id="rId27"/>
    <p:sldId id="301" r:id="rId28"/>
    <p:sldId id="311" r:id="rId29"/>
    <p:sldId id="283" r:id="rId30"/>
    <p:sldId id="315" r:id="rId31"/>
    <p:sldId id="290" r:id="rId32"/>
    <p:sldId id="324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663300"/>
    <a:srgbClr val="003366"/>
    <a:srgbClr val="006666"/>
    <a:srgbClr val="33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512" autoAdjust="0"/>
  </p:normalViewPr>
  <p:slideViewPr>
    <p:cSldViewPr>
      <p:cViewPr varScale="1">
        <p:scale>
          <a:sx n="65" d="100"/>
          <a:sy n="65" d="100"/>
        </p:scale>
        <p:origin x="-13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1E1BD3-214C-4B36-9845-0D1934234D87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B647A5-B3C5-478B-A20E-C050217730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5886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4A9150-40BE-41D6-97EA-752CB21C32C2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E5D496-1F47-4836-9FB7-90F091F5F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4869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0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\Desktop\&#12298;&#19977;&#22269;&#28436;&#20041;&#12299;&#21442;&#36187;&#29256;2016.11.30\&#26472;&#27946;&#22522;%20-%20&#28378;&#28378;&#38271;&#27743;&#19996;&#36893;&#27700;%20-%20&#21407;&#29256;&#20276;&#22863;.mp3_20161124171740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&#12298;&#19977;&#22269;&#28436;&#20041;&#12299;&#21442;&#36187;&#29256;2016.11.30\&#26472;&#27946;&#22522;%20-%20&#28378;&#28378;&#38271;&#27743;&#19996;&#36893;&#27700;%20-%20&#21407;&#29256;&#20276;&#22863;.mp3_20161124171740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&#12298;&#19977;&#22269;&#28436;&#20041;&#12299;&#21442;&#36187;&#29256;2016.11.30\&#26472;&#27946;&#22522;%20-%20&#28378;&#28378;&#38271;&#27743;&#19996;&#36893;&#27700;%20-%20&#21407;&#29256;&#20276;&#22863;.mp3_20161124171740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91680" y="1772816"/>
            <a:ext cx="56166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必修五名著导读</a:t>
            </a:r>
            <a:endParaRPr lang="zh-CN" altLang="en-US" sz="6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3728" y="3044940"/>
            <a:ext cx="44644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三国演义</a:t>
            </a:r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5696" y="4736026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长沙市明德中学  刘京平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0" y="200027"/>
            <a:ext cx="9144000" cy="931030"/>
            <a:chOff x="0" y="200027"/>
            <a:chExt cx="9144000" cy="93103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39952" y="200027"/>
              <a:ext cx="931030" cy="931030"/>
            </a:xfrm>
            <a:prstGeom prst="rect">
              <a:avLst/>
            </a:prstGeom>
          </p:spPr>
        </p:pic>
        <p:cxnSp>
          <p:nvCxnSpPr>
            <p:cNvPr id="9" name="直接连接符 8"/>
            <p:cNvCxnSpPr/>
            <p:nvPr/>
          </p:nvCxnSpPr>
          <p:spPr>
            <a:xfrm>
              <a:off x="0" y="692696"/>
              <a:ext cx="3851920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292080" y="668388"/>
              <a:ext cx="3851920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11" name="直接连接符 10"/>
            <p:cNvCxnSpPr>
              <a:endCxn id="14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5" name="直接连接符 14"/>
            <p:cNvCxnSpPr>
              <a:stCxn id="14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83568" y="2924944"/>
            <a:ext cx="8208911" cy="902757"/>
            <a:chOff x="251520" y="438466"/>
            <a:chExt cx="7495093" cy="902757"/>
          </a:xfrm>
        </p:grpSpPr>
        <p:sp>
          <p:nvSpPr>
            <p:cNvPr id="6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6414973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一</a:t>
              </a:r>
              <a:r>
                <a:rPr lang="zh-CN" altLang="en-US" sz="44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</a:t>
              </a:r>
              <a:r>
                <a:rPr lang="zh-CN" altLang="en-US" sz="4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初读</a:t>
              </a:r>
              <a:r>
                <a:rPr lang="zh-CN" altLang="en-US" sz="44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目录，筛选信息</a:t>
              </a:r>
              <a:endParaRPr lang="zh-CN" altLang="en-US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6" name="直接连接符 15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19" name="直接连接符 18"/>
            <p:cNvCxnSpPr>
              <a:endCxn id="20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>
              <a:stCxn id="20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0000"/>
            <a:lum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9512" y="610123"/>
            <a:ext cx="8208911" cy="902757"/>
            <a:chOff x="251520" y="438466"/>
            <a:chExt cx="7495093" cy="902757"/>
          </a:xfrm>
        </p:grpSpPr>
        <p:sp>
          <p:nvSpPr>
            <p:cNvPr id="9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641497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一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、初读目录，筛选信息</a:t>
              </a:r>
              <a:endPara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735204" y="2994549"/>
            <a:ext cx="76735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2313" indent="-722313"/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目录中可以读出哪些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有助于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整本书内容的信息？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8" name="直接连接符 17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21" name="直接连接符 20"/>
            <p:cNvCxnSpPr>
              <a:endCxn id="22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>
              <a:stCxn id="22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93692497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9512" y="610123"/>
            <a:ext cx="8208911" cy="902757"/>
            <a:chOff x="251520" y="438466"/>
            <a:chExt cx="7495093" cy="902757"/>
          </a:xfrm>
        </p:grpSpPr>
        <p:sp>
          <p:nvSpPr>
            <p:cNvPr id="9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641497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一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、初读目录，筛选信息</a:t>
              </a:r>
              <a:endPara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388199" y="2158831"/>
            <a:ext cx="83529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2913" indent="-442913"/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作为一部长篇章回体小说，哪些信息最值得我们关注呢？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8" name="直接连接符 17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21" name="直接连接符 20"/>
            <p:cNvCxnSpPr>
              <a:endCxn id="22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>
              <a:stCxn id="22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538562" y="4177878"/>
            <a:ext cx="80522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kern="1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人物、情节、环境、旨意（创作倾向）</a:t>
            </a:r>
            <a:endParaRPr lang="zh-CN" altLang="en-US" sz="36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557241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83568" y="2924944"/>
            <a:ext cx="8208911" cy="902757"/>
            <a:chOff x="251520" y="438466"/>
            <a:chExt cx="7495093" cy="902757"/>
          </a:xfrm>
        </p:grpSpPr>
        <p:sp>
          <p:nvSpPr>
            <p:cNvPr id="9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6414973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二</a:t>
              </a:r>
              <a:r>
                <a:rPr lang="zh-CN" altLang="en-US" sz="44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、细读目录，梳理</a:t>
              </a:r>
              <a:r>
                <a:rPr lang="zh-CN" altLang="en-US" sz="4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整合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6" name="直接连接符 15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19" name="直接连接符 18"/>
            <p:cNvCxnSpPr>
              <a:endCxn id="20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>
              <a:stCxn id="20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9512" y="600558"/>
            <a:ext cx="8208911" cy="902757"/>
            <a:chOff x="251520" y="438466"/>
            <a:chExt cx="7495093" cy="902757"/>
          </a:xfrm>
        </p:grpSpPr>
        <p:sp>
          <p:nvSpPr>
            <p:cNvPr id="9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641497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二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、细读目录，梳理</a:t>
              </a:r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整合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714832" y="2924944"/>
            <a:ext cx="7812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2313" indent="-722313"/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目录来看，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的主要人物有哪些？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8" name="直接连接符 17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21" name="直接连接符 20"/>
            <p:cNvCxnSpPr>
              <a:endCxn id="22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>
              <a:stCxn id="22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712201" y="3140968"/>
            <a:ext cx="7812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2313" indent="-722313"/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围绕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这些人物又发生了哪些重要事件呢？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9" name="直接连接符 18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179512" y="600558"/>
            <a:ext cx="8208911" cy="902757"/>
            <a:chOff x="251520" y="438466"/>
            <a:chExt cx="7495093" cy="902757"/>
          </a:xfrm>
        </p:grpSpPr>
        <p:sp>
          <p:nvSpPr>
            <p:cNvPr id="22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641497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二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、细读目录，梳理</a:t>
              </a:r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整合</a:t>
              </a: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25" name="直接连接符 24"/>
            <p:cNvCxnSpPr>
              <a:endCxn id="26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7" name="直接连接符 26"/>
            <p:cNvCxnSpPr>
              <a:stCxn id="26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1228139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3123" y="1937439"/>
            <a:ext cx="88071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2313" indent="-722313"/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 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能不能根据平时对这段历史的了解，将这些主要事件做一个大致的阶段划分？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400927" y="4143183"/>
            <a:ext cx="677108" cy="19745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群雄逐鹿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887151" y="4132990"/>
            <a:ext cx="677108" cy="19131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三国鼎立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0578" y="4034584"/>
            <a:ext cx="7365562" cy="2270355"/>
            <a:chOff x="870578" y="4034584"/>
            <a:chExt cx="7365562" cy="2270355"/>
          </a:xfrm>
        </p:grpSpPr>
        <p:sp>
          <p:nvSpPr>
            <p:cNvPr id="8" name="文本框 7"/>
            <p:cNvSpPr txBox="1"/>
            <p:nvPr/>
          </p:nvSpPr>
          <p:spPr>
            <a:xfrm>
              <a:off x="2482419" y="4034585"/>
              <a:ext cx="503294" cy="2011517"/>
            </a:xfrm>
            <a:prstGeom prst="rect">
              <a:avLst/>
            </a:prstGeom>
            <a:noFill/>
            <a:ln w="57150">
              <a:solidFill>
                <a:srgbClr val="0070C0"/>
              </a:solidFill>
            </a:ln>
          </p:spPr>
          <p:txBody>
            <a:bodyPr vert="eaVert"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70578" y="4122722"/>
              <a:ext cx="677108" cy="21822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黄巾之乱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559032" y="4225815"/>
              <a:ext cx="677108" cy="17442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三分归一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右箭头 13"/>
            <p:cNvSpPr/>
            <p:nvPr/>
          </p:nvSpPr>
          <p:spPr>
            <a:xfrm>
              <a:off x="1617161" y="4866858"/>
              <a:ext cx="549787" cy="3469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右箭头 14"/>
            <p:cNvSpPr/>
            <p:nvPr/>
          </p:nvSpPr>
          <p:spPr>
            <a:xfrm>
              <a:off x="3318386" y="4866862"/>
              <a:ext cx="549787" cy="3469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右箭头 15"/>
            <p:cNvSpPr/>
            <p:nvPr/>
          </p:nvSpPr>
          <p:spPr>
            <a:xfrm>
              <a:off x="5046029" y="4866858"/>
              <a:ext cx="549787" cy="3469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右箭头 17"/>
            <p:cNvSpPr/>
            <p:nvPr/>
          </p:nvSpPr>
          <p:spPr>
            <a:xfrm>
              <a:off x="6826439" y="4866858"/>
              <a:ext cx="549787" cy="3469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974058" y="4034584"/>
              <a:ext cx="503294" cy="2011517"/>
            </a:xfrm>
            <a:prstGeom prst="rect">
              <a:avLst/>
            </a:prstGeom>
            <a:noFill/>
            <a:ln w="57150">
              <a:solidFill>
                <a:srgbClr val="0070C0"/>
              </a:solidFill>
            </a:ln>
          </p:spPr>
          <p:txBody>
            <a:bodyPr vert="eaVert"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022163" y="4151114"/>
              <a:ext cx="677108" cy="19745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赤壁之战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39" name="直接连接符 38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42" name="直接连接符 41"/>
            <p:cNvCxnSpPr>
              <a:endCxn id="43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4" name="直接连接符 43"/>
            <p:cNvCxnSpPr>
              <a:stCxn id="43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179512" y="600558"/>
            <a:ext cx="8208911" cy="902757"/>
            <a:chOff x="251520" y="438466"/>
            <a:chExt cx="7495093" cy="902757"/>
          </a:xfrm>
        </p:grpSpPr>
        <p:sp>
          <p:nvSpPr>
            <p:cNvPr id="28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641497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二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、细读目录，梳理</a:t>
              </a:r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整合</a:t>
              </a: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68759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79512" y="1756291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0225" indent="-530225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主要事件中，有三场最重要的战役，是哪三场？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92868" y="3303068"/>
            <a:ext cx="865875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官渡之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赤壁之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夷陵之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9512" y="600558"/>
            <a:ext cx="8208911" cy="902757"/>
            <a:chOff x="251520" y="438466"/>
            <a:chExt cx="7495093" cy="902757"/>
          </a:xfrm>
        </p:grpSpPr>
        <p:sp>
          <p:nvSpPr>
            <p:cNvPr id="19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641497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二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、细读目录，梳理</a:t>
              </a:r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整合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23" name="直接连接符 22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26" name="直接连接符 25"/>
            <p:cNvCxnSpPr>
              <a:endCxn id="27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8" name="直接连接符 27"/>
            <p:cNvCxnSpPr>
              <a:stCxn id="27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674192" y="3726316"/>
            <a:ext cx="84786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曹操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以少胜多，确立了他在北方的霸主地位；</a:t>
            </a:r>
          </a:p>
          <a:p>
            <a:pPr algn="just"/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孙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刘联军以弱胜强，确定了三足鼎立的历史格局；</a:t>
            </a:r>
          </a:p>
          <a:p>
            <a:pPr algn="just"/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陆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逊反败为胜，决定了孙刘两家的命运与走向。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92868" y="3303068"/>
            <a:ext cx="865875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官渡之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赤壁之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夷陵之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10493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80306" y="1874565"/>
            <a:ext cx="8784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2313" indent="-722313"/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关于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这篇小说的环境、时代背景能从目录中知其大概吗？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50153" y="3976799"/>
            <a:ext cx="6521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东汉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末年军阀混战，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群雄逐鹿。</a:t>
            </a:r>
            <a:endParaRPr lang="zh-CN" altLang="en-US" sz="36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20" name="直接连接符 19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179512" y="600558"/>
            <a:ext cx="8208911" cy="902757"/>
            <a:chOff x="251520" y="438466"/>
            <a:chExt cx="7495093" cy="902757"/>
          </a:xfrm>
        </p:grpSpPr>
        <p:sp>
          <p:nvSpPr>
            <p:cNvPr id="23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641497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二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、细读目录，梳理</a:t>
              </a:r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整合</a:t>
              </a: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26" name="直接连接符 25"/>
            <p:cNvCxnSpPr>
              <a:endCxn id="27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8" name="直接连接符 27"/>
            <p:cNvCxnSpPr>
              <a:stCxn id="27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30646147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9552" y="2708920"/>
            <a:ext cx="7992888" cy="902757"/>
            <a:chOff x="251520" y="438466"/>
            <a:chExt cx="6993777" cy="902757"/>
          </a:xfrm>
        </p:grpSpPr>
        <p:sp>
          <p:nvSpPr>
            <p:cNvPr id="5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591365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三</a:t>
              </a:r>
              <a:r>
                <a:rPr lang="zh-CN" altLang="en-US" sz="44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、研读目录，合作探究</a:t>
              </a:r>
              <a:endParaRPr lang="zh-CN" altLang="en-US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5" name="直接连接符 14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18" name="直接连接符 17"/>
            <p:cNvCxnSpPr>
              <a:endCxn id="19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44375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635896" y="1484784"/>
            <a:ext cx="5256584" cy="2448272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zh-CN" altLang="en-US" sz="4400" b="1" dirty="0" smtClean="0">
                <a:latin typeface="隶书" pitchFamily="49" charset="-122"/>
                <a:ea typeface="隶书" pitchFamily="49" charset="-122"/>
              </a:rPr>
              <a:t>听音乐，</a:t>
            </a:r>
            <a:endParaRPr lang="en-US" altLang="zh-CN" sz="4400" b="1" dirty="0" smtClean="0">
              <a:latin typeface="隶书" pitchFamily="49" charset="-122"/>
              <a:ea typeface="隶书" pitchFamily="49" charset="-122"/>
            </a:endParaRPr>
          </a:p>
          <a:p>
            <a:pPr>
              <a:buNone/>
              <a:defRPr/>
            </a:pPr>
            <a:r>
              <a:rPr lang="zh-CN" altLang="en-US" sz="4400" b="1" dirty="0" smtClean="0">
                <a:latin typeface="隶书" pitchFamily="49" charset="-122"/>
                <a:ea typeface="隶书" pitchFamily="49" charset="-122"/>
              </a:rPr>
              <a:t>看描述，</a:t>
            </a:r>
            <a:endParaRPr lang="en-US" altLang="zh-CN" sz="4400" b="1" dirty="0" smtClean="0">
              <a:latin typeface="隶书" pitchFamily="49" charset="-122"/>
              <a:ea typeface="隶书" pitchFamily="49" charset="-122"/>
            </a:endParaRPr>
          </a:p>
          <a:p>
            <a:pPr>
              <a:buNone/>
              <a:defRPr/>
            </a:pPr>
            <a:r>
              <a:rPr lang="zh-CN" altLang="en-US" sz="4400" b="1" dirty="0" smtClean="0">
                <a:latin typeface="隶书" pitchFamily="49" charset="-122"/>
                <a:ea typeface="隶书" pitchFamily="49" charset="-122"/>
              </a:rPr>
              <a:t>猜三国人物或场景。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31" y="1497340"/>
            <a:ext cx="3586765" cy="331236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0" y="404664"/>
            <a:ext cx="9144000" cy="576064"/>
            <a:chOff x="0" y="404664"/>
            <a:chExt cx="9144000" cy="57606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6" name="直接连接符 15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19" name="直接连接符 18"/>
            <p:cNvCxnSpPr>
              <a:endCxn id="20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>
              <a:stCxn id="20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内容占位符 2"/>
          <p:cNvSpPr>
            <a:spLocks noGrp="1" noChangeArrowheads="1"/>
          </p:cNvSpPr>
          <p:nvPr>
            <p:ph idx="1"/>
          </p:nvPr>
        </p:nvSpPr>
        <p:spPr>
          <a:xfrm>
            <a:off x="280011" y="3145993"/>
            <a:ext cx="8712968" cy="18722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曹操：</a:t>
            </a:r>
            <a:r>
              <a:rPr lang="zh-CN" altLang="en-US" sz="28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孟德、曹公、曹操、阿瞒、国贼、汉贼、奸雄</a:t>
            </a:r>
          </a:p>
          <a:p>
            <a:pPr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刘备：</a:t>
            </a:r>
            <a:r>
              <a:rPr lang="zh-CN" altLang="en-US" sz="28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刘皇叔、刘玄德、刘豫州、刘先主、汉王</a:t>
            </a:r>
          </a:p>
          <a:p>
            <a:pPr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诸葛亮：</a:t>
            </a:r>
            <a:r>
              <a:rPr lang="zh-CN" altLang="en-US" sz="28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孔明、卧龙、丞相、武侯、武乡侯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280011" y="1930707"/>
            <a:ext cx="8482514" cy="715089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人物的称谓为什么会有这么多变化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8112" y="502100"/>
            <a:ext cx="8208911" cy="902757"/>
            <a:chOff x="251520" y="438466"/>
            <a:chExt cx="7495093" cy="902757"/>
          </a:xfrm>
        </p:grpSpPr>
        <p:sp>
          <p:nvSpPr>
            <p:cNvPr id="8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641497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三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、研读目录，合作探究</a:t>
              </a:r>
              <a:endPara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8" name="直接连接符 17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21" name="直接连接符 20"/>
            <p:cNvCxnSpPr>
              <a:endCxn id="22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>
              <a:stCxn id="22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7676911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uiExpand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内容占位符 2"/>
          <p:cNvSpPr>
            <a:spLocks noGrp="1" noChangeArrowheads="1"/>
          </p:cNvSpPr>
          <p:nvPr>
            <p:ph idx="1"/>
          </p:nvPr>
        </p:nvSpPr>
        <p:spPr>
          <a:xfrm>
            <a:off x="388200" y="2760191"/>
            <a:ext cx="8352928" cy="367240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CN" altLang="zh-CN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第四回</a:t>
            </a:r>
            <a:r>
              <a:rPr lang="en-US" altLang="zh-CN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废汉帝陈留践位 谋董贼</a:t>
            </a:r>
            <a:r>
              <a:rPr lang="zh-CN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孟德</a:t>
            </a:r>
            <a:r>
              <a:rPr lang="zh-CN" altLang="zh-CN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献刀</a:t>
            </a:r>
          </a:p>
          <a:p>
            <a:pPr marL="0" indent="342900">
              <a:spcBef>
                <a:spcPts val="0"/>
              </a:spcBef>
              <a:buNone/>
            </a:pP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众官皆哭。坐中一人抚掌大笑曰：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“满朝公卿，夜哭到明，明哭到夜，还能哭死董卓否？”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允视之，乃骁骑校尉曹操也。允怒曰：</a:t>
            </a:r>
            <a:r>
              <a:rPr lang="en-US" altLang="zh-CN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汝祖宗亦食禄汉朝，今不思报国而反笑耶？”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操曰：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吾非笑别事，笑众位无一计杀董卓耳。操虽不才，愿即断董卓头，悬之都门，以谢天下。”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79512" y="508126"/>
            <a:ext cx="8208911" cy="902757"/>
            <a:chOff x="251520" y="438466"/>
            <a:chExt cx="7495093" cy="902757"/>
          </a:xfrm>
        </p:grpSpPr>
        <p:sp>
          <p:nvSpPr>
            <p:cNvPr id="8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641497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三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、研读目录，合作探究</a:t>
              </a:r>
              <a:endPara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sp>
        <p:nvSpPr>
          <p:cNvPr id="10" name="圆角矩形 9"/>
          <p:cNvSpPr/>
          <p:nvPr/>
        </p:nvSpPr>
        <p:spPr>
          <a:xfrm>
            <a:off x="396239" y="1765345"/>
            <a:ext cx="8482514" cy="715089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人物的称谓为什么会有这么多变化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9" name="直接连接符 18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22" name="直接连接符 21"/>
            <p:cNvCxnSpPr>
              <a:endCxn id="23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4" name="直接连接符 23"/>
            <p:cNvCxnSpPr>
              <a:stCxn id="23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3553254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内容占位符 2"/>
          <p:cNvSpPr>
            <a:spLocks noGrp="1" noChangeArrowheads="1"/>
          </p:cNvSpPr>
          <p:nvPr>
            <p:ph idx="1"/>
          </p:nvPr>
        </p:nvSpPr>
        <p:spPr>
          <a:xfrm>
            <a:off x="280011" y="3145993"/>
            <a:ext cx="8712968" cy="18722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曹操：</a:t>
            </a:r>
            <a:r>
              <a:rPr lang="zh-CN" altLang="en-US" sz="28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孟德、曹公、曹操、阿瞒、国贼、汉贼、奸雄</a:t>
            </a:r>
          </a:p>
          <a:p>
            <a:pPr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刘备：</a:t>
            </a:r>
            <a:r>
              <a:rPr lang="zh-CN" altLang="en-US" sz="28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刘皇叔、刘玄德、刘豫州、刘先主、汉王</a:t>
            </a:r>
          </a:p>
          <a:p>
            <a:pPr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诸葛亮：</a:t>
            </a:r>
            <a:r>
              <a:rPr lang="zh-CN" altLang="en-US" sz="28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孔明、卧龙、丞相、武侯、武乡侯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280011" y="1930707"/>
            <a:ext cx="8482514" cy="715089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人物的称谓为什么会有这么多变化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8112" y="502100"/>
            <a:ext cx="8208911" cy="902757"/>
            <a:chOff x="251520" y="438466"/>
            <a:chExt cx="7495093" cy="902757"/>
          </a:xfrm>
        </p:grpSpPr>
        <p:sp>
          <p:nvSpPr>
            <p:cNvPr id="8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641497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三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、研读目录，合作探究</a:t>
              </a:r>
              <a:endPara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8" name="直接连接符 17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21" name="直接连接符 20"/>
            <p:cNvCxnSpPr>
              <a:endCxn id="22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>
              <a:stCxn id="22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8140644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内容占位符 2"/>
          <p:cNvSpPr>
            <a:spLocks noGrp="1" noChangeArrowheads="1"/>
          </p:cNvSpPr>
          <p:nvPr>
            <p:ph idx="1"/>
          </p:nvPr>
        </p:nvSpPr>
        <p:spPr>
          <a:xfrm>
            <a:off x="179512" y="2735054"/>
            <a:ext cx="8699241" cy="367240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sz="3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zh-CN" altLang="en-US" sz="3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二十</a:t>
            </a:r>
            <a:r>
              <a:rPr lang="zh-CN" altLang="zh-CN" sz="3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回</a:t>
            </a:r>
            <a:r>
              <a:rPr lang="en-US" altLang="zh-CN" sz="3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曹</a:t>
            </a: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阿瞒</a:t>
            </a:r>
            <a:r>
              <a:rPr lang="zh-CN" altLang="en-US" sz="30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许田打围　董国舅内阁受</a:t>
            </a:r>
            <a:r>
              <a:rPr lang="zh-CN" altLang="en-US" sz="3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诏</a:t>
            </a:r>
            <a:endParaRPr lang="en-US" altLang="zh-CN" sz="3000" b="1" dirty="0" smtClean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en-US" altLang="zh-CN" sz="3000" b="1" dirty="0">
              <a:latin typeface="楷体" pitchFamily="49" charset="-122"/>
              <a:ea typeface="楷体" pitchFamily="49" charset="-122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帝连射三箭不中，顾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谓操曰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“卿射之。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操就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讨天子宝雕弓、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金鈚（</a:t>
            </a:r>
            <a:r>
              <a:rPr lang="en-US" altLang="zh-CN" sz="3000" b="1" dirty="0" err="1" smtClean="0">
                <a:latin typeface="楷体" pitchFamily="49" charset="-122"/>
                <a:ea typeface="楷体" pitchFamily="49" charset="-122"/>
              </a:rPr>
              <a:t>pī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）箭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，扣满一射，正中鹿背，倒于草中。群臣将校，见了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金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鈚（</a:t>
            </a:r>
            <a:r>
              <a:rPr lang="en-US" altLang="zh-CN" sz="3000" b="1" dirty="0" err="1">
                <a:latin typeface="楷体" pitchFamily="49" charset="-122"/>
                <a:ea typeface="楷体" pitchFamily="49" charset="-122"/>
              </a:rPr>
              <a:t>pī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箭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，只道天子射中，都踊跃向帝呼</a:t>
            </a: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“万岁”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曹操纵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马直出，遮于天子之前以迎受之。众皆失色。</a:t>
            </a:r>
            <a:endParaRPr lang="zh-CN" altLang="en-US" sz="3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9512" y="508126"/>
            <a:ext cx="8208911" cy="902757"/>
            <a:chOff x="251520" y="438466"/>
            <a:chExt cx="7495093" cy="902757"/>
          </a:xfrm>
        </p:grpSpPr>
        <p:sp>
          <p:nvSpPr>
            <p:cNvPr id="8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641497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三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、研读目录，合作探究</a:t>
              </a:r>
              <a:endPara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sp>
        <p:nvSpPr>
          <p:cNvPr id="10" name="圆角矩形 9"/>
          <p:cNvSpPr/>
          <p:nvPr/>
        </p:nvSpPr>
        <p:spPr>
          <a:xfrm>
            <a:off x="396239" y="1765345"/>
            <a:ext cx="8482514" cy="715089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人物的称谓为什么会有这么多变化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9" name="直接连接符 18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22" name="直接连接符 21"/>
            <p:cNvCxnSpPr>
              <a:endCxn id="23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4" name="直接连接符 23"/>
            <p:cNvCxnSpPr>
              <a:stCxn id="23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6460393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内容占位符 2"/>
          <p:cNvSpPr>
            <a:spLocks noGrp="1" noChangeArrowheads="1"/>
          </p:cNvSpPr>
          <p:nvPr>
            <p:ph idx="1"/>
          </p:nvPr>
        </p:nvSpPr>
        <p:spPr>
          <a:xfrm>
            <a:off x="280011" y="3145993"/>
            <a:ext cx="8712968" cy="18722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曹操：</a:t>
            </a:r>
            <a:r>
              <a:rPr lang="zh-CN" altLang="en-US" sz="28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孟德、曹公、曹操、阿瞒、国贼、汉贼、奸雄</a:t>
            </a:r>
          </a:p>
          <a:p>
            <a:pPr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刘备：</a:t>
            </a:r>
            <a:r>
              <a:rPr lang="zh-CN" altLang="en-US" sz="28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刘皇叔、刘玄德、刘豫州、刘先主、汉王</a:t>
            </a:r>
          </a:p>
          <a:p>
            <a:pPr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诸葛亮：</a:t>
            </a:r>
            <a:r>
              <a:rPr lang="zh-CN" altLang="en-US" sz="28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孔明、卧龙、丞相、武侯、武乡侯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280011" y="1930707"/>
            <a:ext cx="8482514" cy="715089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人物的称谓为什么会有这么多变化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8112" y="502100"/>
            <a:ext cx="8208911" cy="902757"/>
            <a:chOff x="251520" y="438466"/>
            <a:chExt cx="7495093" cy="902757"/>
          </a:xfrm>
        </p:grpSpPr>
        <p:sp>
          <p:nvSpPr>
            <p:cNvPr id="8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641497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三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、研读目录，合作探究</a:t>
              </a:r>
              <a:endPara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8" name="直接连接符 17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21" name="直接连接符 20"/>
            <p:cNvCxnSpPr>
              <a:endCxn id="22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>
              <a:stCxn id="22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8427526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内容占位符 2"/>
          <p:cNvSpPr>
            <a:spLocks noGrp="1" noChangeArrowheads="1"/>
          </p:cNvSpPr>
          <p:nvPr>
            <p:ph idx="1"/>
          </p:nvPr>
        </p:nvSpPr>
        <p:spPr>
          <a:xfrm>
            <a:off x="77812" y="1990494"/>
            <a:ext cx="8988376" cy="4896544"/>
          </a:xfrm>
        </p:spPr>
        <p:txBody>
          <a:bodyPr>
            <a:normAutofit lnSpcReduction="10000"/>
          </a:bodyPr>
          <a:lstStyle/>
          <a:p>
            <a:pPr marL="0">
              <a:spcBef>
                <a:spcPts val="0"/>
              </a:spcBef>
              <a:spcAft>
                <a:spcPts val="2400"/>
              </a:spcAft>
              <a:buNone/>
              <a:defRPr/>
            </a:pPr>
            <a:r>
              <a:rPr lang="zh-CN" altLang="zh-CN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第二十四回</a:t>
            </a:r>
            <a:r>
              <a:rPr lang="zh-CN" altLang="zh-CN" b="1" dirty="0" smtClean="0">
                <a:solidFill>
                  <a:srgbClr val="6633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国贼</a:t>
            </a:r>
            <a:r>
              <a:rPr lang="zh-CN" altLang="zh-CN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行凶杀贵妃 皇叔败走投袁绍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marL="0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当日帝在后宫，正与伏皇后私论董承之事至今尚无音耗。忽见曹操带剑入宫，面有怒容，帝大惊失色。操曰：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“董承谋反，陛下知否？”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帝曰：</a:t>
            </a:r>
            <a:r>
              <a:rPr lang="zh-CN" altLang="en-US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“董卓已诛矣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操大声曰：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“不是董卓！是董承！”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帝战栗曰：</a:t>
            </a:r>
            <a:r>
              <a:rPr lang="zh-CN" altLang="en-US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“朕实不知。”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操曰：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“忘了破指修诏耶？”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帝不能答。操叱武士擒董妃至。帝告曰：</a:t>
            </a:r>
            <a:r>
              <a:rPr lang="zh-CN" altLang="en-US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“董妃有五月身孕，望丞相见怜。”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操曰：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“若非天败，吾已被害。岂得复留此女，为吾后患！”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06856" y="508655"/>
            <a:ext cx="8208911" cy="902757"/>
            <a:chOff x="251520" y="438466"/>
            <a:chExt cx="7495093" cy="902757"/>
          </a:xfrm>
        </p:grpSpPr>
        <p:sp>
          <p:nvSpPr>
            <p:cNvPr id="10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641497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三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、研读目录，合作探究</a:t>
              </a:r>
              <a:endPara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sp>
        <p:nvSpPr>
          <p:cNvPr id="12" name="圆角矩形 11"/>
          <p:cNvSpPr/>
          <p:nvPr/>
        </p:nvSpPr>
        <p:spPr>
          <a:xfrm>
            <a:off x="306856" y="1345759"/>
            <a:ext cx="8482514" cy="715089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人物的称谓为什么会有这么多变化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24" name="直接连接符 23"/>
            <p:cNvCxnSpPr>
              <a:endCxn id="25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6" name="直接连接符 25"/>
            <p:cNvCxnSpPr>
              <a:stCxn id="25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3763947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内容占位符 2"/>
          <p:cNvSpPr>
            <a:spLocks noGrp="1" noChangeArrowheads="1"/>
          </p:cNvSpPr>
          <p:nvPr>
            <p:ph idx="1"/>
          </p:nvPr>
        </p:nvSpPr>
        <p:spPr>
          <a:xfrm>
            <a:off x="280011" y="3145993"/>
            <a:ext cx="8712968" cy="18722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曹操：</a:t>
            </a:r>
            <a:r>
              <a:rPr lang="zh-CN" altLang="en-US" sz="28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孟德、曹公、曹操、阿瞒、国贼、汉贼、奸雄</a:t>
            </a:r>
          </a:p>
          <a:p>
            <a:pPr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刘备：</a:t>
            </a:r>
            <a:r>
              <a:rPr lang="zh-CN" altLang="en-US" sz="28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刘皇叔、刘玄德、刘豫州、刘先主、汉王</a:t>
            </a:r>
          </a:p>
          <a:p>
            <a:pPr>
              <a:buNone/>
            </a:pPr>
            <a:r>
              <a:rPr lang="zh-CN" altLang="en-US" sz="28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诸葛亮：</a:t>
            </a:r>
            <a:r>
              <a:rPr lang="zh-CN" altLang="en-US" sz="28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孔明、卧龙、丞相、武侯、武乡侯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280011" y="1930707"/>
            <a:ext cx="8482514" cy="715089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人物的称谓为什么会有这么多变化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8112" y="502100"/>
            <a:ext cx="8208911" cy="902757"/>
            <a:chOff x="251520" y="438466"/>
            <a:chExt cx="7495093" cy="902757"/>
          </a:xfrm>
        </p:grpSpPr>
        <p:sp>
          <p:nvSpPr>
            <p:cNvPr id="8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641497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三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、研读目录，合作探究</a:t>
              </a:r>
              <a:endPara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8" name="直接连接符 17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21" name="直接连接符 20"/>
            <p:cNvCxnSpPr>
              <a:endCxn id="22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>
              <a:stCxn id="22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952133" y="5384102"/>
            <a:ext cx="7138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创作倾向：拥刘贬曹，封建正统。</a:t>
            </a:r>
            <a:endParaRPr lang="zh-CN" altLang="en-US" sz="3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731608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5556" y="3067950"/>
            <a:ext cx="7992888" cy="902757"/>
            <a:chOff x="251520" y="438466"/>
            <a:chExt cx="6993777" cy="902757"/>
          </a:xfrm>
        </p:grpSpPr>
        <p:sp>
          <p:nvSpPr>
            <p:cNvPr id="5" name="TextBox 1"/>
            <p:cNvSpPr txBox="1">
              <a:spLocks noChangeArrowheads="1"/>
            </p:cNvSpPr>
            <p:nvPr/>
          </p:nvSpPr>
          <p:spPr bwMode="auto">
            <a:xfrm>
              <a:off x="1448653" y="505123"/>
              <a:ext cx="5796644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四</a:t>
              </a:r>
              <a:r>
                <a:rPr lang="zh-CN" altLang="en-US" sz="44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、归纳总结，提炼方法</a:t>
              </a:r>
              <a:endParaRPr lang="zh-CN" altLang="en-US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5" name="直接连接符 14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18" name="直接连接符 17"/>
            <p:cNvCxnSpPr>
              <a:endCxn id="19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34531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39"/>
            <a:ext cx="8229600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3600" b="1" dirty="0">
                <a:solidFill>
                  <a:srgbClr val="002060"/>
                </a:solidFill>
              </a:rPr>
              <a:t>书册阅读法——目录管窥阅读</a:t>
            </a:r>
            <a:r>
              <a:rPr lang="zh-CN" altLang="zh-CN" sz="3600" b="1" dirty="0" smtClean="0">
                <a:solidFill>
                  <a:srgbClr val="002060"/>
                </a:solidFill>
              </a:rPr>
              <a:t>法</a:t>
            </a:r>
            <a:endParaRPr lang="en-US" altLang="zh-CN" sz="3600" b="1" dirty="0" smtClean="0">
              <a:solidFill>
                <a:srgbClr val="00206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1520" y="533066"/>
            <a:ext cx="7992888" cy="902757"/>
            <a:chOff x="251520" y="438466"/>
            <a:chExt cx="6993777" cy="902757"/>
          </a:xfrm>
        </p:grpSpPr>
        <p:sp>
          <p:nvSpPr>
            <p:cNvPr id="8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5913657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四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、归纳总结，提炼方法</a:t>
              </a:r>
              <a:endPara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7" name="直接连接符 16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20" name="直接连接符 19"/>
            <p:cNvCxnSpPr>
              <a:endCxn id="21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接连接符 21"/>
            <p:cNvCxnSpPr>
              <a:stCxn id="21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369876" y="3077081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）提高阅读效率：在短时间内了解一个大部头的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概貌</a:t>
            </a:r>
          </a:p>
          <a:p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）了解原著的整体信息：主要人物、情节线索，结构框架、情感倾向、创作背景、文化内涵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内容占位符 2"/>
          <p:cNvSpPr txBox="1">
            <a:spLocks/>
          </p:cNvSpPr>
          <p:nvPr/>
        </p:nvSpPr>
        <p:spPr>
          <a:xfrm>
            <a:off x="467544" y="1981024"/>
            <a:ext cx="8229600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zh-CN" sz="3600" b="1" dirty="0" smtClean="0">
                <a:solidFill>
                  <a:srgbClr val="002060"/>
                </a:solidFill>
              </a:rPr>
              <a:t>书册阅读法——目录管窥阅读法</a:t>
            </a:r>
            <a:endParaRPr lang="en-US" altLang="zh-CN" sz="36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122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93844"/>
            <a:ext cx="8496944" cy="36724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清代著名历史学家、经学家、考据学家王鸣盛在《十七史商榷》中提到过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66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pPr marL="0" indent="0">
              <a:buNone/>
            </a:pPr>
            <a:r>
              <a:rPr lang="en-US" altLang="zh-CN" sz="4000" b="1" dirty="0" smtClean="0">
                <a:solidFill>
                  <a:srgbClr val="66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zh-CN" sz="4000" b="1" dirty="0" smtClean="0">
                <a:solidFill>
                  <a:srgbClr val="66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凡读书最切要者，目录之学。目录明，方可读书；不明，终是乱读。</a:t>
            </a:r>
            <a:endParaRPr lang="en-US" altLang="zh-CN" sz="4000" b="1" dirty="0" smtClean="0">
              <a:solidFill>
                <a:srgbClr val="66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1520" y="533066"/>
            <a:ext cx="7992888" cy="902757"/>
            <a:chOff x="251520" y="438466"/>
            <a:chExt cx="6993777" cy="902757"/>
          </a:xfrm>
        </p:grpSpPr>
        <p:sp>
          <p:nvSpPr>
            <p:cNvPr id="8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5913657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四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、归纳总结，提炼方法</a:t>
              </a:r>
              <a:endPara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7" name="直接连接符 16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20" name="直接连接符 19"/>
            <p:cNvCxnSpPr>
              <a:endCxn id="21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接连接符 21"/>
            <p:cNvCxnSpPr>
              <a:stCxn id="21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635896" y="1484784"/>
            <a:ext cx="5256584" cy="2448272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zh-CN" altLang="en-US" sz="4400" b="1" dirty="0" smtClean="0">
                <a:latin typeface="隶书" pitchFamily="49" charset="-122"/>
                <a:ea typeface="隶书" pitchFamily="49" charset="-122"/>
              </a:rPr>
              <a:t>听音乐，</a:t>
            </a:r>
            <a:endParaRPr lang="en-US" altLang="zh-CN" sz="4400" b="1" dirty="0" smtClean="0">
              <a:latin typeface="隶书" pitchFamily="49" charset="-122"/>
              <a:ea typeface="隶书" pitchFamily="49" charset="-122"/>
            </a:endParaRPr>
          </a:p>
          <a:p>
            <a:pPr>
              <a:buNone/>
              <a:defRPr/>
            </a:pPr>
            <a:r>
              <a:rPr lang="zh-CN" altLang="en-US" sz="4400" b="1" dirty="0" smtClean="0">
                <a:latin typeface="隶书" pitchFamily="49" charset="-122"/>
                <a:ea typeface="隶书" pitchFamily="49" charset="-122"/>
              </a:rPr>
              <a:t>看描述，</a:t>
            </a:r>
            <a:endParaRPr lang="en-US" altLang="zh-CN" sz="4400" b="1" dirty="0" smtClean="0">
              <a:latin typeface="隶书" pitchFamily="49" charset="-122"/>
              <a:ea typeface="隶书" pitchFamily="49" charset="-122"/>
            </a:endParaRPr>
          </a:p>
          <a:p>
            <a:pPr>
              <a:buNone/>
              <a:defRPr/>
            </a:pPr>
            <a:r>
              <a:rPr lang="zh-CN" altLang="en-US" sz="4400" b="1" dirty="0" smtClean="0">
                <a:latin typeface="隶书" pitchFamily="49" charset="-122"/>
                <a:ea typeface="隶书" pitchFamily="49" charset="-122"/>
              </a:rPr>
              <a:t>猜三国人物或场景。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31" y="1497340"/>
            <a:ext cx="3586765" cy="331236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0" y="404664"/>
            <a:ext cx="9144000" cy="576064"/>
            <a:chOff x="0" y="404664"/>
            <a:chExt cx="9144000" cy="57606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6" name="直接连接符 15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19" name="直接连接符 18"/>
            <p:cNvCxnSpPr>
              <a:endCxn id="20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>
              <a:stCxn id="20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杨洪基 - 滚滚长江东逝水 - 原版伴奏.mp3_2016112417174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32440" y="623731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449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9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5576" y="2924944"/>
            <a:ext cx="7848872" cy="902757"/>
            <a:chOff x="251520" y="438466"/>
            <a:chExt cx="6867763" cy="902757"/>
          </a:xfrm>
        </p:grpSpPr>
        <p:sp>
          <p:nvSpPr>
            <p:cNvPr id="5" name="TextBox 1"/>
            <p:cNvSpPr txBox="1">
              <a:spLocks noChangeArrowheads="1"/>
            </p:cNvSpPr>
            <p:nvPr/>
          </p:nvSpPr>
          <p:spPr bwMode="auto">
            <a:xfrm>
              <a:off x="1448653" y="505123"/>
              <a:ext cx="5670630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五</a:t>
              </a:r>
              <a:r>
                <a:rPr lang="zh-CN" altLang="en-US" sz="44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、迁移训练，布置作业</a:t>
              </a:r>
              <a:endParaRPr lang="zh-CN" altLang="en-US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5" name="直接连接符 14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18" name="直接连接符 17"/>
            <p:cNvCxnSpPr>
              <a:endCxn id="19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5675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636912"/>
            <a:ext cx="8240083" cy="3240360"/>
          </a:xfrm>
        </p:spPr>
        <p:txBody>
          <a:bodyPr>
            <a:normAutofit/>
          </a:bodyPr>
          <a:lstStyle/>
          <a:p>
            <a:pPr marL="442913" indent="-442913">
              <a:buNone/>
            </a:pP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 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请为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三国演义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写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一则三百字左右的内容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简介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42913" indent="-442913">
              <a:buNone/>
            </a:pP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 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读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红楼梦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的目录，从中了解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全书的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概貌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9512" y="506079"/>
            <a:ext cx="7308812" cy="902757"/>
            <a:chOff x="251520" y="438466"/>
            <a:chExt cx="7308812" cy="902757"/>
          </a:xfrm>
        </p:grpSpPr>
        <p:sp>
          <p:nvSpPr>
            <p:cNvPr id="5" name="TextBox 1"/>
            <p:cNvSpPr txBox="1">
              <a:spLocks noChangeArrowheads="1"/>
            </p:cNvSpPr>
            <p:nvPr/>
          </p:nvSpPr>
          <p:spPr bwMode="auto">
            <a:xfrm>
              <a:off x="1331640" y="460571"/>
              <a:ext cx="622869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五、迁移训练，布置作业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5" name="直接连接符 14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18" name="直接连接符 17"/>
            <p:cNvCxnSpPr>
              <a:endCxn id="19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88430" y="3165983"/>
            <a:ext cx="4829610" cy="938803"/>
            <a:chOff x="251520" y="402420"/>
            <a:chExt cx="4225909" cy="938803"/>
          </a:xfrm>
        </p:grpSpPr>
        <p:sp>
          <p:nvSpPr>
            <p:cNvPr id="5" name="TextBox 1"/>
            <p:cNvSpPr txBox="1">
              <a:spLocks noChangeArrowheads="1"/>
            </p:cNvSpPr>
            <p:nvPr/>
          </p:nvSpPr>
          <p:spPr bwMode="auto">
            <a:xfrm>
              <a:off x="1642114" y="402420"/>
              <a:ext cx="2835315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54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谢 谢！</a:t>
              </a:r>
              <a:endParaRPr lang="zh-CN" altLang="en-US" sz="5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438466"/>
              <a:ext cx="977542" cy="902757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2664867" y="6165304"/>
            <a:ext cx="38365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阅读经典</a:t>
            </a:r>
            <a:r>
              <a:rPr lang="en-US" altLang="zh-CN" sz="2800" dirty="0" smtClean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dirty="0" smtClean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提升素养</a:t>
            </a:r>
            <a:r>
              <a:rPr lang="en-US" altLang="zh-CN" sz="2800" dirty="0" smtClean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800" dirty="0">
              <a:solidFill>
                <a:srgbClr val="996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0" y="-15184"/>
            <a:ext cx="9144000" cy="1356765"/>
            <a:chOff x="0" y="14313"/>
            <a:chExt cx="9144000" cy="135676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04744" y="14313"/>
              <a:ext cx="1356765" cy="1356765"/>
            </a:xfrm>
            <a:prstGeom prst="rect">
              <a:avLst/>
            </a:prstGeom>
          </p:spPr>
        </p:pic>
        <p:cxnSp>
          <p:nvCxnSpPr>
            <p:cNvPr id="23" name="直接连接符 22"/>
            <p:cNvCxnSpPr/>
            <p:nvPr/>
          </p:nvCxnSpPr>
          <p:spPr>
            <a:xfrm>
              <a:off x="0" y="692696"/>
              <a:ext cx="3851920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292080" y="668388"/>
              <a:ext cx="3851920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/>
        </p:nvCxnSpPr>
        <p:spPr>
          <a:xfrm>
            <a:off x="0" y="6426914"/>
            <a:ext cx="2771800" cy="0"/>
          </a:xfrm>
          <a:prstGeom prst="line">
            <a:avLst/>
          </a:prstGeom>
          <a:ln w="28575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372200" y="6413699"/>
            <a:ext cx="2771800" cy="0"/>
          </a:xfrm>
          <a:prstGeom prst="line">
            <a:avLst/>
          </a:prstGeom>
          <a:ln w="28575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2782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1"/>
          <p:cNvSpPr txBox="1">
            <a:spLocks noChangeArrowheads="1"/>
          </p:cNvSpPr>
          <p:nvPr/>
        </p:nvSpPr>
        <p:spPr bwMode="auto">
          <a:xfrm>
            <a:off x="272203" y="838889"/>
            <a:ext cx="8568952" cy="2553891"/>
          </a:xfrm>
          <a:prstGeom prst="roundRect">
            <a:avLst/>
          </a:prstGeom>
          <a:solidFill>
            <a:schemeClr val="bg1">
              <a:lumMod val="50000"/>
              <a:alpha val="4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+mn-ea"/>
              </a:rPr>
              <a:t>此人身长七尺五寸，两耳垂肩，双手过膝，目能自顾其耳，面如冠玉，唇若涂脂，性宽和，寡言语，喜怒不形于色，素有大志，专好结交天下豪杰。</a:t>
            </a:r>
            <a:endParaRPr lang="zh-CN" altLang="en-US" sz="36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cs typeface="+mn-ea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888563" y="3549254"/>
            <a:ext cx="1538883" cy="250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8800" b="1" dirty="0">
                <a:solidFill>
                  <a:srgbClr val="336699"/>
                </a:solidFill>
                <a:latin typeface="华文行楷" pitchFamily="2" charset="-122"/>
                <a:ea typeface="华文行楷" pitchFamily="2" charset="-122"/>
              </a:rPr>
              <a:t>刘备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1718" y="3213805"/>
            <a:ext cx="3448777" cy="310389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9" name="直接连接符 18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21" name="直接连接符 20"/>
            <p:cNvCxnSpPr>
              <a:endCxn id="22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>
              <a:stCxn id="22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1"/>
          <p:cNvSpPr txBox="1">
            <a:spLocks noChangeArrowheads="1"/>
          </p:cNvSpPr>
          <p:nvPr/>
        </p:nvSpPr>
        <p:spPr bwMode="auto">
          <a:xfrm>
            <a:off x="272203" y="838889"/>
            <a:ext cx="8568952" cy="2553891"/>
          </a:xfrm>
          <a:prstGeom prst="roundRect">
            <a:avLst/>
          </a:prstGeom>
          <a:solidFill>
            <a:schemeClr val="bg1">
              <a:lumMod val="50000"/>
              <a:alpha val="4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+mn-ea"/>
              </a:rPr>
              <a:t>此人身长七尺五寸，两耳垂肩，双手过膝，目能自顾其耳，面如冠玉，唇若涂脂，性宽和，寡言语，喜怒不形于色，素有大志，专好结交天下豪杰。</a:t>
            </a:r>
            <a:endParaRPr lang="zh-CN" altLang="en-US" sz="36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cs typeface="+mn-ea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888563" y="3549254"/>
            <a:ext cx="1538883" cy="250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8800" b="1" dirty="0">
                <a:solidFill>
                  <a:srgbClr val="336699"/>
                </a:solidFill>
                <a:latin typeface="华文行楷" pitchFamily="2" charset="-122"/>
                <a:ea typeface="华文行楷" pitchFamily="2" charset="-122"/>
              </a:rPr>
              <a:t>刘备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1718" y="3213805"/>
            <a:ext cx="3448777" cy="310389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9" name="直接连接符 18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21" name="直接连接符 20"/>
            <p:cNvCxnSpPr>
              <a:endCxn id="22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>
              <a:stCxn id="22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杨洪基 - 滚滚长江东逝水 - 原版伴奏.mp3_2016112417174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60432" y="602128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434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9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1"/>
          <p:cNvSpPr txBox="1">
            <a:spLocks noChangeArrowheads="1"/>
          </p:cNvSpPr>
          <p:nvPr/>
        </p:nvSpPr>
        <p:spPr bwMode="auto">
          <a:xfrm>
            <a:off x="128187" y="746177"/>
            <a:ext cx="8856984" cy="2553891"/>
          </a:xfrm>
          <a:prstGeom prst="roundRect">
            <a:avLst/>
          </a:prstGeom>
          <a:solidFill>
            <a:schemeClr val="bg1">
              <a:lumMod val="50000"/>
              <a:alpha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+mn-ea"/>
              </a:rPr>
              <a:t>"方今春深，龙乘时变化，犹人得志而纵横四海。龙</a:t>
            </a:r>
            <a:r>
              <a:rPr lang="zh-CN" altLang="en-US" sz="36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+mn-ea"/>
              </a:rPr>
              <a:t>之为</a:t>
            </a:r>
            <a:r>
              <a:rPr lang="zh-CN" altLang="en-US" sz="36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+mn-ea"/>
              </a:rPr>
              <a:t>物，可比世之英雄。玄德久历四方，必知当世英雄</a:t>
            </a:r>
            <a:r>
              <a:rPr lang="zh-CN" altLang="en-US" sz="36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+mn-ea"/>
              </a:rPr>
              <a:t>。请</a:t>
            </a:r>
            <a:r>
              <a:rPr lang="zh-CN" altLang="en-US" sz="36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+mn-ea"/>
              </a:rPr>
              <a:t>试指言之。"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715728" y="3655643"/>
            <a:ext cx="1538883" cy="250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8800" b="1" dirty="0">
                <a:solidFill>
                  <a:srgbClr val="336699"/>
                </a:solidFill>
                <a:latin typeface="华文行楷" pitchFamily="2" charset="-122"/>
                <a:ea typeface="华文行楷" pitchFamily="2" charset="-122"/>
              </a:rPr>
              <a:t>曹操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105" y="2553662"/>
            <a:ext cx="2781688" cy="377242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5" name="直接连接符 14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18" name="直接连接符 17"/>
            <p:cNvCxnSpPr>
              <a:endCxn id="19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1"/>
          <p:cNvSpPr txBox="1">
            <a:spLocks noChangeArrowheads="1"/>
          </p:cNvSpPr>
          <p:nvPr/>
        </p:nvSpPr>
        <p:spPr bwMode="auto">
          <a:xfrm>
            <a:off x="128187" y="746177"/>
            <a:ext cx="8856984" cy="2553891"/>
          </a:xfrm>
          <a:prstGeom prst="roundRect">
            <a:avLst/>
          </a:prstGeom>
          <a:solidFill>
            <a:schemeClr val="bg1">
              <a:lumMod val="50000"/>
              <a:alpha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+mn-ea"/>
              </a:rPr>
              <a:t>"方今春深，龙乘时变化，犹人得志而纵横四海。龙</a:t>
            </a:r>
            <a:r>
              <a:rPr lang="zh-CN" altLang="en-US" sz="36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+mn-ea"/>
              </a:rPr>
              <a:t>之为</a:t>
            </a:r>
            <a:r>
              <a:rPr lang="zh-CN" altLang="en-US" sz="36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+mn-ea"/>
              </a:rPr>
              <a:t>物，可比世之英雄。玄德久历四方，必知当世英雄</a:t>
            </a:r>
            <a:r>
              <a:rPr lang="zh-CN" altLang="en-US" sz="36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+mn-ea"/>
              </a:rPr>
              <a:t>。请</a:t>
            </a:r>
            <a:r>
              <a:rPr lang="zh-CN" altLang="en-US" sz="36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+mn-ea"/>
              </a:rPr>
              <a:t>试指言之。"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715728" y="3655643"/>
            <a:ext cx="1538883" cy="250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8800" b="1" dirty="0">
                <a:solidFill>
                  <a:srgbClr val="336699"/>
                </a:solidFill>
                <a:latin typeface="华文行楷" pitchFamily="2" charset="-122"/>
                <a:ea typeface="华文行楷" pitchFamily="2" charset="-122"/>
              </a:rPr>
              <a:t>曹操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105" y="2553662"/>
            <a:ext cx="2781688" cy="377242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5" name="直接连接符 14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18" name="直接连接符 17"/>
            <p:cNvCxnSpPr>
              <a:endCxn id="19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杨洪基 - 滚滚长江东逝水 - 原版伴奏.mp3_2016112417174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88424" y="602128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684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9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128187" y="893414"/>
            <a:ext cx="8856984" cy="3779758"/>
          </a:xfrm>
          <a:prstGeom prst="roundRect">
            <a:avLst/>
          </a:prstGeom>
          <a:solidFill>
            <a:schemeClr val="bg1">
              <a:lumMod val="50000"/>
              <a:alpha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+mn-ea"/>
              </a:rPr>
              <a:t>曹</a:t>
            </a:r>
            <a:r>
              <a:rPr lang="zh-CN" altLang="en-US" sz="36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+mn-ea"/>
              </a:rPr>
              <a:t>寨中船只一时尽着；又被铁环锁住，无处逃避。隔江炮响，四下火船齐到，但见三江面上，火逐风飞，一派通红，漫天彻地。 曹操回观岸上营寨，几处烟火。黄盖跳在小船上，背后数人驾舟，冒烟突火，来寻曹操</a:t>
            </a:r>
            <a:r>
              <a:rPr lang="zh-CN" altLang="en-US" sz="36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+mn-ea"/>
              </a:rPr>
              <a:t>。</a:t>
            </a:r>
            <a:endParaRPr lang="zh-CN" altLang="en-US" sz="36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cs typeface="+mn-ea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204112" y="4883212"/>
            <a:ext cx="470513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>
            <a:spAutoFit/>
          </a:bodyPr>
          <a:lstStyle/>
          <a:p>
            <a:r>
              <a:rPr lang="zh-CN" altLang="en-US" sz="8800" b="1" dirty="0" smtClean="0">
                <a:solidFill>
                  <a:srgbClr val="336699"/>
                </a:solidFill>
                <a:latin typeface="华文行楷" pitchFamily="2" charset="-122"/>
                <a:ea typeface="华文行楷" pitchFamily="2" charset="-122"/>
              </a:rPr>
              <a:t>赤壁之战</a:t>
            </a:r>
            <a:endParaRPr lang="zh-CN" altLang="en-US" sz="8800" b="1" dirty="0">
              <a:solidFill>
                <a:srgbClr val="336699"/>
              </a:solidFill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4" name="直接连接符 13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17" name="直接连接符 16"/>
            <p:cNvCxnSpPr>
              <a:endCxn id="18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9" name="直接连接符 18"/>
            <p:cNvCxnSpPr>
              <a:stCxn id="18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2924944"/>
            <a:ext cx="8062664" cy="1611610"/>
          </a:xfrm>
        </p:spPr>
        <p:txBody>
          <a:bodyPr>
            <a:noAutofit/>
          </a:bodyPr>
          <a:lstStyle/>
          <a:p>
            <a:pPr algn="just"/>
            <a:r>
              <a:rPr lang="zh-CN" altLang="en-US" sz="48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48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4800" b="1" dirty="0" smtClean="0">
                <a:latin typeface="黑体" pitchFamily="49" charset="-122"/>
                <a:ea typeface="黑体" pitchFamily="49" charset="-122"/>
              </a:rPr>
              <a:t>目录</a:t>
            </a:r>
            <a:r>
              <a:rPr lang="zh-CN" altLang="en-US" sz="4800" b="1" dirty="0">
                <a:latin typeface="黑体" pitchFamily="49" charset="-122"/>
                <a:ea typeface="黑体" pitchFamily="49" charset="-122"/>
              </a:rPr>
              <a:t>管窥阅读法，通过阅读目录，了解原著概貌</a:t>
            </a:r>
            <a:endParaRPr lang="zh-CN" altLang="en-US" sz="48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1196752"/>
            <a:ext cx="5015290" cy="1224136"/>
          </a:xfrm>
        </p:spPr>
        <p:txBody>
          <a:bodyPr>
            <a:normAutofit/>
          </a:bodyPr>
          <a:lstStyle/>
          <a:p>
            <a:r>
              <a:rPr lang="zh-CN" altLang="en-US" sz="7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书册阅读法</a:t>
            </a:r>
            <a:endParaRPr lang="zh-CN" altLang="en-US" sz="7200" b="1" dirty="0">
              <a:solidFill>
                <a:srgbClr val="003366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59549"/>
            <a:ext cx="9144000" cy="576064"/>
            <a:chOff x="0" y="404664"/>
            <a:chExt cx="9144000" cy="57606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3968" y="404664"/>
              <a:ext cx="576064" cy="576064"/>
            </a:xfrm>
            <a:prstGeom prst="rect">
              <a:avLst/>
            </a:prstGeom>
          </p:spPr>
        </p:pic>
        <p:cxnSp>
          <p:nvCxnSpPr>
            <p:cNvPr id="12" name="直接连接符 11"/>
            <p:cNvCxnSpPr/>
            <p:nvPr/>
          </p:nvCxnSpPr>
          <p:spPr>
            <a:xfrm>
              <a:off x="0" y="692696"/>
              <a:ext cx="4139952" cy="0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5004048" y="668388"/>
              <a:ext cx="4139952" cy="24308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212" y="6550223"/>
            <a:ext cx="9152668" cy="307777"/>
            <a:chOff x="8693" y="6513149"/>
            <a:chExt cx="9152668" cy="307777"/>
          </a:xfrm>
        </p:grpSpPr>
        <p:cxnSp>
          <p:nvCxnSpPr>
            <p:cNvPr id="15" name="直接连接符 14"/>
            <p:cNvCxnSpPr>
              <a:endCxn id="16" idx="1"/>
            </p:cNvCxnSpPr>
            <p:nvPr/>
          </p:nvCxnSpPr>
          <p:spPr>
            <a:xfrm flipV="1">
              <a:off x="8693" y="6667038"/>
              <a:ext cx="3574274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3582967" y="6513149"/>
              <a:ext cx="1980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阅读经典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提升素养</a:t>
              </a:r>
              <a:r>
                <a:rPr lang="en-US" altLang="zh-CN" sz="1400" dirty="0" smtClean="0">
                  <a:solidFill>
                    <a:srgbClr val="996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1400" dirty="0">
                <a:solidFill>
                  <a:srgbClr val="996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7" name="直接连接符 16"/>
            <p:cNvCxnSpPr>
              <a:stCxn id="16" idx="3"/>
            </p:cNvCxnSpPr>
            <p:nvPr/>
          </p:nvCxnSpPr>
          <p:spPr>
            <a:xfrm>
              <a:off x="5563323" y="6667038"/>
              <a:ext cx="3598038" cy="2322"/>
            </a:xfrm>
            <a:prstGeom prst="line">
              <a:avLst/>
            </a:prstGeom>
            <a:ln w="28575">
              <a:solidFill>
                <a:srgbClr val="9966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</TotalTime>
  <Words>2259</Words>
  <Application>Microsoft Office PowerPoint</Application>
  <PresentationFormat>全屏显示(4:3)</PresentationFormat>
  <Paragraphs>143</Paragraphs>
  <Slides>32</Slides>
  <Notes>0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    ——目录管窥阅读法，通过阅读目录，了解原著概貌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193</cp:revision>
  <dcterms:created xsi:type="dcterms:W3CDTF">2016-11-24T11:11:51Z</dcterms:created>
  <dcterms:modified xsi:type="dcterms:W3CDTF">2016-12-01T00:55:36Z</dcterms:modified>
</cp:coreProperties>
</file>