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94" r:id="rId3"/>
    <p:sldId id="342" r:id="rId4"/>
    <p:sldId id="312" r:id="rId5"/>
    <p:sldId id="315" r:id="rId6"/>
    <p:sldId id="272" r:id="rId7"/>
    <p:sldId id="341" r:id="rId8"/>
    <p:sldId id="263" r:id="rId9"/>
    <p:sldId id="390" r:id="rId10"/>
    <p:sldId id="391" r:id="rId11"/>
    <p:sldId id="314" r:id="rId12"/>
    <p:sldId id="343" r:id="rId13"/>
    <p:sldId id="290" r:id="rId14"/>
    <p:sldId id="344" r:id="rId15"/>
    <p:sldId id="345" r:id="rId16"/>
    <p:sldId id="346" r:id="rId17"/>
    <p:sldId id="347" r:id="rId18"/>
    <p:sldId id="348" r:id="rId19"/>
    <p:sldId id="349" r:id="rId20"/>
    <p:sldId id="350" r:id="rId21"/>
    <p:sldId id="351" r:id="rId22"/>
    <p:sldId id="352" r:id="rId23"/>
    <p:sldId id="353" r:id="rId24"/>
    <p:sldId id="356" r:id="rId25"/>
    <p:sldId id="355" r:id="rId26"/>
    <p:sldId id="358" r:id="rId27"/>
    <p:sldId id="359" r:id="rId28"/>
    <p:sldId id="360" r:id="rId29"/>
    <p:sldId id="361" r:id="rId30"/>
    <p:sldId id="362" r:id="rId31"/>
    <p:sldId id="363" r:id="rId32"/>
    <p:sldId id="365" r:id="rId33"/>
    <p:sldId id="364" r:id="rId34"/>
    <p:sldId id="366" r:id="rId35"/>
    <p:sldId id="367" r:id="rId36"/>
    <p:sldId id="370" r:id="rId37"/>
    <p:sldId id="371" r:id="rId38"/>
    <p:sldId id="372" r:id="rId39"/>
    <p:sldId id="261" r:id="rId40"/>
    <p:sldId id="375" r:id="rId41"/>
    <p:sldId id="373" r:id="rId42"/>
    <p:sldId id="271" r:id="rId43"/>
    <p:sldId id="374" r:id="rId44"/>
    <p:sldId id="376" r:id="rId45"/>
    <p:sldId id="377" r:id="rId46"/>
    <p:sldId id="378" r:id="rId47"/>
    <p:sldId id="379" r:id="rId48"/>
    <p:sldId id="380" r:id="rId49"/>
    <p:sldId id="292" r:id="rId50"/>
    <p:sldId id="381" r:id="rId51"/>
    <p:sldId id="382" r:id="rId52"/>
    <p:sldId id="383" r:id="rId53"/>
    <p:sldId id="384" r:id="rId54"/>
    <p:sldId id="385" r:id="rId55"/>
    <p:sldId id="386" r:id="rId56"/>
    <p:sldId id="387" r:id="rId57"/>
    <p:sldId id="388" r:id="rId58"/>
    <p:sldId id="260" r:id="rId59"/>
  </p:sldIdLst>
  <p:sldSz cx="12192000" cy="6858000"/>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1" d="100"/>
          <a:sy n="91" d="100"/>
        </p:scale>
        <p:origin x="76" y="24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tags" Target="tags/tag5.xml" /><Relationship Id="rId61" Type="http://schemas.openxmlformats.org/officeDocument/2006/relationships/presProps" Target="presProps.xml" /><Relationship Id="rId62" Type="http://schemas.openxmlformats.org/officeDocument/2006/relationships/viewProps" Target="viewProps.xml" /><Relationship Id="rId63" Type="http://schemas.openxmlformats.org/officeDocument/2006/relationships/theme" Target="theme/theme1.xml" /><Relationship Id="rId64"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0A3A44-625E-4F86-9ED6-887B3BAD5611}"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A5C3C2-9C6B-4802-8021-F99F82BE57F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AC87D-36ED-41FB-B594-006CCC29BC6C}"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31C86-0920-4C24-8472-32115918BA76}"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AC87D-36ED-41FB-B594-006CCC29BC6C}"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AC87D-36ED-41FB-B594-006CCC29BC6C}"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57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spd="slow" advClick="0" advTm="3000">
    <p:randomBar dir="ver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8" name="矩形 7"/>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9" name="直接连接符 8"/>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8" name="矩形 7"/>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9" name="直接连接符 8"/>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8" name="矩形 7"/>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11" name="直接连接符 10"/>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8" name="矩形 7"/>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9" name="直接连接符 8"/>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10" name="直接连接符 9"/>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1" name="矩形 10"/>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12" name="直接连接符 11"/>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7" name="矩形 6"/>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8" name="直接连接符 7"/>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6" name="矩形 5"/>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7" name="直接连接符 6"/>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10" name="直接连接符 9"/>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9" name="矩形 8"/>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10" name="直接连接符 9"/>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3B5552"/>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
        <p:nvSpPr>
          <p:cNvPr id="7" name="矩形 6"/>
          <p:cNvSpPr/>
          <p:nvPr userDrawn="1"/>
        </p:nvSpPr>
        <p:spPr>
          <a:xfrm>
            <a:off x="518160" y="502920"/>
            <a:ext cx="11033760" cy="5852795"/>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课件学科网logo"/>
          <p:cNvPicPr>
            <a:picLocks noChangeAspect="1"/>
          </p:cNvPicPr>
          <p:nvPr userDrawn="1"/>
        </p:nvPicPr>
        <p:blipFill>
          <a:blip r:embed="rId12"/>
          <a:stretch>
            <a:fillRect/>
          </a:stretch>
        </p:blipFill>
        <p:spPr>
          <a:xfrm>
            <a:off x="10595610" y="0"/>
            <a:ext cx="1596390" cy="6496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3000">
    <p:randomBar dir="ver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8.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9.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image" Target="../media/image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9.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9.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image" Target="../media/image9.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 Id="rId3" Type="http://schemas.openxmlformats.org/officeDocument/2006/relationships/image" Target="../media/image9.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 Id="rId3" Type="http://schemas.openxmlformats.org/officeDocument/2006/relationships/image" Target="../media/image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 Id="rId3" Type="http://schemas.openxmlformats.org/officeDocument/2006/relationships/image" Target="../media/image9.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 Id="rId3" Type="http://schemas.openxmlformats.org/officeDocument/2006/relationships/image" Target="../media/image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tags" Target="../tags/tag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2.xml" /><Relationship Id="rId3" Type="http://schemas.openxmlformats.org/officeDocument/2006/relationships/image" Target="../media/image9.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4.xml" /><Relationship Id="rId3" Type="http://schemas.openxmlformats.org/officeDocument/2006/relationships/image" Target="../media/image9.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7.xml" /><Relationship Id="rId3" Type="http://schemas.openxmlformats.org/officeDocument/2006/relationships/image" Target="../media/image9.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8.xml" /><Relationship Id="rId3" Type="http://schemas.openxmlformats.org/officeDocument/2006/relationships/image" Target="../media/image10.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9.xml" /><Relationship Id="rId3" Type="http://schemas.openxmlformats.org/officeDocument/2006/relationships/image" Target="../media/image1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0.xml" /><Relationship Id="rId3" Type="http://schemas.openxmlformats.org/officeDocument/2006/relationships/image" Target="../media/image8.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1.xml" /><Relationship Id="rId3" Type="http://schemas.openxmlformats.org/officeDocument/2006/relationships/image" Target="../media/image11.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2.xml" /><Relationship Id="rId3" Type="http://schemas.openxmlformats.org/officeDocument/2006/relationships/image" Target="../media/image11.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3.xml" /><Relationship Id="rId3" Type="http://schemas.openxmlformats.org/officeDocument/2006/relationships/image" Target="../media/image11.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4.xml" /><Relationship Id="rId3" Type="http://schemas.openxmlformats.org/officeDocument/2006/relationships/image" Target="../media/image11.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5.xml" /><Relationship Id="rId3" Type="http://schemas.openxmlformats.org/officeDocument/2006/relationships/image" Target="../media/image11.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6.xml" /><Relationship Id="rId3" Type="http://schemas.openxmlformats.org/officeDocument/2006/relationships/image" Target="../media/image11.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7.xml" /><Relationship Id="rId3" Type="http://schemas.openxmlformats.org/officeDocument/2006/relationships/image" Target="../media/image8.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5.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0.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1.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4.xml" /><Relationship Id="rId3" Type="http://schemas.openxmlformats.org/officeDocument/2006/relationships/image" Target="../media/image12.png" /><Relationship Id="rId4" Type="http://schemas.openxmlformats.org/officeDocument/2006/relationships/image" Target="../media/image13.png" /><Relationship Id="rId5" Type="http://schemas.openxmlformats.org/officeDocument/2006/relationships/image" Target="../media/image1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7.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1249446" y="502572"/>
            <a:ext cx="3343494"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单元导读</a:t>
            </a:r>
            <a:endParaRPr lang="zh-CN" altLang="en-US" sz="200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rcRect l="41453" r="17821"/>
          <a:stretch>
            <a:fillRect/>
          </a:stretch>
        </p:blipFill>
        <p:spPr>
          <a:xfrm>
            <a:off x="7810792" y="1146814"/>
            <a:ext cx="3414462" cy="4911725"/>
          </a:xfrm>
          <a:prstGeom prst="rect">
            <a:avLst/>
          </a:prstGeom>
        </p:spPr>
      </p:pic>
      <p:sp>
        <p:nvSpPr>
          <p:cNvPr id="18" name="文本框 17"/>
          <p:cNvSpPr txBox="1"/>
          <p:nvPr/>
        </p:nvSpPr>
        <p:spPr>
          <a:xfrm>
            <a:off x="1131822" y="1752898"/>
            <a:ext cx="6584738" cy="3713517"/>
          </a:xfrm>
          <a:prstGeom prst="rect">
            <a:avLst/>
          </a:prstGeom>
          <a:noFill/>
        </p:spPr>
        <p:txBody>
          <a:bodyPr wrap="square">
            <a:spAutoFit/>
          </a:bodyPr>
          <a:lstStyle/>
          <a:p>
            <a:pPr marL="0" indent="457200">
              <a:lnSpc>
                <a:spcPct val="150000"/>
              </a:lnSpc>
              <a:buNone/>
            </a:pPr>
            <a:r>
              <a:rPr lang="zh-CN" altLang="en-US" sz="2000">
                <a:latin typeface="微软雅黑" panose="020b0503020204020204" pitchFamily="34" charset="-122"/>
                <a:ea typeface="微软雅黑" panose="020b0503020204020204" pitchFamily="34" charset="-122"/>
              </a:rPr>
              <a:t>如果说传统文化是一株枝繁叶茂的大树，那先秦诸子就是这株大树的根。先秦诸子，百家争鸣，百花齐放，铸就了中华思想文化史上的一段辉煌。</a:t>
            </a:r>
            <a:endParaRPr lang="en-US" altLang="zh-CN" sz="2000">
              <a:latin typeface="微软雅黑" panose="020b0503020204020204" pitchFamily="34" charset="-122"/>
              <a:ea typeface="微软雅黑" panose="020b0503020204020204" pitchFamily="34" charset="-122"/>
            </a:endParaRPr>
          </a:p>
          <a:p>
            <a:pPr marL="0" indent="457200">
              <a:lnSpc>
                <a:spcPct val="150000"/>
              </a:lnSpc>
              <a:buNone/>
            </a:pPr>
            <a:r>
              <a:rPr lang="zh-CN" altLang="en-US" sz="2000">
                <a:latin typeface="微软雅黑" panose="020b0503020204020204" pitchFamily="34" charset="-122"/>
                <a:ea typeface="微软雅黑" panose="020b0503020204020204" pitchFamily="34" charset="-122"/>
              </a:rPr>
              <a:t>本单元集中学习先秦诸子散文，以加深对传统文化之根的理解。要注意领会先秦诸子对社会人生的洞察，思考其思想学说对立德树人、修身养性的现实意义；感受先秦诸子或雍容或犀利或雄起或扑拙的论说风格，理解各家论说的方法，领会其妙处。</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3A5451"/>
          </a:solidFill>
          <a:ln>
            <a:solidFill>
              <a:srgbClr val="485F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172570" y="168088"/>
            <a:ext cx="11846859" cy="652182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菱形 6"/>
          <p:cNvSpPr/>
          <p:nvPr/>
        </p:nvSpPr>
        <p:spPr>
          <a:xfrm>
            <a:off x="8253219" y="1884161"/>
            <a:ext cx="1913776" cy="18712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8734498" y="2253632"/>
            <a:ext cx="1562100" cy="1015663"/>
          </a:xfrm>
          <a:prstGeom prst="rect">
            <a:avLst/>
          </a:prstGeom>
          <a:noFill/>
        </p:spPr>
        <p:txBody>
          <a:bodyPr wrap="square" rtlCol="0">
            <a:spAutoFit/>
          </a:bodyPr>
          <a:lstStyle/>
          <a:p>
            <a:r>
              <a:rPr lang="zh-CN" altLang="en-US" sz="6000">
                <a:solidFill>
                  <a:srgbClr val="3A5451"/>
                </a:solidFill>
                <a:latin typeface="楷体" panose="02010609060101010101" pitchFamily="49" charset="-122"/>
                <a:ea typeface="楷体" panose="02010609060101010101" pitchFamily="49" charset="-122"/>
                <a:cs typeface="+mn-ea"/>
                <a:sym typeface="+mn-lt"/>
              </a:rPr>
              <a:t>壹</a:t>
            </a:r>
            <a:endParaRPr lang="zh-CN" altLang="en-US" sz="6000">
              <a:solidFill>
                <a:srgbClr val="3A5451"/>
              </a:solidFill>
              <a:latin typeface="楷体" panose="02010609060101010101" pitchFamily="49" charset="-122"/>
              <a:ea typeface="楷体" panose="02010609060101010101" pitchFamily="49" charset="-122"/>
              <a:cs typeface="+mn-ea"/>
              <a:sym typeface="+mn-lt"/>
            </a:endParaRPr>
          </a:p>
        </p:txBody>
      </p:sp>
      <p:sp>
        <p:nvSpPr>
          <p:cNvPr id="11" name="菱形 10"/>
          <p:cNvSpPr/>
          <p:nvPr/>
        </p:nvSpPr>
        <p:spPr>
          <a:xfrm>
            <a:off x="8414009" y="1778878"/>
            <a:ext cx="2128859" cy="2081782"/>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2526001" y="2777167"/>
            <a:ext cx="5413547" cy="707886"/>
          </a:xfrm>
          <a:prstGeom prst="rect">
            <a:avLst/>
          </a:prstGeom>
          <a:noFill/>
          <a:effectLst>
            <a:reflection blurRad="6350" stA="50000" endA="300" endPos="55500" dist="101600" dir="5400000" sy="-100000" algn="bl" rotWithShape="0"/>
          </a:effectLst>
        </p:spPr>
        <p:txBody>
          <a:bodyPr vert="horz" wrap="square" rtlCol="0">
            <a:spAutoFit/>
          </a:bodyPr>
          <a:lstStyle/>
          <a:p>
            <a:r>
              <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ea"/>
                <a:sym typeface="+mn-lt"/>
              </a:rPr>
              <a:t>语言积累与探究</a:t>
            </a:r>
            <a:endPar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ea"/>
              <a:sym typeface="+mn-lt"/>
            </a:endParaRPr>
          </a:p>
        </p:txBody>
      </p:sp>
      <p:pic>
        <p:nvPicPr>
          <p:cNvPr id="5" name="图片 4"/>
          <p:cNvPicPr>
            <a:picLocks noChangeAspect="1"/>
          </p:cNvPicPr>
          <p:nvPr/>
        </p:nvPicPr>
        <p:blipFill>
          <a:blip r:embed="rId3"/>
          <a:stretch>
            <a:fillRect/>
          </a:stretch>
        </p:blipFill>
        <p:spPr>
          <a:xfrm rot="2391297">
            <a:off x="7943951" y="2655311"/>
            <a:ext cx="2817685" cy="2515984"/>
          </a:xfrm>
          <a:prstGeom prst="rect">
            <a:avLst/>
          </a:prstGeom>
        </p:spPr>
      </p:pic>
    </p:spTree>
  </p:cSld>
  <p:clrMapOvr>
    <a:masterClrMapping/>
  </p:clrMapOvr>
  <p:transition spd="slow" advClick="0" advTm="3000">
    <p:randomBar dir="vert"/>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34962" y="1712092"/>
            <a:ext cx="5582021" cy="3505896"/>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zh-CN" sz="2400">
                <a:latin typeface="微软雅黑" panose="020b0503020204020204" pitchFamily="34" charset="-122"/>
                <a:ea typeface="微软雅黑" panose="020b0503020204020204" pitchFamily="34" charset="-122"/>
              </a:rPr>
              <a:t>子曰：“君子食无求饱，居无求安，</a:t>
            </a:r>
            <a:r>
              <a:rPr lang="zh-CN" altLang="zh-CN" sz="2400">
                <a:solidFill>
                  <a:srgbClr val="C00000"/>
                </a:solidFill>
                <a:latin typeface="微软雅黑" panose="020b0503020204020204" pitchFamily="34" charset="-122"/>
                <a:ea typeface="微软雅黑" panose="020b0503020204020204" pitchFamily="34" charset="-122"/>
              </a:rPr>
              <a:t>敏</a:t>
            </a:r>
            <a:r>
              <a:rPr lang="zh-CN" altLang="zh-CN" sz="2400">
                <a:latin typeface="微软雅黑" panose="020b0503020204020204" pitchFamily="34" charset="-122"/>
                <a:ea typeface="微软雅黑" panose="020b0503020204020204" pitchFamily="34" charset="-122"/>
              </a:rPr>
              <a:t>于事</a:t>
            </a:r>
            <a:r>
              <a:rPr lang="zh-CN" altLang="zh-CN" sz="2400">
                <a:solidFill>
                  <a:srgbClr val="C00000"/>
                </a:solidFill>
                <a:latin typeface="微软雅黑" panose="020b0503020204020204" pitchFamily="34" charset="-122"/>
                <a:ea typeface="微软雅黑" panose="020b0503020204020204" pitchFamily="34" charset="-122"/>
              </a:rPr>
              <a:t>而</a:t>
            </a:r>
            <a:r>
              <a:rPr lang="zh-CN" altLang="zh-CN" sz="2400">
                <a:latin typeface="微软雅黑" panose="020b0503020204020204" pitchFamily="34" charset="-122"/>
                <a:ea typeface="微软雅黑" panose="020b0503020204020204" pitchFamily="34" charset="-122"/>
              </a:rPr>
              <a:t>慎于言，</a:t>
            </a:r>
            <a:r>
              <a:rPr lang="zh-CN" altLang="zh-CN" sz="2400">
                <a:solidFill>
                  <a:srgbClr val="C00000"/>
                </a:solidFill>
                <a:latin typeface="微软雅黑" panose="020b0503020204020204" pitchFamily="34" charset="-122"/>
                <a:ea typeface="微软雅黑" panose="020b0503020204020204" pitchFamily="34" charset="-122"/>
              </a:rPr>
              <a:t>就有道而正</a:t>
            </a:r>
            <a:r>
              <a:rPr lang="zh-CN" altLang="zh-CN" sz="2400">
                <a:latin typeface="微软雅黑" panose="020b0503020204020204" pitchFamily="34" charset="-122"/>
                <a:ea typeface="微软雅黑" panose="020b0503020204020204" pitchFamily="34" charset="-122"/>
              </a:rPr>
              <a:t>焉，可谓好学也</a:t>
            </a:r>
            <a:r>
              <a:rPr lang="zh-CN" altLang="zh-CN" sz="2400">
                <a:solidFill>
                  <a:srgbClr val="C00000"/>
                </a:solidFill>
                <a:latin typeface="微软雅黑" panose="020b0503020204020204" pitchFamily="34" charset="-122"/>
                <a:ea typeface="微软雅黑" panose="020b0503020204020204" pitchFamily="34" charset="-122"/>
              </a:rPr>
              <a:t>已</a:t>
            </a:r>
            <a:r>
              <a:rPr lang="zh-CN" altLang="zh-CN" sz="2400">
                <a:latin typeface="微软雅黑" panose="020b0503020204020204" pitchFamily="34" charset="-122"/>
                <a:ea typeface="微软雅黑" panose="020b0503020204020204" pitchFamily="34" charset="-122"/>
              </a:rPr>
              <a:t>。”（《学而》）</a:t>
            </a:r>
            <a:endParaRPr lang="en-US" altLang="zh-CN"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342955" y="1013626"/>
            <a:ext cx="4362761" cy="5019323"/>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敏：勤勉。</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而①：表并列。</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而②：表顺承。</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就：到。</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有道：指有才艺或有道德的人。</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正：使</a:t>
            </a: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匡正。      </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已：同“矣”，句尾语气词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表陈述，相当于“了”。</a:t>
            </a:r>
            <a:endParaRPr lang="zh-CN" altLang="en-US" sz="2400">
              <a:solidFill>
                <a:schemeClr val="bg1"/>
              </a:solidFill>
            </a:endParaRPr>
          </a:p>
        </p:txBody>
      </p:sp>
      <p:sp>
        <p:nvSpPr>
          <p:cNvPr id="18" name="文本框 17"/>
          <p:cNvSpPr txBox="1"/>
          <p:nvPr/>
        </p:nvSpPr>
        <p:spPr>
          <a:xfrm>
            <a:off x="1234961" y="3319498"/>
            <a:ext cx="5582021" cy="2221762"/>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楷体" panose="02010609060101010101" pitchFamily="49" charset="-122"/>
                <a:ea typeface="楷体" panose="02010609060101010101" pitchFamily="49" charset="-122"/>
              </a:rPr>
              <a:t>译文：孔子说：“品德高尚的人吃东西不追求饱足，居住不追求舒适，做事勤勉，言谈谨慎，到有道的人那里去匡正自己，这样可以说是好学了。”</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8205157" cy="1200329"/>
          </a:xfrm>
          <a:prstGeom prst="rect">
            <a:avLst/>
          </a:prstGeom>
          <a:noFill/>
        </p:spPr>
        <p:txBody>
          <a:bodyPr wrap="square">
            <a:spAutoFit/>
          </a:bodyPr>
          <a:lstStyle/>
          <a:p>
            <a:pPr marL="342900" indent="-342900">
              <a:buFont typeface="Wingdings" panose="05000000000000000000" pitchFamily="2" charset="2"/>
              <a:buChar char="l"/>
            </a:pPr>
            <a:r>
              <a:rPr lang="zh-CN" altLang="zh-CN" sz="2400">
                <a:effectLst/>
                <a:latin typeface="微软雅黑" panose="020b0503020204020204" pitchFamily="34" charset="-122"/>
                <a:ea typeface="微软雅黑" panose="020b0503020204020204" pitchFamily="34" charset="-122"/>
                <a:cs typeface="宋体" panose="02010600030101010101" pitchFamily="2" charset="-122"/>
              </a:rPr>
              <a:t>从《</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学而</a:t>
            </a:r>
            <a:r>
              <a:rPr lang="zh-CN" altLang="zh-CN" sz="2400">
                <a:effectLst/>
                <a:latin typeface="微软雅黑" panose="020b0503020204020204" pitchFamily="34" charset="-122"/>
                <a:ea typeface="微软雅黑" panose="020b0503020204020204" pitchFamily="34" charset="-122"/>
                <a:cs typeface="宋体" panose="02010600030101010101" pitchFamily="2" charset="-122"/>
              </a:rPr>
              <a:t>》这段话，理解孔子是怎样阐述</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a:effectLst/>
                <a:latin typeface="微软雅黑" panose="020b0503020204020204" pitchFamily="34" charset="-122"/>
                <a:ea typeface="微软雅黑" panose="020b0503020204020204" pitchFamily="34" charset="-122"/>
                <a:cs typeface="宋体" panose="02010600030101010101" pitchFamily="2" charset="-122"/>
              </a:rPr>
              <a:t>好学</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a:effectLst/>
                <a:latin typeface="微软雅黑" panose="020b0503020204020204" pitchFamily="34" charset="-122"/>
                <a:ea typeface="微软雅黑" panose="020b0503020204020204" pitchFamily="34" charset="-122"/>
                <a:cs typeface="宋体" panose="02010600030101010101" pitchFamily="2" charset="-122"/>
              </a:rPr>
              <a:t>的？</a:t>
            </a:r>
            <a:endParaRPr lang="en-US" altLang="zh-CN" sz="2400">
              <a:effectLst/>
              <a:latin typeface="微软雅黑" panose="020b0503020204020204" pitchFamily="34" charset="-122"/>
              <a:ea typeface="微软雅黑" panose="020b0503020204020204" pitchFamily="34" charset="-122"/>
              <a:cs typeface="宋体" panose="02010600030101010101" pitchFamily="2" charset="-122"/>
            </a:endParaRPr>
          </a:p>
          <a:p>
            <a:endParaRPr lang="en-US" altLang="zh-CN" sz="2400">
              <a:latin typeface="微软雅黑" panose="020b0503020204020204" pitchFamily="34" charset="-122"/>
              <a:ea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343790" y="2063378"/>
            <a:ext cx="7803514" cy="3970318"/>
          </a:xfrm>
          <a:prstGeom prst="rect">
            <a:avLst/>
          </a:prstGeom>
          <a:noFill/>
        </p:spPr>
        <p:txBody>
          <a:bodyPr wrap="square">
            <a:spAutoFit/>
          </a:bodyPr>
          <a:lstStyle/>
          <a:p>
            <a:pPr algn="l"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这是对</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什么是好学</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这一问题的一种回答，包括四个方面。前两个方面说不要做什么，后两个方面说要做什么。孔子说能做到这四点就是好学，凸显了古人以完善道德品质为基点的教育思想。</a:t>
            </a:r>
            <a:endParaRPr lang="zh-CN" altLang="zh-CN" sz="2400" kern="100">
              <a:effectLst/>
              <a:latin typeface="微软雅黑" panose="020b0503020204020204" pitchFamily="34" charset="-122"/>
              <a:ea typeface="微软雅黑" panose="020b0503020204020204" pitchFamily="34" charset="-122"/>
            </a:endParaRPr>
          </a:p>
          <a:p>
            <a:pPr indent="457200" algn="l" fontAlgn="ctr">
              <a:lnSpc>
                <a:spcPct val="150000"/>
              </a:lnSpc>
            </a:pP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孔子认为君子为学要修身养性、安贫乐道，克制物质享受的欲望，不断向有道之人学习，说话要谨慎，做事要勤勉，就是在求学上强调道德实践重于知识。</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34962" y="1712092"/>
            <a:ext cx="5582021" cy="2951898"/>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子曰：“人</a:t>
            </a:r>
            <a:r>
              <a:rPr lang="zh-CN" altLang="en-US" sz="2400">
                <a:solidFill>
                  <a:srgbClr val="C00000"/>
                </a:solidFill>
                <a:latin typeface="微软雅黑" panose="020b0503020204020204" pitchFamily="34" charset="-122"/>
                <a:ea typeface="微软雅黑" panose="020b0503020204020204" pitchFamily="34" charset="-122"/>
              </a:rPr>
              <a:t>而</a:t>
            </a:r>
            <a:r>
              <a:rPr lang="zh-CN" altLang="en-US" sz="2400">
                <a:latin typeface="微软雅黑" panose="020b0503020204020204" pitchFamily="34" charset="-122"/>
                <a:ea typeface="微软雅黑" panose="020b0503020204020204" pitchFamily="34" charset="-122"/>
              </a:rPr>
              <a:t>不仁，</a:t>
            </a:r>
            <a:r>
              <a:rPr lang="zh-CN" altLang="en-US" sz="2400">
                <a:solidFill>
                  <a:srgbClr val="C00000"/>
                </a:solidFill>
                <a:latin typeface="微软雅黑" panose="020b0503020204020204" pitchFamily="34" charset="-122"/>
                <a:ea typeface="微软雅黑" panose="020b0503020204020204" pitchFamily="34" charset="-122"/>
              </a:rPr>
              <a:t>如</a:t>
            </a:r>
            <a:r>
              <a:rPr lang="zh-CN" altLang="en-US" sz="2400">
                <a:latin typeface="微软雅黑" panose="020b0503020204020204" pitchFamily="34" charset="-122"/>
                <a:ea typeface="微软雅黑" panose="020b0503020204020204" pitchFamily="34" charset="-122"/>
              </a:rPr>
              <a:t>礼</a:t>
            </a:r>
            <a:r>
              <a:rPr lang="zh-CN" altLang="en-US" sz="2400">
                <a:solidFill>
                  <a:srgbClr val="C00000"/>
                </a:solidFill>
                <a:latin typeface="微软雅黑" panose="020b0503020204020204" pitchFamily="34" charset="-122"/>
                <a:ea typeface="微软雅黑" panose="020b0503020204020204" pitchFamily="34" charset="-122"/>
              </a:rPr>
              <a:t>何</a:t>
            </a:r>
            <a:r>
              <a:rPr lang="zh-CN" altLang="en-US" sz="2400">
                <a:latin typeface="微软雅黑" panose="020b0503020204020204" pitchFamily="34" charset="-122"/>
                <a:ea typeface="微软雅黑" panose="020b0503020204020204" pitchFamily="34" charset="-122"/>
              </a:rPr>
              <a:t>？人而不仁，如乐何？”（</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八佾</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342955" y="2304333"/>
            <a:ext cx="4362761" cy="2249334"/>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而：表假设，如果。</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如</a:t>
            </a: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何：固定句式，译为“怎样</a:t>
            </a: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呢？”</a:t>
            </a:r>
            <a:endParaRPr lang="zh-CN" altLang="en-US" sz="2400">
              <a:solidFill>
                <a:schemeClr val="bg1"/>
              </a:solidFill>
            </a:endParaRPr>
          </a:p>
        </p:txBody>
      </p:sp>
      <p:sp>
        <p:nvSpPr>
          <p:cNvPr id="18" name="文本框 17"/>
          <p:cNvSpPr txBox="1"/>
          <p:nvPr/>
        </p:nvSpPr>
        <p:spPr>
          <a:xfrm>
            <a:off x="1234961" y="3319498"/>
            <a:ext cx="5582021" cy="2221762"/>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楷体" panose="02010609060101010101" pitchFamily="49" charset="-122"/>
                <a:ea typeface="楷体" panose="02010609060101010101" pitchFamily="49" charset="-122"/>
              </a:rPr>
              <a:t>译文：孔子说：“一个人如果没有仁德，他怎样对待礼呢？一个人如果没有仁德，他怎样对待乐呢？</a:t>
            </a:r>
            <a:endParaRPr lang="zh-CN" altLang="en-US" sz="2400">
              <a:latin typeface="楷体" panose="02010609060101010101" pitchFamily="49" charset="-122"/>
              <a:ea typeface="楷体" panose="02010609060101010101" pitchFamily="49" charset="-122"/>
            </a:endParaRPr>
          </a:p>
          <a:p>
            <a:pPr marL="342900" indent="-342900">
              <a:lnSpc>
                <a:spcPct val="150000"/>
              </a:lnSpc>
              <a:buFont typeface="Wingdings" panose="05000000000000000000" pitchFamily="2" charset="2"/>
              <a:buChar char="l"/>
            </a:pP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简析这一章中所体现出来的 “仁”和“礼”“乐”的关系。</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343790" y="2063378"/>
            <a:ext cx="7803514" cy="2862322"/>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①礼、乐都是制度文明，而仁则是人内心的道德规范，是人文的基础。所以，乐必须反映人的仁德。乐是表达人思想情感的一种形式，在古代，它也是礼的一部分。礼与乐都是外在的表现。这里，孔子指出礼、乐的核心与根本是仁，没有仁德的人，根本谈不上礼、乐的问题。</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简析这一章中所体现出来的 “仁”和“礼”“乐”的关系。</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343790" y="2063378"/>
            <a:ext cx="7803514" cy="3416320"/>
          </a:xfrm>
          <a:prstGeom prst="rect">
            <a:avLst/>
          </a:prstGeom>
          <a:noFill/>
        </p:spPr>
        <p:txBody>
          <a:bodyPr wrap="square">
            <a:spAutoFit/>
          </a:bodyPr>
          <a:lstStyle/>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②仁是孔子学说的中心，它来自固有的道德，是礼、乐所由之本。礼讲究谦让敬人，乐须八音和谐，无相夺伦。一个人没有仁的本质，则无谦让敬人、和谐无夺等美德，即便行礼奏乐，也不具有实质意义。所以，人而不仁，礼对他有什么用？人而不仁，乐对他有什么用？这里就是说不仁之人，是用不了礼、乐的。</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34962" y="1712092"/>
            <a:ext cx="5582021" cy="2951898"/>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子曰：“朝</a:t>
            </a:r>
            <a:r>
              <a:rPr lang="zh-CN" altLang="en-US" sz="2400">
                <a:solidFill>
                  <a:srgbClr val="C00000"/>
                </a:solidFill>
                <a:latin typeface="微软雅黑" panose="020b0503020204020204" pitchFamily="34" charset="-122"/>
                <a:ea typeface="微软雅黑" panose="020b0503020204020204" pitchFamily="34" charset="-122"/>
              </a:rPr>
              <a:t>闻道</a:t>
            </a:r>
            <a:r>
              <a:rPr lang="zh-CN" altLang="en-US" sz="2400">
                <a:latin typeface="微软雅黑" panose="020b0503020204020204" pitchFamily="34" charset="-122"/>
                <a:ea typeface="微软雅黑" panose="020b0503020204020204" pitchFamily="34" charset="-122"/>
              </a:rPr>
              <a:t>，夕死可矣。”（</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里仁</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342955" y="2304333"/>
            <a:ext cx="4362761" cy="1141338"/>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rPr>
              <a:t>闻道：得知真相</a:t>
            </a:r>
            <a:endParaRPr lang="zh-CN" altLang="en-US" sz="2400">
              <a:solidFill>
                <a:schemeClr val="bg1"/>
              </a:solidFill>
            </a:endParaRPr>
          </a:p>
        </p:txBody>
      </p:sp>
      <p:sp>
        <p:nvSpPr>
          <p:cNvPr id="18" name="文本框 17"/>
          <p:cNvSpPr txBox="1"/>
          <p:nvPr/>
        </p:nvSpPr>
        <p:spPr>
          <a:xfrm>
            <a:off x="1234961" y="3319498"/>
            <a:ext cx="5582021" cy="1667764"/>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楷体" panose="02010609060101010101" pitchFamily="49" charset="-122"/>
                <a:ea typeface="楷体" panose="02010609060101010101" pitchFamily="49" charset="-122"/>
              </a:rPr>
              <a:t>译文：孔子说：“早晨得知真相，即使当晚死去，也没有遗憾。”</a:t>
            </a:r>
            <a:endParaRPr lang="zh-CN" altLang="en-US" sz="2400">
              <a:latin typeface="楷体" panose="02010609060101010101" pitchFamily="49" charset="-122"/>
              <a:ea typeface="楷体" panose="02010609060101010101" pitchFamily="49" charset="-122"/>
            </a:endParaRPr>
          </a:p>
          <a:p>
            <a:pPr marL="342900" indent="-342900">
              <a:lnSpc>
                <a:spcPct val="150000"/>
              </a:lnSpc>
              <a:buFont typeface="Wingdings" panose="05000000000000000000" pitchFamily="2" charset="2"/>
              <a:buChar char="l"/>
            </a:pP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这段话体现了孔子对于“真理”具有怎样的态度？</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343790" y="2063378"/>
            <a:ext cx="7803514" cy="3416320"/>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道”在此处特指儒家的“仁义之道”。懂得了仁义的道理，就应该用自己的一生去实践它，有时为了捍卫它，甚至不惜牺牲自己的生命。这是孔子的道德价值观，也是“朝闻道，夕死可矣”一句话所包含的深刻内涵。阐述了孔子执着追求真理的精神，以及为追求真理而献身的牺牲精神。</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34962" y="1712092"/>
            <a:ext cx="5582021" cy="2397901"/>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子曰：“君子</a:t>
            </a:r>
            <a:r>
              <a:rPr lang="zh-CN" altLang="en-US" sz="2400">
                <a:solidFill>
                  <a:srgbClr val="C00000"/>
                </a:solidFill>
                <a:latin typeface="微软雅黑" panose="020b0503020204020204" pitchFamily="34" charset="-122"/>
                <a:ea typeface="微软雅黑" panose="020b0503020204020204" pitchFamily="34" charset="-122"/>
              </a:rPr>
              <a:t>喻</a:t>
            </a:r>
            <a:r>
              <a:rPr lang="zh-CN" altLang="en-US" sz="2400">
                <a:latin typeface="微软雅黑" panose="020b0503020204020204" pitchFamily="34" charset="-122"/>
                <a:ea typeface="微软雅黑" panose="020b0503020204020204" pitchFamily="34" charset="-122"/>
              </a:rPr>
              <a:t>于义，小人</a:t>
            </a:r>
            <a:r>
              <a:rPr lang="zh-CN" altLang="en-US" sz="2400">
                <a:solidFill>
                  <a:srgbClr val="C00000"/>
                </a:solidFill>
                <a:latin typeface="微软雅黑" panose="020b0503020204020204" pitchFamily="34" charset="-122"/>
                <a:ea typeface="微软雅黑" panose="020b0503020204020204" pitchFamily="34" charset="-122"/>
              </a:rPr>
              <a:t>喻</a:t>
            </a:r>
            <a:r>
              <a:rPr lang="zh-CN" altLang="en-US" sz="2400">
                <a:latin typeface="微软雅黑" panose="020b0503020204020204" pitchFamily="34" charset="-122"/>
                <a:ea typeface="微软雅黑" panose="020b0503020204020204" pitchFamily="34" charset="-122"/>
              </a:rPr>
              <a:t>于利。”（</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里仁</a:t>
            </a:r>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342955" y="2304333"/>
            <a:ext cx="4362761" cy="1141338"/>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rPr>
              <a:t>喻：知晓，明白</a:t>
            </a:r>
            <a:endParaRPr lang="zh-CN" altLang="en-US" sz="2400">
              <a:solidFill>
                <a:schemeClr val="bg1"/>
              </a:solidFill>
            </a:endParaRPr>
          </a:p>
        </p:txBody>
      </p:sp>
      <p:sp>
        <p:nvSpPr>
          <p:cNvPr id="18" name="文本框 17"/>
          <p:cNvSpPr txBox="1"/>
          <p:nvPr/>
        </p:nvSpPr>
        <p:spPr>
          <a:xfrm>
            <a:off x="1234961" y="3319498"/>
            <a:ext cx="5582021" cy="1667764"/>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楷体" panose="02010609060101010101" pitchFamily="49" charset="-122"/>
                <a:ea typeface="楷体" panose="02010609060101010101" pitchFamily="49" charset="-122"/>
              </a:rPr>
              <a:t>译文：孔子说：“君子明白的是义，小人知晓的是利。”</a:t>
            </a:r>
            <a:endParaRPr lang="zh-CN" altLang="en-US" sz="2400">
              <a:latin typeface="楷体" panose="02010609060101010101" pitchFamily="49" charset="-122"/>
              <a:ea typeface="楷体" panose="02010609060101010101" pitchFamily="49" charset="-122"/>
            </a:endParaRPr>
          </a:p>
          <a:p>
            <a:pPr marL="342900" indent="-342900">
              <a:lnSpc>
                <a:spcPct val="150000"/>
              </a:lnSpc>
              <a:buFont typeface="Wingdings" panose="05000000000000000000" pitchFamily="2" charset="2"/>
              <a:buChar char="l"/>
            </a:pP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孔子认为君子与小人在义利观赏应该有什么不同？</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343790" y="2063378"/>
            <a:ext cx="7803514" cy="1754326"/>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：阐明了孔子关于君子与小人不同的义利观。在道义和利益的取舍上，君子更重视道义，而小人更注重利益，对义和利不同的认识是君子和小人的区别。</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49446" y="502572"/>
            <a:ext cx="3343494"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单元导读</a:t>
            </a:r>
            <a:endParaRPr lang="zh-CN" altLang="en-US" sz="2000">
              <a:latin typeface="微软雅黑" panose="020b0503020204020204" pitchFamily="34" charset="-122"/>
              <a:ea typeface="微软雅黑" panose="020b0503020204020204" pitchFamily="34" charset="-122"/>
            </a:endParaRPr>
          </a:p>
        </p:txBody>
      </p:sp>
      <p:sp>
        <p:nvSpPr>
          <p:cNvPr id="18" name="文本框 17"/>
          <p:cNvSpPr txBox="1"/>
          <p:nvPr/>
        </p:nvSpPr>
        <p:spPr>
          <a:xfrm>
            <a:off x="1038790" y="1425093"/>
            <a:ext cx="10114419" cy="4654608"/>
          </a:xfrm>
          <a:prstGeom prst="rect">
            <a:avLst/>
          </a:prstGeom>
          <a:noFill/>
        </p:spPr>
        <p:txBody>
          <a:bodyPr wrap="square">
            <a:spAutoFit/>
          </a:bodyPr>
          <a:lstStyle/>
          <a:p>
            <a:pPr marL="0" indent="457200">
              <a:lnSpc>
                <a:spcPct val="150000"/>
              </a:lnSpc>
              <a:buNone/>
            </a:pPr>
            <a:r>
              <a:rPr lang="zh-CN" altLang="en-US" sz="2000" b="1">
                <a:latin typeface="微软雅黑" panose="020b0503020204020204" pitchFamily="34" charset="-122"/>
                <a:ea typeface="微软雅黑" panose="020b0503020204020204" pitchFamily="34" charset="-122"/>
              </a:rPr>
              <a:t>先秦诸子散文：</a:t>
            </a:r>
            <a:endParaRPr lang="en-US" altLang="zh-CN" sz="2000" b="1">
              <a:latin typeface="微软雅黑" panose="020b0503020204020204" pitchFamily="34" charset="-122"/>
              <a:ea typeface="微软雅黑" panose="020b0503020204020204" pitchFamily="34" charset="-122"/>
            </a:endParaRPr>
          </a:p>
          <a:p>
            <a:pPr marL="0" indent="457200">
              <a:lnSpc>
                <a:spcPct val="150000"/>
              </a:lnSpc>
              <a:buNone/>
            </a:pPr>
            <a:r>
              <a:rPr lang="zh-CN" altLang="en-US" sz="2000">
                <a:latin typeface="微软雅黑" panose="020b0503020204020204" pitchFamily="34" charset="-122"/>
                <a:ea typeface="微软雅黑" panose="020b0503020204020204" pitchFamily="34" charset="-122"/>
              </a:rPr>
              <a:t> 先秦是指</a:t>
            </a:r>
            <a:r>
              <a:rPr lang="zh-CN" altLang="en-US" sz="2000">
                <a:solidFill>
                  <a:srgbClr val="C00000"/>
                </a:solidFill>
                <a:latin typeface="微软雅黑" panose="020b0503020204020204" pitchFamily="34" charset="-122"/>
                <a:ea typeface="微软雅黑" panose="020b0503020204020204" pitchFamily="34" charset="-122"/>
              </a:rPr>
              <a:t>秦朝建立之前的历史时代</a:t>
            </a:r>
            <a:r>
              <a:rPr lang="zh-CN" altLang="en-US" sz="2000">
                <a:latin typeface="微软雅黑" panose="020b0503020204020204" pitchFamily="34" charset="-122"/>
                <a:ea typeface="微软雅黑" panose="020b0503020204020204" pitchFamily="34" charset="-122"/>
              </a:rPr>
              <a:t>。包括夏</a:t>
            </a:r>
            <a:r>
              <a:rPr lang="zh-CN" altLang="en-US" sz="2000">
                <a:solidFill>
                  <a:srgbClr val="C00000"/>
                </a:solidFill>
                <a:latin typeface="微软雅黑" panose="020b0503020204020204" pitchFamily="34" charset="-122"/>
                <a:ea typeface="微软雅黑" panose="020b0503020204020204" pitchFamily="34" charset="-122"/>
              </a:rPr>
              <a:t>、商、西周，以及春秋、战国</a:t>
            </a:r>
            <a:r>
              <a:rPr lang="zh-CN" altLang="en-US" sz="2000">
                <a:latin typeface="微软雅黑" panose="020b0503020204020204" pitchFamily="34" charset="-122"/>
                <a:ea typeface="微软雅黑" panose="020b0503020204020204" pitchFamily="34" charset="-122"/>
              </a:rPr>
              <a:t>等历史阶段。在长达</a:t>
            </a:r>
            <a:r>
              <a:rPr lang="en-US" altLang="zh-CN" sz="2000">
                <a:latin typeface="微软雅黑" panose="020b0503020204020204" pitchFamily="34" charset="-122"/>
                <a:ea typeface="微软雅黑" panose="020b0503020204020204" pitchFamily="34" charset="-122"/>
              </a:rPr>
              <a:t>1800</a:t>
            </a:r>
            <a:r>
              <a:rPr lang="zh-CN" altLang="en-US" sz="2000">
                <a:latin typeface="微软雅黑" panose="020b0503020204020204" pitchFamily="34" charset="-122"/>
                <a:ea typeface="微软雅黑" panose="020b0503020204020204" pitchFamily="34" charset="-122"/>
              </a:rPr>
              <a:t>多年的历史中，中国的祖先创造了光辉灿烂的历史文明，夏商时期的甲骨文、殷商的青铜器，都是人类文明的标志。这一时期的大思想家孔子和其他诸子百家，开创了</a:t>
            </a:r>
            <a:r>
              <a:rPr lang="zh-CN" altLang="en-US" sz="2000">
                <a:solidFill>
                  <a:srgbClr val="C00000"/>
                </a:solidFill>
                <a:latin typeface="微软雅黑" panose="020b0503020204020204" pitchFamily="34" charset="-122"/>
                <a:ea typeface="微软雅黑" panose="020b0503020204020204" pitchFamily="34" charset="-122"/>
              </a:rPr>
              <a:t>中国历史上第一次文化学术的繁荣</a:t>
            </a:r>
            <a:r>
              <a:rPr lang="zh-CN" altLang="en-US"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marL="0" indent="457200">
              <a:lnSpc>
                <a:spcPct val="150000"/>
              </a:lnSpc>
              <a:buNone/>
            </a:pPr>
            <a:r>
              <a:rPr lang="zh-CN" altLang="en-US" sz="2000">
                <a:latin typeface="微软雅黑" panose="020b0503020204020204" pitchFamily="34" charset="-122"/>
                <a:ea typeface="微软雅黑" panose="020b0503020204020204" pitchFamily="34" charset="-122"/>
              </a:rPr>
              <a:t>周王室东迁以后，学术重心由王官逐渐移向民间，自</a:t>
            </a:r>
            <a:r>
              <a:rPr lang="zh-CN" altLang="en-US" sz="2000">
                <a:solidFill>
                  <a:srgbClr val="C00000"/>
                </a:solidFill>
                <a:latin typeface="微软雅黑" panose="020b0503020204020204" pitchFamily="34" charset="-122"/>
                <a:ea typeface="微软雅黑" panose="020b0503020204020204" pitchFamily="34" charset="-122"/>
              </a:rPr>
              <a:t>老子、墨子</a:t>
            </a:r>
            <a:r>
              <a:rPr lang="zh-CN" altLang="en-US" sz="2000">
                <a:latin typeface="微软雅黑" panose="020b0503020204020204" pitchFamily="34" charset="-122"/>
                <a:ea typeface="微软雅黑" panose="020b0503020204020204" pitchFamily="34" charset="-122"/>
              </a:rPr>
              <a:t>以后，一时大思想家辈出，如</a:t>
            </a:r>
            <a:r>
              <a:rPr lang="zh-CN" altLang="en-US" sz="2000">
                <a:solidFill>
                  <a:srgbClr val="C00000"/>
                </a:solidFill>
                <a:latin typeface="微软雅黑" panose="020b0503020204020204" pitchFamily="34" charset="-122"/>
                <a:ea typeface="微软雅黑" panose="020b0503020204020204" pitchFamily="34" charset="-122"/>
              </a:rPr>
              <a:t>孟子、庄子、荀子、韩非子</a:t>
            </a:r>
            <a:r>
              <a:rPr lang="zh-CN" altLang="en-US" sz="2000">
                <a:latin typeface="微软雅黑" panose="020b0503020204020204" pitchFamily="34" charset="-122"/>
                <a:ea typeface="微软雅黑" panose="020b0503020204020204" pitchFamily="34" charset="-122"/>
              </a:rPr>
              <a:t>等，皆能著书立说，而成一家之言，后世因称这些思想家为</a:t>
            </a:r>
            <a:r>
              <a:rPr lang="zh-CN" altLang="en-US" sz="2000">
                <a:solidFill>
                  <a:srgbClr val="C00000"/>
                </a:solidFill>
                <a:latin typeface="微软雅黑" panose="020b0503020204020204" pitchFamily="34" charset="-122"/>
                <a:ea typeface="微软雅黑" panose="020b0503020204020204" pitchFamily="34" charset="-122"/>
              </a:rPr>
              <a:t>“先秦诸子”</a:t>
            </a:r>
            <a:r>
              <a:rPr lang="zh-CN" altLang="en-US"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marL="0" indent="457200">
              <a:lnSpc>
                <a:spcPct val="150000"/>
              </a:lnSpc>
              <a:buNone/>
            </a:pPr>
            <a:r>
              <a:rPr lang="zh-CN" altLang="en-US" sz="2000">
                <a:latin typeface="微软雅黑" panose="020b0503020204020204" pitchFamily="34" charset="-122"/>
                <a:ea typeface="微软雅黑" panose="020b0503020204020204" pitchFamily="34" charset="-122"/>
              </a:rPr>
              <a:t>先秦诸子的学说在中国思想史上上占有崇高地位，后世思想学派莫不渊源于此，诸子著作是了解中国古代社会政治、经济、文化的宝贵资料。</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34962" y="1712092"/>
            <a:ext cx="5582021" cy="2397901"/>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子曰：“见</a:t>
            </a:r>
            <a:r>
              <a:rPr lang="zh-CN" altLang="en-US" sz="2400">
                <a:solidFill>
                  <a:srgbClr val="C00000"/>
                </a:solidFill>
                <a:latin typeface="微软雅黑" panose="020b0503020204020204" pitchFamily="34" charset="-122"/>
                <a:ea typeface="微软雅黑" panose="020b0503020204020204" pitchFamily="34" charset="-122"/>
              </a:rPr>
              <a:t>贤</a:t>
            </a:r>
            <a:r>
              <a:rPr lang="zh-CN" altLang="en-US" sz="2400">
                <a:latin typeface="微软雅黑" panose="020b0503020204020204" pitchFamily="34" charset="-122"/>
                <a:ea typeface="微软雅黑" panose="020b0503020204020204" pitchFamily="34" charset="-122"/>
              </a:rPr>
              <a:t>思</a:t>
            </a:r>
            <a:r>
              <a:rPr lang="zh-CN" altLang="en-US" sz="2400">
                <a:solidFill>
                  <a:srgbClr val="C00000"/>
                </a:solidFill>
                <a:latin typeface="微软雅黑" panose="020b0503020204020204" pitchFamily="34" charset="-122"/>
                <a:ea typeface="微软雅黑" panose="020b0503020204020204" pitchFamily="34" charset="-122"/>
              </a:rPr>
              <a:t>齐</a:t>
            </a:r>
            <a:r>
              <a:rPr lang="zh-CN" altLang="en-US" sz="2400">
                <a:latin typeface="微软雅黑" panose="020b0503020204020204" pitchFamily="34" charset="-122"/>
                <a:ea typeface="微软雅黑" panose="020b0503020204020204" pitchFamily="34" charset="-122"/>
              </a:rPr>
              <a:t>焉，见不贤而</a:t>
            </a:r>
            <a:r>
              <a:rPr lang="zh-CN" altLang="en-US" sz="2400">
                <a:solidFill>
                  <a:srgbClr val="C00000"/>
                </a:solidFill>
                <a:latin typeface="微软雅黑" panose="020b0503020204020204" pitchFamily="34" charset="-122"/>
                <a:ea typeface="微软雅黑" panose="020b0503020204020204" pitchFamily="34" charset="-122"/>
              </a:rPr>
              <a:t>内</a:t>
            </a:r>
            <a:r>
              <a:rPr lang="zh-CN" altLang="en-US" sz="2400">
                <a:latin typeface="微软雅黑" panose="020b0503020204020204" pitchFamily="34" charset="-122"/>
                <a:ea typeface="微软雅黑" panose="020b0503020204020204" pitchFamily="34" charset="-122"/>
              </a:rPr>
              <a:t>自省也。”（</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里仁</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342955" y="2304333"/>
            <a:ext cx="4362761" cy="2249334"/>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rPr>
              <a:t>贤：形作名，有德行的人。     </a:t>
            </a:r>
            <a:endParaRPr lang="en-US" altLang="zh-CN" sz="2400">
              <a:solidFill>
                <a:schemeClr val="bg1"/>
              </a:solidFill>
            </a:endParaRPr>
          </a:p>
          <a:p>
            <a:pPr>
              <a:lnSpc>
                <a:spcPct val="150000"/>
              </a:lnSpc>
            </a:pPr>
            <a:r>
              <a:rPr lang="zh-CN" altLang="en-US" sz="2400">
                <a:solidFill>
                  <a:schemeClr val="bg1"/>
                </a:solidFill>
              </a:rPr>
              <a:t>齐：形作动，看齐。</a:t>
            </a:r>
            <a:endParaRPr lang="zh-CN" altLang="en-US" sz="2400">
              <a:solidFill>
                <a:schemeClr val="bg1"/>
              </a:solidFill>
            </a:endParaRPr>
          </a:p>
          <a:p>
            <a:pPr>
              <a:lnSpc>
                <a:spcPct val="150000"/>
              </a:lnSpc>
            </a:pPr>
            <a:r>
              <a:rPr lang="zh-CN" altLang="en-US" sz="2400">
                <a:solidFill>
                  <a:schemeClr val="bg1"/>
                </a:solidFill>
              </a:rPr>
              <a:t>内：名作状，在心里。</a:t>
            </a:r>
            <a:endParaRPr lang="zh-CN" altLang="en-US" sz="2400">
              <a:solidFill>
                <a:schemeClr val="bg1"/>
              </a:solidFill>
            </a:endParaRPr>
          </a:p>
        </p:txBody>
      </p:sp>
      <p:sp>
        <p:nvSpPr>
          <p:cNvPr id="18" name="文本框 17"/>
          <p:cNvSpPr txBox="1"/>
          <p:nvPr/>
        </p:nvSpPr>
        <p:spPr>
          <a:xfrm>
            <a:off x="1234961" y="3319498"/>
            <a:ext cx="5582021" cy="2775760"/>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楷体" panose="02010609060101010101" pitchFamily="49" charset="-122"/>
                <a:ea typeface="楷体" panose="02010609060101010101" pitchFamily="49" charset="-122"/>
              </a:rPr>
              <a:t>译文：孔子说：“看见有德行的人就要想着向他看齐，看到没有德行的人，就要在心里反省自己是否有这样的缺点。”</a:t>
            </a:r>
            <a:endParaRPr lang="zh-CN" altLang="en-US" sz="2400">
              <a:latin typeface="楷体" panose="02010609060101010101" pitchFamily="49" charset="-122"/>
              <a:ea typeface="楷体" panose="02010609060101010101" pitchFamily="49" charset="-122"/>
            </a:endParaRPr>
          </a:p>
          <a:p>
            <a:pPr marL="342900" indent="-342900">
              <a:lnSpc>
                <a:spcPct val="150000"/>
              </a:lnSpc>
              <a:buFont typeface="Wingdings" panose="05000000000000000000" pitchFamily="2" charset="2"/>
              <a:buChar char="l"/>
            </a:pP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这句话反映出孔子的什么思想？</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343790" y="2063378"/>
            <a:ext cx="7803514" cy="4524315"/>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：自我反省是道德修养的一种方法，经常反省自已，可以去除心中的杂念，理性地看待自己，快速地改掉自己的缺点，完善自己的道德境界。</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indent="457200"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孔子认为道德修养的方法之一是见贤思齐。见到强于自己的人，要向他学习，努力向他靠齐；见到不如自己的人，要反省自已哪些地方还有欠缺，只有这样才能不断完善自已。</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34962" y="1712092"/>
            <a:ext cx="5582021" cy="2397901"/>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子曰：“</a:t>
            </a:r>
            <a:r>
              <a:rPr lang="zh-CN" altLang="en-US" sz="2400">
                <a:solidFill>
                  <a:srgbClr val="C00000"/>
                </a:solidFill>
                <a:latin typeface="微软雅黑" panose="020b0503020204020204" pitchFamily="34" charset="-122"/>
                <a:ea typeface="微软雅黑" panose="020b0503020204020204" pitchFamily="34" charset="-122"/>
              </a:rPr>
              <a:t>质</a:t>
            </a:r>
            <a:r>
              <a:rPr lang="zh-CN" altLang="en-US" sz="2400">
                <a:latin typeface="微软雅黑" panose="020b0503020204020204" pitchFamily="34" charset="-122"/>
                <a:ea typeface="微软雅黑" panose="020b0503020204020204" pitchFamily="34" charset="-122"/>
              </a:rPr>
              <a:t>胜</a:t>
            </a:r>
            <a:r>
              <a:rPr lang="zh-CN" altLang="en-US" sz="2400">
                <a:solidFill>
                  <a:srgbClr val="C00000"/>
                </a:solidFill>
                <a:latin typeface="微软雅黑" panose="020b0503020204020204" pitchFamily="34" charset="-122"/>
                <a:ea typeface="微软雅黑" panose="020b0503020204020204" pitchFamily="34" charset="-122"/>
              </a:rPr>
              <a:t>文</a:t>
            </a:r>
            <a:r>
              <a:rPr lang="zh-CN" altLang="en-US" sz="2400">
                <a:latin typeface="微软雅黑" panose="020b0503020204020204" pitchFamily="34" charset="-122"/>
                <a:ea typeface="微软雅黑" panose="020b0503020204020204" pitchFamily="34" charset="-122"/>
              </a:rPr>
              <a:t>则野，文胜质则</a:t>
            </a:r>
            <a:r>
              <a:rPr lang="zh-CN" altLang="en-US" sz="2400">
                <a:solidFill>
                  <a:srgbClr val="C00000"/>
                </a:solidFill>
                <a:latin typeface="微软雅黑" panose="020b0503020204020204" pitchFamily="34" charset="-122"/>
                <a:ea typeface="微软雅黑" panose="020b0503020204020204" pitchFamily="34" charset="-122"/>
              </a:rPr>
              <a:t>史</a:t>
            </a:r>
            <a:r>
              <a:rPr lang="zh-CN" altLang="en-US" sz="2400">
                <a:latin typeface="微软雅黑" panose="020b0503020204020204" pitchFamily="34" charset="-122"/>
                <a:ea typeface="微软雅黑" panose="020b0503020204020204" pitchFamily="34" charset="-122"/>
              </a:rPr>
              <a:t>。文质</a:t>
            </a:r>
            <a:r>
              <a:rPr lang="zh-CN" altLang="en-US" sz="2400">
                <a:solidFill>
                  <a:srgbClr val="C00000"/>
                </a:solidFill>
                <a:latin typeface="微软雅黑" panose="020b0503020204020204" pitchFamily="34" charset="-122"/>
                <a:ea typeface="微软雅黑" panose="020b0503020204020204" pitchFamily="34" charset="-122"/>
              </a:rPr>
              <a:t>彬彬</a:t>
            </a:r>
            <a:r>
              <a:rPr lang="zh-CN" altLang="en-US" sz="2400">
                <a:latin typeface="微软雅黑" panose="020b0503020204020204" pitchFamily="34" charset="-122"/>
                <a:ea typeface="微软雅黑" panose="020b0503020204020204" pitchFamily="34" charset="-122"/>
              </a:rPr>
              <a:t>，然后君子。”（</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雍也</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342955" y="1930991"/>
            <a:ext cx="4362761" cy="3357329"/>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rPr>
              <a:t>质：质朴、朴实。    </a:t>
            </a:r>
            <a:endParaRPr lang="en-US" altLang="zh-CN" sz="2400">
              <a:solidFill>
                <a:schemeClr val="bg1"/>
              </a:solidFill>
            </a:endParaRPr>
          </a:p>
          <a:p>
            <a:pPr>
              <a:lnSpc>
                <a:spcPct val="150000"/>
              </a:lnSpc>
            </a:pPr>
            <a:r>
              <a:rPr lang="zh-CN" altLang="en-US" sz="2400">
                <a:solidFill>
                  <a:schemeClr val="bg1"/>
                </a:solidFill>
              </a:rPr>
              <a:t>文：华美、文采。</a:t>
            </a:r>
            <a:endParaRPr lang="en-US" altLang="zh-CN" sz="2400">
              <a:solidFill>
                <a:schemeClr val="bg1"/>
              </a:solidFill>
            </a:endParaRPr>
          </a:p>
          <a:p>
            <a:pPr>
              <a:lnSpc>
                <a:spcPct val="150000"/>
              </a:lnSpc>
            </a:pPr>
            <a:r>
              <a:rPr lang="zh-CN" altLang="en-US" sz="2400">
                <a:solidFill>
                  <a:schemeClr val="bg1"/>
                </a:solidFill>
              </a:rPr>
              <a:t>野：粗野、鄙俗。    </a:t>
            </a:r>
            <a:endParaRPr lang="en-US" altLang="zh-CN" sz="2400">
              <a:solidFill>
                <a:schemeClr val="bg1"/>
              </a:solidFill>
            </a:endParaRPr>
          </a:p>
          <a:p>
            <a:pPr>
              <a:lnSpc>
                <a:spcPct val="150000"/>
              </a:lnSpc>
            </a:pPr>
            <a:r>
              <a:rPr lang="zh-CN" altLang="en-US" sz="2400">
                <a:solidFill>
                  <a:schemeClr val="bg1"/>
                </a:solidFill>
              </a:rPr>
              <a:t>史：虚饰、浮夸。</a:t>
            </a:r>
            <a:endParaRPr lang="en-US" altLang="zh-CN" sz="2400">
              <a:solidFill>
                <a:schemeClr val="bg1"/>
              </a:solidFill>
            </a:endParaRPr>
          </a:p>
          <a:p>
            <a:pPr>
              <a:lnSpc>
                <a:spcPct val="150000"/>
              </a:lnSpc>
            </a:pPr>
            <a:r>
              <a:rPr lang="zh-CN" altLang="en-US" sz="2400">
                <a:solidFill>
                  <a:schemeClr val="bg1"/>
                </a:solidFill>
              </a:rPr>
              <a:t>彬彬：配合适当的样子。</a:t>
            </a:r>
            <a:endParaRPr lang="zh-CN" altLang="en-US" sz="2400">
              <a:solidFill>
                <a:schemeClr val="bg1"/>
              </a:solidFill>
            </a:endParaRPr>
          </a:p>
        </p:txBody>
      </p:sp>
      <p:sp>
        <p:nvSpPr>
          <p:cNvPr id="18" name="文本框 17"/>
          <p:cNvSpPr txBox="1"/>
          <p:nvPr/>
        </p:nvSpPr>
        <p:spPr>
          <a:xfrm>
            <a:off x="1234961" y="3319498"/>
            <a:ext cx="5582021" cy="2775760"/>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楷体" panose="02010609060101010101" pitchFamily="49" charset="-122"/>
                <a:ea typeface="楷体" panose="02010609060101010101" pitchFamily="49" charset="-122"/>
              </a:rPr>
              <a:t>译文：孔子说：“质朴超过文采就会粗野鄙俗，文采超过质朴就会虚饰浮夸。文采和质朴配合适当，这样之后才可以成为君子。”</a:t>
            </a:r>
            <a:endParaRPr lang="zh-CN" altLang="en-US" sz="2400">
              <a:latin typeface="楷体" panose="02010609060101010101" pitchFamily="49" charset="-122"/>
              <a:ea typeface="楷体" panose="02010609060101010101" pitchFamily="49" charset="-122"/>
            </a:endParaRPr>
          </a:p>
          <a:p>
            <a:pPr marL="342900" indent="-342900">
              <a:lnSpc>
                <a:spcPct val="150000"/>
              </a:lnSpc>
              <a:buFont typeface="Wingdings" panose="05000000000000000000" pitchFamily="2" charset="2"/>
              <a:buChar char="l"/>
            </a:pP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8"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“文”与“质”的关系是什么？</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343790" y="2063378"/>
            <a:ext cx="7803514" cy="3416320"/>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：孔子所言之“文”指外在表现，“质”指内在仁德。只有具备仁的内在品格，同时又合乎礼地表现出来，方能成为君子。</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      文与质是对立统一、相互依存的，不可分离。他认为只有两者配合得当才是完美的。</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47840" y="1583690"/>
            <a:ext cx="5582021" cy="2813399"/>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200">
                <a:latin typeface="微软雅黑" panose="020b0503020204020204" pitchFamily="34" charset="-122"/>
                <a:ea typeface="微软雅黑" panose="020b0503020204020204" pitchFamily="34" charset="-122"/>
              </a:rPr>
              <a:t>曾子曰：“士不可以不</a:t>
            </a:r>
            <a:r>
              <a:rPr lang="zh-CN" altLang="en-US" sz="2200">
                <a:solidFill>
                  <a:srgbClr val="C00000"/>
                </a:solidFill>
                <a:latin typeface="微软雅黑" panose="020b0503020204020204" pitchFamily="34" charset="-122"/>
                <a:ea typeface="微软雅黑" panose="020b0503020204020204" pitchFamily="34" charset="-122"/>
              </a:rPr>
              <a:t>弘</a:t>
            </a:r>
            <a:r>
              <a:rPr lang="zh-CN" altLang="en-US" sz="2200">
                <a:latin typeface="微软雅黑" panose="020b0503020204020204" pitchFamily="34" charset="-122"/>
                <a:ea typeface="微软雅黑" panose="020b0503020204020204" pitchFamily="34" charset="-122"/>
              </a:rPr>
              <a:t>毅，任重</a:t>
            </a:r>
            <a:r>
              <a:rPr lang="zh-CN" altLang="en-US" sz="2200">
                <a:solidFill>
                  <a:srgbClr val="C00000"/>
                </a:solidFill>
                <a:latin typeface="微软雅黑" panose="020b0503020204020204" pitchFamily="34" charset="-122"/>
                <a:ea typeface="微软雅黑" panose="020b0503020204020204" pitchFamily="34" charset="-122"/>
              </a:rPr>
              <a:t>而</a:t>
            </a:r>
            <a:r>
              <a:rPr lang="zh-CN" altLang="en-US" sz="2200">
                <a:latin typeface="微软雅黑" panose="020b0503020204020204" pitchFamily="34" charset="-122"/>
                <a:ea typeface="微软雅黑" panose="020b0503020204020204" pitchFamily="34" charset="-122"/>
              </a:rPr>
              <a:t>道远。仁</a:t>
            </a:r>
            <a:r>
              <a:rPr lang="zh-CN" altLang="en-US" sz="2200">
                <a:solidFill>
                  <a:srgbClr val="C00000"/>
                </a:solidFill>
                <a:latin typeface="微软雅黑" panose="020b0503020204020204" pitchFamily="34" charset="-122"/>
                <a:ea typeface="微软雅黑" panose="020b0503020204020204" pitchFamily="34" charset="-122"/>
              </a:rPr>
              <a:t>以为</a:t>
            </a:r>
            <a:r>
              <a:rPr lang="zh-CN" altLang="en-US" sz="2200">
                <a:latin typeface="微软雅黑" panose="020b0503020204020204" pitchFamily="34" charset="-122"/>
                <a:ea typeface="微软雅黑" panose="020b0503020204020204" pitchFamily="34" charset="-122"/>
              </a:rPr>
              <a:t>己任，不亦重乎？死而后</a:t>
            </a:r>
            <a:r>
              <a:rPr lang="zh-CN" altLang="en-US" sz="2200">
                <a:solidFill>
                  <a:srgbClr val="C00000"/>
                </a:solidFill>
                <a:latin typeface="微软雅黑" panose="020b0503020204020204" pitchFamily="34" charset="-122"/>
                <a:ea typeface="微软雅黑" panose="020b0503020204020204" pitchFamily="34" charset="-122"/>
              </a:rPr>
              <a:t>已</a:t>
            </a:r>
            <a:r>
              <a:rPr lang="zh-CN" altLang="en-US" sz="2200">
                <a:latin typeface="微软雅黑" panose="020b0503020204020204" pitchFamily="34" charset="-122"/>
                <a:ea typeface="微软雅黑" panose="020b0503020204020204" pitchFamily="34" charset="-122"/>
              </a:rPr>
              <a:t>，不亦远乎？”（</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泰伯</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 </a:t>
            </a:r>
            <a:endParaRPr lang="zh-CN" altLang="en-US" sz="22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342955" y="1930991"/>
            <a:ext cx="4362761" cy="2805063"/>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rPr>
              <a:t>弘：广、大，这里指志向远大。</a:t>
            </a:r>
            <a:endParaRPr lang="zh-CN" altLang="en-US" sz="2400">
              <a:solidFill>
                <a:schemeClr val="bg1"/>
              </a:solidFill>
            </a:endParaRPr>
          </a:p>
          <a:p>
            <a:pPr>
              <a:lnSpc>
                <a:spcPct val="150000"/>
              </a:lnSpc>
            </a:pPr>
            <a:r>
              <a:rPr lang="zh-CN" altLang="en-US" sz="2400">
                <a:solidFill>
                  <a:schemeClr val="bg1"/>
                </a:solidFill>
              </a:rPr>
              <a:t>而：表并列。     </a:t>
            </a:r>
            <a:endParaRPr lang="en-US" altLang="zh-CN" sz="2400">
              <a:solidFill>
                <a:schemeClr val="bg1"/>
              </a:solidFill>
            </a:endParaRPr>
          </a:p>
          <a:p>
            <a:pPr>
              <a:lnSpc>
                <a:spcPct val="150000"/>
              </a:lnSpc>
            </a:pPr>
            <a:r>
              <a:rPr lang="zh-CN" altLang="en-US" sz="2400">
                <a:solidFill>
                  <a:schemeClr val="bg1"/>
                </a:solidFill>
              </a:rPr>
              <a:t>以为：把</a:t>
            </a:r>
            <a:r>
              <a:rPr lang="en-US" altLang="zh-CN" sz="2400">
                <a:solidFill>
                  <a:schemeClr val="bg1"/>
                </a:solidFill>
              </a:rPr>
              <a:t>…</a:t>
            </a:r>
            <a:r>
              <a:rPr lang="zh-CN" altLang="en-US" sz="2400">
                <a:solidFill>
                  <a:schemeClr val="bg1"/>
                </a:solidFill>
              </a:rPr>
              <a:t>作为。</a:t>
            </a:r>
            <a:endParaRPr lang="en-US" altLang="zh-CN" sz="2400">
              <a:solidFill>
                <a:schemeClr val="bg1"/>
              </a:solidFill>
            </a:endParaRPr>
          </a:p>
          <a:p>
            <a:pPr>
              <a:lnSpc>
                <a:spcPct val="150000"/>
              </a:lnSpc>
            </a:pPr>
            <a:r>
              <a:rPr lang="zh-CN" altLang="en-US" sz="2400">
                <a:solidFill>
                  <a:schemeClr val="bg1"/>
                </a:solidFill>
              </a:rPr>
              <a:t>已：停止</a:t>
            </a:r>
            <a:endParaRPr lang="zh-CN" altLang="en-US" sz="2400">
              <a:solidFill>
                <a:schemeClr val="bg1"/>
              </a:solidFill>
            </a:endParaRPr>
          </a:p>
        </p:txBody>
      </p:sp>
      <p:sp>
        <p:nvSpPr>
          <p:cNvPr id="18" name="文本框 17"/>
          <p:cNvSpPr txBox="1"/>
          <p:nvPr/>
        </p:nvSpPr>
        <p:spPr>
          <a:xfrm>
            <a:off x="1058090" y="3060595"/>
            <a:ext cx="5582021" cy="3145092"/>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楷体" panose="02010609060101010101" pitchFamily="49" charset="-122"/>
                <a:ea typeface="楷体" panose="02010609060101010101" pitchFamily="49" charset="-122"/>
              </a:rPr>
              <a:t>译文：</a:t>
            </a:r>
            <a:r>
              <a:rPr lang="zh-CN" altLang="en-US" sz="2200">
                <a:latin typeface="楷体" panose="02010609060101010101" pitchFamily="49" charset="-122"/>
                <a:ea typeface="楷体" panose="02010609060101010101" pitchFamily="49" charset="-122"/>
              </a:rPr>
              <a:t>曾子说：“读书人不可以不志向远大，意志坚强，因为他担当的责任重大，而且路程遥远。把仁作为自己担当的责任，不是也很重大吗？到死才停止，不也很遥远吗？”</a:t>
            </a:r>
            <a:endParaRPr lang="zh-CN" altLang="en-US" sz="2200">
              <a:latin typeface="楷体" panose="02010609060101010101" pitchFamily="49" charset="-122"/>
              <a:ea typeface="楷体" panose="02010609060101010101" pitchFamily="49" charset="-122"/>
            </a:endParaRPr>
          </a:p>
          <a:p>
            <a:pPr marL="342900" indent="-342900">
              <a:lnSpc>
                <a:spcPct val="150000"/>
              </a:lnSpc>
              <a:buFont typeface="Wingdings" panose="05000000000000000000" pitchFamily="2" charset="2"/>
              <a:buChar char="l"/>
            </a:pP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曾子怎么看待“仁”？</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361043" y="2551837"/>
            <a:ext cx="7803514" cy="1754326"/>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：曾子认为读书人应该具备刚毅的品格，因为只有具备了这种品格才可以接受重任，才可以不半途而废，才可以实现自己的理想和愿望。</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34962" y="1712092"/>
            <a:ext cx="5582021" cy="2813399"/>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200">
                <a:latin typeface="微软雅黑" panose="020b0503020204020204" pitchFamily="34" charset="-122"/>
                <a:ea typeface="微软雅黑" panose="020b0503020204020204" pitchFamily="34" charset="-122"/>
              </a:rPr>
              <a:t>子曰：“譬如</a:t>
            </a:r>
            <a:r>
              <a:rPr lang="zh-CN" altLang="en-US" sz="2200">
                <a:solidFill>
                  <a:srgbClr val="C00000"/>
                </a:solidFill>
                <a:latin typeface="微软雅黑" panose="020b0503020204020204" pitchFamily="34" charset="-122"/>
                <a:ea typeface="微软雅黑" panose="020b0503020204020204" pitchFamily="34" charset="-122"/>
              </a:rPr>
              <a:t>为</a:t>
            </a:r>
            <a:r>
              <a:rPr lang="zh-CN" altLang="en-US" sz="2200">
                <a:latin typeface="微软雅黑" panose="020b0503020204020204" pitchFamily="34" charset="-122"/>
                <a:ea typeface="微软雅黑" panose="020b0503020204020204" pitchFamily="34" charset="-122"/>
              </a:rPr>
              <a:t>山，未成一</a:t>
            </a:r>
            <a:r>
              <a:rPr lang="zh-CN" altLang="en-US" sz="2200">
                <a:solidFill>
                  <a:srgbClr val="C00000"/>
                </a:solidFill>
                <a:latin typeface="微软雅黑" panose="020b0503020204020204" pitchFamily="34" charset="-122"/>
                <a:ea typeface="微软雅黑" panose="020b0503020204020204" pitchFamily="34" charset="-122"/>
              </a:rPr>
              <a:t>篑</a:t>
            </a:r>
            <a:r>
              <a:rPr lang="zh-CN" altLang="en-US" sz="2200">
                <a:latin typeface="微软雅黑" panose="020b0503020204020204" pitchFamily="34" charset="-122"/>
                <a:ea typeface="微软雅黑" panose="020b0503020204020204" pitchFamily="34" charset="-122"/>
              </a:rPr>
              <a:t>，止，吾止也。譬如</a:t>
            </a:r>
            <a:r>
              <a:rPr lang="zh-CN" altLang="en-US" sz="2200">
                <a:solidFill>
                  <a:srgbClr val="C00000"/>
                </a:solidFill>
                <a:latin typeface="微软雅黑" panose="020b0503020204020204" pitchFamily="34" charset="-122"/>
                <a:ea typeface="微软雅黑" panose="020b0503020204020204" pitchFamily="34" charset="-122"/>
              </a:rPr>
              <a:t>平</a:t>
            </a:r>
            <a:r>
              <a:rPr lang="zh-CN" altLang="en-US" sz="2200">
                <a:latin typeface="微软雅黑" panose="020b0503020204020204" pitchFamily="34" charset="-122"/>
                <a:ea typeface="微软雅黑" panose="020b0503020204020204" pitchFamily="34" charset="-122"/>
              </a:rPr>
              <a:t>地，虽</a:t>
            </a:r>
            <a:r>
              <a:rPr lang="zh-CN" altLang="en-US" sz="2200">
                <a:solidFill>
                  <a:srgbClr val="C00000"/>
                </a:solidFill>
                <a:latin typeface="微软雅黑" panose="020b0503020204020204" pitchFamily="34" charset="-122"/>
                <a:ea typeface="微软雅黑" panose="020b0503020204020204" pitchFamily="34" charset="-122"/>
              </a:rPr>
              <a:t>覆</a:t>
            </a:r>
            <a:r>
              <a:rPr lang="zh-CN" altLang="en-US" sz="2200">
                <a:latin typeface="微软雅黑" panose="020b0503020204020204" pitchFamily="34" charset="-122"/>
                <a:ea typeface="微软雅黑" panose="020b0503020204020204" pitchFamily="34" charset="-122"/>
              </a:rPr>
              <a:t>一篑，进，吾</a:t>
            </a:r>
            <a:r>
              <a:rPr lang="zh-CN" altLang="en-US" sz="2200">
                <a:solidFill>
                  <a:srgbClr val="C00000"/>
                </a:solidFill>
                <a:latin typeface="微软雅黑" panose="020b0503020204020204" pitchFamily="34" charset="-122"/>
                <a:ea typeface="微软雅黑" panose="020b0503020204020204" pitchFamily="34" charset="-122"/>
              </a:rPr>
              <a:t>往</a:t>
            </a:r>
            <a:r>
              <a:rPr lang="zh-CN" altLang="en-US" sz="2200">
                <a:latin typeface="微软雅黑" panose="020b0503020204020204" pitchFamily="34" charset="-122"/>
                <a:ea typeface="微软雅黑" panose="020b0503020204020204" pitchFamily="34" charset="-122"/>
              </a:rPr>
              <a:t>也。”（</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子罕</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 </a:t>
            </a:r>
            <a:endParaRPr lang="zh-CN" altLang="en-US" sz="22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342955" y="1930991"/>
            <a:ext cx="4362761" cy="3357329"/>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rPr>
              <a:t>为：堆积。      </a:t>
            </a:r>
            <a:endParaRPr lang="en-US" altLang="zh-CN" sz="2400">
              <a:solidFill>
                <a:schemeClr val="bg1"/>
              </a:solidFill>
            </a:endParaRPr>
          </a:p>
          <a:p>
            <a:pPr>
              <a:lnSpc>
                <a:spcPct val="150000"/>
              </a:lnSpc>
            </a:pPr>
            <a:r>
              <a:rPr lang="zh-CN" altLang="en-US" sz="2400">
                <a:solidFill>
                  <a:schemeClr val="bg1"/>
                </a:solidFill>
              </a:rPr>
              <a:t>篑：筐。</a:t>
            </a:r>
            <a:endParaRPr lang="en-US" altLang="zh-CN" sz="2400">
              <a:solidFill>
                <a:schemeClr val="bg1"/>
              </a:solidFill>
            </a:endParaRPr>
          </a:p>
          <a:p>
            <a:pPr>
              <a:lnSpc>
                <a:spcPct val="150000"/>
              </a:lnSpc>
            </a:pPr>
            <a:r>
              <a:rPr lang="zh-CN" altLang="en-US" sz="2400">
                <a:solidFill>
                  <a:schemeClr val="bg1"/>
                </a:solidFill>
              </a:rPr>
              <a:t>平：形作动，填平。</a:t>
            </a:r>
            <a:endParaRPr lang="zh-CN" altLang="en-US" sz="2400">
              <a:solidFill>
                <a:schemeClr val="bg1"/>
              </a:solidFill>
            </a:endParaRPr>
          </a:p>
          <a:p>
            <a:pPr>
              <a:lnSpc>
                <a:spcPct val="150000"/>
              </a:lnSpc>
            </a:pPr>
            <a:r>
              <a:rPr lang="zh-CN" altLang="en-US" sz="2400">
                <a:solidFill>
                  <a:schemeClr val="bg1"/>
                </a:solidFill>
              </a:rPr>
              <a:t>覆：倾倒。</a:t>
            </a:r>
            <a:endParaRPr lang="en-US" altLang="zh-CN" sz="2400">
              <a:solidFill>
                <a:schemeClr val="bg1"/>
              </a:solidFill>
            </a:endParaRPr>
          </a:p>
          <a:p>
            <a:pPr>
              <a:lnSpc>
                <a:spcPct val="150000"/>
              </a:lnSpc>
            </a:pPr>
            <a:r>
              <a:rPr lang="zh-CN" altLang="en-US" sz="2400">
                <a:solidFill>
                  <a:schemeClr val="bg1"/>
                </a:solidFill>
              </a:rPr>
              <a:t>往：坚持。</a:t>
            </a:r>
            <a:endParaRPr lang="zh-CN" altLang="en-US" sz="2400">
              <a:solidFill>
                <a:schemeClr val="bg1"/>
              </a:solidFill>
            </a:endParaRPr>
          </a:p>
        </p:txBody>
      </p:sp>
      <p:sp>
        <p:nvSpPr>
          <p:cNvPr id="18" name="文本框 17"/>
          <p:cNvSpPr txBox="1"/>
          <p:nvPr/>
        </p:nvSpPr>
        <p:spPr>
          <a:xfrm>
            <a:off x="1234961" y="3106762"/>
            <a:ext cx="5582021" cy="3098925"/>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200">
                <a:latin typeface="楷体" panose="02010609060101010101" pitchFamily="49" charset="-122"/>
                <a:ea typeface="楷体" panose="02010609060101010101" pitchFamily="49" charset="-122"/>
              </a:rPr>
              <a:t>译文：孔子说：“好比堆土成山，只差一筐土没有成功，这时停下来，是我自己停下来的。又好比填平洼地，虽然只倒下一筐土，如果决定去做，是我自己要坚持的。”</a:t>
            </a:r>
            <a:endParaRPr lang="zh-CN" altLang="en-US" sz="2200">
              <a:latin typeface="楷体" panose="02010609060101010101" pitchFamily="49" charset="-122"/>
              <a:ea typeface="楷体" panose="02010609060101010101" pitchFamily="49" charset="-122"/>
            </a:endParaRPr>
          </a:p>
          <a:p>
            <a:pPr marL="342900" indent="-342900">
              <a:lnSpc>
                <a:spcPct val="150000"/>
              </a:lnSpc>
              <a:buFont typeface="Wingdings" panose="05000000000000000000" pitchFamily="2" charset="2"/>
              <a:buChar char="l"/>
            </a:pP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语段蕴含了哪些做事和学习的道理？</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343790" y="2063378"/>
            <a:ext cx="7803514" cy="3416320"/>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：孔子用堆土成山这一比喻，说明做事不可半途而废，要持之以恒，进退的责任在自己而不在别人。</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      孔子以堆土成山和平整地面的比喻说明功亏一篑和持之以恒的道理，鼓励自己和学生无论在学问和道德上，都应该坚持不懈。</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34962" y="1712092"/>
            <a:ext cx="5582021" cy="2397901"/>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子曰：“</a:t>
            </a:r>
            <a:r>
              <a:rPr lang="zh-CN" altLang="en-US" sz="2400">
                <a:solidFill>
                  <a:srgbClr val="C00000"/>
                </a:solidFill>
                <a:latin typeface="微软雅黑" panose="020b0503020204020204" pitchFamily="34" charset="-122"/>
                <a:ea typeface="微软雅黑" panose="020b0503020204020204" pitchFamily="34" charset="-122"/>
              </a:rPr>
              <a:t>知</a:t>
            </a:r>
            <a:r>
              <a:rPr lang="zh-CN" altLang="en-US" sz="2400">
                <a:latin typeface="微软雅黑" panose="020b0503020204020204" pitchFamily="34" charset="-122"/>
                <a:ea typeface="微软雅黑" panose="020b0503020204020204" pitchFamily="34" charset="-122"/>
              </a:rPr>
              <a:t>者不惑，仁者不忧，勇者不惧。”（</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子罕</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342955" y="2748829"/>
            <a:ext cx="4362761" cy="1141338"/>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rPr>
              <a:t>知：同“智”。</a:t>
            </a:r>
            <a:endParaRPr lang="zh-CN" altLang="en-US" sz="2400">
              <a:solidFill>
                <a:schemeClr val="bg1"/>
              </a:solidFill>
            </a:endParaRPr>
          </a:p>
        </p:txBody>
      </p:sp>
      <p:sp>
        <p:nvSpPr>
          <p:cNvPr id="18" name="文本框 17"/>
          <p:cNvSpPr txBox="1"/>
          <p:nvPr/>
        </p:nvSpPr>
        <p:spPr>
          <a:xfrm>
            <a:off x="1234961" y="3319498"/>
            <a:ext cx="5582021" cy="2221762"/>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楷体" panose="02010609060101010101" pitchFamily="49" charset="-122"/>
                <a:ea typeface="楷体" panose="02010609060101010101" pitchFamily="49" charset="-122"/>
              </a:rPr>
              <a:t>译文：孔子说：“聪明的人不会迷惑，仁德的人不会有仇，勇敢的人不会畏惧。”</a:t>
            </a:r>
            <a:endParaRPr lang="zh-CN" altLang="en-US" sz="2400">
              <a:latin typeface="楷体" panose="02010609060101010101" pitchFamily="49" charset="-122"/>
              <a:ea typeface="楷体" panose="02010609060101010101" pitchFamily="49" charset="-122"/>
            </a:endParaRPr>
          </a:p>
          <a:p>
            <a:pPr marL="342900" indent="-342900">
              <a:lnSpc>
                <a:spcPct val="150000"/>
              </a:lnSpc>
              <a:buFont typeface="Wingdings" panose="05000000000000000000" pitchFamily="2" charset="2"/>
              <a:buChar char="l"/>
            </a:pP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8"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这一句话体现了孔子怎样的思想主张？</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481812" y="2828835"/>
            <a:ext cx="7803514" cy="1200329"/>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：孔子认为一个人要达成完美的人格修养，智、仁、勇缺一不可。</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48" name="图片 1047" descr="图片包含 黑色, 深色, 就坐&#10;&#10;描述已自动生成"/>
          <p:cNvPicPr>
            <a:picLocks noChangeAspect="1"/>
          </p:cNvPicPr>
          <p:nvPr/>
        </p:nvPicPr>
        <p:blipFill>
          <a:blip r:embed="rId3">
            <a:alphaModFix amt="20000"/>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4038987" y="1305868"/>
            <a:ext cx="4114025" cy="4246261"/>
          </a:xfrm>
          <a:prstGeom prst="rect">
            <a:avLst/>
          </a:prstGeom>
        </p:spPr>
      </p:pic>
      <p:sp>
        <p:nvSpPr>
          <p:cNvPr id="44" name="任意多边形: 形状 43"/>
          <p:cNvSpPr/>
          <p:nvPr/>
        </p:nvSpPr>
        <p:spPr>
          <a:xfrm rot="16200000">
            <a:off x="5192198" y="328684"/>
            <a:ext cx="1807601" cy="6200625"/>
          </a:xfrm>
          <a:custGeom>
            <a:gdLst>
              <a:gd name="connsiteX0" fmla="*/ 194233 w 907165"/>
              <a:gd name="connsiteY0" fmla="*/ 0 h 3280223"/>
              <a:gd name="connsiteX1" fmla="*/ 723853 w 907165"/>
              <a:gd name="connsiteY1" fmla="*/ 0 h 3280223"/>
              <a:gd name="connsiteX2" fmla="*/ 859388 w 907165"/>
              <a:gd name="connsiteY2" fmla="*/ 204475 h 3280223"/>
              <a:gd name="connsiteX3" fmla="*/ 907165 w 907165"/>
              <a:gd name="connsiteY3" fmla="*/ 214121 h 3280223"/>
              <a:gd name="connsiteX4" fmla="*/ 907165 w 907165"/>
              <a:gd name="connsiteY4" fmla="*/ 3071706 h 3280223"/>
              <a:gd name="connsiteX5" fmla="*/ 859388 w 907165"/>
              <a:gd name="connsiteY5" fmla="*/ 3081351 h 3280223"/>
              <a:gd name="connsiteX6" fmla="*/ 728362 w 907165"/>
              <a:gd name="connsiteY6" fmla="*/ 3241103 h 3280223"/>
              <a:gd name="connsiteX7" fmla="*/ 724418 w 907165"/>
              <a:gd name="connsiteY7" fmla="*/ 3280223 h 3280223"/>
              <a:gd name="connsiteX8" fmla="*/ 193668 w 907165"/>
              <a:gd name="connsiteY8" fmla="*/ 3280223 h 3280223"/>
              <a:gd name="connsiteX9" fmla="*/ 189725 w 907165"/>
              <a:gd name="connsiteY9" fmla="*/ 3241103 h 3280223"/>
              <a:gd name="connsiteX10" fmla="*/ 58698 w 907165"/>
              <a:gd name="connsiteY10" fmla="*/ 3081351 h 3280223"/>
              <a:gd name="connsiteX11" fmla="*/ 0 w 907165"/>
              <a:gd name="connsiteY11" fmla="*/ 3069501 h 3280223"/>
              <a:gd name="connsiteX12" fmla="*/ 0 w 907165"/>
              <a:gd name="connsiteY12" fmla="*/ 216326 h 3280223"/>
              <a:gd name="connsiteX13" fmla="*/ 58698 w 907165"/>
              <a:gd name="connsiteY13" fmla="*/ 204475 h 3280223"/>
              <a:gd name="connsiteX14" fmla="*/ 194233 w 907165"/>
              <a:gd name="connsiteY14" fmla="*/ 0 h 32802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07164" h="3280223">
                <a:moveTo>
                  <a:pt x="194233" y="0"/>
                </a:moveTo>
                <a:lnTo>
                  <a:pt x="723853" y="0"/>
                </a:lnTo>
                <a:cubicBezTo>
                  <a:pt x="723853" y="91920"/>
                  <a:pt x="779740" y="170787"/>
                  <a:pt x="859388" y="204475"/>
                </a:cubicBezTo>
                <a:lnTo>
                  <a:pt x="907165" y="214121"/>
                </a:lnTo>
                <a:lnTo>
                  <a:pt x="907165" y="3071706"/>
                </a:lnTo>
                <a:lnTo>
                  <a:pt x="859388" y="3081351"/>
                </a:lnTo>
                <a:cubicBezTo>
                  <a:pt x="793014" y="3109425"/>
                  <a:pt x="743142" y="3168872"/>
                  <a:pt x="728362" y="3241103"/>
                </a:cubicBezTo>
                <a:lnTo>
                  <a:pt x="724418" y="3280223"/>
                </a:lnTo>
                <a:lnTo>
                  <a:pt x="193668" y="3280223"/>
                </a:lnTo>
                <a:lnTo>
                  <a:pt x="189725" y="3241103"/>
                </a:lnTo>
                <a:cubicBezTo>
                  <a:pt x="174944" y="3168872"/>
                  <a:pt x="125072" y="3109425"/>
                  <a:pt x="58698" y="3081351"/>
                </a:cubicBezTo>
                <a:lnTo>
                  <a:pt x="0" y="3069501"/>
                </a:lnTo>
                <a:lnTo>
                  <a:pt x="0" y="216326"/>
                </a:lnTo>
                <a:lnTo>
                  <a:pt x="58698" y="204475"/>
                </a:lnTo>
                <a:cubicBezTo>
                  <a:pt x="138347" y="170787"/>
                  <a:pt x="194233" y="91920"/>
                  <a:pt x="194233" y="0"/>
                </a:cubicBezTo>
                <a:close/>
              </a:path>
            </a:pathLst>
          </a:custGeom>
          <a:solidFill>
            <a:srgbClr val="3B5552"/>
          </a:solid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形状 62"/>
          <p:cNvSpPr/>
          <p:nvPr/>
        </p:nvSpPr>
        <p:spPr>
          <a:xfrm rot="16200000">
            <a:off x="5041582" y="175251"/>
            <a:ext cx="2108836" cy="6507493"/>
          </a:xfrm>
          <a:custGeom>
            <a:gdLst>
              <a:gd name="connsiteX0" fmla="*/ 320326 w 1496080"/>
              <a:gd name="connsiteY0" fmla="*/ 0 h 5143274"/>
              <a:gd name="connsiteX1" fmla="*/ 1193765 w 1496080"/>
              <a:gd name="connsiteY1" fmla="*/ 0 h 5143274"/>
              <a:gd name="connsiteX2" fmla="*/ 1417287 w 1496080"/>
              <a:gd name="connsiteY2" fmla="*/ 337217 h 5143274"/>
              <a:gd name="connsiteX3" fmla="*/ 1496080 w 1496080"/>
              <a:gd name="connsiteY3" fmla="*/ 353125 h 5143274"/>
              <a:gd name="connsiteX4" fmla="*/ 1496080 w 1496080"/>
              <a:gd name="connsiteY4" fmla="*/ 4799392 h 5143274"/>
              <a:gd name="connsiteX5" fmla="*/ 1417287 w 1496080"/>
              <a:gd name="connsiteY5" fmla="*/ 4815298 h 5143274"/>
              <a:gd name="connsiteX6" fmla="*/ 1201202 w 1496080"/>
              <a:gd name="connsiteY6" fmla="*/ 5078758 h 5143274"/>
              <a:gd name="connsiteX7" fmla="*/ 1194697 w 1496080"/>
              <a:gd name="connsiteY7" fmla="*/ 5143274 h 5143274"/>
              <a:gd name="connsiteX8" fmla="*/ 319394 w 1496080"/>
              <a:gd name="connsiteY8" fmla="*/ 5143274 h 5143274"/>
              <a:gd name="connsiteX9" fmla="*/ 312891 w 1496080"/>
              <a:gd name="connsiteY9" fmla="*/ 5078758 h 5143274"/>
              <a:gd name="connsiteX10" fmla="*/ 96804 w 1496080"/>
              <a:gd name="connsiteY10" fmla="*/ 4815298 h 5143274"/>
              <a:gd name="connsiteX11" fmla="*/ 0 w 1496080"/>
              <a:gd name="connsiteY11" fmla="*/ 4795755 h 5143274"/>
              <a:gd name="connsiteX12" fmla="*/ 0 w 1496080"/>
              <a:gd name="connsiteY12" fmla="*/ 356761 h 5143274"/>
              <a:gd name="connsiteX13" fmla="*/ 96804 w 1496080"/>
              <a:gd name="connsiteY13" fmla="*/ 337217 h 5143274"/>
              <a:gd name="connsiteX14" fmla="*/ 320326 w 1496080"/>
              <a:gd name="connsiteY14" fmla="*/ 0 h 51432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080" h="5143274">
                <a:moveTo>
                  <a:pt x="320326" y="0"/>
                </a:moveTo>
                <a:lnTo>
                  <a:pt x="1193765" y="0"/>
                </a:lnTo>
                <a:cubicBezTo>
                  <a:pt x="1193765" y="151593"/>
                  <a:pt x="1285933" y="281659"/>
                  <a:pt x="1417287" y="337217"/>
                </a:cubicBezTo>
                <a:lnTo>
                  <a:pt x="1496080" y="353125"/>
                </a:lnTo>
                <a:lnTo>
                  <a:pt x="1496080" y="4799392"/>
                </a:lnTo>
                <a:lnTo>
                  <a:pt x="1417287" y="4815298"/>
                </a:lnTo>
                <a:cubicBezTo>
                  <a:pt x="1307824" y="4861597"/>
                  <a:pt x="1225576" y="4959636"/>
                  <a:pt x="1201202" y="5078758"/>
                </a:cubicBezTo>
                <a:lnTo>
                  <a:pt x="1194697" y="5143274"/>
                </a:lnTo>
                <a:lnTo>
                  <a:pt x="319394" y="5143274"/>
                </a:lnTo>
                <a:lnTo>
                  <a:pt x="312891" y="5078758"/>
                </a:lnTo>
                <a:cubicBezTo>
                  <a:pt x="288515" y="4959636"/>
                  <a:pt x="206267" y="4861597"/>
                  <a:pt x="96804" y="4815298"/>
                </a:cubicBezTo>
                <a:lnTo>
                  <a:pt x="0" y="4795755"/>
                </a:lnTo>
                <a:lnTo>
                  <a:pt x="0" y="356761"/>
                </a:lnTo>
                <a:lnTo>
                  <a:pt x="96804" y="337217"/>
                </a:lnTo>
                <a:cubicBezTo>
                  <a:pt x="228160" y="281659"/>
                  <a:pt x="320326" y="151593"/>
                  <a:pt x="320326" y="0"/>
                </a:cubicBezTo>
                <a:close/>
              </a:path>
            </a:pathLst>
          </a:custGeom>
          <a:no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3175825" y="3340731"/>
            <a:ext cx="176530" cy="17653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8839644" y="3340731"/>
            <a:ext cx="176530" cy="17653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3477704" y="2671095"/>
            <a:ext cx="4160171" cy="369332"/>
          </a:xfrm>
          <a:prstGeom prst="rect">
            <a:avLst/>
          </a:prstGeom>
          <a:noFill/>
        </p:spPr>
        <p:txBody>
          <a:bodyPr wrap="square" rtlCol="0">
            <a:spAutoFit/>
          </a:bodyPr>
          <a:lstStyle/>
          <a:p>
            <a:r>
              <a:rPr lang="zh-CN" altLang="en-US">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部编版高中语文选择性必修上册</a:t>
            </a:r>
            <a:endParaRPr lang="zh-CN" altLang="en-US">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4161653" y="3171243"/>
            <a:ext cx="4334675" cy="646331"/>
          </a:xfrm>
          <a:prstGeom prst="rect">
            <a:avLst/>
          </a:prstGeom>
          <a:noFill/>
        </p:spPr>
        <p:txBody>
          <a:bodyPr wrap="square" rtlCol="0">
            <a:spAutoFit/>
          </a:bodyPr>
          <a:lstStyle/>
          <a:p>
            <a:r>
              <a:rPr lang="en-US" altLang="zh-CN" sz="3600" b="1">
                <a:solidFill>
                  <a:schemeClr val="bg1"/>
                </a:solidFill>
                <a:effectLst>
                  <a:outerShdw blurRad="38100" dist="38100" dir="2700000" algn="tl">
                    <a:srgbClr val="000000">
                      <a:alpha val="43137"/>
                    </a:srgbClr>
                  </a:outerShdw>
                </a:effectLst>
              </a:rPr>
              <a:t>《</a:t>
            </a:r>
            <a:r>
              <a:rPr lang="zh-CN" altLang="en-US" sz="3600" b="1">
                <a:solidFill>
                  <a:schemeClr val="bg1"/>
                </a:solidFill>
                <a:effectLst>
                  <a:outerShdw blurRad="38100" dist="38100" dir="2700000" algn="tl">
                    <a:srgbClr val="000000">
                      <a:alpha val="43137"/>
                    </a:srgbClr>
                  </a:outerShdw>
                </a:effectLst>
              </a:rPr>
              <a:t>论语</a:t>
            </a:r>
            <a:r>
              <a:rPr lang="en-US" altLang="zh-CN" sz="3600" b="1">
                <a:solidFill>
                  <a:schemeClr val="bg1"/>
                </a:solidFill>
                <a:effectLst>
                  <a:outerShdw blurRad="38100" dist="38100" dir="2700000" algn="tl">
                    <a:srgbClr val="000000">
                      <a:alpha val="43137"/>
                    </a:srgbClr>
                  </a:outerShdw>
                </a:effectLst>
              </a:rPr>
              <a:t>》</a:t>
            </a:r>
            <a:r>
              <a:rPr lang="zh-CN" altLang="en-US" sz="3600" b="1">
                <a:solidFill>
                  <a:schemeClr val="bg1"/>
                </a:solidFill>
                <a:effectLst>
                  <a:outerShdw blurRad="38100" dist="38100" dir="2700000" algn="tl">
                    <a:srgbClr val="000000">
                      <a:alpha val="43137"/>
                    </a:srgbClr>
                  </a:outerShdw>
                </a:effectLst>
              </a:rPr>
              <a:t>十二章</a:t>
            </a:r>
            <a:endParaRPr lang="zh-CN" altLang="en-US" sz="3600" b="1">
              <a:solidFill>
                <a:schemeClr val="bg1"/>
              </a:solidFill>
              <a:effectLst>
                <a:outerShdw blurRad="38100" dist="38100" dir="2700000" algn="tl">
                  <a:srgbClr val="000000">
                    <a:alpha val="43137"/>
                  </a:srgbClr>
                </a:outerShdw>
              </a:effectLst>
            </a:endParaRPr>
          </a:p>
        </p:txBody>
      </p:sp>
    </p:spTree>
    <p:custDataLst>
      <p:tags r:id="rId5"/>
    </p:custDataLst>
  </p:cSld>
  <p:clrMapOvr>
    <a:masterClrMapping/>
  </p:clrMapOvr>
  <p:transition spd="slow" advClick="0" advTm="3000">
    <p:randomBar dir="vert"/>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37590" y="1948902"/>
            <a:ext cx="5848642" cy="4613892"/>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颜渊问仁。子曰：“</a:t>
            </a:r>
            <a:r>
              <a:rPr lang="zh-CN" altLang="en-US" sz="2400">
                <a:solidFill>
                  <a:srgbClr val="C00000"/>
                </a:solidFill>
                <a:latin typeface="微软雅黑" panose="020b0503020204020204" pitchFamily="34" charset="-122"/>
                <a:ea typeface="微软雅黑" panose="020b0503020204020204" pitchFamily="34" charset="-122"/>
              </a:rPr>
              <a:t>克</a:t>
            </a:r>
            <a:r>
              <a:rPr lang="zh-CN" altLang="en-US" sz="2400">
                <a:latin typeface="微软雅黑" panose="020b0503020204020204" pitchFamily="34" charset="-122"/>
                <a:ea typeface="微软雅黑" panose="020b0503020204020204" pitchFamily="34" charset="-122"/>
              </a:rPr>
              <a:t>己</a:t>
            </a:r>
            <a:r>
              <a:rPr lang="zh-CN" altLang="en-US" sz="2400">
                <a:solidFill>
                  <a:srgbClr val="C00000"/>
                </a:solidFill>
                <a:latin typeface="微软雅黑" panose="020b0503020204020204" pitchFamily="34" charset="-122"/>
                <a:ea typeface="微软雅黑" panose="020b0503020204020204" pitchFamily="34" charset="-122"/>
              </a:rPr>
              <a:t>复</a:t>
            </a:r>
            <a:r>
              <a:rPr lang="zh-CN" altLang="en-US" sz="2400">
                <a:latin typeface="微软雅黑" panose="020b0503020204020204" pitchFamily="34" charset="-122"/>
                <a:ea typeface="微软雅黑" panose="020b0503020204020204" pitchFamily="34" charset="-122"/>
              </a:rPr>
              <a:t>礼</a:t>
            </a:r>
            <a:r>
              <a:rPr lang="zh-CN" altLang="en-US" sz="2400">
                <a:solidFill>
                  <a:srgbClr val="C00000"/>
                </a:solidFill>
                <a:latin typeface="微软雅黑" panose="020b0503020204020204" pitchFamily="34" charset="-122"/>
                <a:ea typeface="微软雅黑" panose="020b0503020204020204" pitchFamily="34" charset="-122"/>
              </a:rPr>
              <a:t>为</a:t>
            </a:r>
            <a:r>
              <a:rPr lang="zh-CN" altLang="en-US" sz="2400">
                <a:latin typeface="微软雅黑" panose="020b0503020204020204" pitchFamily="34" charset="-122"/>
                <a:ea typeface="微软雅黑" panose="020b0503020204020204" pitchFamily="34" charset="-122"/>
              </a:rPr>
              <a:t>仁</a:t>
            </a:r>
            <a:r>
              <a:rPr lang="zh-CN" altLang="en-US" sz="2400">
                <a:solidFill>
                  <a:srgbClr val="C00000"/>
                </a:solidFill>
                <a:latin typeface="微软雅黑" panose="020b0503020204020204" pitchFamily="34" charset="-122"/>
                <a:ea typeface="微软雅黑" panose="020b0503020204020204" pitchFamily="34" charset="-122"/>
              </a:rPr>
              <a:t>。一日</a:t>
            </a:r>
            <a:r>
              <a:rPr lang="zh-CN" altLang="en-US" sz="2400">
                <a:latin typeface="微软雅黑" panose="020b0503020204020204" pitchFamily="34" charset="-122"/>
                <a:ea typeface="微软雅黑" panose="020b0503020204020204" pitchFamily="34" charset="-122"/>
              </a:rPr>
              <a:t>克己复礼，天下</a:t>
            </a:r>
            <a:r>
              <a:rPr lang="zh-CN" altLang="en-US" sz="2400">
                <a:solidFill>
                  <a:srgbClr val="C00000"/>
                </a:solidFill>
                <a:latin typeface="微软雅黑" panose="020b0503020204020204" pitchFamily="34" charset="-122"/>
                <a:ea typeface="微软雅黑" panose="020b0503020204020204" pitchFamily="34" charset="-122"/>
              </a:rPr>
              <a:t>归</a:t>
            </a:r>
            <a:r>
              <a:rPr lang="zh-CN" altLang="en-US" sz="2400">
                <a:latin typeface="微软雅黑" panose="020b0503020204020204" pitchFamily="34" charset="-122"/>
                <a:ea typeface="微软雅黑" panose="020b0503020204020204" pitchFamily="34" charset="-122"/>
              </a:rPr>
              <a:t>仁焉。为仁</a:t>
            </a:r>
            <a:r>
              <a:rPr lang="zh-CN" altLang="en-US" sz="2400">
                <a:solidFill>
                  <a:srgbClr val="C00000"/>
                </a:solidFill>
                <a:latin typeface="微软雅黑" panose="020b0503020204020204" pitchFamily="34" charset="-122"/>
                <a:ea typeface="微软雅黑" panose="020b0503020204020204" pitchFamily="34" charset="-122"/>
              </a:rPr>
              <a:t>由</a:t>
            </a:r>
            <a:r>
              <a:rPr lang="zh-CN" altLang="en-US" sz="2400">
                <a:latin typeface="微软雅黑" panose="020b0503020204020204" pitchFamily="34" charset="-122"/>
                <a:ea typeface="微软雅黑" panose="020b0503020204020204" pitchFamily="34" charset="-122"/>
              </a:rPr>
              <a:t>己，</a:t>
            </a:r>
            <a:r>
              <a:rPr lang="zh-CN" altLang="en-US" sz="2400">
                <a:solidFill>
                  <a:srgbClr val="C00000"/>
                </a:solidFill>
                <a:latin typeface="微软雅黑" panose="020b0503020204020204" pitchFamily="34" charset="-122"/>
                <a:ea typeface="微软雅黑" panose="020b0503020204020204" pitchFamily="34" charset="-122"/>
              </a:rPr>
              <a:t>而</a:t>
            </a:r>
            <a:r>
              <a:rPr lang="zh-CN" altLang="en-US" sz="2400">
                <a:latin typeface="微软雅黑" panose="020b0503020204020204" pitchFamily="34" charset="-122"/>
                <a:ea typeface="微软雅黑" panose="020b0503020204020204" pitchFamily="34" charset="-122"/>
              </a:rPr>
              <a:t>由人乎哉？”颜渊曰：“请问其</a:t>
            </a:r>
            <a:r>
              <a:rPr lang="zh-CN" altLang="en-US" sz="2400">
                <a:solidFill>
                  <a:srgbClr val="C00000"/>
                </a:solidFill>
                <a:latin typeface="微软雅黑" panose="020b0503020204020204" pitchFamily="34" charset="-122"/>
                <a:ea typeface="微软雅黑" panose="020b0503020204020204" pitchFamily="34" charset="-122"/>
              </a:rPr>
              <a:t>目</a:t>
            </a:r>
            <a:r>
              <a:rPr lang="zh-CN" altLang="en-US" sz="2400">
                <a:latin typeface="微软雅黑" panose="020b0503020204020204" pitchFamily="34" charset="-122"/>
                <a:ea typeface="微软雅黑" panose="020b0503020204020204" pitchFamily="34" charset="-122"/>
              </a:rPr>
              <a:t>。”子曰：“非礼勿视，非礼勿听，非礼勿言，非礼勿动。”颜渊曰：“回虽不敏，请</a:t>
            </a:r>
            <a:r>
              <a:rPr lang="zh-CN" altLang="en-US" sz="2400">
                <a:solidFill>
                  <a:srgbClr val="C00000"/>
                </a:solidFill>
                <a:latin typeface="微软雅黑" panose="020b0503020204020204" pitchFamily="34" charset="-122"/>
                <a:ea typeface="微软雅黑" panose="020b0503020204020204" pitchFamily="34" charset="-122"/>
              </a:rPr>
              <a:t>事</a:t>
            </a:r>
            <a:r>
              <a:rPr lang="zh-CN" altLang="en-US" sz="2400">
                <a:latin typeface="微软雅黑" panose="020b0503020204020204" pitchFamily="34" charset="-122"/>
                <a:ea typeface="微软雅黑" panose="020b0503020204020204" pitchFamily="34" charset="-122"/>
              </a:rPr>
              <a:t>斯语矣。“（</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颜渊</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609577" y="1388519"/>
            <a:ext cx="4362761" cy="4467057"/>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rPr>
              <a:t>克：约束。</a:t>
            </a:r>
            <a:endParaRPr lang="en-US" altLang="zh-CN" sz="2400">
              <a:solidFill>
                <a:schemeClr val="bg1"/>
              </a:solidFill>
            </a:endParaRPr>
          </a:p>
          <a:p>
            <a:pPr>
              <a:lnSpc>
                <a:spcPct val="150000"/>
              </a:lnSpc>
            </a:pPr>
            <a:r>
              <a:rPr lang="zh-CN" altLang="en-US" sz="2400">
                <a:solidFill>
                  <a:schemeClr val="bg1"/>
                </a:solidFill>
              </a:rPr>
              <a:t>复：归复。</a:t>
            </a:r>
            <a:endParaRPr lang="en-US" altLang="zh-CN" sz="2400">
              <a:solidFill>
                <a:schemeClr val="bg1"/>
              </a:solidFill>
            </a:endParaRPr>
          </a:p>
          <a:p>
            <a:pPr>
              <a:lnSpc>
                <a:spcPct val="150000"/>
              </a:lnSpc>
            </a:pPr>
            <a:r>
              <a:rPr lang="zh-CN" altLang="en-US" sz="2400">
                <a:solidFill>
                  <a:schemeClr val="bg1"/>
                </a:solidFill>
              </a:rPr>
              <a:t>一日：一旦。</a:t>
            </a:r>
            <a:endParaRPr lang="en-US" altLang="zh-CN" sz="2400">
              <a:solidFill>
                <a:schemeClr val="bg1"/>
              </a:solidFill>
            </a:endParaRPr>
          </a:p>
          <a:p>
            <a:pPr>
              <a:lnSpc>
                <a:spcPct val="150000"/>
              </a:lnSpc>
            </a:pPr>
            <a:r>
              <a:rPr lang="zh-CN" altLang="en-US" sz="2400">
                <a:solidFill>
                  <a:schemeClr val="bg1"/>
                </a:solidFill>
              </a:rPr>
              <a:t>归：称赞。</a:t>
            </a:r>
            <a:endParaRPr lang="en-US" altLang="zh-CN" sz="2400">
              <a:solidFill>
                <a:schemeClr val="bg1"/>
              </a:solidFill>
            </a:endParaRPr>
          </a:p>
          <a:p>
            <a:pPr>
              <a:lnSpc>
                <a:spcPct val="150000"/>
              </a:lnSpc>
            </a:pPr>
            <a:r>
              <a:rPr lang="zh-CN" altLang="en-US" sz="2400">
                <a:solidFill>
                  <a:schemeClr val="bg1"/>
                </a:solidFill>
              </a:rPr>
              <a:t>由：依靠。</a:t>
            </a:r>
            <a:endParaRPr lang="en-US" altLang="zh-CN" sz="2400">
              <a:solidFill>
                <a:schemeClr val="bg1"/>
              </a:solidFill>
            </a:endParaRPr>
          </a:p>
          <a:p>
            <a:pPr>
              <a:lnSpc>
                <a:spcPct val="150000"/>
              </a:lnSpc>
            </a:pPr>
            <a:r>
              <a:rPr lang="zh-CN" altLang="en-US" sz="2400">
                <a:solidFill>
                  <a:schemeClr val="bg1"/>
                </a:solidFill>
              </a:rPr>
              <a:t>目：细则。</a:t>
            </a:r>
            <a:endParaRPr lang="en-US" altLang="zh-CN" sz="2400">
              <a:solidFill>
                <a:schemeClr val="bg1"/>
              </a:solidFill>
            </a:endParaRPr>
          </a:p>
          <a:p>
            <a:pPr>
              <a:lnSpc>
                <a:spcPct val="150000"/>
              </a:lnSpc>
            </a:pPr>
            <a:r>
              <a:rPr lang="zh-CN" altLang="en-US" sz="2400">
                <a:solidFill>
                  <a:schemeClr val="bg1"/>
                </a:solidFill>
              </a:rPr>
              <a:t>事：实践。</a:t>
            </a:r>
            <a:endParaRPr lang="zh-CN" altLang="en-US" sz="2400">
              <a:solidFill>
                <a:schemeClr val="bg1"/>
              </a:solidFill>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886232" y="1222375"/>
            <a:ext cx="4819484" cy="5407249"/>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100">
                <a:solidFill>
                  <a:schemeClr val="bg1"/>
                </a:solidFill>
                <a:latin typeface="楷体" panose="02010609060101010101" pitchFamily="49" charset="-122"/>
                <a:ea typeface="楷体" panose="02010609060101010101" pitchFamily="49" charset="-122"/>
              </a:rPr>
              <a:t>译文：颜渊问什么是仁。孔子说：“约束自我，使言行归复于先王之礼，就是仁。一旦你做到了克己复礼，全天下都会称赞你是仁人。要做到仁靠的是自己，难道要靠别人吗？”颜渊说：“请问克己复礼的细则。”孔子说：“不合于礼的不堪，不合于礼的不听，不合于礼的不说，不合于礼的不做。”颜渊说：“我虽然不聪颖，愿意实践这些话。</a:t>
            </a:r>
            <a:endParaRPr lang="zh-CN" altLang="en-US" sz="2100">
              <a:solidFill>
                <a:schemeClr val="bg1"/>
              </a:solidFill>
              <a:latin typeface="楷体" panose="02010609060101010101" pitchFamily="49" charset="-122"/>
              <a:ea typeface="楷体" panose="02010609060101010101" pitchFamily="49" charset="-122"/>
            </a:endParaRPr>
          </a:p>
          <a:p>
            <a:pPr marL="342900" indent="-342900">
              <a:lnSpc>
                <a:spcPct val="150000"/>
              </a:lnSpc>
              <a:buFont typeface="Wingdings" panose="05000000000000000000" pitchFamily="2" charset="2"/>
              <a:buChar char="l"/>
            </a:pPr>
            <a:endParaRPr lang="zh-CN" altLang="en-US" sz="2400">
              <a:latin typeface="楷体" panose="02010609060101010101" pitchFamily="49" charset="-122"/>
              <a:ea typeface="楷体" panose="02010609060101010101" pitchFamily="49" charset="-122"/>
            </a:endParaRPr>
          </a:p>
        </p:txBody>
      </p:sp>
      <p:sp>
        <p:nvSpPr>
          <p:cNvPr id="2" name="文本框 1"/>
          <p:cNvSpPr txBox="1"/>
          <p:nvPr/>
        </p:nvSpPr>
        <p:spPr>
          <a:xfrm>
            <a:off x="1037590" y="1948902"/>
            <a:ext cx="5848642" cy="4613892"/>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颜渊问仁。子曰：“</a:t>
            </a:r>
            <a:r>
              <a:rPr lang="zh-CN" altLang="en-US" sz="2400">
                <a:solidFill>
                  <a:srgbClr val="C00000"/>
                </a:solidFill>
                <a:latin typeface="微软雅黑" panose="020b0503020204020204" pitchFamily="34" charset="-122"/>
                <a:ea typeface="微软雅黑" panose="020b0503020204020204" pitchFamily="34" charset="-122"/>
              </a:rPr>
              <a:t>克</a:t>
            </a:r>
            <a:r>
              <a:rPr lang="zh-CN" altLang="en-US" sz="2400">
                <a:latin typeface="微软雅黑" panose="020b0503020204020204" pitchFamily="34" charset="-122"/>
                <a:ea typeface="微软雅黑" panose="020b0503020204020204" pitchFamily="34" charset="-122"/>
              </a:rPr>
              <a:t>己</a:t>
            </a:r>
            <a:r>
              <a:rPr lang="zh-CN" altLang="en-US" sz="2400">
                <a:solidFill>
                  <a:srgbClr val="C00000"/>
                </a:solidFill>
                <a:latin typeface="微软雅黑" panose="020b0503020204020204" pitchFamily="34" charset="-122"/>
                <a:ea typeface="微软雅黑" panose="020b0503020204020204" pitchFamily="34" charset="-122"/>
              </a:rPr>
              <a:t>复</a:t>
            </a:r>
            <a:r>
              <a:rPr lang="zh-CN" altLang="en-US" sz="2400">
                <a:latin typeface="微软雅黑" panose="020b0503020204020204" pitchFamily="34" charset="-122"/>
                <a:ea typeface="微软雅黑" panose="020b0503020204020204" pitchFamily="34" charset="-122"/>
              </a:rPr>
              <a:t>礼</a:t>
            </a:r>
            <a:r>
              <a:rPr lang="zh-CN" altLang="en-US" sz="2400">
                <a:solidFill>
                  <a:srgbClr val="C00000"/>
                </a:solidFill>
                <a:latin typeface="微软雅黑" panose="020b0503020204020204" pitchFamily="34" charset="-122"/>
                <a:ea typeface="微软雅黑" panose="020b0503020204020204" pitchFamily="34" charset="-122"/>
              </a:rPr>
              <a:t>为</a:t>
            </a:r>
            <a:r>
              <a:rPr lang="zh-CN" altLang="en-US" sz="2400">
                <a:latin typeface="微软雅黑" panose="020b0503020204020204" pitchFamily="34" charset="-122"/>
                <a:ea typeface="微软雅黑" panose="020b0503020204020204" pitchFamily="34" charset="-122"/>
              </a:rPr>
              <a:t>仁</a:t>
            </a:r>
            <a:r>
              <a:rPr lang="zh-CN" altLang="en-US" sz="2400">
                <a:solidFill>
                  <a:srgbClr val="C00000"/>
                </a:solidFill>
                <a:latin typeface="微软雅黑" panose="020b0503020204020204" pitchFamily="34" charset="-122"/>
                <a:ea typeface="微软雅黑" panose="020b0503020204020204" pitchFamily="34" charset="-122"/>
              </a:rPr>
              <a:t>。一日</a:t>
            </a:r>
            <a:r>
              <a:rPr lang="zh-CN" altLang="en-US" sz="2400">
                <a:latin typeface="微软雅黑" panose="020b0503020204020204" pitchFamily="34" charset="-122"/>
                <a:ea typeface="微软雅黑" panose="020b0503020204020204" pitchFamily="34" charset="-122"/>
              </a:rPr>
              <a:t>克己复礼，天下</a:t>
            </a:r>
            <a:r>
              <a:rPr lang="zh-CN" altLang="en-US" sz="2400">
                <a:solidFill>
                  <a:srgbClr val="C00000"/>
                </a:solidFill>
                <a:latin typeface="微软雅黑" panose="020b0503020204020204" pitchFamily="34" charset="-122"/>
                <a:ea typeface="微软雅黑" panose="020b0503020204020204" pitchFamily="34" charset="-122"/>
              </a:rPr>
              <a:t>归</a:t>
            </a:r>
            <a:r>
              <a:rPr lang="zh-CN" altLang="en-US" sz="2400">
                <a:latin typeface="微软雅黑" panose="020b0503020204020204" pitchFamily="34" charset="-122"/>
                <a:ea typeface="微软雅黑" panose="020b0503020204020204" pitchFamily="34" charset="-122"/>
              </a:rPr>
              <a:t>仁焉。为仁</a:t>
            </a:r>
            <a:r>
              <a:rPr lang="zh-CN" altLang="en-US" sz="2400">
                <a:solidFill>
                  <a:srgbClr val="C00000"/>
                </a:solidFill>
                <a:latin typeface="微软雅黑" panose="020b0503020204020204" pitchFamily="34" charset="-122"/>
                <a:ea typeface="微软雅黑" panose="020b0503020204020204" pitchFamily="34" charset="-122"/>
              </a:rPr>
              <a:t>由</a:t>
            </a:r>
            <a:r>
              <a:rPr lang="zh-CN" altLang="en-US" sz="2400">
                <a:latin typeface="微软雅黑" panose="020b0503020204020204" pitchFamily="34" charset="-122"/>
                <a:ea typeface="微软雅黑" panose="020b0503020204020204" pitchFamily="34" charset="-122"/>
              </a:rPr>
              <a:t>己，</a:t>
            </a:r>
            <a:r>
              <a:rPr lang="zh-CN" altLang="en-US" sz="2400">
                <a:solidFill>
                  <a:srgbClr val="C00000"/>
                </a:solidFill>
                <a:latin typeface="微软雅黑" panose="020b0503020204020204" pitchFamily="34" charset="-122"/>
                <a:ea typeface="微软雅黑" panose="020b0503020204020204" pitchFamily="34" charset="-122"/>
              </a:rPr>
              <a:t>而</a:t>
            </a:r>
            <a:r>
              <a:rPr lang="zh-CN" altLang="en-US" sz="2400">
                <a:latin typeface="微软雅黑" panose="020b0503020204020204" pitchFamily="34" charset="-122"/>
                <a:ea typeface="微软雅黑" panose="020b0503020204020204" pitchFamily="34" charset="-122"/>
              </a:rPr>
              <a:t>由人乎哉？”颜渊曰：“请问其</a:t>
            </a:r>
            <a:r>
              <a:rPr lang="zh-CN" altLang="en-US" sz="2400">
                <a:solidFill>
                  <a:srgbClr val="C00000"/>
                </a:solidFill>
                <a:latin typeface="微软雅黑" panose="020b0503020204020204" pitchFamily="34" charset="-122"/>
                <a:ea typeface="微软雅黑" panose="020b0503020204020204" pitchFamily="34" charset="-122"/>
              </a:rPr>
              <a:t>目</a:t>
            </a:r>
            <a:r>
              <a:rPr lang="zh-CN" altLang="en-US" sz="2400">
                <a:latin typeface="微软雅黑" panose="020b0503020204020204" pitchFamily="34" charset="-122"/>
                <a:ea typeface="微软雅黑" panose="020b0503020204020204" pitchFamily="34" charset="-122"/>
              </a:rPr>
              <a:t>。”子曰：“非礼勿视，非礼勿听，非礼勿言，非礼勿动。”颜渊曰：“回虽不敏，请</a:t>
            </a:r>
            <a:r>
              <a:rPr lang="zh-CN" altLang="en-US" sz="2400">
                <a:solidFill>
                  <a:srgbClr val="C00000"/>
                </a:solidFill>
                <a:latin typeface="微软雅黑" panose="020b0503020204020204" pitchFamily="34" charset="-122"/>
                <a:ea typeface="微软雅黑" panose="020b0503020204020204" pitchFamily="34" charset="-122"/>
              </a:rPr>
              <a:t>事</a:t>
            </a:r>
            <a:r>
              <a:rPr lang="zh-CN" altLang="en-US" sz="2400">
                <a:latin typeface="微软雅黑" panose="020b0503020204020204" pitchFamily="34" charset="-122"/>
                <a:ea typeface="微软雅黑" panose="020b0503020204020204" pitchFamily="34" charset="-122"/>
              </a:rPr>
              <a:t>斯语矣。“（</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颜渊</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如何理解孔子关于“仁”的这一回答？</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430054" y="2441896"/>
            <a:ext cx="7803514" cy="2308324"/>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：“仁”从某个基本面上讲，是礼的内在化和自觉；礼显然不是人的本性所固有的，但是礼是社会人生所必须的；拥有仁德，关键在自己，自己不追求，自己不努力，再好的目标也等于零。</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34962" y="1712092"/>
            <a:ext cx="5582021" cy="2951898"/>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子贡问曰：“有</a:t>
            </a:r>
            <a:r>
              <a:rPr lang="zh-CN" altLang="en-US" sz="2400">
                <a:solidFill>
                  <a:srgbClr val="C00000"/>
                </a:solidFill>
                <a:latin typeface="微软雅黑" panose="020b0503020204020204" pitchFamily="34" charset="-122"/>
                <a:ea typeface="微软雅黑" panose="020b0503020204020204" pitchFamily="34" charset="-122"/>
              </a:rPr>
              <a:t>一言</a:t>
            </a:r>
            <a:r>
              <a:rPr lang="zh-CN" altLang="en-US" sz="2400">
                <a:latin typeface="微软雅黑" panose="020b0503020204020204" pitchFamily="34" charset="-122"/>
                <a:ea typeface="微软雅黑" panose="020b0503020204020204" pitchFamily="34" charset="-122"/>
              </a:rPr>
              <a:t>而可以终身</a:t>
            </a:r>
            <a:r>
              <a:rPr lang="zh-CN" altLang="en-US" sz="2400">
                <a:solidFill>
                  <a:srgbClr val="C00000"/>
                </a:solidFill>
                <a:latin typeface="微软雅黑" panose="020b0503020204020204" pitchFamily="34" charset="-122"/>
                <a:ea typeface="微软雅黑" panose="020b0503020204020204" pitchFamily="34" charset="-122"/>
              </a:rPr>
              <a:t>行</a:t>
            </a:r>
            <a:r>
              <a:rPr lang="zh-CN" altLang="en-US" sz="2400">
                <a:latin typeface="微软雅黑" panose="020b0503020204020204" pitchFamily="34" charset="-122"/>
                <a:ea typeface="微软雅黑" panose="020b0503020204020204" pitchFamily="34" charset="-122"/>
              </a:rPr>
              <a:t>之者乎？”子曰：“</a:t>
            </a:r>
            <a:r>
              <a:rPr lang="zh-CN" altLang="en-US" sz="2400">
                <a:solidFill>
                  <a:srgbClr val="C00000"/>
                </a:solidFill>
                <a:latin typeface="微软雅黑" panose="020b0503020204020204" pitchFamily="34" charset="-122"/>
                <a:ea typeface="微软雅黑" panose="020b0503020204020204" pitchFamily="34" charset="-122"/>
              </a:rPr>
              <a:t>其</a:t>
            </a:r>
            <a:r>
              <a:rPr lang="zh-CN" altLang="en-US" sz="2400">
                <a:latin typeface="微软雅黑" panose="020b0503020204020204" pitchFamily="34" charset="-122"/>
                <a:ea typeface="微软雅黑" panose="020b0503020204020204" pitchFamily="34" charset="-122"/>
              </a:rPr>
              <a:t>‘恕’乎！己所不欲，勿施于人。”（</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卫灵公</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498231" y="2303467"/>
            <a:ext cx="4362761" cy="2251065"/>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rPr>
              <a:t>一言：一个字。</a:t>
            </a:r>
            <a:endParaRPr lang="en-US" altLang="zh-CN" sz="2400">
              <a:solidFill>
                <a:schemeClr val="bg1"/>
              </a:solidFill>
            </a:endParaRPr>
          </a:p>
          <a:p>
            <a:pPr>
              <a:lnSpc>
                <a:spcPct val="150000"/>
              </a:lnSpc>
            </a:pPr>
            <a:r>
              <a:rPr lang="zh-CN" altLang="en-US" sz="2400">
                <a:solidFill>
                  <a:schemeClr val="bg1"/>
                </a:solidFill>
              </a:rPr>
              <a:t>行：实践。</a:t>
            </a:r>
            <a:endParaRPr lang="en-US" altLang="zh-CN" sz="2400">
              <a:solidFill>
                <a:schemeClr val="bg1"/>
              </a:solidFill>
            </a:endParaRPr>
          </a:p>
          <a:p>
            <a:pPr>
              <a:lnSpc>
                <a:spcPct val="150000"/>
              </a:lnSpc>
            </a:pPr>
            <a:r>
              <a:rPr lang="zh-CN" altLang="en-US" sz="2400">
                <a:solidFill>
                  <a:schemeClr val="bg1"/>
                </a:solidFill>
              </a:rPr>
              <a:t>其：大概。</a:t>
            </a:r>
            <a:endParaRPr lang="zh-CN" altLang="en-US" sz="2400">
              <a:solidFill>
                <a:schemeClr val="bg1"/>
              </a:solidFill>
            </a:endParaRPr>
          </a:p>
        </p:txBody>
      </p:sp>
      <p:sp>
        <p:nvSpPr>
          <p:cNvPr id="18" name="文本框 17"/>
          <p:cNvSpPr txBox="1"/>
          <p:nvPr/>
        </p:nvSpPr>
        <p:spPr>
          <a:xfrm>
            <a:off x="1234961" y="3319498"/>
            <a:ext cx="5582021" cy="2775760"/>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楷体" panose="02010609060101010101" pitchFamily="49" charset="-122"/>
                <a:ea typeface="楷体" panose="02010609060101010101" pitchFamily="49" charset="-122"/>
              </a:rPr>
              <a:t>译文：子贡问道：“有一个字可以终身去实践它吗？”孔子说：“大概就是‘恕’吧！自己不喜欢的事物，不要强行加到别人身上。</a:t>
            </a:r>
            <a:endParaRPr lang="zh-CN" altLang="en-US" sz="2400">
              <a:latin typeface="楷体" panose="02010609060101010101" pitchFamily="49" charset="-122"/>
              <a:ea typeface="楷体" panose="02010609060101010101" pitchFamily="49" charset="-122"/>
            </a:endParaRPr>
          </a:p>
          <a:p>
            <a:pPr marL="342900" indent="-342900">
              <a:lnSpc>
                <a:spcPct val="150000"/>
              </a:lnSpc>
              <a:buFont typeface="Wingdings" panose="05000000000000000000" pitchFamily="2" charset="2"/>
              <a:buChar char="l"/>
            </a:pP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8"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1135054"/>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“恕”与“己所不欲，勿施于人”有何关系，这段话与孔子的“仁”又有何关系？</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481812" y="2828835"/>
            <a:ext cx="7803514" cy="3416320"/>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：在孔子看来，“恕”这个字是可以终身奉行的，而“恕”就是“已所不欲，勿施于人”。它在根本上与“仁”是相同的，所以常把它看成是“仁”的实践原则。</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孔子认为推已及人的恕道是可以终身奉行的原则。“已所不欲，勿施于人”说的也是思想品德修养，强调“修已”。</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37590" y="1948902"/>
            <a:ext cx="5848642" cy="3505896"/>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子曰：“</a:t>
            </a:r>
            <a:r>
              <a:rPr lang="zh-CN" altLang="en-US" sz="2400">
                <a:solidFill>
                  <a:srgbClr val="C00000"/>
                </a:solidFill>
                <a:latin typeface="微软雅黑" panose="020b0503020204020204" pitchFamily="34" charset="-122"/>
                <a:ea typeface="微软雅黑" panose="020b0503020204020204" pitchFamily="34" charset="-122"/>
              </a:rPr>
              <a:t>小子何莫</a:t>
            </a:r>
            <a:r>
              <a:rPr lang="zh-CN" altLang="en-US" sz="2400">
                <a:latin typeface="微软雅黑" panose="020b0503020204020204" pitchFamily="34" charset="-122"/>
                <a:ea typeface="微软雅黑" panose="020b0503020204020204" pitchFamily="34" charset="-122"/>
              </a:rPr>
              <a:t>学夫</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诗</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诗</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可以</a:t>
            </a:r>
            <a:r>
              <a:rPr lang="zh-CN" altLang="en-US" sz="2400">
                <a:solidFill>
                  <a:srgbClr val="C00000"/>
                </a:solidFill>
                <a:latin typeface="微软雅黑" panose="020b0503020204020204" pitchFamily="34" charset="-122"/>
                <a:ea typeface="微软雅黑" panose="020b0503020204020204" pitchFamily="34" charset="-122"/>
              </a:rPr>
              <a:t>兴</a:t>
            </a:r>
            <a:r>
              <a:rPr lang="zh-CN" altLang="en-US" sz="2400">
                <a:latin typeface="微软雅黑" panose="020b0503020204020204" pitchFamily="34" charset="-122"/>
                <a:ea typeface="微软雅黑" panose="020b0503020204020204" pitchFamily="34" charset="-122"/>
              </a:rPr>
              <a:t>，可以</a:t>
            </a:r>
            <a:r>
              <a:rPr lang="zh-CN" altLang="en-US" sz="2400">
                <a:solidFill>
                  <a:srgbClr val="C00000"/>
                </a:solidFill>
                <a:latin typeface="微软雅黑" panose="020b0503020204020204" pitchFamily="34" charset="-122"/>
                <a:ea typeface="微软雅黑" panose="020b0503020204020204" pitchFamily="34" charset="-122"/>
              </a:rPr>
              <a:t>观</a:t>
            </a:r>
            <a:r>
              <a:rPr lang="zh-CN" altLang="en-US" sz="2400">
                <a:latin typeface="微软雅黑" panose="020b0503020204020204" pitchFamily="34" charset="-122"/>
                <a:ea typeface="微软雅黑" panose="020b0503020204020204" pitchFamily="34" charset="-122"/>
              </a:rPr>
              <a:t>，可以</a:t>
            </a:r>
            <a:r>
              <a:rPr lang="zh-CN" altLang="en-US" sz="2400">
                <a:solidFill>
                  <a:srgbClr val="C00000"/>
                </a:solidFill>
                <a:latin typeface="微软雅黑" panose="020b0503020204020204" pitchFamily="34" charset="-122"/>
                <a:ea typeface="微软雅黑" panose="020b0503020204020204" pitchFamily="34" charset="-122"/>
              </a:rPr>
              <a:t>群</a:t>
            </a:r>
            <a:r>
              <a:rPr lang="zh-CN" altLang="en-US" sz="2400">
                <a:latin typeface="微软雅黑" panose="020b0503020204020204" pitchFamily="34" charset="-122"/>
                <a:ea typeface="微软雅黑" panose="020b0503020204020204" pitchFamily="34" charset="-122"/>
              </a:rPr>
              <a:t>，可以</a:t>
            </a:r>
            <a:r>
              <a:rPr lang="zh-CN" altLang="en-US" sz="2400">
                <a:solidFill>
                  <a:srgbClr val="C00000"/>
                </a:solidFill>
                <a:latin typeface="微软雅黑" panose="020b0503020204020204" pitchFamily="34" charset="-122"/>
                <a:ea typeface="微软雅黑" panose="020b0503020204020204" pitchFamily="34" charset="-122"/>
              </a:rPr>
              <a:t>怨</a:t>
            </a:r>
            <a:r>
              <a:rPr lang="zh-CN" altLang="en-US" sz="2400">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迩</a:t>
            </a:r>
            <a:r>
              <a:rPr lang="zh-CN" altLang="en-US" sz="2400">
                <a:latin typeface="微软雅黑" panose="020b0503020204020204" pitchFamily="34" charset="-122"/>
                <a:ea typeface="微软雅黑" panose="020b0503020204020204" pitchFamily="34" charset="-122"/>
              </a:rPr>
              <a:t>之</a:t>
            </a:r>
            <a:r>
              <a:rPr lang="zh-CN" altLang="en-US" sz="2400">
                <a:solidFill>
                  <a:srgbClr val="C00000"/>
                </a:solidFill>
                <a:latin typeface="微软雅黑" panose="020b0503020204020204" pitchFamily="34" charset="-122"/>
                <a:ea typeface="微软雅黑" panose="020b0503020204020204" pitchFamily="34" charset="-122"/>
              </a:rPr>
              <a:t>事</a:t>
            </a:r>
            <a:r>
              <a:rPr lang="zh-CN" altLang="en-US" sz="2400">
                <a:latin typeface="微软雅黑" panose="020b0503020204020204" pitchFamily="34" charset="-122"/>
                <a:ea typeface="微软雅黑" panose="020b0503020204020204" pitchFamily="34" charset="-122"/>
              </a:rPr>
              <a:t>父，远之事君。多识于鸟兽草木之名。”（</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阳货</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7342955" y="1279723"/>
            <a:ext cx="4362761" cy="4659865"/>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000">
                <a:solidFill>
                  <a:schemeClr val="bg1"/>
                </a:solidFill>
                <a:latin typeface="微软雅黑" panose="020b0503020204020204" pitchFamily="34" charset="-122"/>
                <a:ea typeface="微软雅黑" panose="020b0503020204020204" pitchFamily="34" charset="-122"/>
              </a:rPr>
              <a:t>重点字词：</a:t>
            </a:r>
            <a:endParaRPr lang="en-US" altLang="zh-CN" sz="20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bg1"/>
                </a:solidFill>
                <a:latin typeface="微软雅黑" panose="020b0503020204020204" pitchFamily="34" charset="-122"/>
                <a:ea typeface="微软雅黑" panose="020b0503020204020204" pitchFamily="34" charset="-122"/>
              </a:rPr>
              <a:t>小子：老师对学生的称呼。</a:t>
            </a:r>
            <a:endParaRPr lang="en-US" altLang="zh-CN" sz="20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bg1"/>
                </a:solidFill>
              </a:rPr>
              <a:t>何莫：为什么不。</a:t>
            </a:r>
            <a:endParaRPr lang="en-US" altLang="zh-CN" sz="2000">
              <a:solidFill>
                <a:schemeClr val="bg1"/>
              </a:solidFill>
            </a:endParaRPr>
          </a:p>
          <a:p>
            <a:pPr>
              <a:lnSpc>
                <a:spcPct val="150000"/>
              </a:lnSpc>
            </a:pPr>
            <a:r>
              <a:rPr lang="zh-CN" altLang="en-US" sz="2000">
                <a:solidFill>
                  <a:schemeClr val="bg1"/>
                </a:solidFill>
                <a:latin typeface="微软雅黑" panose="020b0503020204020204" pitchFamily="34" charset="-122"/>
                <a:ea typeface="微软雅黑" panose="020b0503020204020204" pitchFamily="34" charset="-122"/>
              </a:rPr>
              <a:t>夫：那。</a:t>
            </a:r>
            <a:endParaRPr lang="en-US" altLang="zh-CN" sz="2000">
              <a:solidFill>
                <a:schemeClr val="bg1"/>
              </a:solidFill>
            </a:endParaRPr>
          </a:p>
          <a:p>
            <a:pPr>
              <a:lnSpc>
                <a:spcPct val="150000"/>
              </a:lnSpc>
            </a:pPr>
            <a:r>
              <a:rPr lang="zh-CN" altLang="en-US" sz="2000">
                <a:solidFill>
                  <a:schemeClr val="bg1"/>
                </a:solidFill>
              </a:rPr>
              <a:t>兴：指激发人的感情。</a:t>
            </a:r>
            <a:endParaRPr lang="en-US" altLang="zh-CN" sz="2000">
              <a:solidFill>
                <a:schemeClr val="bg1"/>
              </a:solidFill>
            </a:endParaRPr>
          </a:p>
          <a:p>
            <a:pPr>
              <a:lnSpc>
                <a:spcPct val="150000"/>
              </a:lnSpc>
            </a:pPr>
            <a:r>
              <a:rPr lang="zh-CN" altLang="en-US" sz="2000">
                <a:solidFill>
                  <a:schemeClr val="bg1"/>
                </a:solidFill>
              </a:rPr>
              <a:t>观：指观察政治的得失、风俗的盛衰。</a:t>
            </a:r>
            <a:endParaRPr lang="en-US" altLang="zh-CN" sz="2000">
              <a:solidFill>
                <a:schemeClr val="bg1"/>
              </a:solidFill>
            </a:endParaRPr>
          </a:p>
          <a:p>
            <a:pPr>
              <a:lnSpc>
                <a:spcPct val="150000"/>
              </a:lnSpc>
            </a:pPr>
            <a:r>
              <a:rPr lang="zh-CN" altLang="en-US" sz="2000">
                <a:solidFill>
                  <a:schemeClr val="bg1"/>
                </a:solidFill>
              </a:rPr>
              <a:t>群：指提高人际交往能力。</a:t>
            </a:r>
            <a:endParaRPr lang="en-US" altLang="zh-CN" sz="2000">
              <a:solidFill>
                <a:schemeClr val="bg1"/>
              </a:solidFill>
            </a:endParaRPr>
          </a:p>
          <a:p>
            <a:pPr>
              <a:lnSpc>
                <a:spcPct val="150000"/>
              </a:lnSpc>
            </a:pPr>
            <a:r>
              <a:rPr lang="zh-CN" altLang="en-US" sz="2000">
                <a:solidFill>
                  <a:schemeClr val="bg1"/>
                </a:solidFill>
              </a:rPr>
              <a:t>怨：指讽刺时政。</a:t>
            </a:r>
            <a:endParaRPr lang="en-US" altLang="zh-CN" sz="2000">
              <a:solidFill>
                <a:schemeClr val="bg1"/>
              </a:solidFill>
            </a:endParaRPr>
          </a:p>
          <a:p>
            <a:pPr>
              <a:lnSpc>
                <a:spcPct val="150000"/>
              </a:lnSpc>
            </a:pPr>
            <a:r>
              <a:rPr lang="zh-CN" altLang="en-US" sz="2000">
                <a:solidFill>
                  <a:schemeClr val="bg1"/>
                </a:solidFill>
              </a:rPr>
              <a:t>迩：近。</a:t>
            </a:r>
            <a:endParaRPr lang="en-US" altLang="zh-CN" sz="2000">
              <a:solidFill>
                <a:schemeClr val="bg1"/>
              </a:solidFill>
            </a:endParaRPr>
          </a:p>
          <a:p>
            <a:pPr>
              <a:lnSpc>
                <a:spcPct val="150000"/>
              </a:lnSpc>
            </a:pPr>
            <a:r>
              <a:rPr lang="zh-CN" altLang="en-US" sz="2000">
                <a:solidFill>
                  <a:schemeClr val="bg1"/>
                </a:solidFill>
              </a:rPr>
              <a:t>事：通“侍”，侍奉。</a:t>
            </a:r>
            <a:endParaRPr lang="zh-CN" altLang="en-US" sz="2000">
              <a:solidFill>
                <a:schemeClr val="bg1"/>
              </a:solidFill>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7152854" y="1013626"/>
            <a:ext cx="4552862"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7152854" y="1411162"/>
            <a:ext cx="4320278" cy="4922501"/>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100">
                <a:solidFill>
                  <a:schemeClr val="bg1"/>
                </a:solidFill>
                <a:latin typeface="楷体" panose="02010609060101010101" pitchFamily="49" charset="-122"/>
                <a:ea typeface="楷体" panose="02010609060101010101" pitchFamily="49" charset="-122"/>
              </a:rPr>
              <a:t>译文：孔子说：“年轻人为什么不学习</a:t>
            </a:r>
            <a:r>
              <a:rPr lang="en-US" altLang="zh-CN" sz="2100">
                <a:solidFill>
                  <a:schemeClr val="bg1"/>
                </a:solidFill>
                <a:latin typeface="楷体" panose="02010609060101010101" pitchFamily="49" charset="-122"/>
                <a:ea typeface="楷体" panose="02010609060101010101" pitchFamily="49" charset="-122"/>
              </a:rPr>
              <a:t>《</a:t>
            </a:r>
            <a:r>
              <a:rPr lang="zh-CN" altLang="en-US" sz="2100">
                <a:solidFill>
                  <a:schemeClr val="bg1"/>
                </a:solidFill>
                <a:latin typeface="楷体" panose="02010609060101010101" pitchFamily="49" charset="-122"/>
                <a:ea typeface="楷体" panose="02010609060101010101" pitchFamily="49" charset="-122"/>
              </a:rPr>
              <a:t>诗</a:t>
            </a:r>
            <a:r>
              <a:rPr lang="en-US" altLang="zh-CN" sz="2100">
                <a:solidFill>
                  <a:schemeClr val="bg1"/>
                </a:solidFill>
                <a:latin typeface="楷体" panose="02010609060101010101" pitchFamily="49" charset="-122"/>
                <a:ea typeface="楷体" panose="02010609060101010101" pitchFamily="49" charset="-122"/>
              </a:rPr>
              <a:t>》</a:t>
            </a:r>
            <a:r>
              <a:rPr lang="zh-CN" altLang="en-US" sz="2100">
                <a:solidFill>
                  <a:schemeClr val="bg1"/>
                </a:solidFill>
                <a:latin typeface="楷体" panose="02010609060101010101" pitchFamily="49" charset="-122"/>
                <a:ea typeface="楷体" panose="02010609060101010101" pitchFamily="49" charset="-122"/>
              </a:rPr>
              <a:t>呢？</a:t>
            </a:r>
            <a:r>
              <a:rPr lang="en-US" altLang="zh-CN" sz="2100">
                <a:solidFill>
                  <a:schemeClr val="bg1"/>
                </a:solidFill>
                <a:latin typeface="楷体" panose="02010609060101010101" pitchFamily="49" charset="-122"/>
                <a:ea typeface="楷体" panose="02010609060101010101" pitchFamily="49" charset="-122"/>
              </a:rPr>
              <a:t>《</a:t>
            </a:r>
            <a:r>
              <a:rPr lang="zh-CN" altLang="en-US" sz="2100">
                <a:solidFill>
                  <a:schemeClr val="bg1"/>
                </a:solidFill>
                <a:latin typeface="楷体" panose="02010609060101010101" pitchFamily="49" charset="-122"/>
                <a:ea typeface="楷体" panose="02010609060101010101" pitchFamily="49" charset="-122"/>
              </a:rPr>
              <a:t>诗</a:t>
            </a:r>
            <a:r>
              <a:rPr lang="en-US" altLang="zh-CN" sz="2100">
                <a:solidFill>
                  <a:schemeClr val="bg1"/>
                </a:solidFill>
                <a:latin typeface="楷体" panose="02010609060101010101" pitchFamily="49" charset="-122"/>
                <a:ea typeface="楷体" panose="02010609060101010101" pitchFamily="49" charset="-122"/>
              </a:rPr>
              <a:t>》</a:t>
            </a:r>
            <a:r>
              <a:rPr lang="zh-CN" altLang="en-US" sz="2100">
                <a:solidFill>
                  <a:schemeClr val="bg1"/>
                </a:solidFill>
                <a:latin typeface="楷体" panose="02010609060101010101" pitchFamily="49" charset="-122"/>
                <a:ea typeface="楷体" panose="02010609060101010101" pitchFamily="49" charset="-122"/>
              </a:rPr>
              <a:t>可以激发人的感情，可以观察政治、风俗的盛衰得失，可以提高人际交往能力，可以在礼的准则下讽刺时政。从近处讲可以懂得怎样侍奉父母，从长远将可以懂得如何侍奉君主。而且能多认识鸟兽草木的名称。”</a:t>
            </a:r>
            <a:endParaRPr lang="zh-CN" altLang="en-US" sz="2100">
              <a:solidFill>
                <a:schemeClr val="bg1"/>
              </a:solidFill>
              <a:latin typeface="楷体" panose="02010609060101010101" pitchFamily="49" charset="-122"/>
              <a:ea typeface="楷体" panose="02010609060101010101" pitchFamily="49" charset="-122"/>
            </a:endParaRPr>
          </a:p>
          <a:p>
            <a:pPr marL="342900" indent="-342900">
              <a:lnSpc>
                <a:spcPct val="150000"/>
              </a:lnSpc>
              <a:buFont typeface="Wingdings" panose="05000000000000000000" pitchFamily="2" charset="2"/>
              <a:buChar char="l"/>
            </a:pPr>
            <a:endParaRPr lang="zh-CN" altLang="en-US" sz="2400">
              <a:latin typeface="楷体" panose="02010609060101010101" pitchFamily="49" charset="-122"/>
              <a:ea typeface="楷体" panose="02010609060101010101" pitchFamily="49" charset="-122"/>
            </a:endParaRPr>
          </a:p>
        </p:txBody>
      </p:sp>
      <p:sp>
        <p:nvSpPr>
          <p:cNvPr id="3" name="文本框 2"/>
          <p:cNvSpPr txBox="1"/>
          <p:nvPr/>
        </p:nvSpPr>
        <p:spPr>
          <a:xfrm>
            <a:off x="1037590" y="1948902"/>
            <a:ext cx="5848642" cy="3505896"/>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子曰：“</a:t>
            </a:r>
            <a:r>
              <a:rPr lang="zh-CN" altLang="en-US" sz="2400">
                <a:solidFill>
                  <a:srgbClr val="C00000"/>
                </a:solidFill>
                <a:latin typeface="微软雅黑" panose="020b0503020204020204" pitchFamily="34" charset="-122"/>
                <a:ea typeface="微软雅黑" panose="020b0503020204020204" pitchFamily="34" charset="-122"/>
              </a:rPr>
              <a:t>小子何莫</a:t>
            </a:r>
            <a:r>
              <a:rPr lang="zh-CN" altLang="en-US" sz="2400">
                <a:latin typeface="微软雅黑" panose="020b0503020204020204" pitchFamily="34" charset="-122"/>
                <a:ea typeface="微软雅黑" panose="020b0503020204020204" pitchFamily="34" charset="-122"/>
              </a:rPr>
              <a:t>学夫</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诗</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诗</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可以</a:t>
            </a:r>
            <a:r>
              <a:rPr lang="zh-CN" altLang="en-US" sz="2400">
                <a:solidFill>
                  <a:srgbClr val="C00000"/>
                </a:solidFill>
                <a:latin typeface="微软雅黑" panose="020b0503020204020204" pitchFamily="34" charset="-122"/>
                <a:ea typeface="微软雅黑" panose="020b0503020204020204" pitchFamily="34" charset="-122"/>
              </a:rPr>
              <a:t>兴</a:t>
            </a:r>
            <a:r>
              <a:rPr lang="zh-CN" altLang="en-US" sz="2400">
                <a:latin typeface="微软雅黑" panose="020b0503020204020204" pitchFamily="34" charset="-122"/>
                <a:ea typeface="微软雅黑" panose="020b0503020204020204" pitchFamily="34" charset="-122"/>
              </a:rPr>
              <a:t>，可以</a:t>
            </a:r>
            <a:r>
              <a:rPr lang="zh-CN" altLang="en-US" sz="2400">
                <a:solidFill>
                  <a:srgbClr val="C00000"/>
                </a:solidFill>
                <a:latin typeface="微软雅黑" panose="020b0503020204020204" pitchFamily="34" charset="-122"/>
                <a:ea typeface="微软雅黑" panose="020b0503020204020204" pitchFamily="34" charset="-122"/>
              </a:rPr>
              <a:t>观</a:t>
            </a:r>
            <a:r>
              <a:rPr lang="zh-CN" altLang="en-US" sz="2400">
                <a:latin typeface="微软雅黑" panose="020b0503020204020204" pitchFamily="34" charset="-122"/>
                <a:ea typeface="微软雅黑" panose="020b0503020204020204" pitchFamily="34" charset="-122"/>
              </a:rPr>
              <a:t>，可以</a:t>
            </a:r>
            <a:r>
              <a:rPr lang="zh-CN" altLang="en-US" sz="2400">
                <a:solidFill>
                  <a:srgbClr val="C00000"/>
                </a:solidFill>
                <a:latin typeface="微软雅黑" panose="020b0503020204020204" pitchFamily="34" charset="-122"/>
                <a:ea typeface="微软雅黑" panose="020b0503020204020204" pitchFamily="34" charset="-122"/>
              </a:rPr>
              <a:t>群</a:t>
            </a:r>
            <a:r>
              <a:rPr lang="zh-CN" altLang="en-US" sz="2400">
                <a:latin typeface="微软雅黑" panose="020b0503020204020204" pitchFamily="34" charset="-122"/>
                <a:ea typeface="微软雅黑" panose="020b0503020204020204" pitchFamily="34" charset="-122"/>
              </a:rPr>
              <a:t>，可以</a:t>
            </a:r>
            <a:r>
              <a:rPr lang="zh-CN" altLang="en-US" sz="2400">
                <a:solidFill>
                  <a:srgbClr val="C00000"/>
                </a:solidFill>
                <a:latin typeface="微软雅黑" panose="020b0503020204020204" pitchFamily="34" charset="-122"/>
                <a:ea typeface="微软雅黑" panose="020b0503020204020204" pitchFamily="34" charset="-122"/>
              </a:rPr>
              <a:t>怨</a:t>
            </a:r>
            <a:r>
              <a:rPr lang="zh-CN" altLang="en-US" sz="2400">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迩</a:t>
            </a:r>
            <a:r>
              <a:rPr lang="zh-CN" altLang="en-US" sz="2400">
                <a:latin typeface="微软雅黑" panose="020b0503020204020204" pitchFamily="34" charset="-122"/>
                <a:ea typeface="微软雅黑" panose="020b0503020204020204" pitchFamily="34" charset="-122"/>
              </a:rPr>
              <a:t>之</a:t>
            </a:r>
            <a:r>
              <a:rPr lang="zh-CN" altLang="en-US" sz="2400">
                <a:solidFill>
                  <a:srgbClr val="C00000"/>
                </a:solidFill>
                <a:latin typeface="微软雅黑" panose="020b0503020204020204" pitchFamily="34" charset="-122"/>
                <a:ea typeface="微软雅黑" panose="020b0503020204020204" pitchFamily="34" charset="-122"/>
              </a:rPr>
              <a:t>事</a:t>
            </a:r>
            <a:r>
              <a:rPr lang="zh-CN" altLang="en-US" sz="2400">
                <a:latin typeface="微软雅黑" panose="020b0503020204020204" pitchFamily="34" charset="-122"/>
                <a:ea typeface="微软雅黑" panose="020b0503020204020204" pitchFamily="34" charset="-122"/>
              </a:rPr>
              <a:t>父，远之事君。多识于鸟兽草木之名。”（</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阳货</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4" y="1360179"/>
            <a:ext cx="9244280"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如何理解“迩之事父，远之事君”一句？</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3430054" y="2441896"/>
            <a:ext cx="7803514" cy="2308324"/>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：这句话可译为“从近处来说可以侍奉父母，从长远来说可以辅佐君王”。强调了“诗”的教化作用和文化地位。充分说明孔子对“诗”的重视。</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868737" y="1244356"/>
            <a:ext cx="9660147" cy="1689052"/>
          </a:xfrm>
          <a:prstGeom prst="rect">
            <a:avLst/>
          </a:prstGeom>
          <a:noFill/>
        </p:spPr>
        <p:txBody>
          <a:bodyPr wrap="square">
            <a:spAutoFit/>
          </a:bodyPr>
          <a:lstStyle/>
          <a:p>
            <a:pPr marL="285750" indent="-285750">
              <a:lnSpc>
                <a:spcPct val="150000"/>
              </a:lnSpc>
              <a:buFont typeface="Wingdings" panose="05000000000000000000" pitchFamily="2" charset="2"/>
              <a:buChar char="l"/>
            </a:pPr>
            <a:r>
              <a:rPr lang="zh-CN" altLang="zh-CN" sz="2400">
                <a:effectLst/>
                <a:latin typeface="微软雅黑" panose="020b0503020204020204" pitchFamily="34" charset="-122"/>
                <a:ea typeface="微软雅黑" panose="020b0503020204020204" pitchFamily="34" charset="-122"/>
                <a:cs typeface="宋体" panose="02010600030101010101" pitchFamily="2" charset="-122"/>
              </a:rPr>
              <a:t>学了《论语〉十二章》之后，你受到哪些启发？对自己应该作怎样的要求？在生活中如何践行</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a:effectLst/>
                <a:latin typeface="微软雅黑" panose="020b0503020204020204" pitchFamily="34" charset="-122"/>
                <a:ea typeface="微软雅黑" panose="020b0503020204020204" pitchFamily="34" charset="-122"/>
                <a:cs typeface="宋体" panose="02010600030101010101" pitchFamily="2" charset="-122"/>
              </a:rPr>
              <a:t>仁</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a:effectLst/>
                <a:latin typeface="微软雅黑" panose="020b0503020204020204" pitchFamily="34" charset="-122"/>
                <a:ea typeface="微软雅黑" panose="020b0503020204020204" pitchFamily="34" charset="-122"/>
                <a:cs typeface="宋体" panose="02010600030101010101" pitchFamily="2" charset="-122"/>
              </a:rPr>
              <a:t>？请结合篇章中的具体条目来谈一谈你的看法。</a:t>
            </a:r>
            <a:endParaRPr lang="zh-CN" altLang="en-US" sz="2400">
              <a:latin typeface="微软雅黑" panose="020b0503020204020204" pitchFamily="34" charset="-122"/>
              <a:ea typeface="微软雅黑" panose="020b0503020204020204" pitchFamily="34" charset="-122"/>
            </a:endParaRPr>
          </a:p>
        </p:txBody>
      </p:sp>
      <p:sp>
        <p:nvSpPr>
          <p:cNvPr id="13" name="文本框 12"/>
          <p:cNvSpPr txBox="1"/>
          <p:nvPr/>
        </p:nvSpPr>
        <p:spPr>
          <a:xfrm>
            <a:off x="1777680" y="3168641"/>
            <a:ext cx="9962620" cy="2862322"/>
          </a:xfrm>
          <a:prstGeom prst="rect">
            <a:avLst/>
          </a:prstGeom>
          <a:noFill/>
        </p:spPr>
        <p:txBody>
          <a:bodyPr wrap="square">
            <a:spAutoFit/>
          </a:bodyPr>
          <a:lstStyle/>
          <a:p>
            <a:pPr algn="l"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①</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克己复礼：克制自己，归复到礼的规定。</a:t>
            </a:r>
            <a:endParaRPr lang="zh-CN" altLang="zh-CN" sz="2400" kern="100">
              <a:effectLst/>
              <a:latin typeface="微软雅黑" panose="020b0503020204020204" pitchFamily="34" charset="-122"/>
              <a:ea typeface="微软雅黑" panose="020b0503020204020204" pitchFamily="34" charset="-122"/>
            </a:endParaRPr>
          </a:p>
          <a:p>
            <a:pPr algn="l" fontAlgn="ctr">
              <a:lnSpc>
                <a:spcPct val="150000"/>
              </a:lnSpc>
            </a:pP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生活中，我们都会有很多欲望，有些欲望是合理的，而有些欲望是不合理的甚至是不合规的。比如，教学楼前的月季花开了，许多同学都有想要摘取的欲望，但是，学校的规章制度有明确的规定：不得损坏公物。月季花是公物，所以我们就要抵住内心的诱惑，这样做就是仁了。</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666312" y="940435"/>
            <a:ext cx="10073988" cy="1689052"/>
          </a:xfrm>
          <a:prstGeom prst="rect">
            <a:avLst/>
          </a:prstGeom>
          <a:noFill/>
        </p:spPr>
        <p:txBody>
          <a:bodyPr wrap="square">
            <a:spAutoFit/>
          </a:bodyPr>
          <a:lstStyle/>
          <a:p>
            <a:pPr marL="285750" indent="-285750">
              <a:lnSpc>
                <a:spcPct val="150000"/>
              </a:lnSpc>
              <a:buFont typeface="Wingdings" panose="05000000000000000000" pitchFamily="2" charset="2"/>
              <a:buChar char="l"/>
            </a:pPr>
            <a:r>
              <a:rPr lang="zh-CN" altLang="zh-CN" sz="2400">
                <a:effectLst/>
                <a:latin typeface="微软雅黑" panose="020b0503020204020204" pitchFamily="34" charset="-122"/>
                <a:ea typeface="微软雅黑" panose="020b0503020204020204" pitchFamily="34" charset="-122"/>
                <a:cs typeface="宋体" panose="02010600030101010101" pitchFamily="2" charset="-122"/>
              </a:rPr>
              <a:t>学了《论语〉十二章》之后，你受到哪些启发？对自己应该作怎样的要求？在生活中如何践行</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a:effectLst/>
                <a:latin typeface="微软雅黑" panose="020b0503020204020204" pitchFamily="34" charset="-122"/>
                <a:ea typeface="微软雅黑" panose="020b0503020204020204" pitchFamily="34" charset="-122"/>
                <a:cs typeface="宋体" panose="02010600030101010101" pitchFamily="2" charset="-122"/>
              </a:rPr>
              <a:t>仁</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a:effectLst/>
                <a:latin typeface="微软雅黑" panose="020b0503020204020204" pitchFamily="34" charset="-122"/>
                <a:ea typeface="微软雅黑" panose="020b0503020204020204" pitchFamily="34" charset="-122"/>
                <a:cs typeface="宋体" panose="02010600030101010101" pitchFamily="2" charset="-122"/>
              </a:rPr>
              <a:t>？请结合篇章中的具体条目来谈一谈你的看法。</a:t>
            </a:r>
            <a:endParaRPr lang="zh-CN" altLang="en-US" sz="2400">
              <a:latin typeface="微软雅黑" panose="020b0503020204020204" pitchFamily="34" charset="-122"/>
              <a:ea typeface="微软雅黑" panose="020b0503020204020204" pitchFamily="34" charset="-122"/>
            </a:endParaRPr>
          </a:p>
        </p:txBody>
      </p:sp>
      <p:sp>
        <p:nvSpPr>
          <p:cNvPr id="13" name="文本框 12"/>
          <p:cNvSpPr txBox="1"/>
          <p:nvPr/>
        </p:nvSpPr>
        <p:spPr>
          <a:xfrm>
            <a:off x="1777680" y="2498546"/>
            <a:ext cx="9962620" cy="3970318"/>
          </a:xfrm>
          <a:prstGeom prst="rect">
            <a:avLst/>
          </a:prstGeom>
          <a:noFill/>
        </p:spPr>
        <p:txBody>
          <a:bodyPr wrap="square">
            <a:spAutoFit/>
          </a:bodyPr>
          <a:lstStyle/>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②己所不欲，勿施于人。</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生活中，我们总是希望别人对我们好一点，但很少想到自己对别人好一点。我们总是希望老师多关注自己一点，多关心自己一点，多理解自己一点，可是我们是否曾想过，我们是否也曾关注过老师，关心过老师，理解过老师内心的苦衷呢？也许，我们总希望朋友多为自己做一点事，爸妈多给自己一点爱、一点理解</a:t>
            </a: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从今天开始，当我们想到这一点的时候，希望大家都能够想到这句话：已所不欲，勿施于人。</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3A5451"/>
        </a:solidFill>
        <a:effectLst/>
      </p:bgPr>
    </p:bg>
    <p:spTree>
      <p:nvGrpSpPr>
        <p:cNvPr id="1" name=""/>
        <p:cNvGrpSpPr/>
        <p:nvPr/>
      </p:nvGrpSpPr>
      <p:grpSpPr>
        <a:xfrm>
          <a:off x="0" y="0"/>
          <a:ext cx="0" cy="0"/>
        </a:xfrm>
      </p:grpSpPr>
      <p:sp>
        <p:nvSpPr>
          <p:cNvPr id="15" name="PA_矩形 1"/>
          <p:cNvSpPr/>
          <p:nvPr>
            <p:custDataLst>
              <p:tags r:id="rId3"/>
            </p:custDataLst>
          </p:nvPr>
        </p:nvSpPr>
        <p:spPr>
          <a:xfrm>
            <a:off x="428779" y="501967"/>
            <a:ext cx="2207895" cy="5854065"/>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PA_组合 2"/>
          <p:cNvGrpSpPr/>
          <p:nvPr>
            <p:custDataLst>
              <p:tags r:id="rId4"/>
            </p:custDataLst>
          </p:nvPr>
        </p:nvGrpSpPr>
        <p:grpSpPr>
          <a:xfrm>
            <a:off x="866601" y="721240"/>
            <a:ext cx="1332250" cy="358966"/>
            <a:chOff x="3657660" y="1411076"/>
            <a:chExt cx="3163887" cy="852488"/>
          </a:xfrm>
          <a:solidFill>
            <a:schemeClr val="bg1"/>
          </a:solidFill>
        </p:grpSpPr>
        <p:sp>
          <p:nvSpPr>
            <p:cNvPr id="17" name="Freeform 5"/>
            <p:cNvSpPr>
              <a:spLocks noEditPoints="1"/>
            </p:cNvSpPr>
            <p:nvPr/>
          </p:nvSpPr>
          <p:spPr bwMode="auto">
            <a:xfrm>
              <a:off x="3657660" y="1457114"/>
              <a:ext cx="3163887" cy="773112"/>
            </a:xfrm>
            <a:custGeom>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27" name="Freeform 6"/>
            <p:cNvSpPr>
              <a:spLocks noEditPoints="1"/>
            </p:cNvSpPr>
            <p:nvPr/>
          </p:nvSpPr>
          <p:spPr bwMode="auto">
            <a:xfrm>
              <a:off x="5924610" y="2117514"/>
              <a:ext cx="152400" cy="146050"/>
            </a:xfrm>
            <a:custGeom>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28" name="Freeform 7"/>
            <p:cNvSpPr>
              <a:spLocks noEditPoints="1"/>
            </p:cNvSpPr>
            <p:nvPr/>
          </p:nvSpPr>
          <p:spPr bwMode="auto">
            <a:xfrm>
              <a:off x="4807010" y="1411076"/>
              <a:ext cx="142875" cy="157162"/>
            </a:xfrm>
            <a:custGeom>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29"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30" name="Freeform 9"/>
            <p:cNvSpPr>
              <a:spLocks noEditPoints="1"/>
            </p:cNvSpPr>
            <p:nvPr/>
          </p:nvSpPr>
          <p:spPr bwMode="auto">
            <a:xfrm>
              <a:off x="4960998" y="1579351"/>
              <a:ext cx="601662" cy="582612"/>
            </a:xfrm>
            <a:custGeom>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31" name="Freeform 10"/>
            <p:cNvSpPr>
              <a:spLocks noEditPoints="1"/>
            </p:cNvSpPr>
            <p:nvPr/>
          </p:nvSpPr>
          <p:spPr bwMode="auto">
            <a:xfrm>
              <a:off x="5222935" y="2006389"/>
              <a:ext cx="187325" cy="122237"/>
            </a:xfrm>
            <a:custGeom>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32" name="Freeform 11"/>
            <p:cNvSpPr>
              <a:spLocks noEditPoints="1"/>
            </p:cNvSpPr>
            <p:nvPr/>
          </p:nvSpPr>
          <p:spPr bwMode="auto">
            <a:xfrm>
              <a:off x="3919598" y="1680951"/>
              <a:ext cx="942975" cy="436562"/>
            </a:xfrm>
            <a:custGeom>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33" name="Freeform 12"/>
            <p:cNvSpPr>
              <a:spLocks noEditPoints="1"/>
            </p:cNvSpPr>
            <p:nvPr/>
          </p:nvSpPr>
          <p:spPr bwMode="auto">
            <a:xfrm>
              <a:off x="5618223" y="1680951"/>
              <a:ext cx="963612" cy="436562"/>
            </a:xfrm>
            <a:custGeom>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34"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grpSp>
      <p:sp>
        <p:nvSpPr>
          <p:cNvPr id="35" name="PA_文本框 12"/>
          <p:cNvSpPr txBox="1"/>
          <p:nvPr>
            <p:custDataLst>
              <p:tags r:id="rId5"/>
            </p:custDataLst>
          </p:nvPr>
        </p:nvSpPr>
        <p:spPr>
          <a:xfrm>
            <a:off x="1041399" y="2199428"/>
            <a:ext cx="738664" cy="2347759"/>
          </a:xfrm>
          <a:prstGeom prst="rect">
            <a:avLst/>
          </a:prstGeom>
          <a:noFill/>
        </p:spPr>
        <p:txBody>
          <a:bodyPr vert="eaVert" wrap="none" rtlCol="0" anchor="b">
            <a:spAutoFit/>
          </a:bodyPr>
          <a:lstStyle/>
          <a:p>
            <a:r>
              <a:rPr lang="zh-CN" altLang="en-US" sz="3600">
                <a:solidFill>
                  <a:schemeClr val="bg1"/>
                </a:solidFill>
                <a:latin typeface="微软雅黑" panose="020b0503020204020204" pitchFamily="34" charset="-122"/>
                <a:ea typeface="微软雅黑" panose="020b0503020204020204" pitchFamily="34" charset="-122"/>
                <a:cs typeface="+mn-ea"/>
                <a:sym typeface="+mn-lt"/>
              </a:rPr>
              <a:t>学 习 目 标</a:t>
            </a:r>
            <a:endParaRPr lang="zh-CN" altLang="en-US" sz="360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49" name="组合 48"/>
          <p:cNvGrpSpPr/>
          <p:nvPr/>
        </p:nvGrpSpPr>
        <p:grpSpPr>
          <a:xfrm>
            <a:off x="3576517" y="2565491"/>
            <a:ext cx="511734" cy="505778"/>
            <a:chOff x="1473200" y="1259840"/>
            <a:chExt cx="619760" cy="619760"/>
          </a:xfrm>
        </p:grpSpPr>
        <p:sp>
          <p:nvSpPr>
            <p:cNvPr id="50" name="矩形 49"/>
            <p:cNvSpPr/>
            <p:nvPr/>
          </p:nvSpPr>
          <p:spPr>
            <a:xfrm>
              <a:off x="1508760" y="1295400"/>
              <a:ext cx="548640" cy="548640"/>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51" name="矩形 50"/>
            <p:cNvSpPr/>
            <p:nvPr/>
          </p:nvSpPr>
          <p:spPr>
            <a:xfrm>
              <a:off x="1473200" y="1259840"/>
              <a:ext cx="619760" cy="619760"/>
            </a:xfrm>
            <a:prstGeom prst="rect">
              <a:avLst/>
            </a:prstGeom>
            <a:noFill/>
            <a:ln>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grpSp>
        <p:nvGrpSpPr>
          <p:cNvPr id="52" name="组合 51"/>
          <p:cNvGrpSpPr/>
          <p:nvPr/>
        </p:nvGrpSpPr>
        <p:grpSpPr>
          <a:xfrm>
            <a:off x="3576517" y="3813329"/>
            <a:ext cx="511734" cy="505778"/>
            <a:chOff x="1473200" y="1259840"/>
            <a:chExt cx="619760" cy="619760"/>
          </a:xfrm>
        </p:grpSpPr>
        <p:sp>
          <p:nvSpPr>
            <p:cNvPr id="53" name="矩形 52"/>
            <p:cNvSpPr/>
            <p:nvPr/>
          </p:nvSpPr>
          <p:spPr>
            <a:xfrm>
              <a:off x="1508760" y="1295400"/>
              <a:ext cx="548640" cy="548640"/>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54" name="矩形 53"/>
            <p:cNvSpPr/>
            <p:nvPr/>
          </p:nvSpPr>
          <p:spPr>
            <a:xfrm>
              <a:off x="1473200" y="1259840"/>
              <a:ext cx="619760" cy="619760"/>
            </a:xfrm>
            <a:prstGeom prst="rect">
              <a:avLst/>
            </a:prstGeom>
            <a:noFill/>
            <a:ln>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sp>
        <p:nvSpPr>
          <p:cNvPr id="55" name="文本框 54"/>
          <p:cNvSpPr txBox="1"/>
          <p:nvPr/>
        </p:nvSpPr>
        <p:spPr>
          <a:xfrm>
            <a:off x="3612067" y="2602969"/>
            <a:ext cx="437628" cy="400110"/>
          </a:xfrm>
          <a:prstGeom prst="rect">
            <a:avLst/>
          </a:prstGeom>
          <a:noFill/>
        </p:spPr>
        <p:txBody>
          <a:bodyPr wrap="square" rtlCol="0">
            <a:spAutoFit/>
          </a:bodyPr>
          <a:lstStyle/>
          <a:p>
            <a:r>
              <a:rPr lang="zh-CN" altLang="en-US" sz="2000">
                <a:solidFill>
                  <a:schemeClr val="bg1"/>
                </a:solidFill>
                <a:cs typeface="+mn-ea"/>
                <a:sym typeface="+mn-lt"/>
              </a:rPr>
              <a:t>壹</a:t>
            </a:r>
            <a:endParaRPr lang="zh-CN" altLang="en-US" sz="2000">
              <a:solidFill>
                <a:schemeClr val="bg1"/>
              </a:solidFill>
              <a:cs typeface="+mn-ea"/>
              <a:sym typeface="+mn-lt"/>
            </a:endParaRPr>
          </a:p>
        </p:txBody>
      </p:sp>
      <p:sp>
        <p:nvSpPr>
          <p:cNvPr id="56" name="文本框 55"/>
          <p:cNvSpPr txBox="1"/>
          <p:nvPr/>
        </p:nvSpPr>
        <p:spPr>
          <a:xfrm>
            <a:off x="3611868" y="3857148"/>
            <a:ext cx="437628" cy="400110"/>
          </a:xfrm>
          <a:prstGeom prst="rect">
            <a:avLst/>
          </a:prstGeom>
          <a:noFill/>
        </p:spPr>
        <p:txBody>
          <a:bodyPr wrap="square" rtlCol="0">
            <a:spAutoFit/>
          </a:bodyPr>
          <a:lstStyle/>
          <a:p>
            <a:r>
              <a:rPr lang="zh-CN" altLang="en-US" sz="2000">
                <a:solidFill>
                  <a:schemeClr val="bg1"/>
                </a:solidFill>
                <a:cs typeface="+mn-ea"/>
                <a:sym typeface="+mn-lt"/>
              </a:rPr>
              <a:t>贰</a:t>
            </a:r>
            <a:endParaRPr lang="zh-CN" altLang="en-US" sz="2000">
              <a:solidFill>
                <a:schemeClr val="bg1"/>
              </a:solidFill>
              <a:cs typeface="+mn-ea"/>
              <a:sym typeface="+mn-lt"/>
            </a:endParaRPr>
          </a:p>
        </p:txBody>
      </p:sp>
      <p:sp>
        <p:nvSpPr>
          <p:cNvPr id="36" name="文本框 35"/>
          <p:cNvSpPr txBox="1"/>
          <p:nvPr/>
        </p:nvSpPr>
        <p:spPr>
          <a:xfrm>
            <a:off x="4658161" y="2293625"/>
            <a:ext cx="6098874" cy="2270750"/>
          </a:xfrm>
          <a:prstGeom prst="rect">
            <a:avLst/>
          </a:prstGeom>
          <a:noFill/>
        </p:spPr>
        <p:txBody>
          <a:bodyPr wrap="square">
            <a:spAutoFit/>
          </a:bodyPr>
          <a:lstStyle/>
          <a:p>
            <a:pPr algn="l">
              <a:lnSpc>
                <a:spcPct val="12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[审美鉴赏及创造]  </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2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体会孔子及其《论语》的思想。</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20000"/>
              </a:lnSpc>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2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[语言建构与运用]  </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2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积累重点文言字词，理解文章内容。</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000">
    <p:randomBar dir="vert"/>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3A5451"/>
          </a:solidFill>
          <a:ln>
            <a:solidFill>
              <a:srgbClr val="485F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172570" y="168088"/>
            <a:ext cx="11846859" cy="652182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菱形 6"/>
          <p:cNvSpPr/>
          <p:nvPr/>
        </p:nvSpPr>
        <p:spPr>
          <a:xfrm>
            <a:off x="8253219" y="1884161"/>
            <a:ext cx="1913776" cy="18712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8734498" y="2253632"/>
            <a:ext cx="1562100" cy="1015663"/>
          </a:xfrm>
          <a:prstGeom prst="rect">
            <a:avLst/>
          </a:prstGeom>
          <a:noFill/>
        </p:spPr>
        <p:txBody>
          <a:bodyPr wrap="square" rtlCol="0">
            <a:spAutoFit/>
          </a:bodyPr>
          <a:lstStyle/>
          <a:p>
            <a:r>
              <a:rPr lang="zh-CN" altLang="en-US" sz="6000">
                <a:solidFill>
                  <a:srgbClr val="3A5451"/>
                </a:solidFill>
                <a:latin typeface="楷体" panose="02010609060101010101" pitchFamily="49" charset="-122"/>
                <a:ea typeface="楷体" panose="02010609060101010101" pitchFamily="49" charset="-122"/>
                <a:cs typeface="+mn-ea"/>
                <a:sym typeface="+mn-lt"/>
              </a:rPr>
              <a:t>壹</a:t>
            </a:r>
            <a:endParaRPr lang="zh-CN" altLang="en-US" sz="6000">
              <a:solidFill>
                <a:srgbClr val="3A5451"/>
              </a:solidFill>
              <a:latin typeface="楷体" panose="02010609060101010101" pitchFamily="49" charset="-122"/>
              <a:ea typeface="楷体" panose="02010609060101010101" pitchFamily="49" charset="-122"/>
              <a:cs typeface="+mn-ea"/>
              <a:sym typeface="+mn-lt"/>
            </a:endParaRPr>
          </a:p>
        </p:txBody>
      </p:sp>
      <p:sp>
        <p:nvSpPr>
          <p:cNvPr id="11" name="菱形 10"/>
          <p:cNvSpPr/>
          <p:nvPr/>
        </p:nvSpPr>
        <p:spPr>
          <a:xfrm>
            <a:off x="8414009" y="1778878"/>
            <a:ext cx="2128859" cy="2081782"/>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2526001" y="2777167"/>
            <a:ext cx="5413547" cy="707886"/>
          </a:xfrm>
          <a:prstGeom prst="rect">
            <a:avLst/>
          </a:prstGeom>
          <a:noFill/>
          <a:effectLst>
            <a:reflection blurRad="6350" stA="50000" endA="300" endPos="55500" dist="101600" dir="5400000" sy="-100000" algn="bl" rotWithShape="0"/>
          </a:effectLst>
        </p:spPr>
        <p:txBody>
          <a:bodyPr vert="horz" wrap="square" rtlCol="0">
            <a:spAutoFit/>
          </a:bodyPr>
          <a:lstStyle/>
          <a:p>
            <a:r>
              <a:rPr lang="zh-CN" altLang="en-US" sz="400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rPr>
              <a:t>课堂巩固</a:t>
            </a:r>
            <a:r>
              <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ea"/>
                <a:sym typeface="+mn-lt"/>
              </a:rPr>
              <a:t>与提升</a:t>
            </a:r>
            <a:endPar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ea"/>
              <a:sym typeface="+mn-lt"/>
            </a:endParaRPr>
          </a:p>
        </p:txBody>
      </p:sp>
      <p:pic>
        <p:nvPicPr>
          <p:cNvPr id="5" name="图片 4"/>
          <p:cNvPicPr>
            <a:picLocks noChangeAspect="1"/>
          </p:cNvPicPr>
          <p:nvPr/>
        </p:nvPicPr>
        <p:blipFill>
          <a:blip r:embed="rId3"/>
          <a:stretch>
            <a:fillRect/>
          </a:stretch>
        </p:blipFill>
        <p:spPr>
          <a:xfrm rot="2391297">
            <a:off x="7943951" y="2655311"/>
            <a:ext cx="2817685" cy="2515984"/>
          </a:xfrm>
          <a:prstGeom prst="rect">
            <a:avLst/>
          </a:prstGeom>
        </p:spPr>
      </p:pic>
    </p:spTree>
  </p:cSld>
  <p:clrMapOvr>
    <a:masterClrMapping/>
  </p:clrMapOvr>
  <p:transition spd="slow" advClick="0" advTm="3000">
    <p:randomBar dir="vert"/>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 name="图片 49"/>
          <p:cNvPicPr>
            <a:picLocks noChangeAspect="1"/>
          </p:cNvPicPr>
          <p:nvPr/>
        </p:nvPicPr>
        <p:blipFill>
          <a:blip r:embed="rId3"/>
          <a:stretch>
            <a:fillRect/>
          </a:stretch>
        </p:blipFill>
        <p:spPr>
          <a:xfrm rot="20958126">
            <a:off x="8446770" y="207645"/>
            <a:ext cx="3673475" cy="2707005"/>
          </a:xfrm>
          <a:custGeom>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11" name="文本框 10"/>
          <p:cNvSpPr txBox="1"/>
          <p:nvPr/>
        </p:nvSpPr>
        <p:spPr>
          <a:xfrm>
            <a:off x="722475" y="2544998"/>
            <a:ext cx="11143615" cy="3157146"/>
          </a:xfrm>
          <a:prstGeom prst="rect">
            <a:avLst/>
          </a:prstGeom>
          <a:noFill/>
        </p:spPr>
        <p:txBody>
          <a:bodyPr wrap="square" rtlCol="0" anchor="ctr">
            <a:spAutoFit/>
          </a:bodyPr>
          <a:lstStyle/>
          <a:p>
            <a:pPr algn="l">
              <a:lnSpc>
                <a:spcPct val="12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1.孔子在《论语·雍也》中探讨文与质的关系的句子是:</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 ，</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endParaRPr>
          </a:p>
          <a:p>
            <a:pPr algn="l">
              <a:lnSpc>
                <a:spcPct val="120000"/>
              </a:lnSpc>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endParaRPr>
          </a:p>
          <a:p>
            <a:pPr algn="l">
              <a:lnSpc>
                <a:spcPct val="12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2.孔子在《论语·学而》中谈到君子不要求吃饱，不要求居住舒适的句子是:</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endParaRPr>
          </a:p>
          <a:p>
            <a:pPr algn="l">
              <a:lnSpc>
                <a:spcPct val="12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  </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 。</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endParaRPr>
          </a:p>
          <a:p>
            <a:pPr algn="l">
              <a:lnSpc>
                <a:spcPct val="120000"/>
              </a:lnSpc>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endParaRPr>
          </a:p>
          <a:p>
            <a:pPr algn="l">
              <a:lnSpc>
                <a:spcPct val="12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3.孔子在《论语·里仁》中谈到早晨懂得仁义之道，当晚为它死去也甘心的句子是:</a:t>
            </a: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endParaRPr>
          </a:p>
          <a:p>
            <a:pPr algn="l">
              <a:lnSpc>
                <a:spcPct val="120000"/>
              </a:lnSpc>
            </a:pP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rPr>
              <a:t>。</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endParaRPr>
          </a:p>
        </p:txBody>
      </p:sp>
      <p:sp>
        <p:nvSpPr>
          <p:cNvPr id="12" name="文本框 11"/>
          <p:cNvSpPr txBox="1"/>
          <p:nvPr/>
        </p:nvSpPr>
        <p:spPr>
          <a:xfrm>
            <a:off x="7851999" y="2544998"/>
            <a:ext cx="3810659" cy="497957"/>
          </a:xfrm>
          <a:prstGeom prst="rect">
            <a:avLst/>
          </a:prstGeom>
          <a:noFill/>
        </p:spPr>
        <p:txBody>
          <a:bodyPr wrap="none" rtlCol="0" anchor="ctr">
            <a:spAutoFit/>
          </a:bodyPr>
          <a:lstStyle/>
          <a:p>
            <a:pPr algn="l">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质胜文则野    文胜质则史  </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文本框 12"/>
          <p:cNvSpPr txBox="1"/>
          <p:nvPr/>
        </p:nvSpPr>
        <p:spPr>
          <a:xfrm>
            <a:off x="722475" y="3874592"/>
            <a:ext cx="3536546" cy="497957"/>
          </a:xfrm>
          <a:prstGeom prst="rect">
            <a:avLst/>
          </a:prstGeom>
          <a:noFill/>
        </p:spPr>
        <p:txBody>
          <a:bodyPr wrap="none" rtlCol="0" anchor="ctr">
            <a:spAutoFit/>
          </a:bodyPr>
          <a:lstStyle/>
          <a:p>
            <a:pPr algn="l">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君子食无求饱   居无求安</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文本框 13"/>
          <p:cNvSpPr txBox="1"/>
          <p:nvPr/>
        </p:nvSpPr>
        <p:spPr>
          <a:xfrm>
            <a:off x="1155286" y="5204187"/>
            <a:ext cx="3103735" cy="497957"/>
          </a:xfrm>
          <a:prstGeom prst="rect">
            <a:avLst/>
          </a:prstGeom>
          <a:noFill/>
        </p:spPr>
        <p:txBody>
          <a:bodyPr wrap="none" rtlCol="0" anchor="ctr">
            <a:spAutoFit/>
          </a:bodyPr>
          <a:lstStyle/>
          <a:p>
            <a:pPr algn="l">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朝闻道     夕死可矣。</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980782" y="488610"/>
            <a:ext cx="3849483"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课堂巩固：理解性默写</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animEffect transition="in" filter="blinds(horizontal)">
                                      <p:cBhvr>
                                        <p:cTn id="19"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 name="图片 49"/>
          <p:cNvPicPr>
            <a:picLocks noChangeAspect="1"/>
          </p:cNvPicPr>
          <p:nvPr/>
        </p:nvPicPr>
        <p:blipFill>
          <a:blip r:embed="rId3"/>
          <a:stretch>
            <a:fillRect/>
          </a:stretch>
        </p:blipFill>
        <p:spPr>
          <a:xfrm rot="20958126">
            <a:off x="8446770" y="207645"/>
            <a:ext cx="3673475" cy="2707005"/>
          </a:xfrm>
          <a:custGeom>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2" name="文本框 1"/>
          <p:cNvSpPr txBox="1"/>
          <p:nvPr/>
        </p:nvSpPr>
        <p:spPr>
          <a:xfrm>
            <a:off x="980782" y="488610"/>
            <a:ext cx="3849483"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课堂巩固：理解性默写</a:t>
            </a:r>
            <a:endParaRPr lang="zh-CN" altLang="en-US" sz="2000">
              <a:latin typeface="微软雅黑" panose="020b0503020204020204" pitchFamily="34" charset="-122"/>
              <a:ea typeface="微软雅黑" panose="020b0503020204020204" pitchFamily="34" charset="-122"/>
            </a:endParaRPr>
          </a:p>
        </p:txBody>
      </p:sp>
      <p:sp>
        <p:nvSpPr>
          <p:cNvPr id="8" name="文本框 7"/>
          <p:cNvSpPr txBox="1"/>
          <p:nvPr/>
        </p:nvSpPr>
        <p:spPr>
          <a:xfrm>
            <a:off x="711976" y="2557372"/>
            <a:ext cx="10665672" cy="3600345"/>
          </a:xfrm>
          <a:prstGeom prst="rect">
            <a:avLst/>
          </a:prstGeom>
          <a:noFill/>
        </p:spPr>
        <p:txBody>
          <a:bodyPr wrap="square" rtlCol="0" anchor="t">
            <a:spAutoFit/>
          </a:bodyPr>
          <a:lstStyle/>
          <a:p>
            <a:pPr algn="l" fontAlgn="auto">
              <a:lnSpc>
                <a:spcPct val="12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4.孔子在《论语·里仁》中谈到君子和小人不同的义利观的句子是:</a:t>
            </a:r>
            <a:endParaRPr lang="en-US" altLang="zh-CN"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endParaRPr>
          </a:p>
          <a:p>
            <a:pPr algn="l" fontAlgn="auto">
              <a:lnSpc>
                <a:spcPct val="120000"/>
              </a:lnSpc>
            </a:pP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endParaRPr>
          </a:p>
          <a:p>
            <a:pPr algn="l" fontAlgn="auto">
              <a:lnSpc>
                <a:spcPct val="120000"/>
              </a:lnSpc>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endParaRPr>
          </a:p>
          <a:p>
            <a:pPr algn="l" fontAlgn="auto">
              <a:lnSpc>
                <a:spcPct val="120000"/>
              </a:lnSpc>
            </a:pP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5</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.唐太宗李世民曾说“以人为鉴，可以明得失”，由此可以联想到《论语·里仁》中的</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endParaRPr>
          </a:p>
          <a:p>
            <a:pPr algn="l" fontAlgn="auto">
              <a:lnSpc>
                <a:spcPct val="120000"/>
              </a:lnSpc>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endParaRPr>
          </a:p>
          <a:p>
            <a:pPr algn="l" fontAlgn="auto">
              <a:lnSpc>
                <a:spcPct val="120000"/>
              </a:lnSpc>
            </a:pP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6</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.青年担当着国家兴盛的重责，应以《论语·泰伯》中曾子所说的“ </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自勉。</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56044" y="2983102"/>
            <a:ext cx="3627916" cy="497957"/>
          </a:xfrm>
          <a:prstGeom prst="rect">
            <a:avLst/>
          </a:prstGeom>
          <a:noFill/>
        </p:spPr>
        <p:txBody>
          <a:bodyPr wrap="none" rtlCol="0" anchor="ctr">
            <a:spAutoFit/>
          </a:bodyPr>
          <a:lstStyle/>
          <a:p>
            <a:pPr algn="l">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君子喻于义    小人喻于利</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1503952" y="4246509"/>
            <a:ext cx="5041765" cy="497957"/>
          </a:xfrm>
          <a:prstGeom prst="rect">
            <a:avLst/>
          </a:prstGeom>
          <a:noFill/>
        </p:spPr>
        <p:txBody>
          <a:bodyPr wrap="none" rtlCol="0" anchor="ctr">
            <a:spAutoFit/>
          </a:bodyPr>
          <a:lstStyle/>
          <a:p>
            <a:pPr algn="l">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见贤思齐焉      见不贤而内自省也。</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文本框 14"/>
          <p:cNvSpPr txBox="1"/>
          <p:nvPr/>
        </p:nvSpPr>
        <p:spPr>
          <a:xfrm>
            <a:off x="1247590" y="5565757"/>
            <a:ext cx="3969356" cy="497957"/>
          </a:xfrm>
          <a:prstGeom prst="rect">
            <a:avLst/>
          </a:prstGeom>
          <a:noFill/>
        </p:spPr>
        <p:txBody>
          <a:bodyPr wrap="none" rtlCol="0" anchor="ctr">
            <a:spAutoFit/>
          </a:bodyPr>
          <a:lstStyle/>
          <a:p>
            <a:pPr algn="l">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士不可以不弘毅 任重而道远</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edge">
                                      <p:cBhvr>
                                        <p:cTn id="13" dur="2000"/>
                                        <p:tgtEl>
                                          <p:spTgt spid="10">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blinds(horizontal)">
                                      <p:cBhvr>
                                        <p:cTn id="18"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 name="图片 49"/>
          <p:cNvPicPr>
            <a:picLocks noChangeAspect="1"/>
          </p:cNvPicPr>
          <p:nvPr/>
        </p:nvPicPr>
        <p:blipFill>
          <a:blip r:embed="rId3"/>
          <a:stretch>
            <a:fillRect/>
          </a:stretch>
        </p:blipFill>
        <p:spPr>
          <a:xfrm rot="20958126">
            <a:off x="8446770" y="207645"/>
            <a:ext cx="3673475" cy="2707005"/>
          </a:xfrm>
          <a:custGeom>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2" name="文本框 1"/>
          <p:cNvSpPr txBox="1"/>
          <p:nvPr/>
        </p:nvSpPr>
        <p:spPr>
          <a:xfrm>
            <a:off x="980782" y="488610"/>
            <a:ext cx="3849483"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课堂巩固：理解性默写</a:t>
            </a:r>
            <a:endParaRPr lang="zh-CN" altLang="en-US" sz="2000">
              <a:latin typeface="微软雅黑" panose="020b0503020204020204" pitchFamily="34" charset="-122"/>
              <a:ea typeface="微软雅黑" panose="020b0503020204020204" pitchFamily="34" charset="-122"/>
            </a:endParaRPr>
          </a:p>
        </p:txBody>
      </p:sp>
      <p:sp>
        <p:nvSpPr>
          <p:cNvPr id="8" name="文本框 7"/>
          <p:cNvSpPr txBox="1"/>
          <p:nvPr/>
        </p:nvSpPr>
        <p:spPr>
          <a:xfrm>
            <a:off x="711976" y="2557372"/>
            <a:ext cx="10665672" cy="3600345"/>
          </a:xfrm>
          <a:prstGeom prst="rect">
            <a:avLst/>
          </a:prstGeom>
          <a:noFill/>
        </p:spPr>
        <p:txBody>
          <a:bodyPr wrap="square" rtlCol="0" anchor="t">
            <a:spAutoFit/>
          </a:bodyPr>
          <a:lstStyle/>
          <a:p>
            <a:pPr algn="l" fontAlgn="auto">
              <a:lnSpc>
                <a:spcPct val="120000"/>
              </a:lnSpc>
            </a:pP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7</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.孔子在《论语·子罕》中由平整地面作比，点出:</a:t>
            </a:r>
            <a:endParaRPr lang="en-US" altLang="zh-CN"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endParaRPr>
          </a:p>
          <a:p>
            <a:pPr algn="l" fontAlgn="auto">
              <a:lnSpc>
                <a:spcPct val="120000"/>
              </a:lnSpc>
            </a:pP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的道理。</a:t>
            </a: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endParaRPr>
          </a:p>
          <a:p>
            <a:pPr algn="l" fontAlgn="auto">
              <a:lnSpc>
                <a:spcPct val="120000"/>
              </a:lnSpc>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endParaRPr>
          </a:p>
          <a:p>
            <a:pPr algn="l" fontAlgn="auto">
              <a:lnSpc>
                <a:spcPct val="120000"/>
              </a:lnSpc>
            </a:pP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8</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.孔子在</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子罕</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中认为</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才能达到完美的人格修养。</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endParaRPr>
          </a:p>
          <a:p>
            <a:pPr algn="l" fontAlgn="auto">
              <a:lnSpc>
                <a:spcPct val="120000"/>
              </a:lnSpc>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endParaRPr>
          </a:p>
          <a:p>
            <a:pPr algn="l" fontAlgn="auto">
              <a:lnSpc>
                <a:spcPct val="120000"/>
              </a:lnSpc>
            </a:pP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9</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颜渊</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中孔子提出克己复礼的条目有“ </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自勉。</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56044" y="2983102"/>
            <a:ext cx="3363357" cy="497957"/>
          </a:xfrm>
          <a:prstGeom prst="rect">
            <a:avLst/>
          </a:prstGeom>
          <a:noFill/>
        </p:spPr>
        <p:txBody>
          <a:bodyPr wrap="none" rtlCol="0" anchor="ctr">
            <a:spAutoFit/>
          </a:bodyPr>
          <a:lstStyle/>
          <a:p>
            <a:pPr algn="l">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进                     吾往也</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4582200" y="3859587"/>
            <a:ext cx="4608954" cy="497957"/>
          </a:xfrm>
          <a:prstGeom prst="rect">
            <a:avLst/>
          </a:prstGeom>
          <a:noFill/>
        </p:spPr>
        <p:txBody>
          <a:bodyPr wrap="none" rtlCol="0" anchor="ctr">
            <a:spAutoFit/>
          </a:bodyPr>
          <a:lstStyle/>
          <a:p>
            <a:pPr>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知者不惑    仁者不忧    勇者不惧</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文本框 14"/>
          <p:cNvSpPr txBox="1"/>
          <p:nvPr/>
        </p:nvSpPr>
        <p:spPr>
          <a:xfrm>
            <a:off x="1290927" y="5598310"/>
            <a:ext cx="6936514" cy="497957"/>
          </a:xfrm>
          <a:prstGeom prst="rect">
            <a:avLst/>
          </a:prstGeom>
          <a:noFill/>
        </p:spPr>
        <p:txBody>
          <a:bodyPr wrap="none" rtlCol="0" anchor="ctr">
            <a:spAutoFit/>
          </a:bodyPr>
          <a:lstStyle/>
          <a:p>
            <a:pPr algn="l">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非礼勿视      非礼勿听       非礼勿言       非礼勿动</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edge">
                                      <p:cBhvr>
                                        <p:cTn id="13" dur="2000"/>
                                        <p:tgtEl>
                                          <p:spTgt spid="10">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blinds(horizontal)">
                                      <p:cBhvr>
                                        <p:cTn id="18"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 name="图片 49"/>
          <p:cNvPicPr>
            <a:picLocks noChangeAspect="1"/>
          </p:cNvPicPr>
          <p:nvPr/>
        </p:nvPicPr>
        <p:blipFill>
          <a:blip r:embed="rId3"/>
          <a:stretch>
            <a:fillRect/>
          </a:stretch>
        </p:blipFill>
        <p:spPr>
          <a:xfrm rot="20958126">
            <a:off x="8446770" y="207645"/>
            <a:ext cx="3673475" cy="2707005"/>
          </a:xfrm>
          <a:custGeom>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2" name="文本框 1"/>
          <p:cNvSpPr txBox="1"/>
          <p:nvPr/>
        </p:nvSpPr>
        <p:spPr>
          <a:xfrm>
            <a:off x="980782" y="488610"/>
            <a:ext cx="3849483"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课堂巩固：理解性默写</a:t>
            </a:r>
            <a:endParaRPr lang="zh-CN" altLang="en-US" sz="2000">
              <a:latin typeface="微软雅黑" panose="020b0503020204020204" pitchFamily="34" charset="-122"/>
              <a:ea typeface="微软雅黑" panose="020b0503020204020204" pitchFamily="34" charset="-122"/>
            </a:endParaRPr>
          </a:p>
        </p:txBody>
      </p:sp>
      <p:sp>
        <p:nvSpPr>
          <p:cNvPr id="8" name="文本框 7"/>
          <p:cNvSpPr txBox="1"/>
          <p:nvPr/>
        </p:nvSpPr>
        <p:spPr>
          <a:xfrm>
            <a:off x="711976" y="2557372"/>
            <a:ext cx="10665672" cy="2270750"/>
          </a:xfrm>
          <a:prstGeom prst="rect">
            <a:avLst/>
          </a:prstGeom>
          <a:noFill/>
        </p:spPr>
        <p:txBody>
          <a:bodyPr wrap="square" rtlCol="0" anchor="t">
            <a:spAutoFit/>
          </a:bodyPr>
          <a:lstStyle/>
          <a:p>
            <a:pPr algn="l" fontAlgn="auto">
              <a:lnSpc>
                <a:spcPct val="120000"/>
              </a:lnSpc>
            </a:pP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10</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.青年担当着国家社会兴盛的重责，应当以</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卫灵公</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中</a:t>
            </a:r>
            <a:endParaRPr lang="en-US" altLang="zh-CN"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endParaRPr>
          </a:p>
          <a:p>
            <a:pPr algn="l" fontAlgn="auto">
              <a:lnSpc>
                <a:spcPct val="120000"/>
              </a:lnSpc>
            </a:pP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一句为终身信条。</a:t>
            </a: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endParaRPr>
          </a:p>
          <a:p>
            <a:pPr algn="l" fontAlgn="auto">
              <a:lnSpc>
                <a:spcPct val="120000"/>
              </a:lnSpc>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endParaRPr>
          </a:p>
          <a:p>
            <a:pPr algn="l" fontAlgn="auto">
              <a:lnSpc>
                <a:spcPct val="120000"/>
              </a:lnSpc>
            </a:pP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11</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阳货</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中认为学诗可以有</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a:t>
            </a:r>
            <a:r>
              <a:rPr lang="zh-CN" altLang="en-US" sz="2400" u="sng">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              </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sym typeface="+mn-ea"/>
              </a:rPr>
              <a:t>的功用。 </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pitchFamily="49" charset="-122"/>
            </a:endParaRPr>
          </a:p>
          <a:p>
            <a:pPr algn="l" fontAlgn="auto">
              <a:lnSpc>
                <a:spcPct val="120000"/>
              </a:lnSpc>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56044" y="2983102"/>
            <a:ext cx="3286477" cy="497957"/>
          </a:xfrm>
          <a:prstGeom prst="rect">
            <a:avLst/>
          </a:prstGeom>
          <a:noFill/>
        </p:spPr>
        <p:txBody>
          <a:bodyPr wrap="none" rtlCol="0" anchor="ctr">
            <a:spAutoFit/>
          </a:bodyPr>
          <a:lstStyle/>
          <a:p>
            <a:pPr algn="l">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己所不欲       勿施于人</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4957928" y="3821545"/>
            <a:ext cx="3103735" cy="497957"/>
          </a:xfrm>
          <a:prstGeom prst="rect">
            <a:avLst/>
          </a:prstGeom>
          <a:noFill/>
        </p:spPr>
        <p:txBody>
          <a:bodyPr wrap="none" rtlCol="0" anchor="ctr">
            <a:spAutoFit/>
          </a:bodyPr>
          <a:lstStyle/>
          <a:p>
            <a:pPr>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迩之事父     远之事君</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edge">
                                      <p:cBhvr>
                                        <p:cTn id="13"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 name="图片 49"/>
          <p:cNvPicPr>
            <a:picLocks noChangeAspect="1"/>
          </p:cNvPicPr>
          <p:nvPr/>
        </p:nvPicPr>
        <p:blipFill>
          <a:blip r:embed="rId3"/>
          <a:stretch>
            <a:fillRect/>
          </a:stretch>
        </p:blipFill>
        <p:spPr>
          <a:xfrm rot="20958126">
            <a:off x="8446770" y="207645"/>
            <a:ext cx="3673475" cy="2707005"/>
          </a:xfrm>
          <a:custGeom>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2" name="文本框 1"/>
          <p:cNvSpPr txBox="1"/>
          <p:nvPr/>
        </p:nvSpPr>
        <p:spPr>
          <a:xfrm>
            <a:off x="980782" y="488610"/>
            <a:ext cx="3849483"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课堂提升：文言文阅读</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980782" y="1751046"/>
            <a:ext cx="9291574" cy="4459041"/>
          </a:xfrm>
          <a:prstGeom prst="rect">
            <a:avLst/>
          </a:prstGeom>
          <a:noFill/>
        </p:spPr>
        <p:txBody>
          <a:bodyPr wrap="square">
            <a:spAutoFit/>
          </a:bodyPr>
          <a:lstStyle/>
          <a:p>
            <a:pPr algn="l">
              <a:lnSpc>
                <a:spcPct val="150000"/>
              </a:lnSpc>
            </a:pPr>
            <a:r>
              <a:rPr lang="zh-CN" altLang="zh-CN" sz="2400" kern="100">
                <a:effectLst/>
                <a:latin typeface="微软雅黑" panose="020b0503020204020204" pitchFamily="34" charset="-122"/>
                <a:ea typeface="微软雅黑" panose="020b0503020204020204" pitchFamily="34" charset="-122"/>
              </a:rPr>
              <a:t>阅读下面《论语》选段，回答问题。</a:t>
            </a:r>
            <a:r>
              <a:rPr lang="en-US" altLang="zh-CN" sz="2400" kern="100">
                <a:effectLst/>
                <a:latin typeface="微软雅黑" panose="020b0503020204020204" pitchFamily="34" charset="-122"/>
                <a:ea typeface="微软雅黑" panose="020b0503020204020204" pitchFamily="34" charset="-122"/>
              </a:rPr>
              <a:t>(4</a:t>
            </a:r>
            <a:r>
              <a:rPr lang="zh-CN" altLang="zh-CN" sz="2400" kern="100">
                <a:effectLst/>
                <a:latin typeface="微软雅黑" panose="020b0503020204020204" pitchFamily="34" charset="-122"/>
                <a:ea typeface="微软雅黑" panose="020b0503020204020204" pitchFamily="34" charset="-122"/>
              </a:rPr>
              <a:t>分</a:t>
            </a:r>
            <a:r>
              <a:rPr lang="en-US" altLang="zh-CN" sz="2400" kern="100">
                <a:effectLst/>
                <a:latin typeface="微软雅黑" panose="020b0503020204020204" pitchFamily="34" charset="-122"/>
                <a:ea typeface="微软雅黑" panose="020b0503020204020204" pitchFamily="34" charset="-122"/>
              </a:rPr>
              <a:t>)</a:t>
            </a:r>
            <a:endParaRPr lang="zh-CN" altLang="zh-CN" sz="2400" kern="100">
              <a:effectLst/>
              <a:latin typeface="微软雅黑" panose="020b0503020204020204" pitchFamily="34" charset="-122"/>
              <a:ea typeface="微软雅黑" panose="020b0503020204020204" pitchFamily="34" charset="-122"/>
            </a:endParaRPr>
          </a:p>
          <a:p>
            <a:pPr algn="l">
              <a:lnSpc>
                <a:spcPct val="150000"/>
              </a:lnSpc>
            </a:pPr>
            <a:r>
              <a:rPr lang="zh-CN" altLang="zh-CN" sz="2400" kern="100">
                <a:effectLst/>
                <a:latin typeface="楷体" panose="02010609060101010101" pitchFamily="49" charset="-122"/>
                <a:ea typeface="楷体" panose="02010609060101010101" pitchFamily="49" charset="-122"/>
              </a:rPr>
              <a:t>①子曰：</a:t>
            </a:r>
            <a:r>
              <a:rPr lang="en-US" altLang="zh-CN" sz="2400" kern="100">
                <a:effectLst/>
                <a:latin typeface="楷体" panose="02010609060101010101" pitchFamily="49" charset="-122"/>
                <a:ea typeface="楷体" panose="02010609060101010101" pitchFamily="49" charset="-122"/>
              </a:rPr>
              <a:t>“</a:t>
            </a:r>
            <a:r>
              <a:rPr lang="zh-CN" altLang="zh-CN" sz="2400" kern="100">
                <a:effectLst/>
                <a:latin typeface="楷体" panose="02010609060101010101" pitchFamily="49" charset="-122"/>
                <a:ea typeface="楷体" panose="02010609060101010101" pitchFamily="49" charset="-122"/>
              </a:rPr>
              <a:t>君子怀德，小人怀土；君子怀刑，小人怀惠。</a:t>
            </a:r>
            <a:r>
              <a:rPr lang="en-US" altLang="zh-CN" sz="2400" kern="100">
                <a:effectLst/>
                <a:latin typeface="楷体" panose="02010609060101010101" pitchFamily="49" charset="-122"/>
                <a:ea typeface="楷体" panose="02010609060101010101" pitchFamily="49" charset="-122"/>
              </a:rPr>
              <a:t>”(</a:t>
            </a:r>
            <a:r>
              <a:rPr lang="zh-CN" altLang="zh-CN" sz="2400" kern="100">
                <a:effectLst/>
                <a:latin typeface="楷体" panose="02010609060101010101" pitchFamily="49" charset="-122"/>
                <a:ea typeface="楷体" panose="02010609060101010101" pitchFamily="49" charset="-122"/>
              </a:rPr>
              <a:t>《论语</a:t>
            </a:r>
            <a:r>
              <a:rPr lang="en-US" altLang="zh-CN" sz="2400" kern="100">
                <a:effectLst/>
                <a:latin typeface="楷体" panose="02010609060101010101" pitchFamily="49" charset="-122"/>
                <a:ea typeface="楷体" panose="02010609060101010101" pitchFamily="49" charset="-122"/>
              </a:rPr>
              <a:t>·</a:t>
            </a:r>
            <a:r>
              <a:rPr lang="zh-CN" altLang="zh-CN" sz="2400" kern="100">
                <a:effectLst/>
                <a:latin typeface="楷体" panose="02010609060101010101" pitchFamily="49" charset="-122"/>
                <a:ea typeface="楷体" panose="02010609060101010101" pitchFamily="49" charset="-122"/>
              </a:rPr>
              <a:t>里仁》</a:t>
            </a:r>
            <a:r>
              <a:rPr lang="en-US" altLang="zh-CN" sz="2400" kern="100">
                <a:effectLst/>
                <a:latin typeface="楷体" panose="02010609060101010101" pitchFamily="49" charset="-122"/>
                <a:ea typeface="楷体" panose="02010609060101010101" pitchFamily="49" charset="-122"/>
              </a:rPr>
              <a:t>)</a:t>
            </a:r>
            <a:endParaRPr lang="zh-CN" altLang="zh-CN" sz="2400" kern="100">
              <a:effectLst/>
              <a:latin typeface="楷体" panose="02010609060101010101" pitchFamily="49" charset="-122"/>
              <a:ea typeface="楷体" panose="02010609060101010101" pitchFamily="49" charset="-122"/>
            </a:endParaRPr>
          </a:p>
          <a:p>
            <a:pPr algn="l">
              <a:lnSpc>
                <a:spcPct val="150000"/>
              </a:lnSpc>
            </a:pPr>
            <a:r>
              <a:rPr lang="zh-CN" altLang="zh-CN" sz="2400" kern="100">
                <a:effectLst/>
                <a:latin typeface="楷体" panose="02010609060101010101" pitchFamily="49" charset="-122"/>
                <a:ea typeface="楷体" panose="02010609060101010101" pitchFamily="49" charset="-122"/>
              </a:rPr>
              <a:t>②子曰：</a:t>
            </a:r>
            <a:r>
              <a:rPr lang="en-US" altLang="zh-CN" sz="2400" kern="100">
                <a:effectLst/>
                <a:latin typeface="楷体" panose="02010609060101010101" pitchFamily="49" charset="-122"/>
                <a:ea typeface="楷体" panose="02010609060101010101" pitchFamily="49" charset="-122"/>
              </a:rPr>
              <a:t>“</a:t>
            </a:r>
            <a:r>
              <a:rPr lang="zh-CN" altLang="zh-CN" sz="2400" kern="100">
                <a:effectLst/>
                <a:latin typeface="楷体" panose="02010609060101010101" pitchFamily="49" charset="-122"/>
                <a:ea typeface="楷体" panose="02010609060101010101" pitchFamily="49" charset="-122"/>
              </a:rPr>
              <a:t>君子坦荡荡，小人长戚戚。</a:t>
            </a:r>
            <a:r>
              <a:rPr lang="en-US" altLang="zh-CN" sz="2400" kern="100">
                <a:effectLst/>
                <a:latin typeface="楷体" panose="02010609060101010101" pitchFamily="49" charset="-122"/>
                <a:ea typeface="楷体" panose="02010609060101010101" pitchFamily="49" charset="-122"/>
              </a:rPr>
              <a:t>”(</a:t>
            </a:r>
            <a:r>
              <a:rPr lang="zh-CN" altLang="zh-CN" sz="2400" kern="100">
                <a:effectLst/>
                <a:latin typeface="楷体" panose="02010609060101010101" pitchFamily="49" charset="-122"/>
                <a:ea typeface="楷体" panose="02010609060101010101" pitchFamily="49" charset="-122"/>
              </a:rPr>
              <a:t>《论语</a:t>
            </a:r>
            <a:r>
              <a:rPr lang="en-US" altLang="zh-CN" sz="2400" kern="100">
                <a:effectLst/>
                <a:latin typeface="楷体" panose="02010609060101010101" pitchFamily="49" charset="-122"/>
                <a:ea typeface="楷体" panose="02010609060101010101" pitchFamily="49" charset="-122"/>
              </a:rPr>
              <a:t>·</a:t>
            </a:r>
            <a:r>
              <a:rPr lang="zh-CN" altLang="zh-CN" sz="2400" kern="100">
                <a:effectLst/>
                <a:latin typeface="楷体" panose="02010609060101010101" pitchFamily="49" charset="-122"/>
                <a:ea typeface="楷体" panose="02010609060101010101" pitchFamily="49" charset="-122"/>
              </a:rPr>
              <a:t>述而》</a:t>
            </a:r>
            <a:r>
              <a:rPr lang="en-US" altLang="zh-CN" sz="2400" kern="100">
                <a:effectLst/>
                <a:latin typeface="楷体" panose="02010609060101010101" pitchFamily="49" charset="-122"/>
                <a:ea typeface="楷体" panose="02010609060101010101" pitchFamily="49" charset="-122"/>
              </a:rPr>
              <a:t>)</a:t>
            </a:r>
            <a:endParaRPr lang="zh-CN" altLang="zh-CN" sz="2400" kern="100">
              <a:effectLst/>
              <a:latin typeface="楷体" panose="02010609060101010101" pitchFamily="49" charset="-122"/>
              <a:ea typeface="楷体" panose="02010609060101010101" pitchFamily="49" charset="-122"/>
            </a:endParaRPr>
          </a:p>
          <a:p>
            <a:pPr algn="l">
              <a:lnSpc>
                <a:spcPct val="150000"/>
              </a:lnSpc>
            </a:pPr>
            <a:r>
              <a:rPr lang="zh-CN" altLang="zh-CN" sz="2400" kern="100">
                <a:effectLst/>
                <a:latin typeface="楷体" panose="02010609060101010101" pitchFamily="49" charset="-122"/>
                <a:ea typeface="楷体" panose="02010609060101010101" pitchFamily="49" charset="-122"/>
              </a:rPr>
              <a:t>③子路愠见曰：</a:t>
            </a:r>
            <a:r>
              <a:rPr lang="en-US" altLang="zh-CN" sz="2400" kern="100">
                <a:effectLst/>
                <a:latin typeface="楷体" panose="02010609060101010101" pitchFamily="49" charset="-122"/>
                <a:ea typeface="楷体" panose="02010609060101010101" pitchFamily="49" charset="-122"/>
              </a:rPr>
              <a:t>“</a:t>
            </a:r>
            <a:r>
              <a:rPr lang="zh-CN" altLang="zh-CN" sz="2400" kern="100">
                <a:effectLst/>
                <a:latin typeface="楷体" panose="02010609060101010101" pitchFamily="49" charset="-122"/>
                <a:ea typeface="楷体" panose="02010609060101010101" pitchFamily="49" charset="-122"/>
              </a:rPr>
              <a:t>君子亦有穷乎？</a:t>
            </a:r>
            <a:r>
              <a:rPr lang="en-US" altLang="zh-CN" sz="2400" kern="100">
                <a:effectLst/>
                <a:latin typeface="楷体" panose="02010609060101010101" pitchFamily="49" charset="-122"/>
                <a:ea typeface="楷体" panose="02010609060101010101" pitchFamily="49" charset="-122"/>
              </a:rPr>
              <a:t>”</a:t>
            </a:r>
            <a:r>
              <a:rPr lang="zh-CN" altLang="zh-CN" sz="2400" kern="100">
                <a:effectLst/>
                <a:latin typeface="楷体" panose="02010609060101010101" pitchFamily="49" charset="-122"/>
                <a:ea typeface="楷体" panose="02010609060101010101" pitchFamily="49" charset="-122"/>
              </a:rPr>
              <a:t>子曰：</a:t>
            </a:r>
            <a:r>
              <a:rPr lang="en-US" altLang="zh-CN" sz="2400" kern="100">
                <a:effectLst/>
                <a:latin typeface="楷体" panose="02010609060101010101" pitchFamily="49" charset="-122"/>
                <a:ea typeface="楷体" panose="02010609060101010101" pitchFamily="49" charset="-122"/>
              </a:rPr>
              <a:t>“</a:t>
            </a:r>
            <a:r>
              <a:rPr lang="zh-CN" altLang="zh-CN" sz="2400" kern="100">
                <a:effectLst/>
                <a:latin typeface="楷体" panose="02010609060101010101" pitchFamily="49" charset="-122"/>
                <a:ea typeface="楷体" panose="02010609060101010101" pitchFamily="49" charset="-122"/>
              </a:rPr>
              <a:t>君子固穷，小人穷斯滥矣。</a:t>
            </a:r>
            <a:r>
              <a:rPr lang="en-US" altLang="zh-CN" sz="2400" kern="100">
                <a:effectLst/>
                <a:latin typeface="楷体" panose="02010609060101010101" pitchFamily="49" charset="-122"/>
                <a:ea typeface="楷体" panose="02010609060101010101" pitchFamily="49" charset="-122"/>
              </a:rPr>
              <a:t>”(</a:t>
            </a:r>
            <a:r>
              <a:rPr lang="zh-CN" altLang="zh-CN" sz="2400" kern="100">
                <a:effectLst/>
                <a:latin typeface="楷体" panose="02010609060101010101" pitchFamily="49" charset="-122"/>
                <a:ea typeface="楷体" panose="02010609060101010101" pitchFamily="49" charset="-122"/>
              </a:rPr>
              <a:t>《论语</a:t>
            </a:r>
            <a:r>
              <a:rPr lang="en-US" altLang="zh-CN" sz="2400" kern="100">
                <a:effectLst/>
                <a:latin typeface="楷体" panose="02010609060101010101" pitchFamily="49" charset="-122"/>
                <a:ea typeface="楷体" panose="02010609060101010101" pitchFamily="49" charset="-122"/>
              </a:rPr>
              <a:t>·</a:t>
            </a:r>
            <a:r>
              <a:rPr lang="zh-CN" altLang="zh-CN" sz="2400" kern="100">
                <a:effectLst/>
                <a:latin typeface="楷体" panose="02010609060101010101" pitchFamily="49" charset="-122"/>
                <a:ea typeface="楷体" panose="02010609060101010101" pitchFamily="49" charset="-122"/>
              </a:rPr>
              <a:t>卫灵公》</a:t>
            </a:r>
            <a:r>
              <a:rPr lang="en-US" altLang="zh-CN" sz="2400" kern="100">
                <a:effectLst/>
                <a:latin typeface="楷体" panose="02010609060101010101" pitchFamily="49" charset="-122"/>
                <a:ea typeface="楷体" panose="02010609060101010101" pitchFamily="49" charset="-122"/>
              </a:rPr>
              <a:t>)</a:t>
            </a:r>
            <a:endParaRPr lang="zh-CN" altLang="zh-CN" sz="2400" kern="100">
              <a:effectLst/>
              <a:latin typeface="楷体" panose="02010609060101010101" pitchFamily="49" charset="-122"/>
              <a:ea typeface="楷体" panose="02010609060101010101" pitchFamily="49" charset="-122"/>
            </a:endParaRPr>
          </a:p>
          <a:p>
            <a:pPr algn="l">
              <a:lnSpc>
                <a:spcPct val="150000"/>
              </a:lnSpc>
            </a:pPr>
            <a:r>
              <a:rPr lang="en-US" altLang="zh-CN" sz="2400" kern="100">
                <a:effectLst/>
                <a:latin typeface="微软雅黑" panose="020b0503020204020204" pitchFamily="34" charset="-122"/>
                <a:ea typeface="微软雅黑" panose="020b0503020204020204" pitchFamily="34" charset="-122"/>
              </a:rPr>
              <a:t>1</a:t>
            </a:r>
            <a:r>
              <a:rPr lang="zh-CN" altLang="zh-CN" sz="2400" kern="100">
                <a:effectLst/>
                <a:latin typeface="微软雅黑" panose="020b0503020204020204" pitchFamily="34" charset="-122"/>
                <a:ea typeface="微软雅黑" panose="020b0503020204020204" pitchFamily="34" charset="-122"/>
              </a:rPr>
              <a:t>．请简要概括</a:t>
            </a:r>
            <a:r>
              <a:rPr lang="en-US" altLang="zh-CN" sz="2400" kern="100">
                <a:effectLst/>
                <a:latin typeface="微软雅黑" panose="020b0503020204020204" pitchFamily="34" charset="-122"/>
                <a:ea typeface="微软雅黑" panose="020b0503020204020204" pitchFamily="34" charset="-122"/>
              </a:rPr>
              <a:t>“</a:t>
            </a:r>
            <a:r>
              <a:rPr lang="zh-CN" altLang="zh-CN" sz="2400" kern="100">
                <a:effectLst/>
                <a:latin typeface="微软雅黑" panose="020b0503020204020204" pitchFamily="34" charset="-122"/>
                <a:ea typeface="微软雅黑" panose="020b0503020204020204" pitchFamily="34" charset="-122"/>
              </a:rPr>
              <a:t>君子</a:t>
            </a:r>
            <a:r>
              <a:rPr lang="en-US" altLang="zh-CN" sz="2400" kern="100">
                <a:effectLst/>
                <a:latin typeface="微软雅黑" panose="020b0503020204020204" pitchFamily="34" charset="-122"/>
                <a:ea typeface="微软雅黑" panose="020b0503020204020204" pitchFamily="34" charset="-122"/>
              </a:rPr>
              <a:t>”</a:t>
            </a:r>
            <a:r>
              <a:rPr lang="zh-CN" altLang="zh-CN" sz="2400" kern="100">
                <a:effectLst/>
                <a:latin typeface="微软雅黑" panose="020b0503020204020204" pitchFamily="34" charset="-122"/>
                <a:ea typeface="微软雅黑" panose="020b0503020204020204" pitchFamily="34" charset="-122"/>
              </a:rPr>
              <a:t>和</a:t>
            </a:r>
            <a:r>
              <a:rPr lang="en-US" altLang="zh-CN" sz="2400" kern="100">
                <a:effectLst/>
                <a:latin typeface="微软雅黑" panose="020b0503020204020204" pitchFamily="34" charset="-122"/>
                <a:ea typeface="微软雅黑" panose="020b0503020204020204" pitchFamily="34" charset="-122"/>
              </a:rPr>
              <a:t>“</a:t>
            </a:r>
            <a:r>
              <a:rPr lang="zh-CN" altLang="zh-CN" sz="2400" kern="100">
                <a:effectLst/>
                <a:latin typeface="微软雅黑" panose="020b0503020204020204" pitchFamily="34" charset="-122"/>
                <a:ea typeface="微软雅黑" panose="020b0503020204020204" pitchFamily="34" charset="-122"/>
              </a:rPr>
              <a:t>小人</a:t>
            </a:r>
            <a:r>
              <a:rPr lang="en-US" altLang="zh-CN" sz="2400" kern="100">
                <a:effectLst/>
                <a:latin typeface="微软雅黑" panose="020b0503020204020204" pitchFamily="34" charset="-122"/>
                <a:ea typeface="微软雅黑" panose="020b0503020204020204" pitchFamily="34" charset="-122"/>
              </a:rPr>
              <a:t>”</a:t>
            </a:r>
            <a:r>
              <a:rPr lang="zh-CN" altLang="zh-CN" sz="2400" kern="100">
                <a:effectLst/>
                <a:latin typeface="微软雅黑" panose="020b0503020204020204" pitchFamily="34" charset="-122"/>
                <a:ea typeface="微软雅黑" panose="020b0503020204020204" pitchFamily="34" charset="-122"/>
              </a:rPr>
              <a:t>的区别。</a:t>
            </a:r>
            <a:r>
              <a:rPr lang="en-US" altLang="zh-CN" sz="2400" kern="100">
                <a:effectLst/>
                <a:latin typeface="微软雅黑" panose="020b0503020204020204" pitchFamily="34" charset="-122"/>
                <a:ea typeface="微软雅黑" panose="020b0503020204020204" pitchFamily="34" charset="-122"/>
              </a:rPr>
              <a:t>(2</a:t>
            </a:r>
            <a:r>
              <a:rPr lang="zh-CN" altLang="zh-CN" sz="2400" kern="100">
                <a:effectLst/>
                <a:latin typeface="微软雅黑" panose="020b0503020204020204" pitchFamily="34" charset="-122"/>
                <a:ea typeface="微软雅黑" panose="020b0503020204020204" pitchFamily="34" charset="-122"/>
              </a:rPr>
              <a:t>分</a:t>
            </a:r>
            <a:r>
              <a:rPr lang="en-US" altLang="zh-CN" sz="2400" kern="100">
                <a:effectLst/>
                <a:latin typeface="微软雅黑" panose="020b0503020204020204" pitchFamily="34" charset="-122"/>
                <a:ea typeface="微软雅黑" panose="020b0503020204020204" pitchFamily="34" charset="-122"/>
              </a:rPr>
              <a:t>)</a:t>
            </a:r>
            <a:endParaRPr lang="zh-CN" altLang="zh-CN" sz="2400" kern="100">
              <a:effectLst/>
              <a:latin typeface="微软雅黑" panose="020b0503020204020204" pitchFamily="34" charset="-122"/>
              <a:ea typeface="微软雅黑" panose="020b0503020204020204" pitchFamily="34" charset="-122"/>
            </a:endParaRPr>
          </a:p>
          <a:p>
            <a:pPr algn="l">
              <a:lnSpc>
                <a:spcPct val="150000"/>
              </a:lnSpc>
            </a:pPr>
            <a:r>
              <a:rPr lang="en-US" altLang="zh-CN" sz="2400" kern="100">
                <a:effectLst/>
                <a:latin typeface="微软雅黑" panose="020b0503020204020204" pitchFamily="34" charset="-122"/>
                <a:ea typeface="微软雅黑" panose="020b0503020204020204" pitchFamily="34" charset="-122"/>
              </a:rPr>
              <a:t>2</a:t>
            </a:r>
            <a:r>
              <a:rPr lang="zh-CN" altLang="zh-CN" sz="2400" kern="100">
                <a:effectLst/>
                <a:latin typeface="微软雅黑" panose="020b0503020204020204" pitchFamily="34" charset="-122"/>
                <a:ea typeface="微软雅黑" panose="020b0503020204020204" pitchFamily="34" charset="-122"/>
              </a:rPr>
              <a:t>．从子路与孔子的对答中，刻画了一个什么样的孔子形象？</a:t>
            </a:r>
            <a:r>
              <a:rPr lang="en-US" altLang="zh-CN" sz="2400" kern="100">
                <a:effectLst/>
                <a:latin typeface="微软雅黑" panose="020b0503020204020204" pitchFamily="34" charset="-122"/>
                <a:ea typeface="微软雅黑" panose="020b0503020204020204" pitchFamily="34" charset="-122"/>
              </a:rPr>
              <a:t>(2</a:t>
            </a:r>
            <a:r>
              <a:rPr lang="zh-CN" altLang="zh-CN" sz="2400" kern="100">
                <a:effectLst/>
                <a:latin typeface="微软雅黑" panose="020b0503020204020204" pitchFamily="34" charset="-122"/>
                <a:ea typeface="微软雅黑" panose="020b0503020204020204" pitchFamily="34" charset="-122"/>
              </a:rPr>
              <a:t>分</a:t>
            </a:r>
            <a:r>
              <a:rPr lang="en-US" altLang="zh-CN" sz="2400" kern="100">
                <a:effectLst/>
                <a:latin typeface="微软雅黑" panose="020b0503020204020204" pitchFamily="34" charset="-122"/>
                <a:ea typeface="微软雅黑" panose="020b0503020204020204" pitchFamily="34" charset="-122"/>
              </a:rPr>
              <a:t>)</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 name="图片 49"/>
          <p:cNvPicPr>
            <a:picLocks noChangeAspect="1"/>
          </p:cNvPicPr>
          <p:nvPr/>
        </p:nvPicPr>
        <p:blipFill>
          <a:blip r:embed="rId3"/>
          <a:stretch>
            <a:fillRect/>
          </a:stretch>
        </p:blipFill>
        <p:spPr>
          <a:xfrm rot="20958126">
            <a:off x="8446770" y="207645"/>
            <a:ext cx="3673475" cy="2707005"/>
          </a:xfrm>
          <a:custGeom>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2" name="文本框 1"/>
          <p:cNvSpPr txBox="1"/>
          <p:nvPr/>
        </p:nvSpPr>
        <p:spPr>
          <a:xfrm>
            <a:off x="980782" y="488610"/>
            <a:ext cx="3849483"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课堂提升：文言文阅读</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980782" y="2343713"/>
            <a:ext cx="9291574" cy="3905043"/>
          </a:xfrm>
          <a:prstGeom prst="rect">
            <a:avLst/>
          </a:prstGeom>
          <a:noFill/>
        </p:spPr>
        <p:txBody>
          <a:bodyPr wrap="square">
            <a:spAutoFit/>
          </a:bodyPr>
          <a:lstStyle/>
          <a:p>
            <a:pPr algn="l">
              <a:lnSpc>
                <a:spcPct val="150000"/>
              </a:lnSpc>
            </a:pPr>
            <a:r>
              <a:rPr lang="en-US" altLang="zh-CN" sz="2400" kern="100">
                <a:effectLst/>
                <a:latin typeface="微软雅黑" panose="020b0503020204020204" pitchFamily="34" charset="-122"/>
                <a:ea typeface="微软雅黑" panose="020b0503020204020204" pitchFamily="34" charset="-122"/>
              </a:rPr>
              <a:t>【</a:t>
            </a:r>
            <a:r>
              <a:rPr lang="zh-CN" altLang="en-US" sz="2400" kern="100">
                <a:effectLst/>
                <a:latin typeface="微软雅黑" panose="020b0503020204020204" pitchFamily="34" charset="-122"/>
                <a:ea typeface="微软雅黑" panose="020b0503020204020204" pitchFamily="34" charset="-122"/>
              </a:rPr>
              <a:t>明确</a:t>
            </a:r>
            <a:r>
              <a:rPr lang="en-US" altLang="zh-CN" sz="2400" kern="100">
                <a:effectLst/>
                <a:latin typeface="微软雅黑" panose="020b0503020204020204" pitchFamily="34" charset="-122"/>
                <a:ea typeface="微软雅黑" panose="020b0503020204020204" pitchFamily="34" charset="-122"/>
              </a:rPr>
              <a:t>】</a:t>
            </a:r>
            <a:r>
              <a:rPr lang="zh-CN" altLang="en-US" sz="2400" kern="100">
                <a:effectLst/>
                <a:latin typeface="微软雅黑" panose="020b0503020204020204" pitchFamily="34" charset="-122"/>
                <a:ea typeface="微软雅黑" panose="020b0503020204020204" pitchFamily="34" charset="-122"/>
              </a:rPr>
              <a:t>：</a:t>
            </a:r>
            <a:r>
              <a:rPr lang="en-US" altLang="zh-CN" sz="2400" kern="100">
                <a:effectLst/>
                <a:latin typeface="微软雅黑" panose="020b0503020204020204" pitchFamily="34" charset="-122"/>
                <a:ea typeface="微软雅黑" panose="020b0503020204020204" pitchFamily="34" charset="-122"/>
              </a:rPr>
              <a:t>1</a:t>
            </a:r>
            <a:r>
              <a:rPr lang="zh-CN" altLang="en-US" sz="2400" kern="100">
                <a:effectLst/>
                <a:latin typeface="微软雅黑" panose="020b0503020204020204" pitchFamily="34" charset="-122"/>
                <a:ea typeface="微软雅黑" panose="020b0503020204020204" pitchFamily="34" charset="-122"/>
              </a:rPr>
              <a:t>．君子想的是道德、法度（国家和社会的事情），小人想的是私利、小惠（思恋乡土、小恩小惠，个人和家庭的生计）。君子光明磊落，心胸宽广坦荡；小人患得患失，忧心忡忡。君子安贫乐道，达观知命；小人穷困便会胡作非为。</a:t>
            </a:r>
            <a:endParaRPr lang="zh-CN" altLang="en-US" sz="2400" kern="100">
              <a:effectLst/>
              <a:latin typeface="微软雅黑" panose="020b0503020204020204" pitchFamily="34" charset="-122"/>
              <a:ea typeface="微软雅黑" panose="020b0503020204020204" pitchFamily="34" charset="-122"/>
            </a:endParaRPr>
          </a:p>
          <a:p>
            <a:pPr algn="l">
              <a:lnSpc>
                <a:spcPct val="150000"/>
              </a:lnSpc>
            </a:pPr>
            <a:r>
              <a:rPr lang="en-US" altLang="zh-CN" sz="2400" kern="100">
                <a:effectLst/>
                <a:latin typeface="微软雅黑" panose="020b0503020204020204" pitchFamily="34" charset="-122"/>
                <a:ea typeface="微软雅黑" panose="020b0503020204020204" pitchFamily="34" charset="-122"/>
              </a:rPr>
              <a:t>2</a:t>
            </a:r>
            <a:r>
              <a:rPr lang="zh-CN" altLang="en-US" sz="2400" kern="100">
                <a:effectLst/>
                <a:latin typeface="微软雅黑" panose="020b0503020204020204" pitchFamily="34" charset="-122"/>
                <a:ea typeface="微软雅黑" panose="020b0503020204020204" pitchFamily="34" charset="-122"/>
              </a:rPr>
              <a:t>．“君子亦有穷乎”的“亦”</a:t>
            </a:r>
            <a:r>
              <a:rPr lang="en-US" altLang="zh-CN" sz="2400" kern="100">
                <a:effectLst/>
                <a:latin typeface="微软雅黑" panose="020b0503020204020204" pitchFamily="34" charset="-122"/>
                <a:ea typeface="微软雅黑" panose="020b0503020204020204" pitchFamily="34" charset="-122"/>
              </a:rPr>
              <a:t>(</a:t>
            </a:r>
            <a:r>
              <a:rPr lang="zh-CN" altLang="en-US" sz="2400" kern="100">
                <a:effectLst/>
                <a:latin typeface="微软雅黑" panose="020b0503020204020204" pitchFamily="34" charset="-122"/>
                <a:ea typeface="微软雅黑" panose="020b0503020204020204" pitchFamily="34" charset="-122"/>
              </a:rPr>
              <a:t>也</a:t>
            </a:r>
            <a:r>
              <a:rPr lang="en-US" altLang="zh-CN" sz="2400" kern="100">
                <a:effectLst/>
                <a:latin typeface="微软雅黑" panose="020b0503020204020204" pitchFamily="34" charset="-122"/>
                <a:ea typeface="微软雅黑" panose="020b0503020204020204" pitchFamily="34" charset="-122"/>
              </a:rPr>
              <a:t>)</a:t>
            </a:r>
            <a:r>
              <a:rPr lang="zh-CN" altLang="en-US" sz="2400" kern="100">
                <a:effectLst/>
                <a:latin typeface="微软雅黑" panose="020b0503020204020204" pitchFamily="34" charset="-122"/>
                <a:ea typeface="微软雅黑" panose="020b0503020204020204" pitchFamily="34" charset="-122"/>
              </a:rPr>
              <a:t>，道出千般委屈，而孔子答“君子固穷”的“固”，与“亦”相对，不愧长者风范；这次对答刻画出圣人高邈的风情，使我们目睹“君子固穷”的风度。</a:t>
            </a:r>
            <a:endParaRPr lang="zh-CN" altLang="en-US"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3A5451"/>
          </a:solidFill>
          <a:ln>
            <a:solidFill>
              <a:srgbClr val="485F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172570" y="168088"/>
            <a:ext cx="11846859" cy="652182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菱形 6"/>
          <p:cNvSpPr/>
          <p:nvPr/>
        </p:nvSpPr>
        <p:spPr>
          <a:xfrm>
            <a:off x="8253219" y="1884161"/>
            <a:ext cx="1913776" cy="18712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8734498" y="2253632"/>
            <a:ext cx="1562100" cy="1015663"/>
          </a:xfrm>
          <a:prstGeom prst="rect">
            <a:avLst/>
          </a:prstGeom>
          <a:noFill/>
        </p:spPr>
        <p:txBody>
          <a:bodyPr wrap="square" rtlCol="0">
            <a:spAutoFit/>
          </a:bodyPr>
          <a:lstStyle/>
          <a:p>
            <a:r>
              <a:rPr lang="zh-CN" altLang="en-US" sz="6000">
                <a:solidFill>
                  <a:srgbClr val="3A5451"/>
                </a:solidFill>
                <a:latin typeface="楷体" panose="02010609060101010101" pitchFamily="49" charset="-122"/>
                <a:ea typeface="楷体" panose="02010609060101010101" pitchFamily="49" charset="-122"/>
                <a:cs typeface="+mn-ea"/>
                <a:sym typeface="+mn-lt"/>
              </a:rPr>
              <a:t>壹</a:t>
            </a:r>
            <a:endParaRPr lang="zh-CN" altLang="en-US" sz="6000">
              <a:solidFill>
                <a:srgbClr val="3A5451"/>
              </a:solidFill>
              <a:latin typeface="楷体" panose="02010609060101010101" pitchFamily="49" charset="-122"/>
              <a:ea typeface="楷体" panose="02010609060101010101" pitchFamily="49" charset="-122"/>
              <a:cs typeface="+mn-ea"/>
              <a:sym typeface="+mn-lt"/>
            </a:endParaRPr>
          </a:p>
        </p:txBody>
      </p:sp>
      <p:sp>
        <p:nvSpPr>
          <p:cNvPr id="11" name="菱形 10"/>
          <p:cNvSpPr/>
          <p:nvPr/>
        </p:nvSpPr>
        <p:spPr>
          <a:xfrm>
            <a:off x="8414009" y="1778878"/>
            <a:ext cx="2128859" cy="2081782"/>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2526001" y="2777167"/>
            <a:ext cx="5413547" cy="707886"/>
          </a:xfrm>
          <a:prstGeom prst="rect">
            <a:avLst/>
          </a:prstGeom>
          <a:noFill/>
          <a:effectLst>
            <a:reflection blurRad="6350" stA="50000" endA="300" endPos="55500" dist="101600" dir="5400000" sy="-100000" algn="bl" rotWithShape="0"/>
          </a:effectLst>
        </p:spPr>
        <p:txBody>
          <a:bodyPr vert="horz" wrap="square" rtlCol="0">
            <a:spAutoFit/>
          </a:bodyPr>
          <a:lstStyle/>
          <a:p>
            <a:r>
              <a:rPr lang="zh-CN" altLang="en-US" sz="400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rPr>
              <a:t>拓展阅读</a:t>
            </a:r>
            <a:r>
              <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ea"/>
                <a:sym typeface="+mn-lt"/>
              </a:rPr>
              <a:t>与鉴赏</a:t>
            </a:r>
            <a:endPar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mn-ea"/>
              <a:sym typeface="+mn-lt"/>
            </a:endParaRPr>
          </a:p>
        </p:txBody>
      </p:sp>
      <p:pic>
        <p:nvPicPr>
          <p:cNvPr id="5" name="图片 4"/>
          <p:cNvPicPr>
            <a:picLocks noChangeAspect="1"/>
          </p:cNvPicPr>
          <p:nvPr/>
        </p:nvPicPr>
        <p:blipFill>
          <a:blip r:embed="rId3"/>
          <a:stretch>
            <a:fillRect/>
          </a:stretch>
        </p:blipFill>
        <p:spPr>
          <a:xfrm rot="2391297">
            <a:off x="7943951" y="2655311"/>
            <a:ext cx="2817685" cy="2515984"/>
          </a:xfrm>
          <a:prstGeom prst="rect">
            <a:avLst/>
          </a:prstGeom>
        </p:spPr>
      </p:pic>
    </p:spTree>
  </p:cSld>
  <p:clrMapOvr>
    <a:masterClrMapping/>
  </p:clrMapOvr>
  <p:transition spd="slow" advClick="0" advTm="3000">
    <p:randomBar dir="vert"/>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
        <p:nvSpPr>
          <p:cNvPr id="3" name="矩形 2"/>
          <p:cNvSpPr/>
          <p:nvPr/>
        </p:nvSpPr>
        <p:spPr>
          <a:xfrm>
            <a:off x="241389" y="1502015"/>
            <a:ext cx="11709221" cy="4647422"/>
          </a:xfrm>
          <a:prstGeom prst="rect">
            <a:avLst/>
          </a:prstGeom>
        </p:spPr>
        <p:txBody>
          <a:bodyPr wrap="square" lIns="121917" tIns="60958" rIns="121917" bIns="60958">
            <a:spAutoFit/>
          </a:bodyPr>
          <a:lstStyle/>
          <a:p>
            <a:pPr algn="ctr">
              <a:lnSpc>
                <a:spcPct val="150000"/>
              </a:lnSpc>
              <a:spcAft>
                <a:spcPct val="0"/>
              </a:spcAft>
              <a:tabLst>
                <a:tab pos="2340610"/>
              </a:tabLst>
            </a:pPr>
            <a:r>
              <a:rPr lang="zh-CN" altLang="zh-CN" sz="2800" b="1" kern="100">
                <a:solidFill>
                  <a:srgbClr val="C00000"/>
                </a:solidFill>
                <a:latin typeface="微软雅黑" panose="020b0503020204020204" pitchFamily="34" charset="-122"/>
                <a:ea typeface="微软雅黑" panose="020b0503020204020204" pitchFamily="34" charset="-122"/>
                <a:cs typeface="Times New Roman" panose="02020603050405020304"/>
              </a:rPr>
              <a:t>想象的孔子</a:t>
            </a:r>
            <a:endParaRPr lang="zh-CN" altLang="zh-CN" sz="2800" b="1" kern="100">
              <a:solidFill>
                <a:srgbClr val="C00000"/>
              </a:solidFill>
              <a:latin typeface="微软雅黑" panose="020b0503020204020204" pitchFamily="34" charset="-122"/>
              <a:ea typeface="微软雅黑" panose="020b0503020204020204" pitchFamily="34" charset="-122"/>
              <a:cs typeface="Courier New" panose="02070309020205020404"/>
            </a:endParaRPr>
          </a:p>
          <a:p>
            <a:pPr algn="ctr">
              <a:lnSpc>
                <a:spcPct val="150000"/>
              </a:lnSpc>
              <a:spcAft>
                <a:spcPct val="0"/>
              </a:spcAft>
              <a:tabLst>
                <a:tab pos="2340610"/>
              </a:tabLst>
            </a:pPr>
            <a:r>
              <a:rPr lang="zh-CN" altLang="zh-CN" sz="2800" kern="100">
                <a:latin typeface="微软雅黑" panose="020b0503020204020204" pitchFamily="34" charset="-122"/>
                <a:ea typeface="微软雅黑" panose="020b0503020204020204" pitchFamily="34" charset="-122"/>
                <a:cs typeface="Times New Roman" panose="02020603050405020304"/>
              </a:rPr>
              <a:t>孟宪实</a:t>
            </a:r>
            <a:endParaRPr lang="zh-CN" altLang="zh-CN" sz="2800" kern="100">
              <a:latin typeface="微软雅黑" panose="020b0503020204020204" pitchFamily="34" charset="-122"/>
              <a:ea typeface="微软雅黑" panose="020b0503020204020204" pitchFamily="34" charset="-122"/>
              <a:cs typeface="Courier New" panose="02070309020205020404"/>
            </a:endParaRPr>
          </a:p>
          <a:p>
            <a:pPr indent="720090" algn="just">
              <a:lnSpc>
                <a:spcPct val="150000"/>
              </a:lnSpc>
              <a:spcAft>
                <a:spcPct val="0"/>
              </a:spcAft>
              <a:tabLst>
                <a:tab pos="2340610"/>
              </a:tabLst>
            </a:pPr>
            <a:r>
              <a:rPr lang="zh-CN" altLang="zh-CN" sz="2800" kern="100">
                <a:latin typeface="微软雅黑" panose="020b0503020204020204" pitchFamily="34" charset="-122"/>
                <a:ea typeface="微软雅黑" panose="020b0503020204020204" pitchFamily="34" charset="-122"/>
                <a:cs typeface="Times New Roman" panose="02020603050405020304"/>
              </a:rPr>
              <a:t>近些年国学再兴，国人振作，于是中国文化的人物代表</a:t>
            </a:r>
            <a:r>
              <a:rPr lang="en-US" altLang="zh-CN" sz="2800" kern="100">
                <a:latin typeface="微软雅黑" panose="020b0503020204020204" pitchFamily="34" charset="-122"/>
                <a:ea typeface="微软雅黑" panose="020b0503020204020204" pitchFamily="34" charset="-122"/>
                <a:cs typeface="Courier New" panose="02070309020205020404"/>
              </a:rPr>
              <a:t>——</a:t>
            </a:r>
            <a:r>
              <a:rPr lang="zh-CN" altLang="zh-CN" sz="2800" kern="100">
                <a:latin typeface="微软雅黑" panose="020b0503020204020204" pitchFamily="34" charset="-122"/>
                <a:ea typeface="微软雅黑" panose="020b0503020204020204" pitchFamily="34" charset="-122"/>
                <a:cs typeface="Times New Roman" panose="02020603050405020304"/>
              </a:rPr>
              <a:t>孔子，日益受到国人的爱戴，不仅《论语》一书被人争相阅读，孔子之像也如雨后春笋，神州大地，纷然竖立。古代人物缺少形象记录，孔子像多用吴道子的画《先师孔子行教像》，而吴道子所作的画像自然也是根据想象。</a:t>
            </a:r>
            <a:endParaRPr lang="zh-CN" altLang="zh-CN" sz="2800" kern="100">
              <a:latin typeface="微软雅黑" panose="020b0503020204020204" pitchFamily="34" charset="-122"/>
              <a:ea typeface="微软雅黑" panose="020b0503020204020204" pitchFamily="34" charset="-122"/>
              <a:cs typeface="Courier New" panose="02070309020205020404"/>
            </a:endParaRPr>
          </a:p>
          <a:p>
            <a:pPr indent="720090" algn="just">
              <a:lnSpc>
                <a:spcPct val="150000"/>
              </a:lnSpc>
              <a:spcAft>
                <a:spcPct val="0"/>
              </a:spcAft>
              <a:tabLst>
                <a:tab pos="2340610"/>
              </a:tabLst>
            </a:pPr>
            <a:r>
              <a:rPr lang="zh-CN" altLang="zh-CN" sz="2800" kern="100">
                <a:latin typeface="微软雅黑" panose="020b0503020204020204" pitchFamily="34" charset="-122"/>
                <a:ea typeface="微软雅黑" panose="020b0503020204020204" pitchFamily="34" charset="-122"/>
                <a:cs typeface="Times New Roman" panose="02020603050405020304"/>
              </a:rPr>
              <a:t>什么样的孔子形象最符合大家心目中的孔子，这才是最重要的。</a:t>
            </a:r>
            <a:r>
              <a:rPr lang="en-US" altLang="zh-CN" sz="2800" kern="100">
                <a:latin typeface="微软雅黑" panose="020b0503020204020204" pitchFamily="34" charset="-122"/>
                <a:ea typeface="微软雅黑" panose="020b0503020204020204" pitchFamily="34" charset="-122"/>
                <a:cs typeface="Times New Roman" panose="02020603050405020304"/>
              </a:rPr>
              <a:t> </a:t>
            </a:r>
            <a:endParaRPr lang="zh-CN" altLang="zh-CN" sz="2800" kern="100">
              <a:effectLst/>
              <a:latin typeface="微软雅黑" panose="020b0503020204020204" pitchFamily="34" charset="-122"/>
              <a:ea typeface="微软雅黑" panose="020b0503020204020204" pitchFamily="34" charset="-122"/>
              <a:cs typeface="Courier New" panose="02070309020205020404"/>
            </a:endParaRPr>
          </a:p>
        </p:txBody>
      </p:sp>
    </p:spTree>
  </p:cSld>
  <p:clrMapOvr>
    <a:masterClrMapping/>
  </p:clrMapOvr>
  <p:transition spd="slow" advClick="0" advTm="3000">
    <p:randomBar dir="vert"/>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13643" y="1041012"/>
            <a:ext cx="11564713" cy="5453841"/>
          </a:xfrm>
          <a:prstGeom prst="rect">
            <a:avLst/>
          </a:prstGeom>
        </p:spPr>
        <p:txBody>
          <a:bodyPr wrap="square" lIns="121898" tIns="60948" rIns="121898" bIns="60948">
            <a:spAutoFit/>
          </a:bodyPr>
          <a:lstStyle/>
          <a:p>
            <a:pPr indent="720090" algn="just">
              <a:lnSpc>
                <a:spcPct val="150000"/>
              </a:lnSpc>
              <a:spcAft>
                <a:spcPct val="0"/>
              </a:spcAft>
              <a:tabLst>
                <a:tab pos="2340610"/>
              </a:tabLst>
            </a:pPr>
            <a:r>
              <a:rPr lang="zh-CN" altLang="zh-CN" sz="2600" kern="100">
                <a:latin typeface="微软雅黑" panose="020b0503020204020204" pitchFamily="34" charset="-122"/>
                <a:ea typeface="微软雅黑" panose="020b0503020204020204" pitchFamily="34" charset="-122"/>
                <a:cs typeface="Times New Roman" panose="02020603050405020304"/>
              </a:rPr>
              <a:t>关于孔子的外表，《史记》的记载是</a:t>
            </a:r>
            <a:r>
              <a:rPr lang="en-US" altLang="zh-CN" sz="2600" kern="100">
                <a:latin typeface="微软雅黑" panose="020b0503020204020204" pitchFamily="34" charset="-122"/>
                <a:ea typeface="微软雅黑" panose="020b0503020204020204" pitchFamily="34" charset="-122"/>
                <a:cs typeface="Times New Roman" panose="02020603050405020304"/>
              </a:rPr>
              <a:t>“</a:t>
            </a:r>
            <a:r>
              <a:rPr lang="zh-CN" altLang="zh-CN" sz="2600" kern="100">
                <a:latin typeface="微软雅黑" panose="020b0503020204020204" pitchFamily="34" charset="-122"/>
                <a:ea typeface="微软雅黑" panose="020b0503020204020204" pitchFamily="34" charset="-122"/>
                <a:cs typeface="Times New Roman" panose="02020603050405020304"/>
              </a:rPr>
              <a:t>孔子长九尺六寸，俗谓长人而异之</a:t>
            </a:r>
            <a:r>
              <a:rPr lang="en-US" altLang="zh-CN" sz="2600" kern="100">
                <a:latin typeface="微软雅黑" panose="020b0503020204020204" pitchFamily="34" charset="-122"/>
                <a:ea typeface="微软雅黑" panose="020b0503020204020204" pitchFamily="34" charset="-122"/>
                <a:cs typeface="Times New Roman" panose="02020603050405020304"/>
              </a:rPr>
              <a:t>”</a:t>
            </a:r>
            <a:r>
              <a:rPr lang="zh-CN" altLang="zh-CN" sz="2600" kern="100">
                <a:latin typeface="微软雅黑" panose="020b0503020204020204" pitchFamily="34" charset="-122"/>
                <a:ea typeface="微软雅黑" panose="020b0503020204020204" pitchFamily="34" charset="-122"/>
                <a:cs typeface="Times New Roman" panose="02020603050405020304"/>
              </a:rPr>
              <a:t>。看来孔子在当时是真正的高人。对此，孔子像应该说最容易表现。但是作为雕像，多高更合理，显然需要考察多种条件，并非符合这个尺寸就一定是最好的。另外，孔子的学生曾经这样描写孔子的外表</a:t>
            </a:r>
            <a:r>
              <a:rPr lang="en-US" altLang="zh-CN" sz="2600" kern="100">
                <a:latin typeface="微软雅黑" panose="020b0503020204020204" pitchFamily="34" charset="-122"/>
                <a:ea typeface="微软雅黑" panose="020b0503020204020204" pitchFamily="34" charset="-122"/>
                <a:cs typeface="Times New Roman" panose="02020603050405020304"/>
              </a:rPr>
              <a:t>“</a:t>
            </a:r>
            <a:r>
              <a:rPr lang="zh-CN" altLang="zh-CN" sz="2600" kern="100">
                <a:latin typeface="微软雅黑" panose="020b0503020204020204" pitchFamily="34" charset="-122"/>
                <a:ea typeface="微软雅黑" panose="020b0503020204020204" pitchFamily="34" charset="-122"/>
                <a:cs typeface="Times New Roman" panose="02020603050405020304"/>
              </a:rPr>
              <a:t>子温而厉，威而不猛，恭而安</a:t>
            </a:r>
            <a:r>
              <a:rPr lang="en-US" altLang="zh-CN" sz="2600" kern="100">
                <a:latin typeface="微软雅黑" panose="020b0503020204020204" pitchFamily="34" charset="-122"/>
                <a:ea typeface="微软雅黑" panose="020b0503020204020204" pitchFamily="34" charset="-122"/>
                <a:cs typeface="Times New Roman" panose="02020603050405020304"/>
              </a:rPr>
              <a:t>”</a:t>
            </a:r>
            <a:r>
              <a:rPr lang="zh-CN" altLang="zh-CN" sz="2600" kern="100">
                <a:latin typeface="微软雅黑" panose="020b0503020204020204" pitchFamily="34" charset="-122"/>
                <a:ea typeface="微软雅黑" panose="020b0503020204020204" pitchFamily="34" charset="-122"/>
                <a:cs typeface="Times New Roman" panose="02020603050405020304"/>
              </a:rPr>
              <a:t>。也就是说，孔子温和而又严厉，威严但不凶猛，恭顺而安静。这个记载，对于孔子像的设计，十分重要。然而，一座雕像，不是连环画，不会把孔子的所有表情都表达出来。那么，一个比较恒定的孔子表情，应该是怎样的呢？把众多的元素，人们希望、想象和知识都集中表现在雕像的神情上，艺术家的水准，此刻无法不接受检验。</a:t>
            </a:r>
            <a:endParaRPr lang="zh-CN" altLang="zh-CN" sz="2600" kern="100">
              <a:effectLst/>
              <a:latin typeface="微软雅黑" panose="020b0503020204020204" pitchFamily="34" charset="-122"/>
              <a:ea typeface="微软雅黑" panose="020b0503020204020204" pitchFamily="34" charset="-122"/>
              <a:cs typeface="Courier New" panose="02070309020205020404"/>
            </a:endParaRPr>
          </a:p>
        </p:txBody>
      </p:sp>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686" y="1490364"/>
            <a:ext cx="3894215" cy="4817231"/>
          </a:xfrm>
          <a:prstGeom prst="rect">
            <a:avLst/>
          </a:prstGeom>
        </p:spPr>
      </p:pic>
      <p:sp>
        <p:nvSpPr>
          <p:cNvPr id="10" name="矩形 9"/>
          <p:cNvSpPr/>
          <p:nvPr/>
        </p:nvSpPr>
        <p:spPr>
          <a:xfrm>
            <a:off x="4209420" y="1713728"/>
            <a:ext cx="2610188" cy="600384"/>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725563" y="2314112"/>
            <a:ext cx="7022034" cy="4095160"/>
          </a:xfrm>
          <a:prstGeom prst="rect">
            <a:avLst/>
          </a:prstGeom>
        </p:spPr>
        <p:txBody>
          <a:bodyPr wrap="square">
            <a:spAutoFit/>
          </a:bodyPr>
          <a:lstStyle/>
          <a:p>
            <a:pPr indent="457200">
              <a:lnSpc>
                <a:spcPct val="150000"/>
              </a:lnSpc>
            </a:pPr>
            <a:r>
              <a:rPr lang="zh-CN" altLang="en-US" sz="2200">
                <a:latin typeface="微软雅黑" panose="020b0503020204020204" pitchFamily="34" charset="-122"/>
                <a:ea typeface="微软雅黑" panose="020b0503020204020204" pitchFamily="34" charset="-122"/>
                <a:cs typeface="+mn-ea"/>
                <a:sym typeface="+mn-lt"/>
              </a:rPr>
              <a:t>孔子</a:t>
            </a:r>
            <a:r>
              <a:rPr lang="en-US" altLang="zh-CN" sz="2200">
                <a:latin typeface="微软雅黑" panose="020b0503020204020204" pitchFamily="34" charset="-122"/>
                <a:ea typeface="微软雅黑" panose="020b0503020204020204" pitchFamily="34" charset="-122"/>
                <a:cs typeface="+mn-ea"/>
                <a:sym typeface="+mn-lt"/>
              </a:rPr>
              <a:t>(</a:t>
            </a:r>
            <a:r>
              <a:rPr lang="zh-CN" altLang="en-US" sz="2200">
                <a:latin typeface="微软雅黑" panose="020b0503020204020204" pitchFamily="34" charset="-122"/>
                <a:ea typeface="微软雅黑" panose="020b0503020204020204" pitchFamily="34" charset="-122"/>
                <a:cs typeface="+mn-ea"/>
                <a:sym typeface="+mn-lt"/>
              </a:rPr>
              <a:t>公元前</a:t>
            </a:r>
            <a:r>
              <a:rPr lang="en-US" altLang="zh-CN" sz="2200">
                <a:latin typeface="微软雅黑" panose="020b0503020204020204" pitchFamily="34" charset="-122"/>
                <a:ea typeface="微软雅黑" panose="020b0503020204020204" pitchFamily="34" charset="-122"/>
                <a:cs typeface="+mn-ea"/>
                <a:sym typeface="+mn-lt"/>
              </a:rPr>
              <a:t>551--</a:t>
            </a:r>
            <a:r>
              <a:rPr lang="zh-CN" altLang="en-US" sz="2200">
                <a:latin typeface="微软雅黑" panose="020b0503020204020204" pitchFamily="34" charset="-122"/>
                <a:ea typeface="微软雅黑" panose="020b0503020204020204" pitchFamily="34" charset="-122"/>
                <a:cs typeface="+mn-ea"/>
                <a:sym typeface="+mn-lt"/>
              </a:rPr>
              <a:t>公元前</a:t>
            </a:r>
            <a:r>
              <a:rPr lang="en-US" altLang="zh-CN" sz="2200">
                <a:latin typeface="微软雅黑" panose="020b0503020204020204" pitchFamily="34" charset="-122"/>
                <a:ea typeface="微软雅黑" panose="020b0503020204020204" pitchFamily="34" charset="-122"/>
                <a:cs typeface="+mn-ea"/>
                <a:sym typeface="+mn-lt"/>
              </a:rPr>
              <a:t>479)</a:t>
            </a:r>
            <a:r>
              <a:rPr lang="zh-CN" altLang="en-US" sz="2200">
                <a:latin typeface="微软雅黑" panose="020b0503020204020204" pitchFamily="34" charset="-122"/>
                <a:ea typeface="微软雅黑" panose="020b0503020204020204" pitchFamily="34" charset="-122"/>
                <a:cs typeface="+mn-ea"/>
                <a:sym typeface="+mn-lt"/>
              </a:rPr>
              <a:t>，名</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丘</a:t>
            </a:r>
            <a:r>
              <a:rPr lang="zh-CN" altLang="en-US" sz="2200">
                <a:latin typeface="微软雅黑" panose="020b0503020204020204" pitchFamily="34" charset="-122"/>
                <a:ea typeface="微软雅黑" panose="020b0503020204020204" pitchFamily="34" charset="-122"/>
                <a:cs typeface="+mn-ea"/>
                <a:sym typeface="+mn-lt"/>
              </a:rPr>
              <a:t>，字</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仲尼</a:t>
            </a:r>
            <a:r>
              <a:rPr lang="zh-CN" altLang="en-US" sz="2200">
                <a:latin typeface="微软雅黑" panose="020b0503020204020204" pitchFamily="34" charset="-122"/>
                <a:ea typeface="微软雅黑" panose="020b0503020204020204" pitchFamily="34" charset="-122"/>
                <a:cs typeface="+mn-ea"/>
                <a:sym typeface="+mn-lt"/>
              </a:rPr>
              <a:t>，春秋末期鲁国陬邑</a:t>
            </a:r>
            <a:r>
              <a:rPr lang="en-US" altLang="zh-CN" sz="2200">
                <a:latin typeface="微软雅黑" panose="020b0503020204020204" pitchFamily="34" charset="-122"/>
                <a:ea typeface="微软雅黑" panose="020b0503020204020204" pitchFamily="34" charset="-122"/>
                <a:cs typeface="+mn-ea"/>
                <a:sym typeface="+mn-lt"/>
              </a:rPr>
              <a:t>(</a:t>
            </a:r>
            <a:r>
              <a:rPr lang="zh-CN" altLang="en-US" sz="2200">
                <a:latin typeface="微软雅黑" panose="020b0503020204020204" pitchFamily="34" charset="-122"/>
                <a:ea typeface="微软雅黑" panose="020b0503020204020204" pitchFamily="34" charset="-122"/>
                <a:cs typeface="+mn-ea"/>
                <a:sym typeface="+mn-lt"/>
              </a:rPr>
              <a:t>今山东曲阜市东南</a:t>
            </a:r>
            <a:r>
              <a:rPr lang="en-US" altLang="zh-CN" sz="2200">
                <a:latin typeface="微软雅黑" panose="020b0503020204020204" pitchFamily="34" charset="-122"/>
                <a:ea typeface="微软雅黑" panose="020b0503020204020204" pitchFamily="34" charset="-122"/>
                <a:cs typeface="+mn-ea"/>
                <a:sym typeface="+mn-lt"/>
              </a:rPr>
              <a:t>)</a:t>
            </a:r>
            <a:r>
              <a:rPr lang="zh-CN" altLang="en-US" sz="2200">
                <a:latin typeface="微软雅黑" panose="020b0503020204020204" pitchFamily="34" charset="-122"/>
                <a:ea typeface="微软雅黑" panose="020b0503020204020204" pitchFamily="34" charset="-122"/>
                <a:cs typeface="+mn-ea"/>
                <a:sym typeface="+mn-lt"/>
              </a:rPr>
              <a:t>人。孔子是古代著名的</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思想家、教育家、儒家学派创始人</a:t>
            </a:r>
            <a:r>
              <a:rPr lang="zh-CN" altLang="en-US" sz="2200">
                <a:latin typeface="微软雅黑" panose="020b0503020204020204" pitchFamily="34" charset="-122"/>
                <a:ea typeface="微软雅黑" panose="020b0503020204020204" pitchFamily="34" charset="-122"/>
                <a:cs typeface="+mn-ea"/>
                <a:sym typeface="+mn-lt"/>
              </a:rPr>
              <a:t>。孔子开创</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私人讲学</a:t>
            </a:r>
            <a:r>
              <a:rPr lang="zh-CN" altLang="en-US" sz="2200">
                <a:latin typeface="微软雅黑" panose="020b0503020204020204" pitchFamily="34" charset="-122"/>
                <a:ea typeface="微软雅黑" panose="020b0503020204020204" pitchFamily="34" charset="-122"/>
                <a:cs typeface="+mn-ea"/>
                <a:sym typeface="+mn-lt"/>
              </a:rPr>
              <a:t>之风，倡导</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仁义礼智信</a:t>
            </a:r>
            <a:r>
              <a:rPr lang="zh-CN" altLang="en-US" sz="2200">
                <a:latin typeface="微软雅黑" panose="020b0503020204020204" pitchFamily="34" charset="-122"/>
                <a:ea typeface="微软雅黑" panose="020b0503020204020204" pitchFamily="34" charset="-122"/>
                <a:cs typeface="+mn-ea"/>
                <a:sym typeface="+mn-lt"/>
              </a:rPr>
              <a:t>。相传有弟子三千，贤弟子七十二人，孔子曾带领弟子周游列国</a:t>
            </a:r>
            <a:r>
              <a:rPr lang="en-US" altLang="zh-CN" sz="2200">
                <a:latin typeface="微软雅黑" panose="020b0503020204020204" pitchFamily="34" charset="-122"/>
                <a:ea typeface="微软雅黑" panose="020b0503020204020204" pitchFamily="34" charset="-122"/>
                <a:cs typeface="+mn-ea"/>
                <a:sym typeface="+mn-lt"/>
              </a:rPr>
              <a:t>14</a:t>
            </a:r>
            <a:r>
              <a:rPr lang="zh-CN" altLang="en-US" sz="2200">
                <a:latin typeface="微软雅黑" panose="020b0503020204020204" pitchFamily="34" charset="-122"/>
                <a:ea typeface="微软雅黑" panose="020b0503020204020204" pitchFamily="34" charset="-122"/>
                <a:cs typeface="+mn-ea"/>
                <a:sym typeface="+mn-lt"/>
              </a:rPr>
              <a:t>年。孔子还是一位</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古文献整理家</a:t>
            </a:r>
            <a:r>
              <a:rPr lang="zh-CN" altLang="en-US" sz="2200">
                <a:latin typeface="微软雅黑" panose="020b0503020204020204" pitchFamily="34" charset="-122"/>
                <a:ea typeface="微软雅黑" panose="020b0503020204020204" pitchFamily="34" charset="-122"/>
                <a:cs typeface="+mn-ea"/>
                <a:sym typeface="+mn-lt"/>
              </a:rPr>
              <a:t>，曾</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修</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诗</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书</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，定</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礼</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乐</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，序</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周易</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，作</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春秋</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latin typeface="微软雅黑" panose="020b0503020204020204" pitchFamily="34" charset="-122"/>
                <a:ea typeface="微软雅黑" panose="020b0503020204020204" pitchFamily="34" charset="-122"/>
                <a:cs typeface="+mn-ea"/>
                <a:sym typeface="+mn-lt"/>
              </a:rPr>
              <a:t>。孔子的思想及学说对后世产生了极其深远的影响。</a:t>
            </a:r>
            <a:endParaRPr lang="zh-CN" altLang="en-US" sz="2200">
              <a:latin typeface="微软雅黑" panose="020b0503020204020204" pitchFamily="34" charset="-122"/>
              <a:ea typeface="微软雅黑" panose="020b0503020204020204" pitchFamily="34" charset="-122"/>
              <a:cs typeface="+mn-ea"/>
              <a:sym typeface="+mn-lt"/>
            </a:endParaRPr>
          </a:p>
        </p:txBody>
      </p:sp>
      <p:sp>
        <p:nvSpPr>
          <p:cNvPr id="14" name="文本框 13"/>
          <p:cNvSpPr txBox="1"/>
          <p:nvPr/>
        </p:nvSpPr>
        <p:spPr>
          <a:xfrm>
            <a:off x="4809325" y="1752310"/>
            <a:ext cx="3252751" cy="523220"/>
          </a:xfrm>
          <a:prstGeom prst="rect">
            <a:avLst/>
          </a:prstGeom>
          <a:noFill/>
        </p:spPr>
        <p:txBody>
          <a:bodyPr wrap="square" rtlCol="0">
            <a:spAutoFit/>
          </a:bodyPr>
          <a:lstStyle/>
          <a:p>
            <a:r>
              <a:rPr lang="zh-CN" altLang="en-US" sz="2800" b="1">
                <a:solidFill>
                  <a:schemeClr val="bg1"/>
                </a:solidFill>
                <a:cs typeface="+mn-ea"/>
                <a:sym typeface="+mn-lt"/>
              </a:rPr>
              <a:t>孔  子</a:t>
            </a:r>
            <a:endParaRPr lang="zh-CN" altLang="en-US" sz="2800" b="1">
              <a:solidFill>
                <a:schemeClr val="bg1"/>
              </a:solidFill>
              <a:cs typeface="+mn-ea"/>
              <a:sym typeface="+mn-lt"/>
            </a:endParaRPr>
          </a:p>
        </p:txBody>
      </p:sp>
      <p:sp>
        <p:nvSpPr>
          <p:cNvPr id="2" name="文本框 1"/>
          <p:cNvSpPr txBox="1"/>
          <p:nvPr/>
        </p:nvSpPr>
        <p:spPr>
          <a:xfrm>
            <a:off x="1009904" y="491561"/>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资源与积累</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13643" y="1473870"/>
            <a:ext cx="11564713" cy="4564815"/>
          </a:xfrm>
          <a:prstGeom prst="rect">
            <a:avLst/>
          </a:prstGeom>
        </p:spPr>
        <p:txBody>
          <a:bodyPr wrap="square" lIns="121898" tIns="60948" rIns="121898" bIns="60948">
            <a:spAutoFit/>
          </a:bodyPr>
          <a:lstStyle/>
          <a:p>
            <a:pPr indent="720090" algn="just">
              <a:lnSpc>
                <a:spcPct val="150000"/>
              </a:lnSpc>
              <a:spcAft>
                <a:spcPct val="0"/>
              </a:spcAft>
              <a:tabLst>
                <a:tab pos="2340610"/>
              </a:tabLst>
            </a:pPr>
            <a:r>
              <a:rPr lang="zh-CN" altLang="zh-CN" sz="2800" kern="100">
                <a:latin typeface="微软雅黑" panose="020b0503020204020204" pitchFamily="34" charset="-122"/>
                <a:ea typeface="微软雅黑" panose="020b0503020204020204" pitchFamily="34" charset="-122"/>
                <a:cs typeface="Times New Roman" panose="02020603050405020304"/>
              </a:rPr>
              <a:t>普查网上能够搜集到的孔子像，可以说，有多少雕刻家就有多少孔子像。孔子像，如今在中华大地上，很容易就会幸遇，但是比较这些孔子像，如果没有文字注明</a:t>
            </a:r>
            <a:r>
              <a:rPr lang="en-US" altLang="zh-CN" sz="2800" kern="100">
                <a:latin typeface="微软雅黑" panose="020b0503020204020204" pitchFamily="34" charset="-122"/>
                <a:ea typeface="微软雅黑" panose="020b0503020204020204" pitchFamily="34" charset="-122"/>
                <a:cs typeface="Times New Roman" panose="02020603050405020304"/>
              </a:rPr>
              <a:t>“</a:t>
            </a:r>
            <a:r>
              <a:rPr lang="zh-CN" altLang="zh-CN" sz="2800" kern="100">
                <a:latin typeface="微软雅黑" panose="020b0503020204020204" pitchFamily="34" charset="-122"/>
                <a:ea typeface="微软雅黑" panose="020b0503020204020204" pitchFamily="34" charset="-122"/>
                <a:cs typeface="Times New Roman" panose="02020603050405020304"/>
              </a:rPr>
              <a:t>先师孔子</a:t>
            </a:r>
            <a:r>
              <a:rPr lang="en-US" altLang="zh-CN" sz="2800" kern="100">
                <a:latin typeface="微软雅黑" panose="020b0503020204020204" pitchFamily="34" charset="-122"/>
                <a:ea typeface="微软雅黑" panose="020b0503020204020204" pitchFamily="34" charset="-122"/>
                <a:cs typeface="Times New Roman" panose="02020603050405020304"/>
              </a:rPr>
              <a:t>”</a:t>
            </a:r>
            <a:r>
              <a:rPr lang="zh-CN" altLang="zh-CN" sz="2800" kern="100">
                <a:latin typeface="微软雅黑" panose="020b0503020204020204" pitchFamily="34" charset="-122"/>
                <a:ea typeface="微软雅黑" panose="020b0503020204020204" pitchFamily="34" charset="-122"/>
                <a:cs typeface="Times New Roman" panose="02020603050405020304"/>
              </a:rPr>
              <a:t>，恐怕没有什么人会相信，这些雕像竟然是在表现同一个人。不知道是雕刻家的问题还是我们敬仰者的问题，很多孔子像，一点都看不到孔子的影子，随便写上什么人的名字，都不会有人反对。</a:t>
            </a:r>
            <a:endParaRPr lang="zh-CN" altLang="zh-CN" sz="2800" kern="100">
              <a:latin typeface="微软雅黑" panose="020b0503020204020204" pitchFamily="34" charset="-122"/>
              <a:ea typeface="微软雅黑" panose="020b0503020204020204" pitchFamily="34" charset="-122"/>
              <a:cs typeface="Courier New" panose="02070309020205020404"/>
            </a:endParaRPr>
          </a:p>
          <a:p>
            <a:pPr indent="720090" algn="just">
              <a:lnSpc>
                <a:spcPct val="150000"/>
              </a:lnSpc>
              <a:spcAft>
                <a:spcPct val="0"/>
              </a:spcAft>
              <a:tabLst>
                <a:tab pos="2340610"/>
              </a:tabLst>
            </a:pPr>
            <a:r>
              <a:rPr lang="zh-CN" altLang="zh-CN" sz="2800" kern="100">
                <a:latin typeface="微软雅黑" panose="020b0503020204020204" pitchFamily="34" charset="-122"/>
                <a:ea typeface="微软雅黑" panose="020b0503020204020204" pitchFamily="34" charset="-122"/>
                <a:cs typeface="Times New Roman" panose="02020603050405020304"/>
              </a:rPr>
              <a:t>我的心目中，孔子不该如此。</a:t>
            </a:r>
            <a:endParaRPr lang="en-US" altLang="zh-CN" sz="2800" kern="100">
              <a:latin typeface="微软雅黑" panose="020b0503020204020204" pitchFamily="34" charset="-122"/>
              <a:ea typeface="微软雅黑" panose="020b0503020204020204" pitchFamily="34" charset="-122"/>
              <a:cs typeface="Courier New" panose="02070309020205020404"/>
            </a:endParaRPr>
          </a:p>
        </p:txBody>
      </p:sp>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13643" y="1615210"/>
            <a:ext cx="11564713" cy="3919254"/>
          </a:xfrm>
          <a:prstGeom prst="rect">
            <a:avLst/>
          </a:prstGeom>
        </p:spPr>
        <p:txBody>
          <a:bodyPr wrap="square" lIns="121898" tIns="60948" rIns="121898" bIns="60948">
            <a:spAutoFit/>
          </a:bodyPr>
          <a:lstStyle/>
          <a:p>
            <a:pPr indent="720090" algn="just">
              <a:lnSpc>
                <a:spcPct val="150000"/>
              </a:lnSpc>
              <a:spcAft>
                <a:spcPct val="0"/>
              </a:spcAft>
              <a:tabLst>
                <a:tab pos="2340610"/>
              </a:tabLst>
            </a:pPr>
            <a:r>
              <a:rPr lang="zh-CN" altLang="zh-CN" sz="2800" kern="100">
                <a:latin typeface="微软雅黑" panose="020b0503020204020204" pitchFamily="34" charset="-122"/>
                <a:ea typeface="微软雅黑" panose="020b0503020204020204" pitchFamily="34" charset="-122"/>
                <a:cs typeface="Times New Roman" panose="02020603050405020304"/>
              </a:rPr>
              <a:t>从历史印象上来说，应该选择孔子一生中最有代表性的时期来表现。孔子的一段话，历来被当作孔子自身的故事，那就是从十五岁而志于学到七十而耳顺。我以为，无论如何应该选择七十岁的孔子，那时候的孔子已经到达了人生的最高境界</a:t>
            </a:r>
            <a:r>
              <a:rPr lang="en-US" altLang="zh-CN" sz="2800" kern="100">
                <a:latin typeface="微软雅黑" panose="020b0503020204020204" pitchFamily="34" charset="-122"/>
                <a:ea typeface="微软雅黑" panose="020b0503020204020204" pitchFamily="34" charset="-122"/>
                <a:cs typeface="Times New Roman" panose="02020603050405020304"/>
              </a:rPr>
              <a:t>“</a:t>
            </a:r>
            <a:r>
              <a:rPr lang="zh-CN" altLang="zh-CN" sz="2800" kern="100">
                <a:latin typeface="微软雅黑" panose="020b0503020204020204" pitchFamily="34" charset="-122"/>
                <a:ea typeface="微软雅黑" panose="020b0503020204020204" pitchFamily="34" charset="-122"/>
                <a:cs typeface="Times New Roman" panose="02020603050405020304"/>
              </a:rPr>
              <a:t>从心所欲不逾矩</a:t>
            </a:r>
            <a:r>
              <a:rPr lang="en-US" altLang="zh-CN" sz="2800" kern="100">
                <a:latin typeface="微软雅黑" panose="020b0503020204020204" pitchFamily="34" charset="-122"/>
                <a:ea typeface="微软雅黑" panose="020b0503020204020204" pitchFamily="34" charset="-122"/>
                <a:cs typeface="Times New Roman" panose="02020603050405020304"/>
              </a:rPr>
              <a:t>”</a:t>
            </a:r>
            <a:r>
              <a:rPr lang="zh-CN" altLang="zh-CN" sz="2800" kern="100">
                <a:latin typeface="微软雅黑" panose="020b0503020204020204" pitchFamily="34" charset="-122"/>
                <a:ea typeface="微软雅黑" panose="020b0503020204020204" pitchFamily="34" charset="-122"/>
                <a:cs typeface="Times New Roman" panose="02020603050405020304"/>
              </a:rPr>
              <a:t>，一种充分而理想的自由状态。这绝不仅仅是孔子个人的状态，后代中国人也把这看成了中国人的最高境界。所以，孔子的雕像，应该以孔子的七十岁为自然界标。</a:t>
            </a:r>
            <a:r>
              <a:rPr lang="en-US" altLang="zh-CN" sz="2800" kern="100">
                <a:latin typeface="微软雅黑" panose="020b0503020204020204" pitchFamily="34" charset="-122"/>
                <a:ea typeface="微软雅黑" panose="020b0503020204020204" pitchFamily="34" charset="-122"/>
                <a:cs typeface="Times New Roman" panose="02020603050405020304"/>
              </a:rPr>
              <a:t> </a:t>
            </a:r>
            <a:endParaRPr lang="zh-CN" altLang="zh-CN" sz="2800" kern="100">
              <a:latin typeface="微软雅黑" panose="020b0503020204020204" pitchFamily="34" charset="-122"/>
              <a:ea typeface="微软雅黑" panose="020b0503020204020204" pitchFamily="34" charset="-122"/>
              <a:cs typeface="Courier New" panose="02070309020205020404"/>
            </a:endParaRPr>
          </a:p>
        </p:txBody>
      </p:sp>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4082" y="1608250"/>
            <a:ext cx="11564713" cy="4853677"/>
          </a:xfrm>
          <a:prstGeom prst="rect">
            <a:avLst/>
          </a:prstGeom>
        </p:spPr>
        <p:txBody>
          <a:bodyPr wrap="square" lIns="121898" tIns="60948" rIns="121898" bIns="60948">
            <a:spAutoFit/>
          </a:bodyPr>
          <a:lstStyle/>
          <a:p>
            <a:pPr indent="720090" algn="just">
              <a:lnSpc>
                <a:spcPct val="150000"/>
              </a:lnSpc>
              <a:spcAft>
                <a:spcPct val="0"/>
              </a:spcAft>
              <a:tabLst>
                <a:tab pos="2340610"/>
              </a:tabLst>
            </a:pPr>
            <a:r>
              <a:rPr lang="zh-CN" altLang="zh-CN" sz="2600" kern="100">
                <a:latin typeface="微软雅黑" panose="020b0503020204020204" pitchFamily="34" charset="-122"/>
                <a:ea typeface="微软雅黑" panose="020b0503020204020204" pitchFamily="34" charset="-122"/>
                <a:cs typeface="Times New Roman" panose="02020603050405020304"/>
              </a:rPr>
              <a:t>七十岁的孔子应该是怎样的表情？经历了人生的所有阶段，周游列国，困于陈蔡，有家国而难报效，弟子去世，白发人送黑发人。但是孔子毕竟完成了古籍的整理，教育出了一批人才，尤其是在理论上创立了儒家，成为中国人最重要的道德与政治源泉。在古人的</a:t>
            </a:r>
            <a:r>
              <a:rPr lang="en-US" altLang="zh-CN" sz="2600" kern="100">
                <a:latin typeface="微软雅黑" panose="020b0503020204020204" pitchFamily="34" charset="-122"/>
                <a:ea typeface="微软雅黑" panose="020b0503020204020204" pitchFamily="34" charset="-122"/>
                <a:cs typeface="Times New Roman" panose="02020603050405020304"/>
              </a:rPr>
              <a:t>“</a:t>
            </a:r>
            <a:r>
              <a:rPr lang="zh-CN" altLang="zh-CN" sz="2600" kern="100">
                <a:latin typeface="微软雅黑" panose="020b0503020204020204" pitchFamily="34" charset="-122"/>
                <a:ea typeface="微软雅黑" panose="020b0503020204020204" pitchFamily="34" charset="-122"/>
                <a:cs typeface="Times New Roman" panose="02020603050405020304"/>
              </a:rPr>
              <a:t>三不朽</a:t>
            </a:r>
            <a:r>
              <a:rPr lang="en-US" altLang="zh-CN" sz="2600" kern="100">
                <a:latin typeface="微软雅黑" panose="020b0503020204020204" pitchFamily="34" charset="-122"/>
                <a:ea typeface="微软雅黑" panose="020b0503020204020204" pitchFamily="34" charset="-122"/>
                <a:cs typeface="Times New Roman" panose="02020603050405020304"/>
              </a:rPr>
              <a:t>”</a:t>
            </a:r>
            <a:r>
              <a:rPr lang="zh-CN" altLang="zh-CN" sz="2600" kern="100">
                <a:latin typeface="微软雅黑" panose="020b0503020204020204" pitchFamily="34" charset="-122"/>
                <a:ea typeface="微软雅黑" panose="020b0503020204020204" pitchFamily="34" charset="-122"/>
                <a:cs typeface="Times New Roman" panose="02020603050405020304"/>
              </a:rPr>
              <a:t>之说中，真能当得起</a:t>
            </a:r>
            <a:r>
              <a:rPr lang="en-US" altLang="zh-CN" sz="2600" kern="100">
                <a:latin typeface="微软雅黑" panose="020b0503020204020204" pitchFamily="34" charset="-122"/>
                <a:ea typeface="微软雅黑" panose="020b0503020204020204" pitchFamily="34" charset="-122"/>
                <a:cs typeface="Times New Roman" panose="02020603050405020304"/>
              </a:rPr>
              <a:t>“</a:t>
            </a:r>
            <a:r>
              <a:rPr lang="zh-CN" altLang="zh-CN" sz="2600" kern="100">
                <a:latin typeface="微软雅黑" panose="020b0503020204020204" pitchFamily="34" charset="-122"/>
                <a:ea typeface="微软雅黑" panose="020b0503020204020204" pitchFamily="34" charset="-122"/>
                <a:cs typeface="Times New Roman" panose="02020603050405020304"/>
              </a:rPr>
              <a:t>立德</a:t>
            </a:r>
            <a:r>
              <a:rPr lang="en-US" altLang="zh-CN" sz="2600" kern="100">
                <a:latin typeface="微软雅黑" panose="020b0503020204020204" pitchFamily="34" charset="-122"/>
                <a:ea typeface="微软雅黑" panose="020b0503020204020204" pitchFamily="34" charset="-122"/>
                <a:cs typeface="Times New Roman" panose="02020603050405020304"/>
              </a:rPr>
              <a:t>”</a:t>
            </a:r>
            <a:r>
              <a:rPr lang="zh-CN" altLang="zh-CN" sz="2600" kern="100">
                <a:latin typeface="微软雅黑" panose="020b0503020204020204" pitchFamily="34" charset="-122"/>
                <a:ea typeface="微软雅黑" panose="020b0503020204020204" pitchFamily="34" charset="-122"/>
                <a:cs typeface="Times New Roman" panose="02020603050405020304"/>
              </a:rPr>
              <a:t>者，孔子是争议最少的。在孔子最后的岁月，他的心态一定是最平静的，对于现实虽然依然有很多不满，但是他展望未来，信心十足。因为最后的岁月，孔子的工作目标已经不是现实，而是未来。因为对未来有信心，所以孔子的表情应该是平静中有喜悦，目光是略带沉思而远望。</a:t>
            </a:r>
            <a:endParaRPr lang="zh-CN" altLang="zh-CN" sz="2600" kern="100">
              <a:effectLst/>
              <a:latin typeface="微软雅黑" panose="020b0503020204020204" pitchFamily="34" charset="-122"/>
              <a:ea typeface="微软雅黑" panose="020b0503020204020204" pitchFamily="34" charset="-122"/>
              <a:cs typeface="Courier New" panose="02070309020205020404"/>
            </a:endParaRPr>
          </a:p>
        </p:txBody>
      </p:sp>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13643" y="1828193"/>
            <a:ext cx="11564713" cy="4253512"/>
          </a:xfrm>
          <a:prstGeom prst="rect">
            <a:avLst/>
          </a:prstGeom>
        </p:spPr>
        <p:txBody>
          <a:bodyPr wrap="square" lIns="121898" tIns="60948" rIns="121898" bIns="60948">
            <a:spAutoFit/>
          </a:bodyPr>
          <a:lstStyle/>
          <a:p>
            <a:pPr indent="720090" algn="just">
              <a:lnSpc>
                <a:spcPct val="150000"/>
              </a:lnSpc>
              <a:spcAft>
                <a:spcPct val="0"/>
              </a:spcAft>
              <a:tabLst>
                <a:tab pos="2340610"/>
              </a:tabLst>
            </a:pPr>
            <a:r>
              <a:rPr lang="zh-CN" altLang="zh-CN" sz="2600" kern="100">
                <a:latin typeface="微软雅黑" panose="020b0503020204020204" pitchFamily="34" charset="-122"/>
                <a:ea typeface="微软雅黑" panose="020b0503020204020204" pitchFamily="34" charset="-122"/>
                <a:cs typeface="Times New Roman" panose="02020603050405020304"/>
              </a:rPr>
              <a:t>最后，孔子应该用怎样的身姿展望未来呢？思前想后，还是以为现在常见的身姿较好。孔子很恭敬地拱手而立，对于未来他有信心，但是这不妨碍他一贯的恭敬态度。未来是后生的天下，后生可畏。为什么？因为孔子的理想，儒家观念的普及，所有一切，都得指望后生。可畏，也是一种期待，恭敬的态度，并不排斥道义的嘱托。当然，还有一个传统不能拒绝，那就是流传很久的吴道子所绘《先师孔子行教像》，正是恭敬的孔子，带出中国的礼仪之邦。但是，反对那种弯腰过分的姿态，最好就是直立身体，拱手于胸前的样子。</a:t>
            </a:r>
            <a:endParaRPr lang="zh-CN" altLang="zh-CN" sz="2600" kern="100">
              <a:effectLst/>
              <a:latin typeface="微软雅黑" panose="020b0503020204020204" pitchFamily="34" charset="-122"/>
              <a:ea typeface="微软雅黑" panose="020b0503020204020204" pitchFamily="34" charset="-122"/>
              <a:cs typeface="Courier New" panose="02070309020205020404"/>
            </a:endParaRPr>
          </a:p>
        </p:txBody>
      </p:sp>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13643" y="1306992"/>
            <a:ext cx="11564713" cy="4564815"/>
          </a:xfrm>
          <a:prstGeom prst="rect">
            <a:avLst/>
          </a:prstGeom>
        </p:spPr>
        <p:txBody>
          <a:bodyPr wrap="square" lIns="121898" tIns="60948" rIns="121898" bIns="60948">
            <a:spAutoFit/>
          </a:bodyPr>
          <a:lstStyle/>
          <a:p>
            <a:pPr indent="720090" algn="just">
              <a:lnSpc>
                <a:spcPct val="150000"/>
              </a:lnSpc>
              <a:spcAft>
                <a:spcPct val="0"/>
              </a:spcAft>
              <a:tabLst>
                <a:tab pos="2340610"/>
              </a:tabLst>
            </a:pPr>
            <a:r>
              <a:rPr lang="zh-CN" altLang="zh-CN" sz="2800" kern="100">
                <a:latin typeface="微软雅黑" panose="020b0503020204020204" pitchFamily="34" charset="-122"/>
                <a:ea typeface="微软雅黑" panose="020b0503020204020204" pitchFamily="34" charset="-122"/>
                <a:cs typeface="Times New Roman" panose="02020603050405020304"/>
              </a:rPr>
              <a:t>然而，瞻仰了很多现在的孔子像，说实话，内心真的很恐慌，为什么就没有我心目中的孔子像呢？直到有一天，我看到了陈一帆先生的孔子像，心悦诚服之后，也终于感到了踏实。这才是我心目中的孔子。温文尔雅、有德固勇、自信乐观、通达宽恕、心怀坦荡</a:t>
            </a:r>
            <a:r>
              <a:rPr lang="en-US" altLang="zh-CN" sz="2800" kern="100">
                <a:latin typeface="微软雅黑" panose="020b0503020204020204" pitchFamily="34" charset="-122"/>
                <a:ea typeface="微软雅黑" panose="020b0503020204020204" pitchFamily="34" charset="-122"/>
                <a:cs typeface="Times New Roman" panose="02020603050405020304"/>
              </a:rPr>
              <a:t>……</a:t>
            </a:r>
            <a:r>
              <a:rPr lang="zh-CN" altLang="zh-CN" sz="2800" kern="100">
                <a:latin typeface="微软雅黑" panose="020b0503020204020204" pitchFamily="34" charset="-122"/>
                <a:ea typeface="微软雅黑" panose="020b0503020204020204" pitchFamily="34" charset="-122"/>
                <a:cs typeface="Times New Roman" panose="02020603050405020304"/>
              </a:rPr>
              <a:t>凡是孔子赞扬的美德，在这尊雕像中似乎都已经具备，凡是孔子强调的精神，这里都有展现。总之，我们能够想象的一切有关孔子的印象、故事和要素，一尊雕像都给予了表达。第一次被艺术品这样地震撼，我有了通神的感觉。</a:t>
            </a:r>
            <a:endParaRPr lang="zh-CN" altLang="zh-CN" sz="2800" kern="100">
              <a:latin typeface="微软雅黑" panose="020b0503020204020204" pitchFamily="34" charset="-122"/>
              <a:ea typeface="微软雅黑" panose="020b0503020204020204" pitchFamily="34" charset="-122"/>
              <a:cs typeface="Courier New" panose="02070309020205020404"/>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83701" y="2307626"/>
            <a:ext cx="11224597" cy="2626592"/>
          </a:xfrm>
          <a:prstGeom prst="rect">
            <a:avLst/>
          </a:prstGeom>
        </p:spPr>
        <p:txBody>
          <a:bodyPr wrap="square" lIns="121898" tIns="60948" rIns="121898" bIns="60948">
            <a:spAutoFit/>
          </a:bodyPr>
          <a:lstStyle/>
          <a:p>
            <a:pPr indent="720090" algn="just">
              <a:lnSpc>
                <a:spcPct val="150000"/>
              </a:lnSpc>
              <a:spcAft>
                <a:spcPct val="0"/>
              </a:spcAft>
              <a:tabLst>
                <a:tab pos="2340610"/>
              </a:tabLst>
            </a:pPr>
            <a:r>
              <a:rPr lang="zh-CN" altLang="zh-CN" sz="2800" kern="100">
                <a:latin typeface="微软雅黑" panose="020b0503020204020204" pitchFamily="34" charset="-122"/>
                <a:ea typeface="微软雅黑" panose="020b0503020204020204" pitchFamily="34" charset="-122"/>
                <a:cs typeface="Times New Roman" panose="02020603050405020304"/>
              </a:rPr>
              <a:t>后来，我才知道陈一帆先生此像，是获得大奖的，当时的评委会评语就一句话</a:t>
            </a:r>
            <a:r>
              <a:rPr lang="en-US" altLang="zh-CN" sz="2800" kern="100">
                <a:latin typeface="微软雅黑" panose="020b0503020204020204" pitchFamily="34" charset="-122"/>
                <a:ea typeface="微软雅黑" panose="020b0503020204020204" pitchFamily="34" charset="-122"/>
                <a:cs typeface="Times New Roman" panose="02020603050405020304"/>
              </a:rPr>
              <a:t>“</a:t>
            </a:r>
            <a:r>
              <a:rPr lang="zh-CN" altLang="zh-CN" sz="2800" kern="100">
                <a:latin typeface="微软雅黑" panose="020b0503020204020204" pitchFamily="34" charset="-122"/>
                <a:ea typeface="微软雅黑" panose="020b0503020204020204" pitchFamily="34" charset="-122"/>
                <a:cs typeface="Times New Roman" panose="02020603050405020304"/>
              </a:rPr>
              <a:t>先师的风范</a:t>
            </a:r>
            <a:r>
              <a:rPr lang="en-US" altLang="zh-CN" sz="2800" kern="100">
                <a:latin typeface="微软雅黑" panose="020b0503020204020204" pitchFamily="34" charset="-122"/>
                <a:ea typeface="微软雅黑" panose="020b0503020204020204" pitchFamily="34" charset="-122"/>
                <a:cs typeface="Times New Roman" panose="02020603050405020304"/>
              </a:rPr>
              <a:t>”</a:t>
            </a:r>
            <a:r>
              <a:rPr lang="zh-CN" altLang="zh-CN" sz="2800" kern="100">
                <a:latin typeface="微软雅黑" panose="020b0503020204020204" pitchFamily="34" charset="-122"/>
                <a:ea typeface="微软雅黑" panose="020b0503020204020204" pitchFamily="34" charset="-122"/>
                <a:cs typeface="Times New Roman" panose="02020603050405020304"/>
              </a:rPr>
              <a:t>。这是一句绝对到位的评语，顶得上我的千言万语。说来说去，那些我也不满意的雕像，缺的不正是先师的这种风范吗？</a:t>
            </a:r>
            <a:r>
              <a:rPr lang="en-US" altLang="zh-CN" sz="2800" kern="100">
                <a:latin typeface="微软雅黑" panose="020b0503020204020204" pitchFamily="34" charset="-122"/>
                <a:ea typeface="微软雅黑" panose="020b0503020204020204" pitchFamily="34" charset="-122"/>
                <a:cs typeface="Times New Roman" panose="02020603050405020304"/>
              </a:rPr>
              <a:t> </a:t>
            </a:r>
            <a:endParaRPr lang="zh-CN" altLang="zh-CN" sz="2800" kern="100">
              <a:latin typeface="微软雅黑" panose="020b0503020204020204" pitchFamily="34" charset="-122"/>
              <a:ea typeface="微软雅黑" panose="020b0503020204020204" pitchFamily="34" charset="-122"/>
              <a:cs typeface="Courier New" panose="02070309020205020404"/>
            </a:endParaRPr>
          </a:p>
        </p:txBody>
      </p:sp>
      <p:sp>
        <p:nvSpPr>
          <p:cNvPr id="8" name="文本框 7"/>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83701" y="2307626"/>
            <a:ext cx="11224597" cy="2708410"/>
          </a:xfrm>
          <a:prstGeom prst="rect">
            <a:avLst/>
          </a:prstGeom>
        </p:spPr>
        <p:txBody>
          <a:bodyPr wrap="square" lIns="121898" tIns="60948" rIns="121898" bIns="60948">
            <a:spAutoFit/>
          </a:bodyPr>
          <a:lstStyle/>
          <a:p>
            <a:pPr algn="just">
              <a:lnSpc>
                <a:spcPct val="150000"/>
              </a:lnSpc>
              <a:spcAft>
                <a:spcPct val="0"/>
              </a:spcAft>
              <a:tabLst>
                <a:tab pos="2340610"/>
              </a:tabLst>
            </a:pPr>
            <a:r>
              <a:rPr lang="zh-CN" altLang="zh-CN" sz="2800" b="1" kern="100">
                <a:solidFill>
                  <a:srgbClr val="C00000"/>
                </a:solidFill>
                <a:latin typeface="微软雅黑" panose="020b0503020204020204" pitchFamily="34" charset="-122"/>
                <a:ea typeface="微软雅黑" panose="020b0503020204020204" pitchFamily="34" charset="-122"/>
                <a:cs typeface="Times New Roman" panose="02020603050405020304"/>
              </a:rPr>
              <a:t>赏析</a:t>
            </a:r>
            <a:r>
              <a:rPr lang="zh-CN" altLang="zh-CN" sz="2800" kern="100">
                <a:latin typeface="微软雅黑" panose="020b0503020204020204" pitchFamily="34" charset="-122"/>
                <a:ea typeface="微软雅黑" panose="020b0503020204020204" pitchFamily="34" charset="-122"/>
                <a:cs typeface="Times New Roman" panose="02020603050405020304"/>
              </a:rPr>
              <a:t>　本文独辟蹊径，从古代画家的传统画作、孔子学生记述的孔子形象入手，然后写出自己心目中孔子的形象产生的原因，与上文形成对比。由浅入深，娓娓道来，揭示了作者心目中孔子的精神：温文尔雅、有德固勇、自信乐观、通达宽恕</a:t>
            </a:r>
            <a:r>
              <a:rPr lang="en-US" altLang="zh-CN" sz="2800" kern="100">
                <a:latin typeface="微软雅黑" panose="020b0503020204020204" pitchFamily="34" charset="-122"/>
                <a:ea typeface="微软雅黑" panose="020b0503020204020204" pitchFamily="34" charset="-122"/>
                <a:cs typeface="Times New Roman" panose="02020603050405020304"/>
              </a:rPr>
              <a:t>……</a:t>
            </a:r>
            <a:r>
              <a:rPr lang="zh-CN" altLang="zh-CN" sz="2800" kern="100">
                <a:latin typeface="微软雅黑" panose="020b0503020204020204" pitchFamily="34" charset="-122"/>
                <a:ea typeface="微软雅黑" panose="020b0503020204020204" pitchFamily="34" charset="-122"/>
                <a:cs typeface="Times New Roman" panose="02020603050405020304"/>
              </a:rPr>
              <a:t>令人叹服！</a:t>
            </a:r>
            <a:endParaRPr lang="zh-CN" altLang="zh-CN" sz="2800" kern="100">
              <a:latin typeface="微软雅黑" panose="020b0503020204020204" pitchFamily="34" charset="-122"/>
              <a:ea typeface="微软雅黑" panose="020b0503020204020204" pitchFamily="34" charset="-122"/>
              <a:cs typeface="Courier New" panose="02070309020205020404"/>
            </a:endParaRPr>
          </a:p>
        </p:txBody>
      </p:sp>
      <p:sp>
        <p:nvSpPr>
          <p:cNvPr id="6" name="文本框 5"/>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699260" y="465455"/>
            <a:ext cx="2885440" cy="5896610"/>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zh-CN" altLang="en-US" sz="2400">
              <a:solidFill>
                <a:prstClr val="white"/>
              </a:solidFill>
              <a:cs typeface="+mn-ea"/>
              <a:sym typeface="+mn-lt"/>
            </a:endParaRPr>
          </a:p>
        </p:txBody>
      </p:sp>
      <p:grpSp>
        <p:nvGrpSpPr>
          <p:cNvPr id="3" name="组合 2"/>
          <p:cNvGrpSpPr/>
          <p:nvPr/>
        </p:nvGrpSpPr>
        <p:grpSpPr>
          <a:xfrm>
            <a:off x="17534" y="109396"/>
            <a:ext cx="4567704" cy="4016079"/>
            <a:chOff x="-2471" y="705633"/>
            <a:chExt cx="6007545" cy="5282037"/>
          </a:xfrm>
        </p:grpSpPr>
        <p:pic>
          <p:nvPicPr>
            <p:cNvPr id="4" name="图片 3"/>
            <p:cNvPicPr>
              <a:picLocks noChangeAspect="1"/>
            </p:cNvPicPr>
            <p:nvPr/>
          </p:nvPicPr>
          <p:blipFill>
            <a:blip r:embed="rId3"/>
            <a:stretch>
              <a:fillRect/>
            </a:stretch>
          </p:blipFill>
          <p:spPr>
            <a:xfrm>
              <a:off x="-2471" y="1685923"/>
              <a:ext cx="5448300" cy="4301747"/>
            </a:xfrm>
            <a:prstGeom prst="rect">
              <a:avLst/>
            </a:prstGeom>
          </p:spPr>
        </p:pic>
        <p:pic>
          <p:nvPicPr>
            <p:cNvPr id="5" name="图片 4"/>
            <p:cNvPicPr>
              <a:picLocks noChangeAspect="1"/>
            </p:cNvPicPr>
            <p:nvPr/>
          </p:nvPicPr>
          <p:blipFill>
            <a:blip r:embed="rId4"/>
            <a:stretch>
              <a:fillRect/>
            </a:stretch>
          </p:blipFill>
          <p:spPr>
            <a:xfrm>
              <a:off x="3647083" y="705633"/>
              <a:ext cx="2357991" cy="3042453"/>
            </a:xfrm>
            <a:prstGeom prst="rect">
              <a:avLst/>
            </a:prstGeom>
          </p:spPr>
        </p:pic>
      </p:grpSp>
      <p:sp>
        <p:nvSpPr>
          <p:cNvPr id="6" name="文本框 45"/>
          <p:cNvSpPr txBox="1">
            <a:spLocks noChangeArrowheads="1"/>
          </p:cNvSpPr>
          <p:nvPr/>
        </p:nvSpPr>
        <p:spPr bwMode="auto">
          <a:xfrm>
            <a:off x="6266426" y="3065523"/>
            <a:ext cx="39033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latin typeface="+mn-lt"/>
                <a:ea typeface="+mn-ea"/>
                <a:cs typeface="+mn-ea"/>
                <a:sym typeface="+mn-lt"/>
              </a:rPr>
              <a:t>本课结束</a:t>
            </a:r>
            <a:endParaRPr lang="zh-CN" altLang="zh-CN" sz="4800" b="1">
              <a:latin typeface="+mn-lt"/>
              <a:ea typeface="+mn-ea"/>
              <a:cs typeface="+mn-ea"/>
              <a:sym typeface="+mn-lt"/>
            </a:endParaRPr>
          </a:p>
        </p:txBody>
      </p:sp>
      <p:pic>
        <p:nvPicPr>
          <p:cNvPr id="7" name="New picture" hidden="1"/>
          <p:cNvPicPr/>
          <p:nvPr/>
        </p:nvPicPr>
        <p:blipFill>
          <a:blip r:embed="rId5"/>
          <a:stretch>
            <a:fillRect/>
          </a:stretch>
        </p:blipFill>
        <p:spPr>
          <a:xfrm>
            <a:off x="11430000" y="10769600"/>
            <a:ext cx="469900" cy="482600"/>
          </a:xfrm>
          <a:prstGeom prst="cube">
            <a:avLst/>
          </a:prstGeom>
        </p:spPr>
      </p:pic>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rcRect l="12735" r="28501"/>
          <a:stretch>
            <a:fillRect/>
          </a:stretch>
        </p:blipFill>
        <p:spPr>
          <a:xfrm>
            <a:off x="634413" y="1535924"/>
            <a:ext cx="4002024" cy="4543789"/>
          </a:xfrm>
          <a:prstGeom prst="rect">
            <a:avLst/>
          </a:prstGeom>
        </p:spPr>
      </p:pic>
      <p:sp>
        <p:nvSpPr>
          <p:cNvPr id="10" name="矩形 9"/>
          <p:cNvSpPr/>
          <p:nvPr/>
        </p:nvSpPr>
        <p:spPr>
          <a:xfrm>
            <a:off x="4209420" y="1713728"/>
            <a:ext cx="2610188" cy="600384"/>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809325" y="2771122"/>
            <a:ext cx="6872413" cy="3079497"/>
          </a:xfrm>
          <a:prstGeom prst="rect">
            <a:avLst/>
          </a:prstGeom>
        </p:spPr>
        <p:txBody>
          <a:bodyPr wrap="square">
            <a:spAutoFit/>
          </a:bodyPr>
          <a:lstStyle/>
          <a:p>
            <a:pPr indent="457200">
              <a:lnSpc>
                <a:spcPct val="150000"/>
              </a:lnSpc>
            </a:pPr>
            <a:r>
              <a:rPr lang="en-US" altLang="zh-CN" sz="2200">
                <a:latin typeface="微软雅黑" panose="020b0503020204020204" pitchFamily="34" charset="-122"/>
                <a:ea typeface="微软雅黑" panose="020b0503020204020204" pitchFamily="34" charset="-122"/>
                <a:cs typeface="+mn-ea"/>
                <a:sym typeface="+mn-lt"/>
              </a:rPr>
              <a:t>《</a:t>
            </a:r>
            <a:r>
              <a:rPr lang="zh-CN" altLang="en-US" sz="2200">
                <a:latin typeface="微软雅黑" panose="020b0503020204020204" pitchFamily="34" charset="-122"/>
                <a:ea typeface="微软雅黑" panose="020b0503020204020204" pitchFamily="34" charset="-122"/>
                <a:cs typeface="+mn-ea"/>
                <a:sym typeface="+mn-lt"/>
              </a:rPr>
              <a:t>论语</a:t>
            </a:r>
            <a:r>
              <a:rPr lang="en-US" altLang="zh-CN" sz="2200">
                <a:latin typeface="微软雅黑" panose="020b0503020204020204" pitchFamily="34" charset="-122"/>
                <a:ea typeface="微软雅黑" panose="020b0503020204020204" pitchFamily="34" charset="-122"/>
                <a:cs typeface="+mn-ea"/>
                <a:sym typeface="+mn-lt"/>
              </a:rPr>
              <a:t>》</a:t>
            </a:r>
            <a:r>
              <a:rPr lang="zh-CN" altLang="en-US" sz="2200">
                <a:latin typeface="微软雅黑" panose="020b0503020204020204" pitchFamily="34" charset="-122"/>
                <a:ea typeface="微软雅黑" panose="020b0503020204020204" pitchFamily="34" charset="-122"/>
                <a:cs typeface="+mn-ea"/>
                <a:sym typeface="+mn-lt"/>
              </a:rPr>
              <a:t>，是</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孔子弟子及再传弟子</a:t>
            </a:r>
            <a:r>
              <a:rPr lang="zh-CN" altLang="en-US" sz="2200">
                <a:latin typeface="微软雅黑" panose="020b0503020204020204" pitchFamily="34" charset="-122"/>
                <a:ea typeface="微软雅黑" panose="020b0503020204020204" pitchFamily="34" charset="-122"/>
                <a:cs typeface="+mn-ea"/>
                <a:sym typeface="+mn-lt"/>
              </a:rPr>
              <a:t>记录</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孔子及其弟子言行</a:t>
            </a:r>
            <a:r>
              <a:rPr lang="zh-CN" altLang="en-US" sz="2200">
                <a:latin typeface="微软雅黑" panose="020b0503020204020204" pitchFamily="34" charset="-122"/>
                <a:ea typeface="微软雅黑" panose="020b0503020204020204" pitchFamily="34" charset="-122"/>
                <a:cs typeface="+mn-ea"/>
                <a:sym typeface="+mn-lt"/>
              </a:rPr>
              <a:t>而编成的</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语录集</a:t>
            </a:r>
            <a:r>
              <a:rPr lang="zh-CN" altLang="en-US" sz="2200">
                <a:latin typeface="微软雅黑" panose="020b0503020204020204" pitchFamily="34" charset="-122"/>
                <a:ea typeface="微软雅黑" panose="020b0503020204020204" pitchFamily="34" charset="-122"/>
                <a:cs typeface="+mn-ea"/>
                <a:sym typeface="+mn-lt"/>
              </a:rPr>
              <a:t>，成书于</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战国前期</a:t>
            </a:r>
            <a:r>
              <a:rPr lang="zh-CN" altLang="en-US" sz="2200">
                <a:latin typeface="微软雅黑" panose="020b0503020204020204" pitchFamily="34" charset="-122"/>
                <a:ea typeface="微软雅黑" panose="020b0503020204020204" pitchFamily="34" charset="-122"/>
                <a:cs typeface="+mn-ea"/>
                <a:sym typeface="+mn-lt"/>
              </a:rPr>
              <a:t>。全书共</a:t>
            </a:r>
            <a:r>
              <a:rPr lang="en-US" altLang="zh-CN" sz="2200">
                <a:latin typeface="微软雅黑" panose="020b0503020204020204" pitchFamily="34" charset="-122"/>
                <a:ea typeface="微软雅黑" panose="020b0503020204020204" pitchFamily="34" charset="-122"/>
                <a:cs typeface="+mn-ea"/>
                <a:sym typeface="+mn-lt"/>
              </a:rPr>
              <a:t>20</a:t>
            </a:r>
            <a:r>
              <a:rPr lang="zh-CN" altLang="en-US" sz="2200">
                <a:latin typeface="微软雅黑" panose="020b0503020204020204" pitchFamily="34" charset="-122"/>
                <a:ea typeface="微软雅黑" panose="020b0503020204020204" pitchFamily="34" charset="-122"/>
                <a:cs typeface="+mn-ea"/>
                <a:sym typeface="+mn-lt"/>
              </a:rPr>
              <a:t>篇</a:t>
            </a:r>
            <a:r>
              <a:rPr lang="en-US" altLang="zh-CN" sz="2200">
                <a:latin typeface="微软雅黑" panose="020b0503020204020204" pitchFamily="34" charset="-122"/>
                <a:ea typeface="微软雅黑" panose="020b0503020204020204" pitchFamily="34" charset="-122"/>
                <a:cs typeface="+mn-ea"/>
                <a:sym typeface="+mn-lt"/>
              </a:rPr>
              <a:t>492</a:t>
            </a:r>
            <a:r>
              <a:rPr lang="zh-CN" altLang="en-US" sz="2200">
                <a:latin typeface="微软雅黑" panose="020b0503020204020204" pitchFamily="34" charset="-122"/>
                <a:ea typeface="微软雅黑" panose="020b0503020204020204" pitchFamily="34" charset="-122"/>
                <a:cs typeface="+mn-ea"/>
                <a:sym typeface="+mn-lt"/>
              </a:rPr>
              <a:t>章，以</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语录体</a:t>
            </a:r>
            <a:r>
              <a:rPr lang="zh-CN" altLang="en-US" sz="2200">
                <a:latin typeface="微软雅黑" panose="020b0503020204020204" pitchFamily="34" charset="-122"/>
                <a:ea typeface="微软雅黑" panose="020b0503020204020204" pitchFamily="34" charset="-122"/>
                <a:cs typeface="+mn-ea"/>
                <a:sym typeface="+mn-lt"/>
              </a:rPr>
              <a:t>为主，</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叙事体</a:t>
            </a:r>
            <a:r>
              <a:rPr lang="zh-CN" altLang="en-US" sz="2200">
                <a:latin typeface="微软雅黑" panose="020b0503020204020204" pitchFamily="34" charset="-122"/>
                <a:ea typeface="微软雅黑" panose="020b0503020204020204" pitchFamily="34" charset="-122"/>
                <a:cs typeface="+mn-ea"/>
                <a:sym typeface="+mn-lt"/>
              </a:rPr>
              <a:t>为辅，较为集中地体现了孔子及儒家学派的</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政治主张、伦理思想、道德观念及教育原则</a:t>
            </a:r>
            <a:r>
              <a:rPr lang="zh-CN" altLang="en-US" sz="2200">
                <a:latin typeface="微软雅黑" panose="020b0503020204020204" pitchFamily="34" charset="-122"/>
                <a:ea typeface="微软雅黑" panose="020b0503020204020204" pitchFamily="34" charset="-122"/>
                <a:cs typeface="+mn-ea"/>
                <a:sym typeface="+mn-lt"/>
              </a:rPr>
              <a:t>等。南宋大儒朱熹把</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论语</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和</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大学</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孟子</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中庸</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latin typeface="微软雅黑" panose="020b0503020204020204" pitchFamily="34" charset="-122"/>
                <a:ea typeface="微软雅黑" panose="020b0503020204020204" pitchFamily="34" charset="-122"/>
                <a:cs typeface="+mn-ea"/>
                <a:sym typeface="+mn-lt"/>
              </a:rPr>
              <a:t>合编为</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“四书”。</a:t>
            </a:r>
            <a:endParaRPr lang="zh-CN" altLang="en-US" sz="220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4" name="文本框 13"/>
          <p:cNvSpPr txBox="1"/>
          <p:nvPr/>
        </p:nvSpPr>
        <p:spPr>
          <a:xfrm>
            <a:off x="4809325" y="1752310"/>
            <a:ext cx="3252751" cy="523220"/>
          </a:xfrm>
          <a:prstGeom prst="rect">
            <a:avLst/>
          </a:prstGeom>
          <a:noFill/>
        </p:spPr>
        <p:txBody>
          <a:bodyPr wrap="square" rtlCol="0">
            <a:spAutoFit/>
          </a:bodyPr>
          <a:lstStyle/>
          <a:p>
            <a:r>
              <a:rPr lang="en-US" altLang="zh-CN" sz="2800" b="1">
                <a:solidFill>
                  <a:schemeClr val="bg1"/>
                </a:solidFill>
                <a:cs typeface="+mn-ea"/>
                <a:sym typeface="+mn-lt"/>
              </a:rPr>
              <a:t>《</a:t>
            </a:r>
            <a:r>
              <a:rPr lang="zh-CN" altLang="en-US" sz="2800" b="1">
                <a:solidFill>
                  <a:schemeClr val="bg1"/>
                </a:solidFill>
                <a:cs typeface="+mn-ea"/>
                <a:sym typeface="+mn-lt"/>
              </a:rPr>
              <a:t>论语</a:t>
            </a:r>
            <a:r>
              <a:rPr lang="en-US" altLang="zh-CN" sz="2800" b="1">
                <a:solidFill>
                  <a:schemeClr val="bg1"/>
                </a:solidFill>
                <a:cs typeface="+mn-ea"/>
                <a:sym typeface="+mn-lt"/>
              </a:rPr>
              <a:t>》</a:t>
            </a:r>
            <a:endParaRPr lang="zh-CN" altLang="en-US" sz="2800" b="1">
              <a:solidFill>
                <a:schemeClr val="bg1"/>
              </a:solidFill>
              <a:cs typeface="+mn-ea"/>
              <a:sym typeface="+mn-lt"/>
            </a:endParaRPr>
          </a:p>
        </p:txBody>
      </p:sp>
      <p:sp>
        <p:nvSpPr>
          <p:cNvPr id="2" name="文本框 1"/>
          <p:cNvSpPr txBox="1"/>
          <p:nvPr/>
        </p:nvSpPr>
        <p:spPr>
          <a:xfrm>
            <a:off x="1009904" y="491561"/>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资源与积累</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矩形 21"/>
          <p:cNvSpPr/>
          <p:nvPr/>
        </p:nvSpPr>
        <p:spPr>
          <a:xfrm>
            <a:off x="557847" y="5807834"/>
            <a:ext cx="11076305" cy="570389"/>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圆角 4"/>
          <p:cNvSpPr/>
          <p:nvPr/>
        </p:nvSpPr>
        <p:spPr>
          <a:xfrm>
            <a:off x="669925" y="1226343"/>
            <a:ext cx="1790700" cy="385763"/>
          </a:xfrm>
          <a:prstGeom prst="roundRect">
            <a:avLst>
              <a:gd name="adj" fmla="val 41358"/>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a:solidFill>
                  <a:schemeClr val="bg1"/>
                </a:solidFill>
                <a:cs typeface="+mn-ea"/>
                <a:sym typeface="+mn-lt"/>
              </a:rPr>
              <a:t>考 点 链 接</a:t>
            </a:r>
            <a:endParaRPr lang="zh-CN" altLang="en-US">
              <a:solidFill>
                <a:schemeClr val="bg1"/>
              </a:solidFill>
              <a:cs typeface="+mn-ea"/>
              <a:sym typeface="+mn-lt"/>
            </a:endParaRPr>
          </a:p>
        </p:txBody>
      </p:sp>
      <p:sp>
        <p:nvSpPr>
          <p:cNvPr id="24" name="矩形 23"/>
          <p:cNvSpPr/>
          <p:nvPr/>
        </p:nvSpPr>
        <p:spPr>
          <a:xfrm>
            <a:off x="956432" y="1612106"/>
            <a:ext cx="9786024" cy="4095160"/>
          </a:xfrm>
          <a:prstGeom prst="rect">
            <a:avLst/>
          </a:prstGeom>
        </p:spPr>
        <p:txBody>
          <a:bodyPr vert="horz" wrap="square">
            <a:spAutoFit/>
          </a:bodyPr>
          <a:lstStyle/>
          <a:p>
            <a:pPr>
              <a:lnSpc>
                <a:spcPct val="150000"/>
              </a:lnSpc>
            </a:pP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下列有关文学常识的表达，不正确的一项是 （      ）</a:t>
            </a:r>
            <a:endPar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．孔子</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名丘</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春秋时期鲁国人</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是儒家学派的创始人</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他提出了“有教无类”、“因材施教”、“教学相长”等等许多教学理论。</a:t>
            </a:r>
            <a:endPar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B</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论语</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，儒家经典之一，是孔子弟子及其再传弟子关于孔子言行的记录。</a:t>
            </a:r>
            <a:endPar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C</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论语</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共</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篇，全面地反映了孔子的哲学、政治、文化和教育思想，是关于儒家思想的重要著作。</a:t>
            </a:r>
            <a:endPar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D</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．南宋大儒朱熹把</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论语</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和</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大学</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孟子</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礼记</a:t>
            </a:r>
            <a:r>
              <a:rPr lang="en-US" altLang="zh-CN"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合编为“四书”，至此始有“四书”之名。</a:t>
            </a:r>
            <a:endParaRPr lang="zh-CN" altLang="en-US" sz="22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8" name="矩形 27"/>
          <p:cNvSpPr/>
          <p:nvPr/>
        </p:nvSpPr>
        <p:spPr>
          <a:xfrm>
            <a:off x="786995" y="5728553"/>
            <a:ext cx="10791316" cy="891540"/>
          </a:xfrm>
          <a:prstGeom prst="rect">
            <a:avLst/>
          </a:prstGeom>
        </p:spPr>
        <p:txBody>
          <a:bodyPr wrap="square">
            <a:spAutoFit/>
          </a:bodyPr>
          <a:lstStyle/>
          <a:p>
            <a:pPr marL="342900" indent="-342900">
              <a:lnSpc>
                <a:spcPct val="170000"/>
              </a:lnSpc>
              <a:buFont typeface="Wingdings" panose="05000000000000000000" pitchFamily="2" charset="2"/>
              <a:buChar char="ü"/>
            </a:pPr>
            <a:r>
              <a:rPr lang="en-US" altLang="zh-CN" sz="2000">
                <a:solidFill>
                  <a:schemeClr val="bg1"/>
                </a:solidFill>
                <a:cs typeface="+mn-ea"/>
                <a:sym typeface="+mn-lt"/>
              </a:rPr>
              <a:t>【</a:t>
            </a:r>
            <a:r>
              <a:rPr lang="zh-CN" altLang="en-US" sz="2000">
                <a:solidFill>
                  <a:schemeClr val="bg1"/>
                </a:solidFill>
                <a:cs typeface="+mn-ea"/>
                <a:sym typeface="+mn-lt"/>
              </a:rPr>
              <a:t>答案</a:t>
            </a:r>
            <a:r>
              <a:rPr lang="en-US" altLang="zh-CN" sz="2000">
                <a:solidFill>
                  <a:schemeClr val="bg1"/>
                </a:solidFill>
                <a:cs typeface="+mn-ea"/>
                <a:sym typeface="+mn-lt"/>
              </a:rPr>
              <a:t>】</a:t>
            </a:r>
            <a:r>
              <a:rPr lang="zh-CN" altLang="en-US" sz="2000">
                <a:solidFill>
                  <a:schemeClr val="bg1"/>
                </a:solidFill>
                <a:cs typeface="+mn-ea"/>
                <a:sym typeface="+mn-lt"/>
              </a:rPr>
              <a:t>：</a:t>
            </a:r>
            <a:r>
              <a:rPr lang="en-US" altLang="zh-CN" sz="2000">
                <a:solidFill>
                  <a:schemeClr val="bg1"/>
                </a:solidFill>
                <a:cs typeface="+mn-ea"/>
                <a:sym typeface="+mn-lt"/>
              </a:rPr>
              <a:t>D</a:t>
            </a:r>
            <a:r>
              <a:rPr lang="zh-CN" altLang="en-US" sz="2000">
                <a:solidFill>
                  <a:schemeClr val="bg1"/>
                </a:solidFill>
                <a:cs typeface="+mn-ea"/>
                <a:sym typeface="+mn-lt"/>
              </a:rPr>
              <a:t>项    </a:t>
            </a:r>
            <a:r>
              <a:rPr lang="en-US" altLang="zh-CN" sz="2000">
                <a:solidFill>
                  <a:schemeClr val="bg1"/>
                </a:solidFill>
                <a:cs typeface="+mn-ea"/>
                <a:sym typeface="+mn-lt"/>
              </a:rPr>
              <a:t>【</a:t>
            </a:r>
            <a:r>
              <a:rPr lang="zh-CN" altLang="en-US" sz="2000">
                <a:solidFill>
                  <a:schemeClr val="bg1"/>
                </a:solidFill>
                <a:cs typeface="+mn-ea"/>
                <a:sym typeface="+mn-lt"/>
              </a:rPr>
              <a:t>解析</a:t>
            </a:r>
            <a:r>
              <a:rPr lang="en-US" altLang="zh-CN" sz="2000">
                <a:solidFill>
                  <a:schemeClr val="bg1"/>
                </a:solidFill>
                <a:cs typeface="+mn-ea"/>
                <a:sym typeface="+mn-lt"/>
              </a:rPr>
              <a:t>】《</a:t>
            </a:r>
            <a:r>
              <a:rPr lang="zh-CN" altLang="en-US" sz="2000">
                <a:solidFill>
                  <a:schemeClr val="bg1"/>
                </a:solidFill>
                <a:cs typeface="+mn-ea"/>
                <a:sym typeface="+mn-lt"/>
              </a:rPr>
              <a:t>论语</a:t>
            </a:r>
            <a:r>
              <a:rPr lang="en-US" altLang="zh-CN" sz="2000">
                <a:solidFill>
                  <a:schemeClr val="bg1"/>
                </a:solidFill>
                <a:cs typeface="+mn-ea"/>
                <a:sym typeface="+mn-lt"/>
              </a:rPr>
              <a:t>》</a:t>
            </a:r>
            <a:r>
              <a:rPr lang="zh-CN" altLang="en-US" sz="2000">
                <a:solidFill>
                  <a:schemeClr val="bg1"/>
                </a:solidFill>
                <a:cs typeface="+mn-ea"/>
                <a:sym typeface="+mn-lt"/>
              </a:rPr>
              <a:t>、</a:t>
            </a:r>
            <a:r>
              <a:rPr lang="en-US" altLang="zh-CN" sz="2000">
                <a:solidFill>
                  <a:schemeClr val="bg1"/>
                </a:solidFill>
                <a:cs typeface="+mn-ea"/>
                <a:sym typeface="+mn-lt"/>
              </a:rPr>
              <a:t>《</a:t>
            </a:r>
            <a:r>
              <a:rPr lang="zh-CN" altLang="en-US" sz="2000">
                <a:solidFill>
                  <a:schemeClr val="bg1"/>
                </a:solidFill>
                <a:cs typeface="+mn-ea"/>
                <a:sym typeface="+mn-lt"/>
              </a:rPr>
              <a:t>大学</a:t>
            </a:r>
            <a:r>
              <a:rPr lang="en-US" altLang="zh-CN" sz="2000">
                <a:solidFill>
                  <a:schemeClr val="bg1"/>
                </a:solidFill>
                <a:cs typeface="+mn-ea"/>
                <a:sym typeface="+mn-lt"/>
              </a:rPr>
              <a:t>》</a:t>
            </a:r>
            <a:r>
              <a:rPr lang="zh-CN" altLang="en-US" sz="2000">
                <a:solidFill>
                  <a:schemeClr val="bg1"/>
                </a:solidFill>
                <a:cs typeface="+mn-ea"/>
                <a:sym typeface="+mn-lt"/>
              </a:rPr>
              <a:t>、</a:t>
            </a:r>
            <a:r>
              <a:rPr lang="en-US" altLang="zh-CN" sz="2000">
                <a:solidFill>
                  <a:schemeClr val="bg1"/>
                </a:solidFill>
                <a:cs typeface="+mn-ea"/>
                <a:sym typeface="+mn-lt"/>
              </a:rPr>
              <a:t>《</a:t>
            </a:r>
            <a:r>
              <a:rPr lang="zh-CN" altLang="en-US" sz="2000">
                <a:solidFill>
                  <a:schemeClr val="bg1"/>
                </a:solidFill>
                <a:cs typeface="+mn-ea"/>
                <a:sym typeface="+mn-lt"/>
              </a:rPr>
              <a:t>孟子</a:t>
            </a:r>
            <a:r>
              <a:rPr lang="en-US" altLang="zh-CN" sz="2000">
                <a:solidFill>
                  <a:schemeClr val="bg1"/>
                </a:solidFill>
                <a:cs typeface="+mn-ea"/>
                <a:sym typeface="+mn-lt"/>
              </a:rPr>
              <a:t>》</a:t>
            </a:r>
            <a:r>
              <a:rPr lang="zh-CN" altLang="en-US" sz="2000">
                <a:solidFill>
                  <a:schemeClr val="bg1"/>
                </a:solidFill>
                <a:cs typeface="+mn-ea"/>
                <a:sym typeface="+mn-lt"/>
              </a:rPr>
              <a:t>和</a:t>
            </a:r>
            <a:r>
              <a:rPr lang="en-US" altLang="zh-CN" sz="2000">
                <a:solidFill>
                  <a:schemeClr val="bg1"/>
                </a:solidFill>
                <a:cs typeface="+mn-ea"/>
                <a:sym typeface="+mn-lt"/>
              </a:rPr>
              <a:t>《</a:t>
            </a:r>
            <a:r>
              <a:rPr lang="zh-CN" altLang="en-US" sz="2000">
                <a:solidFill>
                  <a:schemeClr val="bg1"/>
                </a:solidFill>
                <a:cs typeface="+mn-ea"/>
                <a:sym typeface="+mn-lt"/>
              </a:rPr>
              <a:t>中庸</a:t>
            </a:r>
            <a:r>
              <a:rPr lang="en-US" altLang="zh-CN" sz="2000">
                <a:solidFill>
                  <a:schemeClr val="bg1"/>
                </a:solidFill>
                <a:cs typeface="+mn-ea"/>
                <a:sym typeface="+mn-lt"/>
              </a:rPr>
              <a:t>》</a:t>
            </a:r>
            <a:r>
              <a:rPr lang="zh-CN" altLang="en-US" sz="2000">
                <a:solidFill>
                  <a:schemeClr val="bg1"/>
                </a:solidFill>
                <a:cs typeface="+mn-ea"/>
                <a:sym typeface="+mn-lt"/>
              </a:rPr>
              <a:t>合编为“四书”。</a:t>
            </a:r>
            <a:endParaRPr lang="en-US" altLang="zh-CN" sz="2000">
              <a:solidFill>
                <a:schemeClr val="tx1">
                  <a:lumMod val="65000"/>
                  <a:lumOff val="35000"/>
                </a:schemeClr>
              </a:solidFill>
              <a:cs typeface="+mn-ea"/>
              <a:sym typeface="+mn-lt"/>
            </a:endParaRPr>
          </a:p>
          <a:p>
            <a:pPr>
              <a:lnSpc>
                <a:spcPct val="150000"/>
              </a:lnSpc>
            </a:pPr>
            <a:endParaRPr lang="en-US" altLang="zh-CN" sz="1200">
              <a:solidFill>
                <a:schemeClr val="tx1">
                  <a:lumMod val="65000"/>
                  <a:lumOff val="35000"/>
                </a:schemeClr>
              </a:solidFill>
              <a:cs typeface="+mn-ea"/>
              <a:sym typeface="+mn-lt"/>
            </a:endParaRPr>
          </a:p>
        </p:txBody>
      </p:sp>
      <p:pic>
        <p:nvPicPr>
          <p:cNvPr id="36" name="图片 35"/>
          <p:cNvPicPr>
            <a:picLocks noChangeAspect="1"/>
          </p:cNvPicPr>
          <p:nvPr/>
        </p:nvPicPr>
        <p:blipFill>
          <a:blip r:embed="rId3"/>
          <a:stretch>
            <a:fillRect/>
          </a:stretch>
        </p:blipFill>
        <p:spPr>
          <a:xfrm flipH="1">
            <a:off x="10103907" y="4299775"/>
            <a:ext cx="2263321" cy="2128301"/>
          </a:xfrm>
          <a:prstGeom prst="rect">
            <a:avLst/>
          </a:prstGeom>
        </p:spPr>
      </p:pic>
      <p:sp>
        <p:nvSpPr>
          <p:cNvPr id="2" name="文本框 1"/>
          <p:cNvSpPr txBox="1"/>
          <p:nvPr/>
        </p:nvSpPr>
        <p:spPr>
          <a:xfrm>
            <a:off x="6777728" y="1724098"/>
            <a:ext cx="760837" cy="430887"/>
          </a:xfrm>
          <a:prstGeom prst="rect">
            <a:avLst/>
          </a:prstGeom>
          <a:noFill/>
        </p:spPr>
        <p:txBody>
          <a:bodyPr wrap="square" rtlCol="0">
            <a:spAutoFit/>
          </a:bodyPr>
          <a:lstStyle/>
          <a:p>
            <a:r>
              <a:rPr lang="en-US" altLang="zh-CN" sz="2200">
                <a:solidFill>
                  <a:srgbClr val="C00000"/>
                </a:solidFill>
                <a:latin typeface="微软雅黑" panose="020b0503020204020204" pitchFamily="34" charset="-122"/>
                <a:ea typeface="微软雅黑" panose="020b0503020204020204" pitchFamily="34" charset="-122"/>
              </a:rPr>
              <a:t>D</a:t>
            </a:r>
            <a:endParaRPr lang="zh-CN" altLang="en-US" sz="2200">
              <a:solidFill>
                <a:srgbClr val="C0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09904" y="491561"/>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资源与积累</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rcRect l="41453" r="17821"/>
          <a:stretch>
            <a:fillRect/>
          </a:stretch>
        </p:blipFill>
        <p:spPr>
          <a:xfrm>
            <a:off x="732331" y="1319247"/>
            <a:ext cx="3777042" cy="4911725"/>
          </a:xfrm>
          <a:prstGeom prst="rect">
            <a:avLst/>
          </a:prstGeom>
        </p:spPr>
      </p:pic>
      <p:sp>
        <p:nvSpPr>
          <p:cNvPr id="10" name="矩形 9"/>
          <p:cNvSpPr/>
          <p:nvPr/>
        </p:nvSpPr>
        <p:spPr>
          <a:xfrm>
            <a:off x="4209420" y="1713728"/>
            <a:ext cx="2610188" cy="600384"/>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809325" y="2352694"/>
            <a:ext cx="6872413" cy="4095160"/>
          </a:xfrm>
          <a:prstGeom prst="rect">
            <a:avLst/>
          </a:prstGeom>
        </p:spPr>
        <p:txBody>
          <a:bodyPr wrap="square">
            <a:spAutoFit/>
          </a:bodyPr>
          <a:lstStyle/>
          <a:p>
            <a:pPr indent="457200">
              <a:lnSpc>
                <a:spcPct val="150000"/>
              </a:lnSpc>
            </a:pPr>
            <a:r>
              <a:rPr lang="zh-CN" altLang="en-US" sz="2200">
                <a:solidFill>
                  <a:srgbClr val="C00000"/>
                </a:solidFill>
                <a:latin typeface="微软雅黑" panose="020b0503020204020204" pitchFamily="34" charset="-122"/>
                <a:ea typeface="微软雅黑" panose="020b0503020204020204" pitchFamily="34" charset="-122"/>
                <a:cs typeface="+mn-ea"/>
                <a:sym typeface="+mn-lt"/>
              </a:rPr>
              <a:t>春秋时期</a:t>
            </a:r>
            <a:r>
              <a:rPr lang="zh-CN" altLang="en-US" sz="2200">
                <a:latin typeface="微软雅黑" panose="020b0503020204020204" pitchFamily="34" charset="-122"/>
                <a:ea typeface="微软雅黑" panose="020b0503020204020204" pitchFamily="34" charset="-122"/>
                <a:cs typeface="+mn-ea"/>
                <a:sym typeface="+mn-lt"/>
              </a:rPr>
              <a:t>，教育开始普及，这时候产生了一个新的阶层，叫</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新士人</a:t>
            </a:r>
            <a:r>
              <a:rPr lang="zh-CN" altLang="en-US" sz="2200">
                <a:latin typeface="微软雅黑" panose="020b0503020204020204" pitchFamily="34" charset="-122"/>
                <a:ea typeface="微软雅黑" panose="020b0503020204020204" pitchFamily="34" charset="-122"/>
                <a:cs typeface="+mn-ea"/>
                <a:sym typeface="+mn-lt"/>
              </a:rPr>
              <a:t>。他们能文能武，博学多才，多给大夫做家臣。这个阶层还包括大批受过教育的最终被抛进平民阶层的没落奴隶主贵族。新士人有独立的人格，按自己的意思著书立说或者发表言论，成为不同阶级和阶层的思想代表。由此出现了</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“百花齐放，百家争鸣”</a:t>
            </a:r>
            <a:r>
              <a:rPr lang="zh-CN" altLang="en-US" sz="2200">
                <a:latin typeface="微软雅黑" panose="020b0503020204020204" pitchFamily="34" charset="-122"/>
                <a:ea typeface="微软雅黑" panose="020b0503020204020204" pitchFamily="34" charset="-122"/>
                <a:cs typeface="+mn-ea"/>
                <a:sym typeface="+mn-lt"/>
              </a:rPr>
              <a:t>的繁荣局面。他们也给后人留下了宝贵的思想、文化财富。</a:t>
            </a:r>
            <a:endParaRPr lang="zh-CN" altLang="en-US" sz="2200">
              <a:latin typeface="微软雅黑" panose="020b0503020204020204" pitchFamily="34" charset="-122"/>
              <a:ea typeface="微软雅黑" panose="020b0503020204020204" pitchFamily="34" charset="-122"/>
              <a:cs typeface="+mn-ea"/>
              <a:sym typeface="+mn-lt"/>
            </a:endParaRPr>
          </a:p>
        </p:txBody>
      </p:sp>
      <p:sp>
        <p:nvSpPr>
          <p:cNvPr id="14" name="文本框 13"/>
          <p:cNvSpPr txBox="1"/>
          <p:nvPr/>
        </p:nvSpPr>
        <p:spPr>
          <a:xfrm>
            <a:off x="4809325" y="1752310"/>
            <a:ext cx="3252751" cy="523220"/>
          </a:xfrm>
          <a:prstGeom prst="rect">
            <a:avLst/>
          </a:prstGeom>
          <a:noFill/>
        </p:spPr>
        <p:txBody>
          <a:bodyPr wrap="square" rtlCol="0">
            <a:spAutoFit/>
          </a:bodyPr>
          <a:lstStyle/>
          <a:p>
            <a:r>
              <a:rPr lang="zh-CN" altLang="en-US" sz="2800" b="1">
                <a:solidFill>
                  <a:schemeClr val="bg1"/>
                </a:solidFill>
                <a:cs typeface="+mn-ea"/>
                <a:sym typeface="+mn-lt"/>
              </a:rPr>
              <a:t>背景扫描</a:t>
            </a:r>
            <a:endParaRPr lang="zh-CN" altLang="en-US" sz="2800" b="1">
              <a:solidFill>
                <a:schemeClr val="bg1"/>
              </a:solidFill>
              <a:cs typeface="+mn-ea"/>
              <a:sym typeface="+mn-lt"/>
            </a:endParaRPr>
          </a:p>
        </p:txBody>
      </p:sp>
      <p:sp>
        <p:nvSpPr>
          <p:cNvPr id="2" name="文本框 1"/>
          <p:cNvSpPr txBox="1"/>
          <p:nvPr/>
        </p:nvSpPr>
        <p:spPr>
          <a:xfrm>
            <a:off x="1009904" y="491561"/>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资源与积累</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rcRect l="41453" r="17821"/>
          <a:stretch>
            <a:fillRect/>
          </a:stretch>
        </p:blipFill>
        <p:spPr>
          <a:xfrm>
            <a:off x="732331" y="1319247"/>
            <a:ext cx="3777042" cy="4911725"/>
          </a:xfrm>
          <a:prstGeom prst="rect">
            <a:avLst/>
          </a:prstGeom>
        </p:spPr>
      </p:pic>
      <p:sp>
        <p:nvSpPr>
          <p:cNvPr id="10" name="矩形 9"/>
          <p:cNvSpPr/>
          <p:nvPr/>
        </p:nvSpPr>
        <p:spPr>
          <a:xfrm>
            <a:off x="4209420" y="1713728"/>
            <a:ext cx="2610188" cy="600384"/>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809325" y="2708593"/>
            <a:ext cx="6872413" cy="2571666"/>
          </a:xfrm>
          <a:prstGeom prst="rect">
            <a:avLst/>
          </a:prstGeom>
        </p:spPr>
        <p:txBody>
          <a:bodyPr wrap="square">
            <a:spAutoFit/>
          </a:bodyPr>
          <a:lstStyle/>
          <a:p>
            <a:pPr indent="457200">
              <a:lnSpc>
                <a:spcPct val="150000"/>
              </a:lnSpc>
            </a:pPr>
            <a:r>
              <a:rPr lang="zh-CN" altLang="en-US" sz="2200">
                <a:latin typeface="微软雅黑" panose="020b0503020204020204" pitchFamily="34" charset="-122"/>
                <a:ea typeface="微软雅黑" panose="020b0503020204020204" pitchFamily="34" charset="-122"/>
                <a:cs typeface="+mn-ea"/>
                <a:sym typeface="+mn-lt"/>
              </a:rPr>
              <a:t>孔子就生活在那样的一个时代，他确立了自己</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“仁”“礼”</a:t>
            </a:r>
            <a:r>
              <a:rPr lang="zh-CN" altLang="en-US" sz="2200">
                <a:latin typeface="微软雅黑" panose="020b0503020204020204" pitchFamily="34" charset="-122"/>
                <a:ea typeface="微软雅黑" panose="020b0503020204020204" pitchFamily="34" charset="-122"/>
                <a:cs typeface="+mn-ea"/>
                <a:sym typeface="+mn-lt"/>
              </a:rPr>
              <a:t>的学术思想，并把这种思想在开办教育的过程中传授给自己的学生，后来他的</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弟子及其再传弟子</a:t>
            </a:r>
            <a:r>
              <a:rPr lang="zh-CN" altLang="en-US" sz="2200">
                <a:latin typeface="微软雅黑" panose="020b0503020204020204" pitchFamily="34" charset="-122"/>
                <a:ea typeface="微软雅黑" panose="020b0503020204020204" pitchFamily="34" charset="-122"/>
                <a:cs typeface="+mn-ea"/>
                <a:sym typeface="+mn-lt"/>
              </a:rPr>
              <a:t>把这些记录下来，就形成了流传至今的经典名著</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solidFill>
                  <a:srgbClr val="C00000"/>
                </a:solidFill>
                <a:latin typeface="微软雅黑" panose="020b0503020204020204" pitchFamily="34" charset="-122"/>
                <a:ea typeface="微软雅黑" panose="020b0503020204020204" pitchFamily="34" charset="-122"/>
                <a:cs typeface="+mn-ea"/>
                <a:sym typeface="+mn-lt"/>
              </a:rPr>
              <a:t>论语</a:t>
            </a:r>
            <a:r>
              <a:rPr lang="en-US" altLang="zh-CN" sz="22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200">
                <a:latin typeface="微软雅黑" panose="020b0503020204020204" pitchFamily="34" charset="-122"/>
                <a:ea typeface="微软雅黑" panose="020b0503020204020204" pitchFamily="34" charset="-122"/>
                <a:cs typeface="+mn-ea"/>
                <a:sym typeface="+mn-lt"/>
              </a:rPr>
              <a:t>。</a:t>
            </a:r>
            <a:endParaRPr lang="zh-CN" altLang="en-US" sz="2200">
              <a:latin typeface="微软雅黑" panose="020b0503020204020204" pitchFamily="34" charset="-122"/>
              <a:ea typeface="微软雅黑" panose="020b0503020204020204" pitchFamily="34" charset="-122"/>
              <a:cs typeface="+mn-ea"/>
              <a:sym typeface="+mn-lt"/>
            </a:endParaRPr>
          </a:p>
        </p:txBody>
      </p:sp>
      <p:sp>
        <p:nvSpPr>
          <p:cNvPr id="14" name="文本框 13"/>
          <p:cNvSpPr txBox="1"/>
          <p:nvPr/>
        </p:nvSpPr>
        <p:spPr>
          <a:xfrm>
            <a:off x="4809325" y="1752310"/>
            <a:ext cx="3252751" cy="523220"/>
          </a:xfrm>
          <a:prstGeom prst="rect">
            <a:avLst/>
          </a:prstGeom>
          <a:noFill/>
        </p:spPr>
        <p:txBody>
          <a:bodyPr wrap="square" rtlCol="0">
            <a:spAutoFit/>
          </a:bodyPr>
          <a:lstStyle/>
          <a:p>
            <a:r>
              <a:rPr lang="zh-CN" altLang="en-US" sz="2800" b="1">
                <a:solidFill>
                  <a:schemeClr val="bg1"/>
                </a:solidFill>
                <a:cs typeface="+mn-ea"/>
                <a:sym typeface="+mn-lt"/>
              </a:rPr>
              <a:t>背景扫描</a:t>
            </a:r>
            <a:endParaRPr lang="zh-CN" altLang="en-US" sz="2800" b="1">
              <a:solidFill>
                <a:schemeClr val="bg1"/>
              </a:solidFill>
              <a:cs typeface="+mn-ea"/>
              <a:sym typeface="+mn-lt"/>
            </a:endParaRPr>
          </a:p>
        </p:txBody>
      </p:sp>
      <p:sp>
        <p:nvSpPr>
          <p:cNvPr id="2" name="文本框 1"/>
          <p:cNvSpPr txBox="1"/>
          <p:nvPr/>
        </p:nvSpPr>
        <p:spPr>
          <a:xfrm>
            <a:off x="1009904" y="491561"/>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资源与积累</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5.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xj2ya3g">
      <a:majorFont>
        <a:latin typeface="字魂36号-正文宋楷"/>
        <a:ea typeface="字魂36号-正文宋楷"/>
        <a:cs typeface="Arial"/>
      </a:majorFont>
      <a:minorFont>
        <a:latin typeface="字魂36号-正文宋楷"/>
        <a:ea typeface="字魂36号-正文宋楷"/>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275</Paragraphs>
  <Slides>57</Slides>
  <Notes>54</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57</vt:i4>
      </vt:variant>
    </vt:vector>
  </HeadingPairs>
  <TitlesOfParts>
    <vt:vector baseType="lpstr" size="69">
      <vt:lpstr>Arial</vt:lpstr>
      <vt:lpstr>字魂36号-正文宋楷</vt:lpstr>
      <vt:lpstr>等线 Light</vt:lpstr>
      <vt:lpstr>等线</vt:lpstr>
      <vt:lpstr>微软雅黑</vt:lpstr>
      <vt:lpstr>Wingdings</vt:lpstr>
      <vt:lpstr>楷体</vt:lpstr>
      <vt:lpstr>宋体</vt:lpstr>
      <vt:lpstr>Times New Roman</vt:lpstr>
      <vt:lpstr>Courier New</vt:lpstr>
      <vt:lpstr>Calibri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5</dc:title>
  <dc:creator>Administrator</dc:creator>
  <cp:lastModifiedBy>dell</cp:lastModifiedBy>
  <cp:revision>63</cp:revision>
  <dcterms:created xsi:type="dcterms:W3CDTF">2018-07-19T03:39:00Z</dcterms:created>
  <dcterms:modified xsi:type="dcterms:W3CDTF">2020-09-07T02:14:02Z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