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317" r:id="rId5"/>
    <p:sldId id="260" r:id="rId6"/>
    <p:sldId id="318" r:id="rId7"/>
    <p:sldId id="304" r:id="rId8"/>
    <p:sldId id="319" r:id="rId9"/>
    <p:sldId id="320" r:id="rId10"/>
    <p:sldId id="321" r:id="rId11"/>
    <p:sldId id="322" r:id="rId12"/>
    <p:sldId id="323" r:id="rId13"/>
    <p:sldId id="324" r:id="rId14"/>
    <p:sldId id="329" r:id="rId15"/>
    <p:sldId id="330" r:id="rId16"/>
    <p:sldId id="332" r:id="rId17"/>
    <p:sldId id="331" r:id="rId18"/>
    <p:sldId id="326" r:id="rId19"/>
    <p:sldId id="305" r:id="rId20"/>
    <p:sldId id="334" r:id="rId21"/>
    <p:sldId id="333" r:id="rId22"/>
    <p:sldId id="335" r:id="rId23"/>
    <p:sldId id="336" r:id="rId24"/>
    <p:sldId id="337" r:id="rId25"/>
    <p:sldId id="338" r:id="rId26"/>
    <p:sldId id="339" r:id="rId27"/>
    <p:sldId id="340" r:id="rId28"/>
    <p:sldId id="341" r:id="rId29"/>
    <p:sldId id="301" r:id="rId30"/>
    <p:sldId id="342" r:id="rId31"/>
    <p:sldId id="316" r:id="rId32"/>
    <p:sldId id="343" r:id="rId33"/>
    <p:sldId id="344"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CC00FF"/>
    <a:srgbClr val="0000FF"/>
    <a:srgbClr val="660066"/>
    <a:srgbClr val="006600"/>
    <a:srgbClr val="6633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1173163" y="457200"/>
            <a:ext cx="7772400" cy="11430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28650" y="1825625"/>
            <a:ext cx="7886700" cy="20986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8650" y="4076700"/>
            <a:ext cx="7886700" cy="21002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4"/>
          <p:cNvSpPr>
            <a:spLocks noGrp="1"/>
          </p:cNvSpPr>
          <p:nvPr>
            <p:ph type="dt" sz="half" idx="10"/>
          </p:nvPr>
        </p:nvSpPr>
        <p:spPr>
          <a:ln/>
        </p:spPr>
        <p:txBody>
          <a:bodyPr/>
          <a:lstStyle>
            <a:lvl1pPr>
              <a:defRPr/>
            </a:lvl1pPr>
          </a:lstStyle>
          <a:p>
            <a:endParaRPr lang="zh-CN" altLang="en-US"/>
          </a:p>
        </p:txBody>
      </p:sp>
      <p:sp>
        <p:nvSpPr>
          <p:cNvPr id="6" name="Rectangle 5"/>
          <p:cNvSpPr>
            <a:spLocks noGrp="1"/>
          </p:cNvSpPr>
          <p:nvPr>
            <p:ph type="ftr" sz="quarter" idx="11"/>
          </p:nvPr>
        </p:nvSpPr>
        <p:spPr>
          <a:ln/>
        </p:spPr>
        <p:txBody>
          <a:bodyPr/>
          <a:lstStyle>
            <a:lvl1pPr>
              <a:defRPr/>
            </a:lvl1pPr>
          </a:lstStyle>
          <a:p>
            <a:endParaRPr lang="zh-CN" altLang="en-US"/>
          </a:p>
        </p:txBody>
      </p:sp>
      <p:sp>
        <p:nvSpPr>
          <p:cNvPr id="7" name="Rectangle 6"/>
          <p:cNvSpPr>
            <a:spLocks noGrp="1"/>
          </p:cNvSpPr>
          <p:nvPr>
            <p:ph type="sldNum" sz="quarter" idx="12"/>
          </p:nvPr>
        </p:nvSpPr>
        <p:spPr>
          <a:ln/>
        </p:spPr>
        <p:txBody>
          <a:bodyPr/>
          <a:lstStyle>
            <a:lvl1pPr>
              <a:defRPr/>
            </a:lvl1pPr>
          </a:lstStyle>
          <a:p>
            <a:fld id="{DD54EFBC-BEDA-4FDD-AD93-92D8FBF32E09}" type="slidenum">
              <a:rPr lang="zh-CN" altLang="en-US"/>
              <a:pPr/>
              <a:t>‹#›</a:t>
            </a:fld>
            <a:endParaRPr lang="zh-CN" altLang="en-US"/>
          </a:p>
        </p:txBody>
      </p:sp>
    </p:spTree>
    <p:extLst>
      <p:ext uri="{BB962C8B-B14F-4D97-AF65-F5344CB8AC3E}">
        <p14:creationId xmlns:p14="http://schemas.microsoft.com/office/powerpoint/2010/main" val="814782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2018-11-14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Administrator\桌面\新建文件夹\ppt背景图片\[@4YIKLVDKV$Z1@[][%D}K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86576"/>
          </a:xfrm>
          <a:prstGeom prst="rect">
            <a:avLst/>
          </a:prstGeom>
          <a:noFill/>
          <a:extLst>
            <a:ext uri="{909E8E84-426E-40DD-AFC4-6F175D3DCCD1}">
              <a14:hiddenFill xmlns:a14="http://schemas.microsoft.com/office/drawing/2010/main">
                <a:solidFill>
                  <a:srgbClr val="FFFFFF"/>
                </a:solidFill>
              </a14:hiddenFill>
            </a:ext>
          </a:extLst>
        </p:spPr>
      </p:pic>
      <p:sp>
        <p:nvSpPr>
          <p:cNvPr id="5125" name="文本框 5124"/>
          <p:cNvSpPr txBox="1"/>
          <p:nvPr/>
        </p:nvSpPr>
        <p:spPr>
          <a:xfrm>
            <a:off x="0" y="1484784"/>
            <a:ext cx="9144000" cy="1077218"/>
          </a:xfrm>
          <a:prstGeom prst="rect">
            <a:avLst/>
          </a:prstGeom>
          <a:noFill/>
          <a:ln w="9525">
            <a:noFill/>
          </a:ln>
        </p:spPr>
        <p:txBody>
          <a:bodyPr wrap="square">
            <a:spAutoFit/>
          </a:bodyPr>
          <a:lstStyle/>
          <a:p>
            <a:pPr>
              <a:buClr>
                <a:srgbClr val="000000"/>
              </a:buClr>
            </a:pPr>
            <a:r>
              <a:rPr lang="zh-CN" altLang="en-US" sz="3200" b="1" noProof="1">
                <a:solidFill>
                  <a:srgbClr val="006600"/>
                </a:solidFill>
                <a:latin typeface="华文新魏" panose="02010800040101010101" pitchFamily="2" charset="-122"/>
                <a:ea typeface="华文新魏" panose="02010800040101010101" pitchFamily="2" charset="-122"/>
                <a:cs typeface="+mn-ea"/>
              </a:rPr>
              <a:t>蒲柳</a:t>
            </a:r>
            <a:r>
              <a:rPr lang="zh-CN" altLang="en-US" sz="3200" b="1" noProof="1" smtClean="0">
                <a:solidFill>
                  <a:srgbClr val="006600"/>
                </a:solidFill>
                <a:latin typeface="华文新魏" panose="02010800040101010101" pitchFamily="2" charset="-122"/>
                <a:ea typeface="华文新魏" panose="02010800040101010101" pitchFamily="2" charset="-122"/>
                <a:cs typeface="+mn-ea"/>
              </a:rPr>
              <a:t>人家：</a:t>
            </a:r>
            <a:r>
              <a:rPr lang="zh-CN" altLang="en-US" sz="3200" b="1" noProof="1" smtClean="0">
                <a:solidFill>
                  <a:srgbClr val="CC00FF"/>
                </a:solidFill>
                <a:latin typeface="华文新魏" panose="02010800040101010101" pitchFamily="2" charset="-122"/>
                <a:ea typeface="华文新魏" panose="02010800040101010101" pitchFamily="2" charset="-122"/>
                <a:cs typeface="+mn-ea"/>
              </a:rPr>
              <a:t>指</a:t>
            </a:r>
            <a:r>
              <a:rPr lang="zh-CN" altLang="en-US" sz="3200" b="1" dirty="0" smtClean="0">
                <a:solidFill>
                  <a:srgbClr val="CC00FF"/>
                </a:solidFill>
                <a:latin typeface="华文新魏" panose="02010800040101010101" pitchFamily="2" charset="-122"/>
                <a:ea typeface="华文新魏" panose="02010800040101010101" pitchFamily="2" charset="-122"/>
              </a:rPr>
              <a:t>用</a:t>
            </a:r>
            <a:r>
              <a:rPr lang="zh-CN" altLang="en-US" sz="3200" b="1" dirty="0">
                <a:solidFill>
                  <a:srgbClr val="CC00FF"/>
                </a:solidFill>
                <a:latin typeface="华文新魏" panose="02010800040101010101" pitchFamily="2" charset="-122"/>
                <a:ea typeface="华文新魏" panose="02010800040101010101" pitchFamily="2" charset="-122"/>
              </a:rPr>
              <a:t>蒲草和柳树枝搭起房屋的人家，这里指代普通贫苦农家</a:t>
            </a:r>
            <a:r>
              <a:rPr lang="zh-CN" altLang="en-US" sz="3200" b="1" dirty="0" smtClean="0">
                <a:solidFill>
                  <a:srgbClr val="CC00FF"/>
                </a:solidFill>
                <a:latin typeface="华文新魏" panose="02010800040101010101" pitchFamily="2" charset="-122"/>
                <a:ea typeface="华文新魏" panose="02010800040101010101" pitchFamily="2" charset="-122"/>
              </a:rPr>
              <a:t>。</a:t>
            </a:r>
            <a:endParaRPr lang="zh-CN" altLang="en-US" sz="3200" b="1" dirty="0">
              <a:solidFill>
                <a:srgbClr val="CC00FF"/>
              </a:solidFill>
              <a:latin typeface="华文新魏" panose="02010800040101010101" pitchFamily="2" charset="-122"/>
              <a:ea typeface="华文新魏" panose="02010800040101010101" pitchFamily="2" charset="-122"/>
            </a:endParaRPr>
          </a:p>
        </p:txBody>
      </p:sp>
      <p:sp>
        <p:nvSpPr>
          <p:cNvPr id="2" name="矩形 1"/>
          <p:cNvSpPr/>
          <p:nvPr/>
        </p:nvSpPr>
        <p:spPr>
          <a:xfrm>
            <a:off x="2940782" y="18486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chemeClr val="accent6">
                    <a:lumMod val="60000"/>
                    <a:lumOff val="40000"/>
                  </a:schemeClr>
                </a:solidFill>
                <a:latin typeface="华文琥珀" pitchFamily="2" charset="-122"/>
                <a:ea typeface="华文琥珀" pitchFamily="2" charset="-122"/>
              </a:rPr>
              <a:t>背景导入</a:t>
            </a:r>
            <a:endParaRPr lang="zh-CN" altLang="en-US" sz="6000" cap="none" spc="0" dirty="0">
              <a:ln w="11430"/>
              <a:solidFill>
                <a:schemeClr val="accent6">
                  <a:lumMod val="60000"/>
                  <a:lumOff val="40000"/>
                </a:schemeClr>
              </a:solidFill>
              <a:latin typeface="华文琥珀" pitchFamily="2" charset="-122"/>
              <a:ea typeface="华文琥珀" pitchFamily="2" charset="-122"/>
            </a:endParaRPr>
          </a:p>
        </p:txBody>
      </p:sp>
      <p:sp>
        <p:nvSpPr>
          <p:cNvPr id="11" name="文本框 7169"/>
          <p:cNvSpPr txBox="1">
            <a:spLocks noChangeArrowheads="1"/>
          </p:cNvSpPr>
          <p:nvPr/>
        </p:nvSpPr>
        <p:spPr bwMode="auto">
          <a:xfrm>
            <a:off x="0" y="2562002"/>
            <a:ext cx="9144000"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itchFamily="34" charset="0"/>
                <a:ea typeface="宋体" pitchFamily="2" charset="-122"/>
              </a:defRPr>
            </a:lvl1pPr>
            <a:lvl2pPr>
              <a:defRPr sz="2400">
                <a:solidFill>
                  <a:schemeClr val="tx1"/>
                </a:solidFill>
                <a:latin typeface="Arial" pitchFamily="34" charset="0"/>
                <a:ea typeface="宋体" pitchFamily="2" charset="-122"/>
              </a:defRPr>
            </a:lvl2pPr>
            <a:lvl3pPr>
              <a:defRPr sz="2400">
                <a:solidFill>
                  <a:schemeClr val="tx1"/>
                </a:solidFill>
                <a:latin typeface="Arial" pitchFamily="34" charset="0"/>
                <a:ea typeface="宋体" pitchFamily="2" charset="-122"/>
              </a:defRPr>
            </a:lvl3pPr>
            <a:lvl4pPr>
              <a:defRPr sz="2400">
                <a:solidFill>
                  <a:schemeClr val="tx1"/>
                </a:solidFill>
                <a:latin typeface="Arial" pitchFamily="34" charset="0"/>
                <a:ea typeface="宋体" pitchFamily="2" charset="-122"/>
              </a:defRPr>
            </a:lvl4pPr>
            <a:lvl5pPr>
              <a:defRPr sz="24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4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4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4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400">
                <a:solidFill>
                  <a:schemeClr val="tx1"/>
                </a:solidFill>
                <a:latin typeface="Arial" pitchFamily="34" charset="0"/>
                <a:ea typeface="宋体" pitchFamily="2" charset="-122"/>
              </a:defRPr>
            </a:lvl9pPr>
          </a:lstStyle>
          <a:p>
            <a:pPr>
              <a:lnSpc>
                <a:spcPct val="110000"/>
              </a:lnSpc>
              <a:spcBef>
                <a:spcPct val="50000"/>
              </a:spcBef>
            </a:pPr>
            <a:r>
              <a:rPr lang="en-US" altLang="zh-CN" sz="2800" b="1" dirty="0" smtClean="0">
                <a:solidFill>
                  <a:srgbClr val="663300"/>
                </a:solidFill>
                <a:latin typeface="华文楷体" pitchFamily="2" charset="-122"/>
                <a:ea typeface="华文楷体" pitchFamily="2" charset="-122"/>
              </a:rPr>
              <a:t>       《</a:t>
            </a:r>
            <a:r>
              <a:rPr lang="zh-CN" altLang="en-US" sz="2800" b="1" dirty="0" smtClean="0">
                <a:solidFill>
                  <a:srgbClr val="663300"/>
                </a:solidFill>
                <a:latin typeface="华文楷体" pitchFamily="2" charset="-122"/>
                <a:ea typeface="华文楷体" pitchFamily="2" charset="-122"/>
              </a:rPr>
              <a:t>蒲柳人家</a:t>
            </a:r>
            <a:r>
              <a:rPr lang="en-US" altLang="zh-CN" sz="2800" b="1" dirty="0" smtClean="0">
                <a:solidFill>
                  <a:srgbClr val="663300"/>
                </a:solidFill>
                <a:latin typeface="华文楷体" pitchFamily="2" charset="-122"/>
                <a:ea typeface="华文楷体" pitchFamily="2" charset="-122"/>
              </a:rPr>
              <a:t>》</a:t>
            </a:r>
            <a:r>
              <a:rPr lang="zh-CN" altLang="en-US" sz="2800" b="1" dirty="0" smtClean="0">
                <a:solidFill>
                  <a:srgbClr val="663300"/>
                </a:solidFill>
                <a:latin typeface="华文楷体" pitchFamily="2" charset="-122"/>
                <a:ea typeface="华文楷体" pitchFamily="2" charset="-122"/>
              </a:rPr>
              <a:t>这部</a:t>
            </a:r>
            <a:r>
              <a:rPr lang="zh-CN" altLang="en-US" sz="2800" b="1" dirty="0" smtClean="0">
                <a:solidFill>
                  <a:srgbClr val="FF0000"/>
                </a:solidFill>
                <a:latin typeface="华文楷体" pitchFamily="2" charset="-122"/>
                <a:ea typeface="华文楷体" pitchFamily="2" charset="-122"/>
              </a:rPr>
              <a:t>小说</a:t>
            </a:r>
            <a:r>
              <a:rPr lang="zh-CN" altLang="en-US" sz="2800" b="1" dirty="0" smtClean="0">
                <a:solidFill>
                  <a:srgbClr val="663300"/>
                </a:solidFill>
                <a:latin typeface="华文楷体" pitchFamily="2" charset="-122"/>
                <a:ea typeface="华文楷体" pitchFamily="2" charset="-122"/>
              </a:rPr>
              <a:t>讲的故事发生在</a:t>
            </a:r>
            <a:r>
              <a:rPr lang="zh-CN" altLang="en-US" sz="2800" b="1" dirty="0">
                <a:solidFill>
                  <a:srgbClr val="663300"/>
                </a:solidFill>
                <a:latin typeface="华文楷体" pitchFamily="2" charset="-122"/>
                <a:ea typeface="华文楷体" pitchFamily="2" charset="-122"/>
              </a:rPr>
              <a:t>20世纪30年代，花鞋杜四家的童养媳望日莲与周檎相爱，可阴险邪恶的杜四夫妇另有打算。半路又杀出巡警麻雷子，勾结杜四，要把望日莲卖给董太师做小，并要以“抗日”的罪名把周檎抓走。于是，矛盾激化，以何大学问．一丈青大娘．柳罐斗．吉老秤等为首的父老乡亲一齐出面，挫败麻、杜阴谋</a:t>
            </a:r>
            <a:r>
              <a:rPr lang="zh-CN" altLang="en-US" sz="2800" b="1" dirty="0" smtClean="0">
                <a:solidFill>
                  <a:srgbClr val="663300"/>
                </a:solidFill>
                <a:latin typeface="华文楷体" pitchFamily="2" charset="-122"/>
                <a:ea typeface="华文楷体" pitchFamily="2" charset="-122"/>
              </a:rPr>
              <a:t>，周檎、望日莲</a:t>
            </a:r>
            <a:r>
              <a:rPr lang="zh-CN" altLang="en-US" sz="2800" b="1" dirty="0">
                <a:solidFill>
                  <a:srgbClr val="663300"/>
                </a:solidFill>
                <a:latin typeface="华文楷体" pitchFamily="2" charset="-122"/>
                <a:ea typeface="华文楷体" pitchFamily="2" charset="-122"/>
              </a:rPr>
              <a:t>顺利完婚。全篇小说共分12节，记述了运河边十来个乡间人物的逸闻趣事，表现了他们的多情重</a:t>
            </a:r>
            <a:r>
              <a:rPr lang="zh-CN" altLang="en-US" sz="2800" b="1" dirty="0" smtClean="0">
                <a:solidFill>
                  <a:srgbClr val="663300"/>
                </a:solidFill>
                <a:latin typeface="华文楷体" pitchFamily="2" charset="-122"/>
                <a:ea typeface="华文楷体" pitchFamily="2" charset="-122"/>
              </a:rPr>
              <a:t>义。锄奸</a:t>
            </a:r>
            <a:r>
              <a:rPr lang="zh-CN" altLang="en-US" sz="2800" b="1" dirty="0">
                <a:solidFill>
                  <a:srgbClr val="663300"/>
                </a:solidFill>
                <a:latin typeface="华文楷体" pitchFamily="2" charset="-122"/>
                <a:ea typeface="华文楷体" pitchFamily="2" charset="-122"/>
              </a:rPr>
              <a:t>助良．扶危济困的美德</a:t>
            </a:r>
            <a:r>
              <a:rPr lang="zh-CN" altLang="en-US" sz="2800" b="1" dirty="0" smtClean="0">
                <a:solidFill>
                  <a:srgbClr val="663300"/>
                </a:solidFill>
                <a:latin typeface="华文楷体" pitchFamily="2" charset="-122"/>
                <a:ea typeface="华文楷体" pitchFamily="2" charset="-122"/>
              </a:rPr>
              <a:t>。</a:t>
            </a:r>
            <a:r>
              <a:rPr lang="zh-CN" altLang="en-US" sz="2800" b="1" dirty="0" smtClean="0">
                <a:solidFill>
                  <a:srgbClr val="CC00FF"/>
                </a:solidFill>
                <a:latin typeface="华文楷体" pitchFamily="2" charset="-122"/>
                <a:ea typeface="华文楷体" pitchFamily="2" charset="-122"/>
              </a:rPr>
              <a:t>本文选自前两节。</a:t>
            </a:r>
            <a:endParaRPr lang="zh-CN" altLang="en-US" sz="2800" b="1" dirty="0">
              <a:solidFill>
                <a:srgbClr val="CC00FF"/>
              </a:solidFill>
              <a:latin typeface="华文楷体" pitchFamily="2" charset="-122"/>
              <a:ea typeface="华文楷体" pitchFamily="2" charset="-122"/>
            </a:endParaRPr>
          </a:p>
        </p:txBody>
      </p:sp>
    </p:spTree>
    <p:extLst>
      <p:ext uri="{BB962C8B-B14F-4D97-AF65-F5344CB8AC3E}">
        <p14:creationId xmlns:p14="http://schemas.microsoft.com/office/powerpoint/2010/main" val="20728352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125">
                                            <p:txEl>
                                              <p:pRg st="0" end="0"/>
                                            </p:txEl>
                                          </p:spTgt>
                                        </p:tgtEl>
                                        <p:attrNameLst>
                                          <p:attrName>style.visibility</p:attrName>
                                        </p:attrNameLst>
                                      </p:cBhvr>
                                      <p:to>
                                        <p:strVal val="visible"/>
                                      </p:to>
                                    </p:set>
                                    <p:animEffect transition="in" filter="wipe(down)">
                                      <p:cBhvr>
                                        <p:cTn id="12" dur="580">
                                          <p:stCondLst>
                                            <p:cond delay="0"/>
                                          </p:stCondLst>
                                        </p:cTn>
                                        <p:tgtEl>
                                          <p:spTgt spid="5125">
                                            <p:txEl>
                                              <p:pRg st="0" end="0"/>
                                            </p:txEl>
                                          </p:spTgt>
                                        </p:tgtEl>
                                      </p:cBhvr>
                                    </p:animEffect>
                                    <p:anim calcmode="lin" valueType="num">
                                      <p:cBhvr>
                                        <p:cTn id="13" dur="1822" tmFilter="0,0; 0.14,0.36; 0.43,0.73; 0.71,0.91; 1.0,1.0">
                                          <p:stCondLst>
                                            <p:cond delay="0"/>
                                          </p:stCondLst>
                                        </p:cTn>
                                        <p:tgtEl>
                                          <p:spTgt spid="5125">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125">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125">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125">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125">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5125">
                                            <p:txEl>
                                              <p:pRg st="0" end="0"/>
                                            </p:txEl>
                                          </p:spTgt>
                                        </p:tgtEl>
                                      </p:cBhvr>
                                      <p:to x="100000" y="60000"/>
                                    </p:animScale>
                                    <p:animScale>
                                      <p:cBhvr>
                                        <p:cTn id="19" dur="166" decel="50000">
                                          <p:stCondLst>
                                            <p:cond delay="676"/>
                                          </p:stCondLst>
                                        </p:cTn>
                                        <p:tgtEl>
                                          <p:spTgt spid="5125">
                                            <p:txEl>
                                              <p:pRg st="0" end="0"/>
                                            </p:txEl>
                                          </p:spTgt>
                                        </p:tgtEl>
                                      </p:cBhvr>
                                      <p:to x="100000" y="100000"/>
                                    </p:animScale>
                                    <p:animScale>
                                      <p:cBhvr>
                                        <p:cTn id="20" dur="26">
                                          <p:stCondLst>
                                            <p:cond delay="1312"/>
                                          </p:stCondLst>
                                        </p:cTn>
                                        <p:tgtEl>
                                          <p:spTgt spid="5125">
                                            <p:txEl>
                                              <p:pRg st="0" end="0"/>
                                            </p:txEl>
                                          </p:spTgt>
                                        </p:tgtEl>
                                      </p:cBhvr>
                                      <p:to x="100000" y="80000"/>
                                    </p:animScale>
                                    <p:animScale>
                                      <p:cBhvr>
                                        <p:cTn id="21" dur="166" decel="50000">
                                          <p:stCondLst>
                                            <p:cond delay="1338"/>
                                          </p:stCondLst>
                                        </p:cTn>
                                        <p:tgtEl>
                                          <p:spTgt spid="5125">
                                            <p:txEl>
                                              <p:pRg st="0" end="0"/>
                                            </p:txEl>
                                          </p:spTgt>
                                        </p:tgtEl>
                                      </p:cBhvr>
                                      <p:to x="100000" y="100000"/>
                                    </p:animScale>
                                    <p:animScale>
                                      <p:cBhvr>
                                        <p:cTn id="22" dur="26">
                                          <p:stCondLst>
                                            <p:cond delay="1642"/>
                                          </p:stCondLst>
                                        </p:cTn>
                                        <p:tgtEl>
                                          <p:spTgt spid="5125">
                                            <p:txEl>
                                              <p:pRg st="0" end="0"/>
                                            </p:txEl>
                                          </p:spTgt>
                                        </p:tgtEl>
                                      </p:cBhvr>
                                      <p:to x="100000" y="90000"/>
                                    </p:animScale>
                                    <p:animScale>
                                      <p:cBhvr>
                                        <p:cTn id="23" dur="166" decel="50000">
                                          <p:stCondLst>
                                            <p:cond delay="1668"/>
                                          </p:stCondLst>
                                        </p:cTn>
                                        <p:tgtEl>
                                          <p:spTgt spid="5125">
                                            <p:txEl>
                                              <p:pRg st="0" end="0"/>
                                            </p:txEl>
                                          </p:spTgt>
                                        </p:tgtEl>
                                      </p:cBhvr>
                                      <p:to x="100000" y="100000"/>
                                    </p:animScale>
                                    <p:animScale>
                                      <p:cBhvr>
                                        <p:cTn id="24" dur="26">
                                          <p:stCondLst>
                                            <p:cond delay="1808"/>
                                          </p:stCondLst>
                                        </p:cTn>
                                        <p:tgtEl>
                                          <p:spTgt spid="5125">
                                            <p:txEl>
                                              <p:pRg st="0" end="0"/>
                                            </p:txEl>
                                          </p:spTgt>
                                        </p:tgtEl>
                                      </p:cBhvr>
                                      <p:to x="100000" y="95000"/>
                                    </p:animScale>
                                    <p:animScale>
                                      <p:cBhvr>
                                        <p:cTn id="25" dur="166" decel="50000">
                                          <p:stCondLst>
                                            <p:cond delay="1834"/>
                                          </p:stCondLst>
                                        </p:cTn>
                                        <p:tgtEl>
                                          <p:spTgt spid="5125">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88" y="2924944"/>
            <a:ext cx="2170026" cy="3144332"/>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30426" y="6097235"/>
            <a:ext cx="1723549"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何满子</a:t>
            </a:r>
            <a:endParaRPr lang="zh-CN" altLang="en-US" sz="4000" cap="none" spc="0" dirty="0">
              <a:ln w="11430"/>
              <a:solidFill>
                <a:srgbClr val="CC00FF"/>
              </a:solidFill>
              <a:latin typeface="华文琥珀" pitchFamily="2" charset="-122"/>
              <a:ea typeface="华文琥珀" pitchFamily="2" charset="-122"/>
            </a:endParaRPr>
          </a:p>
        </p:txBody>
      </p:sp>
      <p:sp>
        <p:nvSpPr>
          <p:cNvPr id="2" name="矩形 1"/>
          <p:cNvSpPr/>
          <p:nvPr/>
        </p:nvSpPr>
        <p:spPr>
          <a:xfrm>
            <a:off x="2296090" y="2890391"/>
            <a:ext cx="6847910" cy="1077218"/>
          </a:xfrm>
          <a:prstGeom prst="rect">
            <a:avLst/>
          </a:prstGeom>
        </p:spPr>
        <p:txBody>
          <a:bodyPr wrap="square">
            <a:spAutoFit/>
          </a:bodyPr>
          <a:lstStyle/>
          <a:p>
            <a:r>
              <a:rPr lang="zh-CN" altLang="en-US" sz="3200" b="1" dirty="0" smtClean="0">
                <a:solidFill>
                  <a:srgbClr val="FF0000"/>
                </a:solidFill>
                <a:latin typeface="华文楷体" pitchFamily="2" charset="-122"/>
                <a:ea typeface="华文楷体" pitchFamily="2" charset="-122"/>
              </a:rPr>
              <a:t>文中哪些</a:t>
            </a:r>
            <a:r>
              <a:rPr lang="zh-CN" altLang="en-US" sz="3200" b="1" dirty="0">
                <a:solidFill>
                  <a:srgbClr val="FF0000"/>
                </a:solidFill>
                <a:latin typeface="华文楷体" pitchFamily="2" charset="-122"/>
                <a:ea typeface="华文楷体" pitchFamily="2" charset="-122"/>
              </a:rPr>
              <a:t>句子</a:t>
            </a:r>
            <a:r>
              <a:rPr lang="zh-CN" altLang="en-US" sz="3200" b="1" dirty="0" smtClean="0">
                <a:solidFill>
                  <a:srgbClr val="FF0000"/>
                </a:solidFill>
                <a:latin typeface="华文楷体" pitchFamily="2" charset="-122"/>
                <a:ea typeface="华文楷体" pitchFamily="2" charset="-122"/>
              </a:rPr>
              <a:t>体现了何满子</a:t>
            </a:r>
            <a:r>
              <a:rPr lang="zh-CN" altLang="en-US" sz="3200" b="1" dirty="0">
                <a:solidFill>
                  <a:srgbClr val="FF0000"/>
                </a:solidFill>
                <a:latin typeface="华文楷体" pitchFamily="2" charset="-122"/>
                <a:ea typeface="华文楷体" pitchFamily="2" charset="-122"/>
              </a:rPr>
              <a:t>的性格特征，请试着描述</a:t>
            </a:r>
            <a:r>
              <a:rPr lang="zh-CN" altLang="en-US" sz="3200" b="1" dirty="0" smtClean="0">
                <a:solidFill>
                  <a:srgbClr val="FF0000"/>
                </a:solidFill>
                <a:latin typeface="华文楷体" pitchFamily="2" charset="-122"/>
                <a:ea typeface="华文楷体" pitchFamily="2" charset="-122"/>
              </a:rPr>
              <a:t>一下其性格特点？</a:t>
            </a:r>
            <a:endParaRPr lang="zh-CN" altLang="en-US" sz="3200" b="1" dirty="0">
              <a:latin typeface="华文楷体" pitchFamily="2" charset="-122"/>
              <a:ea typeface="华文楷体" pitchFamily="2" charset="-122"/>
            </a:endParaRPr>
          </a:p>
        </p:txBody>
      </p:sp>
      <p:sp>
        <p:nvSpPr>
          <p:cNvPr id="9" name="矩形 8"/>
          <p:cNvSpPr/>
          <p:nvPr/>
        </p:nvSpPr>
        <p:spPr>
          <a:xfrm>
            <a:off x="3846035" y="5013176"/>
            <a:ext cx="3275856"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dirty="0" smtClean="0">
                <a:ln w="11430"/>
                <a:solidFill>
                  <a:srgbClr val="00B050"/>
                </a:solidFill>
                <a:latin typeface="华文琥珀" pitchFamily="2" charset="-122"/>
                <a:ea typeface="华文琥珀" pitchFamily="2" charset="-122"/>
              </a:rPr>
              <a:t>倔强、顽皮</a:t>
            </a:r>
            <a:endParaRPr lang="zh-CN" altLang="en-US" sz="4400" cap="none" spc="0" dirty="0">
              <a:ln w="11430"/>
              <a:solidFill>
                <a:srgbClr val="00B050"/>
              </a:solidFill>
              <a:latin typeface="华文琥珀" pitchFamily="2" charset="-122"/>
              <a:ea typeface="华文琥珀" pitchFamily="2" charset="-122"/>
            </a:endParaRPr>
          </a:p>
        </p:txBody>
      </p:sp>
      <p:sp>
        <p:nvSpPr>
          <p:cNvPr id="12" name="矩形 11"/>
          <p:cNvSpPr/>
          <p:nvPr/>
        </p:nvSpPr>
        <p:spPr>
          <a:xfrm>
            <a:off x="3980988" y="4112389"/>
            <a:ext cx="3005951"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dirty="0" smtClean="0">
                <a:ln w="11430"/>
                <a:solidFill>
                  <a:srgbClr val="00B050"/>
                </a:solidFill>
                <a:latin typeface="华文琥珀" pitchFamily="2" charset="-122"/>
                <a:ea typeface="华文琥珀" pitchFamily="2" charset="-122"/>
              </a:rPr>
              <a:t>天真、好玩</a:t>
            </a:r>
            <a:endParaRPr lang="zh-CN" altLang="en-US" sz="4400" cap="none" spc="0" dirty="0">
              <a:ln w="11430"/>
              <a:solidFill>
                <a:srgbClr val="00B050"/>
              </a:solidFill>
              <a:latin typeface="华文琥珀" pitchFamily="2" charset="-122"/>
              <a:ea typeface="华文琥珀" pitchFamily="2" charset="-122"/>
            </a:endParaRPr>
          </a:p>
        </p:txBody>
      </p:sp>
      <p:sp>
        <p:nvSpPr>
          <p:cNvPr id="13" name="矩形 12"/>
          <p:cNvSpPr/>
          <p:nvPr/>
        </p:nvSpPr>
        <p:spPr>
          <a:xfrm>
            <a:off x="2263661" y="6004876"/>
            <a:ext cx="3456384"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dirty="0" smtClean="0">
                <a:ln w="11430"/>
                <a:solidFill>
                  <a:srgbClr val="00B050"/>
                </a:solidFill>
                <a:latin typeface="华文琥珀" pitchFamily="2" charset="-122"/>
                <a:ea typeface="华文琥珀" pitchFamily="2" charset="-122"/>
              </a:rPr>
              <a:t>稚气、可爱</a:t>
            </a:r>
            <a:endParaRPr lang="zh-CN" altLang="en-US" sz="4400" cap="none" spc="0" dirty="0">
              <a:ln w="11430"/>
              <a:solidFill>
                <a:srgbClr val="00B050"/>
              </a:solidFill>
              <a:latin typeface="华文琥珀" pitchFamily="2" charset="-122"/>
              <a:ea typeface="华文琥珀" pitchFamily="2" charset="-122"/>
            </a:endParaRPr>
          </a:p>
        </p:txBody>
      </p:sp>
      <p:sp>
        <p:nvSpPr>
          <p:cNvPr id="14" name="矩形 13"/>
          <p:cNvSpPr/>
          <p:nvPr/>
        </p:nvSpPr>
        <p:spPr>
          <a:xfrm>
            <a:off x="5729072" y="6002112"/>
            <a:ext cx="3374932"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dirty="0" smtClean="0">
                <a:ln w="11430"/>
                <a:solidFill>
                  <a:srgbClr val="00B050"/>
                </a:solidFill>
                <a:latin typeface="华文琥珀" pitchFamily="2" charset="-122"/>
                <a:ea typeface="华文琥珀" pitchFamily="2" charset="-122"/>
              </a:rPr>
              <a:t>聪慧、灵秀</a:t>
            </a:r>
            <a:endParaRPr lang="zh-CN" altLang="en-US" sz="4400" cap="none" spc="0" dirty="0">
              <a:ln w="11430"/>
              <a:solidFill>
                <a:srgbClr val="00B050"/>
              </a:solidFill>
              <a:latin typeface="华文琥珀" pitchFamily="2" charset="-122"/>
              <a:ea typeface="华文琥珀" pitchFamily="2" charset="-122"/>
            </a:endParaRPr>
          </a:p>
        </p:txBody>
      </p:sp>
    </p:spTree>
    <p:extLst>
      <p:ext uri="{BB962C8B-B14F-4D97-AF65-F5344CB8AC3E}">
        <p14:creationId xmlns:p14="http://schemas.microsoft.com/office/powerpoint/2010/main" val="3103519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sp>
        <p:nvSpPr>
          <p:cNvPr id="4" name="Rectangle 2"/>
          <p:cNvSpPr>
            <a:spLocks noChangeArrowheads="1"/>
          </p:cNvSpPr>
          <p:nvPr/>
        </p:nvSpPr>
        <p:spPr bwMode="auto">
          <a:xfrm>
            <a:off x="2884251" y="2906662"/>
            <a:ext cx="57610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smtClean="0">
                <a:solidFill>
                  <a:srgbClr val="FF0000"/>
                </a:solidFill>
                <a:latin typeface="华文楷体" pitchFamily="2" charset="-122"/>
                <a:ea typeface="华文楷体" pitchFamily="2" charset="-122"/>
              </a:rPr>
              <a:t>何满子</a:t>
            </a:r>
            <a:r>
              <a:rPr lang="zh-CN" altLang="en-US" sz="3200" b="1" dirty="0">
                <a:solidFill>
                  <a:srgbClr val="FF0000"/>
                </a:solidFill>
                <a:latin typeface="华文楷体" pitchFamily="2" charset="-122"/>
                <a:ea typeface="华文楷体" pitchFamily="2" charset="-122"/>
              </a:rPr>
              <a:t>在文章中起什么作用？</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88" y="2924944"/>
            <a:ext cx="2170026" cy="3144332"/>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330426" y="6097235"/>
            <a:ext cx="1723549"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何满子</a:t>
            </a:r>
            <a:endParaRPr lang="zh-CN" altLang="en-US" sz="4000" cap="none" spc="0" dirty="0">
              <a:ln w="11430"/>
              <a:solidFill>
                <a:srgbClr val="CC00FF"/>
              </a:solidFill>
              <a:latin typeface="华文琥珀" pitchFamily="2" charset="-122"/>
              <a:ea typeface="华文琥珀" pitchFamily="2" charset="-122"/>
            </a:endParaRPr>
          </a:p>
        </p:txBody>
      </p:sp>
      <p:sp>
        <p:nvSpPr>
          <p:cNvPr id="8" name="矩形 7"/>
          <p:cNvSpPr/>
          <p:nvPr/>
        </p:nvSpPr>
        <p:spPr>
          <a:xfrm>
            <a:off x="3103220" y="3995121"/>
            <a:ext cx="5258154" cy="2456057"/>
          </a:xfrm>
          <a:prstGeom prst="rect">
            <a:avLst/>
          </a:prstGeom>
        </p:spPr>
        <p:txBody>
          <a:bodyPr wrap="square">
            <a:spAutoFit/>
          </a:bodyPr>
          <a:lstStyle/>
          <a:p>
            <a:pPr>
              <a:lnSpc>
                <a:spcPct val="120000"/>
              </a:lnSpc>
            </a:pPr>
            <a:r>
              <a:rPr lang="zh-CN" altLang="en-US" sz="3200" b="1" dirty="0" smtClean="0">
                <a:solidFill>
                  <a:srgbClr val="00B050"/>
                </a:solidFill>
                <a:latin typeface="华文楷体" pitchFamily="2" charset="-122"/>
                <a:ea typeface="华文楷体" pitchFamily="2" charset="-122"/>
              </a:rPr>
              <a:t>        何满子是</a:t>
            </a:r>
            <a:r>
              <a:rPr lang="zh-CN" altLang="en-US" sz="3200" b="1" dirty="0">
                <a:solidFill>
                  <a:srgbClr val="00B050"/>
                </a:solidFill>
                <a:latin typeface="华文楷体" pitchFamily="2" charset="-122"/>
                <a:ea typeface="华文楷体" pitchFamily="2" charset="-122"/>
              </a:rPr>
              <a:t>小说的主要</a:t>
            </a:r>
            <a:r>
              <a:rPr lang="zh-CN" altLang="en-US" sz="3200" b="1" dirty="0">
                <a:solidFill>
                  <a:srgbClr val="663300"/>
                </a:solidFill>
                <a:latin typeface="华文楷体" pitchFamily="2" charset="-122"/>
                <a:ea typeface="华文楷体" pitchFamily="2" charset="-122"/>
              </a:rPr>
              <a:t>线索人物</a:t>
            </a:r>
            <a:r>
              <a:rPr lang="zh-CN" altLang="en-US" sz="3200" b="1" dirty="0">
                <a:solidFill>
                  <a:srgbClr val="00B050"/>
                </a:solidFill>
                <a:latin typeface="华文楷体" pitchFamily="2" charset="-122"/>
                <a:ea typeface="华文楷体" pitchFamily="2" charset="-122"/>
              </a:rPr>
              <a:t>，作者通过这样一个机灵顽皮、充满稚气的孩子的眼睛，串起整个故事。</a:t>
            </a:r>
          </a:p>
        </p:txBody>
      </p:sp>
    </p:spTree>
    <p:extLst>
      <p:ext uri="{BB962C8B-B14F-4D97-AF65-F5344CB8AC3E}">
        <p14:creationId xmlns:p14="http://schemas.microsoft.com/office/powerpoint/2010/main" val="1015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8"/>
                                        </p:tgtEl>
                                        <p:attrNameLst>
                                          <p:attrName>ppt_y</p:attrName>
                                        </p:attrNameLst>
                                      </p:cBhvr>
                                      <p:tavLst>
                                        <p:tav tm="0">
                                          <p:val>
                                            <p:strVal val="#ppt_y"/>
                                          </p:val>
                                        </p:tav>
                                        <p:tav tm="100000">
                                          <p:val>
                                            <p:strVal val="#ppt_y"/>
                                          </p:val>
                                        </p:tav>
                                      </p:tavLst>
                                    </p:anim>
                                    <p:anim calcmode="lin" valueType="num">
                                      <p:cBhvr>
                                        <p:cTn id="1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grpSp>
        <p:nvGrpSpPr>
          <p:cNvPr id="4" name="组合 3"/>
          <p:cNvGrpSpPr/>
          <p:nvPr/>
        </p:nvGrpSpPr>
        <p:grpSpPr>
          <a:xfrm>
            <a:off x="6125550" y="2924944"/>
            <a:ext cx="2749471" cy="3836631"/>
            <a:chOff x="3217524" y="3011353"/>
            <a:chExt cx="2749471" cy="3836631"/>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4174" y="3011353"/>
              <a:ext cx="2232248" cy="3057923"/>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217524" y="6140098"/>
              <a:ext cx="2749471" cy="707886"/>
            </a:xfrm>
            <a:prstGeom prst="rect">
              <a:avLst/>
            </a:prstGeom>
            <a:noFill/>
            <a:scene3d>
              <a:camera prst="orthographicFront"/>
              <a:lightRig rig="threePt" dir="t"/>
            </a:scene3d>
            <a:sp3d>
              <a:bevelT w="152400" h="50800" prst="softRound"/>
            </a:sp3d>
          </p:spPr>
          <p:txBody>
            <a:bodyPr wrap="none" lIns="91440" tIns="45720" rIns="91440" bIns="45720">
              <a:spAutoFit/>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一丈青大娘</a:t>
              </a:r>
              <a:endParaRPr lang="zh-CN" altLang="en-US" sz="4000" cap="none" spc="0" dirty="0">
                <a:ln w="11430"/>
                <a:solidFill>
                  <a:srgbClr val="CC00FF"/>
                </a:solidFill>
                <a:latin typeface="华文琥珀" pitchFamily="2" charset="-122"/>
                <a:ea typeface="华文琥珀" pitchFamily="2" charset="-122"/>
              </a:endParaRPr>
            </a:p>
          </p:txBody>
        </p:sp>
      </p:grpSp>
      <p:sp>
        <p:nvSpPr>
          <p:cNvPr id="7" name="矩形 6"/>
          <p:cNvSpPr/>
          <p:nvPr/>
        </p:nvSpPr>
        <p:spPr>
          <a:xfrm>
            <a:off x="-31204" y="2898667"/>
            <a:ext cx="6984776" cy="523220"/>
          </a:xfrm>
          <a:prstGeom prst="rect">
            <a:avLst/>
          </a:prstGeom>
        </p:spPr>
        <p:txBody>
          <a:bodyPr wrap="square">
            <a:spAutoFit/>
          </a:bodyPr>
          <a:lstStyle/>
          <a:p>
            <a:pPr>
              <a:spcBef>
                <a:spcPts val="1500"/>
              </a:spcBef>
            </a:pPr>
            <a:r>
              <a:rPr lang="zh-CN" altLang="zh-CN" sz="2800" b="1" dirty="0" smtClean="0">
                <a:solidFill>
                  <a:srgbClr val="C00000"/>
                </a:solidFill>
                <a:latin typeface="华文楷体" pitchFamily="2" charset="-122"/>
                <a:ea typeface="华文楷体" pitchFamily="2" charset="-122"/>
              </a:rPr>
              <a:t>“</a:t>
            </a:r>
            <a:r>
              <a:rPr lang="zh-CN" altLang="zh-CN" sz="2800" b="1" dirty="0">
                <a:solidFill>
                  <a:srgbClr val="C00000"/>
                </a:solidFill>
                <a:latin typeface="华文楷体" pitchFamily="2" charset="-122"/>
                <a:ea typeface="华文楷体" pitchFamily="2" charset="-122"/>
              </a:rPr>
              <a:t>一丈青大娘”这个外号是怎么来的</a:t>
            </a:r>
            <a:r>
              <a:rPr lang="zh-CN" altLang="zh-CN" sz="2800" b="1" dirty="0" smtClean="0">
                <a:solidFill>
                  <a:srgbClr val="C00000"/>
                </a:solidFill>
                <a:latin typeface="华文楷体" pitchFamily="2" charset="-122"/>
                <a:ea typeface="华文楷体" pitchFamily="2" charset="-122"/>
              </a:rPr>
              <a:t>？</a:t>
            </a:r>
            <a:endParaRPr lang="zh-CN" altLang="zh-CN" sz="2800" b="1" dirty="0">
              <a:solidFill>
                <a:srgbClr val="C00000"/>
              </a:solidFill>
              <a:latin typeface="华文楷体" pitchFamily="2" charset="-122"/>
              <a:ea typeface="华文楷体" pitchFamily="2" charset="-122"/>
            </a:endParaRPr>
          </a:p>
        </p:txBody>
      </p:sp>
      <p:sp>
        <p:nvSpPr>
          <p:cNvPr id="8" name="矩形 7"/>
          <p:cNvSpPr/>
          <p:nvPr/>
        </p:nvSpPr>
        <p:spPr>
          <a:xfrm>
            <a:off x="755576" y="3574157"/>
            <a:ext cx="4819228" cy="3039678"/>
          </a:xfrm>
          <a:prstGeom prst="rect">
            <a:avLst/>
          </a:prstGeom>
        </p:spPr>
        <p:txBody>
          <a:bodyPr wrap="square">
            <a:spAutoFit/>
          </a:bodyPr>
          <a:lstStyle/>
          <a:p>
            <a:pPr>
              <a:lnSpc>
                <a:spcPct val="114000"/>
              </a:lnSpc>
            </a:pPr>
            <a:r>
              <a:rPr lang="en-US" altLang="zh-CN" sz="2800" b="1" dirty="0" smtClean="0">
                <a:solidFill>
                  <a:srgbClr val="0000FF"/>
                </a:solidFill>
                <a:latin typeface="华文楷体" pitchFamily="2" charset="-122"/>
                <a:ea typeface="华文楷体" pitchFamily="2" charset="-122"/>
              </a:rPr>
              <a:t>       </a:t>
            </a:r>
            <a:r>
              <a:rPr lang="zh-CN" altLang="zh-CN" sz="2800" b="1" dirty="0" smtClean="0">
                <a:solidFill>
                  <a:srgbClr val="0000FF"/>
                </a:solidFill>
                <a:latin typeface="华文楷体" pitchFamily="2" charset="-122"/>
                <a:ea typeface="华文楷体" pitchFamily="2" charset="-122"/>
              </a:rPr>
              <a:t>奶奶</a:t>
            </a:r>
            <a:r>
              <a:rPr lang="zh-CN" altLang="zh-CN" sz="2800" b="1" dirty="0">
                <a:solidFill>
                  <a:srgbClr val="0000FF"/>
                </a:solidFill>
                <a:latin typeface="华文楷体" pitchFamily="2" charset="-122"/>
                <a:ea typeface="华文楷体" pitchFamily="2" charset="-122"/>
              </a:rPr>
              <a:t>一丈青大娘</a:t>
            </a:r>
            <a:r>
              <a:rPr lang="zh-CN" altLang="zh-CN" sz="2800" b="1" dirty="0">
                <a:solidFill>
                  <a:srgbClr val="CC00FF"/>
                </a:solidFill>
                <a:latin typeface="华文楷体" pitchFamily="2" charset="-122"/>
                <a:ea typeface="华文楷体" pitchFamily="2" charset="-122"/>
              </a:rPr>
              <a:t>个高脚大，身强体健，性格豪爽，泼辣大胆、爱打抱不平</a:t>
            </a:r>
            <a:r>
              <a:rPr lang="zh-CN" altLang="zh-CN" sz="2800" b="1" dirty="0">
                <a:solidFill>
                  <a:srgbClr val="0000FF"/>
                </a:solidFill>
                <a:latin typeface="华文楷体" pitchFamily="2" charset="-122"/>
                <a:ea typeface="华文楷体" pitchFamily="2" charset="-122"/>
              </a:rPr>
              <a:t>，这种女中豪杰的形象，与《水浒》中的著名女将一丈青扈三娘颇为神似，所以得名。</a:t>
            </a:r>
          </a:p>
        </p:txBody>
      </p:sp>
    </p:spTree>
    <p:extLst>
      <p:ext uri="{BB962C8B-B14F-4D97-AF65-F5344CB8AC3E}">
        <p14:creationId xmlns:p14="http://schemas.microsoft.com/office/powerpoint/2010/main" val="1153848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grpSp>
        <p:nvGrpSpPr>
          <p:cNvPr id="4" name="组合 3"/>
          <p:cNvGrpSpPr/>
          <p:nvPr/>
        </p:nvGrpSpPr>
        <p:grpSpPr>
          <a:xfrm>
            <a:off x="6125550" y="2924944"/>
            <a:ext cx="2749471" cy="3836631"/>
            <a:chOff x="3217524" y="3011353"/>
            <a:chExt cx="2749471" cy="3836631"/>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4174" y="3011353"/>
              <a:ext cx="2232248" cy="3057923"/>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217524" y="6140098"/>
              <a:ext cx="2749471" cy="707886"/>
            </a:xfrm>
            <a:prstGeom prst="rect">
              <a:avLst/>
            </a:prstGeom>
            <a:noFill/>
            <a:scene3d>
              <a:camera prst="orthographicFront"/>
              <a:lightRig rig="threePt" dir="t"/>
            </a:scene3d>
            <a:sp3d>
              <a:bevelT w="152400" h="50800" prst="softRound"/>
            </a:sp3d>
          </p:spPr>
          <p:txBody>
            <a:bodyPr wrap="none" lIns="91440" tIns="45720" rIns="91440" bIns="45720">
              <a:spAutoFit/>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一丈青大娘</a:t>
              </a:r>
              <a:endParaRPr lang="zh-CN" altLang="en-US" sz="4000" cap="none" spc="0" dirty="0">
                <a:ln w="11430"/>
                <a:solidFill>
                  <a:srgbClr val="CC00FF"/>
                </a:solidFill>
                <a:latin typeface="华文琥珀" pitchFamily="2" charset="-122"/>
                <a:ea typeface="华文琥珀" pitchFamily="2" charset="-122"/>
              </a:endParaRPr>
            </a:p>
          </p:txBody>
        </p:sp>
      </p:grpSp>
      <p:sp>
        <p:nvSpPr>
          <p:cNvPr id="9" name="Rectangle 2"/>
          <p:cNvSpPr>
            <a:spLocks noChangeArrowheads="1"/>
          </p:cNvSpPr>
          <p:nvPr/>
        </p:nvSpPr>
        <p:spPr bwMode="auto">
          <a:xfrm>
            <a:off x="189528" y="2974682"/>
            <a:ext cx="6182671"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b="1" dirty="0" smtClean="0">
                <a:solidFill>
                  <a:srgbClr val="C00000"/>
                </a:solidFill>
                <a:latin typeface="华文楷体" pitchFamily="2" charset="-122"/>
                <a:ea typeface="华文楷体" pitchFamily="2" charset="-122"/>
              </a:rPr>
              <a:t>写</a:t>
            </a:r>
            <a:r>
              <a:rPr lang="zh-CN" altLang="en-US" sz="2800" b="1" dirty="0">
                <a:solidFill>
                  <a:srgbClr val="C00000"/>
                </a:solidFill>
                <a:latin typeface="华文楷体" pitchFamily="2" charset="-122"/>
                <a:ea typeface="华文楷体" pitchFamily="2" charset="-122"/>
              </a:rPr>
              <a:t>一丈青大娘“一双大脚”有什么文化内涵？单单是表现她脚大吗？</a:t>
            </a:r>
          </a:p>
        </p:txBody>
      </p:sp>
      <p:sp>
        <p:nvSpPr>
          <p:cNvPr id="10" name="矩形 9"/>
          <p:cNvSpPr/>
          <p:nvPr/>
        </p:nvSpPr>
        <p:spPr>
          <a:xfrm>
            <a:off x="198706" y="4453905"/>
            <a:ext cx="5987988" cy="2168286"/>
          </a:xfrm>
          <a:prstGeom prst="rect">
            <a:avLst/>
          </a:prstGeom>
        </p:spPr>
        <p:txBody>
          <a:bodyPr wrap="square">
            <a:spAutoFit/>
          </a:bodyPr>
          <a:lstStyle/>
          <a:p>
            <a:pPr>
              <a:lnSpc>
                <a:spcPct val="120000"/>
              </a:lnSpc>
              <a:buFontTx/>
              <a:buNone/>
              <a:defRPr/>
            </a:pPr>
            <a:r>
              <a:rPr lang="zh-CN" altLang="en-US" sz="3000" b="1" spc="-300" dirty="0">
                <a:solidFill>
                  <a:srgbClr val="0000FF"/>
                </a:solidFill>
                <a:latin typeface="华文楷体" pitchFamily="2" charset="-122"/>
                <a:ea typeface="华文楷体" pitchFamily="2" charset="-122"/>
              </a:rPr>
              <a:t>     </a:t>
            </a:r>
            <a:r>
              <a:rPr lang="zh-CN" altLang="en-US" sz="3000" b="1" spc="-300" dirty="0" smtClean="0">
                <a:solidFill>
                  <a:srgbClr val="0000FF"/>
                </a:solidFill>
                <a:latin typeface="华文楷体" pitchFamily="2" charset="-122"/>
                <a:ea typeface="华文楷体" pitchFamily="2" charset="-122"/>
              </a:rPr>
              <a:t>        </a:t>
            </a:r>
            <a:r>
              <a:rPr lang="zh-CN" altLang="en-US" sz="2800" b="1" dirty="0" smtClean="0">
                <a:solidFill>
                  <a:srgbClr val="0000FF"/>
                </a:solidFill>
                <a:latin typeface="华文楷体" pitchFamily="2" charset="-122"/>
                <a:ea typeface="华文楷体" pitchFamily="2" charset="-122"/>
              </a:rPr>
              <a:t>旧时</a:t>
            </a:r>
            <a:r>
              <a:rPr lang="zh-CN" altLang="en-US" sz="2800" b="1" dirty="0">
                <a:solidFill>
                  <a:srgbClr val="0000FF"/>
                </a:solidFill>
                <a:latin typeface="华文楷体" pitchFamily="2" charset="-122"/>
                <a:ea typeface="华文楷体" pitchFamily="2" charset="-122"/>
              </a:rPr>
              <a:t>封建礼法要求女子裹脚，而不裹脚者，一般是有反叛精神，不受封建礼法约束的人。这和她“一丈青”的外号是一致的。</a:t>
            </a:r>
          </a:p>
        </p:txBody>
      </p:sp>
    </p:spTree>
    <p:extLst>
      <p:ext uri="{BB962C8B-B14F-4D97-AF65-F5344CB8AC3E}">
        <p14:creationId xmlns:p14="http://schemas.microsoft.com/office/powerpoint/2010/main" val="3349636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anim calcmode="lin" valueType="num">
                                      <p:cBhvr>
                                        <p:cTn id="1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grpSp>
        <p:nvGrpSpPr>
          <p:cNvPr id="4" name="组合 3"/>
          <p:cNvGrpSpPr/>
          <p:nvPr/>
        </p:nvGrpSpPr>
        <p:grpSpPr>
          <a:xfrm>
            <a:off x="6125550" y="2924944"/>
            <a:ext cx="2749471" cy="3836631"/>
            <a:chOff x="3217524" y="3011353"/>
            <a:chExt cx="2749471" cy="3836631"/>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4174" y="3011353"/>
              <a:ext cx="2232248" cy="3057923"/>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217524" y="6140098"/>
              <a:ext cx="2749471" cy="707886"/>
            </a:xfrm>
            <a:prstGeom prst="rect">
              <a:avLst/>
            </a:prstGeom>
            <a:noFill/>
            <a:scene3d>
              <a:camera prst="orthographicFront"/>
              <a:lightRig rig="threePt" dir="t"/>
            </a:scene3d>
            <a:sp3d>
              <a:bevelT w="152400" h="50800" prst="softRound"/>
            </a:sp3d>
          </p:spPr>
          <p:txBody>
            <a:bodyPr wrap="none" lIns="91440" tIns="45720" rIns="91440" bIns="45720">
              <a:spAutoFit/>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一丈青大娘</a:t>
              </a:r>
              <a:endParaRPr lang="zh-CN" altLang="en-US" sz="4000" cap="none" spc="0" dirty="0">
                <a:ln w="11430"/>
                <a:solidFill>
                  <a:srgbClr val="CC00FF"/>
                </a:solidFill>
                <a:latin typeface="华文琥珀" pitchFamily="2" charset="-122"/>
                <a:ea typeface="华文琥珀" pitchFamily="2" charset="-122"/>
              </a:endParaRPr>
            </a:p>
          </p:txBody>
        </p:sp>
      </p:grpSp>
      <p:sp>
        <p:nvSpPr>
          <p:cNvPr id="11" name="矩形 10"/>
          <p:cNvSpPr/>
          <p:nvPr/>
        </p:nvSpPr>
        <p:spPr>
          <a:xfrm>
            <a:off x="198706" y="2912763"/>
            <a:ext cx="6173494" cy="954107"/>
          </a:xfrm>
          <a:prstGeom prst="rect">
            <a:avLst/>
          </a:prstGeom>
        </p:spPr>
        <p:txBody>
          <a:bodyPr wrap="square">
            <a:spAutoFit/>
          </a:bodyPr>
          <a:lstStyle/>
          <a:p>
            <a:r>
              <a:rPr lang="zh-CN" altLang="en-US" sz="2800" b="1" dirty="0" smtClean="0">
                <a:solidFill>
                  <a:srgbClr val="006600"/>
                </a:solidFill>
                <a:latin typeface="华文楷体" pitchFamily="2" charset="-122"/>
                <a:ea typeface="华文楷体" pitchFamily="2" charset="-122"/>
              </a:rPr>
              <a:t>文</a:t>
            </a:r>
            <a:r>
              <a:rPr lang="zh-CN" altLang="zh-CN" sz="2800" b="1" dirty="0" smtClean="0">
                <a:solidFill>
                  <a:srgbClr val="006600"/>
                </a:solidFill>
                <a:latin typeface="华文楷体" pitchFamily="2" charset="-122"/>
                <a:ea typeface="华文楷体" pitchFamily="2" charset="-122"/>
              </a:rPr>
              <a:t>中</a:t>
            </a:r>
            <a:r>
              <a:rPr lang="zh-CN" altLang="zh-CN" sz="2800" b="1" dirty="0">
                <a:solidFill>
                  <a:srgbClr val="006600"/>
                </a:solidFill>
                <a:latin typeface="华文楷体" pitchFamily="2" charset="-122"/>
                <a:ea typeface="华文楷体" pitchFamily="2" charset="-122"/>
              </a:rPr>
              <a:t>运用了</a:t>
            </a:r>
            <a:r>
              <a:rPr lang="zh-CN" altLang="zh-CN" sz="2800" b="1" dirty="0">
                <a:solidFill>
                  <a:srgbClr val="CC3300"/>
                </a:solidFill>
                <a:latin typeface="华文楷体" pitchFamily="2" charset="-122"/>
                <a:ea typeface="华文楷体" pitchFamily="2" charset="-122"/>
              </a:rPr>
              <a:t>哪些</a:t>
            </a:r>
            <a:r>
              <a:rPr lang="zh-CN" altLang="zh-CN" sz="2800" b="1" dirty="0" smtClean="0">
                <a:solidFill>
                  <a:srgbClr val="CC3300"/>
                </a:solidFill>
                <a:latin typeface="华文楷体" pitchFamily="2" charset="-122"/>
                <a:ea typeface="华文楷体" pitchFamily="2" charset="-122"/>
              </a:rPr>
              <a:t>描写</a:t>
            </a:r>
            <a:r>
              <a:rPr lang="zh-CN" altLang="zh-CN" sz="2800" b="1" dirty="0" smtClean="0">
                <a:solidFill>
                  <a:srgbClr val="006600"/>
                </a:solidFill>
                <a:latin typeface="华文楷体" pitchFamily="2" charset="-122"/>
                <a:ea typeface="华文楷体" pitchFamily="2" charset="-122"/>
              </a:rPr>
              <a:t>手法</a:t>
            </a:r>
            <a:r>
              <a:rPr lang="zh-CN" altLang="zh-CN" sz="2800" b="1" dirty="0">
                <a:solidFill>
                  <a:srgbClr val="006600"/>
                </a:solidFill>
                <a:latin typeface="华文楷体" pitchFamily="2" charset="-122"/>
                <a:ea typeface="华文楷体" pitchFamily="2" charset="-122"/>
              </a:rPr>
              <a:t>塑造一丈青大娘，写出了她怎样的性格特点？</a:t>
            </a:r>
          </a:p>
        </p:txBody>
      </p:sp>
      <p:sp>
        <p:nvSpPr>
          <p:cNvPr id="12" name="矩形 11"/>
          <p:cNvSpPr/>
          <p:nvPr/>
        </p:nvSpPr>
        <p:spPr>
          <a:xfrm>
            <a:off x="191835" y="4099870"/>
            <a:ext cx="6156209" cy="954107"/>
          </a:xfrm>
          <a:prstGeom prst="rect">
            <a:avLst/>
          </a:prstGeom>
        </p:spPr>
        <p:txBody>
          <a:bodyPr wrap="square">
            <a:spAutoFit/>
          </a:bodyPr>
          <a:lstStyle/>
          <a:p>
            <a:r>
              <a:rPr lang="en-US" altLang="zh-CN" sz="2800" b="1" dirty="0">
                <a:solidFill>
                  <a:srgbClr val="0000FF"/>
                </a:solidFill>
                <a:latin typeface="华文楷体" pitchFamily="2" charset="-122"/>
                <a:ea typeface="华文楷体" pitchFamily="2" charset="-122"/>
              </a:rPr>
              <a:t>A</a:t>
            </a:r>
            <a:r>
              <a:rPr lang="zh-CN" altLang="zh-CN" sz="2800" b="1" dirty="0">
                <a:solidFill>
                  <a:srgbClr val="0000FF"/>
                </a:solidFill>
                <a:latin typeface="华文楷体" pitchFamily="2" charset="-122"/>
                <a:ea typeface="华文楷体" pitchFamily="2" charset="-122"/>
              </a:rPr>
              <a:t>．外貌描写</a:t>
            </a:r>
            <a:r>
              <a:rPr lang="zh-CN" altLang="zh-CN" sz="2800" b="1" dirty="0" smtClean="0">
                <a:solidFill>
                  <a:srgbClr val="CC3300"/>
                </a:solidFill>
                <a:latin typeface="华文楷体" pitchFamily="2" charset="-122"/>
                <a:ea typeface="华文楷体" pitchFamily="2" charset="-122"/>
              </a:rPr>
              <a:t>（</a:t>
            </a:r>
            <a:r>
              <a:rPr lang="zh-CN" altLang="en-US" sz="2800" b="1" dirty="0">
                <a:solidFill>
                  <a:srgbClr val="CC3300"/>
                </a:solidFill>
                <a:latin typeface="华文楷体" pitchFamily="2" charset="-122"/>
                <a:ea typeface="华文楷体" pitchFamily="2" charset="-122"/>
              </a:rPr>
              <a:t>大高个儿，一双大脚，青铜肤色，有一双长满老茧的大</a:t>
            </a:r>
            <a:r>
              <a:rPr lang="zh-CN" altLang="en-US" sz="2800" b="1" dirty="0" smtClean="0">
                <a:solidFill>
                  <a:srgbClr val="CC3300"/>
                </a:solidFill>
                <a:latin typeface="华文楷体" pitchFamily="2" charset="-122"/>
                <a:ea typeface="华文楷体" pitchFamily="2" charset="-122"/>
              </a:rPr>
              <a:t>手</a:t>
            </a:r>
            <a:r>
              <a:rPr lang="zh-CN" altLang="zh-CN" sz="2800" b="1" dirty="0" smtClean="0">
                <a:solidFill>
                  <a:srgbClr val="CC3300"/>
                </a:solidFill>
                <a:latin typeface="华文楷体" pitchFamily="2" charset="-122"/>
                <a:ea typeface="华文楷体" pitchFamily="2" charset="-122"/>
              </a:rPr>
              <a:t>）</a:t>
            </a:r>
            <a:endParaRPr lang="zh-CN" altLang="zh-CN" sz="2800" b="1" dirty="0">
              <a:solidFill>
                <a:srgbClr val="CC3300"/>
              </a:solidFill>
              <a:latin typeface="华文楷体" pitchFamily="2" charset="-122"/>
              <a:ea typeface="华文楷体" pitchFamily="2" charset="-122"/>
            </a:endParaRPr>
          </a:p>
        </p:txBody>
      </p:sp>
      <p:sp>
        <p:nvSpPr>
          <p:cNvPr id="13" name="矩形 12"/>
          <p:cNvSpPr/>
          <p:nvPr/>
        </p:nvSpPr>
        <p:spPr>
          <a:xfrm>
            <a:off x="1783432" y="5191915"/>
            <a:ext cx="2646878" cy="156966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800" cap="none" spc="0" dirty="0" smtClean="0">
                <a:ln w="11430"/>
                <a:solidFill>
                  <a:srgbClr val="0000FF"/>
                </a:solidFill>
                <a:latin typeface="华文琥珀" pitchFamily="2" charset="-122"/>
                <a:ea typeface="华文琥珀" pitchFamily="2" charset="-122"/>
              </a:rPr>
              <a:t>身强力壮</a:t>
            </a:r>
            <a:endParaRPr lang="en-US" altLang="zh-CN" sz="4800" cap="none" spc="0" dirty="0" smtClean="0">
              <a:ln w="11430"/>
              <a:solidFill>
                <a:srgbClr val="0000FF"/>
              </a:solidFill>
              <a:latin typeface="华文琥珀" pitchFamily="2" charset="-122"/>
              <a:ea typeface="华文琥珀" pitchFamily="2" charset="-122"/>
            </a:endParaRPr>
          </a:p>
          <a:p>
            <a:pPr algn="ctr"/>
            <a:r>
              <a:rPr lang="zh-CN" altLang="en-US" sz="4800" dirty="0">
                <a:ln w="11430"/>
                <a:solidFill>
                  <a:srgbClr val="0000FF"/>
                </a:solidFill>
                <a:latin typeface="华文琥珀" pitchFamily="2" charset="-122"/>
                <a:ea typeface="华文琥珀" pitchFamily="2" charset="-122"/>
              </a:rPr>
              <a:t>样样在行</a:t>
            </a:r>
            <a:endParaRPr lang="zh-CN" altLang="en-US" sz="4800" cap="none" spc="0" dirty="0">
              <a:ln w="11430"/>
              <a:solidFill>
                <a:srgbClr val="0000FF"/>
              </a:solidFill>
              <a:latin typeface="华文琥珀" pitchFamily="2" charset="-122"/>
              <a:ea typeface="华文琥珀" pitchFamily="2" charset="-122"/>
            </a:endParaRPr>
          </a:p>
        </p:txBody>
      </p:sp>
    </p:spTree>
    <p:extLst>
      <p:ext uri="{BB962C8B-B14F-4D97-AF65-F5344CB8AC3E}">
        <p14:creationId xmlns:p14="http://schemas.microsoft.com/office/powerpoint/2010/main" val="1055053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8" presetClass="entr" presetSubtype="0" accel="50000" fill="hold" grpId="0" nodeType="clickEffect">
                                  <p:stCondLst>
                                    <p:cond delay="0"/>
                                  </p:stCondLst>
                                  <p:iterate type="lt">
                                    <p:tmPct val="50000"/>
                                  </p:iterate>
                                  <p:childTnLst>
                                    <p:set>
                                      <p:cBhvr>
                                        <p:cTn id="16" dur="1" fill="hold">
                                          <p:stCondLst>
                                            <p:cond delay="0"/>
                                          </p:stCondLst>
                                        </p:cTn>
                                        <p:tgtEl>
                                          <p:spTgt spid="13"/>
                                        </p:tgtEl>
                                        <p:attrNameLst>
                                          <p:attrName>style.visibility</p:attrName>
                                        </p:attrNameLst>
                                      </p:cBhvr>
                                      <p:to>
                                        <p:strVal val="visible"/>
                                      </p:to>
                                    </p:set>
                                    <p:set>
                                      <p:cBhvr>
                                        <p:cTn id="17" dur="455" fill="hold">
                                          <p:stCondLst>
                                            <p:cond delay="0"/>
                                          </p:stCondLst>
                                        </p:cTn>
                                        <p:tgtEl>
                                          <p:spTgt spid="13"/>
                                        </p:tgtEl>
                                        <p:attrNameLst>
                                          <p:attrName>style.rotation</p:attrName>
                                        </p:attrNameLst>
                                      </p:cBhvr>
                                      <p:to>
                                        <p:strVal val="-45.0"/>
                                      </p:to>
                                    </p:set>
                                    <p:anim calcmode="lin" valueType="num">
                                      <p:cBhvr>
                                        <p:cTn id="18"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19"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20"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21"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grpSp>
        <p:nvGrpSpPr>
          <p:cNvPr id="4" name="组合 3"/>
          <p:cNvGrpSpPr/>
          <p:nvPr/>
        </p:nvGrpSpPr>
        <p:grpSpPr>
          <a:xfrm>
            <a:off x="6125550" y="2924944"/>
            <a:ext cx="2749471" cy="3836631"/>
            <a:chOff x="3217524" y="3011353"/>
            <a:chExt cx="2749471" cy="3836631"/>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4174" y="3011353"/>
              <a:ext cx="2232248" cy="3057923"/>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217524" y="6140098"/>
              <a:ext cx="2749471" cy="707886"/>
            </a:xfrm>
            <a:prstGeom prst="rect">
              <a:avLst/>
            </a:prstGeom>
            <a:noFill/>
            <a:scene3d>
              <a:camera prst="orthographicFront"/>
              <a:lightRig rig="threePt" dir="t"/>
            </a:scene3d>
            <a:sp3d>
              <a:bevelT w="152400" h="50800" prst="softRound"/>
            </a:sp3d>
          </p:spPr>
          <p:txBody>
            <a:bodyPr wrap="none" lIns="91440" tIns="45720" rIns="91440" bIns="45720">
              <a:spAutoFit/>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一丈青大娘</a:t>
              </a:r>
              <a:endParaRPr lang="zh-CN" altLang="en-US" sz="4000" cap="none" spc="0" dirty="0">
                <a:ln w="11430"/>
                <a:solidFill>
                  <a:srgbClr val="CC00FF"/>
                </a:solidFill>
                <a:latin typeface="华文琥珀" pitchFamily="2" charset="-122"/>
                <a:ea typeface="华文琥珀" pitchFamily="2" charset="-122"/>
              </a:endParaRPr>
            </a:p>
          </p:txBody>
        </p:sp>
      </p:grpSp>
      <p:sp>
        <p:nvSpPr>
          <p:cNvPr id="11" name="矩形 10"/>
          <p:cNvSpPr/>
          <p:nvPr/>
        </p:nvSpPr>
        <p:spPr>
          <a:xfrm>
            <a:off x="198706" y="2912763"/>
            <a:ext cx="6173494" cy="954107"/>
          </a:xfrm>
          <a:prstGeom prst="rect">
            <a:avLst/>
          </a:prstGeom>
        </p:spPr>
        <p:txBody>
          <a:bodyPr wrap="square">
            <a:spAutoFit/>
          </a:bodyPr>
          <a:lstStyle/>
          <a:p>
            <a:r>
              <a:rPr lang="zh-CN" altLang="en-US" sz="2800" b="1" dirty="0" smtClean="0">
                <a:solidFill>
                  <a:srgbClr val="006600"/>
                </a:solidFill>
                <a:latin typeface="华文楷体" pitchFamily="2" charset="-122"/>
                <a:ea typeface="华文楷体" pitchFamily="2" charset="-122"/>
              </a:rPr>
              <a:t>文</a:t>
            </a:r>
            <a:r>
              <a:rPr lang="zh-CN" altLang="zh-CN" sz="2800" b="1" dirty="0" smtClean="0">
                <a:solidFill>
                  <a:srgbClr val="006600"/>
                </a:solidFill>
                <a:latin typeface="华文楷体" pitchFamily="2" charset="-122"/>
                <a:ea typeface="华文楷体" pitchFamily="2" charset="-122"/>
              </a:rPr>
              <a:t>中</a:t>
            </a:r>
            <a:r>
              <a:rPr lang="zh-CN" altLang="zh-CN" sz="2800" b="1" dirty="0">
                <a:solidFill>
                  <a:srgbClr val="006600"/>
                </a:solidFill>
                <a:latin typeface="华文楷体" pitchFamily="2" charset="-122"/>
                <a:ea typeface="华文楷体" pitchFamily="2" charset="-122"/>
              </a:rPr>
              <a:t>运用了</a:t>
            </a:r>
            <a:r>
              <a:rPr lang="zh-CN" altLang="zh-CN" sz="2800" b="1" dirty="0">
                <a:solidFill>
                  <a:srgbClr val="CC3300"/>
                </a:solidFill>
                <a:latin typeface="华文楷体" pitchFamily="2" charset="-122"/>
                <a:ea typeface="华文楷体" pitchFamily="2" charset="-122"/>
              </a:rPr>
              <a:t>哪些</a:t>
            </a:r>
            <a:r>
              <a:rPr lang="zh-CN" altLang="zh-CN" sz="2800" b="1" dirty="0" smtClean="0">
                <a:solidFill>
                  <a:srgbClr val="CC3300"/>
                </a:solidFill>
                <a:latin typeface="华文楷体" pitchFamily="2" charset="-122"/>
                <a:ea typeface="华文楷体" pitchFamily="2" charset="-122"/>
              </a:rPr>
              <a:t>描写</a:t>
            </a:r>
            <a:r>
              <a:rPr lang="zh-CN" altLang="zh-CN" sz="2800" b="1" dirty="0" smtClean="0">
                <a:solidFill>
                  <a:srgbClr val="006600"/>
                </a:solidFill>
                <a:latin typeface="华文楷体" pitchFamily="2" charset="-122"/>
                <a:ea typeface="华文楷体" pitchFamily="2" charset="-122"/>
              </a:rPr>
              <a:t>手法</a:t>
            </a:r>
            <a:r>
              <a:rPr lang="zh-CN" altLang="zh-CN" sz="2800" b="1" dirty="0">
                <a:solidFill>
                  <a:srgbClr val="006600"/>
                </a:solidFill>
                <a:latin typeface="华文楷体" pitchFamily="2" charset="-122"/>
                <a:ea typeface="华文楷体" pitchFamily="2" charset="-122"/>
              </a:rPr>
              <a:t>塑造一丈青大娘，写出了她怎样的性格特点？</a:t>
            </a:r>
          </a:p>
        </p:txBody>
      </p:sp>
      <p:sp>
        <p:nvSpPr>
          <p:cNvPr id="12" name="矩形 11"/>
          <p:cNvSpPr/>
          <p:nvPr/>
        </p:nvSpPr>
        <p:spPr>
          <a:xfrm>
            <a:off x="184989" y="4005064"/>
            <a:ext cx="6156209" cy="1815882"/>
          </a:xfrm>
          <a:prstGeom prst="rect">
            <a:avLst/>
          </a:prstGeom>
        </p:spPr>
        <p:txBody>
          <a:bodyPr wrap="square">
            <a:spAutoFit/>
          </a:bodyPr>
          <a:lstStyle/>
          <a:p>
            <a:pPr>
              <a:buClr>
                <a:srgbClr val="FF0000"/>
              </a:buClr>
              <a:defRPr/>
            </a:pPr>
            <a:r>
              <a:rPr lang="en-US" altLang="zh-CN" sz="2800" b="1" dirty="0" smtClean="0">
                <a:solidFill>
                  <a:srgbClr val="0000FF"/>
                </a:solidFill>
                <a:latin typeface="华文楷体" pitchFamily="2" charset="-122"/>
                <a:ea typeface="华文楷体" pitchFamily="2" charset="-122"/>
              </a:rPr>
              <a:t>B</a:t>
            </a:r>
            <a:r>
              <a:rPr lang="zh-CN" altLang="zh-CN" sz="2800" b="1" dirty="0" smtClean="0">
                <a:solidFill>
                  <a:srgbClr val="0000FF"/>
                </a:solidFill>
                <a:latin typeface="华文楷体" pitchFamily="2" charset="-122"/>
                <a:ea typeface="华文楷体" pitchFamily="2" charset="-122"/>
              </a:rPr>
              <a:t>．</a:t>
            </a:r>
            <a:r>
              <a:rPr lang="zh-CN" altLang="en-US" sz="2800" b="1" dirty="0" smtClean="0">
                <a:solidFill>
                  <a:srgbClr val="0000FF"/>
                </a:solidFill>
                <a:latin typeface="华文楷体" pitchFamily="2" charset="-122"/>
                <a:ea typeface="华文楷体" pitchFamily="2" charset="-122"/>
              </a:rPr>
              <a:t>语言</a:t>
            </a:r>
            <a:r>
              <a:rPr lang="zh-CN" altLang="zh-CN" sz="2800" b="1" dirty="0" smtClean="0">
                <a:solidFill>
                  <a:srgbClr val="0000FF"/>
                </a:solidFill>
                <a:latin typeface="华文楷体" pitchFamily="2" charset="-122"/>
                <a:ea typeface="华文楷体" pitchFamily="2" charset="-122"/>
              </a:rPr>
              <a:t>描写</a:t>
            </a:r>
            <a:r>
              <a:rPr lang="zh-CN" altLang="zh-CN" sz="2800" b="1" dirty="0" smtClean="0">
                <a:solidFill>
                  <a:srgbClr val="CC3300"/>
                </a:solidFill>
                <a:latin typeface="华文楷体" pitchFamily="2" charset="-122"/>
                <a:ea typeface="华文楷体" pitchFamily="2" charset="-122"/>
              </a:rPr>
              <a:t>（</a:t>
            </a:r>
            <a:r>
              <a:rPr lang="zh-CN" altLang="en-US" sz="2800" b="1" dirty="0">
                <a:solidFill>
                  <a:srgbClr val="0000FF"/>
                </a:solidFill>
                <a:latin typeface="华文楷体" pitchFamily="2" charset="-122"/>
                <a:ea typeface="华文楷体" pitchFamily="2" charset="-122"/>
              </a:rPr>
              <a:t>“站住！”“都给我穿上裤子！”“不能叫你们腌臜了我们大姑娘小媳妇的眼睛！（</a:t>
            </a:r>
            <a:r>
              <a:rPr lang="en-US" altLang="zh-CN" sz="2800" b="1" dirty="0">
                <a:solidFill>
                  <a:srgbClr val="0000FF"/>
                </a:solidFill>
                <a:latin typeface="华文楷体" pitchFamily="2" charset="-122"/>
                <a:ea typeface="华文楷体" pitchFamily="2" charset="-122"/>
              </a:rPr>
              <a:t>7</a:t>
            </a:r>
            <a:r>
              <a:rPr lang="zh-CN" altLang="en-US" sz="2800" b="1" dirty="0">
                <a:solidFill>
                  <a:srgbClr val="0000FF"/>
                </a:solidFill>
                <a:latin typeface="华文楷体" pitchFamily="2" charset="-122"/>
                <a:ea typeface="华文楷体" pitchFamily="2" charset="-122"/>
              </a:rPr>
              <a:t>）” “小祖宗儿！（</a:t>
            </a:r>
            <a:r>
              <a:rPr lang="en-US" altLang="zh-CN" sz="2800" b="1" dirty="0">
                <a:solidFill>
                  <a:srgbClr val="0000FF"/>
                </a:solidFill>
                <a:latin typeface="华文楷体" pitchFamily="2" charset="-122"/>
                <a:ea typeface="华文楷体" pitchFamily="2" charset="-122"/>
              </a:rPr>
              <a:t>12</a:t>
            </a:r>
            <a:r>
              <a:rPr lang="zh-CN" altLang="en-US" sz="2800" b="1" dirty="0">
                <a:solidFill>
                  <a:srgbClr val="0000FF"/>
                </a:solidFill>
                <a:latin typeface="华文楷体" pitchFamily="2" charset="-122"/>
                <a:ea typeface="华文楷体" pitchFamily="2" charset="-122"/>
              </a:rPr>
              <a:t>）</a:t>
            </a:r>
            <a:r>
              <a:rPr lang="zh-CN" altLang="en-US" sz="2800" b="1" dirty="0" smtClean="0">
                <a:solidFill>
                  <a:srgbClr val="0000FF"/>
                </a:solidFill>
                <a:latin typeface="华文楷体" pitchFamily="2" charset="-122"/>
                <a:ea typeface="华文楷体" pitchFamily="2" charset="-122"/>
              </a:rPr>
              <a:t>”</a:t>
            </a:r>
            <a:r>
              <a:rPr lang="zh-CN" altLang="zh-CN" sz="2800" b="1" dirty="0" smtClean="0">
                <a:solidFill>
                  <a:srgbClr val="CC3300"/>
                </a:solidFill>
                <a:latin typeface="华文楷体" pitchFamily="2" charset="-122"/>
                <a:ea typeface="华文楷体" pitchFamily="2" charset="-122"/>
              </a:rPr>
              <a:t>）</a:t>
            </a:r>
            <a:endParaRPr lang="zh-CN" altLang="zh-CN" sz="2800" b="1" dirty="0">
              <a:solidFill>
                <a:srgbClr val="CC3300"/>
              </a:solidFill>
              <a:latin typeface="华文楷体" pitchFamily="2" charset="-122"/>
              <a:ea typeface="华文楷体" pitchFamily="2" charset="-122"/>
            </a:endParaRPr>
          </a:p>
        </p:txBody>
      </p:sp>
      <p:sp>
        <p:nvSpPr>
          <p:cNvPr id="10" name="矩形 9"/>
          <p:cNvSpPr/>
          <p:nvPr/>
        </p:nvSpPr>
        <p:spPr>
          <a:xfrm>
            <a:off x="303387" y="5315025"/>
            <a:ext cx="5827236" cy="14465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dirty="0" smtClean="0">
                <a:ln w="11430"/>
                <a:solidFill>
                  <a:srgbClr val="FF0000"/>
                </a:solidFill>
                <a:latin typeface="华文琥珀" pitchFamily="2" charset="-122"/>
                <a:ea typeface="华文琥珀" pitchFamily="2" charset="-122"/>
              </a:rPr>
              <a:t>泼辣</a:t>
            </a:r>
            <a:r>
              <a:rPr lang="zh-CN" altLang="en-US" sz="4400" dirty="0">
                <a:ln w="11430"/>
                <a:solidFill>
                  <a:srgbClr val="FF0000"/>
                </a:solidFill>
                <a:latin typeface="华文琥珀" pitchFamily="2" charset="-122"/>
                <a:ea typeface="华文琥珀" pitchFamily="2" charset="-122"/>
              </a:rPr>
              <a:t>大胆、爱打抱不平</a:t>
            </a:r>
            <a:endParaRPr lang="en-US" altLang="zh-CN" sz="4400" dirty="0">
              <a:ln w="11430"/>
              <a:solidFill>
                <a:srgbClr val="FF0000"/>
              </a:solidFill>
              <a:latin typeface="华文琥珀" pitchFamily="2" charset="-122"/>
              <a:ea typeface="华文琥珀" pitchFamily="2" charset="-122"/>
            </a:endParaRPr>
          </a:p>
          <a:p>
            <a:pPr algn="ctr"/>
            <a:r>
              <a:rPr lang="zh-CN" altLang="en-US" sz="4400" dirty="0">
                <a:ln w="11430"/>
                <a:solidFill>
                  <a:srgbClr val="FF0000"/>
                </a:solidFill>
                <a:latin typeface="华文琥珀" pitchFamily="2" charset="-122"/>
                <a:ea typeface="华文琥珀" pitchFamily="2" charset="-122"/>
              </a:rPr>
              <a:t>口苦心甜，溺爱孙</a:t>
            </a:r>
            <a:r>
              <a:rPr lang="zh-CN" altLang="en-US" sz="4400" dirty="0" smtClean="0">
                <a:ln w="11430"/>
                <a:solidFill>
                  <a:srgbClr val="FF0000"/>
                </a:solidFill>
                <a:latin typeface="华文琥珀" pitchFamily="2" charset="-122"/>
                <a:ea typeface="华文琥珀" pitchFamily="2" charset="-122"/>
              </a:rPr>
              <a:t>儿</a:t>
            </a:r>
            <a:endParaRPr lang="zh-CN" altLang="en-US" sz="4400" dirty="0">
              <a:ln w="11430"/>
              <a:solidFill>
                <a:srgbClr val="FF0000"/>
              </a:solidFill>
              <a:latin typeface="华文琥珀" pitchFamily="2" charset="-122"/>
              <a:ea typeface="华文琥珀" pitchFamily="2" charset="-122"/>
            </a:endParaRPr>
          </a:p>
        </p:txBody>
      </p:sp>
    </p:spTree>
    <p:extLst>
      <p:ext uri="{BB962C8B-B14F-4D97-AF65-F5344CB8AC3E}">
        <p14:creationId xmlns:p14="http://schemas.microsoft.com/office/powerpoint/2010/main" val="2388261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grpSp>
        <p:nvGrpSpPr>
          <p:cNvPr id="4" name="组合 3"/>
          <p:cNvGrpSpPr/>
          <p:nvPr/>
        </p:nvGrpSpPr>
        <p:grpSpPr>
          <a:xfrm>
            <a:off x="6125550" y="2924944"/>
            <a:ext cx="2749471" cy="3836631"/>
            <a:chOff x="3217524" y="3011353"/>
            <a:chExt cx="2749471" cy="3836631"/>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4174" y="3011353"/>
              <a:ext cx="2232248" cy="3057923"/>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217524" y="6140098"/>
              <a:ext cx="2749471" cy="707886"/>
            </a:xfrm>
            <a:prstGeom prst="rect">
              <a:avLst/>
            </a:prstGeom>
            <a:noFill/>
            <a:scene3d>
              <a:camera prst="orthographicFront"/>
              <a:lightRig rig="threePt" dir="t"/>
            </a:scene3d>
            <a:sp3d>
              <a:bevelT w="152400" h="50800" prst="softRound"/>
            </a:sp3d>
          </p:spPr>
          <p:txBody>
            <a:bodyPr wrap="none" lIns="91440" tIns="45720" rIns="91440" bIns="45720">
              <a:spAutoFit/>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一丈青大娘</a:t>
              </a:r>
              <a:endParaRPr lang="zh-CN" altLang="en-US" sz="4000" cap="none" spc="0" dirty="0">
                <a:ln w="11430"/>
                <a:solidFill>
                  <a:srgbClr val="CC00FF"/>
                </a:solidFill>
                <a:latin typeface="华文琥珀" pitchFamily="2" charset="-122"/>
                <a:ea typeface="华文琥珀" pitchFamily="2" charset="-122"/>
              </a:endParaRPr>
            </a:p>
          </p:txBody>
        </p:sp>
      </p:grpSp>
      <p:sp>
        <p:nvSpPr>
          <p:cNvPr id="11" name="矩形 10"/>
          <p:cNvSpPr/>
          <p:nvPr/>
        </p:nvSpPr>
        <p:spPr>
          <a:xfrm>
            <a:off x="198706" y="2912763"/>
            <a:ext cx="6173494" cy="954107"/>
          </a:xfrm>
          <a:prstGeom prst="rect">
            <a:avLst/>
          </a:prstGeom>
        </p:spPr>
        <p:txBody>
          <a:bodyPr wrap="square">
            <a:spAutoFit/>
          </a:bodyPr>
          <a:lstStyle/>
          <a:p>
            <a:r>
              <a:rPr lang="zh-CN" altLang="en-US" sz="2800" b="1" dirty="0" smtClean="0">
                <a:solidFill>
                  <a:srgbClr val="006600"/>
                </a:solidFill>
                <a:latin typeface="华文楷体" pitchFamily="2" charset="-122"/>
                <a:ea typeface="华文楷体" pitchFamily="2" charset="-122"/>
              </a:rPr>
              <a:t>文</a:t>
            </a:r>
            <a:r>
              <a:rPr lang="zh-CN" altLang="zh-CN" sz="2800" b="1" dirty="0" smtClean="0">
                <a:solidFill>
                  <a:srgbClr val="006600"/>
                </a:solidFill>
                <a:latin typeface="华文楷体" pitchFamily="2" charset="-122"/>
                <a:ea typeface="华文楷体" pitchFamily="2" charset="-122"/>
              </a:rPr>
              <a:t>中</a:t>
            </a:r>
            <a:r>
              <a:rPr lang="zh-CN" altLang="zh-CN" sz="2800" b="1" dirty="0">
                <a:solidFill>
                  <a:srgbClr val="006600"/>
                </a:solidFill>
                <a:latin typeface="华文楷体" pitchFamily="2" charset="-122"/>
                <a:ea typeface="华文楷体" pitchFamily="2" charset="-122"/>
              </a:rPr>
              <a:t>运用了</a:t>
            </a:r>
            <a:r>
              <a:rPr lang="zh-CN" altLang="zh-CN" sz="2800" b="1" dirty="0">
                <a:solidFill>
                  <a:srgbClr val="CC3300"/>
                </a:solidFill>
                <a:latin typeface="华文楷体" pitchFamily="2" charset="-122"/>
                <a:ea typeface="华文楷体" pitchFamily="2" charset="-122"/>
              </a:rPr>
              <a:t>哪些</a:t>
            </a:r>
            <a:r>
              <a:rPr lang="zh-CN" altLang="zh-CN" sz="2800" b="1" dirty="0" smtClean="0">
                <a:solidFill>
                  <a:srgbClr val="CC3300"/>
                </a:solidFill>
                <a:latin typeface="华文楷体" pitchFamily="2" charset="-122"/>
                <a:ea typeface="华文楷体" pitchFamily="2" charset="-122"/>
              </a:rPr>
              <a:t>描写</a:t>
            </a:r>
            <a:r>
              <a:rPr lang="zh-CN" altLang="zh-CN" sz="2800" b="1" dirty="0" smtClean="0">
                <a:solidFill>
                  <a:srgbClr val="006600"/>
                </a:solidFill>
                <a:latin typeface="华文楷体" pitchFamily="2" charset="-122"/>
                <a:ea typeface="华文楷体" pitchFamily="2" charset="-122"/>
              </a:rPr>
              <a:t>手法</a:t>
            </a:r>
            <a:r>
              <a:rPr lang="zh-CN" altLang="zh-CN" sz="2800" b="1" dirty="0">
                <a:solidFill>
                  <a:srgbClr val="006600"/>
                </a:solidFill>
                <a:latin typeface="华文楷体" pitchFamily="2" charset="-122"/>
                <a:ea typeface="华文楷体" pitchFamily="2" charset="-122"/>
              </a:rPr>
              <a:t>塑造一丈青大娘，写出了她怎样的性格特点？</a:t>
            </a:r>
          </a:p>
        </p:txBody>
      </p:sp>
      <p:sp>
        <p:nvSpPr>
          <p:cNvPr id="10" name="矩形 9"/>
          <p:cNvSpPr/>
          <p:nvPr/>
        </p:nvSpPr>
        <p:spPr>
          <a:xfrm>
            <a:off x="-44663" y="3757676"/>
            <a:ext cx="6660232" cy="652486"/>
          </a:xfrm>
          <a:prstGeom prst="rect">
            <a:avLst/>
          </a:prstGeom>
        </p:spPr>
        <p:txBody>
          <a:bodyPr wrap="square">
            <a:spAutoFit/>
          </a:bodyPr>
          <a:lstStyle/>
          <a:p>
            <a:pPr>
              <a:lnSpc>
                <a:spcPct val="130000"/>
              </a:lnSpc>
              <a:buClr>
                <a:srgbClr val="FF0000"/>
              </a:buClr>
              <a:defRPr/>
            </a:pPr>
            <a:r>
              <a:rPr lang="en-US" altLang="zh-CN" sz="2800" b="1" dirty="0" smtClean="0">
                <a:solidFill>
                  <a:srgbClr val="0000FF"/>
                </a:solidFill>
                <a:latin typeface="华文楷体" pitchFamily="2" charset="-122"/>
                <a:ea typeface="华文楷体" pitchFamily="2" charset="-122"/>
              </a:rPr>
              <a:t>C</a:t>
            </a:r>
            <a:r>
              <a:rPr lang="zh-CN" altLang="zh-CN" sz="2800" b="1" dirty="0" smtClean="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动作</a:t>
            </a:r>
            <a:r>
              <a:rPr lang="zh-CN" altLang="zh-CN" sz="2800" b="1" dirty="0" smtClean="0">
                <a:solidFill>
                  <a:srgbClr val="0000FF"/>
                </a:solidFill>
                <a:latin typeface="华文楷体" pitchFamily="2" charset="-122"/>
                <a:ea typeface="华文楷体" pitchFamily="2" charset="-122"/>
              </a:rPr>
              <a:t>描写</a:t>
            </a:r>
            <a:r>
              <a:rPr lang="zh-CN" altLang="en-US" sz="2800" b="1" dirty="0" smtClean="0">
                <a:solidFill>
                  <a:srgbClr val="0000FF"/>
                </a:solidFill>
                <a:latin typeface="华文楷体" pitchFamily="2" charset="-122"/>
                <a:ea typeface="华文楷体" pitchFamily="2" charset="-122"/>
              </a:rPr>
              <a:t>（第</a:t>
            </a:r>
            <a:r>
              <a:rPr lang="en-US" altLang="zh-CN" sz="2800" b="1" dirty="0" smtClean="0">
                <a:solidFill>
                  <a:srgbClr val="0000FF"/>
                </a:solidFill>
                <a:latin typeface="华文楷体" pitchFamily="2" charset="-122"/>
                <a:ea typeface="华文楷体" pitchFamily="2" charset="-122"/>
              </a:rPr>
              <a:t>7</a:t>
            </a:r>
            <a:r>
              <a:rPr lang="zh-CN" altLang="en-US" sz="2800" b="1" dirty="0" smtClean="0">
                <a:solidFill>
                  <a:srgbClr val="0000FF"/>
                </a:solidFill>
                <a:latin typeface="华文楷体" pitchFamily="2" charset="-122"/>
                <a:ea typeface="华文楷体" pitchFamily="2" charset="-122"/>
              </a:rPr>
              <a:t>段）</a:t>
            </a:r>
            <a:endParaRPr lang="zh-CN" altLang="zh-CN" sz="2800" b="1" dirty="0">
              <a:solidFill>
                <a:srgbClr val="CC3300"/>
              </a:solidFill>
              <a:latin typeface="华文楷体" pitchFamily="2" charset="-122"/>
              <a:ea typeface="华文楷体" pitchFamily="2" charset="-122"/>
            </a:endParaRPr>
          </a:p>
        </p:txBody>
      </p:sp>
      <p:sp>
        <p:nvSpPr>
          <p:cNvPr id="14" name="矩形 13"/>
          <p:cNvSpPr/>
          <p:nvPr/>
        </p:nvSpPr>
        <p:spPr>
          <a:xfrm>
            <a:off x="0" y="4504280"/>
            <a:ext cx="6243692" cy="2246769"/>
          </a:xfrm>
          <a:prstGeom prst="rect">
            <a:avLst/>
          </a:prstGeom>
        </p:spPr>
        <p:txBody>
          <a:bodyPr wrap="square">
            <a:spAutoFit/>
          </a:bodyPr>
          <a:lstStyle/>
          <a:p>
            <a:pPr marL="457200" indent="-457200">
              <a:buClr>
                <a:srgbClr val="FF0000"/>
              </a:buClr>
              <a:buFont typeface="Wingdings" pitchFamily="2" charset="2"/>
              <a:buChar char="Ø"/>
              <a:defRPr/>
            </a:pPr>
            <a:r>
              <a:rPr lang="zh-CN" altLang="en-US" sz="2800" b="1" dirty="0">
                <a:solidFill>
                  <a:srgbClr val="CC3300"/>
                </a:solidFill>
                <a:latin typeface="华文楷体" pitchFamily="2" charset="-122"/>
                <a:ea typeface="华文楷体" pitchFamily="2" charset="-122"/>
              </a:rPr>
              <a:t>一丈青大娘火了起来，挽了挽袖口</a:t>
            </a:r>
            <a:r>
              <a:rPr lang="en-US" altLang="zh-CN" sz="2800" b="1" dirty="0" smtClean="0">
                <a:solidFill>
                  <a:srgbClr val="CC3300"/>
                </a:solidFill>
                <a:latin typeface="华文楷体" pitchFamily="2" charset="-122"/>
                <a:ea typeface="华文楷体" pitchFamily="2" charset="-122"/>
              </a:rPr>
              <a:t>…</a:t>
            </a:r>
            <a:r>
              <a:rPr lang="zh-CN" altLang="en-US" sz="2800" b="1" dirty="0" smtClean="0">
                <a:solidFill>
                  <a:srgbClr val="CC3300"/>
                </a:solidFill>
                <a:latin typeface="华文楷体" pitchFamily="2" charset="-122"/>
                <a:ea typeface="华文楷体" pitchFamily="2" charset="-122"/>
              </a:rPr>
              <a:t>一阵风</a:t>
            </a:r>
            <a:r>
              <a:rPr lang="zh-CN" altLang="en-US" sz="2800" b="1" dirty="0">
                <a:solidFill>
                  <a:srgbClr val="CC3300"/>
                </a:solidFill>
                <a:latin typeface="华文楷体" pitchFamily="2" charset="-122"/>
                <a:ea typeface="华文楷体" pitchFamily="2" charset="-122"/>
              </a:rPr>
              <a:t>冲下河坡</a:t>
            </a:r>
            <a:r>
              <a:rPr lang="en-US" altLang="zh-CN" sz="2800" b="1" dirty="0" smtClean="0">
                <a:solidFill>
                  <a:srgbClr val="CC3300"/>
                </a:solidFill>
                <a:latin typeface="华文楷体" pitchFamily="2" charset="-122"/>
                <a:ea typeface="华文楷体" pitchFamily="2" charset="-122"/>
              </a:rPr>
              <a:t>…</a:t>
            </a:r>
            <a:r>
              <a:rPr lang="zh-CN" altLang="en-US" sz="2800" b="1" dirty="0" smtClean="0">
                <a:solidFill>
                  <a:srgbClr val="CC3300"/>
                </a:solidFill>
                <a:latin typeface="华文楷体" pitchFamily="2" charset="-122"/>
                <a:ea typeface="华文楷体" pitchFamily="2" charset="-122"/>
              </a:rPr>
              <a:t>手戳</a:t>
            </a:r>
            <a:r>
              <a:rPr lang="zh-CN" altLang="en-US" sz="2800" b="1" dirty="0">
                <a:solidFill>
                  <a:srgbClr val="CC3300"/>
                </a:solidFill>
                <a:latin typeface="华文楷体" pitchFamily="2" charset="-122"/>
                <a:ea typeface="华文楷体" pitchFamily="2" charset="-122"/>
              </a:rPr>
              <a:t>着他们的鼻子</a:t>
            </a:r>
            <a:r>
              <a:rPr lang="en-US" altLang="zh-CN" sz="2800" b="1" dirty="0" smtClean="0">
                <a:solidFill>
                  <a:srgbClr val="CC3300"/>
                </a:solidFill>
                <a:latin typeface="华文楷体" pitchFamily="2" charset="-122"/>
                <a:ea typeface="华文楷体" pitchFamily="2" charset="-122"/>
              </a:rPr>
              <a:t>…</a:t>
            </a:r>
            <a:endParaRPr lang="en-US" altLang="zh-CN" sz="2800" b="1" dirty="0">
              <a:solidFill>
                <a:srgbClr val="CC3300"/>
              </a:solidFill>
              <a:latin typeface="华文楷体" pitchFamily="2" charset="-122"/>
              <a:ea typeface="华文楷体" pitchFamily="2" charset="-122"/>
            </a:endParaRPr>
          </a:p>
          <a:p>
            <a:pPr marL="457200" indent="-457200">
              <a:buClr>
                <a:srgbClr val="FF0000"/>
              </a:buClr>
              <a:buFont typeface="Wingdings" pitchFamily="2" charset="2"/>
              <a:buChar char="Ø"/>
              <a:defRPr/>
            </a:pPr>
            <a:r>
              <a:rPr lang="zh-CN" altLang="en-US" sz="2800" b="1" dirty="0">
                <a:solidFill>
                  <a:srgbClr val="CC3300"/>
                </a:solidFill>
                <a:latin typeface="华文楷体" pitchFamily="2" charset="-122"/>
                <a:ea typeface="华文楷体" pitchFamily="2" charset="-122"/>
              </a:rPr>
              <a:t>一丈青大娘勃然大怒，老大一个耳刮子抡圆了扇过去</a:t>
            </a:r>
            <a:r>
              <a:rPr lang="en-US" altLang="zh-CN" sz="2800" b="1" dirty="0" smtClean="0">
                <a:solidFill>
                  <a:srgbClr val="CC3300"/>
                </a:solidFill>
                <a:latin typeface="华文楷体" pitchFamily="2" charset="-122"/>
                <a:ea typeface="华文楷体" pitchFamily="2" charset="-122"/>
              </a:rPr>
              <a:t>…</a:t>
            </a:r>
            <a:endParaRPr lang="en-US" altLang="zh-CN" sz="2800" b="1" dirty="0">
              <a:solidFill>
                <a:srgbClr val="CC3300"/>
              </a:solidFill>
              <a:latin typeface="华文楷体" pitchFamily="2" charset="-122"/>
              <a:ea typeface="华文楷体" pitchFamily="2" charset="-122"/>
            </a:endParaRPr>
          </a:p>
        </p:txBody>
      </p:sp>
    </p:spTree>
    <p:extLst>
      <p:ext uri="{BB962C8B-B14F-4D97-AF65-F5344CB8AC3E}">
        <p14:creationId xmlns:p14="http://schemas.microsoft.com/office/powerpoint/2010/main" val="279847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1" nodeType="click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Effect transition="in" filter="wipe(down)">
                                      <p:cBhvr>
                                        <p:cTn id="14" dur="580">
                                          <p:stCondLst>
                                            <p:cond delay="0"/>
                                          </p:stCondLst>
                                        </p:cTn>
                                        <p:tgtEl>
                                          <p:spTgt spid="14">
                                            <p:txEl>
                                              <p:pRg st="0" end="0"/>
                                            </p:txEl>
                                          </p:spTgt>
                                        </p:tgtEl>
                                      </p:cBhvr>
                                    </p:animEffect>
                                    <p:anim calcmode="lin" valueType="num">
                                      <p:cBhvr>
                                        <p:cTn id="15" dur="1822" tmFilter="0,0; 0.14,0.36; 0.43,0.73; 0.71,0.91; 1.0,1.0">
                                          <p:stCondLst>
                                            <p:cond delay="0"/>
                                          </p:stCondLst>
                                        </p:cTn>
                                        <p:tgtEl>
                                          <p:spTgt spid="14">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4">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4">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4">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4">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14">
                                            <p:txEl>
                                              <p:pRg st="0" end="0"/>
                                            </p:txEl>
                                          </p:spTgt>
                                        </p:tgtEl>
                                      </p:cBhvr>
                                      <p:to x="100000" y="60000"/>
                                    </p:animScale>
                                    <p:animScale>
                                      <p:cBhvr>
                                        <p:cTn id="21" dur="166" decel="50000">
                                          <p:stCondLst>
                                            <p:cond delay="676"/>
                                          </p:stCondLst>
                                        </p:cTn>
                                        <p:tgtEl>
                                          <p:spTgt spid="14">
                                            <p:txEl>
                                              <p:pRg st="0" end="0"/>
                                            </p:txEl>
                                          </p:spTgt>
                                        </p:tgtEl>
                                      </p:cBhvr>
                                      <p:to x="100000" y="100000"/>
                                    </p:animScale>
                                    <p:animScale>
                                      <p:cBhvr>
                                        <p:cTn id="22" dur="26">
                                          <p:stCondLst>
                                            <p:cond delay="1312"/>
                                          </p:stCondLst>
                                        </p:cTn>
                                        <p:tgtEl>
                                          <p:spTgt spid="14">
                                            <p:txEl>
                                              <p:pRg st="0" end="0"/>
                                            </p:txEl>
                                          </p:spTgt>
                                        </p:tgtEl>
                                      </p:cBhvr>
                                      <p:to x="100000" y="80000"/>
                                    </p:animScale>
                                    <p:animScale>
                                      <p:cBhvr>
                                        <p:cTn id="23" dur="166" decel="50000">
                                          <p:stCondLst>
                                            <p:cond delay="1338"/>
                                          </p:stCondLst>
                                        </p:cTn>
                                        <p:tgtEl>
                                          <p:spTgt spid="14">
                                            <p:txEl>
                                              <p:pRg st="0" end="0"/>
                                            </p:txEl>
                                          </p:spTgt>
                                        </p:tgtEl>
                                      </p:cBhvr>
                                      <p:to x="100000" y="100000"/>
                                    </p:animScale>
                                    <p:animScale>
                                      <p:cBhvr>
                                        <p:cTn id="24" dur="26">
                                          <p:stCondLst>
                                            <p:cond delay="1642"/>
                                          </p:stCondLst>
                                        </p:cTn>
                                        <p:tgtEl>
                                          <p:spTgt spid="14">
                                            <p:txEl>
                                              <p:pRg st="0" end="0"/>
                                            </p:txEl>
                                          </p:spTgt>
                                        </p:tgtEl>
                                      </p:cBhvr>
                                      <p:to x="100000" y="90000"/>
                                    </p:animScale>
                                    <p:animScale>
                                      <p:cBhvr>
                                        <p:cTn id="25" dur="166" decel="50000">
                                          <p:stCondLst>
                                            <p:cond delay="1668"/>
                                          </p:stCondLst>
                                        </p:cTn>
                                        <p:tgtEl>
                                          <p:spTgt spid="14">
                                            <p:txEl>
                                              <p:pRg st="0" end="0"/>
                                            </p:txEl>
                                          </p:spTgt>
                                        </p:tgtEl>
                                      </p:cBhvr>
                                      <p:to x="100000" y="100000"/>
                                    </p:animScale>
                                    <p:animScale>
                                      <p:cBhvr>
                                        <p:cTn id="26" dur="26">
                                          <p:stCondLst>
                                            <p:cond delay="1808"/>
                                          </p:stCondLst>
                                        </p:cTn>
                                        <p:tgtEl>
                                          <p:spTgt spid="14">
                                            <p:txEl>
                                              <p:pRg st="0" end="0"/>
                                            </p:txEl>
                                          </p:spTgt>
                                        </p:tgtEl>
                                      </p:cBhvr>
                                      <p:to x="100000" y="95000"/>
                                    </p:animScale>
                                    <p:animScale>
                                      <p:cBhvr>
                                        <p:cTn id="27" dur="166" decel="50000">
                                          <p:stCondLst>
                                            <p:cond delay="1834"/>
                                          </p:stCondLst>
                                        </p:cTn>
                                        <p:tgtEl>
                                          <p:spTgt spid="14">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1" nodeType="clickEffect">
                                  <p:stCondLst>
                                    <p:cond delay="0"/>
                                  </p:stCondLst>
                                  <p:childTnLst>
                                    <p:set>
                                      <p:cBhvr>
                                        <p:cTn id="31" dur="1" fill="hold">
                                          <p:stCondLst>
                                            <p:cond delay="0"/>
                                          </p:stCondLst>
                                        </p:cTn>
                                        <p:tgtEl>
                                          <p:spTgt spid="14">
                                            <p:txEl>
                                              <p:pRg st="1" end="1"/>
                                            </p:txEl>
                                          </p:spTgt>
                                        </p:tgtEl>
                                        <p:attrNameLst>
                                          <p:attrName>style.visibility</p:attrName>
                                        </p:attrNameLst>
                                      </p:cBhvr>
                                      <p:to>
                                        <p:strVal val="visible"/>
                                      </p:to>
                                    </p:set>
                                    <p:animEffect transition="in" filter="wipe(down)">
                                      <p:cBhvr>
                                        <p:cTn id="32" dur="580">
                                          <p:stCondLst>
                                            <p:cond delay="0"/>
                                          </p:stCondLst>
                                        </p:cTn>
                                        <p:tgtEl>
                                          <p:spTgt spid="14">
                                            <p:txEl>
                                              <p:pRg st="1" end="1"/>
                                            </p:txEl>
                                          </p:spTgt>
                                        </p:tgtEl>
                                      </p:cBhvr>
                                    </p:animEffect>
                                    <p:anim calcmode="lin" valueType="num">
                                      <p:cBhvr>
                                        <p:cTn id="33" dur="1822" tmFilter="0,0; 0.14,0.36; 0.43,0.73; 0.71,0.91; 1.0,1.0">
                                          <p:stCondLst>
                                            <p:cond delay="0"/>
                                          </p:stCondLst>
                                        </p:cTn>
                                        <p:tgtEl>
                                          <p:spTgt spid="14">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4">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4">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4">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4">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14">
                                            <p:txEl>
                                              <p:pRg st="1" end="1"/>
                                            </p:txEl>
                                          </p:spTgt>
                                        </p:tgtEl>
                                      </p:cBhvr>
                                      <p:to x="100000" y="60000"/>
                                    </p:animScale>
                                    <p:animScale>
                                      <p:cBhvr>
                                        <p:cTn id="39" dur="166" decel="50000">
                                          <p:stCondLst>
                                            <p:cond delay="676"/>
                                          </p:stCondLst>
                                        </p:cTn>
                                        <p:tgtEl>
                                          <p:spTgt spid="14">
                                            <p:txEl>
                                              <p:pRg st="1" end="1"/>
                                            </p:txEl>
                                          </p:spTgt>
                                        </p:tgtEl>
                                      </p:cBhvr>
                                      <p:to x="100000" y="100000"/>
                                    </p:animScale>
                                    <p:animScale>
                                      <p:cBhvr>
                                        <p:cTn id="40" dur="26">
                                          <p:stCondLst>
                                            <p:cond delay="1312"/>
                                          </p:stCondLst>
                                        </p:cTn>
                                        <p:tgtEl>
                                          <p:spTgt spid="14">
                                            <p:txEl>
                                              <p:pRg st="1" end="1"/>
                                            </p:txEl>
                                          </p:spTgt>
                                        </p:tgtEl>
                                      </p:cBhvr>
                                      <p:to x="100000" y="80000"/>
                                    </p:animScale>
                                    <p:animScale>
                                      <p:cBhvr>
                                        <p:cTn id="41" dur="166" decel="50000">
                                          <p:stCondLst>
                                            <p:cond delay="1338"/>
                                          </p:stCondLst>
                                        </p:cTn>
                                        <p:tgtEl>
                                          <p:spTgt spid="14">
                                            <p:txEl>
                                              <p:pRg st="1" end="1"/>
                                            </p:txEl>
                                          </p:spTgt>
                                        </p:tgtEl>
                                      </p:cBhvr>
                                      <p:to x="100000" y="100000"/>
                                    </p:animScale>
                                    <p:animScale>
                                      <p:cBhvr>
                                        <p:cTn id="42" dur="26">
                                          <p:stCondLst>
                                            <p:cond delay="1642"/>
                                          </p:stCondLst>
                                        </p:cTn>
                                        <p:tgtEl>
                                          <p:spTgt spid="14">
                                            <p:txEl>
                                              <p:pRg st="1" end="1"/>
                                            </p:txEl>
                                          </p:spTgt>
                                        </p:tgtEl>
                                      </p:cBhvr>
                                      <p:to x="100000" y="90000"/>
                                    </p:animScale>
                                    <p:animScale>
                                      <p:cBhvr>
                                        <p:cTn id="43" dur="166" decel="50000">
                                          <p:stCondLst>
                                            <p:cond delay="1668"/>
                                          </p:stCondLst>
                                        </p:cTn>
                                        <p:tgtEl>
                                          <p:spTgt spid="14">
                                            <p:txEl>
                                              <p:pRg st="1" end="1"/>
                                            </p:txEl>
                                          </p:spTgt>
                                        </p:tgtEl>
                                      </p:cBhvr>
                                      <p:to x="100000" y="100000"/>
                                    </p:animScale>
                                    <p:animScale>
                                      <p:cBhvr>
                                        <p:cTn id="44" dur="26">
                                          <p:stCondLst>
                                            <p:cond delay="1808"/>
                                          </p:stCondLst>
                                        </p:cTn>
                                        <p:tgtEl>
                                          <p:spTgt spid="14">
                                            <p:txEl>
                                              <p:pRg st="1" end="1"/>
                                            </p:txEl>
                                          </p:spTgt>
                                        </p:tgtEl>
                                      </p:cBhvr>
                                      <p:to x="100000" y="95000"/>
                                    </p:animScale>
                                    <p:animScale>
                                      <p:cBhvr>
                                        <p:cTn id="45" dur="166" decel="50000">
                                          <p:stCondLst>
                                            <p:cond delay="1834"/>
                                          </p:stCondLst>
                                        </p:cTn>
                                        <p:tgtEl>
                                          <p:spTgt spid="14">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build="p"/>
      <p:bldP spid="14" grpI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grpSp>
        <p:nvGrpSpPr>
          <p:cNvPr id="4" name="组合 3"/>
          <p:cNvGrpSpPr/>
          <p:nvPr/>
        </p:nvGrpSpPr>
        <p:grpSpPr>
          <a:xfrm>
            <a:off x="6125550" y="2924944"/>
            <a:ext cx="2749471" cy="3836631"/>
            <a:chOff x="3217524" y="3011353"/>
            <a:chExt cx="2749471" cy="3836631"/>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4174" y="3011353"/>
              <a:ext cx="2232248" cy="3057923"/>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217524" y="6140098"/>
              <a:ext cx="2749471" cy="707886"/>
            </a:xfrm>
            <a:prstGeom prst="rect">
              <a:avLst/>
            </a:prstGeom>
            <a:noFill/>
            <a:scene3d>
              <a:camera prst="orthographicFront"/>
              <a:lightRig rig="threePt" dir="t"/>
            </a:scene3d>
            <a:sp3d>
              <a:bevelT w="152400" h="50800" prst="softRound"/>
            </a:sp3d>
          </p:spPr>
          <p:txBody>
            <a:bodyPr wrap="none" lIns="91440" tIns="45720" rIns="91440" bIns="45720">
              <a:spAutoFit/>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一丈青大娘</a:t>
              </a:r>
              <a:endParaRPr lang="zh-CN" altLang="en-US" sz="4000" cap="none" spc="0" dirty="0">
                <a:ln w="11430"/>
                <a:solidFill>
                  <a:srgbClr val="CC00FF"/>
                </a:solidFill>
                <a:latin typeface="华文琥珀" pitchFamily="2" charset="-122"/>
                <a:ea typeface="华文琥珀" pitchFamily="2" charset="-122"/>
              </a:endParaRPr>
            </a:p>
          </p:txBody>
        </p:sp>
      </p:grpSp>
      <p:sp>
        <p:nvSpPr>
          <p:cNvPr id="11" name="矩形 10"/>
          <p:cNvSpPr/>
          <p:nvPr/>
        </p:nvSpPr>
        <p:spPr>
          <a:xfrm>
            <a:off x="198706" y="2912763"/>
            <a:ext cx="6173494" cy="954107"/>
          </a:xfrm>
          <a:prstGeom prst="rect">
            <a:avLst/>
          </a:prstGeom>
        </p:spPr>
        <p:txBody>
          <a:bodyPr wrap="square">
            <a:spAutoFit/>
          </a:bodyPr>
          <a:lstStyle/>
          <a:p>
            <a:r>
              <a:rPr lang="zh-CN" altLang="en-US" sz="2800" b="1" dirty="0" smtClean="0">
                <a:solidFill>
                  <a:srgbClr val="006600"/>
                </a:solidFill>
                <a:latin typeface="华文楷体" pitchFamily="2" charset="-122"/>
                <a:ea typeface="华文楷体" pitchFamily="2" charset="-122"/>
              </a:rPr>
              <a:t>文</a:t>
            </a:r>
            <a:r>
              <a:rPr lang="zh-CN" altLang="zh-CN" sz="2800" b="1" dirty="0" smtClean="0">
                <a:solidFill>
                  <a:srgbClr val="006600"/>
                </a:solidFill>
                <a:latin typeface="华文楷体" pitchFamily="2" charset="-122"/>
                <a:ea typeface="华文楷体" pitchFamily="2" charset="-122"/>
              </a:rPr>
              <a:t>中</a:t>
            </a:r>
            <a:r>
              <a:rPr lang="zh-CN" altLang="zh-CN" sz="2800" b="1" dirty="0">
                <a:solidFill>
                  <a:srgbClr val="006600"/>
                </a:solidFill>
                <a:latin typeface="华文楷体" pitchFamily="2" charset="-122"/>
                <a:ea typeface="华文楷体" pitchFamily="2" charset="-122"/>
              </a:rPr>
              <a:t>运用了</a:t>
            </a:r>
            <a:r>
              <a:rPr lang="zh-CN" altLang="zh-CN" sz="2800" b="1" dirty="0">
                <a:solidFill>
                  <a:srgbClr val="CC3300"/>
                </a:solidFill>
                <a:latin typeface="华文楷体" pitchFamily="2" charset="-122"/>
                <a:ea typeface="华文楷体" pitchFamily="2" charset="-122"/>
              </a:rPr>
              <a:t>哪些</a:t>
            </a:r>
            <a:r>
              <a:rPr lang="zh-CN" altLang="zh-CN" sz="2800" b="1" dirty="0" smtClean="0">
                <a:solidFill>
                  <a:srgbClr val="CC3300"/>
                </a:solidFill>
                <a:latin typeface="华文楷体" pitchFamily="2" charset="-122"/>
                <a:ea typeface="华文楷体" pitchFamily="2" charset="-122"/>
              </a:rPr>
              <a:t>描写</a:t>
            </a:r>
            <a:r>
              <a:rPr lang="zh-CN" altLang="zh-CN" sz="2800" b="1" dirty="0" smtClean="0">
                <a:solidFill>
                  <a:srgbClr val="006600"/>
                </a:solidFill>
                <a:latin typeface="华文楷体" pitchFamily="2" charset="-122"/>
                <a:ea typeface="华文楷体" pitchFamily="2" charset="-122"/>
              </a:rPr>
              <a:t>手法</a:t>
            </a:r>
            <a:r>
              <a:rPr lang="zh-CN" altLang="zh-CN" sz="2800" b="1" dirty="0">
                <a:solidFill>
                  <a:srgbClr val="006600"/>
                </a:solidFill>
                <a:latin typeface="华文楷体" pitchFamily="2" charset="-122"/>
                <a:ea typeface="华文楷体" pitchFamily="2" charset="-122"/>
              </a:rPr>
              <a:t>塑造一丈青大娘，写出了她怎样的性格特点？</a:t>
            </a:r>
          </a:p>
        </p:txBody>
      </p:sp>
      <p:sp>
        <p:nvSpPr>
          <p:cNvPr id="14" name="矩形 13"/>
          <p:cNvSpPr/>
          <p:nvPr/>
        </p:nvSpPr>
        <p:spPr>
          <a:xfrm>
            <a:off x="-13242" y="4453905"/>
            <a:ext cx="6385442" cy="1126462"/>
          </a:xfrm>
          <a:prstGeom prst="rect">
            <a:avLst/>
          </a:prstGeom>
        </p:spPr>
        <p:txBody>
          <a:bodyPr wrap="square">
            <a:spAutoFit/>
          </a:bodyPr>
          <a:lstStyle/>
          <a:p>
            <a:pPr marL="457200" indent="-457200">
              <a:lnSpc>
                <a:spcPct val="120000"/>
              </a:lnSpc>
              <a:buClr>
                <a:srgbClr val="FF0000"/>
              </a:buClr>
              <a:buFont typeface="Wingdings" pitchFamily="2" charset="2"/>
              <a:buChar char="Ø"/>
              <a:defRPr/>
            </a:pPr>
            <a:r>
              <a:rPr lang="zh-CN" altLang="en-US" sz="2800" b="1" dirty="0" smtClean="0">
                <a:solidFill>
                  <a:srgbClr val="CC3300"/>
                </a:solidFill>
                <a:latin typeface="华文楷体" pitchFamily="2" charset="-122"/>
                <a:ea typeface="华文楷体" pitchFamily="2" charset="-122"/>
              </a:rPr>
              <a:t>一</a:t>
            </a:r>
            <a:r>
              <a:rPr lang="zh-CN" altLang="en-US" sz="2800" b="1" dirty="0">
                <a:solidFill>
                  <a:srgbClr val="CC3300"/>
                </a:solidFill>
                <a:latin typeface="华文楷体" pitchFamily="2" charset="-122"/>
                <a:ea typeface="华文楷体" pitchFamily="2" charset="-122"/>
              </a:rPr>
              <a:t>丈青大娘折断了一棵茶碗口粗细的河柳</a:t>
            </a:r>
            <a:r>
              <a:rPr lang="en-US" altLang="zh-CN" sz="2800" b="1" dirty="0" smtClean="0">
                <a:solidFill>
                  <a:srgbClr val="CC3300"/>
                </a:solidFill>
                <a:latin typeface="华文楷体" pitchFamily="2" charset="-122"/>
                <a:ea typeface="华文楷体" pitchFamily="2" charset="-122"/>
              </a:rPr>
              <a:t>…</a:t>
            </a:r>
            <a:r>
              <a:rPr lang="zh-CN" altLang="en-US" sz="2800" b="1" dirty="0" smtClean="0">
                <a:solidFill>
                  <a:srgbClr val="CC3300"/>
                </a:solidFill>
                <a:latin typeface="华文楷体" pitchFamily="2" charset="-122"/>
                <a:ea typeface="华文楷体" pitchFamily="2" charset="-122"/>
              </a:rPr>
              <a:t>挥舞</a:t>
            </a:r>
            <a:r>
              <a:rPr lang="zh-CN" altLang="en-US" sz="2800" b="1" dirty="0">
                <a:solidFill>
                  <a:srgbClr val="CC3300"/>
                </a:solidFill>
                <a:latin typeface="华文楷体" pitchFamily="2" charset="-122"/>
                <a:ea typeface="华文楷体" pitchFamily="2" charset="-122"/>
              </a:rPr>
              <a:t>起来</a:t>
            </a:r>
            <a:r>
              <a:rPr lang="en-US" altLang="zh-CN" sz="2800" b="1" dirty="0" smtClean="0">
                <a:solidFill>
                  <a:srgbClr val="CC3300"/>
                </a:solidFill>
                <a:latin typeface="华文楷体" pitchFamily="2" charset="-122"/>
                <a:ea typeface="华文楷体" pitchFamily="2" charset="-122"/>
              </a:rPr>
              <a:t>…</a:t>
            </a:r>
            <a:endParaRPr lang="en-US" altLang="zh-CN" sz="2800" b="1" dirty="0">
              <a:solidFill>
                <a:srgbClr val="CC3300"/>
              </a:solidFill>
              <a:latin typeface="华文楷体" pitchFamily="2" charset="-122"/>
              <a:ea typeface="华文楷体" pitchFamily="2" charset="-122"/>
            </a:endParaRPr>
          </a:p>
        </p:txBody>
      </p:sp>
      <p:sp>
        <p:nvSpPr>
          <p:cNvPr id="15" name="矩形 14"/>
          <p:cNvSpPr/>
          <p:nvPr/>
        </p:nvSpPr>
        <p:spPr>
          <a:xfrm>
            <a:off x="623195" y="5534561"/>
            <a:ext cx="5112568"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dirty="0" smtClean="0">
                <a:ln w="11430"/>
                <a:solidFill>
                  <a:schemeClr val="accent3">
                    <a:lumMod val="50000"/>
                  </a:schemeClr>
                </a:solidFill>
                <a:latin typeface="华文琥珀" pitchFamily="2" charset="-122"/>
                <a:ea typeface="华文琥珀" pitchFamily="2" charset="-122"/>
              </a:rPr>
              <a:t>风风火火、干净利落</a:t>
            </a:r>
            <a:endParaRPr lang="en-US" altLang="zh-CN" sz="4000" dirty="0" smtClean="0">
              <a:ln w="11430"/>
              <a:solidFill>
                <a:schemeClr val="accent3">
                  <a:lumMod val="50000"/>
                </a:schemeClr>
              </a:solidFill>
              <a:latin typeface="华文琥珀" pitchFamily="2" charset="-122"/>
              <a:ea typeface="华文琥珀" pitchFamily="2" charset="-122"/>
            </a:endParaRPr>
          </a:p>
          <a:p>
            <a:pPr algn="ctr"/>
            <a:r>
              <a:rPr lang="zh-CN" altLang="en-US" sz="4000" dirty="0" smtClean="0">
                <a:ln w="11430"/>
                <a:solidFill>
                  <a:schemeClr val="accent3">
                    <a:lumMod val="50000"/>
                  </a:schemeClr>
                </a:solidFill>
                <a:latin typeface="华文琥珀" pitchFamily="2" charset="-122"/>
                <a:ea typeface="华文琥珀" pitchFamily="2" charset="-122"/>
              </a:rPr>
              <a:t>英姿飒爽</a:t>
            </a:r>
            <a:endParaRPr lang="zh-CN" altLang="en-US" sz="4000" dirty="0">
              <a:ln w="11430"/>
              <a:solidFill>
                <a:schemeClr val="accent3">
                  <a:lumMod val="50000"/>
                </a:schemeClr>
              </a:solidFill>
              <a:latin typeface="华文琥珀" pitchFamily="2" charset="-122"/>
              <a:ea typeface="华文琥珀" pitchFamily="2" charset="-122"/>
            </a:endParaRPr>
          </a:p>
        </p:txBody>
      </p:sp>
      <p:sp>
        <p:nvSpPr>
          <p:cNvPr id="16" name="矩形 15"/>
          <p:cNvSpPr/>
          <p:nvPr/>
        </p:nvSpPr>
        <p:spPr>
          <a:xfrm>
            <a:off x="-44663" y="3757676"/>
            <a:ext cx="6660232" cy="652486"/>
          </a:xfrm>
          <a:prstGeom prst="rect">
            <a:avLst/>
          </a:prstGeom>
        </p:spPr>
        <p:txBody>
          <a:bodyPr wrap="square">
            <a:spAutoFit/>
          </a:bodyPr>
          <a:lstStyle/>
          <a:p>
            <a:pPr>
              <a:lnSpc>
                <a:spcPct val="130000"/>
              </a:lnSpc>
              <a:buClr>
                <a:srgbClr val="FF0000"/>
              </a:buClr>
              <a:defRPr/>
            </a:pPr>
            <a:r>
              <a:rPr lang="en-US" altLang="zh-CN" sz="2800" b="1" dirty="0" smtClean="0">
                <a:solidFill>
                  <a:srgbClr val="0000FF"/>
                </a:solidFill>
                <a:latin typeface="华文楷体" pitchFamily="2" charset="-122"/>
                <a:ea typeface="华文楷体" pitchFamily="2" charset="-122"/>
              </a:rPr>
              <a:t>C</a:t>
            </a:r>
            <a:r>
              <a:rPr lang="zh-CN" altLang="zh-CN" sz="2800" b="1" dirty="0" smtClean="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动作</a:t>
            </a:r>
            <a:r>
              <a:rPr lang="zh-CN" altLang="zh-CN" sz="2800" b="1" dirty="0" smtClean="0">
                <a:solidFill>
                  <a:srgbClr val="0000FF"/>
                </a:solidFill>
                <a:latin typeface="华文楷体" pitchFamily="2" charset="-122"/>
                <a:ea typeface="华文楷体" pitchFamily="2" charset="-122"/>
              </a:rPr>
              <a:t>描写</a:t>
            </a:r>
            <a:r>
              <a:rPr lang="zh-CN" altLang="en-US" sz="2800" b="1" dirty="0" smtClean="0">
                <a:solidFill>
                  <a:srgbClr val="0000FF"/>
                </a:solidFill>
                <a:latin typeface="华文楷体" pitchFamily="2" charset="-122"/>
                <a:ea typeface="华文楷体" pitchFamily="2" charset="-122"/>
              </a:rPr>
              <a:t>（第</a:t>
            </a:r>
            <a:r>
              <a:rPr lang="en-US" altLang="zh-CN" sz="2800" b="1" dirty="0" smtClean="0">
                <a:solidFill>
                  <a:srgbClr val="0000FF"/>
                </a:solidFill>
                <a:latin typeface="华文楷体" pitchFamily="2" charset="-122"/>
                <a:ea typeface="华文楷体" pitchFamily="2" charset="-122"/>
              </a:rPr>
              <a:t>7</a:t>
            </a:r>
            <a:r>
              <a:rPr lang="zh-CN" altLang="en-US" sz="2800" b="1" dirty="0" smtClean="0">
                <a:solidFill>
                  <a:srgbClr val="0000FF"/>
                </a:solidFill>
                <a:latin typeface="华文楷体" pitchFamily="2" charset="-122"/>
                <a:ea typeface="华文楷体" pitchFamily="2" charset="-122"/>
              </a:rPr>
              <a:t>段）</a:t>
            </a:r>
            <a:endParaRPr lang="zh-CN" altLang="zh-CN" sz="2800" b="1" dirty="0">
              <a:solidFill>
                <a:srgbClr val="CC3300"/>
              </a:solidFill>
              <a:latin typeface="华文楷体" pitchFamily="2" charset="-122"/>
              <a:ea typeface="华文楷体" pitchFamily="2" charset="-122"/>
            </a:endParaRPr>
          </a:p>
        </p:txBody>
      </p:sp>
    </p:spTree>
    <p:extLst>
      <p:ext uri="{BB962C8B-B14F-4D97-AF65-F5344CB8AC3E}">
        <p14:creationId xmlns:p14="http://schemas.microsoft.com/office/powerpoint/2010/main" val="2412206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gtEl>
                                        <p:attrNameLst>
                                          <p:attrName>ppt_y</p:attrName>
                                        </p:attrNameLst>
                                      </p:cBhvr>
                                      <p:tavLst>
                                        <p:tav tm="0">
                                          <p:val>
                                            <p:strVal val="#ppt_y"/>
                                          </p:val>
                                        </p:tav>
                                        <p:tav tm="100000">
                                          <p:val>
                                            <p:strVal val="#ppt_y"/>
                                          </p:val>
                                        </p:tav>
                                      </p:tavLst>
                                    </p:anim>
                                    <p:anim calcmode="lin" valueType="num">
                                      <p:cBhvr>
                                        <p:cTn id="2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4" grpId="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grpSp>
        <p:nvGrpSpPr>
          <p:cNvPr id="13" name="组合 12"/>
          <p:cNvGrpSpPr/>
          <p:nvPr/>
        </p:nvGrpSpPr>
        <p:grpSpPr>
          <a:xfrm>
            <a:off x="6125550" y="2924944"/>
            <a:ext cx="2749471" cy="3836631"/>
            <a:chOff x="3217524" y="3011353"/>
            <a:chExt cx="2749471" cy="3836631"/>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4174" y="3011353"/>
              <a:ext cx="2232248" cy="3057923"/>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矩形 14"/>
            <p:cNvSpPr/>
            <p:nvPr/>
          </p:nvSpPr>
          <p:spPr>
            <a:xfrm>
              <a:off x="3217524" y="6140098"/>
              <a:ext cx="2749471" cy="707886"/>
            </a:xfrm>
            <a:prstGeom prst="rect">
              <a:avLst/>
            </a:prstGeom>
            <a:noFill/>
            <a:scene3d>
              <a:camera prst="orthographicFront"/>
              <a:lightRig rig="threePt" dir="t"/>
            </a:scene3d>
            <a:sp3d>
              <a:bevelT w="152400" h="50800" prst="softRound"/>
            </a:sp3d>
          </p:spPr>
          <p:txBody>
            <a:bodyPr wrap="none" lIns="91440" tIns="45720" rIns="91440" bIns="45720">
              <a:spAutoFit/>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一丈青大娘</a:t>
              </a:r>
              <a:endParaRPr lang="zh-CN" altLang="en-US" sz="4000" cap="none" spc="0" dirty="0">
                <a:ln w="11430"/>
                <a:solidFill>
                  <a:srgbClr val="CC00FF"/>
                </a:solidFill>
                <a:latin typeface="华文琥珀" pitchFamily="2" charset="-122"/>
                <a:ea typeface="华文琥珀" pitchFamily="2" charset="-122"/>
              </a:endParaRPr>
            </a:p>
          </p:txBody>
        </p:sp>
      </p:grpSp>
      <p:sp>
        <p:nvSpPr>
          <p:cNvPr id="16" name="矩形 15"/>
          <p:cNvSpPr/>
          <p:nvPr/>
        </p:nvSpPr>
        <p:spPr>
          <a:xfrm>
            <a:off x="198706" y="2912763"/>
            <a:ext cx="6173494" cy="954107"/>
          </a:xfrm>
          <a:prstGeom prst="rect">
            <a:avLst/>
          </a:prstGeom>
        </p:spPr>
        <p:txBody>
          <a:bodyPr wrap="square">
            <a:spAutoFit/>
          </a:bodyPr>
          <a:lstStyle/>
          <a:p>
            <a:r>
              <a:rPr lang="zh-CN" altLang="en-US" sz="2800" b="1" dirty="0" smtClean="0">
                <a:solidFill>
                  <a:srgbClr val="006600"/>
                </a:solidFill>
                <a:latin typeface="华文楷体" pitchFamily="2" charset="-122"/>
                <a:ea typeface="华文楷体" pitchFamily="2" charset="-122"/>
              </a:rPr>
              <a:t>结合上面的分析，概括一丈青大娘的性格特点。</a:t>
            </a:r>
            <a:endParaRPr lang="zh-CN" altLang="zh-CN" sz="2800" b="1" dirty="0">
              <a:solidFill>
                <a:srgbClr val="006600"/>
              </a:solidFill>
              <a:latin typeface="华文楷体" pitchFamily="2" charset="-122"/>
              <a:ea typeface="华文楷体" pitchFamily="2" charset="-122"/>
            </a:endParaRPr>
          </a:p>
        </p:txBody>
      </p:sp>
      <p:sp>
        <p:nvSpPr>
          <p:cNvPr id="17" name="Text Box 3"/>
          <p:cNvSpPr txBox="1">
            <a:spLocks noChangeArrowheads="1"/>
          </p:cNvSpPr>
          <p:nvPr/>
        </p:nvSpPr>
        <p:spPr bwMode="auto">
          <a:xfrm>
            <a:off x="827584" y="4293096"/>
            <a:ext cx="443187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3600" dirty="0">
                <a:solidFill>
                  <a:srgbClr val="0000FF"/>
                </a:solidFill>
                <a:latin typeface="华文琥珀" pitchFamily="2" charset="-122"/>
                <a:ea typeface="华文琥珀" pitchFamily="2" charset="-122"/>
              </a:rPr>
              <a:t>泼辣大胆　刚直不阿</a:t>
            </a:r>
          </a:p>
          <a:p>
            <a:pPr>
              <a:spcBef>
                <a:spcPct val="50000"/>
              </a:spcBef>
            </a:pPr>
            <a:r>
              <a:rPr lang="zh-CN" altLang="en-US" sz="3600" dirty="0">
                <a:solidFill>
                  <a:srgbClr val="0000FF"/>
                </a:solidFill>
                <a:latin typeface="华文琥珀" pitchFamily="2" charset="-122"/>
                <a:ea typeface="华文琥珀" pitchFamily="2" charset="-122"/>
              </a:rPr>
              <a:t>性格豪爽   </a:t>
            </a:r>
            <a:r>
              <a:rPr lang="zh-CN" altLang="en-US" sz="3600" dirty="0" smtClean="0">
                <a:solidFill>
                  <a:srgbClr val="0000FF"/>
                </a:solidFill>
                <a:latin typeface="华文琥珀" pitchFamily="2" charset="-122"/>
                <a:ea typeface="华文琥珀" pitchFamily="2" charset="-122"/>
              </a:rPr>
              <a:t> 口</a:t>
            </a:r>
            <a:r>
              <a:rPr lang="zh-CN" altLang="en-US" sz="3600" dirty="0">
                <a:solidFill>
                  <a:srgbClr val="0000FF"/>
                </a:solidFill>
                <a:latin typeface="华文琥珀" pitchFamily="2" charset="-122"/>
                <a:ea typeface="华文琥珀" pitchFamily="2" charset="-122"/>
              </a:rPr>
              <a:t>苦心甜　</a:t>
            </a:r>
          </a:p>
          <a:p>
            <a:pPr>
              <a:spcBef>
                <a:spcPct val="50000"/>
              </a:spcBef>
            </a:pPr>
            <a:r>
              <a:rPr lang="zh-CN" altLang="en-US" sz="3600" dirty="0">
                <a:solidFill>
                  <a:srgbClr val="0000FF"/>
                </a:solidFill>
                <a:latin typeface="华文琥珀" pitchFamily="2" charset="-122"/>
                <a:ea typeface="华文琥珀" pitchFamily="2" charset="-122"/>
              </a:rPr>
              <a:t>热情正直　淳厚朴实</a:t>
            </a:r>
          </a:p>
        </p:txBody>
      </p:sp>
    </p:spTree>
    <p:extLst>
      <p:ext uri="{BB962C8B-B14F-4D97-AF65-F5344CB8AC3E}">
        <p14:creationId xmlns:p14="http://schemas.microsoft.com/office/powerpoint/2010/main" val="2120363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pic>
        <p:nvPicPr>
          <p:cNvPr id="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852936"/>
            <a:ext cx="2278810" cy="3216340"/>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a:xfrm>
            <a:off x="196123" y="6041317"/>
            <a:ext cx="2236510"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何大学问</a:t>
            </a:r>
            <a:endParaRPr lang="zh-CN" altLang="en-US" sz="4000" cap="none" spc="0" dirty="0">
              <a:ln w="11430"/>
              <a:solidFill>
                <a:srgbClr val="CC00FF"/>
              </a:solidFill>
              <a:latin typeface="华文琥珀" pitchFamily="2" charset="-122"/>
              <a:ea typeface="华文琥珀" pitchFamily="2" charset="-122"/>
            </a:endParaRPr>
          </a:p>
        </p:txBody>
      </p:sp>
      <p:sp>
        <p:nvSpPr>
          <p:cNvPr id="17" name="矩形 16"/>
          <p:cNvSpPr/>
          <p:nvPr/>
        </p:nvSpPr>
        <p:spPr>
          <a:xfrm>
            <a:off x="2607496" y="2738411"/>
            <a:ext cx="6536503" cy="954107"/>
          </a:xfrm>
          <a:prstGeom prst="rect">
            <a:avLst/>
          </a:prstGeom>
        </p:spPr>
        <p:txBody>
          <a:bodyPr wrap="square">
            <a:spAutoFit/>
          </a:bodyPr>
          <a:lstStyle/>
          <a:p>
            <a:pPr>
              <a:spcBef>
                <a:spcPts val="1500"/>
              </a:spcBef>
            </a:pPr>
            <a:r>
              <a:rPr lang="zh-CN" altLang="zh-CN" sz="2800" b="1" dirty="0" smtClean="0">
                <a:solidFill>
                  <a:srgbClr val="C00000"/>
                </a:solidFill>
                <a:latin typeface="华文楷体" pitchFamily="2" charset="-122"/>
                <a:ea typeface="华文楷体" pitchFamily="2" charset="-122"/>
              </a:rPr>
              <a:t>“何大学问”</a:t>
            </a:r>
            <a:r>
              <a:rPr lang="zh-CN" altLang="zh-CN" sz="2800" b="1" dirty="0">
                <a:solidFill>
                  <a:srgbClr val="C00000"/>
                </a:solidFill>
                <a:latin typeface="华文楷体" pitchFamily="2" charset="-122"/>
                <a:ea typeface="华文楷体" pitchFamily="2" charset="-122"/>
              </a:rPr>
              <a:t>爷爷的外号是什么意思，为什么叫他“何大学问”</a:t>
            </a:r>
            <a:r>
              <a:rPr lang="zh-CN" altLang="zh-CN" sz="2800" b="1" dirty="0" smtClean="0">
                <a:solidFill>
                  <a:srgbClr val="C00000"/>
                </a:solidFill>
                <a:latin typeface="华文楷体" pitchFamily="2" charset="-122"/>
                <a:ea typeface="华文楷体" pitchFamily="2" charset="-122"/>
              </a:rPr>
              <a:t>？</a:t>
            </a:r>
            <a:endParaRPr lang="zh-CN" altLang="zh-CN" sz="2800" b="1" dirty="0">
              <a:solidFill>
                <a:srgbClr val="C00000"/>
              </a:solidFill>
              <a:latin typeface="华文楷体" pitchFamily="2" charset="-122"/>
              <a:ea typeface="华文楷体" pitchFamily="2" charset="-122"/>
            </a:endParaRPr>
          </a:p>
        </p:txBody>
      </p:sp>
      <p:sp>
        <p:nvSpPr>
          <p:cNvPr id="18" name="矩形 17"/>
          <p:cNvSpPr/>
          <p:nvPr/>
        </p:nvSpPr>
        <p:spPr>
          <a:xfrm>
            <a:off x="2471467" y="3692518"/>
            <a:ext cx="6672531" cy="3165482"/>
          </a:xfrm>
          <a:prstGeom prst="rect">
            <a:avLst/>
          </a:prstGeom>
        </p:spPr>
        <p:txBody>
          <a:bodyPr wrap="square">
            <a:spAutoFit/>
          </a:bodyPr>
          <a:lstStyle/>
          <a:p>
            <a:pPr>
              <a:lnSpc>
                <a:spcPct val="120000"/>
              </a:lnSpc>
            </a:pPr>
            <a:r>
              <a:rPr lang="zh-CN" altLang="en-US" sz="2800" b="1" dirty="0" smtClean="0">
                <a:solidFill>
                  <a:srgbClr val="0000FF"/>
                </a:solidFill>
                <a:latin typeface="Calibri"/>
                <a:ea typeface="华文楷体" pitchFamily="2" charset="-122"/>
              </a:rPr>
              <a:t>❶</a:t>
            </a:r>
            <a:r>
              <a:rPr lang="zh-CN" altLang="en-US" sz="2800" b="1" dirty="0" smtClean="0">
                <a:solidFill>
                  <a:srgbClr val="0000FF"/>
                </a:solidFill>
                <a:latin typeface="华文楷体" pitchFamily="2" charset="-122"/>
                <a:ea typeface="华文楷体" pitchFamily="2" charset="-122"/>
              </a:rPr>
              <a:t>在</a:t>
            </a:r>
            <a:r>
              <a:rPr lang="zh-CN" altLang="en-US" sz="2800" b="1" dirty="0">
                <a:solidFill>
                  <a:srgbClr val="0000FF"/>
                </a:solidFill>
                <a:latin typeface="华文楷体" pitchFamily="2" charset="-122"/>
                <a:ea typeface="华文楷体" pitchFamily="2" charset="-122"/>
              </a:rPr>
              <a:t>这个小村，数他走的地方多，见的世面</a:t>
            </a:r>
            <a:r>
              <a:rPr lang="zh-CN" altLang="en-US" sz="2800" b="1" dirty="0" smtClean="0">
                <a:solidFill>
                  <a:srgbClr val="0000FF"/>
                </a:solidFill>
                <a:latin typeface="华文楷体" pitchFamily="2" charset="-122"/>
                <a:ea typeface="华文楷体" pitchFamily="2" charset="-122"/>
              </a:rPr>
              <a:t>广（</a:t>
            </a:r>
            <a:r>
              <a:rPr lang="en-US" altLang="zh-CN" sz="2800" b="1" dirty="0" smtClean="0">
                <a:solidFill>
                  <a:srgbClr val="0000FF"/>
                </a:solidFill>
                <a:latin typeface="华文楷体" pitchFamily="2" charset="-122"/>
                <a:ea typeface="华文楷体" pitchFamily="2" charset="-122"/>
              </a:rPr>
              <a:t>19</a:t>
            </a:r>
            <a:r>
              <a:rPr lang="zh-CN" altLang="en-US" sz="2800" b="1" dirty="0" smtClean="0">
                <a:solidFill>
                  <a:srgbClr val="0000FF"/>
                </a:solidFill>
                <a:latin typeface="华文楷体" pitchFamily="2" charset="-122"/>
                <a:ea typeface="华文楷体" pitchFamily="2" charset="-122"/>
              </a:rPr>
              <a:t>）；</a:t>
            </a:r>
            <a:r>
              <a:rPr lang="en-US" altLang="zh-CN" sz="2800" b="1" dirty="0" smtClean="0">
                <a:solidFill>
                  <a:srgbClr val="0000FF"/>
                </a:solidFill>
                <a:latin typeface="Calibri"/>
                <a:ea typeface="华文楷体" pitchFamily="2" charset="-122"/>
              </a:rPr>
              <a:t>❷</a:t>
            </a:r>
            <a:r>
              <a:rPr lang="zh-CN" altLang="en-US" sz="2800" b="1" dirty="0" smtClean="0">
                <a:solidFill>
                  <a:srgbClr val="0000FF"/>
                </a:solidFill>
                <a:latin typeface="华文楷体" pitchFamily="2" charset="-122"/>
                <a:ea typeface="华文楷体" pitchFamily="2" charset="-122"/>
              </a:rPr>
              <a:t>他这</a:t>
            </a:r>
            <a:r>
              <a:rPr lang="zh-CN" altLang="en-US" sz="2800" b="1" dirty="0">
                <a:solidFill>
                  <a:srgbClr val="0000FF"/>
                </a:solidFill>
                <a:latin typeface="华文楷体" pitchFamily="2" charset="-122"/>
                <a:ea typeface="华文楷体" pitchFamily="2" charset="-122"/>
              </a:rPr>
              <a:t>个人非常富有想象力，编起故事来，</a:t>
            </a:r>
            <a:r>
              <a:rPr lang="zh-CN" altLang="en-US" sz="2800" b="1" dirty="0" smtClean="0">
                <a:solidFill>
                  <a:srgbClr val="0000FF"/>
                </a:solidFill>
                <a:latin typeface="华文楷体" pitchFamily="2" charset="-122"/>
                <a:ea typeface="华文楷体" pitchFamily="2" charset="-122"/>
              </a:rPr>
              <a:t>有枝有</a:t>
            </a:r>
            <a:r>
              <a:rPr lang="zh-CN" altLang="en-US" sz="2800" b="1" dirty="0">
                <a:solidFill>
                  <a:srgbClr val="0000FF"/>
                </a:solidFill>
                <a:latin typeface="华文楷体" pitchFamily="2" charset="-122"/>
                <a:ea typeface="华文楷体" pitchFamily="2" charset="-122"/>
              </a:rPr>
              <a:t>叶，有文有武，生动曲折，惊险红火。于是，人们一半是</a:t>
            </a:r>
            <a:r>
              <a:rPr lang="zh-CN" altLang="en-US" sz="2800" b="1" dirty="0" smtClean="0">
                <a:solidFill>
                  <a:srgbClr val="0000FF"/>
                </a:solidFill>
                <a:latin typeface="华文楷体" pitchFamily="2" charset="-122"/>
                <a:ea typeface="华文楷体" pitchFamily="2" charset="-122"/>
              </a:rPr>
              <a:t>戏谑</a:t>
            </a:r>
            <a:r>
              <a:rPr lang="en-US" altLang="zh-CN" sz="2800" b="1" dirty="0">
                <a:solidFill>
                  <a:srgbClr val="0000FF"/>
                </a:solidFill>
                <a:latin typeface="华文楷体" pitchFamily="2" charset="-122"/>
                <a:ea typeface="华文楷体" pitchFamily="2" charset="-122"/>
              </a:rPr>
              <a:t>[</a:t>
            </a:r>
            <a:r>
              <a:rPr lang="en-US" altLang="zh-CN" sz="2800" b="1" dirty="0" err="1">
                <a:solidFill>
                  <a:srgbClr val="0000FF"/>
                </a:solidFill>
                <a:latin typeface="华文楷体" pitchFamily="2" charset="-122"/>
                <a:ea typeface="华文楷体" pitchFamily="2" charset="-122"/>
              </a:rPr>
              <a:t>xì</a:t>
            </a:r>
            <a:r>
              <a:rPr lang="en-US" altLang="zh-CN" sz="2800" b="1" dirty="0">
                <a:solidFill>
                  <a:srgbClr val="0000FF"/>
                </a:solidFill>
                <a:latin typeface="华文楷体" pitchFamily="2" charset="-122"/>
                <a:ea typeface="华文楷体" pitchFamily="2" charset="-122"/>
              </a:rPr>
              <a:t> </a:t>
            </a:r>
            <a:r>
              <a:rPr lang="en-US" altLang="zh-CN" sz="2800" b="1" dirty="0" err="1">
                <a:solidFill>
                  <a:srgbClr val="0000FF"/>
                </a:solidFill>
                <a:latin typeface="华文楷体" pitchFamily="2" charset="-122"/>
                <a:ea typeface="华文楷体" pitchFamily="2" charset="-122"/>
              </a:rPr>
              <a:t>xuè</a:t>
            </a:r>
            <a:r>
              <a:rPr lang="en-US" altLang="zh-CN" sz="2800" b="1" dirty="0">
                <a:solidFill>
                  <a:srgbClr val="0000FF"/>
                </a:solidFill>
                <a:latin typeface="华文楷体" pitchFamily="2" charset="-122"/>
                <a:ea typeface="华文楷体" pitchFamily="2" charset="-122"/>
              </a:rPr>
              <a:t>] </a:t>
            </a:r>
            <a:r>
              <a:rPr lang="zh-CN" altLang="en-US" sz="2800" b="1" dirty="0" smtClean="0">
                <a:solidFill>
                  <a:srgbClr val="0000FF"/>
                </a:solidFill>
                <a:latin typeface="华文楷体" pitchFamily="2" charset="-122"/>
                <a:ea typeface="华文楷体" pitchFamily="2" charset="-122"/>
              </a:rPr>
              <a:t>，</a:t>
            </a:r>
            <a:r>
              <a:rPr lang="zh-CN" altLang="en-US" sz="2800" b="1" dirty="0">
                <a:solidFill>
                  <a:srgbClr val="0000FF"/>
                </a:solidFill>
                <a:latin typeface="华文楷体" pitchFamily="2" charset="-122"/>
                <a:ea typeface="华文楷体" pitchFamily="2" charset="-122"/>
              </a:rPr>
              <a:t>一半是尊敬，就给他送了个何大学问的外号。（</a:t>
            </a:r>
            <a:r>
              <a:rPr lang="en-US" altLang="zh-CN" sz="2800" b="1" dirty="0">
                <a:solidFill>
                  <a:srgbClr val="0000FF"/>
                </a:solidFill>
                <a:latin typeface="华文楷体" pitchFamily="2" charset="-122"/>
                <a:ea typeface="华文楷体" pitchFamily="2" charset="-122"/>
              </a:rPr>
              <a:t>19</a:t>
            </a:r>
            <a:r>
              <a:rPr lang="zh-CN" altLang="en-US" sz="2800" b="1" dirty="0">
                <a:solidFill>
                  <a:srgbClr val="0000FF"/>
                </a:solidFill>
                <a:latin typeface="华文楷体" pitchFamily="2" charset="-122"/>
                <a:ea typeface="华文楷体" pitchFamily="2" charset="-122"/>
              </a:rPr>
              <a:t>） </a:t>
            </a:r>
          </a:p>
        </p:txBody>
      </p:sp>
    </p:spTree>
    <p:extLst>
      <p:ext uri="{BB962C8B-B14F-4D97-AF65-F5344CB8AC3E}">
        <p14:creationId xmlns:p14="http://schemas.microsoft.com/office/powerpoint/2010/main" val="638747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800" decel="100000"/>
                                        <p:tgtEl>
                                          <p:spTgt spid="15"/>
                                        </p:tgtEl>
                                      </p:cBhvr>
                                    </p:animEffect>
                                    <p:anim calcmode="lin" valueType="num">
                                      <p:cBhvr>
                                        <p:cTn id="8" dur="800" decel="100000" fill="hold"/>
                                        <p:tgtEl>
                                          <p:spTgt spid="15"/>
                                        </p:tgtEl>
                                        <p:attrNameLst>
                                          <p:attrName>style.rotation</p:attrName>
                                        </p:attrNameLst>
                                      </p:cBhvr>
                                      <p:tavLst>
                                        <p:tav tm="0">
                                          <p:val>
                                            <p:fltVal val="-90"/>
                                          </p:val>
                                        </p:tav>
                                        <p:tav tm="100000">
                                          <p:val>
                                            <p:fltVal val="0"/>
                                          </p:val>
                                        </p:tav>
                                      </p:tavLst>
                                    </p:anim>
                                    <p:anim calcmode="lin" valueType="num">
                                      <p:cBhvr>
                                        <p:cTn id="9" dur="800" decel="100000" fill="hold"/>
                                        <p:tgtEl>
                                          <p:spTgt spid="15"/>
                                        </p:tgtEl>
                                        <p:attrNameLst>
                                          <p:attrName>ppt_x</p:attrName>
                                        </p:attrNameLst>
                                      </p:cBhvr>
                                      <p:tavLst>
                                        <p:tav tm="0">
                                          <p:val>
                                            <p:strVal val="#ppt_x+0.4"/>
                                          </p:val>
                                        </p:tav>
                                        <p:tav tm="100000">
                                          <p:val>
                                            <p:strVal val="#ppt_x-0.05"/>
                                          </p:val>
                                        </p:tav>
                                      </p:tavLst>
                                    </p:anim>
                                    <p:anim calcmode="lin" valueType="num">
                                      <p:cBhvr>
                                        <p:cTn id="10" dur="800" decel="100000" fill="hold"/>
                                        <p:tgtEl>
                                          <p:spTgt spid="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800" decel="100000"/>
                                        <p:tgtEl>
                                          <p:spTgt spid="16"/>
                                        </p:tgtEl>
                                      </p:cBhvr>
                                    </p:animEffect>
                                    <p:anim calcmode="lin" valueType="num">
                                      <p:cBhvr>
                                        <p:cTn id="16" dur="800" decel="100000" fill="hold"/>
                                        <p:tgtEl>
                                          <p:spTgt spid="16"/>
                                        </p:tgtEl>
                                        <p:attrNameLst>
                                          <p:attrName>style.rotation</p:attrName>
                                        </p:attrNameLst>
                                      </p:cBhvr>
                                      <p:tavLst>
                                        <p:tav tm="0">
                                          <p:val>
                                            <p:fltVal val="-90"/>
                                          </p:val>
                                        </p:tav>
                                        <p:tav tm="100000">
                                          <p:val>
                                            <p:fltVal val="0"/>
                                          </p:val>
                                        </p:tav>
                                      </p:tavLst>
                                    </p:anim>
                                    <p:anim calcmode="lin" valueType="num">
                                      <p:cBhvr>
                                        <p:cTn id="17" dur="800" decel="100000" fill="hold"/>
                                        <p:tgtEl>
                                          <p:spTgt spid="16"/>
                                        </p:tgtEl>
                                        <p:attrNameLst>
                                          <p:attrName>ppt_x</p:attrName>
                                        </p:attrNameLst>
                                      </p:cBhvr>
                                      <p:tavLst>
                                        <p:tav tm="0">
                                          <p:val>
                                            <p:strVal val="#ppt_x+0.4"/>
                                          </p:val>
                                        </p:tav>
                                        <p:tav tm="100000">
                                          <p:val>
                                            <p:strVal val="#ppt_x-0.05"/>
                                          </p:val>
                                        </p:tav>
                                      </p:tavLst>
                                    </p:anim>
                                    <p:anim calcmode="lin" valueType="num">
                                      <p:cBhvr>
                                        <p:cTn id="18" dur="800" decel="100000" fill="hold"/>
                                        <p:tgtEl>
                                          <p:spTgt spid="16"/>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8"/>
                                        </p:tgtEl>
                                        <p:attrNameLst>
                                          <p:attrName>ppt_y</p:attrName>
                                        </p:attrNameLst>
                                      </p:cBhvr>
                                      <p:tavLst>
                                        <p:tav tm="0">
                                          <p:val>
                                            <p:strVal val="#ppt_y"/>
                                          </p:val>
                                        </p:tav>
                                        <p:tav tm="100000">
                                          <p:val>
                                            <p:strVal val="#ppt_y"/>
                                          </p:val>
                                        </p:tav>
                                      </p:tavLst>
                                    </p:anim>
                                    <p:anim calcmode="lin" valueType="num">
                                      <p:cBhvr>
                                        <p:cTn id="3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0"/>
            <a:chOff x="0" y="0"/>
            <a:chExt cx="9144000" cy="6858000"/>
          </a:xfrm>
        </p:grpSpPr>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5517232"/>
              <a:ext cx="1209675"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矩形 32"/>
          <p:cNvSpPr/>
          <p:nvPr/>
        </p:nvSpPr>
        <p:spPr>
          <a:xfrm>
            <a:off x="7842747" y="0"/>
            <a:ext cx="1292662" cy="4048545"/>
          </a:xfrm>
          <a:prstGeom prst="rect">
            <a:avLst/>
          </a:prstGeom>
          <a:noFill/>
        </p:spPr>
        <p:txBody>
          <a:bodyPr vert="eaVert"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7200" b="1" cap="none" spc="0" dirty="0" smtClean="0">
                <a:ln w="11430"/>
                <a:solidFill>
                  <a:srgbClr val="006600"/>
                </a:solidFill>
                <a:effectLst>
                  <a:outerShdw blurRad="38100" dist="38100" dir="2700000" algn="tl">
                    <a:srgbClr val="000000">
                      <a:alpha val="43137"/>
                    </a:srgbClr>
                  </a:outerShdw>
                </a:effectLst>
                <a:latin typeface="华文行楷" pitchFamily="2" charset="-122"/>
                <a:ea typeface="华文行楷" pitchFamily="2" charset="-122"/>
              </a:rPr>
              <a:t>蒲柳人家</a:t>
            </a:r>
            <a:endParaRPr lang="zh-CN" altLang="en-US" sz="7200" b="1" cap="none" spc="0" dirty="0">
              <a:ln w="11430"/>
              <a:solidFill>
                <a:srgbClr val="006600"/>
              </a:solidFill>
              <a:effectLst>
                <a:outerShdw blurRad="38100" dist="38100" dir="2700000" algn="tl">
                  <a:srgbClr val="000000">
                    <a:alpha val="43137"/>
                  </a:srgbClr>
                </a:outerShdw>
              </a:effectLst>
              <a:latin typeface="华文行楷" pitchFamily="2" charset="-122"/>
              <a:ea typeface="华文行楷" pitchFamily="2" charset="-122"/>
            </a:endParaRPr>
          </a:p>
        </p:txBody>
      </p:sp>
      <p:sp>
        <p:nvSpPr>
          <p:cNvPr id="37" name="矩形 36"/>
          <p:cNvSpPr/>
          <p:nvPr/>
        </p:nvSpPr>
        <p:spPr>
          <a:xfrm>
            <a:off x="6885602" y="3235093"/>
            <a:ext cx="1200329" cy="2809423"/>
          </a:xfrm>
          <a:prstGeom prst="rect">
            <a:avLst/>
          </a:prstGeom>
          <a:noFill/>
        </p:spPr>
        <p:txBody>
          <a:bodyPr vert="eaVert"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b="1" cap="none" spc="0" dirty="0" smtClean="0">
                <a:ln w="11430"/>
                <a:solidFill>
                  <a:srgbClr val="C00000"/>
                </a:solidFill>
                <a:latin typeface="华文行楷" pitchFamily="2" charset="-122"/>
                <a:ea typeface="华文行楷" pitchFamily="2" charset="-122"/>
              </a:rPr>
              <a:t>刘绍棠</a:t>
            </a:r>
            <a:endParaRPr lang="zh-CN" altLang="en-US" sz="6600" b="1" cap="none" spc="0" dirty="0">
              <a:ln w="11430"/>
              <a:solidFill>
                <a:srgbClr val="C00000"/>
              </a:solidFill>
              <a:latin typeface="华文行楷" pitchFamily="2" charset="-122"/>
              <a:ea typeface="华文行楷" pitchFamily="2" charset="-122"/>
            </a:endParaRPr>
          </a:p>
        </p:txBody>
      </p:sp>
    </p:spTree>
    <p:extLst>
      <p:ext uri="{BB962C8B-B14F-4D97-AF65-F5344CB8AC3E}">
        <p14:creationId xmlns:p14="http://schemas.microsoft.com/office/powerpoint/2010/main" val="26842912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800" decel="100000"/>
                                        <p:tgtEl>
                                          <p:spTgt spid="33"/>
                                        </p:tgtEl>
                                      </p:cBhvr>
                                    </p:animEffect>
                                    <p:anim calcmode="lin" valueType="num">
                                      <p:cBhvr>
                                        <p:cTn id="8" dur="800" decel="100000" fill="hold"/>
                                        <p:tgtEl>
                                          <p:spTgt spid="33"/>
                                        </p:tgtEl>
                                        <p:attrNameLst>
                                          <p:attrName>style.rotation</p:attrName>
                                        </p:attrNameLst>
                                      </p:cBhvr>
                                      <p:tavLst>
                                        <p:tav tm="0">
                                          <p:val>
                                            <p:fltVal val="-90"/>
                                          </p:val>
                                        </p:tav>
                                        <p:tav tm="100000">
                                          <p:val>
                                            <p:fltVal val="0"/>
                                          </p:val>
                                        </p:tav>
                                      </p:tavLst>
                                    </p:anim>
                                    <p:anim calcmode="lin" valueType="num">
                                      <p:cBhvr>
                                        <p:cTn id="9" dur="800" decel="100000" fill="hold"/>
                                        <p:tgtEl>
                                          <p:spTgt spid="33"/>
                                        </p:tgtEl>
                                        <p:attrNameLst>
                                          <p:attrName>ppt_x</p:attrName>
                                        </p:attrNameLst>
                                      </p:cBhvr>
                                      <p:tavLst>
                                        <p:tav tm="0">
                                          <p:val>
                                            <p:strVal val="#ppt_x+0.4"/>
                                          </p:val>
                                        </p:tav>
                                        <p:tav tm="100000">
                                          <p:val>
                                            <p:strVal val="#ppt_x-0.05"/>
                                          </p:val>
                                        </p:tav>
                                      </p:tavLst>
                                    </p:anim>
                                    <p:anim calcmode="lin" valueType="num">
                                      <p:cBhvr>
                                        <p:cTn id="10" dur="800" decel="100000" fill="hold"/>
                                        <p:tgtEl>
                                          <p:spTgt spid="3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800" decel="100000"/>
                                        <p:tgtEl>
                                          <p:spTgt spid="37"/>
                                        </p:tgtEl>
                                      </p:cBhvr>
                                    </p:animEffect>
                                    <p:anim calcmode="lin" valueType="num">
                                      <p:cBhvr>
                                        <p:cTn id="16" dur="800" decel="100000" fill="hold"/>
                                        <p:tgtEl>
                                          <p:spTgt spid="37"/>
                                        </p:tgtEl>
                                        <p:attrNameLst>
                                          <p:attrName>style.rotation</p:attrName>
                                        </p:attrNameLst>
                                      </p:cBhvr>
                                      <p:tavLst>
                                        <p:tav tm="0">
                                          <p:val>
                                            <p:fltVal val="-90"/>
                                          </p:val>
                                        </p:tav>
                                        <p:tav tm="100000">
                                          <p:val>
                                            <p:fltVal val="0"/>
                                          </p:val>
                                        </p:tav>
                                      </p:tavLst>
                                    </p:anim>
                                    <p:anim calcmode="lin" valueType="num">
                                      <p:cBhvr>
                                        <p:cTn id="17" dur="800" decel="100000" fill="hold"/>
                                        <p:tgtEl>
                                          <p:spTgt spid="37"/>
                                        </p:tgtEl>
                                        <p:attrNameLst>
                                          <p:attrName>ppt_x</p:attrName>
                                        </p:attrNameLst>
                                      </p:cBhvr>
                                      <p:tavLst>
                                        <p:tav tm="0">
                                          <p:val>
                                            <p:strVal val="#ppt_x+0.4"/>
                                          </p:val>
                                        </p:tav>
                                        <p:tav tm="100000">
                                          <p:val>
                                            <p:strVal val="#ppt_x-0.05"/>
                                          </p:val>
                                        </p:tav>
                                      </p:tavLst>
                                    </p:anim>
                                    <p:anim calcmode="lin" valueType="num">
                                      <p:cBhvr>
                                        <p:cTn id="18" dur="800" decel="100000" fill="hold"/>
                                        <p:tgtEl>
                                          <p:spTgt spid="37"/>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852936"/>
            <a:ext cx="2278810" cy="3216340"/>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96123" y="6041317"/>
            <a:ext cx="2236510"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何大学问</a:t>
            </a:r>
            <a:endParaRPr lang="zh-CN" altLang="en-US" sz="4000" cap="none" spc="0" dirty="0">
              <a:ln w="11430"/>
              <a:solidFill>
                <a:srgbClr val="CC00FF"/>
              </a:solidFill>
              <a:latin typeface="华文琥珀" pitchFamily="2" charset="-122"/>
              <a:ea typeface="华文琥珀" pitchFamily="2" charset="-122"/>
            </a:endParaRPr>
          </a:p>
        </p:txBody>
      </p:sp>
      <p:sp>
        <p:nvSpPr>
          <p:cNvPr id="8" name="矩形 7"/>
          <p:cNvSpPr/>
          <p:nvPr/>
        </p:nvSpPr>
        <p:spPr>
          <a:xfrm>
            <a:off x="2458322" y="2852936"/>
            <a:ext cx="6685678" cy="954107"/>
          </a:xfrm>
          <a:prstGeom prst="rect">
            <a:avLst/>
          </a:prstGeom>
        </p:spPr>
        <p:txBody>
          <a:bodyPr wrap="square">
            <a:spAutoFit/>
          </a:bodyPr>
          <a:lstStyle/>
          <a:p>
            <a:pPr>
              <a:spcBef>
                <a:spcPts val="1500"/>
              </a:spcBef>
            </a:pPr>
            <a:r>
              <a:rPr lang="zh-CN" altLang="zh-CN" sz="2800" b="1" dirty="0" smtClean="0">
                <a:solidFill>
                  <a:srgbClr val="C00000"/>
                </a:solidFill>
                <a:latin typeface="华文楷体" pitchFamily="2" charset="-122"/>
                <a:ea typeface="华文楷体" pitchFamily="2" charset="-122"/>
              </a:rPr>
              <a:t>自从</a:t>
            </a:r>
            <a:r>
              <a:rPr lang="zh-CN" altLang="zh-CN" sz="2800" b="1" dirty="0">
                <a:solidFill>
                  <a:srgbClr val="C00000"/>
                </a:solidFill>
                <a:latin typeface="华文楷体" pitchFamily="2" charset="-122"/>
                <a:ea typeface="华文楷体" pitchFamily="2" charset="-122"/>
              </a:rPr>
              <a:t>爷爷被尊称为何大学问以后，他在学问上下了哪些功夫</a:t>
            </a:r>
            <a:r>
              <a:rPr lang="zh-CN" altLang="zh-CN" sz="2800" b="1" dirty="0" smtClean="0">
                <a:solidFill>
                  <a:srgbClr val="C00000"/>
                </a:solidFill>
                <a:latin typeface="华文楷体" pitchFamily="2" charset="-122"/>
                <a:ea typeface="华文楷体" pitchFamily="2" charset="-122"/>
              </a:rPr>
              <a:t>？</a:t>
            </a:r>
            <a:endParaRPr lang="zh-CN" altLang="zh-CN" sz="2800" b="1" dirty="0">
              <a:solidFill>
                <a:srgbClr val="C00000"/>
              </a:solidFill>
              <a:latin typeface="华文楷体" pitchFamily="2" charset="-122"/>
              <a:ea typeface="华文楷体" pitchFamily="2" charset="-122"/>
            </a:endParaRPr>
          </a:p>
        </p:txBody>
      </p:sp>
      <p:sp>
        <p:nvSpPr>
          <p:cNvPr id="9" name="矩形 8"/>
          <p:cNvSpPr/>
          <p:nvPr/>
        </p:nvSpPr>
        <p:spPr>
          <a:xfrm>
            <a:off x="3280881" y="4132461"/>
            <a:ext cx="5040560" cy="2308324"/>
          </a:xfrm>
          <a:prstGeom prst="rect">
            <a:avLst/>
          </a:prstGeom>
        </p:spPr>
        <p:txBody>
          <a:bodyPr wrap="square">
            <a:spAutoFit/>
          </a:bodyPr>
          <a:lstStyle/>
          <a:p>
            <a:pPr>
              <a:lnSpc>
                <a:spcPct val="120000"/>
              </a:lnSpc>
            </a:pPr>
            <a:r>
              <a:rPr lang="zh-CN" altLang="zh-CN" sz="4000" dirty="0">
                <a:solidFill>
                  <a:srgbClr val="006600"/>
                </a:solidFill>
                <a:latin typeface="华文琥珀" pitchFamily="2" charset="-122"/>
                <a:ea typeface="华文琥珀" pitchFamily="2" charset="-122"/>
              </a:rPr>
              <a:t>看书</a:t>
            </a:r>
            <a:r>
              <a:rPr lang="zh-CN" altLang="zh-CN" sz="4000" dirty="0" smtClean="0">
                <a:solidFill>
                  <a:srgbClr val="006600"/>
                </a:solidFill>
                <a:latin typeface="华文琥珀" pitchFamily="2" charset="-122"/>
                <a:ea typeface="华文琥珀" pitchFamily="2" charset="-122"/>
              </a:rPr>
              <a:t>念书、不耻下问</a:t>
            </a:r>
            <a:endParaRPr lang="en-US" altLang="zh-CN" sz="4000" dirty="0" smtClean="0">
              <a:solidFill>
                <a:srgbClr val="006600"/>
              </a:solidFill>
              <a:latin typeface="华文琥珀" pitchFamily="2" charset="-122"/>
              <a:ea typeface="华文琥珀" pitchFamily="2" charset="-122"/>
            </a:endParaRPr>
          </a:p>
          <a:p>
            <a:pPr>
              <a:lnSpc>
                <a:spcPct val="120000"/>
              </a:lnSpc>
            </a:pPr>
            <a:r>
              <a:rPr lang="zh-CN" altLang="zh-CN" sz="4000" dirty="0" smtClean="0">
                <a:solidFill>
                  <a:srgbClr val="006600"/>
                </a:solidFill>
                <a:latin typeface="华文琥珀" pitchFamily="2" charset="-122"/>
                <a:ea typeface="华文琥珀" pitchFamily="2" charset="-122"/>
              </a:rPr>
              <a:t>咬文嚼字</a:t>
            </a:r>
            <a:r>
              <a:rPr lang="zh-CN" altLang="en-US" sz="4000" dirty="0" smtClean="0">
                <a:solidFill>
                  <a:srgbClr val="006600"/>
                </a:solidFill>
                <a:latin typeface="华文琥珀" pitchFamily="2" charset="-122"/>
                <a:ea typeface="华文琥珀" pitchFamily="2" charset="-122"/>
              </a:rPr>
              <a:t>、</a:t>
            </a:r>
            <a:r>
              <a:rPr lang="zh-CN" altLang="zh-CN" sz="4000" dirty="0" smtClean="0">
                <a:solidFill>
                  <a:srgbClr val="006600"/>
                </a:solidFill>
                <a:latin typeface="华文琥珀" pitchFamily="2" charset="-122"/>
                <a:ea typeface="华文琥珀" pitchFamily="2" charset="-122"/>
              </a:rPr>
              <a:t>拜</a:t>
            </a:r>
            <a:r>
              <a:rPr lang="zh-CN" altLang="zh-CN" sz="4000" dirty="0">
                <a:solidFill>
                  <a:srgbClr val="006600"/>
                </a:solidFill>
                <a:latin typeface="华文琥珀" pitchFamily="2" charset="-122"/>
                <a:ea typeface="华文琥珀" pitchFamily="2" charset="-122"/>
              </a:rPr>
              <a:t>祭文</a:t>
            </a:r>
            <a:r>
              <a:rPr lang="zh-CN" altLang="zh-CN" sz="4000" dirty="0" smtClean="0">
                <a:solidFill>
                  <a:srgbClr val="006600"/>
                </a:solidFill>
                <a:latin typeface="华文琥珀" pitchFamily="2" charset="-122"/>
                <a:ea typeface="华文琥珀" pitchFamily="2" charset="-122"/>
              </a:rPr>
              <a:t>庙</a:t>
            </a:r>
            <a:endParaRPr lang="en-US" altLang="zh-CN" sz="4000" dirty="0" smtClean="0">
              <a:solidFill>
                <a:srgbClr val="006600"/>
              </a:solidFill>
              <a:latin typeface="华文琥珀" pitchFamily="2" charset="-122"/>
              <a:ea typeface="华文琥珀" pitchFamily="2" charset="-122"/>
            </a:endParaRPr>
          </a:p>
          <a:p>
            <a:pPr>
              <a:lnSpc>
                <a:spcPct val="120000"/>
              </a:lnSpc>
            </a:pPr>
            <a:r>
              <a:rPr lang="zh-CN" altLang="zh-CN" sz="4000" dirty="0" smtClean="0">
                <a:solidFill>
                  <a:srgbClr val="006600"/>
                </a:solidFill>
                <a:latin typeface="华文琥珀" pitchFamily="2" charset="-122"/>
                <a:ea typeface="华文琥珀" pitchFamily="2" charset="-122"/>
              </a:rPr>
              <a:t>自我</a:t>
            </a:r>
            <a:r>
              <a:rPr lang="zh-CN" altLang="zh-CN" sz="4000" dirty="0">
                <a:solidFill>
                  <a:srgbClr val="006600"/>
                </a:solidFill>
                <a:latin typeface="华文琥珀" pitchFamily="2" charset="-122"/>
                <a:ea typeface="华文琥珀" pitchFamily="2" charset="-122"/>
              </a:rPr>
              <a:t>反思、为孙请</a:t>
            </a:r>
            <a:r>
              <a:rPr lang="zh-CN" altLang="zh-CN" sz="4000" dirty="0" smtClean="0">
                <a:solidFill>
                  <a:srgbClr val="006600"/>
                </a:solidFill>
                <a:latin typeface="华文琥珀" pitchFamily="2" charset="-122"/>
                <a:ea typeface="华文琥珀" pitchFamily="2" charset="-122"/>
              </a:rPr>
              <a:t>师</a:t>
            </a:r>
            <a:endParaRPr lang="zh-CN" altLang="en-US" sz="4000" dirty="0">
              <a:solidFill>
                <a:srgbClr val="006600"/>
              </a:solidFill>
              <a:latin typeface="华文琥珀" pitchFamily="2" charset="-122"/>
              <a:ea typeface="华文琥珀" pitchFamily="2" charset="-122"/>
            </a:endParaRPr>
          </a:p>
        </p:txBody>
      </p:sp>
    </p:spTree>
    <p:extLst>
      <p:ext uri="{BB962C8B-B14F-4D97-AF65-F5344CB8AC3E}">
        <p14:creationId xmlns:p14="http://schemas.microsoft.com/office/powerpoint/2010/main" val="350797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sp>
        <p:nvSpPr>
          <p:cNvPr id="10" name="矩形 9"/>
          <p:cNvSpPr/>
          <p:nvPr/>
        </p:nvSpPr>
        <p:spPr>
          <a:xfrm>
            <a:off x="1314" y="2513082"/>
            <a:ext cx="9144000" cy="553998"/>
          </a:xfrm>
          <a:prstGeom prst="rect">
            <a:avLst/>
          </a:prstGeom>
        </p:spPr>
        <p:txBody>
          <a:bodyPr wrap="square">
            <a:spAutoFit/>
          </a:bodyPr>
          <a:lstStyle/>
          <a:p>
            <a:r>
              <a:rPr lang="zh-CN" altLang="en-US" sz="3000" b="1" dirty="0" smtClean="0">
                <a:solidFill>
                  <a:srgbClr val="006600"/>
                </a:solidFill>
                <a:latin typeface="华文楷体" pitchFamily="2" charset="-122"/>
                <a:ea typeface="华文楷体" pitchFamily="2" charset="-122"/>
              </a:rPr>
              <a:t>文章从哪些方面介绍了何大学问？他有什么性格特点？</a:t>
            </a:r>
            <a:endParaRPr lang="zh-CN" altLang="zh-CN" sz="3000" b="1" dirty="0">
              <a:solidFill>
                <a:srgbClr val="006600"/>
              </a:solidFill>
              <a:latin typeface="华文楷体" pitchFamily="2" charset="-122"/>
              <a:ea typeface="华文楷体" pitchFamily="2" charset="-122"/>
            </a:endParaRPr>
          </a:p>
        </p:txBody>
      </p:sp>
      <p:sp>
        <p:nvSpPr>
          <p:cNvPr id="11" name="矩形 10"/>
          <p:cNvSpPr/>
          <p:nvPr/>
        </p:nvSpPr>
        <p:spPr>
          <a:xfrm>
            <a:off x="202728" y="6088558"/>
            <a:ext cx="2441694"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dirty="0" smtClean="0">
                <a:ln w="11430"/>
                <a:solidFill>
                  <a:srgbClr val="CC00FF"/>
                </a:solidFill>
                <a:latin typeface="华文琥珀" pitchFamily="2" charset="-122"/>
                <a:ea typeface="华文琥珀" pitchFamily="2" charset="-122"/>
              </a:rPr>
              <a:t>何大学问</a:t>
            </a:r>
            <a:endParaRPr lang="zh-CN" altLang="en-US" sz="4400" cap="none" spc="0" dirty="0">
              <a:ln w="11430"/>
              <a:solidFill>
                <a:srgbClr val="CC00FF"/>
              </a:solidFill>
              <a:latin typeface="华文琥珀" pitchFamily="2" charset="-122"/>
              <a:ea typeface="华文琥珀" pitchFamily="2" charset="-122"/>
            </a:endParaRPr>
          </a:p>
        </p:txBody>
      </p:sp>
      <p:sp>
        <p:nvSpPr>
          <p:cNvPr id="12" name="矩形 11"/>
          <p:cNvSpPr/>
          <p:nvPr/>
        </p:nvSpPr>
        <p:spPr>
          <a:xfrm>
            <a:off x="2902532" y="3285147"/>
            <a:ext cx="3043221" cy="584775"/>
          </a:xfrm>
          <a:prstGeom prst="rect">
            <a:avLst/>
          </a:prstGeom>
        </p:spPr>
        <p:txBody>
          <a:bodyPr wrap="square">
            <a:spAutoFit/>
          </a:bodyPr>
          <a:lstStyle/>
          <a:p>
            <a:r>
              <a:rPr lang="zh-CN" altLang="en-US" sz="3200" b="1" dirty="0">
                <a:solidFill>
                  <a:srgbClr val="0000FF"/>
                </a:solidFill>
                <a:latin typeface="华文楷体" pitchFamily="2" charset="-122"/>
                <a:ea typeface="华文楷体" pitchFamily="2" charset="-122"/>
              </a:rPr>
              <a:t>何大学问的</a:t>
            </a:r>
            <a:r>
              <a:rPr lang="zh-CN" altLang="en-US" sz="3200" b="1" dirty="0" smtClean="0">
                <a:solidFill>
                  <a:srgbClr val="0000FF"/>
                </a:solidFill>
                <a:latin typeface="华文楷体" pitchFamily="2" charset="-122"/>
                <a:ea typeface="华文楷体" pitchFamily="2" charset="-122"/>
              </a:rPr>
              <a:t>相貌</a:t>
            </a:r>
            <a:endParaRPr lang="en-US" altLang="zh-CN" sz="3200" b="1" dirty="0">
              <a:solidFill>
                <a:srgbClr val="0000FF"/>
              </a:solidFill>
              <a:latin typeface="华文楷体" pitchFamily="2" charset="-122"/>
              <a:ea typeface="华文楷体" pitchFamily="2" charset="-122"/>
            </a:endParaRPr>
          </a:p>
        </p:txBody>
      </p:sp>
      <p:sp>
        <p:nvSpPr>
          <p:cNvPr id="13" name="矩形 12"/>
          <p:cNvSpPr/>
          <p:nvPr/>
        </p:nvSpPr>
        <p:spPr>
          <a:xfrm>
            <a:off x="2930979" y="4303455"/>
            <a:ext cx="3284669" cy="2554545"/>
          </a:xfrm>
          <a:prstGeom prst="rect">
            <a:avLst/>
          </a:prstGeom>
        </p:spPr>
        <p:txBody>
          <a:bodyPr wrap="square">
            <a:spAutoFit/>
          </a:bodyPr>
          <a:lstStyle/>
          <a:p>
            <a:r>
              <a:rPr lang="zh-CN" altLang="en-US" sz="3200" b="1" dirty="0">
                <a:solidFill>
                  <a:srgbClr val="FF0000"/>
                </a:solidFill>
                <a:latin typeface="华文楷体" pitchFamily="2" charset="-122"/>
                <a:ea typeface="华文楷体" pitchFamily="2" charset="-122"/>
              </a:rPr>
              <a:t>何大学问人高马大，膀阔腰圆，面如重枣，浓眉朗目，一副关公相貌</a:t>
            </a:r>
            <a:r>
              <a:rPr lang="zh-CN" altLang="en-US" sz="3200" b="1" dirty="0" smtClean="0">
                <a:solidFill>
                  <a:srgbClr val="FF0000"/>
                </a:solidFill>
                <a:latin typeface="华文楷体" pitchFamily="2" charset="-122"/>
                <a:ea typeface="华文楷体" pitchFamily="2" charset="-122"/>
              </a:rPr>
              <a:t>。（</a:t>
            </a:r>
            <a:r>
              <a:rPr lang="en-US" altLang="zh-CN" sz="3200" b="1" dirty="0" smtClean="0">
                <a:solidFill>
                  <a:srgbClr val="FF0000"/>
                </a:solidFill>
                <a:latin typeface="华文楷体" pitchFamily="2" charset="-122"/>
                <a:ea typeface="华文楷体" pitchFamily="2" charset="-122"/>
              </a:rPr>
              <a:t>17</a:t>
            </a:r>
            <a:r>
              <a:rPr lang="zh-CN" altLang="en-US" sz="3200" b="1" dirty="0" smtClean="0">
                <a:solidFill>
                  <a:srgbClr val="FF0000"/>
                </a:solidFill>
                <a:latin typeface="华文楷体" pitchFamily="2" charset="-122"/>
                <a:ea typeface="华文楷体" pitchFamily="2" charset="-122"/>
              </a:rPr>
              <a:t>）</a:t>
            </a:r>
            <a:endParaRPr lang="zh-CN" altLang="en-US" sz="3200" b="1" dirty="0">
              <a:solidFill>
                <a:srgbClr val="FF0000"/>
              </a:solidFill>
              <a:latin typeface="华文楷体" pitchFamily="2" charset="-122"/>
              <a:ea typeface="华文楷体" pitchFamily="2" charset="-122"/>
            </a:endParaRPr>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494609" y="3253194"/>
            <a:ext cx="2102635" cy="2855395"/>
          </a:xfrm>
          <a:prstGeom prst="rect">
            <a:avLst/>
          </a:prstGeom>
          <a:noFill/>
          <a:ln>
            <a:noFill/>
          </a:ln>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882" y="3253194"/>
            <a:ext cx="2077383" cy="2854944"/>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a:xfrm>
            <a:off x="6962900" y="6088559"/>
            <a:ext cx="1313181"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dirty="0" smtClean="0">
                <a:ln w="11430"/>
                <a:solidFill>
                  <a:srgbClr val="CC00FF"/>
                </a:solidFill>
                <a:latin typeface="华文琥珀" pitchFamily="2" charset="-122"/>
                <a:ea typeface="华文琥珀" pitchFamily="2" charset="-122"/>
              </a:rPr>
              <a:t>关公</a:t>
            </a:r>
            <a:endParaRPr lang="zh-CN" altLang="en-US" sz="4400" cap="none" spc="0" dirty="0">
              <a:ln w="11430"/>
              <a:solidFill>
                <a:srgbClr val="CC00FF"/>
              </a:solidFill>
              <a:latin typeface="华文琥珀" pitchFamily="2" charset="-122"/>
              <a:ea typeface="华文琥珀" pitchFamily="2" charset="-122"/>
            </a:endParaRPr>
          </a:p>
        </p:txBody>
      </p:sp>
      <p:sp>
        <p:nvSpPr>
          <p:cNvPr id="17" name="左右箭头 16"/>
          <p:cNvSpPr/>
          <p:nvPr/>
        </p:nvSpPr>
        <p:spPr>
          <a:xfrm>
            <a:off x="2651814" y="3763448"/>
            <a:ext cx="3696055" cy="693788"/>
          </a:xfrm>
          <a:prstGeom prst="leftRightArrow">
            <a:avLst/>
          </a:prstGeom>
          <a:solidFill>
            <a:srgbClr val="FF0000"/>
          </a:solidFill>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8" name="矩形 17"/>
          <p:cNvSpPr/>
          <p:nvPr/>
        </p:nvSpPr>
        <p:spPr>
          <a:xfrm>
            <a:off x="2643428" y="4680666"/>
            <a:ext cx="3696055" cy="2062103"/>
          </a:xfrm>
          <a:prstGeom prst="rect">
            <a:avLst/>
          </a:prstGeom>
          <a:solidFill>
            <a:srgbClr val="002060"/>
          </a:solidFill>
          <a:scene3d>
            <a:camera prst="orthographicFront"/>
            <a:lightRig rig="threePt" dir="t"/>
          </a:scene3d>
          <a:sp3d>
            <a:bevelT w="152400" h="50800" prst="softRound"/>
          </a:sp3d>
        </p:spPr>
        <p:txBody>
          <a:bodyPr wrap="square">
            <a:spAutoFit/>
          </a:bodyPr>
          <a:lstStyle/>
          <a:p>
            <a:pPr>
              <a:buFontTx/>
              <a:buNone/>
              <a:defRPr/>
            </a:pPr>
            <a:r>
              <a:rPr lang="zh-CN" altLang="en-US" sz="3200" b="1" spc="-300" dirty="0">
                <a:solidFill>
                  <a:schemeClr val="bg1"/>
                </a:solidFill>
                <a:latin typeface="华文楷体" pitchFamily="2" charset="-122"/>
                <a:ea typeface="华文楷体" pitchFamily="2" charset="-122"/>
              </a:rPr>
              <a:t>     </a:t>
            </a:r>
            <a:r>
              <a:rPr lang="zh-CN" altLang="en-US" sz="3200" b="1" spc="-300" dirty="0" smtClean="0">
                <a:solidFill>
                  <a:schemeClr val="bg1"/>
                </a:solidFill>
                <a:latin typeface="华文楷体" pitchFamily="2" charset="-122"/>
                <a:ea typeface="华文楷体" pitchFamily="2" charset="-122"/>
              </a:rPr>
              <a:t> 像</a:t>
            </a:r>
            <a:r>
              <a:rPr lang="zh-CN" altLang="en-US" sz="3200" b="1" spc="-300" dirty="0">
                <a:solidFill>
                  <a:schemeClr val="bg1"/>
                </a:solidFill>
                <a:latin typeface="华文楷体" pitchFamily="2" charset="-122"/>
                <a:ea typeface="华文楷体" pitchFamily="2" charset="-122"/>
              </a:rPr>
              <a:t>关公一样，侠肝义胆，仗义轻财，慷慨豁达，爱打抱不平，甘为朋友两肋插刀。</a:t>
            </a:r>
          </a:p>
        </p:txBody>
      </p:sp>
    </p:spTree>
    <p:extLst>
      <p:ext uri="{BB962C8B-B14F-4D97-AF65-F5344CB8AC3E}">
        <p14:creationId xmlns:p14="http://schemas.microsoft.com/office/powerpoint/2010/main" val="172732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800" decel="100000"/>
                                        <p:tgtEl>
                                          <p:spTgt spid="15"/>
                                        </p:tgtEl>
                                      </p:cBhvr>
                                    </p:animEffect>
                                    <p:anim calcmode="lin" valueType="num">
                                      <p:cBhvr>
                                        <p:cTn id="15" dur="800" decel="100000" fill="hold"/>
                                        <p:tgtEl>
                                          <p:spTgt spid="15"/>
                                        </p:tgtEl>
                                        <p:attrNameLst>
                                          <p:attrName>style.rotation</p:attrName>
                                        </p:attrNameLst>
                                      </p:cBhvr>
                                      <p:tavLst>
                                        <p:tav tm="0">
                                          <p:val>
                                            <p:fltVal val="-90"/>
                                          </p:val>
                                        </p:tav>
                                        <p:tav tm="100000">
                                          <p:val>
                                            <p:fltVal val="0"/>
                                          </p:val>
                                        </p:tav>
                                      </p:tavLst>
                                    </p:anim>
                                    <p:anim calcmode="lin" valueType="num">
                                      <p:cBhvr>
                                        <p:cTn id="16" dur="800" decel="100000" fill="hold"/>
                                        <p:tgtEl>
                                          <p:spTgt spid="15"/>
                                        </p:tgtEl>
                                        <p:attrNameLst>
                                          <p:attrName>ppt_x</p:attrName>
                                        </p:attrNameLst>
                                      </p:cBhvr>
                                      <p:tavLst>
                                        <p:tav tm="0">
                                          <p:val>
                                            <p:strVal val="#ppt_x+0.4"/>
                                          </p:val>
                                        </p:tav>
                                        <p:tav tm="100000">
                                          <p:val>
                                            <p:strVal val="#ppt_x-0.05"/>
                                          </p:val>
                                        </p:tav>
                                      </p:tavLst>
                                    </p:anim>
                                    <p:anim calcmode="lin" valueType="num">
                                      <p:cBhvr>
                                        <p:cTn id="17" dur="800" decel="100000" fill="hold"/>
                                        <p:tgtEl>
                                          <p:spTgt spid="1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800" decel="100000"/>
                                        <p:tgtEl>
                                          <p:spTgt spid="11"/>
                                        </p:tgtEl>
                                      </p:cBhvr>
                                    </p:animEffect>
                                    <p:anim calcmode="lin" valueType="num">
                                      <p:cBhvr>
                                        <p:cTn id="23" dur="800" decel="100000" fill="hold"/>
                                        <p:tgtEl>
                                          <p:spTgt spid="11"/>
                                        </p:tgtEl>
                                        <p:attrNameLst>
                                          <p:attrName>style.rotation</p:attrName>
                                        </p:attrNameLst>
                                      </p:cBhvr>
                                      <p:tavLst>
                                        <p:tav tm="0">
                                          <p:val>
                                            <p:fltVal val="-90"/>
                                          </p:val>
                                        </p:tav>
                                        <p:tav tm="100000">
                                          <p:val>
                                            <p:fltVal val="0"/>
                                          </p:val>
                                        </p:tav>
                                      </p:tavLst>
                                    </p:anim>
                                    <p:anim calcmode="lin" valueType="num">
                                      <p:cBhvr>
                                        <p:cTn id="24" dur="800" decel="100000" fill="hold"/>
                                        <p:tgtEl>
                                          <p:spTgt spid="11"/>
                                        </p:tgtEl>
                                        <p:attrNameLst>
                                          <p:attrName>ppt_x</p:attrName>
                                        </p:attrNameLst>
                                      </p:cBhvr>
                                      <p:tavLst>
                                        <p:tav tm="0">
                                          <p:val>
                                            <p:strVal val="#ppt_x+0.4"/>
                                          </p:val>
                                        </p:tav>
                                        <p:tav tm="100000">
                                          <p:val>
                                            <p:strVal val="#ppt_x-0.05"/>
                                          </p:val>
                                        </p:tav>
                                      </p:tavLst>
                                    </p:anim>
                                    <p:anim calcmode="lin" valueType="num">
                                      <p:cBhvr>
                                        <p:cTn id="25" dur="800" decel="100000" fill="hold"/>
                                        <p:tgtEl>
                                          <p:spTgt spid="11"/>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28" presetID="3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800" decel="100000"/>
                                        <p:tgtEl>
                                          <p:spTgt spid="14"/>
                                        </p:tgtEl>
                                      </p:cBhvr>
                                    </p:animEffect>
                                    <p:anim calcmode="lin" valueType="num">
                                      <p:cBhvr>
                                        <p:cTn id="31" dur="800" decel="100000" fill="hold"/>
                                        <p:tgtEl>
                                          <p:spTgt spid="14"/>
                                        </p:tgtEl>
                                        <p:attrNameLst>
                                          <p:attrName>style.rotation</p:attrName>
                                        </p:attrNameLst>
                                      </p:cBhvr>
                                      <p:tavLst>
                                        <p:tav tm="0">
                                          <p:val>
                                            <p:fltVal val="-90"/>
                                          </p:val>
                                        </p:tav>
                                        <p:tav tm="100000">
                                          <p:val>
                                            <p:fltVal val="0"/>
                                          </p:val>
                                        </p:tav>
                                      </p:tavLst>
                                    </p:anim>
                                    <p:anim calcmode="lin" valueType="num">
                                      <p:cBhvr>
                                        <p:cTn id="32" dur="800" decel="100000" fill="hold"/>
                                        <p:tgtEl>
                                          <p:spTgt spid="14"/>
                                        </p:tgtEl>
                                        <p:attrNameLst>
                                          <p:attrName>ppt_x</p:attrName>
                                        </p:attrNameLst>
                                      </p:cBhvr>
                                      <p:tavLst>
                                        <p:tav tm="0">
                                          <p:val>
                                            <p:strVal val="#ppt_x+0.4"/>
                                          </p:val>
                                        </p:tav>
                                        <p:tav tm="100000">
                                          <p:val>
                                            <p:strVal val="#ppt_x-0.05"/>
                                          </p:val>
                                        </p:tav>
                                      </p:tavLst>
                                    </p:anim>
                                    <p:anim calcmode="lin" valueType="num">
                                      <p:cBhvr>
                                        <p:cTn id="33" dur="800" decel="100000" fill="hold"/>
                                        <p:tgtEl>
                                          <p:spTgt spid="14"/>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par>
                                <p:cTn id="36" presetID="3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800" decel="100000"/>
                                        <p:tgtEl>
                                          <p:spTgt spid="16"/>
                                        </p:tgtEl>
                                      </p:cBhvr>
                                    </p:animEffect>
                                    <p:anim calcmode="lin" valueType="num">
                                      <p:cBhvr>
                                        <p:cTn id="39" dur="800" decel="100000" fill="hold"/>
                                        <p:tgtEl>
                                          <p:spTgt spid="16"/>
                                        </p:tgtEl>
                                        <p:attrNameLst>
                                          <p:attrName>style.rotation</p:attrName>
                                        </p:attrNameLst>
                                      </p:cBhvr>
                                      <p:tavLst>
                                        <p:tav tm="0">
                                          <p:val>
                                            <p:fltVal val="-90"/>
                                          </p:val>
                                        </p:tav>
                                        <p:tav tm="100000">
                                          <p:val>
                                            <p:fltVal val="0"/>
                                          </p:val>
                                        </p:tav>
                                      </p:tavLst>
                                    </p:anim>
                                    <p:anim calcmode="lin" valueType="num">
                                      <p:cBhvr>
                                        <p:cTn id="40" dur="800" decel="100000" fill="hold"/>
                                        <p:tgtEl>
                                          <p:spTgt spid="16"/>
                                        </p:tgtEl>
                                        <p:attrNameLst>
                                          <p:attrName>ppt_x</p:attrName>
                                        </p:attrNameLst>
                                      </p:cBhvr>
                                      <p:tavLst>
                                        <p:tav tm="0">
                                          <p:val>
                                            <p:strVal val="#ppt_x+0.4"/>
                                          </p:val>
                                        </p:tav>
                                        <p:tav tm="100000">
                                          <p:val>
                                            <p:strVal val="#ppt_x-0.05"/>
                                          </p:val>
                                        </p:tav>
                                      </p:tavLst>
                                    </p:anim>
                                    <p:anim calcmode="lin" valueType="num">
                                      <p:cBhvr>
                                        <p:cTn id="41" dur="800" decel="100000" fill="hold"/>
                                        <p:tgtEl>
                                          <p:spTgt spid="16"/>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barn(inVertical)">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6" presetClass="entr" presetSubtype="32"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circle(out)">
                                      <p:cBhvr>
                                        <p:cTn id="6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6" grpId="0"/>
      <p:bldP spid="1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sp>
        <p:nvSpPr>
          <p:cNvPr id="10" name="矩形 9"/>
          <p:cNvSpPr/>
          <p:nvPr/>
        </p:nvSpPr>
        <p:spPr>
          <a:xfrm>
            <a:off x="1314" y="2513082"/>
            <a:ext cx="9144000" cy="553998"/>
          </a:xfrm>
          <a:prstGeom prst="rect">
            <a:avLst/>
          </a:prstGeom>
        </p:spPr>
        <p:txBody>
          <a:bodyPr wrap="square">
            <a:spAutoFit/>
          </a:bodyPr>
          <a:lstStyle/>
          <a:p>
            <a:r>
              <a:rPr lang="zh-CN" altLang="en-US" sz="3000" b="1" dirty="0" smtClean="0">
                <a:solidFill>
                  <a:srgbClr val="006600"/>
                </a:solidFill>
                <a:latin typeface="华文楷体" pitchFamily="2" charset="-122"/>
                <a:ea typeface="华文楷体" pitchFamily="2" charset="-122"/>
              </a:rPr>
              <a:t>文章从哪些方面介绍了何大学问？他有什么性格特点？</a:t>
            </a:r>
            <a:endParaRPr lang="zh-CN" altLang="zh-CN" sz="3000" b="1" dirty="0">
              <a:solidFill>
                <a:srgbClr val="006600"/>
              </a:solidFill>
              <a:latin typeface="华文楷体" pitchFamily="2" charset="-122"/>
              <a:ea typeface="华文楷体" pitchFamily="2" charset="-122"/>
            </a:endParaRPr>
          </a:p>
        </p:txBody>
      </p:sp>
      <p:pic>
        <p:nvPicPr>
          <p:cNvPr id="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882" y="3253194"/>
            <a:ext cx="2077383" cy="2854944"/>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a:off x="202728" y="6156359"/>
            <a:ext cx="2441694"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dirty="0" smtClean="0">
                <a:ln w="11430"/>
                <a:solidFill>
                  <a:srgbClr val="CC00FF"/>
                </a:solidFill>
                <a:latin typeface="华文琥珀" pitchFamily="2" charset="-122"/>
                <a:ea typeface="华文琥珀" pitchFamily="2" charset="-122"/>
              </a:rPr>
              <a:t>何大学问</a:t>
            </a:r>
            <a:endParaRPr lang="zh-CN" altLang="en-US" sz="4400" cap="none" spc="0" dirty="0">
              <a:ln w="11430"/>
              <a:solidFill>
                <a:srgbClr val="CC00FF"/>
              </a:solidFill>
              <a:latin typeface="华文琥珀" pitchFamily="2" charset="-122"/>
              <a:ea typeface="华文琥珀" pitchFamily="2" charset="-122"/>
            </a:endParaRPr>
          </a:p>
        </p:txBody>
      </p:sp>
      <p:sp>
        <p:nvSpPr>
          <p:cNvPr id="19" name="矩形 18"/>
          <p:cNvSpPr/>
          <p:nvPr/>
        </p:nvSpPr>
        <p:spPr>
          <a:xfrm>
            <a:off x="2631250" y="3273541"/>
            <a:ext cx="5397134" cy="584775"/>
          </a:xfrm>
          <a:prstGeom prst="rect">
            <a:avLst/>
          </a:prstGeom>
        </p:spPr>
        <p:txBody>
          <a:bodyPr wrap="square">
            <a:spAutoFit/>
          </a:bodyPr>
          <a:lstStyle/>
          <a:p>
            <a:r>
              <a:rPr lang="zh-CN" altLang="en-US" sz="3200" b="1" dirty="0">
                <a:solidFill>
                  <a:srgbClr val="0000FF"/>
                </a:solidFill>
                <a:latin typeface="华文楷体" pitchFamily="2" charset="-122"/>
                <a:ea typeface="华文楷体" pitchFamily="2" charset="-122"/>
              </a:rPr>
              <a:t>何大学问的经历</a:t>
            </a:r>
            <a:r>
              <a:rPr lang="en-US" altLang="zh-CN" sz="3200" b="1" dirty="0" smtClean="0">
                <a:solidFill>
                  <a:srgbClr val="0000FF"/>
                </a:solidFill>
                <a:latin typeface="华文楷体" pitchFamily="2" charset="-122"/>
                <a:ea typeface="华文楷体" pitchFamily="2" charset="-122"/>
              </a:rPr>
              <a:t>—</a:t>
            </a:r>
            <a:r>
              <a:rPr lang="zh-CN" altLang="en-US" sz="3200" b="1" dirty="0" smtClean="0">
                <a:solidFill>
                  <a:srgbClr val="0000FF"/>
                </a:solidFill>
                <a:latin typeface="华文楷体" pitchFamily="2" charset="-122"/>
                <a:ea typeface="华文楷体" pitchFamily="2" charset="-122"/>
              </a:rPr>
              <a:t>（第</a:t>
            </a:r>
            <a:r>
              <a:rPr lang="en-US" altLang="zh-CN" sz="3200" b="1" dirty="0" smtClean="0">
                <a:solidFill>
                  <a:srgbClr val="0000FF"/>
                </a:solidFill>
                <a:latin typeface="华文楷体" pitchFamily="2" charset="-122"/>
                <a:ea typeface="华文楷体" pitchFamily="2" charset="-122"/>
              </a:rPr>
              <a:t>17</a:t>
            </a:r>
            <a:r>
              <a:rPr lang="zh-CN" altLang="en-US" sz="3200" b="1" dirty="0" smtClean="0">
                <a:solidFill>
                  <a:srgbClr val="0000FF"/>
                </a:solidFill>
                <a:latin typeface="华文楷体" pitchFamily="2" charset="-122"/>
                <a:ea typeface="华文楷体" pitchFamily="2" charset="-122"/>
              </a:rPr>
              <a:t>段）</a:t>
            </a:r>
            <a:endParaRPr lang="en-US" altLang="zh-CN" sz="3200" b="1" dirty="0">
              <a:solidFill>
                <a:srgbClr val="0000FF"/>
              </a:solidFill>
              <a:latin typeface="华文楷体" pitchFamily="2" charset="-122"/>
              <a:ea typeface="华文楷体" pitchFamily="2" charset="-122"/>
            </a:endParaRPr>
          </a:p>
        </p:txBody>
      </p:sp>
      <p:sp>
        <p:nvSpPr>
          <p:cNvPr id="20" name="矩形 19"/>
          <p:cNvSpPr/>
          <p:nvPr/>
        </p:nvSpPr>
        <p:spPr>
          <a:xfrm>
            <a:off x="2774460" y="4077072"/>
            <a:ext cx="6369540" cy="2308324"/>
          </a:xfrm>
          <a:prstGeom prst="rect">
            <a:avLst/>
          </a:prstGeom>
        </p:spPr>
        <p:txBody>
          <a:bodyPr wrap="square">
            <a:spAutoFit/>
          </a:bodyPr>
          <a:lstStyle/>
          <a:p>
            <a:pPr marL="609600" indent="-609600">
              <a:lnSpc>
                <a:spcPct val="150000"/>
              </a:lnSpc>
              <a:buFontTx/>
              <a:buAutoNum type="arabicPeriod"/>
            </a:pPr>
            <a:r>
              <a:rPr lang="zh-CN" altLang="en-US" sz="3200" b="1" dirty="0">
                <a:solidFill>
                  <a:srgbClr val="FF0000"/>
                </a:solidFill>
                <a:latin typeface="华文楷体" pitchFamily="2" charset="-122"/>
                <a:ea typeface="华文楷体" pitchFamily="2" charset="-122"/>
              </a:rPr>
              <a:t>年轻的时候，当过</a:t>
            </a:r>
            <a:r>
              <a:rPr lang="zh-CN" altLang="en-US" sz="3200" b="1" dirty="0" smtClean="0">
                <a:solidFill>
                  <a:srgbClr val="FF0000"/>
                </a:solidFill>
                <a:latin typeface="华文楷体" pitchFamily="2" charset="-122"/>
                <a:ea typeface="华文楷体" pitchFamily="2" charset="-122"/>
              </a:rPr>
              <a:t>义和团</a:t>
            </a:r>
            <a:endParaRPr lang="en-US" altLang="zh-CN" sz="3200" b="1" dirty="0" smtClean="0">
              <a:solidFill>
                <a:srgbClr val="FF0000"/>
              </a:solidFill>
              <a:latin typeface="华文楷体" pitchFamily="2" charset="-122"/>
              <a:ea typeface="华文楷体" pitchFamily="2" charset="-122"/>
            </a:endParaRPr>
          </a:p>
          <a:p>
            <a:pPr marL="609600" indent="-609600">
              <a:lnSpc>
                <a:spcPct val="150000"/>
              </a:lnSpc>
              <a:buFontTx/>
              <a:buAutoNum type="arabicPeriod"/>
            </a:pPr>
            <a:r>
              <a:rPr lang="zh-CN" altLang="en-US" sz="3200" b="1" dirty="0" smtClean="0">
                <a:solidFill>
                  <a:srgbClr val="FF0000"/>
                </a:solidFill>
                <a:latin typeface="华文楷体" pitchFamily="2" charset="-122"/>
                <a:ea typeface="华文楷体" pitchFamily="2" charset="-122"/>
              </a:rPr>
              <a:t>给</a:t>
            </a:r>
            <a:r>
              <a:rPr lang="zh-CN" altLang="en-US" sz="3200" b="1" dirty="0">
                <a:solidFill>
                  <a:srgbClr val="FF0000"/>
                </a:solidFill>
                <a:latin typeface="华文楷体" pitchFamily="2" charset="-122"/>
                <a:ea typeface="华文楷体" pitchFamily="2" charset="-122"/>
              </a:rPr>
              <a:t>地主家当赶车把式；</a:t>
            </a:r>
          </a:p>
          <a:p>
            <a:pPr marL="609600" indent="-609600">
              <a:lnSpc>
                <a:spcPct val="150000"/>
              </a:lnSpc>
              <a:buFontTx/>
              <a:buAutoNum type="arabicPeriod"/>
            </a:pPr>
            <a:r>
              <a:rPr lang="zh-CN" altLang="en-US" sz="3200" b="1" dirty="0">
                <a:solidFill>
                  <a:srgbClr val="FF0000"/>
                </a:solidFill>
                <a:latin typeface="华文楷体" pitchFamily="2" charset="-122"/>
                <a:ea typeface="华文楷体" pitchFamily="2" charset="-122"/>
              </a:rPr>
              <a:t>改了行，给牲口贩子赶马。</a:t>
            </a:r>
          </a:p>
        </p:txBody>
      </p:sp>
    </p:spTree>
    <p:extLst>
      <p:ext uri="{BB962C8B-B14F-4D97-AF65-F5344CB8AC3E}">
        <p14:creationId xmlns:p14="http://schemas.microsoft.com/office/powerpoint/2010/main" val="273765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barn(inVertical)">
                                      <p:cBhvr>
                                        <p:cTn id="13" dur="500"/>
                                        <p:tgtEl>
                                          <p:spTgt spid="2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0">
                                            <p:txEl>
                                              <p:pRg st="1" end="1"/>
                                            </p:txEl>
                                          </p:spTgt>
                                        </p:tgtEl>
                                        <p:attrNameLst>
                                          <p:attrName>style.visibility</p:attrName>
                                        </p:attrNameLst>
                                      </p:cBhvr>
                                      <p:to>
                                        <p:strVal val="visible"/>
                                      </p:to>
                                    </p:set>
                                    <p:animEffect transition="in" filter="barn(inVertical)">
                                      <p:cBhvr>
                                        <p:cTn id="18" dur="500"/>
                                        <p:tgtEl>
                                          <p:spTgt spid="20">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0">
                                            <p:txEl>
                                              <p:pRg st="2" end="2"/>
                                            </p:txEl>
                                          </p:spTgt>
                                        </p:tgtEl>
                                        <p:attrNameLst>
                                          <p:attrName>style.visibility</p:attrName>
                                        </p:attrNameLst>
                                      </p:cBhvr>
                                      <p:to>
                                        <p:strVal val="visible"/>
                                      </p:to>
                                    </p:set>
                                    <p:animEffect transition="in" filter="barn(inVertical)">
                                      <p:cBhvr>
                                        <p:cTn id="23"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sp>
        <p:nvSpPr>
          <p:cNvPr id="10" name="矩形 9"/>
          <p:cNvSpPr/>
          <p:nvPr/>
        </p:nvSpPr>
        <p:spPr>
          <a:xfrm>
            <a:off x="1314" y="2513082"/>
            <a:ext cx="9144000" cy="553998"/>
          </a:xfrm>
          <a:prstGeom prst="rect">
            <a:avLst/>
          </a:prstGeom>
        </p:spPr>
        <p:txBody>
          <a:bodyPr wrap="square">
            <a:spAutoFit/>
          </a:bodyPr>
          <a:lstStyle/>
          <a:p>
            <a:r>
              <a:rPr lang="zh-CN" altLang="en-US" sz="3000" b="1" dirty="0" smtClean="0">
                <a:solidFill>
                  <a:srgbClr val="006600"/>
                </a:solidFill>
                <a:latin typeface="华文楷体" pitchFamily="2" charset="-122"/>
                <a:ea typeface="华文楷体" pitchFamily="2" charset="-122"/>
              </a:rPr>
              <a:t>文章从哪些方面介绍了何大学问？他有什么性格特点？</a:t>
            </a:r>
            <a:endParaRPr lang="zh-CN" altLang="zh-CN" sz="3000" b="1" dirty="0">
              <a:solidFill>
                <a:srgbClr val="006600"/>
              </a:solidFill>
              <a:latin typeface="华文楷体" pitchFamily="2" charset="-122"/>
              <a:ea typeface="华文楷体" pitchFamily="2" charset="-122"/>
            </a:endParaRPr>
          </a:p>
        </p:txBody>
      </p:sp>
      <p:pic>
        <p:nvPicPr>
          <p:cNvPr id="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882" y="3253194"/>
            <a:ext cx="2077383" cy="2854944"/>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a:off x="202728" y="6156359"/>
            <a:ext cx="2441694"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dirty="0" smtClean="0">
                <a:ln w="11430"/>
                <a:solidFill>
                  <a:srgbClr val="CC00FF"/>
                </a:solidFill>
                <a:latin typeface="华文琥珀" pitchFamily="2" charset="-122"/>
                <a:ea typeface="华文琥珀" pitchFamily="2" charset="-122"/>
              </a:rPr>
              <a:t>何大学问</a:t>
            </a:r>
            <a:endParaRPr lang="zh-CN" altLang="en-US" sz="4400" cap="none" spc="0" dirty="0">
              <a:ln w="11430"/>
              <a:solidFill>
                <a:srgbClr val="CC00FF"/>
              </a:solidFill>
              <a:latin typeface="华文琥珀" pitchFamily="2" charset="-122"/>
              <a:ea typeface="华文琥珀" pitchFamily="2" charset="-122"/>
            </a:endParaRPr>
          </a:p>
        </p:txBody>
      </p:sp>
      <p:sp>
        <p:nvSpPr>
          <p:cNvPr id="9" name="矩形 8"/>
          <p:cNvSpPr/>
          <p:nvPr/>
        </p:nvSpPr>
        <p:spPr>
          <a:xfrm>
            <a:off x="2618699" y="3136612"/>
            <a:ext cx="4699405" cy="584775"/>
          </a:xfrm>
          <a:prstGeom prst="rect">
            <a:avLst/>
          </a:prstGeom>
        </p:spPr>
        <p:txBody>
          <a:bodyPr wrap="square">
            <a:spAutoFit/>
          </a:bodyPr>
          <a:lstStyle/>
          <a:p>
            <a:r>
              <a:rPr lang="zh-CN" altLang="en-US" sz="3200" b="1" dirty="0">
                <a:solidFill>
                  <a:srgbClr val="0000FF"/>
                </a:solidFill>
                <a:latin typeface="华文楷体" pitchFamily="2" charset="-122"/>
                <a:ea typeface="华文楷体" pitchFamily="2" charset="-122"/>
              </a:rPr>
              <a:t>何大学问的性格</a:t>
            </a:r>
            <a:r>
              <a:rPr lang="en-US" altLang="zh-CN" sz="3200" b="1" dirty="0">
                <a:solidFill>
                  <a:srgbClr val="0000FF"/>
                </a:solidFill>
                <a:latin typeface="华文楷体" pitchFamily="2" charset="-122"/>
                <a:ea typeface="华文楷体" pitchFamily="2" charset="-122"/>
              </a:rPr>
              <a:t>—</a:t>
            </a:r>
          </a:p>
        </p:txBody>
      </p:sp>
      <p:sp>
        <p:nvSpPr>
          <p:cNvPr id="11" name="矩形 10"/>
          <p:cNvSpPr/>
          <p:nvPr/>
        </p:nvSpPr>
        <p:spPr>
          <a:xfrm>
            <a:off x="2600988" y="3660202"/>
            <a:ext cx="6543012" cy="3197798"/>
          </a:xfrm>
          <a:prstGeom prst="rect">
            <a:avLst/>
          </a:prstGeom>
        </p:spPr>
        <p:txBody>
          <a:bodyPr wrap="square">
            <a:spAutoFit/>
          </a:bodyPr>
          <a:lstStyle/>
          <a:p>
            <a:pPr>
              <a:lnSpc>
                <a:spcPct val="90000"/>
              </a:lnSpc>
              <a:buFont typeface="Wingdings" panose="05000000000000000000" pitchFamily="2" charset="2"/>
              <a:buChar char="u"/>
            </a:pPr>
            <a:r>
              <a:rPr lang="zh-CN" altLang="en-US" sz="2800" b="1" dirty="0">
                <a:solidFill>
                  <a:schemeClr val="accent6">
                    <a:lumMod val="75000"/>
                  </a:schemeClr>
                </a:solidFill>
                <a:latin typeface="华文楷体" pitchFamily="2" charset="-122"/>
                <a:ea typeface="华文楷体" pitchFamily="2" charset="-122"/>
              </a:rPr>
              <a:t>他又好喝酒，脾气大，爱打抱不平，为朋友敢两肋插刀</a:t>
            </a:r>
            <a:r>
              <a:rPr lang="zh-CN" altLang="en-US" sz="2800" b="1" dirty="0" smtClean="0">
                <a:solidFill>
                  <a:schemeClr val="accent6">
                    <a:lumMod val="75000"/>
                  </a:schemeClr>
                </a:solidFill>
                <a:latin typeface="华文楷体" pitchFamily="2" charset="-122"/>
                <a:ea typeface="华文楷体" pitchFamily="2" charset="-122"/>
              </a:rPr>
              <a:t>。（</a:t>
            </a:r>
            <a:r>
              <a:rPr lang="en-US" altLang="zh-CN" sz="2800" b="1" dirty="0" smtClean="0">
                <a:solidFill>
                  <a:schemeClr val="accent6">
                    <a:lumMod val="75000"/>
                  </a:schemeClr>
                </a:solidFill>
                <a:latin typeface="华文楷体" pitchFamily="2" charset="-122"/>
                <a:ea typeface="华文楷体" pitchFamily="2" charset="-122"/>
              </a:rPr>
              <a:t>17</a:t>
            </a:r>
            <a:r>
              <a:rPr lang="zh-CN" altLang="en-US" sz="2800" b="1" dirty="0" smtClean="0">
                <a:solidFill>
                  <a:schemeClr val="accent6">
                    <a:lumMod val="75000"/>
                  </a:schemeClr>
                </a:solidFill>
                <a:latin typeface="华文楷体" pitchFamily="2" charset="-122"/>
                <a:ea typeface="华文楷体" pitchFamily="2" charset="-122"/>
              </a:rPr>
              <a:t>）</a:t>
            </a:r>
            <a:endParaRPr lang="zh-CN" altLang="en-US" sz="2800" b="1" dirty="0">
              <a:solidFill>
                <a:schemeClr val="accent6">
                  <a:lumMod val="75000"/>
                </a:schemeClr>
              </a:solidFill>
              <a:latin typeface="华文楷体" pitchFamily="2" charset="-122"/>
              <a:ea typeface="华文楷体" pitchFamily="2" charset="-122"/>
            </a:endParaRPr>
          </a:p>
          <a:p>
            <a:pPr>
              <a:lnSpc>
                <a:spcPct val="90000"/>
              </a:lnSpc>
              <a:buFont typeface="Wingdings" panose="05000000000000000000" pitchFamily="2" charset="2"/>
              <a:buChar char="u"/>
            </a:pPr>
            <a:r>
              <a:rPr lang="zh-CN" altLang="en-US" sz="2800" b="1" dirty="0">
                <a:solidFill>
                  <a:schemeClr val="accent6">
                    <a:lumMod val="75000"/>
                  </a:schemeClr>
                </a:solidFill>
                <a:latin typeface="华文楷体" pitchFamily="2" charset="-122"/>
                <a:ea typeface="华文楷体" pitchFamily="2" charset="-122"/>
              </a:rPr>
              <a:t>不知道钱是好的，伙友们有谁家揭不开锅，沿路上遇见老、弱、病、残，伸手就掏荷包</a:t>
            </a:r>
            <a:r>
              <a:rPr lang="en-US" altLang="zh-CN" sz="2800" b="1" dirty="0" smtClean="0">
                <a:solidFill>
                  <a:schemeClr val="accent6">
                    <a:lumMod val="75000"/>
                  </a:schemeClr>
                </a:solidFill>
                <a:latin typeface="华文楷体" pitchFamily="2" charset="-122"/>
                <a:ea typeface="华文楷体" pitchFamily="2" charset="-122"/>
              </a:rPr>
              <a:t>……</a:t>
            </a:r>
            <a:r>
              <a:rPr lang="zh-CN" altLang="en-US" sz="2800" b="1" dirty="0" smtClean="0">
                <a:solidFill>
                  <a:schemeClr val="accent6">
                    <a:lumMod val="75000"/>
                  </a:schemeClr>
                </a:solidFill>
                <a:latin typeface="华文楷体" pitchFamily="2" charset="-122"/>
                <a:ea typeface="华文楷体" pitchFamily="2" charset="-122"/>
              </a:rPr>
              <a:t>（</a:t>
            </a:r>
            <a:r>
              <a:rPr lang="en-US" altLang="zh-CN" sz="2800" b="1" dirty="0" smtClean="0">
                <a:solidFill>
                  <a:schemeClr val="accent6">
                    <a:lumMod val="75000"/>
                  </a:schemeClr>
                </a:solidFill>
                <a:latin typeface="华文楷体" pitchFamily="2" charset="-122"/>
                <a:ea typeface="华文楷体" pitchFamily="2" charset="-122"/>
              </a:rPr>
              <a:t>18</a:t>
            </a:r>
            <a:r>
              <a:rPr lang="zh-CN" altLang="en-US" sz="2800" b="1" dirty="0" smtClean="0">
                <a:solidFill>
                  <a:schemeClr val="accent6">
                    <a:lumMod val="75000"/>
                  </a:schemeClr>
                </a:solidFill>
                <a:latin typeface="华文楷体" pitchFamily="2" charset="-122"/>
                <a:ea typeface="华文楷体" pitchFamily="2" charset="-122"/>
              </a:rPr>
              <a:t>）</a:t>
            </a:r>
            <a:endParaRPr lang="en-US" altLang="zh-CN" sz="2800" b="1" dirty="0">
              <a:solidFill>
                <a:schemeClr val="accent6">
                  <a:lumMod val="75000"/>
                </a:schemeClr>
              </a:solidFill>
              <a:latin typeface="华文楷体" pitchFamily="2" charset="-122"/>
              <a:ea typeface="华文楷体" pitchFamily="2" charset="-122"/>
            </a:endParaRPr>
          </a:p>
          <a:p>
            <a:pPr>
              <a:lnSpc>
                <a:spcPct val="90000"/>
              </a:lnSpc>
              <a:buFont typeface="Wingdings" panose="05000000000000000000" pitchFamily="2" charset="2"/>
              <a:buChar char="u"/>
            </a:pPr>
            <a:r>
              <a:rPr lang="zh-CN" altLang="en-US" sz="2800" b="1" dirty="0">
                <a:solidFill>
                  <a:schemeClr val="accent6">
                    <a:lumMod val="75000"/>
                  </a:schemeClr>
                </a:solidFill>
                <a:latin typeface="华文楷体" pitchFamily="2" charset="-122"/>
                <a:ea typeface="华文楷体" pitchFamily="2" charset="-122"/>
              </a:rPr>
              <a:t>好戴高帽儿，讲排场，摆阔气</a:t>
            </a:r>
            <a:r>
              <a:rPr lang="zh-CN" altLang="en-US" sz="2800" b="1" dirty="0" smtClean="0">
                <a:solidFill>
                  <a:schemeClr val="accent6">
                    <a:lumMod val="75000"/>
                  </a:schemeClr>
                </a:solidFill>
                <a:latin typeface="华文楷体" pitchFamily="2" charset="-122"/>
                <a:ea typeface="华文楷体" pitchFamily="2" charset="-122"/>
              </a:rPr>
              <a:t>。（</a:t>
            </a:r>
            <a:r>
              <a:rPr lang="en-US" altLang="zh-CN" sz="2800" b="1" dirty="0" smtClean="0">
                <a:solidFill>
                  <a:schemeClr val="accent6">
                    <a:lumMod val="75000"/>
                  </a:schemeClr>
                </a:solidFill>
                <a:latin typeface="华文楷体" pitchFamily="2" charset="-122"/>
                <a:ea typeface="华文楷体" pitchFamily="2" charset="-122"/>
              </a:rPr>
              <a:t>19</a:t>
            </a:r>
            <a:r>
              <a:rPr lang="zh-CN" altLang="en-US" sz="2800" b="1" dirty="0" smtClean="0">
                <a:solidFill>
                  <a:schemeClr val="accent6">
                    <a:lumMod val="75000"/>
                  </a:schemeClr>
                </a:solidFill>
                <a:latin typeface="华文楷体" pitchFamily="2" charset="-122"/>
                <a:ea typeface="华文楷体" pitchFamily="2" charset="-122"/>
              </a:rPr>
              <a:t>）</a:t>
            </a:r>
            <a:endParaRPr lang="en-US" altLang="zh-CN" sz="2800" b="1" dirty="0" smtClean="0">
              <a:solidFill>
                <a:schemeClr val="accent6">
                  <a:lumMod val="75000"/>
                </a:schemeClr>
              </a:solidFill>
              <a:latin typeface="华文楷体" pitchFamily="2" charset="-122"/>
              <a:ea typeface="华文楷体" pitchFamily="2" charset="-122"/>
            </a:endParaRPr>
          </a:p>
          <a:p>
            <a:pPr>
              <a:lnSpc>
                <a:spcPct val="90000"/>
              </a:lnSpc>
              <a:buFont typeface="Wingdings" panose="05000000000000000000" pitchFamily="2" charset="2"/>
              <a:buChar char="u"/>
            </a:pPr>
            <a:r>
              <a:rPr lang="zh-CN" altLang="en-US" sz="2800" b="1" dirty="0">
                <a:solidFill>
                  <a:schemeClr val="accent6">
                    <a:lumMod val="75000"/>
                  </a:schemeClr>
                </a:solidFill>
                <a:latin typeface="华文楷体" pitchFamily="2" charset="-122"/>
                <a:ea typeface="华文楷体" pitchFamily="2" charset="-122"/>
              </a:rPr>
              <a:t>好</a:t>
            </a:r>
            <a:r>
              <a:rPr lang="zh-CN" altLang="en-US" sz="2800" b="1" dirty="0" smtClean="0">
                <a:solidFill>
                  <a:schemeClr val="accent6">
                    <a:lumMod val="75000"/>
                  </a:schemeClr>
                </a:solidFill>
                <a:latin typeface="华文楷体" pitchFamily="2" charset="-122"/>
                <a:ea typeface="华文楷体" pitchFamily="2" charset="-122"/>
              </a:rPr>
              <a:t>听书，爱学习，把希望寄托在孙子身上（</a:t>
            </a:r>
            <a:r>
              <a:rPr lang="en-US" altLang="zh-CN" sz="2800" b="1" dirty="0" smtClean="0">
                <a:solidFill>
                  <a:schemeClr val="accent6">
                    <a:lumMod val="75000"/>
                  </a:schemeClr>
                </a:solidFill>
                <a:latin typeface="华文楷体" pitchFamily="2" charset="-122"/>
                <a:ea typeface="华文楷体" pitchFamily="2" charset="-122"/>
              </a:rPr>
              <a:t>21</a:t>
            </a:r>
            <a:r>
              <a:rPr lang="zh-CN" altLang="en-US" sz="2800" b="1" dirty="0" smtClean="0">
                <a:solidFill>
                  <a:schemeClr val="accent6">
                    <a:lumMod val="75000"/>
                  </a:schemeClr>
                </a:solidFill>
                <a:latin typeface="华文楷体" pitchFamily="2" charset="-122"/>
                <a:ea typeface="华文楷体" pitchFamily="2" charset="-122"/>
              </a:rPr>
              <a:t>）</a:t>
            </a:r>
            <a:endParaRPr lang="en-US" altLang="zh-CN" sz="2800" b="1" dirty="0" smtClean="0">
              <a:solidFill>
                <a:schemeClr val="accent6">
                  <a:lumMod val="75000"/>
                </a:schemeClr>
              </a:solidFill>
              <a:latin typeface="华文楷体" pitchFamily="2" charset="-122"/>
              <a:ea typeface="华文楷体" pitchFamily="2" charset="-122"/>
            </a:endParaRPr>
          </a:p>
        </p:txBody>
      </p:sp>
      <p:sp>
        <p:nvSpPr>
          <p:cNvPr id="13" name="矩形 12"/>
          <p:cNvSpPr/>
          <p:nvPr/>
        </p:nvSpPr>
        <p:spPr>
          <a:xfrm>
            <a:off x="3982727" y="4538478"/>
            <a:ext cx="3319337"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800" cap="none" spc="0" dirty="0" smtClean="0">
                <a:ln w="11430"/>
                <a:solidFill>
                  <a:srgbClr val="800000"/>
                </a:solidFill>
                <a:latin typeface="华文琥珀" pitchFamily="2" charset="-122"/>
                <a:ea typeface="华文琥珀" pitchFamily="2" charset="-122"/>
              </a:rPr>
              <a:t>一个爱国的朴实农民</a:t>
            </a:r>
            <a:endParaRPr lang="zh-CN" altLang="en-US" sz="4800" cap="none" spc="0" dirty="0">
              <a:ln w="11430"/>
              <a:solidFill>
                <a:srgbClr val="800000"/>
              </a:solidFill>
              <a:latin typeface="华文琥珀" pitchFamily="2" charset="-122"/>
              <a:ea typeface="华文琥珀" pitchFamily="2" charset="-122"/>
            </a:endParaRPr>
          </a:p>
        </p:txBody>
      </p:sp>
    </p:spTree>
    <p:extLst>
      <p:ext uri="{BB962C8B-B14F-4D97-AF65-F5344CB8AC3E}">
        <p14:creationId xmlns:p14="http://schemas.microsoft.com/office/powerpoint/2010/main" val="2617392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1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11">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11">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 calcmode="lin" valueType="num">
                                      <p:cBhvr>
                                        <p:cTn id="22" dur="10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11">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11">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11">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11">
                                            <p:txEl>
                                              <p:pRg st="2" end="2"/>
                                            </p:txEl>
                                          </p:spTgt>
                                        </p:tgtEl>
                                        <p:attrNameLst>
                                          <p:attrName>style.visibility</p:attrName>
                                        </p:attrNameLst>
                                      </p:cBhvr>
                                      <p:to>
                                        <p:strVal val="visible"/>
                                      </p:to>
                                    </p:set>
                                    <p:anim calcmode="lin" valueType="num">
                                      <p:cBhvr>
                                        <p:cTn id="30" dur="1000" fill="hold"/>
                                        <p:tgtEl>
                                          <p:spTgt spid="11">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11">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11">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11">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11">
                                            <p:txEl>
                                              <p:pRg st="3" end="3"/>
                                            </p:txEl>
                                          </p:spTgt>
                                        </p:tgtEl>
                                        <p:attrNameLst>
                                          <p:attrName>style.visibility</p:attrName>
                                        </p:attrNameLst>
                                      </p:cBhvr>
                                      <p:to>
                                        <p:strVal val="visible"/>
                                      </p:to>
                                    </p:set>
                                    <p:anim calcmode="lin" valueType="num">
                                      <p:cBhvr>
                                        <p:cTn id="38" dur="1000" fill="hold"/>
                                        <p:tgtEl>
                                          <p:spTgt spid="11">
                                            <p:txEl>
                                              <p:pRg st="3" end="3"/>
                                            </p:txEl>
                                          </p:spTgt>
                                        </p:tgtEl>
                                        <p:attrNameLst>
                                          <p:attrName>ppt_w</p:attrName>
                                        </p:attrNameLst>
                                      </p:cBhvr>
                                      <p:tavLst>
                                        <p:tav tm="0">
                                          <p:val>
                                            <p:fltVal val="0"/>
                                          </p:val>
                                        </p:tav>
                                        <p:tav tm="100000">
                                          <p:val>
                                            <p:strVal val="#ppt_w"/>
                                          </p:val>
                                        </p:tav>
                                      </p:tavLst>
                                    </p:anim>
                                    <p:anim calcmode="lin" valueType="num">
                                      <p:cBhvr>
                                        <p:cTn id="39" dur="1000" fill="hold"/>
                                        <p:tgtEl>
                                          <p:spTgt spid="11">
                                            <p:txEl>
                                              <p:pRg st="3" end="3"/>
                                            </p:txEl>
                                          </p:spTgt>
                                        </p:tgtEl>
                                        <p:attrNameLst>
                                          <p:attrName>ppt_h</p:attrName>
                                        </p:attrNameLst>
                                      </p:cBhvr>
                                      <p:tavLst>
                                        <p:tav tm="0">
                                          <p:val>
                                            <p:fltVal val="0"/>
                                          </p:val>
                                        </p:tav>
                                        <p:tav tm="100000">
                                          <p:val>
                                            <p:strVal val="#ppt_h"/>
                                          </p:val>
                                        </p:tav>
                                      </p:tavLst>
                                    </p:anim>
                                    <p:anim calcmode="lin" valueType="num">
                                      <p:cBhvr>
                                        <p:cTn id="40" dur="1000" fill="hold"/>
                                        <p:tgtEl>
                                          <p:spTgt spid="11">
                                            <p:txEl>
                                              <p:pRg st="3" end="3"/>
                                            </p:txEl>
                                          </p:spTgt>
                                        </p:tgtEl>
                                        <p:attrNameLst>
                                          <p:attrName>style.rotation</p:attrName>
                                        </p:attrNameLst>
                                      </p:cBhvr>
                                      <p:tavLst>
                                        <p:tav tm="0">
                                          <p:val>
                                            <p:fltVal val="90"/>
                                          </p:val>
                                        </p:tav>
                                        <p:tav tm="100000">
                                          <p:val>
                                            <p:fltVal val="0"/>
                                          </p:val>
                                        </p:tav>
                                      </p:tavLst>
                                    </p:anim>
                                    <p:animEffect transition="in" filter="fade">
                                      <p:cBhvr>
                                        <p:cTn id="41" dur="1000"/>
                                        <p:tgtEl>
                                          <p:spTgt spid="11">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uild="p"/>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细节感悟</a:t>
            </a:r>
            <a:endParaRPr lang="zh-CN" altLang="en-US" sz="6000" cap="none" spc="0" dirty="0">
              <a:ln w="11430"/>
              <a:solidFill>
                <a:srgbClr val="C00000"/>
              </a:solidFill>
              <a:latin typeface="华文琥珀" pitchFamily="2" charset="-122"/>
              <a:ea typeface="华文琥珀" pitchFamily="2" charset="-122"/>
            </a:endParaRPr>
          </a:p>
        </p:txBody>
      </p:sp>
      <p:sp>
        <p:nvSpPr>
          <p:cNvPr id="6" name="矩形 5"/>
          <p:cNvSpPr/>
          <p:nvPr/>
        </p:nvSpPr>
        <p:spPr>
          <a:xfrm>
            <a:off x="1314" y="2788563"/>
            <a:ext cx="9144000" cy="553998"/>
          </a:xfrm>
          <a:prstGeom prst="rect">
            <a:avLst/>
          </a:prstGeom>
        </p:spPr>
        <p:txBody>
          <a:bodyPr wrap="square">
            <a:spAutoFit/>
          </a:bodyPr>
          <a:lstStyle/>
          <a:p>
            <a:r>
              <a:rPr lang="en-US" altLang="zh-CN" sz="3000" b="1" dirty="0" smtClean="0">
                <a:solidFill>
                  <a:srgbClr val="006600"/>
                </a:solidFill>
                <a:latin typeface="华文楷体" pitchFamily="2" charset="-122"/>
                <a:ea typeface="华文楷体" pitchFamily="2" charset="-122"/>
              </a:rPr>
              <a:t>1</a:t>
            </a:r>
            <a:r>
              <a:rPr lang="zh-CN" altLang="en-US" sz="3000" b="1" dirty="0" smtClean="0">
                <a:solidFill>
                  <a:srgbClr val="006600"/>
                </a:solidFill>
                <a:latin typeface="华文楷体" pitchFamily="2" charset="-122"/>
                <a:ea typeface="华文楷体" pitchFamily="2" charset="-122"/>
              </a:rPr>
              <a:t>、文章开头第一段在文章中有什么作用？</a:t>
            </a:r>
            <a:endParaRPr lang="zh-CN" altLang="zh-CN" sz="3000" b="1" dirty="0">
              <a:solidFill>
                <a:srgbClr val="006600"/>
              </a:solidFill>
              <a:latin typeface="华文楷体" pitchFamily="2" charset="-122"/>
              <a:ea typeface="华文楷体" pitchFamily="2" charset="-122"/>
            </a:endParaRPr>
          </a:p>
        </p:txBody>
      </p:sp>
      <p:sp>
        <p:nvSpPr>
          <p:cNvPr id="7" name="矩形 6"/>
          <p:cNvSpPr/>
          <p:nvPr/>
        </p:nvSpPr>
        <p:spPr>
          <a:xfrm>
            <a:off x="472776" y="3656057"/>
            <a:ext cx="1506936" cy="553998"/>
          </a:xfrm>
          <a:prstGeom prst="rect">
            <a:avLst/>
          </a:prstGeom>
        </p:spPr>
        <p:txBody>
          <a:bodyPr wrap="square">
            <a:spAutoFit/>
          </a:bodyPr>
          <a:lstStyle/>
          <a:p>
            <a:r>
              <a:rPr lang="zh-CN" altLang="en-US" sz="3000" b="1" dirty="0" smtClean="0">
                <a:solidFill>
                  <a:srgbClr val="CC00FF"/>
                </a:solidFill>
                <a:latin typeface="华文楷体" pitchFamily="2" charset="-122"/>
                <a:ea typeface="华文楷体" pitchFamily="2" charset="-122"/>
              </a:rPr>
              <a:t>内容上：</a:t>
            </a:r>
            <a:endParaRPr lang="zh-CN" altLang="zh-CN" sz="3000" b="1" dirty="0">
              <a:solidFill>
                <a:srgbClr val="CC00FF"/>
              </a:solidFill>
              <a:latin typeface="华文楷体" pitchFamily="2" charset="-122"/>
              <a:ea typeface="华文楷体" pitchFamily="2" charset="-122"/>
            </a:endParaRPr>
          </a:p>
        </p:txBody>
      </p:sp>
      <p:sp>
        <p:nvSpPr>
          <p:cNvPr id="8" name="矩形 7"/>
          <p:cNvSpPr/>
          <p:nvPr/>
        </p:nvSpPr>
        <p:spPr>
          <a:xfrm>
            <a:off x="472776" y="5301208"/>
            <a:ext cx="1506936" cy="553998"/>
          </a:xfrm>
          <a:prstGeom prst="rect">
            <a:avLst/>
          </a:prstGeom>
        </p:spPr>
        <p:txBody>
          <a:bodyPr wrap="square">
            <a:spAutoFit/>
          </a:bodyPr>
          <a:lstStyle/>
          <a:p>
            <a:r>
              <a:rPr lang="zh-CN" altLang="en-US" sz="3000" b="1" dirty="0" smtClean="0">
                <a:solidFill>
                  <a:srgbClr val="CC00FF"/>
                </a:solidFill>
                <a:latin typeface="华文楷体" pitchFamily="2" charset="-122"/>
                <a:ea typeface="华文楷体" pitchFamily="2" charset="-122"/>
              </a:rPr>
              <a:t>结构上：</a:t>
            </a:r>
            <a:endParaRPr lang="zh-CN" altLang="zh-CN" sz="3000" b="1" dirty="0">
              <a:solidFill>
                <a:srgbClr val="CC00FF"/>
              </a:solidFill>
              <a:latin typeface="华文楷体" pitchFamily="2" charset="-122"/>
              <a:ea typeface="华文楷体" pitchFamily="2" charset="-122"/>
            </a:endParaRPr>
          </a:p>
        </p:txBody>
      </p:sp>
      <p:sp>
        <p:nvSpPr>
          <p:cNvPr id="9" name="矩形 8"/>
          <p:cNvSpPr/>
          <p:nvPr/>
        </p:nvSpPr>
        <p:spPr>
          <a:xfrm>
            <a:off x="1979712" y="3656057"/>
            <a:ext cx="4359894" cy="1477328"/>
          </a:xfrm>
          <a:prstGeom prst="rect">
            <a:avLst/>
          </a:prstGeom>
        </p:spPr>
        <p:txBody>
          <a:bodyPr wrap="square">
            <a:spAutoFit/>
          </a:bodyPr>
          <a:lstStyle/>
          <a:p>
            <a:r>
              <a:rPr lang="zh-CN" altLang="en-US" sz="3000" b="1" dirty="0" smtClean="0">
                <a:solidFill>
                  <a:srgbClr val="0000FF"/>
                </a:solidFill>
                <a:latin typeface="华文楷体" pitchFamily="2" charset="-122"/>
                <a:ea typeface="华文楷体" pitchFamily="2" charset="-122"/>
              </a:rPr>
              <a:t>运用倒叙引出线索人物何满子，并用天气的炎热渲染气氛</a:t>
            </a:r>
            <a:endParaRPr lang="zh-CN" altLang="zh-CN" sz="3000" b="1" dirty="0">
              <a:solidFill>
                <a:srgbClr val="0000FF"/>
              </a:solidFill>
              <a:latin typeface="华文楷体" pitchFamily="2" charset="-122"/>
              <a:ea typeface="华文楷体" pitchFamily="2" charset="-122"/>
            </a:endParaRPr>
          </a:p>
        </p:txBody>
      </p:sp>
      <p:sp>
        <p:nvSpPr>
          <p:cNvPr id="10" name="矩形 9"/>
          <p:cNvSpPr/>
          <p:nvPr/>
        </p:nvSpPr>
        <p:spPr>
          <a:xfrm>
            <a:off x="1946548" y="5328240"/>
            <a:ext cx="4359894" cy="1015663"/>
          </a:xfrm>
          <a:prstGeom prst="rect">
            <a:avLst/>
          </a:prstGeom>
        </p:spPr>
        <p:txBody>
          <a:bodyPr wrap="square">
            <a:spAutoFit/>
          </a:bodyPr>
          <a:lstStyle/>
          <a:p>
            <a:r>
              <a:rPr lang="zh-CN" altLang="en-US" sz="3000" b="1" dirty="0" smtClean="0">
                <a:solidFill>
                  <a:srgbClr val="0000FF"/>
                </a:solidFill>
                <a:latin typeface="华文楷体" pitchFamily="2" charset="-122"/>
                <a:ea typeface="华文楷体" pitchFamily="2" charset="-122"/>
              </a:rPr>
              <a:t>设置了悬念，引出下文对人物的介绍</a:t>
            </a:r>
            <a:endParaRPr lang="zh-CN" altLang="zh-CN" sz="3000" b="1" dirty="0">
              <a:solidFill>
                <a:srgbClr val="0000FF"/>
              </a:solidFill>
              <a:latin typeface="华文楷体" pitchFamily="2" charset="-122"/>
              <a:ea typeface="华文楷体" pitchFamily="2" charset="-122"/>
            </a:endParaRPr>
          </a:p>
        </p:txBody>
      </p:sp>
      <p:pic>
        <p:nvPicPr>
          <p:cNvPr id="7171" name="Picture 3" descr="C:\Documents and Settings\Administrator\桌面\新建文件夹\ppt背景图片\timg (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306442" y="3558052"/>
            <a:ext cx="2564550" cy="3299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071842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7171"/>
                                        </p:tgtEl>
                                        <p:attrNameLst>
                                          <p:attrName>style.visibility</p:attrName>
                                        </p:attrNameLst>
                                      </p:cBhvr>
                                      <p:to>
                                        <p:strVal val="visible"/>
                                      </p:to>
                                    </p:set>
                                    <p:anim calcmode="lin" valueType="num">
                                      <p:cBhvr additive="base">
                                        <p:cTn id="16" dur="500" fill="hold"/>
                                        <p:tgtEl>
                                          <p:spTgt spid="7171"/>
                                        </p:tgtEl>
                                        <p:attrNameLst>
                                          <p:attrName>ppt_x</p:attrName>
                                        </p:attrNameLst>
                                      </p:cBhvr>
                                      <p:tavLst>
                                        <p:tav tm="0">
                                          <p:val>
                                            <p:strVal val="0-#ppt_w/2"/>
                                          </p:val>
                                        </p:tav>
                                        <p:tav tm="100000">
                                          <p:val>
                                            <p:strVal val="#ppt_x"/>
                                          </p:val>
                                        </p:tav>
                                      </p:tavLst>
                                    </p:anim>
                                    <p:anim calcmode="lin" valueType="num">
                                      <p:cBhvr additive="base">
                                        <p:cTn id="17"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800" decel="100000"/>
                                        <p:tgtEl>
                                          <p:spTgt spid="7"/>
                                        </p:tgtEl>
                                      </p:cBhvr>
                                    </p:animEffect>
                                    <p:anim calcmode="lin" valueType="num">
                                      <p:cBhvr>
                                        <p:cTn id="23" dur="800" decel="100000" fill="hold"/>
                                        <p:tgtEl>
                                          <p:spTgt spid="7"/>
                                        </p:tgtEl>
                                        <p:attrNameLst>
                                          <p:attrName>style.rotation</p:attrName>
                                        </p:attrNameLst>
                                      </p:cBhvr>
                                      <p:tavLst>
                                        <p:tav tm="0">
                                          <p:val>
                                            <p:fltVal val="-90"/>
                                          </p:val>
                                        </p:tav>
                                        <p:tav tm="100000">
                                          <p:val>
                                            <p:fltVal val="0"/>
                                          </p:val>
                                        </p:tav>
                                      </p:tavLst>
                                    </p:anim>
                                    <p:anim calcmode="lin" valueType="num">
                                      <p:cBhvr>
                                        <p:cTn id="24" dur="800" decel="100000" fill="hold"/>
                                        <p:tgtEl>
                                          <p:spTgt spid="7"/>
                                        </p:tgtEl>
                                        <p:attrNameLst>
                                          <p:attrName>ppt_x</p:attrName>
                                        </p:attrNameLst>
                                      </p:cBhvr>
                                      <p:tavLst>
                                        <p:tav tm="0">
                                          <p:val>
                                            <p:strVal val="#ppt_x+0.4"/>
                                          </p:val>
                                        </p:tav>
                                        <p:tav tm="100000">
                                          <p:val>
                                            <p:strVal val="#ppt_x-0.05"/>
                                          </p:val>
                                        </p:tav>
                                      </p:tavLst>
                                    </p:anim>
                                    <p:anim calcmode="lin" valueType="num">
                                      <p:cBhvr>
                                        <p:cTn id="25" dur="800" decel="100000" fill="hold"/>
                                        <p:tgtEl>
                                          <p:spTgt spid="7"/>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par>
                                <p:cTn id="28" presetID="3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800" decel="100000"/>
                                        <p:tgtEl>
                                          <p:spTgt spid="8"/>
                                        </p:tgtEl>
                                      </p:cBhvr>
                                    </p:animEffect>
                                    <p:anim calcmode="lin" valueType="num">
                                      <p:cBhvr>
                                        <p:cTn id="31" dur="800" decel="100000" fill="hold"/>
                                        <p:tgtEl>
                                          <p:spTgt spid="8"/>
                                        </p:tgtEl>
                                        <p:attrNameLst>
                                          <p:attrName>style.rotation</p:attrName>
                                        </p:attrNameLst>
                                      </p:cBhvr>
                                      <p:tavLst>
                                        <p:tav tm="0">
                                          <p:val>
                                            <p:fltVal val="-90"/>
                                          </p:val>
                                        </p:tav>
                                        <p:tav tm="100000">
                                          <p:val>
                                            <p:fltVal val="0"/>
                                          </p:val>
                                        </p:tav>
                                      </p:tavLst>
                                    </p:anim>
                                    <p:anim calcmode="lin" valueType="num">
                                      <p:cBhvr>
                                        <p:cTn id="32" dur="800" decel="100000" fill="hold"/>
                                        <p:tgtEl>
                                          <p:spTgt spid="8"/>
                                        </p:tgtEl>
                                        <p:attrNameLst>
                                          <p:attrName>ppt_x</p:attrName>
                                        </p:attrNameLst>
                                      </p:cBhvr>
                                      <p:tavLst>
                                        <p:tav tm="0">
                                          <p:val>
                                            <p:strVal val="#ppt_x+0.4"/>
                                          </p:val>
                                        </p:tav>
                                        <p:tav tm="100000">
                                          <p:val>
                                            <p:strVal val="#ppt_x-0.05"/>
                                          </p:val>
                                        </p:tav>
                                      </p:tavLst>
                                    </p:anim>
                                    <p:anim calcmode="lin" valueType="num">
                                      <p:cBhvr>
                                        <p:cTn id="33" dur="800" decel="100000" fill="hold"/>
                                        <p:tgtEl>
                                          <p:spTgt spid="8"/>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inVertical)">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barn(inVertical)">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细节感悟</a:t>
            </a:r>
            <a:endParaRPr lang="zh-CN" altLang="en-US" sz="6000" cap="none" spc="0" dirty="0">
              <a:ln w="11430"/>
              <a:solidFill>
                <a:srgbClr val="C00000"/>
              </a:solidFill>
              <a:latin typeface="华文琥珀" pitchFamily="2" charset="-122"/>
              <a:ea typeface="华文琥珀" pitchFamily="2" charset="-122"/>
            </a:endParaRPr>
          </a:p>
        </p:txBody>
      </p:sp>
      <p:sp>
        <p:nvSpPr>
          <p:cNvPr id="6" name="矩形 5"/>
          <p:cNvSpPr/>
          <p:nvPr/>
        </p:nvSpPr>
        <p:spPr>
          <a:xfrm>
            <a:off x="1314" y="2788563"/>
            <a:ext cx="9144000" cy="1477328"/>
          </a:xfrm>
          <a:prstGeom prst="rect">
            <a:avLst/>
          </a:prstGeom>
        </p:spPr>
        <p:txBody>
          <a:bodyPr wrap="square">
            <a:spAutoFit/>
          </a:bodyPr>
          <a:lstStyle/>
          <a:p>
            <a:r>
              <a:rPr lang="en-US" altLang="zh-CN" sz="3000" b="1" dirty="0" smtClean="0">
                <a:solidFill>
                  <a:srgbClr val="006600"/>
                </a:solidFill>
                <a:latin typeface="华文楷体" pitchFamily="2" charset="-122"/>
                <a:ea typeface="华文楷体" pitchFamily="2" charset="-122"/>
              </a:rPr>
              <a:t>2</a:t>
            </a:r>
            <a:r>
              <a:rPr lang="zh-CN" altLang="en-US" sz="3000" b="1" dirty="0" smtClean="0">
                <a:solidFill>
                  <a:srgbClr val="006600"/>
                </a:solidFill>
                <a:latin typeface="华文楷体" pitchFamily="2" charset="-122"/>
                <a:ea typeface="华文楷体" pitchFamily="2" charset="-122"/>
              </a:rPr>
              <a:t>、文章第</a:t>
            </a:r>
            <a:r>
              <a:rPr lang="en-US" altLang="zh-CN" sz="3000" b="1" dirty="0" smtClean="0">
                <a:solidFill>
                  <a:srgbClr val="006600"/>
                </a:solidFill>
                <a:latin typeface="华文楷体" pitchFamily="2" charset="-122"/>
                <a:ea typeface="华文楷体" pitchFamily="2" charset="-122"/>
              </a:rPr>
              <a:t>12</a:t>
            </a:r>
            <a:r>
              <a:rPr lang="zh-CN" altLang="en-US" sz="3000" b="1" dirty="0" smtClean="0">
                <a:solidFill>
                  <a:srgbClr val="006600"/>
                </a:solidFill>
                <a:latin typeface="华文楷体" pitchFamily="2" charset="-122"/>
                <a:ea typeface="华文楷体" pitchFamily="2" charset="-122"/>
              </a:rPr>
              <a:t>段：“奶奶八样不放心，怕让狗咬了，怕让鹰抓了，怕掉在土井子里，怕给拍花子的拐走”这句话用了什么修辞手法？有什么作用？</a:t>
            </a:r>
            <a:endParaRPr lang="zh-CN" altLang="zh-CN" sz="3000" b="1" dirty="0">
              <a:solidFill>
                <a:srgbClr val="006600"/>
              </a:solidFill>
              <a:latin typeface="华文楷体" pitchFamily="2" charset="-122"/>
              <a:ea typeface="华文楷体" pitchFamily="2" charset="-122"/>
            </a:endParaRPr>
          </a:p>
        </p:txBody>
      </p:sp>
      <p:sp>
        <p:nvSpPr>
          <p:cNvPr id="11" name="矩形 10"/>
          <p:cNvSpPr/>
          <p:nvPr/>
        </p:nvSpPr>
        <p:spPr>
          <a:xfrm>
            <a:off x="1066030" y="4437112"/>
            <a:ext cx="7014567" cy="2276970"/>
          </a:xfrm>
          <a:prstGeom prst="rect">
            <a:avLst/>
          </a:prstGeom>
        </p:spPr>
        <p:txBody>
          <a:bodyPr wrap="square">
            <a:spAutoFit/>
          </a:bodyPr>
          <a:lstStyle/>
          <a:p>
            <a:pPr>
              <a:lnSpc>
                <a:spcPct val="120000"/>
              </a:lnSpc>
            </a:pPr>
            <a:r>
              <a:rPr lang="zh-CN" altLang="en-US" sz="3000" b="1" dirty="0" smtClean="0">
                <a:solidFill>
                  <a:srgbClr val="CC00FF"/>
                </a:solidFill>
                <a:latin typeface="Calibri"/>
                <a:ea typeface="华文楷体" pitchFamily="2" charset="-122"/>
                <a:cs typeface="Calibri"/>
              </a:rPr>
              <a:t>❶</a:t>
            </a:r>
            <a:r>
              <a:rPr lang="zh-CN" altLang="en-US" sz="3000" b="1" dirty="0" smtClean="0">
                <a:solidFill>
                  <a:srgbClr val="CC00FF"/>
                </a:solidFill>
                <a:latin typeface="华文楷体" pitchFamily="2" charset="-122"/>
                <a:ea typeface="华文楷体" pitchFamily="2" charset="-122"/>
              </a:rPr>
              <a:t>这句话用了排比的修辞手法，增强了语势，使句子富有节奏感</a:t>
            </a:r>
            <a:r>
              <a:rPr lang="zh-CN" altLang="en-US" sz="3000" b="1" dirty="0" smtClean="0">
                <a:solidFill>
                  <a:srgbClr val="CC00FF"/>
                </a:solidFill>
                <a:ea typeface="华文楷体" pitchFamily="2" charset="-122"/>
                <a:cs typeface="Calibri"/>
              </a:rPr>
              <a:t>❷</a:t>
            </a:r>
            <a:r>
              <a:rPr lang="zh-CN" altLang="en-US" sz="3000" b="1" dirty="0">
                <a:solidFill>
                  <a:srgbClr val="CC00FF"/>
                </a:solidFill>
                <a:latin typeface="华文楷体" pitchFamily="2" charset="-122"/>
                <a:ea typeface="华文楷体" pitchFamily="2" charset="-122"/>
              </a:rPr>
              <a:t>写出</a:t>
            </a:r>
            <a:r>
              <a:rPr lang="zh-CN" altLang="en-US" sz="3000" b="1" dirty="0" smtClean="0">
                <a:solidFill>
                  <a:srgbClr val="CC00FF"/>
                </a:solidFill>
                <a:latin typeface="华文楷体" pitchFamily="2" charset="-122"/>
                <a:ea typeface="华文楷体" pitchFamily="2" charset="-122"/>
              </a:rPr>
              <a:t>了一丈青大娘对孙子的百般疼爱，增强了文章的表达效果。</a:t>
            </a:r>
            <a:endParaRPr lang="zh-CN" altLang="zh-CN" sz="3000" b="1" dirty="0">
              <a:solidFill>
                <a:srgbClr val="CC00FF"/>
              </a:solidFill>
              <a:latin typeface="华文楷体" pitchFamily="2" charset="-122"/>
              <a:ea typeface="华文楷体" pitchFamily="2" charset="-122"/>
            </a:endParaRPr>
          </a:p>
        </p:txBody>
      </p:sp>
    </p:spTree>
    <p:extLst>
      <p:ext uri="{BB962C8B-B14F-4D97-AF65-F5344CB8AC3E}">
        <p14:creationId xmlns:p14="http://schemas.microsoft.com/office/powerpoint/2010/main" val="309748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1"/>
                                        </p:tgtEl>
                                        <p:attrNameLst>
                                          <p:attrName>ppt_y</p:attrName>
                                        </p:attrNameLst>
                                      </p:cBhvr>
                                      <p:tavLst>
                                        <p:tav tm="0">
                                          <p:val>
                                            <p:strVal val="#ppt_y"/>
                                          </p:val>
                                        </p:tav>
                                        <p:tav tm="100000">
                                          <p:val>
                                            <p:strVal val="#ppt_y"/>
                                          </p:val>
                                        </p:tav>
                                      </p:tavLst>
                                    </p:anim>
                                    <p:anim calcmode="lin" valueType="num">
                                      <p:cBhvr>
                                        <p:cTn id="1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细节感悟</a:t>
            </a:r>
            <a:endParaRPr lang="zh-CN" altLang="en-US" sz="6000" cap="none" spc="0" dirty="0">
              <a:ln w="11430"/>
              <a:solidFill>
                <a:srgbClr val="C00000"/>
              </a:solidFill>
              <a:latin typeface="华文琥珀" pitchFamily="2" charset="-122"/>
              <a:ea typeface="华文琥珀" pitchFamily="2" charset="-122"/>
            </a:endParaRPr>
          </a:p>
        </p:txBody>
      </p:sp>
      <p:sp>
        <p:nvSpPr>
          <p:cNvPr id="6" name="矩形 5"/>
          <p:cNvSpPr/>
          <p:nvPr/>
        </p:nvSpPr>
        <p:spPr>
          <a:xfrm>
            <a:off x="1314" y="2788563"/>
            <a:ext cx="9144000" cy="2400657"/>
          </a:xfrm>
          <a:prstGeom prst="rect">
            <a:avLst/>
          </a:prstGeom>
        </p:spPr>
        <p:txBody>
          <a:bodyPr wrap="square">
            <a:spAutoFit/>
          </a:bodyPr>
          <a:lstStyle/>
          <a:p>
            <a:r>
              <a:rPr lang="en-US" altLang="zh-CN" sz="3000" b="1" dirty="0" smtClean="0">
                <a:solidFill>
                  <a:srgbClr val="006600"/>
                </a:solidFill>
                <a:latin typeface="华文楷体" pitchFamily="2" charset="-122"/>
                <a:ea typeface="华文楷体" pitchFamily="2" charset="-122"/>
              </a:rPr>
              <a:t>3</a:t>
            </a:r>
            <a:r>
              <a:rPr lang="zh-CN" altLang="en-US" sz="3000" b="1" dirty="0" smtClean="0">
                <a:solidFill>
                  <a:srgbClr val="006600"/>
                </a:solidFill>
                <a:latin typeface="华文楷体" pitchFamily="2" charset="-122"/>
                <a:ea typeface="华文楷体" pitchFamily="2" charset="-122"/>
              </a:rPr>
              <a:t>、文章第</a:t>
            </a:r>
            <a:r>
              <a:rPr lang="en-US" altLang="zh-CN" sz="3000" b="1" dirty="0" smtClean="0">
                <a:solidFill>
                  <a:srgbClr val="006600"/>
                </a:solidFill>
                <a:latin typeface="华文楷体" pitchFamily="2" charset="-122"/>
                <a:ea typeface="华文楷体" pitchFamily="2" charset="-122"/>
              </a:rPr>
              <a:t>17</a:t>
            </a:r>
            <a:r>
              <a:rPr lang="zh-CN" altLang="en-US" sz="3000" b="1" dirty="0" smtClean="0">
                <a:solidFill>
                  <a:srgbClr val="006600"/>
                </a:solidFill>
                <a:latin typeface="华文楷体" pitchFamily="2" charset="-122"/>
                <a:ea typeface="华文楷体" pitchFamily="2" charset="-122"/>
              </a:rPr>
              <a:t>段：“</a:t>
            </a:r>
            <a:r>
              <a:rPr lang="zh-CN" altLang="en-US" sz="3000" b="1" dirty="0" smtClean="0">
                <a:solidFill>
                  <a:srgbClr val="0000FF"/>
                </a:solidFill>
                <a:latin typeface="华文楷体" pitchFamily="2" charset="-122"/>
                <a:ea typeface="华文楷体" pitchFamily="2" charset="-122"/>
              </a:rPr>
              <a:t>几百匹马，在他那一根大鞭的管束下，乖乖地像一群温顺的绵羊。沿路的偷马贼，一听见他的鞭花在山谷回响，急忙四散奔逃，躲得远远的。所以，他不但是赶马的，还是保镖的，牲口贩子都抢着雇他</a:t>
            </a:r>
            <a:r>
              <a:rPr lang="zh-CN" altLang="en-US" sz="3000" b="1" dirty="0" smtClean="0">
                <a:solidFill>
                  <a:srgbClr val="006600"/>
                </a:solidFill>
                <a:latin typeface="华文楷体" pitchFamily="2" charset="-122"/>
                <a:ea typeface="华文楷体" pitchFamily="2" charset="-122"/>
              </a:rPr>
              <a:t>”这句话用了什么描写手法？有什么作用？</a:t>
            </a:r>
            <a:endParaRPr lang="zh-CN" altLang="zh-CN" sz="3000" b="1" dirty="0">
              <a:solidFill>
                <a:srgbClr val="006600"/>
              </a:solidFill>
              <a:latin typeface="华文楷体" pitchFamily="2" charset="-122"/>
              <a:ea typeface="华文楷体" pitchFamily="2" charset="-122"/>
            </a:endParaRPr>
          </a:p>
        </p:txBody>
      </p:sp>
      <p:sp>
        <p:nvSpPr>
          <p:cNvPr id="11" name="矩形 10"/>
          <p:cNvSpPr/>
          <p:nvPr/>
        </p:nvSpPr>
        <p:spPr>
          <a:xfrm>
            <a:off x="1043608" y="5402906"/>
            <a:ext cx="7289973" cy="1200329"/>
          </a:xfrm>
          <a:prstGeom prst="rect">
            <a:avLst/>
          </a:prstGeom>
        </p:spPr>
        <p:txBody>
          <a:bodyPr wrap="square">
            <a:spAutoFit/>
          </a:bodyPr>
          <a:lstStyle/>
          <a:p>
            <a:pPr>
              <a:lnSpc>
                <a:spcPct val="120000"/>
              </a:lnSpc>
            </a:pPr>
            <a:r>
              <a:rPr lang="zh-CN" altLang="en-US" sz="3000" b="1" dirty="0" smtClean="0">
                <a:solidFill>
                  <a:srgbClr val="CC00FF"/>
                </a:solidFill>
                <a:latin typeface="Calibri"/>
                <a:ea typeface="华文楷体" pitchFamily="2" charset="-122"/>
                <a:cs typeface="Calibri"/>
              </a:rPr>
              <a:t>侧面描写：表现了何大学问身手不凡的特点，使人物的形象更加鲜明。</a:t>
            </a:r>
            <a:endParaRPr lang="zh-CN" altLang="zh-CN" sz="3000" b="1" dirty="0">
              <a:solidFill>
                <a:srgbClr val="CC00FF"/>
              </a:solidFill>
              <a:latin typeface="华文楷体" pitchFamily="2" charset="-122"/>
              <a:ea typeface="华文楷体" pitchFamily="2" charset="-122"/>
            </a:endParaRPr>
          </a:p>
        </p:txBody>
      </p:sp>
    </p:spTree>
    <p:extLst>
      <p:ext uri="{BB962C8B-B14F-4D97-AF65-F5344CB8AC3E}">
        <p14:creationId xmlns:p14="http://schemas.microsoft.com/office/powerpoint/2010/main" val="244181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细节感悟</a:t>
            </a:r>
            <a:endParaRPr lang="zh-CN" altLang="en-US" sz="6000" cap="none" spc="0" dirty="0">
              <a:ln w="11430"/>
              <a:solidFill>
                <a:srgbClr val="C00000"/>
              </a:solidFill>
              <a:latin typeface="华文琥珀" pitchFamily="2" charset="-122"/>
              <a:ea typeface="华文琥珀" pitchFamily="2" charset="-122"/>
            </a:endParaRPr>
          </a:p>
        </p:txBody>
      </p:sp>
      <p:sp>
        <p:nvSpPr>
          <p:cNvPr id="6" name="矩形 5"/>
          <p:cNvSpPr/>
          <p:nvPr/>
        </p:nvSpPr>
        <p:spPr>
          <a:xfrm>
            <a:off x="1314" y="2788563"/>
            <a:ext cx="9144000" cy="1938992"/>
          </a:xfrm>
          <a:prstGeom prst="rect">
            <a:avLst/>
          </a:prstGeom>
        </p:spPr>
        <p:txBody>
          <a:bodyPr wrap="square">
            <a:spAutoFit/>
          </a:bodyPr>
          <a:lstStyle/>
          <a:p>
            <a:r>
              <a:rPr lang="en-US" altLang="zh-CN" sz="3000" b="1" dirty="0" smtClean="0">
                <a:solidFill>
                  <a:srgbClr val="006600"/>
                </a:solidFill>
                <a:latin typeface="华文楷体" pitchFamily="2" charset="-122"/>
                <a:ea typeface="华文楷体" pitchFamily="2" charset="-122"/>
              </a:rPr>
              <a:t>4</a:t>
            </a:r>
            <a:r>
              <a:rPr lang="zh-CN" altLang="en-US" sz="3000" b="1" dirty="0" smtClean="0">
                <a:solidFill>
                  <a:srgbClr val="006600"/>
                </a:solidFill>
                <a:latin typeface="华文楷体" pitchFamily="2" charset="-122"/>
                <a:ea typeface="华文楷体" pitchFamily="2" charset="-122"/>
              </a:rPr>
              <a:t>、文章第</a:t>
            </a:r>
            <a:r>
              <a:rPr lang="en-US" altLang="zh-CN" sz="3000" b="1" dirty="0" smtClean="0">
                <a:solidFill>
                  <a:srgbClr val="006600"/>
                </a:solidFill>
                <a:latin typeface="华文楷体" pitchFamily="2" charset="-122"/>
                <a:ea typeface="华文楷体" pitchFamily="2" charset="-122"/>
              </a:rPr>
              <a:t>22</a:t>
            </a:r>
            <a:r>
              <a:rPr lang="zh-CN" altLang="en-US" sz="3000" b="1" dirty="0" smtClean="0">
                <a:solidFill>
                  <a:srgbClr val="006600"/>
                </a:solidFill>
                <a:latin typeface="华文楷体" pitchFamily="2" charset="-122"/>
                <a:ea typeface="华文楷体" pitchFamily="2" charset="-122"/>
              </a:rPr>
              <a:t>段：“</a:t>
            </a:r>
            <a:r>
              <a:rPr lang="zh-CN" altLang="en-US" sz="3000" b="1" dirty="0" smtClean="0">
                <a:solidFill>
                  <a:srgbClr val="0000FF"/>
                </a:solidFill>
                <a:latin typeface="华文楷体" pitchFamily="2" charset="-122"/>
                <a:ea typeface="华文楷体" pitchFamily="2" charset="-122"/>
              </a:rPr>
              <a:t>何大学问在孙子面前假充圣人，把他的那些唱本传授给孙子；何满子就像春蚕贪吃桑叶，一册唱本不够他几天念的</a:t>
            </a:r>
            <a:r>
              <a:rPr lang="zh-CN" altLang="en-US" sz="3000" b="1" dirty="0" smtClean="0">
                <a:solidFill>
                  <a:srgbClr val="006600"/>
                </a:solidFill>
                <a:latin typeface="华文楷体" pitchFamily="2" charset="-122"/>
                <a:ea typeface="华文楷体" pitchFamily="2" charset="-122"/>
              </a:rPr>
              <a:t>”这句话用了什么修辞手法？有什么作用？</a:t>
            </a:r>
            <a:endParaRPr lang="zh-CN" altLang="zh-CN" sz="3000" b="1" dirty="0">
              <a:solidFill>
                <a:srgbClr val="006600"/>
              </a:solidFill>
              <a:latin typeface="华文楷体" pitchFamily="2" charset="-122"/>
              <a:ea typeface="华文楷体" pitchFamily="2" charset="-122"/>
            </a:endParaRPr>
          </a:p>
        </p:txBody>
      </p:sp>
      <p:sp>
        <p:nvSpPr>
          <p:cNvPr id="7" name="矩形 6"/>
          <p:cNvSpPr/>
          <p:nvPr/>
        </p:nvSpPr>
        <p:spPr>
          <a:xfrm>
            <a:off x="454012" y="4919007"/>
            <a:ext cx="8280919" cy="1646797"/>
          </a:xfrm>
          <a:prstGeom prst="rect">
            <a:avLst/>
          </a:prstGeom>
        </p:spPr>
        <p:txBody>
          <a:bodyPr wrap="square">
            <a:spAutoFit/>
          </a:bodyPr>
          <a:lstStyle/>
          <a:p>
            <a:pPr>
              <a:lnSpc>
                <a:spcPct val="114000"/>
              </a:lnSpc>
            </a:pPr>
            <a:r>
              <a:rPr lang="zh-CN" altLang="en-US" sz="3000" b="1" dirty="0" smtClean="0">
                <a:solidFill>
                  <a:srgbClr val="CC00FF"/>
                </a:solidFill>
                <a:latin typeface="华文楷体" pitchFamily="2" charset="-122"/>
                <a:ea typeface="华文楷体" pitchFamily="2" charset="-122"/>
              </a:rPr>
              <a:t>这句话用了比喻的修辞手法，把何满子的念唱本比作“春蚕贪吃桑叶”，形象生动地写出了何满子接受知识速度之快，表现了他聪明伶俐的性格</a:t>
            </a:r>
            <a:endParaRPr lang="zh-CN" altLang="zh-CN" sz="3000" b="1" dirty="0">
              <a:solidFill>
                <a:srgbClr val="CC00FF"/>
              </a:solidFill>
              <a:latin typeface="华文楷体" pitchFamily="2" charset="-122"/>
              <a:ea typeface="华文楷体" pitchFamily="2" charset="-122"/>
            </a:endParaRPr>
          </a:p>
        </p:txBody>
      </p:sp>
    </p:spTree>
    <p:extLst>
      <p:ext uri="{BB962C8B-B14F-4D97-AF65-F5344CB8AC3E}">
        <p14:creationId xmlns:p14="http://schemas.microsoft.com/office/powerpoint/2010/main" val="239696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800" decel="100000"/>
                                        <p:tgtEl>
                                          <p:spTgt spid="7"/>
                                        </p:tgtEl>
                                      </p:cBhvr>
                                    </p:animEffect>
                                    <p:anim calcmode="lin" valueType="num">
                                      <p:cBhvr>
                                        <p:cTn id="13" dur="800" decel="100000" fill="hold"/>
                                        <p:tgtEl>
                                          <p:spTgt spid="7"/>
                                        </p:tgtEl>
                                        <p:attrNameLst>
                                          <p:attrName>style.rotation</p:attrName>
                                        </p:attrNameLst>
                                      </p:cBhvr>
                                      <p:tavLst>
                                        <p:tav tm="0">
                                          <p:val>
                                            <p:fltVal val="-90"/>
                                          </p:val>
                                        </p:tav>
                                        <p:tav tm="100000">
                                          <p:val>
                                            <p:fltVal val="0"/>
                                          </p:val>
                                        </p:tav>
                                      </p:tavLst>
                                    </p:anim>
                                    <p:anim calcmode="lin" valueType="num">
                                      <p:cBhvr>
                                        <p:cTn id="14" dur="800" decel="100000" fill="hold"/>
                                        <p:tgtEl>
                                          <p:spTgt spid="7"/>
                                        </p:tgtEl>
                                        <p:attrNameLst>
                                          <p:attrName>ppt_x</p:attrName>
                                        </p:attrNameLst>
                                      </p:cBhvr>
                                      <p:tavLst>
                                        <p:tav tm="0">
                                          <p:val>
                                            <p:strVal val="#ppt_x+0.4"/>
                                          </p:val>
                                        </p:tav>
                                        <p:tav tm="100000">
                                          <p:val>
                                            <p:strVal val="#ppt_x-0.05"/>
                                          </p:val>
                                        </p:tav>
                                      </p:tavLst>
                                    </p:anim>
                                    <p:anim calcmode="lin" valueType="num">
                                      <p:cBhvr>
                                        <p:cTn id="15" dur="800" decel="100000" fill="hold"/>
                                        <p:tgtEl>
                                          <p:spTgt spid="7"/>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B050"/>
                </a:solidFill>
                <a:latin typeface="华文琥珀" pitchFamily="2" charset="-122"/>
                <a:ea typeface="华文琥珀" pitchFamily="2" charset="-122"/>
              </a:rPr>
              <a:t>内容主旨</a:t>
            </a:r>
            <a:endParaRPr lang="zh-CN" altLang="en-US" sz="6000" cap="none" spc="0" dirty="0">
              <a:ln w="11430"/>
              <a:solidFill>
                <a:srgbClr val="00B050"/>
              </a:solidFill>
              <a:latin typeface="华文琥珀" pitchFamily="2" charset="-122"/>
              <a:ea typeface="华文琥珀" pitchFamily="2" charset="-122"/>
            </a:endParaRPr>
          </a:p>
        </p:txBody>
      </p:sp>
      <p:sp>
        <p:nvSpPr>
          <p:cNvPr id="6" name="矩形 5"/>
          <p:cNvSpPr/>
          <p:nvPr/>
        </p:nvSpPr>
        <p:spPr>
          <a:xfrm>
            <a:off x="454012" y="2852936"/>
            <a:ext cx="8280919" cy="3776418"/>
          </a:xfrm>
          <a:prstGeom prst="rect">
            <a:avLst/>
          </a:prstGeom>
        </p:spPr>
        <p:txBody>
          <a:bodyPr wrap="square">
            <a:spAutoFit/>
          </a:bodyPr>
          <a:lstStyle/>
          <a:p>
            <a:pPr>
              <a:lnSpc>
                <a:spcPct val="114000"/>
              </a:lnSpc>
            </a:pPr>
            <a:r>
              <a:rPr lang="zh-CN" altLang="en-US" sz="3000" b="1" dirty="0" smtClean="0">
                <a:solidFill>
                  <a:srgbClr val="660066"/>
                </a:solidFill>
                <a:latin typeface="华文楷体" pitchFamily="2" charset="-122"/>
                <a:ea typeface="华文楷体" pitchFamily="2" charset="-122"/>
              </a:rPr>
              <a:t>        小说通过描述</a:t>
            </a:r>
            <a:r>
              <a:rPr lang="en-US" altLang="zh-CN" sz="3000" b="1" dirty="0" smtClean="0">
                <a:solidFill>
                  <a:srgbClr val="660066"/>
                </a:solidFill>
                <a:latin typeface="华文楷体" pitchFamily="2" charset="-122"/>
                <a:ea typeface="华文楷体" pitchFamily="2" charset="-122"/>
              </a:rPr>
              <a:t>20</a:t>
            </a:r>
            <a:r>
              <a:rPr lang="zh-CN" altLang="en-US" sz="3000" b="1" dirty="0" smtClean="0">
                <a:solidFill>
                  <a:srgbClr val="660066"/>
                </a:solidFill>
                <a:latin typeface="华文楷体" pitchFamily="2" charset="-122"/>
                <a:ea typeface="华文楷体" pitchFamily="2" charset="-122"/>
              </a:rPr>
              <a:t>世纪</a:t>
            </a:r>
            <a:r>
              <a:rPr lang="en-US" altLang="zh-CN" sz="3000" b="1" dirty="0" smtClean="0">
                <a:solidFill>
                  <a:srgbClr val="660066"/>
                </a:solidFill>
                <a:latin typeface="华文楷体" pitchFamily="2" charset="-122"/>
                <a:ea typeface="华文楷体" pitchFamily="2" charset="-122"/>
              </a:rPr>
              <a:t>30</a:t>
            </a:r>
            <a:r>
              <a:rPr lang="zh-CN" altLang="en-US" sz="3000" b="1" dirty="0" smtClean="0">
                <a:solidFill>
                  <a:srgbClr val="660066"/>
                </a:solidFill>
                <a:latin typeface="华文楷体" pitchFamily="2" charset="-122"/>
                <a:ea typeface="华文楷体" pitchFamily="2" charset="-122"/>
              </a:rPr>
              <a:t>年代京东地区北运河农村一户农家日常生活场景，向读者展示了富有地方色彩的农村风景习俗，世态人情，塑造了聪明伶俐、顽皮可爱的何满子；豪爽泼辣、刚直不阿的一丈青大娘；仗义疏财、侠肝义胆的何大学问等血肉丰满的形象，热情地赞颂了醇厚朴实、善良热情的劳动人民。</a:t>
            </a:r>
            <a:endParaRPr lang="zh-CN" altLang="zh-CN" sz="3000" b="1" dirty="0">
              <a:solidFill>
                <a:srgbClr val="660066"/>
              </a:solidFill>
              <a:latin typeface="华文楷体" pitchFamily="2" charset="-122"/>
              <a:ea typeface="华文楷体" pitchFamily="2" charset="-122"/>
            </a:endParaRPr>
          </a:p>
        </p:txBody>
      </p:sp>
    </p:spTree>
    <p:extLst>
      <p:ext uri="{BB962C8B-B14F-4D97-AF65-F5344CB8AC3E}">
        <p14:creationId xmlns:p14="http://schemas.microsoft.com/office/powerpoint/2010/main" val="912688656"/>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4)">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992" y="7389440"/>
            <a:ext cx="9252520" cy="5078313"/>
          </a:xfrm>
          <a:prstGeom prst="rect">
            <a:avLst/>
          </a:prstGeom>
        </p:spPr>
        <p:txBody>
          <a:bodyPr wrap="square">
            <a:spAutoFit/>
          </a:bodyPr>
          <a:lstStyle/>
          <a:p>
            <a:pPr fontAlgn="base"/>
            <a:r>
              <a:rPr lang="zh-CN" altLang="zh-CN" dirty="0"/>
              <a:t>五、深入研读，体会小说的艺术风格</a:t>
            </a:r>
          </a:p>
          <a:p>
            <a:pPr fontAlgn="base"/>
            <a:r>
              <a:rPr lang="en-US" altLang="zh-CN" dirty="0"/>
              <a:t>1</a:t>
            </a:r>
            <a:r>
              <a:rPr lang="zh-CN" altLang="zh-CN" dirty="0"/>
              <a:t>．学生感情诵读，体会小说浓郁的乡土气息。</a:t>
            </a:r>
          </a:p>
          <a:p>
            <a:pPr fontAlgn="base"/>
            <a:r>
              <a:rPr lang="zh-CN" altLang="zh-CN" dirty="0"/>
              <a:t>教师提示：小说《蒲柳人家》真切地再现了</a:t>
            </a:r>
            <a:r>
              <a:rPr lang="en-US" altLang="zh-CN" dirty="0"/>
              <a:t>20</a:t>
            </a:r>
            <a:r>
              <a:rPr lang="zh-CN" altLang="zh-CN" dirty="0"/>
              <a:t>世纪</a:t>
            </a:r>
            <a:r>
              <a:rPr lang="en-US" altLang="zh-CN" dirty="0"/>
              <a:t>30</a:t>
            </a:r>
            <a:r>
              <a:rPr lang="zh-CN" altLang="zh-CN" dirty="0"/>
              <a:t>年代京东北运河一带农村的人情世态、生活风习。确如一幅风俗画，情致缠绵。如何满子的光葫芦头木梳背儿，大红肚兜、长命锁；洗三百家衣，何大学问的走西口等都别具魅力，历历如绘。</a:t>
            </a:r>
          </a:p>
          <a:p>
            <a:pPr fontAlgn="base"/>
            <a:r>
              <a:rPr lang="en-US" altLang="zh-CN" dirty="0"/>
              <a:t>2</a:t>
            </a:r>
            <a:r>
              <a:rPr lang="zh-CN" altLang="zh-CN" dirty="0"/>
              <a:t>．学生联系阅读体验，合作探究：</a:t>
            </a:r>
          </a:p>
          <a:p>
            <a:pPr fontAlgn="base"/>
            <a:r>
              <a:rPr lang="zh-CN" altLang="zh-CN" dirty="0"/>
              <a:t>《蒲柳人家》是刘绍棠独具风格的乡土文学的代表作。那么，你认为它的民族作风和民族气派体现在哪些方面</a:t>
            </a:r>
            <a:r>
              <a:rPr lang="en-US" altLang="zh-CN" dirty="0"/>
              <a:t>?</a:t>
            </a:r>
            <a:endParaRPr lang="zh-CN" altLang="zh-CN" dirty="0"/>
          </a:p>
          <a:p>
            <a:pPr fontAlgn="base"/>
            <a:r>
              <a:rPr lang="zh-CN" altLang="zh-CN" dirty="0"/>
              <a:t>学生联系熟悉的占典文学名著，如《三国演义》《水浒》《说岳全传》等，进行比照、交流，教师点拨：</a:t>
            </a:r>
          </a:p>
          <a:p>
            <a:pPr fontAlgn="base"/>
            <a:r>
              <a:rPr lang="zh-CN" altLang="zh-CN" dirty="0"/>
              <a:t>小说的民族气派和民族作风，主要体现在</a:t>
            </a:r>
            <a:r>
              <a:rPr lang="zh-CN" altLang="zh-CN" dirty="0" smtClean="0"/>
              <a:t>：其次</a:t>
            </a:r>
            <a:r>
              <a:rPr lang="zh-CN" altLang="zh-CN" dirty="0"/>
              <a:t>，在艺术上，小说不仅情节富有传奇色彩，而且塑造人物性格时也多借鉴中国古典小说和民间说唱艺术的表现手法。小说中如一丈青大娘大闹运河滩、</a:t>
            </a:r>
          </a:p>
          <a:p>
            <a:pPr fontAlgn="base"/>
            <a:r>
              <a:rPr lang="zh-CN" altLang="zh-CN" dirty="0"/>
              <a:t>何大学问威震占北口等传奇笔墨正是典型的占典传统的继承</a:t>
            </a:r>
            <a:r>
              <a:rPr lang="zh-CN" altLang="zh-CN" dirty="0" smtClean="0"/>
              <a:t>。另外，小说的艺术表现手法也是民族的。小说的结构得《水浒》神韵，即前几节分别介绍一位人物，最后由望日莲的故事将人物串联一起。再如多用语言和动作表现人物性格，用外号概括人物性格特点等，也正是我国古典小说和说唱艺术常见的表现手法。 总之，小说充满了浓郁的民族风格</a:t>
            </a:r>
            <a:r>
              <a:rPr lang="zh-CN" altLang="zh-CN" dirty="0"/>
              <a:t>和审美情趣，是我国古典文学传统的继承和发扬</a:t>
            </a:r>
            <a:r>
              <a:rPr lang="zh-CN" altLang="zh-CN" dirty="0" smtClean="0"/>
              <a:t>。</a:t>
            </a:r>
            <a:endParaRPr lang="zh-CN" altLang="zh-CN" dirty="0"/>
          </a:p>
        </p:txBody>
      </p:sp>
      <p:sp>
        <p:nvSpPr>
          <p:cNvPr id="4" name="矩形 3"/>
          <p:cNvSpPr/>
          <p:nvPr/>
        </p:nvSpPr>
        <p:spPr>
          <a:xfrm>
            <a:off x="2953931" y="1310956"/>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00FF"/>
                </a:solidFill>
                <a:latin typeface="华文琥珀" pitchFamily="2" charset="-122"/>
                <a:ea typeface="华文琥珀" pitchFamily="2" charset="-122"/>
              </a:rPr>
              <a:t>艺术风格</a:t>
            </a:r>
            <a:endParaRPr lang="zh-CN" altLang="en-US" sz="6000" cap="none" spc="0" dirty="0">
              <a:ln w="11430"/>
              <a:solidFill>
                <a:srgbClr val="0000FF"/>
              </a:solidFill>
              <a:latin typeface="华文琥珀" pitchFamily="2" charset="-122"/>
              <a:ea typeface="华文琥珀" pitchFamily="2" charset="-122"/>
            </a:endParaRPr>
          </a:p>
        </p:txBody>
      </p:sp>
      <p:sp>
        <p:nvSpPr>
          <p:cNvPr id="5" name="矩形 4"/>
          <p:cNvSpPr/>
          <p:nvPr/>
        </p:nvSpPr>
        <p:spPr>
          <a:xfrm>
            <a:off x="-7441" y="2852935"/>
            <a:ext cx="9151442" cy="954107"/>
          </a:xfrm>
          <a:prstGeom prst="rect">
            <a:avLst/>
          </a:prstGeom>
        </p:spPr>
        <p:txBody>
          <a:bodyPr wrap="square">
            <a:spAutoFit/>
          </a:bodyPr>
          <a:lstStyle/>
          <a:p>
            <a:pPr fontAlgn="base"/>
            <a:r>
              <a:rPr lang="zh-CN" altLang="zh-CN" sz="2800" b="1" dirty="0">
                <a:solidFill>
                  <a:srgbClr val="CC00FF"/>
                </a:solidFill>
                <a:latin typeface="华文楷体" pitchFamily="2" charset="-122"/>
                <a:ea typeface="华文楷体" pitchFamily="2" charset="-122"/>
              </a:rPr>
              <a:t>《蒲柳人家》是刘绍棠独具风格的乡土文学的代表作。那么，你认为它的民族作风和民族气派体现在哪些方面</a:t>
            </a:r>
            <a:r>
              <a:rPr lang="en-US" altLang="zh-CN" sz="2800" b="1" dirty="0">
                <a:solidFill>
                  <a:srgbClr val="CC00FF"/>
                </a:solidFill>
                <a:latin typeface="华文楷体" pitchFamily="2" charset="-122"/>
                <a:ea typeface="华文楷体" pitchFamily="2" charset="-122"/>
              </a:rPr>
              <a:t>?</a:t>
            </a:r>
            <a:endParaRPr lang="zh-CN" altLang="zh-CN" sz="2800" b="1" dirty="0">
              <a:solidFill>
                <a:srgbClr val="CC00FF"/>
              </a:solidFill>
              <a:latin typeface="华文楷体" pitchFamily="2" charset="-122"/>
              <a:ea typeface="华文楷体" pitchFamily="2" charset="-122"/>
            </a:endParaRPr>
          </a:p>
        </p:txBody>
      </p:sp>
      <p:sp>
        <p:nvSpPr>
          <p:cNvPr id="6" name="矩形 5"/>
          <p:cNvSpPr/>
          <p:nvPr/>
        </p:nvSpPr>
        <p:spPr>
          <a:xfrm>
            <a:off x="2959090" y="4125547"/>
            <a:ext cx="5656969" cy="2677656"/>
          </a:xfrm>
          <a:prstGeom prst="rect">
            <a:avLst/>
          </a:prstGeom>
        </p:spPr>
        <p:txBody>
          <a:bodyPr wrap="square">
            <a:spAutoFit/>
          </a:bodyPr>
          <a:lstStyle/>
          <a:p>
            <a:pPr fontAlgn="base"/>
            <a:r>
              <a:rPr lang="zh-CN" altLang="zh-CN" sz="2800" b="1" dirty="0" smtClean="0">
                <a:solidFill>
                  <a:srgbClr val="006600"/>
                </a:solidFill>
                <a:latin typeface="华文楷体" panose="02010600040101010101" pitchFamily="2" charset="-122"/>
                <a:ea typeface="华文楷体" panose="02010600040101010101" pitchFamily="2" charset="-122"/>
              </a:rPr>
              <a:t>首先</a:t>
            </a:r>
            <a:r>
              <a:rPr lang="zh-CN" altLang="zh-CN" sz="2800" b="1" dirty="0">
                <a:solidFill>
                  <a:srgbClr val="006600"/>
                </a:solidFill>
                <a:latin typeface="华文楷体" panose="02010600040101010101" pitchFamily="2" charset="-122"/>
                <a:ea typeface="华文楷体" panose="02010600040101010101" pitchFamily="2" charset="-122"/>
              </a:rPr>
              <a:t>，</a:t>
            </a:r>
            <a:r>
              <a:rPr lang="zh-CN" altLang="zh-CN" sz="2800" b="1" dirty="0">
                <a:solidFill>
                  <a:srgbClr val="800000"/>
                </a:solidFill>
                <a:latin typeface="华文楷体" panose="02010600040101010101" pitchFamily="2" charset="-122"/>
                <a:ea typeface="华文楷体" panose="02010600040101010101" pitchFamily="2" charset="-122"/>
              </a:rPr>
              <a:t>从人物形象来说，小说的人物具有中华民族独有的性格特点和传统美德。这从“一丈青大娘”的外号和爷爷何大学问“一副关公相貌”，乃至为人做事的方式上，都显示了作品的民族本色。</a:t>
            </a:r>
          </a:p>
        </p:txBody>
      </p:sp>
      <p:pic>
        <p:nvPicPr>
          <p:cNvPr id="9219" name="Picture 3" descr="C:\Documents and Settings\Administrator\桌面\新建文件夹\ppt背景图片\timg (2).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135271"/>
            <a:ext cx="2473293" cy="2719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97678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9219"/>
                                        </p:tgtEl>
                                        <p:attrNameLst>
                                          <p:attrName>style.visibility</p:attrName>
                                        </p:attrNameLst>
                                      </p:cBhvr>
                                      <p:to>
                                        <p:strVal val="visible"/>
                                      </p:to>
                                    </p:set>
                                    <p:anim calcmode="lin" valueType="num">
                                      <p:cBhvr additive="base">
                                        <p:cTn id="16" dur="500" fill="hold"/>
                                        <p:tgtEl>
                                          <p:spTgt spid="9219"/>
                                        </p:tgtEl>
                                        <p:attrNameLst>
                                          <p:attrName>ppt_x</p:attrName>
                                        </p:attrNameLst>
                                      </p:cBhvr>
                                      <p:tavLst>
                                        <p:tav tm="0">
                                          <p:val>
                                            <p:strVal val="1+#ppt_w/2"/>
                                          </p:val>
                                        </p:tav>
                                        <p:tav tm="100000">
                                          <p:val>
                                            <p:strVal val="#ppt_x"/>
                                          </p:val>
                                        </p:tav>
                                      </p:tavLst>
                                    </p:anim>
                                    <p:anim calcmode="lin" valueType="num">
                                      <p:cBhvr additive="base">
                                        <p:cTn id="17"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3508" y="2516792"/>
            <a:ext cx="8856984" cy="1815882"/>
          </a:xfrm>
          <a:prstGeom prst="rect">
            <a:avLst/>
          </a:prstGeom>
        </p:spPr>
        <p:txBody>
          <a:bodyPr wrap="square">
            <a:spAutoFit/>
          </a:bodyPr>
          <a:lstStyle/>
          <a:p>
            <a:r>
              <a:rPr lang="zh-CN" altLang="en-US" sz="2800" b="1" dirty="0" smtClean="0">
                <a:solidFill>
                  <a:srgbClr val="663300"/>
                </a:solidFill>
                <a:latin typeface="华文楷体" pitchFamily="2" charset="-122"/>
                <a:ea typeface="华文楷体" pitchFamily="2" charset="-122"/>
              </a:rPr>
              <a:t>        刘绍棠（</a:t>
            </a:r>
            <a:r>
              <a:rPr lang="en-US" altLang="zh-CN" sz="2800" b="1" dirty="0" smtClean="0">
                <a:solidFill>
                  <a:srgbClr val="663300"/>
                </a:solidFill>
                <a:latin typeface="华文楷体" pitchFamily="2" charset="-122"/>
                <a:ea typeface="华文楷体" pitchFamily="2" charset="-122"/>
              </a:rPr>
              <a:t>1936—1997</a:t>
            </a:r>
            <a:r>
              <a:rPr lang="zh-CN" altLang="en-US" sz="2800" b="1" dirty="0" smtClean="0">
                <a:solidFill>
                  <a:srgbClr val="663300"/>
                </a:solidFill>
                <a:latin typeface="华文楷体" pitchFamily="2" charset="-122"/>
                <a:ea typeface="华文楷体" pitchFamily="2" charset="-122"/>
              </a:rPr>
              <a:t>），</a:t>
            </a:r>
            <a:r>
              <a:rPr lang="zh-CN" altLang="en-US" sz="2800" b="1" dirty="0">
                <a:solidFill>
                  <a:srgbClr val="663300"/>
                </a:solidFill>
                <a:latin typeface="华文楷体" pitchFamily="2" charset="-122"/>
                <a:ea typeface="华文楷体" pitchFamily="2" charset="-122"/>
              </a:rPr>
              <a:t>当代作家，北京人</a:t>
            </a:r>
            <a:r>
              <a:rPr lang="zh-CN" altLang="en-US" sz="2800" b="1" dirty="0" smtClean="0">
                <a:solidFill>
                  <a:srgbClr val="663300"/>
                </a:solidFill>
                <a:latin typeface="华文楷体" pitchFamily="2" charset="-122"/>
                <a:ea typeface="华文楷体" pitchFamily="2" charset="-122"/>
              </a:rPr>
              <a:t>。其作品</a:t>
            </a:r>
            <a:r>
              <a:rPr lang="zh-CN" altLang="en-US" sz="2800" b="1" dirty="0">
                <a:solidFill>
                  <a:srgbClr val="663300"/>
                </a:solidFill>
                <a:latin typeface="华文楷体" pitchFamily="2" charset="-122"/>
                <a:ea typeface="华文楷体" pitchFamily="2" charset="-122"/>
              </a:rPr>
              <a:t>深受孙犁的熏染，擅长乡土文学的创作，</a:t>
            </a:r>
            <a:r>
              <a:rPr lang="zh-CN" altLang="en-US" sz="2800" b="1" dirty="0" smtClean="0">
                <a:solidFill>
                  <a:srgbClr val="663300"/>
                </a:solidFill>
                <a:latin typeface="华文楷体" pitchFamily="2" charset="-122"/>
                <a:ea typeface="华文楷体" pitchFamily="2" charset="-122"/>
              </a:rPr>
              <a:t>作品多反映</a:t>
            </a:r>
            <a:r>
              <a:rPr lang="zh-CN" altLang="en-US" sz="2800" b="1" dirty="0">
                <a:solidFill>
                  <a:srgbClr val="663300"/>
                </a:solidFill>
                <a:latin typeface="华文楷体" pitchFamily="2" charset="-122"/>
                <a:ea typeface="华文楷体" pitchFamily="2" charset="-122"/>
              </a:rPr>
              <a:t>历史和风土人情，格调清新淳朴，文笔通俗晓畅。自称作品是“</a:t>
            </a:r>
            <a:r>
              <a:rPr lang="zh-CN" altLang="en-US" sz="2800" b="1" dirty="0">
                <a:solidFill>
                  <a:srgbClr val="CC00FF"/>
                </a:solidFill>
                <a:latin typeface="华文楷体" pitchFamily="2" charset="-122"/>
                <a:ea typeface="华文楷体" pitchFamily="2" charset="-122"/>
              </a:rPr>
              <a:t>为粗手大脚的爹娘画像</a:t>
            </a:r>
            <a:r>
              <a:rPr lang="zh-CN" altLang="en-US" sz="2800" b="1" dirty="0">
                <a:solidFill>
                  <a:srgbClr val="663300"/>
                </a:solidFill>
                <a:latin typeface="华文楷体" pitchFamily="2" charset="-122"/>
                <a:ea typeface="华文楷体" pitchFamily="2" charset="-122"/>
              </a:rPr>
              <a:t>”。</a:t>
            </a:r>
          </a:p>
        </p:txBody>
      </p:sp>
      <p:sp>
        <p:nvSpPr>
          <p:cNvPr id="13" name="矩形 12"/>
          <p:cNvSpPr/>
          <p:nvPr/>
        </p:nvSpPr>
        <p:spPr>
          <a:xfrm>
            <a:off x="2549018" y="1340768"/>
            <a:ext cx="4031874"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关于刘绍棠</a:t>
            </a:r>
            <a:endParaRPr lang="zh-CN" altLang="en-US" sz="6000" cap="none" spc="0" dirty="0">
              <a:ln w="11430"/>
              <a:solidFill>
                <a:srgbClr val="C00000"/>
              </a:solidFill>
              <a:latin typeface="华文琥珀" pitchFamily="2" charset="-122"/>
              <a:ea typeface="华文琥珀" pitchFamily="2"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6370" y="3989368"/>
            <a:ext cx="3098118" cy="2811523"/>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43508" y="4640300"/>
            <a:ext cx="5722862" cy="2160591"/>
          </a:xfrm>
          <a:prstGeom prst="rect">
            <a:avLst/>
          </a:prstGeom>
        </p:spPr>
        <p:txBody>
          <a:bodyPr wrap="square">
            <a:spAutoFit/>
          </a:bodyPr>
          <a:lstStyle/>
          <a:p>
            <a:pPr>
              <a:lnSpc>
                <a:spcPct val="120000"/>
              </a:lnSpc>
            </a:pPr>
            <a:r>
              <a:rPr lang="zh-CN" altLang="en-US" sz="2800" b="1" dirty="0">
                <a:solidFill>
                  <a:srgbClr val="006600"/>
                </a:solidFill>
                <a:latin typeface="华文楷体" pitchFamily="2" charset="-122"/>
                <a:ea typeface="华文楷体" pitchFamily="2" charset="-122"/>
              </a:rPr>
              <a:t>代表作品</a:t>
            </a:r>
            <a:r>
              <a:rPr lang="zh-CN" altLang="en-US" sz="2800" b="1" dirty="0" smtClean="0">
                <a:solidFill>
                  <a:srgbClr val="006600"/>
                </a:solidFill>
                <a:latin typeface="华文楷体" pitchFamily="2" charset="-122"/>
                <a:ea typeface="华文楷体" pitchFamily="2" charset="-122"/>
              </a:rPr>
              <a:t>有</a:t>
            </a:r>
            <a:endParaRPr lang="en-US" altLang="zh-CN" sz="2800" b="1" dirty="0" smtClean="0">
              <a:solidFill>
                <a:srgbClr val="006600"/>
              </a:solidFill>
              <a:latin typeface="华文楷体" pitchFamily="2" charset="-122"/>
              <a:ea typeface="华文楷体" pitchFamily="2" charset="-122"/>
            </a:endParaRPr>
          </a:p>
          <a:p>
            <a:pPr>
              <a:lnSpc>
                <a:spcPct val="120000"/>
              </a:lnSpc>
            </a:pPr>
            <a:r>
              <a:rPr lang="zh-CN" altLang="en-US" sz="2800" b="1" dirty="0" smtClean="0">
                <a:solidFill>
                  <a:srgbClr val="006600"/>
                </a:solidFill>
                <a:latin typeface="华文楷体" pitchFamily="2" charset="-122"/>
                <a:ea typeface="华文楷体" pitchFamily="2" charset="-122"/>
              </a:rPr>
              <a:t>短篇</a:t>
            </a:r>
            <a:r>
              <a:rPr lang="zh-CN" altLang="en-US" sz="2800" b="1" dirty="0">
                <a:solidFill>
                  <a:srgbClr val="006600"/>
                </a:solidFill>
                <a:latin typeface="华文楷体" pitchFamily="2" charset="-122"/>
                <a:ea typeface="华文楷体" pitchFamily="2" charset="-122"/>
              </a:rPr>
              <a:t>：</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青枝绿叶</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中秋节</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；中篇：</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运河的桨声</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蒲柳人家</a:t>
            </a:r>
            <a:r>
              <a:rPr lang="en-US" altLang="zh-CN" sz="2800" b="1" dirty="0" smtClean="0">
                <a:solidFill>
                  <a:srgbClr val="006600"/>
                </a:solidFill>
                <a:latin typeface="华文楷体" pitchFamily="2" charset="-122"/>
                <a:ea typeface="华文楷体" pitchFamily="2" charset="-122"/>
              </a:rPr>
              <a:t>》</a:t>
            </a:r>
          </a:p>
          <a:p>
            <a:pPr>
              <a:lnSpc>
                <a:spcPct val="120000"/>
              </a:lnSpc>
            </a:pPr>
            <a:r>
              <a:rPr lang="zh-CN" altLang="en-US" sz="2800" b="1" dirty="0" smtClean="0">
                <a:solidFill>
                  <a:srgbClr val="006600"/>
                </a:solidFill>
                <a:latin typeface="华文楷体" pitchFamily="2" charset="-122"/>
                <a:ea typeface="华文楷体" pitchFamily="2" charset="-122"/>
              </a:rPr>
              <a:t>长篇</a:t>
            </a:r>
            <a:r>
              <a:rPr lang="zh-CN" altLang="en-US" sz="2800" b="1" dirty="0">
                <a:solidFill>
                  <a:srgbClr val="006600"/>
                </a:solidFill>
                <a:latin typeface="华文楷体" pitchFamily="2" charset="-122"/>
                <a:ea typeface="华文楷体" pitchFamily="2" charset="-122"/>
              </a:rPr>
              <a:t>：</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春草</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京门脸子</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等。</a:t>
            </a:r>
          </a:p>
        </p:txBody>
      </p:sp>
    </p:spTree>
    <p:extLst>
      <p:ext uri="{BB962C8B-B14F-4D97-AF65-F5344CB8AC3E}">
        <p14:creationId xmlns:p14="http://schemas.microsoft.com/office/powerpoint/2010/main" val="144797363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 calcmode="lin" valueType="num">
                                      <p:cBhvr additive="base">
                                        <p:cTn id="16" dur="500" fill="hold"/>
                                        <p:tgtEl>
                                          <p:spTgt spid="5122"/>
                                        </p:tgtEl>
                                        <p:attrNameLst>
                                          <p:attrName>ppt_x</p:attrName>
                                        </p:attrNameLst>
                                      </p:cBhvr>
                                      <p:tavLst>
                                        <p:tav tm="0">
                                          <p:val>
                                            <p:strVal val="0-#ppt_w/2"/>
                                          </p:val>
                                        </p:tav>
                                        <p:tav tm="100000">
                                          <p:val>
                                            <p:strVal val="#ppt_x"/>
                                          </p:val>
                                        </p:tav>
                                      </p:tavLst>
                                    </p:anim>
                                    <p:anim calcmode="lin" valueType="num">
                                      <p:cBhvr additive="base">
                                        <p:cTn id="17"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953931" y="1310956"/>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00FF"/>
                </a:solidFill>
                <a:latin typeface="华文琥珀" pitchFamily="2" charset="-122"/>
                <a:ea typeface="华文琥珀" pitchFamily="2" charset="-122"/>
              </a:rPr>
              <a:t>艺术风格</a:t>
            </a:r>
            <a:endParaRPr lang="zh-CN" altLang="en-US" sz="6000" cap="none" spc="0" dirty="0">
              <a:ln w="11430"/>
              <a:solidFill>
                <a:srgbClr val="0000FF"/>
              </a:solidFill>
              <a:latin typeface="华文琥珀" pitchFamily="2" charset="-122"/>
              <a:ea typeface="华文琥珀" pitchFamily="2" charset="-122"/>
            </a:endParaRPr>
          </a:p>
        </p:txBody>
      </p:sp>
      <p:sp>
        <p:nvSpPr>
          <p:cNvPr id="10" name="矩形 9"/>
          <p:cNvSpPr/>
          <p:nvPr/>
        </p:nvSpPr>
        <p:spPr>
          <a:xfrm>
            <a:off x="-7441" y="2852935"/>
            <a:ext cx="9151442" cy="954107"/>
          </a:xfrm>
          <a:prstGeom prst="rect">
            <a:avLst/>
          </a:prstGeom>
        </p:spPr>
        <p:txBody>
          <a:bodyPr wrap="square">
            <a:spAutoFit/>
          </a:bodyPr>
          <a:lstStyle/>
          <a:p>
            <a:pPr fontAlgn="base"/>
            <a:r>
              <a:rPr lang="zh-CN" altLang="zh-CN" sz="2800" b="1" dirty="0">
                <a:solidFill>
                  <a:srgbClr val="CC00FF"/>
                </a:solidFill>
                <a:latin typeface="华文楷体" pitchFamily="2" charset="-122"/>
                <a:ea typeface="华文楷体" pitchFamily="2" charset="-122"/>
              </a:rPr>
              <a:t>《蒲柳人家》是刘绍棠独具风格的乡土文学的代表作。那么，你认为它的民族作风和民族气派体现在哪些方面</a:t>
            </a:r>
            <a:r>
              <a:rPr lang="en-US" altLang="zh-CN" sz="2800" b="1" dirty="0">
                <a:solidFill>
                  <a:srgbClr val="CC00FF"/>
                </a:solidFill>
                <a:latin typeface="华文楷体" pitchFamily="2" charset="-122"/>
                <a:ea typeface="华文楷体" pitchFamily="2" charset="-122"/>
              </a:rPr>
              <a:t>?</a:t>
            </a:r>
            <a:endParaRPr lang="zh-CN" altLang="zh-CN" sz="2800" b="1" dirty="0">
              <a:solidFill>
                <a:srgbClr val="CC00FF"/>
              </a:solidFill>
              <a:latin typeface="华文楷体" pitchFamily="2" charset="-122"/>
              <a:ea typeface="华文楷体" pitchFamily="2" charset="-122"/>
            </a:endParaRPr>
          </a:p>
        </p:txBody>
      </p:sp>
      <p:pic>
        <p:nvPicPr>
          <p:cNvPr id="11" name="Picture 3" descr="C:\Documents and Settings\Administrator\桌面\新建文件夹\ppt背景图片\timg (2).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135271"/>
            <a:ext cx="2473293" cy="2719772"/>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5992" y="7389440"/>
            <a:ext cx="9252520" cy="5078313"/>
          </a:xfrm>
          <a:prstGeom prst="rect">
            <a:avLst/>
          </a:prstGeom>
        </p:spPr>
        <p:txBody>
          <a:bodyPr wrap="square">
            <a:spAutoFit/>
          </a:bodyPr>
          <a:lstStyle/>
          <a:p>
            <a:pPr fontAlgn="base"/>
            <a:r>
              <a:rPr lang="zh-CN" altLang="zh-CN" dirty="0"/>
              <a:t>五、深入研读，体会小说的艺术风格</a:t>
            </a:r>
          </a:p>
          <a:p>
            <a:pPr fontAlgn="base"/>
            <a:r>
              <a:rPr lang="en-US" altLang="zh-CN" dirty="0"/>
              <a:t>1</a:t>
            </a:r>
            <a:r>
              <a:rPr lang="zh-CN" altLang="zh-CN" dirty="0"/>
              <a:t>．学生感情诵读，体会小说浓郁的乡土气息。</a:t>
            </a:r>
          </a:p>
          <a:p>
            <a:pPr fontAlgn="base"/>
            <a:r>
              <a:rPr lang="zh-CN" altLang="zh-CN" dirty="0"/>
              <a:t>教师提示：小说《蒲柳人家》真切地再现了</a:t>
            </a:r>
            <a:r>
              <a:rPr lang="en-US" altLang="zh-CN" dirty="0"/>
              <a:t>20</a:t>
            </a:r>
            <a:r>
              <a:rPr lang="zh-CN" altLang="zh-CN" dirty="0"/>
              <a:t>世纪</a:t>
            </a:r>
            <a:r>
              <a:rPr lang="en-US" altLang="zh-CN" dirty="0"/>
              <a:t>30</a:t>
            </a:r>
            <a:r>
              <a:rPr lang="zh-CN" altLang="zh-CN" dirty="0"/>
              <a:t>年代京东北运河一带农村的人情世态、生活风习。确如一幅风俗画，情致缠绵。如何满子的光葫芦头木梳背儿，大红肚兜、长命锁；洗三百家衣，何大学问的走西口等都别具魅力，历历如绘。</a:t>
            </a:r>
          </a:p>
          <a:p>
            <a:pPr fontAlgn="base"/>
            <a:r>
              <a:rPr lang="en-US" altLang="zh-CN" dirty="0"/>
              <a:t>2</a:t>
            </a:r>
            <a:r>
              <a:rPr lang="zh-CN" altLang="zh-CN" dirty="0"/>
              <a:t>．学生联系阅读体验，合作探究：</a:t>
            </a:r>
          </a:p>
          <a:p>
            <a:pPr fontAlgn="base"/>
            <a:r>
              <a:rPr lang="zh-CN" altLang="zh-CN" dirty="0"/>
              <a:t>《蒲柳人家》是刘绍棠独具风格的乡土文学的代表作。那么，你认为它的民族作风和民族气派体现在哪些方面</a:t>
            </a:r>
            <a:r>
              <a:rPr lang="en-US" altLang="zh-CN" dirty="0"/>
              <a:t>?</a:t>
            </a:r>
            <a:endParaRPr lang="zh-CN" altLang="zh-CN" dirty="0"/>
          </a:p>
          <a:p>
            <a:pPr fontAlgn="base"/>
            <a:r>
              <a:rPr lang="zh-CN" altLang="zh-CN" dirty="0"/>
              <a:t>学生联系熟悉的占典文学名著，如《三国演义》《水浒》《说岳全传》等，进行比照、交流，教师点拨：</a:t>
            </a:r>
          </a:p>
          <a:p>
            <a:pPr fontAlgn="base"/>
            <a:r>
              <a:rPr lang="zh-CN" altLang="zh-CN" dirty="0"/>
              <a:t>小说的民族气派和民族作风，主要体现在</a:t>
            </a:r>
            <a:r>
              <a:rPr lang="zh-CN" altLang="zh-CN" dirty="0" smtClean="0"/>
              <a:t>：其次</a:t>
            </a:r>
            <a:r>
              <a:rPr lang="zh-CN" altLang="zh-CN" dirty="0"/>
              <a:t>，在艺术上，小说不仅情节富有传奇色彩，而且塑造人物性格时也多借鉴中国古典小说和民间说唱艺术的表现手法。小说中如一丈青大娘大闹运河滩、</a:t>
            </a:r>
          </a:p>
          <a:p>
            <a:pPr fontAlgn="base"/>
            <a:r>
              <a:rPr lang="zh-CN" altLang="zh-CN" dirty="0"/>
              <a:t>何大学问威震占北口等传奇笔墨正是典型的占典传统的继承</a:t>
            </a:r>
            <a:r>
              <a:rPr lang="zh-CN" altLang="zh-CN" dirty="0" smtClean="0"/>
              <a:t>。另外，小说的艺术表现手法也是民族的。小说的结构得《水浒》神韵，即前几节分别介绍一位人物，最后由望日莲的故事将人物串联一起。再如多用语言和动作表现人物性格，用外号概括人物性格特点等，也正是我国古典小说和说唱艺术常见的表现手法。 总之，小说充满了浓郁的民族风格</a:t>
            </a:r>
            <a:r>
              <a:rPr lang="zh-CN" altLang="zh-CN" dirty="0"/>
              <a:t>和审美情趣，是我国古典文学传统的继承和发扬</a:t>
            </a:r>
            <a:r>
              <a:rPr lang="zh-CN" altLang="zh-CN" dirty="0" smtClean="0"/>
              <a:t>。</a:t>
            </a:r>
            <a:endParaRPr lang="zh-CN" altLang="zh-CN" dirty="0"/>
          </a:p>
        </p:txBody>
      </p:sp>
      <p:sp>
        <p:nvSpPr>
          <p:cNvPr id="7" name="矩形 6"/>
          <p:cNvSpPr/>
          <p:nvPr/>
        </p:nvSpPr>
        <p:spPr>
          <a:xfrm>
            <a:off x="2796821" y="4156329"/>
            <a:ext cx="6331912" cy="2677656"/>
          </a:xfrm>
          <a:prstGeom prst="rect">
            <a:avLst/>
          </a:prstGeom>
        </p:spPr>
        <p:txBody>
          <a:bodyPr wrap="square">
            <a:spAutoFit/>
          </a:bodyPr>
          <a:lstStyle/>
          <a:p>
            <a:pPr fontAlgn="base"/>
            <a:r>
              <a:rPr lang="zh-CN" altLang="zh-CN" sz="2800" b="1" dirty="0">
                <a:solidFill>
                  <a:srgbClr val="006600"/>
                </a:solidFill>
                <a:latin typeface="华文楷体" panose="02010600040101010101" pitchFamily="2" charset="-122"/>
                <a:ea typeface="华文楷体" panose="02010600040101010101" pitchFamily="2" charset="-122"/>
              </a:rPr>
              <a:t>其次，</a:t>
            </a:r>
            <a:r>
              <a:rPr lang="zh-CN" altLang="zh-CN" sz="2800" b="1" dirty="0">
                <a:solidFill>
                  <a:srgbClr val="800000"/>
                </a:solidFill>
                <a:latin typeface="华文楷体" panose="02010600040101010101" pitchFamily="2" charset="-122"/>
                <a:ea typeface="华文楷体" panose="02010600040101010101" pitchFamily="2" charset="-122"/>
              </a:rPr>
              <a:t>在艺术上，小说不仅情节富有传奇色彩，而且塑造人物性格时也多借鉴中国古典小说和民间说唱艺术的表现手法。小说中如一丈青大娘大闹运河滩</a:t>
            </a:r>
            <a:r>
              <a:rPr lang="zh-CN" altLang="zh-CN" sz="2800" b="1" dirty="0" smtClean="0">
                <a:solidFill>
                  <a:srgbClr val="800000"/>
                </a:solidFill>
                <a:latin typeface="华文楷体" panose="02010600040101010101" pitchFamily="2" charset="-122"/>
                <a:ea typeface="华文楷体" panose="02010600040101010101" pitchFamily="2" charset="-122"/>
              </a:rPr>
              <a:t>、何大学问威震占北口等传奇笔墨正是典型的占典传统的继承。</a:t>
            </a:r>
            <a:endParaRPr lang="zh-CN" altLang="en-US" sz="2800" b="1" dirty="0">
              <a:solidFill>
                <a:srgbClr val="8000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450675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953931" y="1310956"/>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00FF"/>
                </a:solidFill>
                <a:latin typeface="华文琥珀" pitchFamily="2" charset="-122"/>
                <a:ea typeface="华文琥珀" pitchFamily="2" charset="-122"/>
              </a:rPr>
              <a:t>艺术风格</a:t>
            </a:r>
            <a:endParaRPr lang="zh-CN" altLang="en-US" sz="6000" cap="none" spc="0" dirty="0">
              <a:ln w="11430"/>
              <a:solidFill>
                <a:srgbClr val="0000FF"/>
              </a:solidFill>
              <a:latin typeface="华文琥珀" pitchFamily="2" charset="-122"/>
              <a:ea typeface="华文琥珀" pitchFamily="2" charset="-122"/>
            </a:endParaRPr>
          </a:p>
        </p:txBody>
      </p:sp>
      <p:sp>
        <p:nvSpPr>
          <p:cNvPr id="13" name="矩形 12"/>
          <p:cNvSpPr/>
          <p:nvPr/>
        </p:nvSpPr>
        <p:spPr>
          <a:xfrm>
            <a:off x="-7441" y="2852935"/>
            <a:ext cx="9151442" cy="954107"/>
          </a:xfrm>
          <a:prstGeom prst="rect">
            <a:avLst/>
          </a:prstGeom>
        </p:spPr>
        <p:txBody>
          <a:bodyPr wrap="square">
            <a:spAutoFit/>
          </a:bodyPr>
          <a:lstStyle/>
          <a:p>
            <a:pPr fontAlgn="base"/>
            <a:r>
              <a:rPr lang="zh-CN" altLang="zh-CN" sz="2800" b="1" dirty="0">
                <a:solidFill>
                  <a:srgbClr val="CC00FF"/>
                </a:solidFill>
                <a:latin typeface="华文楷体" pitchFamily="2" charset="-122"/>
                <a:ea typeface="华文楷体" pitchFamily="2" charset="-122"/>
              </a:rPr>
              <a:t>《蒲柳人家》是刘绍棠独具风格的乡土文学的代表作。那么，你认为它的民族作风和民族气派体现在哪些方面</a:t>
            </a:r>
            <a:r>
              <a:rPr lang="en-US" altLang="zh-CN" sz="2800" b="1" dirty="0">
                <a:solidFill>
                  <a:srgbClr val="CC00FF"/>
                </a:solidFill>
                <a:latin typeface="华文楷体" pitchFamily="2" charset="-122"/>
                <a:ea typeface="华文楷体" pitchFamily="2" charset="-122"/>
              </a:rPr>
              <a:t>?</a:t>
            </a:r>
            <a:endParaRPr lang="zh-CN" altLang="zh-CN" sz="2800" b="1" dirty="0">
              <a:solidFill>
                <a:srgbClr val="CC00FF"/>
              </a:solidFill>
              <a:latin typeface="华文楷体" pitchFamily="2" charset="-122"/>
              <a:ea typeface="华文楷体" pitchFamily="2" charset="-122"/>
            </a:endParaRPr>
          </a:p>
        </p:txBody>
      </p:sp>
      <p:sp>
        <p:nvSpPr>
          <p:cNvPr id="2" name="矩形 1"/>
          <p:cNvSpPr/>
          <p:nvPr/>
        </p:nvSpPr>
        <p:spPr>
          <a:xfrm>
            <a:off x="-35992" y="7389440"/>
            <a:ext cx="9252520" cy="5078313"/>
          </a:xfrm>
          <a:prstGeom prst="rect">
            <a:avLst/>
          </a:prstGeom>
        </p:spPr>
        <p:txBody>
          <a:bodyPr wrap="square">
            <a:spAutoFit/>
          </a:bodyPr>
          <a:lstStyle/>
          <a:p>
            <a:pPr fontAlgn="base"/>
            <a:r>
              <a:rPr lang="zh-CN" altLang="zh-CN" dirty="0"/>
              <a:t>五、深入研读，体会小说的艺术风格</a:t>
            </a:r>
          </a:p>
          <a:p>
            <a:pPr fontAlgn="base"/>
            <a:r>
              <a:rPr lang="en-US" altLang="zh-CN" dirty="0"/>
              <a:t>1</a:t>
            </a:r>
            <a:r>
              <a:rPr lang="zh-CN" altLang="zh-CN" dirty="0"/>
              <a:t>．学生感情诵读，体会小说浓郁的乡土气息。</a:t>
            </a:r>
          </a:p>
          <a:p>
            <a:pPr fontAlgn="base"/>
            <a:r>
              <a:rPr lang="zh-CN" altLang="zh-CN" dirty="0"/>
              <a:t>教师提示：小说《蒲柳人家》真切地再现了</a:t>
            </a:r>
            <a:r>
              <a:rPr lang="en-US" altLang="zh-CN" dirty="0"/>
              <a:t>20</a:t>
            </a:r>
            <a:r>
              <a:rPr lang="zh-CN" altLang="zh-CN" dirty="0"/>
              <a:t>世纪</a:t>
            </a:r>
            <a:r>
              <a:rPr lang="en-US" altLang="zh-CN" dirty="0"/>
              <a:t>30</a:t>
            </a:r>
            <a:r>
              <a:rPr lang="zh-CN" altLang="zh-CN" dirty="0"/>
              <a:t>年代京东北运河一带农村的人情世态、生活风习。确如一幅风俗画，情致缠绵。如何满子的光葫芦头木梳背儿，大红肚兜、长命锁；洗三百家衣，何大学问的走西口等都别具魅力，历历如绘。</a:t>
            </a:r>
          </a:p>
          <a:p>
            <a:pPr fontAlgn="base"/>
            <a:r>
              <a:rPr lang="en-US" altLang="zh-CN" dirty="0"/>
              <a:t>2</a:t>
            </a:r>
            <a:r>
              <a:rPr lang="zh-CN" altLang="zh-CN" dirty="0"/>
              <a:t>．学生联系阅读体验，合作探究：</a:t>
            </a:r>
          </a:p>
          <a:p>
            <a:pPr fontAlgn="base"/>
            <a:r>
              <a:rPr lang="zh-CN" altLang="zh-CN" dirty="0"/>
              <a:t>《蒲柳人家》是刘绍棠独具风格的乡土文学的代表作。那么，你认为它的民族作风和民族气派体现在哪些方面</a:t>
            </a:r>
            <a:r>
              <a:rPr lang="en-US" altLang="zh-CN" dirty="0"/>
              <a:t>?</a:t>
            </a:r>
            <a:endParaRPr lang="zh-CN" altLang="zh-CN" dirty="0"/>
          </a:p>
          <a:p>
            <a:pPr fontAlgn="base"/>
            <a:r>
              <a:rPr lang="zh-CN" altLang="zh-CN" dirty="0"/>
              <a:t>学生联系熟悉的占典文学名著，如《三国演义》《水浒》《说岳全传》等，进行比照、交流，教师点拨：</a:t>
            </a:r>
          </a:p>
          <a:p>
            <a:pPr fontAlgn="base"/>
            <a:r>
              <a:rPr lang="zh-CN" altLang="zh-CN" dirty="0"/>
              <a:t>小说的民族气派和民族作风，主要体现在</a:t>
            </a:r>
            <a:r>
              <a:rPr lang="zh-CN" altLang="zh-CN" dirty="0" smtClean="0"/>
              <a:t>：其次</a:t>
            </a:r>
            <a:r>
              <a:rPr lang="zh-CN" altLang="zh-CN" dirty="0"/>
              <a:t>，在艺术上，小说不仅情节富有传奇色彩，而且塑造人物性格时也多借鉴中国古典小说和民间说唱艺术的表现手法。小说中如一丈青大娘大闹运河滩、</a:t>
            </a:r>
          </a:p>
          <a:p>
            <a:pPr fontAlgn="base"/>
            <a:r>
              <a:rPr lang="zh-CN" altLang="zh-CN" dirty="0"/>
              <a:t>何大学问威震占北口等传奇笔墨正是典型的占典传统的继承</a:t>
            </a:r>
            <a:r>
              <a:rPr lang="zh-CN" altLang="zh-CN" dirty="0" smtClean="0"/>
              <a:t>。另外，小说的艺术表现手法也是民族的。小说的结构得《水浒》神韵，即前几节分别介绍一位人物，最后由望日莲的故事将人物串联一起。再如多用语言和动作表现人物性格，用外号概括人物性格特点等，也正是我国古典小说和说唱艺术常见的表现手法。 总之，小说充满了浓郁的民族风格</a:t>
            </a:r>
            <a:r>
              <a:rPr lang="zh-CN" altLang="zh-CN" dirty="0"/>
              <a:t>和审美情趣，是我国古典文学传统的继承和发扬</a:t>
            </a:r>
            <a:r>
              <a:rPr lang="zh-CN" altLang="zh-CN" dirty="0" smtClean="0"/>
              <a:t>。</a:t>
            </a:r>
            <a:endParaRPr lang="zh-CN" altLang="zh-CN" dirty="0"/>
          </a:p>
        </p:txBody>
      </p:sp>
      <p:sp>
        <p:nvSpPr>
          <p:cNvPr id="8" name="矩形 7"/>
          <p:cNvSpPr/>
          <p:nvPr/>
        </p:nvSpPr>
        <p:spPr>
          <a:xfrm>
            <a:off x="2986390" y="4334792"/>
            <a:ext cx="5762074" cy="2332946"/>
          </a:xfrm>
          <a:prstGeom prst="rect">
            <a:avLst/>
          </a:prstGeom>
        </p:spPr>
        <p:txBody>
          <a:bodyPr wrap="square">
            <a:spAutoFit/>
          </a:bodyPr>
          <a:lstStyle/>
          <a:p>
            <a:pPr fontAlgn="base">
              <a:lnSpc>
                <a:spcPct val="130000"/>
              </a:lnSpc>
            </a:pPr>
            <a:r>
              <a:rPr lang="zh-CN" altLang="zh-CN" sz="2800" b="1" dirty="0">
                <a:solidFill>
                  <a:srgbClr val="006600"/>
                </a:solidFill>
                <a:latin typeface="华文楷体" panose="02010600040101010101" pitchFamily="2" charset="-122"/>
                <a:ea typeface="华文楷体" panose="02010600040101010101" pitchFamily="2" charset="-122"/>
              </a:rPr>
              <a:t>另外，</a:t>
            </a:r>
            <a:r>
              <a:rPr lang="zh-CN" altLang="zh-CN" sz="2800" b="1" dirty="0">
                <a:solidFill>
                  <a:srgbClr val="800000"/>
                </a:solidFill>
                <a:latin typeface="华文楷体" panose="02010600040101010101" pitchFamily="2" charset="-122"/>
                <a:ea typeface="华文楷体" panose="02010600040101010101" pitchFamily="2" charset="-122"/>
              </a:rPr>
              <a:t>小说的艺术表现手法也是民族的。小说的结构得《水浒》神韵，即前几节分别介绍一位人物，最后由望日莲的故事将人物串联一起。</a:t>
            </a:r>
          </a:p>
        </p:txBody>
      </p:sp>
      <p:pic>
        <p:nvPicPr>
          <p:cNvPr id="14" name="Picture 3" descr="C:\Documents and Settings\Administrator\桌面\新建文件夹\ppt背景图片\timg (2).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135271"/>
            <a:ext cx="2473293" cy="2719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2943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953931" y="1310956"/>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00FF"/>
                </a:solidFill>
                <a:latin typeface="华文琥珀" pitchFamily="2" charset="-122"/>
                <a:ea typeface="华文琥珀" pitchFamily="2" charset="-122"/>
              </a:rPr>
              <a:t>艺术风格</a:t>
            </a:r>
            <a:endParaRPr lang="zh-CN" altLang="en-US" sz="6000" cap="none" spc="0" dirty="0">
              <a:ln w="11430"/>
              <a:solidFill>
                <a:srgbClr val="0000FF"/>
              </a:solidFill>
              <a:latin typeface="华文琥珀" pitchFamily="2" charset="-122"/>
              <a:ea typeface="华文琥珀" pitchFamily="2" charset="-122"/>
            </a:endParaRPr>
          </a:p>
        </p:txBody>
      </p:sp>
      <p:sp>
        <p:nvSpPr>
          <p:cNvPr id="13" name="矩形 12"/>
          <p:cNvSpPr/>
          <p:nvPr/>
        </p:nvSpPr>
        <p:spPr>
          <a:xfrm>
            <a:off x="-7441" y="2852935"/>
            <a:ext cx="9151442" cy="954107"/>
          </a:xfrm>
          <a:prstGeom prst="rect">
            <a:avLst/>
          </a:prstGeom>
        </p:spPr>
        <p:txBody>
          <a:bodyPr wrap="square">
            <a:spAutoFit/>
          </a:bodyPr>
          <a:lstStyle/>
          <a:p>
            <a:pPr fontAlgn="base"/>
            <a:r>
              <a:rPr lang="zh-CN" altLang="zh-CN" sz="2800" b="1" dirty="0">
                <a:solidFill>
                  <a:srgbClr val="CC00FF"/>
                </a:solidFill>
                <a:latin typeface="华文楷体" pitchFamily="2" charset="-122"/>
                <a:ea typeface="华文楷体" pitchFamily="2" charset="-122"/>
              </a:rPr>
              <a:t>《蒲柳人家》是刘绍棠独具风格的乡土文学的代表作。那么，你认为它的民族作风和民族气派体现在哪些方面</a:t>
            </a:r>
            <a:r>
              <a:rPr lang="en-US" altLang="zh-CN" sz="2800" b="1" dirty="0">
                <a:solidFill>
                  <a:srgbClr val="CC00FF"/>
                </a:solidFill>
                <a:latin typeface="华文楷体" pitchFamily="2" charset="-122"/>
                <a:ea typeface="华文楷体" pitchFamily="2" charset="-122"/>
              </a:rPr>
              <a:t>?</a:t>
            </a:r>
            <a:endParaRPr lang="zh-CN" altLang="zh-CN" sz="2800" b="1" dirty="0">
              <a:solidFill>
                <a:srgbClr val="CC00FF"/>
              </a:solidFill>
              <a:latin typeface="华文楷体" pitchFamily="2" charset="-122"/>
              <a:ea typeface="华文楷体" pitchFamily="2" charset="-122"/>
            </a:endParaRPr>
          </a:p>
        </p:txBody>
      </p:sp>
      <p:sp>
        <p:nvSpPr>
          <p:cNvPr id="2" name="矩形 1"/>
          <p:cNvSpPr/>
          <p:nvPr/>
        </p:nvSpPr>
        <p:spPr>
          <a:xfrm>
            <a:off x="-35992" y="7389440"/>
            <a:ext cx="9252520" cy="5078313"/>
          </a:xfrm>
          <a:prstGeom prst="rect">
            <a:avLst/>
          </a:prstGeom>
        </p:spPr>
        <p:txBody>
          <a:bodyPr wrap="square">
            <a:spAutoFit/>
          </a:bodyPr>
          <a:lstStyle/>
          <a:p>
            <a:pPr fontAlgn="base"/>
            <a:r>
              <a:rPr lang="zh-CN" altLang="zh-CN" dirty="0"/>
              <a:t>五、深入研读，体会小说的艺术风格</a:t>
            </a:r>
          </a:p>
          <a:p>
            <a:pPr fontAlgn="base"/>
            <a:r>
              <a:rPr lang="en-US" altLang="zh-CN" dirty="0"/>
              <a:t>1</a:t>
            </a:r>
            <a:r>
              <a:rPr lang="zh-CN" altLang="zh-CN" dirty="0"/>
              <a:t>．学生感情诵读，体会小说浓郁的乡土气息。</a:t>
            </a:r>
          </a:p>
          <a:p>
            <a:pPr fontAlgn="base"/>
            <a:r>
              <a:rPr lang="zh-CN" altLang="zh-CN" dirty="0"/>
              <a:t>教师提示：小说《蒲柳人家》真切地再现了</a:t>
            </a:r>
            <a:r>
              <a:rPr lang="en-US" altLang="zh-CN" dirty="0"/>
              <a:t>20</a:t>
            </a:r>
            <a:r>
              <a:rPr lang="zh-CN" altLang="zh-CN" dirty="0"/>
              <a:t>世纪</a:t>
            </a:r>
            <a:r>
              <a:rPr lang="en-US" altLang="zh-CN" dirty="0"/>
              <a:t>30</a:t>
            </a:r>
            <a:r>
              <a:rPr lang="zh-CN" altLang="zh-CN" dirty="0"/>
              <a:t>年代京东北运河一带农村的人情世态、生活风习。确如一幅风俗画，情致缠绵。如何满子的光葫芦头木梳背儿，大红肚兜、长命锁；洗三百家衣，何大学问的走西口等都别具魅力，历历如绘。</a:t>
            </a:r>
          </a:p>
          <a:p>
            <a:pPr fontAlgn="base"/>
            <a:r>
              <a:rPr lang="en-US" altLang="zh-CN" dirty="0"/>
              <a:t>2</a:t>
            </a:r>
            <a:r>
              <a:rPr lang="zh-CN" altLang="zh-CN" dirty="0"/>
              <a:t>．学生联系阅读体验，合作探究：</a:t>
            </a:r>
          </a:p>
          <a:p>
            <a:pPr fontAlgn="base"/>
            <a:r>
              <a:rPr lang="zh-CN" altLang="zh-CN" dirty="0"/>
              <a:t>《蒲柳人家》是刘绍棠独具风格的乡土文学的代表作。那么，你认为它的民族作风和民族气派体现在哪些方面</a:t>
            </a:r>
            <a:r>
              <a:rPr lang="en-US" altLang="zh-CN" dirty="0"/>
              <a:t>?</a:t>
            </a:r>
            <a:endParaRPr lang="zh-CN" altLang="zh-CN" dirty="0"/>
          </a:p>
          <a:p>
            <a:pPr fontAlgn="base"/>
            <a:r>
              <a:rPr lang="zh-CN" altLang="zh-CN" dirty="0"/>
              <a:t>学生联系熟悉的占典文学名著，如《三国演义》《水浒》《说岳全传》等，进行比照、交流，教师点拨：</a:t>
            </a:r>
          </a:p>
          <a:p>
            <a:pPr fontAlgn="base"/>
            <a:r>
              <a:rPr lang="zh-CN" altLang="zh-CN" dirty="0"/>
              <a:t>小说的民族气派和民族作风，主要体现在</a:t>
            </a:r>
            <a:r>
              <a:rPr lang="zh-CN" altLang="zh-CN" dirty="0" smtClean="0"/>
              <a:t>：其次</a:t>
            </a:r>
            <a:r>
              <a:rPr lang="zh-CN" altLang="zh-CN" dirty="0"/>
              <a:t>，在艺术上，小说不仅情节富有传奇色彩，而且塑造人物性格时也多借鉴中国古典小说和民间说唱艺术的表现手法。小说中如一丈青大娘大闹运河滩、</a:t>
            </a:r>
          </a:p>
          <a:p>
            <a:pPr fontAlgn="base"/>
            <a:r>
              <a:rPr lang="zh-CN" altLang="zh-CN" dirty="0"/>
              <a:t>何大学问威震占北口等传奇笔墨正是典型的占典传统的继承</a:t>
            </a:r>
            <a:r>
              <a:rPr lang="zh-CN" altLang="zh-CN" dirty="0" smtClean="0"/>
              <a:t>。另外，小说的艺术表现手法也是民族的。小说的结构得《水浒》神韵，即前几节分别介绍一位人物，最后由望日莲的故事将人物串联一起。再如多用语言和动作表现人物性格，用外号概括人物性格特点等，也正是我国古典小说和说唱艺术常见的表现手法。 总之，小说充满了浓郁的民族风格</a:t>
            </a:r>
            <a:r>
              <a:rPr lang="zh-CN" altLang="zh-CN" dirty="0"/>
              <a:t>和审美情趣，是我国古典文学传统的继承和发扬</a:t>
            </a:r>
            <a:r>
              <a:rPr lang="zh-CN" altLang="zh-CN" dirty="0" smtClean="0"/>
              <a:t>。</a:t>
            </a:r>
            <a:endParaRPr lang="zh-CN" altLang="zh-CN" dirty="0"/>
          </a:p>
        </p:txBody>
      </p:sp>
      <p:sp>
        <p:nvSpPr>
          <p:cNvPr id="9" name="矩形 8"/>
          <p:cNvSpPr/>
          <p:nvPr/>
        </p:nvSpPr>
        <p:spPr>
          <a:xfrm>
            <a:off x="2823684" y="4169945"/>
            <a:ext cx="5951643" cy="2677656"/>
          </a:xfrm>
          <a:prstGeom prst="rect">
            <a:avLst/>
          </a:prstGeom>
        </p:spPr>
        <p:txBody>
          <a:bodyPr wrap="square">
            <a:spAutoFit/>
          </a:bodyPr>
          <a:lstStyle/>
          <a:p>
            <a:pPr fontAlgn="base">
              <a:lnSpc>
                <a:spcPct val="150000"/>
              </a:lnSpc>
            </a:pPr>
            <a:r>
              <a:rPr lang="zh-CN" altLang="zh-CN" sz="2800" b="1" dirty="0">
                <a:solidFill>
                  <a:srgbClr val="006600"/>
                </a:solidFill>
                <a:latin typeface="华文楷体" panose="02010600040101010101" pitchFamily="2" charset="-122"/>
                <a:ea typeface="华文楷体" panose="02010600040101010101" pitchFamily="2" charset="-122"/>
              </a:rPr>
              <a:t>再</a:t>
            </a:r>
            <a:r>
              <a:rPr lang="zh-CN" altLang="zh-CN" sz="2800" b="1" dirty="0" smtClean="0">
                <a:solidFill>
                  <a:srgbClr val="006600"/>
                </a:solidFill>
                <a:latin typeface="华文楷体" panose="02010600040101010101" pitchFamily="2" charset="-122"/>
                <a:ea typeface="华文楷体" panose="02010600040101010101" pitchFamily="2" charset="-122"/>
              </a:rPr>
              <a:t>如</a:t>
            </a:r>
            <a:r>
              <a:rPr lang="zh-CN" altLang="en-US" sz="2800" b="1" dirty="0">
                <a:solidFill>
                  <a:srgbClr val="006600"/>
                </a:solidFill>
                <a:latin typeface="华文楷体" panose="02010600040101010101" pitchFamily="2" charset="-122"/>
                <a:ea typeface="华文楷体" panose="02010600040101010101" pitchFamily="2" charset="-122"/>
              </a:rPr>
              <a:t>，</a:t>
            </a:r>
            <a:r>
              <a:rPr lang="zh-CN" altLang="zh-CN" sz="2800" b="1" dirty="0" smtClean="0">
                <a:solidFill>
                  <a:srgbClr val="800000"/>
                </a:solidFill>
                <a:latin typeface="华文楷体" panose="02010600040101010101" pitchFamily="2" charset="-122"/>
                <a:ea typeface="华文楷体" panose="02010600040101010101" pitchFamily="2" charset="-122"/>
              </a:rPr>
              <a:t>多</a:t>
            </a:r>
            <a:r>
              <a:rPr lang="zh-CN" altLang="zh-CN" sz="2800" b="1" dirty="0">
                <a:solidFill>
                  <a:srgbClr val="800000"/>
                </a:solidFill>
                <a:latin typeface="华文楷体" panose="02010600040101010101" pitchFamily="2" charset="-122"/>
                <a:ea typeface="华文楷体" panose="02010600040101010101" pitchFamily="2" charset="-122"/>
              </a:rPr>
              <a:t>用语言和动作表现人物性格，用外号概括人物性格特点等，也正是我国古典小说和说唱艺术常见的表现手法。</a:t>
            </a:r>
            <a:endParaRPr lang="zh-CN" altLang="en-US" sz="2800" b="1" dirty="0">
              <a:solidFill>
                <a:srgbClr val="800000"/>
              </a:solidFill>
              <a:latin typeface="华文楷体" panose="02010600040101010101" pitchFamily="2" charset="-122"/>
              <a:ea typeface="华文楷体" panose="02010600040101010101" pitchFamily="2" charset="-122"/>
            </a:endParaRPr>
          </a:p>
        </p:txBody>
      </p:sp>
      <p:pic>
        <p:nvPicPr>
          <p:cNvPr id="14" name="Picture 3" descr="C:\Documents and Settings\Administrator\桌面\新建文件夹\ppt背景图片\timg (2).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135271"/>
            <a:ext cx="2473293" cy="2719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6596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53931" y="1310956"/>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00FF"/>
                </a:solidFill>
                <a:latin typeface="华文琥珀" pitchFamily="2" charset="-122"/>
                <a:ea typeface="华文琥珀" pitchFamily="2" charset="-122"/>
              </a:rPr>
              <a:t>艺术风格</a:t>
            </a:r>
            <a:endParaRPr lang="zh-CN" altLang="en-US" sz="6000" cap="none" spc="0" dirty="0">
              <a:ln w="11430"/>
              <a:solidFill>
                <a:srgbClr val="0000FF"/>
              </a:solidFill>
              <a:latin typeface="华文琥珀" pitchFamily="2" charset="-122"/>
              <a:ea typeface="华文琥珀" pitchFamily="2" charset="-122"/>
            </a:endParaRPr>
          </a:p>
        </p:txBody>
      </p:sp>
      <p:sp>
        <p:nvSpPr>
          <p:cNvPr id="5" name="矩形 4"/>
          <p:cNvSpPr/>
          <p:nvPr/>
        </p:nvSpPr>
        <p:spPr>
          <a:xfrm>
            <a:off x="29716" y="2736502"/>
            <a:ext cx="9114284" cy="954107"/>
          </a:xfrm>
          <a:prstGeom prst="rect">
            <a:avLst/>
          </a:prstGeom>
          <a:solidFill>
            <a:srgbClr val="002060"/>
          </a:solidFill>
          <a:scene3d>
            <a:camera prst="orthographicFront"/>
            <a:lightRig rig="threePt" dir="t"/>
          </a:scene3d>
          <a:sp3d>
            <a:bevelT prst="slope"/>
          </a:sp3d>
        </p:spPr>
        <p:txBody>
          <a:bodyPr wrap="square">
            <a:spAutoFit/>
          </a:bodyPr>
          <a:lstStyle/>
          <a:p>
            <a:r>
              <a:rPr lang="zh-CN" altLang="zh-CN" sz="2800" b="1" dirty="0">
                <a:solidFill>
                  <a:srgbClr val="FFFF00"/>
                </a:solidFill>
                <a:latin typeface="华文楷体" panose="02010600040101010101" pitchFamily="2" charset="-122"/>
                <a:ea typeface="华文楷体" panose="02010600040101010101" pitchFamily="2" charset="-122"/>
              </a:rPr>
              <a:t>总之，小说充满了浓郁的民族风格和审美情趣，是我国古典文学传统的继承和发扬。</a:t>
            </a:r>
            <a:endParaRPr lang="zh-CN" altLang="en-US" sz="2800" b="1" dirty="0">
              <a:solidFill>
                <a:srgbClr val="FFFF00"/>
              </a:solidFill>
              <a:latin typeface="华文楷体" panose="02010600040101010101" pitchFamily="2" charset="-122"/>
              <a:ea typeface="华文楷体" panose="02010600040101010101" pitchFamily="2" charset="-122"/>
            </a:endParaRPr>
          </a:p>
        </p:txBody>
      </p:sp>
      <p:sp>
        <p:nvSpPr>
          <p:cNvPr id="2" name="Rectangle 9"/>
          <p:cNvSpPr>
            <a:spLocks noChangeArrowheads="1"/>
          </p:cNvSpPr>
          <p:nvPr/>
        </p:nvSpPr>
        <p:spPr bwMode="auto">
          <a:xfrm>
            <a:off x="539552" y="4135436"/>
            <a:ext cx="5166444" cy="260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3200" b="1" dirty="0" smtClean="0">
                <a:solidFill>
                  <a:srgbClr val="800000"/>
                </a:solidFill>
                <a:latin typeface="华文楷体" pitchFamily="2" charset="-122"/>
                <a:ea typeface="华文楷体" pitchFamily="2" charset="-122"/>
              </a:rPr>
              <a:t>课外</a:t>
            </a:r>
            <a:r>
              <a:rPr lang="zh-CN" altLang="en-US" sz="3200" b="1" dirty="0">
                <a:solidFill>
                  <a:srgbClr val="800000"/>
                </a:solidFill>
                <a:latin typeface="华文楷体" pitchFamily="2" charset="-122"/>
                <a:ea typeface="华文楷体" pitchFamily="2" charset="-122"/>
              </a:rPr>
              <a:t>阅读</a:t>
            </a:r>
            <a:r>
              <a:rPr lang="en-US" altLang="zh-CN" sz="3200" b="1" dirty="0">
                <a:solidFill>
                  <a:srgbClr val="800000"/>
                </a:solidFill>
                <a:latin typeface="华文楷体" pitchFamily="2" charset="-122"/>
                <a:ea typeface="华文楷体" pitchFamily="2" charset="-122"/>
              </a:rPr>
              <a:t>《</a:t>
            </a:r>
            <a:r>
              <a:rPr lang="zh-CN" altLang="en-US" sz="3200" b="1" dirty="0">
                <a:solidFill>
                  <a:srgbClr val="800000"/>
                </a:solidFill>
                <a:latin typeface="华文楷体" pitchFamily="2" charset="-122"/>
                <a:ea typeface="华文楷体" pitchFamily="2" charset="-122"/>
              </a:rPr>
              <a:t>水浒</a:t>
            </a:r>
            <a:r>
              <a:rPr lang="en-US" altLang="zh-CN" sz="3200" b="1" dirty="0">
                <a:solidFill>
                  <a:srgbClr val="800000"/>
                </a:solidFill>
                <a:latin typeface="华文楷体" pitchFamily="2" charset="-122"/>
                <a:ea typeface="华文楷体" pitchFamily="2" charset="-122"/>
              </a:rPr>
              <a:t>》《</a:t>
            </a:r>
            <a:r>
              <a:rPr lang="zh-CN" altLang="en-US" sz="3200" b="1" dirty="0">
                <a:solidFill>
                  <a:srgbClr val="800000"/>
                </a:solidFill>
                <a:latin typeface="华文楷体" pitchFamily="2" charset="-122"/>
                <a:ea typeface="华文楷体" pitchFamily="2" charset="-122"/>
              </a:rPr>
              <a:t>西游记</a:t>
            </a:r>
            <a:r>
              <a:rPr lang="en-US" altLang="zh-CN" sz="3200" b="1" dirty="0">
                <a:solidFill>
                  <a:srgbClr val="800000"/>
                </a:solidFill>
                <a:latin typeface="华文楷体" pitchFamily="2" charset="-122"/>
                <a:ea typeface="华文楷体" pitchFamily="2" charset="-122"/>
              </a:rPr>
              <a:t>》</a:t>
            </a:r>
            <a:r>
              <a:rPr lang="zh-CN" altLang="en-US" sz="3200" b="1" dirty="0">
                <a:solidFill>
                  <a:srgbClr val="800000"/>
                </a:solidFill>
                <a:latin typeface="华文楷体" pitchFamily="2" charset="-122"/>
                <a:ea typeface="华文楷体" pitchFamily="2" charset="-122"/>
              </a:rPr>
              <a:t>以及评书</a:t>
            </a:r>
            <a:r>
              <a:rPr lang="en-US" altLang="zh-CN" sz="3200" b="1" dirty="0">
                <a:solidFill>
                  <a:srgbClr val="800000"/>
                </a:solidFill>
                <a:latin typeface="华文楷体" pitchFamily="2" charset="-122"/>
                <a:ea typeface="华文楷体" pitchFamily="2" charset="-122"/>
              </a:rPr>
              <a:t>《</a:t>
            </a:r>
            <a:r>
              <a:rPr lang="zh-CN" altLang="en-US" sz="3200" b="1" dirty="0">
                <a:solidFill>
                  <a:srgbClr val="800000"/>
                </a:solidFill>
                <a:latin typeface="华文楷体" pitchFamily="2" charset="-122"/>
                <a:ea typeface="华文楷体" pitchFamily="2" charset="-122"/>
              </a:rPr>
              <a:t>三侠五义</a:t>
            </a:r>
            <a:r>
              <a:rPr lang="en-US" altLang="zh-CN" sz="3200" b="1" dirty="0">
                <a:solidFill>
                  <a:srgbClr val="800000"/>
                </a:solidFill>
                <a:latin typeface="华文楷体" pitchFamily="2" charset="-122"/>
                <a:ea typeface="华文楷体" pitchFamily="2" charset="-122"/>
              </a:rPr>
              <a:t>》《</a:t>
            </a:r>
            <a:r>
              <a:rPr lang="zh-CN" altLang="en-US" sz="3200" b="1" dirty="0">
                <a:solidFill>
                  <a:srgbClr val="800000"/>
                </a:solidFill>
                <a:latin typeface="华文楷体" pitchFamily="2" charset="-122"/>
                <a:ea typeface="华文楷体" pitchFamily="2" charset="-122"/>
              </a:rPr>
              <a:t>说岳全传</a:t>
            </a:r>
            <a:r>
              <a:rPr lang="en-US" altLang="zh-CN" sz="3200" b="1" dirty="0">
                <a:solidFill>
                  <a:srgbClr val="800000"/>
                </a:solidFill>
                <a:latin typeface="华文楷体" pitchFamily="2" charset="-122"/>
                <a:ea typeface="华文楷体" pitchFamily="2" charset="-122"/>
              </a:rPr>
              <a:t>》</a:t>
            </a:r>
            <a:r>
              <a:rPr lang="zh-CN" altLang="en-US" sz="3200" b="1" dirty="0">
                <a:solidFill>
                  <a:srgbClr val="800000"/>
                </a:solidFill>
                <a:latin typeface="华文楷体" pitchFamily="2" charset="-122"/>
                <a:ea typeface="华文楷体" pitchFamily="2" charset="-122"/>
              </a:rPr>
              <a:t>等</a:t>
            </a:r>
            <a:r>
              <a:rPr lang="zh-CN" altLang="en-US" sz="3200" b="1" dirty="0" smtClean="0">
                <a:solidFill>
                  <a:srgbClr val="800000"/>
                </a:solidFill>
                <a:latin typeface="华文楷体" pitchFamily="2" charset="-122"/>
                <a:ea typeface="华文楷体" pitchFamily="2" charset="-122"/>
              </a:rPr>
              <a:t>，体会</a:t>
            </a:r>
            <a:r>
              <a:rPr lang="zh-CN" altLang="en-US" sz="3200" b="1" dirty="0">
                <a:solidFill>
                  <a:srgbClr val="800000"/>
                </a:solidFill>
                <a:latin typeface="华文楷体" pitchFamily="2" charset="-122"/>
                <a:ea typeface="华文楷体" pitchFamily="2" charset="-122"/>
              </a:rPr>
              <a:t>本文与它们之间的联系。</a:t>
            </a:r>
          </a:p>
        </p:txBody>
      </p:sp>
      <p:pic>
        <p:nvPicPr>
          <p:cNvPr id="10242" name="Picture 2" descr="C:\Documents and Settings\Administrator\桌面\新建文件夹\ppt背景图片\u=1056443960,1132094698&amp;fm=26&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4077813"/>
            <a:ext cx="2808312" cy="2722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586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10242"/>
                                        </p:tgtEl>
                                        <p:attrNameLst>
                                          <p:attrName>style.visibility</p:attrName>
                                        </p:attrNameLst>
                                      </p:cBhvr>
                                      <p:to>
                                        <p:strVal val="visible"/>
                                      </p:to>
                                    </p:set>
                                    <p:animEffect transition="in" filter="randombar(horizontal)">
                                      <p:cBhvr>
                                        <p:cTn id="10" dur="500"/>
                                        <p:tgtEl>
                                          <p:spTgt spid="1024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933738" y="134076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0000"/>
                </a:solidFill>
                <a:latin typeface="华文琥珀" pitchFamily="2" charset="-122"/>
                <a:ea typeface="华文琥珀" pitchFamily="2" charset="-122"/>
              </a:rPr>
              <a:t>课后字词</a:t>
            </a:r>
            <a:endParaRPr lang="zh-CN" altLang="en-US" sz="6000" cap="none" spc="0" dirty="0">
              <a:ln w="11430"/>
              <a:solidFill>
                <a:srgbClr val="800000"/>
              </a:solidFill>
              <a:latin typeface="华文琥珀" pitchFamily="2" charset="-122"/>
              <a:ea typeface="华文琥珀" pitchFamily="2" charset="-122"/>
            </a:endParaRPr>
          </a:p>
        </p:txBody>
      </p:sp>
      <p:sp>
        <p:nvSpPr>
          <p:cNvPr id="7" name="矩形 6"/>
          <p:cNvSpPr/>
          <p:nvPr/>
        </p:nvSpPr>
        <p:spPr>
          <a:xfrm>
            <a:off x="351848" y="2503349"/>
            <a:ext cx="8440303" cy="3243965"/>
          </a:xfrm>
          <a:prstGeom prst="rect">
            <a:avLst/>
          </a:prstGeom>
        </p:spPr>
        <p:txBody>
          <a:bodyPr wrap="square">
            <a:spAutoFit/>
          </a:bodyPr>
          <a:lstStyle/>
          <a:p>
            <a:pPr>
              <a:lnSpc>
                <a:spcPct val="160000"/>
              </a:lnSpc>
            </a:pPr>
            <a:r>
              <a:rPr lang="zh-CN" altLang="en-US" sz="3200" b="1" dirty="0" smtClean="0">
                <a:solidFill>
                  <a:srgbClr val="663300"/>
                </a:solidFill>
                <a:latin typeface="华文楷体" pitchFamily="2" charset="-122"/>
                <a:ea typeface="华文楷体" pitchFamily="2" charset="-122"/>
              </a:rPr>
              <a:t>马鞍    抡起    烙饼    烟囱    招架    驾驭    熏陶    隐匿    憋闷    掂量    礼聘    一气呵成    </a:t>
            </a:r>
            <a:endParaRPr lang="en-US" altLang="zh-CN" sz="3200" b="1" dirty="0" smtClean="0">
              <a:solidFill>
                <a:srgbClr val="663300"/>
              </a:solidFill>
              <a:latin typeface="华文楷体" pitchFamily="2" charset="-122"/>
              <a:ea typeface="华文楷体" pitchFamily="2" charset="-122"/>
            </a:endParaRPr>
          </a:p>
          <a:p>
            <a:pPr>
              <a:lnSpc>
                <a:spcPct val="160000"/>
              </a:lnSpc>
            </a:pPr>
            <a:r>
              <a:rPr lang="zh-CN" altLang="en-US" sz="3200" b="1" dirty="0" smtClean="0">
                <a:solidFill>
                  <a:srgbClr val="663300"/>
                </a:solidFill>
                <a:latin typeface="华文楷体" pitchFamily="2" charset="-122"/>
                <a:ea typeface="华文楷体" pitchFamily="2" charset="-122"/>
              </a:rPr>
              <a:t>不知好歹        妙手回春        两肋插刀    </a:t>
            </a:r>
            <a:endParaRPr lang="en-US" altLang="zh-CN" sz="3200" b="1" dirty="0" smtClean="0">
              <a:solidFill>
                <a:srgbClr val="663300"/>
              </a:solidFill>
              <a:latin typeface="华文楷体" pitchFamily="2" charset="-122"/>
              <a:ea typeface="华文楷体" pitchFamily="2" charset="-122"/>
            </a:endParaRPr>
          </a:p>
          <a:p>
            <a:pPr>
              <a:lnSpc>
                <a:spcPct val="160000"/>
              </a:lnSpc>
            </a:pPr>
            <a:r>
              <a:rPr lang="zh-CN" altLang="en-US" sz="3200" b="1" dirty="0" smtClean="0">
                <a:solidFill>
                  <a:srgbClr val="663300"/>
                </a:solidFill>
                <a:latin typeface="华文楷体" pitchFamily="2" charset="-122"/>
                <a:ea typeface="华文楷体" pitchFamily="2" charset="-122"/>
              </a:rPr>
              <a:t>如坐针毡        天伦之乐        望眼欲穿    </a:t>
            </a:r>
            <a:endParaRPr lang="zh-CN" altLang="en-US" sz="3200" b="1" dirty="0">
              <a:solidFill>
                <a:srgbClr val="663300"/>
              </a:solidFill>
              <a:latin typeface="华文楷体" pitchFamily="2" charset="-122"/>
              <a:ea typeface="华文楷体" pitchFamily="2" charset="-122"/>
            </a:endParaRPr>
          </a:p>
        </p:txBody>
      </p:sp>
      <p:sp>
        <p:nvSpPr>
          <p:cNvPr id="4" name="矩形 3"/>
          <p:cNvSpPr/>
          <p:nvPr/>
        </p:nvSpPr>
        <p:spPr>
          <a:xfrm>
            <a:off x="128141" y="6170845"/>
            <a:ext cx="8887718" cy="584775"/>
          </a:xfrm>
          <a:prstGeom prst="rect">
            <a:avLst/>
          </a:prstGeom>
        </p:spPr>
        <p:txBody>
          <a:bodyPr wrap="square">
            <a:spAutoFit/>
          </a:bodyPr>
          <a:lstStyle/>
          <a:p>
            <a:r>
              <a:rPr lang="zh-CN" altLang="en-US" sz="3200" b="1" dirty="0" smtClean="0">
                <a:solidFill>
                  <a:srgbClr val="006600"/>
                </a:solidFill>
                <a:latin typeface="华文楷体" pitchFamily="2" charset="-122"/>
                <a:ea typeface="华文楷体" pitchFamily="2" charset="-122"/>
              </a:rPr>
              <a:t>呱呱坠地     腌赞    荣膺    影影绰绰    捯气    戏谑</a:t>
            </a:r>
            <a:endParaRPr lang="zh-CN" altLang="en-US" sz="3200" b="1" dirty="0">
              <a:solidFill>
                <a:srgbClr val="006600"/>
              </a:solidFill>
              <a:latin typeface="华文楷体" pitchFamily="2" charset="-122"/>
              <a:ea typeface="华文楷体" pitchFamily="2" charset="-122"/>
            </a:endParaRPr>
          </a:p>
        </p:txBody>
      </p:sp>
      <p:sp>
        <p:nvSpPr>
          <p:cNvPr id="9" name="矩形 8"/>
          <p:cNvSpPr/>
          <p:nvPr/>
        </p:nvSpPr>
        <p:spPr>
          <a:xfrm>
            <a:off x="847924" y="2374826"/>
            <a:ext cx="513282"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ān</a:t>
            </a:r>
            <a:endParaRPr lang="zh-CN" altLang="en-US" sz="2800" b="1" dirty="0">
              <a:solidFill>
                <a:srgbClr val="0000FF"/>
              </a:solidFill>
              <a:latin typeface="华文楷体" pitchFamily="2" charset="-122"/>
              <a:ea typeface="华文楷体" pitchFamily="2" charset="-122"/>
            </a:endParaRPr>
          </a:p>
        </p:txBody>
      </p:sp>
      <p:sp>
        <p:nvSpPr>
          <p:cNvPr id="10" name="矩形 9"/>
          <p:cNvSpPr/>
          <p:nvPr/>
        </p:nvSpPr>
        <p:spPr>
          <a:xfrm>
            <a:off x="1573185" y="2378934"/>
            <a:ext cx="644728"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lūn</a:t>
            </a:r>
            <a:endParaRPr lang="zh-CN" altLang="en-US" sz="2800" b="1" dirty="0">
              <a:solidFill>
                <a:srgbClr val="0000FF"/>
              </a:solidFill>
              <a:latin typeface="华文楷体" pitchFamily="2" charset="-122"/>
              <a:ea typeface="华文楷体" pitchFamily="2" charset="-122"/>
            </a:endParaRPr>
          </a:p>
        </p:txBody>
      </p:sp>
      <p:sp>
        <p:nvSpPr>
          <p:cNvPr id="11" name="矩形 10"/>
          <p:cNvSpPr/>
          <p:nvPr/>
        </p:nvSpPr>
        <p:spPr>
          <a:xfrm>
            <a:off x="2777728" y="2374826"/>
            <a:ext cx="595035"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lào</a:t>
            </a:r>
            <a:endParaRPr lang="zh-CN" altLang="en-US" sz="2800" b="1" dirty="0">
              <a:solidFill>
                <a:srgbClr val="0000FF"/>
              </a:solidFill>
              <a:latin typeface="华文楷体" pitchFamily="2" charset="-122"/>
              <a:ea typeface="华文楷体" pitchFamily="2" charset="-122"/>
            </a:endParaRPr>
          </a:p>
        </p:txBody>
      </p:sp>
      <p:sp>
        <p:nvSpPr>
          <p:cNvPr id="12" name="矩形 11"/>
          <p:cNvSpPr/>
          <p:nvPr/>
        </p:nvSpPr>
        <p:spPr>
          <a:xfrm>
            <a:off x="4299340" y="2374826"/>
            <a:ext cx="880626"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cōng</a:t>
            </a:r>
            <a:endParaRPr lang="zh-CN" altLang="en-US" sz="2800" b="1" dirty="0">
              <a:solidFill>
                <a:srgbClr val="0000FF"/>
              </a:solidFill>
              <a:latin typeface="华文楷体" pitchFamily="2" charset="-122"/>
              <a:ea typeface="华文楷体" pitchFamily="2" charset="-122"/>
            </a:endParaRPr>
          </a:p>
        </p:txBody>
      </p:sp>
      <p:sp>
        <p:nvSpPr>
          <p:cNvPr id="13" name="矩形 12"/>
          <p:cNvSpPr/>
          <p:nvPr/>
        </p:nvSpPr>
        <p:spPr>
          <a:xfrm>
            <a:off x="5163356" y="2383042"/>
            <a:ext cx="875561"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zhāo</a:t>
            </a:r>
            <a:endParaRPr lang="zh-CN" altLang="en-US" sz="2800" b="1" dirty="0">
              <a:solidFill>
                <a:srgbClr val="0000FF"/>
              </a:solidFill>
              <a:latin typeface="华文楷体" pitchFamily="2" charset="-122"/>
              <a:ea typeface="华文楷体" pitchFamily="2" charset="-122"/>
            </a:endParaRPr>
          </a:p>
        </p:txBody>
      </p:sp>
      <p:sp>
        <p:nvSpPr>
          <p:cNvPr id="14" name="矩形 13"/>
          <p:cNvSpPr/>
          <p:nvPr/>
        </p:nvSpPr>
        <p:spPr>
          <a:xfrm>
            <a:off x="6888989" y="2356431"/>
            <a:ext cx="510076"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yù</a:t>
            </a:r>
            <a:endParaRPr lang="zh-CN" altLang="en-US" sz="2800" b="1" dirty="0">
              <a:solidFill>
                <a:srgbClr val="0000FF"/>
              </a:solidFill>
              <a:latin typeface="华文楷体" pitchFamily="2" charset="-122"/>
              <a:ea typeface="华文楷体" pitchFamily="2" charset="-122"/>
            </a:endParaRPr>
          </a:p>
        </p:txBody>
      </p:sp>
      <p:sp>
        <p:nvSpPr>
          <p:cNvPr id="15" name="矩形 14"/>
          <p:cNvSpPr/>
          <p:nvPr/>
        </p:nvSpPr>
        <p:spPr>
          <a:xfrm>
            <a:off x="7528487" y="2355424"/>
            <a:ext cx="1276760"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xūn</a:t>
            </a:r>
            <a:r>
              <a:rPr lang="en-US" altLang="zh-CN" sz="2800" b="1" dirty="0">
                <a:solidFill>
                  <a:srgbClr val="0000FF"/>
                </a:solidFill>
                <a:latin typeface="华文楷体" pitchFamily="2" charset="-122"/>
                <a:ea typeface="华文楷体" pitchFamily="2" charset="-122"/>
              </a:rPr>
              <a:t> </a:t>
            </a:r>
            <a:r>
              <a:rPr lang="en-US" altLang="zh-CN" sz="2800" b="1" dirty="0" err="1">
                <a:solidFill>
                  <a:srgbClr val="0000FF"/>
                </a:solidFill>
                <a:latin typeface="华文楷体" pitchFamily="2" charset="-122"/>
                <a:ea typeface="华文楷体" pitchFamily="2" charset="-122"/>
              </a:rPr>
              <a:t>táo</a:t>
            </a:r>
            <a:endParaRPr lang="zh-CN" altLang="en-US" sz="2800" b="1" dirty="0">
              <a:solidFill>
                <a:srgbClr val="0000FF"/>
              </a:solidFill>
              <a:latin typeface="华文楷体" pitchFamily="2" charset="-122"/>
              <a:ea typeface="华文楷体" pitchFamily="2" charset="-122"/>
            </a:endParaRPr>
          </a:p>
        </p:txBody>
      </p:sp>
      <p:sp>
        <p:nvSpPr>
          <p:cNvPr id="16" name="矩形 15"/>
          <p:cNvSpPr/>
          <p:nvPr/>
        </p:nvSpPr>
        <p:spPr>
          <a:xfrm>
            <a:off x="838064" y="3167390"/>
            <a:ext cx="455574"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nì</a:t>
            </a:r>
            <a:endParaRPr lang="zh-CN" altLang="en-US" sz="2800" b="1" dirty="0">
              <a:solidFill>
                <a:srgbClr val="0000FF"/>
              </a:solidFill>
              <a:latin typeface="华文楷体" pitchFamily="2" charset="-122"/>
              <a:ea typeface="华文楷体" pitchFamily="2" charset="-122"/>
            </a:endParaRPr>
          </a:p>
        </p:txBody>
      </p:sp>
      <p:sp>
        <p:nvSpPr>
          <p:cNvPr id="17" name="矩形 16"/>
          <p:cNvSpPr/>
          <p:nvPr/>
        </p:nvSpPr>
        <p:spPr>
          <a:xfrm>
            <a:off x="1565223" y="3167390"/>
            <a:ext cx="598241"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biē</a:t>
            </a:r>
            <a:endParaRPr lang="zh-CN" altLang="en-US" sz="2800" b="1" dirty="0">
              <a:solidFill>
                <a:srgbClr val="0000FF"/>
              </a:solidFill>
              <a:latin typeface="华文楷体" pitchFamily="2" charset="-122"/>
              <a:ea typeface="华文楷体" pitchFamily="2" charset="-122"/>
            </a:endParaRPr>
          </a:p>
        </p:txBody>
      </p:sp>
      <p:sp>
        <p:nvSpPr>
          <p:cNvPr id="18" name="矩形 17"/>
          <p:cNvSpPr/>
          <p:nvPr/>
        </p:nvSpPr>
        <p:spPr>
          <a:xfrm>
            <a:off x="2614382" y="3169533"/>
            <a:ext cx="1516762"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diān</a:t>
            </a:r>
            <a:r>
              <a:rPr lang="en-US" altLang="zh-CN" sz="2800" b="1" dirty="0">
                <a:solidFill>
                  <a:srgbClr val="0000FF"/>
                </a:solidFill>
                <a:latin typeface="华文楷体" pitchFamily="2" charset="-122"/>
                <a:ea typeface="华文楷体" pitchFamily="2" charset="-122"/>
              </a:rPr>
              <a:t> </a:t>
            </a:r>
            <a:r>
              <a:rPr lang="en-US" altLang="zh-CN" sz="2800" b="1" dirty="0" err="1">
                <a:solidFill>
                  <a:srgbClr val="0000FF"/>
                </a:solidFill>
                <a:latin typeface="华文楷体" pitchFamily="2" charset="-122"/>
                <a:ea typeface="华文楷体" pitchFamily="2" charset="-122"/>
              </a:rPr>
              <a:t>liáng</a:t>
            </a:r>
            <a:endParaRPr lang="zh-CN" altLang="en-US" sz="2800" b="1" dirty="0">
              <a:solidFill>
                <a:srgbClr val="0000FF"/>
              </a:solidFill>
              <a:latin typeface="华文楷体" pitchFamily="2" charset="-122"/>
              <a:ea typeface="华文楷体" pitchFamily="2" charset="-122"/>
            </a:endParaRPr>
          </a:p>
        </p:txBody>
      </p:sp>
      <p:sp>
        <p:nvSpPr>
          <p:cNvPr id="19" name="矩形 18"/>
          <p:cNvSpPr/>
          <p:nvPr/>
        </p:nvSpPr>
        <p:spPr>
          <a:xfrm>
            <a:off x="4450307" y="3165098"/>
            <a:ext cx="644728"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pìn</a:t>
            </a:r>
            <a:endParaRPr lang="zh-CN" altLang="en-US" sz="2800" b="1" dirty="0">
              <a:solidFill>
                <a:srgbClr val="0000FF"/>
              </a:solidFill>
              <a:latin typeface="华文楷体" pitchFamily="2" charset="-122"/>
              <a:ea typeface="华文楷体" pitchFamily="2" charset="-122"/>
            </a:endParaRPr>
          </a:p>
        </p:txBody>
      </p:sp>
      <p:sp>
        <p:nvSpPr>
          <p:cNvPr id="20" name="矩形 19"/>
          <p:cNvSpPr/>
          <p:nvPr/>
        </p:nvSpPr>
        <p:spPr>
          <a:xfrm>
            <a:off x="6062035" y="3200251"/>
            <a:ext cx="516488"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hē</a:t>
            </a:r>
            <a:endParaRPr lang="zh-CN" altLang="en-US" sz="2800" b="1" dirty="0">
              <a:solidFill>
                <a:srgbClr val="0000FF"/>
              </a:solidFill>
              <a:latin typeface="华文楷体" pitchFamily="2" charset="-122"/>
              <a:ea typeface="华文楷体" pitchFamily="2" charset="-122"/>
            </a:endParaRPr>
          </a:p>
        </p:txBody>
      </p:sp>
      <p:sp>
        <p:nvSpPr>
          <p:cNvPr id="21" name="矩形 20"/>
          <p:cNvSpPr/>
          <p:nvPr/>
        </p:nvSpPr>
        <p:spPr>
          <a:xfrm>
            <a:off x="1599634" y="3933056"/>
            <a:ext cx="591829"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dǎi</a:t>
            </a:r>
            <a:endParaRPr lang="zh-CN" altLang="en-US" sz="2800" b="1" dirty="0">
              <a:solidFill>
                <a:srgbClr val="0000FF"/>
              </a:solidFill>
              <a:latin typeface="华文楷体" pitchFamily="2" charset="-122"/>
              <a:ea typeface="华文楷体" pitchFamily="2" charset="-122"/>
            </a:endParaRPr>
          </a:p>
        </p:txBody>
      </p:sp>
      <p:sp>
        <p:nvSpPr>
          <p:cNvPr id="22" name="矩形 21"/>
          <p:cNvSpPr/>
          <p:nvPr/>
        </p:nvSpPr>
        <p:spPr>
          <a:xfrm>
            <a:off x="2639067" y="3933056"/>
            <a:ext cx="872355"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miào</a:t>
            </a:r>
            <a:endParaRPr lang="zh-CN" altLang="en-US" sz="2800" b="1" dirty="0">
              <a:solidFill>
                <a:srgbClr val="0000FF"/>
              </a:solidFill>
              <a:latin typeface="华文楷体" pitchFamily="2" charset="-122"/>
              <a:ea typeface="华文楷体" pitchFamily="2" charset="-122"/>
            </a:endParaRPr>
          </a:p>
        </p:txBody>
      </p:sp>
      <p:sp>
        <p:nvSpPr>
          <p:cNvPr id="23" name="矩形 22"/>
          <p:cNvSpPr/>
          <p:nvPr/>
        </p:nvSpPr>
        <p:spPr>
          <a:xfrm>
            <a:off x="5679472" y="3933056"/>
            <a:ext cx="497252"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lèi</a:t>
            </a:r>
            <a:endParaRPr lang="zh-CN" altLang="en-US" sz="2800" b="1" dirty="0">
              <a:solidFill>
                <a:srgbClr val="0000FF"/>
              </a:solidFill>
              <a:latin typeface="华文楷体" pitchFamily="2" charset="-122"/>
              <a:ea typeface="华文楷体" pitchFamily="2" charset="-122"/>
            </a:endParaRPr>
          </a:p>
        </p:txBody>
      </p:sp>
      <p:sp>
        <p:nvSpPr>
          <p:cNvPr id="24" name="矩形 23"/>
          <p:cNvSpPr/>
          <p:nvPr/>
        </p:nvSpPr>
        <p:spPr>
          <a:xfrm>
            <a:off x="1468153" y="4797152"/>
            <a:ext cx="875561"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zhān</a:t>
            </a:r>
            <a:endParaRPr lang="zh-CN" altLang="en-US" sz="2800" b="1" dirty="0">
              <a:solidFill>
                <a:srgbClr val="0000FF"/>
              </a:solidFill>
              <a:latin typeface="华文楷体" pitchFamily="2" charset="-122"/>
              <a:ea typeface="华文楷体" pitchFamily="2" charset="-122"/>
            </a:endParaRPr>
          </a:p>
        </p:txBody>
      </p:sp>
      <p:sp>
        <p:nvSpPr>
          <p:cNvPr id="25" name="矩形 24"/>
          <p:cNvSpPr/>
          <p:nvPr/>
        </p:nvSpPr>
        <p:spPr>
          <a:xfrm>
            <a:off x="3229711" y="4766200"/>
            <a:ext cx="644728"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lún</a:t>
            </a:r>
            <a:endParaRPr lang="zh-CN" altLang="en-US" sz="2800" b="1" dirty="0">
              <a:solidFill>
                <a:srgbClr val="0000FF"/>
              </a:solidFill>
              <a:latin typeface="华文楷体" pitchFamily="2" charset="-122"/>
              <a:ea typeface="华文楷体" pitchFamily="2" charset="-122"/>
            </a:endParaRPr>
          </a:p>
        </p:txBody>
      </p:sp>
      <p:sp>
        <p:nvSpPr>
          <p:cNvPr id="26" name="矩形 25"/>
          <p:cNvSpPr/>
          <p:nvPr/>
        </p:nvSpPr>
        <p:spPr>
          <a:xfrm>
            <a:off x="6078130" y="4762752"/>
            <a:ext cx="510076"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yù</a:t>
            </a:r>
            <a:endParaRPr lang="zh-CN" altLang="en-US" sz="2800" b="1" dirty="0">
              <a:solidFill>
                <a:srgbClr val="0000FF"/>
              </a:solidFill>
              <a:latin typeface="华文楷体" pitchFamily="2" charset="-122"/>
              <a:ea typeface="华文楷体" pitchFamily="2" charset="-122"/>
            </a:endParaRPr>
          </a:p>
        </p:txBody>
      </p:sp>
      <p:sp>
        <p:nvSpPr>
          <p:cNvPr id="27" name="矩形 26"/>
          <p:cNvSpPr/>
          <p:nvPr/>
        </p:nvSpPr>
        <p:spPr>
          <a:xfrm>
            <a:off x="128141" y="5758458"/>
            <a:ext cx="521297"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gū</a:t>
            </a:r>
            <a:endParaRPr lang="zh-CN" altLang="en-US" sz="2800" b="1" dirty="0">
              <a:solidFill>
                <a:srgbClr val="0000FF"/>
              </a:solidFill>
              <a:latin typeface="华文楷体" pitchFamily="2" charset="-122"/>
              <a:ea typeface="华文楷体" pitchFamily="2" charset="-122"/>
            </a:endParaRPr>
          </a:p>
        </p:txBody>
      </p:sp>
      <p:sp>
        <p:nvSpPr>
          <p:cNvPr id="28" name="矩形 27"/>
          <p:cNvSpPr/>
          <p:nvPr/>
        </p:nvSpPr>
        <p:spPr>
          <a:xfrm>
            <a:off x="2343714" y="5840728"/>
            <a:ext cx="1296144" cy="523220"/>
          </a:xfrm>
          <a:prstGeom prst="rect">
            <a:avLst/>
          </a:prstGeom>
        </p:spPr>
        <p:txBody>
          <a:bodyPr wrap="square">
            <a:spAutoFit/>
          </a:bodyPr>
          <a:lstStyle/>
          <a:p>
            <a:r>
              <a:rPr lang="en-US" altLang="zh-CN" sz="2800" b="1" dirty="0">
                <a:solidFill>
                  <a:srgbClr val="0000FF"/>
                </a:solidFill>
                <a:latin typeface="华文楷体" pitchFamily="2" charset="-122"/>
                <a:ea typeface="华文楷体" pitchFamily="2" charset="-122"/>
              </a:rPr>
              <a:t>ā </a:t>
            </a:r>
            <a:r>
              <a:rPr lang="en-US" altLang="zh-CN" sz="2800" b="1" dirty="0" smtClean="0">
                <a:solidFill>
                  <a:srgbClr val="0000FF"/>
                </a:solidFill>
                <a:latin typeface="华文楷体" pitchFamily="2" charset="-122"/>
                <a:ea typeface="华文楷体" pitchFamily="2" charset="-122"/>
              </a:rPr>
              <a:t> </a:t>
            </a:r>
            <a:r>
              <a:rPr lang="en-US" altLang="zh-CN" sz="2800" b="1" dirty="0" err="1" smtClean="0">
                <a:solidFill>
                  <a:srgbClr val="0000FF"/>
                </a:solidFill>
                <a:latin typeface="华文楷体" pitchFamily="2" charset="-122"/>
                <a:ea typeface="华文楷体" pitchFamily="2" charset="-122"/>
              </a:rPr>
              <a:t>za</a:t>
            </a:r>
            <a:endParaRPr lang="zh-CN" altLang="en-US" sz="2800" b="1" dirty="0">
              <a:solidFill>
                <a:srgbClr val="0000FF"/>
              </a:solidFill>
              <a:latin typeface="华文楷体" pitchFamily="2" charset="-122"/>
              <a:ea typeface="华文楷体" pitchFamily="2" charset="-122"/>
            </a:endParaRPr>
          </a:p>
        </p:txBody>
      </p:sp>
      <p:sp>
        <p:nvSpPr>
          <p:cNvPr id="29" name="矩形 28"/>
          <p:cNvSpPr/>
          <p:nvPr/>
        </p:nvSpPr>
        <p:spPr>
          <a:xfrm>
            <a:off x="3874439" y="5846235"/>
            <a:ext cx="785793"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yīng</a:t>
            </a:r>
            <a:endParaRPr lang="zh-CN" altLang="en-US" sz="2800" b="1" dirty="0">
              <a:solidFill>
                <a:srgbClr val="0000FF"/>
              </a:solidFill>
              <a:latin typeface="华文楷体" pitchFamily="2" charset="-122"/>
              <a:ea typeface="华文楷体" pitchFamily="2" charset="-122"/>
            </a:endParaRPr>
          </a:p>
        </p:txBody>
      </p:sp>
      <p:sp>
        <p:nvSpPr>
          <p:cNvPr id="30" name="矩形 29"/>
          <p:cNvSpPr/>
          <p:nvPr/>
        </p:nvSpPr>
        <p:spPr>
          <a:xfrm>
            <a:off x="5415864" y="5860522"/>
            <a:ext cx="904415"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chuò</a:t>
            </a:r>
            <a:endParaRPr lang="zh-CN" altLang="en-US" sz="2800" b="1" dirty="0">
              <a:solidFill>
                <a:srgbClr val="0000FF"/>
              </a:solidFill>
              <a:latin typeface="华文楷体" pitchFamily="2" charset="-122"/>
              <a:ea typeface="华文楷体" pitchFamily="2" charset="-122"/>
            </a:endParaRPr>
          </a:p>
        </p:txBody>
      </p:sp>
      <p:sp>
        <p:nvSpPr>
          <p:cNvPr id="31" name="矩形 30"/>
          <p:cNvSpPr/>
          <p:nvPr/>
        </p:nvSpPr>
        <p:spPr>
          <a:xfrm>
            <a:off x="6706247" y="5846235"/>
            <a:ext cx="692818"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dáo</a:t>
            </a:r>
            <a:endParaRPr lang="zh-CN" altLang="en-US" sz="2800" b="1" dirty="0">
              <a:solidFill>
                <a:srgbClr val="0000FF"/>
              </a:solidFill>
              <a:latin typeface="华文楷体" pitchFamily="2" charset="-122"/>
              <a:ea typeface="华文楷体" pitchFamily="2" charset="-122"/>
            </a:endParaRPr>
          </a:p>
        </p:txBody>
      </p:sp>
      <p:sp>
        <p:nvSpPr>
          <p:cNvPr id="3072" name="矩形 3071"/>
          <p:cNvSpPr/>
          <p:nvPr/>
        </p:nvSpPr>
        <p:spPr>
          <a:xfrm>
            <a:off x="8340674" y="5840728"/>
            <a:ext cx="675185" cy="523220"/>
          </a:xfrm>
          <a:prstGeom prst="rect">
            <a:avLst/>
          </a:prstGeom>
        </p:spPr>
        <p:txBody>
          <a:bodyPr wrap="none">
            <a:spAutoFit/>
          </a:bodyPr>
          <a:lstStyle/>
          <a:p>
            <a:r>
              <a:rPr lang="en-US" altLang="zh-CN" sz="2800" b="1" dirty="0" err="1">
                <a:solidFill>
                  <a:srgbClr val="0000FF"/>
                </a:solidFill>
                <a:latin typeface="华文楷体" pitchFamily="2" charset="-122"/>
                <a:ea typeface="华文楷体" pitchFamily="2" charset="-122"/>
              </a:rPr>
              <a:t>xuè</a:t>
            </a:r>
            <a:endParaRPr lang="zh-CN" altLang="en-US" sz="2800" b="1" dirty="0">
              <a:solidFill>
                <a:srgbClr val="0000FF"/>
              </a:solidFill>
              <a:latin typeface="华文楷体" pitchFamily="2" charset="-122"/>
              <a:ea typeface="华文楷体" pitchFamily="2" charset="-122"/>
            </a:endParaRPr>
          </a:p>
        </p:txBody>
      </p:sp>
    </p:spTree>
    <p:extLst>
      <p:ext uri="{BB962C8B-B14F-4D97-AF65-F5344CB8AC3E}">
        <p14:creationId xmlns:p14="http://schemas.microsoft.com/office/powerpoint/2010/main" val="9249310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anim calcmode="lin" valueType="num">
                                      <p:cBhvr>
                                        <p:cTn id="69" dur="1000" fill="hold"/>
                                        <p:tgtEl>
                                          <p:spTgt spid="16"/>
                                        </p:tgtEl>
                                        <p:attrNameLst>
                                          <p:attrName>ppt_x</p:attrName>
                                        </p:attrNameLst>
                                      </p:cBhvr>
                                      <p:tavLst>
                                        <p:tav tm="0">
                                          <p:val>
                                            <p:strVal val="#ppt_x"/>
                                          </p:val>
                                        </p:tav>
                                        <p:tav tm="100000">
                                          <p:val>
                                            <p:strVal val="#ppt_x"/>
                                          </p:val>
                                        </p:tav>
                                      </p:tavLst>
                                    </p:anim>
                                    <p:anim calcmode="lin" valueType="num">
                                      <p:cBhvr>
                                        <p:cTn id="7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1000"/>
                                        <p:tgtEl>
                                          <p:spTgt spid="18"/>
                                        </p:tgtEl>
                                      </p:cBhvr>
                                    </p:animEffect>
                                    <p:anim calcmode="lin" valueType="num">
                                      <p:cBhvr>
                                        <p:cTn id="83" dur="1000" fill="hold"/>
                                        <p:tgtEl>
                                          <p:spTgt spid="18"/>
                                        </p:tgtEl>
                                        <p:attrNameLst>
                                          <p:attrName>ppt_x</p:attrName>
                                        </p:attrNameLst>
                                      </p:cBhvr>
                                      <p:tavLst>
                                        <p:tav tm="0">
                                          <p:val>
                                            <p:strVal val="#ppt_x"/>
                                          </p:val>
                                        </p:tav>
                                        <p:tav tm="100000">
                                          <p:val>
                                            <p:strVal val="#ppt_x"/>
                                          </p:val>
                                        </p:tav>
                                      </p:tavLst>
                                    </p:anim>
                                    <p:anim calcmode="lin" valueType="num">
                                      <p:cBhvr>
                                        <p:cTn id="8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1000"/>
                                        <p:tgtEl>
                                          <p:spTgt spid="19"/>
                                        </p:tgtEl>
                                      </p:cBhvr>
                                    </p:animEffect>
                                    <p:anim calcmode="lin" valueType="num">
                                      <p:cBhvr>
                                        <p:cTn id="90" dur="1000" fill="hold"/>
                                        <p:tgtEl>
                                          <p:spTgt spid="19"/>
                                        </p:tgtEl>
                                        <p:attrNameLst>
                                          <p:attrName>ppt_x</p:attrName>
                                        </p:attrNameLst>
                                      </p:cBhvr>
                                      <p:tavLst>
                                        <p:tav tm="0">
                                          <p:val>
                                            <p:strVal val="#ppt_x"/>
                                          </p:val>
                                        </p:tav>
                                        <p:tav tm="100000">
                                          <p:val>
                                            <p:strVal val="#ppt_x"/>
                                          </p:val>
                                        </p:tav>
                                      </p:tavLst>
                                    </p:anim>
                                    <p:anim calcmode="lin" valueType="num">
                                      <p:cBhvr>
                                        <p:cTn id="9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0"/>
                                        <p:tgtEl>
                                          <p:spTgt spid="20"/>
                                        </p:tgtEl>
                                      </p:cBhvr>
                                    </p:animEffect>
                                    <p:anim calcmode="lin" valueType="num">
                                      <p:cBhvr>
                                        <p:cTn id="97" dur="1000" fill="hold"/>
                                        <p:tgtEl>
                                          <p:spTgt spid="20"/>
                                        </p:tgtEl>
                                        <p:attrNameLst>
                                          <p:attrName>ppt_x</p:attrName>
                                        </p:attrNameLst>
                                      </p:cBhvr>
                                      <p:tavLst>
                                        <p:tav tm="0">
                                          <p:val>
                                            <p:strVal val="#ppt_x"/>
                                          </p:val>
                                        </p:tav>
                                        <p:tav tm="100000">
                                          <p:val>
                                            <p:strVal val="#ppt_x"/>
                                          </p:val>
                                        </p:tav>
                                      </p:tavLst>
                                    </p:anim>
                                    <p:anim calcmode="lin" valueType="num">
                                      <p:cBhvr>
                                        <p:cTn id="9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0"/>
                                        <p:tgtEl>
                                          <p:spTgt spid="21"/>
                                        </p:tgtEl>
                                      </p:cBhvr>
                                    </p:animEffect>
                                    <p:anim calcmode="lin" valueType="num">
                                      <p:cBhvr>
                                        <p:cTn id="104" dur="1000" fill="hold"/>
                                        <p:tgtEl>
                                          <p:spTgt spid="21"/>
                                        </p:tgtEl>
                                        <p:attrNameLst>
                                          <p:attrName>ppt_x</p:attrName>
                                        </p:attrNameLst>
                                      </p:cBhvr>
                                      <p:tavLst>
                                        <p:tav tm="0">
                                          <p:val>
                                            <p:strVal val="#ppt_x"/>
                                          </p:val>
                                        </p:tav>
                                        <p:tav tm="100000">
                                          <p:val>
                                            <p:strVal val="#ppt_x"/>
                                          </p:val>
                                        </p:tav>
                                      </p:tavLst>
                                    </p:anim>
                                    <p:anim calcmode="lin" valueType="num">
                                      <p:cBhvr>
                                        <p:cTn id="10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1000"/>
                                        <p:tgtEl>
                                          <p:spTgt spid="22"/>
                                        </p:tgtEl>
                                      </p:cBhvr>
                                    </p:animEffect>
                                    <p:anim calcmode="lin" valueType="num">
                                      <p:cBhvr>
                                        <p:cTn id="111" dur="1000" fill="hold"/>
                                        <p:tgtEl>
                                          <p:spTgt spid="22"/>
                                        </p:tgtEl>
                                        <p:attrNameLst>
                                          <p:attrName>ppt_x</p:attrName>
                                        </p:attrNameLst>
                                      </p:cBhvr>
                                      <p:tavLst>
                                        <p:tav tm="0">
                                          <p:val>
                                            <p:strVal val="#ppt_x"/>
                                          </p:val>
                                        </p:tav>
                                        <p:tav tm="100000">
                                          <p:val>
                                            <p:strVal val="#ppt_x"/>
                                          </p:val>
                                        </p:tav>
                                      </p:tavLst>
                                    </p:anim>
                                    <p:anim calcmode="lin" valueType="num">
                                      <p:cBhvr>
                                        <p:cTn id="1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fade">
                                      <p:cBhvr>
                                        <p:cTn id="117" dur="1000"/>
                                        <p:tgtEl>
                                          <p:spTgt spid="23"/>
                                        </p:tgtEl>
                                      </p:cBhvr>
                                    </p:animEffect>
                                    <p:anim calcmode="lin" valueType="num">
                                      <p:cBhvr>
                                        <p:cTn id="118" dur="1000" fill="hold"/>
                                        <p:tgtEl>
                                          <p:spTgt spid="23"/>
                                        </p:tgtEl>
                                        <p:attrNameLst>
                                          <p:attrName>ppt_x</p:attrName>
                                        </p:attrNameLst>
                                      </p:cBhvr>
                                      <p:tavLst>
                                        <p:tav tm="0">
                                          <p:val>
                                            <p:strVal val="#ppt_x"/>
                                          </p:val>
                                        </p:tav>
                                        <p:tav tm="100000">
                                          <p:val>
                                            <p:strVal val="#ppt_x"/>
                                          </p:val>
                                        </p:tav>
                                      </p:tavLst>
                                    </p:anim>
                                    <p:anim calcmode="lin" valueType="num">
                                      <p:cBhvr>
                                        <p:cTn id="1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24"/>
                                        </p:tgtEl>
                                        <p:attrNameLst>
                                          <p:attrName>style.visibility</p:attrName>
                                        </p:attrNameLst>
                                      </p:cBhvr>
                                      <p:to>
                                        <p:strVal val="visible"/>
                                      </p:to>
                                    </p:set>
                                    <p:animEffect transition="in" filter="fade">
                                      <p:cBhvr>
                                        <p:cTn id="124" dur="1000"/>
                                        <p:tgtEl>
                                          <p:spTgt spid="24"/>
                                        </p:tgtEl>
                                      </p:cBhvr>
                                    </p:animEffect>
                                    <p:anim calcmode="lin" valueType="num">
                                      <p:cBhvr>
                                        <p:cTn id="125" dur="1000" fill="hold"/>
                                        <p:tgtEl>
                                          <p:spTgt spid="24"/>
                                        </p:tgtEl>
                                        <p:attrNameLst>
                                          <p:attrName>ppt_x</p:attrName>
                                        </p:attrNameLst>
                                      </p:cBhvr>
                                      <p:tavLst>
                                        <p:tav tm="0">
                                          <p:val>
                                            <p:strVal val="#ppt_x"/>
                                          </p:val>
                                        </p:tav>
                                        <p:tav tm="100000">
                                          <p:val>
                                            <p:strVal val="#ppt_x"/>
                                          </p:val>
                                        </p:tav>
                                      </p:tavLst>
                                    </p:anim>
                                    <p:anim calcmode="lin" valueType="num">
                                      <p:cBhvr>
                                        <p:cTn id="12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childTnLst>
                                    <p:set>
                                      <p:cBhvr>
                                        <p:cTn id="130" dur="1" fill="hold">
                                          <p:stCondLst>
                                            <p:cond delay="0"/>
                                          </p:stCondLst>
                                        </p:cTn>
                                        <p:tgtEl>
                                          <p:spTgt spid="25"/>
                                        </p:tgtEl>
                                        <p:attrNameLst>
                                          <p:attrName>style.visibility</p:attrName>
                                        </p:attrNameLst>
                                      </p:cBhvr>
                                      <p:to>
                                        <p:strVal val="visible"/>
                                      </p:to>
                                    </p:set>
                                    <p:animEffect transition="in" filter="fade">
                                      <p:cBhvr>
                                        <p:cTn id="131" dur="1000"/>
                                        <p:tgtEl>
                                          <p:spTgt spid="25"/>
                                        </p:tgtEl>
                                      </p:cBhvr>
                                    </p:animEffect>
                                    <p:anim calcmode="lin" valueType="num">
                                      <p:cBhvr>
                                        <p:cTn id="132" dur="1000" fill="hold"/>
                                        <p:tgtEl>
                                          <p:spTgt spid="25"/>
                                        </p:tgtEl>
                                        <p:attrNameLst>
                                          <p:attrName>ppt_x</p:attrName>
                                        </p:attrNameLst>
                                      </p:cBhvr>
                                      <p:tavLst>
                                        <p:tav tm="0">
                                          <p:val>
                                            <p:strVal val="#ppt_x"/>
                                          </p:val>
                                        </p:tav>
                                        <p:tav tm="100000">
                                          <p:val>
                                            <p:strVal val="#ppt_x"/>
                                          </p:val>
                                        </p:tav>
                                      </p:tavLst>
                                    </p:anim>
                                    <p:anim calcmode="lin" valueType="num">
                                      <p:cBhvr>
                                        <p:cTn id="13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42" presetClass="entr" presetSubtype="0" fill="hold" grpId="0" nodeType="clickEffect">
                                  <p:stCondLst>
                                    <p:cond delay="0"/>
                                  </p:stCondLst>
                                  <p:childTnLst>
                                    <p:set>
                                      <p:cBhvr>
                                        <p:cTn id="137" dur="1" fill="hold">
                                          <p:stCondLst>
                                            <p:cond delay="0"/>
                                          </p:stCondLst>
                                        </p:cTn>
                                        <p:tgtEl>
                                          <p:spTgt spid="26"/>
                                        </p:tgtEl>
                                        <p:attrNameLst>
                                          <p:attrName>style.visibility</p:attrName>
                                        </p:attrNameLst>
                                      </p:cBhvr>
                                      <p:to>
                                        <p:strVal val="visible"/>
                                      </p:to>
                                    </p:set>
                                    <p:animEffect transition="in" filter="fade">
                                      <p:cBhvr>
                                        <p:cTn id="138" dur="1000"/>
                                        <p:tgtEl>
                                          <p:spTgt spid="26"/>
                                        </p:tgtEl>
                                      </p:cBhvr>
                                    </p:animEffect>
                                    <p:anim calcmode="lin" valueType="num">
                                      <p:cBhvr>
                                        <p:cTn id="139" dur="1000" fill="hold"/>
                                        <p:tgtEl>
                                          <p:spTgt spid="26"/>
                                        </p:tgtEl>
                                        <p:attrNameLst>
                                          <p:attrName>ppt_x</p:attrName>
                                        </p:attrNameLst>
                                      </p:cBhvr>
                                      <p:tavLst>
                                        <p:tav tm="0">
                                          <p:val>
                                            <p:strVal val="#ppt_x"/>
                                          </p:val>
                                        </p:tav>
                                        <p:tav tm="100000">
                                          <p:val>
                                            <p:strVal val="#ppt_x"/>
                                          </p:val>
                                        </p:tav>
                                      </p:tavLst>
                                    </p:anim>
                                    <p:anim calcmode="lin" valueType="num">
                                      <p:cBhvr>
                                        <p:cTn id="14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6" presetClass="entr" presetSubtype="0" fill="hold" grpId="0" nodeType="clickEffect">
                                  <p:stCondLst>
                                    <p:cond delay="0"/>
                                  </p:stCondLst>
                                  <p:childTnLst>
                                    <p:set>
                                      <p:cBhvr>
                                        <p:cTn id="144" dur="1" fill="hold">
                                          <p:stCondLst>
                                            <p:cond delay="0"/>
                                          </p:stCondLst>
                                        </p:cTn>
                                        <p:tgtEl>
                                          <p:spTgt spid="4"/>
                                        </p:tgtEl>
                                        <p:attrNameLst>
                                          <p:attrName>style.visibility</p:attrName>
                                        </p:attrNameLst>
                                      </p:cBhvr>
                                      <p:to>
                                        <p:strVal val="visible"/>
                                      </p:to>
                                    </p:set>
                                    <p:animEffect transition="in" filter="wipe(down)">
                                      <p:cBhvr>
                                        <p:cTn id="145" dur="580">
                                          <p:stCondLst>
                                            <p:cond delay="0"/>
                                          </p:stCondLst>
                                        </p:cTn>
                                        <p:tgtEl>
                                          <p:spTgt spid="4"/>
                                        </p:tgtEl>
                                      </p:cBhvr>
                                    </p:animEffect>
                                    <p:anim calcmode="lin" valueType="num">
                                      <p:cBhvr>
                                        <p:cTn id="14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4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4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5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51" dur="26">
                                          <p:stCondLst>
                                            <p:cond delay="650"/>
                                          </p:stCondLst>
                                        </p:cTn>
                                        <p:tgtEl>
                                          <p:spTgt spid="4"/>
                                        </p:tgtEl>
                                      </p:cBhvr>
                                      <p:to x="100000" y="60000"/>
                                    </p:animScale>
                                    <p:animScale>
                                      <p:cBhvr>
                                        <p:cTn id="152" dur="166" decel="50000">
                                          <p:stCondLst>
                                            <p:cond delay="676"/>
                                          </p:stCondLst>
                                        </p:cTn>
                                        <p:tgtEl>
                                          <p:spTgt spid="4"/>
                                        </p:tgtEl>
                                      </p:cBhvr>
                                      <p:to x="100000" y="100000"/>
                                    </p:animScale>
                                    <p:animScale>
                                      <p:cBhvr>
                                        <p:cTn id="153" dur="26">
                                          <p:stCondLst>
                                            <p:cond delay="1312"/>
                                          </p:stCondLst>
                                        </p:cTn>
                                        <p:tgtEl>
                                          <p:spTgt spid="4"/>
                                        </p:tgtEl>
                                      </p:cBhvr>
                                      <p:to x="100000" y="80000"/>
                                    </p:animScale>
                                    <p:animScale>
                                      <p:cBhvr>
                                        <p:cTn id="154" dur="166" decel="50000">
                                          <p:stCondLst>
                                            <p:cond delay="1338"/>
                                          </p:stCondLst>
                                        </p:cTn>
                                        <p:tgtEl>
                                          <p:spTgt spid="4"/>
                                        </p:tgtEl>
                                      </p:cBhvr>
                                      <p:to x="100000" y="100000"/>
                                    </p:animScale>
                                    <p:animScale>
                                      <p:cBhvr>
                                        <p:cTn id="155" dur="26">
                                          <p:stCondLst>
                                            <p:cond delay="1642"/>
                                          </p:stCondLst>
                                        </p:cTn>
                                        <p:tgtEl>
                                          <p:spTgt spid="4"/>
                                        </p:tgtEl>
                                      </p:cBhvr>
                                      <p:to x="100000" y="90000"/>
                                    </p:animScale>
                                    <p:animScale>
                                      <p:cBhvr>
                                        <p:cTn id="156" dur="166" decel="50000">
                                          <p:stCondLst>
                                            <p:cond delay="1668"/>
                                          </p:stCondLst>
                                        </p:cTn>
                                        <p:tgtEl>
                                          <p:spTgt spid="4"/>
                                        </p:tgtEl>
                                      </p:cBhvr>
                                      <p:to x="100000" y="100000"/>
                                    </p:animScale>
                                    <p:animScale>
                                      <p:cBhvr>
                                        <p:cTn id="157" dur="26">
                                          <p:stCondLst>
                                            <p:cond delay="1808"/>
                                          </p:stCondLst>
                                        </p:cTn>
                                        <p:tgtEl>
                                          <p:spTgt spid="4"/>
                                        </p:tgtEl>
                                      </p:cBhvr>
                                      <p:to x="100000" y="95000"/>
                                    </p:animScale>
                                    <p:animScale>
                                      <p:cBhvr>
                                        <p:cTn id="158" dur="166" decel="50000">
                                          <p:stCondLst>
                                            <p:cond delay="1834"/>
                                          </p:stCondLst>
                                        </p:cTn>
                                        <p:tgtEl>
                                          <p:spTgt spid="4"/>
                                        </p:tgtEl>
                                      </p:cBhvr>
                                      <p:to x="100000" y="100000"/>
                                    </p:animScale>
                                  </p:childTnLst>
                                </p:cTn>
                              </p:par>
                            </p:childTnLst>
                          </p:cTn>
                        </p:par>
                      </p:childTnLst>
                    </p:cTn>
                  </p:par>
                  <p:par>
                    <p:cTn id="159" fill="hold">
                      <p:stCondLst>
                        <p:cond delay="indefinite"/>
                      </p:stCondLst>
                      <p:childTnLst>
                        <p:par>
                          <p:cTn id="160" fill="hold">
                            <p:stCondLst>
                              <p:cond delay="0"/>
                            </p:stCondLst>
                            <p:childTnLst>
                              <p:par>
                                <p:cTn id="161" presetID="42" presetClass="entr" presetSubtype="0" fill="hold" grpId="0" nodeType="clickEffect">
                                  <p:stCondLst>
                                    <p:cond delay="0"/>
                                  </p:stCondLst>
                                  <p:childTnLst>
                                    <p:set>
                                      <p:cBhvr>
                                        <p:cTn id="162" dur="1" fill="hold">
                                          <p:stCondLst>
                                            <p:cond delay="0"/>
                                          </p:stCondLst>
                                        </p:cTn>
                                        <p:tgtEl>
                                          <p:spTgt spid="27"/>
                                        </p:tgtEl>
                                        <p:attrNameLst>
                                          <p:attrName>style.visibility</p:attrName>
                                        </p:attrNameLst>
                                      </p:cBhvr>
                                      <p:to>
                                        <p:strVal val="visible"/>
                                      </p:to>
                                    </p:set>
                                    <p:animEffect transition="in" filter="fade">
                                      <p:cBhvr>
                                        <p:cTn id="163" dur="1000"/>
                                        <p:tgtEl>
                                          <p:spTgt spid="27"/>
                                        </p:tgtEl>
                                      </p:cBhvr>
                                    </p:animEffect>
                                    <p:anim calcmode="lin" valueType="num">
                                      <p:cBhvr>
                                        <p:cTn id="164" dur="1000" fill="hold"/>
                                        <p:tgtEl>
                                          <p:spTgt spid="27"/>
                                        </p:tgtEl>
                                        <p:attrNameLst>
                                          <p:attrName>ppt_x</p:attrName>
                                        </p:attrNameLst>
                                      </p:cBhvr>
                                      <p:tavLst>
                                        <p:tav tm="0">
                                          <p:val>
                                            <p:strVal val="#ppt_x"/>
                                          </p:val>
                                        </p:tav>
                                        <p:tav tm="100000">
                                          <p:val>
                                            <p:strVal val="#ppt_x"/>
                                          </p:val>
                                        </p:tav>
                                      </p:tavLst>
                                    </p:anim>
                                    <p:anim calcmode="lin" valueType="num">
                                      <p:cBhvr>
                                        <p:cTn id="16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66" fill="hold">
                      <p:stCondLst>
                        <p:cond delay="indefinite"/>
                      </p:stCondLst>
                      <p:childTnLst>
                        <p:par>
                          <p:cTn id="167" fill="hold">
                            <p:stCondLst>
                              <p:cond delay="0"/>
                            </p:stCondLst>
                            <p:childTnLst>
                              <p:par>
                                <p:cTn id="168" presetID="42" presetClass="entr" presetSubtype="0" fill="hold" grpId="0" nodeType="clickEffect">
                                  <p:stCondLst>
                                    <p:cond delay="0"/>
                                  </p:stCondLst>
                                  <p:childTnLst>
                                    <p:set>
                                      <p:cBhvr>
                                        <p:cTn id="169" dur="1" fill="hold">
                                          <p:stCondLst>
                                            <p:cond delay="0"/>
                                          </p:stCondLst>
                                        </p:cTn>
                                        <p:tgtEl>
                                          <p:spTgt spid="28"/>
                                        </p:tgtEl>
                                        <p:attrNameLst>
                                          <p:attrName>style.visibility</p:attrName>
                                        </p:attrNameLst>
                                      </p:cBhvr>
                                      <p:to>
                                        <p:strVal val="visible"/>
                                      </p:to>
                                    </p:set>
                                    <p:animEffect transition="in" filter="fade">
                                      <p:cBhvr>
                                        <p:cTn id="170" dur="1000"/>
                                        <p:tgtEl>
                                          <p:spTgt spid="28"/>
                                        </p:tgtEl>
                                      </p:cBhvr>
                                    </p:animEffect>
                                    <p:anim calcmode="lin" valueType="num">
                                      <p:cBhvr>
                                        <p:cTn id="171" dur="1000" fill="hold"/>
                                        <p:tgtEl>
                                          <p:spTgt spid="28"/>
                                        </p:tgtEl>
                                        <p:attrNameLst>
                                          <p:attrName>ppt_x</p:attrName>
                                        </p:attrNameLst>
                                      </p:cBhvr>
                                      <p:tavLst>
                                        <p:tav tm="0">
                                          <p:val>
                                            <p:strVal val="#ppt_x"/>
                                          </p:val>
                                        </p:tav>
                                        <p:tav tm="100000">
                                          <p:val>
                                            <p:strVal val="#ppt_x"/>
                                          </p:val>
                                        </p:tav>
                                      </p:tavLst>
                                    </p:anim>
                                    <p:anim calcmode="lin" valueType="num">
                                      <p:cBhvr>
                                        <p:cTn id="17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42" presetClass="entr" presetSubtype="0" fill="hold" grpId="0" nodeType="clickEffect">
                                  <p:stCondLst>
                                    <p:cond delay="0"/>
                                  </p:stCondLst>
                                  <p:childTnLst>
                                    <p:set>
                                      <p:cBhvr>
                                        <p:cTn id="176" dur="1" fill="hold">
                                          <p:stCondLst>
                                            <p:cond delay="0"/>
                                          </p:stCondLst>
                                        </p:cTn>
                                        <p:tgtEl>
                                          <p:spTgt spid="29"/>
                                        </p:tgtEl>
                                        <p:attrNameLst>
                                          <p:attrName>style.visibility</p:attrName>
                                        </p:attrNameLst>
                                      </p:cBhvr>
                                      <p:to>
                                        <p:strVal val="visible"/>
                                      </p:to>
                                    </p:set>
                                    <p:animEffect transition="in" filter="fade">
                                      <p:cBhvr>
                                        <p:cTn id="177" dur="1000"/>
                                        <p:tgtEl>
                                          <p:spTgt spid="29"/>
                                        </p:tgtEl>
                                      </p:cBhvr>
                                    </p:animEffect>
                                    <p:anim calcmode="lin" valueType="num">
                                      <p:cBhvr>
                                        <p:cTn id="178" dur="1000" fill="hold"/>
                                        <p:tgtEl>
                                          <p:spTgt spid="29"/>
                                        </p:tgtEl>
                                        <p:attrNameLst>
                                          <p:attrName>ppt_x</p:attrName>
                                        </p:attrNameLst>
                                      </p:cBhvr>
                                      <p:tavLst>
                                        <p:tav tm="0">
                                          <p:val>
                                            <p:strVal val="#ppt_x"/>
                                          </p:val>
                                        </p:tav>
                                        <p:tav tm="100000">
                                          <p:val>
                                            <p:strVal val="#ppt_x"/>
                                          </p:val>
                                        </p:tav>
                                      </p:tavLst>
                                    </p:anim>
                                    <p:anim calcmode="lin" valueType="num">
                                      <p:cBhvr>
                                        <p:cTn id="17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80" fill="hold">
                      <p:stCondLst>
                        <p:cond delay="indefinite"/>
                      </p:stCondLst>
                      <p:childTnLst>
                        <p:par>
                          <p:cTn id="181" fill="hold">
                            <p:stCondLst>
                              <p:cond delay="0"/>
                            </p:stCondLst>
                            <p:childTnLst>
                              <p:par>
                                <p:cTn id="182" presetID="42" presetClass="entr" presetSubtype="0" fill="hold" grpId="0" nodeType="clickEffect">
                                  <p:stCondLst>
                                    <p:cond delay="0"/>
                                  </p:stCondLst>
                                  <p:childTnLst>
                                    <p:set>
                                      <p:cBhvr>
                                        <p:cTn id="183" dur="1" fill="hold">
                                          <p:stCondLst>
                                            <p:cond delay="0"/>
                                          </p:stCondLst>
                                        </p:cTn>
                                        <p:tgtEl>
                                          <p:spTgt spid="30"/>
                                        </p:tgtEl>
                                        <p:attrNameLst>
                                          <p:attrName>style.visibility</p:attrName>
                                        </p:attrNameLst>
                                      </p:cBhvr>
                                      <p:to>
                                        <p:strVal val="visible"/>
                                      </p:to>
                                    </p:set>
                                    <p:animEffect transition="in" filter="fade">
                                      <p:cBhvr>
                                        <p:cTn id="184" dur="1000"/>
                                        <p:tgtEl>
                                          <p:spTgt spid="30"/>
                                        </p:tgtEl>
                                      </p:cBhvr>
                                    </p:animEffect>
                                    <p:anim calcmode="lin" valueType="num">
                                      <p:cBhvr>
                                        <p:cTn id="185" dur="1000" fill="hold"/>
                                        <p:tgtEl>
                                          <p:spTgt spid="30"/>
                                        </p:tgtEl>
                                        <p:attrNameLst>
                                          <p:attrName>ppt_x</p:attrName>
                                        </p:attrNameLst>
                                      </p:cBhvr>
                                      <p:tavLst>
                                        <p:tav tm="0">
                                          <p:val>
                                            <p:strVal val="#ppt_x"/>
                                          </p:val>
                                        </p:tav>
                                        <p:tav tm="100000">
                                          <p:val>
                                            <p:strVal val="#ppt_x"/>
                                          </p:val>
                                        </p:tav>
                                      </p:tavLst>
                                    </p:anim>
                                    <p:anim calcmode="lin" valueType="num">
                                      <p:cBhvr>
                                        <p:cTn id="18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42" presetClass="entr" presetSubtype="0" fill="hold" grpId="0" nodeType="clickEffect">
                                  <p:stCondLst>
                                    <p:cond delay="0"/>
                                  </p:stCondLst>
                                  <p:childTnLst>
                                    <p:set>
                                      <p:cBhvr>
                                        <p:cTn id="190" dur="1" fill="hold">
                                          <p:stCondLst>
                                            <p:cond delay="0"/>
                                          </p:stCondLst>
                                        </p:cTn>
                                        <p:tgtEl>
                                          <p:spTgt spid="31"/>
                                        </p:tgtEl>
                                        <p:attrNameLst>
                                          <p:attrName>style.visibility</p:attrName>
                                        </p:attrNameLst>
                                      </p:cBhvr>
                                      <p:to>
                                        <p:strVal val="visible"/>
                                      </p:to>
                                    </p:set>
                                    <p:animEffect transition="in" filter="fade">
                                      <p:cBhvr>
                                        <p:cTn id="191" dur="1000"/>
                                        <p:tgtEl>
                                          <p:spTgt spid="31"/>
                                        </p:tgtEl>
                                      </p:cBhvr>
                                    </p:animEffect>
                                    <p:anim calcmode="lin" valueType="num">
                                      <p:cBhvr>
                                        <p:cTn id="192" dur="1000" fill="hold"/>
                                        <p:tgtEl>
                                          <p:spTgt spid="31"/>
                                        </p:tgtEl>
                                        <p:attrNameLst>
                                          <p:attrName>ppt_x</p:attrName>
                                        </p:attrNameLst>
                                      </p:cBhvr>
                                      <p:tavLst>
                                        <p:tav tm="0">
                                          <p:val>
                                            <p:strVal val="#ppt_x"/>
                                          </p:val>
                                        </p:tav>
                                        <p:tav tm="100000">
                                          <p:val>
                                            <p:strVal val="#ppt_x"/>
                                          </p:val>
                                        </p:tav>
                                      </p:tavLst>
                                    </p:anim>
                                    <p:anim calcmode="lin" valueType="num">
                                      <p:cBhvr>
                                        <p:cTn id="19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42" presetClass="entr" presetSubtype="0" fill="hold" grpId="0" nodeType="clickEffect">
                                  <p:stCondLst>
                                    <p:cond delay="0"/>
                                  </p:stCondLst>
                                  <p:childTnLst>
                                    <p:set>
                                      <p:cBhvr>
                                        <p:cTn id="197" dur="1" fill="hold">
                                          <p:stCondLst>
                                            <p:cond delay="0"/>
                                          </p:stCondLst>
                                        </p:cTn>
                                        <p:tgtEl>
                                          <p:spTgt spid="3072"/>
                                        </p:tgtEl>
                                        <p:attrNameLst>
                                          <p:attrName>style.visibility</p:attrName>
                                        </p:attrNameLst>
                                      </p:cBhvr>
                                      <p:to>
                                        <p:strVal val="visible"/>
                                      </p:to>
                                    </p:set>
                                    <p:animEffect transition="in" filter="fade">
                                      <p:cBhvr>
                                        <p:cTn id="198" dur="1000"/>
                                        <p:tgtEl>
                                          <p:spTgt spid="3072"/>
                                        </p:tgtEl>
                                      </p:cBhvr>
                                    </p:animEffect>
                                    <p:anim calcmode="lin" valueType="num">
                                      <p:cBhvr>
                                        <p:cTn id="199" dur="1000" fill="hold"/>
                                        <p:tgtEl>
                                          <p:spTgt spid="3072"/>
                                        </p:tgtEl>
                                        <p:attrNameLst>
                                          <p:attrName>ppt_x</p:attrName>
                                        </p:attrNameLst>
                                      </p:cBhvr>
                                      <p:tavLst>
                                        <p:tav tm="0">
                                          <p:val>
                                            <p:strVal val="#ppt_x"/>
                                          </p:val>
                                        </p:tav>
                                        <p:tav tm="100000">
                                          <p:val>
                                            <p:strVal val="#ppt_x"/>
                                          </p:val>
                                        </p:tav>
                                      </p:tavLst>
                                    </p:anim>
                                    <p:anim calcmode="lin" valueType="num">
                                      <p:cBhvr>
                                        <p:cTn id="200" dur="1000" fill="hold"/>
                                        <p:tgtEl>
                                          <p:spTgt spid="30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4"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0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84253" y="696471"/>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00FF"/>
                </a:solidFill>
                <a:latin typeface="华文琥珀" pitchFamily="2" charset="-122"/>
                <a:ea typeface="华文琥珀" pitchFamily="2" charset="-122"/>
              </a:rPr>
              <a:t>词语解释</a:t>
            </a:r>
            <a:endParaRPr lang="zh-CN" altLang="en-US" sz="6000" cap="none" spc="0" dirty="0">
              <a:ln w="11430"/>
              <a:solidFill>
                <a:srgbClr val="0000FF"/>
              </a:solidFill>
              <a:latin typeface="华文琥珀" pitchFamily="2" charset="-122"/>
              <a:ea typeface="华文琥珀" pitchFamily="2" charset="-122"/>
            </a:endParaRPr>
          </a:p>
        </p:txBody>
      </p:sp>
      <p:sp>
        <p:nvSpPr>
          <p:cNvPr id="14" name="矩形 13"/>
          <p:cNvSpPr>
            <a:spLocks noChangeArrowheads="1"/>
          </p:cNvSpPr>
          <p:nvPr/>
        </p:nvSpPr>
        <p:spPr bwMode="auto">
          <a:xfrm>
            <a:off x="-56531" y="2204864"/>
            <a:ext cx="9144000" cy="445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3200" b="1" dirty="0">
                <a:solidFill>
                  <a:srgbClr val="FF0000"/>
                </a:solidFill>
                <a:latin typeface="华文楷体" pitchFamily="2" charset="-122"/>
                <a:ea typeface="华文楷体" pitchFamily="2" charset="-122"/>
              </a:rPr>
              <a:t>【</a:t>
            </a:r>
            <a:r>
              <a:rPr lang="zh-CN" altLang="en-US" sz="3200" b="1" dirty="0">
                <a:solidFill>
                  <a:srgbClr val="FF0000"/>
                </a:solidFill>
                <a:latin typeface="华文楷体" pitchFamily="2" charset="-122"/>
                <a:ea typeface="华文楷体" pitchFamily="2" charset="-122"/>
              </a:rPr>
              <a:t>荣膺</a:t>
            </a:r>
            <a:r>
              <a:rPr lang="en-US" altLang="zh-CN" sz="3200" b="1" dirty="0">
                <a:solidFill>
                  <a:srgbClr val="FF0000"/>
                </a:solidFill>
                <a:latin typeface="华文楷体" pitchFamily="2" charset="-122"/>
                <a:ea typeface="华文楷体" pitchFamily="2" charset="-122"/>
              </a:rPr>
              <a:t>】</a:t>
            </a:r>
            <a:r>
              <a:rPr lang="zh-CN" altLang="en-US" sz="3200" b="1" dirty="0">
                <a:solidFill>
                  <a:srgbClr val="070709"/>
                </a:solidFill>
                <a:latin typeface="华文楷体" pitchFamily="2" charset="-122"/>
                <a:ea typeface="华文楷体" pitchFamily="2" charset="-122"/>
              </a:rPr>
              <a:t>光荣地获得。膺，承受、承当。</a:t>
            </a:r>
          </a:p>
          <a:p>
            <a:pPr>
              <a:lnSpc>
                <a:spcPct val="150000"/>
              </a:lnSpc>
            </a:pPr>
            <a:r>
              <a:rPr lang="en-US" altLang="zh-CN" sz="3200" b="1" dirty="0">
                <a:solidFill>
                  <a:srgbClr val="FF0000"/>
                </a:solidFill>
                <a:latin typeface="华文楷体" pitchFamily="2" charset="-122"/>
                <a:ea typeface="华文楷体" pitchFamily="2" charset="-122"/>
              </a:rPr>
              <a:t>【</a:t>
            </a:r>
            <a:r>
              <a:rPr lang="zh-CN" altLang="en-US" sz="3200" b="1" dirty="0">
                <a:solidFill>
                  <a:srgbClr val="FF0000"/>
                </a:solidFill>
                <a:latin typeface="华文楷体" pitchFamily="2" charset="-122"/>
                <a:ea typeface="华文楷体" pitchFamily="2" charset="-122"/>
              </a:rPr>
              <a:t>隐匿</a:t>
            </a:r>
            <a:r>
              <a:rPr lang="en-US" altLang="zh-CN" sz="3200" b="1" dirty="0">
                <a:solidFill>
                  <a:srgbClr val="FF0000"/>
                </a:solidFill>
                <a:latin typeface="华文楷体" pitchFamily="2" charset="-122"/>
                <a:ea typeface="华文楷体" pitchFamily="2" charset="-122"/>
              </a:rPr>
              <a:t>】</a:t>
            </a:r>
            <a:r>
              <a:rPr lang="zh-CN" altLang="en-US" sz="3200" b="1" dirty="0">
                <a:solidFill>
                  <a:srgbClr val="070709"/>
                </a:solidFill>
                <a:latin typeface="华文楷体" pitchFamily="2" charset="-122"/>
                <a:ea typeface="华文楷体" pitchFamily="2" charset="-122"/>
              </a:rPr>
              <a:t>隐瞒；隐藏，躲起来。</a:t>
            </a:r>
          </a:p>
          <a:p>
            <a:pPr>
              <a:lnSpc>
                <a:spcPct val="150000"/>
              </a:lnSpc>
            </a:pPr>
            <a:r>
              <a:rPr lang="en-US" altLang="zh-CN" sz="3200" b="1" dirty="0">
                <a:solidFill>
                  <a:srgbClr val="FF0000"/>
                </a:solidFill>
                <a:latin typeface="华文楷体" pitchFamily="2" charset="-122"/>
                <a:ea typeface="华文楷体" pitchFamily="2" charset="-122"/>
              </a:rPr>
              <a:t>【</a:t>
            </a:r>
            <a:r>
              <a:rPr lang="zh-CN" altLang="en-US" sz="3200" b="1" dirty="0">
                <a:solidFill>
                  <a:srgbClr val="FF0000"/>
                </a:solidFill>
                <a:latin typeface="华文楷体" pitchFamily="2" charset="-122"/>
                <a:ea typeface="华文楷体" pitchFamily="2" charset="-122"/>
              </a:rPr>
              <a:t>腻歪</a:t>
            </a:r>
            <a:r>
              <a:rPr lang="en-US" altLang="zh-CN" sz="3200" b="1" dirty="0">
                <a:solidFill>
                  <a:srgbClr val="FF0000"/>
                </a:solidFill>
                <a:latin typeface="华文楷体" pitchFamily="2" charset="-122"/>
                <a:ea typeface="华文楷体" pitchFamily="2" charset="-122"/>
              </a:rPr>
              <a:t>】</a:t>
            </a:r>
            <a:r>
              <a:rPr lang="zh-CN" altLang="en-US" sz="3200" b="1" dirty="0">
                <a:solidFill>
                  <a:srgbClr val="070709"/>
                </a:solidFill>
                <a:latin typeface="华文楷体" pitchFamily="2" charset="-122"/>
                <a:ea typeface="华文楷体" pitchFamily="2" charset="-122"/>
              </a:rPr>
              <a:t>厌恶，厌烦。</a:t>
            </a:r>
          </a:p>
          <a:p>
            <a:pPr>
              <a:lnSpc>
                <a:spcPct val="150000"/>
              </a:lnSpc>
            </a:pPr>
            <a:r>
              <a:rPr lang="en-US" altLang="zh-CN" sz="3200" b="1" dirty="0">
                <a:solidFill>
                  <a:srgbClr val="FF0000"/>
                </a:solidFill>
                <a:latin typeface="华文楷体" pitchFamily="2" charset="-122"/>
                <a:ea typeface="华文楷体" pitchFamily="2" charset="-122"/>
              </a:rPr>
              <a:t>【</a:t>
            </a:r>
            <a:r>
              <a:rPr lang="zh-CN" altLang="en-US" sz="3200" b="1" dirty="0">
                <a:solidFill>
                  <a:srgbClr val="FF0000"/>
                </a:solidFill>
                <a:latin typeface="华文楷体" pitchFamily="2" charset="-122"/>
                <a:ea typeface="华文楷体" pitchFamily="2" charset="-122"/>
              </a:rPr>
              <a:t>一气呵成</a:t>
            </a:r>
            <a:r>
              <a:rPr lang="en-US" altLang="zh-CN" sz="3200" b="1" dirty="0">
                <a:solidFill>
                  <a:srgbClr val="FF0000"/>
                </a:solidFill>
                <a:latin typeface="华文楷体" pitchFamily="2" charset="-122"/>
                <a:ea typeface="华文楷体" pitchFamily="2" charset="-122"/>
              </a:rPr>
              <a:t>】</a:t>
            </a:r>
            <a:r>
              <a:rPr lang="zh-CN" altLang="en-US" sz="3200" b="1" dirty="0">
                <a:solidFill>
                  <a:srgbClr val="070709"/>
                </a:solidFill>
                <a:latin typeface="华文楷体" pitchFamily="2" charset="-122"/>
                <a:ea typeface="华文楷体" pitchFamily="2" charset="-122"/>
              </a:rPr>
              <a:t>形容文章的气势首尾贯通；形容完成整个工作的过程不间断，不松懈。</a:t>
            </a:r>
          </a:p>
          <a:p>
            <a:pPr>
              <a:lnSpc>
                <a:spcPct val="150000"/>
              </a:lnSpc>
            </a:pPr>
            <a:r>
              <a:rPr lang="en-US" altLang="zh-CN" sz="3200" b="1" dirty="0">
                <a:solidFill>
                  <a:srgbClr val="FF0000"/>
                </a:solidFill>
                <a:latin typeface="华文楷体" pitchFamily="2" charset="-122"/>
                <a:ea typeface="华文楷体" pitchFamily="2" charset="-122"/>
              </a:rPr>
              <a:t>【</a:t>
            </a:r>
            <a:r>
              <a:rPr lang="zh-CN" altLang="en-US" sz="3200" b="1" dirty="0">
                <a:solidFill>
                  <a:srgbClr val="FF0000"/>
                </a:solidFill>
                <a:latin typeface="华文楷体" pitchFamily="2" charset="-122"/>
                <a:ea typeface="华文楷体" pitchFamily="2" charset="-122"/>
              </a:rPr>
              <a:t>如坐针毡</a:t>
            </a:r>
            <a:r>
              <a:rPr lang="en-US" altLang="zh-CN" sz="3200" b="1" dirty="0">
                <a:solidFill>
                  <a:srgbClr val="FF0000"/>
                </a:solidFill>
                <a:latin typeface="华文楷体" pitchFamily="2" charset="-122"/>
                <a:ea typeface="华文楷体" pitchFamily="2" charset="-122"/>
              </a:rPr>
              <a:t>】</a:t>
            </a:r>
            <a:r>
              <a:rPr lang="zh-CN" altLang="en-US" sz="3200" b="1" dirty="0">
                <a:solidFill>
                  <a:srgbClr val="070709"/>
                </a:solidFill>
                <a:latin typeface="华文楷体" pitchFamily="2" charset="-122"/>
                <a:ea typeface="华文楷体" pitchFamily="2" charset="-122"/>
              </a:rPr>
              <a:t>像坐在有针的毡子</a:t>
            </a:r>
            <a:r>
              <a:rPr lang="zh-CN" altLang="en-US" sz="3200" b="1" dirty="0" smtClean="0">
                <a:solidFill>
                  <a:srgbClr val="070709"/>
                </a:solidFill>
                <a:latin typeface="华文楷体" pitchFamily="2" charset="-122"/>
                <a:ea typeface="华文楷体" pitchFamily="2" charset="-122"/>
              </a:rPr>
              <a:t>上，</a:t>
            </a:r>
            <a:r>
              <a:rPr lang="zh-CN" altLang="en-US" sz="3200" b="1" dirty="0">
                <a:solidFill>
                  <a:srgbClr val="070709"/>
                </a:solidFill>
                <a:latin typeface="华文楷体" pitchFamily="2" charset="-122"/>
                <a:ea typeface="华文楷体" pitchFamily="2" charset="-122"/>
              </a:rPr>
              <a:t>形容心神不宁。</a:t>
            </a:r>
            <a:endParaRPr lang="en-US" altLang="zh-CN" sz="3200" b="1" dirty="0">
              <a:solidFill>
                <a:srgbClr val="070709"/>
              </a:solidFill>
              <a:latin typeface="华文楷体" pitchFamily="2" charset="-122"/>
              <a:ea typeface="华文楷体" pitchFamily="2" charset="-122"/>
            </a:endParaRPr>
          </a:p>
        </p:txBody>
      </p:sp>
    </p:spTree>
    <p:extLst>
      <p:ext uri="{BB962C8B-B14F-4D97-AF65-F5344CB8AC3E}">
        <p14:creationId xmlns:p14="http://schemas.microsoft.com/office/powerpoint/2010/main" val="162955515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 calcmode="lin" valueType="num">
                                      <p:cBhvr>
                                        <p:cTn id="12" dur="500" decel="50000" fill="hold">
                                          <p:stCondLst>
                                            <p:cond delay="0"/>
                                          </p:stCondLst>
                                        </p:cTn>
                                        <p:tgtEl>
                                          <p:spTgt spid="14">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4">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4">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14">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4">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4">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4">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grpId="0" nodeType="clickEffect">
                                  <p:stCondLst>
                                    <p:cond delay="0"/>
                                  </p:stCondLst>
                                  <p:childTnLst>
                                    <p:set>
                                      <p:cBhvr>
                                        <p:cTn id="23" dur="1" fill="hold">
                                          <p:stCondLst>
                                            <p:cond delay="0"/>
                                          </p:stCondLst>
                                        </p:cTn>
                                        <p:tgtEl>
                                          <p:spTgt spid="14">
                                            <p:txEl>
                                              <p:pRg st="1" end="1"/>
                                            </p:txEl>
                                          </p:spTgt>
                                        </p:tgtEl>
                                        <p:attrNameLst>
                                          <p:attrName>style.visibility</p:attrName>
                                        </p:attrNameLst>
                                      </p:cBhvr>
                                      <p:to>
                                        <p:strVal val="visible"/>
                                      </p:to>
                                    </p:set>
                                    <p:anim calcmode="lin" valueType="num">
                                      <p:cBhvr>
                                        <p:cTn id="24" dur="500" decel="50000" fill="hold">
                                          <p:stCondLst>
                                            <p:cond delay="0"/>
                                          </p:stCondLst>
                                        </p:cTn>
                                        <p:tgtEl>
                                          <p:spTgt spid="14">
                                            <p:txEl>
                                              <p:pRg st="1" end="1"/>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4">
                                            <p:txEl>
                                              <p:pRg st="1" end="1"/>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4">
                                            <p:txEl>
                                              <p:pRg st="1" end="1"/>
                                            </p:txEl>
                                          </p:spTgt>
                                        </p:tgtEl>
                                        <p:attrNameLst>
                                          <p:attrName>ppt_w</p:attrName>
                                        </p:attrNameLst>
                                      </p:cBhvr>
                                      <p:tavLst>
                                        <p:tav tm="0">
                                          <p:val>
                                            <p:strVal val="#ppt_w*.05"/>
                                          </p:val>
                                        </p:tav>
                                        <p:tav tm="100000">
                                          <p:val>
                                            <p:strVal val="#ppt_w"/>
                                          </p:val>
                                        </p:tav>
                                      </p:tavLst>
                                    </p:anim>
                                    <p:anim calcmode="lin" valueType="num">
                                      <p:cBhvr>
                                        <p:cTn id="27" dur="1000" fill="hold"/>
                                        <p:tgtEl>
                                          <p:spTgt spid="14">
                                            <p:txEl>
                                              <p:pRg st="1" end="1"/>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4">
                                            <p:txEl>
                                              <p:pRg st="1" end="1"/>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4">
                                            <p:txEl>
                                              <p:pRg st="1" end="1"/>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4">
                                            <p:txEl>
                                              <p:pRg st="1" end="1"/>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4">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grpId="0" nodeType="clickEffect">
                                  <p:stCondLst>
                                    <p:cond delay="0"/>
                                  </p:stCondLst>
                                  <p:childTnLst>
                                    <p:set>
                                      <p:cBhvr>
                                        <p:cTn id="35" dur="1" fill="hold">
                                          <p:stCondLst>
                                            <p:cond delay="0"/>
                                          </p:stCondLst>
                                        </p:cTn>
                                        <p:tgtEl>
                                          <p:spTgt spid="14">
                                            <p:txEl>
                                              <p:pRg st="2" end="2"/>
                                            </p:txEl>
                                          </p:spTgt>
                                        </p:tgtEl>
                                        <p:attrNameLst>
                                          <p:attrName>style.visibility</p:attrName>
                                        </p:attrNameLst>
                                      </p:cBhvr>
                                      <p:to>
                                        <p:strVal val="visible"/>
                                      </p:to>
                                    </p:set>
                                    <p:anim calcmode="lin" valueType="num">
                                      <p:cBhvr>
                                        <p:cTn id="36" dur="500" decel="50000" fill="hold">
                                          <p:stCondLst>
                                            <p:cond delay="0"/>
                                          </p:stCondLst>
                                        </p:cTn>
                                        <p:tgtEl>
                                          <p:spTgt spid="14">
                                            <p:txEl>
                                              <p:pRg st="2" end="2"/>
                                            </p:txEl>
                                          </p:spTgt>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14">
                                            <p:txEl>
                                              <p:pRg st="2" end="2"/>
                                            </p:txEl>
                                          </p:spTgt>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14">
                                            <p:txEl>
                                              <p:pRg st="2" end="2"/>
                                            </p:txEl>
                                          </p:spTgt>
                                        </p:tgtEl>
                                        <p:attrNameLst>
                                          <p:attrName>ppt_w</p:attrName>
                                        </p:attrNameLst>
                                      </p:cBhvr>
                                      <p:tavLst>
                                        <p:tav tm="0">
                                          <p:val>
                                            <p:strVal val="#ppt_w*.05"/>
                                          </p:val>
                                        </p:tav>
                                        <p:tav tm="100000">
                                          <p:val>
                                            <p:strVal val="#ppt_w"/>
                                          </p:val>
                                        </p:tav>
                                      </p:tavLst>
                                    </p:anim>
                                    <p:anim calcmode="lin" valueType="num">
                                      <p:cBhvr>
                                        <p:cTn id="39" dur="1000" fill="hold"/>
                                        <p:tgtEl>
                                          <p:spTgt spid="14">
                                            <p:txEl>
                                              <p:pRg st="2" end="2"/>
                                            </p:txEl>
                                          </p:spTgt>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14">
                                            <p:txEl>
                                              <p:pRg st="2" end="2"/>
                                            </p:txEl>
                                          </p:spTgt>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14">
                                            <p:txEl>
                                              <p:pRg st="2" end="2"/>
                                            </p:txEl>
                                          </p:spTgt>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14">
                                            <p:txEl>
                                              <p:pRg st="2" end="2"/>
                                            </p:txEl>
                                          </p:spTgt>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14">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5" presetClass="entr" presetSubtype="0" fill="hold" grpId="0" nodeType="clickEffect">
                                  <p:stCondLst>
                                    <p:cond delay="0"/>
                                  </p:stCondLst>
                                  <p:childTnLst>
                                    <p:set>
                                      <p:cBhvr>
                                        <p:cTn id="47" dur="1" fill="hold">
                                          <p:stCondLst>
                                            <p:cond delay="0"/>
                                          </p:stCondLst>
                                        </p:cTn>
                                        <p:tgtEl>
                                          <p:spTgt spid="14">
                                            <p:txEl>
                                              <p:pRg st="3" end="3"/>
                                            </p:txEl>
                                          </p:spTgt>
                                        </p:tgtEl>
                                        <p:attrNameLst>
                                          <p:attrName>style.visibility</p:attrName>
                                        </p:attrNameLst>
                                      </p:cBhvr>
                                      <p:to>
                                        <p:strVal val="visible"/>
                                      </p:to>
                                    </p:set>
                                    <p:anim calcmode="lin" valueType="num">
                                      <p:cBhvr>
                                        <p:cTn id="48" dur="500" decel="50000" fill="hold">
                                          <p:stCondLst>
                                            <p:cond delay="0"/>
                                          </p:stCondLst>
                                        </p:cTn>
                                        <p:tgtEl>
                                          <p:spTgt spid="14">
                                            <p:txEl>
                                              <p:pRg st="3" end="3"/>
                                            </p:txEl>
                                          </p:spTgt>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14">
                                            <p:txEl>
                                              <p:pRg st="3" end="3"/>
                                            </p:txEl>
                                          </p:spTgt>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14">
                                            <p:txEl>
                                              <p:pRg st="3" end="3"/>
                                            </p:txEl>
                                          </p:spTgt>
                                        </p:tgtEl>
                                        <p:attrNameLst>
                                          <p:attrName>ppt_w</p:attrName>
                                        </p:attrNameLst>
                                      </p:cBhvr>
                                      <p:tavLst>
                                        <p:tav tm="0">
                                          <p:val>
                                            <p:strVal val="#ppt_w*.05"/>
                                          </p:val>
                                        </p:tav>
                                        <p:tav tm="100000">
                                          <p:val>
                                            <p:strVal val="#ppt_w"/>
                                          </p:val>
                                        </p:tav>
                                      </p:tavLst>
                                    </p:anim>
                                    <p:anim calcmode="lin" valueType="num">
                                      <p:cBhvr>
                                        <p:cTn id="51" dur="1000" fill="hold"/>
                                        <p:tgtEl>
                                          <p:spTgt spid="14">
                                            <p:txEl>
                                              <p:pRg st="3" end="3"/>
                                            </p:txEl>
                                          </p:spTgt>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14">
                                            <p:txEl>
                                              <p:pRg st="3" end="3"/>
                                            </p:txEl>
                                          </p:spTgt>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14">
                                            <p:txEl>
                                              <p:pRg st="3" end="3"/>
                                            </p:txEl>
                                          </p:spTgt>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14">
                                            <p:txEl>
                                              <p:pRg st="3" end="3"/>
                                            </p:txEl>
                                          </p:spTgt>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14">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5" presetClass="entr" presetSubtype="0" fill="hold" grpId="0" nodeType="clickEffect">
                                  <p:stCondLst>
                                    <p:cond delay="0"/>
                                  </p:stCondLst>
                                  <p:childTnLst>
                                    <p:set>
                                      <p:cBhvr>
                                        <p:cTn id="59" dur="1" fill="hold">
                                          <p:stCondLst>
                                            <p:cond delay="0"/>
                                          </p:stCondLst>
                                        </p:cTn>
                                        <p:tgtEl>
                                          <p:spTgt spid="14">
                                            <p:txEl>
                                              <p:pRg st="4" end="4"/>
                                            </p:txEl>
                                          </p:spTgt>
                                        </p:tgtEl>
                                        <p:attrNameLst>
                                          <p:attrName>style.visibility</p:attrName>
                                        </p:attrNameLst>
                                      </p:cBhvr>
                                      <p:to>
                                        <p:strVal val="visible"/>
                                      </p:to>
                                    </p:set>
                                    <p:anim calcmode="lin" valueType="num">
                                      <p:cBhvr>
                                        <p:cTn id="60" dur="500" decel="50000" fill="hold">
                                          <p:stCondLst>
                                            <p:cond delay="0"/>
                                          </p:stCondLst>
                                        </p:cTn>
                                        <p:tgtEl>
                                          <p:spTgt spid="14">
                                            <p:txEl>
                                              <p:pRg st="4" end="4"/>
                                            </p:txEl>
                                          </p:spTgt>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14">
                                            <p:txEl>
                                              <p:pRg st="4" end="4"/>
                                            </p:txEl>
                                          </p:spTgt>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14">
                                            <p:txEl>
                                              <p:pRg st="4" end="4"/>
                                            </p:txEl>
                                          </p:spTgt>
                                        </p:tgtEl>
                                        <p:attrNameLst>
                                          <p:attrName>ppt_w</p:attrName>
                                        </p:attrNameLst>
                                      </p:cBhvr>
                                      <p:tavLst>
                                        <p:tav tm="0">
                                          <p:val>
                                            <p:strVal val="#ppt_w*.05"/>
                                          </p:val>
                                        </p:tav>
                                        <p:tav tm="100000">
                                          <p:val>
                                            <p:strVal val="#ppt_w"/>
                                          </p:val>
                                        </p:tav>
                                      </p:tavLst>
                                    </p:anim>
                                    <p:anim calcmode="lin" valueType="num">
                                      <p:cBhvr>
                                        <p:cTn id="63" dur="1000" fill="hold"/>
                                        <p:tgtEl>
                                          <p:spTgt spid="14">
                                            <p:txEl>
                                              <p:pRg st="4" end="4"/>
                                            </p:txEl>
                                          </p:spTgt>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14">
                                            <p:txEl>
                                              <p:pRg st="4" end="4"/>
                                            </p:txEl>
                                          </p:spTgt>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14">
                                            <p:txEl>
                                              <p:pRg st="4" end="4"/>
                                            </p:txEl>
                                          </p:spTgt>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14">
                                            <p:txEl>
                                              <p:pRg st="4" end="4"/>
                                            </p:txEl>
                                          </p:spTgt>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12474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2060"/>
                </a:solidFill>
                <a:latin typeface="华文琥珀" pitchFamily="2" charset="-122"/>
                <a:ea typeface="华文琥珀" pitchFamily="2" charset="-122"/>
              </a:rPr>
              <a:t>整体感知</a:t>
            </a:r>
            <a:endParaRPr lang="zh-CN" altLang="en-US" sz="6000" cap="none" spc="0" dirty="0">
              <a:ln w="11430"/>
              <a:solidFill>
                <a:srgbClr val="002060"/>
              </a:solidFill>
              <a:latin typeface="华文琥珀" pitchFamily="2" charset="-122"/>
              <a:ea typeface="华文琥珀" pitchFamily="2" charset="-122"/>
            </a:endParaRPr>
          </a:p>
        </p:txBody>
      </p:sp>
      <p:sp>
        <p:nvSpPr>
          <p:cNvPr id="4" name="矩形 3"/>
          <p:cNvSpPr/>
          <p:nvPr/>
        </p:nvSpPr>
        <p:spPr>
          <a:xfrm>
            <a:off x="0" y="2429261"/>
            <a:ext cx="8388424" cy="584775"/>
          </a:xfrm>
          <a:prstGeom prst="rect">
            <a:avLst/>
          </a:prstGeom>
        </p:spPr>
        <p:txBody>
          <a:bodyPr wrap="square">
            <a:spAutoFit/>
          </a:bodyPr>
          <a:lstStyle/>
          <a:p>
            <a:r>
              <a:rPr lang="zh-CN" altLang="en-US" sz="3200" b="1" dirty="0" smtClean="0">
                <a:solidFill>
                  <a:srgbClr val="663300"/>
                </a:solidFill>
                <a:latin typeface="华文楷体" pitchFamily="2" charset="-122"/>
                <a:ea typeface="华文楷体" pitchFamily="2" charset="-122"/>
              </a:rPr>
              <a:t>读文章，概括文章写了一件什么事情？</a:t>
            </a:r>
            <a:endParaRPr lang="zh-CN" altLang="zh-CN" sz="3200" b="1" dirty="0">
              <a:solidFill>
                <a:srgbClr val="663300"/>
              </a:solidFill>
              <a:latin typeface="华文楷体" pitchFamily="2" charset="-122"/>
              <a:ea typeface="华文楷体" pitchFamily="2" charset="-122"/>
            </a:endParaRPr>
          </a:p>
        </p:txBody>
      </p:sp>
      <p:sp>
        <p:nvSpPr>
          <p:cNvPr id="5" name="矩形 4"/>
          <p:cNvSpPr/>
          <p:nvPr/>
        </p:nvSpPr>
        <p:spPr>
          <a:xfrm>
            <a:off x="1455798" y="3789040"/>
            <a:ext cx="5879966" cy="1077218"/>
          </a:xfrm>
          <a:prstGeom prst="rect">
            <a:avLst/>
          </a:prstGeom>
        </p:spPr>
        <p:txBody>
          <a:bodyPr wrap="square">
            <a:spAutoFit/>
          </a:bodyPr>
          <a:lstStyle/>
          <a:p>
            <a:r>
              <a:rPr lang="zh-CN" altLang="en-US" sz="3200" b="1" dirty="0" smtClean="0">
                <a:solidFill>
                  <a:srgbClr val="0000FF"/>
                </a:solidFill>
                <a:latin typeface="华文楷体" pitchFamily="2" charset="-122"/>
                <a:ea typeface="华文楷体" pitchFamily="2" charset="-122"/>
              </a:rPr>
              <a:t>何满子</a:t>
            </a:r>
            <a:r>
              <a:rPr lang="zh-CN" altLang="en-US" sz="3200" b="1" dirty="0">
                <a:solidFill>
                  <a:srgbClr val="0000FF"/>
                </a:solidFill>
                <a:latin typeface="华文楷体" pitchFamily="2" charset="-122"/>
                <a:ea typeface="华文楷体" pitchFamily="2" charset="-122"/>
              </a:rPr>
              <a:t>被爷爷拴在葡萄架的立柱上，系的</a:t>
            </a:r>
            <a:r>
              <a:rPr lang="zh-CN" altLang="en-US" sz="3200" b="1" dirty="0" smtClean="0">
                <a:solidFill>
                  <a:srgbClr val="0000FF"/>
                </a:solidFill>
                <a:latin typeface="华文楷体" pitchFamily="2" charset="-122"/>
                <a:ea typeface="华文楷体" pitchFamily="2" charset="-122"/>
              </a:rPr>
              <a:t>是拴贼</a:t>
            </a:r>
            <a:r>
              <a:rPr lang="zh-CN" altLang="en-US" sz="3200" b="1" dirty="0">
                <a:solidFill>
                  <a:srgbClr val="0000FF"/>
                </a:solidFill>
                <a:latin typeface="华文楷体" pitchFamily="2" charset="-122"/>
                <a:ea typeface="华文楷体" pitchFamily="2" charset="-122"/>
              </a:rPr>
              <a:t>扣儿</a:t>
            </a:r>
            <a:r>
              <a:rPr lang="zh-CN" altLang="en-US" sz="3200" b="1" dirty="0" smtClean="0">
                <a:solidFill>
                  <a:srgbClr val="0000FF"/>
                </a:solidFill>
                <a:latin typeface="华文楷体" pitchFamily="2" charset="-122"/>
                <a:ea typeface="华文楷体" pitchFamily="2" charset="-122"/>
              </a:rPr>
              <a:t>。（</a:t>
            </a:r>
            <a:r>
              <a:rPr lang="en-US" altLang="zh-CN" sz="3200" b="1" dirty="0" smtClean="0">
                <a:solidFill>
                  <a:srgbClr val="0000FF"/>
                </a:solidFill>
                <a:latin typeface="华文楷体" pitchFamily="2" charset="-122"/>
                <a:ea typeface="华文楷体" pitchFamily="2" charset="-122"/>
              </a:rPr>
              <a:t>1</a:t>
            </a:r>
            <a:r>
              <a:rPr lang="zh-CN" altLang="en-US" sz="3200" b="1" dirty="0" smtClean="0">
                <a:solidFill>
                  <a:srgbClr val="0000FF"/>
                </a:solidFill>
                <a:latin typeface="华文楷体" pitchFamily="2" charset="-122"/>
                <a:ea typeface="华文楷体" pitchFamily="2" charset="-122"/>
              </a:rPr>
              <a:t>） </a:t>
            </a:r>
            <a:endParaRPr lang="zh-CN" altLang="en-US" sz="3200" dirty="0">
              <a:solidFill>
                <a:srgbClr val="0000FF"/>
              </a:solidFill>
              <a:latin typeface="华文楷体" pitchFamily="2" charset="-122"/>
              <a:ea typeface="华文楷体" pitchFamily="2" charset="-122"/>
            </a:endParaRPr>
          </a:p>
        </p:txBody>
      </p:sp>
      <p:sp>
        <p:nvSpPr>
          <p:cNvPr id="6" name="矩形 5"/>
          <p:cNvSpPr/>
          <p:nvPr/>
        </p:nvSpPr>
        <p:spPr>
          <a:xfrm>
            <a:off x="2371290" y="5030638"/>
            <a:ext cx="4288353" cy="584775"/>
          </a:xfrm>
          <a:prstGeom prst="rect">
            <a:avLst/>
          </a:prstGeom>
        </p:spPr>
        <p:txBody>
          <a:bodyPr wrap="none">
            <a:spAutoFit/>
          </a:bodyPr>
          <a:lstStyle/>
          <a:p>
            <a:r>
              <a:rPr lang="zh-CN" altLang="en-US" sz="3200" b="1" dirty="0">
                <a:solidFill>
                  <a:srgbClr val="C00000"/>
                </a:solidFill>
                <a:latin typeface="华文楷体" pitchFamily="2" charset="-122"/>
                <a:ea typeface="华文楷体" pitchFamily="2" charset="-122"/>
              </a:rPr>
              <a:t>爷爷为什么要这样做？</a:t>
            </a:r>
          </a:p>
        </p:txBody>
      </p:sp>
      <p:sp>
        <p:nvSpPr>
          <p:cNvPr id="7" name="矩形 6"/>
          <p:cNvSpPr/>
          <p:nvPr/>
        </p:nvSpPr>
        <p:spPr>
          <a:xfrm>
            <a:off x="25697" y="5776872"/>
            <a:ext cx="9118303" cy="1077218"/>
          </a:xfrm>
          <a:prstGeom prst="rect">
            <a:avLst/>
          </a:prstGeom>
        </p:spPr>
        <p:txBody>
          <a:bodyPr wrap="square">
            <a:spAutoFit/>
          </a:bodyPr>
          <a:lstStyle/>
          <a:p>
            <a:r>
              <a:rPr lang="zh-CN" altLang="en-US" sz="3200" b="1" dirty="0">
                <a:solidFill>
                  <a:srgbClr val="0000FF"/>
                </a:solidFill>
                <a:latin typeface="华文楷体" pitchFamily="2" charset="-122"/>
                <a:ea typeface="华文楷体" pitchFamily="2" charset="-122"/>
              </a:rPr>
              <a:t>日本鬼子把咱们中国大卸八</a:t>
            </a:r>
            <a:r>
              <a:rPr lang="zh-CN" altLang="en-US" sz="3200" b="1" dirty="0" smtClean="0">
                <a:solidFill>
                  <a:srgbClr val="0000FF"/>
                </a:solidFill>
                <a:latin typeface="华文楷体" pitchFamily="2" charset="-122"/>
                <a:ea typeface="华文楷体" pitchFamily="2" charset="-122"/>
              </a:rPr>
              <a:t>块，</a:t>
            </a:r>
            <a:r>
              <a:rPr lang="zh-CN" altLang="en-US" sz="3200" b="1" dirty="0">
                <a:solidFill>
                  <a:srgbClr val="0000FF"/>
                </a:solidFill>
                <a:latin typeface="华文楷体" pitchFamily="2" charset="-122"/>
                <a:ea typeface="华文楷体" pitchFamily="2" charset="-122"/>
              </a:rPr>
              <a:t>爷爷坐了牢，还险些扔了命，把满腔怒火发泄到他身上</a:t>
            </a:r>
            <a:r>
              <a:rPr lang="zh-CN" altLang="en-US" sz="3200" b="1" dirty="0" smtClean="0">
                <a:solidFill>
                  <a:srgbClr val="0000FF"/>
                </a:solidFill>
                <a:latin typeface="华文楷体" pitchFamily="2" charset="-122"/>
                <a:ea typeface="华文楷体" pitchFamily="2" charset="-122"/>
              </a:rPr>
              <a:t>。（</a:t>
            </a:r>
            <a:r>
              <a:rPr lang="en-US" altLang="zh-CN" sz="3200" b="1" dirty="0" smtClean="0">
                <a:solidFill>
                  <a:srgbClr val="0000FF"/>
                </a:solidFill>
                <a:latin typeface="华文楷体" pitchFamily="2" charset="-122"/>
                <a:ea typeface="华文楷体" pitchFamily="2" charset="-122"/>
              </a:rPr>
              <a:t>31-33</a:t>
            </a:r>
            <a:r>
              <a:rPr lang="zh-CN" altLang="en-US" sz="3200" b="1" dirty="0" smtClean="0">
                <a:solidFill>
                  <a:srgbClr val="0000FF"/>
                </a:solidFill>
                <a:latin typeface="华文楷体" pitchFamily="2" charset="-122"/>
                <a:ea typeface="华文楷体" pitchFamily="2" charset="-122"/>
              </a:rPr>
              <a:t>）</a:t>
            </a:r>
            <a:endParaRPr lang="zh-CN" altLang="en-US" sz="3200" b="1" dirty="0">
              <a:solidFill>
                <a:srgbClr val="0000FF"/>
              </a:solidFill>
              <a:latin typeface="华文楷体" pitchFamily="2" charset="-122"/>
              <a:ea typeface="华文楷体" pitchFamily="2" charset="-122"/>
            </a:endParaRPr>
          </a:p>
        </p:txBody>
      </p:sp>
      <p:sp>
        <p:nvSpPr>
          <p:cNvPr id="8" name="矩形 7"/>
          <p:cNvSpPr/>
          <p:nvPr/>
        </p:nvSpPr>
        <p:spPr>
          <a:xfrm>
            <a:off x="3168389" y="3105834"/>
            <a:ext cx="2527882" cy="584775"/>
          </a:xfrm>
          <a:prstGeom prst="rect">
            <a:avLst/>
          </a:prstGeom>
        </p:spPr>
        <p:txBody>
          <a:bodyPr wrap="square">
            <a:spAutoFit/>
          </a:bodyPr>
          <a:lstStyle/>
          <a:p>
            <a:r>
              <a:rPr lang="zh-CN" altLang="en-US" sz="3200" b="1" dirty="0">
                <a:solidFill>
                  <a:srgbClr val="C00000"/>
                </a:solidFill>
                <a:latin typeface="华文楷体" pitchFamily="2" charset="-122"/>
                <a:ea typeface="华文楷体" pitchFamily="2" charset="-122"/>
              </a:rPr>
              <a:t>课文开头</a:t>
            </a:r>
            <a:r>
              <a:rPr lang="zh-CN" altLang="en-US" sz="3200" b="1" dirty="0" smtClean="0">
                <a:solidFill>
                  <a:srgbClr val="C00000"/>
                </a:solidFill>
                <a:latin typeface="华文楷体" pitchFamily="2" charset="-122"/>
                <a:ea typeface="华文楷体" pitchFamily="2" charset="-122"/>
              </a:rPr>
              <a:t>写</a:t>
            </a:r>
            <a:endParaRPr lang="zh-CN" altLang="en-US" sz="3200" dirty="0">
              <a:solidFill>
                <a:srgbClr val="C00000"/>
              </a:solidFill>
              <a:latin typeface="华文楷体" pitchFamily="2" charset="-122"/>
              <a:ea typeface="华文楷体" pitchFamily="2" charset="-122"/>
            </a:endParaRPr>
          </a:p>
        </p:txBody>
      </p:sp>
    </p:spTree>
    <p:extLst>
      <p:ext uri="{BB962C8B-B14F-4D97-AF65-F5344CB8AC3E}">
        <p14:creationId xmlns:p14="http://schemas.microsoft.com/office/powerpoint/2010/main" val="2912662271"/>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8"/>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
                                        </p:tgtEl>
                                      </p:cBhvr>
                                    </p:animEffect>
                                  </p:childTnLst>
                                </p:cTn>
                              </p:par>
                              <p:par>
                                <p:cTn id="39" presetID="25"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4" dur="1000" fill="hold"/>
                                        <p:tgtEl>
                                          <p:spTgt spid="7"/>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884251" y="112474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2060"/>
                </a:solidFill>
                <a:latin typeface="华文琥珀" pitchFamily="2" charset="-122"/>
                <a:ea typeface="华文琥珀" pitchFamily="2" charset="-122"/>
              </a:rPr>
              <a:t>整体感知</a:t>
            </a:r>
            <a:endParaRPr lang="zh-CN" altLang="en-US" sz="6000" cap="none" spc="0" dirty="0">
              <a:ln w="11430"/>
              <a:solidFill>
                <a:srgbClr val="002060"/>
              </a:solidFill>
              <a:latin typeface="华文琥珀" pitchFamily="2" charset="-122"/>
              <a:ea typeface="华文琥珀" pitchFamily="2" charset="-122"/>
            </a:endParaRPr>
          </a:p>
        </p:txBody>
      </p:sp>
      <p:sp>
        <p:nvSpPr>
          <p:cNvPr id="14" name="矩形 13"/>
          <p:cNvSpPr/>
          <p:nvPr/>
        </p:nvSpPr>
        <p:spPr>
          <a:xfrm>
            <a:off x="0" y="2429261"/>
            <a:ext cx="8388424" cy="584775"/>
          </a:xfrm>
          <a:prstGeom prst="rect">
            <a:avLst/>
          </a:prstGeom>
        </p:spPr>
        <p:txBody>
          <a:bodyPr wrap="square">
            <a:spAutoFit/>
          </a:bodyPr>
          <a:lstStyle/>
          <a:p>
            <a:r>
              <a:rPr lang="zh-CN" altLang="en-US" sz="3200" b="1" dirty="0" smtClean="0">
                <a:solidFill>
                  <a:srgbClr val="663300"/>
                </a:solidFill>
                <a:latin typeface="华文楷体" pitchFamily="2" charset="-122"/>
                <a:ea typeface="华文楷体" pitchFamily="2" charset="-122"/>
              </a:rPr>
              <a:t>课文</a:t>
            </a:r>
            <a:r>
              <a:rPr lang="zh-CN" altLang="zh-CN" sz="3200" b="1" dirty="0">
                <a:solidFill>
                  <a:srgbClr val="663300"/>
                </a:solidFill>
                <a:latin typeface="华文楷体" pitchFamily="2" charset="-122"/>
                <a:ea typeface="华文楷体" pitchFamily="2" charset="-122"/>
              </a:rPr>
              <a:t>中的</a:t>
            </a:r>
            <a:r>
              <a:rPr lang="zh-CN" altLang="zh-CN" sz="3200" b="1" dirty="0" smtClean="0">
                <a:solidFill>
                  <a:srgbClr val="663300"/>
                </a:solidFill>
                <a:latin typeface="华文楷体" pitchFamily="2" charset="-122"/>
                <a:ea typeface="华文楷体" pitchFamily="2" charset="-122"/>
              </a:rPr>
              <a:t>主要</a:t>
            </a:r>
            <a:r>
              <a:rPr lang="zh-CN" altLang="en-US" sz="3200" b="1" dirty="0" smtClean="0">
                <a:solidFill>
                  <a:srgbClr val="663300"/>
                </a:solidFill>
                <a:latin typeface="华文楷体" pitchFamily="2" charset="-122"/>
                <a:ea typeface="华文楷体" pitchFamily="2" charset="-122"/>
              </a:rPr>
              <a:t>写了哪些</a:t>
            </a:r>
            <a:r>
              <a:rPr lang="zh-CN" altLang="zh-CN" sz="3200" b="1" dirty="0" smtClean="0">
                <a:solidFill>
                  <a:srgbClr val="663300"/>
                </a:solidFill>
                <a:latin typeface="华文楷体" pitchFamily="2" charset="-122"/>
                <a:ea typeface="华文楷体" pitchFamily="2" charset="-122"/>
              </a:rPr>
              <a:t>人物？</a:t>
            </a:r>
            <a:endParaRPr lang="zh-CN" altLang="zh-CN" sz="3200" b="1" dirty="0">
              <a:solidFill>
                <a:srgbClr val="663300"/>
              </a:solidFill>
              <a:latin typeface="华文楷体" pitchFamily="2" charset="-122"/>
              <a:ea typeface="华文楷体" pitchFamily="2" charset="-122"/>
            </a:endParaRPr>
          </a:p>
        </p:txBody>
      </p:sp>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427" y="3189498"/>
            <a:ext cx="2170026" cy="2879778"/>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a:xfrm>
            <a:off x="553665" y="6097235"/>
            <a:ext cx="1723549"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何满子</a:t>
            </a:r>
            <a:endParaRPr lang="zh-CN" altLang="en-US" sz="4000" cap="none" spc="0" dirty="0">
              <a:ln w="11430"/>
              <a:solidFill>
                <a:srgbClr val="CC00FF"/>
              </a:solidFill>
              <a:latin typeface="华文琥珀" pitchFamily="2" charset="-122"/>
              <a:ea typeface="华文琥珀" pitchFamily="2" charset="-122"/>
            </a:endParaRPr>
          </a:p>
        </p:txBody>
      </p:sp>
      <p:grpSp>
        <p:nvGrpSpPr>
          <p:cNvPr id="17" name="组合 16"/>
          <p:cNvGrpSpPr/>
          <p:nvPr/>
        </p:nvGrpSpPr>
        <p:grpSpPr>
          <a:xfrm>
            <a:off x="3112726" y="3140131"/>
            <a:ext cx="2749471" cy="3647495"/>
            <a:chOff x="3217524" y="3200489"/>
            <a:chExt cx="2749471" cy="3647495"/>
          </a:xfrm>
        </p:grpSpPr>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388" y="3200489"/>
              <a:ext cx="2199744" cy="2868787"/>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矩形 18"/>
            <p:cNvSpPr/>
            <p:nvPr/>
          </p:nvSpPr>
          <p:spPr>
            <a:xfrm>
              <a:off x="3217524" y="6140098"/>
              <a:ext cx="2749471" cy="707886"/>
            </a:xfrm>
            <a:prstGeom prst="rect">
              <a:avLst/>
            </a:prstGeom>
            <a:noFill/>
            <a:scene3d>
              <a:camera prst="orthographicFront"/>
              <a:lightRig rig="threePt" dir="t"/>
            </a:scene3d>
            <a:sp3d>
              <a:bevelT w="152400" h="50800" prst="softRound"/>
            </a:sp3d>
          </p:spPr>
          <p:txBody>
            <a:bodyPr wrap="none" lIns="91440" tIns="45720" rIns="91440" bIns="45720">
              <a:spAutoFit/>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一丈青大娘</a:t>
              </a:r>
              <a:endParaRPr lang="zh-CN" altLang="en-US" sz="4000" cap="none" spc="0" dirty="0">
                <a:ln w="11430"/>
                <a:solidFill>
                  <a:srgbClr val="CC00FF"/>
                </a:solidFill>
                <a:latin typeface="华文琥珀" pitchFamily="2" charset="-122"/>
                <a:ea typeface="华文琥珀" pitchFamily="2" charset="-122"/>
              </a:endParaRPr>
            </a:p>
          </p:txBody>
        </p:sp>
      </p:grpSp>
      <p:pic>
        <p:nvPicPr>
          <p:cNvPr id="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1075" y="3140131"/>
            <a:ext cx="2278810" cy="2957104"/>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矩形 20"/>
          <p:cNvSpPr/>
          <p:nvPr/>
        </p:nvSpPr>
        <p:spPr>
          <a:xfrm>
            <a:off x="6417686" y="6069276"/>
            <a:ext cx="2236510"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何大学问</a:t>
            </a:r>
            <a:endParaRPr lang="zh-CN" altLang="en-US" sz="4000" cap="none" spc="0" dirty="0">
              <a:ln w="11430"/>
              <a:solidFill>
                <a:srgbClr val="CC00FF"/>
              </a:solidFill>
              <a:latin typeface="华文琥珀" pitchFamily="2" charset="-122"/>
              <a:ea typeface="华文琥珀" pitchFamily="2" charset="-122"/>
            </a:endParaRPr>
          </a:p>
        </p:txBody>
      </p:sp>
    </p:spTree>
    <p:extLst>
      <p:ext uri="{BB962C8B-B14F-4D97-AF65-F5344CB8AC3E}">
        <p14:creationId xmlns:p14="http://schemas.microsoft.com/office/powerpoint/2010/main" val="3085211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800" decel="100000"/>
                                        <p:tgtEl>
                                          <p:spTgt spid="15"/>
                                        </p:tgtEl>
                                      </p:cBhvr>
                                    </p:animEffect>
                                    <p:anim calcmode="lin" valueType="num">
                                      <p:cBhvr>
                                        <p:cTn id="13" dur="800" decel="100000" fill="hold"/>
                                        <p:tgtEl>
                                          <p:spTgt spid="15"/>
                                        </p:tgtEl>
                                        <p:attrNameLst>
                                          <p:attrName>style.rotation</p:attrName>
                                        </p:attrNameLst>
                                      </p:cBhvr>
                                      <p:tavLst>
                                        <p:tav tm="0">
                                          <p:val>
                                            <p:fltVal val="-90"/>
                                          </p:val>
                                        </p:tav>
                                        <p:tav tm="100000">
                                          <p:val>
                                            <p:fltVal val="0"/>
                                          </p:val>
                                        </p:tav>
                                      </p:tavLst>
                                    </p:anim>
                                    <p:anim calcmode="lin" valueType="num">
                                      <p:cBhvr>
                                        <p:cTn id="14" dur="800" decel="100000" fill="hold"/>
                                        <p:tgtEl>
                                          <p:spTgt spid="15"/>
                                        </p:tgtEl>
                                        <p:attrNameLst>
                                          <p:attrName>ppt_x</p:attrName>
                                        </p:attrNameLst>
                                      </p:cBhvr>
                                      <p:tavLst>
                                        <p:tav tm="0">
                                          <p:val>
                                            <p:strVal val="#ppt_x+0.4"/>
                                          </p:val>
                                        </p:tav>
                                        <p:tav tm="100000">
                                          <p:val>
                                            <p:strVal val="#ppt_x-0.05"/>
                                          </p:val>
                                        </p:tav>
                                      </p:tavLst>
                                    </p:anim>
                                    <p:anim calcmode="lin" valueType="num">
                                      <p:cBhvr>
                                        <p:cTn id="15" dur="800" decel="100000" fill="hold"/>
                                        <p:tgtEl>
                                          <p:spTgt spid="1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par>
                                <p:cTn id="18" presetID="3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800" decel="100000"/>
                                        <p:tgtEl>
                                          <p:spTgt spid="16"/>
                                        </p:tgtEl>
                                      </p:cBhvr>
                                    </p:animEffect>
                                    <p:anim calcmode="lin" valueType="num">
                                      <p:cBhvr>
                                        <p:cTn id="21" dur="800" decel="100000" fill="hold"/>
                                        <p:tgtEl>
                                          <p:spTgt spid="16"/>
                                        </p:tgtEl>
                                        <p:attrNameLst>
                                          <p:attrName>style.rotation</p:attrName>
                                        </p:attrNameLst>
                                      </p:cBhvr>
                                      <p:tavLst>
                                        <p:tav tm="0">
                                          <p:val>
                                            <p:fltVal val="-90"/>
                                          </p:val>
                                        </p:tav>
                                        <p:tav tm="100000">
                                          <p:val>
                                            <p:fltVal val="0"/>
                                          </p:val>
                                        </p:tav>
                                      </p:tavLst>
                                    </p:anim>
                                    <p:anim calcmode="lin" valueType="num">
                                      <p:cBhvr>
                                        <p:cTn id="22" dur="800" decel="100000" fill="hold"/>
                                        <p:tgtEl>
                                          <p:spTgt spid="16"/>
                                        </p:tgtEl>
                                        <p:attrNameLst>
                                          <p:attrName>ppt_x</p:attrName>
                                        </p:attrNameLst>
                                      </p:cBhvr>
                                      <p:tavLst>
                                        <p:tav tm="0">
                                          <p:val>
                                            <p:strVal val="#ppt_x+0.4"/>
                                          </p:val>
                                        </p:tav>
                                        <p:tav tm="100000">
                                          <p:val>
                                            <p:strVal val="#ppt_x-0.05"/>
                                          </p:val>
                                        </p:tav>
                                      </p:tavLst>
                                    </p:anim>
                                    <p:anim calcmode="lin" valueType="num">
                                      <p:cBhvr>
                                        <p:cTn id="23" dur="800" decel="100000" fill="hold"/>
                                        <p:tgtEl>
                                          <p:spTgt spid="16"/>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800" decel="100000"/>
                                        <p:tgtEl>
                                          <p:spTgt spid="20"/>
                                        </p:tgtEl>
                                      </p:cBhvr>
                                    </p:animEffect>
                                    <p:anim calcmode="lin" valueType="num">
                                      <p:cBhvr>
                                        <p:cTn id="38" dur="800" decel="100000" fill="hold"/>
                                        <p:tgtEl>
                                          <p:spTgt spid="20"/>
                                        </p:tgtEl>
                                        <p:attrNameLst>
                                          <p:attrName>style.rotation</p:attrName>
                                        </p:attrNameLst>
                                      </p:cBhvr>
                                      <p:tavLst>
                                        <p:tav tm="0">
                                          <p:val>
                                            <p:fltVal val="-90"/>
                                          </p:val>
                                        </p:tav>
                                        <p:tav tm="100000">
                                          <p:val>
                                            <p:fltVal val="0"/>
                                          </p:val>
                                        </p:tav>
                                      </p:tavLst>
                                    </p:anim>
                                    <p:anim calcmode="lin" valueType="num">
                                      <p:cBhvr>
                                        <p:cTn id="39" dur="800" decel="100000" fill="hold"/>
                                        <p:tgtEl>
                                          <p:spTgt spid="20"/>
                                        </p:tgtEl>
                                        <p:attrNameLst>
                                          <p:attrName>ppt_x</p:attrName>
                                        </p:attrNameLst>
                                      </p:cBhvr>
                                      <p:tavLst>
                                        <p:tav tm="0">
                                          <p:val>
                                            <p:strVal val="#ppt_x+0.4"/>
                                          </p:val>
                                        </p:tav>
                                        <p:tav tm="100000">
                                          <p:val>
                                            <p:strVal val="#ppt_x-0.05"/>
                                          </p:val>
                                        </p:tav>
                                      </p:tavLst>
                                    </p:anim>
                                    <p:anim calcmode="lin" valueType="num">
                                      <p:cBhvr>
                                        <p:cTn id="40" dur="800" decel="100000" fill="hold"/>
                                        <p:tgtEl>
                                          <p:spTgt spid="20"/>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800" decel="100000"/>
                                        <p:tgtEl>
                                          <p:spTgt spid="21"/>
                                        </p:tgtEl>
                                      </p:cBhvr>
                                    </p:animEffect>
                                    <p:anim calcmode="lin" valueType="num">
                                      <p:cBhvr>
                                        <p:cTn id="46" dur="800" decel="100000" fill="hold"/>
                                        <p:tgtEl>
                                          <p:spTgt spid="21"/>
                                        </p:tgtEl>
                                        <p:attrNameLst>
                                          <p:attrName>style.rotation</p:attrName>
                                        </p:attrNameLst>
                                      </p:cBhvr>
                                      <p:tavLst>
                                        <p:tav tm="0">
                                          <p:val>
                                            <p:fltVal val="-90"/>
                                          </p:val>
                                        </p:tav>
                                        <p:tav tm="100000">
                                          <p:val>
                                            <p:fltVal val="0"/>
                                          </p:val>
                                        </p:tav>
                                      </p:tavLst>
                                    </p:anim>
                                    <p:anim calcmode="lin" valueType="num">
                                      <p:cBhvr>
                                        <p:cTn id="47" dur="800" decel="100000" fill="hold"/>
                                        <p:tgtEl>
                                          <p:spTgt spid="21"/>
                                        </p:tgtEl>
                                        <p:attrNameLst>
                                          <p:attrName>ppt_x</p:attrName>
                                        </p:attrNameLst>
                                      </p:cBhvr>
                                      <p:tavLst>
                                        <p:tav tm="0">
                                          <p:val>
                                            <p:strVal val="#ppt_x+0.4"/>
                                          </p:val>
                                        </p:tav>
                                        <p:tav tm="100000">
                                          <p:val>
                                            <p:strVal val="#ppt_x-0.05"/>
                                          </p:val>
                                        </p:tav>
                                      </p:tavLst>
                                    </p:anim>
                                    <p:anim calcmode="lin" valueType="num">
                                      <p:cBhvr>
                                        <p:cTn id="48" dur="800" decel="100000" fill="hold"/>
                                        <p:tgtEl>
                                          <p:spTgt spid="21"/>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88" y="2924944"/>
            <a:ext cx="2170026" cy="3144332"/>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30426" y="6097235"/>
            <a:ext cx="1723549"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何满子</a:t>
            </a:r>
            <a:endParaRPr lang="zh-CN" altLang="en-US" sz="4000" cap="none" spc="0" dirty="0">
              <a:ln w="11430"/>
              <a:solidFill>
                <a:srgbClr val="CC00FF"/>
              </a:solidFill>
              <a:latin typeface="华文琥珀" pitchFamily="2" charset="-122"/>
              <a:ea typeface="华文琥珀" pitchFamily="2" charset="-122"/>
            </a:endParaRPr>
          </a:p>
        </p:txBody>
      </p:sp>
      <p:sp>
        <p:nvSpPr>
          <p:cNvPr id="2" name="矩形 1"/>
          <p:cNvSpPr/>
          <p:nvPr/>
        </p:nvSpPr>
        <p:spPr>
          <a:xfrm>
            <a:off x="2296090" y="2890391"/>
            <a:ext cx="6847910" cy="1077218"/>
          </a:xfrm>
          <a:prstGeom prst="rect">
            <a:avLst/>
          </a:prstGeom>
        </p:spPr>
        <p:txBody>
          <a:bodyPr wrap="square">
            <a:spAutoFit/>
          </a:bodyPr>
          <a:lstStyle/>
          <a:p>
            <a:r>
              <a:rPr lang="zh-CN" altLang="en-US" sz="3200" b="1" dirty="0" smtClean="0">
                <a:solidFill>
                  <a:srgbClr val="FF0000"/>
                </a:solidFill>
                <a:latin typeface="华文楷体" pitchFamily="2" charset="-122"/>
                <a:ea typeface="华文楷体" pitchFamily="2" charset="-122"/>
              </a:rPr>
              <a:t>文中哪些</a:t>
            </a:r>
            <a:r>
              <a:rPr lang="zh-CN" altLang="en-US" sz="3200" b="1" dirty="0">
                <a:solidFill>
                  <a:srgbClr val="FF0000"/>
                </a:solidFill>
                <a:latin typeface="华文楷体" pitchFamily="2" charset="-122"/>
                <a:ea typeface="华文楷体" pitchFamily="2" charset="-122"/>
              </a:rPr>
              <a:t>句子</a:t>
            </a:r>
            <a:r>
              <a:rPr lang="zh-CN" altLang="en-US" sz="3200" b="1" dirty="0" smtClean="0">
                <a:solidFill>
                  <a:srgbClr val="FF0000"/>
                </a:solidFill>
                <a:latin typeface="华文楷体" pitchFamily="2" charset="-122"/>
                <a:ea typeface="华文楷体" pitchFamily="2" charset="-122"/>
              </a:rPr>
              <a:t>体现了何满子</a:t>
            </a:r>
            <a:r>
              <a:rPr lang="zh-CN" altLang="en-US" sz="3200" b="1" dirty="0">
                <a:solidFill>
                  <a:srgbClr val="FF0000"/>
                </a:solidFill>
                <a:latin typeface="华文楷体" pitchFamily="2" charset="-122"/>
                <a:ea typeface="华文楷体" pitchFamily="2" charset="-122"/>
              </a:rPr>
              <a:t>的性格特征，请试着描述</a:t>
            </a:r>
            <a:r>
              <a:rPr lang="zh-CN" altLang="en-US" sz="3200" b="1" dirty="0" smtClean="0">
                <a:solidFill>
                  <a:srgbClr val="FF0000"/>
                </a:solidFill>
                <a:latin typeface="华文楷体" pitchFamily="2" charset="-122"/>
                <a:ea typeface="华文楷体" pitchFamily="2" charset="-122"/>
              </a:rPr>
              <a:t>一下其性格特点？</a:t>
            </a:r>
            <a:endParaRPr lang="zh-CN" altLang="en-US" sz="3200" b="1" dirty="0">
              <a:latin typeface="华文楷体" pitchFamily="2" charset="-122"/>
              <a:ea typeface="华文楷体" pitchFamily="2" charset="-122"/>
            </a:endParaRPr>
          </a:p>
        </p:txBody>
      </p:sp>
      <p:sp>
        <p:nvSpPr>
          <p:cNvPr id="7" name="文本框 15364"/>
          <p:cNvSpPr txBox="1">
            <a:spLocks noChangeArrowheads="1"/>
          </p:cNvSpPr>
          <p:nvPr/>
        </p:nvSpPr>
        <p:spPr bwMode="auto">
          <a:xfrm>
            <a:off x="2296090" y="4014325"/>
            <a:ext cx="6918801"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10000"/>
              </a:lnSpc>
              <a:spcBef>
                <a:spcPts val="0"/>
              </a:spcBef>
              <a:buClr>
                <a:srgbClr val="FF0000"/>
              </a:buClr>
              <a:buFont typeface="Wingdings" pitchFamily="2" charset="2"/>
              <a:buChar char="Ø"/>
              <a:defRPr/>
            </a:pPr>
            <a:r>
              <a:rPr lang="zh-CN" altLang="en-US" sz="3200" b="1" dirty="0" smtClean="0">
                <a:solidFill>
                  <a:srgbClr val="006600"/>
                </a:solidFill>
                <a:latin typeface="华文楷体" pitchFamily="2" charset="-122"/>
                <a:ea typeface="华文楷体" pitchFamily="2" charset="-122"/>
              </a:rPr>
              <a:t>整天在河滩上野跑；（</a:t>
            </a:r>
            <a:r>
              <a:rPr lang="en-US" altLang="zh-CN" sz="3200" b="1" dirty="0" smtClean="0">
                <a:solidFill>
                  <a:srgbClr val="006600"/>
                </a:solidFill>
                <a:latin typeface="华文楷体" pitchFamily="2" charset="-122"/>
                <a:ea typeface="华文楷体" pitchFamily="2" charset="-122"/>
              </a:rPr>
              <a:t>4</a:t>
            </a:r>
            <a:r>
              <a:rPr lang="zh-CN" altLang="en-US" sz="3200" b="1" dirty="0" smtClean="0">
                <a:solidFill>
                  <a:srgbClr val="006600"/>
                </a:solidFill>
                <a:latin typeface="华文楷体" pitchFamily="2" charset="-122"/>
                <a:ea typeface="华文楷体" pitchFamily="2" charset="-122"/>
              </a:rPr>
              <a:t>）</a:t>
            </a:r>
          </a:p>
          <a:p>
            <a:pPr marL="457200" indent="-457200" eaLnBrk="1" hangingPunct="1">
              <a:lnSpc>
                <a:spcPct val="110000"/>
              </a:lnSpc>
              <a:spcBef>
                <a:spcPts val="0"/>
              </a:spcBef>
              <a:buClr>
                <a:srgbClr val="FF0000"/>
              </a:buClr>
              <a:buFont typeface="Wingdings" pitchFamily="2" charset="2"/>
              <a:buChar char="Ø"/>
              <a:defRPr/>
            </a:pPr>
            <a:r>
              <a:rPr lang="zh-CN" altLang="en-US" sz="3200" b="1" dirty="0" smtClean="0">
                <a:solidFill>
                  <a:srgbClr val="006600"/>
                </a:solidFill>
                <a:latin typeface="华文楷体" pitchFamily="2" charset="-122"/>
                <a:ea typeface="华文楷体" pitchFamily="2" charset="-122"/>
              </a:rPr>
              <a:t>何满子不穿花红兜肚；（</a:t>
            </a:r>
            <a:r>
              <a:rPr lang="en-US" altLang="zh-CN" sz="3200" b="1" dirty="0" smtClean="0">
                <a:solidFill>
                  <a:srgbClr val="006600"/>
                </a:solidFill>
                <a:latin typeface="华文楷体" pitchFamily="2" charset="-122"/>
                <a:ea typeface="华文楷体" pitchFamily="2" charset="-122"/>
              </a:rPr>
              <a:t>5</a:t>
            </a:r>
            <a:r>
              <a:rPr lang="zh-CN" altLang="en-US" sz="3200" b="1" dirty="0" smtClean="0">
                <a:solidFill>
                  <a:srgbClr val="006600"/>
                </a:solidFill>
                <a:latin typeface="华文楷体" pitchFamily="2" charset="-122"/>
                <a:ea typeface="华文楷体" pitchFamily="2" charset="-122"/>
              </a:rPr>
              <a:t>）</a:t>
            </a:r>
            <a:endParaRPr lang="en-US" altLang="zh-CN" sz="3200" b="1" dirty="0" smtClean="0">
              <a:solidFill>
                <a:srgbClr val="006600"/>
              </a:solidFill>
              <a:latin typeface="华文楷体" pitchFamily="2" charset="-122"/>
              <a:ea typeface="华文楷体" pitchFamily="2" charset="-122"/>
            </a:endParaRPr>
          </a:p>
          <a:p>
            <a:pPr marL="457200" indent="-457200" eaLnBrk="1" hangingPunct="1">
              <a:lnSpc>
                <a:spcPct val="110000"/>
              </a:lnSpc>
              <a:buClr>
                <a:srgbClr val="FF0000"/>
              </a:buClr>
              <a:buFont typeface="Wingdings" pitchFamily="2" charset="2"/>
              <a:buChar char="Ø"/>
              <a:defRPr/>
            </a:pPr>
            <a:r>
              <a:rPr lang="zh-CN" altLang="en-US" sz="3200" b="1" dirty="0">
                <a:solidFill>
                  <a:srgbClr val="006600"/>
                </a:solidFill>
                <a:latin typeface="华文楷体" pitchFamily="2" charset="-122"/>
                <a:ea typeface="华文楷体" pitchFamily="2" charset="-122"/>
              </a:rPr>
              <a:t>藏在芦苇中跟奶奶捉迷藏</a:t>
            </a:r>
            <a:r>
              <a:rPr lang="zh-CN" altLang="en-US" sz="3200" b="1" dirty="0" smtClean="0">
                <a:solidFill>
                  <a:srgbClr val="006600"/>
                </a:solidFill>
                <a:latin typeface="华文楷体" pitchFamily="2" charset="-122"/>
                <a:ea typeface="华文楷体" pitchFamily="2" charset="-122"/>
              </a:rPr>
              <a:t>；（</a:t>
            </a:r>
            <a:r>
              <a:rPr lang="en-US" altLang="zh-CN" sz="3200" b="1" dirty="0" smtClean="0">
                <a:solidFill>
                  <a:srgbClr val="006600"/>
                </a:solidFill>
                <a:latin typeface="华文楷体" pitchFamily="2" charset="-122"/>
                <a:ea typeface="华文楷体" pitchFamily="2" charset="-122"/>
              </a:rPr>
              <a:t>12</a:t>
            </a:r>
            <a:r>
              <a:rPr lang="zh-CN" altLang="en-US" sz="3200" b="1" dirty="0" smtClean="0">
                <a:solidFill>
                  <a:srgbClr val="006600"/>
                </a:solidFill>
                <a:latin typeface="华文楷体" pitchFamily="2" charset="-122"/>
                <a:ea typeface="华文楷体" pitchFamily="2" charset="-122"/>
              </a:rPr>
              <a:t>）</a:t>
            </a:r>
          </a:p>
          <a:p>
            <a:pPr marL="457200" indent="-457200" eaLnBrk="1" hangingPunct="1">
              <a:lnSpc>
                <a:spcPct val="110000"/>
              </a:lnSpc>
              <a:spcBef>
                <a:spcPts val="0"/>
              </a:spcBef>
              <a:buClr>
                <a:srgbClr val="FF0000"/>
              </a:buClr>
              <a:buFont typeface="Wingdings" pitchFamily="2" charset="2"/>
              <a:buChar char="Ø"/>
              <a:defRPr/>
            </a:pPr>
            <a:r>
              <a:rPr lang="zh-CN" altLang="en-US" sz="3200" b="1" spc="-300" dirty="0" smtClean="0">
                <a:solidFill>
                  <a:srgbClr val="006600"/>
                </a:solidFill>
                <a:latin typeface="华文楷体" pitchFamily="2" charset="-122"/>
                <a:ea typeface="华文楷体" pitchFamily="2" charset="-122"/>
              </a:rPr>
              <a:t>脑瓜儿记性好，爱听故事，过耳不忘，好问个字儿，过目不忘；（</a:t>
            </a:r>
            <a:r>
              <a:rPr lang="en-US" altLang="zh-CN" sz="3200" b="1" spc="-300" dirty="0" smtClean="0">
                <a:solidFill>
                  <a:srgbClr val="006600"/>
                </a:solidFill>
                <a:latin typeface="华文楷体" pitchFamily="2" charset="-122"/>
                <a:ea typeface="华文楷体" pitchFamily="2" charset="-122"/>
              </a:rPr>
              <a:t>22</a:t>
            </a:r>
            <a:r>
              <a:rPr lang="zh-CN" altLang="en-US" sz="3200" b="1" spc="-300" dirty="0" smtClean="0">
                <a:solidFill>
                  <a:srgbClr val="006600"/>
                </a:solidFill>
                <a:latin typeface="华文楷体" pitchFamily="2" charset="-122"/>
                <a:ea typeface="华文楷体" pitchFamily="2" charset="-122"/>
              </a:rPr>
              <a:t>）</a:t>
            </a:r>
          </a:p>
        </p:txBody>
      </p:sp>
      <p:sp>
        <p:nvSpPr>
          <p:cNvPr id="9" name="矩形 8"/>
          <p:cNvSpPr/>
          <p:nvPr/>
        </p:nvSpPr>
        <p:spPr>
          <a:xfrm>
            <a:off x="7699713" y="3850779"/>
            <a:ext cx="1107996"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贪玩</a:t>
            </a:r>
            <a:endParaRPr lang="zh-CN" altLang="en-US" sz="3600" cap="none" spc="0" dirty="0">
              <a:ln w="11430"/>
              <a:solidFill>
                <a:srgbClr val="0000FF"/>
              </a:solidFill>
              <a:latin typeface="华文琥珀" pitchFamily="2" charset="-122"/>
              <a:ea typeface="华文琥珀" pitchFamily="2" charset="-122"/>
            </a:endParaRPr>
          </a:p>
        </p:txBody>
      </p:sp>
      <p:sp>
        <p:nvSpPr>
          <p:cNvPr id="10" name="矩形 9"/>
          <p:cNvSpPr/>
          <p:nvPr/>
        </p:nvSpPr>
        <p:spPr>
          <a:xfrm>
            <a:off x="6146684" y="4493657"/>
            <a:ext cx="2826092" cy="64633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倔强、顽皮</a:t>
            </a:r>
            <a:endParaRPr lang="zh-CN" altLang="en-US" sz="3600" cap="none" spc="0" dirty="0">
              <a:ln w="11430"/>
              <a:solidFill>
                <a:srgbClr val="0000FF"/>
              </a:solidFill>
              <a:latin typeface="华文琥珀" pitchFamily="2" charset="-122"/>
              <a:ea typeface="华文琥珀" pitchFamily="2" charset="-122"/>
            </a:endParaRPr>
          </a:p>
        </p:txBody>
      </p:sp>
      <p:sp>
        <p:nvSpPr>
          <p:cNvPr id="11" name="矩形 10"/>
          <p:cNvSpPr/>
          <p:nvPr/>
        </p:nvSpPr>
        <p:spPr>
          <a:xfrm>
            <a:off x="6629892" y="6097235"/>
            <a:ext cx="2366995" cy="64633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聪慧灵秀</a:t>
            </a:r>
            <a:endParaRPr lang="zh-CN" altLang="en-US" sz="3600" cap="none" spc="0" dirty="0">
              <a:ln w="11430"/>
              <a:solidFill>
                <a:srgbClr val="0000FF"/>
              </a:solidFill>
              <a:latin typeface="华文琥珀" pitchFamily="2" charset="-122"/>
              <a:ea typeface="华文琥珀" pitchFamily="2" charset="-122"/>
            </a:endParaRPr>
          </a:p>
        </p:txBody>
      </p:sp>
      <p:sp>
        <p:nvSpPr>
          <p:cNvPr id="12" name="矩形 11"/>
          <p:cNvSpPr/>
          <p:nvPr/>
        </p:nvSpPr>
        <p:spPr>
          <a:xfrm>
            <a:off x="6161617" y="5125675"/>
            <a:ext cx="2826092" cy="64633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顽皮、可爱</a:t>
            </a:r>
            <a:endParaRPr lang="zh-CN" altLang="en-US" sz="3600" cap="none" spc="0" dirty="0">
              <a:ln w="11430"/>
              <a:solidFill>
                <a:srgbClr val="0000FF"/>
              </a:solidFill>
              <a:latin typeface="华文琥珀" pitchFamily="2" charset="-122"/>
              <a:ea typeface="华文琥珀" pitchFamily="2" charset="-122"/>
            </a:endParaRPr>
          </a:p>
        </p:txBody>
      </p:sp>
    </p:spTree>
    <p:extLst>
      <p:ext uri="{BB962C8B-B14F-4D97-AF65-F5344CB8AC3E}">
        <p14:creationId xmlns:p14="http://schemas.microsoft.com/office/powerpoint/2010/main" val="64685008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fade">
                                      <p:cBhvr>
                                        <p:cTn id="25" dur="800" decel="100000"/>
                                        <p:tgtEl>
                                          <p:spTgt spid="7">
                                            <p:txEl>
                                              <p:pRg st="0" end="0"/>
                                            </p:txEl>
                                          </p:spTgt>
                                        </p:tgtEl>
                                      </p:cBhvr>
                                    </p:animEffect>
                                    <p:anim calcmode="lin" valueType="num">
                                      <p:cBhvr>
                                        <p:cTn id="26" dur="800" decel="100000" fill="hold"/>
                                        <p:tgtEl>
                                          <p:spTgt spid="7">
                                            <p:txEl>
                                              <p:pRg st="0" end="0"/>
                                            </p:txEl>
                                          </p:spTgt>
                                        </p:tgtEl>
                                        <p:attrNameLst>
                                          <p:attrName>style.rotation</p:attrName>
                                        </p:attrNameLst>
                                      </p:cBhvr>
                                      <p:tavLst>
                                        <p:tav tm="0">
                                          <p:val>
                                            <p:fltVal val="-90"/>
                                          </p:val>
                                        </p:tav>
                                        <p:tav tm="100000">
                                          <p:val>
                                            <p:fltVal val="0"/>
                                          </p:val>
                                        </p:tav>
                                      </p:tavLst>
                                    </p:anim>
                                    <p:anim calcmode="lin" valueType="num">
                                      <p:cBhvr>
                                        <p:cTn id="27" dur="800" decel="100000" fill="hold"/>
                                        <p:tgtEl>
                                          <p:spTgt spid="7">
                                            <p:txEl>
                                              <p:pRg st="0" end="0"/>
                                            </p:txEl>
                                          </p:spTgt>
                                        </p:tgtEl>
                                        <p:attrNameLst>
                                          <p:attrName>ppt_x</p:attrName>
                                        </p:attrNameLst>
                                      </p:cBhvr>
                                      <p:tavLst>
                                        <p:tav tm="0">
                                          <p:val>
                                            <p:strVal val="#ppt_x+0.4"/>
                                          </p:val>
                                        </p:tav>
                                        <p:tav tm="100000">
                                          <p:val>
                                            <p:strVal val="#ppt_x-0.05"/>
                                          </p:val>
                                        </p:tav>
                                      </p:tavLst>
                                    </p:anim>
                                    <p:anim calcmode="lin" valueType="num">
                                      <p:cBhvr>
                                        <p:cTn id="28" dur="800" decel="100000" fill="hold"/>
                                        <p:tgtEl>
                                          <p:spTgt spid="7">
                                            <p:txEl>
                                              <p:pRg st="0" end="0"/>
                                            </p:txEl>
                                          </p:spTgt>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7">
                                            <p:txEl>
                                              <p:pRg st="0" end="0"/>
                                            </p:txEl>
                                          </p:spTgt>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7">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0" presetClass="entr" presetSubtype="0" fill="hold" grpId="0" nodeType="clickEffect">
                                  <p:stCondLst>
                                    <p:cond delay="0"/>
                                  </p:stCondLst>
                                  <p:childTnLst>
                                    <p:set>
                                      <p:cBhvr>
                                        <p:cTn id="41" dur="1" fill="hold">
                                          <p:stCondLst>
                                            <p:cond delay="0"/>
                                          </p:stCondLst>
                                        </p:cTn>
                                        <p:tgtEl>
                                          <p:spTgt spid="7">
                                            <p:txEl>
                                              <p:pRg st="1" end="1"/>
                                            </p:txEl>
                                          </p:spTgt>
                                        </p:tgtEl>
                                        <p:attrNameLst>
                                          <p:attrName>style.visibility</p:attrName>
                                        </p:attrNameLst>
                                      </p:cBhvr>
                                      <p:to>
                                        <p:strVal val="visible"/>
                                      </p:to>
                                    </p:set>
                                    <p:animEffect transition="in" filter="fade">
                                      <p:cBhvr>
                                        <p:cTn id="42" dur="800" decel="100000"/>
                                        <p:tgtEl>
                                          <p:spTgt spid="7">
                                            <p:txEl>
                                              <p:pRg st="1" end="1"/>
                                            </p:txEl>
                                          </p:spTgt>
                                        </p:tgtEl>
                                      </p:cBhvr>
                                    </p:animEffect>
                                    <p:anim calcmode="lin" valueType="num">
                                      <p:cBhvr>
                                        <p:cTn id="43" dur="800" decel="100000" fill="hold"/>
                                        <p:tgtEl>
                                          <p:spTgt spid="7">
                                            <p:txEl>
                                              <p:pRg st="1" end="1"/>
                                            </p:txEl>
                                          </p:spTgt>
                                        </p:tgtEl>
                                        <p:attrNameLst>
                                          <p:attrName>style.rotation</p:attrName>
                                        </p:attrNameLst>
                                      </p:cBhvr>
                                      <p:tavLst>
                                        <p:tav tm="0">
                                          <p:val>
                                            <p:fltVal val="-90"/>
                                          </p:val>
                                        </p:tav>
                                        <p:tav tm="100000">
                                          <p:val>
                                            <p:fltVal val="0"/>
                                          </p:val>
                                        </p:tav>
                                      </p:tavLst>
                                    </p:anim>
                                    <p:anim calcmode="lin" valueType="num">
                                      <p:cBhvr>
                                        <p:cTn id="44" dur="800" decel="100000" fill="hold"/>
                                        <p:tgtEl>
                                          <p:spTgt spid="7">
                                            <p:txEl>
                                              <p:pRg st="1" end="1"/>
                                            </p:txEl>
                                          </p:spTgt>
                                        </p:tgtEl>
                                        <p:attrNameLst>
                                          <p:attrName>ppt_x</p:attrName>
                                        </p:attrNameLst>
                                      </p:cBhvr>
                                      <p:tavLst>
                                        <p:tav tm="0">
                                          <p:val>
                                            <p:strVal val="#ppt_x+0.4"/>
                                          </p:val>
                                        </p:tav>
                                        <p:tav tm="100000">
                                          <p:val>
                                            <p:strVal val="#ppt_x-0.05"/>
                                          </p:val>
                                        </p:tav>
                                      </p:tavLst>
                                    </p:anim>
                                    <p:anim calcmode="lin" valueType="num">
                                      <p:cBhvr>
                                        <p:cTn id="45" dur="800" decel="100000" fill="hold"/>
                                        <p:tgtEl>
                                          <p:spTgt spid="7">
                                            <p:txEl>
                                              <p:pRg st="1" end="1"/>
                                            </p:txEl>
                                          </p:spTgt>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7">
                                            <p:txEl>
                                              <p:pRg st="1" end="1"/>
                                            </p:txEl>
                                          </p:spTgt>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7">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30" presetClass="entr" presetSubtype="0" fill="hold" grpId="0" nodeType="clickEffect">
                                  <p:stCondLst>
                                    <p:cond delay="0"/>
                                  </p:stCondLst>
                                  <p:childTnLst>
                                    <p:set>
                                      <p:cBhvr>
                                        <p:cTn id="58" dur="1" fill="hold">
                                          <p:stCondLst>
                                            <p:cond delay="0"/>
                                          </p:stCondLst>
                                        </p:cTn>
                                        <p:tgtEl>
                                          <p:spTgt spid="7">
                                            <p:txEl>
                                              <p:pRg st="2" end="2"/>
                                            </p:txEl>
                                          </p:spTgt>
                                        </p:tgtEl>
                                        <p:attrNameLst>
                                          <p:attrName>style.visibility</p:attrName>
                                        </p:attrNameLst>
                                      </p:cBhvr>
                                      <p:to>
                                        <p:strVal val="visible"/>
                                      </p:to>
                                    </p:set>
                                    <p:animEffect transition="in" filter="fade">
                                      <p:cBhvr>
                                        <p:cTn id="59" dur="800" decel="100000"/>
                                        <p:tgtEl>
                                          <p:spTgt spid="7">
                                            <p:txEl>
                                              <p:pRg st="2" end="2"/>
                                            </p:txEl>
                                          </p:spTgt>
                                        </p:tgtEl>
                                      </p:cBhvr>
                                    </p:animEffect>
                                    <p:anim calcmode="lin" valueType="num">
                                      <p:cBhvr>
                                        <p:cTn id="60" dur="800" decel="100000" fill="hold"/>
                                        <p:tgtEl>
                                          <p:spTgt spid="7">
                                            <p:txEl>
                                              <p:pRg st="2" end="2"/>
                                            </p:txEl>
                                          </p:spTgt>
                                        </p:tgtEl>
                                        <p:attrNameLst>
                                          <p:attrName>style.rotation</p:attrName>
                                        </p:attrNameLst>
                                      </p:cBhvr>
                                      <p:tavLst>
                                        <p:tav tm="0">
                                          <p:val>
                                            <p:fltVal val="-90"/>
                                          </p:val>
                                        </p:tav>
                                        <p:tav tm="100000">
                                          <p:val>
                                            <p:fltVal val="0"/>
                                          </p:val>
                                        </p:tav>
                                      </p:tavLst>
                                    </p:anim>
                                    <p:anim calcmode="lin" valueType="num">
                                      <p:cBhvr>
                                        <p:cTn id="61" dur="800" decel="100000" fill="hold"/>
                                        <p:tgtEl>
                                          <p:spTgt spid="7">
                                            <p:txEl>
                                              <p:pRg st="2" end="2"/>
                                            </p:txEl>
                                          </p:spTgt>
                                        </p:tgtEl>
                                        <p:attrNameLst>
                                          <p:attrName>ppt_x</p:attrName>
                                        </p:attrNameLst>
                                      </p:cBhvr>
                                      <p:tavLst>
                                        <p:tav tm="0">
                                          <p:val>
                                            <p:strVal val="#ppt_x+0.4"/>
                                          </p:val>
                                        </p:tav>
                                        <p:tav tm="100000">
                                          <p:val>
                                            <p:strVal val="#ppt_x-0.05"/>
                                          </p:val>
                                        </p:tav>
                                      </p:tavLst>
                                    </p:anim>
                                    <p:anim calcmode="lin" valueType="num">
                                      <p:cBhvr>
                                        <p:cTn id="62" dur="800" decel="100000" fill="hold"/>
                                        <p:tgtEl>
                                          <p:spTgt spid="7">
                                            <p:txEl>
                                              <p:pRg st="2" end="2"/>
                                            </p:txEl>
                                          </p:spTgt>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7">
                                            <p:txEl>
                                              <p:pRg st="2" end="2"/>
                                            </p:txEl>
                                          </p:spTgt>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7">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30" presetClass="entr" presetSubtype="0" fill="hold" grpId="0" nodeType="clickEffect">
                                  <p:stCondLst>
                                    <p:cond delay="0"/>
                                  </p:stCondLst>
                                  <p:childTnLst>
                                    <p:set>
                                      <p:cBhvr>
                                        <p:cTn id="75" dur="1" fill="hold">
                                          <p:stCondLst>
                                            <p:cond delay="0"/>
                                          </p:stCondLst>
                                        </p:cTn>
                                        <p:tgtEl>
                                          <p:spTgt spid="7">
                                            <p:txEl>
                                              <p:pRg st="3" end="3"/>
                                            </p:txEl>
                                          </p:spTgt>
                                        </p:tgtEl>
                                        <p:attrNameLst>
                                          <p:attrName>style.visibility</p:attrName>
                                        </p:attrNameLst>
                                      </p:cBhvr>
                                      <p:to>
                                        <p:strVal val="visible"/>
                                      </p:to>
                                    </p:set>
                                    <p:animEffect transition="in" filter="fade">
                                      <p:cBhvr>
                                        <p:cTn id="76" dur="800" decel="100000"/>
                                        <p:tgtEl>
                                          <p:spTgt spid="7">
                                            <p:txEl>
                                              <p:pRg st="3" end="3"/>
                                            </p:txEl>
                                          </p:spTgt>
                                        </p:tgtEl>
                                      </p:cBhvr>
                                    </p:animEffect>
                                    <p:anim calcmode="lin" valueType="num">
                                      <p:cBhvr>
                                        <p:cTn id="77" dur="800" decel="100000" fill="hold"/>
                                        <p:tgtEl>
                                          <p:spTgt spid="7">
                                            <p:txEl>
                                              <p:pRg st="3" end="3"/>
                                            </p:txEl>
                                          </p:spTgt>
                                        </p:tgtEl>
                                        <p:attrNameLst>
                                          <p:attrName>style.rotation</p:attrName>
                                        </p:attrNameLst>
                                      </p:cBhvr>
                                      <p:tavLst>
                                        <p:tav tm="0">
                                          <p:val>
                                            <p:fltVal val="-90"/>
                                          </p:val>
                                        </p:tav>
                                        <p:tav tm="100000">
                                          <p:val>
                                            <p:fltVal val="0"/>
                                          </p:val>
                                        </p:tav>
                                      </p:tavLst>
                                    </p:anim>
                                    <p:anim calcmode="lin" valueType="num">
                                      <p:cBhvr>
                                        <p:cTn id="78" dur="800" decel="100000" fill="hold"/>
                                        <p:tgtEl>
                                          <p:spTgt spid="7">
                                            <p:txEl>
                                              <p:pRg st="3" end="3"/>
                                            </p:txEl>
                                          </p:spTgt>
                                        </p:tgtEl>
                                        <p:attrNameLst>
                                          <p:attrName>ppt_x</p:attrName>
                                        </p:attrNameLst>
                                      </p:cBhvr>
                                      <p:tavLst>
                                        <p:tav tm="0">
                                          <p:val>
                                            <p:strVal val="#ppt_x+0.4"/>
                                          </p:val>
                                        </p:tav>
                                        <p:tav tm="100000">
                                          <p:val>
                                            <p:strVal val="#ppt_x-0.05"/>
                                          </p:val>
                                        </p:tav>
                                      </p:tavLst>
                                    </p:anim>
                                    <p:anim calcmode="lin" valueType="num">
                                      <p:cBhvr>
                                        <p:cTn id="79" dur="800" decel="100000" fill="hold"/>
                                        <p:tgtEl>
                                          <p:spTgt spid="7">
                                            <p:txEl>
                                              <p:pRg st="3" end="3"/>
                                            </p:txEl>
                                          </p:spTgt>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7">
                                            <p:txEl>
                                              <p:pRg st="3" end="3"/>
                                            </p:txEl>
                                          </p:spTgt>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7">
                                            <p:txEl>
                                              <p:pRg st="3" end="3"/>
                                            </p:txEl>
                                          </p:spTgt>
                                        </p:tgtEl>
                                        <p:attrNameLst>
                                          <p:attrName>ppt_y</p:attrName>
                                        </p:attrNameLst>
                                      </p:cBhvr>
                                      <p:tavLst>
                                        <p:tav tm="0">
                                          <p:val>
                                            <p:strVal val="#ppt_y+0.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p:cTn id="86" dur="500" fill="hold"/>
                                        <p:tgtEl>
                                          <p:spTgt spid="11"/>
                                        </p:tgtEl>
                                        <p:attrNameLst>
                                          <p:attrName>ppt_w</p:attrName>
                                        </p:attrNameLst>
                                      </p:cBhvr>
                                      <p:tavLst>
                                        <p:tav tm="0">
                                          <p:val>
                                            <p:fltVal val="0"/>
                                          </p:val>
                                        </p:tav>
                                        <p:tav tm="100000">
                                          <p:val>
                                            <p:strVal val="#ppt_w"/>
                                          </p:val>
                                        </p:tav>
                                      </p:tavLst>
                                    </p:anim>
                                    <p:anim calcmode="lin" valueType="num">
                                      <p:cBhvr>
                                        <p:cTn id="87" dur="500" fill="hold"/>
                                        <p:tgtEl>
                                          <p:spTgt spid="11"/>
                                        </p:tgtEl>
                                        <p:attrNameLst>
                                          <p:attrName>ppt_h</p:attrName>
                                        </p:attrNameLst>
                                      </p:cBhvr>
                                      <p:tavLst>
                                        <p:tav tm="0">
                                          <p:val>
                                            <p:fltVal val="0"/>
                                          </p:val>
                                        </p:tav>
                                        <p:tav tm="100000">
                                          <p:val>
                                            <p:strVal val="#ppt_h"/>
                                          </p:val>
                                        </p:tav>
                                      </p:tavLst>
                                    </p:anim>
                                    <p:animEffect transition="in" filter="fade">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P spid="7" grpId="0" uiExpand="1" build="p"/>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4251" y="148478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itchFamily="2" charset="-122"/>
                <a:ea typeface="华文琥珀" pitchFamily="2" charset="-122"/>
              </a:rPr>
              <a:t>人物形象</a:t>
            </a:r>
            <a:endParaRPr lang="zh-CN" altLang="en-US" sz="6000" cap="none" spc="0" dirty="0">
              <a:ln w="11430"/>
              <a:solidFill>
                <a:srgbClr val="660066"/>
              </a:solidFill>
              <a:latin typeface="华文琥珀" pitchFamily="2" charset="-122"/>
              <a:ea typeface="华文琥珀" pitchFamily="2" charset="-122"/>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88" y="2924944"/>
            <a:ext cx="2170026" cy="3144332"/>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30426" y="6097235"/>
            <a:ext cx="1723549"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CC00FF"/>
                </a:solidFill>
                <a:latin typeface="华文琥珀" pitchFamily="2" charset="-122"/>
                <a:ea typeface="华文琥珀" pitchFamily="2" charset="-122"/>
              </a:rPr>
              <a:t>何满子</a:t>
            </a:r>
            <a:endParaRPr lang="zh-CN" altLang="en-US" sz="4000" cap="none" spc="0" dirty="0">
              <a:ln w="11430"/>
              <a:solidFill>
                <a:srgbClr val="CC00FF"/>
              </a:solidFill>
              <a:latin typeface="华文琥珀" pitchFamily="2" charset="-122"/>
              <a:ea typeface="华文琥珀" pitchFamily="2" charset="-122"/>
            </a:endParaRPr>
          </a:p>
        </p:txBody>
      </p:sp>
      <p:sp>
        <p:nvSpPr>
          <p:cNvPr id="2" name="矩形 1"/>
          <p:cNvSpPr/>
          <p:nvPr/>
        </p:nvSpPr>
        <p:spPr>
          <a:xfrm>
            <a:off x="2296090" y="2890391"/>
            <a:ext cx="6847910" cy="1077218"/>
          </a:xfrm>
          <a:prstGeom prst="rect">
            <a:avLst/>
          </a:prstGeom>
        </p:spPr>
        <p:txBody>
          <a:bodyPr wrap="square">
            <a:spAutoFit/>
          </a:bodyPr>
          <a:lstStyle/>
          <a:p>
            <a:r>
              <a:rPr lang="zh-CN" altLang="en-US" sz="3200" b="1" dirty="0" smtClean="0">
                <a:solidFill>
                  <a:srgbClr val="FF0000"/>
                </a:solidFill>
                <a:latin typeface="华文楷体" pitchFamily="2" charset="-122"/>
                <a:ea typeface="华文楷体" pitchFamily="2" charset="-122"/>
              </a:rPr>
              <a:t>文中哪些</a:t>
            </a:r>
            <a:r>
              <a:rPr lang="zh-CN" altLang="en-US" sz="3200" b="1" dirty="0">
                <a:solidFill>
                  <a:srgbClr val="FF0000"/>
                </a:solidFill>
                <a:latin typeface="华文楷体" pitchFamily="2" charset="-122"/>
                <a:ea typeface="华文楷体" pitchFamily="2" charset="-122"/>
              </a:rPr>
              <a:t>句子</a:t>
            </a:r>
            <a:r>
              <a:rPr lang="zh-CN" altLang="en-US" sz="3200" b="1" dirty="0" smtClean="0">
                <a:solidFill>
                  <a:srgbClr val="FF0000"/>
                </a:solidFill>
                <a:latin typeface="华文楷体" pitchFamily="2" charset="-122"/>
                <a:ea typeface="华文楷体" pitchFamily="2" charset="-122"/>
              </a:rPr>
              <a:t>体现了何满子</a:t>
            </a:r>
            <a:r>
              <a:rPr lang="zh-CN" altLang="en-US" sz="3200" b="1" dirty="0">
                <a:solidFill>
                  <a:srgbClr val="FF0000"/>
                </a:solidFill>
                <a:latin typeface="华文楷体" pitchFamily="2" charset="-122"/>
                <a:ea typeface="华文楷体" pitchFamily="2" charset="-122"/>
              </a:rPr>
              <a:t>的性格特征，请试着描述</a:t>
            </a:r>
            <a:r>
              <a:rPr lang="zh-CN" altLang="en-US" sz="3200" b="1" dirty="0" smtClean="0">
                <a:solidFill>
                  <a:srgbClr val="FF0000"/>
                </a:solidFill>
                <a:latin typeface="华文楷体" pitchFamily="2" charset="-122"/>
                <a:ea typeface="华文楷体" pitchFamily="2" charset="-122"/>
              </a:rPr>
              <a:t>一下其性格特点？</a:t>
            </a:r>
            <a:endParaRPr lang="zh-CN" altLang="en-US" sz="3200" b="1" dirty="0">
              <a:latin typeface="华文楷体" pitchFamily="2" charset="-122"/>
              <a:ea typeface="华文楷体" pitchFamily="2" charset="-122"/>
            </a:endParaRPr>
          </a:p>
        </p:txBody>
      </p:sp>
      <p:sp>
        <p:nvSpPr>
          <p:cNvPr id="8" name="文本框 15364"/>
          <p:cNvSpPr txBox="1">
            <a:spLocks noChangeArrowheads="1"/>
          </p:cNvSpPr>
          <p:nvPr/>
        </p:nvSpPr>
        <p:spPr bwMode="auto">
          <a:xfrm>
            <a:off x="2296090" y="3967609"/>
            <a:ext cx="6857435"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30000"/>
              </a:lnSpc>
              <a:spcBef>
                <a:spcPts val="0"/>
              </a:spcBef>
              <a:buClr>
                <a:srgbClr val="FF0000"/>
              </a:buClr>
              <a:buFont typeface="Wingdings" pitchFamily="2" charset="2"/>
              <a:buChar char="Ø"/>
              <a:defRPr/>
            </a:pPr>
            <a:r>
              <a:rPr lang="zh-CN" altLang="en-US" sz="2800" b="1" dirty="0" smtClean="0">
                <a:solidFill>
                  <a:srgbClr val="006600"/>
                </a:solidFill>
                <a:latin typeface="华文楷体" pitchFamily="2" charset="-122"/>
                <a:ea typeface="华文楷体" pitchFamily="2" charset="-122"/>
              </a:rPr>
              <a:t>（上学）如坐针毡、念书跑调、走神、逃学；（</a:t>
            </a:r>
            <a:r>
              <a:rPr lang="en-US" altLang="zh-CN" sz="2800" b="1" dirty="0" smtClean="0">
                <a:solidFill>
                  <a:srgbClr val="006600"/>
                </a:solidFill>
                <a:latin typeface="华文楷体" pitchFamily="2" charset="-122"/>
                <a:ea typeface="华文楷体" pitchFamily="2" charset="-122"/>
              </a:rPr>
              <a:t>23-24</a:t>
            </a:r>
            <a:r>
              <a:rPr lang="zh-CN" altLang="en-US" sz="2800" b="1" dirty="0" smtClean="0">
                <a:solidFill>
                  <a:srgbClr val="006600"/>
                </a:solidFill>
                <a:latin typeface="华文楷体" pitchFamily="2" charset="-122"/>
                <a:ea typeface="华文楷体" pitchFamily="2" charset="-122"/>
              </a:rPr>
              <a:t>）</a:t>
            </a:r>
          </a:p>
          <a:p>
            <a:pPr marL="457200" indent="-457200" eaLnBrk="1" hangingPunct="1">
              <a:lnSpc>
                <a:spcPct val="130000"/>
              </a:lnSpc>
              <a:spcBef>
                <a:spcPts val="0"/>
              </a:spcBef>
              <a:buClr>
                <a:srgbClr val="FF0000"/>
              </a:buClr>
              <a:buFont typeface="Wingdings" pitchFamily="2" charset="2"/>
              <a:buChar char="Ø"/>
              <a:defRPr/>
            </a:pPr>
            <a:r>
              <a:rPr lang="zh-CN" altLang="en-US" sz="2800" b="1" dirty="0" smtClean="0">
                <a:solidFill>
                  <a:srgbClr val="006600"/>
                </a:solidFill>
                <a:latin typeface="华文楷体" pitchFamily="2" charset="-122"/>
                <a:ea typeface="华文楷体" pitchFamily="2" charset="-122"/>
              </a:rPr>
              <a:t>心疼爷爷，想哄爷爷开心；（</a:t>
            </a:r>
            <a:r>
              <a:rPr lang="en-US" altLang="zh-CN" sz="2800" b="1" dirty="0" smtClean="0">
                <a:solidFill>
                  <a:srgbClr val="006600"/>
                </a:solidFill>
                <a:latin typeface="华文楷体" pitchFamily="2" charset="-122"/>
                <a:ea typeface="华文楷体" pitchFamily="2" charset="-122"/>
              </a:rPr>
              <a:t>33</a:t>
            </a:r>
            <a:r>
              <a:rPr lang="zh-CN" altLang="en-US" sz="2800" b="1" dirty="0" smtClean="0">
                <a:solidFill>
                  <a:srgbClr val="006600"/>
                </a:solidFill>
                <a:latin typeface="华文楷体" pitchFamily="2" charset="-122"/>
                <a:ea typeface="华文楷体" pitchFamily="2" charset="-122"/>
              </a:rPr>
              <a:t>）</a:t>
            </a:r>
          </a:p>
          <a:p>
            <a:pPr marL="457200" indent="-457200" eaLnBrk="1" hangingPunct="1">
              <a:lnSpc>
                <a:spcPct val="130000"/>
              </a:lnSpc>
              <a:spcBef>
                <a:spcPts val="0"/>
              </a:spcBef>
              <a:buClr>
                <a:srgbClr val="FF0000"/>
              </a:buClr>
              <a:buFont typeface="Wingdings" pitchFamily="2" charset="2"/>
              <a:buChar char="Ø"/>
              <a:defRPr/>
            </a:pPr>
            <a:r>
              <a:rPr lang="zh-CN" altLang="en-US" sz="2800" b="1" spc="-300" dirty="0" smtClean="0">
                <a:solidFill>
                  <a:srgbClr val="006600"/>
                </a:solidFill>
                <a:latin typeface="华文楷体" pitchFamily="2" charset="-122"/>
                <a:ea typeface="华文楷体" pitchFamily="2" charset="-122"/>
              </a:rPr>
              <a:t>被拴在葡萄架立柱上，觉得失去了自由，委屈又憋闷。</a:t>
            </a:r>
          </a:p>
        </p:txBody>
      </p:sp>
      <p:sp>
        <p:nvSpPr>
          <p:cNvPr id="12" name="矩形 11"/>
          <p:cNvSpPr/>
          <p:nvPr/>
        </p:nvSpPr>
        <p:spPr>
          <a:xfrm>
            <a:off x="6300192" y="4358777"/>
            <a:ext cx="2492991"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天真、好玩</a:t>
            </a:r>
            <a:endParaRPr lang="zh-CN" altLang="en-US" sz="3600" cap="none" spc="0" dirty="0">
              <a:ln w="11430"/>
              <a:solidFill>
                <a:srgbClr val="0000FF"/>
              </a:solidFill>
              <a:latin typeface="华文琥珀" pitchFamily="2" charset="-122"/>
              <a:ea typeface="华文琥珀" pitchFamily="2" charset="-122"/>
            </a:endParaRPr>
          </a:p>
        </p:txBody>
      </p:sp>
      <p:sp>
        <p:nvSpPr>
          <p:cNvPr id="13" name="矩形 12"/>
          <p:cNvSpPr/>
          <p:nvPr/>
        </p:nvSpPr>
        <p:spPr>
          <a:xfrm>
            <a:off x="6300192" y="5090993"/>
            <a:ext cx="2492990"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孝顺、可爱</a:t>
            </a:r>
            <a:endParaRPr lang="zh-CN" altLang="en-US" sz="3600" cap="none" spc="0" dirty="0">
              <a:ln w="11430"/>
              <a:solidFill>
                <a:srgbClr val="0000FF"/>
              </a:solidFill>
              <a:latin typeface="华文琥珀" pitchFamily="2" charset="-122"/>
              <a:ea typeface="华文琥珀" pitchFamily="2" charset="-122"/>
            </a:endParaRPr>
          </a:p>
        </p:txBody>
      </p:sp>
    </p:spTree>
    <p:extLst>
      <p:ext uri="{BB962C8B-B14F-4D97-AF65-F5344CB8AC3E}">
        <p14:creationId xmlns:p14="http://schemas.microsoft.com/office/powerpoint/2010/main" val="2254802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decel="50000" fill="hold">
                                          <p:stCondLst>
                                            <p:cond delay="0"/>
                                          </p:stCondLst>
                                        </p:cTn>
                                        <p:tgtEl>
                                          <p:spTgt spid="8">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8">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5" presetClass="entr" presetSubtype="0" fill="hold" grpId="0" nodeType="click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 calcmode="lin" valueType="num">
                                      <p:cBhvr>
                                        <p:cTn id="26" dur="500" decel="50000" fill="hold">
                                          <p:stCondLst>
                                            <p:cond delay="0"/>
                                          </p:stCondLst>
                                        </p:cTn>
                                        <p:tgtEl>
                                          <p:spTgt spid="8">
                                            <p:txEl>
                                              <p:pRg st="1" end="1"/>
                                            </p:txEl>
                                          </p:spTgt>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8">
                                            <p:txEl>
                                              <p:pRg st="1" end="1"/>
                                            </p:txEl>
                                          </p:spTgt>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8">
                                            <p:txEl>
                                              <p:pRg st="1" end="1"/>
                                            </p:txEl>
                                          </p:spTgt>
                                        </p:tgtEl>
                                        <p:attrNameLst>
                                          <p:attrName>ppt_w</p:attrName>
                                        </p:attrNameLst>
                                      </p:cBhvr>
                                      <p:tavLst>
                                        <p:tav tm="0">
                                          <p:val>
                                            <p:strVal val="#ppt_w*.05"/>
                                          </p:val>
                                        </p:tav>
                                        <p:tav tm="100000">
                                          <p:val>
                                            <p:strVal val="#ppt_w"/>
                                          </p:val>
                                        </p:tav>
                                      </p:tavLst>
                                    </p:anim>
                                    <p:anim calcmode="lin" valueType="num">
                                      <p:cBhvr>
                                        <p:cTn id="29" dur="1000" fill="hold"/>
                                        <p:tgtEl>
                                          <p:spTgt spid="8">
                                            <p:txEl>
                                              <p:pRg st="1" end="1"/>
                                            </p:txEl>
                                          </p:spTgt>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8">
                                            <p:txEl>
                                              <p:pRg st="1" end="1"/>
                                            </p:txEl>
                                          </p:spTgt>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8">
                                            <p:txEl>
                                              <p:pRg st="1" end="1"/>
                                            </p:txEl>
                                          </p:spTgt>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8">
                                            <p:txEl>
                                              <p:pRg st="1" end="1"/>
                                            </p:txEl>
                                          </p:spTgt>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8">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5" presetClass="entr" presetSubtype="0" fill="hold" grpId="0" nodeType="clickEffect">
                                  <p:stCondLst>
                                    <p:cond delay="0"/>
                                  </p:stCondLst>
                                  <p:childTnLst>
                                    <p:set>
                                      <p:cBhvr>
                                        <p:cTn id="44" dur="1" fill="hold">
                                          <p:stCondLst>
                                            <p:cond delay="0"/>
                                          </p:stCondLst>
                                        </p:cTn>
                                        <p:tgtEl>
                                          <p:spTgt spid="8">
                                            <p:txEl>
                                              <p:pRg st="2" end="2"/>
                                            </p:txEl>
                                          </p:spTgt>
                                        </p:tgtEl>
                                        <p:attrNameLst>
                                          <p:attrName>style.visibility</p:attrName>
                                        </p:attrNameLst>
                                      </p:cBhvr>
                                      <p:to>
                                        <p:strVal val="visible"/>
                                      </p:to>
                                    </p:set>
                                    <p:anim calcmode="lin" valueType="num">
                                      <p:cBhvr>
                                        <p:cTn id="45" dur="500" decel="50000" fill="hold">
                                          <p:stCondLst>
                                            <p:cond delay="0"/>
                                          </p:stCondLst>
                                        </p:cTn>
                                        <p:tgtEl>
                                          <p:spTgt spid="8">
                                            <p:txEl>
                                              <p:pRg st="2" end="2"/>
                                            </p:txEl>
                                          </p:spTgt>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8">
                                            <p:txEl>
                                              <p:pRg st="2" end="2"/>
                                            </p:txEl>
                                          </p:spTgt>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8">
                                            <p:txEl>
                                              <p:pRg st="2" end="2"/>
                                            </p:txEl>
                                          </p:spTgt>
                                        </p:tgtEl>
                                        <p:attrNameLst>
                                          <p:attrName>ppt_w</p:attrName>
                                        </p:attrNameLst>
                                      </p:cBhvr>
                                      <p:tavLst>
                                        <p:tav tm="0">
                                          <p:val>
                                            <p:strVal val="#ppt_w*.05"/>
                                          </p:val>
                                        </p:tav>
                                        <p:tav tm="100000">
                                          <p:val>
                                            <p:strVal val="#ppt_w"/>
                                          </p:val>
                                        </p:tav>
                                      </p:tavLst>
                                    </p:anim>
                                    <p:anim calcmode="lin" valueType="num">
                                      <p:cBhvr>
                                        <p:cTn id="48" dur="1000" fill="hold"/>
                                        <p:tgtEl>
                                          <p:spTgt spid="8">
                                            <p:txEl>
                                              <p:pRg st="2" end="2"/>
                                            </p:txEl>
                                          </p:spTgt>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8">
                                            <p:txEl>
                                              <p:pRg st="2" end="2"/>
                                            </p:txEl>
                                          </p:spTgt>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8">
                                            <p:txEl>
                                              <p:pRg st="2" end="2"/>
                                            </p:txEl>
                                          </p:spTgt>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8">
                                            <p:txEl>
                                              <p:pRg st="2" end="2"/>
                                            </p:txEl>
                                          </p:spTgt>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12" grpId="0"/>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664</TotalTime>
  <Words>3543</Words>
  <Application>Microsoft Office PowerPoint</Application>
  <PresentationFormat>全屏显示(4:3)</PresentationFormat>
  <Paragraphs>222</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69</cp:revision>
  <dcterms:modified xsi:type="dcterms:W3CDTF">2018-11-14T09:51:54Z</dcterms:modified>
</cp:coreProperties>
</file>