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76" r:id="rId2"/>
  </p:sldMasterIdLst>
  <p:notesMasterIdLst>
    <p:notesMasterId r:id="rId3"/>
  </p:notesMasterIdLst>
  <p:sldIdLst>
    <p:sldId id="394" r:id="rId4"/>
    <p:sldId id="395" r:id="rId5"/>
    <p:sldId id="39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  <p:sldId id="439" r:id="rId49"/>
    <p:sldId id="440" r:id="rId50"/>
    <p:sldId id="441" r:id="rId51"/>
  </p:sldIdLst>
  <p:sldSz cx="11522075" cy="6480175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53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776" y="-1020"/>
      </p:cViewPr>
      <p:guideLst>
        <p:guide orient="horz" pos="2036"/>
        <p:guide pos="36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tags" Target="tags/tag125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D4EC4-DB57-46EA-A2C0-18F19DE486F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AB37-647D-42A1-93AE-E92B4BE6F92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slideMaster" Target="../slideMasters/slideMaster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slideMaster" Target="../slideMasters/slideMaster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slideMaster" Target="../slideMasters/slideMaster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slideMaster" Target="../slideMasters/slideMaster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tags" Target="../tags/tag57.xml" /><Relationship Id="rId29" Type="http://schemas.openxmlformats.org/officeDocument/2006/relationships/tags" Target="../tags/tag58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59.xml" /><Relationship Id="rId31" Type="http://schemas.openxmlformats.org/officeDocument/2006/relationships/tags" Target="../tags/tag60.xml" /><Relationship Id="rId32" Type="http://schemas.openxmlformats.org/officeDocument/2006/relationships/tags" Target="../tags/tag61.xml" /><Relationship Id="rId33" Type="http://schemas.openxmlformats.org/officeDocument/2006/relationships/tags" Target="../tags/tag62.xml" /><Relationship Id="rId34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10" Type="http://schemas.openxmlformats.org/officeDocument/2006/relationships/slideLayout" Target="../slideLayouts/slideLayout37.xml" /><Relationship Id="rId11" Type="http://schemas.openxmlformats.org/officeDocument/2006/relationships/slideLayout" Target="../slideLayouts/slideLayout38.xml" /><Relationship Id="rId12" Type="http://schemas.openxmlformats.org/officeDocument/2006/relationships/tags" Target="../tags/tag119.xml" /><Relationship Id="rId13" Type="http://schemas.openxmlformats.org/officeDocument/2006/relationships/tags" Target="../tags/tag120.xml" /><Relationship Id="rId14" Type="http://schemas.openxmlformats.org/officeDocument/2006/relationships/tags" Target="../tags/tag121.xml" /><Relationship Id="rId15" Type="http://schemas.openxmlformats.org/officeDocument/2006/relationships/tags" Target="../tags/tag122.xml" /><Relationship Id="rId16" Type="http://schemas.openxmlformats.org/officeDocument/2006/relationships/tags" Target="../tags/tag123.xml" /><Relationship Id="rId17" Type="http://schemas.openxmlformats.org/officeDocument/2006/relationships/tags" Target="../tags/tag124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0.xml" /><Relationship Id="rId4" Type="http://schemas.openxmlformats.org/officeDocument/2006/relationships/slideLayout" Target="../slideLayouts/slideLayout31.xml" /><Relationship Id="rId5" Type="http://schemas.openxmlformats.org/officeDocument/2006/relationships/slideLayout" Target="../slideLayouts/slideLayout32.xml" /><Relationship Id="rId6" Type="http://schemas.openxmlformats.org/officeDocument/2006/relationships/slideLayout" Target="../slideLayouts/slideLayout33.xml" /><Relationship Id="rId7" Type="http://schemas.openxmlformats.org/officeDocument/2006/relationships/slideLayout" Target="../slideLayouts/slideLayout34.xml" /><Relationship Id="rId8" Type="http://schemas.openxmlformats.org/officeDocument/2006/relationships/slideLayout" Target="../slideLayouts/slideLayout35.xml" /><Relationship Id="rId9" Type="http://schemas.openxmlformats.org/officeDocument/2006/relationships/slideLayout" Target="../slideLayouts/slideLayout3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9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0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1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2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3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/>
  <p:timing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iming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slide" Target="slide1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3.png" /><Relationship Id="rId4" Type="http://schemas.openxmlformats.org/officeDocument/2006/relationships/slide" Target="slide1.xml" TargetMode="Internal" /><Relationship Id="rId5" Type="http://schemas.openxmlformats.org/officeDocument/2006/relationships/slide" Target="slide4.xml" TargetMode="Internal" /><Relationship Id="rId6" Type="http://schemas.openxmlformats.org/officeDocument/2006/relationships/slide" Target="slide32.xml" TargetMode="Internal" /><Relationship Id="rId7" Type="http://schemas.openxmlformats.org/officeDocument/2006/relationships/vmlDrawing" Target="../drawings/vmlDrawing1.v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6" name="Text Box 38"/>
          <p:cNvSpPr txBox="1">
            <a:spLocks noChangeArrowheads="1"/>
          </p:cNvSpPr>
          <p:nvPr/>
        </p:nvSpPr>
        <p:spPr bwMode="auto">
          <a:xfrm>
            <a:off x="2712720" y="3192780"/>
            <a:ext cx="5403215" cy="110680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 古诗文阅读</a:t>
            </a:r>
            <a:endParaRPr lang="zh-CN" altLang="en-US" sz="660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8436" name="图片 18435" descr="p_large_E9Ly_40930003e0b32d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4445"/>
            <a:ext cx="11510645" cy="648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5566652" y="733133"/>
            <a:ext cx="5402973" cy="110680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  <a:sym typeface="+mn-ea"/>
              </a:rPr>
              <a:t>古诗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文阅读</a:t>
            </a:r>
            <a:endParaRPr lang="zh-CN" altLang="en-US" sz="6600">
              <a:solidFill>
                <a:schemeClr val="bg1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260311" y="1025509"/>
            <a:ext cx="5761037" cy="491680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</a:t>
            </a:r>
            <a:r>
              <a:rPr lang="zh-CN" altLang="en-US" sz="2000" b="1" smtClean="0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教材</a:t>
            </a:r>
            <a:r>
              <a:rPr lang="zh-CN" altLang="en-US" sz="20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词类活用回顾：解释加点词。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．外连横而斗诸侯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．将崇极天之峻，永保无疆之休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．臣闻求木之长者，必固其根本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．总此十思，弘兹九德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．道芷阳间行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6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．历职郎署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7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．臣不胜犬马怖惧之情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8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．鼎铛玉石，金块珠砾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9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．侣鱼虾而友麋鹿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10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．垣墙周庭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11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．不能竟书而欲搁笔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12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．卒不忍独善其身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13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．老吾老以及人之老，幼吾幼以及人之幼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14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．谨庠序之教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0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  <a:endParaRPr lang="zh-CN" altLang="en-US" sz="20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5975351" y="882633"/>
            <a:ext cx="5257800" cy="50615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斗：动词的使动用法，使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争斗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崇：形容词作动词，高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固：形容词的使动用法，使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稳固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弘：形容词的使动用法，使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光大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道：名词作动词，取道。间：名词作状语，抄小道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职：名词作动词，任职，做官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7.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犬马：名词作状语，像狗马一样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8.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鼎、玉、金、珠：名词作动词，把鼎、玉、金、珠看作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9.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侣、友：名词的意动用法，以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为伴侣、以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为朋友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10.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垣墙：名词作动词，砌墙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11.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竟：动词的使动用法，使</a:t>
            </a:r>
            <a:r>
              <a:rPr lang="en-US" altLang="zh-CN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完毕　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12.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善：形容词作动词，完好、完善</a:t>
            </a:r>
          </a:p>
          <a:p>
            <a:pPr>
              <a:lnSpc>
                <a:spcPct val="950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13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．老、幼：形容词作动词，尊敬、疼爱　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14.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谨：形容词作动词，认真从事置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  <p:bldP spid="15565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9267" name="Picture 3" descr="语文t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0913" y="1186166"/>
            <a:ext cx="9709150" cy="4314825"/>
          </a:xfrm>
          <a:prstGeom prst="rect">
            <a:avLst/>
          </a:prstGeom>
          <a:noFill/>
        </p:spPr>
      </p:pic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1117567" y="5564504"/>
            <a:ext cx="9720297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项为宾语前置句，和例句相同，其余三项都为定语后置句。</a:t>
            </a:r>
            <a:r>
              <a:rPr lang="zh-CN" altLang="en-US"/>
              <a:t> 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9793288" y="4283379"/>
            <a:ext cx="5429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688939" y="706720"/>
            <a:ext cx="5929354" cy="460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</a:rPr>
              <a:t>阅读下面的文言文，完成文后题目。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  <p:bldP spid="13926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31749" y="1168385"/>
            <a:ext cx="11023600" cy="4149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</a:ln>
          <a:effectLst/>
        </p:spPr>
        <p:txBody>
          <a:bodyPr lIns="360000" tIns="180000" rIns="360000" bIns="18000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28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参考译文</a:t>
            </a:r>
            <a:r>
              <a:rPr lang="en-US" altLang="zh-CN" sz="28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]</a:t>
            </a:r>
          </a:p>
          <a:p>
            <a:pPr>
              <a:lnSpc>
                <a:spcPct val="110000"/>
              </a:lnSpc>
            </a:pPr>
            <a:endParaRPr lang="en-US" altLang="zh-CN" sz="2800" b="1">
              <a:solidFill>
                <a:srgbClr val="0066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6600"/>
                </a:solidFill>
                <a:latin typeface="楷体_GB2312" charset="-122"/>
                <a:ea typeface="楷体_GB2312" charset="-122"/>
              </a:rPr>
              <a:t>    公山不狃利用费邑反叛季氏，派人征召孔子。孔子遵循周道修行很久，但处处受压抑没有施展才能的地方，没人能任用自己，说：</a:t>
            </a:r>
            <a:r>
              <a:rPr lang="zh-CN" altLang="en-US" sz="2800">
                <a:solidFill>
                  <a:srgbClr val="0066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800">
                <a:solidFill>
                  <a:srgbClr val="006600"/>
                </a:solidFill>
                <a:latin typeface="楷体_GB2312" charset="-122"/>
                <a:ea typeface="楷体_GB2312" charset="-122"/>
              </a:rPr>
              <a:t>周文王、周武王起于丰、镐之地而称王天下，如今费邑尽管小，但或许有希望吧！</a:t>
            </a:r>
            <a:r>
              <a:rPr lang="zh-CN" altLang="en-US" sz="2800">
                <a:solidFill>
                  <a:srgbClr val="0066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800">
                <a:solidFill>
                  <a:srgbClr val="006600"/>
                </a:solidFill>
                <a:latin typeface="楷体_GB2312" charset="-122"/>
                <a:ea typeface="楷体_GB2312" charset="-122"/>
              </a:rPr>
              <a:t>打算前往。子路不高兴，阻止孔子。孔子说：</a:t>
            </a:r>
            <a:r>
              <a:rPr lang="zh-CN" altLang="en-US" sz="2800">
                <a:solidFill>
                  <a:srgbClr val="0066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800">
                <a:solidFill>
                  <a:srgbClr val="006600"/>
                </a:solidFill>
                <a:latin typeface="楷体_GB2312" charset="-122"/>
                <a:ea typeface="楷体_GB2312" charset="-122"/>
              </a:rPr>
              <a:t>他们召请我，岂能徒劳无益呢？如果任用我，我将在东方复兴周道！</a:t>
            </a:r>
            <a:r>
              <a:rPr lang="zh-CN" altLang="en-US" sz="2800">
                <a:solidFill>
                  <a:srgbClr val="0066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800">
                <a:solidFill>
                  <a:srgbClr val="006600"/>
                </a:solidFill>
                <a:latin typeface="楷体_GB2312" charset="-122"/>
                <a:ea typeface="楷体_GB2312" charset="-122"/>
              </a:rPr>
              <a:t>然而最终没有成行。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2" name="Picture 12" descr="语文t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8939" y="668319"/>
            <a:ext cx="10833136" cy="5811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576263" y="1223963"/>
            <a:ext cx="10414000" cy="454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500" b="1">
                <a:solidFill>
                  <a:schemeClr val="hlink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500" b="1">
                <a:solidFill>
                  <a:schemeClr val="hlink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．指出下列成语中的词类活用现象并解释。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不毛之地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百废待兴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)(3)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藏垢纳污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海底捞针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)(5)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天高地厚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)(6)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拨乱反正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(7)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川流不息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)(8)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风驰电掣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)(9)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不胫而走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(10)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打草惊蛇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 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)(11)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风餐露宿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 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)(12)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不翼而飞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(13)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道听途说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 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)(14)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狼奔豕突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 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)(15)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祸国殃民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(16)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身体力行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 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)(17)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扶危济困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 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)(18)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惊天动地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(19)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口是心非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 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)(20)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雷厉风行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 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)(21)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耳提面命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(22)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旁征博引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 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)(23)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起死回生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 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)(24)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气象万千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   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(25)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取长补短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 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)(26)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荣宗耀祖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b="1"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576263" y="1223963"/>
            <a:ext cx="10414000" cy="43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答案：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毛：名词作动词，长草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废：形容词作名词，荒废的事物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(3)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垢、污：形容词作名词，肮脏的东西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(4)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海底：名词作状语，到海底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(5)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高、厚：形容词作动词，是高的、是厚的</a:t>
            </a:r>
          </a:p>
          <a:p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(6)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乱、正：形容词作名词，杂乱的东西、正确的道路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(7)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川：名词作状语，像河水一样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(8)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风、电：名词作状语，像风、电一样</a:t>
            </a:r>
          </a:p>
          <a:p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(9)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胫：名词作动词，长腿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(10)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惊：使动用法，使</a:t>
            </a:r>
            <a:r>
              <a:rPr lang="en-US" altLang="zh-CN" sz="2000" b="1">
                <a:solidFill>
                  <a:schemeClr val="hlink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受惊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(11)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风、露：名词作状语，在风中、在露水下，餐：名词作动词，用餐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(12)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翼：名词作动词，长翅膀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(13)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道、途：名词作状语，在道上、在途中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(14)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狼、豕：名词作状语，像狼、猪一样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(15)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祸、殃：名词作动词，危害、殃及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(16)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身、力：名词作状语，亲身、用力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(17)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危、困：形容词作名词，危险的、困难的人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事情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(18)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惊、动：使动用法，使</a:t>
            </a:r>
            <a:r>
              <a:rPr lang="en-US" altLang="zh-CN" sz="2000" b="1">
                <a:solidFill>
                  <a:schemeClr val="hlink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受惊、使</a:t>
            </a:r>
            <a:r>
              <a:rPr lang="en-US" altLang="zh-CN" sz="2000" b="1">
                <a:solidFill>
                  <a:schemeClr val="hlink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震动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(19)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口、心：名词作状语，在嘴上、在心里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(20)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雷、风：名词作状语，像雷、风一样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(21)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耳、面：名词作状语，在耳边、当面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(22)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旁、博：名词作状语，从侧面、广博地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(23)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死、生：动词作名词，死人、活的状态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(24)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万千：数词作动词，呈现各种姿态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(25)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长、短：形容词作名词，长处、短处　</a:t>
            </a:r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(26)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荣、耀：使动用法，使</a:t>
            </a:r>
            <a:r>
              <a:rPr lang="en-US" altLang="zh-CN" sz="2000" b="1">
                <a:solidFill>
                  <a:schemeClr val="hlink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光荣、使</a:t>
            </a:r>
            <a:r>
              <a:rPr lang="en-US" altLang="zh-CN" sz="2000" b="1">
                <a:solidFill>
                  <a:schemeClr val="hlink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荣耀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550545" y="845185"/>
            <a:ext cx="10644505" cy="407860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二、阅读下面的文言文，完成文后题目。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1．阅读下面的文段，翻译文中画横线的句子。</a:t>
            </a:r>
            <a:endParaRPr sz="2400" b="1">
              <a:solidFill>
                <a:srgbClr val="008000"/>
              </a:solidFill>
              <a:ea typeface="楷体_GB2312" charset="-122"/>
            </a:endParaRPr>
          </a:p>
          <a:p>
            <a:pPr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ea typeface="楷体_GB2312" charset="-122"/>
              </a:rPr>
              <a:t>刘敞字原父。举庆历进士，廷试第一。知扬州。天长县鞫王甲杀人，既具狱，敞见而察其冤，甲畏吏，不敢自直。敞以委户曹杜诱，诱不能有所平反，而傅致[注]益牢。将论囚，敞曰：“冤也。”亲按问之。甲知能为己直，乃敢告，盖杀人者，富人陈氏也。相传以为神明。</a:t>
            </a:r>
          </a:p>
          <a:p>
            <a:pPr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ea typeface="楷体_GB2312" charset="-122"/>
              </a:rPr>
              <a:t>(选自《宋史·刘敞传》)</a:t>
            </a:r>
          </a:p>
          <a:p>
            <a:pPr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ea typeface="楷体_GB2312" charset="-122"/>
              </a:rPr>
              <a:t>[注]　傅致：罗织。</a:t>
            </a:r>
          </a:p>
          <a:p>
            <a:pPr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ea typeface="楷体_GB2312" charset="-122"/>
              </a:rPr>
              <a:t>甲知能为己直，乃敢告，盖杀人者，富人陈氏也。</a:t>
            </a: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550545" y="4923790"/>
            <a:ext cx="10644505" cy="119888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解析：“为己直”，结合语境翻译为“为自己伸冤”；“乃”，才；“……者，……也”是判断句。</a:t>
            </a:r>
          </a:p>
          <a:p>
            <a:pPr>
              <a:lnSpc>
                <a:spcPct val="120000"/>
              </a:lnSpc>
            </a:pPr>
            <a:r>
              <a:rPr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答案：王甲知道刘敞能为自己伸冤，才敢告知真相，原来杀人的，是姓陈的富人。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  <p:bldP spid="17305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487960" y="1104177"/>
            <a:ext cx="10833136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[参考译文]</a:t>
            </a:r>
            <a:endParaRPr kumimoji="0" sz="2400" b="1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刘敞，字原父。考中庆历年间进士，殿试获得第一名。做扬州知州。天长县审问王甲杀人一案，案件已经审结，刘敞见到王甲并体察到了他的冤情，王甲害怕官吏，不敢自白冤情。刘敞把这一案件交给户曹杜诱(重新审理)，杜诱不但不能为王甲平反，反而罗织罪证使案件更不可破。将判决关押，刘敞说：“王甲是冤枉的。”亲自查究讯问这一案件。王甲知道刘敞能为自己伸冤，才敢告知真相，原来杀人的，是姓陈的富人。这件事被相互传告，人们认为刘敞明智如神。</a:t>
            </a:r>
            <a:endParaRPr kumimoji="0" sz="2400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2405063" y="1130300"/>
            <a:ext cx="589597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588963" y="1117600"/>
            <a:ext cx="1020762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</a:rPr>
              <a:t>2．阅读下面的文段，翻译文中画横线的句子。</a:t>
            </a:r>
          </a:p>
          <a:p>
            <a:pPr>
              <a:lnSpc>
                <a:spcPct val="150000"/>
              </a:lnSpc>
            </a:pPr>
            <a:r>
              <a:rPr lang="zh-CN" altLang="en-US" sz="2400" u="sng">
                <a:latin typeface="宋体" pitchFamily="2" charset="-122"/>
              </a:rPr>
              <a:t>晏平仲婴者，莱之夷维人也。事齐灵公、庄公、景公，以节俭力行重于齐。</a:t>
            </a:r>
            <a:r>
              <a:rPr lang="zh-CN" altLang="en-US" sz="2400">
                <a:latin typeface="宋体" pitchFamily="2" charset="-122"/>
              </a:rPr>
              <a:t>既相齐，食不重肉，妾不衣帛。其在朝，君语及之，即危言；语不及之，即危行。国有道，即顺命；无道，即衡命。以此三世显名于诸侯。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(选自《史记·管晏列传》，有删节)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晏平仲婴者，莱之夷维人也。事齐灵公、庄公、景公，以节俭力行重于齐。</a:t>
            </a: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589280" y="4673600"/>
            <a:ext cx="10644505" cy="119888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解析：　“……者…… 也”是判断句；“事”，侍奉；“重于齐”是被动句。</a:t>
            </a:r>
          </a:p>
          <a:p>
            <a:pPr>
              <a:lnSpc>
                <a:spcPct val="120000"/>
              </a:lnSpc>
            </a:pPr>
            <a:r>
              <a:rPr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　晏婴字平仲，是春秋时期刘国莱地夷维邑人。侍奉齐灵公、齐庄公、齐景公三朝，因为节俭，身体力行，在齐国被人尊重。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487960" y="1658214"/>
            <a:ext cx="10833136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charset="-122"/>
                <a:cs typeface="Times New Roman" panose="02020603050405020304" pitchFamily="18" charset="0"/>
              </a:rPr>
              <a:t>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[参考译文]</a:t>
            </a:r>
            <a:endParaRPr kumimoji="0" sz="2400" b="1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晏婴字平仲，是春秋时期刘国莱地夷维邑人。侍奉齐灵公、齐庄公、齐景公三朝，因为节俭，身体力行，在齐国被人尊重。他担任齐国宰相之后，吃饭每顿不吃两种肉，姬妾不穿丝织物。他在朝廷上，国君有跟他说话，他就直言回答；国君没有跟他说话，他就直道而行。国家有道，就服从命令去做事；国家无道，就衡量命令，酌情而行。因此连续三朝在诸侯中闻名。</a:t>
            </a:r>
            <a:endParaRPr kumimoji="0" sz="2400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专题学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5" y="-5715"/>
            <a:ext cx="11537950" cy="6485890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87045" y="1459865"/>
            <a:ext cx="8417264" cy="1476375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itchFamily="34" charset="0"/>
              <a:buNone/>
              <a:defRPr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en-US" altLang="zh-CN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2-3</a:t>
            </a:r>
            <a:r>
              <a:rPr lang="zh-CN" altLang="en-US" sz="6000" b="1" smtClean="0">
                <a:solidFill>
                  <a:srgbClr val="006600"/>
                </a:solidFill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文言句式和词类活用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2228852" y="2900345"/>
            <a:ext cx="1439863" cy="10763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常见文言句式</a:t>
            </a:r>
          </a:p>
        </p:txBody>
      </p:sp>
      <p:sp>
        <p:nvSpPr>
          <p:cNvPr id="162822" name="AutoShape 6"/>
          <p:cNvSpPr>
            <a:spLocks noChangeArrowheads="1"/>
          </p:cNvSpPr>
          <p:nvPr/>
        </p:nvSpPr>
        <p:spPr bwMode="auto">
          <a:xfrm>
            <a:off x="6261103" y="739757"/>
            <a:ext cx="3540125" cy="477838"/>
          </a:xfrm>
          <a:prstGeom prst="wedgeRoundRectCallout">
            <a:avLst>
              <a:gd name="adj1" fmla="val -115111"/>
              <a:gd name="adj2" fmla="val 38920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一、判断句</a:t>
            </a:r>
            <a:r>
              <a:rPr lang="zh-CN" altLang="en-US"/>
              <a:t> </a:t>
            </a:r>
          </a:p>
        </p:txBody>
      </p:sp>
      <p:sp>
        <p:nvSpPr>
          <p:cNvPr id="162823" name="AutoShape 7"/>
          <p:cNvSpPr>
            <a:spLocks noChangeArrowheads="1"/>
          </p:cNvSpPr>
          <p:nvPr/>
        </p:nvSpPr>
        <p:spPr bwMode="auto">
          <a:xfrm>
            <a:off x="6261102" y="1531920"/>
            <a:ext cx="3540125" cy="476250"/>
          </a:xfrm>
          <a:prstGeom prst="wedgeRoundRectCallout">
            <a:avLst>
              <a:gd name="adj1" fmla="val -115204"/>
              <a:gd name="adj2" fmla="val 25033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二、被动句</a:t>
            </a:r>
            <a:r>
              <a:rPr lang="zh-CN" altLang="en-US"/>
              <a:t> </a:t>
            </a:r>
          </a:p>
        </p:txBody>
      </p:sp>
      <p:sp>
        <p:nvSpPr>
          <p:cNvPr id="162824" name="AutoShape 8"/>
          <p:cNvSpPr>
            <a:spLocks noChangeArrowheads="1"/>
          </p:cNvSpPr>
          <p:nvPr/>
        </p:nvSpPr>
        <p:spPr bwMode="auto">
          <a:xfrm>
            <a:off x="6261102" y="2252645"/>
            <a:ext cx="3540125" cy="476250"/>
          </a:xfrm>
          <a:prstGeom prst="wedgeRoundRectCallout">
            <a:avLst>
              <a:gd name="adj1" fmla="val -115741"/>
              <a:gd name="adj2" fmla="val 13566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三、省略句 </a:t>
            </a:r>
          </a:p>
        </p:txBody>
      </p:sp>
      <p:sp>
        <p:nvSpPr>
          <p:cNvPr id="162825" name="AutoShape 9"/>
          <p:cNvSpPr>
            <a:spLocks noChangeArrowheads="1"/>
          </p:cNvSpPr>
          <p:nvPr/>
        </p:nvSpPr>
        <p:spPr bwMode="auto">
          <a:xfrm>
            <a:off x="6261102" y="2971782"/>
            <a:ext cx="3540125" cy="476250"/>
          </a:xfrm>
          <a:prstGeom prst="wedgeRoundRectCallout">
            <a:avLst>
              <a:gd name="adj1" fmla="val -115204"/>
              <a:gd name="adj2" fmla="val 2833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四、主谓倒装句</a:t>
            </a:r>
          </a:p>
        </p:txBody>
      </p:sp>
      <p:sp>
        <p:nvSpPr>
          <p:cNvPr id="162826" name="AutoShape 10"/>
          <p:cNvSpPr>
            <a:spLocks noChangeArrowheads="1"/>
          </p:cNvSpPr>
          <p:nvPr/>
        </p:nvSpPr>
        <p:spPr bwMode="auto">
          <a:xfrm>
            <a:off x="6261102" y="3692507"/>
            <a:ext cx="3540125" cy="477838"/>
          </a:xfrm>
          <a:prstGeom prst="wedgeRoundRectCallout">
            <a:avLst>
              <a:gd name="adj1" fmla="val -116097"/>
              <a:gd name="adj2" fmla="val -8222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五、宾语前置句 </a:t>
            </a:r>
          </a:p>
        </p:txBody>
      </p:sp>
      <p:sp>
        <p:nvSpPr>
          <p:cNvPr id="162827" name="AutoShape 11"/>
          <p:cNvSpPr>
            <a:spLocks noChangeArrowheads="1"/>
          </p:cNvSpPr>
          <p:nvPr/>
        </p:nvSpPr>
        <p:spPr bwMode="auto">
          <a:xfrm>
            <a:off x="6261102" y="4411645"/>
            <a:ext cx="3540125" cy="477837"/>
          </a:xfrm>
          <a:prstGeom prst="wedgeRoundRectCallout">
            <a:avLst>
              <a:gd name="adj1" fmla="val -115648"/>
              <a:gd name="adj2" fmla="val -20747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六、定语后置句 </a:t>
            </a:r>
          </a:p>
        </p:txBody>
      </p:sp>
      <p:sp>
        <p:nvSpPr>
          <p:cNvPr id="162828" name="AutoShape 12"/>
          <p:cNvSpPr>
            <a:spLocks noChangeArrowheads="1"/>
          </p:cNvSpPr>
          <p:nvPr/>
        </p:nvSpPr>
        <p:spPr bwMode="auto">
          <a:xfrm>
            <a:off x="6261102" y="5132370"/>
            <a:ext cx="3540125" cy="477837"/>
          </a:xfrm>
          <a:prstGeom prst="wedgeRoundRectCallout">
            <a:avLst>
              <a:gd name="adj1" fmla="val -118069"/>
              <a:gd name="adj2" fmla="val -32375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七、状语后置句 </a:t>
            </a:r>
          </a:p>
        </p:txBody>
      </p:sp>
      <p:sp>
        <p:nvSpPr>
          <p:cNvPr id="162829" name="AutoShape 13"/>
          <p:cNvSpPr>
            <a:spLocks noChangeArrowheads="1"/>
          </p:cNvSpPr>
          <p:nvPr/>
        </p:nvSpPr>
        <p:spPr bwMode="auto">
          <a:xfrm>
            <a:off x="6261102" y="5853095"/>
            <a:ext cx="3540125" cy="477837"/>
          </a:xfrm>
          <a:prstGeom prst="wedgeRoundRectCallout">
            <a:avLst>
              <a:gd name="adj1" fmla="val -118384"/>
              <a:gd name="adj2" fmla="val -43937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八、常见固定格式</a:t>
            </a:r>
            <a:r>
              <a:rPr lang="zh-CN" altLang="en-US"/>
              <a:t> </a:t>
            </a:r>
          </a:p>
        </p:txBody>
      </p:sp>
      <p:sp>
        <p:nvSpPr>
          <p:cNvPr id="13" name="矩形 12"/>
          <p:cNvSpPr/>
          <p:nvPr/>
        </p:nvSpPr>
        <p:spPr>
          <a:xfrm>
            <a:off x="831815" y="811195"/>
            <a:ext cx="4214842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类型一</a:t>
            </a:r>
            <a:r>
              <a:rPr lang="zh-CN" altLang="en-US" sz="2800" smtClean="0">
                <a:solidFill>
                  <a:srgbClr val="FF0000"/>
                </a:solidFill>
                <a:cs typeface="方正兰亭黑简体" pitchFamily="2" charset="-122"/>
              </a:rPr>
              <a:t> </a:t>
            </a:r>
            <a:r>
              <a:rPr lang="zh-CN" alt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常见</a:t>
            </a:r>
            <a:r>
              <a:rPr lang="en-US" altLang="zh-CN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8</a:t>
            </a:r>
            <a:r>
              <a:rPr lang="zh-CN" alt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方正兰亭黑简体" pitchFamily="2" charset="-122"/>
              </a:rPr>
              <a:t>类文言句式</a:t>
            </a:r>
            <a:endParaRPr lang="en-US" altLang="zh-CN" sz="32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cs typeface="方正兰亭黑简体" pitchFamily="2" charset="-12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904177" y="-7938"/>
            <a:ext cx="1428761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8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文言句式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/>
      <p:bldP spid="162822" grpId="1"/>
      <p:bldP spid="162823" grpId="2"/>
      <p:bldP spid="162824" grpId="3"/>
      <p:bldP spid="162825" grpId="4"/>
      <p:bldP spid="162826" grpId="5"/>
      <p:bldP spid="162827" grpId="6"/>
      <p:bldP spid="162828" grpId="7"/>
      <p:bldP spid="162829" grpId="8"/>
      <p:bldP spid="13" grpId="9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47700" y="863600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一、判断句——理解句意，添加成含“是”句</a:t>
            </a:r>
          </a:p>
        </p:txBody>
      </p:sp>
      <p:graphicFrame>
        <p:nvGraphicFramePr>
          <p:cNvPr id="163912" name="Group 72"/>
          <p:cNvGraphicFramePr>
            <a:graphicFrameLocks noGrp="1"/>
          </p:cNvGraphicFramePr>
          <p:nvPr/>
        </p:nvGraphicFramePr>
        <p:xfrm>
          <a:off x="720725" y="1800225"/>
          <a:ext cx="10296525" cy="3898265"/>
        </p:xfrm>
        <a:graphic>
          <a:graphicData uri="http://schemas.openxmlformats.org/drawingml/2006/table">
            <a:tbl>
              <a:tblPr/>
              <a:tblGrid>
                <a:gridCol w="863600"/>
                <a:gridCol w="1081405"/>
                <a:gridCol w="1295400"/>
                <a:gridCol w="1655445"/>
                <a:gridCol w="1152525"/>
                <a:gridCol w="1513205"/>
                <a:gridCol w="2734945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判断句的形式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1.“……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者，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也。” 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2.“……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，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也。” 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3.“……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者，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。”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4.“……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者也。”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5.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无标志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判断句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副词“乃、必、亦、即、诚、皆、则、非”等。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17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例句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师者，所以传道受业解惑也。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师说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项脊轩，旧南阁子也。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项脊轩志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四人者，庐陵萧君圭君玉，长乐王回深父，余弟安国平父，安上纯父。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游褒禅山记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城北徐公，齐国之美丽者也。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邹忌讽齐王纳谏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刘备天下枭雄。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赤壁之战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当立者乃公子扶苏。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陈涉世家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此则岳阳楼之大观也。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岳阳楼记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六国破灭，非兵不利，战不善，弊在赂秦。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六国论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8962" name="Text Box 2"/>
          <p:cNvSpPr txBox="1">
            <a:spLocks noChangeArrowheads="1"/>
          </p:cNvSpPr>
          <p:nvPr/>
        </p:nvSpPr>
        <p:spPr bwMode="auto">
          <a:xfrm>
            <a:off x="688939" y="1629595"/>
            <a:ext cx="10358510" cy="4335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300" b="1" smtClean="0">
                <a:solidFill>
                  <a:srgbClr val="006600"/>
                </a:solidFill>
                <a:latin typeface="宋体" pitchFamily="2" charset="-122"/>
              </a:rPr>
              <a:t>1</a:t>
            </a: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．阅读下文，完成后面题目。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楚俗信巫不信医，自三代以来为然，今为甚。凡疾不计久近浅深，药一入口不效，即屏去。至于巫，反覆计数不效，不悔，且引咎痛自责，殚其财，竭其力，卒不效，且死，乃交责之曰，是医之误，而用巫之晚也。终不一语加咎巫。故功恒归于巫，而败恒归于医。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把文中画横线的句子翻译成现代汉语。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(1)楚俗信巫不信医，自三代以来为然，今为甚。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译文：_______________________________________________________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(2)殚其财，竭其力，卒不效，且死，乃交责之曰，是医之误，而用巫之晚也。</a:t>
            </a:r>
          </a:p>
          <a:p>
            <a:pPr>
              <a:lnSpc>
                <a:spcPct val="120000"/>
              </a:lnSpc>
            </a:pPr>
            <a:r>
              <a:rPr sz="2300" b="1">
                <a:solidFill>
                  <a:srgbClr val="006600"/>
                </a:solidFill>
                <a:latin typeface="宋体" pitchFamily="2" charset="-122"/>
              </a:rPr>
              <a:t>译文：______________________________________________________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707043" y="682833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903253" y="1067423"/>
            <a:ext cx="4727575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+mn-ea"/>
                <a:cs typeface="+mn-ea"/>
              </a:rPr>
              <a:t>答案：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+mn-ea"/>
                <a:cs typeface="+mn-ea"/>
              </a:rPr>
              <a:t>(1)楚地的风俗是相信巫术不相信医术，自从三代(尧舜禹)以来都是这样，到现在更加严重。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+mn-ea"/>
                <a:cs typeface="+mn-ea"/>
              </a:rPr>
              <a:t>(2)用尽他们的钱财，耗尽他们的精力，最终不见效，将要死了，反而相互指责说，这是医生的失误，而找巫师太晚了。</a:t>
            </a:r>
            <a:endParaRPr lang="en-US" altLang="zh-CN" sz="2800" b="1" u="sng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05486" name="AutoShape 14"/>
          <p:cNvSpPr>
            <a:spLocks noChangeArrowheads="1"/>
          </p:cNvSpPr>
          <p:nvPr/>
        </p:nvSpPr>
        <p:spPr bwMode="auto">
          <a:xfrm>
            <a:off x="6029927" y="811195"/>
            <a:ext cx="5176520" cy="4301490"/>
          </a:xfrm>
          <a:prstGeom prst="cloudCallout">
            <a:avLst>
              <a:gd name="adj1" fmla="val -50159"/>
              <a:gd name="adj2" fmla="val 3550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CC0066"/>
                </a:solidFill>
                <a:effectLst/>
                <a:latin typeface="宋体" pitchFamily="2" charset="-122"/>
              </a:rPr>
              <a:t>解析：(1)“楚俗信巫不信医”是判断句。</a:t>
            </a:r>
          </a:p>
          <a:p>
            <a:pPr algn="ctr"/>
            <a:r>
              <a:rPr lang="zh-CN" altLang="en-US" sz="2400" b="1">
                <a:solidFill>
                  <a:srgbClr val="CC0066"/>
                </a:solidFill>
                <a:effectLst/>
                <a:latin typeface="宋体" pitchFamily="2" charset="-122"/>
              </a:rPr>
              <a:t>(2)译出大意，注意重点词语的准确翻译：“殚”“效”“且”</a:t>
            </a:r>
          </a:p>
          <a:p>
            <a:pPr algn="ctr"/>
            <a:r>
              <a:rPr lang="zh-CN" altLang="en-US" sz="2400" b="1">
                <a:solidFill>
                  <a:srgbClr val="CC0066"/>
                </a:solidFill>
                <a:effectLst/>
                <a:latin typeface="宋体" pitchFamily="2" charset="-122"/>
              </a:rPr>
              <a:t>“是”“是医之误”是判断句。</a:t>
            </a:r>
            <a:r>
              <a:rPr lang="zh-CN" altLang="en-US" sz="2400" b="1">
                <a:effectLst/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5" grpId="0"/>
      <p:bldP spid="10548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688939" y="892510"/>
            <a:ext cx="10222865" cy="49193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13742F"/>
                </a:solidFill>
                <a:latin typeface="+mn-ea"/>
                <a:cs typeface="+mn-ea"/>
              </a:rPr>
              <a:t>[参考译文]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13742F"/>
                </a:solidFill>
                <a:latin typeface="+mn-ea"/>
                <a:cs typeface="+mn-ea"/>
              </a:rPr>
              <a:t>    楚地的风俗是相信巫术不相信医术，自从三代(尧舜禹)以来都是这样，到现在更加严重。大凡生病，不论是时间长短病情轻重，一旦服药不见效果，就放弃治疗。至于向巫师祈祷，反反复复，多次没有效果也不后悔。而且引咎痛苦自责，用尽他们的钱财，耗尽他们的精力，最终不见效，将要死了，反而相互指责说，这是医生的失误，而找巫师太晚了。最终也不会责备巫师一句话。所以，一直归功于巫师，将失败归于医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3187" y="993128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二、被动句——看清关键词，译成被动意</a:t>
            </a:r>
          </a:p>
        </p:txBody>
      </p:sp>
      <p:graphicFrame>
        <p:nvGraphicFramePr>
          <p:cNvPr id="170034" name="Group 50"/>
          <p:cNvGraphicFramePr>
            <a:graphicFrameLocks noGrp="1"/>
          </p:cNvGraphicFramePr>
          <p:nvPr/>
        </p:nvGraphicFramePr>
        <p:xfrm>
          <a:off x="544478" y="2035158"/>
          <a:ext cx="10729595" cy="3775710"/>
        </p:xfrm>
        <a:graphic>
          <a:graphicData uri="http://schemas.openxmlformats.org/drawingml/2006/table">
            <a:tbl>
              <a:tblPr/>
              <a:tblGrid>
                <a:gridCol w="504825"/>
                <a:gridCol w="1727200"/>
                <a:gridCol w="1873250"/>
                <a:gridCol w="1582420"/>
                <a:gridCol w="1513205"/>
                <a:gridCol w="1871345"/>
                <a:gridCol w="1657350"/>
              </a:tblGrid>
              <a:tr h="198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被动句的形式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用介词“于”表被动，“于”起介绍引进动作行为的主动者的作用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在介词“于”或动词前加“受”，形成“受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于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表被动。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用“见”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“于”“见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于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表被动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用“为”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“为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所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表被动。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5.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用“被”表被动。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6.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动词本身表被动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意念被动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794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例句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故内惑于郑袖，外欺于张仪。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屈原列传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吾不能举全吴之地，十万之众，受制于人。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赤壁之战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秦城恐不可得，徒见欺。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廉颇蔺相如列传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吴广素爱人，士卒多为用者。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陈涉世家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予犹记周公之被逮，在丁卯三月之望。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五人墓碑记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戍卒叫，函谷举。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阿房宫赋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531549" y="1696347"/>
            <a:ext cx="10429948" cy="319278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阅读下文，把画线句子译成现代汉语，并指出是何种句式。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  </a:t>
            </a:r>
            <a:r>
              <a:rPr lang="zh-CN" altLang="en-US" sz="2400" b="1" u="sng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①昔者弥子瑕见爱于卫君。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卫国之法，窃驾车者罪至刖。既而弥子之母病，人闻，往夜告之，弥子矫驾君车而出。君闻之而贤之曰：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孝哉，为母之故而犯刖罪！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与君游果园，弥子食桃而甘，不尽而奉君。君曰：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爱我哉，忘其口而我！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及弥子色衰而爱弛，得罪于君。君曰： 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是尝矫驾吾车，又尝食我以余桃。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400" b="1" u="sng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②故弥之行未变于初也，前见贤而后获罪者，爱憎之至变也。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(《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史记</a:t>
            </a:r>
            <a:r>
              <a:rPr lang="en-US" altLang="zh-CN" sz="2400" b="1">
                <a:solidFill>
                  <a:srgbClr val="008000"/>
                </a:solidFill>
                <a:latin typeface="Arial"/>
                <a:ea typeface="楷体_GB2312" charset="-122"/>
              </a:rPr>
              <a:t>·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老子韩非子列传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》)</a:t>
            </a:r>
            <a:endParaRPr lang="zh-CN" altLang="en-US" sz="24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688939" y="4834502"/>
            <a:ext cx="10111454" cy="142049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答案：①过去弥子瑕被卫君宠爱。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被动句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所以，弥子的行为和当初相比没有变化，以前被称赞而以后却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因此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获罪的原因，是因为人的爱憎感情发生了极大的变化。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被动句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endParaRPr lang="zh-CN" altLang="en-US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635605" y="682833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  <p:bldP spid="17305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546063" y="780415"/>
            <a:ext cx="10446385" cy="52660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13742F"/>
                </a:solidFill>
                <a:latin typeface="+mn-ea"/>
                <a:cs typeface="+mn-ea"/>
              </a:rPr>
              <a:t>[参考译文]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13742F"/>
                </a:solidFill>
                <a:latin typeface="+mn-ea"/>
                <a:cs typeface="+mn-ea"/>
              </a:rPr>
              <a:t>    从前弥子瑕被卫国君主宠爱。按照卫国的法律，偷驾君车的人要判断足的罪。不久，弥子瑕的母亲病了，有人知道这件事，就连夜通知他，弥子瑕就诈称主的命令驾着君主的车子出去了。君主听到这件事反而赞美他说：“多孝顺啊，为了母亲的病竟愿犯下断足的惩罚！”弥子瑕和卫君到果园去玩，弥子瑕吃到一个甜桃子，没吃完就献给卫君。卫君说：“真爱我啊，自己不吃却想着我！”等到弥子瑕容色衰退，卫君对他的宠爱也疏淡了，后来得罪了卫君。卫君说：“这个人曾经诈称我的命令驾我的车，还曾经把咬剩下的桃子给我吃。”所以，弥子瑕的德行和当初一样没有改变，以前所以被认为孝顺而后来被治罪的原因，是由于卫君对他的爱憎有了极大的改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1815" y="811195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三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省略句——分析上下文，弄清省略意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75176" name="Group 72"/>
          <p:cNvGraphicFramePr>
            <a:graphicFrameLocks noGrp="1"/>
          </p:cNvGraphicFramePr>
          <p:nvPr/>
        </p:nvGraphicFramePr>
        <p:xfrm>
          <a:off x="544478" y="1819257"/>
          <a:ext cx="10732770" cy="4166362"/>
        </p:xfrm>
        <a:graphic>
          <a:graphicData uri="http://schemas.openxmlformats.org/drawingml/2006/table">
            <a:tbl>
              <a:tblPr/>
              <a:tblGrid>
                <a:gridCol w="2879725"/>
                <a:gridCol w="1728470"/>
                <a:gridCol w="1945005"/>
                <a:gridCol w="1871345"/>
                <a:gridCol w="2308225"/>
              </a:tblGrid>
              <a:tr h="1441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省略主语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省略谓语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3.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省略宾语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4.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省略介词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5.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省略中心词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82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永州之野产异蛇，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蛇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黑质而白章，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蛇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触草木，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草木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尽死，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蛇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以啮人，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无御之者。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捕蛇者说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一鼓作气，再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鼓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而衰，三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鼓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而竭。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曹刿论战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竖子不足与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谋！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项王则受璧，置之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于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座上。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宫中府中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之吏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，俱为一体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之吏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出师表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6151" name="Text Box 23"/>
          <p:cNvSpPr txBox="1">
            <a:spLocks noChangeArrowheads="1"/>
          </p:cNvSpPr>
          <p:nvPr/>
        </p:nvSpPr>
        <p:spPr bwMode="auto">
          <a:xfrm>
            <a:off x="546063" y="1610395"/>
            <a:ext cx="10706100" cy="156845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请在下列句子的横线上补充省略的成分，并指出省略的成分。</a:t>
            </a:r>
          </a:p>
          <a:p>
            <a:r>
              <a:rPr lang="en-US" altLang="zh-CN" sz="2400" b="1">
                <a:latin typeface="楷体_GB2312" charset="-122"/>
                <a:ea typeface="楷体_GB2312" charset="-122"/>
              </a:rPr>
              <a:t>    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）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见渔人，乃大惊，问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所从来，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具答之，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便要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还家，设酒杀鸡作食，村中闻有此人，咸来问讯。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自云先世避秦时乱，率妻子邑人来此绝境，不复出焉；遂与外人间隔。</a:t>
            </a:r>
          </a:p>
        </p:txBody>
      </p:sp>
      <p:sp>
        <p:nvSpPr>
          <p:cNvPr id="176152" name="Text Box 24"/>
          <p:cNvSpPr txBox="1">
            <a:spLocks noChangeArrowheads="1"/>
          </p:cNvSpPr>
          <p:nvPr/>
        </p:nvSpPr>
        <p:spPr bwMode="auto">
          <a:xfrm>
            <a:off x="546063" y="3253469"/>
            <a:ext cx="10706100" cy="460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sz="2400" b="1">
                <a:latin typeface="楷体_GB2312" charset="-122"/>
                <a:ea typeface="楷体_GB2312" charset="-122"/>
              </a:rPr>
              <a:t>答案：桃源人 渔人 渔人 桃源人 渔人 桃源人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省略主语、宾语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。</a:t>
            </a:r>
          </a:p>
        </p:txBody>
      </p:sp>
      <p:sp>
        <p:nvSpPr>
          <p:cNvPr id="176153" name="Text Box 25"/>
          <p:cNvSpPr txBox="1">
            <a:spLocks noChangeArrowheads="1"/>
          </p:cNvSpPr>
          <p:nvPr/>
        </p:nvSpPr>
        <p:spPr bwMode="auto">
          <a:xfrm>
            <a:off x="546063" y="3896411"/>
            <a:ext cx="10706100" cy="156845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charset="-122"/>
                <a:ea typeface="楷体_GB2312" charset="-122"/>
              </a:rPr>
              <a:t>   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）杨子之邻人亡羊，既率其党追怀之，又请杨子之竖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竖：童仆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追之。杨子曰：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嘻！亡一羊，何追者之众？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邻人曰：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多歧路。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既反，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问：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获羊乎？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曰：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亡之矣。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曰：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奚亡之？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r>
              <a:rPr lang="zh-CN" altLang="en-US" sz="2400" b="1" u="sng">
                <a:latin typeface="楷体_GB2312" charset="-122"/>
                <a:ea typeface="楷体_GB2312" charset="-122"/>
              </a:rPr>
              <a:t>　　　　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曰：</a:t>
            </a:r>
            <a:r>
              <a:rPr lang="zh-CN" altLang="en-US" sz="2400" b="1"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歧路之中又有歧焉，吾不知所之，所以反也。</a:t>
            </a:r>
            <a:r>
              <a:rPr lang="zh-CN" altLang="en-US" sz="2400" b="1">
                <a:latin typeface="Arial"/>
                <a:ea typeface="楷体_GB2312" charset="-122"/>
              </a:rPr>
              <a:t>”</a:t>
            </a:r>
            <a:endParaRPr lang="zh-CN" altLang="en-US" sz="2400" b="1">
              <a:latin typeface="楷体_GB2312" charset="-122"/>
              <a:ea typeface="楷体_GB2312" charset="-122"/>
            </a:endParaRPr>
          </a:p>
        </p:txBody>
      </p:sp>
      <p:sp>
        <p:nvSpPr>
          <p:cNvPr id="176154" name="Text Box 26"/>
          <p:cNvSpPr txBox="1">
            <a:spLocks noChangeArrowheads="1"/>
          </p:cNvSpPr>
          <p:nvPr/>
        </p:nvSpPr>
        <p:spPr bwMode="auto">
          <a:xfrm>
            <a:off x="546063" y="5539485"/>
            <a:ext cx="10706100" cy="460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zh-CN" altLang="en-US" sz="2400" b="1">
                <a:latin typeface="楷体_GB2312" charset="-122"/>
                <a:ea typeface="楷体_GB2312" charset="-122"/>
              </a:rPr>
              <a:t>答案：羊子　邻人　羊子　邻人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省略主语</a:t>
            </a:r>
            <a:r>
              <a:rPr lang="en-US" altLang="zh-CN" sz="2400" b="1">
                <a:latin typeface="楷体_GB2312" charset="-122"/>
                <a:ea typeface="楷体_GB2312" charset="-122"/>
              </a:rPr>
              <a:t>) </a:t>
            </a:r>
            <a:endParaRPr lang="zh-CN" altLang="en-US" sz="2400" b="1">
              <a:latin typeface="楷体_GB2312" charset="-122"/>
              <a:ea typeface="楷体_GB231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46100" y="752919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51" grpId="0"/>
      <p:bldP spid="176152" grpId="1"/>
      <p:bldP spid="176153" grpId="2"/>
      <p:bldP spid="176154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0" y="0"/>
          <a:ext cx="11522075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2" progId="Photoshop.Image.8">
                  <p:embed/>
                </p:oleObj>
              </mc:Choice>
              <mc:Fallback>
                <p:oleObj name="Image" r:id="rId2" progId="Photoshop.Imag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1522075" cy="648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1247775" y="223838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温馨提示</a:t>
            </a:r>
            <a:r>
              <a:rPr lang="en-US" altLang="zh-CN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: </a:t>
            </a:r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请点击相关栏目。</a:t>
            </a:r>
          </a:p>
        </p:txBody>
      </p:sp>
      <p:sp>
        <p:nvSpPr>
          <p:cNvPr id="214021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181132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明方向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基础解读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2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261777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考点一</a:t>
            </a:r>
            <a:r>
              <a:rPr lang="zh-CN" altLang="en-US" smtClean="0">
                <a:cs typeface="方正兰亭黑简体" pitchFamily="2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词类活用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3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3425815"/>
            <a:ext cx="4171950" cy="588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考点二</a:t>
            </a:r>
            <a:r>
              <a:rPr lang="en-US" altLang="zh-CN" sz="3200" b="1" smtClean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文言句式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7" name="Text Box 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4248149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多积累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知识清单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628650" y="776939"/>
            <a:ext cx="10645140" cy="496189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4．阅读下面文字，完成后面题目。</a:t>
            </a:r>
          </a:p>
          <a:p>
            <a:pPr>
              <a:lnSpc>
                <a:spcPct val="120000"/>
              </a:lnSpc>
            </a:pPr>
            <a:r>
              <a:rPr sz="2200" b="1">
                <a:solidFill>
                  <a:srgbClr val="008000"/>
                </a:solidFill>
                <a:ea typeface="楷体_GB2312" charset="-122"/>
              </a:rPr>
              <a:t>仲长统字公理，山阳高平人也。少好学，博涉书记，赡于文辞。年二十余，</a:t>
            </a:r>
            <a:r>
              <a:rPr sz="2200" b="1" u="sng">
                <a:solidFill>
                  <a:srgbClr val="0000FF"/>
                </a:solidFill>
                <a:ea typeface="楷体_GB2312" charset="-122"/>
              </a:rPr>
              <a:t>游学青﹑徐﹑并﹑冀之间，与交友者多异之。</a:t>
            </a:r>
            <a:r>
              <a:rPr sz="2200" b="1">
                <a:solidFill>
                  <a:srgbClr val="008000"/>
                </a:solidFill>
                <a:ea typeface="楷体_GB2312" charset="-122"/>
              </a:rPr>
              <a:t>并州刺史高干，袁绍甥也。素贵有名，招致四方游士，士多归附。</a:t>
            </a:r>
            <a:r>
              <a:rPr sz="2200" b="1" u="sng">
                <a:solidFill>
                  <a:srgbClr val="0000FF"/>
                </a:solidFill>
                <a:ea typeface="楷体_GB2312" charset="-122"/>
              </a:rPr>
              <a:t>统过干，干善待遇，访以当时之事。</a:t>
            </a:r>
            <a:r>
              <a:rPr sz="2200" b="1">
                <a:solidFill>
                  <a:srgbClr val="008000"/>
                </a:solidFill>
                <a:ea typeface="楷体_GB2312" charset="-122"/>
              </a:rPr>
              <a:t>统谓干曰：“君有雄志而无雄才，好士而不能择人，所以为君深戒也。”干雅自多，不纳其言，统遂去之。无几，干以并州叛，卒至于败。并、冀之士皆以是异统。统性俶傥，敢直言，不矜小节，默语无常，时人或谓之狂生。</a:t>
            </a:r>
            <a:r>
              <a:rPr sz="2200" b="1" u="sng">
                <a:solidFill>
                  <a:srgbClr val="0000FF"/>
                </a:solidFill>
                <a:ea typeface="楷体_GB2312" charset="-122"/>
              </a:rPr>
              <a:t>每州郡命召，辄称疾不就。</a:t>
            </a:r>
            <a:r>
              <a:rPr sz="2200" b="1">
                <a:solidFill>
                  <a:srgbClr val="008000"/>
                </a:solidFill>
                <a:ea typeface="楷体_GB2312" charset="-122"/>
              </a:rPr>
              <a:t>常以为凡游帝王者，欲以立身扬名耳，而名不常存，人生易灭，优游偃仰，可以自娱，欲卜居清旷以乐其志。</a:t>
            </a:r>
          </a:p>
          <a:p>
            <a:pPr>
              <a:lnSpc>
                <a:spcPct val="120000"/>
              </a:lnSpc>
            </a:pPr>
            <a:r>
              <a:rPr sz="2200" b="1">
                <a:solidFill>
                  <a:srgbClr val="0000FF"/>
                </a:solidFill>
                <a:ea typeface="楷体_GB2312" charset="-122"/>
              </a:rPr>
              <a:t>把文中画横线的句子翻译成现代汉语。</a:t>
            </a:r>
          </a:p>
          <a:p>
            <a:pPr>
              <a:lnSpc>
                <a:spcPct val="120000"/>
              </a:lnSpc>
            </a:pPr>
            <a:r>
              <a:rPr sz="2200" b="1">
                <a:solidFill>
                  <a:srgbClr val="0000FF"/>
                </a:solidFill>
                <a:ea typeface="楷体_GB2312" charset="-122"/>
              </a:rPr>
              <a:t>(1)游学青﹑徐﹑并﹑冀之间，与交友者多异之。</a:t>
            </a:r>
          </a:p>
          <a:p>
            <a:pPr>
              <a:lnSpc>
                <a:spcPct val="120000"/>
              </a:lnSpc>
            </a:pPr>
            <a:r>
              <a:rPr sz="2200" b="1">
                <a:solidFill>
                  <a:srgbClr val="0000FF"/>
                </a:solidFill>
                <a:ea typeface="楷体_GB2312" charset="-122"/>
              </a:rPr>
              <a:t>(2)统过干，干善待遇，访以当时之事。</a:t>
            </a:r>
          </a:p>
          <a:p>
            <a:pPr>
              <a:lnSpc>
                <a:spcPct val="120000"/>
              </a:lnSpc>
            </a:pPr>
            <a:r>
              <a:rPr sz="2200" b="1">
                <a:solidFill>
                  <a:srgbClr val="0000FF"/>
                </a:solidFill>
                <a:ea typeface="楷体_GB2312" charset="-122"/>
              </a:rPr>
              <a:t>(3)每州郡命召，辄称疾不就。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974691" y="1664708"/>
            <a:ext cx="9501254" cy="312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答案：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(1)(仲长统)在青州、徐州、并州、冀州一代游历求学，和(他)交朋友的人大多认为他与众不同。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(2)仲长统拜访高，高善待了(他)，向他询问当时的时势。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(3)每次州郡下令征召(他)，(他)总是称病不就任。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546063" y="989347"/>
            <a:ext cx="10446385" cy="4751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13742F"/>
                </a:solidFill>
                <a:latin typeface="+mn-ea"/>
                <a:cs typeface="+mn-ea"/>
              </a:rPr>
              <a:t>[参考译文]</a:t>
            </a: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13742F"/>
                </a:solidFill>
                <a:latin typeface="+mn-ea"/>
                <a:cs typeface="+mn-ea"/>
              </a:rPr>
              <a:t>  </a:t>
            </a:r>
            <a:r>
              <a:rPr lang="en-US" altLang="zh-CN" sz="2000" b="1">
                <a:solidFill>
                  <a:srgbClr val="13742F"/>
                </a:solidFill>
                <a:latin typeface="+mn-ea"/>
                <a:cs typeface="+mn-ea"/>
              </a:rPr>
              <a:t> 仲长统字公理，是山阳高平人。年少时爱好学习，广博涉猎书籍、奏章文字资料，擅长言辞，20多岁时，(仲长统)在青州、徐州、并州、冀州一代游历求学，和(他)交朋友的人大多认为他与众不同。并州刺史高是袁绍的外甥，向来喜欢名士，招揽四方游士，四方游士多归附于他。仲长统拜访高，高善待了他，向他询问当时的时势。长统对高说：“你有做大事的志向却没有做大事的才干，喜欢招揽士人却不善于选择人才，这就是您要十分戒备的事情。”高向来自视很高，没有采纳他说的话，仲长统于是离开了高。不久，高凭借并州(之力)反叛，最终落到了失败的结局。并州、冀州的士人因此都认为仲长统有奇能。仲长统性情豪爽洒脱，敢于说正直的话，不注重小节，有时默然不语，性情变化无常，当时有人称他狂生。每次州郡下令征召他，他总是称病不就任。常常认为凡是到帝王那里做官的人，打算立身扬名，但名声不会长存，人生易老，优哉游哉，或俯或仰，可以使自己快乐，打算居住在清静空旷的地方来使自己心志快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1815" y="1096947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四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、主谓倒装句——辨明语气，调换主谓</a:t>
            </a:r>
          </a:p>
        </p:txBody>
      </p:sp>
      <p:graphicFrame>
        <p:nvGraphicFramePr>
          <p:cNvPr id="178212" name="Group 36"/>
          <p:cNvGraphicFramePr>
            <a:graphicFrameLocks noGrp="1"/>
          </p:cNvGraphicFramePr>
          <p:nvPr/>
        </p:nvGraphicFramePr>
        <p:xfrm>
          <a:off x="544478" y="2105009"/>
          <a:ext cx="10732770" cy="3159062"/>
        </p:xfrm>
        <a:graphic>
          <a:graphicData uri="http://schemas.openxmlformats.org/drawingml/2006/table">
            <a:tbl>
              <a:tblPr/>
              <a:tblGrid>
                <a:gridCol w="2879725"/>
                <a:gridCol w="3241675"/>
                <a:gridCol w="4611370"/>
              </a:tblGrid>
              <a:tr h="706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主谓倒装句的形式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表疑问语气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表感叹语气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824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例　句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PhonepadTwo"/>
                        <a:ea typeface="方正兰亭黑简体"/>
                        <a:cs typeface="方正兰亭黑简体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谁为大王为此计者？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PhonepadTwo"/>
                        <a:ea typeface="方正兰亭黑简体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PhonepadTwo"/>
                        <a:ea typeface="方正兰亭黑简体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甚矣，汝之不惠！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愚公移山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》)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PhonepadTwo"/>
                          <a:ea typeface="方正兰亭黑简体"/>
                          <a:cs typeface="方正兰亭黑简体"/>
                        </a:rPr>
                        <a:t>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PhonepadTwo"/>
                        <a:ea typeface="方正兰亭黑简体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4882" name="Text Box 18"/>
          <p:cNvSpPr txBox="1">
            <a:spLocks noChangeArrowheads="1"/>
          </p:cNvSpPr>
          <p:nvPr/>
        </p:nvSpPr>
        <p:spPr bwMode="auto">
          <a:xfrm>
            <a:off x="546063" y="1668451"/>
            <a:ext cx="10656888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smtClean="0">
                <a:solidFill>
                  <a:schemeClr val="hlink"/>
                </a:solidFill>
                <a:ea typeface="楷体_GB2312" charset="-122"/>
              </a:rPr>
              <a:t>5.</a:t>
            </a:r>
            <a:r>
              <a:rPr lang="zh-CN" altLang="en-US" sz="2400" b="1" smtClean="0">
                <a:solidFill>
                  <a:schemeClr val="hlink"/>
                </a:solidFill>
                <a:ea typeface="楷体_GB2312" charset="-122"/>
              </a:rPr>
              <a:t>阅读下面的文言文，翻译画线的句子。</a:t>
            </a:r>
          </a:p>
          <a:p>
            <a:r>
              <a:rPr lang="zh-CN" altLang="en-US" sz="2400" smtClean="0"/>
              <a:t>         </a:t>
            </a:r>
            <a:r>
              <a:rPr lang="zh-CN" altLang="en-US" sz="2400" b="1" smtClean="0">
                <a:latin typeface="+mn-ea"/>
              </a:rPr>
              <a:t>昔者文王侵孟、克莒、举酆，三举事而纣恶之。文王乃惧，请入洛西之地、赤壤之国方千里，以解炮烙之刑，天下皆说。仲尼闻之曰：</a:t>
            </a:r>
            <a:r>
              <a:rPr lang="en-US" sz="2400" b="1" smtClean="0">
                <a:latin typeface="+mn-ea"/>
              </a:rPr>
              <a:t>“</a:t>
            </a:r>
            <a:r>
              <a:rPr lang="zh-CN" altLang="en-US" sz="2400" b="1" u="sng" smtClean="0">
                <a:latin typeface="+mn-ea"/>
              </a:rPr>
              <a:t>仁哉文王！轻千里之国而请解炮烙之刑。智哉文王！出千里之地而得天下之心。</a:t>
            </a:r>
            <a:r>
              <a:rPr lang="en-US" sz="2400" b="1" smtClean="0">
                <a:latin typeface="+mn-ea"/>
              </a:rPr>
              <a:t>”(</a:t>
            </a:r>
            <a:r>
              <a:rPr lang="zh-CN" altLang="en-US" sz="2400" b="1" smtClean="0">
                <a:latin typeface="+mn-ea"/>
              </a:rPr>
              <a:t>节选自</a:t>
            </a:r>
            <a:r>
              <a:rPr lang="en-US" altLang="zh-CN" sz="2400" b="1" smtClean="0">
                <a:latin typeface="+mn-ea"/>
              </a:rPr>
              <a:t>《</a:t>
            </a:r>
            <a:r>
              <a:rPr lang="zh-CN" altLang="en-US" sz="2400" b="1" smtClean="0">
                <a:latin typeface="+mn-ea"/>
              </a:rPr>
              <a:t>韩非子</a:t>
            </a:r>
            <a:r>
              <a:rPr lang="en-US" sz="2400" b="1" smtClean="0">
                <a:latin typeface="+mn-ea"/>
              </a:rPr>
              <a:t>·</a:t>
            </a:r>
            <a:r>
              <a:rPr lang="zh-CN" altLang="en-US" sz="2400" b="1" smtClean="0">
                <a:latin typeface="+mn-ea"/>
              </a:rPr>
              <a:t>难二</a:t>
            </a:r>
            <a:r>
              <a:rPr lang="en-US" altLang="zh-CN" sz="2400" b="1" smtClean="0">
                <a:latin typeface="+mn-ea"/>
              </a:rPr>
              <a:t>》</a:t>
            </a:r>
            <a:r>
              <a:rPr lang="en-US" sz="2400" b="1" smtClean="0">
                <a:latin typeface="+mn-ea"/>
              </a:rPr>
              <a:t>)</a:t>
            </a:r>
            <a:endParaRPr lang="zh-CN" altLang="en-US" sz="2400" b="1" smtClean="0">
              <a:latin typeface="+mn-ea"/>
            </a:endParaRPr>
          </a:p>
          <a:p>
            <a:endParaRPr lang="zh-CN" altLang="en-US" sz="2400" b="1" smtClean="0">
              <a:solidFill>
                <a:srgbClr val="008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501" y="3597277"/>
            <a:ext cx="10501386" cy="2232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400" b="1">
              <a:solidFill>
                <a:schemeClr val="hlink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答案：　文王真仁慈啊！不看重方圆千里的土地而请求废除炮烙之刑。文王真聪明啊！献出方圆千里的土地而得到天下的人心。</a:t>
            </a: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rgbClr val="FF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46100" y="660400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4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47700" y="863600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五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宾语前置句——判定形式，把宾语调到动词后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82323" name="Group 51"/>
          <p:cNvGraphicFramePr>
            <a:graphicFrameLocks noGrp="1"/>
          </p:cNvGraphicFramePr>
          <p:nvPr/>
        </p:nvGraphicFramePr>
        <p:xfrm>
          <a:off x="720725" y="2087563"/>
          <a:ext cx="10296525" cy="3134678"/>
        </p:xfrm>
        <a:graphic>
          <a:graphicData uri="http://schemas.openxmlformats.org/drawingml/2006/table">
            <a:tbl>
              <a:tblPr/>
              <a:tblGrid>
                <a:gridCol w="863600"/>
                <a:gridCol w="2592705"/>
                <a:gridCol w="1296670"/>
                <a:gridCol w="1943100"/>
                <a:gridCol w="1873250"/>
                <a:gridCol w="1727200"/>
              </a:tblGrid>
              <a:tr h="1360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判断句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的形式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疑问句中，疑问代词作宾语，宾语前置。 “谁、何、孰、奚、曷、胡、恶、安、焉”等。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否定句中，代词作宾语，宾语前置。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用“之”或“是”把宾语提到动词前，以突出强调宾语。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方位词作宾语时，有时也前置。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5.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文言文中，“自”作宾语时常常置于动词之前。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51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例句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不然，籍何以至此？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未之有也。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孟子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句读之不知，惑之不解。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师说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项王、项伯东向坐，亚父南向坐。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秦人不暇自哀。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阿房宫赋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》)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3315" name="Text Box 19"/>
          <p:cNvSpPr txBox="1">
            <a:spLocks noChangeArrowheads="1"/>
          </p:cNvSpPr>
          <p:nvPr/>
        </p:nvSpPr>
        <p:spPr bwMode="auto">
          <a:xfrm>
            <a:off x="1474757" y="2062173"/>
            <a:ext cx="4681538" cy="2749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4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6. </a:t>
            </a:r>
            <a:r>
              <a:rPr lang="zh-CN" altLang="en-US" sz="2400" b="1">
                <a:latin typeface="宋体" pitchFamily="2" charset="-122"/>
              </a:rPr>
              <a:t>选出不是宾语前置的句子</a:t>
            </a:r>
            <a:r>
              <a:rPr lang="en-US" altLang="zh-CN" sz="2400" b="1">
                <a:latin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</a:rPr>
              <a:t>　</a:t>
            </a:r>
            <a:r>
              <a:rPr lang="zh-CN" altLang="en-US" sz="2400" b="1" smtClean="0">
                <a:latin typeface="宋体" pitchFamily="2" charset="-122"/>
              </a:rPr>
              <a:t> </a:t>
            </a:r>
            <a:r>
              <a:rPr lang="en-US" altLang="zh-CN" sz="2400" b="1" smtClean="0">
                <a:latin typeface="宋体" pitchFamily="2" charset="-122"/>
              </a:rPr>
              <a:t>)</a:t>
            </a:r>
            <a:endParaRPr lang="en-US" altLang="zh-CN" sz="24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</a:rPr>
              <a:t>．何以知之？               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</a:rPr>
              <a:t>．未之有也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C</a:t>
            </a:r>
            <a:r>
              <a:rPr lang="zh-CN" altLang="en-US" sz="2400" b="1">
                <a:latin typeface="宋体" pitchFamily="2" charset="-122"/>
              </a:rPr>
              <a:t>．虽我之死，有子存焉       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D</a:t>
            </a:r>
            <a:r>
              <a:rPr lang="zh-CN" altLang="en-US" sz="2400" b="1">
                <a:latin typeface="宋体" pitchFamily="2" charset="-122"/>
              </a:rPr>
              <a:t>．唯才是举。</a:t>
            </a:r>
          </a:p>
        </p:txBody>
      </p:sp>
      <p:sp>
        <p:nvSpPr>
          <p:cNvPr id="183316" name="Text Box 20"/>
          <p:cNvSpPr txBox="1">
            <a:spLocks noChangeArrowheads="1"/>
          </p:cNvSpPr>
          <p:nvPr/>
        </p:nvSpPr>
        <p:spPr bwMode="auto">
          <a:xfrm>
            <a:off x="6904045" y="2062173"/>
            <a:ext cx="3240087" cy="2749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7. </a:t>
            </a:r>
            <a:r>
              <a:rPr lang="zh-CN" altLang="en-US" sz="2400" b="1">
                <a:latin typeface="宋体" pitchFamily="2" charset="-122"/>
              </a:rPr>
              <a:t>选出不是宾语前置的句子</a:t>
            </a:r>
            <a:r>
              <a:rPr lang="en-US" altLang="zh-CN" sz="2400" b="1">
                <a:latin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</a:rPr>
              <a:t>．君安与项伯有故？         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</a:rPr>
              <a:t>．唯余马首是瞻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C</a:t>
            </a:r>
            <a:r>
              <a:rPr lang="zh-CN" altLang="en-US" sz="2400" b="1">
                <a:latin typeface="宋体" pitchFamily="2" charset="-122"/>
              </a:rPr>
              <a:t>．君何以知燕王？           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D</a:t>
            </a:r>
            <a:r>
              <a:rPr lang="zh-CN" altLang="en-US" sz="2400" b="1">
                <a:latin typeface="宋体" pitchFamily="2" charset="-122"/>
              </a:rPr>
              <a:t>．寂寥而莫我知也</a:t>
            </a:r>
          </a:p>
        </p:txBody>
      </p:sp>
      <p:sp>
        <p:nvSpPr>
          <p:cNvPr id="183317" name="Text Box 21"/>
          <p:cNvSpPr txBox="1">
            <a:spLocks noChangeArrowheads="1"/>
          </p:cNvSpPr>
          <p:nvPr/>
        </p:nvSpPr>
        <p:spPr bwMode="auto">
          <a:xfrm>
            <a:off x="5579158" y="2461773"/>
            <a:ext cx="725487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83318" name="Text Box 22"/>
          <p:cNvSpPr txBox="1">
            <a:spLocks noChangeArrowheads="1"/>
          </p:cNvSpPr>
          <p:nvPr/>
        </p:nvSpPr>
        <p:spPr bwMode="auto">
          <a:xfrm>
            <a:off x="8176547" y="2461773"/>
            <a:ext cx="727075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A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707043" y="825489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15" grpId="0"/>
      <p:bldP spid="183316" grpId="1"/>
      <p:bldP spid="183317" grpId="2"/>
      <p:bldP spid="183318" grpId="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617501" y="1168385"/>
            <a:ext cx="4535489" cy="45218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8.</a:t>
            </a:r>
            <a:r>
              <a:rPr lang="zh-CN" altLang="en-US" sz="2400" b="1" smtClean="0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请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翻译下列文言句子，并指出宾语前置的条件。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）大王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来何操？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(《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鸿门宴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》) 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）沛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公安在？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(《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鸿门宴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》)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）孔子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云：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何陋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之有？”</a:t>
            </a:r>
            <a:endParaRPr lang="en-US" altLang="zh-CN" sz="2400" b="1" smtClean="0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）譬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若以肉投馁虎，何功之有哉！ 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）句读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之不知，惑之不解。 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6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）去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我三十里，惟命是听。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7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）古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之人不余欺也</a:t>
            </a:r>
            <a:r>
              <a:rPr lang="zh-CN" altLang="en-US" sz="2400" b="1" smtClean="0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。</a:t>
            </a:r>
            <a:endParaRPr lang="zh-CN" altLang="en-US" sz="24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5332409" y="954071"/>
            <a:ext cx="5907085" cy="4831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）大王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来时拿什么礼物？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条件：疑问句中，宾语是疑问代词，宾语前置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）沛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公在哪里？  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 疑问句中，宾语是疑问代词，宾语前置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）孔子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说：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有什么简陋的？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作为提宾的标志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）好像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把肉投给饥饿的老虎，有什么功劳！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作为提宾的标志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）不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理解句读，不能解决疑惑。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作为提宾的标志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 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）离开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我三十里，只听从命令。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作为提宾的标志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 </a:t>
            </a: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2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）古代人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没有欺骗我。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条件：否定句中，宾语是代词 ，宾语前置。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1815" y="811195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六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定语后置句——细察标志，调好语序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84358" name="Group 38"/>
          <p:cNvGraphicFramePr>
            <a:graphicFrameLocks noGrp="1"/>
          </p:cNvGraphicFramePr>
          <p:nvPr/>
        </p:nvGraphicFramePr>
        <p:xfrm>
          <a:off x="403187" y="1597013"/>
          <a:ext cx="10732770" cy="4380865"/>
        </p:xfrm>
        <a:graphic>
          <a:graphicData uri="http://schemas.openxmlformats.org/drawingml/2006/table">
            <a:tbl>
              <a:tblPr/>
              <a:tblGrid>
                <a:gridCol w="936625"/>
                <a:gridCol w="1871345"/>
                <a:gridCol w="2663825"/>
                <a:gridCol w="2952750"/>
                <a:gridCol w="2308225"/>
              </a:tblGrid>
              <a:tr h="265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定语后置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句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的形式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定语放在中心词后，用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者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字结尾，组成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中心词＋定语＋者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的格式。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在中心词和后置定语中间加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字，组成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中心词＋之＋定语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的格式，表示定语后置。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3.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在中心词和后置定语中间加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而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字，再用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者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字结尾，组成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中心词＋而＋定语＋者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的格式。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4.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数量词作定语的后置。构成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中心词＋数量词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定语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)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的格式。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72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例句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客有吹洞箫者。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赤壁赋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蚓无爪牙之利，筋骨之强，上食埃土，下饮黄泉。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劝学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缙绅而能不易其志者，有几人欤？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五人墓碑记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马之千里者，一食或尽粟一石。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马说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5361" name="Text Box 17"/>
          <p:cNvSpPr txBox="1">
            <a:spLocks noChangeArrowheads="1"/>
          </p:cNvSpPr>
          <p:nvPr/>
        </p:nvSpPr>
        <p:spPr bwMode="auto">
          <a:xfrm>
            <a:off x="2197131" y="1535449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5366" name="Text Box 22"/>
          <p:cNvSpPr txBox="1">
            <a:spLocks noChangeArrowheads="1"/>
          </p:cNvSpPr>
          <p:nvPr/>
        </p:nvSpPr>
        <p:spPr bwMode="auto">
          <a:xfrm>
            <a:off x="1821183" y="1736099"/>
            <a:ext cx="8164513" cy="2861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latin typeface="宋体" pitchFamily="2" charset="-122"/>
              </a:rPr>
              <a:t>9.</a:t>
            </a:r>
            <a:r>
              <a:rPr lang="zh-CN" altLang="en-US" sz="2400" b="1">
                <a:latin typeface="宋体" pitchFamily="2" charset="-122"/>
              </a:rPr>
              <a:t>选出下列各组中不含定语后置的一项</a:t>
            </a:r>
            <a:r>
              <a:rPr lang="en-US" altLang="zh-CN" sz="2400" b="1">
                <a:latin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</a:rPr>
              <a:t>．疆土之新辟者，移民以居之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</a:rPr>
              <a:t>．客之美我者，欲有求于我也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C</a:t>
            </a:r>
            <a:r>
              <a:rPr lang="zh-CN" altLang="en-US" sz="2400" b="1">
                <a:latin typeface="宋体" pitchFamily="2" charset="-122"/>
              </a:rPr>
              <a:t>．太子及宾客知其事者，皆白衣冠以送之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D</a:t>
            </a:r>
            <a:r>
              <a:rPr lang="zh-CN" altLang="en-US" sz="2400" b="1">
                <a:latin typeface="宋体" pitchFamily="2" charset="-122"/>
              </a:rPr>
              <a:t>．今战士还者及关羽水军精甲万人。</a:t>
            </a:r>
          </a:p>
        </p:txBody>
      </p:sp>
      <p:sp>
        <p:nvSpPr>
          <p:cNvPr id="185367" name="Text Box 23"/>
          <p:cNvSpPr txBox="1">
            <a:spLocks noChangeArrowheads="1"/>
          </p:cNvSpPr>
          <p:nvPr/>
        </p:nvSpPr>
        <p:spPr bwMode="auto">
          <a:xfrm>
            <a:off x="7422031" y="1815161"/>
            <a:ext cx="72548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B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82643" y="900449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66" grpId="0"/>
      <p:bldP spid="18536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7950" name="Oval 14" descr="褐色大理石"/>
          <p:cNvSpPr>
            <a:spLocks noChangeArrowheads="1"/>
          </p:cNvSpPr>
          <p:nvPr/>
        </p:nvSpPr>
        <p:spPr bwMode="auto">
          <a:xfrm>
            <a:off x="4537075" y="1008063"/>
            <a:ext cx="2449513" cy="180022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文言句式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和词类活用</a:t>
            </a:r>
            <a:endParaRPr lang="zh-CN" altLang="en-US" sz="2800" b="1">
              <a:solidFill>
                <a:schemeClr val="bg1"/>
              </a:solidFill>
              <a:ea typeface="方正兰亭黑简体"/>
            </a:endParaRPr>
          </a:p>
        </p:txBody>
      </p:sp>
      <p:sp>
        <p:nvSpPr>
          <p:cNvPr id="167951" name="AutoShape 15"/>
          <p:cNvSpPr>
            <a:spLocks noChangeArrowheads="1"/>
          </p:cNvSpPr>
          <p:nvPr/>
        </p:nvSpPr>
        <p:spPr bwMode="auto">
          <a:xfrm>
            <a:off x="8261367" y="1096947"/>
            <a:ext cx="2182812" cy="1727200"/>
          </a:xfrm>
          <a:prstGeom prst="wedgeEllipseCallout">
            <a:avLst>
              <a:gd name="adj1" fmla="val -109045"/>
              <a:gd name="adj2" fmla="val 881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zh-CN" altLang="en-US" sz="2400" b="1" smtClean="0">
                <a:solidFill>
                  <a:schemeClr val="bg1"/>
                </a:solidFill>
                <a:ea typeface="楷体_GB2312" charset="-122"/>
              </a:rPr>
              <a:t>常见 </a:t>
            </a:r>
            <a:r>
              <a:rPr lang="en-US" altLang="zh-CN" sz="2400" b="1" smtClean="0">
                <a:solidFill>
                  <a:schemeClr val="bg1"/>
                </a:solidFill>
                <a:ea typeface="楷体_GB2312" charset="-122"/>
              </a:rPr>
              <a:t>8 </a:t>
            </a:r>
            <a:r>
              <a:rPr lang="zh-CN" altLang="en-US" sz="2400" b="1" smtClean="0">
                <a:solidFill>
                  <a:schemeClr val="bg1"/>
                </a:solidFill>
                <a:ea typeface="楷体_GB2312" charset="-122"/>
              </a:rPr>
              <a:t>类</a:t>
            </a:r>
            <a:endParaRPr lang="en-US" altLang="zh-CN" sz="2400" b="1" smtClean="0">
              <a:solidFill>
                <a:schemeClr val="bg1"/>
              </a:solidFill>
              <a:ea typeface="楷体_GB2312" charset="-122"/>
            </a:endParaRPr>
          </a:p>
          <a:p>
            <a:pPr algn="just"/>
            <a:r>
              <a:rPr lang="zh-CN" altLang="en-US" sz="2400" b="1" smtClean="0">
                <a:solidFill>
                  <a:schemeClr val="bg1"/>
                </a:solidFill>
                <a:ea typeface="楷体_GB2312" charset="-122"/>
              </a:rPr>
              <a:t>文言</a:t>
            </a:r>
            <a:r>
              <a:rPr lang="zh-CN" altLang="en-US" sz="2400" b="1">
                <a:solidFill>
                  <a:schemeClr val="bg1"/>
                </a:solidFill>
                <a:ea typeface="楷体_GB2312" charset="-122"/>
              </a:rPr>
              <a:t>句式</a:t>
            </a:r>
          </a:p>
        </p:txBody>
      </p:sp>
      <p:sp>
        <p:nvSpPr>
          <p:cNvPr id="167952" name="AutoShape 16"/>
          <p:cNvSpPr>
            <a:spLocks noChangeArrowheads="1"/>
          </p:cNvSpPr>
          <p:nvPr/>
        </p:nvSpPr>
        <p:spPr bwMode="auto">
          <a:xfrm>
            <a:off x="1117567" y="1239823"/>
            <a:ext cx="2208213" cy="1584325"/>
          </a:xfrm>
          <a:prstGeom prst="wedgeEllipseCallout">
            <a:avLst>
              <a:gd name="adj1" fmla="val 101401"/>
              <a:gd name="adj2" fmla="val -4366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zh-CN" altLang="en-US" sz="2400" b="1" smtClean="0">
                <a:solidFill>
                  <a:schemeClr val="bg1"/>
                </a:solidFill>
                <a:ea typeface="楷体_GB2312" charset="-122"/>
              </a:rPr>
              <a:t>词类活用</a:t>
            </a:r>
            <a:endParaRPr lang="en-US" altLang="zh-CN" sz="2400" b="1" smtClean="0">
              <a:solidFill>
                <a:schemeClr val="bg1"/>
              </a:solidFill>
              <a:ea typeface="楷体_GB2312" charset="-122"/>
            </a:endParaRPr>
          </a:p>
          <a:p>
            <a:pPr algn="just"/>
            <a:r>
              <a:rPr lang="en-US" altLang="zh-CN" sz="2400" b="1" smtClean="0">
                <a:solidFill>
                  <a:schemeClr val="bg1"/>
                </a:solidFill>
                <a:ea typeface="楷体_GB2312" charset="-122"/>
              </a:rPr>
              <a:t>4</a:t>
            </a:r>
            <a:r>
              <a:rPr lang="zh-CN" altLang="en-US" sz="2400" b="1" smtClean="0">
                <a:solidFill>
                  <a:schemeClr val="bg1"/>
                </a:solidFill>
                <a:ea typeface="楷体_GB2312" charset="-122"/>
              </a:rPr>
              <a:t>大</a:t>
            </a:r>
            <a:r>
              <a:rPr lang="zh-CN" altLang="en-US" sz="2400" b="1">
                <a:solidFill>
                  <a:schemeClr val="bg1"/>
                </a:solidFill>
                <a:ea typeface="楷体_GB2312" charset="-122"/>
              </a:rPr>
              <a:t>类型 </a:t>
            </a:r>
          </a:p>
        </p:txBody>
      </p:sp>
      <p:sp>
        <p:nvSpPr>
          <p:cNvPr id="167953" name="Text Box 17"/>
          <p:cNvSpPr txBox="1">
            <a:spLocks noChangeArrowheads="1"/>
          </p:cNvSpPr>
          <p:nvPr/>
        </p:nvSpPr>
        <p:spPr bwMode="auto">
          <a:xfrm>
            <a:off x="546063" y="3525839"/>
            <a:ext cx="10429947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       </a:t>
            </a:r>
            <a:r>
              <a:rPr lang="zh-CN" altLang="en-US" sz="24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近年来，高考对词类活用和文言句式不单独命题考查，往往通过对文言句子的翻译来考查。这种隐性的考查方式，要求考生对隐含在文言文主观翻译题中的词类活用或句式的</a:t>
            </a:r>
            <a:r>
              <a:rPr lang="en-US" altLang="en-US" sz="24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24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采分点</a:t>
            </a:r>
            <a:r>
              <a:rPr lang="en-US" altLang="en-US" sz="24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240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认真分辨，迅速准确解题。而熟练掌握这些文言基础知识，是准确解题的前提。本讲将细致讲解常见词类活用和文言句式以及翻译技巧，并回顾教材，举一反三，为解答翻译题奠定基础。</a:t>
            </a:r>
            <a:endParaRPr lang="zh-CN" altLang="en-US" sz="24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904177" y="-7938"/>
            <a:ext cx="1428761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8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基础解读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6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50" grpId="0"/>
      <p:bldP spid="167951" grpId="1"/>
      <p:bldP spid="167952" grpId="2"/>
      <p:bldP spid="167953" grpId="3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645397" y="825709"/>
            <a:ext cx="10434637" cy="267652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10.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翻译下列句子，并指出它的形式</a:t>
            </a: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(①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中心词＋之＋定语＋者；②中心词＋而＋定语＋者；③中心词＋之＋定语</a:t>
            </a: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）村中少年好事者驯养一虫。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）客有吹洞箫者，倚歌而和之。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）缙绅而能不易其志者，四海之大，有几人与？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）蚓无爪牙之利，筋骨之强。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）石之铿然有声者，所在皆是也。</a:t>
            </a: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45397" y="3611791"/>
            <a:ext cx="10434637" cy="23069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）村中一个多事的少年驯养了一只虫。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形式：中心词＋定语＋者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）有一个吹洞箫的客人，随着歌声而相和伴奏。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形式：中心词＋定语＋者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）能不改变自己志向的官员，全国这样大的地方，有几个人呢？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形式：中心词＋而＋定语＋者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）蚯蚓没有锋利的爪牙，强健的筋骨。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形式：中心词＋之＋定语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）铿然有声音的石头，到处都是。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形式：中心词＋之＋定语＋者</a:t>
            </a:r>
            <a:r>
              <a:rPr lang="en-US" altLang="zh-CN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endParaRPr lang="zh-CN" altLang="en-US" sz="2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88939" y="954071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七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状语后置句——分析句子结构，调好语序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88463" name="Group 47"/>
          <p:cNvGraphicFramePr>
            <a:graphicFrameLocks noGrp="1"/>
          </p:cNvGraphicFramePr>
          <p:nvPr/>
        </p:nvGraphicFramePr>
        <p:xfrm>
          <a:off x="1041434" y="1890696"/>
          <a:ext cx="9648825" cy="4572000"/>
        </p:xfrm>
        <a:graphic>
          <a:graphicData uri="http://schemas.openxmlformats.org/drawingml/2006/table">
            <a:tbl>
              <a:tblPr/>
              <a:tblGrid>
                <a:gridCol w="936625"/>
                <a:gridCol w="3959225"/>
                <a:gridCol w="2016125"/>
                <a:gridCol w="2736850"/>
              </a:tblGrid>
              <a:tr h="228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状语后置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句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的形式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用介词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于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组成的介宾短语在文言文中大都处在补语的位置，译成现代汉语时，除少数仍作补语外，大多数都要移到动词前作状语。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介词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以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组成的介宾短语，在今译时，一般都作状语。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3.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乎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作介词时相当于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于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.PhonepadTwo"/>
                          <a:ea typeface="楷体_GB2312" charset="-122"/>
                          <a:cs typeface="方正兰亭黑简体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，与其构成的介词短语后置。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846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例句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　青，取之于蓝，而青于蓝。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劝学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　具告以事。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鸿门宴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生乎吾前，其闻道也固先乎吾，吾从而师之。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(《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师说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楷体_GB2312" charset="-122"/>
                          <a:ea typeface="楷体_GB2312" charset="-122"/>
                          <a:cs typeface="方正兰亭黑简体"/>
                        </a:rPr>
                        <a:t>》)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楷体_GB2312" charset="-122"/>
                        <a:ea typeface="楷体_GB231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9457" name="Text Box 17"/>
          <p:cNvSpPr txBox="1">
            <a:spLocks noChangeArrowheads="1"/>
          </p:cNvSpPr>
          <p:nvPr/>
        </p:nvSpPr>
        <p:spPr bwMode="auto">
          <a:xfrm>
            <a:off x="2213040" y="1481166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9460" name="Text Box 20"/>
          <p:cNvSpPr txBox="1">
            <a:spLocks noChangeArrowheads="1"/>
          </p:cNvSpPr>
          <p:nvPr/>
        </p:nvSpPr>
        <p:spPr bwMode="auto">
          <a:xfrm>
            <a:off x="1241457" y="1854217"/>
            <a:ext cx="9072562" cy="200977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/>
              <a:t>11.</a:t>
            </a:r>
            <a:r>
              <a:rPr lang="zh-CN" altLang="en-US" sz="2400" b="1"/>
              <a:t>翻译下列状语后置句。</a:t>
            </a:r>
          </a:p>
          <a:p>
            <a:pPr>
              <a:lnSpc>
                <a:spcPct val="13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）月出于东山之上，徘徊于斗牛之间。</a:t>
            </a:r>
          </a:p>
          <a:p>
            <a:pPr>
              <a:lnSpc>
                <a:spcPct val="13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）州司临门，急于星火。</a:t>
            </a:r>
          </a:p>
          <a:p>
            <a:pPr>
              <a:lnSpc>
                <a:spcPct val="13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）颁白者不负戴于道路矣</a:t>
            </a:r>
          </a:p>
        </p:txBody>
      </p:sp>
      <p:sp>
        <p:nvSpPr>
          <p:cNvPr id="189461" name="Text Box 21"/>
          <p:cNvSpPr txBox="1">
            <a:spLocks noChangeArrowheads="1"/>
          </p:cNvSpPr>
          <p:nvPr/>
        </p:nvSpPr>
        <p:spPr bwMode="auto">
          <a:xfrm>
            <a:off x="1241457" y="4100529"/>
            <a:ext cx="916305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答案：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）月亮从东山的上面升起，在斗牛之间徘徊。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）州官登门，催促之心比星火还急。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）头发花白的老人不会背着或头顶着重物在路上走了。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98552" y="846166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60" grpId="0"/>
      <p:bldP spid="18946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5170" name="文本框 135169"/>
          <p:cNvSpPr txBox="1"/>
          <p:nvPr/>
        </p:nvSpPr>
        <p:spPr>
          <a:xfrm>
            <a:off x="561021" y="839091"/>
            <a:ext cx="10559415" cy="2881630"/>
          </a:xfrm>
          <a:prstGeom prst="rect">
            <a:avLst/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270" b="1">
                <a:latin typeface="Arial" pitchFamily="34" charset="0"/>
                <a:ea typeface="宋体" pitchFamily="2" charset="-122"/>
              </a:rPr>
              <a:t>12.</a:t>
            </a:r>
            <a:r>
              <a:rPr lang="zh-CN" altLang="en-US" sz="2270" b="1">
                <a:latin typeface="Arial" pitchFamily="34" charset="0"/>
                <a:ea typeface="宋体" pitchFamily="2" charset="-122"/>
              </a:rPr>
              <a:t>阅读下文，找出文中的介词结构后置句和宾语前置句，并将句子译成现代汉语。</a:t>
            </a:r>
          </a:p>
          <a:p>
            <a:pPr algn="ctr"/>
            <a:r>
              <a:rPr lang="zh-CN" altLang="en-US" sz="2270" b="1">
                <a:latin typeface="Arial" pitchFamily="34" charset="0"/>
                <a:ea typeface="黑体" pitchFamily="2" charset="-122"/>
              </a:rPr>
              <a:t>师旷琴撞晋平公</a:t>
            </a:r>
          </a:p>
          <a:p>
            <a:r>
              <a:rPr lang="zh-CN" altLang="en-US" sz="2270" b="1">
                <a:latin typeface="楷体_GB2312" charset="-122"/>
                <a:ea typeface="楷体_GB2312" charset="-122"/>
              </a:rPr>
              <a:t>    晋平公与群臣饮。饮酣，乃喟然叹曰：“莫乐为人君！惟其言而莫之违。”师旷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晋国乐师，目盲，善弹琴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侍坐于前，援琴撞之。公披衽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衣襟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)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而避，琴坏于壁。公曰：“太师谁撞？”师旷曰：“今者有小人言于侧者，故撞之。”公曰：“寡人也。”师旷曰：“哑！是非君人者之言也。”左右请除之。公曰：“释之，以为寡人戒。” 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(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选自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《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韩非子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》</a:t>
            </a:r>
            <a:r>
              <a:rPr lang="zh-CN" altLang="en-US" sz="2270" b="1">
                <a:latin typeface="楷体_GB2312" charset="-122"/>
                <a:ea typeface="楷体_GB2312" charset="-122"/>
              </a:rPr>
              <a:t>，有删改</a:t>
            </a:r>
            <a:r>
              <a:rPr lang="en-US" altLang="zh-CN" sz="2270" b="1"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zh-CN" altLang="en-US" sz="227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270" b="1"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270" b="1">
                <a:latin typeface="Arial" pitchFamily="34" charset="0"/>
                <a:ea typeface="宋体" pitchFamily="2" charset="-122"/>
              </a:rPr>
              <a:t>）写出短文中的介词结构后置句。</a:t>
            </a:r>
          </a:p>
        </p:txBody>
      </p:sp>
      <p:sp>
        <p:nvSpPr>
          <p:cNvPr id="135171" name="文本框 135170"/>
          <p:cNvSpPr txBox="1"/>
          <p:nvPr/>
        </p:nvSpPr>
        <p:spPr>
          <a:xfrm>
            <a:off x="531549" y="3909620"/>
            <a:ext cx="10560050" cy="2122805"/>
          </a:xfrm>
          <a:prstGeom prst="rect">
            <a:avLst/>
          </a:prstGeom>
          <a:noFill/>
          <a:ln w="381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答案：　</a:t>
            </a:r>
            <a:r>
              <a:rPr lang="en-US" altLang="zh-CN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(①</a:t>
            </a:r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师旷侍坐于前，援琴撞之。</a:t>
            </a:r>
          </a:p>
          <a:p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译文：师旷正在旁边陪坐，</a:t>
            </a:r>
            <a:r>
              <a:rPr lang="en-US" altLang="zh-CN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听了这话</a:t>
            </a:r>
            <a:r>
              <a:rPr lang="en-US" altLang="zh-CN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)</a:t>
            </a:r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便拿起琴朝他撞去。</a:t>
            </a:r>
          </a:p>
          <a:p>
            <a:r>
              <a:rPr lang="en-US" altLang="zh-CN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(②</a:t>
            </a:r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公披衽而避，琴坏于壁。</a:t>
            </a:r>
          </a:p>
          <a:p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译文：晋平公连忙收起衣襟躲让，琴在墙壁上撞坏了。</a:t>
            </a:r>
          </a:p>
          <a:p>
            <a:r>
              <a:rPr lang="en-US" altLang="zh-CN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③</a:t>
            </a:r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今者有小人言于侧者，故撞之。</a:t>
            </a:r>
          </a:p>
          <a:p>
            <a:r>
              <a:rPr lang="zh-CN" altLang="en-US" sz="22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译文：“刚才有个小人在旁边胡说八道，所以撞他。”。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6" name="文本框 134145"/>
          <p:cNvSpPr txBox="1"/>
          <p:nvPr/>
        </p:nvSpPr>
        <p:spPr>
          <a:xfrm>
            <a:off x="765175" y="1130935"/>
            <a:ext cx="10638790" cy="460375"/>
          </a:xfrm>
          <a:prstGeom prst="rect">
            <a:avLst/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）写出短文的两个宾语前置句。</a:t>
            </a:r>
          </a:p>
        </p:txBody>
      </p:sp>
      <p:sp>
        <p:nvSpPr>
          <p:cNvPr id="134147" name="文本框 134146"/>
          <p:cNvSpPr txBox="1"/>
          <p:nvPr/>
        </p:nvSpPr>
        <p:spPr>
          <a:xfrm>
            <a:off x="765175" y="2219960"/>
            <a:ext cx="10638790" cy="2306955"/>
          </a:xfrm>
          <a:prstGeom prst="rect">
            <a:avLst/>
          </a:prstGeom>
          <a:noFill/>
          <a:ln w="381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答案：①莫乐为人君！惟其言而莫之违。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译文：没有比做君主更快乐的事了！只有他的话没有人敢违抗。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②</a:t>
            </a: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公曰：“太师谁撞？”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folHlink"/>
                </a:solidFill>
                <a:latin typeface="楷体_GB2312" charset="-122"/>
                <a:ea typeface="楷体_GB2312" charset="-122"/>
              </a:rPr>
              <a:t>译文：晋平公说：“太师， 您撞谁呀？”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1815" y="739757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八</a:t>
            </a:r>
            <a:r>
              <a:rPr lang="zh-CN" altLang="zh-CN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常见固定格式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90528" name="Group 64"/>
          <p:cNvGraphicFramePr>
            <a:graphicFrameLocks noGrp="1"/>
          </p:cNvGraphicFramePr>
          <p:nvPr/>
        </p:nvGraphicFramePr>
        <p:xfrm>
          <a:off x="760378" y="1531919"/>
          <a:ext cx="10224770" cy="4480560"/>
        </p:xfrm>
        <a:graphic>
          <a:graphicData uri="http://schemas.openxmlformats.org/drawingml/2006/table">
            <a:tbl>
              <a:tblPr/>
              <a:tblGrid>
                <a:gridCol w="971550"/>
                <a:gridCol w="3997325"/>
                <a:gridCol w="5255895"/>
              </a:tblGrid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句式标志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准确译文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陈述语气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有以、无以、有所、无所、比及、为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所、以为、以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用来、没有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用来、有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的、没有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的、等到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的时候、把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当作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疑问语气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奈何、何如、如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)……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何、得无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乎、孰与、孰若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怎么办、怎么样、把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怎么样、大概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吧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恐怕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吧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、跟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相比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感叹语气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何其、一何、何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之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多么、何等、怎么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这样啊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反问语气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无乃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乎、不亦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乎、得无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乎、何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为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恐怕、只怕、不是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吗、难道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吗、为什么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方正兰亭黑简体"/>
                        </a:rPr>
                        <a:t>呢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方正兰亭黑简体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779473" y="1454137"/>
            <a:ext cx="6335713" cy="474281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 </a:t>
            </a: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一</a:t>
            </a: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指出下列文言句式或固定结构的特点。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．匪女之为美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．俟我于城隅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．秋以为期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．恐年岁之不吾与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．肇锡余以嘉名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6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．非为织作迟，君家妇难为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7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．但闻悲鸟号古木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8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．嗟尔远道之人胡为乎来哉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 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  <a:endParaRPr lang="zh-CN" altLang="en-US" sz="24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7261235" y="1168385"/>
            <a:ext cx="3673475" cy="47428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判断句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否定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介词短语后置句　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宾语前置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．宾语前置　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介词短语后置句　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判断句　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7.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省略句，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号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后省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于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</a:t>
            </a:r>
            <a:endParaRPr lang="en-US" altLang="zh-CN" sz="2400" b="1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宾语前置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46100" y="660400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51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626" name="Text Box 2"/>
          <p:cNvSpPr txBox="1">
            <a:spLocks noChangeArrowheads="1"/>
          </p:cNvSpPr>
          <p:nvPr/>
        </p:nvSpPr>
        <p:spPr bwMode="auto">
          <a:xfrm>
            <a:off x="387389" y="811195"/>
            <a:ext cx="11017250" cy="536702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教材文言句式回扣：判断下列句子是什么句式。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．无乃尔是过与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                             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．蚓无爪牙之利，筋骨之强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   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．谪戍之众，非抗于九国之师也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     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．师者，所以传道受业解惑也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．句读之不知，惑之不解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    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6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．为仲卿母所遣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7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．故国神游，多情应笑我，早生华发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8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．秦人不暇自哀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                                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9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．与使吾先死也，无宁汝先吾而死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                       　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10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．奚以之九万里而南为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                      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  <a:endParaRPr lang="zh-CN" altLang="en-US" sz="24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2887719" y="1239823"/>
            <a:ext cx="8351837" cy="488759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宾语前置句，固定结构，无乃</a:t>
            </a:r>
            <a:r>
              <a:rPr lang="en-US" altLang="zh-CN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与，表推测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2.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定语后置句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3.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介词短语后置句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4.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判断句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5.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宾语前置句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被动句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     7.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倒装句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8.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宾语前置句，否定句中的代词宾语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自</a:t>
            </a:r>
            <a:r>
              <a:rPr lang="zh-CN" altLang="en-US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前置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     9.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固定结构，与其</a:t>
            </a:r>
            <a:r>
              <a:rPr lang="en-US" altLang="zh-CN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不如</a:t>
            </a:r>
            <a:r>
              <a:rPr lang="en-US" altLang="zh-CN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10.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固定结构，奚以</a:t>
            </a:r>
            <a:r>
              <a:rPr lang="en-US" altLang="zh-CN" sz="24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为，表反问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27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8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知识清单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17831" y="2382831"/>
            <a:ext cx="5500726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详见</a:t>
            </a:r>
            <a:r>
              <a:rPr lang="en-US" altLang="zh-CN" sz="4800" b="1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WORD</a:t>
            </a:r>
            <a:r>
              <a:rPr lang="zh-CN" altLang="en-US" sz="4800" b="1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电子版</a:t>
            </a:r>
          </a:p>
        </p:txBody>
      </p:sp>
      <p:pic>
        <p:nvPicPr>
          <p:cNvPr id="4198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07700" y="11531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2669" y="1392014"/>
            <a:ext cx="1056478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一、掌握词类活用的</a:t>
            </a:r>
            <a:r>
              <a:rPr lang="en-US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2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大类型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13742F"/>
                </a:solidFill>
              </a:rPr>
              <a:t>         同现代汉语相比，古代汉语的语法构造有一定的相同之处，但也存在一定的差别。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13742F"/>
                </a:solidFill>
              </a:rPr>
              <a:t>        词类活用，也属于语法范畴。包括名词、动词、形容词、数词的活用。重点是名词、动词、形容词的活用，难点是意动用法和使动用法。</a:t>
            </a:r>
            <a:endParaRPr lang="zh-CN" altLang="en-US" sz="3200" b="1">
              <a:solidFill>
                <a:srgbClr val="13742F"/>
              </a:solidFill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904177" y="-7938"/>
            <a:ext cx="1428761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8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词类活用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1944688" y="2822562"/>
            <a:ext cx="1152525" cy="10763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词类活用</a:t>
            </a:r>
          </a:p>
        </p:txBody>
      </p:sp>
      <p:sp>
        <p:nvSpPr>
          <p:cNvPr id="191491" name="AutoShape 3"/>
          <p:cNvSpPr>
            <a:spLocks noChangeArrowheads="1"/>
          </p:cNvSpPr>
          <p:nvPr/>
        </p:nvSpPr>
        <p:spPr bwMode="auto">
          <a:xfrm>
            <a:off x="6048375" y="1525575"/>
            <a:ext cx="3540125" cy="477837"/>
          </a:xfrm>
          <a:prstGeom prst="wedgeRoundRectCallout">
            <a:avLst>
              <a:gd name="adj1" fmla="val -127625"/>
              <a:gd name="adj2" fmla="val 23770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名词活用 </a:t>
            </a:r>
          </a:p>
        </p:txBody>
      </p:sp>
      <p:sp>
        <p:nvSpPr>
          <p:cNvPr id="191492" name="AutoShape 4"/>
          <p:cNvSpPr>
            <a:spLocks noChangeArrowheads="1"/>
          </p:cNvSpPr>
          <p:nvPr/>
        </p:nvSpPr>
        <p:spPr bwMode="auto">
          <a:xfrm>
            <a:off x="6048375" y="2606662"/>
            <a:ext cx="3540125" cy="476250"/>
          </a:xfrm>
          <a:prstGeom prst="wedgeRoundRectCallout">
            <a:avLst>
              <a:gd name="adj1" fmla="val -127981"/>
              <a:gd name="adj2" fmla="val 8966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形容词活用</a:t>
            </a:r>
            <a:r>
              <a:rPr lang="zh-CN" altLang="en-US"/>
              <a:t> </a:t>
            </a:r>
          </a:p>
        </p:txBody>
      </p:sp>
      <p:sp>
        <p:nvSpPr>
          <p:cNvPr id="191493" name="AutoShape 5"/>
          <p:cNvSpPr>
            <a:spLocks noChangeArrowheads="1"/>
          </p:cNvSpPr>
          <p:nvPr/>
        </p:nvSpPr>
        <p:spPr bwMode="auto">
          <a:xfrm>
            <a:off x="6048375" y="3686162"/>
            <a:ext cx="3540125" cy="476250"/>
          </a:xfrm>
          <a:prstGeom prst="wedgeRoundRectCallout">
            <a:avLst>
              <a:gd name="adj1" fmla="val -128477"/>
              <a:gd name="adj2" fmla="val -6900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动词活用 </a:t>
            </a:r>
          </a:p>
        </p:txBody>
      </p:sp>
      <p:sp>
        <p:nvSpPr>
          <p:cNvPr id="191494" name="AutoShape 6"/>
          <p:cNvSpPr>
            <a:spLocks noChangeArrowheads="1"/>
          </p:cNvSpPr>
          <p:nvPr/>
        </p:nvSpPr>
        <p:spPr bwMode="auto">
          <a:xfrm>
            <a:off x="6048375" y="4765662"/>
            <a:ext cx="3540125" cy="476250"/>
          </a:xfrm>
          <a:prstGeom prst="wedgeRoundRectCallout">
            <a:avLst>
              <a:gd name="adj1" fmla="val -128565"/>
              <a:gd name="adj2" fmla="val -23766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数词活用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/>
      <p:bldP spid="191491" grpId="1"/>
      <p:bldP spid="191492" grpId="2"/>
      <p:bldP spid="191493" grpId="3"/>
      <p:bldP spid="191494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1065176" y="1311261"/>
            <a:ext cx="3659187" cy="49618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    1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．指出下列成语中的词类活用现象并解释。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(1)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安居乐业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(2)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华而不实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(3)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蚕食鲸吞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(4)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好高骛远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(5)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抱残守缺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(6)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抱头鼠窜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(7)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草菅人命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(8)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标新立异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(9)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车载斗量　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(10)</a:t>
            </a:r>
            <a:r>
              <a:rPr lang="zh-CN" altLang="en-US" sz="24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扶老携幼　</a:t>
            </a: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4832343" y="1600069"/>
            <a:ext cx="6405283" cy="4335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(1)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安、乐：形容词的使动用法，使</a:t>
            </a:r>
            <a:r>
              <a:rPr lang="en-US" altLang="zh-CN" sz="2300" b="1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安</a:t>
            </a: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(2)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华、实：名词作动词，开花、结果　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(3)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蚕、鲸：名词作状语，像蚕虫、鲸鱼一样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(4)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高、远：形容词作名词，高处、远处　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(5)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残、缺：形容词作名词，残破的东西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(6)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鼠：名词作状语，像老鼠一样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(7)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草：名词作状语，像割草一样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(8)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新、异：形容词作名词，新</a:t>
            </a:r>
            <a:r>
              <a:rPr lang="zh-CN" altLang="en-US" sz="23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的、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奇异的东西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(9)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车、斗：名词作状语，用车装、用斗量</a:t>
            </a:r>
          </a:p>
          <a:p>
            <a:pPr>
              <a:lnSpc>
                <a:spcPct val="120000"/>
              </a:lnSpc>
            </a:pPr>
            <a:r>
              <a:rPr lang="en-US" altLang="zh-CN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(10)</a:t>
            </a:r>
            <a:r>
              <a:rPr lang="zh-CN" altLang="en-US" sz="23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老、幼：形容词作名词，老年人、幼小的人</a:t>
            </a: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721557" y="711641"/>
          <a:ext cx="910590" cy="914400"/>
        </p:xfrm>
        <a:graphic>
          <a:graphicData uri="http://schemas.openxmlformats.org/drawingml/2006/table">
            <a:tbl>
              <a:tblPr/>
              <a:tblGrid>
                <a:gridCol w="436880"/>
                <a:gridCol w="4737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760377" y="1096947"/>
            <a:ext cx="10434637" cy="230695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．下列加点词，与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余稍为修葺，使不上漏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中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上</a:t>
            </a:r>
            <a:r>
              <a:rPr lang="zh-CN" altLang="en-US" sz="2400" b="1">
                <a:solidFill>
                  <a:srgbClr val="008000"/>
                </a:solidFill>
                <a:latin typeface="Arial"/>
                <a:ea typeface="楷体_GB2312" charset="-122"/>
              </a:rPr>
              <a:t>”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用法不相同的一项是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．百年老屋，尘泥渗漉，雨泽下注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．妪，先大母婢也，乳二世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．东犬西吠，客逾庖而宴，鸡栖于厅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D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．庭有枇杷树，吾妻死之年所手植也。</a:t>
            </a: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8189929" y="1954203"/>
            <a:ext cx="2592387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>
                <a:solidFill>
                  <a:schemeClr val="hlink"/>
                </a:solidFill>
              </a:rPr>
              <a:t>解析：　</a:t>
            </a:r>
            <a:r>
              <a:rPr lang="en-US" altLang="zh-CN" sz="2000" b="1">
                <a:solidFill>
                  <a:schemeClr val="hlink"/>
                </a:solidFill>
              </a:rPr>
              <a:t>B</a:t>
            </a:r>
            <a:r>
              <a:rPr lang="zh-CN" altLang="en-US" sz="2000" b="1">
                <a:solidFill>
                  <a:schemeClr val="hlink"/>
                </a:solidFill>
              </a:rPr>
              <a:t>项为名词作动词，其余为名词作状语。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1403319" y="1454137"/>
            <a:ext cx="431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747677" y="3822684"/>
            <a:ext cx="10434637" cy="193802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．下列各组句子中加点词用法不同于其他几句的一项是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．火尚足以明也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．是故圣益圣，愚益愚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．问其深，则其好游者不能穷也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D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．而世之奇伟、瑰怪、非常之观，常在于险远。</a:t>
            </a: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8189929" y="4383095"/>
            <a:ext cx="2592388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>
                <a:solidFill>
                  <a:schemeClr val="hlink"/>
                </a:solidFill>
              </a:rPr>
              <a:t>解析：</a:t>
            </a:r>
            <a:r>
              <a:rPr lang="en-US" altLang="zh-CN" sz="2000" b="1">
                <a:solidFill>
                  <a:schemeClr val="hlink"/>
                </a:solidFill>
              </a:rPr>
              <a:t>A</a:t>
            </a:r>
            <a:r>
              <a:rPr lang="zh-CN" altLang="en-US" sz="2000" b="1">
                <a:solidFill>
                  <a:schemeClr val="hlink"/>
                </a:solidFill>
              </a:rPr>
              <a:t>项为形容词作动词，其余为形容词作名词。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8596277" y="3822684"/>
            <a:ext cx="431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1"/>
      <p:bldP spid="151556" grpId="2"/>
      <p:bldP spid="151557" grpId="3"/>
      <p:bldP spid="151558" grpId="4"/>
      <p:bldP spid="151559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688939" y="811195"/>
            <a:ext cx="10434637" cy="2306320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．以下句子中不含意动的一项是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．渔人甚异之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．客之美我者，欲有求于我也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．父利其然也，日扳仲永环谒于邑人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D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．先破秦入咸阳者王之</a:t>
            </a: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8250201" y="1316020"/>
            <a:ext cx="2016125" cy="14204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解析：</a:t>
            </a:r>
            <a:r>
              <a:rPr lang="en-US" altLang="zh-CN" sz="2400" b="1">
                <a:solidFill>
                  <a:schemeClr val="hlink"/>
                </a:solidFill>
              </a:rPr>
              <a:t>D</a:t>
            </a:r>
            <a:r>
              <a:rPr lang="zh-CN" altLang="en-US" sz="2400" b="1">
                <a:solidFill>
                  <a:schemeClr val="hlink"/>
                </a:solidFill>
              </a:rPr>
              <a:t>项“王”是使动用法。</a:t>
            </a: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5475285" y="831815"/>
            <a:ext cx="431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688939" y="3332145"/>
            <a:ext cx="10434637" cy="2676525"/>
          </a:xfrm>
          <a:prstGeom prst="rect">
            <a:avLst/>
          </a:prstGeom>
          <a:noFill/>
          <a:ln w="57150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5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．下列句中都有词类活用的现象，请你找出来，然后在句后括号内用序号注明活用类别。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．名词作动词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．意动用法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．形容词用作名词</a:t>
            </a:r>
          </a:p>
          <a:p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①吾师道也              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     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②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吾从而师之            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　     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③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是故圣益圣，愚益愚    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                     　　　  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④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而耻学于师            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       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</a:p>
          <a:p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⑤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位卑则足羞，官盛则近谀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　　　　       　　</a:t>
            </a:r>
            <a:r>
              <a:rPr lang="en-US" altLang="zh-CN" sz="2400" b="1">
                <a:solidFill>
                  <a:srgbClr val="008000"/>
                </a:solidFill>
                <a:latin typeface="楷体_GB2312" charset="-122"/>
                <a:ea typeface="楷体_GB2312" charset="-122"/>
              </a:rPr>
              <a:t>)</a:t>
            </a:r>
            <a:endParaRPr lang="zh-CN" altLang="en-US" sz="2400" b="1">
              <a:solidFill>
                <a:srgbClr val="008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4832343" y="4046525"/>
            <a:ext cx="6192837" cy="1938020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/>
              <a:t>①师，</a:t>
            </a:r>
            <a:r>
              <a:rPr lang="en-US" altLang="zh-CN" sz="2000" b="1"/>
              <a:t>A.</a:t>
            </a:r>
            <a:r>
              <a:rPr lang="zh-CN" altLang="en-US" sz="2000" b="1"/>
              <a:t>名词作动词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②师，</a:t>
            </a:r>
            <a:r>
              <a:rPr lang="en-US" altLang="zh-CN" sz="2000" b="1"/>
              <a:t>B.</a:t>
            </a:r>
            <a:r>
              <a:rPr lang="zh-CN" altLang="en-US" sz="2000" b="1"/>
              <a:t>意动用法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③前一个“圣、愚”，</a:t>
            </a:r>
            <a:r>
              <a:rPr lang="en-US" altLang="zh-CN" sz="2000" b="1"/>
              <a:t>C.</a:t>
            </a:r>
            <a:r>
              <a:rPr lang="zh-CN" altLang="en-US" sz="2000" b="1"/>
              <a:t>形容词用作名词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④耻，</a:t>
            </a:r>
            <a:r>
              <a:rPr lang="en-US" altLang="zh-CN" sz="2000" b="1"/>
              <a:t>B.</a:t>
            </a:r>
            <a:r>
              <a:rPr lang="zh-CN" altLang="en-US" sz="2000" b="1"/>
              <a:t>意动用法　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b="1"/>
              <a:t>⑤羞，</a:t>
            </a:r>
            <a:r>
              <a:rPr lang="en-US" altLang="zh-CN" sz="2000" b="1"/>
              <a:t>B.</a:t>
            </a:r>
            <a:r>
              <a:rPr lang="zh-CN" altLang="en-US" sz="2000" b="1"/>
              <a:t>意动用法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79" grpId="1"/>
      <p:bldP spid="152580" grpId="2"/>
      <p:bldP spid="152581" grpId="3"/>
      <p:bldP spid="152582" grpId="4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309</Paragraphs>
  <Slides>48</Slides>
  <Notes>2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49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2020-10-21T18:03:28.336</cp:lastPrinted>
  <dcterms:created xsi:type="dcterms:W3CDTF">2020-10-21T18:03:28Z</dcterms:created>
  <dcterms:modified xsi:type="dcterms:W3CDTF">2020-10-21T10:03:51Z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