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95" r:id="rId5"/>
    <p:sldId id="298" r:id="rId6"/>
    <p:sldId id="296" r:id="rId7"/>
    <p:sldId id="297" r:id="rId8"/>
    <p:sldId id="301" r:id="rId9"/>
    <p:sldId id="30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17813" y="2640330"/>
            <a:ext cx="6623685" cy="101473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latin typeface="Arial" pitchFamily="34" charset="0"/>
                <a:ea typeface="汉仪旗黑-85S" pitchFamily="18" charset="-122"/>
              </a:defRPr>
            </a:lvl1pPr>
          </a:lstStyle>
          <a:p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84000" y="3873525"/>
            <a:ext cx="6624000" cy="645160"/>
          </a:xfrm>
        </p:spPr>
        <p:txBody>
          <a:bodyPr lIns="90000" tIns="0" rIns="90000" bIns="46800">
            <a:normAutofit/>
          </a:bodyPr>
          <a:lstStyle>
            <a:lvl1pPr marL="0" indent="0" algn="ctr" eaLnBrk="1" latinLnBrk="0" hangingPunct="1">
              <a:buNone/>
              <a:defRPr sz="3200" u="none" strike="noStrike" kern="1200" cap="none" spc="200" normalizeH="0" baseline="0">
                <a:solidFill>
                  <a:schemeClr val="accent6"/>
                </a:solidFill>
                <a:uFillTx/>
                <a:latin typeface="Arial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959953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09995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60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1237615" y="1095069"/>
            <a:ext cx="10241280" cy="10972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highlight>
                  <a:srgbClr val="00FF00"/>
                </a:highlight>
              </a:rPr>
              <a:t>《答司马谏议书》知识总结</a:t>
            </a:r>
            <a:endParaRPr lang="zh-CN" altLang="en-US" sz="6600" b="1" dirty="0">
              <a:highlight>
                <a:srgbClr val="00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9145" y="3929380"/>
            <a:ext cx="54654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/>
              <a:t>高一语文组精心整理</a:t>
            </a:r>
            <a:endParaRPr lang="zh-CN" altLang="en-US" sz="3600" b="1"/>
          </a:p>
          <a:p>
            <a:pPr algn="ctr"/>
            <a:r>
              <a:rPr lang="en-US" altLang="zh-CN" sz="3600" b="1"/>
              <a:t>2023.03.01</a:t>
            </a:r>
            <a:endParaRPr lang="en-US" altLang="zh-CN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90575" y="393065"/>
            <a:ext cx="11534140" cy="6113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方正粗黑宋简体" charset="0"/>
                <a:ea typeface="方正粗黑宋简体" charset="0"/>
              </a:rPr>
              <a:t>基础知识梳理（按课文顺序）</a:t>
            </a:r>
            <a:endParaRPr lang="zh-CN" altLang="en-US" sz="4400" b="1">
              <a:solidFill>
                <a:schemeClr val="tx1"/>
              </a:solidFill>
              <a:latin typeface="方正粗黑宋简体" charset="0"/>
              <a:ea typeface="方正粗黑宋简体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题解：回复右谏议大夫司马光的一封信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某</a:t>
            </a:r>
            <a:r>
              <a:rPr lang="zh-CN" altLang="en-US" sz="2800" b="1">
                <a:solidFill>
                  <a:srgbClr val="FF0000"/>
                </a:solidFill>
              </a:rPr>
              <a:t>启</a:t>
            </a:r>
            <a:r>
              <a:rPr lang="zh-CN" altLang="en-US" sz="2800" b="1">
                <a:solidFill>
                  <a:schemeClr val="tx1"/>
                </a:solidFill>
              </a:rPr>
              <a:t>：用在书信的开头或结尾，表示自谦，相当于禀告或陈述。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蒙</a:t>
            </a:r>
            <a:r>
              <a:rPr lang="zh-CN" altLang="en-US" sz="2800" b="1">
                <a:solidFill>
                  <a:schemeClr val="tx1"/>
                </a:solidFill>
              </a:rPr>
              <a:t>教：承蒙您赐教（指司马光的来信）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窃</a:t>
            </a:r>
            <a:r>
              <a:rPr lang="zh-CN" altLang="en-US" sz="2800" b="1">
                <a:solidFill>
                  <a:schemeClr val="tx1"/>
                </a:solidFill>
              </a:rPr>
              <a:t>以为：谦词，私下，指自己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君实</a:t>
            </a:r>
            <a:r>
              <a:rPr lang="zh-CN" altLang="en-US" sz="2800" b="1">
                <a:solidFill>
                  <a:schemeClr val="tx1"/>
                </a:solidFill>
              </a:rPr>
              <a:t>：成年取</a:t>
            </a:r>
            <a:r>
              <a:rPr lang="zh-CN" altLang="en-US" sz="2800" b="1">
                <a:solidFill>
                  <a:srgbClr val="FF0000"/>
                </a:solidFill>
              </a:rPr>
              <a:t>字</a:t>
            </a:r>
            <a:r>
              <a:rPr lang="zh-CN" altLang="en-US" sz="2800" b="1">
                <a:solidFill>
                  <a:schemeClr val="tx1"/>
                </a:solidFill>
              </a:rPr>
              <a:t>，是对名的解释补充，亦称“表字”。</a:t>
            </a:r>
            <a:r>
              <a:rPr lang="zh-CN" altLang="en-US" b="1">
                <a:solidFill>
                  <a:schemeClr val="tx1"/>
                </a:solidFill>
              </a:rPr>
              <a:t>光明磊落，实在君子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             </a:t>
            </a:r>
            <a:r>
              <a:rPr lang="zh-CN" altLang="en-US" sz="2800" b="1">
                <a:solidFill>
                  <a:srgbClr val="FF0000"/>
                </a:solidFill>
              </a:rPr>
              <a:t>号</a:t>
            </a:r>
            <a:r>
              <a:rPr lang="zh-CN" altLang="en-US" sz="2800" b="1">
                <a:solidFill>
                  <a:schemeClr val="tx1"/>
                </a:solidFill>
              </a:rPr>
              <a:t>多为本人自取，表现个人的性格、情操。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              </a:t>
            </a:r>
            <a:r>
              <a:rPr lang="zh-CN" altLang="en-US" sz="2800" b="1">
                <a:solidFill>
                  <a:srgbClr val="FF0000"/>
                </a:solidFill>
              </a:rPr>
              <a:t>姓</a:t>
            </a:r>
            <a:r>
              <a:rPr lang="zh-CN" altLang="en-US" sz="2800" b="1">
                <a:solidFill>
                  <a:schemeClr val="tx1"/>
                </a:solidFill>
              </a:rPr>
              <a:t>，所以别婚姻；氏，所以明贵贱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             </a:t>
            </a:r>
            <a:r>
              <a:rPr lang="zh-CN" altLang="en-US" sz="2800" b="1">
                <a:solidFill>
                  <a:srgbClr val="FF0000"/>
                </a:solidFill>
              </a:rPr>
              <a:t>名</a:t>
            </a:r>
            <a:r>
              <a:rPr lang="zh-CN" altLang="en-US" sz="2800" b="1">
                <a:solidFill>
                  <a:schemeClr val="tx1"/>
                </a:solidFill>
              </a:rPr>
              <a:t>，婴儿出生三个月后由父亲命名。（名，自命也。从口，从夕。夕者，冥也。冥不相見，故以口自名。</a:t>
            </a:r>
            <a:r>
              <a:rPr lang="zh-CN" altLang="en-US" b="1">
                <a:solidFill>
                  <a:schemeClr val="tx1"/>
                </a:solidFill>
              </a:rPr>
              <a:t>名，自称。字形采用“口、夕”会意。夕，天黑。天黑了人们不相见，所以用嘴向别人说自己的名。</a:t>
            </a:r>
            <a:r>
              <a:rPr lang="zh-CN" altLang="en-US" sz="2800" b="1">
                <a:solidFill>
                  <a:schemeClr val="tx1"/>
                </a:solidFill>
              </a:rPr>
              <a:t>）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游处</a:t>
            </a:r>
            <a:r>
              <a:rPr lang="zh-CN" altLang="en-US" sz="2800" b="1">
                <a:solidFill>
                  <a:schemeClr val="tx1"/>
                </a:solidFill>
              </a:rPr>
              <a:t>：交往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议事每不合，所操之术多异故</a:t>
            </a:r>
            <a:r>
              <a:rPr lang="zh-CN" altLang="en-US" sz="2800" b="1">
                <a:solidFill>
                  <a:srgbClr val="FF0000"/>
                </a:solidFill>
              </a:rPr>
              <a:t>也</a:t>
            </a:r>
            <a:r>
              <a:rPr lang="zh-CN" altLang="en-US" sz="2800" b="1">
                <a:solidFill>
                  <a:schemeClr val="tx1"/>
                </a:solidFill>
              </a:rPr>
              <a:t>：句式并翻译</a:t>
            </a:r>
            <a:r>
              <a:rPr lang="zh-CN" altLang="en-US" sz="1400" b="1">
                <a:solidFill>
                  <a:schemeClr val="tx1"/>
                </a:solidFill>
              </a:rPr>
              <a:t>（商量政事意见常不一致，是所持政治主张在许多方面不同的缘故）</a:t>
            </a:r>
            <a:endParaRPr lang="zh-CN" altLang="en-US" sz="1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28675" y="432435"/>
            <a:ext cx="11424920" cy="6496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ym typeface="Wingdings" charset="0"/>
              </a:rPr>
              <a:t>终必不蒙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</a:t>
            </a:r>
            <a:r>
              <a:rPr lang="zh-CN" altLang="zh-CN" sz="2800" b="1">
                <a:sym typeface="Wingdings" charset="0"/>
              </a:rPr>
              <a:t>察：句式并翻译（最终不一定被您理解）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子昂之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</a:t>
            </a:r>
            <a:r>
              <a:rPr lang="zh-CN" altLang="zh-CN" sz="2800" b="1">
                <a:sym typeface="Wingdings" charset="0"/>
              </a:rPr>
              <a:t>捕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见……于</a:t>
            </a:r>
            <a:r>
              <a:rPr lang="en-US" altLang="zh-CN" sz="2800" b="1">
                <a:sym typeface="Wingdings" charset="0"/>
              </a:rPr>
              <a:t>……</a:t>
            </a:r>
            <a:r>
              <a:rPr lang="zh-CN" altLang="en-US" sz="2800" b="1">
                <a:sym typeface="Wingdings" charset="0"/>
              </a:rPr>
              <a:t>：蔡泽见逐于赵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en-US" sz="2800" b="1">
                <a:sym typeface="Wingdings" charset="0"/>
              </a:rPr>
              <a:t>燕国见陵之耻除矣</a:t>
            </a:r>
            <a:r>
              <a:rPr lang="zh-CN" altLang="en-US" sz="2000" b="1">
                <a:sym typeface="Wingdings" charset="0"/>
              </a:rPr>
              <a:t>（燕国被欺凌的耻辱也去掉了）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于……</a:t>
            </a:r>
            <a:r>
              <a:rPr lang="zh-CN" altLang="zh-CN" sz="2800" b="1">
                <a:sym typeface="Wingdings" charset="0"/>
              </a:rPr>
              <a:t>：此非孟德之困于周郎者乎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不拘于时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为……所……</a:t>
            </a:r>
            <a:r>
              <a:rPr lang="zh-CN" altLang="en-US" sz="2800" b="1">
                <a:sym typeface="Wingdings" charset="0"/>
              </a:rPr>
              <a:t>：有如此之势而为秦人积威之所劫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无使为积威之所劫哉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为……</a:t>
            </a:r>
            <a:r>
              <a:rPr lang="zh-CN" altLang="en-US" sz="2800" b="1">
                <a:sym typeface="Wingdings" charset="0"/>
              </a:rPr>
              <a:t>：身死国灭，为天下笑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视遇</a:t>
            </a:r>
            <a:r>
              <a:rPr lang="zh-CN" altLang="en-US" sz="2800" b="1">
                <a:sym typeface="Wingdings" charset="0"/>
              </a:rPr>
              <a:t>：看待，对待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所以</a:t>
            </a:r>
            <a:r>
              <a:rPr lang="zh-CN" altLang="en-US" sz="2800" b="1">
                <a:sym typeface="Wingdings" charset="0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……的原因</a:t>
            </a:r>
            <a:r>
              <a:rPr lang="zh-CN" altLang="en-US" sz="2800" b="1">
                <a:sym typeface="Wingdings" charset="0"/>
              </a:rPr>
              <a:t>（故今具道所以）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            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用来……的</a:t>
            </a:r>
            <a:r>
              <a:rPr lang="zh-CN" altLang="en-US" sz="2800" b="1">
                <a:sym typeface="Wingdings" charset="0"/>
              </a:rPr>
              <a:t>（今君实所以见教者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师者，所以</a:t>
            </a:r>
            <a:r>
              <a:rPr lang="en-US" altLang="zh-CN" sz="2800" b="1">
                <a:sym typeface="Wingdings" charset="0"/>
              </a:rPr>
              <a:t>……</a:t>
            </a:r>
            <a:r>
              <a:rPr lang="zh-CN" altLang="en-US" sz="2800" b="1">
                <a:sym typeface="Wingdings" charset="0"/>
              </a:rPr>
              <a:t>解惑也）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冀君实或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见恕</a:t>
            </a:r>
            <a:r>
              <a:rPr lang="zh-CN" altLang="en-US" sz="2800" b="1">
                <a:sym typeface="Wingdings" charset="0"/>
              </a:rPr>
              <a:t>也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今君实所以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见教</a:t>
            </a:r>
            <a:r>
              <a:rPr lang="zh-CN" altLang="zh-CN" sz="2800" b="1">
                <a:sym typeface="Wingdings" charset="0"/>
              </a:rPr>
              <a:t>者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en-US" sz="2800" b="1">
                <a:sym typeface="Wingdings" charset="0"/>
              </a:rPr>
              <a:t>请您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见谅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盖</a:t>
            </a:r>
            <a:r>
              <a:rPr lang="zh-CN" altLang="zh-CN" sz="2800" b="1">
                <a:sym typeface="Wingdings" charset="0"/>
              </a:rPr>
              <a:t>儒者所争（句首发语词）</a:t>
            </a:r>
            <a:r>
              <a:rPr lang="en-US" altLang="zh-CN" sz="2800" b="1">
                <a:sym typeface="Wingdings" charset="0"/>
              </a:rPr>
              <a:t>// </a:t>
            </a:r>
            <a:r>
              <a:rPr lang="zh-CN" altLang="zh-CN" sz="2800" b="1">
                <a:sym typeface="Wingdings" charset="0"/>
              </a:rPr>
              <a:t>能克终者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盖</a:t>
            </a:r>
            <a:r>
              <a:rPr lang="zh-CN" altLang="zh-CN" sz="2800" b="1">
                <a:sym typeface="Wingdings" charset="0"/>
              </a:rPr>
              <a:t>寡（推测）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盖</a:t>
            </a:r>
            <a:r>
              <a:rPr lang="zh-CN" altLang="zh-CN" sz="2800" b="1">
                <a:sym typeface="Wingdings" charset="0"/>
              </a:rPr>
              <a:t>失强援（原因）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以致</a:t>
            </a:r>
            <a:r>
              <a:rPr lang="zh-CN" altLang="zh-CN" sz="2800" b="1">
                <a:sym typeface="Wingdings" charset="0"/>
              </a:rPr>
              <a:t>天下怨谤也：因而招致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议法度而修之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于</a:t>
            </a:r>
            <a:r>
              <a:rPr lang="zh-CN" altLang="zh-CN" sz="2800" b="1">
                <a:sym typeface="Wingdings" charset="0"/>
              </a:rPr>
              <a:t>朝廷：状后（于朝廷议法度而修之）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以授之于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有司</a:t>
            </a:r>
            <a:r>
              <a:rPr lang="zh-CN" altLang="zh-CN" sz="2800" b="1">
                <a:sym typeface="Wingdings" charset="0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省略</a:t>
            </a:r>
            <a:r>
              <a:rPr lang="zh-CN" altLang="zh-CN" sz="2800" b="1">
                <a:sym typeface="Wingdings" charset="0"/>
              </a:rPr>
              <a:t>，负有专责的官员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举先王之政，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以</a:t>
            </a:r>
            <a:r>
              <a:rPr lang="zh-CN" altLang="en-US" sz="2800" b="1">
                <a:sym typeface="Wingdings" charset="0"/>
              </a:rPr>
              <a:t>兴利除弊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zh-CN" sz="2800" b="1">
                <a:sym typeface="Wingdings" charset="0"/>
              </a:rPr>
              <a:t>欲出力助上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以</a:t>
            </a:r>
            <a:r>
              <a:rPr lang="zh-CN" altLang="zh-CN" sz="2800" b="1">
                <a:sym typeface="Wingdings" charset="0"/>
              </a:rPr>
              <a:t>抗之</a:t>
            </a:r>
            <a:r>
              <a:rPr lang="zh-CN" altLang="en-US" sz="2800" b="1">
                <a:sym typeface="Wingdings" charset="0"/>
              </a:rPr>
              <a:t>：表目的，来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endParaRPr lang="zh-CN" altLang="zh-CN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1495" y="857250"/>
            <a:ext cx="11158220" cy="436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天下理财，不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征利：</a:t>
            </a:r>
            <a:r>
              <a:rPr lang="zh-CN" altLang="en-US" sz="2800" b="1">
                <a:sym typeface="Wingdings" charset="0"/>
              </a:rPr>
              <a:t>wèi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介词；动词</a:t>
            </a:r>
            <a:r>
              <a:rPr lang="zh-CN" altLang="en-US" sz="2800" b="1">
                <a:sym typeface="Wingdings" charset="0"/>
              </a:rPr>
              <a:t>wéi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辟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pì邪说，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难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nàn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壬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rén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人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：批驳不正确的言论，排斥巧辩的佞人。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则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固前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知其如此也：本来</a:t>
            </a:r>
            <a:r>
              <a:rPr lang="en-US" altLang="zh-CN" sz="2800" b="1">
                <a:solidFill>
                  <a:schemeClr val="tx1"/>
                </a:solidFill>
                <a:sym typeface="Wingdings" charset="0"/>
              </a:rPr>
              <a:t>//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预先</a:t>
            </a:r>
            <a:endParaRPr lang="zh-CN" altLang="zh-CN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士大夫多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以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恤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国事：介词，拿</a:t>
            </a:r>
            <a:r>
              <a:rPr lang="en-US" altLang="zh-CN" sz="2800" b="1">
                <a:solidFill>
                  <a:schemeClr val="tx1"/>
                </a:solidFill>
                <a:sym typeface="Wingdings" charset="0"/>
              </a:rPr>
              <a:t>//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顾念（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殒身不恤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：牺牲生命也不顾惜）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则众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何为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而不汹汹然</a:t>
            </a:r>
            <a:r>
              <a:rPr lang="en-US" altLang="zh-CN" sz="2800" b="1">
                <a:solidFill>
                  <a:schemeClr val="tx1"/>
                </a:solidFill>
                <a:sym typeface="Wingdings" charset="0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何以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解忧</a:t>
            </a:r>
            <a:r>
              <a:rPr lang="en-US" altLang="zh-CN" sz="2800" b="1">
                <a:solidFill>
                  <a:schemeClr val="tx1"/>
                </a:solidFill>
                <a:sym typeface="Wingdings" charset="0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何以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复命：宾语前置（介宾）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句读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之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不知，惑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之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不解（动宾）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胥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怨者民也：相互，全都</a:t>
            </a:r>
            <a:endParaRPr lang="zh-CN" altLang="en-US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是</a:t>
            </a:r>
            <a:r>
              <a:rPr lang="zh-CN" altLang="en-US" sz="2800" b="1">
                <a:solidFill>
                  <a:schemeClr val="tx1"/>
                </a:solidFill>
                <a:sym typeface="Wingdings" charset="0"/>
              </a:rPr>
              <a:t>而不见可悔故也：认为正确</a:t>
            </a:r>
            <a:r>
              <a:rPr lang="en-US" altLang="zh-CN" sz="2800" b="1">
                <a:solidFill>
                  <a:schemeClr val="tx1"/>
                </a:solidFill>
                <a:sym typeface="Wingdings" charset="0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是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又在六国下矣：这（从六国破亡故事）</a:t>
            </a:r>
            <a:endParaRPr lang="zh-CN" altLang="zh-CN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膏泽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斯民：名动，施恩惠</a:t>
            </a:r>
            <a:endParaRPr lang="zh-CN" altLang="zh-CN" sz="2800" b="1">
              <a:solidFill>
                <a:schemeClr val="tx1"/>
              </a:solidFill>
              <a:sym typeface="Wingdings" charset="0"/>
            </a:endParaRPr>
          </a:p>
          <a:p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由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会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晤</a:t>
            </a:r>
            <a:r>
              <a:rPr lang="zh-CN" altLang="zh-CN" sz="2800" b="1">
                <a:solidFill>
                  <a:schemeClr val="tx1"/>
                </a:solidFill>
                <a:sym typeface="Wingdings" charset="0"/>
              </a:rPr>
              <a:t>：没缘由见面</a:t>
            </a:r>
            <a:endParaRPr lang="zh-CN" altLang="zh-CN" sz="2800" b="1">
              <a:solidFill>
                <a:schemeClr val="tx1"/>
              </a:solidFill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4340" y="980440"/>
            <a:ext cx="11217275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sym typeface="Wingdings" charset="0"/>
            </a:endParaRPr>
          </a:p>
          <a:p>
            <a:endParaRPr lang="zh-CN" altLang="en-US" sz="2800" b="1">
              <a:sym typeface="Wingdings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4380" y="191770"/>
            <a:ext cx="11272520" cy="62484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驳论文</a:t>
            </a:r>
            <a:r>
              <a:rPr lang="zh-CN" altLang="en-US" sz="2000" b="1" u="none">
                <a:latin typeface="+mj-ea"/>
                <a:ea typeface="+mj-ea"/>
                <a:cs typeface="仿宋" charset="0"/>
              </a:rPr>
              <a:t>是议论文常见的论证文体，在反驳对方错误论点的同时</a:t>
            </a:r>
            <a:r>
              <a:rPr lang="en-US" altLang="zh-CN" sz="2000" b="1" u="none">
                <a:latin typeface="+mj-ea"/>
                <a:ea typeface="+mj-ea"/>
                <a:cs typeface="仿宋" charset="0"/>
              </a:rPr>
              <a:t>,</a:t>
            </a:r>
            <a:r>
              <a:rPr lang="zh-CN" altLang="en-US" sz="2000" b="1" u="none">
                <a:latin typeface="+mj-ea"/>
                <a:ea typeface="+mj-ea"/>
                <a:cs typeface="仿宋" charset="0"/>
              </a:rPr>
              <a:t>针锋相对地提出自己的正确观点。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驳论方法</a:t>
            </a:r>
            <a:r>
              <a:rPr lang="en-US" altLang="zh-CN" sz="2400" b="1" u="none">
                <a:latin typeface="+mj-ea"/>
                <a:ea typeface="+mj-ea"/>
                <a:cs typeface="仿宋" charset="0"/>
              </a:rPr>
              <a:t>: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驳论点，驳论据，驳论证，但归根结底是为了驳论点。</a:t>
            </a:r>
            <a:endParaRPr lang="zh-CN" altLang="en-US" sz="24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驳论点：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指出对方论点的错误。</a:t>
            </a:r>
            <a:endParaRPr lang="zh-CN" altLang="en-US" sz="24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直接反驳，如：批判闭关主义和送去主义</a:t>
            </a:r>
            <a:r>
              <a:rPr lang="en-US" altLang="zh-CN" sz="2000" b="1" u="none">
                <a:latin typeface="+mj-ea"/>
                <a:ea typeface="+mj-ea"/>
                <a:cs typeface="仿宋" charset="0"/>
              </a:rPr>
              <a:t>/</a:t>
            </a:r>
            <a:r>
              <a:rPr lang="zh-CN" altLang="en-US" sz="2000" b="1" u="none">
                <a:latin typeface="+mj-ea"/>
                <a:ea typeface="+mj-ea"/>
                <a:cs typeface="仿宋" charset="0"/>
              </a:rPr>
              <a:t>开卷未必有益；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间接反驳（归谬法）如：流行的就是高尚的</a:t>
            </a:r>
            <a:r>
              <a:rPr lang="en-US" altLang="zh-CN" sz="2000" b="1" u="none">
                <a:latin typeface="+mj-ea"/>
                <a:ea typeface="+mj-ea"/>
                <a:cs typeface="仿宋" charset="0"/>
              </a:rPr>
              <a:t>——</a:t>
            </a:r>
            <a:r>
              <a:rPr lang="zh-CN" altLang="en-US" sz="2000" b="1" u="none">
                <a:latin typeface="+mj-ea"/>
                <a:ea typeface="+mj-ea"/>
                <a:cs typeface="仿宋" charset="0"/>
              </a:rPr>
              <a:t>流行感冒也高尚吗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驳论据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：揭露对方的论据是假的</a:t>
            </a:r>
            <a:endParaRPr lang="zh-CN" altLang="en-US" sz="24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观点：创业为主学业为辅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论据：比尔盖茨中途辍学创办电脑公司，取得巨大成功驳论据：这只是个例，不具有普遍性，还应以学业为主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驳论证：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揭露对方论证过程的谬误</a:t>
            </a:r>
            <a:endParaRPr lang="zh-CN" altLang="en-US" sz="24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论证：中国人口众多，所以中国一定会向外国扩张。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驳论证：英国人口不多却曾是日不落的殖民帝国，美国人口不多而军事基地却遍布全球，是否扩张不在人口而在社会制度。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400" b="1" u="none">
                <a:solidFill>
                  <a:srgbClr val="FF0000"/>
                </a:solidFill>
                <a:latin typeface="+mj-ea"/>
                <a:ea typeface="+mj-ea"/>
                <a:cs typeface="仿宋" charset="0"/>
              </a:rPr>
              <a:t>驳论文基本思路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（</a:t>
            </a:r>
            <a:r>
              <a:rPr lang="en-US" altLang="zh-CN" sz="2400" b="1" u="none">
                <a:latin typeface="+mj-ea"/>
                <a:ea typeface="+mj-ea"/>
                <a:cs typeface="仿宋" charset="0"/>
              </a:rPr>
              <a:t>《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反对党八股</a:t>
            </a:r>
            <a:r>
              <a:rPr lang="en-US" altLang="zh-CN" sz="2400" b="1" u="none">
                <a:latin typeface="+mj-ea"/>
                <a:ea typeface="+mj-ea"/>
                <a:cs typeface="仿宋" charset="0"/>
              </a:rPr>
              <a:t>》《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拿来主义</a:t>
            </a:r>
            <a:r>
              <a:rPr lang="en-US" altLang="zh-CN" sz="2400" b="1" u="none">
                <a:latin typeface="+mj-ea"/>
                <a:ea typeface="+mj-ea"/>
                <a:cs typeface="仿宋" charset="0"/>
              </a:rPr>
              <a:t>》</a:t>
            </a:r>
            <a:r>
              <a:rPr lang="zh-CN" altLang="en-US" sz="2400" b="1" u="none">
                <a:latin typeface="+mj-ea"/>
                <a:ea typeface="+mj-ea"/>
                <a:cs typeface="仿宋" charset="0"/>
              </a:rPr>
              <a:t>）</a:t>
            </a:r>
            <a:endParaRPr lang="zh-CN" altLang="en-US" sz="2400" b="1" u="none">
              <a:latin typeface="+mj-ea"/>
              <a:ea typeface="+mj-ea"/>
              <a:cs typeface="仿宋" charset="0"/>
            </a:endParaRPr>
          </a:p>
          <a:p>
            <a:pPr marL="0" indent="0" algn="l"/>
            <a:r>
              <a:rPr lang="zh-CN" altLang="en-US" sz="2000" b="1" u="none">
                <a:latin typeface="+mj-ea"/>
                <a:ea typeface="+mj-ea"/>
                <a:cs typeface="仿宋" charset="0"/>
              </a:rPr>
              <a:t>第一步  树靶子（要列举错误事实）第二步  析危害（剖析错误本质）    破第三步  立观点（位置可灵活变动）  立第四步  证观点（谈具体做法）第五步  提希望（也可没有这一步）</a:t>
            </a:r>
            <a:endParaRPr lang="zh-CN" altLang="en-US" sz="2000" b="1" u="none">
              <a:latin typeface="+mj-ea"/>
              <a:ea typeface="+mj-ea"/>
              <a:cs typeface="仿宋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9445" y="786130"/>
            <a:ext cx="11191240" cy="5699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Wingdings" charset="0"/>
              </a:rPr>
              <a:t>本课的反驳过程</a:t>
            </a:r>
            <a:endParaRPr lang="zh-CN" altLang="en-US" sz="36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立标准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名实</a:t>
            </a:r>
            <a:r>
              <a:rPr lang="zh-CN" altLang="en-US" sz="2000" b="1">
                <a:sym typeface="Wingdings" charset="0"/>
              </a:rPr>
              <a:t>（名副其实，名不副实，实至名归，名存实亡，有名无实）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名：名称，形式</a:t>
            </a:r>
            <a:r>
              <a:rPr lang="en-US" altLang="zh-CN" sz="2800" b="1">
                <a:sym typeface="Wingdings" charset="0"/>
              </a:rPr>
              <a:t>——</a:t>
            </a:r>
            <a:r>
              <a:rPr lang="zh-CN" altLang="en-US" sz="2800" b="1">
                <a:sym typeface="Wingdings" charset="0"/>
              </a:rPr>
              <a:t>司马光给王安石加的五个罪名是名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实：现实，内容</a:t>
            </a:r>
            <a:r>
              <a:rPr lang="en-US" altLang="zh-CN" sz="2800" b="1">
                <a:sym typeface="Wingdings" charset="0"/>
              </a:rPr>
              <a:t>——</a:t>
            </a:r>
            <a:r>
              <a:rPr lang="zh-CN" altLang="en-US" sz="2800" b="1">
                <a:sym typeface="Wingdings" charset="0"/>
              </a:rPr>
              <a:t>王安石列举的变法现实情况为实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400" b="1">
                <a:sym typeface="Wingdings" charset="0"/>
              </a:rPr>
              <a:t>王安石描述变法给国民带来好处这个实，批驳了司马光加给的罪名，为变法正名</a:t>
            </a:r>
            <a:endParaRPr lang="zh-CN" altLang="en-US" sz="24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树靶子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名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五个罪名</a:t>
            </a:r>
            <a:r>
              <a:rPr lang="en-US" altLang="zh-CN" sz="2800" b="1">
                <a:sym typeface="Wingdings" charset="0"/>
              </a:rPr>
              <a:t>——</a:t>
            </a:r>
            <a:r>
              <a:rPr lang="zh-CN" altLang="en-US" sz="2800" b="1">
                <a:sym typeface="Wingdings" charset="0"/>
              </a:rPr>
              <a:t>侵官，生事，征利，拒谏，致谤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直反驳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实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以受命于人主、于朝廷议修法度、授之于有司之实，驳侵官之名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以举先王之政、以兴利除弊之实，驳生事之名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以为天下理财之实，驳征利之名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以辟邪说、难壬人之实，驳拒谏之名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以固前知其如此之实，驳致谤之名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72565" y="847090"/>
            <a:ext cx="8401050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sym typeface="Wingdings" charset="0"/>
              </a:rPr>
              <a:t>本文主旨</a:t>
            </a:r>
            <a:endParaRPr lang="zh-CN" altLang="en-US" sz="44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通过反驳对方所加罪名，表明自己推动变法的决心，体现了王安石对国家大事的担当精神。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62255" y="847090"/>
            <a:ext cx="11680190" cy="4053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Wingdings" charset="0"/>
              </a:rPr>
              <a:t>论证特点（只针对书信的中间两段）</a:t>
            </a:r>
            <a:endParaRPr lang="zh-CN" altLang="en-US" sz="36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论证方式：驳论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论证方法：</a:t>
            </a:r>
            <a:r>
              <a:rPr lang="zh-CN" altLang="en-US" sz="2800" b="1">
                <a:sym typeface="Wingdings" charset="0"/>
              </a:rPr>
              <a:t>例证、类比论证（</a:t>
            </a:r>
            <a:r>
              <a:rPr lang="zh-CN" altLang="en-US" sz="2800" b="1">
                <a:sym typeface="Wingdings" charset="0"/>
              </a:rPr>
              <a:t>盘庚之迁</a:t>
            </a:r>
            <a:r>
              <a:rPr lang="zh-CN" altLang="en-US" sz="2800" b="1">
                <a:sym typeface="Wingdings" charset="0"/>
              </a:rPr>
              <a:t>）</a:t>
            </a:r>
            <a:r>
              <a:rPr lang="zh-CN" altLang="en-US" sz="2800" b="1">
                <a:sym typeface="Wingdings" charset="0"/>
              </a:rPr>
              <a:t>，假设论证（如君实</a:t>
            </a:r>
            <a:r>
              <a:rPr lang="en-US" altLang="zh-CN" sz="2800" b="1">
                <a:sym typeface="Wingdings" charset="0"/>
              </a:rPr>
              <a:t>……</a:t>
            </a:r>
            <a:r>
              <a:rPr lang="zh-CN" altLang="en-US" sz="2800" b="1">
                <a:sym typeface="Wingdings" charset="0"/>
              </a:rPr>
              <a:t>）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000" b="1">
                <a:sym typeface="Wingdings" charset="0"/>
              </a:rPr>
              <a:t>类比推理过程如下：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000" b="1">
                <a:sym typeface="Wingdings" charset="0"/>
              </a:rPr>
              <a:t>胥怨者民也，非特朝廷士大夫而已</a:t>
            </a:r>
            <a:r>
              <a:rPr lang="en-US" altLang="zh-CN" sz="2000" b="1">
                <a:solidFill>
                  <a:srgbClr val="FF0000"/>
                </a:solidFill>
                <a:sym typeface="Wingdings" charset="0"/>
              </a:rPr>
              <a:t>——</a:t>
            </a:r>
            <a:r>
              <a:rPr lang="zh-CN" altLang="en-US" sz="2000" b="1">
                <a:sym typeface="Wingdings" charset="0"/>
              </a:rPr>
              <a:t>变法招致苟且、不恤国事、同俗自媚于众的士大夫的怨诽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000" b="1">
                <a:sym typeface="Wingdings" charset="0"/>
              </a:rPr>
              <a:t>不为怨者故改其度，度义而后动，是而不见可悔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charset="0"/>
              </a:rPr>
              <a:t>——</a:t>
            </a:r>
            <a:r>
              <a:rPr lang="zh-CN" altLang="en-US" sz="2000" b="1">
                <a:sym typeface="Wingdings" charset="0"/>
              </a:rPr>
              <a:t>某不为怨者故改其度，度义而后动，是而不见可悔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论证思路：</a:t>
            </a:r>
            <a:r>
              <a:rPr lang="zh-CN" altLang="en-US" sz="2400" b="1">
                <a:sym typeface="Wingdings" charset="0"/>
              </a:rPr>
              <a:t>先驳——以名实观依次驳司马光加给的五个罪名</a:t>
            </a:r>
            <a:endParaRPr lang="zh-CN" altLang="en-US" sz="2400" b="1">
              <a:sym typeface="Wingdings" charset="0"/>
            </a:endParaRPr>
          </a:p>
          <a:p>
            <a:r>
              <a:rPr lang="zh-CN" altLang="en-US" sz="2400" b="1">
                <a:sym typeface="Wingdings" charset="0"/>
              </a:rPr>
              <a:t>                          后立——为自己的变法正名，是而不见可悔，表明自己推动变法的决心</a:t>
            </a:r>
            <a:endParaRPr lang="zh-CN" altLang="en-US" sz="24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论证结构：递进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论证语言：严密，逻辑性强，有气势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1886</Words>
  <Application>Kingsoft Office WPP</Application>
  <PresentationFormat>宽屏</PresentationFormat>
  <Paragraphs>93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2022-11-04T21:46:00Z</dcterms:created>
  <dcterms:modified xsi:type="dcterms:W3CDTF">2023-03-06T06:57:52Z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