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63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幻灯片图像占位符 10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NULL" TargetMode="External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4.emf" /><Relationship Id="rId4" Type="http://schemas.openxmlformats.org/officeDocument/2006/relationships/vmlDrawing" Target="../drawings/vmlDrawing1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202" name="文本框 3"/>
          <p:cNvSpPr txBox="1"/>
          <p:nvPr/>
        </p:nvSpPr>
        <p:spPr>
          <a:xfrm>
            <a:off x="2833308" y="2276690"/>
            <a:ext cx="8628571" cy="705485"/>
          </a:xfrm>
          <a:prstGeom prst="rect">
            <a:avLst/>
          </a:prstGeom>
          <a:noFill/>
          <a:ln w="9525">
            <a:noFill/>
          </a:ln>
        </p:spPr>
        <p:txBody>
          <a:bodyPr lIns="91418" tIns="45709" rIns="91418" bIns="45709">
            <a:spAutoFit/>
          </a:bodyPr>
          <a:lstStyle/>
          <a:p>
            <a:pPr algn="ctr" defTabSz="685800" eaLnBrk="0" hangingPunct="0">
              <a:buFontTx/>
            </a:pPr>
            <a:r>
              <a:rPr lang="en-US" altLang="zh-CN" sz="4000">
                <a:solidFill>
                  <a:srgbClr val="E9382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第一单元　激荡澎湃诗意　</a:t>
            </a:r>
            <a:endParaRPr lang="zh-CN" altLang="en-US" sz="4000">
              <a:solidFill>
                <a:srgbClr val="E9382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204" name="矩形 8203"/>
          <p:cNvSpPr/>
          <p:nvPr/>
        </p:nvSpPr>
        <p:spPr>
          <a:xfrm>
            <a:off x="529112" y="2852210"/>
            <a:ext cx="1400810" cy="582295"/>
          </a:xfrm>
          <a:prstGeom prst="rect">
            <a:avLst/>
          </a:prstGeom>
          <a:noFill/>
          <a:ln w="9525">
            <a:noFill/>
          </a:ln>
        </p:spPr>
        <p:txBody>
          <a:bodyPr wrap="none" lIns="91418" tIns="45709" rIns="91418" bIns="45709" anchor="t">
            <a:spAutoFit/>
          </a:bodyPr>
          <a:lstStyle/>
          <a:p>
            <a:pPr defTabSz="685800">
              <a:buFontTx/>
            </a:pPr>
            <a:r>
              <a:rPr lang="zh-CN" altLang="en-US" sz="3200" b="0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人教版</a:t>
            </a:r>
            <a:endParaRPr lang="zh-CN" altLang="en-US" sz="3200" b="0">
              <a:solidFill>
                <a:srgbClr val="CC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8213" name="文本框 3"/>
          <p:cNvSpPr txBox="1"/>
          <p:nvPr/>
        </p:nvSpPr>
        <p:spPr>
          <a:xfrm>
            <a:off x="2928524" y="3525061"/>
            <a:ext cx="8628571" cy="582295"/>
          </a:xfrm>
          <a:prstGeom prst="rect">
            <a:avLst/>
          </a:prstGeom>
          <a:noFill/>
          <a:ln w="9525">
            <a:noFill/>
          </a:ln>
        </p:spPr>
        <p:txBody>
          <a:bodyPr lIns="91418" tIns="45709" rIns="91418" bIns="45709">
            <a:spAutoFit/>
          </a:bodyPr>
          <a:lstStyle/>
          <a:p>
            <a:pPr algn="ctr" defTabSz="685800" eaLnBrk="0" hangingPunct="0">
              <a:buFontTx/>
            </a:pPr>
            <a:r>
              <a:rPr lang="en-US" altLang="en-US" sz="3200">
                <a:solidFill>
                  <a:srgbClr val="E9382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5.我看</a:t>
            </a:r>
            <a:endParaRPr lang="zh-CN" altLang="en-US" sz="3200">
              <a:solidFill>
                <a:srgbClr val="E9382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3698" name="矩形 413697"/>
          <p:cNvSpPr/>
          <p:nvPr/>
        </p:nvSpPr>
        <p:spPr>
          <a:xfrm>
            <a:off x="433897" y="831872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依次填入下面横线处的词语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 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腹有诗书气自华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儒雅之人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能把传统文化中的诗词、典故、格言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巧妙运用于自己所要表达的意思当中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素养之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情感之细腻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爱心之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听者为之动心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为之魂牵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让美好的情愫绵延不绝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让感动的涟漪缓缓扩散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________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被看作是有文化、有修养的表现。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  深厚  不但  而是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深厚  深沉  不仅  还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深厚  深沉  不但  而是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深沉  深厚  不仅  还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3699" name="矩形 413698"/>
          <p:cNvSpPr/>
          <p:nvPr/>
        </p:nvSpPr>
        <p:spPr>
          <a:xfrm>
            <a:off x="8590627" y="452799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6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4722" name="矩形 414721"/>
          <p:cNvSpPr/>
          <p:nvPr/>
        </p:nvSpPr>
        <p:spPr>
          <a:xfrm>
            <a:off x="433897" y="1075195"/>
            <a:ext cx="10947579" cy="45231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下列句子中的标点符号使用不正确的一项是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   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穆旦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原名查良铮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当代诗人。为“九叶诗派”代表诗人。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伤春悲秋是我国传统文人的通病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穆旦在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中也同样的面对春天的夕阳美景回首往事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诗中的“你”指大自然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指万物的生机。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中国著名语言学家、“汉语拼音之父”周有光先生去世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享年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我国南海蕴藏着丰富的海洋动力资源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如潮汐能、波能、温差能、密度差能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4723" name="矩形 414722"/>
          <p:cNvSpPr/>
          <p:nvPr/>
        </p:nvSpPr>
        <p:spPr>
          <a:xfrm>
            <a:off x="8400197" y="1030436"/>
            <a:ext cx="4032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4724" name="矩形 414723"/>
          <p:cNvSpPr/>
          <p:nvPr/>
        </p:nvSpPr>
        <p:spPr>
          <a:xfrm>
            <a:off x="1443090" y="6053986"/>
            <a:ext cx="50253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</a:rPr>
              <a:t>解析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</a:rPr>
              <a:t>】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与“等”不能连用。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/>
      <p:bldP spid="4147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5746" name="矩形 415745"/>
          <p:cNvSpPr/>
          <p:nvPr/>
        </p:nvSpPr>
        <p:spPr>
          <a:xfrm>
            <a:off x="433897" y="874189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下列各句中没有语病的一项是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)</a:t>
            </a:r>
            <a:endParaRPr lang="en-US" altLang="zh-CN" sz="24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我市启动市级公费定向师范生培养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今年首批招收</a:t>
            </a: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只有沿线的拆迁工作能顺利进行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是沿江风光带顺利施工的条件之一。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为了防止这类交通事故的发生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我校加强了交通安全的教育和管理。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中国诗词大会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节目受到人们的喜爱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是因为其形式新颖</a:t>
            </a:r>
            <a:r>
              <a:rPr lang="zh-CN" altLang="en-US" sz="2400" b="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有文化内涵的原因。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成分残缺</a:t>
            </a:r>
            <a:r>
              <a:rPr lang="zh-CN" altLang="en-US" sz="2400" b="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启动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缺宾语</a:t>
            </a:r>
            <a:r>
              <a:rPr lang="zh-CN" altLang="en-US" sz="2400" b="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后加上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计划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关联词语使用错误</a:t>
            </a:r>
            <a:r>
              <a:rPr lang="zh-CN" altLang="en-US" sz="2400" b="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删去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句式杂糅</a:t>
            </a:r>
            <a:r>
              <a:rPr lang="zh-CN" altLang="en-US" sz="2400" b="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杂糅</a:t>
            </a:r>
            <a:r>
              <a:rPr lang="zh-CN" altLang="en-US" sz="2400" b="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删去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的原因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en-US" sz="2400" b="0">
                <a:latin typeface="Times New Roman" panose="02020603050405020304" pitchFamily="18" charset="0"/>
                <a:ea typeface="仿宋_GB2312" charset="-122"/>
              </a:rPr>
              <a:t> </a:t>
            </a:r>
            <a:endParaRPr lang="zh-CN" altLang="en-US" sz="2400" b="0">
              <a:latin typeface="Times New Roman" panose="02020603050405020304" pitchFamily="18" charset="0"/>
              <a:ea typeface="仿宋_GB2312" charset="-122"/>
            </a:endParaRPr>
          </a:p>
        </p:txBody>
      </p:sp>
      <p:sp>
        <p:nvSpPr>
          <p:cNvPr id="415747" name="矩形 415746"/>
          <p:cNvSpPr/>
          <p:nvPr/>
        </p:nvSpPr>
        <p:spPr>
          <a:xfrm>
            <a:off x="6191215" y="262369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5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57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6770" name="矩形 416769"/>
          <p:cNvSpPr/>
          <p:nvPr/>
        </p:nvSpPr>
        <p:spPr>
          <a:xfrm>
            <a:off x="336566" y="320152"/>
            <a:ext cx="10947579" cy="61855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中国诗词大会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主持人董卿说：“从金戈铁马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到琴棋书画；从大漠孤烟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到水墨江南；从忠肝义胆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到千里婵娟。”中国诗词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包罗万象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仪态万千。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日是世界诗歌日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某校组织开展了“轻叩诗歌的大门”的主题活动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请你参加。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古人的飞花令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历经千年仍传递着美。下列诗句与所咏之花搭配不当的是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      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零落成泥碾作尘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只有香如故。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梅花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落尽残红始吐芳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佳名唤作百花王。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牡丹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莫道不销魂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帘卷西风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人比黄花瘦。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池面风来波滟滟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陂间露下叶田田。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荷花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此诗句指的是菊花。</a:t>
            </a:r>
            <a:r>
              <a:rPr lang="zh-CN" altLang="en-US" sz="2400" b="0">
                <a:latin typeface="Times New Roman" panose="02020603050405020304" pitchFamily="18" charset="0"/>
                <a:ea typeface="仿宋_GB2312" charset="-122"/>
              </a:rPr>
              <a:t> </a:t>
            </a:r>
            <a:endParaRPr lang="zh-CN" altLang="en-US" sz="2400" b="0">
              <a:latin typeface="Times New Roman" panose="02020603050405020304" pitchFamily="18" charset="0"/>
              <a:ea typeface="仿宋_GB2312" charset="-122"/>
            </a:endParaRPr>
          </a:p>
        </p:txBody>
      </p:sp>
      <p:sp>
        <p:nvSpPr>
          <p:cNvPr id="416771" name="矩形 416770"/>
          <p:cNvSpPr/>
          <p:nvPr/>
        </p:nvSpPr>
        <p:spPr>
          <a:xfrm>
            <a:off x="1872698" y="3237301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6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7794" name="矩形 417793"/>
          <p:cNvSpPr/>
          <p:nvPr/>
        </p:nvSpPr>
        <p:spPr>
          <a:xfrm>
            <a:off x="529112" y="1777024"/>
            <a:ext cx="10947579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诗词中浸润着传统习俗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折柳、登高、放纸鸢、看花灯、燃爆竹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请你写出一句带有传统节日或传统习俗的诗句。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示例：清明时节雨纷纷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路上行人欲断魂。独在异乡为异客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每逢佳节倍思亲。遥知兄弟登高处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遍插茱萸少一人。待到重阳日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还来就菊花。爆竹声中一岁除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春风送暖入屠苏。千门万户曈曈日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总把新桃换旧符。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任选其一即可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7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8818" name="矩形 418817"/>
          <p:cNvSpPr/>
          <p:nvPr/>
        </p:nvSpPr>
        <p:spPr>
          <a:xfrm>
            <a:off x="433897" y="831872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请写出你最喜欢的一句古诗词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并简要赏析。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诗句：大漠孤烟直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长河落日圆。赏析：边塞沙漠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浩瀚无边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所以用了“大漠“的“大”字。边塞荒凉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没有什么奇观异景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烽火台燃起的那一股浓烟就显得格外醒目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因此称作“孤烟”。一个“孤”字写出了景物的单调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紧接一个“直”字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却又表现了它的劲拔、坚毅之美。沙漠上没有山峦林木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那横贯其间的黄河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就非用一个“长”字不能表达诗人的感觉。落日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本来容易给人以感伤的印象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这里用一“圆”字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却给人以亲切温暖而又苍茫的感觉。一个“圆”字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一个“直”字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不仅准确地描绘了沙漠的景象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而且表现了作者的深切的感受。诗人把自己的孤寂情绪巧妙地溶化在广阔的自然景象的描绘中。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8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8274" name="图片 438273" descr="C:/Users/Administrator/Desktop/九上语文（人教）练闯考 教师用书已导pdf梁慧琳2018/类文阅读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26443" y="2469236"/>
            <a:ext cx="10268380" cy="12885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42" name="矩形 419841"/>
          <p:cNvSpPr/>
          <p:nvPr/>
        </p:nvSpPr>
        <p:spPr>
          <a:xfrm>
            <a:off x="626443" y="717614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星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江河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记得小时候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孩子们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弄脏的小手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揉皱的纸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练习本的方格子墙上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我涂抹一片又一片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蓝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一颗又一颗星星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歪歪斜斜又大又亮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0866" name="矩形 420865"/>
          <p:cNvSpPr/>
          <p:nvPr/>
        </p:nvSpPr>
        <p:spPr>
          <a:xfrm>
            <a:off x="529112" y="977864"/>
            <a:ext cx="10947579" cy="45231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如今我很少想起那最初的星星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合欢树叶合上的时候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情人的眼睛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孤岛上飘浮的声音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我来到海边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寻找海洋把月亮铺成的小径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一个人走向另一个地方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一大片银白的波浪向我展开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1890" name="矩形 421889"/>
          <p:cNvSpPr/>
          <p:nvPr/>
        </p:nvSpPr>
        <p:spPr>
          <a:xfrm>
            <a:off x="626443" y="1500164"/>
            <a:ext cx="10947579" cy="3415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遥远地响着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许许多多细小的山峰微微闪动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小鸟似的点点繁星徐徐飞起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所有的鱼群都已离去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月亮又小又孤独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像一段被人遗忘的小小的回忆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4482" name="图片 4044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4349" y="2469236"/>
            <a:ext cx="4608393" cy="110237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2914" name="矩形 422913"/>
          <p:cNvSpPr/>
          <p:nvPr/>
        </p:nvSpPr>
        <p:spPr>
          <a:xfrm>
            <a:off x="433897" y="717614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我站着经历死亡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身边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几块岩石　几只木船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一动不动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几千年海和手的劳动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一阵阵狂风一阵阵汹涌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仅仅留下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岩石</a:t>
            </a:r>
            <a:r>
              <a:rPr lang="zh-CN" altLang="en-US" sz="2400" b="0">
                <a:solidFill>
                  <a:srgbClr val="000000"/>
                </a:solidFill>
                <a:latin typeface="宋体" panose="02010600030101010101" pitchFamily="2" charset="-122"/>
                <a:ea typeface="MingLiU_HKSCS" panose="02020500000000000000" pitchFamily="18" charset="-120"/>
              </a:rPr>
              <a:t>，</a:t>
            </a: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硬壳似的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船。实在而空洞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3938" name="矩形 423937"/>
          <p:cNvSpPr/>
          <p:nvPr/>
        </p:nvSpPr>
        <p:spPr>
          <a:xfrm>
            <a:off x="626443" y="814945"/>
            <a:ext cx="10947579" cy="50774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一颗又一颗星零零碎碎地死在早晨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似乎还带着希望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我也被留在这里看星星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寻找那颗又大又亮的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把我带走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回到无边的地方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任性地燃烧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每个夜晚都站在那儿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笨拙而又明亮</a:t>
            </a:r>
            <a:endParaRPr lang="zh-CN" altLang="en-US" sz="2400" b="0">
              <a:solidFill>
                <a:srgbClr val="0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4962" name="矩形 424961"/>
          <p:cNvSpPr/>
          <p:nvPr/>
        </p:nvSpPr>
        <p:spPr>
          <a:xfrm>
            <a:off x="336566" y="1804851"/>
            <a:ext cx="10947579" cy="34150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第二节中“那最初的星星”照应什么内容？为什么诗人“很少想起那最初的星星”？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照应第一节中的“星星”。或许是因为长大后情感的他移、红尘情感的羁绊。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“寻找海洋把月亮铺成的小径”描绘了一种怎样的自然景象？根据生活体验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用自己的话描述一下。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月光照耀着海面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形成一道小径般的反光。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4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4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25986" name="矩形 425985"/>
          <p:cNvSpPr/>
          <p:nvPr/>
        </p:nvSpPr>
        <p:spPr>
          <a:xfrm>
            <a:off x="336566" y="1923017"/>
            <a:ext cx="10947579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根据自己的理解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说说第四节主要写了什么。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写人类追求希望、光明的奋斗历程</a:t>
            </a:r>
            <a:r>
              <a:rPr lang="zh-CN" altLang="en-US" sz="2400">
                <a:solidFill>
                  <a:srgbClr val="FF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甚至不惜以牺牲自我为代价。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诗的最后一节表达了诗人什么样的精神？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最后一节表现出诗人不怕牺牲、执着追求理想的精神。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2598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37800" y="12674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5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5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7556" name="矩形 407555"/>
          <p:cNvSpPr/>
          <p:nvPr/>
        </p:nvSpPr>
        <p:spPr>
          <a:xfrm>
            <a:off x="433897" y="1732588"/>
            <a:ext cx="10947579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>
                <a:solidFill>
                  <a:srgbClr val="000000"/>
                </a:solidFill>
                <a:latin typeface="MingLiU_HKSCS" panose="02020500000000000000" pitchFamily="18" charset="-12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走近作者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穆旦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(1918</a:t>
            </a:r>
            <a:r>
              <a:rPr lang="en-US" altLang="zh-CN" sz="2400">
                <a:solidFill>
                  <a:srgbClr val="000000"/>
                </a:solidFill>
                <a:latin typeface="Courier New" panose="02070309020205020404" pitchFamily="49" charset="0"/>
                <a:ea typeface="仿宋_GB2312" charset="-122"/>
              </a:rPr>
              <a:t>—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1977)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原名查良铮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出生于天津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祖籍浙江海宁。诗人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翻译家。他与郑敏、辛笛同为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九叶诗派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代表诗人。著有诗集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探险者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穆旦诗文集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旗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等。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8578" name="矩形 408577"/>
          <p:cNvSpPr/>
          <p:nvPr/>
        </p:nvSpPr>
        <p:spPr>
          <a:xfrm>
            <a:off x="433897" y="1567551"/>
            <a:ext cx="10947579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文体知识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关于新诗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新诗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指五四运动前后产生的、有别于古典、以白话作为基本语言手段的诗歌体裁。即应用现代汉语的、自由抒发思想感情的、形式上不拘一格的诗歌。一般说中国现代诗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指的就是这种诗歌形式。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02" name="矩形 409601"/>
          <p:cNvSpPr/>
          <p:nvPr/>
        </p:nvSpPr>
        <p:spPr>
          <a:xfrm>
            <a:off x="336566" y="1855311"/>
            <a:ext cx="10947579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早期新诗的主要流派有：湖畔派、新月派、象征派、现代派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(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诗歌成就大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对后世影响深。代表诗人有卞之琳、戴望舒、何其芳、废名、徐迟、林庚、金克木、玲君、施蛰存、路易士等。代表作品：卞之琳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断章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戴望舒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雨巷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我用残损的手掌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何其芳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预言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花环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废名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十二月十九夜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)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、九叶派、现实浪漫派等。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0626" name="矩形 410625"/>
          <p:cNvSpPr/>
          <p:nvPr/>
        </p:nvSpPr>
        <p:spPr>
          <a:xfrm>
            <a:off x="529112" y="1201500"/>
            <a:ext cx="10947579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．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主题解说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 诗歌通过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向晚的春风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丰润的青草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等一系列优美意象的展示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洋溢着诗人对生命的热爱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对自由的憧憬之情。同时也激发了诗人对生命意义的重新认识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，</a:t>
            </a:r>
            <a:r>
              <a:rPr lang="zh-CN" altLang="en-US" sz="2400">
                <a:solidFill>
                  <a:srgbClr val="000000"/>
                </a:solidFill>
                <a:latin typeface="Times New Roman" panose="02020603050405020304" pitchFamily="18" charset="0"/>
                <a:ea typeface="仿宋_GB2312" charset="-122"/>
              </a:rPr>
              <a:t>告诉我们该怎样正确对待生活。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  <a:ea typeface="仿宋_GB2312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1650" name="矩形 411649"/>
          <p:cNvSpPr/>
          <p:nvPr/>
        </p:nvSpPr>
        <p:spPr>
          <a:xfrm>
            <a:off x="529112" y="1169118"/>
            <a:ext cx="10947579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4</a:t>
            </a:r>
            <a:r>
              <a:rPr lang="zh-CN" altLang="en-US" sz="2400">
                <a:latin typeface="Times New Roman" panose="02020603050405020304" pitchFamily="18" charset="0"/>
              </a:rPr>
              <a:t>．结构图解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411651" name="图片 411650" descr="C:/Users/Administrator/Desktop/九上语文（人教）练闯考 教师用书已导pdf梁慧琳2018/18yw9srj14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1872698" y="2084145"/>
            <a:ext cx="8254060" cy="371125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37250" name="图片 437249" descr="C:/Users/Administrator/Desktop/九上语文（人教）练闯考 教师用书已导pdf梁慧琳2018/积累运用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626443" y="2469236"/>
            <a:ext cx="10750801" cy="134781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12675" name="对象 412674"/>
          <p:cNvGraphicFramePr>
            <a:graphicFrameLocks noChangeAspect="1"/>
          </p:cNvGraphicFramePr>
          <p:nvPr/>
        </p:nvGraphicFramePr>
        <p:xfrm>
          <a:off x="728005" y="1324543"/>
          <a:ext cx="10862943" cy="2972816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8147050" imgH="2235835" progId="Word.Document.8">
                  <p:embed/>
                </p:oleObj>
              </mc:Choice>
              <mc:Fallback>
                <p:oleObj r:id="rId2" imgW="8147050" imgH="223583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28005" y="1324543"/>
                        <a:ext cx="10862943" cy="2972816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76" name="矩形 412675"/>
          <p:cNvSpPr/>
          <p:nvPr/>
        </p:nvSpPr>
        <p:spPr>
          <a:xfrm>
            <a:off x="2367272" y="1928014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</a:rPr>
              <a:t>yùn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77" name="矩形 412676"/>
          <p:cNvSpPr/>
          <p:nvPr/>
        </p:nvSpPr>
        <p:spPr>
          <a:xfrm>
            <a:off x="5070323" y="1830683"/>
            <a:ext cx="589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</a:rPr>
              <a:t>rùn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78" name="矩形 412677"/>
          <p:cNvSpPr/>
          <p:nvPr/>
        </p:nvSpPr>
        <p:spPr>
          <a:xfrm>
            <a:off x="7570192" y="1830683"/>
            <a:ext cx="843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</a:rPr>
              <a:t>wǎng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79" name="矩形 412678"/>
          <p:cNvSpPr/>
          <p:nvPr/>
        </p:nvSpPr>
        <p:spPr>
          <a:xfrm>
            <a:off x="10347472" y="1830683"/>
            <a:ext cx="4197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 err="1">
                <a:solidFill>
                  <a:srgbClr val="FF0000"/>
                </a:solidFill>
                <a:latin typeface="Times New Roman" panose="02020603050405020304" pitchFamily="18" charset="0"/>
              </a:rPr>
              <a:t>yì 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80" name="矩形 412679"/>
          <p:cNvSpPr/>
          <p:nvPr/>
        </p:nvSpPr>
        <p:spPr>
          <a:xfrm>
            <a:off x="2538687" y="2503534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</a:rPr>
              <a:t>曳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81" name="矩形 412680"/>
          <p:cNvSpPr/>
          <p:nvPr/>
        </p:nvSpPr>
        <p:spPr>
          <a:xfrm>
            <a:off x="5035429" y="2503534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</a:rPr>
              <a:t>戚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82" name="矩形 412681"/>
          <p:cNvSpPr/>
          <p:nvPr/>
        </p:nvSpPr>
        <p:spPr>
          <a:xfrm>
            <a:off x="7530056" y="2503534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</a:rPr>
              <a:t>哀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683" name="矩形 412682"/>
          <p:cNvSpPr/>
          <p:nvPr/>
        </p:nvSpPr>
        <p:spPr>
          <a:xfrm>
            <a:off x="10312441" y="2503534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</a:rPr>
              <a:t>翼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2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2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2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2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2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6" grpId="0"/>
      <p:bldP spid="412677" grpId="0"/>
      <p:bldP spid="412678" grpId="0"/>
      <p:bldP spid="412679" grpId="0"/>
      <p:bldP spid="412680" grpId="0"/>
      <p:bldP spid="412681" grpId="0"/>
      <p:bldP spid="412682" grpId="0"/>
      <p:bldP spid="412683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102</Paragraphs>
  <Slides>23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8">
      <vt:lpstr>Arial</vt:lpstr>
      <vt:lpstr>微软雅黑</vt:lpstr>
      <vt:lpstr>Wingdings</vt:lpstr>
      <vt:lpstr>Calibri Light</vt:lpstr>
      <vt:lpstr>Calibri</vt:lpstr>
      <vt:lpstr>Times New Roman</vt:lpstr>
      <vt:lpstr>华文新魏</vt:lpstr>
      <vt:lpstr>黑体</vt:lpstr>
      <vt:lpstr>MingLiU_HKSCS</vt:lpstr>
      <vt:lpstr>仿宋_GB2312</vt:lpstr>
      <vt:lpstr>Courier New</vt:lpstr>
      <vt:lpstr>楷体_GB2312</vt:lpstr>
      <vt:lpstr>宋体</vt:lpstr>
      <vt:lpstr>隶书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2021-03-26T14:34:39.256</cp:lastPrinted>
  <dcterms:created xsi:type="dcterms:W3CDTF">2021-03-26T14:34:39Z</dcterms:created>
  <dcterms:modified xsi:type="dcterms:W3CDTF">2021-03-26T06:34:39Z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