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sldIdLst>
    <p:sldId id="339" r:id="rId2"/>
    <p:sldId id="338" r:id="rId3"/>
    <p:sldId id="337" r:id="rId4"/>
    <p:sldId id="336" r:id="rId5"/>
    <p:sldId id="327" r:id="rId6"/>
    <p:sldId id="257" r:id="rId7"/>
    <p:sldId id="259" r:id="rId8"/>
    <p:sldId id="263" r:id="rId9"/>
    <p:sldId id="262" r:id="rId10"/>
    <p:sldId id="261" r:id="rId11"/>
    <p:sldId id="341" r:id="rId12"/>
    <p:sldId id="315" r:id="rId13"/>
    <p:sldId id="264" r:id="rId14"/>
    <p:sldId id="270" r:id="rId15"/>
    <p:sldId id="271" r:id="rId16"/>
    <p:sldId id="272" r:id="rId17"/>
    <p:sldId id="265" r:id="rId18"/>
    <p:sldId id="267" r:id="rId19"/>
    <p:sldId id="268" r:id="rId20"/>
    <p:sldId id="269" r:id="rId21"/>
    <p:sldId id="274" r:id="rId22"/>
    <p:sldId id="275" r:id="rId23"/>
    <p:sldId id="304" r:id="rId24"/>
    <p:sldId id="317" r:id="rId25"/>
    <p:sldId id="318" r:id="rId26"/>
    <p:sldId id="320" r:id="rId27"/>
    <p:sldId id="319" r:id="rId28"/>
    <p:sldId id="313" r:id="rId29"/>
    <p:sldId id="323" r:id="rId30"/>
    <p:sldId id="312" r:id="rId31"/>
    <p:sldId id="340" r:id="rId3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5" d="100"/>
          <a:sy n="65" d="100"/>
        </p:scale>
        <p:origin x="-960" y="-11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FEA6607-3AE4-4567-920B-AE4AEF6EB650}" type="datetimeFigureOut">
              <a:rPr lang="zh-CN" altLang="en-US" smtClean="0"/>
              <a:pPr/>
              <a:t>2016/12/20 Tuesday</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A102B23-FFAC-4A67-AA57-F4FD58AB3FD6}"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CA102B23-FFAC-4A67-AA57-F4FD58AB3FD6}" type="slidenum">
              <a:rPr lang="zh-CN" altLang="en-US" smtClean="0"/>
              <a:pPr/>
              <a:t>10</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E9CE98A2-F26E-4DB3-BD81-495FEF328BBF}" type="datetimeFigureOut">
              <a:rPr lang="zh-CN" altLang="en-US" smtClean="0"/>
              <a:pPr/>
              <a:t>2016/12/20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A145693-3626-485B-957C-E31918FD9BF2}"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9CE98A2-F26E-4DB3-BD81-495FEF328BBF}" type="datetimeFigureOut">
              <a:rPr lang="zh-CN" altLang="en-US" smtClean="0"/>
              <a:pPr/>
              <a:t>2016/12/20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A145693-3626-485B-957C-E31918FD9BF2}"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9CE98A2-F26E-4DB3-BD81-495FEF328BBF}" type="datetimeFigureOut">
              <a:rPr lang="zh-CN" altLang="en-US" smtClean="0"/>
              <a:pPr/>
              <a:t>2016/12/20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A145693-3626-485B-957C-E31918FD9BF2}"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9CE98A2-F26E-4DB3-BD81-495FEF328BBF}" type="datetimeFigureOut">
              <a:rPr lang="zh-CN" altLang="en-US" smtClean="0"/>
              <a:pPr/>
              <a:t>2016/12/20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A145693-3626-485B-957C-E31918FD9BF2}"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E9CE98A2-F26E-4DB3-BD81-495FEF328BBF}" type="datetimeFigureOut">
              <a:rPr lang="zh-CN" altLang="en-US" smtClean="0"/>
              <a:pPr/>
              <a:t>2016/12/20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A145693-3626-485B-957C-E31918FD9BF2}"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E9CE98A2-F26E-4DB3-BD81-495FEF328BBF}" type="datetimeFigureOut">
              <a:rPr lang="zh-CN" altLang="en-US" smtClean="0"/>
              <a:pPr/>
              <a:t>2016/12/20 Tuesday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A145693-3626-485B-957C-E31918FD9BF2}"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E9CE98A2-F26E-4DB3-BD81-495FEF328BBF}" type="datetimeFigureOut">
              <a:rPr lang="zh-CN" altLang="en-US" smtClean="0"/>
              <a:pPr/>
              <a:t>2016/12/20 Tuesday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A145693-3626-485B-957C-E31918FD9BF2}"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E9CE98A2-F26E-4DB3-BD81-495FEF328BBF}" type="datetimeFigureOut">
              <a:rPr lang="zh-CN" altLang="en-US" smtClean="0"/>
              <a:pPr/>
              <a:t>2016/12/20 Tuesday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A145693-3626-485B-957C-E31918FD9BF2}"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9CE98A2-F26E-4DB3-BD81-495FEF328BBF}" type="datetimeFigureOut">
              <a:rPr lang="zh-CN" altLang="en-US" smtClean="0"/>
              <a:pPr/>
              <a:t>2016/12/20 Tuesday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A145693-3626-485B-957C-E31918FD9BF2}"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9CE98A2-F26E-4DB3-BD81-495FEF328BBF}" type="datetimeFigureOut">
              <a:rPr lang="zh-CN" altLang="en-US" smtClean="0"/>
              <a:pPr/>
              <a:t>2016/12/20 Tuesday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A145693-3626-485B-957C-E31918FD9BF2}"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9CE98A2-F26E-4DB3-BD81-495FEF328BBF}" type="datetimeFigureOut">
              <a:rPr lang="zh-CN" altLang="en-US" smtClean="0"/>
              <a:pPr/>
              <a:t>2016/12/20 Tuesday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A145693-3626-485B-957C-E31918FD9BF2}"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CE98A2-F26E-4DB3-BD81-495FEF328BBF}" type="datetimeFigureOut">
              <a:rPr lang="zh-CN" altLang="en-US" smtClean="0"/>
              <a:pPr/>
              <a:t>2016/12/20 Tuesday</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A145693-3626-485B-957C-E31918FD9BF2}"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4.jpeg"/><Relationship Id="rId1" Type="http://schemas.openxmlformats.org/officeDocument/2006/relationships/slideLayout" Target="../slideLayouts/slideLayout7.xml"/><Relationship Id="rId4" Type="http://schemas.openxmlformats.org/officeDocument/2006/relationships/image" Target="../media/image15.jpeg"/></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6.jpeg"/><Relationship Id="rId1" Type="http://schemas.openxmlformats.org/officeDocument/2006/relationships/slideLayout" Target="../slideLayouts/slideLayout7.xml"/><Relationship Id="rId5" Type="http://schemas.openxmlformats.org/officeDocument/2006/relationships/image" Target="../media/image18.jpeg"/><Relationship Id="rId4" Type="http://schemas.openxmlformats.org/officeDocument/2006/relationships/image" Target="../media/image17.jpeg"/></Relationships>
</file>

<file path=ppt/slides/_rels/slide1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7.xml"/><Relationship Id="rId4" Type="http://schemas.openxmlformats.org/officeDocument/2006/relationships/image" Target="../media/image21.jpeg"/></Relationships>
</file>

<file path=ppt/slides/_rels/slide1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1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7.xml"/><Relationship Id="rId4" Type="http://schemas.openxmlformats.org/officeDocument/2006/relationships/image" Target="../media/image26.jpeg"/></Relationships>
</file>

<file path=ppt/slides/_rels/slide1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xml"/><Relationship Id="rId4" Type="http://schemas.openxmlformats.org/officeDocument/2006/relationships/image" Target="../media/image29.jpeg"/></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11.png"/><Relationship Id="rId1" Type="http://schemas.openxmlformats.org/officeDocument/2006/relationships/slideLayout" Target="../slideLayouts/slideLayout2.xml"/><Relationship Id="rId5" Type="http://schemas.openxmlformats.org/officeDocument/2006/relationships/image" Target="../media/image32.jpeg"/><Relationship Id="rId4" Type="http://schemas.openxmlformats.org/officeDocument/2006/relationships/image" Target="../media/image31.jpeg"/></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1378" name="Picture 2" descr="B031"/>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101379" name="Rectangle 3"/>
          <p:cNvSpPr>
            <a:spLocks noGrp="1" noChangeArrowheads="1"/>
          </p:cNvSpPr>
          <p:nvPr>
            <p:ph type="title" idx="4294967295"/>
          </p:nvPr>
        </p:nvSpPr>
        <p:spPr>
          <a:xfrm>
            <a:off x="228600" y="4756150"/>
            <a:ext cx="7467600" cy="2101850"/>
          </a:xfrm>
        </p:spPr>
        <p:txBody>
          <a:bodyPr>
            <a:normAutofit fontScale="90000"/>
          </a:bodyPr>
          <a:lstStyle/>
          <a:p>
            <a:r>
              <a:rPr lang="en-US" altLang="zh-CN"/>
              <a:t/>
            </a:r>
            <a:br>
              <a:rPr lang="en-US" altLang="zh-CN"/>
            </a:br>
            <a:r>
              <a:rPr lang="en-US" altLang="zh-CN"/>
              <a:t/>
            </a:r>
            <a:br>
              <a:rPr lang="en-US" altLang="zh-CN"/>
            </a:br>
            <a:endParaRPr lang="en-US" altLang="zh-CN"/>
          </a:p>
        </p:txBody>
      </p:sp>
      <p:sp>
        <p:nvSpPr>
          <p:cNvPr id="101380" name="Text Box 4"/>
          <p:cNvSpPr txBox="1">
            <a:spLocks noChangeArrowheads="1"/>
          </p:cNvSpPr>
          <p:nvPr/>
        </p:nvSpPr>
        <p:spPr bwMode="auto">
          <a:xfrm>
            <a:off x="7763470" y="381000"/>
            <a:ext cx="923330" cy="6477000"/>
          </a:xfrm>
          <a:prstGeom prst="rect">
            <a:avLst/>
          </a:prstGeom>
          <a:noFill/>
          <a:ln w="9525">
            <a:solidFill>
              <a:srgbClr val="008000"/>
            </a:solidFill>
            <a:miter lim="800000"/>
            <a:headEnd/>
            <a:tailEnd/>
          </a:ln>
        </p:spPr>
        <p:txBody>
          <a:bodyPr vert="eaVert">
            <a:spAutoFit/>
          </a:bodyPr>
          <a:lstStyle/>
          <a:p>
            <a:r>
              <a:rPr lang="zh-CN" altLang="en-US" sz="4800" b="1" dirty="0" smtClean="0">
                <a:solidFill>
                  <a:srgbClr val="CC0000"/>
                </a:solidFill>
                <a:effectLst>
                  <a:outerShdw blurRad="38100" dist="38100" dir="2700000" algn="tl">
                    <a:srgbClr val="C0C0C0"/>
                  </a:outerShdw>
                </a:effectLst>
                <a:latin typeface="黑体" pitchFamily="49" charset="-122"/>
                <a:ea typeface="黑体" pitchFamily="49" charset="-122"/>
              </a:rPr>
              <a:t>桂 林 山 水 甲 </a:t>
            </a:r>
            <a:r>
              <a:rPr lang="zh-CN" altLang="en-US" sz="4800" b="1" dirty="0">
                <a:solidFill>
                  <a:srgbClr val="CC0000"/>
                </a:solidFill>
                <a:effectLst>
                  <a:outerShdw blurRad="38100" dist="38100" dir="2700000" algn="tl">
                    <a:srgbClr val="C0C0C0"/>
                  </a:outerShdw>
                </a:effectLst>
                <a:latin typeface="黑体" pitchFamily="49" charset="-122"/>
                <a:ea typeface="黑体" pitchFamily="49" charset="-122"/>
              </a:rPr>
              <a:t>天 下</a:t>
            </a:r>
          </a:p>
        </p:txBody>
      </p:sp>
      <p:sp>
        <p:nvSpPr>
          <p:cNvPr id="101381" name="Text Box 5"/>
          <p:cNvSpPr txBox="1">
            <a:spLocks noChangeArrowheads="1"/>
          </p:cNvSpPr>
          <p:nvPr/>
        </p:nvSpPr>
        <p:spPr bwMode="auto">
          <a:xfrm>
            <a:off x="971550" y="404813"/>
            <a:ext cx="925513" cy="6288087"/>
          </a:xfrm>
          <a:prstGeom prst="rect">
            <a:avLst/>
          </a:prstGeom>
          <a:noFill/>
          <a:ln w="9525">
            <a:solidFill>
              <a:srgbClr val="006600"/>
            </a:solidFill>
            <a:miter lim="800000"/>
            <a:headEnd/>
            <a:tailEnd/>
          </a:ln>
        </p:spPr>
        <p:txBody>
          <a:bodyPr vert="eaVert">
            <a:spAutoFit/>
          </a:bodyPr>
          <a:lstStyle/>
          <a:p>
            <a:r>
              <a:rPr lang="en-US" altLang="zh-CN" sz="4800" b="1">
                <a:solidFill>
                  <a:srgbClr val="003300"/>
                </a:solidFill>
                <a:effectLst>
                  <a:outerShdw blurRad="38100" dist="38100" dir="2700000" algn="tl">
                    <a:srgbClr val="C0C0C0"/>
                  </a:outerShdw>
                </a:effectLst>
                <a:latin typeface="黑体" pitchFamily="49" charset="-122"/>
                <a:ea typeface="黑体" pitchFamily="49" charset="-122"/>
              </a:rPr>
              <a:t>   </a:t>
            </a:r>
            <a:r>
              <a:rPr lang="zh-CN" altLang="en-US" sz="4800" b="1">
                <a:solidFill>
                  <a:srgbClr val="FF0000"/>
                </a:solidFill>
                <a:effectLst>
                  <a:outerShdw blurRad="38100" dist="38100" dir="2700000" algn="tl">
                    <a:srgbClr val="C0C0C0"/>
                  </a:outerShdw>
                </a:effectLst>
                <a:latin typeface="黑体" pitchFamily="49" charset="-122"/>
                <a:ea typeface="黑体" pitchFamily="49" charset="-122"/>
              </a:rPr>
              <a:t>上  有  天  堂</a:t>
            </a:r>
          </a:p>
        </p:txBody>
      </p:sp>
      <p:sp>
        <p:nvSpPr>
          <p:cNvPr id="101382" name="Text Box 6"/>
          <p:cNvSpPr txBox="1">
            <a:spLocks noChangeArrowheads="1"/>
          </p:cNvSpPr>
          <p:nvPr/>
        </p:nvSpPr>
        <p:spPr bwMode="auto">
          <a:xfrm>
            <a:off x="6372225" y="404813"/>
            <a:ext cx="925513" cy="6288087"/>
          </a:xfrm>
          <a:prstGeom prst="rect">
            <a:avLst/>
          </a:prstGeom>
          <a:noFill/>
          <a:ln w="9525">
            <a:solidFill>
              <a:srgbClr val="006600"/>
            </a:solidFill>
            <a:miter lim="800000"/>
            <a:headEnd/>
            <a:tailEnd/>
          </a:ln>
        </p:spPr>
        <p:txBody>
          <a:bodyPr vert="eaVert">
            <a:spAutoFit/>
          </a:bodyPr>
          <a:lstStyle/>
          <a:p>
            <a:r>
              <a:rPr lang="zh-CN" altLang="en-US" sz="4800" b="1">
                <a:solidFill>
                  <a:srgbClr val="FF0000"/>
                </a:solidFill>
                <a:effectLst>
                  <a:outerShdw blurRad="38100" dist="38100" dir="2700000" algn="tl">
                    <a:srgbClr val="C0C0C0"/>
                  </a:outerShdw>
                </a:effectLst>
                <a:latin typeface="黑体" pitchFamily="49" charset="-122"/>
                <a:ea typeface="黑体" pitchFamily="49" charset="-122"/>
              </a:rPr>
              <a:t>苏 州 园 林 甲 江 南</a:t>
            </a:r>
          </a:p>
        </p:txBody>
      </p:sp>
      <p:sp>
        <p:nvSpPr>
          <p:cNvPr id="101383" name="Text Box 7"/>
          <p:cNvSpPr txBox="1">
            <a:spLocks noChangeArrowheads="1"/>
          </p:cNvSpPr>
          <p:nvPr/>
        </p:nvSpPr>
        <p:spPr bwMode="auto">
          <a:xfrm>
            <a:off x="2484438" y="404813"/>
            <a:ext cx="925512" cy="6288087"/>
          </a:xfrm>
          <a:prstGeom prst="rect">
            <a:avLst/>
          </a:prstGeom>
          <a:noFill/>
          <a:ln w="9525">
            <a:solidFill>
              <a:srgbClr val="006600"/>
            </a:solidFill>
            <a:miter lim="800000"/>
            <a:headEnd/>
            <a:tailEnd/>
          </a:ln>
        </p:spPr>
        <p:txBody>
          <a:bodyPr vert="eaVert">
            <a:spAutoFit/>
          </a:bodyPr>
          <a:lstStyle/>
          <a:p>
            <a:r>
              <a:rPr lang="en-US" altLang="zh-CN" sz="4800" b="1">
                <a:solidFill>
                  <a:srgbClr val="003300"/>
                </a:solidFill>
                <a:effectLst>
                  <a:outerShdw blurRad="38100" dist="38100" dir="2700000" algn="tl">
                    <a:srgbClr val="C0C0C0"/>
                  </a:outerShdw>
                </a:effectLst>
                <a:latin typeface="黑体" pitchFamily="49" charset="-122"/>
                <a:ea typeface="黑体" pitchFamily="49" charset="-122"/>
              </a:rPr>
              <a:t>   </a:t>
            </a:r>
            <a:r>
              <a:rPr lang="zh-CN" altLang="en-US" sz="4800" b="1">
                <a:solidFill>
                  <a:srgbClr val="FF0000"/>
                </a:solidFill>
                <a:effectLst>
                  <a:outerShdw blurRad="38100" dist="38100" dir="2700000" algn="tl">
                    <a:srgbClr val="C0C0C0"/>
                  </a:outerShdw>
                </a:effectLst>
                <a:latin typeface="黑体" pitchFamily="49" charset="-122"/>
                <a:ea typeface="黑体" pitchFamily="49" charset="-122"/>
              </a:rPr>
              <a:t>下  有  苏  杭</a:t>
            </a: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70" name="AutoShape 2"/>
          <p:cNvSpPr>
            <a:spLocks noChangeArrowheads="1"/>
          </p:cNvSpPr>
          <p:nvPr/>
        </p:nvSpPr>
        <p:spPr bwMode="auto">
          <a:xfrm>
            <a:off x="611188" y="4941888"/>
            <a:ext cx="7777162" cy="1008062"/>
          </a:xfrm>
          <a:prstGeom prst="foldedCorner">
            <a:avLst>
              <a:gd name="adj" fmla="val 12500"/>
            </a:avLst>
          </a:prstGeom>
          <a:solidFill>
            <a:srgbClr val="008000">
              <a:alpha val="85097"/>
            </a:srgbClr>
          </a:solidFill>
          <a:ln w="9525">
            <a:solidFill>
              <a:schemeClr val="tx1"/>
            </a:solidFill>
            <a:round/>
            <a:headEnd/>
            <a:tailEnd/>
          </a:ln>
        </p:spPr>
        <p:txBody>
          <a:bodyPr wrap="none" anchor="ctr"/>
          <a:lstStyle/>
          <a:p>
            <a:endParaRPr lang="zh-CN" altLang="en-US"/>
          </a:p>
        </p:txBody>
      </p:sp>
      <p:sp>
        <p:nvSpPr>
          <p:cNvPr id="7171" name="Rectangle 3"/>
          <p:cNvSpPr>
            <a:spLocks noGrp="1" noChangeArrowheads="1"/>
          </p:cNvSpPr>
          <p:nvPr>
            <p:ph type="title"/>
          </p:nvPr>
        </p:nvSpPr>
        <p:spPr>
          <a:xfrm>
            <a:off x="3132138" y="476673"/>
            <a:ext cx="5543550" cy="864766"/>
          </a:xfrm>
          <a:noFill/>
        </p:spPr>
        <p:txBody>
          <a:bodyPr>
            <a:normAutofit fontScale="90000"/>
          </a:bodyPr>
          <a:lstStyle/>
          <a:p>
            <a:pPr algn="l" eaLnBrk="1" hangingPunct="1"/>
            <a:r>
              <a:rPr lang="zh-CN" altLang="en-US" sz="3200" b="1" dirty="0" smtClean="0">
                <a:solidFill>
                  <a:schemeClr val="tx1"/>
                </a:solidFill>
              </a:rPr>
              <a:t>文中哪句话可以概括苏州园林</a:t>
            </a:r>
            <a:r>
              <a:rPr lang="zh-CN" altLang="en-US" sz="3200" b="1" dirty="0" smtClean="0">
                <a:solidFill>
                  <a:schemeClr val="tx1"/>
                </a:solidFill>
              </a:rPr>
              <a:t>的</a:t>
            </a:r>
            <a:r>
              <a:rPr lang="zh-CN" altLang="en-US" sz="3200" b="1" dirty="0" smtClean="0"/>
              <a:t>共</a:t>
            </a:r>
            <a:r>
              <a:rPr lang="zh-CN" altLang="en-US" sz="3200" b="1" dirty="0" smtClean="0"/>
              <a:t>同</a:t>
            </a:r>
            <a:r>
              <a:rPr lang="zh-CN" altLang="en-US" sz="3200" b="1" dirty="0" smtClean="0">
                <a:solidFill>
                  <a:schemeClr val="tx1"/>
                </a:solidFill>
              </a:rPr>
              <a:t>特</a:t>
            </a:r>
            <a:r>
              <a:rPr lang="zh-CN" altLang="en-US" sz="3200" b="1" dirty="0" smtClean="0">
                <a:solidFill>
                  <a:schemeClr val="tx1"/>
                </a:solidFill>
              </a:rPr>
              <a:t>点？</a:t>
            </a:r>
          </a:p>
        </p:txBody>
      </p:sp>
      <p:sp>
        <p:nvSpPr>
          <p:cNvPr id="84996" name="Rectangle 4"/>
          <p:cNvSpPr>
            <a:spLocks noGrp="1" noChangeArrowheads="1"/>
          </p:cNvSpPr>
          <p:nvPr>
            <p:ph type="body" idx="1"/>
          </p:nvPr>
        </p:nvSpPr>
        <p:spPr>
          <a:xfrm>
            <a:off x="395288" y="4797425"/>
            <a:ext cx="8064500" cy="1128713"/>
          </a:xfrm>
          <a:noFill/>
        </p:spPr>
        <p:txBody>
          <a:bodyPr>
            <a:spAutoFit/>
          </a:bodyPr>
          <a:lstStyle/>
          <a:p>
            <a:pPr marL="457200" indent="-457200" algn="just" eaLnBrk="1" hangingPunct="1">
              <a:spcBef>
                <a:spcPct val="50000"/>
              </a:spcBef>
              <a:buFontTx/>
              <a:buNone/>
            </a:pPr>
            <a:r>
              <a:rPr lang="zh-CN" altLang="en-US" sz="3600" dirty="0" smtClean="0">
                <a:solidFill>
                  <a:schemeClr val="accent2"/>
                </a:solidFill>
                <a:ea typeface="楷体_GB2312" pitchFamily="49" charset="-122"/>
              </a:rPr>
              <a:t>　  </a:t>
            </a:r>
            <a:r>
              <a:rPr lang="zh-CN" altLang="en-US" b="1" dirty="0" smtClean="0">
                <a:solidFill>
                  <a:schemeClr val="bg1"/>
                </a:solidFill>
                <a:ea typeface="楷体_GB2312" pitchFamily="49" charset="-122"/>
              </a:rPr>
              <a:t>务必使 </a:t>
            </a:r>
            <a:r>
              <a:rPr lang="zh-CN" altLang="en-US" dirty="0" smtClean="0">
                <a:solidFill>
                  <a:schemeClr val="bg1"/>
                </a:solidFill>
                <a:ea typeface="黑体" pitchFamily="2" charset="-122"/>
              </a:rPr>
              <a:t>游览者无论站在哪个点上，眼前总是一幅完美的图画。</a:t>
            </a:r>
          </a:p>
        </p:txBody>
      </p:sp>
      <p:pic>
        <p:nvPicPr>
          <p:cNvPr id="7173" name="Picture 5"/>
          <p:cNvPicPr>
            <a:picLocks noChangeAspect="1" noChangeArrowheads="1"/>
          </p:cNvPicPr>
          <p:nvPr/>
        </p:nvPicPr>
        <p:blipFill>
          <a:blip r:embed="rId3" cstate="print"/>
          <a:srcRect/>
          <a:stretch>
            <a:fillRect/>
          </a:stretch>
        </p:blipFill>
        <p:spPr bwMode="auto">
          <a:xfrm>
            <a:off x="4787900" y="1844675"/>
            <a:ext cx="3744913" cy="2741613"/>
          </a:xfrm>
          <a:prstGeom prst="rect">
            <a:avLst/>
          </a:prstGeom>
          <a:noFill/>
          <a:ln w="9525">
            <a:solidFill>
              <a:srgbClr val="FF0000"/>
            </a:solidFill>
            <a:miter lim="800000"/>
            <a:headEnd/>
            <a:tailEnd/>
          </a:ln>
        </p:spPr>
      </p:pic>
      <p:sp>
        <p:nvSpPr>
          <p:cNvPr id="84998" name="AutoShape 6"/>
          <p:cNvSpPr>
            <a:spLocks/>
          </p:cNvSpPr>
          <p:nvPr/>
        </p:nvSpPr>
        <p:spPr bwMode="auto">
          <a:xfrm>
            <a:off x="251520" y="188640"/>
            <a:ext cx="2809180" cy="1295673"/>
          </a:xfrm>
          <a:prstGeom prst="borderCallout1">
            <a:avLst>
              <a:gd name="adj1" fmla="val 115093"/>
              <a:gd name="adj2" fmla="val 4532"/>
              <a:gd name="adj3" fmla="val 115093"/>
              <a:gd name="adj4" fmla="val 310264"/>
            </a:avLst>
          </a:prstGeom>
          <a:solidFill>
            <a:schemeClr val="accent1">
              <a:alpha val="6000"/>
            </a:schemeClr>
          </a:solidFill>
          <a:ln w="9525">
            <a:solidFill>
              <a:srgbClr val="FF0000"/>
            </a:solidFill>
            <a:miter lim="800000"/>
            <a:headEnd/>
            <a:tailEnd/>
          </a:ln>
          <a:effectLst/>
        </p:spPr>
        <p:txBody>
          <a:bodyPr/>
          <a:lstStyle/>
          <a:p>
            <a:pPr algn="ctr">
              <a:defRPr/>
            </a:pPr>
            <a:r>
              <a:rPr lang="zh-CN" altLang="en-US" sz="3600" dirty="0">
                <a:solidFill>
                  <a:srgbClr val="008000"/>
                </a:solidFill>
                <a:effectLst>
                  <a:outerShdw blurRad="38100" dist="38100" dir="2700000" algn="tl">
                    <a:srgbClr val="000000"/>
                  </a:outerShdw>
                </a:effectLst>
                <a:ea typeface="黑体" pitchFamily="2" charset="-122"/>
              </a:rPr>
              <a:t>阅读课文并思考</a:t>
            </a:r>
          </a:p>
        </p:txBody>
      </p:sp>
      <p:sp>
        <p:nvSpPr>
          <p:cNvPr id="7175" name="Text Box 7"/>
          <p:cNvSpPr txBox="1">
            <a:spLocks noChangeArrowheads="1"/>
          </p:cNvSpPr>
          <p:nvPr/>
        </p:nvSpPr>
        <p:spPr bwMode="auto">
          <a:xfrm>
            <a:off x="1692275" y="908050"/>
            <a:ext cx="184150" cy="457200"/>
          </a:xfrm>
          <a:prstGeom prst="rect">
            <a:avLst/>
          </a:prstGeom>
          <a:noFill/>
          <a:ln w="9525">
            <a:noFill/>
            <a:miter lim="800000"/>
            <a:headEnd/>
            <a:tailEnd/>
          </a:ln>
        </p:spPr>
        <p:txBody>
          <a:bodyPr wrap="none">
            <a:spAutoFit/>
          </a:bodyPr>
          <a:lstStyle/>
          <a:p>
            <a:endParaRPr lang="zh-CN" altLang="zh-CN" sz="2400"/>
          </a:p>
        </p:txBody>
      </p:sp>
      <p:pic>
        <p:nvPicPr>
          <p:cNvPr id="7176" name="Picture 8" descr="2d880deb394dcaf7d539c983"/>
          <p:cNvPicPr>
            <a:picLocks noChangeAspect="1" noChangeArrowheads="1"/>
          </p:cNvPicPr>
          <p:nvPr/>
        </p:nvPicPr>
        <p:blipFill>
          <a:blip r:embed="rId4" cstate="print"/>
          <a:srcRect/>
          <a:stretch>
            <a:fillRect/>
          </a:stretch>
        </p:blipFill>
        <p:spPr bwMode="auto">
          <a:xfrm>
            <a:off x="539750" y="1844675"/>
            <a:ext cx="3960813" cy="2754313"/>
          </a:xfrm>
          <a:prstGeom prst="rect">
            <a:avLst/>
          </a:prstGeom>
          <a:noFill/>
          <a:ln w="9525">
            <a:solidFill>
              <a:srgbClr val="FF0000"/>
            </a:solidFill>
            <a:miter lim="800000"/>
            <a:headEnd/>
            <a:tailEnd/>
          </a:ln>
        </p:spPr>
      </p:pic>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84996">
                                            <p:txEl>
                                              <p:pRg st="0" end="0"/>
                                            </p:txEl>
                                          </p:spTgt>
                                        </p:tgtEl>
                                        <p:attrNameLst>
                                          <p:attrName>style.visibility</p:attrName>
                                        </p:attrNameLst>
                                      </p:cBhvr>
                                      <p:to>
                                        <p:strVal val="visible"/>
                                      </p:to>
                                    </p:set>
                                    <p:animEffect transition="in" filter="box(out)">
                                      <p:cBhvr>
                                        <p:cTn id="7" dur="500"/>
                                        <p:tgtEl>
                                          <p:spTgt spid="8499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996" grpId="0" build="p"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027" name="Picture 3" descr="D:\Documents\Pictures\图片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5122" name="标题 6146"/>
          <p:cNvSpPr>
            <a:spLocks noGrp="1" noChangeArrowheads="1"/>
          </p:cNvSpPr>
          <p:nvPr>
            <p:ph type="title"/>
          </p:nvPr>
        </p:nvSpPr>
        <p:spPr>
          <a:xfrm>
            <a:off x="468313" y="692150"/>
            <a:ext cx="8347075" cy="5689178"/>
          </a:xfrm>
        </p:spPr>
        <p:txBody>
          <a:bodyPr>
            <a:normAutofit/>
          </a:bodyPr>
          <a:lstStyle/>
          <a:p>
            <a:r>
              <a:rPr lang="zh-CN" altLang="en-US" b="1" dirty="0" smtClean="0">
                <a:ea typeface="华文行楷" pitchFamily="2" charset="-122"/>
              </a:rPr>
              <a:t>作者从哪些方面说明苏州园林“</a:t>
            </a:r>
            <a:r>
              <a:rPr lang="zh-CN" altLang="en-US" b="1" dirty="0" smtClean="0">
                <a:solidFill>
                  <a:srgbClr val="7030A0"/>
                </a:solidFill>
                <a:ea typeface="华文行楷" pitchFamily="2" charset="-122"/>
              </a:rPr>
              <a:t>图画美</a:t>
            </a:r>
            <a:r>
              <a:rPr lang="zh-CN" altLang="en-US" b="1" dirty="0" smtClean="0">
                <a:ea typeface="华文行楷" pitchFamily="2" charset="-122"/>
              </a:rPr>
              <a:t>”的特征的？</a:t>
            </a:r>
          </a:p>
        </p:txBody>
      </p:sp>
      <p:pic>
        <p:nvPicPr>
          <p:cNvPr id="5124" name="图片 6148" descr="QQ截图20151015101628"/>
          <p:cNvPicPr>
            <a:picLocks noChangeAspect="1" noChangeArrowheads="1"/>
          </p:cNvPicPr>
          <p:nvPr/>
        </p:nvPicPr>
        <p:blipFill>
          <a:blip r:embed="rId3" cstate="print"/>
          <a:srcRect/>
          <a:stretch>
            <a:fillRect/>
          </a:stretch>
        </p:blipFill>
        <p:spPr bwMode="auto">
          <a:xfrm>
            <a:off x="2771775" y="6597650"/>
            <a:ext cx="4032250" cy="260350"/>
          </a:xfrm>
          <a:prstGeom prst="rect">
            <a:avLst/>
          </a:prstGeom>
          <a:noFill/>
          <a:ln w="9525">
            <a:noFill/>
            <a:miter lim="800000"/>
            <a:headEnd/>
            <a:tailEnd/>
          </a:ln>
        </p:spPr>
      </p:pic>
      <p:sp>
        <p:nvSpPr>
          <p:cNvPr id="5" name="标题 8194"/>
          <p:cNvSpPr txBox="1">
            <a:spLocks noChangeArrowheads="1"/>
          </p:cNvSpPr>
          <p:nvPr/>
        </p:nvSpPr>
        <p:spPr>
          <a:xfrm>
            <a:off x="827088" y="620688"/>
            <a:ext cx="7772400" cy="1143025"/>
          </a:xfrm>
          <a:prstGeom prst="rect">
            <a:avLst/>
          </a:prstGeom>
        </p:spPr>
        <p:txBody>
          <a:bodyPr vert="horz" lIns="91440" tIns="45720" rIns="91440" bIns="45720" rtlCol="0" anchor="ctr">
            <a:normAutofit fontScale="85000"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zh-CN" altLang="en-US" sz="6000" b="1" i="0" u="none" strike="noStrike" kern="1200" cap="none" spc="0" normalizeH="0" baseline="0" noProof="0" dirty="0" smtClean="0">
                <a:ln>
                  <a:noFill/>
                </a:ln>
                <a:solidFill>
                  <a:srgbClr val="FF0000"/>
                </a:solidFill>
                <a:effectLst/>
                <a:uLnTx/>
                <a:uFillTx/>
                <a:latin typeface="+mj-lt"/>
                <a:ea typeface="华文行楷" pitchFamily="2" charset="-122"/>
                <a:cs typeface="+mj-cs"/>
              </a:rPr>
              <a:t>二、速览全文，理清层次</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D:\Documents\Pictures\图片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9218" name="Rectangle 2"/>
          <p:cNvSpPr>
            <a:spLocks noGrp="1" noChangeArrowheads="1"/>
          </p:cNvSpPr>
          <p:nvPr>
            <p:ph type="title"/>
          </p:nvPr>
        </p:nvSpPr>
        <p:spPr/>
        <p:txBody>
          <a:bodyPr>
            <a:normAutofit/>
          </a:bodyPr>
          <a:lstStyle/>
          <a:p>
            <a:pPr algn="l" eaLnBrk="1" hangingPunct="1"/>
            <a:r>
              <a:rPr lang="zh-CN" altLang="en-US" sz="4800" b="1" dirty="0" smtClean="0">
                <a:solidFill>
                  <a:srgbClr val="7030A0"/>
                </a:solidFill>
              </a:rPr>
              <a:t>如何概括文章要</a:t>
            </a:r>
            <a:r>
              <a:rPr lang="zh-CN" altLang="en-US" sz="4800" b="1" dirty="0" smtClean="0">
                <a:solidFill>
                  <a:srgbClr val="7030A0"/>
                </a:solidFill>
              </a:rPr>
              <a:t>点？</a:t>
            </a:r>
            <a:endParaRPr lang="zh-CN" altLang="en-US" sz="4800" b="1" dirty="0" smtClean="0">
              <a:solidFill>
                <a:srgbClr val="7030A0"/>
              </a:solidFill>
            </a:endParaRPr>
          </a:p>
        </p:txBody>
      </p:sp>
      <p:sp>
        <p:nvSpPr>
          <p:cNvPr id="9219" name="Rectangle 3"/>
          <p:cNvSpPr>
            <a:spLocks noGrp="1" noChangeArrowheads="1"/>
          </p:cNvSpPr>
          <p:nvPr>
            <p:ph type="body" idx="1"/>
          </p:nvPr>
        </p:nvSpPr>
        <p:spPr>
          <a:xfrm>
            <a:off x="457200" y="1600200"/>
            <a:ext cx="8507288" cy="4637112"/>
          </a:xfrm>
        </p:spPr>
        <p:txBody>
          <a:bodyPr>
            <a:normAutofit/>
          </a:bodyPr>
          <a:lstStyle/>
          <a:p>
            <a:pPr eaLnBrk="1" hangingPunct="1">
              <a:buNone/>
            </a:pPr>
            <a:r>
              <a:rPr lang="en-US" altLang="zh-CN" sz="4000" b="1" dirty="0" smtClean="0"/>
              <a:t>1</a:t>
            </a:r>
            <a:r>
              <a:rPr lang="zh-CN" altLang="en-US" sz="4000" b="1" dirty="0" smtClean="0"/>
              <a:t>、注</a:t>
            </a:r>
            <a:r>
              <a:rPr lang="zh-CN" altLang="en-US" sz="4000" b="1" dirty="0" smtClean="0"/>
              <a:t>意说明文的</a:t>
            </a:r>
            <a:r>
              <a:rPr lang="zh-CN" altLang="en-US" sz="4000" b="1" dirty="0" smtClean="0">
                <a:solidFill>
                  <a:srgbClr val="7030A0"/>
                </a:solidFill>
              </a:rPr>
              <a:t>整体结</a:t>
            </a:r>
            <a:r>
              <a:rPr lang="zh-CN" altLang="en-US" sz="4000" b="1" dirty="0" smtClean="0">
                <a:solidFill>
                  <a:srgbClr val="7030A0"/>
                </a:solidFill>
              </a:rPr>
              <a:t>构</a:t>
            </a:r>
            <a:r>
              <a:rPr lang="zh-CN" altLang="en-US" sz="4000" b="1" dirty="0" smtClean="0"/>
              <a:t>（总</a:t>
            </a:r>
            <a:r>
              <a:rPr lang="en-US" altLang="zh-CN" sz="4000" b="1" dirty="0" smtClean="0"/>
              <a:t>—</a:t>
            </a:r>
            <a:r>
              <a:rPr lang="zh-CN" altLang="en-US" sz="4000" b="1" dirty="0" smtClean="0"/>
              <a:t>分</a:t>
            </a:r>
            <a:r>
              <a:rPr lang="en-US" altLang="zh-CN" sz="4000" b="1" dirty="0" smtClean="0"/>
              <a:t>—</a:t>
            </a:r>
            <a:r>
              <a:rPr lang="zh-CN" altLang="en-US" sz="4000" b="1" dirty="0" smtClean="0"/>
              <a:t>总）；</a:t>
            </a:r>
            <a:endParaRPr lang="zh-CN" altLang="en-US" sz="4000" b="1" dirty="0" smtClean="0"/>
          </a:p>
          <a:p>
            <a:pPr eaLnBrk="1" hangingPunct="1">
              <a:buNone/>
            </a:pPr>
            <a:r>
              <a:rPr lang="en-US" altLang="zh-CN" sz="4000" b="1" dirty="0" smtClean="0"/>
              <a:t>2</a:t>
            </a:r>
            <a:r>
              <a:rPr lang="zh-CN" altLang="en-US" sz="4000" b="1" dirty="0" smtClean="0"/>
              <a:t>、注</a:t>
            </a:r>
            <a:r>
              <a:rPr lang="zh-CN" altLang="en-US" sz="4000" b="1" dirty="0" smtClean="0"/>
              <a:t>意每段的</a:t>
            </a:r>
            <a:r>
              <a:rPr lang="zh-CN" altLang="en-US" sz="4000" b="1" dirty="0" smtClean="0">
                <a:solidFill>
                  <a:srgbClr val="7030A0"/>
                </a:solidFill>
              </a:rPr>
              <a:t>中心句</a:t>
            </a:r>
            <a:r>
              <a:rPr lang="zh-CN" altLang="en-US" sz="4000" b="1" dirty="0" smtClean="0"/>
              <a:t>（多在开头、结尾）；</a:t>
            </a:r>
          </a:p>
          <a:p>
            <a:pPr eaLnBrk="1" hangingPunct="1">
              <a:buNone/>
            </a:pPr>
            <a:r>
              <a:rPr lang="en-US" altLang="zh-CN" sz="4000" b="1" dirty="0" smtClean="0"/>
              <a:t>3</a:t>
            </a:r>
            <a:r>
              <a:rPr lang="zh-CN" altLang="en-US" sz="4000" b="1" dirty="0" smtClean="0"/>
              <a:t>、找</a:t>
            </a:r>
            <a:r>
              <a:rPr lang="zh-CN" altLang="en-US" sz="4000" b="1" dirty="0" smtClean="0"/>
              <a:t>出</a:t>
            </a:r>
            <a:r>
              <a:rPr lang="zh-CN" altLang="en-US" sz="4000" b="1" dirty="0" smtClean="0">
                <a:solidFill>
                  <a:srgbClr val="7030A0"/>
                </a:solidFill>
              </a:rPr>
              <a:t>过渡</a:t>
            </a:r>
            <a:r>
              <a:rPr lang="zh-CN" altLang="en-US" sz="4000" b="1" dirty="0" smtClean="0">
                <a:solidFill>
                  <a:srgbClr val="7030A0"/>
                </a:solidFill>
              </a:rPr>
              <a:t>句</a:t>
            </a:r>
            <a:r>
              <a:rPr lang="zh-CN" altLang="en-US" sz="4000" b="1" dirty="0" smtClean="0"/>
              <a:t>。（承</a:t>
            </a:r>
            <a:r>
              <a:rPr lang="zh-CN" altLang="en-US" sz="4000" b="1" dirty="0" smtClean="0"/>
              <a:t>接上文，又领起下文。因此能概括全段或全文内容</a:t>
            </a:r>
            <a:r>
              <a:rPr lang="zh-CN" altLang="en-US" sz="4000" b="1" dirty="0" smtClean="0"/>
              <a:t>。）</a:t>
            </a:r>
            <a:endParaRPr lang="zh-CN" altLang="en-US" sz="4000" b="1" dirty="0" smtClean="0"/>
          </a:p>
        </p:txBody>
      </p:sp>
      <p:pic>
        <p:nvPicPr>
          <p:cNvPr id="9220" name="Picture 4" descr="苏州园林"/>
          <p:cNvPicPr>
            <a:picLocks noChangeAspect="1" noChangeArrowheads="1"/>
          </p:cNvPicPr>
          <p:nvPr/>
        </p:nvPicPr>
        <p:blipFill>
          <a:blip r:embed="rId3" cstate="print"/>
          <a:srcRect/>
          <a:stretch>
            <a:fillRect/>
          </a:stretch>
        </p:blipFill>
        <p:spPr bwMode="auto">
          <a:xfrm>
            <a:off x="6659563" y="5013325"/>
            <a:ext cx="2268537" cy="16319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6" name="Picture 3" descr="D:\Documents\Pictures\图片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8194" name="文本占位符 8193"/>
          <p:cNvSpPr>
            <a:spLocks noGrp="1" noChangeArrowheads="1"/>
          </p:cNvSpPr>
          <p:nvPr>
            <p:ph type="body" idx="1"/>
          </p:nvPr>
        </p:nvSpPr>
        <p:spPr>
          <a:xfrm>
            <a:off x="323850" y="1916832"/>
            <a:ext cx="8424863" cy="3890243"/>
          </a:xfrm>
        </p:spPr>
        <p:txBody>
          <a:bodyPr>
            <a:normAutofit/>
          </a:bodyPr>
          <a:lstStyle/>
          <a:p>
            <a:r>
              <a:rPr lang="zh-CN" altLang="en-US" sz="5400" b="1" dirty="0" smtClean="0">
                <a:latin typeface="华文行楷" pitchFamily="2" charset="-122"/>
                <a:ea typeface="华文行楷" pitchFamily="2" charset="-122"/>
              </a:rPr>
              <a:t>诸如此类，无非要游览者即使就极小范围的</a:t>
            </a:r>
            <a:r>
              <a:rPr lang="zh-CN" altLang="en-US" sz="5400" b="1" dirty="0" smtClean="0">
                <a:solidFill>
                  <a:srgbClr val="7030A0"/>
                </a:solidFill>
                <a:latin typeface="华文行楷" pitchFamily="2" charset="-122"/>
                <a:ea typeface="华文行楷" pitchFamily="2" charset="-122"/>
              </a:rPr>
              <a:t>局部</a:t>
            </a:r>
            <a:r>
              <a:rPr lang="zh-CN" altLang="en-US" sz="5400" b="1" dirty="0" smtClean="0">
                <a:latin typeface="华文行楷" pitchFamily="2" charset="-122"/>
                <a:ea typeface="华文行楷" pitchFamily="2" charset="-122"/>
              </a:rPr>
              <a:t>看，</a:t>
            </a:r>
            <a:r>
              <a:rPr lang="zh-CN" altLang="en-US" sz="5400" b="1" dirty="0" smtClean="0">
                <a:solidFill>
                  <a:srgbClr val="7030A0"/>
                </a:solidFill>
                <a:latin typeface="华文行楷" pitchFamily="2" charset="-122"/>
                <a:ea typeface="华文行楷" pitchFamily="2" charset="-122"/>
              </a:rPr>
              <a:t>也能</a:t>
            </a:r>
            <a:r>
              <a:rPr lang="zh-CN" altLang="en-US" sz="5400" b="1" dirty="0" smtClean="0">
                <a:latin typeface="华文行楷" pitchFamily="2" charset="-122"/>
                <a:ea typeface="华文行楷" pitchFamily="2" charset="-122"/>
              </a:rPr>
              <a:t>得到美的享受</a:t>
            </a:r>
            <a:r>
              <a:rPr lang="zh-CN" altLang="en-US" sz="5400" b="1" dirty="0" smtClean="0">
                <a:latin typeface="华文行楷" pitchFamily="2" charset="-122"/>
                <a:ea typeface="华文行楷" pitchFamily="2" charset="-122"/>
              </a:rPr>
              <a:t>。</a:t>
            </a:r>
            <a:endParaRPr lang="en-US" altLang="zh-CN" sz="5400" b="1" dirty="0" smtClean="0">
              <a:latin typeface="华文行楷" pitchFamily="2" charset="-122"/>
              <a:ea typeface="华文行楷" pitchFamily="2" charset="-122"/>
            </a:endParaRPr>
          </a:p>
          <a:p>
            <a:r>
              <a:rPr lang="en-US" altLang="zh-CN" sz="5400" b="1" dirty="0" smtClean="0">
                <a:latin typeface="华文行楷" pitchFamily="2" charset="-122"/>
                <a:ea typeface="华文行楷" pitchFamily="2" charset="-122"/>
              </a:rPr>
              <a:t> </a:t>
            </a:r>
            <a:r>
              <a:rPr lang="en-US" altLang="zh-CN" sz="5400" b="1" dirty="0" smtClean="0">
                <a:latin typeface="华文行楷" pitchFamily="2" charset="-122"/>
                <a:ea typeface="华文行楷" pitchFamily="2" charset="-122"/>
              </a:rPr>
              <a:t>   </a:t>
            </a:r>
            <a:r>
              <a:rPr lang="zh-CN" altLang="en-US" sz="5400" b="1" dirty="0" smtClean="0">
                <a:latin typeface="华文行楷" pitchFamily="2" charset="-122"/>
                <a:ea typeface="华文行楷" pitchFamily="2" charset="-122"/>
              </a:rPr>
              <a:t>（第</a:t>
            </a:r>
            <a:r>
              <a:rPr lang="en-US" altLang="zh-CN" sz="5400" b="1" dirty="0" smtClean="0">
                <a:latin typeface="华文行楷" pitchFamily="2" charset="-122"/>
                <a:ea typeface="华文行楷" pitchFamily="2" charset="-122"/>
              </a:rPr>
              <a:t>7</a:t>
            </a:r>
            <a:r>
              <a:rPr lang="zh-CN" altLang="en-US" sz="5400" b="1" dirty="0" smtClean="0">
                <a:latin typeface="华文行楷" pitchFamily="2" charset="-122"/>
                <a:ea typeface="华文行楷" pitchFamily="2" charset="-122"/>
              </a:rPr>
              <a:t>段）</a:t>
            </a:r>
            <a:endParaRPr lang="zh-CN" altLang="en-US" sz="5400" b="1" dirty="0" smtClean="0">
              <a:latin typeface="华文行楷" pitchFamily="2" charset="-122"/>
              <a:ea typeface="华文行楷" pitchFamily="2" charset="-122"/>
            </a:endParaRPr>
          </a:p>
        </p:txBody>
      </p:sp>
      <p:sp>
        <p:nvSpPr>
          <p:cNvPr id="7170" name="标题 8194"/>
          <p:cNvSpPr>
            <a:spLocks noGrp="1" noChangeArrowheads="1"/>
          </p:cNvSpPr>
          <p:nvPr>
            <p:ph type="title"/>
          </p:nvPr>
        </p:nvSpPr>
        <p:spPr>
          <a:xfrm>
            <a:off x="827088" y="620688"/>
            <a:ext cx="7772400" cy="1143025"/>
          </a:xfrm>
        </p:spPr>
        <p:txBody>
          <a:bodyPr>
            <a:normAutofit fontScale="90000"/>
          </a:bodyPr>
          <a:lstStyle/>
          <a:p>
            <a:r>
              <a:rPr lang="zh-CN" altLang="en-US" sz="6000" b="1" dirty="0" smtClean="0">
                <a:solidFill>
                  <a:srgbClr val="FF0000"/>
                </a:solidFill>
                <a:ea typeface="华文行楷" pitchFamily="2" charset="-122"/>
              </a:rPr>
              <a:t>二、速</a:t>
            </a:r>
            <a:r>
              <a:rPr lang="zh-CN" altLang="en-US" sz="6000" b="1" dirty="0" smtClean="0">
                <a:solidFill>
                  <a:srgbClr val="FF0000"/>
                </a:solidFill>
                <a:ea typeface="华文行楷" pitchFamily="2" charset="-122"/>
              </a:rPr>
              <a:t>览全文，理清层次</a:t>
            </a:r>
          </a:p>
        </p:txBody>
      </p:sp>
      <p:pic>
        <p:nvPicPr>
          <p:cNvPr id="7172" name="图片 8196" descr="QQ截图20151015101628"/>
          <p:cNvPicPr>
            <a:picLocks noChangeAspect="1" noChangeArrowheads="1"/>
          </p:cNvPicPr>
          <p:nvPr/>
        </p:nvPicPr>
        <p:blipFill>
          <a:blip r:embed="rId3" cstate="print"/>
          <a:srcRect/>
          <a:stretch>
            <a:fillRect/>
          </a:stretch>
        </p:blipFill>
        <p:spPr bwMode="auto">
          <a:xfrm>
            <a:off x="2771775" y="6597650"/>
            <a:ext cx="4032250" cy="2603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文本框 14337"/>
          <p:cNvSpPr txBox="1"/>
          <p:nvPr/>
        </p:nvSpPr>
        <p:spPr>
          <a:xfrm>
            <a:off x="0" y="3645024"/>
            <a:ext cx="8532440" cy="2862322"/>
          </a:xfrm>
          <a:prstGeom prst="rect">
            <a:avLst/>
          </a:prstGeom>
          <a:solidFill>
            <a:srgbClr val="008000">
              <a:alpha val="53000"/>
            </a:srgbClr>
          </a:solidFill>
          <a:ln w="9525" cap="flat" cmpd="sng">
            <a:solidFill>
              <a:srgbClr val="FF0000"/>
            </a:solidFill>
            <a:prstDash val="solid"/>
            <a:miter/>
            <a:headEnd type="none" w="med" len="med"/>
            <a:tailEnd type="none" w="med" len="med"/>
          </a:ln>
        </p:spPr>
        <p:txBody>
          <a:bodyPr wrap="square">
            <a:spAutoFit/>
          </a:bodyPr>
          <a:lstStyle/>
          <a:p>
            <a:pPr>
              <a:spcBef>
                <a:spcPct val="20000"/>
              </a:spcBef>
            </a:pPr>
            <a:r>
              <a:rPr lang="zh-CN" altLang="en-US" sz="3600" b="1" dirty="0">
                <a:solidFill>
                  <a:schemeClr val="accent1"/>
                </a:solidFill>
                <a:ea typeface="隶书" pitchFamily="1" charset="-122"/>
              </a:rPr>
              <a:t>       </a:t>
            </a:r>
            <a:r>
              <a:rPr lang="zh-CN" altLang="en-US" sz="3600" dirty="0">
                <a:solidFill>
                  <a:srgbClr val="FFFF99"/>
                </a:solidFill>
                <a:effectLst>
                  <a:outerShdw blurRad="38100" dist="38100" dir="2700000" algn="tl">
                    <a:srgbClr val="000000"/>
                  </a:outerShdw>
                </a:effectLst>
                <a:ea typeface="隶书" pitchFamily="1" charset="-122"/>
              </a:rPr>
              <a:t>阶砌旁栽几丛书带草。墙上蔓延着爬山虎或者蔷薇木香。如果开窗正对着白色墙壁，太单调了，给补上几竿竹子或几棵芭蕉。诸如此类，无非是要游览者即使就极小范围的局部看，也能得到美的享受。</a:t>
            </a:r>
          </a:p>
        </p:txBody>
      </p:sp>
      <p:pic>
        <p:nvPicPr>
          <p:cNvPr id="14339" name="图片 14338" descr="B030"/>
          <p:cNvPicPr>
            <a:picLocks noChangeAspect="1" noChangeArrowheads="1"/>
          </p:cNvPicPr>
          <p:nvPr/>
        </p:nvPicPr>
        <p:blipFill>
          <a:blip r:embed="rId2" cstate="print"/>
          <a:srcRect/>
          <a:stretch>
            <a:fillRect/>
          </a:stretch>
        </p:blipFill>
        <p:spPr bwMode="auto">
          <a:xfrm>
            <a:off x="4211638" y="0"/>
            <a:ext cx="4176786" cy="3573016"/>
          </a:xfrm>
          <a:prstGeom prst="rect">
            <a:avLst/>
          </a:prstGeom>
          <a:noFill/>
          <a:ln w="9525">
            <a:solidFill>
              <a:schemeClr val="accent1"/>
            </a:solidFill>
            <a:miter lim="800000"/>
            <a:headEnd/>
            <a:tailEnd/>
          </a:ln>
        </p:spPr>
      </p:pic>
      <p:sp>
        <p:nvSpPr>
          <p:cNvPr id="14340" name="文本框 14339"/>
          <p:cNvSpPr txBox="1"/>
          <p:nvPr/>
        </p:nvSpPr>
        <p:spPr>
          <a:xfrm>
            <a:off x="4283968" y="476672"/>
            <a:ext cx="620712" cy="2303462"/>
          </a:xfrm>
          <a:prstGeom prst="rect">
            <a:avLst/>
          </a:prstGeom>
          <a:solidFill>
            <a:srgbClr val="008000">
              <a:alpha val="84999"/>
            </a:srgbClr>
          </a:solidFill>
          <a:ln w="9525" cap="flat" cmpd="sng">
            <a:solidFill>
              <a:srgbClr val="FF0000"/>
            </a:solidFill>
            <a:prstDash val="solid"/>
            <a:miter/>
            <a:headEnd type="none" w="med" len="med"/>
            <a:tailEnd type="none" w="med" len="med"/>
          </a:ln>
        </p:spPr>
        <p:txBody>
          <a:bodyPr vert="eaVert">
            <a:spAutoFit/>
          </a:bodyPr>
          <a:lstStyle/>
          <a:p>
            <a:pPr>
              <a:spcBef>
                <a:spcPct val="50000"/>
              </a:spcBef>
            </a:pPr>
            <a:r>
              <a:rPr lang="zh-CN" altLang="en-US" sz="2800" b="1" noProof="1">
                <a:solidFill>
                  <a:srgbClr val="FFFF99"/>
                </a:solidFill>
                <a:effectLst>
                  <a:outerShdw blurRad="38100" dist="38100" dir="2700000">
                    <a:srgbClr val="000000"/>
                  </a:outerShdw>
                </a:effectLst>
                <a:latin typeface="Times New Roman" pitchFamily="2" charset="0"/>
                <a:ea typeface="黑体" pitchFamily="2" charset="-122"/>
                <a:cs typeface="+mn-ea"/>
              </a:rPr>
              <a:t>角落的布置</a:t>
            </a:r>
            <a:endParaRPr lang="zh-CN" altLang="en-US" sz="2800" b="1" noProof="1">
              <a:solidFill>
                <a:srgbClr val="FFFF99"/>
              </a:solidFill>
              <a:effectLst>
                <a:outerShdw blurRad="38100" dist="38100" dir="2700000">
                  <a:srgbClr val="000000"/>
                </a:outerShdw>
              </a:effectLst>
              <a:latin typeface="Times New Roman" pitchFamily="2" charset="0"/>
              <a:ea typeface="黑体" pitchFamily="2" charset="-122"/>
            </a:endParaRPr>
          </a:p>
        </p:txBody>
      </p:sp>
      <p:sp>
        <p:nvSpPr>
          <p:cNvPr id="14341" name="文本框 14340"/>
          <p:cNvSpPr txBox="1"/>
          <p:nvPr/>
        </p:nvSpPr>
        <p:spPr>
          <a:xfrm>
            <a:off x="8466892" y="188640"/>
            <a:ext cx="677108" cy="3539430"/>
          </a:xfrm>
          <a:prstGeom prst="rect">
            <a:avLst/>
          </a:prstGeom>
          <a:solidFill>
            <a:srgbClr val="FF0000">
              <a:alpha val="84999"/>
            </a:srgbClr>
          </a:solidFill>
          <a:ln w="9525" cap="flat" cmpd="sng">
            <a:solidFill>
              <a:schemeClr val="tx1"/>
            </a:solidFill>
            <a:prstDash val="solid"/>
            <a:miter/>
            <a:headEnd type="none" w="med" len="med"/>
            <a:tailEnd type="none" w="med" len="med"/>
          </a:ln>
        </p:spPr>
        <p:txBody>
          <a:bodyPr vert="horz" wrap="square">
            <a:spAutoFit/>
          </a:bodyPr>
          <a:lstStyle/>
          <a:p>
            <a:pPr>
              <a:spcBef>
                <a:spcPct val="50000"/>
              </a:spcBef>
            </a:pPr>
            <a:r>
              <a:rPr lang="en-US" altLang="zh-CN" sz="3200" b="1" noProof="1" smtClean="0">
                <a:effectLst>
                  <a:outerShdw blurRad="38100" dist="38100" dir="2700000">
                    <a:srgbClr val="000000"/>
                  </a:outerShdw>
                </a:effectLst>
                <a:latin typeface="Times New Roman" pitchFamily="2" charset="0"/>
                <a:ea typeface="黑体" pitchFamily="2" charset="-122"/>
                <a:cs typeface="+mn-ea"/>
              </a:rPr>
              <a:t>5</a:t>
            </a:r>
            <a:r>
              <a:rPr lang="zh-CN" altLang="en-US" sz="3200" b="1" noProof="1" smtClean="0">
                <a:effectLst>
                  <a:outerShdw blurRad="38100" dist="38100" dir="2700000">
                    <a:srgbClr val="000000"/>
                  </a:outerShdw>
                </a:effectLst>
                <a:latin typeface="Times New Roman" pitchFamily="2" charset="0"/>
                <a:ea typeface="黑体" pitchFamily="2" charset="-122"/>
                <a:cs typeface="+mn-ea"/>
              </a:rPr>
              <a:t>、</a:t>
            </a:r>
            <a:r>
              <a:rPr lang="zh-CN" altLang="en-US" sz="3200" b="1" noProof="1" smtClean="0">
                <a:solidFill>
                  <a:srgbClr val="FFFF99"/>
                </a:solidFill>
                <a:effectLst>
                  <a:outerShdw blurRad="38100" dist="38100" dir="2700000">
                    <a:srgbClr val="000000"/>
                  </a:outerShdw>
                </a:effectLst>
                <a:latin typeface="Times New Roman" pitchFamily="2" charset="0"/>
                <a:ea typeface="黑体" pitchFamily="2" charset="-122"/>
                <a:cs typeface="+mn-ea"/>
              </a:rPr>
              <a:t>角</a:t>
            </a:r>
            <a:r>
              <a:rPr lang="zh-CN" altLang="en-US" sz="3200" b="1" noProof="1">
                <a:solidFill>
                  <a:srgbClr val="FFFF99"/>
                </a:solidFill>
                <a:effectLst>
                  <a:outerShdw blurRad="38100" dist="38100" dir="2700000">
                    <a:srgbClr val="000000"/>
                  </a:outerShdw>
                </a:effectLst>
                <a:latin typeface="Times New Roman" pitchFamily="2" charset="0"/>
                <a:ea typeface="黑体" pitchFamily="2" charset="-122"/>
                <a:cs typeface="+mn-ea"/>
              </a:rPr>
              <a:t>落的构图美</a:t>
            </a:r>
            <a:endParaRPr lang="zh-CN" altLang="en-US" sz="3200" b="1" noProof="1">
              <a:solidFill>
                <a:srgbClr val="FFFF99"/>
              </a:solidFill>
              <a:effectLst>
                <a:outerShdw blurRad="38100" dist="38100" dir="2700000">
                  <a:srgbClr val="000000"/>
                </a:outerShdw>
              </a:effectLst>
              <a:latin typeface="Times New Roman" pitchFamily="2" charset="0"/>
              <a:ea typeface="黑体" pitchFamily="2" charset="-122"/>
            </a:endParaRPr>
          </a:p>
        </p:txBody>
      </p:sp>
      <p:pic>
        <p:nvPicPr>
          <p:cNvPr id="13317" name="图片 14341" descr="QQ截图20151015101628"/>
          <p:cNvPicPr>
            <a:picLocks noChangeAspect="1" noChangeArrowheads="1"/>
          </p:cNvPicPr>
          <p:nvPr/>
        </p:nvPicPr>
        <p:blipFill>
          <a:blip r:embed="rId3" cstate="print"/>
          <a:srcRect/>
          <a:stretch>
            <a:fillRect/>
          </a:stretch>
        </p:blipFill>
        <p:spPr bwMode="auto">
          <a:xfrm>
            <a:off x="2771775" y="6597650"/>
            <a:ext cx="4032250" cy="260350"/>
          </a:xfrm>
          <a:prstGeom prst="rect">
            <a:avLst/>
          </a:prstGeom>
          <a:noFill/>
          <a:ln w="9525">
            <a:noFill/>
            <a:miter lim="800000"/>
            <a:headEnd/>
            <a:tailEnd/>
          </a:ln>
        </p:spPr>
      </p:pic>
      <p:pic>
        <p:nvPicPr>
          <p:cNvPr id="14343" name="图片 14342" descr="4b4445c1tcf9bf4600b2e&amp;690"/>
          <p:cNvPicPr>
            <a:picLocks noChangeAspect="1" noChangeArrowheads="1"/>
          </p:cNvPicPr>
          <p:nvPr/>
        </p:nvPicPr>
        <p:blipFill>
          <a:blip r:embed="rId4" cstate="print"/>
          <a:srcRect/>
          <a:stretch>
            <a:fillRect/>
          </a:stretch>
        </p:blipFill>
        <p:spPr bwMode="auto">
          <a:xfrm>
            <a:off x="0" y="0"/>
            <a:ext cx="4138613" cy="3501007"/>
          </a:xfrm>
          <a:prstGeom prst="rect">
            <a:avLst/>
          </a:prstGeom>
          <a:noFill/>
          <a:ln w="9525">
            <a:solidFill>
              <a:srgbClr val="0000FF"/>
            </a:solidFill>
            <a:miter lim="800000"/>
            <a:headEnd/>
            <a:tailEnd/>
          </a:ln>
        </p:spPr>
      </p:pic>
      <p:sp>
        <p:nvSpPr>
          <p:cNvPr id="8" name="文本框 14339"/>
          <p:cNvSpPr txBox="1"/>
          <p:nvPr/>
        </p:nvSpPr>
        <p:spPr>
          <a:xfrm>
            <a:off x="8528447" y="3933056"/>
            <a:ext cx="615553" cy="1368152"/>
          </a:xfrm>
          <a:prstGeom prst="rect">
            <a:avLst/>
          </a:prstGeom>
          <a:solidFill>
            <a:srgbClr val="008000">
              <a:alpha val="84999"/>
            </a:srgbClr>
          </a:solidFill>
          <a:ln w="9525" cap="flat" cmpd="sng">
            <a:solidFill>
              <a:srgbClr val="FF0000"/>
            </a:solidFill>
            <a:prstDash val="solid"/>
            <a:miter/>
            <a:headEnd type="none" w="med" len="med"/>
            <a:tailEnd type="none" w="med" len="med"/>
          </a:ln>
        </p:spPr>
        <p:txBody>
          <a:bodyPr vert="eaVert" wrap="square">
            <a:spAutoFit/>
          </a:bodyPr>
          <a:lstStyle/>
          <a:p>
            <a:pPr>
              <a:spcBef>
                <a:spcPct val="50000"/>
              </a:spcBef>
            </a:pPr>
            <a:r>
              <a:rPr lang="zh-CN" altLang="en-US" sz="2800" b="1" noProof="1" smtClean="0">
                <a:solidFill>
                  <a:srgbClr val="7030A0"/>
                </a:solidFill>
                <a:effectLst>
                  <a:outerShdw blurRad="38100" dist="38100" dir="2700000">
                    <a:srgbClr val="000000"/>
                  </a:outerShdw>
                </a:effectLst>
                <a:latin typeface="Times New Roman" pitchFamily="2" charset="0"/>
                <a:ea typeface="黑体" pitchFamily="2" charset="-122"/>
                <a:cs typeface="+mn-ea"/>
              </a:rPr>
              <a:t>第</a:t>
            </a:r>
            <a:r>
              <a:rPr lang="zh-CN" altLang="en-US" sz="2800" b="1" noProof="1" smtClean="0">
                <a:solidFill>
                  <a:srgbClr val="7030A0"/>
                </a:solidFill>
                <a:effectLst>
                  <a:outerShdw blurRad="38100" dist="38100" dir="2700000">
                    <a:srgbClr val="000000"/>
                  </a:outerShdw>
                </a:effectLst>
                <a:latin typeface="Times New Roman" pitchFamily="2" charset="0"/>
                <a:ea typeface="黑体" pitchFamily="2" charset="-122"/>
                <a:cs typeface="+mn-ea"/>
              </a:rPr>
              <a:t>七</a:t>
            </a:r>
            <a:r>
              <a:rPr lang="zh-CN" altLang="en-US" sz="2800" b="1" noProof="1" smtClean="0">
                <a:solidFill>
                  <a:srgbClr val="7030A0"/>
                </a:solidFill>
                <a:effectLst>
                  <a:outerShdw blurRad="38100" dist="38100" dir="2700000">
                    <a:srgbClr val="000000"/>
                  </a:outerShdw>
                </a:effectLst>
                <a:latin typeface="Times New Roman" pitchFamily="2" charset="0"/>
                <a:ea typeface="黑体" pitchFamily="2" charset="-122"/>
                <a:cs typeface="+mn-ea"/>
              </a:rPr>
              <a:t>段</a:t>
            </a:r>
            <a:endParaRPr lang="zh-CN" altLang="en-US" sz="2800" b="1" noProof="1">
              <a:solidFill>
                <a:srgbClr val="7030A0"/>
              </a:solidFill>
              <a:effectLst>
                <a:outerShdw blurRad="38100" dist="38100" dir="2700000">
                  <a:srgbClr val="000000"/>
                </a:outerShdw>
              </a:effectLst>
              <a:latin typeface="Times New Roman" pitchFamily="2" charset="0"/>
              <a:ea typeface="黑体" pitchFamily="2"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图片 15361" descr="20140623162128_HzXdi"/>
          <p:cNvPicPr>
            <a:picLocks noChangeAspect="1" noChangeArrowheads="1"/>
          </p:cNvPicPr>
          <p:nvPr/>
        </p:nvPicPr>
        <p:blipFill>
          <a:blip r:embed="rId2" cstate="print"/>
          <a:srcRect/>
          <a:stretch>
            <a:fillRect/>
          </a:stretch>
        </p:blipFill>
        <p:spPr bwMode="auto">
          <a:xfrm>
            <a:off x="3491880" y="0"/>
            <a:ext cx="3621708" cy="6858000"/>
          </a:xfrm>
          <a:prstGeom prst="rect">
            <a:avLst/>
          </a:prstGeom>
          <a:noFill/>
          <a:ln w="9525">
            <a:noFill/>
            <a:miter lim="800000"/>
            <a:headEnd/>
            <a:tailEnd/>
          </a:ln>
        </p:spPr>
      </p:pic>
      <p:sp>
        <p:nvSpPr>
          <p:cNvPr id="15363" name="文本框 15362"/>
          <p:cNvSpPr txBox="1"/>
          <p:nvPr/>
        </p:nvSpPr>
        <p:spPr>
          <a:xfrm>
            <a:off x="0" y="0"/>
            <a:ext cx="793750" cy="2632075"/>
          </a:xfrm>
          <a:prstGeom prst="rect">
            <a:avLst/>
          </a:prstGeom>
          <a:solidFill>
            <a:srgbClr val="99CC00"/>
          </a:solidFill>
          <a:ln w="9525">
            <a:noFill/>
            <a:miter/>
          </a:ln>
        </p:spPr>
        <p:txBody>
          <a:bodyPr vert="eaVert" wrap="none">
            <a:spAutoFit/>
          </a:bodyPr>
          <a:lstStyle/>
          <a:p>
            <a:r>
              <a:rPr lang="zh-CN" altLang="en-US" sz="4000" noProof="1">
                <a:solidFill>
                  <a:srgbClr val="FF0000"/>
                </a:solidFill>
                <a:effectLst>
                  <a:outerShdw blurRad="38100" dist="38100" dir="2700000">
                    <a:srgbClr val="000000"/>
                  </a:outerShdw>
                </a:effectLst>
                <a:latin typeface="Times New Roman" pitchFamily="2" charset="0"/>
                <a:ea typeface="黑体" pitchFamily="2" charset="-122"/>
                <a:cs typeface="+mn-ea"/>
              </a:rPr>
              <a:t>门窗的雕琢</a:t>
            </a:r>
            <a:endParaRPr lang="zh-CN" altLang="en-US" sz="4000" noProof="1">
              <a:solidFill>
                <a:srgbClr val="FF0000"/>
              </a:solidFill>
              <a:effectLst>
                <a:outerShdw blurRad="38100" dist="38100" dir="2700000">
                  <a:srgbClr val="000000"/>
                </a:outerShdw>
              </a:effectLst>
              <a:latin typeface="Times New Roman" pitchFamily="2" charset="0"/>
              <a:ea typeface="黑体" pitchFamily="2" charset="-122"/>
            </a:endParaRPr>
          </a:p>
        </p:txBody>
      </p:sp>
      <p:sp>
        <p:nvSpPr>
          <p:cNvPr id="15364" name="文本框 15363"/>
          <p:cNvSpPr txBox="1"/>
          <p:nvPr/>
        </p:nvSpPr>
        <p:spPr>
          <a:xfrm>
            <a:off x="8343781" y="0"/>
            <a:ext cx="800219" cy="3939540"/>
          </a:xfrm>
          <a:prstGeom prst="rect">
            <a:avLst/>
          </a:prstGeom>
          <a:solidFill>
            <a:srgbClr val="009900"/>
          </a:solidFill>
          <a:ln w="9525" cap="flat" cmpd="sng">
            <a:solidFill>
              <a:srgbClr val="000000"/>
            </a:solidFill>
            <a:prstDash val="solid"/>
            <a:miter/>
            <a:headEnd type="none" w="med" len="med"/>
            <a:tailEnd type="none" w="med" len="med"/>
          </a:ln>
        </p:spPr>
        <p:txBody>
          <a:bodyPr vert="eaVert" wrap="none">
            <a:spAutoFit/>
          </a:bodyPr>
          <a:lstStyle/>
          <a:p>
            <a:r>
              <a:rPr lang="en-US" altLang="zh-CN" sz="4000" noProof="1" smtClean="0">
                <a:effectLst>
                  <a:outerShdw blurRad="38100" dist="38100" dir="2700000">
                    <a:srgbClr val="000000"/>
                  </a:outerShdw>
                </a:effectLst>
                <a:latin typeface="Times New Roman" pitchFamily="2" charset="0"/>
                <a:ea typeface="黑体" pitchFamily="2" charset="-122"/>
                <a:cs typeface="+mn-ea"/>
              </a:rPr>
              <a:t>6</a:t>
            </a:r>
            <a:r>
              <a:rPr lang="zh-CN" altLang="en-US" sz="4000" noProof="1" smtClean="0">
                <a:effectLst>
                  <a:outerShdw blurRad="38100" dist="38100" dir="2700000">
                    <a:srgbClr val="000000"/>
                  </a:outerShdw>
                </a:effectLst>
                <a:latin typeface="Times New Roman" pitchFamily="2" charset="0"/>
                <a:ea typeface="黑体" pitchFamily="2" charset="-122"/>
                <a:cs typeface="+mn-ea"/>
              </a:rPr>
              <a:t>、</a:t>
            </a:r>
            <a:r>
              <a:rPr lang="zh-CN" altLang="en-US" sz="4000" noProof="1" smtClean="0">
                <a:solidFill>
                  <a:srgbClr val="FF0000"/>
                </a:solidFill>
                <a:effectLst>
                  <a:outerShdw blurRad="38100" dist="38100" dir="2700000">
                    <a:srgbClr val="000000"/>
                  </a:outerShdw>
                </a:effectLst>
                <a:latin typeface="Times New Roman" pitchFamily="2" charset="0"/>
                <a:ea typeface="黑体" pitchFamily="2" charset="-122"/>
                <a:cs typeface="+mn-ea"/>
              </a:rPr>
              <a:t>门</a:t>
            </a:r>
            <a:r>
              <a:rPr lang="zh-CN" altLang="en-US" sz="4000" noProof="1">
                <a:solidFill>
                  <a:srgbClr val="FF0000"/>
                </a:solidFill>
                <a:effectLst>
                  <a:outerShdw blurRad="38100" dist="38100" dir="2700000">
                    <a:srgbClr val="000000"/>
                  </a:outerShdw>
                </a:effectLst>
                <a:latin typeface="Times New Roman" pitchFamily="2" charset="0"/>
                <a:ea typeface="黑体" pitchFamily="2" charset="-122"/>
                <a:cs typeface="+mn-ea"/>
              </a:rPr>
              <a:t>窗的图案美</a:t>
            </a:r>
            <a:endParaRPr lang="zh-CN" altLang="en-US" sz="4000" noProof="1">
              <a:solidFill>
                <a:srgbClr val="FF0000"/>
              </a:solidFill>
              <a:effectLst>
                <a:outerShdw blurRad="38100" dist="38100" dir="2700000">
                  <a:srgbClr val="000000"/>
                </a:outerShdw>
              </a:effectLst>
              <a:latin typeface="Times New Roman" pitchFamily="2" charset="0"/>
              <a:ea typeface="黑体" pitchFamily="2" charset="-122"/>
            </a:endParaRPr>
          </a:p>
        </p:txBody>
      </p:sp>
      <p:pic>
        <p:nvPicPr>
          <p:cNvPr id="14341" name="图片 15365" descr="QQ截图20151015101628"/>
          <p:cNvPicPr>
            <a:picLocks noChangeAspect="1" noChangeArrowheads="1"/>
          </p:cNvPicPr>
          <p:nvPr/>
        </p:nvPicPr>
        <p:blipFill>
          <a:blip r:embed="rId3" cstate="print"/>
          <a:srcRect/>
          <a:stretch>
            <a:fillRect/>
          </a:stretch>
        </p:blipFill>
        <p:spPr bwMode="auto">
          <a:xfrm>
            <a:off x="2771775" y="6597650"/>
            <a:ext cx="4032250" cy="260350"/>
          </a:xfrm>
          <a:prstGeom prst="rect">
            <a:avLst/>
          </a:prstGeom>
          <a:noFill/>
          <a:ln w="9525">
            <a:noFill/>
            <a:miter lim="800000"/>
            <a:headEnd/>
            <a:tailEnd/>
          </a:ln>
        </p:spPr>
      </p:pic>
      <p:pic>
        <p:nvPicPr>
          <p:cNvPr id="14342" name="图片 15366" descr="20090415115057693"/>
          <p:cNvPicPr>
            <a:picLocks noChangeAspect="1" noChangeArrowheads="1"/>
          </p:cNvPicPr>
          <p:nvPr/>
        </p:nvPicPr>
        <p:blipFill>
          <a:blip r:embed="rId4" cstate="print"/>
          <a:srcRect/>
          <a:stretch>
            <a:fillRect/>
          </a:stretch>
        </p:blipFill>
        <p:spPr bwMode="auto">
          <a:xfrm>
            <a:off x="827585" y="188640"/>
            <a:ext cx="2592287" cy="2711450"/>
          </a:xfrm>
          <a:prstGeom prst="rect">
            <a:avLst/>
          </a:prstGeom>
          <a:noFill/>
          <a:ln w="9525">
            <a:noFill/>
            <a:miter lim="800000"/>
            <a:headEnd/>
            <a:tailEnd/>
          </a:ln>
        </p:spPr>
      </p:pic>
      <p:pic>
        <p:nvPicPr>
          <p:cNvPr id="14343" name="图片 15367" descr="wKgB6lPuAZGAVQ2iAA0EUNxgttE36"/>
          <p:cNvPicPr>
            <a:picLocks noChangeAspect="1" noChangeArrowheads="1"/>
          </p:cNvPicPr>
          <p:nvPr/>
        </p:nvPicPr>
        <p:blipFill>
          <a:blip r:embed="rId5" cstate="print"/>
          <a:srcRect/>
          <a:stretch>
            <a:fillRect/>
          </a:stretch>
        </p:blipFill>
        <p:spPr bwMode="auto">
          <a:xfrm>
            <a:off x="34925" y="2996952"/>
            <a:ext cx="3529013" cy="3861048"/>
          </a:xfrm>
          <a:prstGeom prst="rect">
            <a:avLst/>
          </a:prstGeom>
          <a:noFill/>
          <a:ln w="9525">
            <a:noFill/>
            <a:miter lim="800000"/>
            <a:headEnd/>
            <a:tailEnd/>
          </a:ln>
        </p:spPr>
      </p:pic>
      <p:sp>
        <p:nvSpPr>
          <p:cNvPr id="15369" name="文本框 15368"/>
          <p:cNvSpPr txBox="1"/>
          <p:nvPr/>
        </p:nvSpPr>
        <p:spPr>
          <a:xfrm>
            <a:off x="7307143" y="332656"/>
            <a:ext cx="1169551" cy="5833219"/>
          </a:xfrm>
          <a:prstGeom prst="rect">
            <a:avLst/>
          </a:prstGeom>
          <a:noFill/>
          <a:ln w="9525">
            <a:noFill/>
            <a:miter/>
          </a:ln>
        </p:spPr>
        <p:txBody>
          <a:bodyPr vert="eaVert" wrap="square">
            <a:spAutoFit/>
          </a:bodyPr>
          <a:lstStyle/>
          <a:p>
            <a:pPr>
              <a:spcBef>
                <a:spcPct val="50000"/>
              </a:spcBef>
            </a:pPr>
            <a:r>
              <a:rPr lang="zh-CN" altLang="en-US" sz="3600" b="1" noProof="1">
                <a:solidFill>
                  <a:schemeClr val="accent1"/>
                </a:solidFill>
                <a:effectLst>
                  <a:outerShdw blurRad="38100" dist="38100" dir="2700000">
                    <a:srgbClr val="000000"/>
                  </a:outerShdw>
                </a:effectLst>
                <a:latin typeface="Times New Roman" pitchFamily="2" charset="0"/>
                <a:ea typeface="隶书" pitchFamily="1" charset="-122"/>
                <a:cs typeface="+mn-ea"/>
              </a:rPr>
              <a:t>       </a:t>
            </a:r>
            <a:r>
              <a:rPr lang="zh-CN" altLang="en-US" sz="2800" noProof="1">
                <a:solidFill>
                  <a:srgbClr val="990000"/>
                </a:solidFill>
                <a:effectLst>
                  <a:outerShdw blurRad="38100" dist="38100" dir="2700000">
                    <a:srgbClr val="000000"/>
                  </a:outerShdw>
                </a:effectLst>
                <a:latin typeface="Times New Roman" pitchFamily="2" charset="0"/>
                <a:ea typeface="黑体" pitchFamily="2" charset="-122"/>
                <a:cs typeface="+mn-ea"/>
              </a:rPr>
              <a:t>园里的门和窗，图案设计和雕镂琢磨工夫都是工艺美术的上品。</a:t>
            </a:r>
            <a:endParaRPr lang="zh-CN" altLang="en-US" sz="2800" noProof="1">
              <a:solidFill>
                <a:srgbClr val="990000"/>
              </a:solidFill>
              <a:effectLst>
                <a:outerShdw blurRad="38100" dist="38100" dir="2700000">
                  <a:srgbClr val="000000"/>
                </a:outerShdw>
              </a:effectLst>
              <a:latin typeface="Times New Roman" pitchFamily="2" charset="0"/>
              <a:ea typeface="黑体" pitchFamily="2" charset="-122"/>
            </a:endParaRPr>
          </a:p>
        </p:txBody>
      </p:sp>
      <p:sp>
        <p:nvSpPr>
          <p:cNvPr id="9" name="文本框 14339"/>
          <p:cNvSpPr txBox="1"/>
          <p:nvPr/>
        </p:nvSpPr>
        <p:spPr>
          <a:xfrm>
            <a:off x="8528447" y="3933056"/>
            <a:ext cx="615553" cy="1368152"/>
          </a:xfrm>
          <a:prstGeom prst="rect">
            <a:avLst/>
          </a:prstGeom>
          <a:solidFill>
            <a:srgbClr val="008000">
              <a:alpha val="84999"/>
            </a:srgbClr>
          </a:solidFill>
          <a:ln w="9525" cap="flat" cmpd="sng">
            <a:solidFill>
              <a:srgbClr val="FF0000"/>
            </a:solidFill>
            <a:prstDash val="solid"/>
            <a:miter/>
            <a:headEnd type="none" w="med" len="med"/>
            <a:tailEnd type="none" w="med" len="med"/>
          </a:ln>
        </p:spPr>
        <p:txBody>
          <a:bodyPr vert="eaVert" wrap="square">
            <a:spAutoFit/>
          </a:bodyPr>
          <a:lstStyle/>
          <a:p>
            <a:pPr>
              <a:spcBef>
                <a:spcPct val="50000"/>
              </a:spcBef>
            </a:pPr>
            <a:r>
              <a:rPr lang="zh-CN" altLang="en-US" sz="2800" b="1" noProof="1" smtClean="0">
                <a:solidFill>
                  <a:srgbClr val="7030A0"/>
                </a:solidFill>
                <a:effectLst>
                  <a:outerShdw blurRad="38100" dist="38100" dir="2700000">
                    <a:srgbClr val="000000"/>
                  </a:outerShdw>
                </a:effectLst>
                <a:latin typeface="Times New Roman" pitchFamily="2" charset="0"/>
                <a:ea typeface="黑体" pitchFamily="2" charset="-122"/>
                <a:cs typeface="+mn-ea"/>
              </a:rPr>
              <a:t>第八段</a:t>
            </a:r>
            <a:endParaRPr lang="zh-CN" altLang="en-US" sz="2800" b="1" noProof="1">
              <a:solidFill>
                <a:srgbClr val="7030A0"/>
              </a:solidFill>
              <a:effectLst>
                <a:outerShdw blurRad="38100" dist="38100" dir="2700000">
                  <a:srgbClr val="000000"/>
                </a:outerShdw>
              </a:effectLst>
              <a:latin typeface="Times New Roman" pitchFamily="2" charset="0"/>
              <a:ea typeface="黑体" pitchFamily="2"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文本框 16385"/>
          <p:cNvSpPr txBox="1">
            <a:spLocks noChangeArrowheads="1"/>
          </p:cNvSpPr>
          <p:nvPr/>
        </p:nvSpPr>
        <p:spPr bwMode="auto">
          <a:xfrm>
            <a:off x="6004679" y="0"/>
            <a:ext cx="3139321" cy="6858000"/>
          </a:xfrm>
          <a:prstGeom prst="rect">
            <a:avLst/>
          </a:prstGeom>
          <a:solidFill>
            <a:srgbClr val="008000">
              <a:alpha val="85999"/>
            </a:srgbClr>
          </a:solidFill>
          <a:ln w="9525">
            <a:solidFill>
              <a:srgbClr val="FF0000"/>
            </a:solidFill>
            <a:miter lim="800000"/>
            <a:headEnd/>
            <a:tailEnd/>
          </a:ln>
        </p:spPr>
        <p:txBody>
          <a:bodyPr vert="eaVert" wrap="square">
            <a:spAutoFit/>
          </a:bodyPr>
          <a:lstStyle/>
          <a:p>
            <a:pPr>
              <a:spcBef>
                <a:spcPct val="20000"/>
              </a:spcBef>
            </a:pPr>
            <a:r>
              <a:rPr lang="zh-CN" altLang="en-US" sz="2800" dirty="0">
                <a:solidFill>
                  <a:schemeClr val="accent1"/>
                </a:solidFill>
                <a:ea typeface="方正隶书简体" pitchFamily="2" charset="-122"/>
              </a:rPr>
              <a:t>  </a:t>
            </a:r>
            <a:r>
              <a:rPr lang="zh-CN" altLang="en-US" sz="3200" dirty="0">
                <a:solidFill>
                  <a:schemeClr val="accent1"/>
                </a:solidFill>
                <a:ea typeface="方正隶书简体" pitchFamily="2" charset="-122"/>
              </a:rPr>
              <a:t>   </a:t>
            </a:r>
            <a:r>
              <a:rPr lang="zh-CN" altLang="en-US" sz="3200" b="1" dirty="0">
                <a:solidFill>
                  <a:schemeClr val="bg1"/>
                </a:solidFill>
                <a:ea typeface="黑体" pitchFamily="49" charset="-122"/>
              </a:rPr>
              <a:t>苏州园林与北京的园林不同，极少使用彩绘。梁和柱子以及门窗栏杆大多漆广漆，那是不刺眼的颜色。墙壁白色。有些室内墙壁下半截铺水泥方砖，淡灰色和白色对称。屋瓦和檐漏一律淡灰色。</a:t>
            </a:r>
            <a:endParaRPr lang="zh-CN" altLang="en-US" sz="3200" b="1" dirty="0">
              <a:solidFill>
                <a:schemeClr val="bg1"/>
              </a:solidFill>
              <a:latin typeface="Times New Roman" pitchFamily="18" charset="0"/>
              <a:ea typeface="黑体" pitchFamily="49" charset="-122"/>
            </a:endParaRPr>
          </a:p>
        </p:txBody>
      </p:sp>
      <p:pic>
        <p:nvPicPr>
          <p:cNvPr id="16387" name="图片 16386" descr="颐和园的德和殿"/>
          <p:cNvPicPr>
            <a:picLocks noChangeAspect="1" noChangeArrowheads="1"/>
          </p:cNvPicPr>
          <p:nvPr/>
        </p:nvPicPr>
        <p:blipFill>
          <a:blip r:embed="rId2" cstate="print"/>
          <a:srcRect/>
          <a:stretch>
            <a:fillRect/>
          </a:stretch>
        </p:blipFill>
        <p:spPr bwMode="auto">
          <a:xfrm>
            <a:off x="250825" y="1536700"/>
            <a:ext cx="2952750" cy="1892300"/>
          </a:xfrm>
          <a:prstGeom prst="rect">
            <a:avLst/>
          </a:prstGeom>
          <a:noFill/>
          <a:ln w="9525">
            <a:solidFill>
              <a:srgbClr val="FF0000"/>
            </a:solidFill>
            <a:miter lim="800000"/>
            <a:headEnd/>
            <a:tailEnd/>
          </a:ln>
        </p:spPr>
      </p:pic>
      <p:sp>
        <p:nvSpPr>
          <p:cNvPr id="16388" name="文本框 16387"/>
          <p:cNvSpPr txBox="1"/>
          <p:nvPr/>
        </p:nvSpPr>
        <p:spPr>
          <a:xfrm>
            <a:off x="858838" y="5589588"/>
            <a:ext cx="1840954" cy="523220"/>
          </a:xfrm>
          <a:prstGeom prst="rect">
            <a:avLst/>
          </a:prstGeom>
          <a:solidFill>
            <a:srgbClr val="FF0000">
              <a:alpha val="93999"/>
            </a:srgbClr>
          </a:solidFill>
          <a:ln w="9525">
            <a:noFill/>
            <a:miter/>
          </a:ln>
        </p:spPr>
        <p:txBody>
          <a:bodyPr wrap="square">
            <a:spAutoFit/>
          </a:bodyPr>
          <a:lstStyle/>
          <a:p>
            <a:r>
              <a:rPr lang="zh-CN" altLang="en-US" sz="2800" b="1" noProof="1">
                <a:solidFill>
                  <a:srgbClr val="FFFF99"/>
                </a:solidFill>
                <a:effectLst>
                  <a:outerShdw blurRad="38100" dist="38100" dir="2700000">
                    <a:srgbClr val="000000"/>
                  </a:outerShdw>
                </a:effectLst>
                <a:latin typeface="Times New Roman" pitchFamily="2" charset="0"/>
                <a:ea typeface="黑体" pitchFamily="2" charset="-122"/>
                <a:cs typeface="+mn-ea"/>
              </a:rPr>
              <a:t>北京园林</a:t>
            </a:r>
            <a:endParaRPr lang="zh-CN" altLang="en-US" sz="2800" b="1" noProof="1">
              <a:solidFill>
                <a:srgbClr val="FFFF99"/>
              </a:solidFill>
              <a:effectLst>
                <a:outerShdw blurRad="38100" dist="38100" dir="2700000">
                  <a:srgbClr val="000000"/>
                </a:outerShdw>
              </a:effectLst>
              <a:latin typeface="Times New Roman" pitchFamily="2" charset="0"/>
              <a:ea typeface="黑体" pitchFamily="2" charset="-122"/>
            </a:endParaRPr>
          </a:p>
        </p:txBody>
      </p:sp>
      <p:sp>
        <p:nvSpPr>
          <p:cNvPr id="16389" name="文本框 16388"/>
          <p:cNvSpPr txBox="1"/>
          <p:nvPr/>
        </p:nvSpPr>
        <p:spPr>
          <a:xfrm>
            <a:off x="3954463" y="5589588"/>
            <a:ext cx="1627369" cy="523220"/>
          </a:xfrm>
          <a:prstGeom prst="rect">
            <a:avLst/>
          </a:prstGeom>
          <a:solidFill>
            <a:srgbClr val="008000">
              <a:alpha val="90999"/>
            </a:srgbClr>
          </a:solidFill>
          <a:ln w="9525">
            <a:noFill/>
            <a:miter/>
          </a:ln>
        </p:spPr>
        <p:txBody>
          <a:bodyPr wrap="none">
            <a:spAutoFit/>
          </a:bodyPr>
          <a:lstStyle/>
          <a:p>
            <a:r>
              <a:rPr lang="zh-CN" altLang="en-US" sz="2800" b="1" noProof="1">
                <a:solidFill>
                  <a:srgbClr val="FFFF99"/>
                </a:solidFill>
                <a:effectLst>
                  <a:outerShdw blurRad="38100" dist="38100" dir="2700000">
                    <a:srgbClr val="000000"/>
                  </a:outerShdw>
                </a:effectLst>
                <a:latin typeface="Times New Roman" pitchFamily="2" charset="0"/>
                <a:ea typeface="黑体" pitchFamily="2" charset="-122"/>
                <a:cs typeface="+mn-ea"/>
              </a:rPr>
              <a:t>苏州园林</a:t>
            </a:r>
            <a:endParaRPr lang="zh-CN" altLang="en-US" sz="2800" b="1" noProof="1">
              <a:solidFill>
                <a:srgbClr val="FFFF99"/>
              </a:solidFill>
              <a:effectLst>
                <a:outerShdw blurRad="38100" dist="38100" dir="2700000">
                  <a:srgbClr val="000000"/>
                </a:outerShdw>
              </a:effectLst>
              <a:latin typeface="Times New Roman" pitchFamily="2" charset="0"/>
              <a:ea typeface="黑体" pitchFamily="2" charset="-122"/>
            </a:endParaRPr>
          </a:p>
        </p:txBody>
      </p:sp>
      <p:sp>
        <p:nvSpPr>
          <p:cNvPr id="15365" name="缺角矩形 16389"/>
          <p:cNvSpPr>
            <a:spLocks noChangeArrowheads="1"/>
          </p:cNvSpPr>
          <p:nvPr/>
        </p:nvSpPr>
        <p:spPr bwMode="auto">
          <a:xfrm>
            <a:off x="251520" y="260648"/>
            <a:ext cx="3888432" cy="433388"/>
          </a:xfrm>
          <a:prstGeom prst="plaque">
            <a:avLst>
              <a:gd name="adj" fmla="val 16667"/>
            </a:avLst>
          </a:prstGeom>
          <a:solidFill>
            <a:schemeClr val="accent1"/>
          </a:solidFill>
          <a:ln w="9525">
            <a:solidFill>
              <a:schemeClr val="tx1"/>
            </a:solidFill>
            <a:miter lim="800000"/>
            <a:headEnd/>
            <a:tailEnd/>
          </a:ln>
        </p:spPr>
        <p:txBody>
          <a:bodyPr wrap="none" anchor="ctr"/>
          <a:lstStyle/>
          <a:p>
            <a:pPr algn="ctr"/>
            <a:r>
              <a:rPr lang="zh-CN" altLang="en-US" sz="4000" b="1" dirty="0">
                <a:latin typeface="Times New Roman" pitchFamily="18" charset="0"/>
              </a:rPr>
              <a:t>油漆的调配</a:t>
            </a:r>
          </a:p>
        </p:txBody>
      </p:sp>
      <p:sp>
        <p:nvSpPr>
          <p:cNvPr id="16393" name="文本框 16392"/>
          <p:cNvSpPr txBox="1"/>
          <p:nvPr/>
        </p:nvSpPr>
        <p:spPr bwMode="auto">
          <a:xfrm>
            <a:off x="0" y="836712"/>
            <a:ext cx="4139952" cy="648072"/>
          </a:xfrm>
          <a:prstGeom prst="rect">
            <a:avLst/>
          </a:prstGeom>
          <a:noFill/>
          <a:ln w="9525">
            <a:noFill/>
            <a:miter/>
          </a:ln>
        </p:spPr>
        <p:txBody>
          <a:bodyPr wrap="square">
            <a:spAutoFit/>
          </a:bodyPr>
          <a:lstStyle/>
          <a:p>
            <a:r>
              <a:rPr lang="en-US" altLang="zh-CN" sz="3600" b="1" noProof="1" smtClean="0">
                <a:effectLst>
                  <a:outerShdw blurRad="38100" dist="38100" dir="2700000">
                    <a:srgbClr val="000000"/>
                  </a:outerShdw>
                </a:effectLst>
                <a:latin typeface="Times New Roman" pitchFamily="2" charset="0"/>
                <a:ea typeface="宋体" charset="-122"/>
                <a:cs typeface="+mn-ea"/>
              </a:rPr>
              <a:t>7</a:t>
            </a:r>
            <a:r>
              <a:rPr lang="zh-CN" altLang="en-US" sz="3600" b="1" noProof="1" smtClean="0">
                <a:solidFill>
                  <a:srgbClr val="FF0000"/>
                </a:solidFill>
                <a:effectLst>
                  <a:outerShdw blurRad="38100" dist="38100" dir="2700000">
                    <a:srgbClr val="000000"/>
                  </a:outerShdw>
                </a:effectLst>
                <a:latin typeface="Times New Roman" pitchFamily="2" charset="0"/>
                <a:ea typeface="宋体" charset="-122"/>
                <a:cs typeface="+mn-ea"/>
              </a:rPr>
              <a:t>、</a:t>
            </a:r>
            <a:r>
              <a:rPr lang="zh-CN" altLang="en-US" sz="3600" b="1" noProof="1" smtClean="0">
                <a:solidFill>
                  <a:srgbClr val="FF0000"/>
                </a:solidFill>
                <a:effectLst>
                  <a:outerShdw blurRad="38100" dist="38100" dir="2700000">
                    <a:srgbClr val="000000"/>
                  </a:outerShdw>
                </a:effectLst>
                <a:latin typeface="Times New Roman" pitchFamily="2" charset="0"/>
                <a:ea typeface="宋体" charset="-122"/>
                <a:cs typeface="+mn-ea"/>
              </a:rPr>
              <a:t>建筑的色彩美</a:t>
            </a:r>
            <a:endParaRPr lang="zh-CN" altLang="en-US" sz="3600" b="1" noProof="1">
              <a:solidFill>
                <a:srgbClr val="FF0000"/>
              </a:solidFill>
              <a:effectLst>
                <a:outerShdw blurRad="38100" dist="38100" dir="2700000">
                  <a:srgbClr val="000000"/>
                </a:outerShdw>
              </a:effectLst>
              <a:latin typeface="Times New Roman" pitchFamily="2" charset="0"/>
              <a:ea typeface="宋体" charset="-122"/>
            </a:endParaRPr>
          </a:p>
        </p:txBody>
      </p:sp>
      <p:pic>
        <p:nvPicPr>
          <p:cNvPr id="15369" name="图片 16393" descr="JQsh5z1bFtX5zoc0"/>
          <p:cNvPicPr>
            <a:picLocks noChangeAspect="1" noChangeArrowheads="1"/>
          </p:cNvPicPr>
          <p:nvPr/>
        </p:nvPicPr>
        <p:blipFill>
          <a:blip r:embed="rId3" cstate="print"/>
          <a:srcRect/>
          <a:stretch>
            <a:fillRect/>
          </a:stretch>
        </p:blipFill>
        <p:spPr bwMode="auto">
          <a:xfrm>
            <a:off x="250825" y="3573463"/>
            <a:ext cx="2952750" cy="2033587"/>
          </a:xfrm>
          <a:prstGeom prst="rect">
            <a:avLst/>
          </a:prstGeom>
          <a:noFill/>
          <a:ln w="9525">
            <a:solidFill>
              <a:srgbClr val="FF0000"/>
            </a:solidFill>
            <a:miter lim="800000"/>
            <a:headEnd/>
            <a:tailEnd/>
          </a:ln>
        </p:spPr>
      </p:pic>
      <p:pic>
        <p:nvPicPr>
          <p:cNvPr id="15370" name="图片 16394" descr="060944iivvxxo5esspift2"/>
          <p:cNvPicPr>
            <a:picLocks noChangeAspect="1" noChangeArrowheads="1"/>
          </p:cNvPicPr>
          <p:nvPr/>
        </p:nvPicPr>
        <p:blipFill>
          <a:blip r:embed="rId4" cstate="print"/>
          <a:srcRect/>
          <a:stretch>
            <a:fillRect/>
          </a:stretch>
        </p:blipFill>
        <p:spPr bwMode="auto">
          <a:xfrm>
            <a:off x="3492500" y="1557338"/>
            <a:ext cx="2679700" cy="4027487"/>
          </a:xfrm>
          <a:prstGeom prst="rect">
            <a:avLst/>
          </a:prstGeom>
          <a:noFill/>
          <a:ln w="9525">
            <a:noFill/>
            <a:miter lim="800000"/>
            <a:headEnd/>
            <a:tailEnd/>
          </a:ln>
        </p:spPr>
      </p:pic>
      <p:sp>
        <p:nvSpPr>
          <p:cNvPr id="10" name="文本框 14339"/>
          <p:cNvSpPr txBox="1"/>
          <p:nvPr/>
        </p:nvSpPr>
        <p:spPr>
          <a:xfrm>
            <a:off x="4427984" y="0"/>
            <a:ext cx="615553" cy="1368152"/>
          </a:xfrm>
          <a:prstGeom prst="rect">
            <a:avLst/>
          </a:prstGeom>
          <a:solidFill>
            <a:srgbClr val="008000">
              <a:alpha val="84999"/>
            </a:srgbClr>
          </a:solidFill>
          <a:ln w="9525" cap="flat" cmpd="sng">
            <a:solidFill>
              <a:srgbClr val="FF0000"/>
            </a:solidFill>
            <a:prstDash val="solid"/>
            <a:miter/>
            <a:headEnd type="none" w="med" len="med"/>
            <a:tailEnd type="none" w="med" len="med"/>
          </a:ln>
        </p:spPr>
        <p:txBody>
          <a:bodyPr vert="eaVert" wrap="square">
            <a:spAutoFit/>
          </a:bodyPr>
          <a:lstStyle/>
          <a:p>
            <a:pPr>
              <a:spcBef>
                <a:spcPct val="50000"/>
              </a:spcBef>
            </a:pPr>
            <a:r>
              <a:rPr lang="zh-CN" altLang="en-US" sz="2800" b="1" noProof="1" smtClean="0">
                <a:solidFill>
                  <a:srgbClr val="7030A0"/>
                </a:solidFill>
                <a:effectLst>
                  <a:outerShdw blurRad="38100" dist="38100" dir="2700000">
                    <a:srgbClr val="000000"/>
                  </a:outerShdw>
                </a:effectLst>
                <a:latin typeface="Times New Roman" pitchFamily="2" charset="0"/>
                <a:ea typeface="黑体" pitchFamily="2" charset="-122"/>
                <a:cs typeface="+mn-ea"/>
              </a:rPr>
              <a:t>第九段</a:t>
            </a:r>
            <a:endParaRPr lang="zh-CN" altLang="en-US" sz="2800" b="1" noProof="1">
              <a:solidFill>
                <a:srgbClr val="7030A0"/>
              </a:solidFill>
              <a:effectLst>
                <a:outerShdw blurRad="38100" dist="38100" dir="2700000">
                  <a:srgbClr val="000000"/>
                </a:outerShdw>
              </a:effectLst>
              <a:latin typeface="Times New Roman" pitchFamily="2" charset="0"/>
              <a:ea typeface="黑体" pitchFamily="2"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8193" name="图片 9217" descr="QQ截图20151015101628"/>
          <p:cNvPicPr>
            <a:picLocks noChangeAspect="1" noChangeArrowheads="1"/>
          </p:cNvPicPr>
          <p:nvPr/>
        </p:nvPicPr>
        <p:blipFill>
          <a:blip r:embed="rId2" cstate="print"/>
          <a:srcRect/>
          <a:stretch>
            <a:fillRect/>
          </a:stretch>
        </p:blipFill>
        <p:spPr bwMode="auto">
          <a:xfrm>
            <a:off x="2771775" y="6597650"/>
            <a:ext cx="4032250" cy="260350"/>
          </a:xfrm>
          <a:prstGeom prst="rect">
            <a:avLst/>
          </a:prstGeom>
          <a:noFill/>
          <a:ln w="9525">
            <a:noFill/>
            <a:miter lim="800000"/>
            <a:headEnd/>
            <a:tailEnd/>
          </a:ln>
        </p:spPr>
      </p:pic>
      <p:pic>
        <p:nvPicPr>
          <p:cNvPr id="8197" name="图片 9221" descr="亭台轩榭"/>
          <p:cNvPicPr>
            <a:picLocks noChangeAspect="1" noChangeArrowheads="1"/>
          </p:cNvPicPr>
          <p:nvPr/>
        </p:nvPicPr>
        <p:blipFill>
          <a:blip r:embed="rId3" cstate="print"/>
          <a:srcRect/>
          <a:stretch>
            <a:fillRect/>
          </a:stretch>
        </p:blipFill>
        <p:spPr bwMode="auto">
          <a:xfrm>
            <a:off x="184377" y="188641"/>
            <a:ext cx="4963885" cy="3672408"/>
          </a:xfrm>
          <a:prstGeom prst="rect">
            <a:avLst/>
          </a:prstGeom>
          <a:noFill/>
          <a:ln w="9525">
            <a:noFill/>
            <a:miter lim="800000"/>
            <a:headEnd/>
            <a:tailEnd/>
          </a:ln>
        </p:spPr>
      </p:pic>
      <p:pic>
        <p:nvPicPr>
          <p:cNvPr id="8198" name="图片 9222" descr="对称"/>
          <p:cNvPicPr>
            <a:picLocks noChangeAspect="1" noChangeArrowheads="1"/>
          </p:cNvPicPr>
          <p:nvPr/>
        </p:nvPicPr>
        <p:blipFill>
          <a:blip r:embed="rId4" cstate="print"/>
          <a:srcRect/>
          <a:stretch>
            <a:fillRect/>
          </a:stretch>
        </p:blipFill>
        <p:spPr bwMode="auto">
          <a:xfrm>
            <a:off x="3492500" y="3789040"/>
            <a:ext cx="5740400" cy="4045273"/>
          </a:xfrm>
          <a:prstGeom prst="rect">
            <a:avLst/>
          </a:prstGeom>
          <a:noFill/>
          <a:ln w="9525">
            <a:noFill/>
            <a:miter lim="800000"/>
            <a:headEnd/>
            <a:tailEnd/>
          </a:ln>
        </p:spPr>
      </p:pic>
      <p:sp>
        <p:nvSpPr>
          <p:cNvPr id="8199" name="竖卷形 9223"/>
          <p:cNvSpPr>
            <a:spLocks noChangeArrowheads="1"/>
          </p:cNvSpPr>
          <p:nvPr/>
        </p:nvSpPr>
        <p:spPr bwMode="auto">
          <a:xfrm>
            <a:off x="0" y="4077072"/>
            <a:ext cx="3779912" cy="2448272"/>
          </a:xfrm>
          <a:prstGeom prst="verticalScroll">
            <a:avLst>
              <a:gd name="adj" fmla="val 12500"/>
            </a:avLst>
          </a:prstGeom>
          <a:solidFill>
            <a:schemeClr val="accent1">
              <a:alpha val="23000"/>
            </a:schemeClr>
          </a:solidFill>
          <a:ln w="9525">
            <a:solidFill>
              <a:schemeClr val="tx1"/>
            </a:solidFill>
            <a:round/>
            <a:headEnd/>
            <a:tailEnd/>
          </a:ln>
        </p:spPr>
        <p:txBody>
          <a:bodyPr/>
          <a:lstStyle/>
          <a:p>
            <a:endParaRPr lang="zh-CN" altLang="en-US">
              <a:latin typeface="Times New Roman" pitchFamily="18" charset="0"/>
            </a:endParaRPr>
          </a:p>
        </p:txBody>
      </p:sp>
      <p:sp>
        <p:nvSpPr>
          <p:cNvPr id="9225" name="文本框 9224"/>
          <p:cNvSpPr txBox="1"/>
          <p:nvPr/>
        </p:nvSpPr>
        <p:spPr>
          <a:xfrm>
            <a:off x="431800" y="4725144"/>
            <a:ext cx="3024188" cy="1384995"/>
          </a:xfrm>
          <a:prstGeom prst="rect">
            <a:avLst/>
          </a:prstGeom>
          <a:noFill/>
          <a:ln w="9525">
            <a:noFill/>
            <a:miter/>
          </a:ln>
        </p:spPr>
        <p:txBody>
          <a:bodyPr wrap="square">
            <a:spAutoFit/>
          </a:bodyPr>
          <a:lstStyle/>
          <a:p>
            <a:pPr>
              <a:spcBef>
                <a:spcPct val="50000"/>
              </a:spcBef>
            </a:pPr>
            <a:r>
              <a:rPr lang="zh-CN" altLang="en-US" sz="2800" b="1" noProof="1">
                <a:latin typeface="Times New Roman" pitchFamily="2" charset="0"/>
                <a:ea typeface="隶书" pitchFamily="1" charset="-122"/>
                <a:cs typeface="+mn-ea"/>
              </a:rPr>
              <a:t>       </a:t>
            </a:r>
            <a:r>
              <a:rPr lang="zh-CN" altLang="en-US" sz="2800" b="1" noProof="1">
                <a:effectLst>
                  <a:outerShdw blurRad="38100" dist="38100" dir="2700000">
                    <a:srgbClr val="FFFFFF"/>
                  </a:outerShdw>
                </a:effectLst>
                <a:latin typeface="Times New Roman" pitchFamily="2" charset="0"/>
                <a:ea typeface="宋体" charset="-122"/>
                <a:cs typeface="+mn-ea"/>
              </a:rPr>
              <a:t>苏州园林绝不讲究对称，好像故意避免似的。</a:t>
            </a:r>
            <a:endParaRPr lang="zh-CN" altLang="en-US" sz="2800" b="1" noProof="1">
              <a:effectLst>
                <a:outerShdw blurRad="38100" dist="38100" dir="2700000">
                  <a:srgbClr val="FFFFFF"/>
                </a:outerShdw>
              </a:effectLst>
              <a:latin typeface="Times New Roman" pitchFamily="2" charset="0"/>
              <a:ea typeface="宋体" charset="-122"/>
            </a:endParaRPr>
          </a:p>
        </p:txBody>
      </p:sp>
      <p:sp>
        <p:nvSpPr>
          <p:cNvPr id="9226" name="矩形 9225"/>
          <p:cNvSpPr>
            <a:spLocks noChangeArrowheads="1" noChangeShapeType="1" noTextEdit="1"/>
          </p:cNvSpPr>
          <p:nvPr/>
        </p:nvSpPr>
        <p:spPr bwMode="auto">
          <a:xfrm>
            <a:off x="6300788" y="549275"/>
            <a:ext cx="2232025" cy="720725"/>
          </a:xfrm>
          <a:prstGeom prst="rect">
            <a:avLst/>
          </a:prstGeom>
        </p:spPr>
        <p:txBody>
          <a:bodyPr wrap="none" fromWordArt="1">
            <a:prstTxWarp prst="textPlain">
              <a:avLst>
                <a:gd name="adj" fmla="val 50000"/>
              </a:avLst>
            </a:prstTxWarp>
          </a:bodyPr>
          <a:lstStyle/>
          <a:p>
            <a:pPr algn="ctr"/>
            <a:r>
              <a:rPr lang="en-US" altLang="zh-CN" sz="3600" kern="10" dirty="0" smtClean="0">
                <a:ln w="12700">
                  <a:solidFill>
                    <a:srgbClr val="3333CC"/>
                  </a:solidFill>
                  <a:round/>
                  <a:headEnd/>
                  <a:tailEnd/>
                </a:ln>
                <a:solidFill>
                  <a:srgbClr val="B2B2B2">
                    <a:alpha val="50000"/>
                  </a:srgbClr>
                </a:solidFill>
                <a:effectLst>
                  <a:outerShdw dist="45791" dir="2021404" algn="ctr" rotWithShape="0">
                    <a:srgbClr val="9999FF"/>
                  </a:outerShdw>
                </a:effectLst>
                <a:latin typeface="宋体"/>
                <a:ea typeface="宋体"/>
              </a:rPr>
              <a:t>1</a:t>
            </a:r>
            <a:r>
              <a:rPr lang="zh-CN" altLang="en-US" sz="3600" kern="10" dirty="0" smtClean="0">
                <a:ln w="12700">
                  <a:solidFill>
                    <a:srgbClr val="3333CC"/>
                  </a:solidFill>
                  <a:round/>
                  <a:headEnd/>
                  <a:tailEnd/>
                </a:ln>
                <a:solidFill>
                  <a:srgbClr val="B2B2B2">
                    <a:alpha val="50000"/>
                  </a:srgbClr>
                </a:solidFill>
                <a:effectLst>
                  <a:outerShdw dist="45791" dir="2021404" algn="ctr" rotWithShape="0">
                    <a:srgbClr val="9999FF"/>
                  </a:outerShdw>
                </a:effectLst>
                <a:latin typeface="宋体"/>
                <a:ea typeface="宋体"/>
              </a:rPr>
              <a:t>、布</a:t>
            </a:r>
            <a:r>
              <a:rPr lang="zh-CN" altLang="en-US" sz="3600" kern="10" dirty="0">
                <a:ln w="12700">
                  <a:solidFill>
                    <a:srgbClr val="3333CC"/>
                  </a:solidFill>
                  <a:round/>
                  <a:headEnd/>
                  <a:tailEnd/>
                </a:ln>
                <a:solidFill>
                  <a:srgbClr val="B2B2B2">
                    <a:alpha val="50000"/>
                  </a:srgbClr>
                </a:solidFill>
                <a:effectLst>
                  <a:outerShdw dist="45791" dir="2021404" algn="ctr" rotWithShape="0">
                    <a:srgbClr val="9999FF"/>
                  </a:outerShdw>
                </a:effectLst>
                <a:latin typeface="宋体"/>
                <a:ea typeface="宋体"/>
              </a:rPr>
              <a:t>局美</a:t>
            </a:r>
          </a:p>
        </p:txBody>
      </p:sp>
      <p:sp>
        <p:nvSpPr>
          <p:cNvPr id="9227" name="文本框 9226"/>
          <p:cNvSpPr txBox="1">
            <a:spLocks noChangeArrowheads="1"/>
          </p:cNvSpPr>
          <p:nvPr/>
        </p:nvSpPr>
        <p:spPr bwMode="auto">
          <a:xfrm>
            <a:off x="5435600" y="1988840"/>
            <a:ext cx="3600450" cy="1477328"/>
          </a:xfrm>
          <a:prstGeom prst="rect">
            <a:avLst/>
          </a:prstGeom>
          <a:solidFill>
            <a:srgbClr val="008000">
              <a:alpha val="15999"/>
            </a:srgbClr>
          </a:solidFill>
          <a:ln w="9525">
            <a:solidFill>
              <a:srgbClr val="FF0000"/>
            </a:solidFill>
            <a:miter lim="800000"/>
            <a:headEnd/>
            <a:tailEnd/>
          </a:ln>
        </p:spPr>
        <p:txBody>
          <a:bodyPr wrap="square">
            <a:spAutoFit/>
          </a:bodyPr>
          <a:lstStyle/>
          <a:p>
            <a:pPr>
              <a:spcBef>
                <a:spcPct val="50000"/>
              </a:spcBef>
            </a:pPr>
            <a:r>
              <a:rPr lang="zh-CN" altLang="en-US" sz="2000" b="1" dirty="0">
                <a:latin typeface="Times New Roman" pitchFamily="18" charset="0"/>
              </a:rPr>
              <a:t>图案画：以结构整齐匀称、调和为特点的花纹或图形。</a:t>
            </a:r>
          </a:p>
          <a:p>
            <a:pPr>
              <a:spcBef>
                <a:spcPct val="50000"/>
              </a:spcBef>
            </a:pPr>
            <a:r>
              <a:rPr lang="zh-CN" altLang="en-US" sz="2000" b="1" dirty="0">
                <a:latin typeface="Times New Roman" pitchFamily="18" charset="0"/>
              </a:rPr>
              <a:t>美术画：在平面上用线条或色彩构成的形象。</a:t>
            </a:r>
          </a:p>
        </p:txBody>
      </p:sp>
      <p:sp>
        <p:nvSpPr>
          <p:cNvPr id="9" name="文本框 14339"/>
          <p:cNvSpPr txBox="1"/>
          <p:nvPr/>
        </p:nvSpPr>
        <p:spPr>
          <a:xfrm>
            <a:off x="5436096" y="404664"/>
            <a:ext cx="615553" cy="1368152"/>
          </a:xfrm>
          <a:prstGeom prst="rect">
            <a:avLst/>
          </a:prstGeom>
          <a:solidFill>
            <a:srgbClr val="008000">
              <a:alpha val="84999"/>
            </a:srgbClr>
          </a:solidFill>
          <a:ln w="9525" cap="flat" cmpd="sng">
            <a:solidFill>
              <a:srgbClr val="FF0000"/>
            </a:solidFill>
            <a:prstDash val="solid"/>
            <a:miter/>
            <a:headEnd type="none" w="med" len="med"/>
            <a:tailEnd type="none" w="med" len="med"/>
          </a:ln>
        </p:spPr>
        <p:txBody>
          <a:bodyPr vert="eaVert" wrap="square">
            <a:spAutoFit/>
          </a:bodyPr>
          <a:lstStyle/>
          <a:p>
            <a:pPr>
              <a:spcBef>
                <a:spcPct val="50000"/>
              </a:spcBef>
            </a:pPr>
            <a:r>
              <a:rPr lang="zh-CN" altLang="en-US" sz="2800" b="1" noProof="1" smtClean="0">
                <a:solidFill>
                  <a:srgbClr val="7030A0"/>
                </a:solidFill>
                <a:effectLst>
                  <a:outerShdw blurRad="38100" dist="38100" dir="2700000">
                    <a:srgbClr val="000000"/>
                  </a:outerShdw>
                </a:effectLst>
                <a:latin typeface="Times New Roman" pitchFamily="2" charset="0"/>
                <a:ea typeface="黑体" pitchFamily="2" charset="-122"/>
                <a:cs typeface="+mn-ea"/>
              </a:rPr>
              <a:t>第三段</a:t>
            </a:r>
            <a:endParaRPr lang="zh-CN" altLang="en-US" sz="2800" b="1" noProof="1">
              <a:solidFill>
                <a:srgbClr val="7030A0"/>
              </a:solidFill>
              <a:effectLst>
                <a:outerShdw blurRad="38100" dist="38100" dir="2700000">
                  <a:srgbClr val="000000"/>
                </a:outerShdw>
              </a:effectLst>
              <a:latin typeface="Times New Roman" pitchFamily="2" charset="0"/>
              <a:ea typeface="黑体" pitchFamily="2"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文本框 11265"/>
          <p:cNvSpPr txBox="1"/>
          <p:nvPr/>
        </p:nvSpPr>
        <p:spPr>
          <a:xfrm>
            <a:off x="4572000" y="1628775"/>
            <a:ext cx="4176713" cy="1382713"/>
          </a:xfrm>
          <a:prstGeom prst="rect">
            <a:avLst/>
          </a:prstGeom>
          <a:solidFill>
            <a:srgbClr val="009900">
              <a:alpha val="23000"/>
            </a:srgbClr>
          </a:solidFill>
          <a:ln w="9525" cap="flat" cmpd="sng">
            <a:solidFill>
              <a:srgbClr val="008000"/>
            </a:solidFill>
            <a:prstDash val="solid"/>
            <a:miter/>
            <a:headEnd type="none" w="med" len="med"/>
            <a:tailEnd type="none" w="med" len="med"/>
          </a:ln>
        </p:spPr>
        <p:txBody>
          <a:bodyPr>
            <a:spAutoFit/>
          </a:bodyPr>
          <a:lstStyle/>
          <a:p>
            <a:pPr>
              <a:spcBef>
                <a:spcPct val="50000"/>
              </a:spcBef>
            </a:pPr>
            <a:r>
              <a:rPr lang="zh-CN" altLang="en-US" sz="2800" b="1" noProof="1">
                <a:solidFill>
                  <a:srgbClr val="333300"/>
                </a:solidFill>
                <a:latin typeface="Times New Roman" pitchFamily="2" charset="0"/>
                <a:ea typeface="隶书" pitchFamily="1" charset="-122"/>
                <a:cs typeface="+mn-ea"/>
              </a:rPr>
              <a:t>        </a:t>
            </a:r>
            <a:r>
              <a:rPr lang="zh-CN" altLang="en-US" sz="2800" b="1" noProof="1">
                <a:effectLst>
                  <a:outerShdw blurRad="38100" dist="38100" dir="2700000">
                    <a:srgbClr val="FFFFFF"/>
                  </a:outerShdw>
                </a:effectLst>
                <a:latin typeface="Times New Roman" pitchFamily="2" charset="0"/>
                <a:ea typeface="宋体" charset="-122"/>
                <a:cs typeface="+mn-ea"/>
              </a:rPr>
              <a:t>池沼或河道的边沿很少砌齐整的石岸，总是高低屈曲任其自然。</a:t>
            </a:r>
            <a:endParaRPr lang="zh-CN" altLang="en-US" sz="2800" b="1" noProof="1">
              <a:effectLst>
                <a:outerShdw blurRad="38100" dist="38100" dir="2700000">
                  <a:srgbClr val="FFFFFF"/>
                </a:outerShdw>
              </a:effectLst>
              <a:latin typeface="Times New Roman" pitchFamily="2" charset="0"/>
              <a:ea typeface="宋体" charset="-122"/>
            </a:endParaRPr>
          </a:p>
        </p:txBody>
      </p:sp>
      <p:sp>
        <p:nvSpPr>
          <p:cNvPr id="11267" name="文本框 11266"/>
          <p:cNvSpPr txBox="1"/>
          <p:nvPr/>
        </p:nvSpPr>
        <p:spPr>
          <a:xfrm>
            <a:off x="323850" y="3644900"/>
            <a:ext cx="1727200" cy="2236788"/>
          </a:xfrm>
          <a:prstGeom prst="rect">
            <a:avLst/>
          </a:prstGeom>
          <a:solidFill>
            <a:srgbClr val="008000">
              <a:alpha val="14999"/>
            </a:srgbClr>
          </a:solidFill>
          <a:ln w="9525" cap="flat" cmpd="sng">
            <a:solidFill>
              <a:srgbClr val="009900"/>
            </a:solidFill>
            <a:prstDash val="solid"/>
            <a:miter/>
            <a:headEnd type="none" w="med" len="med"/>
            <a:tailEnd type="none" w="med" len="med"/>
          </a:ln>
        </p:spPr>
        <p:txBody>
          <a:bodyPr>
            <a:spAutoFit/>
          </a:bodyPr>
          <a:lstStyle/>
          <a:p>
            <a:pPr>
              <a:spcBef>
                <a:spcPct val="50000"/>
              </a:spcBef>
            </a:pPr>
            <a:r>
              <a:rPr lang="zh-CN" altLang="en-US" sz="2800" b="1" noProof="1">
                <a:effectLst>
                  <a:outerShdw blurRad="38100" dist="38100" dir="2700000">
                    <a:srgbClr val="FFFFFF"/>
                  </a:outerShdw>
                </a:effectLst>
                <a:latin typeface="Times New Roman" pitchFamily="2" charset="0"/>
                <a:ea typeface="宋体" charset="-122"/>
                <a:cs typeface="+mn-ea"/>
              </a:rPr>
              <a:t>假山的堆叠，是一项艺术而不仅是技术。</a:t>
            </a:r>
            <a:endParaRPr lang="zh-CN" altLang="en-US" sz="2800" b="1" noProof="1">
              <a:effectLst>
                <a:outerShdw blurRad="38100" dist="38100" dir="2700000">
                  <a:srgbClr val="FFFFFF"/>
                </a:outerShdw>
              </a:effectLst>
              <a:latin typeface="Times New Roman" pitchFamily="2" charset="0"/>
              <a:ea typeface="宋体" charset="-122"/>
            </a:endParaRPr>
          </a:p>
        </p:txBody>
      </p:sp>
      <p:pic>
        <p:nvPicPr>
          <p:cNvPr id="11268" name="图片 11267" descr="B038"/>
          <p:cNvPicPr>
            <a:picLocks noChangeAspect="1" noChangeArrowheads="1"/>
          </p:cNvPicPr>
          <p:nvPr/>
        </p:nvPicPr>
        <p:blipFill>
          <a:blip r:embed="rId2" cstate="print"/>
          <a:srcRect/>
          <a:stretch>
            <a:fillRect/>
          </a:stretch>
        </p:blipFill>
        <p:spPr bwMode="auto">
          <a:xfrm>
            <a:off x="250825" y="692150"/>
            <a:ext cx="4176713" cy="2665413"/>
          </a:xfrm>
          <a:prstGeom prst="rect">
            <a:avLst/>
          </a:prstGeom>
          <a:noFill/>
          <a:ln w="9525">
            <a:solidFill>
              <a:srgbClr val="FF0000"/>
            </a:solidFill>
            <a:miter lim="800000"/>
            <a:headEnd/>
            <a:tailEnd/>
          </a:ln>
        </p:spPr>
      </p:pic>
      <p:pic>
        <p:nvPicPr>
          <p:cNvPr id="11269" name="图片 11268" descr="B050"/>
          <p:cNvPicPr>
            <a:picLocks noChangeAspect="1" noChangeArrowheads="1"/>
          </p:cNvPicPr>
          <p:nvPr/>
        </p:nvPicPr>
        <p:blipFill>
          <a:blip r:embed="rId3" cstate="print"/>
          <a:srcRect/>
          <a:stretch>
            <a:fillRect/>
          </a:stretch>
        </p:blipFill>
        <p:spPr bwMode="auto">
          <a:xfrm>
            <a:off x="5364163" y="3429000"/>
            <a:ext cx="3311525" cy="2592388"/>
          </a:xfrm>
          <a:prstGeom prst="rect">
            <a:avLst/>
          </a:prstGeom>
          <a:noFill/>
          <a:ln w="9525">
            <a:solidFill>
              <a:srgbClr val="FF0000"/>
            </a:solidFill>
            <a:miter lim="800000"/>
            <a:headEnd/>
            <a:tailEnd/>
          </a:ln>
        </p:spPr>
      </p:pic>
      <p:pic>
        <p:nvPicPr>
          <p:cNvPr id="11270" name="图片 11269" descr="B009"/>
          <p:cNvPicPr>
            <a:picLocks noChangeAspect="1" noChangeArrowheads="1"/>
          </p:cNvPicPr>
          <p:nvPr/>
        </p:nvPicPr>
        <p:blipFill>
          <a:blip r:embed="rId4" cstate="print"/>
          <a:srcRect/>
          <a:stretch>
            <a:fillRect/>
          </a:stretch>
        </p:blipFill>
        <p:spPr bwMode="auto">
          <a:xfrm>
            <a:off x="2411413" y="3429000"/>
            <a:ext cx="2879725" cy="2592388"/>
          </a:xfrm>
          <a:prstGeom prst="rect">
            <a:avLst/>
          </a:prstGeom>
          <a:noFill/>
          <a:ln w="9525">
            <a:solidFill>
              <a:srgbClr val="FF0000"/>
            </a:solidFill>
            <a:miter lim="800000"/>
            <a:headEnd/>
            <a:tailEnd/>
          </a:ln>
        </p:spPr>
      </p:pic>
      <p:sp>
        <p:nvSpPr>
          <p:cNvPr id="11272" name="矩形 11271"/>
          <p:cNvSpPr>
            <a:spLocks noChangeArrowheads="1" noChangeShapeType="1" noTextEdit="1"/>
          </p:cNvSpPr>
          <p:nvPr/>
        </p:nvSpPr>
        <p:spPr bwMode="auto">
          <a:xfrm>
            <a:off x="5435600" y="692150"/>
            <a:ext cx="2232025" cy="865188"/>
          </a:xfrm>
          <a:prstGeom prst="rect">
            <a:avLst/>
          </a:prstGeom>
        </p:spPr>
        <p:txBody>
          <a:bodyPr wrap="none" fromWordArt="1">
            <a:prstTxWarp prst="textPlain">
              <a:avLst>
                <a:gd name="adj" fmla="val 50000"/>
              </a:avLst>
            </a:prstTxWarp>
          </a:bodyPr>
          <a:lstStyle/>
          <a:p>
            <a:pPr algn="ctr"/>
            <a:r>
              <a:rPr lang="en-US" altLang="zh-CN" sz="3600" kern="10" dirty="0" smtClean="0">
                <a:ln w="12700">
                  <a:solidFill>
                    <a:srgbClr val="3333CC"/>
                  </a:solidFill>
                  <a:round/>
                  <a:headEnd/>
                  <a:tailEnd/>
                </a:ln>
                <a:solidFill>
                  <a:srgbClr val="B2B2B2">
                    <a:alpha val="50000"/>
                  </a:srgbClr>
                </a:solidFill>
                <a:effectLst>
                  <a:outerShdw dist="45791" dir="2021404" algn="ctr" rotWithShape="0">
                    <a:srgbClr val="9999FF"/>
                  </a:outerShdw>
                </a:effectLst>
                <a:latin typeface="宋体"/>
                <a:ea typeface="宋体"/>
              </a:rPr>
              <a:t>2</a:t>
            </a:r>
            <a:r>
              <a:rPr lang="zh-CN" altLang="en-US" sz="3600" kern="10" dirty="0" smtClean="0">
                <a:ln w="12700">
                  <a:solidFill>
                    <a:srgbClr val="3333CC"/>
                  </a:solidFill>
                  <a:round/>
                  <a:headEnd/>
                  <a:tailEnd/>
                </a:ln>
                <a:solidFill>
                  <a:srgbClr val="B2B2B2">
                    <a:alpha val="50000"/>
                  </a:srgbClr>
                </a:solidFill>
                <a:effectLst>
                  <a:outerShdw dist="45791" dir="2021404" algn="ctr" rotWithShape="0">
                    <a:srgbClr val="9999FF"/>
                  </a:outerShdw>
                </a:effectLst>
                <a:latin typeface="宋体"/>
                <a:ea typeface="宋体"/>
              </a:rPr>
              <a:t>、艺</a:t>
            </a:r>
            <a:r>
              <a:rPr lang="zh-CN" altLang="en-US" sz="3600" kern="10" dirty="0">
                <a:ln w="12700">
                  <a:solidFill>
                    <a:srgbClr val="3333CC"/>
                  </a:solidFill>
                  <a:round/>
                  <a:headEnd/>
                  <a:tailEnd/>
                </a:ln>
                <a:solidFill>
                  <a:srgbClr val="B2B2B2">
                    <a:alpha val="50000"/>
                  </a:srgbClr>
                </a:solidFill>
                <a:effectLst>
                  <a:outerShdw dist="45791" dir="2021404" algn="ctr" rotWithShape="0">
                    <a:srgbClr val="9999FF"/>
                  </a:outerShdw>
                </a:effectLst>
                <a:latin typeface="宋体"/>
                <a:ea typeface="宋体"/>
              </a:rPr>
              <a:t>术美</a:t>
            </a:r>
          </a:p>
        </p:txBody>
      </p:sp>
      <p:sp>
        <p:nvSpPr>
          <p:cNvPr id="8" name="文本框 14339"/>
          <p:cNvSpPr txBox="1"/>
          <p:nvPr/>
        </p:nvSpPr>
        <p:spPr>
          <a:xfrm>
            <a:off x="8028384" y="188640"/>
            <a:ext cx="615553" cy="1368152"/>
          </a:xfrm>
          <a:prstGeom prst="rect">
            <a:avLst/>
          </a:prstGeom>
          <a:solidFill>
            <a:srgbClr val="008000">
              <a:alpha val="84999"/>
            </a:srgbClr>
          </a:solidFill>
          <a:ln w="9525" cap="flat" cmpd="sng">
            <a:solidFill>
              <a:srgbClr val="FF0000"/>
            </a:solidFill>
            <a:prstDash val="solid"/>
            <a:miter/>
            <a:headEnd type="none" w="med" len="med"/>
            <a:tailEnd type="none" w="med" len="med"/>
          </a:ln>
        </p:spPr>
        <p:txBody>
          <a:bodyPr vert="eaVert" wrap="square">
            <a:spAutoFit/>
          </a:bodyPr>
          <a:lstStyle/>
          <a:p>
            <a:pPr>
              <a:spcBef>
                <a:spcPct val="50000"/>
              </a:spcBef>
            </a:pPr>
            <a:r>
              <a:rPr lang="zh-CN" altLang="en-US" sz="2800" b="1" noProof="1" smtClean="0">
                <a:solidFill>
                  <a:srgbClr val="7030A0"/>
                </a:solidFill>
                <a:effectLst>
                  <a:outerShdw blurRad="38100" dist="38100" dir="2700000">
                    <a:srgbClr val="000000"/>
                  </a:outerShdw>
                </a:effectLst>
                <a:latin typeface="Times New Roman" pitchFamily="2" charset="0"/>
                <a:ea typeface="黑体" pitchFamily="2" charset="-122"/>
                <a:cs typeface="+mn-ea"/>
              </a:rPr>
              <a:t>第四段</a:t>
            </a:r>
            <a:endParaRPr lang="zh-CN" altLang="en-US" sz="2800" b="1" noProof="1">
              <a:solidFill>
                <a:srgbClr val="7030A0"/>
              </a:solidFill>
              <a:effectLst>
                <a:outerShdw blurRad="38100" dist="38100" dir="2700000">
                  <a:srgbClr val="000000"/>
                </a:outerShdw>
              </a:effectLst>
              <a:latin typeface="Times New Roman" pitchFamily="2" charset="0"/>
              <a:ea typeface="黑体" pitchFamily="2"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1268" name="图片 12292" descr="话"/>
          <p:cNvPicPr>
            <a:picLocks noChangeAspect="1" noChangeArrowheads="1"/>
          </p:cNvPicPr>
          <p:nvPr/>
        </p:nvPicPr>
        <p:blipFill>
          <a:blip r:embed="rId2" cstate="print"/>
          <a:srcRect/>
          <a:stretch>
            <a:fillRect/>
          </a:stretch>
        </p:blipFill>
        <p:spPr bwMode="auto">
          <a:xfrm>
            <a:off x="0" y="0"/>
            <a:ext cx="5364163" cy="3716338"/>
          </a:xfrm>
          <a:prstGeom prst="rect">
            <a:avLst/>
          </a:prstGeom>
          <a:noFill/>
          <a:ln w="9525">
            <a:noFill/>
            <a:miter lim="800000"/>
            <a:headEnd/>
            <a:tailEnd/>
          </a:ln>
        </p:spPr>
      </p:pic>
      <p:pic>
        <p:nvPicPr>
          <p:cNvPr id="11269" name="图片 12293" descr="道旁树"/>
          <p:cNvPicPr>
            <a:picLocks noChangeAspect="1" noChangeArrowheads="1"/>
          </p:cNvPicPr>
          <p:nvPr/>
        </p:nvPicPr>
        <p:blipFill>
          <a:blip r:embed="rId3" cstate="print"/>
          <a:srcRect/>
          <a:stretch>
            <a:fillRect/>
          </a:stretch>
        </p:blipFill>
        <p:spPr bwMode="auto">
          <a:xfrm>
            <a:off x="2844800" y="3382963"/>
            <a:ext cx="6264275" cy="3933825"/>
          </a:xfrm>
          <a:prstGeom prst="rect">
            <a:avLst/>
          </a:prstGeom>
          <a:noFill/>
          <a:ln w="9525">
            <a:noFill/>
            <a:miter lim="800000"/>
            <a:headEnd/>
            <a:tailEnd/>
          </a:ln>
        </p:spPr>
      </p:pic>
      <p:sp>
        <p:nvSpPr>
          <p:cNvPr id="12295" name="文本框 12294"/>
          <p:cNvSpPr txBox="1"/>
          <p:nvPr/>
        </p:nvSpPr>
        <p:spPr>
          <a:xfrm>
            <a:off x="251520" y="5042118"/>
            <a:ext cx="2484438" cy="1815882"/>
          </a:xfrm>
          <a:prstGeom prst="rect">
            <a:avLst/>
          </a:prstGeom>
          <a:noFill/>
          <a:ln w="9525">
            <a:noFill/>
            <a:miter/>
          </a:ln>
        </p:spPr>
        <p:txBody>
          <a:bodyPr wrap="square">
            <a:spAutoFit/>
          </a:bodyPr>
          <a:lstStyle/>
          <a:p>
            <a:pPr>
              <a:spcBef>
                <a:spcPct val="50000"/>
              </a:spcBef>
            </a:pPr>
            <a:r>
              <a:rPr lang="zh-CN" altLang="en-US" sz="2800" b="1" noProof="1">
                <a:solidFill>
                  <a:srgbClr val="990000"/>
                </a:solidFill>
                <a:effectLst>
                  <a:outerShdw blurRad="38100" dist="38100" dir="2700000">
                    <a:srgbClr val="000000"/>
                  </a:outerShdw>
                </a:effectLst>
                <a:latin typeface="Times New Roman" pitchFamily="2" charset="0"/>
                <a:ea typeface="宋体" charset="-122"/>
                <a:cs typeface="+mn-ea"/>
              </a:rPr>
              <a:t>落叶树和常绿树相间，花时不同的多种花树相间。</a:t>
            </a:r>
            <a:endParaRPr lang="zh-CN" altLang="en-US" sz="2800" b="1" noProof="1">
              <a:solidFill>
                <a:srgbClr val="990000"/>
              </a:solidFill>
              <a:effectLst>
                <a:outerShdw blurRad="38100" dist="38100" dir="2700000">
                  <a:srgbClr val="000000"/>
                </a:outerShdw>
              </a:effectLst>
              <a:latin typeface="Times New Roman" pitchFamily="2" charset="0"/>
              <a:ea typeface="宋体" charset="-122"/>
            </a:endParaRPr>
          </a:p>
        </p:txBody>
      </p:sp>
      <p:sp>
        <p:nvSpPr>
          <p:cNvPr id="12296" name="矩形 12295"/>
          <p:cNvSpPr>
            <a:spLocks noChangeArrowheads="1" noChangeShapeType="1" noTextEdit="1"/>
          </p:cNvSpPr>
          <p:nvPr/>
        </p:nvSpPr>
        <p:spPr bwMode="auto">
          <a:xfrm>
            <a:off x="251520" y="3933056"/>
            <a:ext cx="2520950" cy="863203"/>
          </a:xfrm>
          <a:prstGeom prst="rect">
            <a:avLst/>
          </a:prstGeom>
        </p:spPr>
        <p:txBody>
          <a:bodyPr wrap="none" fromWordArt="1">
            <a:prstTxWarp prst="textPlain">
              <a:avLst>
                <a:gd name="adj" fmla="val 50000"/>
              </a:avLst>
            </a:prstTxWarp>
          </a:bodyPr>
          <a:lstStyle/>
          <a:p>
            <a:pPr algn="ctr"/>
            <a:r>
              <a:rPr lang="en-US" altLang="zh-CN" sz="3600" kern="10" dirty="0" smtClean="0">
                <a:ln w="12700">
                  <a:solidFill>
                    <a:srgbClr val="3333CC"/>
                  </a:solidFill>
                  <a:round/>
                  <a:headEnd/>
                  <a:tailEnd/>
                </a:ln>
                <a:solidFill>
                  <a:srgbClr val="B2B2B2">
                    <a:alpha val="50000"/>
                  </a:srgbClr>
                </a:solidFill>
                <a:effectLst>
                  <a:outerShdw dist="45791" dir="2021404" algn="ctr" rotWithShape="0">
                    <a:srgbClr val="9999FF"/>
                  </a:outerShdw>
                </a:effectLst>
                <a:latin typeface="宋体"/>
                <a:ea typeface="宋体"/>
              </a:rPr>
              <a:t>3</a:t>
            </a:r>
            <a:r>
              <a:rPr lang="zh-CN" altLang="en-US" sz="3600" kern="10" dirty="0" smtClean="0">
                <a:ln w="12700">
                  <a:solidFill>
                    <a:srgbClr val="3333CC"/>
                  </a:solidFill>
                  <a:round/>
                  <a:headEnd/>
                  <a:tailEnd/>
                </a:ln>
                <a:solidFill>
                  <a:srgbClr val="B2B2B2">
                    <a:alpha val="50000"/>
                  </a:srgbClr>
                </a:solidFill>
                <a:effectLst>
                  <a:outerShdw dist="45791" dir="2021404" algn="ctr" rotWithShape="0">
                    <a:srgbClr val="9999FF"/>
                  </a:outerShdw>
                </a:effectLst>
                <a:latin typeface="宋体"/>
                <a:ea typeface="宋体"/>
              </a:rPr>
              <a:t>、映</a:t>
            </a:r>
            <a:r>
              <a:rPr lang="zh-CN" altLang="en-US" sz="3600" kern="10" dirty="0">
                <a:ln w="12700">
                  <a:solidFill>
                    <a:srgbClr val="3333CC"/>
                  </a:solidFill>
                  <a:round/>
                  <a:headEnd/>
                  <a:tailEnd/>
                </a:ln>
                <a:solidFill>
                  <a:srgbClr val="B2B2B2">
                    <a:alpha val="50000"/>
                  </a:srgbClr>
                </a:solidFill>
                <a:effectLst>
                  <a:outerShdw dist="45791" dir="2021404" algn="ctr" rotWithShape="0">
                    <a:srgbClr val="9999FF"/>
                  </a:outerShdw>
                </a:effectLst>
                <a:latin typeface="宋体"/>
                <a:ea typeface="宋体"/>
              </a:rPr>
              <a:t>衬美</a:t>
            </a:r>
          </a:p>
        </p:txBody>
      </p:sp>
      <p:pic>
        <p:nvPicPr>
          <p:cNvPr id="10" name="图片 9" descr="61136aa3eb823683caefd02f"/>
          <p:cNvPicPr>
            <a:picLocks noChangeAspect="1" noChangeArrowheads="1"/>
          </p:cNvPicPr>
          <p:nvPr/>
        </p:nvPicPr>
        <p:blipFill>
          <a:blip r:embed="rId4" cstate="print"/>
          <a:srcRect/>
          <a:stretch>
            <a:fillRect/>
          </a:stretch>
        </p:blipFill>
        <p:spPr bwMode="auto">
          <a:xfrm>
            <a:off x="5364088" y="0"/>
            <a:ext cx="3779912" cy="3320827"/>
          </a:xfrm>
          <a:prstGeom prst="rect">
            <a:avLst/>
          </a:prstGeom>
          <a:noFill/>
          <a:ln w="9525">
            <a:solidFill>
              <a:srgbClr val="FF0000"/>
            </a:solidFill>
            <a:miter lim="800000"/>
            <a:headEnd/>
            <a:tailEnd/>
          </a:ln>
        </p:spPr>
      </p:pic>
      <p:sp>
        <p:nvSpPr>
          <p:cNvPr id="7" name="文本框 14339"/>
          <p:cNvSpPr txBox="1"/>
          <p:nvPr/>
        </p:nvSpPr>
        <p:spPr>
          <a:xfrm>
            <a:off x="2843808" y="3717032"/>
            <a:ext cx="615553" cy="1368152"/>
          </a:xfrm>
          <a:prstGeom prst="rect">
            <a:avLst/>
          </a:prstGeom>
          <a:solidFill>
            <a:srgbClr val="008000">
              <a:alpha val="84999"/>
            </a:srgbClr>
          </a:solidFill>
          <a:ln w="9525" cap="flat" cmpd="sng">
            <a:solidFill>
              <a:srgbClr val="FF0000"/>
            </a:solidFill>
            <a:prstDash val="solid"/>
            <a:miter/>
            <a:headEnd type="none" w="med" len="med"/>
            <a:tailEnd type="none" w="med" len="med"/>
          </a:ln>
        </p:spPr>
        <p:txBody>
          <a:bodyPr vert="eaVert" wrap="square">
            <a:spAutoFit/>
          </a:bodyPr>
          <a:lstStyle/>
          <a:p>
            <a:pPr>
              <a:spcBef>
                <a:spcPct val="50000"/>
              </a:spcBef>
            </a:pPr>
            <a:r>
              <a:rPr lang="zh-CN" altLang="en-US" sz="2800" b="1" noProof="1" smtClean="0">
                <a:solidFill>
                  <a:srgbClr val="7030A0"/>
                </a:solidFill>
                <a:effectLst>
                  <a:outerShdw blurRad="38100" dist="38100" dir="2700000">
                    <a:srgbClr val="000000"/>
                  </a:outerShdw>
                </a:effectLst>
                <a:latin typeface="Times New Roman" pitchFamily="2" charset="0"/>
                <a:ea typeface="黑体" pitchFamily="2" charset="-122"/>
                <a:cs typeface="+mn-ea"/>
              </a:rPr>
              <a:t>第五段</a:t>
            </a:r>
            <a:endParaRPr lang="zh-CN" altLang="en-US" sz="2800" b="1" noProof="1">
              <a:solidFill>
                <a:srgbClr val="7030A0"/>
              </a:solidFill>
              <a:effectLst>
                <a:outerShdw blurRad="38100" dist="38100" dir="2700000">
                  <a:srgbClr val="000000"/>
                </a:outerShdw>
              </a:effectLst>
              <a:latin typeface="Times New Roman" pitchFamily="2" charset="0"/>
              <a:ea typeface="黑体" pitchFamily="2"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70" name="Picture 2" descr="拙政园3"/>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2289" name="图片 13313" descr="QQ截图20151015101628"/>
          <p:cNvPicPr>
            <a:picLocks noChangeAspect="1" noChangeArrowheads="1"/>
          </p:cNvPicPr>
          <p:nvPr/>
        </p:nvPicPr>
        <p:blipFill>
          <a:blip r:embed="rId2" cstate="print"/>
          <a:srcRect/>
          <a:stretch>
            <a:fillRect/>
          </a:stretch>
        </p:blipFill>
        <p:spPr bwMode="auto">
          <a:xfrm>
            <a:off x="2771775" y="6597650"/>
            <a:ext cx="4032250" cy="260350"/>
          </a:xfrm>
          <a:prstGeom prst="rect">
            <a:avLst/>
          </a:prstGeom>
          <a:noFill/>
          <a:ln w="9525">
            <a:noFill/>
            <a:miter lim="800000"/>
            <a:headEnd/>
            <a:tailEnd/>
          </a:ln>
        </p:spPr>
      </p:pic>
      <p:pic>
        <p:nvPicPr>
          <p:cNvPr id="12293" name="图片 13317" descr="树"/>
          <p:cNvPicPr>
            <a:picLocks noChangeAspect="1" noChangeArrowheads="1"/>
          </p:cNvPicPr>
          <p:nvPr/>
        </p:nvPicPr>
        <p:blipFill>
          <a:blip r:embed="rId3" cstate="print"/>
          <a:srcRect/>
          <a:stretch>
            <a:fillRect/>
          </a:stretch>
        </p:blipFill>
        <p:spPr bwMode="auto">
          <a:xfrm>
            <a:off x="0" y="0"/>
            <a:ext cx="4030177" cy="3501008"/>
          </a:xfrm>
          <a:prstGeom prst="rect">
            <a:avLst/>
          </a:prstGeom>
          <a:noFill/>
          <a:ln w="9525">
            <a:noFill/>
            <a:miter lim="800000"/>
            <a:headEnd/>
            <a:tailEnd/>
          </a:ln>
        </p:spPr>
      </p:pic>
      <p:pic>
        <p:nvPicPr>
          <p:cNvPr id="12294" name="图片 13318" descr="227411161"/>
          <p:cNvPicPr>
            <a:picLocks noChangeAspect="1" noChangeArrowheads="1"/>
          </p:cNvPicPr>
          <p:nvPr/>
        </p:nvPicPr>
        <p:blipFill>
          <a:blip r:embed="rId4" cstate="print"/>
          <a:srcRect/>
          <a:stretch>
            <a:fillRect/>
          </a:stretch>
        </p:blipFill>
        <p:spPr bwMode="auto">
          <a:xfrm>
            <a:off x="4330700" y="3248025"/>
            <a:ext cx="4813300" cy="3632200"/>
          </a:xfrm>
          <a:prstGeom prst="rect">
            <a:avLst/>
          </a:prstGeom>
          <a:noFill/>
          <a:ln w="9525">
            <a:noFill/>
            <a:miter lim="800000"/>
            <a:headEnd/>
            <a:tailEnd/>
          </a:ln>
        </p:spPr>
      </p:pic>
      <p:sp>
        <p:nvSpPr>
          <p:cNvPr id="12295" name="折角形 13319"/>
          <p:cNvSpPr>
            <a:spLocks noChangeArrowheads="1"/>
          </p:cNvSpPr>
          <p:nvPr/>
        </p:nvSpPr>
        <p:spPr bwMode="auto">
          <a:xfrm>
            <a:off x="215900" y="3644900"/>
            <a:ext cx="4033838" cy="2447925"/>
          </a:xfrm>
          <a:prstGeom prst="foldedCorner">
            <a:avLst>
              <a:gd name="adj" fmla="val 12500"/>
            </a:avLst>
          </a:prstGeom>
          <a:solidFill>
            <a:schemeClr val="accent1">
              <a:alpha val="15999"/>
            </a:schemeClr>
          </a:solidFill>
          <a:ln w="9525">
            <a:solidFill>
              <a:srgbClr val="FF0000"/>
            </a:solidFill>
            <a:round/>
            <a:headEnd/>
            <a:tailEnd/>
          </a:ln>
        </p:spPr>
        <p:txBody>
          <a:bodyPr/>
          <a:lstStyle/>
          <a:p>
            <a:endParaRPr lang="zh-CN" altLang="en-US">
              <a:latin typeface="Times New Roman" pitchFamily="18" charset="0"/>
            </a:endParaRPr>
          </a:p>
        </p:txBody>
      </p:sp>
      <p:sp>
        <p:nvSpPr>
          <p:cNvPr id="13321" name="矩形 13320"/>
          <p:cNvSpPr/>
          <p:nvPr/>
        </p:nvSpPr>
        <p:spPr>
          <a:xfrm>
            <a:off x="180975" y="3787775"/>
            <a:ext cx="4319588" cy="2227263"/>
          </a:xfrm>
          <a:prstGeom prst="rect">
            <a:avLst/>
          </a:prstGeom>
          <a:noFill/>
          <a:ln w="9525">
            <a:noFill/>
            <a:miter/>
          </a:ln>
        </p:spPr>
        <p:txBody>
          <a:bodyPr>
            <a:spAutoFit/>
          </a:bodyPr>
          <a:lstStyle/>
          <a:p>
            <a:r>
              <a:rPr lang="zh-CN" altLang="en-US" sz="2800" b="1" noProof="1">
                <a:solidFill>
                  <a:schemeClr val="accent1"/>
                </a:solidFill>
                <a:latin typeface="Times New Roman" pitchFamily="2" charset="0"/>
                <a:ea typeface="隶书" pitchFamily="1" charset="-122"/>
                <a:cs typeface="+mn-ea"/>
              </a:rPr>
              <a:t>        </a:t>
            </a:r>
            <a:r>
              <a:rPr lang="zh-CN" altLang="en-US" sz="2800" b="1" noProof="1">
                <a:effectLst>
                  <a:outerShdw blurRad="38100" dist="38100" dir="2700000">
                    <a:srgbClr val="FFFFFF"/>
                  </a:outerShdw>
                </a:effectLst>
                <a:latin typeface="Times New Roman" pitchFamily="2" charset="0"/>
                <a:ea typeface="宋体" charset="-122"/>
                <a:cs typeface="+mn-ea"/>
              </a:rPr>
              <a:t>墙壁上有砖砌的各式镂空图案，廊子大多是两边无所依傍的，实际是</a:t>
            </a:r>
            <a:r>
              <a:rPr lang="zh-CN" altLang="en-US" sz="2800" b="1" noProof="1">
                <a:solidFill>
                  <a:srgbClr val="FF0000"/>
                </a:solidFill>
                <a:effectLst>
                  <a:outerShdw blurRad="38100" dist="38100" dir="2700000">
                    <a:srgbClr val="000000"/>
                  </a:outerShdw>
                </a:effectLst>
                <a:latin typeface="Times New Roman" pitchFamily="2" charset="0"/>
                <a:ea typeface="宋体" charset="-122"/>
                <a:cs typeface="+mn-ea"/>
              </a:rPr>
              <a:t>隔而不隔</a:t>
            </a:r>
            <a:r>
              <a:rPr lang="en-US" altLang="x-none" sz="2800" b="1" noProof="1">
                <a:solidFill>
                  <a:srgbClr val="FF0000"/>
                </a:solidFill>
                <a:effectLst>
                  <a:outerShdw blurRad="38100" dist="38100" dir="2700000">
                    <a:srgbClr val="000000"/>
                  </a:outerShdw>
                </a:effectLst>
                <a:latin typeface="Times New Roman" pitchFamily="2" charset="0"/>
                <a:ea typeface="宋体" charset="-122"/>
                <a:cs typeface="+mn-ea"/>
              </a:rPr>
              <a:t>,</a:t>
            </a:r>
            <a:r>
              <a:rPr lang="zh-CN" altLang="en-US" sz="2800" b="1" noProof="1">
                <a:solidFill>
                  <a:srgbClr val="FF0000"/>
                </a:solidFill>
                <a:effectLst>
                  <a:outerShdw blurRad="38100" dist="38100" dir="2700000">
                    <a:srgbClr val="000000"/>
                  </a:outerShdw>
                </a:effectLst>
                <a:latin typeface="Times New Roman" pitchFamily="2" charset="0"/>
                <a:ea typeface="宋体" charset="-122"/>
                <a:cs typeface="+mn-ea"/>
              </a:rPr>
              <a:t>界而未界</a:t>
            </a:r>
            <a:r>
              <a:rPr lang="zh-CN" altLang="en-US" sz="2800" b="1" noProof="1">
                <a:effectLst>
                  <a:outerShdw blurRad="38100" dist="38100" dir="2700000">
                    <a:srgbClr val="FFFFFF"/>
                  </a:outerShdw>
                </a:effectLst>
                <a:latin typeface="Times New Roman" pitchFamily="2" charset="0"/>
                <a:ea typeface="宋体" charset="-122"/>
                <a:cs typeface="+mn-ea"/>
              </a:rPr>
              <a:t>，因而更增加了景致的深度。</a:t>
            </a:r>
            <a:endParaRPr lang="zh-CN" altLang="en-US" sz="2800" b="1" noProof="1">
              <a:effectLst>
                <a:outerShdw blurRad="38100" dist="38100" dir="2700000">
                  <a:srgbClr val="FFFFFF"/>
                </a:outerShdw>
              </a:effectLst>
              <a:latin typeface="Times New Roman" pitchFamily="2" charset="0"/>
              <a:ea typeface="宋体" charset="-122"/>
            </a:endParaRPr>
          </a:p>
        </p:txBody>
      </p:sp>
      <p:sp>
        <p:nvSpPr>
          <p:cNvPr id="13322" name="矩形 13321"/>
          <p:cNvSpPr>
            <a:spLocks noChangeArrowheads="1" noChangeShapeType="1" noTextEdit="1"/>
          </p:cNvSpPr>
          <p:nvPr/>
        </p:nvSpPr>
        <p:spPr bwMode="auto">
          <a:xfrm>
            <a:off x="6876256" y="980728"/>
            <a:ext cx="2088009" cy="1081088"/>
          </a:xfrm>
          <a:prstGeom prst="rect">
            <a:avLst/>
          </a:prstGeom>
        </p:spPr>
        <p:txBody>
          <a:bodyPr wrap="none" fromWordArt="1">
            <a:prstTxWarp prst="textPlain">
              <a:avLst>
                <a:gd name="adj" fmla="val 50000"/>
              </a:avLst>
            </a:prstTxWarp>
          </a:bodyPr>
          <a:lstStyle/>
          <a:p>
            <a:pPr algn="ctr"/>
            <a:r>
              <a:rPr lang="en-US" altLang="zh-CN" sz="3600" kern="10" dirty="0" smtClean="0">
                <a:ln w="12700">
                  <a:solidFill>
                    <a:srgbClr val="3333CC"/>
                  </a:solidFill>
                  <a:round/>
                  <a:headEnd/>
                  <a:tailEnd/>
                </a:ln>
                <a:solidFill>
                  <a:srgbClr val="B2B2B2">
                    <a:alpha val="50000"/>
                  </a:srgbClr>
                </a:solidFill>
                <a:effectLst>
                  <a:outerShdw dist="45791" dir="2021404" algn="ctr" rotWithShape="0">
                    <a:srgbClr val="9999FF"/>
                  </a:outerShdw>
                </a:effectLst>
                <a:latin typeface="宋体"/>
                <a:ea typeface="宋体"/>
              </a:rPr>
              <a:t>4</a:t>
            </a:r>
            <a:r>
              <a:rPr lang="zh-CN" altLang="en-US" sz="3600" kern="10" dirty="0" smtClean="0">
                <a:ln w="12700">
                  <a:solidFill>
                    <a:srgbClr val="3333CC"/>
                  </a:solidFill>
                  <a:round/>
                  <a:headEnd/>
                  <a:tailEnd/>
                </a:ln>
                <a:solidFill>
                  <a:srgbClr val="B2B2B2">
                    <a:alpha val="50000"/>
                  </a:srgbClr>
                </a:solidFill>
                <a:effectLst>
                  <a:outerShdw dist="45791" dir="2021404" algn="ctr" rotWithShape="0">
                    <a:srgbClr val="9999FF"/>
                  </a:outerShdw>
                </a:effectLst>
                <a:latin typeface="宋体"/>
                <a:ea typeface="宋体"/>
              </a:rPr>
              <a:t>、层</a:t>
            </a:r>
            <a:r>
              <a:rPr lang="zh-CN" altLang="en-US" sz="3600" kern="10" dirty="0">
                <a:ln w="12700">
                  <a:solidFill>
                    <a:srgbClr val="3333CC"/>
                  </a:solidFill>
                  <a:round/>
                  <a:headEnd/>
                  <a:tailEnd/>
                </a:ln>
                <a:solidFill>
                  <a:srgbClr val="B2B2B2">
                    <a:alpha val="50000"/>
                  </a:srgbClr>
                </a:solidFill>
                <a:effectLst>
                  <a:outerShdw dist="45791" dir="2021404" algn="ctr" rotWithShape="0">
                    <a:srgbClr val="9999FF"/>
                  </a:outerShdw>
                </a:effectLst>
                <a:latin typeface="宋体"/>
                <a:ea typeface="宋体"/>
              </a:rPr>
              <a:t>次美</a:t>
            </a:r>
          </a:p>
        </p:txBody>
      </p:sp>
      <p:pic>
        <p:nvPicPr>
          <p:cNvPr id="12" name="图片 11" descr="e87f542a1f213f115343c1b2"/>
          <p:cNvPicPr>
            <a:picLocks noChangeAspect="1" noChangeArrowheads="1"/>
          </p:cNvPicPr>
          <p:nvPr/>
        </p:nvPicPr>
        <p:blipFill>
          <a:blip r:embed="rId5" cstate="print"/>
          <a:srcRect/>
          <a:stretch>
            <a:fillRect/>
          </a:stretch>
        </p:blipFill>
        <p:spPr bwMode="auto">
          <a:xfrm>
            <a:off x="3995936" y="188640"/>
            <a:ext cx="2808287" cy="2880320"/>
          </a:xfrm>
          <a:prstGeom prst="rect">
            <a:avLst/>
          </a:prstGeom>
          <a:noFill/>
          <a:ln w="9525">
            <a:solidFill>
              <a:srgbClr val="FF0000"/>
            </a:solidFill>
            <a:miter lim="800000"/>
            <a:headEnd/>
            <a:tailEnd/>
          </a:ln>
        </p:spPr>
      </p:pic>
      <p:sp>
        <p:nvSpPr>
          <p:cNvPr id="9" name="文本框 14339"/>
          <p:cNvSpPr txBox="1"/>
          <p:nvPr/>
        </p:nvSpPr>
        <p:spPr>
          <a:xfrm>
            <a:off x="7164288" y="2204864"/>
            <a:ext cx="615553" cy="1368152"/>
          </a:xfrm>
          <a:prstGeom prst="rect">
            <a:avLst/>
          </a:prstGeom>
          <a:solidFill>
            <a:srgbClr val="008000">
              <a:alpha val="84999"/>
            </a:srgbClr>
          </a:solidFill>
          <a:ln w="9525" cap="flat" cmpd="sng">
            <a:solidFill>
              <a:srgbClr val="FF0000"/>
            </a:solidFill>
            <a:prstDash val="solid"/>
            <a:miter/>
            <a:headEnd type="none" w="med" len="med"/>
            <a:tailEnd type="none" w="med" len="med"/>
          </a:ln>
        </p:spPr>
        <p:txBody>
          <a:bodyPr vert="eaVert" wrap="square">
            <a:spAutoFit/>
          </a:bodyPr>
          <a:lstStyle/>
          <a:p>
            <a:pPr>
              <a:spcBef>
                <a:spcPct val="50000"/>
              </a:spcBef>
            </a:pPr>
            <a:r>
              <a:rPr lang="zh-CN" altLang="en-US" sz="2800" b="1" noProof="1" smtClean="0">
                <a:solidFill>
                  <a:srgbClr val="7030A0"/>
                </a:solidFill>
                <a:effectLst>
                  <a:outerShdw blurRad="38100" dist="38100" dir="2700000">
                    <a:srgbClr val="000000"/>
                  </a:outerShdw>
                </a:effectLst>
                <a:latin typeface="Times New Roman" pitchFamily="2" charset="0"/>
                <a:ea typeface="黑体" pitchFamily="2" charset="-122"/>
                <a:cs typeface="+mn-ea"/>
              </a:rPr>
              <a:t>第六段</a:t>
            </a:r>
            <a:endParaRPr lang="zh-CN" altLang="en-US" sz="2800" b="1" noProof="1">
              <a:solidFill>
                <a:srgbClr val="7030A0"/>
              </a:solidFill>
              <a:effectLst>
                <a:outerShdw blurRad="38100" dist="38100" dir="2700000">
                  <a:srgbClr val="000000"/>
                </a:outerShdw>
              </a:effectLst>
              <a:latin typeface="Times New Roman" pitchFamily="2" charset="0"/>
              <a:ea typeface="黑体" pitchFamily="2" charset="-122"/>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7" name="Picture 3" descr="D:\Documents\Pictures\图片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19458" name="标题 19457"/>
          <p:cNvSpPr>
            <a:spLocks noGrp="1"/>
          </p:cNvSpPr>
          <p:nvPr>
            <p:ph type="title"/>
          </p:nvPr>
        </p:nvSpPr>
        <p:spPr>
          <a:xfrm>
            <a:off x="0" y="333375"/>
            <a:ext cx="8602663" cy="1143000"/>
          </a:xfrm>
        </p:spPr>
        <p:txBody>
          <a:bodyPr>
            <a:noAutofit/>
          </a:bodyPr>
          <a:lstStyle/>
          <a:p>
            <a:r>
              <a:rPr lang="zh-CN" altLang="en-US" sz="4800" b="1" noProof="1">
                <a:solidFill>
                  <a:srgbClr val="7030A0"/>
                </a:solidFill>
                <a:effectLst>
                  <a:outerShdw blurRad="38100" dist="38100" dir="2700000">
                    <a:srgbClr val="FFFFFF"/>
                  </a:outerShdw>
                </a:effectLst>
                <a:ea typeface="黑体" pitchFamily="2" charset="-122"/>
              </a:rPr>
              <a:t>文章从哪几方面说明整体特征？</a:t>
            </a:r>
          </a:p>
        </p:txBody>
      </p:sp>
      <p:sp>
        <p:nvSpPr>
          <p:cNvPr id="19459" name="文本占位符 19458"/>
          <p:cNvSpPr>
            <a:spLocks noGrp="1" noChangeArrowheads="1"/>
          </p:cNvSpPr>
          <p:nvPr>
            <p:ph type="body" idx="1"/>
          </p:nvPr>
        </p:nvSpPr>
        <p:spPr>
          <a:xfrm>
            <a:off x="179388" y="1412875"/>
            <a:ext cx="8316912" cy="4824413"/>
          </a:xfrm>
        </p:spPr>
        <p:txBody>
          <a:bodyPr/>
          <a:lstStyle/>
          <a:p>
            <a:pPr marL="533400" indent="-533400">
              <a:buFont typeface="Arial" pitchFamily="34" charset="0"/>
              <a:buNone/>
            </a:pPr>
            <a:r>
              <a:rPr lang="zh-CN" altLang="en-US" b="1" dirty="0" smtClean="0">
                <a:solidFill>
                  <a:srgbClr val="008000"/>
                </a:solidFill>
                <a:ea typeface="楷体_GB2312" pitchFamily="49" charset="-122"/>
              </a:rPr>
              <a:t>先从四个主要方面说明：</a:t>
            </a:r>
          </a:p>
          <a:p>
            <a:pPr marL="939800" lvl="1" indent="-457200">
              <a:buFont typeface="Arial" pitchFamily="34" charset="0"/>
              <a:buAutoNum type="arabicPeriod"/>
            </a:pPr>
            <a:r>
              <a:rPr lang="zh-CN" altLang="en-US" b="1" dirty="0" smtClean="0">
                <a:ea typeface="楷体_GB2312" pitchFamily="49" charset="-122"/>
              </a:rPr>
              <a:t>亭台轩榭的布局</a:t>
            </a:r>
            <a:r>
              <a:rPr lang="en-US" b="1" dirty="0" smtClean="0">
                <a:ea typeface="楷体_GB2312" pitchFamily="49" charset="-122"/>
              </a:rPr>
              <a:t>——</a:t>
            </a:r>
            <a:r>
              <a:rPr lang="zh-CN" altLang="en-US" b="1" dirty="0" smtClean="0">
                <a:solidFill>
                  <a:srgbClr val="990000"/>
                </a:solidFill>
                <a:ea typeface="楷体_GB2312" pitchFamily="49" charset="-122"/>
              </a:rPr>
              <a:t>布局</a:t>
            </a:r>
            <a:r>
              <a:rPr lang="zh-CN" altLang="en-US" b="1" dirty="0" smtClean="0">
                <a:solidFill>
                  <a:srgbClr val="990000"/>
                </a:solidFill>
                <a:ea typeface="楷体_GB2312" pitchFamily="49" charset="-122"/>
              </a:rPr>
              <a:t>美（第</a:t>
            </a:r>
            <a:r>
              <a:rPr lang="en-US" altLang="zh-CN" b="1" dirty="0" smtClean="0">
                <a:solidFill>
                  <a:srgbClr val="990000"/>
                </a:solidFill>
                <a:ea typeface="楷体_GB2312" pitchFamily="49" charset="-122"/>
              </a:rPr>
              <a:t>3</a:t>
            </a:r>
            <a:r>
              <a:rPr lang="zh-CN" altLang="en-US" b="1" dirty="0" smtClean="0">
                <a:solidFill>
                  <a:srgbClr val="990000"/>
                </a:solidFill>
                <a:ea typeface="楷体_GB2312" pitchFamily="49" charset="-122"/>
              </a:rPr>
              <a:t>段）</a:t>
            </a:r>
            <a:endParaRPr lang="zh-CN" altLang="en-US" b="1" dirty="0" smtClean="0">
              <a:solidFill>
                <a:srgbClr val="990000"/>
              </a:solidFill>
              <a:ea typeface="楷体_GB2312" pitchFamily="49" charset="-122"/>
            </a:endParaRPr>
          </a:p>
          <a:p>
            <a:pPr marL="939800" lvl="1" indent="-457200">
              <a:buFont typeface="Arial" pitchFamily="34" charset="0"/>
              <a:buAutoNum type="arabicPeriod"/>
            </a:pPr>
            <a:r>
              <a:rPr lang="zh-CN" altLang="en-US" b="1" dirty="0" smtClean="0">
                <a:ea typeface="楷体_GB2312" pitchFamily="49" charset="-122"/>
              </a:rPr>
              <a:t>假山池沼的配合</a:t>
            </a:r>
            <a:r>
              <a:rPr lang="en-US" b="1" dirty="0" smtClean="0">
                <a:ea typeface="楷体_GB2312" pitchFamily="49" charset="-122"/>
              </a:rPr>
              <a:t>——</a:t>
            </a:r>
            <a:r>
              <a:rPr lang="zh-CN" altLang="en-US" b="1" dirty="0" smtClean="0">
                <a:solidFill>
                  <a:srgbClr val="990000"/>
                </a:solidFill>
                <a:ea typeface="楷体_GB2312" pitchFamily="49" charset="-122"/>
              </a:rPr>
              <a:t>艺术</a:t>
            </a:r>
            <a:r>
              <a:rPr lang="zh-CN" altLang="en-US" b="1" dirty="0" smtClean="0">
                <a:solidFill>
                  <a:srgbClr val="990000"/>
                </a:solidFill>
                <a:ea typeface="楷体_GB2312" pitchFamily="49" charset="-122"/>
              </a:rPr>
              <a:t>美（第</a:t>
            </a:r>
            <a:r>
              <a:rPr lang="en-US" altLang="zh-CN" b="1" dirty="0" smtClean="0">
                <a:solidFill>
                  <a:srgbClr val="990000"/>
                </a:solidFill>
                <a:ea typeface="楷体_GB2312" pitchFamily="49" charset="-122"/>
              </a:rPr>
              <a:t>4</a:t>
            </a:r>
            <a:r>
              <a:rPr lang="zh-CN" altLang="en-US" b="1" dirty="0" smtClean="0">
                <a:solidFill>
                  <a:srgbClr val="990000"/>
                </a:solidFill>
                <a:ea typeface="楷体_GB2312" pitchFamily="49" charset="-122"/>
              </a:rPr>
              <a:t>段）</a:t>
            </a:r>
            <a:endParaRPr lang="zh-CN" altLang="en-US" b="1" dirty="0" smtClean="0">
              <a:solidFill>
                <a:srgbClr val="990000"/>
              </a:solidFill>
              <a:ea typeface="楷体_GB2312" pitchFamily="49" charset="-122"/>
            </a:endParaRPr>
          </a:p>
          <a:p>
            <a:pPr marL="939800" lvl="1" indent="-457200">
              <a:buFont typeface="Arial" pitchFamily="34" charset="0"/>
              <a:buAutoNum type="arabicPeriod"/>
            </a:pPr>
            <a:r>
              <a:rPr lang="zh-CN" altLang="en-US" b="1" dirty="0" smtClean="0">
                <a:ea typeface="楷体_GB2312" pitchFamily="49" charset="-122"/>
              </a:rPr>
              <a:t>花草树木的映衬</a:t>
            </a:r>
            <a:r>
              <a:rPr lang="en-US" b="1" dirty="0" smtClean="0">
                <a:ea typeface="楷体_GB2312" pitchFamily="49" charset="-122"/>
              </a:rPr>
              <a:t>——</a:t>
            </a:r>
            <a:r>
              <a:rPr lang="zh-CN" altLang="en-US" b="1" dirty="0" smtClean="0">
                <a:solidFill>
                  <a:srgbClr val="990000"/>
                </a:solidFill>
                <a:ea typeface="楷体_GB2312" pitchFamily="49" charset="-122"/>
              </a:rPr>
              <a:t>映衬</a:t>
            </a:r>
            <a:r>
              <a:rPr lang="zh-CN" altLang="en-US" b="1" dirty="0" smtClean="0">
                <a:solidFill>
                  <a:srgbClr val="990000"/>
                </a:solidFill>
                <a:ea typeface="楷体_GB2312" pitchFamily="49" charset="-122"/>
              </a:rPr>
              <a:t>美（第</a:t>
            </a:r>
            <a:r>
              <a:rPr lang="en-US" altLang="zh-CN" b="1" dirty="0" smtClean="0">
                <a:solidFill>
                  <a:srgbClr val="990000"/>
                </a:solidFill>
                <a:ea typeface="楷体_GB2312" pitchFamily="49" charset="-122"/>
              </a:rPr>
              <a:t>5</a:t>
            </a:r>
            <a:r>
              <a:rPr lang="zh-CN" altLang="en-US" b="1" dirty="0" smtClean="0">
                <a:solidFill>
                  <a:srgbClr val="990000"/>
                </a:solidFill>
                <a:ea typeface="楷体_GB2312" pitchFamily="49" charset="-122"/>
              </a:rPr>
              <a:t>段）</a:t>
            </a:r>
            <a:endParaRPr lang="zh-CN" altLang="en-US" b="1" dirty="0" smtClean="0">
              <a:solidFill>
                <a:srgbClr val="990000"/>
              </a:solidFill>
              <a:ea typeface="楷体_GB2312" pitchFamily="49" charset="-122"/>
            </a:endParaRPr>
          </a:p>
          <a:p>
            <a:pPr marL="939800" lvl="1" indent="-457200">
              <a:buFont typeface="Arial" pitchFamily="34" charset="0"/>
              <a:buAutoNum type="arabicPeriod"/>
            </a:pPr>
            <a:r>
              <a:rPr lang="zh-CN" altLang="en-US" b="1" dirty="0" smtClean="0">
                <a:ea typeface="楷体_GB2312" pitchFamily="49" charset="-122"/>
              </a:rPr>
              <a:t>近景远景的层次</a:t>
            </a:r>
            <a:r>
              <a:rPr lang="en-US" b="1" dirty="0" smtClean="0">
                <a:ea typeface="楷体_GB2312" pitchFamily="49" charset="-122"/>
              </a:rPr>
              <a:t>——</a:t>
            </a:r>
            <a:r>
              <a:rPr lang="zh-CN" altLang="en-US" b="1" dirty="0" smtClean="0">
                <a:solidFill>
                  <a:srgbClr val="990000"/>
                </a:solidFill>
                <a:ea typeface="楷体_GB2312" pitchFamily="49" charset="-122"/>
              </a:rPr>
              <a:t>层次</a:t>
            </a:r>
            <a:r>
              <a:rPr lang="zh-CN" altLang="en-US" b="1" dirty="0" smtClean="0">
                <a:solidFill>
                  <a:srgbClr val="990000"/>
                </a:solidFill>
                <a:ea typeface="楷体_GB2312" pitchFamily="49" charset="-122"/>
              </a:rPr>
              <a:t>美（第</a:t>
            </a:r>
            <a:r>
              <a:rPr lang="en-US" altLang="zh-CN" b="1" dirty="0" smtClean="0">
                <a:solidFill>
                  <a:srgbClr val="990000"/>
                </a:solidFill>
                <a:ea typeface="楷体_GB2312" pitchFamily="49" charset="-122"/>
              </a:rPr>
              <a:t>6</a:t>
            </a:r>
            <a:r>
              <a:rPr lang="zh-CN" altLang="en-US" b="1" dirty="0" smtClean="0">
                <a:solidFill>
                  <a:srgbClr val="990000"/>
                </a:solidFill>
                <a:ea typeface="楷体_GB2312" pitchFamily="49" charset="-122"/>
              </a:rPr>
              <a:t>段）</a:t>
            </a:r>
            <a:endParaRPr lang="zh-CN" altLang="en-US" b="1" dirty="0" smtClean="0">
              <a:solidFill>
                <a:srgbClr val="990000"/>
              </a:solidFill>
              <a:ea typeface="楷体_GB2312" pitchFamily="49" charset="-122"/>
            </a:endParaRPr>
          </a:p>
          <a:p>
            <a:pPr marL="533400" indent="-533400">
              <a:buFont typeface="Arial" pitchFamily="34" charset="0"/>
              <a:buNone/>
            </a:pPr>
            <a:r>
              <a:rPr lang="zh-CN" altLang="en-US" b="1" dirty="0" smtClean="0">
                <a:solidFill>
                  <a:srgbClr val="008000"/>
                </a:solidFill>
                <a:ea typeface="楷体_GB2312" pitchFamily="49" charset="-122"/>
              </a:rPr>
              <a:t>然后从三个细微方面说明：</a:t>
            </a:r>
          </a:p>
          <a:p>
            <a:pPr marL="939800" lvl="1" indent="-457200">
              <a:buFont typeface="Arial" pitchFamily="34" charset="0"/>
              <a:buAutoNum type="arabicPeriod"/>
            </a:pPr>
            <a:r>
              <a:rPr lang="zh-CN" altLang="en-US" b="1" dirty="0" smtClean="0">
                <a:ea typeface="楷体_GB2312" pitchFamily="49" charset="-122"/>
              </a:rPr>
              <a:t>角落的布置</a:t>
            </a:r>
            <a:r>
              <a:rPr lang="en-US" b="1" dirty="0" smtClean="0">
                <a:ea typeface="楷体_GB2312" pitchFamily="49" charset="-122"/>
              </a:rPr>
              <a:t>——</a:t>
            </a:r>
            <a:r>
              <a:rPr lang="zh-CN" altLang="en-US" b="1" dirty="0" smtClean="0">
                <a:solidFill>
                  <a:srgbClr val="990000"/>
                </a:solidFill>
              </a:rPr>
              <a:t>构图</a:t>
            </a:r>
            <a:r>
              <a:rPr lang="zh-CN" altLang="en-US" b="1" dirty="0" smtClean="0">
                <a:solidFill>
                  <a:srgbClr val="990000"/>
                </a:solidFill>
              </a:rPr>
              <a:t>美（第</a:t>
            </a:r>
            <a:r>
              <a:rPr lang="en-US" altLang="zh-CN" b="1" dirty="0" smtClean="0">
                <a:solidFill>
                  <a:srgbClr val="990000"/>
                </a:solidFill>
              </a:rPr>
              <a:t>7</a:t>
            </a:r>
            <a:r>
              <a:rPr lang="zh-CN" altLang="en-US" b="1" dirty="0" smtClean="0">
                <a:solidFill>
                  <a:srgbClr val="990000"/>
                </a:solidFill>
              </a:rPr>
              <a:t>段）</a:t>
            </a:r>
            <a:endParaRPr lang="en-US" b="1" dirty="0" smtClean="0">
              <a:solidFill>
                <a:srgbClr val="990000"/>
              </a:solidFill>
              <a:ea typeface="楷体_GB2312" pitchFamily="49" charset="-122"/>
            </a:endParaRPr>
          </a:p>
          <a:p>
            <a:pPr marL="939800" lvl="1" indent="-457200">
              <a:buFont typeface="Arial" pitchFamily="34" charset="0"/>
              <a:buAutoNum type="arabicPeriod"/>
            </a:pPr>
            <a:r>
              <a:rPr lang="zh-CN" altLang="en-US" b="1" dirty="0" smtClean="0">
                <a:ea typeface="楷体_GB2312" pitchFamily="49" charset="-122"/>
              </a:rPr>
              <a:t>门窗的雕琢</a:t>
            </a:r>
            <a:r>
              <a:rPr lang="en-US" b="1" dirty="0" smtClean="0">
                <a:ea typeface="楷体_GB2312" pitchFamily="49" charset="-122"/>
              </a:rPr>
              <a:t>——</a:t>
            </a:r>
            <a:r>
              <a:rPr lang="zh-CN" altLang="en-US" b="1" dirty="0" smtClean="0">
                <a:solidFill>
                  <a:srgbClr val="990000"/>
                </a:solidFill>
              </a:rPr>
              <a:t>图案</a:t>
            </a:r>
            <a:r>
              <a:rPr lang="zh-CN" altLang="en-US" b="1" dirty="0" smtClean="0">
                <a:solidFill>
                  <a:srgbClr val="990000"/>
                </a:solidFill>
              </a:rPr>
              <a:t>美（第</a:t>
            </a:r>
            <a:r>
              <a:rPr lang="en-US" altLang="zh-CN" b="1" dirty="0" smtClean="0">
                <a:solidFill>
                  <a:srgbClr val="990000"/>
                </a:solidFill>
              </a:rPr>
              <a:t>8</a:t>
            </a:r>
            <a:r>
              <a:rPr lang="zh-CN" altLang="en-US" b="1" dirty="0" smtClean="0">
                <a:solidFill>
                  <a:srgbClr val="990000"/>
                </a:solidFill>
              </a:rPr>
              <a:t>段）</a:t>
            </a:r>
            <a:endParaRPr lang="en-US" b="1" dirty="0" smtClean="0">
              <a:solidFill>
                <a:srgbClr val="990000"/>
              </a:solidFill>
              <a:ea typeface="楷体_GB2312" pitchFamily="49" charset="-122"/>
            </a:endParaRPr>
          </a:p>
          <a:p>
            <a:pPr marL="939800" lvl="1" indent="-457200">
              <a:buFont typeface="Arial" pitchFamily="34" charset="0"/>
              <a:buAutoNum type="arabicPeriod"/>
            </a:pPr>
            <a:r>
              <a:rPr lang="zh-CN" altLang="en-US" b="1" dirty="0" smtClean="0">
                <a:ea typeface="楷体_GB2312" pitchFamily="49" charset="-122"/>
              </a:rPr>
              <a:t>油漆的调配</a:t>
            </a:r>
            <a:r>
              <a:rPr lang="en-US" b="1" dirty="0" smtClean="0">
                <a:ea typeface="楷体_GB2312" pitchFamily="49" charset="-122"/>
              </a:rPr>
              <a:t>——</a:t>
            </a:r>
            <a:r>
              <a:rPr lang="zh-CN" altLang="en-US" b="1" dirty="0" smtClean="0">
                <a:solidFill>
                  <a:srgbClr val="990000"/>
                </a:solidFill>
              </a:rPr>
              <a:t>色彩</a:t>
            </a:r>
            <a:r>
              <a:rPr lang="zh-CN" altLang="en-US" b="1" dirty="0" smtClean="0">
                <a:solidFill>
                  <a:srgbClr val="990000"/>
                </a:solidFill>
              </a:rPr>
              <a:t>美（第</a:t>
            </a:r>
            <a:r>
              <a:rPr lang="en-US" altLang="zh-CN" b="1" dirty="0" smtClean="0">
                <a:solidFill>
                  <a:srgbClr val="990000"/>
                </a:solidFill>
              </a:rPr>
              <a:t>9</a:t>
            </a:r>
            <a:r>
              <a:rPr lang="zh-CN" altLang="en-US" b="1" dirty="0" smtClean="0">
                <a:solidFill>
                  <a:srgbClr val="990000"/>
                </a:solidFill>
              </a:rPr>
              <a:t>段）</a:t>
            </a:r>
            <a:endParaRPr lang="en-US" b="1" dirty="0" smtClean="0">
              <a:solidFill>
                <a:srgbClr val="990000"/>
              </a:solidFill>
            </a:endParaRPr>
          </a:p>
        </p:txBody>
      </p:sp>
      <p:pic>
        <p:nvPicPr>
          <p:cNvPr id="18437" name="图片 19461" descr="QQ截图20151015101628"/>
          <p:cNvPicPr>
            <a:picLocks noChangeAspect="1" noChangeArrowheads="1"/>
          </p:cNvPicPr>
          <p:nvPr/>
        </p:nvPicPr>
        <p:blipFill>
          <a:blip r:embed="rId3" cstate="print"/>
          <a:srcRect/>
          <a:stretch>
            <a:fillRect/>
          </a:stretch>
        </p:blipFill>
        <p:spPr bwMode="auto">
          <a:xfrm>
            <a:off x="2771775" y="6597650"/>
            <a:ext cx="4032250" cy="260350"/>
          </a:xfrm>
          <a:prstGeom prst="rect">
            <a:avLst/>
          </a:prstGeom>
          <a:noFill/>
          <a:ln w="9525">
            <a:noFill/>
            <a:miter lim="800000"/>
            <a:headEnd/>
            <a:tailEnd/>
          </a:ln>
        </p:spPr>
      </p:pic>
    </p:spTree>
  </p:cSld>
  <p:clrMapOvr>
    <a:masterClrMapping/>
  </p:clrMapOvr>
  <p:transition spd="med">
    <p:random/>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3" descr="D:\Documents\Pictures\图片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0482" name="文本框 20481"/>
          <p:cNvSpPr txBox="1">
            <a:spLocks noChangeArrowheads="1"/>
          </p:cNvSpPr>
          <p:nvPr/>
        </p:nvSpPr>
        <p:spPr bwMode="auto">
          <a:xfrm>
            <a:off x="251520" y="1556792"/>
            <a:ext cx="2376959" cy="5016758"/>
          </a:xfrm>
          <a:prstGeom prst="rect">
            <a:avLst/>
          </a:prstGeom>
          <a:noFill/>
          <a:ln w="9525">
            <a:noFill/>
            <a:miter lim="800000"/>
            <a:headEnd/>
            <a:tailEnd/>
          </a:ln>
        </p:spPr>
        <p:txBody>
          <a:bodyPr wrap="square">
            <a:spAutoFit/>
          </a:bodyPr>
          <a:lstStyle/>
          <a:p>
            <a:pPr>
              <a:spcBef>
                <a:spcPct val="50000"/>
              </a:spcBef>
            </a:pPr>
            <a:r>
              <a:rPr lang="zh-CN" altLang="en-US" sz="3200" b="1" dirty="0" smtClean="0">
                <a:solidFill>
                  <a:srgbClr val="008000"/>
                </a:solidFill>
                <a:latin typeface="Times New Roman" pitchFamily="18" charset="0"/>
                <a:ea typeface="方正姚体" pitchFamily="2" charset="-122"/>
              </a:rPr>
              <a:t>地位：</a:t>
            </a:r>
            <a:r>
              <a:rPr lang="zh-CN" altLang="en-US" sz="3200" b="1" dirty="0" smtClean="0">
                <a:solidFill>
                  <a:srgbClr val="FF0000"/>
                </a:solidFill>
                <a:latin typeface="Times New Roman" pitchFamily="18" charset="0"/>
                <a:ea typeface="方正姚体" pitchFamily="2" charset="-122"/>
              </a:rPr>
              <a:t>标本</a:t>
            </a:r>
            <a:endParaRPr lang="en-US" altLang="zh-CN" sz="3200" b="1" dirty="0" smtClean="0">
              <a:solidFill>
                <a:srgbClr val="FF0000"/>
              </a:solidFill>
              <a:latin typeface="Times New Roman" pitchFamily="18" charset="0"/>
              <a:ea typeface="方正姚体" pitchFamily="2" charset="-122"/>
            </a:endParaRPr>
          </a:p>
          <a:p>
            <a:pPr>
              <a:spcBef>
                <a:spcPct val="50000"/>
              </a:spcBef>
            </a:pPr>
            <a:r>
              <a:rPr lang="zh-CN" altLang="en-US" sz="3200" b="1" dirty="0" smtClean="0">
                <a:solidFill>
                  <a:srgbClr val="008000"/>
                </a:solidFill>
                <a:latin typeface="Times New Roman" pitchFamily="18" charset="0"/>
                <a:ea typeface="方正姚体" pitchFamily="2" charset="-122"/>
              </a:rPr>
              <a:t>总</a:t>
            </a:r>
            <a:r>
              <a:rPr lang="zh-CN" altLang="en-US" sz="3200" b="1" dirty="0">
                <a:solidFill>
                  <a:srgbClr val="008000"/>
                </a:solidFill>
                <a:latin typeface="Times New Roman" pitchFamily="18" charset="0"/>
                <a:ea typeface="方正姚体" pitchFamily="2" charset="-122"/>
              </a:rPr>
              <a:t>体特征：</a:t>
            </a:r>
            <a:r>
              <a:rPr lang="zh-CN" altLang="en-US" sz="3200" b="1" dirty="0">
                <a:latin typeface="Times New Roman" pitchFamily="18" charset="0"/>
                <a:ea typeface="楷体_GB2312" pitchFamily="49" charset="-122"/>
              </a:rPr>
              <a:t>务必使游览者无论站在哪个点上，眼前总是一幅完美的</a:t>
            </a:r>
            <a:r>
              <a:rPr lang="zh-CN" altLang="en-US" sz="3200" b="1" dirty="0">
                <a:solidFill>
                  <a:srgbClr val="FF0000"/>
                </a:solidFill>
                <a:latin typeface="Times New Roman" pitchFamily="18" charset="0"/>
                <a:ea typeface="楷体_GB2312" pitchFamily="49" charset="-122"/>
              </a:rPr>
              <a:t>图画</a:t>
            </a:r>
            <a:r>
              <a:rPr lang="zh-CN" altLang="en-US" sz="3200" b="1" dirty="0" smtClean="0">
                <a:solidFill>
                  <a:srgbClr val="FF0000"/>
                </a:solidFill>
                <a:latin typeface="Times New Roman" pitchFamily="18" charset="0"/>
                <a:ea typeface="楷体_GB2312" pitchFamily="49" charset="-122"/>
              </a:rPr>
              <a:t>。</a:t>
            </a:r>
            <a:endParaRPr lang="en-US" altLang="zh-CN" sz="3200" b="1" dirty="0" smtClean="0">
              <a:solidFill>
                <a:srgbClr val="FF0000"/>
              </a:solidFill>
              <a:latin typeface="Times New Roman" pitchFamily="18" charset="0"/>
              <a:ea typeface="楷体_GB2312" pitchFamily="49" charset="-122"/>
            </a:endParaRPr>
          </a:p>
          <a:p>
            <a:pPr>
              <a:spcBef>
                <a:spcPct val="50000"/>
              </a:spcBef>
            </a:pPr>
            <a:r>
              <a:rPr lang="en-US" altLang="zh-CN" sz="3200" b="1" dirty="0" smtClean="0">
                <a:solidFill>
                  <a:srgbClr val="FF0000"/>
                </a:solidFill>
                <a:latin typeface="Times New Roman" pitchFamily="18" charset="0"/>
                <a:ea typeface="楷体_GB2312" pitchFamily="49" charset="-122"/>
              </a:rPr>
              <a:t>   </a:t>
            </a:r>
            <a:r>
              <a:rPr lang="zh-CN" altLang="en-US" sz="2800" b="1" dirty="0" smtClean="0">
                <a:latin typeface="Times New Roman" pitchFamily="18" charset="0"/>
                <a:ea typeface="楷体_GB2312" pitchFamily="49" charset="-122"/>
              </a:rPr>
              <a:t>（</a:t>
            </a:r>
            <a:r>
              <a:rPr lang="en-US" altLang="zh-CN" sz="2800" b="1" dirty="0" smtClean="0">
                <a:latin typeface="Times New Roman" pitchFamily="18" charset="0"/>
                <a:ea typeface="楷体_GB2312" pitchFamily="49" charset="-122"/>
              </a:rPr>
              <a:t>1</a:t>
            </a:r>
            <a:r>
              <a:rPr lang="zh-CN" altLang="en-US" sz="2800" b="1" dirty="0" smtClean="0">
                <a:latin typeface="Times New Roman" pitchFamily="18" charset="0"/>
                <a:ea typeface="楷体_GB2312" pitchFamily="49" charset="-122"/>
              </a:rPr>
              <a:t>、</a:t>
            </a:r>
            <a:r>
              <a:rPr lang="en-US" altLang="zh-CN" sz="2800" b="1" dirty="0" smtClean="0">
                <a:latin typeface="Times New Roman" pitchFamily="18" charset="0"/>
                <a:ea typeface="楷体_GB2312" pitchFamily="49" charset="-122"/>
              </a:rPr>
              <a:t>2</a:t>
            </a:r>
            <a:r>
              <a:rPr lang="zh-CN" altLang="en-US" sz="2800" b="1" dirty="0" smtClean="0">
                <a:latin typeface="Times New Roman" pitchFamily="18" charset="0"/>
                <a:ea typeface="楷体_GB2312" pitchFamily="49" charset="-122"/>
              </a:rPr>
              <a:t>段）</a:t>
            </a:r>
            <a:endParaRPr lang="zh-CN" altLang="en-US" sz="2800" b="1" dirty="0">
              <a:latin typeface="Times New Roman" pitchFamily="18" charset="0"/>
              <a:ea typeface="楷体_GB2312" pitchFamily="49" charset="-122"/>
            </a:endParaRPr>
          </a:p>
        </p:txBody>
      </p:sp>
      <p:sp>
        <p:nvSpPr>
          <p:cNvPr id="20483" name="文本框 20482"/>
          <p:cNvSpPr txBox="1">
            <a:spLocks noChangeArrowheads="1"/>
          </p:cNvSpPr>
          <p:nvPr/>
        </p:nvSpPr>
        <p:spPr bwMode="auto">
          <a:xfrm>
            <a:off x="3429000" y="1462088"/>
            <a:ext cx="3816350" cy="519112"/>
          </a:xfrm>
          <a:prstGeom prst="rect">
            <a:avLst/>
          </a:prstGeom>
          <a:noFill/>
          <a:ln w="9525">
            <a:noFill/>
            <a:miter lim="800000"/>
            <a:headEnd/>
            <a:tailEnd/>
          </a:ln>
        </p:spPr>
        <p:txBody>
          <a:bodyPr wrap="none">
            <a:spAutoFit/>
          </a:bodyPr>
          <a:lstStyle/>
          <a:p>
            <a:r>
              <a:rPr lang="zh-CN" altLang="en-US" sz="2800" b="1">
                <a:latin typeface="Times New Roman" pitchFamily="18" charset="0"/>
                <a:ea typeface="楷体_GB2312" pitchFamily="49" charset="-122"/>
              </a:rPr>
              <a:t>①讲究亭台轩榭的布局</a:t>
            </a:r>
            <a:r>
              <a:rPr lang="zh-CN" altLang="en-US">
                <a:latin typeface="Times New Roman" pitchFamily="18" charset="0"/>
              </a:rPr>
              <a:t> </a:t>
            </a:r>
          </a:p>
        </p:txBody>
      </p:sp>
      <p:sp>
        <p:nvSpPr>
          <p:cNvPr id="20484" name="文本框 20483"/>
          <p:cNvSpPr txBox="1">
            <a:spLocks noChangeArrowheads="1"/>
          </p:cNvSpPr>
          <p:nvPr/>
        </p:nvSpPr>
        <p:spPr bwMode="auto">
          <a:xfrm>
            <a:off x="3429000" y="2057400"/>
            <a:ext cx="3810000" cy="519113"/>
          </a:xfrm>
          <a:prstGeom prst="rect">
            <a:avLst/>
          </a:prstGeom>
          <a:noFill/>
          <a:ln w="9525">
            <a:noFill/>
            <a:miter lim="800000"/>
            <a:headEnd/>
            <a:tailEnd/>
          </a:ln>
        </p:spPr>
        <p:txBody>
          <a:bodyPr>
            <a:spAutoFit/>
          </a:bodyPr>
          <a:lstStyle/>
          <a:p>
            <a:pPr>
              <a:spcBef>
                <a:spcPct val="50000"/>
              </a:spcBef>
            </a:pPr>
            <a:r>
              <a:rPr lang="zh-CN" altLang="en-US" sz="2800" b="1">
                <a:latin typeface="Times New Roman" pitchFamily="18" charset="0"/>
                <a:ea typeface="楷体_GB2312" pitchFamily="49" charset="-122"/>
              </a:rPr>
              <a:t>②讲究假山池沼的配合</a:t>
            </a:r>
            <a:r>
              <a:rPr lang="zh-CN" altLang="en-US">
                <a:latin typeface="Times New Roman" pitchFamily="18" charset="0"/>
              </a:rPr>
              <a:t> </a:t>
            </a:r>
          </a:p>
        </p:txBody>
      </p:sp>
      <p:sp>
        <p:nvSpPr>
          <p:cNvPr id="20485" name="文本框 20484"/>
          <p:cNvSpPr txBox="1">
            <a:spLocks noChangeArrowheads="1"/>
          </p:cNvSpPr>
          <p:nvPr/>
        </p:nvSpPr>
        <p:spPr bwMode="auto">
          <a:xfrm>
            <a:off x="3429000" y="2743200"/>
            <a:ext cx="4343400" cy="519113"/>
          </a:xfrm>
          <a:prstGeom prst="rect">
            <a:avLst/>
          </a:prstGeom>
          <a:noFill/>
          <a:ln w="9525">
            <a:noFill/>
            <a:miter lim="800000"/>
            <a:headEnd/>
            <a:tailEnd/>
          </a:ln>
        </p:spPr>
        <p:txBody>
          <a:bodyPr>
            <a:spAutoFit/>
          </a:bodyPr>
          <a:lstStyle/>
          <a:p>
            <a:pPr>
              <a:spcBef>
                <a:spcPct val="50000"/>
              </a:spcBef>
            </a:pPr>
            <a:r>
              <a:rPr lang="zh-CN" altLang="en-US" sz="2800" b="1">
                <a:latin typeface="Times New Roman" pitchFamily="18" charset="0"/>
                <a:ea typeface="楷体_GB2312" pitchFamily="49" charset="-122"/>
              </a:rPr>
              <a:t>③讲究花草树木的映衬</a:t>
            </a:r>
            <a:r>
              <a:rPr lang="zh-CN" altLang="en-US">
                <a:latin typeface="Times New Roman" pitchFamily="18" charset="0"/>
              </a:rPr>
              <a:t> </a:t>
            </a:r>
          </a:p>
        </p:txBody>
      </p:sp>
      <p:sp>
        <p:nvSpPr>
          <p:cNvPr id="20486" name="文本框 20485"/>
          <p:cNvSpPr txBox="1">
            <a:spLocks noChangeArrowheads="1"/>
          </p:cNvSpPr>
          <p:nvPr/>
        </p:nvSpPr>
        <p:spPr bwMode="auto">
          <a:xfrm>
            <a:off x="3429000" y="3429000"/>
            <a:ext cx="4114800" cy="519113"/>
          </a:xfrm>
          <a:prstGeom prst="rect">
            <a:avLst/>
          </a:prstGeom>
          <a:noFill/>
          <a:ln w="9525">
            <a:noFill/>
            <a:miter lim="800000"/>
            <a:headEnd/>
            <a:tailEnd/>
          </a:ln>
        </p:spPr>
        <p:txBody>
          <a:bodyPr>
            <a:spAutoFit/>
          </a:bodyPr>
          <a:lstStyle/>
          <a:p>
            <a:pPr>
              <a:spcBef>
                <a:spcPct val="50000"/>
              </a:spcBef>
            </a:pPr>
            <a:r>
              <a:rPr lang="zh-CN" altLang="en-US" sz="2800" b="1" dirty="0">
                <a:latin typeface="Times New Roman" pitchFamily="18" charset="0"/>
                <a:ea typeface="楷体_GB2312" pitchFamily="49" charset="-122"/>
              </a:rPr>
              <a:t>④讲究近景远景的层次</a:t>
            </a:r>
            <a:r>
              <a:rPr lang="zh-CN" altLang="en-US" dirty="0">
                <a:latin typeface="Times New Roman" pitchFamily="18" charset="0"/>
              </a:rPr>
              <a:t> </a:t>
            </a:r>
          </a:p>
        </p:txBody>
      </p:sp>
      <p:sp>
        <p:nvSpPr>
          <p:cNvPr id="20487" name="文本框 20486"/>
          <p:cNvSpPr txBox="1">
            <a:spLocks noChangeArrowheads="1"/>
          </p:cNvSpPr>
          <p:nvPr/>
        </p:nvSpPr>
        <p:spPr bwMode="auto">
          <a:xfrm>
            <a:off x="3429000" y="4129088"/>
            <a:ext cx="4038600" cy="519112"/>
          </a:xfrm>
          <a:prstGeom prst="rect">
            <a:avLst/>
          </a:prstGeom>
          <a:noFill/>
          <a:ln w="9525">
            <a:noFill/>
            <a:miter lim="800000"/>
            <a:headEnd/>
            <a:tailEnd/>
          </a:ln>
        </p:spPr>
        <p:txBody>
          <a:bodyPr>
            <a:spAutoFit/>
          </a:bodyPr>
          <a:lstStyle/>
          <a:p>
            <a:pPr>
              <a:spcBef>
                <a:spcPct val="50000"/>
              </a:spcBef>
            </a:pPr>
            <a:r>
              <a:rPr lang="zh-CN" altLang="en-US" sz="2800" b="1">
                <a:latin typeface="Times New Roman" pitchFamily="18" charset="0"/>
                <a:ea typeface="楷体_GB2312" pitchFamily="49" charset="-122"/>
              </a:rPr>
              <a:t>⑤角落的构图美</a:t>
            </a:r>
            <a:r>
              <a:rPr lang="zh-CN" altLang="en-US">
                <a:latin typeface="Times New Roman" pitchFamily="18" charset="0"/>
              </a:rPr>
              <a:t> </a:t>
            </a:r>
          </a:p>
        </p:txBody>
      </p:sp>
      <p:sp>
        <p:nvSpPr>
          <p:cNvPr id="20488" name="文本框 20487"/>
          <p:cNvSpPr txBox="1">
            <a:spLocks noChangeArrowheads="1"/>
          </p:cNvSpPr>
          <p:nvPr/>
        </p:nvSpPr>
        <p:spPr bwMode="auto">
          <a:xfrm>
            <a:off x="3429000" y="4724400"/>
            <a:ext cx="3810000" cy="519113"/>
          </a:xfrm>
          <a:prstGeom prst="rect">
            <a:avLst/>
          </a:prstGeom>
          <a:noFill/>
          <a:ln w="9525">
            <a:noFill/>
            <a:miter lim="800000"/>
            <a:headEnd/>
            <a:tailEnd/>
          </a:ln>
        </p:spPr>
        <p:txBody>
          <a:bodyPr>
            <a:spAutoFit/>
          </a:bodyPr>
          <a:lstStyle/>
          <a:p>
            <a:pPr>
              <a:spcBef>
                <a:spcPct val="50000"/>
              </a:spcBef>
            </a:pPr>
            <a:r>
              <a:rPr lang="zh-CN" altLang="en-US" sz="2800" b="1">
                <a:latin typeface="Times New Roman" pitchFamily="18" charset="0"/>
                <a:ea typeface="楷体_GB2312" pitchFamily="49" charset="-122"/>
              </a:rPr>
              <a:t>⑥门窗的图案美</a:t>
            </a:r>
            <a:r>
              <a:rPr lang="zh-CN" altLang="en-US">
                <a:latin typeface="Times New Roman" pitchFamily="18" charset="0"/>
              </a:rPr>
              <a:t> </a:t>
            </a:r>
          </a:p>
        </p:txBody>
      </p:sp>
      <p:sp>
        <p:nvSpPr>
          <p:cNvPr id="20489" name="文本框 20488"/>
          <p:cNvSpPr txBox="1">
            <a:spLocks noChangeArrowheads="1"/>
          </p:cNvSpPr>
          <p:nvPr/>
        </p:nvSpPr>
        <p:spPr bwMode="auto">
          <a:xfrm>
            <a:off x="3429000" y="5229200"/>
            <a:ext cx="3810000" cy="523220"/>
          </a:xfrm>
          <a:prstGeom prst="rect">
            <a:avLst/>
          </a:prstGeom>
          <a:noFill/>
          <a:ln w="9525">
            <a:noFill/>
            <a:miter lim="800000"/>
            <a:headEnd/>
            <a:tailEnd/>
          </a:ln>
        </p:spPr>
        <p:txBody>
          <a:bodyPr wrap="square">
            <a:spAutoFit/>
          </a:bodyPr>
          <a:lstStyle/>
          <a:p>
            <a:pPr>
              <a:spcBef>
                <a:spcPct val="50000"/>
              </a:spcBef>
            </a:pPr>
            <a:r>
              <a:rPr lang="zh-CN" altLang="en-US" sz="2800" b="1" dirty="0">
                <a:latin typeface="Times New Roman" pitchFamily="18" charset="0"/>
                <a:ea typeface="楷体_GB2312" pitchFamily="49" charset="-122"/>
              </a:rPr>
              <a:t>⑦建筑的色彩美</a:t>
            </a:r>
            <a:r>
              <a:rPr lang="zh-CN" altLang="en-US" dirty="0">
                <a:latin typeface="Times New Roman" pitchFamily="18" charset="0"/>
              </a:rPr>
              <a:t> </a:t>
            </a:r>
          </a:p>
        </p:txBody>
      </p:sp>
      <p:sp>
        <p:nvSpPr>
          <p:cNvPr id="20490" name="左大括号 20489"/>
          <p:cNvSpPr>
            <a:spLocks/>
          </p:cNvSpPr>
          <p:nvPr/>
        </p:nvSpPr>
        <p:spPr bwMode="auto">
          <a:xfrm>
            <a:off x="2743200" y="1600200"/>
            <a:ext cx="457200" cy="4114800"/>
          </a:xfrm>
          <a:prstGeom prst="leftBrace">
            <a:avLst>
              <a:gd name="adj1" fmla="val 75000"/>
              <a:gd name="adj2" fmla="val 50000"/>
            </a:avLst>
          </a:prstGeom>
          <a:noFill/>
          <a:ln w="9525">
            <a:solidFill>
              <a:schemeClr val="tx1"/>
            </a:solidFill>
            <a:round/>
            <a:headEnd/>
            <a:tailEnd/>
          </a:ln>
        </p:spPr>
        <p:txBody>
          <a:bodyPr/>
          <a:lstStyle/>
          <a:p>
            <a:endParaRPr lang="zh-CN" altLang="en-US">
              <a:latin typeface="Times New Roman" pitchFamily="18" charset="0"/>
            </a:endParaRPr>
          </a:p>
        </p:txBody>
      </p:sp>
      <p:sp>
        <p:nvSpPr>
          <p:cNvPr id="20491" name="右大括号 20490"/>
          <p:cNvSpPr>
            <a:spLocks/>
          </p:cNvSpPr>
          <p:nvPr/>
        </p:nvSpPr>
        <p:spPr bwMode="auto">
          <a:xfrm>
            <a:off x="7086600" y="1524000"/>
            <a:ext cx="304800" cy="2286000"/>
          </a:xfrm>
          <a:prstGeom prst="rightBrace">
            <a:avLst>
              <a:gd name="adj1" fmla="val 62500"/>
              <a:gd name="adj2" fmla="val 50000"/>
            </a:avLst>
          </a:prstGeom>
          <a:noFill/>
          <a:ln w="9525">
            <a:solidFill>
              <a:schemeClr val="tx1"/>
            </a:solidFill>
            <a:round/>
            <a:headEnd/>
            <a:tailEnd/>
          </a:ln>
        </p:spPr>
        <p:txBody>
          <a:bodyPr/>
          <a:lstStyle/>
          <a:p>
            <a:endParaRPr lang="zh-CN" altLang="en-US">
              <a:latin typeface="Times New Roman" pitchFamily="18" charset="0"/>
            </a:endParaRPr>
          </a:p>
        </p:txBody>
      </p:sp>
      <p:sp>
        <p:nvSpPr>
          <p:cNvPr id="20492" name="右大括号 20491"/>
          <p:cNvSpPr>
            <a:spLocks/>
          </p:cNvSpPr>
          <p:nvPr/>
        </p:nvSpPr>
        <p:spPr bwMode="auto">
          <a:xfrm>
            <a:off x="6400800" y="4267200"/>
            <a:ext cx="152400" cy="1524000"/>
          </a:xfrm>
          <a:prstGeom prst="rightBrace">
            <a:avLst>
              <a:gd name="adj1" fmla="val 83287"/>
              <a:gd name="adj2" fmla="val 50000"/>
            </a:avLst>
          </a:prstGeom>
          <a:noFill/>
          <a:ln w="9525">
            <a:solidFill>
              <a:schemeClr val="tx1"/>
            </a:solidFill>
            <a:round/>
            <a:headEnd/>
            <a:tailEnd/>
          </a:ln>
        </p:spPr>
        <p:txBody>
          <a:bodyPr/>
          <a:lstStyle/>
          <a:p>
            <a:endParaRPr lang="zh-CN" altLang="en-US">
              <a:latin typeface="Times New Roman" pitchFamily="18" charset="0"/>
            </a:endParaRPr>
          </a:p>
        </p:txBody>
      </p:sp>
      <p:sp>
        <p:nvSpPr>
          <p:cNvPr id="20493" name="文本框 20492"/>
          <p:cNvSpPr txBox="1">
            <a:spLocks noChangeArrowheads="1"/>
          </p:cNvSpPr>
          <p:nvPr/>
        </p:nvSpPr>
        <p:spPr bwMode="auto">
          <a:xfrm>
            <a:off x="7396163" y="2362200"/>
            <a:ext cx="1371600" cy="579438"/>
          </a:xfrm>
          <a:prstGeom prst="rect">
            <a:avLst/>
          </a:prstGeom>
          <a:noFill/>
          <a:ln w="9525">
            <a:noFill/>
            <a:miter lim="800000"/>
            <a:headEnd/>
            <a:tailEnd/>
          </a:ln>
        </p:spPr>
        <p:txBody>
          <a:bodyPr>
            <a:spAutoFit/>
          </a:bodyPr>
          <a:lstStyle/>
          <a:p>
            <a:r>
              <a:rPr lang="zh-CN" altLang="en-US" sz="3200" b="1">
                <a:solidFill>
                  <a:srgbClr val="FF0000"/>
                </a:solidFill>
                <a:latin typeface="Times New Roman" pitchFamily="18" charset="0"/>
                <a:ea typeface="楷体_GB2312" pitchFamily="49" charset="-122"/>
              </a:rPr>
              <a:t>整体</a:t>
            </a:r>
          </a:p>
        </p:txBody>
      </p:sp>
      <p:sp>
        <p:nvSpPr>
          <p:cNvPr id="20494" name="文本框 20493"/>
          <p:cNvSpPr txBox="1">
            <a:spLocks noChangeArrowheads="1"/>
          </p:cNvSpPr>
          <p:nvPr/>
        </p:nvSpPr>
        <p:spPr bwMode="auto">
          <a:xfrm>
            <a:off x="7380288" y="4678363"/>
            <a:ext cx="1235075" cy="579437"/>
          </a:xfrm>
          <a:prstGeom prst="rect">
            <a:avLst/>
          </a:prstGeom>
          <a:noFill/>
          <a:ln w="9525">
            <a:noFill/>
            <a:miter lim="800000"/>
            <a:headEnd/>
            <a:tailEnd/>
          </a:ln>
        </p:spPr>
        <p:txBody>
          <a:bodyPr>
            <a:spAutoFit/>
          </a:bodyPr>
          <a:lstStyle/>
          <a:p>
            <a:r>
              <a:rPr lang="zh-CN" altLang="en-US" sz="3200" b="1">
                <a:solidFill>
                  <a:srgbClr val="FF0000"/>
                </a:solidFill>
                <a:latin typeface="Times New Roman" pitchFamily="18" charset="0"/>
                <a:ea typeface="楷体_GB2312" pitchFamily="49" charset="-122"/>
              </a:rPr>
              <a:t>局部</a:t>
            </a:r>
          </a:p>
        </p:txBody>
      </p:sp>
      <p:sp>
        <p:nvSpPr>
          <p:cNvPr id="20495" name="文本框 20494"/>
          <p:cNvSpPr txBox="1">
            <a:spLocks noChangeArrowheads="1"/>
          </p:cNvSpPr>
          <p:nvPr/>
        </p:nvSpPr>
        <p:spPr bwMode="auto">
          <a:xfrm>
            <a:off x="1008063" y="715963"/>
            <a:ext cx="592137" cy="579437"/>
          </a:xfrm>
          <a:prstGeom prst="rect">
            <a:avLst/>
          </a:prstGeom>
          <a:noFill/>
          <a:ln w="9525">
            <a:noFill/>
            <a:miter lim="800000"/>
            <a:headEnd/>
            <a:tailEnd/>
          </a:ln>
        </p:spPr>
        <p:txBody>
          <a:bodyPr wrap="none">
            <a:spAutoFit/>
          </a:bodyPr>
          <a:lstStyle/>
          <a:p>
            <a:r>
              <a:rPr lang="zh-CN" altLang="en-US" sz="3200" b="1" dirty="0">
                <a:solidFill>
                  <a:srgbClr val="7030A0"/>
                </a:solidFill>
                <a:latin typeface="Times New Roman" pitchFamily="18" charset="0"/>
                <a:ea typeface="楷体_GB2312" pitchFamily="49" charset="-122"/>
              </a:rPr>
              <a:t>总</a:t>
            </a:r>
          </a:p>
        </p:txBody>
      </p:sp>
      <p:sp>
        <p:nvSpPr>
          <p:cNvPr id="20496" name="文本框 20495"/>
          <p:cNvSpPr txBox="1">
            <a:spLocks noChangeArrowheads="1"/>
          </p:cNvSpPr>
          <p:nvPr/>
        </p:nvSpPr>
        <p:spPr bwMode="auto">
          <a:xfrm>
            <a:off x="4139952" y="692696"/>
            <a:ext cx="592137" cy="579438"/>
          </a:xfrm>
          <a:prstGeom prst="rect">
            <a:avLst/>
          </a:prstGeom>
          <a:noFill/>
          <a:ln w="9525">
            <a:noFill/>
            <a:miter lim="800000"/>
            <a:headEnd/>
            <a:tailEnd/>
          </a:ln>
        </p:spPr>
        <p:txBody>
          <a:bodyPr wrap="none">
            <a:spAutoFit/>
          </a:bodyPr>
          <a:lstStyle/>
          <a:p>
            <a:r>
              <a:rPr lang="zh-CN" altLang="en-US" sz="3200" b="1" dirty="0">
                <a:solidFill>
                  <a:srgbClr val="7030A0"/>
                </a:solidFill>
                <a:latin typeface="Times New Roman" pitchFamily="18" charset="0"/>
                <a:ea typeface="楷体_GB2312" pitchFamily="49" charset="-122"/>
              </a:rPr>
              <a:t>分</a:t>
            </a:r>
          </a:p>
        </p:txBody>
      </p:sp>
      <p:sp>
        <p:nvSpPr>
          <p:cNvPr id="20497" name="直接连接符 20496"/>
          <p:cNvSpPr>
            <a:spLocks noChangeShapeType="1"/>
          </p:cNvSpPr>
          <p:nvPr/>
        </p:nvSpPr>
        <p:spPr bwMode="auto">
          <a:xfrm>
            <a:off x="7929563" y="2895600"/>
            <a:ext cx="0" cy="1828800"/>
          </a:xfrm>
          <a:prstGeom prst="line">
            <a:avLst/>
          </a:prstGeom>
          <a:noFill/>
          <a:ln w="9525">
            <a:solidFill>
              <a:srgbClr val="DA9100"/>
            </a:solidFill>
            <a:round/>
            <a:headEnd/>
            <a:tailEnd type="triangle" w="med" len="med"/>
          </a:ln>
        </p:spPr>
        <p:txBody>
          <a:bodyPr/>
          <a:lstStyle/>
          <a:p>
            <a:endParaRPr lang="zh-CN" altLang="en-US">
              <a:latin typeface="Times New Roman" pitchFamily="18" charset="0"/>
            </a:endParaRPr>
          </a:p>
        </p:txBody>
      </p:sp>
      <p:sp>
        <p:nvSpPr>
          <p:cNvPr id="20498" name="直接连接符 20497"/>
          <p:cNvSpPr>
            <a:spLocks noChangeShapeType="1"/>
          </p:cNvSpPr>
          <p:nvPr/>
        </p:nvSpPr>
        <p:spPr bwMode="auto">
          <a:xfrm flipV="1">
            <a:off x="1619250" y="980728"/>
            <a:ext cx="2520702" cy="345"/>
          </a:xfrm>
          <a:prstGeom prst="line">
            <a:avLst/>
          </a:prstGeom>
          <a:noFill/>
          <a:ln w="9525">
            <a:solidFill>
              <a:srgbClr val="DA9100"/>
            </a:solidFill>
            <a:round/>
            <a:headEnd/>
            <a:tailEnd type="triangle" w="med" len="med"/>
          </a:ln>
        </p:spPr>
        <p:txBody>
          <a:bodyPr/>
          <a:lstStyle/>
          <a:p>
            <a:endParaRPr lang="zh-CN" altLang="en-US">
              <a:latin typeface="Times New Roman" pitchFamily="18" charset="0"/>
            </a:endParaRPr>
          </a:p>
        </p:txBody>
      </p:sp>
      <p:sp>
        <p:nvSpPr>
          <p:cNvPr id="20499" name="文本框 20498"/>
          <p:cNvSpPr txBox="1">
            <a:spLocks noChangeArrowheads="1"/>
          </p:cNvSpPr>
          <p:nvPr/>
        </p:nvSpPr>
        <p:spPr bwMode="auto">
          <a:xfrm>
            <a:off x="381000" y="457200"/>
            <a:ext cx="609600" cy="1066800"/>
          </a:xfrm>
          <a:prstGeom prst="rect">
            <a:avLst/>
          </a:prstGeom>
          <a:noFill/>
          <a:ln w="9525">
            <a:noFill/>
            <a:miter lim="800000"/>
            <a:headEnd/>
            <a:tailEnd/>
          </a:ln>
        </p:spPr>
        <p:txBody>
          <a:bodyPr>
            <a:spAutoFit/>
          </a:bodyPr>
          <a:lstStyle/>
          <a:p>
            <a:pPr>
              <a:spcBef>
                <a:spcPct val="50000"/>
              </a:spcBef>
            </a:pPr>
            <a:r>
              <a:rPr lang="zh-CN" altLang="en-US" sz="3200" b="1" dirty="0">
                <a:latin typeface="Times New Roman" pitchFamily="18" charset="0"/>
                <a:ea typeface="华文新魏" pitchFamily="2" charset="-122"/>
              </a:rPr>
              <a:t>结构</a:t>
            </a:r>
          </a:p>
        </p:txBody>
      </p:sp>
      <p:sp>
        <p:nvSpPr>
          <p:cNvPr id="20500" name="文本框 20499"/>
          <p:cNvSpPr txBox="1">
            <a:spLocks noChangeArrowheads="1"/>
          </p:cNvSpPr>
          <p:nvPr/>
        </p:nvSpPr>
        <p:spPr bwMode="auto">
          <a:xfrm>
            <a:off x="7239000" y="1676400"/>
            <a:ext cx="1905000" cy="579438"/>
          </a:xfrm>
          <a:prstGeom prst="rect">
            <a:avLst/>
          </a:prstGeom>
          <a:noFill/>
          <a:ln w="9525">
            <a:noFill/>
            <a:miter lim="800000"/>
            <a:headEnd/>
            <a:tailEnd/>
          </a:ln>
        </p:spPr>
        <p:txBody>
          <a:bodyPr>
            <a:spAutoFit/>
          </a:bodyPr>
          <a:lstStyle/>
          <a:p>
            <a:pPr>
              <a:spcBef>
                <a:spcPct val="50000"/>
              </a:spcBef>
            </a:pPr>
            <a:r>
              <a:rPr lang="zh-CN" altLang="en-US" sz="3200" b="1">
                <a:solidFill>
                  <a:srgbClr val="008000"/>
                </a:solidFill>
                <a:latin typeface="Times New Roman" pitchFamily="18" charset="0"/>
                <a:ea typeface="方正姚体" pitchFamily="2" charset="-122"/>
              </a:rPr>
              <a:t>说明顺序</a:t>
            </a:r>
          </a:p>
        </p:txBody>
      </p:sp>
      <p:sp>
        <p:nvSpPr>
          <p:cNvPr id="20501" name="文本框 20500"/>
          <p:cNvSpPr txBox="1">
            <a:spLocks noChangeArrowheads="1"/>
          </p:cNvSpPr>
          <p:nvPr/>
        </p:nvSpPr>
        <p:spPr bwMode="auto">
          <a:xfrm>
            <a:off x="8364538" y="2997200"/>
            <a:ext cx="671512" cy="1692275"/>
          </a:xfrm>
          <a:prstGeom prst="rect">
            <a:avLst/>
          </a:prstGeom>
          <a:noFill/>
          <a:ln w="9525">
            <a:noFill/>
            <a:miter lim="800000"/>
            <a:headEnd/>
            <a:tailEnd/>
          </a:ln>
        </p:spPr>
        <p:txBody>
          <a:bodyPr vert="eaVert" wrap="none">
            <a:spAutoFit/>
          </a:bodyPr>
          <a:lstStyle/>
          <a:p>
            <a:r>
              <a:rPr lang="zh-CN" altLang="en-US" sz="3200" b="1">
                <a:solidFill>
                  <a:srgbClr val="009900"/>
                </a:solidFill>
                <a:latin typeface="Times New Roman" pitchFamily="18" charset="0"/>
              </a:rPr>
              <a:t>逻辑顺序</a:t>
            </a:r>
          </a:p>
        </p:txBody>
      </p:sp>
      <p:pic>
        <p:nvPicPr>
          <p:cNvPr id="19477" name="图片 20501" descr="QQ截图20151015101628"/>
          <p:cNvPicPr>
            <a:picLocks noChangeAspect="1" noChangeArrowheads="1"/>
          </p:cNvPicPr>
          <p:nvPr/>
        </p:nvPicPr>
        <p:blipFill>
          <a:blip r:embed="rId3" cstate="print"/>
          <a:srcRect/>
          <a:stretch>
            <a:fillRect/>
          </a:stretch>
        </p:blipFill>
        <p:spPr bwMode="auto">
          <a:xfrm>
            <a:off x="2771775" y="6597650"/>
            <a:ext cx="4032250" cy="260350"/>
          </a:xfrm>
          <a:prstGeom prst="rect">
            <a:avLst/>
          </a:prstGeom>
          <a:noFill/>
          <a:ln w="9525">
            <a:noFill/>
            <a:miter lim="800000"/>
            <a:headEnd/>
            <a:tailEnd/>
          </a:ln>
        </p:spPr>
      </p:pic>
      <p:sp>
        <p:nvSpPr>
          <p:cNvPr id="24" name="直接连接符 23"/>
          <p:cNvSpPr>
            <a:spLocks noChangeShapeType="1"/>
          </p:cNvSpPr>
          <p:nvPr/>
        </p:nvSpPr>
        <p:spPr bwMode="auto">
          <a:xfrm flipV="1">
            <a:off x="4644008" y="980728"/>
            <a:ext cx="2520702" cy="345"/>
          </a:xfrm>
          <a:prstGeom prst="line">
            <a:avLst/>
          </a:prstGeom>
          <a:noFill/>
          <a:ln w="9525">
            <a:solidFill>
              <a:srgbClr val="DA9100"/>
            </a:solidFill>
            <a:round/>
            <a:headEnd/>
            <a:tailEnd type="triangle" w="med" len="med"/>
          </a:ln>
        </p:spPr>
        <p:txBody>
          <a:bodyPr/>
          <a:lstStyle/>
          <a:p>
            <a:endParaRPr lang="zh-CN" altLang="en-US">
              <a:latin typeface="Times New Roman" pitchFamily="18" charset="0"/>
            </a:endParaRPr>
          </a:p>
        </p:txBody>
      </p:sp>
      <p:sp>
        <p:nvSpPr>
          <p:cNvPr id="25" name="文本框 20494"/>
          <p:cNvSpPr txBox="1">
            <a:spLocks noChangeArrowheads="1"/>
          </p:cNvSpPr>
          <p:nvPr/>
        </p:nvSpPr>
        <p:spPr bwMode="auto">
          <a:xfrm>
            <a:off x="7164288" y="692696"/>
            <a:ext cx="592137" cy="579437"/>
          </a:xfrm>
          <a:prstGeom prst="rect">
            <a:avLst/>
          </a:prstGeom>
          <a:noFill/>
          <a:ln w="9525">
            <a:noFill/>
            <a:miter lim="800000"/>
            <a:headEnd/>
            <a:tailEnd/>
          </a:ln>
        </p:spPr>
        <p:txBody>
          <a:bodyPr wrap="none">
            <a:spAutoFit/>
          </a:bodyPr>
          <a:lstStyle/>
          <a:p>
            <a:r>
              <a:rPr lang="zh-CN" altLang="en-US" sz="3200" b="1" dirty="0">
                <a:solidFill>
                  <a:srgbClr val="7030A0"/>
                </a:solidFill>
                <a:latin typeface="Times New Roman" pitchFamily="18" charset="0"/>
                <a:ea typeface="楷体_GB2312" pitchFamily="49" charset="-122"/>
              </a:rPr>
              <a:t>总</a:t>
            </a:r>
          </a:p>
        </p:txBody>
      </p:sp>
      <p:sp>
        <p:nvSpPr>
          <p:cNvPr id="26" name="文本框 20488"/>
          <p:cNvSpPr txBox="1">
            <a:spLocks noChangeArrowheads="1"/>
          </p:cNvSpPr>
          <p:nvPr/>
        </p:nvSpPr>
        <p:spPr bwMode="auto">
          <a:xfrm>
            <a:off x="2699792" y="6021288"/>
            <a:ext cx="4536504" cy="523220"/>
          </a:xfrm>
          <a:prstGeom prst="rect">
            <a:avLst/>
          </a:prstGeom>
          <a:noFill/>
          <a:ln w="9525">
            <a:noFill/>
            <a:miter lim="800000"/>
            <a:headEnd/>
            <a:tailEnd/>
          </a:ln>
        </p:spPr>
        <p:txBody>
          <a:bodyPr wrap="square">
            <a:spAutoFit/>
          </a:bodyPr>
          <a:lstStyle/>
          <a:p>
            <a:pPr>
              <a:spcBef>
                <a:spcPct val="50000"/>
              </a:spcBef>
            </a:pPr>
            <a:r>
              <a:rPr lang="zh-CN" altLang="en-US" sz="2800" b="1" dirty="0" smtClean="0">
                <a:latin typeface="Times New Roman" pitchFamily="18" charset="0"/>
                <a:ea typeface="楷体_GB2312" pitchFamily="49" charset="-122"/>
              </a:rPr>
              <a:t>（</a:t>
            </a:r>
            <a:r>
              <a:rPr lang="en-US" altLang="zh-CN" sz="2800" b="1" dirty="0" smtClean="0">
                <a:latin typeface="Times New Roman" pitchFamily="18" charset="0"/>
                <a:ea typeface="楷体_GB2312" pitchFamily="49" charset="-122"/>
              </a:rPr>
              <a:t>3</a:t>
            </a:r>
            <a:r>
              <a:rPr lang="zh-CN" altLang="en-US" sz="2800" b="1" dirty="0" smtClean="0">
                <a:latin typeface="Times New Roman" pitchFamily="18" charset="0"/>
                <a:ea typeface="楷体_GB2312" pitchFamily="49" charset="-122"/>
              </a:rPr>
              <a:t>、</a:t>
            </a:r>
            <a:r>
              <a:rPr lang="en-US" altLang="zh-CN" sz="2800" b="1" dirty="0" smtClean="0">
                <a:latin typeface="Times New Roman" pitchFamily="18" charset="0"/>
                <a:ea typeface="楷体_GB2312" pitchFamily="49" charset="-122"/>
              </a:rPr>
              <a:t>4</a:t>
            </a:r>
            <a:r>
              <a:rPr lang="zh-CN" altLang="en-US" sz="2800" b="1" dirty="0" smtClean="0">
                <a:latin typeface="Times New Roman" pitchFamily="18" charset="0"/>
                <a:ea typeface="楷体_GB2312" pitchFamily="49" charset="-122"/>
              </a:rPr>
              <a:t>、</a:t>
            </a:r>
            <a:r>
              <a:rPr lang="en-US" altLang="zh-CN" sz="2800" b="1" dirty="0" smtClean="0">
                <a:latin typeface="Times New Roman" pitchFamily="18" charset="0"/>
                <a:ea typeface="楷体_GB2312" pitchFamily="49" charset="-122"/>
              </a:rPr>
              <a:t>5</a:t>
            </a:r>
            <a:r>
              <a:rPr lang="zh-CN" altLang="en-US" sz="2800" b="1" dirty="0" smtClean="0">
                <a:latin typeface="Times New Roman" pitchFamily="18" charset="0"/>
                <a:ea typeface="楷体_GB2312" pitchFamily="49" charset="-122"/>
              </a:rPr>
              <a:t>、</a:t>
            </a:r>
            <a:r>
              <a:rPr lang="en-US" altLang="zh-CN" sz="2800" b="1" dirty="0" smtClean="0">
                <a:latin typeface="Times New Roman" pitchFamily="18" charset="0"/>
                <a:ea typeface="楷体_GB2312" pitchFamily="49" charset="-122"/>
              </a:rPr>
              <a:t>6</a:t>
            </a:r>
            <a:r>
              <a:rPr lang="zh-CN" altLang="en-US" sz="2800" b="1" dirty="0" smtClean="0">
                <a:latin typeface="Times New Roman" pitchFamily="18" charset="0"/>
                <a:ea typeface="楷体_GB2312" pitchFamily="49" charset="-122"/>
              </a:rPr>
              <a:t>、</a:t>
            </a:r>
            <a:r>
              <a:rPr lang="en-US" altLang="zh-CN" sz="2800" b="1" dirty="0" smtClean="0">
                <a:latin typeface="Times New Roman" pitchFamily="18" charset="0"/>
                <a:ea typeface="楷体_GB2312" pitchFamily="49" charset="-122"/>
              </a:rPr>
              <a:t>7</a:t>
            </a:r>
            <a:r>
              <a:rPr lang="zh-CN" altLang="en-US" sz="2800" b="1" dirty="0" smtClean="0">
                <a:latin typeface="Times New Roman" pitchFamily="18" charset="0"/>
                <a:ea typeface="楷体_GB2312" pitchFamily="49" charset="-122"/>
              </a:rPr>
              <a:t>、</a:t>
            </a:r>
            <a:r>
              <a:rPr lang="en-US" altLang="zh-CN" sz="2800" b="1" dirty="0" smtClean="0">
                <a:latin typeface="Times New Roman" pitchFamily="18" charset="0"/>
                <a:ea typeface="楷体_GB2312" pitchFamily="49" charset="-122"/>
              </a:rPr>
              <a:t>8</a:t>
            </a:r>
            <a:r>
              <a:rPr lang="zh-CN" altLang="en-US" sz="2800" b="1" dirty="0" smtClean="0">
                <a:latin typeface="Times New Roman" pitchFamily="18" charset="0"/>
                <a:ea typeface="楷体_GB2312" pitchFamily="49" charset="-122"/>
              </a:rPr>
              <a:t>、</a:t>
            </a:r>
            <a:r>
              <a:rPr lang="en-US" altLang="zh-CN" sz="2800" b="1" dirty="0" smtClean="0">
                <a:latin typeface="Times New Roman" pitchFamily="18" charset="0"/>
                <a:ea typeface="楷体_GB2312" pitchFamily="49" charset="-122"/>
              </a:rPr>
              <a:t>9</a:t>
            </a:r>
            <a:r>
              <a:rPr lang="zh-CN" altLang="en-US" sz="2800" b="1" dirty="0" smtClean="0">
                <a:latin typeface="Times New Roman" pitchFamily="18" charset="0"/>
                <a:ea typeface="楷体_GB2312" pitchFamily="49" charset="-122"/>
              </a:rPr>
              <a:t>段</a:t>
            </a:r>
            <a:r>
              <a:rPr lang="zh-CN" altLang="en-US" b="1" dirty="0" smtClean="0">
                <a:latin typeface="Times New Roman" pitchFamily="18" charset="0"/>
              </a:rPr>
              <a:t> ）</a:t>
            </a:r>
            <a:endParaRPr lang="zh-CN" altLang="en-US" b="1" dirty="0">
              <a:latin typeface="Times New Roman" pitchFamily="18" charset="0"/>
            </a:endParaRPr>
          </a:p>
        </p:txBody>
      </p:sp>
      <p:sp>
        <p:nvSpPr>
          <p:cNvPr id="27" name="文本框 20488"/>
          <p:cNvSpPr txBox="1">
            <a:spLocks noChangeArrowheads="1"/>
          </p:cNvSpPr>
          <p:nvPr/>
        </p:nvSpPr>
        <p:spPr bwMode="auto">
          <a:xfrm>
            <a:off x="7452320" y="6021288"/>
            <a:ext cx="1403648" cy="523220"/>
          </a:xfrm>
          <a:prstGeom prst="rect">
            <a:avLst/>
          </a:prstGeom>
          <a:noFill/>
          <a:ln w="9525">
            <a:noFill/>
            <a:miter lim="800000"/>
            <a:headEnd/>
            <a:tailEnd/>
          </a:ln>
        </p:spPr>
        <p:txBody>
          <a:bodyPr wrap="square">
            <a:spAutoFit/>
          </a:bodyPr>
          <a:lstStyle/>
          <a:p>
            <a:pPr>
              <a:spcBef>
                <a:spcPct val="50000"/>
              </a:spcBef>
            </a:pPr>
            <a:r>
              <a:rPr lang="zh-CN" altLang="en-US" sz="2800" b="1" dirty="0" smtClean="0">
                <a:latin typeface="Times New Roman" pitchFamily="18" charset="0"/>
                <a:ea typeface="楷体_GB2312" pitchFamily="49" charset="-122"/>
              </a:rPr>
              <a:t>（</a:t>
            </a:r>
            <a:r>
              <a:rPr lang="en-US" altLang="zh-CN" sz="2800" b="1" dirty="0" smtClean="0">
                <a:latin typeface="Times New Roman" pitchFamily="18" charset="0"/>
                <a:ea typeface="楷体_GB2312" pitchFamily="49" charset="-122"/>
              </a:rPr>
              <a:t>10</a:t>
            </a:r>
            <a:r>
              <a:rPr lang="zh-CN" altLang="en-US" sz="2800" b="1" dirty="0" smtClean="0">
                <a:latin typeface="Times New Roman" pitchFamily="18" charset="0"/>
                <a:ea typeface="楷体_GB2312" pitchFamily="49" charset="-122"/>
              </a:rPr>
              <a:t>段</a:t>
            </a:r>
            <a:r>
              <a:rPr lang="zh-CN" altLang="en-US" b="1" dirty="0" smtClean="0">
                <a:latin typeface="Times New Roman" pitchFamily="18" charset="0"/>
              </a:rPr>
              <a:t> ）</a:t>
            </a:r>
            <a:endParaRPr lang="zh-CN" altLang="en-US" b="1" dirty="0">
              <a:latin typeface="Times New Roman" pitchFamily="18"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4" descr="12O2613304Z-14922"/>
          <p:cNvPicPr>
            <a:picLocks noChangeAspect="1" noChangeArrowheads="1"/>
          </p:cNvPicPr>
          <p:nvPr/>
        </p:nvPicPr>
        <p:blipFill>
          <a:blip r:embed="rId2" cstate="print"/>
          <a:srcRect l="3542" b="7364"/>
          <a:stretch>
            <a:fillRect/>
          </a:stretch>
        </p:blipFill>
        <p:spPr bwMode="auto">
          <a:xfrm>
            <a:off x="0" y="1"/>
            <a:ext cx="9144000" cy="6858000"/>
          </a:xfrm>
          <a:prstGeom prst="rect">
            <a:avLst/>
          </a:prstGeom>
          <a:noFill/>
          <a:ln w="9525">
            <a:noFill/>
            <a:miter lim="800000"/>
            <a:headEnd/>
            <a:tailEnd/>
          </a:ln>
        </p:spPr>
      </p:pic>
      <p:sp>
        <p:nvSpPr>
          <p:cNvPr id="10243" name="Rectangle 2"/>
          <p:cNvSpPr>
            <a:spLocks noGrp="1" noChangeArrowheads="1"/>
          </p:cNvSpPr>
          <p:nvPr>
            <p:ph type="title"/>
          </p:nvPr>
        </p:nvSpPr>
        <p:spPr/>
        <p:txBody>
          <a:bodyPr>
            <a:normAutofit/>
          </a:bodyPr>
          <a:lstStyle/>
          <a:p>
            <a:pPr algn="l" eaLnBrk="1" hangingPunct="1"/>
            <a:r>
              <a:rPr lang="zh-CN" altLang="en-US" sz="6000" b="1" dirty="0" smtClean="0"/>
              <a:t>三、讨论发现</a:t>
            </a:r>
            <a:endParaRPr lang="zh-CN" altLang="en-US" sz="6000" b="1" dirty="0" smtClean="0"/>
          </a:p>
        </p:txBody>
      </p:sp>
      <p:sp>
        <p:nvSpPr>
          <p:cNvPr id="10244" name="Rectangle 3"/>
          <p:cNvSpPr>
            <a:spLocks noGrp="1" noChangeArrowheads="1"/>
          </p:cNvSpPr>
          <p:nvPr>
            <p:ph type="body" idx="1"/>
          </p:nvPr>
        </p:nvSpPr>
        <p:spPr>
          <a:xfrm>
            <a:off x="179512" y="1600200"/>
            <a:ext cx="8712968" cy="4853135"/>
          </a:xfrm>
        </p:spPr>
        <p:txBody>
          <a:bodyPr/>
          <a:lstStyle/>
          <a:p>
            <a:pPr eaLnBrk="1" hangingPunct="1">
              <a:buNone/>
            </a:pPr>
            <a:r>
              <a:rPr lang="en-US" altLang="zh-CN" sz="5400" b="1" dirty="0" smtClean="0"/>
              <a:t>1</a:t>
            </a:r>
            <a:r>
              <a:rPr lang="zh-CN" altLang="en-US" sz="5400" b="1" dirty="0" smtClean="0"/>
              <a:t>、文</a:t>
            </a:r>
            <a:r>
              <a:rPr lang="zh-CN" altLang="en-US" sz="5400" b="1" dirty="0" smtClean="0"/>
              <a:t>章中的段落能否调换顺序？</a:t>
            </a:r>
            <a:endParaRPr lang="en-US" altLang="zh-CN" sz="5400" b="1" dirty="0" smtClean="0"/>
          </a:p>
          <a:p>
            <a:pPr eaLnBrk="1" hangingPunct="1"/>
            <a:r>
              <a:rPr lang="zh-CN" altLang="en-US" sz="3600" b="1" dirty="0" smtClean="0">
                <a:solidFill>
                  <a:srgbClr val="FF0000"/>
                </a:solidFill>
              </a:rPr>
              <a:t>（第</a:t>
            </a:r>
            <a:r>
              <a:rPr lang="en-US" altLang="zh-CN" sz="3600" b="1" dirty="0" smtClean="0">
                <a:solidFill>
                  <a:srgbClr val="FF0000"/>
                </a:solidFill>
              </a:rPr>
              <a:t>2</a:t>
            </a:r>
            <a:r>
              <a:rPr lang="zh-CN" altLang="en-US" sz="3600" b="1" dirty="0" smtClean="0">
                <a:solidFill>
                  <a:srgbClr val="FF0000"/>
                </a:solidFill>
              </a:rPr>
              <a:t>段的四个“讲究”分别与</a:t>
            </a:r>
            <a:r>
              <a:rPr lang="en-US" altLang="zh-CN" sz="3600" b="1" dirty="0" smtClean="0">
                <a:solidFill>
                  <a:srgbClr val="FF0000"/>
                </a:solidFill>
              </a:rPr>
              <a:t>3—6</a:t>
            </a:r>
            <a:r>
              <a:rPr lang="zh-CN" altLang="en-US" sz="3600" b="1" dirty="0" smtClean="0">
                <a:solidFill>
                  <a:srgbClr val="FF0000"/>
                </a:solidFill>
              </a:rPr>
              <a:t>段内容一一照应。）</a:t>
            </a:r>
          </a:p>
          <a:p>
            <a:pPr eaLnBrk="1" hangingPunct="1">
              <a:buFontTx/>
              <a:buNone/>
            </a:pPr>
            <a:endParaRPr lang="en-US" altLang="zh-CN"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44">
                                            <p:txEl>
                                              <p:pRg st="1" end="1"/>
                                            </p:txEl>
                                          </p:spTgt>
                                        </p:tgtEl>
                                        <p:attrNameLst>
                                          <p:attrName>style.visibility</p:attrName>
                                        </p:attrNameLst>
                                      </p:cBhvr>
                                      <p:to>
                                        <p:strVal val="visible"/>
                                      </p:to>
                                    </p:set>
                                    <p:anim calcmode="lin" valueType="num">
                                      <p:cBhvr additive="base">
                                        <p:cTn id="7" dur="500" fill="hold"/>
                                        <p:tgtEl>
                                          <p:spTgt spid="10244">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24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descr="D:\Documents\Pictures\图片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13314" name="Rectangle 3"/>
          <p:cNvSpPr>
            <a:spLocks noGrp="1" noChangeArrowheads="1"/>
          </p:cNvSpPr>
          <p:nvPr>
            <p:ph type="body" idx="1"/>
          </p:nvPr>
        </p:nvSpPr>
        <p:spPr>
          <a:xfrm>
            <a:off x="252413" y="260648"/>
            <a:ext cx="8891587" cy="6597352"/>
          </a:xfrm>
        </p:spPr>
        <p:txBody>
          <a:bodyPr>
            <a:normAutofit fontScale="25000" lnSpcReduction="20000"/>
          </a:bodyPr>
          <a:lstStyle/>
          <a:p>
            <a:pPr eaLnBrk="1" hangingPunct="1">
              <a:lnSpc>
                <a:spcPct val="170000"/>
              </a:lnSpc>
              <a:buFontTx/>
              <a:buNone/>
            </a:pPr>
            <a:r>
              <a:rPr lang="en-US" altLang="zh-CN" sz="12800" b="1" dirty="0" smtClean="0">
                <a:solidFill>
                  <a:srgbClr val="7030A0"/>
                </a:solidFill>
                <a:latin typeface="楷体_GB2312" pitchFamily="49" charset="-122"/>
                <a:ea typeface="楷体_GB2312" pitchFamily="49" charset="-122"/>
              </a:rPr>
              <a:t>《</a:t>
            </a:r>
            <a:r>
              <a:rPr lang="zh-CN" altLang="en-US" sz="12800" b="1" dirty="0" smtClean="0">
                <a:solidFill>
                  <a:srgbClr val="7030A0"/>
                </a:solidFill>
                <a:latin typeface="楷体_GB2312" pitchFamily="49" charset="-122"/>
                <a:ea typeface="楷体_GB2312" pitchFamily="49" charset="-122"/>
              </a:rPr>
              <a:t>苏州园林</a:t>
            </a:r>
            <a:r>
              <a:rPr lang="en-US" altLang="zh-CN" sz="12800" b="1" dirty="0" smtClean="0">
                <a:solidFill>
                  <a:srgbClr val="7030A0"/>
                </a:solidFill>
                <a:latin typeface="楷体_GB2312" pitchFamily="49" charset="-122"/>
                <a:ea typeface="楷体_GB2312" pitchFamily="49" charset="-122"/>
              </a:rPr>
              <a:t>》</a:t>
            </a:r>
            <a:r>
              <a:rPr lang="zh-CN" altLang="en-US" sz="12800" b="1" dirty="0" smtClean="0">
                <a:solidFill>
                  <a:srgbClr val="7030A0"/>
                </a:solidFill>
                <a:latin typeface="楷体_GB2312" pitchFamily="49" charset="-122"/>
                <a:ea typeface="楷体_GB2312" pitchFamily="49" charset="-122"/>
              </a:rPr>
              <a:t>就是按照</a:t>
            </a:r>
            <a:r>
              <a:rPr lang="zh-CN" altLang="en-US" sz="12800" b="1" dirty="0" smtClean="0">
                <a:latin typeface="楷体_GB2312" pitchFamily="49" charset="-122"/>
                <a:ea typeface="楷体_GB2312" pitchFamily="49" charset="-122"/>
              </a:rPr>
              <a:t>由主到次，由大到小，由整体到局部的说明顺序组合起来的</a:t>
            </a:r>
            <a:r>
              <a:rPr lang="zh-CN" altLang="en-US" sz="12800" b="1" dirty="0" smtClean="0">
                <a:solidFill>
                  <a:srgbClr val="7030A0"/>
                </a:solidFill>
                <a:latin typeface="楷体_GB2312" pitchFamily="49" charset="-122"/>
                <a:ea typeface="楷体_GB2312" pitchFamily="49" charset="-122"/>
              </a:rPr>
              <a:t>。读完课文，仔细品味作者之所以要这样写的意图就是：</a:t>
            </a:r>
            <a:r>
              <a:rPr lang="zh-CN" altLang="en-US" sz="12800" b="1" dirty="0" smtClean="0">
                <a:latin typeface="楷体_GB2312" pitchFamily="49" charset="-122"/>
                <a:ea typeface="楷体_GB2312" pitchFamily="49" charset="-122"/>
              </a:rPr>
              <a:t>从显眼的大处看，</a:t>
            </a:r>
            <a:r>
              <a:rPr lang="zh-CN" altLang="en-US" sz="12800" b="1" dirty="0" smtClean="0">
                <a:solidFill>
                  <a:srgbClr val="7030A0"/>
                </a:solidFill>
                <a:latin typeface="楷体_GB2312" pitchFamily="49" charset="-122"/>
                <a:ea typeface="楷体_GB2312" pitchFamily="49" charset="-122"/>
              </a:rPr>
              <a:t>苏州园林无疑是一幅完美的图画；就是</a:t>
            </a:r>
            <a:r>
              <a:rPr lang="zh-CN" altLang="en-US" sz="12800" b="1" dirty="0" smtClean="0">
                <a:latin typeface="楷体_GB2312" pitchFamily="49" charset="-122"/>
                <a:ea typeface="楷体_GB2312" pitchFamily="49" charset="-122"/>
              </a:rPr>
              <a:t>从隐微的小处看</a:t>
            </a:r>
            <a:r>
              <a:rPr lang="zh-CN" altLang="en-US" sz="12800" b="1" dirty="0" smtClean="0">
                <a:solidFill>
                  <a:srgbClr val="7030A0"/>
                </a:solidFill>
                <a:latin typeface="楷体_GB2312" pitchFamily="49" charset="-122"/>
                <a:ea typeface="楷体_GB2312" pitchFamily="49" charset="-122"/>
              </a:rPr>
              <a:t>，也仍然是一幅完美的图画。即</a:t>
            </a:r>
            <a:r>
              <a:rPr lang="zh-CN" altLang="en-US" sz="12800" b="1" dirty="0" smtClean="0">
                <a:solidFill>
                  <a:srgbClr val="7030A0"/>
                </a:solidFill>
                <a:ea typeface="楷体_GB2312" pitchFamily="49" charset="-122"/>
              </a:rPr>
              <a:t>“</a:t>
            </a:r>
            <a:r>
              <a:rPr lang="zh-CN" altLang="en-US" sz="12800" b="1" dirty="0" smtClean="0">
                <a:solidFill>
                  <a:srgbClr val="7030A0"/>
                </a:solidFill>
                <a:latin typeface="楷体_GB2312" pitchFamily="49" charset="-122"/>
                <a:ea typeface="楷体_GB2312" pitchFamily="49" charset="-122"/>
              </a:rPr>
              <a:t>一切都要从构成完美的图画而存在，决不允许有欠美伤美的败</a:t>
            </a:r>
            <a:r>
              <a:rPr lang="zh-CN" altLang="en-US" sz="12800" b="1" smtClean="0">
                <a:solidFill>
                  <a:srgbClr val="7030A0"/>
                </a:solidFill>
                <a:latin typeface="楷体_GB2312" pitchFamily="49" charset="-122"/>
                <a:ea typeface="楷体_GB2312" pitchFamily="49" charset="-122"/>
              </a:rPr>
              <a:t>笔。</a:t>
            </a:r>
            <a:r>
              <a:rPr lang="zh-CN" altLang="en-US" sz="12800" b="1" smtClean="0">
                <a:solidFill>
                  <a:srgbClr val="7030A0"/>
                </a:solidFill>
                <a:ea typeface="楷体_GB2312" pitchFamily="49" charset="-122"/>
              </a:rPr>
              <a:t>”</a:t>
            </a:r>
            <a:endParaRPr lang="zh-CN" altLang="en-US" sz="12800" b="1" dirty="0" smtClean="0">
              <a:solidFill>
                <a:srgbClr val="7030A0"/>
              </a:solidFill>
              <a:latin typeface="楷体_GB2312" pitchFamily="49" charset="-122"/>
              <a:ea typeface="楷体_GB2312" pitchFamily="49" charset="-122"/>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Documents\Pictures\图片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14338" name="Rectangle 2"/>
          <p:cNvSpPr>
            <a:spLocks noGrp="1" noChangeArrowheads="1"/>
          </p:cNvSpPr>
          <p:nvPr>
            <p:ph type="title"/>
          </p:nvPr>
        </p:nvSpPr>
        <p:spPr>
          <a:xfrm>
            <a:off x="251520" y="1268760"/>
            <a:ext cx="8892480" cy="1656184"/>
          </a:xfrm>
        </p:spPr>
        <p:txBody>
          <a:bodyPr>
            <a:noAutofit/>
          </a:bodyPr>
          <a:lstStyle/>
          <a:p>
            <a:pPr algn="l" eaLnBrk="1" hangingPunct="1"/>
            <a:r>
              <a:rPr lang="en-US" altLang="zh-CN" sz="5400" b="1" dirty="0" smtClean="0"/>
              <a:t>2</a:t>
            </a:r>
            <a:r>
              <a:rPr lang="zh-CN" altLang="en-US" sz="5400" b="1" dirty="0" smtClean="0"/>
              <a:t>、文</a:t>
            </a:r>
            <a:r>
              <a:rPr lang="zh-CN" altLang="en-US" sz="5400" b="1" dirty="0" smtClean="0"/>
              <a:t>中第六段内句子的顺序是否可以调换呢？</a:t>
            </a:r>
          </a:p>
        </p:txBody>
      </p:sp>
      <p:sp>
        <p:nvSpPr>
          <p:cNvPr id="154627" name="Rectangle 3"/>
          <p:cNvSpPr>
            <a:spLocks noGrp="1" noChangeArrowheads="1"/>
          </p:cNvSpPr>
          <p:nvPr>
            <p:ph type="body" idx="1"/>
          </p:nvPr>
        </p:nvSpPr>
        <p:spPr>
          <a:xfrm>
            <a:off x="300031" y="2996952"/>
            <a:ext cx="8843969" cy="3471604"/>
          </a:xfrm>
        </p:spPr>
        <p:txBody>
          <a:bodyPr>
            <a:normAutofit lnSpcReduction="10000"/>
          </a:bodyPr>
          <a:lstStyle/>
          <a:p>
            <a:pPr eaLnBrk="1" hangingPunct="1">
              <a:buFontTx/>
              <a:buNone/>
            </a:pPr>
            <a:r>
              <a:rPr lang="en-US" altLang="zh-CN" dirty="0" smtClean="0"/>
              <a:t>           </a:t>
            </a:r>
            <a:r>
              <a:rPr lang="zh-CN" altLang="en-US" b="1" dirty="0" smtClean="0"/>
              <a:t>游览苏州园林</a:t>
            </a:r>
            <a:r>
              <a:rPr lang="zh-CN" altLang="en-US" b="1" dirty="0" smtClean="0">
                <a:solidFill>
                  <a:srgbClr val="FF3300"/>
                </a:solidFill>
              </a:rPr>
              <a:t>必然</a:t>
            </a:r>
            <a:r>
              <a:rPr lang="zh-CN" altLang="en-US" b="1" dirty="0" smtClean="0"/>
              <a:t>会注意到花墙和廊子。有墙壁隔着，有廊子界着，</a:t>
            </a:r>
            <a:r>
              <a:rPr lang="zh-CN" altLang="en-US" b="1" dirty="0" smtClean="0">
                <a:solidFill>
                  <a:srgbClr val="FF3300"/>
                </a:solidFill>
              </a:rPr>
              <a:t>层次多了，景致就见得深了</a:t>
            </a:r>
            <a:r>
              <a:rPr lang="zh-CN" altLang="en-US" b="1" dirty="0" smtClean="0"/>
              <a:t>。可是墙壁上有砖砌的各式</a:t>
            </a:r>
            <a:r>
              <a:rPr lang="zh-CN" altLang="en-US" b="1" dirty="0" smtClean="0">
                <a:solidFill>
                  <a:srgbClr val="FF3300"/>
                </a:solidFill>
              </a:rPr>
              <a:t>镂空图案</a:t>
            </a:r>
            <a:r>
              <a:rPr lang="zh-CN" altLang="en-US" b="1" dirty="0" smtClean="0"/>
              <a:t>，廊子大多是两边</a:t>
            </a:r>
            <a:r>
              <a:rPr lang="zh-CN" altLang="en-US" b="1" dirty="0" smtClean="0">
                <a:solidFill>
                  <a:srgbClr val="FF3300"/>
                </a:solidFill>
              </a:rPr>
              <a:t>无所依旁</a:t>
            </a:r>
            <a:r>
              <a:rPr lang="zh-CN" altLang="en-US" b="1" dirty="0" smtClean="0"/>
              <a:t>的，实际是隔而不隔，界而未界，因而</a:t>
            </a:r>
            <a:r>
              <a:rPr lang="zh-CN" altLang="en-US" b="1" dirty="0" smtClean="0">
                <a:solidFill>
                  <a:srgbClr val="FF3300"/>
                </a:solidFill>
              </a:rPr>
              <a:t>更增加了景致的深度</a:t>
            </a:r>
            <a:r>
              <a:rPr lang="zh-CN" altLang="en-US" b="1" dirty="0" smtClean="0"/>
              <a:t>。有几个园林还在适当的位置装上一面大镜子，</a:t>
            </a:r>
            <a:r>
              <a:rPr lang="zh-CN" altLang="en-US" b="1" dirty="0" smtClean="0">
                <a:solidFill>
                  <a:srgbClr val="FF3300"/>
                </a:solidFill>
              </a:rPr>
              <a:t>层次就更多了</a:t>
            </a:r>
            <a:r>
              <a:rPr lang="zh-CN" altLang="en-US" b="1" dirty="0" smtClean="0"/>
              <a:t>，几乎可以说把整个园林翻了一番。 </a:t>
            </a:r>
          </a:p>
        </p:txBody>
      </p:sp>
      <p:sp>
        <p:nvSpPr>
          <p:cNvPr id="5" name="Rectangle 2"/>
          <p:cNvSpPr txBox="1">
            <a:spLocks noChangeArrowheads="1"/>
          </p:cNvSpPr>
          <p:nvPr/>
        </p:nvSpPr>
        <p:spPr>
          <a:xfrm>
            <a:off x="457200" y="274638"/>
            <a:ext cx="8229600" cy="1143000"/>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6000" b="1" i="0" u="none" strike="noStrike" kern="1200" cap="none" spc="0" normalizeH="0" baseline="0" noProof="0" smtClean="0">
                <a:ln>
                  <a:noFill/>
                </a:ln>
                <a:solidFill>
                  <a:schemeClr val="tx1"/>
                </a:solidFill>
                <a:effectLst/>
                <a:uLnTx/>
                <a:uFillTx/>
                <a:latin typeface="+mj-lt"/>
                <a:ea typeface="+mj-ea"/>
                <a:cs typeface="+mj-cs"/>
              </a:rPr>
              <a:t>三、讨论发现</a:t>
            </a:r>
            <a:endParaRPr kumimoji="0" lang="zh-CN" altLang="en-US" sz="6000" b="1" i="0" u="none" strike="noStrike" kern="1200" cap="none" spc="0" normalizeH="0" baseline="0" noProof="0" dirty="0" smtClean="0">
              <a:ln>
                <a:noFill/>
              </a:ln>
              <a:solidFill>
                <a:schemeClr val="tx1"/>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Documents\Pictures\图片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155652" name="Text Box 4"/>
          <p:cNvSpPr>
            <a:spLocks noGrp="1" noChangeArrowheads="1"/>
          </p:cNvSpPr>
          <p:nvPr>
            <p:ph type="body" idx="1"/>
          </p:nvPr>
        </p:nvSpPr>
        <p:spPr>
          <a:xfrm>
            <a:off x="539552" y="2321496"/>
            <a:ext cx="8229600" cy="4536504"/>
          </a:xfrm>
          <a:noFill/>
        </p:spPr>
        <p:txBody>
          <a:bodyPr>
            <a:normAutofit lnSpcReduction="10000"/>
          </a:bodyPr>
          <a:lstStyle/>
          <a:p>
            <a:pPr eaLnBrk="1" hangingPunct="1">
              <a:spcBef>
                <a:spcPct val="50000"/>
              </a:spcBef>
              <a:buFontTx/>
              <a:buNone/>
            </a:pPr>
            <a:r>
              <a:rPr lang="en-US" altLang="zh-CN" dirty="0" smtClean="0"/>
              <a:t>          </a:t>
            </a:r>
            <a:r>
              <a:rPr lang="zh-CN" altLang="en-US" b="1" dirty="0" smtClean="0"/>
              <a:t>不能换。这段 先说有墙有廊就使得景致有了层次和深度；再说由于墙壁“镂空”、廊子两边“无所依傍”，“更增加了景致的深度”，然后说大镜子的设置使层次更多，几乎把“整个园林翻了一番”。</a:t>
            </a:r>
            <a:r>
              <a:rPr lang="zh-CN" altLang="en-US" b="1" dirty="0" smtClean="0">
                <a:solidFill>
                  <a:srgbClr val="0000FF"/>
                </a:solidFill>
              </a:rPr>
              <a:t>层层深入，</a:t>
            </a:r>
            <a:r>
              <a:rPr lang="zh-CN" altLang="en-US" b="1" dirty="0" smtClean="0"/>
              <a:t>思路清晰。</a:t>
            </a:r>
            <a:endParaRPr lang="en-US" altLang="zh-CN" b="1" dirty="0" smtClean="0"/>
          </a:p>
          <a:p>
            <a:pPr eaLnBrk="1" hangingPunct="1">
              <a:spcBef>
                <a:spcPct val="50000"/>
              </a:spcBef>
              <a:buFontTx/>
              <a:buNone/>
            </a:pPr>
            <a:endParaRPr lang="en-US" altLang="zh-CN" sz="2400" b="1" dirty="0" smtClean="0"/>
          </a:p>
          <a:p>
            <a:pPr eaLnBrk="1" hangingPunct="1">
              <a:spcBef>
                <a:spcPct val="50000"/>
              </a:spcBef>
              <a:buFontTx/>
              <a:buNone/>
            </a:pPr>
            <a:r>
              <a:rPr lang="en-US" altLang="zh-CN" sz="2400" b="1" dirty="0" smtClean="0">
                <a:solidFill>
                  <a:srgbClr val="FF0000"/>
                </a:solidFill>
              </a:rPr>
              <a:t>  </a:t>
            </a:r>
            <a:r>
              <a:rPr lang="zh-CN" altLang="en-US" b="1" dirty="0" smtClean="0">
                <a:solidFill>
                  <a:srgbClr val="FF0000"/>
                </a:solidFill>
              </a:rPr>
              <a:t>有“层次”</a:t>
            </a:r>
            <a:r>
              <a:rPr lang="en-US" altLang="zh-CN" b="1" dirty="0" smtClean="0">
                <a:solidFill>
                  <a:srgbClr val="FF0000"/>
                </a:solidFill>
              </a:rPr>
              <a:t>——</a:t>
            </a:r>
            <a:r>
              <a:rPr lang="zh-CN" altLang="en-US" b="1" dirty="0" smtClean="0">
                <a:solidFill>
                  <a:srgbClr val="FF0000"/>
                </a:solidFill>
              </a:rPr>
              <a:t>增加“层次”</a:t>
            </a:r>
            <a:r>
              <a:rPr lang="en-US" altLang="zh-CN" b="1" dirty="0" smtClean="0">
                <a:solidFill>
                  <a:srgbClr val="FF0000"/>
                </a:solidFill>
              </a:rPr>
              <a:t>——</a:t>
            </a:r>
            <a:r>
              <a:rPr lang="zh-CN" altLang="en-US" b="1" dirty="0" smtClean="0">
                <a:solidFill>
                  <a:srgbClr val="FF0000"/>
                </a:solidFill>
              </a:rPr>
              <a:t>“翻了一番”层次</a:t>
            </a:r>
            <a:endParaRPr lang="en-US" altLang="zh-CN" b="1" dirty="0" smtClean="0">
              <a:solidFill>
                <a:srgbClr val="FF0000"/>
              </a:solidFill>
            </a:endParaRPr>
          </a:p>
          <a:p>
            <a:pPr eaLnBrk="1" hangingPunct="1">
              <a:spcBef>
                <a:spcPct val="50000"/>
              </a:spcBef>
              <a:buFontTx/>
              <a:buNone/>
            </a:pPr>
            <a:endParaRPr lang="zh-CN" altLang="en-US" b="1" dirty="0" smtClean="0">
              <a:solidFill>
                <a:srgbClr val="FF0000"/>
              </a:solidFill>
            </a:endParaRPr>
          </a:p>
        </p:txBody>
      </p:sp>
      <p:sp>
        <p:nvSpPr>
          <p:cNvPr id="15363" name="Rectangle 5"/>
          <p:cNvSpPr>
            <a:spLocks noGrp="1" noChangeArrowheads="1"/>
          </p:cNvSpPr>
          <p:nvPr>
            <p:ph type="title"/>
          </p:nvPr>
        </p:nvSpPr>
        <p:spPr>
          <a:xfrm>
            <a:off x="468313" y="692150"/>
            <a:ext cx="8424862" cy="1143000"/>
          </a:xfrm>
          <a:noFill/>
        </p:spPr>
        <p:txBody>
          <a:bodyPr>
            <a:noAutofit/>
          </a:bodyPr>
          <a:lstStyle/>
          <a:p>
            <a:pPr algn="l"/>
            <a:r>
              <a:rPr lang="en-US" altLang="zh-CN" sz="5400" b="1" dirty="0" smtClean="0"/>
              <a:t>2</a:t>
            </a:r>
            <a:r>
              <a:rPr lang="zh-CN" altLang="en-US" sz="5400" b="1" dirty="0" smtClean="0"/>
              <a:t>、文中第六段内句子的顺序是否可以调换呢？</a:t>
            </a:r>
            <a:endParaRPr lang="zh-CN" altLang="en-US" sz="5400" b="1" dirty="0" smtClean="0">
              <a:solidFill>
                <a:srgbClr val="7030A0"/>
              </a:solidFill>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D:\Documents\Pictures\图片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16386" name="WordArt 4" descr="窄竖线"/>
          <p:cNvSpPr>
            <a:spLocks noChangeArrowheads="1" noChangeShapeType="1" noTextEdit="1"/>
          </p:cNvSpPr>
          <p:nvPr/>
        </p:nvSpPr>
        <p:spPr bwMode="auto">
          <a:xfrm>
            <a:off x="250824" y="333374"/>
            <a:ext cx="4753224" cy="1511450"/>
          </a:xfrm>
          <a:prstGeom prst="rect">
            <a:avLst/>
          </a:prstGeom>
        </p:spPr>
        <p:txBody>
          <a:bodyPr wrap="none" fromWordArt="1">
            <a:prstTxWarp prst="textCurveUp">
              <a:avLst>
                <a:gd name="adj" fmla="val 40356"/>
              </a:avLst>
            </a:prstTxWarp>
          </a:bodyPr>
          <a:lstStyle/>
          <a:p>
            <a:pPr algn="ctr"/>
            <a:r>
              <a:rPr lang="zh-CN" altLang="en-US" sz="3600" b="1" kern="10" dirty="0" smtClean="0">
                <a:ln w="12700">
                  <a:solidFill>
                    <a:srgbClr val="000000"/>
                  </a:solidFill>
                  <a:round/>
                  <a:headEnd/>
                  <a:tailEnd/>
                </a:ln>
                <a:pattFill prst="dashHorz">
                  <a:fgClr>
                    <a:srgbClr val="808080"/>
                  </a:fgClr>
                  <a:bgClr>
                    <a:srgbClr val="FFFF00"/>
                  </a:bgClr>
                </a:pattFill>
                <a:effectLst>
                  <a:outerShdw dist="45791" dir="2021404" algn="ctr" rotWithShape="0">
                    <a:srgbClr val="808080">
                      <a:alpha val="79999"/>
                    </a:srgbClr>
                  </a:outerShdw>
                </a:effectLst>
                <a:latin typeface="宋体"/>
                <a:ea typeface="宋体"/>
              </a:rPr>
              <a:t>四、小</a:t>
            </a:r>
            <a:r>
              <a:rPr lang="zh-CN" altLang="en-US" sz="3600" b="1" kern="10" dirty="0">
                <a:ln w="12700">
                  <a:solidFill>
                    <a:srgbClr val="000000"/>
                  </a:solidFill>
                  <a:round/>
                  <a:headEnd/>
                  <a:tailEnd/>
                </a:ln>
                <a:pattFill prst="dashHorz">
                  <a:fgClr>
                    <a:srgbClr val="808080"/>
                  </a:fgClr>
                  <a:bgClr>
                    <a:srgbClr val="FFFF00"/>
                  </a:bgClr>
                </a:pattFill>
                <a:effectLst>
                  <a:outerShdw dist="45791" dir="2021404" algn="ctr" rotWithShape="0">
                    <a:srgbClr val="808080">
                      <a:alpha val="79999"/>
                    </a:srgbClr>
                  </a:outerShdw>
                </a:effectLst>
                <a:latin typeface="宋体"/>
                <a:ea typeface="宋体"/>
              </a:rPr>
              <a:t>练习</a:t>
            </a:r>
          </a:p>
        </p:txBody>
      </p:sp>
      <p:sp>
        <p:nvSpPr>
          <p:cNvPr id="16387" name="Text Box 5"/>
          <p:cNvSpPr txBox="1">
            <a:spLocks noChangeArrowheads="1"/>
          </p:cNvSpPr>
          <p:nvPr/>
        </p:nvSpPr>
        <p:spPr bwMode="auto">
          <a:xfrm>
            <a:off x="71438" y="2781300"/>
            <a:ext cx="8964612" cy="3046988"/>
          </a:xfrm>
          <a:prstGeom prst="rect">
            <a:avLst/>
          </a:prstGeom>
          <a:noFill/>
          <a:ln w="9525">
            <a:noFill/>
            <a:miter lim="800000"/>
            <a:headEnd/>
            <a:tailEnd/>
          </a:ln>
        </p:spPr>
        <p:txBody>
          <a:bodyPr>
            <a:spAutoFit/>
          </a:bodyPr>
          <a:lstStyle/>
          <a:p>
            <a:pPr>
              <a:spcBef>
                <a:spcPct val="50000"/>
              </a:spcBef>
            </a:pPr>
            <a:r>
              <a:rPr lang="en-US" altLang="zh-CN" sz="3200" b="1" dirty="0">
                <a:latin typeface="楷体_GB2312" pitchFamily="49" charset="-122"/>
                <a:ea typeface="楷体_GB2312" pitchFamily="49" charset="-122"/>
              </a:rPr>
              <a:t>    </a:t>
            </a:r>
            <a:r>
              <a:rPr lang="zh-CN" altLang="en-US" sz="3200" b="1" dirty="0">
                <a:latin typeface="楷体_GB2312" pitchFamily="49" charset="-122"/>
                <a:ea typeface="楷体_GB2312" pitchFamily="49" charset="-122"/>
              </a:rPr>
              <a:t>有一篇介绍商品的文章是这样写的：</a:t>
            </a:r>
            <a:r>
              <a:rPr lang="zh-CN" altLang="en-US" sz="3200" b="1" dirty="0">
                <a:ea typeface="楷体_GB2312" pitchFamily="49" charset="-122"/>
              </a:rPr>
              <a:t>“</a:t>
            </a:r>
            <a:r>
              <a:rPr lang="zh-CN" altLang="en-US" sz="3200" b="1" dirty="0">
                <a:latin typeface="楷体_GB2312" pitchFamily="49" charset="-122"/>
                <a:ea typeface="楷体_GB2312" pitchFamily="49" charset="-122"/>
              </a:rPr>
              <a:t>青年食品商店出售各种</a:t>
            </a:r>
            <a:r>
              <a:rPr lang="zh-CN" altLang="en-US" sz="3200" b="1" dirty="0">
                <a:solidFill>
                  <a:srgbClr val="FF0000"/>
                </a:solidFill>
                <a:latin typeface="楷体_GB2312" pitchFamily="49" charset="-122"/>
                <a:ea typeface="楷体_GB2312" pitchFamily="49" charset="-122"/>
              </a:rPr>
              <a:t>罐头、干果、香烟和名酒</a:t>
            </a:r>
            <a:r>
              <a:rPr lang="zh-CN" altLang="en-US" sz="3200" b="1" dirty="0" smtClean="0">
                <a:latin typeface="楷体_GB2312" pitchFamily="49" charset="-122"/>
                <a:ea typeface="楷体_GB2312" pitchFamily="49" charset="-122"/>
              </a:rPr>
              <a:t>。①有</a:t>
            </a:r>
            <a:r>
              <a:rPr lang="zh-CN" altLang="en-US" sz="3200" b="1" dirty="0">
                <a:latin typeface="楷体_GB2312" pitchFamily="49" charset="-122"/>
                <a:ea typeface="楷体_GB2312" pitchFamily="49" charset="-122"/>
              </a:rPr>
              <a:t>菠萝罐头、桔子罐</a:t>
            </a:r>
            <a:r>
              <a:rPr lang="zh-CN" altLang="en-US" sz="3200" b="1" dirty="0" smtClean="0">
                <a:latin typeface="楷体_GB2312" pitchFamily="49" charset="-122"/>
                <a:ea typeface="楷体_GB2312" pitchFamily="49" charset="-122"/>
              </a:rPr>
              <a:t>头，</a:t>
            </a:r>
            <a:r>
              <a:rPr lang="zh-CN" altLang="en-US" sz="3200" b="1" dirty="0" smtClean="0">
                <a:solidFill>
                  <a:srgbClr val="7030A0"/>
                </a:solidFill>
                <a:latin typeface="楷体_GB2312" pitchFamily="49" charset="-122"/>
                <a:ea typeface="楷体_GB2312" pitchFamily="49" charset="-122"/>
              </a:rPr>
              <a:t>荔</a:t>
            </a:r>
            <a:r>
              <a:rPr lang="zh-CN" altLang="en-US" sz="3200" b="1" dirty="0">
                <a:solidFill>
                  <a:srgbClr val="7030A0"/>
                </a:solidFill>
                <a:latin typeface="楷体_GB2312" pitchFamily="49" charset="-122"/>
                <a:ea typeface="楷体_GB2312" pitchFamily="49" charset="-122"/>
              </a:rPr>
              <a:t>枝</a:t>
            </a:r>
            <a:r>
              <a:rPr lang="zh-CN" altLang="en-US" sz="3200" b="1" dirty="0" smtClean="0">
                <a:solidFill>
                  <a:srgbClr val="7030A0"/>
                </a:solidFill>
                <a:latin typeface="楷体_GB2312" pitchFamily="49" charset="-122"/>
                <a:ea typeface="楷体_GB2312" pitchFamily="49" charset="-122"/>
              </a:rPr>
              <a:t>干</a:t>
            </a:r>
            <a:r>
              <a:rPr lang="zh-CN" altLang="en-US" sz="3200" b="1" dirty="0" smtClean="0">
                <a:latin typeface="楷体_GB2312" pitchFamily="49" charset="-122"/>
                <a:ea typeface="楷体_GB2312" pitchFamily="49" charset="-122"/>
              </a:rPr>
              <a:t>；②有</a:t>
            </a:r>
            <a:r>
              <a:rPr lang="zh-CN" altLang="en-US" sz="3200" b="1" dirty="0">
                <a:latin typeface="楷体_GB2312" pitchFamily="49" charset="-122"/>
                <a:ea typeface="楷体_GB2312" pitchFamily="49" charset="-122"/>
              </a:rPr>
              <a:t>中华牌香烟、牡丹牌香烟、前门牌香</a:t>
            </a:r>
            <a:r>
              <a:rPr lang="zh-CN" altLang="en-US" sz="3200" b="1" dirty="0" smtClean="0">
                <a:latin typeface="楷体_GB2312" pitchFamily="49" charset="-122"/>
                <a:ea typeface="楷体_GB2312" pitchFamily="49" charset="-122"/>
              </a:rPr>
              <a:t>烟，</a:t>
            </a:r>
            <a:r>
              <a:rPr lang="zh-CN" altLang="en-US" sz="3200" b="1" dirty="0" smtClean="0">
                <a:solidFill>
                  <a:srgbClr val="7030A0"/>
                </a:solidFill>
                <a:latin typeface="楷体_GB2312" pitchFamily="49" charset="-122"/>
                <a:ea typeface="楷体_GB2312" pitchFamily="49" charset="-122"/>
              </a:rPr>
              <a:t>桂</a:t>
            </a:r>
            <a:r>
              <a:rPr lang="zh-CN" altLang="en-US" sz="3200" b="1" dirty="0">
                <a:solidFill>
                  <a:srgbClr val="7030A0"/>
                </a:solidFill>
                <a:latin typeface="楷体_GB2312" pitchFamily="49" charset="-122"/>
                <a:ea typeface="楷体_GB2312" pitchFamily="49" charset="-122"/>
              </a:rPr>
              <a:t>圆干、葡萄</a:t>
            </a:r>
            <a:r>
              <a:rPr lang="zh-CN" altLang="en-US" sz="3200" b="1" dirty="0" smtClean="0">
                <a:solidFill>
                  <a:srgbClr val="7030A0"/>
                </a:solidFill>
                <a:latin typeface="楷体_GB2312" pitchFamily="49" charset="-122"/>
                <a:ea typeface="楷体_GB2312" pitchFamily="49" charset="-122"/>
              </a:rPr>
              <a:t>干</a:t>
            </a:r>
            <a:r>
              <a:rPr lang="zh-CN" altLang="en-US" sz="3200" b="1" dirty="0" smtClean="0">
                <a:latin typeface="楷体_GB2312" pitchFamily="49" charset="-122"/>
                <a:ea typeface="楷体_GB2312" pitchFamily="49" charset="-122"/>
              </a:rPr>
              <a:t>；③有</a:t>
            </a:r>
            <a:r>
              <a:rPr lang="zh-CN" altLang="en-US" sz="3200" b="1" dirty="0">
                <a:latin typeface="楷体_GB2312" pitchFamily="49" charset="-122"/>
                <a:ea typeface="楷体_GB2312" pitchFamily="49" charset="-122"/>
              </a:rPr>
              <a:t>汾酒、竹叶</a:t>
            </a:r>
            <a:r>
              <a:rPr lang="zh-CN" altLang="en-US" sz="3200" b="1" dirty="0" smtClean="0">
                <a:latin typeface="楷体_GB2312" pitchFamily="49" charset="-122"/>
                <a:ea typeface="楷体_GB2312" pitchFamily="49" charset="-122"/>
              </a:rPr>
              <a:t>青酒</a:t>
            </a:r>
            <a:r>
              <a:rPr lang="zh-CN" altLang="en-US" sz="3200" b="1" dirty="0" smtClean="0">
                <a:latin typeface="楷体_GB2312" pitchFamily="49" charset="-122"/>
                <a:ea typeface="楷体_GB2312" pitchFamily="49" charset="-122"/>
              </a:rPr>
              <a:t>；④还</a:t>
            </a:r>
            <a:r>
              <a:rPr lang="zh-CN" altLang="en-US" sz="3200" b="1" dirty="0">
                <a:latin typeface="楷体_GB2312" pitchFamily="49" charset="-122"/>
                <a:ea typeface="楷体_GB2312" pitchFamily="49" charset="-122"/>
              </a:rPr>
              <a:t>有</a:t>
            </a:r>
            <a:r>
              <a:rPr lang="zh-CN" altLang="en-US" sz="3200" b="1" dirty="0">
                <a:solidFill>
                  <a:srgbClr val="7030A0"/>
                </a:solidFill>
                <a:latin typeface="楷体_GB2312" pitchFamily="49" charset="-122"/>
                <a:ea typeface="楷体_GB2312" pitchFamily="49" charset="-122"/>
              </a:rPr>
              <a:t>清蒸元鱼罐头</a:t>
            </a:r>
            <a:r>
              <a:rPr lang="zh-CN" altLang="en-US" sz="3200" b="1" dirty="0">
                <a:latin typeface="楷体_GB2312" pitchFamily="49" charset="-122"/>
                <a:ea typeface="楷体_GB2312" pitchFamily="49" charset="-122"/>
              </a:rPr>
              <a:t>以及闻名世界的</a:t>
            </a:r>
            <a:r>
              <a:rPr lang="zh-CN" altLang="en-US" sz="3200" b="1" dirty="0">
                <a:solidFill>
                  <a:srgbClr val="7030A0"/>
                </a:solidFill>
                <a:latin typeface="楷体_GB2312" pitchFamily="49" charset="-122"/>
                <a:ea typeface="楷体_GB2312" pitchFamily="49" charset="-122"/>
              </a:rPr>
              <a:t>茅台酒</a:t>
            </a:r>
            <a:r>
              <a:rPr lang="zh-CN" altLang="en-US" sz="3200" b="1" dirty="0">
                <a:latin typeface="楷体_GB2312" pitchFamily="49" charset="-122"/>
                <a:ea typeface="楷体_GB2312" pitchFamily="49" charset="-122"/>
              </a:rPr>
              <a:t>等等，花色多样，品种齐全。</a:t>
            </a:r>
            <a:r>
              <a:rPr lang="zh-CN" altLang="en-US" sz="3200" b="1" dirty="0">
                <a:ea typeface="楷体_GB2312" pitchFamily="49" charset="-122"/>
              </a:rPr>
              <a:t>”</a:t>
            </a:r>
            <a:endParaRPr lang="zh-CN" altLang="en-US" sz="3200" b="1" dirty="0">
              <a:latin typeface="楷体_GB2312" pitchFamily="49" charset="-122"/>
              <a:ea typeface="楷体_GB2312" pitchFamily="49" charset="-122"/>
            </a:endParaRPr>
          </a:p>
        </p:txBody>
      </p:sp>
      <p:sp>
        <p:nvSpPr>
          <p:cNvPr id="16388" name="Text Box 6"/>
          <p:cNvSpPr txBox="1">
            <a:spLocks noChangeArrowheads="1"/>
          </p:cNvSpPr>
          <p:nvPr/>
        </p:nvSpPr>
        <p:spPr bwMode="auto">
          <a:xfrm>
            <a:off x="900113" y="2128838"/>
            <a:ext cx="7416800" cy="579437"/>
          </a:xfrm>
          <a:prstGeom prst="rect">
            <a:avLst/>
          </a:prstGeom>
          <a:noFill/>
          <a:ln w="9525">
            <a:noFill/>
            <a:miter lim="800000"/>
            <a:headEnd/>
            <a:tailEnd/>
          </a:ln>
        </p:spPr>
        <p:txBody>
          <a:bodyPr>
            <a:spAutoFit/>
          </a:bodyPr>
          <a:lstStyle/>
          <a:p>
            <a:pPr>
              <a:spcBef>
                <a:spcPct val="50000"/>
              </a:spcBef>
            </a:pPr>
            <a:r>
              <a:rPr lang="zh-CN" altLang="en-US" sz="3200" b="1">
                <a:solidFill>
                  <a:srgbClr val="0000FF"/>
                </a:solidFill>
                <a:ea typeface="仿宋_GB2312" pitchFamily="49" charset="-122"/>
              </a:rPr>
              <a:t>请把下列文字修改的条理清楚的一段话</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Documents\Pictures\图片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19458" name="Rectangle 2"/>
          <p:cNvSpPr>
            <a:spLocks noGrp="1" noChangeArrowheads="1"/>
          </p:cNvSpPr>
          <p:nvPr>
            <p:ph type="title"/>
          </p:nvPr>
        </p:nvSpPr>
        <p:spPr/>
        <p:txBody>
          <a:bodyPr/>
          <a:lstStyle/>
          <a:p>
            <a:pPr algn="l" eaLnBrk="1" hangingPunct="1"/>
            <a:r>
              <a:rPr lang="zh-CN" altLang="en-US" b="1" dirty="0" smtClean="0"/>
              <a:t>知识积累</a:t>
            </a:r>
          </a:p>
        </p:txBody>
      </p:sp>
      <p:sp>
        <p:nvSpPr>
          <p:cNvPr id="19459" name="Rectangle 3"/>
          <p:cNvSpPr>
            <a:spLocks noGrp="1" noChangeArrowheads="1"/>
          </p:cNvSpPr>
          <p:nvPr>
            <p:ph type="body" idx="1"/>
          </p:nvPr>
        </p:nvSpPr>
        <p:spPr>
          <a:xfrm>
            <a:off x="0" y="1340768"/>
            <a:ext cx="9144000" cy="4785395"/>
          </a:xfrm>
        </p:spPr>
        <p:txBody>
          <a:bodyPr>
            <a:noAutofit/>
          </a:bodyPr>
          <a:lstStyle/>
          <a:p>
            <a:pPr eaLnBrk="1" hangingPunct="1"/>
            <a:r>
              <a:rPr lang="zh-CN" altLang="en-US" b="1" dirty="0" smtClean="0"/>
              <a:t>说明的</a:t>
            </a:r>
            <a:r>
              <a:rPr lang="zh-CN" altLang="en-US" b="1" dirty="0" smtClean="0">
                <a:solidFill>
                  <a:srgbClr val="7030A0"/>
                </a:solidFill>
              </a:rPr>
              <a:t>逻辑顺序</a:t>
            </a:r>
            <a:r>
              <a:rPr lang="zh-CN" altLang="en-US" b="1" dirty="0" smtClean="0"/>
              <a:t>，是指依据事物之间或事物内部各部分之间的关系来确定说明内容先后的。</a:t>
            </a:r>
            <a:r>
              <a:rPr lang="zh-CN" altLang="en-US" dirty="0" smtClean="0"/>
              <a:t> </a:t>
            </a:r>
            <a:endParaRPr lang="zh-CN" altLang="en-US" b="1" dirty="0" smtClean="0"/>
          </a:p>
          <a:p>
            <a:pPr eaLnBrk="1" hangingPunct="1"/>
            <a:r>
              <a:rPr lang="zh-CN" altLang="en-US" b="1" dirty="0" smtClean="0"/>
              <a:t>逻辑顺序主要分成</a:t>
            </a:r>
            <a:r>
              <a:rPr lang="en-US" altLang="zh-CN" b="1" dirty="0" smtClean="0"/>
              <a:t>12</a:t>
            </a:r>
            <a:r>
              <a:rPr lang="zh-CN" altLang="en-US" b="1" dirty="0" smtClean="0"/>
              <a:t>种：</a:t>
            </a:r>
            <a:endParaRPr lang="en-US" altLang="zh-CN" b="1" dirty="0" smtClean="0"/>
          </a:p>
          <a:p>
            <a:pPr eaLnBrk="1" hangingPunct="1"/>
            <a:r>
              <a:rPr lang="zh-CN" altLang="en-US" b="1" dirty="0" smtClean="0">
                <a:solidFill>
                  <a:srgbClr val="FF0000"/>
                </a:solidFill>
              </a:rPr>
              <a:t>从原因到结果、从主要到次要、从整体到部分、从概括到具体、从现象到本质、从具体到一般、</a:t>
            </a:r>
            <a:r>
              <a:rPr lang="zh-CN" altLang="en-US" b="1" dirty="0" smtClean="0"/>
              <a:t>从结果到原因、从次要到主要、从部分到整体、从具体到概括、从本质到现象、从一般到具体。</a:t>
            </a:r>
            <a:br>
              <a:rPr lang="zh-CN" altLang="en-US" b="1" dirty="0" smtClean="0"/>
            </a:br>
            <a:endParaRPr lang="zh-CN" altLang="en-US" b="1" dirty="0" smtClean="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Documents\Pictures\图片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47105" name="标题 75777"/>
          <p:cNvSpPr>
            <a:spLocks noGrp="1" noChangeArrowheads="1"/>
          </p:cNvSpPr>
          <p:nvPr>
            <p:ph type="title"/>
          </p:nvPr>
        </p:nvSpPr>
        <p:spPr>
          <a:xfrm>
            <a:off x="457200" y="274638"/>
            <a:ext cx="5987008" cy="1282154"/>
          </a:xfrm>
        </p:spPr>
        <p:txBody>
          <a:bodyPr>
            <a:normAutofit/>
          </a:bodyPr>
          <a:lstStyle/>
          <a:p>
            <a:r>
              <a:rPr lang="zh-CN" altLang="en-US" sz="6600" b="1" dirty="0" smtClean="0">
                <a:solidFill>
                  <a:srgbClr val="FF0000"/>
                </a:solidFill>
                <a:ea typeface="楷体_GB2312" pitchFamily="49" charset="-122"/>
              </a:rPr>
              <a:t>五、课堂小</a:t>
            </a:r>
            <a:r>
              <a:rPr lang="zh-CN" altLang="en-US" sz="6600" b="1" dirty="0" smtClean="0">
                <a:solidFill>
                  <a:srgbClr val="FF0000"/>
                </a:solidFill>
                <a:ea typeface="楷体_GB2312" pitchFamily="49" charset="-122"/>
              </a:rPr>
              <a:t>结</a:t>
            </a:r>
          </a:p>
        </p:txBody>
      </p:sp>
      <p:sp>
        <p:nvSpPr>
          <p:cNvPr id="47106" name="文本占位符 75778"/>
          <p:cNvSpPr>
            <a:spLocks noGrp="1" noChangeArrowheads="1"/>
          </p:cNvSpPr>
          <p:nvPr>
            <p:ph type="body" idx="1"/>
          </p:nvPr>
        </p:nvSpPr>
        <p:spPr>
          <a:xfrm>
            <a:off x="395536" y="1484784"/>
            <a:ext cx="8748464" cy="5040560"/>
          </a:xfrm>
        </p:spPr>
        <p:txBody>
          <a:bodyPr>
            <a:normAutofit/>
          </a:bodyPr>
          <a:lstStyle/>
          <a:p>
            <a:r>
              <a:rPr lang="zh-CN" altLang="en-US" sz="4000" b="1" dirty="0" smtClean="0"/>
              <a:t>本文是一篇文艺性说明文。按照由主到次、由整体到局部的顺序，说明了苏州园林</a:t>
            </a:r>
            <a:r>
              <a:rPr lang="zh-CN" altLang="en-US" sz="4000" b="1" dirty="0" smtClean="0">
                <a:solidFill>
                  <a:srgbClr val="FF0000"/>
                </a:solidFill>
              </a:rPr>
              <a:t>“无论站在哪个点上，眼前总是一幅完美的图画”</a:t>
            </a:r>
            <a:r>
              <a:rPr lang="zh-CN" altLang="en-US" sz="4000" b="1" dirty="0" smtClean="0"/>
              <a:t>的总特征，再现了她的美丽、精巧，显示了我国园林艺术的高超水平，赞颂了设计者和匠师们的聪明智慧和创造力，表达了作者对苏州园林的赞美和眷恋之情。</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6" name="Picture 2" descr="吴江－退思园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D:\Documents\Pictures\图片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18435" name="Rectangle 3"/>
          <p:cNvSpPr>
            <a:spLocks noGrp="1" noChangeArrowheads="1"/>
          </p:cNvSpPr>
          <p:nvPr>
            <p:ph type="title"/>
          </p:nvPr>
        </p:nvSpPr>
        <p:spPr>
          <a:xfrm>
            <a:off x="0" y="188640"/>
            <a:ext cx="5400675" cy="1143000"/>
          </a:xfrm>
        </p:spPr>
        <p:txBody>
          <a:bodyPr/>
          <a:lstStyle/>
          <a:p>
            <a:pPr algn="l" eaLnBrk="1" hangingPunct="1"/>
            <a:r>
              <a:rPr lang="zh-CN" altLang="en-US" b="1" dirty="0" smtClean="0"/>
              <a:t>说明文阅读要点</a:t>
            </a:r>
          </a:p>
        </p:txBody>
      </p:sp>
      <p:sp>
        <p:nvSpPr>
          <p:cNvPr id="158724" name="Rectangle 4"/>
          <p:cNvSpPr>
            <a:spLocks noGrp="1" noChangeArrowheads="1"/>
          </p:cNvSpPr>
          <p:nvPr>
            <p:ph type="body" idx="1"/>
          </p:nvPr>
        </p:nvSpPr>
        <p:spPr>
          <a:xfrm>
            <a:off x="539553" y="1989138"/>
            <a:ext cx="3672086" cy="4114800"/>
          </a:xfrm>
        </p:spPr>
        <p:txBody>
          <a:bodyPr/>
          <a:lstStyle/>
          <a:p>
            <a:pPr eaLnBrk="1" hangingPunct="1">
              <a:buNone/>
            </a:pPr>
            <a:r>
              <a:rPr lang="en-US" altLang="zh-CN" b="1" dirty="0" smtClean="0"/>
              <a:t>1</a:t>
            </a:r>
            <a:r>
              <a:rPr lang="zh-CN" altLang="en-US" b="1" dirty="0" smtClean="0"/>
              <a:t>、说明对象</a:t>
            </a:r>
          </a:p>
          <a:p>
            <a:pPr eaLnBrk="1" hangingPunct="1">
              <a:buNone/>
            </a:pPr>
            <a:r>
              <a:rPr lang="en-US" altLang="zh-CN" b="1" dirty="0" smtClean="0"/>
              <a:t>2</a:t>
            </a:r>
            <a:r>
              <a:rPr lang="zh-CN" altLang="en-US" b="1" dirty="0" smtClean="0"/>
              <a:t>、说明对象的特征</a:t>
            </a:r>
          </a:p>
          <a:p>
            <a:pPr eaLnBrk="1" hangingPunct="1">
              <a:buNone/>
            </a:pPr>
            <a:r>
              <a:rPr lang="en-US" altLang="zh-CN" b="1" dirty="0" smtClean="0"/>
              <a:t>3</a:t>
            </a:r>
            <a:r>
              <a:rPr lang="zh-CN" altLang="en-US" b="1" dirty="0" smtClean="0"/>
              <a:t>、说明顺序</a:t>
            </a:r>
          </a:p>
          <a:p>
            <a:pPr eaLnBrk="1" hangingPunct="1">
              <a:buNone/>
            </a:pPr>
            <a:r>
              <a:rPr lang="en-US" altLang="zh-CN" b="1" dirty="0" smtClean="0"/>
              <a:t>4</a:t>
            </a:r>
            <a:r>
              <a:rPr lang="zh-CN" altLang="en-US" b="1" dirty="0" smtClean="0"/>
              <a:t>、结构层次</a:t>
            </a:r>
            <a:endParaRPr lang="en-US" altLang="zh-CN" b="1" dirty="0" smtClean="0"/>
          </a:p>
          <a:p>
            <a:pPr eaLnBrk="1" hangingPunct="1">
              <a:buNone/>
            </a:pPr>
            <a:r>
              <a:rPr lang="en-US" altLang="zh-CN" b="1" dirty="0" smtClean="0">
                <a:solidFill>
                  <a:srgbClr val="FF0000"/>
                </a:solidFill>
              </a:rPr>
              <a:t>5</a:t>
            </a:r>
            <a:r>
              <a:rPr lang="zh-CN" altLang="en-US" b="1" dirty="0" smtClean="0">
                <a:solidFill>
                  <a:srgbClr val="FF0000"/>
                </a:solidFill>
              </a:rPr>
              <a:t>、说明方法及作用</a:t>
            </a:r>
          </a:p>
          <a:p>
            <a:pPr eaLnBrk="1" hangingPunct="1">
              <a:buNone/>
            </a:pPr>
            <a:r>
              <a:rPr lang="en-US" altLang="zh-CN" b="1" dirty="0" smtClean="0">
                <a:solidFill>
                  <a:srgbClr val="FF0000"/>
                </a:solidFill>
              </a:rPr>
              <a:t>6</a:t>
            </a:r>
            <a:r>
              <a:rPr lang="zh-CN" altLang="en-US" b="1" dirty="0" smtClean="0">
                <a:solidFill>
                  <a:srgbClr val="FF0000"/>
                </a:solidFill>
              </a:rPr>
              <a:t>、说明文的语言</a:t>
            </a:r>
          </a:p>
        </p:txBody>
      </p:sp>
      <p:sp>
        <p:nvSpPr>
          <p:cNvPr id="158725" name="Text Box 5"/>
          <p:cNvSpPr txBox="1">
            <a:spLocks noChangeArrowheads="1"/>
          </p:cNvSpPr>
          <p:nvPr/>
        </p:nvSpPr>
        <p:spPr bwMode="auto">
          <a:xfrm>
            <a:off x="4211960" y="1268760"/>
            <a:ext cx="4644008" cy="6032421"/>
          </a:xfrm>
          <a:prstGeom prst="rect">
            <a:avLst/>
          </a:prstGeom>
          <a:noFill/>
          <a:ln w="9525">
            <a:noFill/>
            <a:miter lim="800000"/>
            <a:headEnd/>
            <a:tailEnd/>
          </a:ln>
        </p:spPr>
        <p:txBody>
          <a:bodyPr wrap="square">
            <a:spAutoFit/>
          </a:bodyPr>
          <a:lstStyle/>
          <a:p>
            <a:pPr>
              <a:spcBef>
                <a:spcPct val="50000"/>
              </a:spcBef>
            </a:pPr>
            <a:r>
              <a:rPr lang="en-US" altLang="zh-CN" sz="2800" b="1" dirty="0" smtClean="0"/>
              <a:t>1</a:t>
            </a:r>
            <a:r>
              <a:rPr lang="zh-CN" altLang="en-US" sz="2800" b="1" dirty="0" smtClean="0"/>
              <a:t>、从</a:t>
            </a:r>
            <a:r>
              <a:rPr lang="zh-CN" altLang="en-US" sz="2800" b="1" dirty="0"/>
              <a:t>文章题目或者开头结尾来判别</a:t>
            </a:r>
          </a:p>
          <a:p>
            <a:pPr>
              <a:spcBef>
                <a:spcPct val="50000"/>
              </a:spcBef>
            </a:pPr>
            <a:r>
              <a:rPr lang="en-US" altLang="zh-CN" sz="2800" b="1" dirty="0" smtClean="0"/>
              <a:t>2</a:t>
            </a:r>
            <a:r>
              <a:rPr lang="zh-CN" altLang="en-US" sz="2800" b="1" dirty="0" smtClean="0"/>
              <a:t>、抓</a:t>
            </a:r>
            <a:r>
              <a:rPr lang="zh-CN" altLang="en-US" sz="2800" b="1" dirty="0"/>
              <a:t>住能总括全文的句子</a:t>
            </a:r>
          </a:p>
          <a:p>
            <a:pPr>
              <a:spcBef>
                <a:spcPct val="50000"/>
              </a:spcBef>
            </a:pPr>
            <a:r>
              <a:rPr lang="en-US" altLang="zh-CN" sz="2800" b="1" dirty="0" smtClean="0"/>
              <a:t>3</a:t>
            </a:r>
            <a:r>
              <a:rPr lang="zh-CN" altLang="en-US" sz="2800" b="1" dirty="0" smtClean="0"/>
              <a:t>、对</a:t>
            </a:r>
            <a:r>
              <a:rPr lang="zh-CN" altLang="en-US" sz="2800" b="1" dirty="0"/>
              <a:t>于逻辑顺序结合内容具体分析（可参考知识卡片</a:t>
            </a:r>
            <a:r>
              <a:rPr lang="zh-CN" altLang="en-US" sz="2800" b="1" dirty="0" smtClean="0"/>
              <a:t>）</a:t>
            </a:r>
            <a:r>
              <a:rPr lang="en-US" altLang="zh-CN" sz="2800" b="1" dirty="0" smtClean="0"/>
              <a:t>4</a:t>
            </a:r>
            <a:r>
              <a:rPr lang="zh-CN" altLang="en-US" sz="2800" b="1" dirty="0" smtClean="0"/>
              <a:t>、总</a:t>
            </a:r>
            <a:r>
              <a:rPr lang="en-US" altLang="zh-CN" sz="2800" b="1" dirty="0" smtClean="0"/>
              <a:t>——</a:t>
            </a:r>
            <a:r>
              <a:rPr lang="zh-CN" altLang="en-US" sz="2800" b="1" dirty="0" smtClean="0"/>
              <a:t>分</a:t>
            </a:r>
            <a:r>
              <a:rPr lang="en-US" altLang="zh-CN" sz="2800" b="1" dirty="0" smtClean="0"/>
              <a:t>——</a:t>
            </a:r>
            <a:r>
              <a:rPr lang="zh-CN" altLang="en-US" sz="2800" b="1" dirty="0" smtClean="0"/>
              <a:t>总</a:t>
            </a:r>
            <a:endParaRPr lang="en-US" altLang="zh-CN" sz="2800" b="1" dirty="0" smtClean="0"/>
          </a:p>
          <a:p>
            <a:pPr>
              <a:spcBef>
                <a:spcPct val="50000"/>
              </a:spcBef>
            </a:pPr>
            <a:r>
              <a:rPr lang="en-US" altLang="zh-CN" sz="2800" b="1" dirty="0" smtClean="0">
                <a:solidFill>
                  <a:srgbClr val="FF0000"/>
                </a:solidFill>
              </a:rPr>
              <a:t>5</a:t>
            </a:r>
            <a:r>
              <a:rPr lang="zh-CN" altLang="en-US" sz="2800" b="1" dirty="0" smtClean="0">
                <a:solidFill>
                  <a:srgbClr val="FF0000"/>
                </a:solidFill>
              </a:rPr>
              <a:t>、判</a:t>
            </a:r>
            <a:r>
              <a:rPr lang="zh-CN" altLang="en-US" sz="2800" b="1" dirty="0">
                <a:solidFill>
                  <a:srgbClr val="FF0000"/>
                </a:solidFill>
              </a:rPr>
              <a:t>定常用说明方法，具体分析其在文中的作用</a:t>
            </a:r>
          </a:p>
          <a:p>
            <a:pPr>
              <a:spcBef>
                <a:spcPct val="50000"/>
              </a:spcBef>
            </a:pPr>
            <a:r>
              <a:rPr lang="en-US" altLang="zh-CN" sz="2800" b="1" dirty="0" smtClean="0">
                <a:solidFill>
                  <a:srgbClr val="FF0000"/>
                </a:solidFill>
              </a:rPr>
              <a:t>6</a:t>
            </a:r>
            <a:r>
              <a:rPr lang="zh-CN" altLang="en-US" sz="2800" b="1" dirty="0" smtClean="0">
                <a:solidFill>
                  <a:srgbClr val="FF0000"/>
                </a:solidFill>
              </a:rPr>
              <a:t>、结</a:t>
            </a:r>
            <a:r>
              <a:rPr lang="zh-CN" altLang="en-US" sz="2800" b="1" dirty="0">
                <a:solidFill>
                  <a:srgbClr val="FF0000"/>
                </a:solidFill>
              </a:rPr>
              <a:t>合文章内容和前后文关系分</a:t>
            </a:r>
            <a:r>
              <a:rPr lang="zh-CN" altLang="en-US" sz="2800" b="1" dirty="0" smtClean="0">
                <a:solidFill>
                  <a:srgbClr val="FF0000"/>
                </a:solidFill>
              </a:rPr>
              <a:t>析：准确性。</a:t>
            </a:r>
            <a:endParaRPr lang="zh-CN" altLang="en-US" sz="2800" b="1" dirty="0">
              <a:solidFill>
                <a:srgbClr val="FF0000"/>
              </a:solidFill>
            </a:endParaRPr>
          </a:p>
          <a:p>
            <a:pPr>
              <a:spcBef>
                <a:spcPct val="50000"/>
              </a:spcBef>
            </a:pPr>
            <a:endParaRPr lang="en-US" altLang="zh-CN" sz="2400"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ext Box 2"/>
          <p:cNvSpPr txBox="1">
            <a:spLocks noChangeArrowheads="1"/>
          </p:cNvSpPr>
          <p:nvPr/>
        </p:nvSpPr>
        <p:spPr bwMode="auto">
          <a:xfrm>
            <a:off x="609600" y="188640"/>
            <a:ext cx="4106416" cy="769441"/>
          </a:xfrm>
          <a:prstGeom prst="rect">
            <a:avLst/>
          </a:prstGeom>
          <a:solidFill>
            <a:srgbClr val="FF0000"/>
          </a:solidFill>
          <a:ln w="9525">
            <a:noFill/>
            <a:miter lim="800000"/>
            <a:headEnd/>
            <a:tailEnd/>
          </a:ln>
          <a:effectLst/>
        </p:spPr>
        <p:txBody>
          <a:bodyPr wrap="square">
            <a:spAutoFit/>
          </a:bodyPr>
          <a:lstStyle/>
          <a:p>
            <a:pPr>
              <a:spcBef>
                <a:spcPct val="50000"/>
              </a:spcBef>
            </a:pPr>
            <a:r>
              <a:rPr kumimoji="1" lang="zh-CN" altLang="en-US" sz="4400" b="1" dirty="0" smtClean="0">
                <a:effectLst>
                  <a:outerShdw blurRad="38100" dist="38100" dir="2700000" algn="tl">
                    <a:srgbClr val="FFFFFF"/>
                  </a:outerShdw>
                </a:effectLst>
                <a:latin typeface="Times New Roman" pitchFamily="18" charset="0"/>
                <a:ea typeface="黑体" pitchFamily="49" charset="-122"/>
              </a:rPr>
              <a:t>六、学</a:t>
            </a:r>
            <a:r>
              <a:rPr kumimoji="1" lang="zh-CN" altLang="en-US" sz="4400" b="1" dirty="0" smtClean="0">
                <a:effectLst>
                  <a:outerShdw blurRad="38100" dist="38100" dir="2700000" algn="tl">
                    <a:srgbClr val="FFFFFF"/>
                  </a:outerShdw>
                </a:effectLst>
                <a:latin typeface="Times New Roman" pitchFamily="18" charset="0"/>
                <a:ea typeface="黑体" pitchFamily="49" charset="-122"/>
              </a:rPr>
              <a:t>以致用</a:t>
            </a:r>
            <a:endParaRPr kumimoji="1" lang="zh-CN" altLang="en-US" sz="4400" b="1" dirty="0">
              <a:effectLst>
                <a:outerShdw blurRad="38100" dist="38100" dir="2700000" algn="tl">
                  <a:srgbClr val="FFFFFF"/>
                </a:outerShdw>
              </a:effectLst>
              <a:latin typeface="Times New Roman" pitchFamily="18" charset="0"/>
              <a:ea typeface="黑体" pitchFamily="49" charset="-122"/>
            </a:endParaRPr>
          </a:p>
        </p:txBody>
      </p:sp>
      <p:sp>
        <p:nvSpPr>
          <p:cNvPr id="92163" name="Rectangle 3"/>
          <p:cNvSpPr>
            <a:spLocks noChangeArrowheads="1"/>
          </p:cNvSpPr>
          <p:nvPr/>
        </p:nvSpPr>
        <p:spPr bwMode="auto">
          <a:xfrm>
            <a:off x="1676400" y="1676400"/>
            <a:ext cx="2501006" cy="646331"/>
          </a:xfrm>
          <a:prstGeom prst="rect">
            <a:avLst/>
          </a:prstGeom>
          <a:noFill/>
          <a:ln w="9525">
            <a:noFill/>
            <a:miter lim="800000"/>
            <a:headEnd/>
            <a:tailEnd/>
          </a:ln>
        </p:spPr>
        <p:txBody>
          <a:bodyPr wrap="none">
            <a:spAutoFit/>
          </a:bodyPr>
          <a:lstStyle/>
          <a:p>
            <a:r>
              <a:rPr kumimoji="1" lang="zh-CN" altLang="en-US" sz="3600" b="1" dirty="0" smtClean="0">
                <a:latin typeface="Times New Roman" pitchFamily="18" charset="0"/>
                <a:ea typeface="黑体" pitchFamily="49" charset="-122"/>
              </a:rPr>
              <a:t>片段作</a:t>
            </a:r>
            <a:r>
              <a:rPr kumimoji="1" lang="zh-CN" altLang="en-US" sz="3600" b="1" dirty="0">
                <a:latin typeface="Times New Roman" pitchFamily="18" charset="0"/>
                <a:ea typeface="黑体" pitchFamily="49" charset="-122"/>
              </a:rPr>
              <a:t>文：</a:t>
            </a:r>
          </a:p>
        </p:txBody>
      </p:sp>
      <p:sp>
        <p:nvSpPr>
          <p:cNvPr id="56324" name="Rectangle 4"/>
          <p:cNvSpPr>
            <a:spLocks noChangeArrowheads="1"/>
          </p:cNvSpPr>
          <p:nvPr/>
        </p:nvSpPr>
        <p:spPr bwMode="auto">
          <a:xfrm>
            <a:off x="900113" y="3429000"/>
            <a:ext cx="7558087" cy="2031325"/>
          </a:xfrm>
          <a:prstGeom prst="rect">
            <a:avLst/>
          </a:prstGeom>
          <a:noFill/>
          <a:ln w="9525">
            <a:noFill/>
            <a:miter lim="800000"/>
            <a:headEnd/>
            <a:tailEnd/>
          </a:ln>
        </p:spPr>
        <p:txBody>
          <a:bodyPr>
            <a:spAutoFit/>
          </a:bodyPr>
          <a:lstStyle/>
          <a:p>
            <a:pPr>
              <a:spcBef>
                <a:spcPct val="50000"/>
              </a:spcBef>
            </a:pPr>
            <a:r>
              <a:rPr kumimoji="1" lang="zh-CN" altLang="en-US" sz="2800" b="1" dirty="0">
                <a:latin typeface="黑体" pitchFamily="49" charset="-122"/>
                <a:ea typeface="黑体" pitchFamily="49" charset="-122"/>
              </a:rPr>
              <a:t>提示：先抓住我们学校的教学楼、宿舍楼</a:t>
            </a:r>
            <a:r>
              <a:rPr kumimoji="1" lang="zh-CN" altLang="en-US" sz="2800" b="1" dirty="0" smtClean="0">
                <a:latin typeface="黑体" pitchFamily="49" charset="-122"/>
                <a:ea typeface="黑体" pitchFamily="49" charset="-122"/>
              </a:rPr>
              <a:t>、综合楼、办公楼、餐厅的</a:t>
            </a:r>
            <a:r>
              <a:rPr kumimoji="1" lang="zh-CN" altLang="en-US" sz="2800" b="1" dirty="0">
                <a:solidFill>
                  <a:srgbClr val="7030A0"/>
                </a:solidFill>
                <a:latin typeface="黑体" pitchFamily="49" charset="-122"/>
                <a:ea typeface="黑体" pitchFamily="49" charset="-122"/>
              </a:rPr>
              <a:t>共同点</a:t>
            </a:r>
            <a:r>
              <a:rPr kumimoji="1" lang="zh-CN" altLang="en-US" sz="2800" b="1" dirty="0">
                <a:latin typeface="黑体" pitchFamily="49" charset="-122"/>
                <a:ea typeface="黑体" pitchFamily="49" charset="-122"/>
              </a:rPr>
              <a:t>，先概述，后分</a:t>
            </a:r>
            <a:r>
              <a:rPr kumimoji="1" lang="zh-CN" altLang="en-US" sz="2800" b="1" dirty="0" smtClean="0">
                <a:latin typeface="黑体" pitchFamily="49" charset="-122"/>
                <a:ea typeface="黑体" pitchFamily="49" charset="-122"/>
              </a:rPr>
              <a:t>说；从主要到次要的顺序说明。</a:t>
            </a:r>
            <a:endParaRPr kumimoji="1" lang="zh-CN" altLang="en-US" sz="2800" b="1" dirty="0">
              <a:latin typeface="黑体" pitchFamily="49" charset="-122"/>
              <a:ea typeface="黑体" pitchFamily="49" charset="-122"/>
            </a:endParaRPr>
          </a:p>
          <a:p>
            <a:pPr>
              <a:spcBef>
                <a:spcPct val="50000"/>
              </a:spcBef>
            </a:pPr>
            <a:r>
              <a:rPr kumimoji="1" lang="zh-CN" altLang="en-US" sz="2800" b="1" dirty="0" smtClean="0">
                <a:latin typeface="黑体" pitchFamily="49" charset="-122"/>
                <a:ea typeface="黑体" pitchFamily="49" charset="-122"/>
              </a:rPr>
              <a:t>         字</a:t>
            </a:r>
            <a:r>
              <a:rPr kumimoji="1" lang="zh-CN" altLang="en-US" sz="2800" b="1" dirty="0">
                <a:latin typeface="黑体" pitchFamily="49" charset="-122"/>
                <a:ea typeface="黑体" pitchFamily="49" charset="-122"/>
              </a:rPr>
              <a:t>数为</a:t>
            </a:r>
            <a:r>
              <a:rPr kumimoji="1" lang="en-US" altLang="zh-CN" sz="2800" b="1" dirty="0">
                <a:latin typeface="黑体" pitchFamily="49" charset="-122"/>
                <a:ea typeface="黑体" pitchFamily="49" charset="-122"/>
              </a:rPr>
              <a:t>150</a:t>
            </a:r>
            <a:r>
              <a:rPr kumimoji="1" lang="zh-CN" altLang="en-US" sz="2800" b="1" dirty="0" smtClean="0">
                <a:latin typeface="黑体" pitchFamily="49" charset="-122"/>
                <a:ea typeface="黑体" pitchFamily="49" charset="-122"/>
              </a:rPr>
              <a:t>字左右。</a:t>
            </a:r>
            <a:endParaRPr kumimoji="1" lang="zh-CN" altLang="en-US" sz="2800" b="1" dirty="0">
              <a:latin typeface="黑体" pitchFamily="49" charset="-122"/>
              <a:ea typeface="黑体" pitchFamily="49" charset="-122"/>
            </a:endParaRPr>
          </a:p>
        </p:txBody>
      </p:sp>
      <p:sp>
        <p:nvSpPr>
          <p:cNvPr id="92165" name="Rectangle 6"/>
          <p:cNvSpPr>
            <a:spLocks noChangeArrowheads="1"/>
          </p:cNvSpPr>
          <p:nvPr/>
        </p:nvSpPr>
        <p:spPr bwMode="auto">
          <a:xfrm>
            <a:off x="3352800" y="2268538"/>
            <a:ext cx="2732088" cy="701675"/>
          </a:xfrm>
          <a:prstGeom prst="rect">
            <a:avLst/>
          </a:prstGeom>
          <a:noFill/>
          <a:ln w="9525">
            <a:noFill/>
            <a:miter lim="800000"/>
            <a:headEnd/>
            <a:tailEnd/>
          </a:ln>
        </p:spPr>
        <p:txBody>
          <a:bodyPr wrap="none">
            <a:spAutoFit/>
          </a:bodyPr>
          <a:lstStyle/>
          <a:p>
            <a:pPr>
              <a:spcBef>
                <a:spcPct val="50000"/>
              </a:spcBef>
            </a:pPr>
            <a:r>
              <a:rPr kumimoji="1" lang="zh-CN" altLang="en-US" sz="4000" b="1">
                <a:solidFill>
                  <a:srgbClr val="FF5050"/>
                </a:solidFill>
                <a:latin typeface="黑体" pitchFamily="49" charset="-122"/>
                <a:ea typeface="黑体" pitchFamily="49" charset="-122"/>
              </a:rPr>
              <a:t>我们的校园</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56324"/>
                                        </p:tgtEl>
                                        <p:attrNameLst>
                                          <p:attrName>style.visibility</p:attrName>
                                        </p:attrNameLst>
                                      </p:cBhvr>
                                      <p:to>
                                        <p:strVal val="visible"/>
                                      </p:to>
                                    </p:set>
                                    <p:anim calcmode="lin" valueType="num">
                                      <p:cBhvr additive="base">
                                        <p:cTn id="7" dur="2000" fill="hold"/>
                                        <p:tgtEl>
                                          <p:spTgt spid="56324"/>
                                        </p:tgtEl>
                                        <p:attrNameLst>
                                          <p:attrName>ppt_x</p:attrName>
                                        </p:attrNameLst>
                                      </p:cBhvr>
                                      <p:tavLst>
                                        <p:tav tm="0">
                                          <p:val>
                                            <p:strVal val="#ppt_x"/>
                                          </p:val>
                                        </p:tav>
                                        <p:tav tm="100000">
                                          <p:val>
                                            <p:strVal val="#ppt_x"/>
                                          </p:val>
                                        </p:tav>
                                      </p:tavLst>
                                    </p:anim>
                                    <p:anim calcmode="lin" valueType="num">
                                      <p:cBhvr additive="base">
                                        <p:cTn id="8" dur="2000" fill="hold"/>
                                        <p:tgtEl>
                                          <p:spTgt spid="56324"/>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4" grpId="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Picture 2" descr="网师圆3"/>
          <p:cNvPicPr>
            <a:picLocks noChangeAspect="1" noChangeArrowheads="1"/>
          </p:cNvPicPr>
          <p:nvPr/>
        </p:nvPicPr>
        <p:blipFill>
          <a:blip r:embed="rId2" cstate="print">
            <a:lum contrast="18000"/>
          </a:blip>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6" name="Picture 2" descr="0002"/>
          <p:cNvPicPr>
            <a:picLocks noChangeAspect="1" noChangeArrowheads="1"/>
          </p:cNvPicPr>
          <p:nvPr/>
        </p:nvPicPr>
        <p:blipFill>
          <a:blip r:embed="rId2" cstate="print">
            <a:lum bright="-6000" contrast="24000"/>
          </a:blip>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1034" descr="39432564e3feb7a2f63654d7"/>
          <p:cNvPicPr>
            <a:picLocks noChangeAspect="1" noChangeArrowheads="1"/>
          </p:cNvPicPr>
          <p:nvPr/>
        </p:nvPicPr>
        <p:blipFill>
          <a:blip r:embed="rId2" cstate="print"/>
          <a:srcRect/>
          <a:stretch>
            <a:fillRect/>
          </a:stretch>
        </p:blipFill>
        <p:spPr bwMode="auto">
          <a:xfrm>
            <a:off x="0" y="4763"/>
            <a:ext cx="9144000" cy="6853237"/>
          </a:xfrm>
          <a:prstGeom prst="rect">
            <a:avLst/>
          </a:prstGeom>
          <a:noFill/>
          <a:ln w="9525">
            <a:noFill/>
            <a:miter lim="800000"/>
            <a:headEnd/>
            <a:tailEnd/>
          </a:ln>
        </p:spPr>
      </p:pic>
      <p:pic>
        <p:nvPicPr>
          <p:cNvPr id="2051" name="Picture 1033" descr="szyl"/>
          <p:cNvPicPr>
            <a:picLocks noChangeAspect="1" noChangeArrowheads="1"/>
          </p:cNvPicPr>
          <p:nvPr/>
        </p:nvPicPr>
        <p:blipFill>
          <a:blip r:embed="rId3" cstate="print"/>
          <a:srcRect/>
          <a:stretch>
            <a:fillRect/>
          </a:stretch>
        </p:blipFill>
        <p:spPr bwMode="auto">
          <a:xfrm>
            <a:off x="1403350" y="3500438"/>
            <a:ext cx="6553200" cy="1992312"/>
          </a:xfrm>
          <a:prstGeom prst="rect">
            <a:avLst/>
          </a:prstGeom>
          <a:noFill/>
          <a:ln w="9525">
            <a:noFill/>
            <a:miter lim="800000"/>
            <a:headEnd/>
            <a:tailEnd/>
          </a:ln>
        </p:spPr>
      </p:pic>
      <p:sp>
        <p:nvSpPr>
          <p:cNvPr id="2052" name="Text Box 1035"/>
          <p:cNvSpPr txBox="1">
            <a:spLocks noChangeArrowheads="1"/>
          </p:cNvSpPr>
          <p:nvPr/>
        </p:nvSpPr>
        <p:spPr bwMode="auto">
          <a:xfrm>
            <a:off x="5435600" y="5661025"/>
            <a:ext cx="1728788" cy="579438"/>
          </a:xfrm>
          <a:prstGeom prst="rect">
            <a:avLst/>
          </a:prstGeom>
          <a:noFill/>
          <a:ln w="9525">
            <a:noFill/>
            <a:miter lim="800000"/>
            <a:headEnd/>
            <a:tailEnd/>
          </a:ln>
        </p:spPr>
        <p:txBody>
          <a:bodyPr>
            <a:spAutoFit/>
          </a:bodyPr>
          <a:lstStyle/>
          <a:p>
            <a:pPr>
              <a:spcBef>
                <a:spcPct val="50000"/>
              </a:spcBef>
            </a:pPr>
            <a:r>
              <a:rPr lang="zh-CN" altLang="en-US" sz="3200" b="1">
                <a:ea typeface="楷体_GB2312" pitchFamily="49" charset="-122"/>
              </a:rPr>
              <a:t>叶圣陶</a:t>
            </a:r>
          </a:p>
        </p:txBody>
      </p:sp>
      <p:sp>
        <p:nvSpPr>
          <p:cNvPr id="2053" name="Line 1036"/>
          <p:cNvSpPr>
            <a:spLocks noChangeShapeType="1"/>
          </p:cNvSpPr>
          <p:nvPr/>
        </p:nvSpPr>
        <p:spPr bwMode="auto">
          <a:xfrm>
            <a:off x="4435475" y="5992813"/>
            <a:ext cx="863600" cy="0"/>
          </a:xfrm>
          <a:prstGeom prst="line">
            <a:avLst/>
          </a:prstGeom>
          <a:noFill/>
          <a:ln w="57150">
            <a:solidFill>
              <a:schemeClr val="tx1"/>
            </a:solidFill>
            <a:round/>
            <a:headEnd/>
            <a:tailEnd/>
          </a:ln>
        </p:spPr>
        <p:txBody>
          <a:bodyPr/>
          <a:lstStyle/>
          <a:p>
            <a:endParaRPr lang="zh-CN" altLang="en-US"/>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D:\Documents\Pictures\图片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3074" name="Rectangle 2"/>
          <p:cNvSpPr>
            <a:spLocks noGrp="1" noChangeArrowheads="1"/>
          </p:cNvSpPr>
          <p:nvPr>
            <p:ph type="title"/>
          </p:nvPr>
        </p:nvSpPr>
        <p:spPr>
          <a:xfrm>
            <a:off x="179512" y="404663"/>
            <a:ext cx="5184576" cy="1440161"/>
          </a:xfrm>
        </p:spPr>
        <p:txBody>
          <a:bodyPr>
            <a:normAutofit fontScale="90000"/>
          </a:bodyPr>
          <a:lstStyle/>
          <a:p>
            <a:r>
              <a:rPr lang="en-US" altLang="zh-CN" sz="8900" b="1" dirty="0" smtClean="0">
                <a:solidFill>
                  <a:srgbClr val="FF0000"/>
                </a:solidFill>
                <a:effectLst>
                  <a:outerShdw blurRad="38100" dist="38100" dir="2700000" algn="tl">
                    <a:srgbClr val="C0C0C0"/>
                  </a:outerShdw>
                </a:effectLst>
              </a:rPr>
              <a:t/>
            </a:r>
            <a:br>
              <a:rPr lang="en-US" altLang="zh-CN" sz="8900" b="1" dirty="0" smtClean="0">
                <a:solidFill>
                  <a:srgbClr val="FF0000"/>
                </a:solidFill>
                <a:effectLst>
                  <a:outerShdw blurRad="38100" dist="38100" dir="2700000" algn="tl">
                    <a:srgbClr val="C0C0C0"/>
                  </a:outerShdw>
                </a:effectLst>
              </a:rPr>
            </a:br>
            <a:r>
              <a:rPr lang="zh-CN" altLang="en-US" sz="8000" b="1" dirty="0" smtClean="0">
                <a:solidFill>
                  <a:srgbClr val="FF0000"/>
                </a:solidFill>
                <a:effectLst>
                  <a:outerShdw blurRad="38100" dist="38100" dir="2700000" algn="tl">
                    <a:srgbClr val="C0C0C0"/>
                  </a:outerShdw>
                </a:effectLst>
              </a:rPr>
              <a:t>第一课时</a:t>
            </a:r>
            <a:r>
              <a:rPr lang="en-US" altLang="zh-CN" sz="8000" b="1" dirty="0" smtClean="0">
                <a:solidFill>
                  <a:srgbClr val="FF0000"/>
                </a:solidFill>
                <a:effectLst>
                  <a:outerShdw blurRad="38100" dist="38100" dir="2700000" algn="tl">
                    <a:srgbClr val="C0C0C0"/>
                  </a:outerShdw>
                </a:effectLst>
              </a:rPr>
              <a:t/>
            </a:r>
            <a:br>
              <a:rPr lang="en-US" altLang="zh-CN" sz="8000" b="1" dirty="0" smtClean="0">
                <a:solidFill>
                  <a:srgbClr val="FF0000"/>
                </a:solidFill>
                <a:effectLst>
                  <a:outerShdw blurRad="38100" dist="38100" dir="2700000" algn="tl">
                    <a:srgbClr val="C0C0C0"/>
                  </a:outerShdw>
                </a:effectLst>
              </a:rPr>
            </a:br>
            <a:endParaRPr lang="zh-CN" altLang="en-US" sz="8000" b="1" dirty="0" smtClean="0"/>
          </a:p>
        </p:txBody>
      </p:sp>
      <p:pic>
        <p:nvPicPr>
          <p:cNvPr id="3075" name="Picture 6" descr="2010091118440234"/>
          <p:cNvPicPr>
            <a:picLocks noChangeAspect="1" noChangeArrowheads="1"/>
          </p:cNvPicPr>
          <p:nvPr/>
        </p:nvPicPr>
        <p:blipFill>
          <a:blip r:embed="rId3" cstate="print"/>
          <a:srcRect t="14648" b="12148"/>
          <a:stretch>
            <a:fillRect/>
          </a:stretch>
        </p:blipFill>
        <p:spPr bwMode="auto">
          <a:xfrm>
            <a:off x="5508104" y="620688"/>
            <a:ext cx="3276600" cy="1801812"/>
          </a:xfrm>
          <a:prstGeom prst="rect">
            <a:avLst/>
          </a:prstGeom>
          <a:noFill/>
          <a:ln w="9525">
            <a:noFill/>
            <a:miter lim="800000"/>
            <a:headEnd/>
            <a:tailEnd/>
          </a:ln>
        </p:spPr>
      </p:pic>
      <p:sp>
        <p:nvSpPr>
          <p:cNvPr id="78855" name="Text Box 7"/>
          <p:cNvSpPr txBox="1">
            <a:spLocks noChangeArrowheads="1"/>
          </p:cNvSpPr>
          <p:nvPr/>
        </p:nvSpPr>
        <p:spPr bwMode="auto">
          <a:xfrm>
            <a:off x="323528" y="2492896"/>
            <a:ext cx="6624736" cy="4154984"/>
          </a:xfrm>
          <a:prstGeom prst="rect">
            <a:avLst/>
          </a:prstGeom>
          <a:noFill/>
          <a:ln w="9525">
            <a:noFill/>
            <a:miter lim="800000"/>
            <a:headEnd/>
            <a:tailEnd/>
          </a:ln>
          <a:effectLst/>
        </p:spPr>
        <p:txBody>
          <a:bodyPr wrap="square">
            <a:spAutoFit/>
          </a:bodyPr>
          <a:lstStyle/>
          <a:p>
            <a:pPr>
              <a:defRPr/>
            </a:pPr>
            <a:r>
              <a:rPr lang="zh-CN" altLang="en-US" sz="4800" b="1" dirty="0" smtClean="0">
                <a:solidFill>
                  <a:srgbClr val="7030A0"/>
                </a:solidFill>
              </a:rPr>
              <a:t>教学目标</a:t>
            </a:r>
            <a:endParaRPr lang="en-US" altLang="zh-CN" sz="4800" b="1" dirty="0" smtClean="0">
              <a:solidFill>
                <a:srgbClr val="7030A0"/>
              </a:solidFill>
            </a:endParaRPr>
          </a:p>
          <a:p>
            <a:pPr>
              <a:defRPr/>
            </a:pPr>
            <a:endParaRPr lang="en-US" altLang="zh-CN" sz="3600" b="1" dirty="0" smtClean="0">
              <a:effectLst>
                <a:outerShdw blurRad="38100" dist="38100" dir="2700000" algn="tl">
                  <a:srgbClr val="C0C0C0"/>
                </a:outerShdw>
              </a:effectLst>
            </a:endParaRPr>
          </a:p>
          <a:p>
            <a:pPr>
              <a:defRPr/>
            </a:pPr>
            <a:r>
              <a:rPr lang="en-US" altLang="zh-CN" sz="3600" b="1" dirty="0" smtClean="0">
                <a:effectLst>
                  <a:outerShdw blurRad="38100" dist="38100" dir="2700000" algn="tl">
                    <a:srgbClr val="C0C0C0"/>
                  </a:outerShdw>
                </a:effectLst>
              </a:rPr>
              <a:t>1</a:t>
            </a:r>
            <a:r>
              <a:rPr lang="zh-CN" altLang="en-US" sz="3600" b="1" dirty="0" smtClean="0">
                <a:effectLst>
                  <a:outerShdw blurRad="38100" dist="38100" dir="2700000" algn="tl">
                    <a:srgbClr val="C0C0C0"/>
                  </a:outerShdw>
                </a:effectLst>
              </a:rPr>
              <a:t>、明确说明对象及其特点；</a:t>
            </a:r>
            <a:endParaRPr lang="en-US" altLang="zh-CN" sz="3600" b="1" dirty="0" smtClean="0">
              <a:effectLst>
                <a:outerShdw blurRad="38100" dist="38100" dir="2700000" algn="tl">
                  <a:srgbClr val="C0C0C0"/>
                </a:outerShdw>
              </a:effectLst>
            </a:endParaRPr>
          </a:p>
          <a:p>
            <a:pPr>
              <a:defRPr/>
            </a:pPr>
            <a:endParaRPr lang="en-US" altLang="zh-CN" sz="3600" b="1" dirty="0" smtClean="0">
              <a:effectLst>
                <a:outerShdw blurRad="38100" dist="38100" dir="2700000" algn="tl">
                  <a:srgbClr val="C0C0C0"/>
                </a:outerShdw>
              </a:effectLst>
            </a:endParaRPr>
          </a:p>
          <a:p>
            <a:pPr>
              <a:defRPr/>
            </a:pPr>
            <a:r>
              <a:rPr lang="en-US" altLang="zh-CN" sz="3600" b="1" dirty="0" smtClean="0">
                <a:effectLst>
                  <a:outerShdw blurRad="38100" dist="38100" dir="2700000" algn="tl">
                    <a:srgbClr val="C0C0C0"/>
                  </a:outerShdw>
                </a:effectLst>
              </a:rPr>
              <a:t>2</a:t>
            </a:r>
            <a:r>
              <a:rPr lang="zh-CN" altLang="en-US" sz="3600" b="1" dirty="0" smtClean="0">
                <a:effectLst>
                  <a:outerShdw blurRad="38100" dist="38100" dir="2700000" algn="tl">
                    <a:srgbClr val="C0C0C0"/>
                  </a:outerShdw>
                </a:effectLst>
              </a:rPr>
              <a:t>、理清结构层次及说明顺序。</a:t>
            </a:r>
            <a:endParaRPr lang="en-US" altLang="zh-CN" sz="3600" b="1" dirty="0" smtClean="0">
              <a:effectLst>
                <a:outerShdw blurRad="38100" dist="38100" dir="2700000" algn="tl">
                  <a:srgbClr val="C0C0C0"/>
                </a:outerShdw>
              </a:effectLst>
            </a:endParaRPr>
          </a:p>
          <a:p>
            <a:pPr>
              <a:defRPr/>
            </a:pPr>
            <a:endParaRPr lang="en-US" altLang="zh-CN" sz="3600" b="1" dirty="0" smtClean="0">
              <a:effectLst>
                <a:outerShdw blurRad="38100" dist="38100" dir="2700000" algn="tl">
                  <a:srgbClr val="C0C0C0"/>
                </a:outerShdw>
              </a:effectLst>
            </a:endParaRPr>
          </a:p>
          <a:p>
            <a:pPr>
              <a:defRPr/>
            </a:pPr>
            <a:endParaRPr lang="en-US" altLang="zh-CN" sz="36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4" descr="苏州园林"/>
          <p:cNvPicPr>
            <a:picLocks noChangeAspect="1" noChangeArrowheads="1"/>
          </p:cNvPicPr>
          <p:nvPr/>
        </p:nvPicPr>
        <p:blipFill>
          <a:blip r:embed="rId2" cstate="print"/>
          <a:srcRect/>
          <a:stretch>
            <a:fillRect/>
          </a:stretch>
        </p:blipFill>
        <p:spPr bwMode="auto">
          <a:xfrm>
            <a:off x="0" y="0"/>
            <a:ext cx="9144000" cy="6804025"/>
          </a:xfrm>
          <a:prstGeom prst="rect">
            <a:avLst/>
          </a:prstGeom>
          <a:noFill/>
          <a:ln w="9525">
            <a:noFill/>
            <a:miter lim="800000"/>
            <a:headEnd/>
            <a:tailEnd/>
          </a:ln>
        </p:spPr>
      </p:pic>
      <p:sp>
        <p:nvSpPr>
          <p:cNvPr id="6" name="TextBox 5"/>
          <p:cNvSpPr txBox="1"/>
          <p:nvPr/>
        </p:nvSpPr>
        <p:spPr>
          <a:xfrm>
            <a:off x="0" y="764704"/>
            <a:ext cx="9144000" cy="4585871"/>
          </a:xfrm>
          <a:prstGeom prst="rect">
            <a:avLst/>
          </a:prstGeom>
          <a:noFill/>
        </p:spPr>
        <p:txBody>
          <a:bodyPr wrap="square" rtlCol="0">
            <a:spAutoFit/>
          </a:bodyPr>
          <a:lstStyle/>
          <a:p>
            <a:r>
              <a:rPr lang="zh-CN" altLang="en-US" sz="6000" b="1" dirty="0" smtClean="0">
                <a:solidFill>
                  <a:srgbClr val="7030A0"/>
                </a:solidFill>
              </a:rPr>
              <a:t>一、整</a:t>
            </a:r>
            <a:r>
              <a:rPr lang="zh-CN" altLang="en-US" sz="6000" b="1" dirty="0" smtClean="0">
                <a:solidFill>
                  <a:srgbClr val="7030A0"/>
                </a:solidFill>
              </a:rPr>
              <a:t>体感知课文</a:t>
            </a:r>
            <a:endParaRPr lang="en-US" altLang="zh-CN" sz="6000" b="1" dirty="0" smtClean="0">
              <a:solidFill>
                <a:srgbClr val="7030A0"/>
              </a:solidFill>
            </a:endParaRPr>
          </a:p>
          <a:p>
            <a:endParaRPr lang="en-US" altLang="zh-CN" sz="6000" b="1" dirty="0" smtClean="0">
              <a:solidFill>
                <a:srgbClr val="FF0000"/>
              </a:solidFill>
            </a:endParaRPr>
          </a:p>
          <a:p>
            <a:r>
              <a:rPr lang="en-US" altLang="zh-CN" sz="6000" b="1" dirty="0" smtClean="0">
                <a:solidFill>
                  <a:srgbClr val="FF0000"/>
                </a:solidFill>
              </a:rPr>
              <a:t> </a:t>
            </a:r>
            <a:r>
              <a:rPr lang="en-US" altLang="zh-CN" sz="6000" b="1" dirty="0" smtClean="0">
                <a:solidFill>
                  <a:srgbClr val="FF0000"/>
                </a:solidFill>
              </a:rPr>
              <a:t>     </a:t>
            </a:r>
            <a:r>
              <a:rPr lang="zh-CN" altLang="en-US" sz="6000" b="1" dirty="0" smtClean="0">
                <a:solidFill>
                  <a:srgbClr val="FF0000"/>
                </a:solidFill>
              </a:rPr>
              <a:t>阅</a:t>
            </a:r>
            <a:r>
              <a:rPr lang="zh-CN" altLang="en-US" sz="6000" b="1" dirty="0" smtClean="0">
                <a:solidFill>
                  <a:srgbClr val="FF0000"/>
                </a:solidFill>
              </a:rPr>
              <a:t>读</a:t>
            </a:r>
            <a:r>
              <a:rPr lang="en-US" altLang="zh-CN" sz="6000" b="1" dirty="0" smtClean="0">
                <a:solidFill>
                  <a:srgbClr val="FF0000"/>
                </a:solidFill>
              </a:rPr>
              <a:t>《</a:t>
            </a:r>
            <a:r>
              <a:rPr lang="zh-CN" altLang="en-US" sz="6000" b="1" dirty="0" smtClean="0">
                <a:solidFill>
                  <a:srgbClr val="FF0000"/>
                </a:solidFill>
              </a:rPr>
              <a:t>苏州园林</a:t>
            </a:r>
            <a:r>
              <a:rPr lang="en-US" altLang="zh-CN" sz="6000" b="1" dirty="0" smtClean="0">
                <a:solidFill>
                  <a:srgbClr val="FF0000"/>
                </a:solidFill>
              </a:rPr>
              <a:t>》</a:t>
            </a:r>
          </a:p>
          <a:p>
            <a:endParaRPr lang="en-US" altLang="zh-CN" sz="3600" b="1" dirty="0" smtClean="0">
              <a:solidFill>
                <a:srgbClr val="FF0000"/>
              </a:solidFill>
            </a:endParaRPr>
          </a:p>
          <a:p>
            <a:endParaRPr lang="en-US" altLang="zh-CN" sz="3600" b="1" dirty="0" smtClean="0">
              <a:solidFill>
                <a:srgbClr val="FF0000"/>
              </a:solidFill>
            </a:endParaRPr>
          </a:p>
          <a:p>
            <a:r>
              <a:rPr lang="zh-CN" altLang="en-US" sz="3600" b="1" dirty="0" smtClean="0">
                <a:solidFill>
                  <a:srgbClr val="FF0000"/>
                </a:solidFill>
              </a:rPr>
              <a:t>（</a:t>
            </a:r>
            <a:r>
              <a:rPr lang="zh-CN" altLang="en-US" sz="4000" b="1" dirty="0" smtClean="0">
                <a:solidFill>
                  <a:srgbClr val="FF0000"/>
                </a:solidFill>
              </a:rPr>
              <a:t>借助课下注释和工具书，疏通生字词）</a:t>
            </a:r>
            <a:endParaRPr lang="zh-CN" altLang="en-US" sz="4000" b="1" dirty="0">
              <a:solidFill>
                <a:srgbClr val="FF0000"/>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027" name="Picture 3" descr="D:\Documents\Pictures\图片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5121" name="文本占位符 6145"/>
          <p:cNvSpPr>
            <a:spLocks noGrp="1" noChangeArrowheads="1"/>
          </p:cNvSpPr>
          <p:nvPr>
            <p:ph type="body" idx="1"/>
          </p:nvPr>
        </p:nvSpPr>
        <p:spPr>
          <a:xfrm>
            <a:off x="323850" y="981075"/>
            <a:ext cx="8424863" cy="4826000"/>
          </a:xfrm>
        </p:spPr>
        <p:txBody>
          <a:bodyPr/>
          <a:lstStyle/>
          <a:p>
            <a:pPr>
              <a:buFont typeface="Arial" pitchFamily="34" charset="0"/>
              <a:buNone/>
            </a:pPr>
            <a:endParaRPr lang="zh-CN" altLang="en-US" b="1" dirty="0" smtClean="0">
              <a:ea typeface="楷体_GB2312" pitchFamily="49" charset="-122"/>
            </a:endParaRPr>
          </a:p>
          <a:p>
            <a:pPr>
              <a:buFont typeface="Arial" pitchFamily="34" charset="0"/>
              <a:buNone/>
            </a:pPr>
            <a:endParaRPr lang="zh-CN" altLang="en-US" b="1" dirty="0" smtClean="0">
              <a:ea typeface="楷体_GB2312" pitchFamily="49" charset="-122"/>
            </a:endParaRPr>
          </a:p>
          <a:p>
            <a:pPr>
              <a:buFont typeface="Arial" pitchFamily="34" charset="0"/>
              <a:buNone/>
            </a:pPr>
            <a:endParaRPr lang="zh-CN" altLang="en-US" b="1" dirty="0" smtClean="0">
              <a:ea typeface="楷体_GB2312" pitchFamily="49" charset="-122"/>
            </a:endParaRPr>
          </a:p>
          <a:p>
            <a:pPr>
              <a:buFont typeface="Arial" pitchFamily="34" charset="0"/>
              <a:buNone/>
            </a:pPr>
            <a:r>
              <a:rPr lang="zh-CN" altLang="en-US" b="1" dirty="0" smtClean="0">
                <a:solidFill>
                  <a:srgbClr val="990000"/>
                </a:solidFill>
                <a:ea typeface="楷体_GB2312" pitchFamily="49" charset="-122"/>
              </a:rPr>
              <a:t>     请用一个字或者一个词来概括。</a:t>
            </a:r>
          </a:p>
        </p:txBody>
      </p:sp>
      <p:sp>
        <p:nvSpPr>
          <p:cNvPr id="5122" name="标题 6146"/>
          <p:cNvSpPr>
            <a:spLocks noGrp="1" noChangeArrowheads="1"/>
          </p:cNvSpPr>
          <p:nvPr>
            <p:ph type="title"/>
          </p:nvPr>
        </p:nvSpPr>
        <p:spPr>
          <a:xfrm>
            <a:off x="468313" y="692150"/>
            <a:ext cx="8347075" cy="1143000"/>
          </a:xfrm>
        </p:spPr>
        <p:txBody>
          <a:bodyPr/>
          <a:lstStyle/>
          <a:p>
            <a:r>
              <a:rPr lang="zh-CN" altLang="en-US" b="1" dirty="0" smtClean="0">
                <a:ea typeface="华文行楷" pitchFamily="2" charset="-122"/>
              </a:rPr>
              <a:t>苏州园林给你留下怎样的印象？</a:t>
            </a:r>
          </a:p>
        </p:txBody>
      </p:sp>
      <p:sp>
        <p:nvSpPr>
          <p:cNvPr id="6148" name="矩形 6147"/>
          <p:cNvSpPr>
            <a:spLocks noChangeArrowheads="1" noChangeShapeType="1" noTextEdit="1"/>
          </p:cNvSpPr>
          <p:nvPr/>
        </p:nvSpPr>
        <p:spPr bwMode="auto">
          <a:xfrm>
            <a:off x="3059832" y="3716338"/>
            <a:ext cx="3312368" cy="2088926"/>
          </a:xfrm>
          <a:prstGeom prst="rect">
            <a:avLst/>
          </a:prstGeom>
        </p:spPr>
        <p:txBody>
          <a:bodyPr wrap="none" fromWordArt="1">
            <a:prstTxWarp prst="textPlain">
              <a:avLst>
                <a:gd name="adj" fmla="val 50000"/>
              </a:avLst>
            </a:prstTxWarp>
          </a:bodyPr>
          <a:lstStyle/>
          <a:p>
            <a:pPr algn="ctr"/>
            <a:r>
              <a:rPr lang="zh-CN" altLang="en-US" sz="3600" kern="10" dirty="0" smtClean="0">
                <a:ln w="19050">
                  <a:solidFill>
                    <a:srgbClr val="99CCFF"/>
                  </a:solidFill>
                  <a:round/>
                  <a:headEnd/>
                  <a:tailEnd/>
                </a:ln>
                <a:solidFill>
                  <a:srgbClr val="0066CC"/>
                </a:solidFill>
                <a:effectLst>
                  <a:outerShdw dist="35921" dir="2700000" algn="ctr" rotWithShape="0">
                    <a:srgbClr val="990000"/>
                  </a:outerShdw>
                </a:effectLst>
                <a:latin typeface="宋体"/>
                <a:ea typeface="宋体"/>
              </a:rPr>
              <a:t>美、图画</a:t>
            </a:r>
            <a:endParaRPr lang="zh-CN" altLang="en-US" sz="3600" kern="10" dirty="0">
              <a:ln w="19050">
                <a:solidFill>
                  <a:srgbClr val="99CCFF"/>
                </a:solidFill>
                <a:round/>
                <a:headEnd/>
                <a:tailEnd/>
              </a:ln>
              <a:solidFill>
                <a:srgbClr val="0066CC"/>
              </a:solidFill>
              <a:effectLst>
                <a:outerShdw dist="35921" dir="2700000" algn="ctr" rotWithShape="0">
                  <a:srgbClr val="990000"/>
                </a:outerShdw>
              </a:effectLst>
              <a:latin typeface="宋体"/>
              <a:ea typeface="宋体"/>
            </a:endParaRPr>
          </a:p>
        </p:txBody>
      </p:sp>
      <p:pic>
        <p:nvPicPr>
          <p:cNvPr id="5124" name="图片 6148" descr="QQ截图20151015101628"/>
          <p:cNvPicPr>
            <a:picLocks noChangeAspect="1" noChangeArrowheads="1"/>
          </p:cNvPicPr>
          <p:nvPr/>
        </p:nvPicPr>
        <p:blipFill>
          <a:blip r:embed="rId3" cstate="print"/>
          <a:srcRect/>
          <a:stretch>
            <a:fillRect/>
          </a:stretch>
        </p:blipFill>
        <p:spPr bwMode="auto">
          <a:xfrm>
            <a:off x="2771775" y="6597650"/>
            <a:ext cx="4032250" cy="2603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6148"/>
                                        </p:tgtEl>
                                        <p:attrNameLst>
                                          <p:attrName>style.visibility</p:attrName>
                                        </p:attrNameLst>
                                      </p:cBhvr>
                                      <p:to>
                                        <p:strVal val="visible"/>
                                      </p:to>
                                    </p:set>
                                    <p:animEffect transition="in" filter="wipe(down)">
                                      <p:cBhvr>
                                        <p:cTn id="7" dur="580">
                                          <p:stCondLst>
                                            <p:cond delay="0"/>
                                          </p:stCondLst>
                                        </p:cTn>
                                        <p:tgtEl>
                                          <p:spTgt spid="6148"/>
                                        </p:tgtEl>
                                      </p:cBhvr>
                                    </p:animEffect>
                                    <p:anim calcmode="lin" valueType="num">
                                      <p:cBhvr>
                                        <p:cTn id="8" dur="1822" tmFilter="0,0; 0.14,0.36; 0.43,0.73; 0.71,0.91; 1.0,1.0">
                                          <p:stCondLst>
                                            <p:cond delay="0"/>
                                          </p:stCondLst>
                                        </p:cTn>
                                        <p:tgtEl>
                                          <p:spTgt spid="6148"/>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6148"/>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6148"/>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6148"/>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6148"/>
                                        </p:tgtEl>
                                        <p:attrNameLst>
                                          <p:attrName>ppt_y</p:attrName>
                                        </p:attrNameLst>
                                      </p:cBhvr>
                                      <p:tavLst>
                                        <p:tav tm="0" fmla="#ppt_y-sin(pi*$)/81">
                                          <p:val>
                                            <p:fltVal val="0"/>
                                          </p:val>
                                        </p:tav>
                                        <p:tav tm="100000">
                                          <p:val>
                                            <p:fltVal val="1"/>
                                          </p:val>
                                        </p:tav>
                                      </p:tavLst>
                                    </p:anim>
                                    <p:animScale>
                                      <p:cBhvr>
                                        <p:cTn id="13" dur="26">
                                          <p:stCondLst>
                                            <p:cond delay="650"/>
                                          </p:stCondLst>
                                        </p:cTn>
                                        <p:tgtEl>
                                          <p:spTgt spid="6148"/>
                                        </p:tgtEl>
                                      </p:cBhvr>
                                      <p:to x="100000" y="60000"/>
                                    </p:animScale>
                                    <p:animScale>
                                      <p:cBhvr>
                                        <p:cTn id="14" dur="166" decel="50000">
                                          <p:stCondLst>
                                            <p:cond delay="676"/>
                                          </p:stCondLst>
                                        </p:cTn>
                                        <p:tgtEl>
                                          <p:spTgt spid="6148"/>
                                        </p:tgtEl>
                                      </p:cBhvr>
                                      <p:to x="100000" y="100000"/>
                                    </p:animScale>
                                    <p:animScale>
                                      <p:cBhvr>
                                        <p:cTn id="15" dur="26">
                                          <p:stCondLst>
                                            <p:cond delay="1312"/>
                                          </p:stCondLst>
                                        </p:cTn>
                                        <p:tgtEl>
                                          <p:spTgt spid="6148"/>
                                        </p:tgtEl>
                                      </p:cBhvr>
                                      <p:to x="100000" y="80000"/>
                                    </p:animScale>
                                    <p:animScale>
                                      <p:cBhvr>
                                        <p:cTn id="16" dur="166" decel="50000">
                                          <p:stCondLst>
                                            <p:cond delay="1338"/>
                                          </p:stCondLst>
                                        </p:cTn>
                                        <p:tgtEl>
                                          <p:spTgt spid="6148"/>
                                        </p:tgtEl>
                                      </p:cBhvr>
                                      <p:to x="100000" y="100000"/>
                                    </p:animScale>
                                    <p:animScale>
                                      <p:cBhvr>
                                        <p:cTn id="17" dur="26">
                                          <p:stCondLst>
                                            <p:cond delay="1642"/>
                                          </p:stCondLst>
                                        </p:cTn>
                                        <p:tgtEl>
                                          <p:spTgt spid="6148"/>
                                        </p:tgtEl>
                                      </p:cBhvr>
                                      <p:to x="100000" y="90000"/>
                                    </p:animScale>
                                    <p:animScale>
                                      <p:cBhvr>
                                        <p:cTn id="18" dur="166" decel="50000">
                                          <p:stCondLst>
                                            <p:cond delay="1668"/>
                                          </p:stCondLst>
                                        </p:cTn>
                                        <p:tgtEl>
                                          <p:spTgt spid="6148"/>
                                        </p:tgtEl>
                                      </p:cBhvr>
                                      <p:to x="100000" y="100000"/>
                                    </p:animScale>
                                    <p:animScale>
                                      <p:cBhvr>
                                        <p:cTn id="19" dur="26">
                                          <p:stCondLst>
                                            <p:cond delay="1808"/>
                                          </p:stCondLst>
                                        </p:cTn>
                                        <p:tgtEl>
                                          <p:spTgt spid="6148"/>
                                        </p:tgtEl>
                                      </p:cBhvr>
                                      <p:to x="100000" y="95000"/>
                                    </p:animScale>
                                    <p:animScale>
                                      <p:cBhvr>
                                        <p:cTn id="20" dur="166" decel="50000">
                                          <p:stCondLst>
                                            <p:cond delay="1834"/>
                                          </p:stCondLst>
                                        </p:cTn>
                                        <p:tgtEl>
                                          <p:spTgt spid="614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8"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449</TotalTime>
  <Words>2217</Words>
  <Application>Microsoft Office PowerPoint</Application>
  <PresentationFormat>全屏显示(4:3)</PresentationFormat>
  <Paragraphs>133</Paragraphs>
  <Slides>31</Slides>
  <Notes>1</Notes>
  <HiddenSlides>0</HiddenSlides>
  <MMClips>0</MMClips>
  <ScaleCrop>false</ScaleCrop>
  <HeadingPairs>
    <vt:vector size="4" baseType="variant">
      <vt:variant>
        <vt:lpstr>主题</vt:lpstr>
      </vt:variant>
      <vt:variant>
        <vt:i4>1</vt:i4>
      </vt:variant>
      <vt:variant>
        <vt:lpstr>幻灯片标题</vt:lpstr>
      </vt:variant>
      <vt:variant>
        <vt:i4>31</vt:i4>
      </vt:variant>
    </vt:vector>
  </HeadingPairs>
  <TitlesOfParts>
    <vt:vector size="32" baseType="lpstr">
      <vt:lpstr>Office 主题</vt:lpstr>
      <vt:lpstr>  </vt:lpstr>
      <vt:lpstr>幻灯片 2</vt:lpstr>
      <vt:lpstr>幻灯片 3</vt:lpstr>
      <vt:lpstr>幻灯片 4</vt:lpstr>
      <vt:lpstr>幻灯片 5</vt:lpstr>
      <vt:lpstr>幻灯片 6</vt:lpstr>
      <vt:lpstr> 第一课时 </vt:lpstr>
      <vt:lpstr>幻灯片 8</vt:lpstr>
      <vt:lpstr>苏州园林给你留下怎样的印象？</vt:lpstr>
      <vt:lpstr>文中哪句话可以概括苏州园林的共同特点？</vt:lpstr>
      <vt:lpstr>作者从哪些方面说明苏州园林“图画美”的特征的？</vt:lpstr>
      <vt:lpstr>如何概括文章要点？</vt:lpstr>
      <vt:lpstr>二、速览全文，理清层次</vt:lpstr>
      <vt:lpstr>幻灯片 14</vt:lpstr>
      <vt:lpstr>幻灯片 15</vt:lpstr>
      <vt:lpstr>幻灯片 16</vt:lpstr>
      <vt:lpstr>幻灯片 17</vt:lpstr>
      <vt:lpstr>幻灯片 18</vt:lpstr>
      <vt:lpstr>幻灯片 19</vt:lpstr>
      <vt:lpstr>幻灯片 20</vt:lpstr>
      <vt:lpstr>文章从哪几方面说明整体特征？</vt:lpstr>
      <vt:lpstr>幻灯片 22</vt:lpstr>
      <vt:lpstr>三、讨论发现</vt:lpstr>
      <vt:lpstr>幻灯片 24</vt:lpstr>
      <vt:lpstr>2、文中第六段内句子的顺序是否可以调换呢？</vt:lpstr>
      <vt:lpstr>2、文中第六段内句子的顺序是否可以调换呢？</vt:lpstr>
      <vt:lpstr>幻灯片 27</vt:lpstr>
      <vt:lpstr>知识积累</vt:lpstr>
      <vt:lpstr>五、课堂小结</vt:lpstr>
      <vt:lpstr>说明文阅读要点</vt:lpstr>
      <vt:lpstr>幻灯片 31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xbany</cp:lastModifiedBy>
  <cp:revision>226</cp:revision>
  <dcterms:created xsi:type="dcterms:W3CDTF">2016-11-17T08:31:01Z</dcterms:created>
  <dcterms:modified xsi:type="dcterms:W3CDTF">2016-12-20T03:36:55Z</dcterms:modified>
</cp:coreProperties>
</file>