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bin" ContentType="application/vnd.openxmlformats-officedocument.oleObjec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410" r:id="rId3"/>
    <p:sldId id="411" r:id="rId4"/>
    <p:sldId id="412" r:id="rId5"/>
    <p:sldId id="413" r:id="rId6"/>
    <p:sldId id="414" r:id="rId7"/>
    <p:sldId id="415" r:id="rId8"/>
    <p:sldId id="416" r:id="rId9"/>
    <p:sldId id="417" r:id="rId10"/>
    <p:sldId id="418" r:id="rId11"/>
    <p:sldId id="419" r:id="rId12"/>
    <p:sldId id="420" r:id="rId13"/>
    <p:sldId id="421" r:id="rId14"/>
    <p:sldId id="422" r:id="rId15"/>
    <p:sldId id="423" r:id="rId16"/>
    <p:sldId id="424" r:id="rId17"/>
    <p:sldId id="425" r:id="rId18"/>
    <p:sldId id="426" r:id="rId19"/>
    <p:sldId id="427" r:id="rId20"/>
    <p:sldId id="428" r:id="rId21"/>
    <p:sldId id="429" r:id="rId22"/>
    <p:sldId id="430" r:id="rId23"/>
    <p:sldId id="431" r:id="rId24"/>
    <p:sldId id="432" r:id="rId25"/>
    <p:sldId id="433" r:id="rId26"/>
    <p:sldId id="434" r:id="rId27"/>
    <p:sldId id="435" r:id="rId28"/>
    <p:sldId id="436" r:id="rId29"/>
    <p:sldId id="437" r:id="rId30"/>
    <p:sldId id="438" r:id="rId31"/>
    <p:sldId id="439" r:id="rId32"/>
    <p:sldId id="440" r:id="rId33"/>
    <p:sldId id="441" r:id="rId34"/>
    <p:sldId id="442" r:id="rId35"/>
    <p:sldId id="443" r:id="rId36"/>
    <p:sldId id="444" r:id="rId37"/>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60" y="54"/>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tags" Target="tags/tag63.xml" /><Relationship Id="rId39" Type="http://schemas.openxmlformats.org/officeDocument/2006/relationships/presProps" Target="presProps.xml" /><Relationship Id="rId4" Type="http://schemas.openxmlformats.org/officeDocument/2006/relationships/slide" Target="slides/slide2.xml" /><Relationship Id="rId40" Type="http://schemas.openxmlformats.org/officeDocument/2006/relationships/viewProps" Target="viewProps.xml" /><Relationship Id="rId41" Type="http://schemas.openxmlformats.org/officeDocument/2006/relationships/theme" Target="theme/theme1.xml" /><Relationship Id="rId42"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3.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2021/3/26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9451740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0242" name="幻灯片图像占位符 10241"/>
          <p:cNvSpPr>
            <a:spLocks noGrp="1" noRot="1" noChangeAspect="1" noTextEdit="1"/>
          </p:cNvSpPr>
          <p:nvPr>
            <p:ph type="sldImg"/>
          </p:nvPr>
        </p:nvSpPr>
        <p:spPr/>
      </p:sp>
      <p:sp>
        <p:nvSpPr>
          <p:cNvPr id="10243" name="文本占位符 10242"/>
          <p:cNvSpPr>
            <a:spLocks noGrp="1"/>
          </p:cNvSpPr>
          <p:nvPr>
            <p:ph type="body" idx="1"/>
          </p:nvPr>
        </p:nvSpPr>
        <p:spPr/>
        <p:txBody>
          <a:bodyPr/>
          <a:lstStyle/>
          <a:p>
            <a:pPr lvl="0"/>
            <a:endParaRPr lang="zh-CN" altLang="en-US"/>
          </a:p>
        </p:txBody>
      </p:sp>
    </p:spTree>
    <p:extLst>
      <p:ext uri="{BB962C8B-B14F-4D97-AF65-F5344CB8AC3E}">
        <p14:creationId xmlns:p14="http://schemas.microsoft.com/office/powerpoint/2010/main" val="585197826"/>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2021/3/26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2021/3/26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2021/3/26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2021/3/26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2021/3/26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2021/3/26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2021/3/26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2021/3/26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2021/3/26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2021/3/26</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2021/3/26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2021/3/26</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NULL" TargetMode="External" /><Relationship Id="rId3" Type="http://schemas.openxmlformats.org/officeDocument/2006/relationships/image" Target="../media/image2.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1.bin" TargetMode="Internal" /><Relationship Id="rId3" Type="http://schemas.openxmlformats.org/officeDocument/2006/relationships/image" Target="../media/image3.emf" /><Relationship Id="rId4" Type="http://schemas.openxmlformats.org/officeDocument/2006/relationships/vmlDrawing" Target="../drawings/vmlDrawing1.v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NULL" TargetMode="External" /><Relationship Id="rId3" Type="http://schemas.openxmlformats.org/officeDocument/2006/relationships/image" Target="../media/image4.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NULL" TargetMode="External" /><Relationship Id="rId3" Type="http://schemas.openxmlformats.org/officeDocument/2006/relationships/image" Target="../media/image5.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NULL" TargetMode="External" /><Relationship Id="rId3" Type="http://schemas.openxmlformats.org/officeDocument/2006/relationships/image" Target="../media/image6.pn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202" name="文本框 3"/>
          <p:cNvSpPr txBox="1"/>
          <p:nvPr/>
        </p:nvSpPr>
        <p:spPr>
          <a:xfrm>
            <a:off x="2833308" y="2276690"/>
            <a:ext cx="8628571" cy="705485"/>
          </a:xfrm>
          <a:prstGeom prst="rect">
            <a:avLst/>
          </a:prstGeom>
          <a:noFill/>
          <a:ln w="9525">
            <a:noFill/>
          </a:ln>
        </p:spPr>
        <p:txBody>
          <a:bodyPr lIns="91418" tIns="45709" rIns="91418" bIns="45709">
            <a:spAutoFit/>
          </a:bodyPr>
          <a:lstStyle/>
          <a:p>
            <a:pPr algn="ctr" defTabSz="685800" eaLnBrk="0" hangingPunct="0">
              <a:buFontTx/>
            </a:pPr>
            <a:r>
              <a:rPr lang="en-US" altLang="zh-CN" sz="4000">
                <a:solidFill>
                  <a:srgbClr val="E9382F"/>
                </a:solidFill>
                <a:latin typeface="Times New Roman" panose="02020603050405020304" pitchFamily="18" charset="0"/>
                <a:ea typeface="微软雅黑" panose="020b0503020204020204" pitchFamily="34" charset="-122"/>
              </a:rPr>
              <a:t>　第一单元　激荡澎湃诗意　</a:t>
            </a:r>
            <a:endParaRPr lang="zh-CN" altLang="en-US" sz="4000">
              <a:solidFill>
                <a:srgbClr val="E9382F"/>
              </a:solidFill>
              <a:latin typeface="Times New Roman" panose="02020603050405020304" pitchFamily="18" charset="0"/>
              <a:ea typeface="微软雅黑" panose="020b0503020204020204" pitchFamily="34" charset="-122"/>
            </a:endParaRPr>
          </a:p>
        </p:txBody>
      </p:sp>
      <p:sp>
        <p:nvSpPr>
          <p:cNvPr id="8204" name="矩形 8203"/>
          <p:cNvSpPr/>
          <p:nvPr/>
        </p:nvSpPr>
        <p:spPr>
          <a:xfrm>
            <a:off x="529112" y="2852210"/>
            <a:ext cx="1400810" cy="582295"/>
          </a:xfrm>
          <a:prstGeom prst="rect">
            <a:avLst/>
          </a:prstGeom>
          <a:noFill/>
          <a:ln w="9525">
            <a:noFill/>
          </a:ln>
        </p:spPr>
        <p:txBody>
          <a:bodyPr wrap="none" lIns="91418" tIns="45709" rIns="91418" bIns="45709" anchor="t">
            <a:spAutoFit/>
          </a:bodyPr>
          <a:lstStyle/>
          <a:p>
            <a:pPr defTabSz="685800">
              <a:buFontTx/>
            </a:pPr>
            <a:r>
              <a:rPr lang="zh-CN" altLang="en-US" sz="3200" b="0">
                <a:solidFill>
                  <a:srgbClr val="CC0000"/>
                </a:solidFill>
                <a:latin typeface="Times New Roman" panose="02020603050405020304" pitchFamily="18" charset="0"/>
                <a:ea typeface="华文新魏" panose="02010800040101010101" pitchFamily="2" charset="-122"/>
              </a:rPr>
              <a:t>人教版</a:t>
            </a:r>
          </a:p>
        </p:txBody>
      </p:sp>
      <p:sp>
        <p:nvSpPr>
          <p:cNvPr id="8213" name="文本框 3"/>
          <p:cNvSpPr txBox="1"/>
          <p:nvPr/>
        </p:nvSpPr>
        <p:spPr>
          <a:xfrm>
            <a:off x="2928524" y="3525061"/>
            <a:ext cx="8628571" cy="582295"/>
          </a:xfrm>
          <a:prstGeom prst="rect">
            <a:avLst/>
          </a:prstGeom>
          <a:noFill/>
          <a:ln w="9525">
            <a:noFill/>
          </a:ln>
        </p:spPr>
        <p:txBody>
          <a:bodyPr lIns="91418" tIns="45709" rIns="91418" bIns="45709">
            <a:spAutoFit/>
          </a:bodyPr>
          <a:lstStyle/>
          <a:p>
            <a:pPr algn="ctr" defTabSz="685800" eaLnBrk="0" hangingPunct="0">
              <a:buFontTx/>
            </a:pPr>
            <a:r>
              <a:rPr lang="en-US" altLang="en-US" sz="3200">
                <a:solidFill>
                  <a:srgbClr val="E9382F"/>
                </a:solidFill>
                <a:latin typeface="Times New Roman" panose="02020603050405020304" pitchFamily="18" charset="0"/>
                <a:ea typeface="微软雅黑" panose="020b0503020204020204" pitchFamily="34" charset="-122"/>
              </a:rPr>
              <a:t>　3.乡愁</a:t>
            </a:r>
            <a:endParaRPr lang="zh-CN" altLang="en-US" sz="3200">
              <a:solidFill>
                <a:srgbClr val="E9382F"/>
              </a:solidFill>
              <a:latin typeface="Times New Roman" panose="02020603050405020304" pitchFamily="18" charset="0"/>
              <a:ea typeface="微软雅黑" panose="020b0503020204020204" pitchFamily="34" charset="-122"/>
            </a:endParaRPr>
          </a:p>
        </p:txBody>
      </p:sp>
    </p:spTree>
  </p:cSld>
  <p:clrMapOvr>
    <a:masterClrMapping/>
  </p:clrMapOvr>
  <p:transition spd="med">
    <p:random/>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41346" name="矩形 441345"/>
          <p:cNvSpPr/>
          <p:nvPr/>
        </p:nvSpPr>
        <p:spPr>
          <a:xfrm>
            <a:off x="433897" y="597329"/>
            <a:ext cx="10947579" cy="5631180"/>
          </a:xfrm>
          <a:prstGeom prst="rect">
            <a:avLst/>
          </a:prstGeom>
          <a:noFill/>
          <a:ln w="9525">
            <a:noFill/>
          </a:ln>
        </p:spPr>
        <p:txBody>
          <a:bodyPr anchor="ctr">
            <a:spAutoFit/>
          </a:bodyPr>
          <a:lstStyle/>
          <a:p>
            <a:pPr algn="just">
              <a:lnSpc>
                <a:spcPct val="150000"/>
              </a:lnSpc>
            </a:pPr>
            <a:r>
              <a:rPr lang="en-US" altLang="zh-CN" sz="2400">
                <a:solidFill>
                  <a:srgbClr val="000000"/>
                </a:solidFill>
                <a:latin typeface="Times New Roman" panose="02020603050405020304" pitchFamily="18" charset="0"/>
                <a:ea typeface="黑体" panose="02010609060101010101" pitchFamily="49" charset="-122"/>
              </a:rPr>
              <a:t>7</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黑体" panose="02010609060101010101" pitchFamily="49" charset="-122"/>
                <a:ea typeface="黑体" panose="02010609060101010101" pitchFamily="49" charset="-122"/>
              </a:rPr>
              <a:t>传统文化</a:t>
            </a:r>
          </a:p>
          <a:p>
            <a:pPr algn="ctr">
              <a:lnSpc>
                <a:spcPct val="150000"/>
              </a:lnSpc>
            </a:pPr>
            <a:r>
              <a:rPr lang="zh-CN" altLang="en-US" sz="2400">
                <a:solidFill>
                  <a:srgbClr val="000000"/>
                </a:solidFill>
                <a:latin typeface="黑体" panose="02010609060101010101" pitchFamily="49" charset="-122"/>
                <a:ea typeface="黑体" panose="02010609060101010101" pitchFamily="49" charset="-122"/>
              </a:rPr>
              <a:t>中国传统节日之端午节</a:t>
            </a:r>
            <a:endParaRPr lang="zh-CN" altLang="en-US" sz="2400">
              <a:solidFill>
                <a:srgbClr val="000000"/>
              </a:solidFill>
              <a:latin typeface="Times New Roman" panose="02020603050405020304" pitchFamily="18" charset="0"/>
              <a:ea typeface="仿宋_GB2312" charset="-122"/>
            </a:endParaRPr>
          </a:p>
          <a:p>
            <a:pPr algn="just">
              <a:lnSpc>
                <a:spcPct val="150000"/>
              </a:lnSpc>
            </a:pPr>
            <a:r>
              <a:rPr lang="zh-CN" altLang="en-US" sz="2400">
                <a:solidFill>
                  <a:srgbClr val="000000"/>
                </a:solidFill>
                <a:latin typeface="Times New Roman" panose="02020603050405020304" pitchFamily="18" charset="0"/>
                <a:ea typeface="仿宋_GB2312" charset="-122"/>
              </a:rPr>
              <a:t>端午节</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为每年农历五月初五</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是古代吴越地区</a:t>
            </a:r>
            <a:r>
              <a:rPr lang="en-US" altLang="zh-CN" sz="2400">
                <a:solidFill>
                  <a:srgbClr val="000000"/>
                </a:solidFill>
                <a:latin typeface="Times New Roman" panose="02020603050405020304" pitchFamily="18" charset="0"/>
                <a:ea typeface="仿宋_GB2312" charset="-122"/>
              </a:rPr>
              <a:t>(</a:t>
            </a:r>
            <a:r>
              <a:rPr lang="zh-CN" altLang="en-US" sz="2400">
                <a:solidFill>
                  <a:srgbClr val="000000"/>
                </a:solidFill>
                <a:latin typeface="Times New Roman" panose="02020603050405020304" pitchFamily="18" charset="0"/>
                <a:ea typeface="仿宋_GB2312" charset="-122"/>
              </a:rPr>
              <a:t>长江中下游及以南一带</a:t>
            </a:r>
            <a:r>
              <a:rPr lang="en-US" altLang="zh-CN" sz="2400">
                <a:solidFill>
                  <a:srgbClr val="000000"/>
                </a:solidFill>
                <a:latin typeface="Times New Roman" panose="02020603050405020304" pitchFamily="18" charset="0"/>
                <a:ea typeface="仿宋_GB2312" charset="-122"/>
              </a:rPr>
              <a:t>)</a:t>
            </a:r>
            <a:r>
              <a:rPr lang="zh-CN" altLang="en-US" sz="2400">
                <a:solidFill>
                  <a:srgbClr val="000000"/>
                </a:solidFill>
                <a:latin typeface="Times New Roman" panose="02020603050405020304" pitchFamily="18" charset="0"/>
                <a:ea typeface="仿宋_GB2312" charset="-122"/>
              </a:rPr>
              <a:t>崇拜龙图腾的部族举行图腾祭祀的节日</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在农历五月初五以龙舟竞渡形式举行部落图腾祭祀的习俗。后来战国时期的诗人屈原在该日抱石跳汨罗江自尽</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随后人们将端午作为纪念屈原的节日</a:t>
            </a:r>
            <a:r>
              <a:rPr lang="en-US" altLang="zh-CN" sz="2400">
                <a:solidFill>
                  <a:srgbClr val="000000"/>
                </a:solidFill>
                <a:latin typeface="Times New Roman" panose="02020603050405020304" pitchFamily="18" charset="0"/>
                <a:ea typeface="仿宋_GB2312" charset="-122"/>
              </a:rPr>
              <a:t>(</a:t>
            </a:r>
            <a:r>
              <a:rPr lang="zh-CN" altLang="en-US" sz="2400">
                <a:solidFill>
                  <a:srgbClr val="000000"/>
                </a:solidFill>
                <a:latin typeface="Times New Roman" panose="02020603050405020304" pitchFamily="18" charset="0"/>
                <a:ea typeface="仿宋_GB2312" charset="-122"/>
              </a:rPr>
              <a:t>也有纪念伍子胥、曹娥等说法</a:t>
            </a:r>
            <a:r>
              <a:rPr lang="en-US" altLang="zh-CN" sz="2400">
                <a:solidFill>
                  <a:srgbClr val="000000"/>
                </a:solidFill>
                <a:latin typeface="Times New Roman" panose="02020603050405020304" pitchFamily="18" charset="0"/>
                <a:ea typeface="仿宋_GB2312" charset="-122"/>
              </a:rPr>
              <a:t>)</a:t>
            </a:r>
            <a:r>
              <a:rPr lang="zh-CN" altLang="en-US" sz="2400">
                <a:solidFill>
                  <a:srgbClr val="000000"/>
                </a:solidFill>
                <a:latin typeface="Times New Roman" panose="02020603050405020304" pitchFamily="18" charset="0"/>
                <a:ea typeface="仿宋_GB2312" charset="-122"/>
              </a:rPr>
              <a:t>。</a:t>
            </a:r>
          </a:p>
          <a:p>
            <a:pPr>
              <a:lnSpc>
                <a:spcPct val="150000"/>
              </a:lnSpc>
            </a:pPr>
            <a:r>
              <a:rPr lang="zh-CN" altLang="en-US" sz="2400">
                <a:solidFill>
                  <a:srgbClr val="000000"/>
                </a:solidFill>
                <a:latin typeface="Times New Roman" panose="02020603050405020304" pitchFamily="18" charset="0"/>
                <a:ea typeface="仿宋_GB2312" charset="-122"/>
              </a:rPr>
              <a:t>端午节与春节、清明节、中秋节并称为中国民间的四大传统节日。</a:t>
            </a:r>
            <a:r>
              <a:rPr lang="en-US" altLang="zh-CN" sz="2400">
                <a:solidFill>
                  <a:srgbClr val="000000"/>
                </a:solidFill>
                <a:latin typeface="Times New Roman" panose="02020603050405020304" pitchFamily="18" charset="0"/>
                <a:ea typeface="仿宋_GB2312" charset="-122"/>
              </a:rPr>
              <a:t>2006</a:t>
            </a:r>
            <a:r>
              <a:rPr lang="zh-CN" altLang="en-US" sz="2400">
                <a:solidFill>
                  <a:srgbClr val="000000"/>
                </a:solidFill>
                <a:latin typeface="Times New Roman" panose="02020603050405020304" pitchFamily="18" charset="0"/>
                <a:ea typeface="仿宋_GB2312" charset="-122"/>
              </a:rPr>
              <a:t>年</a:t>
            </a:r>
            <a:r>
              <a:rPr lang="en-US" altLang="zh-CN" sz="2400">
                <a:solidFill>
                  <a:srgbClr val="000000"/>
                </a:solidFill>
                <a:latin typeface="Times New Roman" panose="02020603050405020304" pitchFamily="18" charset="0"/>
                <a:ea typeface="仿宋_GB2312" charset="-122"/>
              </a:rPr>
              <a:t>5</a:t>
            </a:r>
            <a:r>
              <a:rPr lang="zh-CN" altLang="en-US" sz="2400">
                <a:solidFill>
                  <a:srgbClr val="000000"/>
                </a:solidFill>
                <a:latin typeface="Times New Roman" panose="02020603050405020304" pitchFamily="18" charset="0"/>
                <a:ea typeface="仿宋_GB2312" charset="-122"/>
              </a:rPr>
              <a:t>月</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国务院将其列入首批国家级非物质文化遗产名录；</a:t>
            </a:r>
            <a:r>
              <a:rPr lang="en-US" altLang="zh-CN" sz="2400">
                <a:solidFill>
                  <a:srgbClr val="000000"/>
                </a:solidFill>
                <a:latin typeface="Times New Roman" panose="02020603050405020304" pitchFamily="18" charset="0"/>
                <a:ea typeface="仿宋_GB2312" charset="-122"/>
              </a:rPr>
              <a:t>2009</a:t>
            </a:r>
            <a:r>
              <a:rPr lang="zh-CN" altLang="en-US" sz="2400">
                <a:solidFill>
                  <a:srgbClr val="000000"/>
                </a:solidFill>
                <a:latin typeface="Times New Roman" panose="02020603050405020304" pitchFamily="18" charset="0"/>
                <a:ea typeface="仿宋_GB2312" charset="-122"/>
              </a:rPr>
              <a:t>年</a:t>
            </a:r>
            <a:r>
              <a:rPr lang="en-US" altLang="zh-CN" sz="2400">
                <a:solidFill>
                  <a:srgbClr val="000000"/>
                </a:solidFill>
                <a:latin typeface="Times New Roman" panose="02020603050405020304" pitchFamily="18" charset="0"/>
                <a:ea typeface="仿宋_GB2312" charset="-122"/>
              </a:rPr>
              <a:t>9</a:t>
            </a:r>
            <a:r>
              <a:rPr lang="zh-CN" altLang="en-US" sz="2400">
                <a:solidFill>
                  <a:srgbClr val="000000"/>
                </a:solidFill>
                <a:latin typeface="Times New Roman" panose="02020603050405020304" pitchFamily="18" charset="0"/>
                <a:ea typeface="仿宋_GB2312" charset="-122"/>
              </a:rPr>
              <a:t>月</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联合国教科文组织正式审议并批准中国端午节列入世界非物质文化遗产</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成为中国首个入选世界非遗的节日。</a:t>
            </a:r>
            <a:r>
              <a:rPr lang="zh-CN" altLang="en-US" sz="2400" b="0">
                <a:latin typeface="Times New Roman" panose="02020603050405020304" pitchFamily="18" charset="0"/>
                <a:ea typeface="仿宋_GB2312" charset="-122"/>
              </a:rPr>
              <a:t> </a:t>
            </a:r>
          </a:p>
        </p:txBody>
      </p:sp>
    </p:spTree>
  </p:cSld>
  <p:clrMapOvr>
    <a:masterClrMapping/>
  </p:clrMapOvr>
  <p:transition spd="med">
    <p:random/>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37250" name="图片 437249" descr="C:/Users/Administrator/Desktop/九上语文（人教）练闯考 教师用书已导pdf梁慧琳2018/积累运用.TIF"/>
          <p:cNvPicPr>
            <a:picLocks noChangeAspect="1"/>
          </p:cNvPicPr>
          <p:nvPr/>
        </p:nvPicPr>
        <p:blipFill>
          <a:blip r:embed="rId3" r:link="rId2"/>
          <a:stretch>
            <a:fillRect/>
          </a:stretch>
        </p:blipFill>
        <p:spPr>
          <a:xfrm>
            <a:off x="626443" y="2469236"/>
            <a:ext cx="10750801" cy="1347817"/>
          </a:xfrm>
          <a:prstGeom prst="rect">
            <a:avLst/>
          </a:prstGeom>
          <a:noFill/>
          <a:ln w="9525">
            <a:noFill/>
          </a:ln>
        </p:spPr>
      </p:pic>
    </p:spTree>
  </p:cSld>
  <p:clrMapOvr>
    <a:masterClrMapping/>
  </p:clrMapOvr>
  <p:transition spd="med">
    <p:random/>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411651" name="对象 411650"/>
          <p:cNvGraphicFramePr>
            <a:graphicFrameLocks noChangeAspect="1"/>
          </p:cNvGraphicFramePr>
          <p:nvPr/>
        </p:nvGraphicFramePr>
        <p:xfrm>
          <a:off x="721657" y="1220865"/>
          <a:ext cx="10695789" cy="4822097"/>
        </p:xfrm>
        <a:graphic>
          <a:graphicData uri="http://schemas.openxmlformats.org/presentationml/2006/ole">
            <mc:AlternateContent>
              <mc:Choice xmlns:v="urn:schemas-microsoft-com:vml" Requires="v">
                <p:oleObj spid="_x0000_s1038" r:id="rId2" imgW="8021320" imgH="3620770" progId="Word.Document.8">
                  <p:embed/>
                </p:oleObj>
              </mc:Choice>
              <mc:Fallback>
                <p:oleObj r:id="rId2" imgW="8021320" imgH="3620770" progId="Word.Document.8">
                  <p:embed/>
                  <p:pic>
                    <p:nvPicPr>
                      <p:cNvPr id="0" name="OLE substitute image"/>
                      <p:cNvPicPr/>
                      <p:nvPr/>
                    </p:nvPicPr>
                    <p:blipFill>
                      <a:blip r:embed="rId3"/>
                      <a:stretch>
                        <a:fillRect/>
                      </a:stretch>
                    </p:blipFill>
                    <p:spPr>
                      <a:xfrm>
                        <a:off x="721657" y="1220865"/>
                        <a:ext cx="10695789" cy="4822097"/>
                      </a:xfrm>
                      <a:prstGeom prst="rect">
                        <a:avLst/>
                      </a:prstGeom>
                      <a:noFill/>
                      <a:ln w="38100">
                        <a:noFill/>
                        <a:miter/>
                      </a:ln>
                    </p:spPr>
                  </p:pic>
                </p:oleObj>
              </mc:Fallback>
            </mc:AlternateContent>
          </a:graphicData>
        </a:graphic>
      </p:graphicFrame>
      <p:sp>
        <p:nvSpPr>
          <p:cNvPr id="411652" name="矩形 411651"/>
          <p:cNvSpPr/>
          <p:nvPr/>
        </p:nvSpPr>
        <p:spPr>
          <a:xfrm>
            <a:off x="9348676" y="1352494"/>
            <a:ext cx="386080" cy="460375"/>
          </a:xfrm>
          <a:prstGeom prst="rect">
            <a:avLst/>
          </a:prstGeom>
          <a:noFill/>
          <a:ln w="9525">
            <a:noFill/>
          </a:ln>
        </p:spPr>
        <p:txBody>
          <a:bodyPr wrap="none" anchor="ctr">
            <a:spAutoFit/>
          </a:bodyPr>
          <a:lstStyle/>
          <a:p>
            <a:pPr algn="ctr"/>
            <a:r>
              <a:rPr lang="en-US" altLang="zh-CN" sz="2400">
                <a:solidFill>
                  <a:srgbClr val="FF0000"/>
                </a:solidFill>
                <a:latin typeface="Times New Roman" panose="02020603050405020304" pitchFamily="18" charset="0"/>
              </a:rPr>
              <a:t>B </a:t>
            </a:r>
          </a:p>
        </p:txBody>
      </p:sp>
      <p:sp>
        <p:nvSpPr>
          <p:cNvPr id="411653" name="矩形 411652"/>
          <p:cNvSpPr/>
          <p:nvPr/>
        </p:nvSpPr>
        <p:spPr>
          <a:xfrm>
            <a:off x="999873" y="4615185"/>
            <a:ext cx="10410190" cy="460375"/>
          </a:xfrm>
          <a:prstGeom prst="rect">
            <a:avLst/>
          </a:prstGeom>
          <a:noFill/>
          <a:ln w="9525">
            <a:noFill/>
          </a:ln>
        </p:spPr>
        <p:txBody>
          <a:bodyPr wrap="none" anchor="ctr">
            <a:spAutoFit/>
          </a:bodyPr>
          <a:lstStyle/>
          <a:p>
            <a:pPr algn="ctr"/>
            <a:r>
              <a:rPr lang="en-US" altLang="zh-CN" sz="2400" b="0">
                <a:solidFill>
                  <a:srgbClr val="FF0000"/>
                </a:solidFill>
                <a:latin typeface="Times New Roman" panose="02020603050405020304" pitchFamily="18" charset="0"/>
              </a:rPr>
              <a:t>【</a:t>
            </a:r>
            <a:r>
              <a:rPr lang="zh-CN" altLang="en-US" sz="2400" b="0">
                <a:solidFill>
                  <a:srgbClr val="FF0000"/>
                </a:solidFill>
                <a:latin typeface="Times New Roman" panose="02020603050405020304" pitchFamily="18" charset="0"/>
              </a:rPr>
              <a:t>解析</a:t>
            </a:r>
            <a:r>
              <a:rPr lang="en-US" altLang="zh-CN" sz="2400" b="0">
                <a:solidFill>
                  <a:srgbClr val="FF0000"/>
                </a:solidFill>
                <a:latin typeface="Times New Roman" panose="02020603050405020304" pitchFamily="18" charset="0"/>
              </a:rPr>
              <a:t>】</a:t>
            </a:r>
            <a:r>
              <a:rPr lang="en-US" altLang="zh-CN" sz="2400">
                <a:solidFill>
                  <a:srgbClr val="FF0000"/>
                </a:solidFill>
                <a:latin typeface="Times New Roman" panose="02020603050405020304" pitchFamily="18" charset="0"/>
              </a:rPr>
              <a:t>A</a:t>
            </a:r>
            <a:r>
              <a:rPr lang="zh-CN" altLang="en-US" sz="2400">
                <a:solidFill>
                  <a:srgbClr val="FF0000"/>
                </a:solidFill>
                <a:latin typeface="Times New Roman" panose="02020603050405020304" pitchFamily="18" charset="0"/>
              </a:rPr>
              <a:t>项“幕”应为“墓”；</a:t>
            </a:r>
            <a:r>
              <a:rPr lang="en-US" altLang="zh-CN" sz="2400">
                <a:solidFill>
                  <a:srgbClr val="FF0000"/>
                </a:solidFill>
                <a:latin typeface="Times New Roman" panose="02020603050405020304" pitchFamily="18" charset="0"/>
              </a:rPr>
              <a:t>C</a:t>
            </a:r>
            <a:r>
              <a:rPr lang="zh-CN" altLang="en-US" sz="2400">
                <a:solidFill>
                  <a:srgbClr val="FF0000"/>
                </a:solidFill>
                <a:latin typeface="Times New Roman" panose="02020603050405020304" pitchFamily="18" charset="0"/>
              </a:rPr>
              <a:t>项“藉”应为“籍”；</a:t>
            </a:r>
            <a:r>
              <a:rPr lang="en-US" altLang="zh-CN" sz="2400">
                <a:solidFill>
                  <a:srgbClr val="FF0000"/>
                </a:solidFill>
                <a:latin typeface="Times New Roman" panose="02020603050405020304" pitchFamily="18" charset="0"/>
              </a:rPr>
              <a:t>D</a:t>
            </a:r>
            <a:r>
              <a:rPr lang="zh-CN" altLang="en-US" sz="2400">
                <a:solidFill>
                  <a:srgbClr val="FF0000"/>
                </a:solidFill>
                <a:latin typeface="Times New Roman" panose="02020603050405020304" pitchFamily="18" charset="0"/>
              </a:rPr>
              <a:t>项“</a:t>
            </a:r>
            <a:r>
              <a:rPr lang="en-US" altLang="zh-CN" sz="2400" err="1">
                <a:solidFill>
                  <a:srgbClr val="FF0000"/>
                </a:solidFill>
                <a:latin typeface="Times New Roman" panose="02020603050405020304" pitchFamily="18" charset="0"/>
              </a:rPr>
              <a:t>lǜ</a:t>
            </a:r>
            <a:r>
              <a:rPr lang="en-US" altLang="zh-CN" sz="2400" b="0">
                <a:solidFill>
                  <a:srgbClr val="FF0000"/>
                </a:solidFill>
                <a:latin typeface="Times New Roman" panose="02020603050405020304" pitchFamily="18" charset="0"/>
              </a:rPr>
              <a:t>”</a:t>
            </a:r>
            <a:r>
              <a:rPr lang="zh-CN" altLang="en-US" sz="2400" b="0">
                <a:solidFill>
                  <a:srgbClr val="FF0000"/>
                </a:solidFill>
                <a:latin typeface="Times New Roman" panose="02020603050405020304" pitchFamily="18" charset="0"/>
              </a:rPr>
              <a:t>应为“</a:t>
            </a:r>
            <a:r>
              <a:rPr lang="en-US" altLang="zh-CN" sz="2400" b="0" err="1">
                <a:solidFill>
                  <a:srgbClr val="FF0000"/>
                </a:solidFill>
                <a:latin typeface="Times New Roman" panose="02020603050405020304" pitchFamily="18" charset="0"/>
              </a:rPr>
              <a:t>lù”</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1652"/>
                                        </p:tgtEl>
                                        <p:attrNameLst>
                                          <p:attrName>style.visibility</p:attrName>
                                        </p:attrNameLst>
                                      </p:cBhvr>
                                      <p:to>
                                        <p:strVal val="visible"/>
                                      </p:to>
                                    </p:set>
                                    <p:animEffect transition="in" filter="blinds(horizontal)">
                                      <p:cBhvr>
                                        <p:cTn id="7" dur="500"/>
                                        <p:tgtEl>
                                          <p:spTgt spid="41165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11653"/>
                                        </p:tgtEl>
                                        <p:attrNameLst>
                                          <p:attrName>style.visibility</p:attrName>
                                        </p:attrNameLst>
                                      </p:cBhvr>
                                      <p:to>
                                        <p:strVal val="visible"/>
                                      </p:to>
                                    </p:set>
                                    <p:animEffect transition="in" filter="blinds(horizontal)">
                                      <p:cBhvr>
                                        <p:cTn id="12" dur="500"/>
                                        <p:tgtEl>
                                          <p:spTgt spid="4116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1652" grpId="0"/>
      <p:bldP spid="411653"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2674" name="矩形 412673"/>
          <p:cNvSpPr/>
          <p:nvPr/>
        </p:nvSpPr>
        <p:spPr>
          <a:xfrm>
            <a:off x="529112" y="1352055"/>
            <a:ext cx="10947579" cy="3969385"/>
          </a:xfrm>
          <a:prstGeom prst="rect">
            <a:avLst/>
          </a:prstGeom>
          <a:noFill/>
          <a:ln w="9525">
            <a:noFill/>
          </a:ln>
        </p:spPr>
        <p:txBody>
          <a:bodyPr anchor="ctr">
            <a:spAutoFit/>
          </a:bodyPr>
          <a:lstStyle/>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2</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阅读下列语段中</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依次填入的叠词、量词。</a:t>
            </a:r>
            <a:endParaRPr lang="zh-CN" altLang="en-US" sz="2400">
              <a:solidFill>
                <a:srgbClr val="000000"/>
              </a:solidFill>
              <a:latin typeface="Times New Roman" panose="02020603050405020304" pitchFamily="18" charset="0"/>
              <a:ea typeface="楷体_GB2312" pitchFamily="49" charset="-122"/>
            </a:endParaRPr>
          </a:p>
          <a:p>
            <a:pPr algn="just">
              <a:lnSpc>
                <a:spcPct val="150000"/>
              </a:lnSpc>
            </a:pPr>
            <a:r>
              <a:rPr lang="zh-CN" altLang="en-US" sz="2400">
                <a:solidFill>
                  <a:srgbClr val="000000"/>
                </a:solidFill>
                <a:latin typeface="Times New Roman" panose="02020603050405020304" pitchFamily="18" charset="0"/>
                <a:ea typeface="楷体_GB2312" pitchFamily="49" charset="-122"/>
              </a:rPr>
              <a:t>在余光中的诗中</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乡愁是一枚</a:t>
            </a:r>
            <a:r>
              <a:rPr lang="en-US" altLang="zh-CN" sz="2400">
                <a:solidFill>
                  <a:srgbClr val="000000"/>
                </a:solidFill>
                <a:latin typeface="Times New Roman" panose="02020603050405020304" pitchFamily="18" charset="0"/>
                <a:ea typeface="楷体_GB2312" pitchFamily="49" charset="-122"/>
              </a:rPr>
              <a:t>_______</a:t>
            </a:r>
            <a:r>
              <a:rPr lang="zh-CN" altLang="en-US" sz="2400">
                <a:solidFill>
                  <a:srgbClr val="000000"/>
                </a:solidFill>
                <a:latin typeface="Times New Roman" panose="02020603050405020304" pitchFamily="18" charset="0"/>
                <a:cs typeface="Times New Roman" panose="02020603050405020304" pitchFamily="18" charset="0"/>
              </a:rPr>
              <a:t>邮票；是</a:t>
            </a:r>
            <a:r>
              <a:rPr lang="en-US" altLang="zh-CN" sz="2400">
                <a:solidFill>
                  <a:srgbClr val="000000"/>
                </a:solidFill>
                <a:latin typeface="Times New Roman" panose="02020603050405020304" pitchFamily="18" charset="0"/>
                <a:cs typeface="Times New Roman" panose="02020603050405020304" pitchFamily="18" charset="0"/>
              </a:rPr>
              <a:t>_______</a:t>
            </a:r>
            <a:r>
              <a:rPr lang="zh-CN" altLang="en-US" sz="2400">
                <a:solidFill>
                  <a:srgbClr val="000000"/>
                </a:solidFill>
                <a:latin typeface="Times New Roman" panose="02020603050405020304" pitchFamily="18" charset="0"/>
                <a:cs typeface="Times New Roman" panose="02020603050405020304" pitchFamily="18" charset="0"/>
              </a:rPr>
              <a:t>窄窄的船票；是</a:t>
            </a:r>
            <a:r>
              <a:rPr lang="en-US" altLang="zh-CN" sz="2400">
                <a:solidFill>
                  <a:srgbClr val="000000"/>
                </a:solidFill>
                <a:latin typeface="Times New Roman" panose="02020603050405020304" pitchFamily="18" charset="0"/>
                <a:cs typeface="Times New Roman" panose="02020603050405020304" pitchFamily="18" charset="0"/>
              </a:rPr>
              <a:t>_______</a:t>
            </a:r>
            <a:r>
              <a:rPr lang="zh-CN" altLang="en-US" sz="2400">
                <a:solidFill>
                  <a:srgbClr val="000000"/>
                </a:solidFill>
                <a:latin typeface="Times New Roman" panose="02020603050405020304" pitchFamily="18" charset="0"/>
                <a:cs typeface="Times New Roman" panose="02020603050405020304" pitchFamily="18" charset="0"/>
              </a:rPr>
              <a:t>矮矮的坟墓；是一湾</a:t>
            </a:r>
            <a:r>
              <a:rPr lang="en-US" altLang="zh-CN" sz="2400">
                <a:solidFill>
                  <a:srgbClr val="000000"/>
                </a:solidFill>
                <a:latin typeface="Times New Roman" panose="02020603050405020304" pitchFamily="18" charset="0"/>
                <a:cs typeface="Times New Roman" panose="02020603050405020304" pitchFamily="18" charset="0"/>
              </a:rPr>
              <a:t>________</a:t>
            </a:r>
            <a:r>
              <a:rPr lang="zh-CN" altLang="en-US" sz="2400">
                <a:solidFill>
                  <a:srgbClr val="000000"/>
                </a:solidFill>
                <a:latin typeface="Times New Roman" panose="02020603050405020304" pitchFamily="18" charset="0"/>
                <a:cs typeface="Times New Roman" panose="02020603050405020304" pitchFamily="18" charset="0"/>
              </a:rPr>
              <a:t>海峡。在</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乡愁</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中</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蕴含的是诗人的家国之思</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爱国之情。</a:t>
            </a:r>
          </a:p>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3</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下列填入横线处最恰当的一项是</a:t>
            </a:r>
            <a:r>
              <a:rPr lang="en-US" altLang="zh-CN" sz="2400">
                <a:solidFill>
                  <a:srgbClr val="000000"/>
                </a:solidFill>
                <a:latin typeface="Times New Roman" panose="02020603050405020304" pitchFamily="18" charset="0"/>
                <a:cs typeface="Times New Roman" panose="02020603050405020304" pitchFamily="18" charset="0"/>
              </a:rPr>
              <a:t>(            )</a:t>
            </a:r>
            <a:endParaRPr lang="en-US" altLang="zh-CN" sz="2400">
              <a:solidFill>
                <a:srgbClr val="000000"/>
              </a:solidFill>
              <a:latin typeface="Times New Roman" panose="02020603050405020304" pitchFamily="18" charset="0"/>
              <a:ea typeface="楷体_GB2312" pitchFamily="49" charset="-122"/>
            </a:endParaRPr>
          </a:p>
          <a:p>
            <a:pPr algn="just">
              <a:lnSpc>
                <a:spcPct val="150000"/>
              </a:lnSpc>
            </a:pPr>
            <a:r>
              <a:rPr lang="zh-CN" altLang="en-US" sz="2400">
                <a:solidFill>
                  <a:srgbClr val="000000"/>
                </a:solidFill>
                <a:latin typeface="Times New Roman" panose="02020603050405020304" pitchFamily="18" charset="0"/>
                <a:ea typeface="楷体_GB2312" pitchFamily="49" charset="-122"/>
              </a:rPr>
              <a:t>诗人余光中曾参加一次文艺大奖颁奖仪式</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获奖者大都是黑发晚辈</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只有余光中是白发老者</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但余光中风趣睿智得体的致辞赢得了满堂喝彩</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他的致辞是</a:t>
            </a:r>
            <a:r>
              <a:rPr lang="en-US" altLang="zh-CN" sz="2400">
                <a:solidFill>
                  <a:srgbClr val="000000"/>
                </a:solidFill>
                <a:latin typeface="Times New Roman" panose="02020603050405020304" pitchFamily="18" charset="0"/>
                <a:ea typeface="楷体_GB2312" pitchFamily="49" charset="-122"/>
              </a:rPr>
              <a:t>______</a:t>
            </a:r>
            <a:endParaRPr lang="zh-CN" altLang="en-US" sz="2400">
              <a:solidFill>
                <a:srgbClr val="000000"/>
              </a:solidFill>
              <a:latin typeface="Times New Roman" panose="02020603050405020304" pitchFamily="18" charset="0"/>
              <a:ea typeface="楷体_GB2312" pitchFamily="49" charset="-122"/>
            </a:endParaRPr>
          </a:p>
        </p:txBody>
      </p:sp>
      <p:sp>
        <p:nvSpPr>
          <p:cNvPr id="412675" name="矩形 412674"/>
          <p:cNvSpPr/>
          <p:nvPr/>
        </p:nvSpPr>
        <p:spPr>
          <a:xfrm>
            <a:off x="5423149" y="1508625"/>
            <a:ext cx="1097280" cy="460375"/>
          </a:xfrm>
          <a:prstGeom prst="rect">
            <a:avLst/>
          </a:prstGeom>
          <a:noFill/>
          <a:ln w="9525">
            <a:noFill/>
          </a:ln>
        </p:spPr>
        <p:txBody>
          <a:bodyPr wrap="none" anchor="t">
            <a:spAutoFit/>
          </a:bodyPr>
          <a:lstStyle/>
          <a:p>
            <a:r>
              <a:rPr lang="zh-CN" altLang="en-US" sz="2400">
                <a:solidFill>
                  <a:srgbClr val="FF0000"/>
                </a:solidFill>
                <a:latin typeface="Times New Roman" panose="02020603050405020304" pitchFamily="18" charset="0"/>
              </a:rPr>
              <a:t>小小的</a:t>
            </a:r>
          </a:p>
        </p:txBody>
      </p:sp>
      <p:sp>
        <p:nvSpPr>
          <p:cNvPr id="412676" name="矩形 412675"/>
          <p:cNvSpPr/>
          <p:nvPr/>
        </p:nvSpPr>
        <p:spPr>
          <a:xfrm>
            <a:off x="8302867" y="1508625"/>
            <a:ext cx="792480" cy="460375"/>
          </a:xfrm>
          <a:prstGeom prst="rect">
            <a:avLst/>
          </a:prstGeom>
          <a:noFill/>
          <a:ln w="9525">
            <a:noFill/>
          </a:ln>
        </p:spPr>
        <p:txBody>
          <a:bodyPr wrap="none" anchor="t">
            <a:spAutoFit/>
          </a:bodyPr>
          <a:lstStyle/>
          <a:p>
            <a:r>
              <a:rPr lang="zh-CN" altLang="en-US" sz="2400">
                <a:solidFill>
                  <a:srgbClr val="FF0000"/>
                </a:solidFill>
                <a:latin typeface="Times New Roman" panose="02020603050405020304" pitchFamily="18" charset="0"/>
              </a:rPr>
              <a:t>一张</a:t>
            </a:r>
          </a:p>
        </p:txBody>
      </p:sp>
      <p:sp>
        <p:nvSpPr>
          <p:cNvPr id="412677" name="矩形 412676"/>
          <p:cNvSpPr/>
          <p:nvPr/>
        </p:nvSpPr>
        <p:spPr>
          <a:xfrm>
            <a:off x="1104633" y="2181476"/>
            <a:ext cx="792480" cy="460375"/>
          </a:xfrm>
          <a:prstGeom prst="rect">
            <a:avLst/>
          </a:prstGeom>
          <a:noFill/>
          <a:ln w="9525">
            <a:noFill/>
          </a:ln>
        </p:spPr>
        <p:txBody>
          <a:bodyPr wrap="none" anchor="t">
            <a:spAutoFit/>
          </a:bodyPr>
          <a:lstStyle/>
          <a:p>
            <a:r>
              <a:rPr lang="zh-CN" altLang="en-US" sz="2400">
                <a:solidFill>
                  <a:srgbClr val="FF0000"/>
                </a:solidFill>
                <a:latin typeface="Times New Roman" panose="02020603050405020304" pitchFamily="18" charset="0"/>
              </a:rPr>
              <a:t>一方</a:t>
            </a:r>
          </a:p>
        </p:txBody>
      </p:sp>
      <p:sp>
        <p:nvSpPr>
          <p:cNvPr id="412678" name="矩形 412677"/>
          <p:cNvSpPr/>
          <p:nvPr/>
        </p:nvSpPr>
        <p:spPr>
          <a:xfrm>
            <a:off x="5520480" y="2181476"/>
            <a:ext cx="1097280" cy="460375"/>
          </a:xfrm>
          <a:prstGeom prst="rect">
            <a:avLst/>
          </a:prstGeom>
          <a:noFill/>
          <a:ln w="9525">
            <a:noFill/>
          </a:ln>
        </p:spPr>
        <p:txBody>
          <a:bodyPr wrap="none" anchor="t">
            <a:spAutoFit/>
          </a:bodyPr>
          <a:lstStyle/>
          <a:p>
            <a:r>
              <a:rPr lang="zh-CN" altLang="en-US" sz="2400">
                <a:solidFill>
                  <a:srgbClr val="FF0000"/>
                </a:solidFill>
                <a:latin typeface="Times New Roman" panose="02020603050405020304" pitchFamily="18" charset="0"/>
              </a:rPr>
              <a:t>浅浅的</a:t>
            </a:r>
          </a:p>
        </p:txBody>
      </p:sp>
      <p:sp>
        <p:nvSpPr>
          <p:cNvPr id="412679" name="矩形 412678"/>
          <p:cNvSpPr/>
          <p:nvPr/>
        </p:nvSpPr>
        <p:spPr>
          <a:xfrm>
            <a:off x="6671520" y="3429847"/>
            <a:ext cx="403225" cy="460375"/>
          </a:xfrm>
          <a:prstGeom prst="rect">
            <a:avLst/>
          </a:prstGeom>
          <a:noFill/>
          <a:ln w="9525">
            <a:noFill/>
          </a:ln>
        </p:spPr>
        <p:txBody>
          <a:bodyPr wrap="none" anchor="t">
            <a:spAutoFit/>
          </a:bodyPr>
          <a:lstStyle/>
          <a:p>
            <a:r>
              <a:rPr lang="en-US" altLang="zh-CN" sz="2400">
                <a:solidFill>
                  <a:srgbClr val="FF0000"/>
                </a:solidFill>
                <a:latin typeface="Times New Roman" panose="02020603050405020304" pitchFamily="18" charset="0"/>
              </a:rPr>
              <a:t>D</a:t>
            </a:r>
            <a:endParaRPr lang="zh-CN" altLang="en-US" sz="2400">
              <a:solidFill>
                <a:srgbClr val="FF0000"/>
              </a:solidFill>
              <a:latin typeface="Times New Roman" panose="02020603050405020304" pitchFamily="18" charset="0"/>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2675"/>
                                        </p:tgtEl>
                                        <p:attrNameLst>
                                          <p:attrName>style.visibility</p:attrName>
                                        </p:attrNameLst>
                                      </p:cBhvr>
                                      <p:to>
                                        <p:strVal val="visible"/>
                                      </p:to>
                                    </p:set>
                                    <p:animEffect transition="in" filter="blinds(horizontal)">
                                      <p:cBhvr>
                                        <p:cTn id="7" dur="500"/>
                                        <p:tgtEl>
                                          <p:spTgt spid="41267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12676"/>
                                        </p:tgtEl>
                                        <p:attrNameLst>
                                          <p:attrName>style.visibility</p:attrName>
                                        </p:attrNameLst>
                                      </p:cBhvr>
                                      <p:to>
                                        <p:strVal val="visible"/>
                                      </p:to>
                                    </p:set>
                                    <p:animEffect transition="in" filter="blinds(horizontal)">
                                      <p:cBhvr>
                                        <p:cTn id="12" dur="500"/>
                                        <p:tgtEl>
                                          <p:spTgt spid="41267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12677"/>
                                        </p:tgtEl>
                                        <p:attrNameLst>
                                          <p:attrName>style.visibility</p:attrName>
                                        </p:attrNameLst>
                                      </p:cBhvr>
                                      <p:to>
                                        <p:strVal val="visible"/>
                                      </p:to>
                                    </p:set>
                                    <p:animEffect transition="in" filter="blinds(horizontal)">
                                      <p:cBhvr>
                                        <p:cTn id="17" dur="500"/>
                                        <p:tgtEl>
                                          <p:spTgt spid="41267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12678"/>
                                        </p:tgtEl>
                                        <p:attrNameLst>
                                          <p:attrName>style.visibility</p:attrName>
                                        </p:attrNameLst>
                                      </p:cBhvr>
                                      <p:to>
                                        <p:strVal val="visible"/>
                                      </p:to>
                                    </p:set>
                                    <p:animEffect transition="in" filter="blinds(horizontal)">
                                      <p:cBhvr>
                                        <p:cTn id="22" dur="500"/>
                                        <p:tgtEl>
                                          <p:spTgt spid="41267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12679"/>
                                        </p:tgtEl>
                                        <p:attrNameLst>
                                          <p:attrName>style.visibility</p:attrName>
                                        </p:attrNameLst>
                                      </p:cBhvr>
                                      <p:to>
                                        <p:strVal val="visible"/>
                                      </p:to>
                                    </p:set>
                                    <p:animEffect transition="in" filter="blinds(horizontal)">
                                      <p:cBhvr>
                                        <p:cTn id="27" dur="500"/>
                                        <p:tgtEl>
                                          <p:spTgt spid="4126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2675" grpId="0"/>
      <p:bldP spid="412676" grpId="0"/>
      <p:bldP spid="412677" grpId="0"/>
      <p:bldP spid="412678" grpId="0"/>
      <p:bldP spid="412679"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3698" name="矩形 413697"/>
          <p:cNvSpPr/>
          <p:nvPr/>
        </p:nvSpPr>
        <p:spPr>
          <a:xfrm>
            <a:off x="433897" y="1531902"/>
            <a:ext cx="10947579" cy="3415030"/>
          </a:xfrm>
          <a:prstGeom prst="rect">
            <a:avLst/>
          </a:prstGeom>
          <a:noFill/>
          <a:ln w="9525">
            <a:noFill/>
          </a:ln>
        </p:spPr>
        <p:txBody>
          <a:bodyPr anchor="ctr">
            <a:spAutoFit/>
          </a:bodyPr>
          <a:lstStyle/>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A</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我这个老头子能与年轻人一同获奖</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首先感谢评委的公正</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一视同仁。</a:t>
            </a:r>
          </a:p>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B</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长江后浪推前浪</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一代更比一代强。年轻人能赶上我</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我十分欣慰。</a:t>
            </a:r>
          </a:p>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C</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我虽然是个老头子</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但我的心态年轻</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我永不服老</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 所以能与年轻人同台获奖。</a:t>
            </a:r>
          </a:p>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D</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一个人年轻时同老头子一同获奖</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表示他已经成名。可年老时还能同小伙子一同获奖</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说明他尚未落伍。</a:t>
            </a:r>
            <a:endParaRPr lang="zh-CN" altLang="en-US" sz="2400">
              <a:solidFill>
                <a:srgbClr val="000000"/>
              </a:solidFill>
              <a:latin typeface="Times New Roman" panose="02020603050405020304" pitchFamily="18" charset="0"/>
              <a:ea typeface="Times New Roman" panose="02020603050405020304" pitchFamily="18" charset="0"/>
            </a:endParaRPr>
          </a:p>
        </p:txBody>
      </p:sp>
    </p:spTree>
  </p:cSld>
  <p:clrMapOvr>
    <a:masterClrMapping/>
  </p:clrMapOvr>
  <p:transition spd="med">
    <p:random/>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4722" name="矩形 414721"/>
          <p:cNvSpPr/>
          <p:nvPr/>
        </p:nvSpPr>
        <p:spPr>
          <a:xfrm>
            <a:off x="529112" y="1478360"/>
            <a:ext cx="10947579" cy="1753235"/>
          </a:xfrm>
          <a:prstGeom prst="rect">
            <a:avLst/>
          </a:prstGeom>
          <a:noFill/>
          <a:ln w="9525">
            <a:noFill/>
          </a:ln>
        </p:spPr>
        <p:txBody>
          <a:bodyPr anchor="ctr">
            <a:spAutoFit/>
          </a:bodyPr>
          <a:lstStyle/>
          <a:p>
            <a:pPr>
              <a:lnSpc>
                <a:spcPct val="150000"/>
              </a:lnSpc>
            </a:pPr>
            <a:r>
              <a:rPr lang="en-US" altLang="zh-CN" sz="2400">
                <a:solidFill>
                  <a:srgbClr val="FF0000"/>
                </a:solidFill>
                <a:latin typeface="Times New Roman" panose="02020603050405020304" pitchFamily="18" charset="0"/>
              </a:rPr>
              <a:t>【</a:t>
            </a:r>
            <a:r>
              <a:rPr lang="zh-CN" altLang="en-US" sz="2400">
                <a:solidFill>
                  <a:srgbClr val="FF0000"/>
                </a:solidFill>
                <a:latin typeface="Times New Roman" panose="02020603050405020304" pitchFamily="18" charset="0"/>
              </a:rPr>
              <a:t>解析</a:t>
            </a:r>
            <a:r>
              <a:rPr lang="en-US" altLang="zh-CN" sz="2400">
                <a:solidFill>
                  <a:srgbClr val="FF0000"/>
                </a:solidFill>
                <a:latin typeface="Times New Roman" panose="02020603050405020304" pitchFamily="18" charset="0"/>
              </a:rPr>
              <a:t>】A</a:t>
            </a:r>
            <a:r>
              <a:rPr lang="zh-CN" altLang="en-US" sz="2400">
                <a:solidFill>
                  <a:srgbClr val="FF0000"/>
                </a:solidFill>
                <a:latin typeface="Times New Roman" panose="02020603050405020304" pitchFamily="18" charset="0"/>
              </a:rPr>
              <a:t>项语气平平，不能算是“风趣睿智”；</a:t>
            </a:r>
            <a:r>
              <a:rPr lang="en-US" altLang="zh-CN" sz="2400">
                <a:solidFill>
                  <a:srgbClr val="FF0000"/>
                </a:solidFill>
                <a:latin typeface="Times New Roman" panose="02020603050405020304" pitchFamily="18" charset="0"/>
              </a:rPr>
              <a:t>B</a:t>
            </a:r>
            <a:r>
              <a:rPr lang="zh-CN" altLang="en-US" sz="2400">
                <a:solidFill>
                  <a:srgbClr val="FF0000"/>
                </a:solidFill>
                <a:latin typeface="Times New Roman" panose="02020603050405020304" pitchFamily="18" charset="0"/>
              </a:rPr>
              <a:t>项从语气上看，显得有点倚老卖老、居高临下的意味；</a:t>
            </a:r>
            <a:r>
              <a:rPr lang="en-US" altLang="zh-CN" sz="2400">
                <a:solidFill>
                  <a:srgbClr val="FF0000"/>
                </a:solidFill>
                <a:latin typeface="Times New Roman" panose="02020603050405020304" pitchFamily="18" charset="0"/>
              </a:rPr>
              <a:t>C</a:t>
            </a:r>
            <a:r>
              <a:rPr lang="zh-CN" altLang="en-US" sz="2400">
                <a:solidFill>
                  <a:srgbClr val="FF0000"/>
                </a:solidFill>
                <a:latin typeface="Times New Roman" panose="02020603050405020304" pitchFamily="18" charset="0"/>
              </a:rPr>
              <a:t>项则又显得不谦虚，有自吹自擂的意味。</a:t>
            </a:r>
            <a:r>
              <a:rPr lang="en-US" altLang="zh-CN" sz="2400">
                <a:solidFill>
                  <a:srgbClr val="FF0000"/>
                </a:solidFill>
                <a:latin typeface="Times New Roman" panose="02020603050405020304" pitchFamily="18" charset="0"/>
              </a:rPr>
              <a:t>D</a:t>
            </a:r>
            <a:r>
              <a:rPr lang="zh-CN" altLang="en-US" sz="2400">
                <a:solidFill>
                  <a:srgbClr val="FF0000"/>
                </a:solidFill>
                <a:latin typeface="Times New Roman" panose="02020603050405020304" pitchFamily="18" charset="0"/>
              </a:rPr>
              <a:t>项语言比较得体而且显得非常风趣。 </a:t>
            </a:r>
          </a:p>
        </p:txBody>
      </p:sp>
    </p:spTree>
  </p:cSld>
  <p:clrMapOvr>
    <a:masterClrMapping/>
  </p:clrMapOvr>
  <p:transition spd="med">
    <p:random/>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5746" name="矩形 415745"/>
          <p:cNvSpPr/>
          <p:nvPr/>
        </p:nvSpPr>
        <p:spPr>
          <a:xfrm>
            <a:off x="529112" y="647463"/>
            <a:ext cx="10947579" cy="3415030"/>
          </a:xfrm>
          <a:prstGeom prst="rect">
            <a:avLst/>
          </a:prstGeom>
          <a:noFill/>
          <a:ln w="9525">
            <a:noFill/>
          </a:ln>
        </p:spPr>
        <p:txBody>
          <a:bodyPr anchor="ctr">
            <a:spAutoFit/>
          </a:bodyPr>
          <a:lstStyle/>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4</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填空。</a:t>
            </a:r>
          </a:p>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(1)《</a:t>
            </a:r>
            <a:r>
              <a:rPr lang="zh-CN" altLang="en-US" sz="2400">
                <a:solidFill>
                  <a:srgbClr val="000000"/>
                </a:solidFill>
                <a:latin typeface="Times New Roman" panose="02020603050405020304" pitchFamily="18" charset="0"/>
                <a:cs typeface="Times New Roman" panose="02020603050405020304" pitchFamily="18" charset="0"/>
              </a:rPr>
              <a:t>乡愁</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作者是</a:t>
            </a:r>
            <a:r>
              <a:rPr lang="en-US" altLang="zh-CN" sz="2400">
                <a:solidFill>
                  <a:srgbClr val="000000"/>
                </a:solidFill>
                <a:latin typeface="Times New Roman" panose="02020603050405020304" pitchFamily="18" charset="0"/>
                <a:cs typeface="Times New Roman" panose="02020603050405020304" pitchFamily="18" charset="0"/>
              </a:rPr>
              <a:t>________</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著名 </a:t>
            </a:r>
            <a:r>
              <a:rPr lang="en-US" altLang="zh-CN" sz="2400">
                <a:solidFill>
                  <a:srgbClr val="000000"/>
                </a:solidFill>
                <a:latin typeface="Times New Roman" panose="02020603050405020304" pitchFamily="18" charset="0"/>
                <a:cs typeface="Times New Roman" panose="02020603050405020304" pitchFamily="18" charset="0"/>
              </a:rPr>
              <a:t>________</a:t>
            </a:r>
            <a:r>
              <a:rPr lang="zh-CN" altLang="en-US" sz="2400">
                <a:solidFill>
                  <a:srgbClr val="000000"/>
                </a:solidFill>
                <a:latin typeface="Times New Roman" panose="02020603050405020304" pitchFamily="18" charset="0"/>
                <a:cs typeface="Times New Roman" panose="02020603050405020304" pitchFamily="18" charset="0"/>
              </a:rPr>
              <a:t>、</a:t>
            </a:r>
            <a:r>
              <a:rPr lang="en-US" altLang="zh-CN" sz="2400">
                <a:solidFill>
                  <a:srgbClr val="000000"/>
                </a:solidFill>
                <a:latin typeface="Times New Roman" panose="02020603050405020304" pitchFamily="18" charset="0"/>
                <a:cs typeface="Times New Roman" panose="02020603050405020304" pitchFamily="18" charset="0"/>
              </a:rPr>
              <a:t>_________</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主要诗作有 </a:t>
            </a:r>
            <a:r>
              <a:rPr lang="en-US" altLang="zh-CN" sz="2400">
                <a:solidFill>
                  <a:srgbClr val="000000"/>
                </a:solidFill>
                <a:latin typeface="Times New Roman" panose="02020603050405020304" pitchFamily="18" charset="0"/>
                <a:cs typeface="Times New Roman" panose="02020603050405020304" pitchFamily="18" charset="0"/>
              </a:rPr>
              <a:t>__________</a:t>
            </a:r>
            <a:r>
              <a:rPr lang="zh-CN" altLang="en-US" sz="2400">
                <a:solidFill>
                  <a:srgbClr val="000000"/>
                </a:solidFill>
                <a:latin typeface="Times New Roman" panose="02020603050405020304" pitchFamily="18" charset="0"/>
                <a:cs typeface="Times New Roman" panose="02020603050405020304" pitchFamily="18" charset="0"/>
              </a:rPr>
              <a:t>、</a:t>
            </a:r>
            <a:r>
              <a:rPr lang="en-US" altLang="zh-CN" sz="2400">
                <a:solidFill>
                  <a:srgbClr val="000000"/>
                </a:solidFill>
                <a:latin typeface="Times New Roman" panose="02020603050405020304" pitchFamily="18" charset="0"/>
                <a:cs typeface="Times New Roman" panose="02020603050405020304" pitchFamily="18" charset="0"/>
              </a:rPr>
              <a:t>____________</a:t>
            </a:r>
            <a:r>
              <a:rPr lang="zh-CN" altLang="en-US" sz="2400">
                <a:solidFill>
                  <a:srgbClr val="000000"/>
                </a:solidFill>
                <a:latin typeface="Times New Roman" panose="02020603050405020304" pitchFamily="18" charset="0"/>
                <a:cs typeface="Times New Roman" panose="02020603050405020304" pitchFamily="18" charset="0"/>
              </a:rPr>
              <a:t>、</a:t>
            </a:r>
            <a:r>
              <a:rPr lang="en-US" altLang="zh-CN" sz="2400">
                <a:solidFill>
                  <a:srgbClr val="000000"/>
                </a:solidFill>
                <a:latin typeface="Times New Roman" panose="02020603050405020304" pitchFamily="18" charset="0"/>
                <a:cs typeface="Times New Roman" panose="02020603050405020304" pitchFamily="18" charset="0"/>
              </a:rPr>
              <a:t>______________</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诗集</a:t>
            </a:r>
            <a:r>
              <a:rPr lang="en-US" altLang="zh-CN" sz="2400">
                <a:solidFill>
                  <a:srgbClr val="000000"/>
                </a:solidFill>
                <a:latin typeface="Times New Roman" panose="02020603050405020304" pitchFamily="18" charset="0"/>
                <a:cs typeface="Times New Roman" panose="02020603050405020304" pitchFamily="18" charset="0"/>
              </a:rPr>
              <a:t>__________</a:t>
            </a:r>
            <a:r>
              <a:rPr lang="zh-CN" altLang="en-US" sz="2400">
                <a:solidFill>
                  <a:srgbClr val="000000"/>
                </a:solidFill>
                <a:latin typeface="Times New Roman" panose="02020603050405020304" pitchFamily="18" charset="0"/>
                <a:cs typeface="Times New Roman" panose="02020603050405020304" pitchFamily="18" charset="0"/>
              </a:rPr>
              <a:t>、</a:t>
            </a:r>
            <a:r>
              <a:rPr lang="en-US" altLang="zh-CN" sz="2400">
                <a:solidFill>
                  <a:srgbClr val="000000"/>
                </a:solidFill>
                <a:latin typeface="Times New Roman" panose="02020603050405020304" pitchFamily="18" charset="0"/>
                <a:cs typeface="Times New Roman" panose="02020603050405020304" pitchFamily="18" charset="0"/>
              </a:rPr>
              <a:t>_______________ </a:t>
            </a:r>
            <a:r>
              <a:rPr lang="zh-CN" altLang="en-US" sz="2400">
                <a:solidFill>
                  <a:srgbClr val="000000"/>
                </a:solidFill>
                <a:latin typeface="Times New Roman" panose="02020603050405020304" pitchFamily="18" charset="0"/>
                <a:cs typeface="Times New Roman" panose="02020603050405020304" pitchFamily="18" charset="0"/>
              </a:rPr>
              <a:t>等。</a:t>
            </a:r>
          </a:p>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(2)</a:t>
            </a:r>
            <a:r>
              <a:rPr lang="zh-CN" altLang="en-US" sz="2400">
                <a:solidFill>
                  <a:srgbClr val="000000"/>
                </a:solidFill>
                <a:latin typeface="Times New Roman" panose="02020603050405020304" pitchFamily="18" charset="0"/>
                <a:cs typeface="Times New Roman" panose="02020603050405020304" pitchFamily="18" charset="0"/>
              </a:rPr>
              <a:t>乡愁本是一种难以表现的情绪</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诗人从广远的时空提炼出</a:t>
            </a:r>
            <a:r>
              <a:rPr lang="en-US" altLang="zh-CN" sz="2400">
                <a:solidFill>
                  <a:srgbClr val="000000"/>
                </a:solidFill>
                <a:latin typeface="Times New Roman" panose="02020603050405020304" pitchFamily="18" charset="0"/>
                <a:cs typeface="Times New Roman" panose="02020603050405020304" pitchFamily="18" charset="0"/>
              </a:rPr>
              <a:t>_______</a:t>
            </a:r>
            <a:r>
              <a:rPr lang="zh-CN" altLang="en-US" sz="2400">
                <a:solidFill>
                  <a:srgbClr val="000000"/>
                </a:solidFill>
                <a:latin typeface="Times New Roman" panose="02020603050405020304" pitchFamily="18" charset="0"/>
                <a:cs typeface="Times New Roman" panose="02020603050405020304" pitchFamily="18" charset="0"/>
              </a:rPr>
              <a:t>、</a:t>
            </a:r>
            <a:r>
              <a:rPr lang="en-US" altLang="zh-CN" sz="2400">
                <a:solidFill>
                  <a:srgbClr val="000000"/>
                </a:solidFill>
                <a:latin typeface="Times New Roman" panose="02020603050405020304" pitchFamily="18" charset="0"/>
                <a:cs typeface="Times New Roman" panose="02020603050405020304" pitchFamily="18" charset="0"/>
              </a:rPr>
              <a:t>________</a:t>
            </a:r>
            <a:r>
              <a:rPr lang="zh-CN" altLang="en-US" sz="2400">
                <a:solidFill>
                  <a:srgbClr val="000000"/>
                </a:solidFill>
                <a:latin typeface="Times New Roman" panose="02020603050405020304" pitchFamily="18" charset="0"/>
                <a:cs typeface="Times New Roman" panose="02020603050405020304" pitchFamily="18" charset="0"/>
              </a:rPr>
              <a:t>、</a:t>
            </a:r>
            <a:r>
              <a:rPr lang="en-US" altLang="zh-CN" sz="2400">
                <a:solidFill>
                  <a:srgbClr val="000000"/>
                </a:solidFill>
                <a:latin typeface="Times New Roman" panose="02020603050405020304" pitchFamily="18" charset="0"/>
                <a:cs typeface="Times New Roman" panose="02020603050405020304" pitchFamily="18" charset="0"/>
              </a:rPr>
              <a:t>_____</a:t>
            </a:r>
            <a:r>
              <a:rPr lang="zh-CN" altLang="en-US" sz="2400">
                <a:solidFill>
                  <a:srgbClr val="000000"/>
                </a:solidFill>
                <a:latin typeface="Times New Roman" panose="02020603050405020304" pitchFamily="18" charset="0"/>
                <a:cs typeface="Times New Roman" panose="02020603050405020304" pitchFamily="18" charset="0"/>
              </a:rPr>
              <a:t>、</a:t>
            </a:r>
            <a:r>
              <a:rPr lang="en-US" altLang="zh-CN" sz="2400">
                <a:solidFill>
                  <a:srgbClr val="000000"/>
                </a:solidFill>
                <a:latin typeface="Times New Roman" panose="02020603050405020304" pitchFamily="18" charset="0"/>
                <a:cs typeface="Times New Roman" panose="02020603050405020304" pitchFamily="18" charset="0"/>
              </a:rPr>
              <a:t>_____</a:t>
            </a:r>
            <a:r>
              <a:rPr lang="zh-CN" altLang="en-US" sz="2400">
                <a:solidFill>
                  <a:srgbClr val="000000"/>
                </a:solidFill>
                <a:latin typeface="Times New Roman" panose="02020603050405020304" pitchFamily="18" charset="0"/>
                <a:cs typeface="Times New Roman" panose="02020603050405020304" pitchFamily="18" charset="0"/>
              </a:rPr>
              <a:t>等四种意象</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借助它们把乡愁表现得深刻感人。</a:t>
            </a:r>
            <a:endParaRPr lang="zh-CN" altLang="en-US" sz="2400">
              <a:solidFill>
                <a:srgbClr val="000000"/>
              </a:solidFill>
              <a:latin typeface="Times New Roman" panose="02020603050405020304" pitchFamily="18" charset="0"/>
              <a:ea typeface="Times New Roman" panose="02020603050405020304" pitchFamily="18" charset="0"/>
            </a:endParaRPr>
          </a:p>
        </p:txBody>
      </p:sp>
      <p:sp>
        <p:nvSpPr>
          <p:cNvPr id="415747" name="矩形 415746"/>
          <p:cNvSpPr/>
          <p:nvPr/>
        </p:nvSpPr>
        <p:spPr>
          <a:xfrm>
            <a:off x="3889135" y="1125650"/>
            <a:ext cx="1097280" cy="460375"/>
          </a:xfrm>
          <a:prstGeom prst="rect">
            <a:avLst/>
          </a:prstGeom>
          <a:noFill/>
          <a:ln w="9525">
            <a:noFill/>
          </a:ln>
        </p:spPr>
        <p:txBody>
          <a:bodyPr wrap="none" anchor="t">
            <a:spAutoFit/>
          </a:bodyPr>
          <a:lstStyle/>
          <a:p>
            <a:r>
              <a:rPr lang="zh-CN" altLang="en-US" sz="2400">
                <a:solidFill>
                  <a:srgbClr val="FF0000"/>
                </a:solidFill>
                <a:latin typeface="Times New Roman" panose="02020603050405020304" pitchFamily="18" charset="0"/>
              </a:rPr>
              <a:t>余光中</a:t>
            </a:r>
          </a:p>
        </p:txBody>
      </p:sp>
      <p:sp>
        <p:nvSpPr>
          <p:cNvPr id="415748" name="矩形 415747"/>
          <p:cNvSpPr/>
          <p:nvPr/>
        </p:nvSpPr>
        <p:spPr>
          <a:xfrm>
            <a:off x="6576306" y="1125650"/>
            <a:ext cx="792480" cy="460375"/>
          </a:xfrm>
          <a:prstGeom prst="rect">
            <a:avLst/>
          </a:prstGeom>
          <a:noFill/>
          <a:ln w="9525">
            <a:noFill/>
          </a:ln>
        </p:spPr>
        <p:txBody>
          <a:bodyPr wrap="none" anchor="t">
            <a:spAutoFit/>
          </a:bodyPr>
          <a:lstStyle/>
          <a:p>
            <a:r>
              <a:rPr lang="zh-CN" altLang="en-US" sz="2400">
                <a:solidFill>
                  <a:srgbClr val="FF0000"/>
                </a:solidFill>
                <a:latin typeface="Times New Roman" panose="02020603050405020304" pitchFamily="18" charset="0"/>
              </a:rPr>
              <a:t>诗人</a:t>
            </a:r>
          </a:p>
        </p:txBody>
      </p:sp>
      <p:sp>
        <p:nvSpPr>
          <p:cNvPr id="415749" name="矩形 415748"/>
          <p:cNvSpPr/>
          <p:nvPr/>
        </p:nvSpPr>
        <p:spPr>
          <a:xfrm>
            <a:off x="8302867" y="1125650"/>
            <a:ext cx="1097280" cy="460375"/>
          </a:xfrm>
          <a:prstGeom prst="rect">
            <a:avLst/>
          </a:prstGeom>
          <a:noFill/>
          <a:ln w="9525">
            <a:noFill/>
          </a:ln>
        </p:spPr>
        <p:txBody>
          <a:bodyPr wrap="none" anchor="t">
            <a:spAutoFit/>
          </a:bodyPr>
          <a:lstStyle/>
          <a:p>
            <a:r>
              <a:rPr lang="zh-CN" altLang="en-US" sz="2400">
                <a:solidFill>
                  <a:srgbClr val="FF0000"/>
                </a:solidFill>
                <a:latin typeface="Times New Roman" panose="02020603050405020304" pitchFamily="18" charset="0"/>
              </a:rPr>
              <a:t>散文家</a:t>
            </a:r>
          </a:p>
        </p:txBody>
      </p:sp>
      <p:sp>
        <p:nvSpPr>
          <p:cNvPr id="415750" name="矩形 415749"/>
          <p:cNvSpPr/>
          <p:nvPr/>
        </p:nvSpPr>
        <p:spPr>
          <a:xfrm>
            <a:off x="1201963" y="1796385"/>
            <a:ext cx="1402080" cy="460375"/>
          </a:xfrm>
          <a:prstGeom prst="rect">
            <a:avLst/>
          </a:prstGeom>
          <a:noFill/>
          <a:ln w="9525">
            <a:noFill/>
          </a:ln>
        </p:spPr>
        <p:txBody>
          <a:bodyPr wrap="none" anchor="t">
            <a:spAutoFit/>
          </a:bodyPr>
          <a:lstStyle/>
          <a:p>
            <a:r>
              <a:rPr lang="en-US" altLang="zh-CN" sz="2400">
                <a:solidFill>
                  <a:srgbClr val="FF0000"/>
                </a:solidFill>
                <a:latin typeface="Times New Roman" panose="02020603050405020304" pitchFamily="18" charset="0"/>
              </a:rPr>
              <a:t>《</a:t>
            </a:r>
            <a:r>
              <a:rPr lang="zh-CN" altLang="en-US" sz="2400">
                <a:solidFill>
                  <a:srgbClr val="FF0000"/>
                </a:solidFill>
                <a:latin typeface="Times New Roman" panose="02020603050405020304" pitchFamily="18" charset="0"/>
              </a:rPr>
              <a:t>乡愁</a:t>
            </a:r>
            <a:r>
              <a:rPr lang="en-US" altLang="zh-CN" sz="2400">
                <a:solidFill>
                  <a:srgbClr val="FF0000"/>
                </a:solidFill>
                <a:latin typeface="Times New Roman" panose="02020603050405020304" pitchFamily="18" charset="0"/>
              </a:rPr>
              <a:t>》</a:t>
            </a:r>
            <a:endParaRPr lang="zh-CN" altLang="en-US" sz="2400">
              <a:solidFill>
                <a:srgbClr val="FF0000"/>
              </a:solidFill>
              <a:latin typeface="Times New Roman" panose="02020603050405020304" pitchFamily="18" charset="0"/>
            </a:endParaRPr>
          </a:p>
        </p:txBody>
      </p:sp>
      <p:sp>
        <p:nvSpPr>
          <p:cNvPr id="415751" name="矩形 415750"/>
          <p:cNvSpPr/>
          <p:nvPr/>
        </p:nvSpPr>
        <p:spPr>
          <a:xfrm>
            <a:off x="3216284" y="1796385"/>
            <a:ext cx="2011680" cy="460375"/>
          </a:xfrm>
          <a:prstGeom prst="rect">
            <a:avLst/>
          </a:prstGeom>
          <a:noFill/>
          <a:ln w="9525">
            <a:noFill/>
          </a:ln>
        </p:spPr>
        <p:txBody>
          <a:bodyPr wrap="none" anchor="t">
            <a:spAutoFit/>
          </a:bodyPr>
          <a:lstStyle/>
          <a:p>
            <a:r>
              <a:rPr lang="en-US" altLang="zh-CN" sz="2400">
                <a:solidFill>
                  <a:srgbClr val="FF0000"/>
                </a:solidFill>
                <a:latin typeface="Times New Roman" panose="02020603050405020304" pitchFamily="18" charset="0"/>
              </a:rPr>
              <a:t>《</a:t>
            </a:r>
            <a:r>
              <a:rPr lang="zh-CN" altLang="en-US" sz="2400">
                <a:solidFill>
                  <a:srgbClr val="FF0000"/>
                </a:solidFill>
                <a:latin typeface="Times New Roman" panose="02020603050405020304" pitchFamily="18" charset="0"/>
              </a:rPr>
              <a:t>白玉苦瓜</a:t>
            </a:r>
            <a:r>
              <a:rPr lang="en-US" altLang="zh-CN" sz="2400">
                <a:solidFill>
                  <a:srgbClr val="FF0000"/>
                </a:solidFill>
                <a:latin typeface="Times New Roman" panose="02020603050405020304" pitchFamily="18" charset="0"/>
              </a:rPr>
              <a:t>》</a:t>
            </a:r>
            <a:endParaRPr lang="zh-CN" altLang="en-US" sz="2400">
              <a:solidFill>
                <a:srgbClr val="FF0000"/>
              </a:solidFill>
              <a:latin typeface="Times New Roman" panose="02020603050405020304" pitchFamily="18" charset="0"/>
            </a:endParaRPr>
          </a:p>
        </p:txBody>
      </p:sp>
      <p:sp>
        <p:nvSpPr>
          <p:cNvPr id="415752" name="矩形 415751"/>
          <p:cNvSpPr/>
          <p:nvPr/>
        </p:nvSpPr>
        <p:spPr>
          <a:xfrm>
            <a:off x="5520480" y="1796385"/>
            <a:ext cx="2621280" cy="460375"/>
          </a:xfrm>
          <a:prstGeom prst="rect">
            <a:avLst/>
          </a:prstGeom>
          <a:noFill/>
          <a:ln w="9525">
            <a:noFill/>
          </a:ln>
        </p:spPr>
        <p:txBody>
          <a:bodyPr wrap="none" anchor="t">
            <a:spAutoFit/>
          </a:bodyPr>
          <a:lstStyle/>
          <a:p>
            <a:r>
              <a:rPr lang="en-US" altLang="zh-CN" sz="2400">
                <a:solidFill>
                  <a:srgbClr val="FF0000"/>
                </a:solidFill>
                <a:latin typeface="Times New Roman" panose="02020603050405020304" pitchFamily="18" charset="0"/>
              </a:rPr>
              <a:t>《</a:t>
            </a:r>
            <a:r>
              <a:rPr lang="zh-CN" altLang="en-US" sz="2400">
                <a:solidFill>
                  <a:srgbClr val="FF0000"/>
                </a:solidFill>
                <a:latin typeface="Times New Roman" panose="02020603050405020304" pitchFamily="18" charset="0"/>
              </a:rPr>
              <a:t>等你，在雨中</a:t>
            </a:r>
            <a:r>
              <a:rPr lang="en-US" altLang="zh-CN" sz="2400">
                <a:solidFill>
                  <a:srgbClr val="FF0000"/>
                </a:solidFill>
                <a:latin typeface="Times New Roman" panose="02020603050405020304" pitchFamily="18" charset="0"/>
              </a:rPr>
              <a:t>》</a:t>
            </a:r>
            <a:endParaRPr lang="zh-CN" altLang="en-US" sz="2400">
              <a:solidFill>
                <a:srgbClr val="FF0000"/>
              </a:solidFill>
              <a:latin typeface="Times New Roman" panose="02020603050405020304" pitchFamily="18" charset="0"/>
            </a:endParaRPr>
          </a:p>
        </p:txBody>
      </p:sp>
      <p:sp>
        <p:nvSpPr>
          <p:cNvPr id="415753" name="矩形 415752"/>
          <p:cNvSpPr/>
          <p:nvPr/>
        </p:nvSpPr>
        <p:spPr>
          <a:xfrm>
            <a:off x="9263478" y="1773110"/>
            <a:ext cx="1402080" cy="460375"/>
          </a:xfrm>
          <a:prstGeom prst="rect">
            <a:avLst/>
          </a:prstGeom>
          <a:noFill/>
          <a:ln w="9525">
            <a:noFill/>
          </a:ln>
        </p:spPr>
        <p:txBody>
          <a:bodyPr wrap="none" anchor="t">
            <a:spAutoFit/>
          </a:bodyPr>
          <a:lstStyle/>
          <a:p>
            <a:r>
              <a:rPr lang="en-US" altLang="zh-CN" sz="2400">
                <a:solidFill>
                  <a:srgbClr val="FF0000"/>
                </a:solidFill>
                <a:latin typeface="Times New Roman" panose="02020603050405020304" pitchFamily="18" charset="0"/>
              </a:rPr>
              <a:t>《</a:t>
            </a:r>
            <a:r>
              <a:rPr lang="zh-CN" altLang="en-US" sz="2400">
                <a:solidFill>
                  <a:srgbClr val="FF0000"/>
                </a:solidFill>
                <a:latin typeface="Times New Roman" panose="02020603050405020304" pitchFamily="18" charset="0"/>
              </a:rPr>
              <a:t>灵河</a:t>
            </a:r>
            <a:r>
              <a:rPr lang="en-US" altLang="zh-CN" sz="2400">
                <a:solidFill>
                  <a:srgbClr val="FF0000"/>
                </a:solidFill>
                <a:latin typeface="Times New Roman" panose="02020603050405020304" pitchFamily="18" charset="0"/>
              </a:rPr>
              <a:t>》</a:t>
            </a:r>
            <a:endParaRPr lang="zh-CN" altLang="en-US" sz="2400">
              <a:solidFill>
                <a:srgbClr val="FF0000"/>
              </a:solidFill>
              <a:latin typeface="Times New Roman" panose="02020603050405020304" pitchFamily="18" charset="0"/>
            </a:endParaRPr>
          </a:p>
        </p:txBody>
      </p:sp>
      <p:sp>
        <p:nvSpPr>
          <p:cNvPr id="415754" name="矩形 415753"/>
          <p:cNvSpPr/>
          <p:nvPr/>
        </p:nvSpPr>
        <p:spPr>
          <a:xfrm>
            <a:off x="626443" y="2374021"/>
            <a:ext cx="2316480" cy="460375"/>
          </a:xfrm>
          <a:prstGeom prst="rect">
            <a:avLst/>
          </a:prstGeom>
          <a:noFill/>
          <a:ln w="9525">
            <a:noFill/>
          </a:ln>
        </p:spPr>
        <p:txBody>
          <a:bodyPr wrap="none" anchor="t">
            <a:spAutoFit/>
          </a:bodyPr>
          <a:lstStyle/>
          <a:p>
            <a:r>
              <a:rPr lang="en-US" altLang="zh-CN" sz="2400">
                <a:solidFill>
                  <a:srgbClr val="FF0000"/>
                </a:solidFill>
                <a:latin typeface="Times New Roman" panose="02020603050405020304" pitchFamily="18" charset="0"/>
              </a:rPr>
              <a:t>《</a:t>
            </a:r>
            <a:r>
              <a:rPr lang="zh-CN" altLang="en-US" sz="2400">
                <a:solidFill>
                  <a:srgbClr val="FF0000"/>
                </a:solidFill>
                <a:latin typeface="Times New Roman" panose="02020603050405020304" pitchFamily="18" charset="0"/>
              </a:rPr>
              <a:t>余光中诗选</a:t>
            </a:r>
            <a:r>
              <a:rPr lang="en-US" altLang="zh-CN" sz="2400">
                <a:solidFill>
                  <a:srgbClr val="FF0000"/>
                </a:solidFill>
                <a:latin typeface="Times New Roman" panose="02020603050405020304" pitchFamily="18" charset="0"/>
              </a:rPr>
              <a:t>》</a:t>
            </a:r>
            <a:endParaRPr lang="zh-CN" altLang="en-US" sz="2400">
              <a:solidFill>
                <a:srgbClr val="FF0000"/>
              </a:solidFill>
              <a:latin typeface="Times New Roman" panose="02020603050405020304" pitchFamily="18" charset="0"/>
            </a:endParaRPr>
          </a:p>
        </p:txBody>
      </p:sp>
      <p:sp>
        <p:nvSpPr>
          <p:cNvPr id="415755" name="矩形 415754"/>
          <p:cNvSpPr/>
          <p:nvPr/>
        </p:nvSpPr>
        <p:spPr>
          <a:xfrm>
            <a:off x="10221972" y="2949541"/>
            <a:ext cx="792480" cy="460375"/>
          </a:xfrm>
          <a:prstGeom prst="rect">
            <a:avLst/>
          </a:prstGeom>
          <a:noFill/>
          <a:ln w="9525">
            <a:noFill/>
          </a:ln>
        </p:spPr>
        <p:txBody>
          <a:bodyPr wrap="none" anchor="t">
            <a:spAutoFit/>
          </a:bodyPr>
          <a:lstStyle/>
          <a:p>
            <a:r>
              <a:rPr lang="zh-CN" altLang="en-US" sz="2400">
                <a:solidFill>
                  <a:srgbClr val="FF0000"/>
                </a:solidFill>
                <a:latin typeface="Times New Roman" panose="02020603050405020304" pitchFamily="18" charset="0"/>
              </a:rPr>
              <a:t>邮票</a:t>
            </a:r>
          </a:p>
        </p:txBody>
      </p:sp>
      <p:sp>
        <p:nvSpPr>
          <p:cNvPr id="415756" name="矩形 415755"/>
          <p:cNvSpPr/>
          <p:nvPr/>
        </p:nvSpPr>
        <p:spPr>
          <a:xfrm>
            <a:off x="914203" y="3620276"/>
            <a:ext cx="792480" cy="460375"/>
          </a:xfrm>
          <a:prstGeom prst="rect">
            <a:avLst/>
          </a:prstGeom>
          <a:noFill/>
          <a:ln w="9525">
            <a:noFill/>
          </a:ln>
        </p:spPr>
        <p:txBody>
          <a:bodyPr wrap="none" anchor="t">
            <a:spAutoFit/>
          </a:bodyPr>
          <a:lstStyle/>
          <a:p>
            <a:r>
              <a:rPr lang="zh-CN" altLang="en-US" sz="2400">
                <a:solidFill>
                  <a:srgbClr val="FF0000"/>
                </a:solidFill>
                <a:latin typeface="Times New Roman" panose="02020603050405020304" pitchFamily="18" charset="0"/>
              </a:rPr>
              <a:t>船票</a:t>
            </a:r>
          </a:p>
        </p:txBody>
      </p:sp>
      <p:sp>
        <p:nvSpPr>
          <p:cNvPr id="415757" name="矩形 415756"/>
          <p:cNvSpPr/>
          <p:nvPr/>
        </p:nvSpPr>
        <p:spPr>
          <a:xfrm>
            <a:off x="2257788" y="3620276"/>
            <a:ext cx="792480" cy="460375"/>
          </a:xfrm>
          <a:prstGeom prst="rect">
            <a:avLst/>
          </a:prstGeom>
          <a:noFill/>
          <a:ln w="9525">
            <a:noFill/>
          </a:ln>
        </p:spPr>
        <p:txBody>
          <a:bodyPr wrap="none" anchor="t">
            <a:spAutoFit/>
          </a:bodyPr>
          <a:lstStyle/>
          <a:p>
            <a:r>
              <a:rPr lang="zh-CN" altLang="en-US" sz="2400">
                <a:solidFill>
                  <a:srgbClr val="FF0000"/>
                </a:solidFill>
                <a:latin typeface="Times New Roman" panose="02020603050405020304" pitchFamily="18" charset="0"/>
              </a:rPr>
              <a:t>坟墓</a:t>
            </a:r>
          </a:p>
        </p:txBody>
      </p:sp>
      <p:sp>
        <p:nvSpPr>
          <p:cNvPr id="415758" name="矩形 415757"/>
          <p:cNvSpPr/>
          <p:nvPr/>
        </p:nvSpPr>
        <p:spPr>
          <a:xfrm>
            <a:off x="3504044" y="3620276"/>
            <a:ext cx="792480" cy="460375"/>
          </a:xfrm>
          <a:prstGeom prst="rect">
            <a:avLst/>
          </a:prstGeom>
          <a:noFill/>
          <a:ln w="9525">
            <a:noFill/>
          </a:ln>
        </p:spPr>
        <p:txBody>
          <a:bodyPr wrap="none" anchor="t">
            <a:spAutoFit/>
          </a:bodyPr>
          <a:lstStyle/>
          <a:p>
            <a:r>
              <a:rPr lang="zh-CN" altLang="en-US" sz="2400">
                <a:solidFill>
                  <a:srgbClr val="FF0000"/>
                </a:solidFill>
                <a:latin typeface="Times New Roman" panose="02020603050405020304" pitchFamily="18" charset="0"/>
              </a:rPr>
              <a:t>海峡</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5747"/>
                                        </p:tgtEl>
                                        <p:attrNameLst>
                                          <p:attrName>style.visibility</p:attrName>
                                        </p:attrNameLst>
                                      </p:cBhvr>
                                      <p:to>
                                        <p:strVal val="visible"/>
                                      </p:to>
                                    </p:set>
                                    <p:animEffect transition="in" filter="blinds(horizontal)">
                                      <p:cBhvr>
                                        <p:cTn id="7" dur="500"/>
                                        <p:tgtEl>
                                          <p:spTgt spid="41574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15748"/>
                                        </p:tgtEl>
                                        <p:attrNameLst>
                                          <p:attrName>style.visibility</p:attrName>
                                        </p:attrNameLst>
                                      </p:cBhvr>
                                      <p:to>
                                        <p:strVal val="visible"/>
                                      </p:to>
                                    </p:set>
                                    <p:animEffect transition="in" filter="blinds(horizontal)">
                                      <p:cBhvr>
                                        <p:cTn id="12" dur="500"/>
                                        <p:tgtEl>
                                          <p:spTgt spid="41574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15749"/>
                                        </p:tgtEl>
                                        <p:attrNameLst>
                                          <p:attrName>style.visibility</p:attrName>
                                        </p:attrNameLst>
                                      </p:cBhvr>
                                      <p:to>
                                        <p:strVal val="visible"/>
                                      </p:to>
                                    </p:set>
                                    <p:animEffect transition="in" filter="blinds(horizontal)">
                                      <p:cBhvr>
                                        <p:cTn id="17" dur="500"/>
                                        <p:tgtEl>
                                          <p:spTgt spid="41574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15750"/>
                                        </p:tgtEl>
                                        <p:attrNameLst>
                                          <p:attrName>style.visibility</p:attrName>
                                        </p:attrNameLst>
                                      </p:cBhvr>
                                      <p:to>
                                        <p:strVal val="visible"/>
                                      </p:to>
                                    </p:set>
                                    <p:animEffect transition="in" filter="blinds(horizontal)">
                                      <p:cBhvr>
                                        <p:cTn id="22" dur="500"/>
                                        <p:tgtEl>
                                          <p:spTgt spid="41575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15751"/>
                                        </p:tgtEl>
                                        <p:attrNameLst>
                                          <p:attrName>style.visibility</p:attrName>
                                        </p:attrNameLst>
                                      </p:cBhvr>
                                      <p:to>
                                        <p:strVal val="visible"/>
                                      </p:to>
                                    </p:set>
                                    <p:animEffect transition="in" filter="blinds(horizontal)">
                                      <p:cBhvr>
                                        <p:cTn id="27" dur="500"/>
                                        <p:tgtEl>
                                          <p:spTgt spid="415751"/>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415752"/>
                                        </p:tgtEl>
                                        <p:attrNameLst>
                                          <p:attrName>style.visibility</p:attrName>
                                        </p:attrNameLst>
                                      </p:cBhvr>
                                      <p:to>
                                        <p:strVal val="visible"/>
                                      </p:to>
                                    </p:set>
                                    <p:animEffect transition="in" filter="blinds(horizontal)">
                                      <p:cBhvr>
                                        <p:cTn id="32" dur="500"/>
                                        <p:tgtEl>
                                          <p:spTgt spid="415752"/>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415753"/>
                                        </p:tgtEl>
                                        <p:attrNameLst>
                                          <p:attrName>style.visibility</p:attrName>
                                        </p:attrNameLst>
                                      </p:cBhvr>
                                      <p:to>
                                        <p:strVal val="visible"/>
                                      </p:to>
                                    </p:set>
                                    <p:animEffect transition="in" filter="blinds(horizontal)">
                                      <p:cBhvr>
                                        <p:cTn id="37" dur="500"/>
                                        <p:tgtEl>
                                          <p:spTgt spid="415753"/>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415754"/>
                                        </p:tgtEl>
                                        <p:attrNameLst>
                                          <p:attrName>style.visibility</p:attrName>
                                        </p:attrNameLst>
                                      </p:cBhvr>
                                      <p:to>
                                        <p:strVal val="visible"/>
                                      </p:to>
                                    </p:set>
                                    <p:animEffect transition="in" filter="blinds(horizontal)">
                                      <p:cBhvr>
                                        <p:cTn id="42" dur="500"/>
                                        <p:tgtEl>
                                          <p:spTgt spid="415754"/>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415755"/>
                                        </p:tgtEl>
                                        <p:attrNameLst>
                                          <p:attrName>style.visibility</p:attrName>
                                        </p:attrNameLst>
                                      </p:cBhvr>
                                      <p:to>
                                        <p:strVal val="visible"/>
                                      </p:to>
                                    </p:set>
                                    <p:animEffect transition="in" filter="blinds(horizontal)">
                                      <p:cBhvr>
                                        <p:cTn id="47" dur="500"/>
                                        <p:tgtEl>
                                          <p:spTgt spid="415755"/>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415756"/>
                                        </p:tgtEl>
                                        <p:attrNameLst>
                                          <p:attrName>style.visibility</p:attrName>
                                        </p:attrNameLst>
                                      </p:cBhvr>
                                      <p:to>
                                        <p:strVal val="visible"/>
                                      </p:to>
                                    </p:set>
                                    <p:animEffect transition="in" filter="blinds(horizontal)">
                                      <p:cBhvr>
                                        <p:cTn id="52" dur="500"/>
                                        <p:tgtEl>
                                          <p:spTgt spid="415756"/>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415757"/>
                                        </p:tgtEl>
                                        <p:attrNameLst>
                                          <p:attrName>style.visibility</p:attrName>
                                        </p:attrNameLst>
                                      </p:cBhvr>
                                      <p:to>
                                        <p:strVal val="visible"/>
                                      </p:to>
                                    </p:set>
                                    <p:animEffect transition="in" filter="blinds(horizontal)">
                                      <p:cBhvr>
                                        <p:cTn id="57" dur="500"/>
                                        <p:tgtEl>
                                          <p:spTgt spid="415757"/>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415758"/>
                                        </p:tgtEl>
                                        <p:attrNameLst>
                                          <p:attrName>style.visibility</p:attrName>
                                        </p:attrNameLst>
                                      </p:cBhvr>
                                      <p:to>
                                        <p:strVal val="visible"/>
                                      </p:to>
                                    </p:set>
                                    <p:animEffect transition="in" filter="blinds(horizontal)">
                                      <p:cBhvr>
                                        <p:cTn id="62" dur="500"/>
                                        <p:tgtEl>
                                          <p:spTgt spid="4157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5747" grpId="0"/>
      <p:bldP spid="415748" grpId="0"/>
      <p:bldP spid="415749" grpId="0"/>
      <p:bldP spid="415750" grpId="0"/>
      <p:bldP spid="415751" grpId="0"/>
      <p:bldP spid="415752" grpId="0"/>
      <p:bldP spid="415753" grpId="0"/>
      <p:bldP spid="415754" grpId="0"/>
      <p:bldP spid="415755" grpId="0"/>
      <p:bldP spid="415756" grpId="0"/>
      <p:bldP spid="415757" grpId="0"/>
      <p:bldP spid="415758"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6770" name="矩形 416769"/>
          <p:cNvSpPr/>
          <p:nvPr/>
        </p:nvSpPr>
        <p:spPr>
          <a:xfrm>
            <a:off x="529112" y="1142583"/>
            <a:ext cx="10947579" cy="3969385"/>
          </a:xfrm>
          <a:prstGeom prst="rect">
            <a:avLst/>
          </a:prstGeom>
          <a:noFill/>
          <a:ln w="9525">
            <a:noFill/>
          </a:ln>
        </p:spPr>
        <p:txBody>
          <a:bodyPr anchor="ctr">
            <a:spAutoFit/>
          </a:bodyPr>
          <a:lstStyle/>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5</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综合性学习。</a:t>
            </a:r>
          </a:p>
          <a:p>
            <a:pPr algn="just">
              <a:lnSpc>
                <a:spcPct val="150000"/>
              </a:lnSpc>
            </a:pPr>
            <a:r>
              <a:rPr lang="zh-CN" altLang="en-US" sz="2400">
                <a:solidFill>
                  <a:srgbClr val="000000"/>
                </a:solidFill>
                <a:latin typeface="Times New Roman" panose="02020603050405020304" pitchFamily="18" charset="0"/>
                <a:cs typeface="Times New Roman" panose="02020603050405020304" pitchFamily="18" charset="0"/>
              </a:rPr>
              <a:t>学习了</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乡愁</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后</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某班举行了一个主题为“余光中与乡愁”的综合性学习活动。请你回答下列问题。</a:t>
            </a:r>
          </a:p>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(1)</a:t>
            </a:r>
            <a:r>
              <a:rPr lang="zh-CN" altLang="en-US" sz="2400">
                <a:solidFill>
                  <a:srgbClr val="000000"/>
                </a:solidFill>
                <a:latin typeface="Times New Roman" panose="02020603050405020304" pitchFamily="18" charset="0"/>
                <a:cs typeface="Times New Roman" panose="02020603050405020304" pitchFamily="18" charset="0"/>
              </a:rPr>
              <a:t>余光中说乡愁是“浅浅的海峡”</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席慕蓉说乡愁是“没有年轮的树”</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假如让你来表达乡愁</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你想用什么意象？试着写下来。</a:t>
            </a:r>
          </a:p>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___________________________________________________________________________________________________________________________</a:t>
            </a:r>
            <a:r>
              <a:rPr lang="zh-CN" altLang="en-US" sz="2400">
                <a:solidFill>
                  <a:srgbClr val="000000"/>
                </a:solidFill>
                <a:latin typeface="Times New Roman" panose="02020603050405020304" pitchFamily="18" charset="0"/>
                <a:cs typeface="Times New Roman" panose="02020603050405020304" pitchFamily="18" charset="0"/>
              </a:rPr>
              <a:t>。</a:t>
            </a:r>
            <a:endParaRPr lang="zh-CN" altLang="en-US" sz="2400">
              <a:solidFill>
                <a:srgbClr val="000000"/>
              </a:solidFill>
              <a:latin typeface="Times New Roman" panose="02020603050405020304" pitchFamily="18" charset="0"/>
              <a:ea typeface="Times New Roman" panose="02020603050405020304" pitchFamily="18" charset="0"/>
            </a:endParaRPr>
          </a:p>
        </p:txBody>
      </p:sp>
      <p:sp>
        <p:nvSpPr>
          <p:cNvPr id="416771" name="矩形 416770"/>
          <p:cNvSpPr/>
          <p:nvPr/>
        </p:nvSpPr>
        <p:spPr>
          <a:xfrm>
            <a:off x="529112" y="3979331"/>
            <a:ext cx="10947579" cy="1198880"/>
          </a:xfrm>
          <a:prstGeom prst="rect">
            <a:avLst/>
          </a:prstGeom>
          <a:noFill/>
          <a:ln w="9525">
            <a:noFill/>
          </a:ln>
        </p:spPr>
        <p:txBody>
          <a:bodyPr anchor="ctr">
            <a:spAutoFit/>
          </a:bodyPr>
          <a:lstStyle/>
          <a:p>
            <a:pPr>
              <a:lnSpc>
                <a:spcPct val="150000"/>
              </a:lnSpc>
            </a:pPr>
            <a:r>
              <a:rPr lang="zh-CN" altLang="en-US" sz="2400">
                <a:solidFill>
                  <a:srgbClr val="FF0000"/>
                </a:solidFill>
                <a:latin typeface="Times New Roman" panose="02020603050405020304" pitchFamily="18" charset="0"/>
              </a:rPr>
              <a:t>乡愁是一条长长的路，路也漫漫，情也漫漫；乡愁是一杯浓浓的酒，辛辣而香醇，别有一番滋味在心头</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6771"/>
                                        </p:tgtEl>
                                        <p:attrNameLst>
                                          <p:attrName>style.visibility</p:attrName>
                                        </p:attrNameLst>
                                      </p:cBhvr>
                                      <p:to>
                                        <p:strVal val="visible"/>
                                      </p:to>
                                    </p:set>
                                    <p:animEffect transition="in" filter="blinds(horizontal)">
                                      <p:cBhvr>
                                        <p:cTn id="7" dur="500"/>
                                        <p:tgtEl>
                                          <p:spTgt spid="4167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6771"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8818" name="矩形 418817"/>
          <p:cNvSpPr/>
          <p:nvPr/>
        </p:nvSpPr>
        <p:spPr>
          <a:xfrm>
            <a:off x="529112" y="1478360"/>
            <a:ext cx="10947579" cy="1753235"/>
          </a:xfrm>
          <a:prstGeom prst="rect">
            <a:avLst/>
          </a:prstGeom>
          <a:noFill/>
          <a:ln w="9525">
            <a:noFill/>
          </a:ln>
        </p:spPr>
        <p:txBody>
          <a:bodyPr anchor="ctr">
            <a:spAutoFit/>
          </a:bodyPr>
          <a:lstStyle/>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(2)</a:t>
            </a:r>
            <a:r>
              <a:rPr lang="zh-CN" altLang="en-US" sz="2400">
                <a:solidFill>
                  <a:srgbClr val="000000"/>
                </a:solidFill>
                <a:latin typeface="Times New Roman" panose="02020603050405020304" pitchFamily="18" charset="0"/>
                <a:cs typeface="Times New Roman" panose="02020603050405020304" pitchFamily="18" charset="0"/>
              </a:rPr>
              <a:t>余光中曾用对联的形式给一家报纸题词。请你对出下联。</a:t>
            </a:r>
          </a:p>
          <a:p>
            <a:pPr algn="just">
              <a:lnSpc>
                <a:spcPct val="150000"/>
              </a:lnSpc>
            </a:pPr>
            <a:r>
              <a:rPr lang="zh-CN" altLang="en-US" sz="2400">
                <a:solidFill>
                  <a:srgbClr val="000000"/>
                </a:solidFill>
                <a:latin typeface="Times New Roman" panose="02020603050405020304" pitchFamily="18" charset="0"/>
                <a:cs typeface="Times New Roman" panose="02020603050405020304" pitchFamily="18" charset="0"/>
              </a:rPr>
              <a:t>①上联：海峡无阻  下联：</a:t>
            </a:r>
            <a:r>
              <a:rPr lang="en-US" altLang="zh-CN" sz="2400">
                <a:solidFill>
                  <a:srgbClr val="000000"/>
                </a:solidFill>
                <a:latin typeface="Times New Roman" panose="02020603050405020304" pitchFamily="18" charset="0"/>
                <a:cs typeface="Times New Roman" panose="02020603050405020304" pitchFamily="18" charset="0"/>
              </a:rPr>
              <a:t>____________</a:t>
            </a:r>
            <a:endParaRPr lang="zh-CN" altLang="en-US" sz="2400">
              <a:solidFill>
                <a:srgbClr val="000000"/>
              </a:solidFill>
              <a:latin typeface="Times New Roman" panose="02020603050405020304" pitchFamily="18" charset="0"/>
              <a:cs typeface="Times New Roman" panose="02020603050405020304" pitchFamily="18" charset="0"/>
            </a:endParaRPr>
          </a:p>
          <a:p>
            <a:pPr algn="just">
              <a:lnSpc>
                <a:spcPct val="150000"/>
              </a:lnSpc>
            </a:pPr>
            <a:r>
              <a:rPr lang="zh-CN" altLang="en-US" sz="2400">
                <a:solidFill>
                  <a:srgbClr val="000000"/>
                </a:solidFill>
                <a:latin typeface="Times New Roman" panose="02020603050405020304" pitchFamily="18" charset="0"/>
                <a:cs typeface="Times New Roman" panose="02020603050405020304" pitchFamily="18" charset="0"/>
              </a:rPr>
              <a:t>②上联：一湾浅浅海峡  下联：</a:t>
            </a:r>
            <a:r>
              <a:rPr lang="en-US" altLang="zh-CN" sz="2400">
                <a:solidFill>
                  <a:srgbClr val="000000"/>
                </a:solidFill>
                <a:latin typeface="Times New Roman" panose="02020603050405020304" pitchFamily="18" charset="0"/>
                <a:cs typeface="Times New Roman" panose="02020603050405020304" pitchFamily="18" charset="0"/>
              </a:rPr>
              <a:t>_______________</a:t>
            </a:r>
            <a:endParaRPr lang="zh-CN" altLang="en-US" sz="2400">
              <a:solidFill>
                <a:srgbClr val="000000"/>
              </a:solidFill>
              <a:latin typeface="Times New Roman" panose="02020603050405020304" pitchFamily="18" charset="0"/>
              <a:ea typeface="Times New Roman" panose="02020603050405020304" pitchFamily="18" charset="0"/>
            </a:endParaRPr>
          </a:p>
        </p:txBody>
      </p:sp>
      <p:sp>
        <p:nvSpPr>
          <p:cNvPr id="418819" name="矩形 418818"/>
          <p:cNvSpPr/>
          <p:nvPr/>
        </p:nvSpPr>
        <p:spPr>
          <a:xfrm>
            <a:off x="5135389" y="2084145"/>
            <a:ext cx="1402080" cy="460375"/>
          </a:xfrm>
          <a:prstGeom prst="rect">
            <a:avLst/>
          </a:prstGeom>
          <a:noFill/>
          <a:ln w="9525">
            <a:noFill/>
          </a:ln>
        </p:spPr>
        <p:txBody>
          <a:bodyPr wrap="none" anchor="t">
            <a:spAutoFit/>
          </a:bodyPr>
          <a:lstStyle/>
          <a:p>
            <a:r>
              <a:rPr lang="zh-CN" altLang="en-US" sz="2400">
                <a:solidFill>
                  <a:srgbClr val="FF0000"/>
                </a:solidFill>
                <a:latin typeface="Times New Roman" panose="02020603050405020304" pitchFamily="18" charset="0"/>
              </a:rPr>
              <a:t>乡情可渡</a:t>
            </a:r>
          </a:p>
        </p:txBody>
      </p:sp>
      <p:sp>
        <p:nvSpPr>
          <p:cNvPr id="418820" name="矩形 418819"/>
          <p:cNvSpPr/>
          <p:nvPr/>
        </p:nvSpPr>
        <p:spPr>
          <a:xfrm>
            <a:off x="5713026" y="2661781"/>
            <a:ext cx="2011680" cy="460375"/>
          </a:xfrm>
          <a:prstGeom prst="rect">
            <a:avLst/>
          </a:prstGeom>
          <a:noFill/>
          <a:ln w="9525">
            <a:noFill/>
          </a:ln>
        </p:spPr>
        <p:txBody>
          <a:bodyPr wrap="none" anchor="t">
            <a:spAutoFit/>
          </a:bodyPr>
          <a:lstStyle/>
          <a:p>
            <a:r>
              <a:rPr lang="zh-CN" altLang="en-US" sz="2400">
                <a:solidFill>
                  <a:srgbClr val="FF0000"/>
                </a:solidFill>
                <a:latin typeface="Times New Roman" panose="02020603050405020304" pitchFamily="18" charset="0"/>
              </a:rPr>
              <a:t>千古深深乡心</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8819"/>
                                        </p:tgtEl>
                                        <p:attrNameLst>
                                          <p:attrName>style.visibility</p:attrName>
                                        </p:attrNameLst>
                                      </p:cBhvr>
                                      <p:to>
                                        <p:strVal val="visible"/>
                                      </p:to>
                                    </p:set>
                                    <p:animEffect transition="in" filter="blinds(horizontal)">
                                      <p:cBhvr>
                                        <p:cTn id="7" dur="500"/>
                                        <p:tgtEl>
                                          <p:spTgt spid="41881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18820"/>
                                        </p:tgtEl>
                                        <p:attrNameLst>
                                          <p:attrName>style.visibility</p:attrName>
                                        </p:attrNameLst>
                                      </p:cBhvr>
                                      <p:to>
                                        <p:strVal val="visible"/>
                                      </p:to>
                                    </p:set>
                                    <p:animEffect transition="in" filter="blinds(horizontal)">
                                      <p:cBhvr>
                                        <p:cTn id="12" dur="500"/>
                                        <p:tgtEl>
                                          <p:spTgt spid="4188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8819" grpId="0"/>
      <p:bldP spid="418820"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42370" name="图片 442369" descr="C:/Users/Administrator/Desktop/九上语文（人教）练闯考 教师用书已导pdf梁慧琳2018/课内精读.TIF"/>
          <p:cNvPicPr>
            <a:picLocks noChangeAspect="1"/>
          </p:cNvPicPr>
          <p:nvPr/>
        </p:nvPicPr>
        <p:blipFill>
          <a:blip r:embed="rId3" r:link="rId2"/>
          <a:stretch>
            <a:fillRect/>
          </a:stretch>
        </p:blipFill>
        <p:spPr>
          <a:xfrm>
            <a:off x="529112" y="2276690"/>
            <a:ext cx="10750801" cy="1347818"/>
          </a:xfrm>
          <a:prstGeom prst="rect">
            <a:avLst/>
          </a:prstGeom>
          <a:noFill/>
          <a:ln w="9525">
            <a:noFill/>
          </a:ln>
        </p:spPr>
      </p:pic>
    </p:spTree>
  </p:cSld>
  <p:clrMapOvr>
    <a:masterClrMapping/>
  </p:clrMapOvr>
  <p:transition spd="med">
    <p:random/>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04482" name="图片 404481"/>
          <p:cNvPicPr>
            <a:picLocks noChangeAspect="1"/>
          </p:cNvPicPr>
          <p:nvPr/>
        </p:nvPicPr>
        <p:blipFill>
          <a:blip r:embed="rId2"/>
          <a:stretch>
            <a:fillRect/>
          </a:stretch>
        </p:blipFill>
        <p:spPr>
          <a:xfrm>
            <a:off x="3984349" y="2469236"/>
            <a:ext cx="4608393" cy="1102374"/>
          </a:xfrm>
          <a:prstGeom prst="rect">
            <a:avLst/>
          </a:prstGeom>
          <a:noFill/>
          <a:ln w="9525">
            <a:noFill/>
          </a:ln>
        </p:spPr>
      </p:pic>
    </p:spTree>
  </p:cSld>
  <p:clrMapOvr>
    <a:masterClrMapping/>
  </p:clrMapOvr>
  <p:transition spd="med">
    <p:random/>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23938" name="矩形 423937"/>
          <p:cNvSpPr/>
          <p:nvPr/>
        </p:nvSpPr>
        <p:spPr>
          <a:xfrm>
            <a:off x="433897" y="1419761"/>
            <a:ext cx="10947579" cy="3415030"/>
          </a:xfrm>
          <a:prstGeom prst="rect">
            <a:avLst/>
          </a:prstGeom>
          <a:noFill/>
          <a:ln w="9525">
            <a:noFill/>
          </a:ln>
        </p:spPr>
        <p:txBody>
          <a:bodyPr anchor="ctr">
            <a:spAutoFit/>
          </a:bodyPr>
          <a:lstStyle/>
          <a:p>
            <a:pPr algn="just">
              <a:lnSpc>
                <a:spcPct val="150000"/>
              </a:lnSpc>
            </a:pPr>
            <a:r>
              <a:rPr lang="zh-CN" altLang="en-US" sz="2400">
                <a:solidFill>
                  <a:srgbClr val="000000"/>
                </a:solidFill>
                <a:latin typeface="Times New Roman" panose="02020603050405020304" pitchFamily="18" charset="0"/>
                <a:cs typeface="Times New Roman" panose="02020603050405020304" pitchFamily="18" charset="0"/>
              </a:rPr>
              <a:t>阅读</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乡愁</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完成</a:t>
            </a:r>
            <a:r>
              <a:rPr lang="en-US" altLang="zh-CN" sz="2400">
                <a:solidFill>
                  <a:srgbClr val="000000"/>
                </a:solidFill>
                <a:latin typeface="Times New Roman" panose="02020603050405020304" pitchFamily="18" charset="0"/>
                <a:cs typeface="Times New Roman" panose="02020603050405020304" pitchFamily="18" charset="0"/>
              </a:rPr>
              <a:t>6</a:t>
            </a:r>
            <a:r>
              <a:rPr lang="zh-CN" altLang="en-US" sz="2400">
                <a:solidFill>
                  <a:srgbClr val="000000"/>
                </a:solidFill>
                <a:latin typeface="Times New Roman" panose="02020603050405020304" pitchFamily="18" charset="0"/>
                <a:cs typeface="Times New Roman" panose="02020603050405020304" pitchFamily="18" charset="0"/>
              </a:rPr>
              <a:t>～</a:t>
            </a:r>
            <a:r>
              <a:rPr lang="en-US" altLang="zh-CN" sz="2400">
                <a:solidFill>
                  <a:srgbClr val="000000"/>
                </a:solidFill>
                <a:latin typeface="Times New Roman" panose="02020603050405020304" pitchFamily="18" charset="0"/>
                <a:cs typeface="Times New Roman" panose="02020603050405020304" pitchFamily="18" charset="0"/>
              </a:rPr>
              <a:t>9</a:t>
            </a:r>
            <a:r>
              <a:rPr lang="zh-CN" altLang="en-US" sz="2400">
                <a:solidFill>
                  <a:srgbClr val="000000"/>
                </a:solidFill>
                <a:latin typeface="Times New Roman" panose="02020603050405020304" pitchFamily="18" charset="0"/>
                <a:cs typeface="Times New Roman" panose="02020603050405020304" pitchFamily="18" charset="0"/>
              </a:rPr>
              <a:t>题。</a:t>
            </a:r>
          </a:p>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6</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这首诗是按怎样的顺序来写的？从哪里可以看出来？</a:t>
            </a:r>
          </a:p>
          <a:p>
            <a:pPr algn="just">
              <a:lnSpc>
                <a:spcPct val="150000"/>
              </a:lnSpc>
            </a:pPr>
            <a:r>
              <a:rPr lang="zh-CN" altLang="en-US" sz="2400">
                <a:solidFill>
                  <a:srgbClr val="FF0000"/>
                </a:solidFill>
                <a:latin typeface="Times New Roman" panose="02020603050405020304" pitchFamily="18" charset="0"/>
                <a:cs typeface="Times New Roman" panose="02020603050405020304" pitchFamily="18" charset="0"/>
              </a:rPr>
              <a:t>时间顺序。从“小时候”“长大后”“后来”“现在”四个表示时间的词语可以看出来。</a:t>
            </a:r>
          </a:p>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7</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这首诗在语言上有何特点？</a:t>
            </a:r>
          </a:p>
          <a:p>
            <a:pPr algn="just">
              <a:lnSpc>
                <a:spcPct val="150000"/>
              </a:lnSpc>
            </a:pPr>
            <a:r>
              <a:rPr lang="zh-CN" altLang="en-US" sz="2400">
                <a:solidFill>
                  <a:srgbClr val="FF0000"/>
                </a:solidFill>
                <a:latin typeface="Times New Roman" panose="02020603050405020304" pitchFamily="18" charset="0"/>
                <a:cs typeface="Times New Roman" panose="02020603050405020304" pitchFamily="18" charset="0"/>
              </a:rPr>
              <a:t>一表现为结构美；二表现为音乐美</a:t>
            </a:r>
            <a:r>
              <a:rPr lang="en-US" altLang="zh-CN" sz="2400">
                <a:solidFill>
                  <a:srgbClr val="FF0000"/>
                </a:solidFill>
                <a:latin typeface="Times New Roman" panose="02020603050405020304" pitchFamily="18" charset="0"/>
                <a:cs typeface="Times New Roman" panose="02020603050405020304" pitchFamily="18" charset="0"/>
              </a:rPr>
              <a:t>(</a:t>
            </a:r>
            <a:r>
              <a:rPr lang="zh-CN" altLang="en-US" sz="2400">
                <a:solidFill>
                  <a:srgbClr val="FF0000"/>
                </a:solidFill>
                <a:latin typeface="Times New Roman" panose="02020603050405020304" pitchFamily="18" charset="0"/>
                <a:cs typeface="Times New Roman" panose="02020603050405020304" pitchFamily="18" charset="0"/>
              </a:rPr>
              <a:t>主要表现在回旋往复、一唱三叹的美的旋律</a:t>
            </a:r>
            <a:r>
              <a:rPr lang="en-US" altLang="zh-CN" sz="2400">
                <a:solidFill>
                  <a:srgbClr val="FF0000"/>
                </a:solidFill>
                <a:latin typeface="Times New Roman" panose="02020603050405020304" pitchFamily="18" charset="0"/>
                <a:cs typeface="Times New Roman" panose="02020603050405020304" pitchFamily="18" charset="0"/>
              </a:rPr>
              <a:t>)</a:t>
            </a:r>
            <a:r>
              <a:rPr lang="zh-CN" altLang="en-US" sz="2400">
                <a:solidFill>
                  <a:srgbClr val="FF0000"/>
                </a:solidFill>
                <a:latin typeface="Times New Roman" panose="02020603050405020304" pitchFamily="18" charset="0"/>
                <a:cs typeface="Times New Roman" panose="02020603050405020304" pitchFamily="18" charset="0"/>
              </a:rPr>
              <a:t>。</a:t>
            </a:r>
            <a:endParaRPr lang="zh-CN" altLang="en-US" sz="2400">
              <a:solidFill>
                <a:srgbClr val="FF0000"/>
              </a:solidFill>
              <a:latin typeface="Times New Roman" panose="02020603050405020304" pitchFamily="18" charset="0"/>
              <a:ea typeface="Times New Roman" panose="02020603050405020304" pitchFamily="18" charset="0"/>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23938">
                                            <p:txEl>
                                              <p:pRg st="2" end="2"/>
                                            </p:txEl>
                                          </p:spTgt>
                                        </p:tgtEl>
                                        <p:attrNameLst>
                                          <p:attrName>style.visibility</p:attrName>
                                        </p:attrNameLst>
                                      </p:cBhvr>
                                      <p:to>
                                        <p:strVal val="visible"/>
                                      </p:to>
                                    </p:set>
                                    <p:animEffect transition="in" filter="blinds(horizontal)">
                                      <p:cBhvr>
                                        <p:cTn id="7" dur="500"/>
                                        <p:tgtEl>
                                          <p:spTgt spid="423938">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23938">
                                            <p:txEl>
                                              <p:pRg st="4" end="4"/>
                                            </p:txEl>
                                          </p:spTgt>
                                        </p:tgtEl>
                                        <p:attrNameLst>
                                          <p:attrName>style.visibility</p:attrName>
                                        </p:attrNameLst>
                                      </p:cBhvr>
                                      <p:to>
                                        <p:strVal val="visible"/>
                                      </p:to>
                                    </p:set>
                                    <p:animEffect transition="in" filter="blinds(horizontal)">
                                      <p:cBhvr>
                                        <p:cTn id="12" dur="500"/>
                                        <p:tgtEl>
                                          <p:spTgt spid="42393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24962" name="矩形 424961"/>
          <p:cNvSpPr/>
          <p:nvPr/>
        </p:nvSpPr>
        <p:spPr>
          <a:xfrm>
            <a:off x="721657" y="1022301"/>
            <a:ext cx="10947579" cy="5077460"/>
          </a:xfrm>
          <a:prstGeom prst="rect">
            <a:avLst/>
          </a:prstGeom>
          <a:noFill/>
          <a:ln w="9525">
            <a:noFill/>
          </a:ln>
        </p:spPr>
        <p:txBody>
          <a:bodyPr anchor="ctr">
            <a:spAutoFit/>
          </a:bodyPr>
          <a:lstStyle/>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9</a:t>
            </a:r>
            <a:r>
              <a:rPr lang="zh-CN" altLang="en-US" sz="2400" b="0">
                <a:solidFill>
                  <a:srgbClr val="000000"/>
                </a:solidFill>
                <a:latin typeface="MingLiU_HKSCS" panose="02020500000000000000" pitchFamily="18" charset="-120"/>
                <a:ea typeface="MingLiU_HKSCS" panose="02020500000000000000" pitchFamily="18" charset="-120"/>
              </a:rPr>
              <a:t>．</a:t>
            </a:r>
            <a:r>
              <a:rPr lang="zh-CN" altLang="en-US" sz="2400" b="0">
                <a:solidFill>
                  <a:srgbClr val="000000"/>
                </a:solidFill>
                <a:latin typeface="Times New Roman" panose="02020603050405020304" pitchFamily="18" charset="0"/>
                <a:cs typeface="Times New Roman" panose="02020603050405020304" pitchFamily="18" charset="0"/>
              </a:rPr>
              <a:t>下面对</a:t>
            </a:r>
            <a:r>
              <a:rPr lang="en-US" altLang="zh-CN" sz="2400" b="0">
                <a:solidFill>
                  <a:srgbClr val="000000"/>
                </a:solidFill>
                <a:latin typeface="Times New Roman" panose="02020603050405020304" pitchFamily="18" charset="0"/>
                <a:cs typeface="Times New Roman" panose="02020603050405020304" pitchFamily="18" charset="0"/>
              </a:rPr>
              <a:t>《</a:t>
            </a:r>
            <a:r>
              <a:rPr lang="zh-CN" altLang="en-US" sz="2400" b="0">
                <a:solidFill>
                  <a:srgbClr val="000000"/>
                </a:solidFill>
                <a:latin typeface="Times New Roman" panose="02020603050405020304" pitchFamily="18" charset="0"/>
                <a:cs typeface="Times New Roman" panose="02020603050405020304" pitchFamily="18" charset="0"/>
              </a:rPr>
              <a:t>乡愁</a:t>
            </a:r>
            <a:r>
              <a:rPr lang="en-US" altLang="zh-CN" sz="2400" b="0">
                <a:solidFill>
                  <a:srgbClr val="000000"/>
                </a:solidFill>
                <a:latin typeface="Times New Roman" panose="02020603050405020304" pitchFamily="18" charset="0"/>
                <a:cs typeface="Times New Roman" panose="02020603050405020304" pitchFamily="18" charset="0"/>
              </a:rPr>
              <a:t>》</a:t>
            </a:r>
            <a:r>
              <a:rPr lang="zh-CN" altLang="en-US" sz="2400" b="0">
                <a:solidFill>
                  <a:srgbClr val="000000"/>
                </a:solidFill>
                <a:latin typeface="Times New Roman" panose="02020603050405020304" pitchFamily="18" charset="0"/>
                <a:cs typeface="Times New Roman" panose="02020603050405020304" pitchFamily="18" charset="0"/>
              </a:rPr>
              <a:t>一诗的理解和分析</a:t>
            </a:r>
            <a:r>
              <a:rPr lang="zh-CN" altLang="en-US" sz="2400" b="0">
                <a:solidFill>
                  <a:srgbClr val="000000"/>
                </a:solidFill>
                <a:latin typeface="MingLiU_HKSCS" panose="02020500000000000000" pitchFamily="18" charset="-120"/>
                <a:ea typeface="MingLiU_HKSCS" panose="02020500000000000000" pitchFamily="18" charset="-120"/>
              </a:rPr>
              <a:t>，</a:t>
            </a:r>
            <a:r>
              <a:rPr lang="zh-CN" altLang="en-US" sz="2400" b="0">
                <a:solidFill>
                  <a:srgbClr val="000000"/>
                </a:solidFill>
                <a:latin typeface="Times New Roman" panose="02020603050405020304" pitchFamily="18" charset="0"/>
                <a:cs typeface="Times New Roman" panose="02020603050405020304" pitchFamily="18" charset="0"/>
              </a:rPr>
              <a:t>不正确的一项是</a:t>
            </a:r>
            <a:r>
              <a:rPr lang="en-US" altLang="zh-CN" sz="2400" b="0">
                <a:solidFill>
                  <a:srgbClr val="000000"/>
                </a:solidFill>
                <a:latin typeface="Times New Roman" panose="02020603050405020304" pitchFamily="18" charset="0"/>
                <a:cs typeface="Times New Roman" panose="02020603050405020304" pitchFamily="18" charset="0"/>
              </a:rPr>
              <a:t>(          )</a:t>
            </a:r>
          </a:p>
          <a:p>
            <a:pPr algn="just">
              <a:lnSpc>
                <a:spcPct val="150000"/>
              </a:lnSpc>
            </a:pPr>
            <a:r>
              <a:rPr lang="en-US" altLang="zh-CN" sz="2400" b="0">
                <a:solidFill>
                  <a:srgbClr val="000000"/>
                </a:solidFill>
                <a:latin typeface="Times New Roman" panose="02020603050405020304" pitchFamily="18" charset="0"/>
                <a:cs typeface="Times New Roman" panose="02020603050405020304" pitchFamily="18" charset="0"/>
              </a:rPr>
              <a:t>A</a:t>
            </a:r>
            <a:r>
              <a:rPr lang="zh-CN" altLang="en-US" sz="2400" b="0">
                <a:solidFill>
                  <a:srgbClr val="000000"/>
                </a:solidFill>
                <a:latin typeface="MingLiU_HKSCS" panose="02020500000000000000" pitchFamily="18" charset="-120"/>
                <a:ea typeface="MingLiU_HKSCS" panose="02020500000000000000" pitchFamily="18" charset="-120"/>
              </a:rPr>
              <a:t>．</a:t>
            </a:r>
            <a:r>
              <a:rPr lang="zh-CN" altLang="en-US" sz="2400" b="0">
                <a:solidFill>
                  <a:srgbClr val="000000"/>
                </a:solidFill>
                <a:latin typeface="Times New Roman" panose="02020603050405020304" pitchFamily="18" charset="0"/>
                <a:cs typeface="Times New Roman" panose="02020603050405020304" pitchFamily="18" charset="0"/>
              </a:rPr>
              <a:t>邮票在诗中指代信件</a:t>
            </a:r>
            <a:r>
              <a:rPr lang="zh-CN" altLang="en-US" sz="2400" b="0">
                <a:solidFill>
                  <a:srgbClr val="000000"/>
                </a:solidFill>
                <a:latin typeface="MingLiU_HKSCS" panose="02020500000000000000" pitchFamily="18" charset="-120"/>
                <a:ea typeface="MingLiU_HKSCS" panose="02020500000000000000" pitchFamily="18" charset="-120"/>
              </a:rPr>
              <a:t>，</a:t>
            </a:r>
            <a:r>
              <a:rPr lang="zh-CN" altLang="en-US" sz="2400" b="0">
                <a:solidFill>
                  <a:srgbClr val="000000"/>
                </a:solidFill>
                <a:latin typeface="Times New Roman" panose="02020603050405020304" pitchFamily="18" charset="0"/>
                <a:cs typeface="Times New Roman" panose="02020603050405020304" pitchFamily="18" charset="0"/>
              </a:rPr>
              <a:t>第一节是说诗人小时候离家</a:t>
            </a:r>
            <a:r>
              <a:rPr lang="zh-CN" altLang="en-US" sz="2400" b="0">
                <a:solidFill>
                  <a:srgbClr val="000000"/>
                </a:solidFill>
                <a:latin typeface="MingLiU_HKSCS" panose="02020500000000000000" pitchFamily="18" charset="-120"/>
                <a:ea typeface="MingLiU_HKSCS" panose="02020500000000000000" pitchFamily="18" charset="-120"/>
              </a:rPr>
              <a:t>，</a:t>
            </a:r>
            <a:r>
              <a:rPr lang="zh-CN" altLang="en-US" sz="2400" b="0">
                <a:solidFill>
                  <a:srgbClr val="000000"/>
                </a:solidFill>
                <a:latin typeface="Times New Roman" panose="02020603050405020304" pitchFamily="18" charset="0"/>
                <a:cs typeface="Times New Roman" panose="02020603050405020304" pitchFamily="18" charset="0"/>
              </a:rPr>
              <a:t>只凭书信宽慰乡愁。</a:t>
            </a:r>
          </a:p>
          <a:p>
            <a:pPr algn="just">
              <a:lnSpc>
                <a:spcPct val="150000"/>
              </a:lnSpc>
            </a:pPr>
            <a:r>
              <a:rPr lang="en-US" altLang="zh-CN" sz="2400" b="0">
                <a:solidFill>
                  <a:srgbClr val="000000"/>
                </a:solidFill>
                <a:latin typeface="Times New Roman" panose="02020603050405020304" pitchFamily="18" charset="0"/>
                <a:cs typeface="Times New Roman" panose="02020603050405020304" pitchFamily="18" charset="0"/>
              </a:rPr>
              <a:t>B</a:t>
            </a:r>
            <a:r>
              <a:rPr lang="zh-CN" altLang="en-US" sz="2400" b="0">
                <a:solidFill>
                  <a:srgbClr val="000000"/>
                </a:solidFill>
                <a:latin typeface="MingLiU_HKSCS" panose="02020500000000000000" pitchFamily="18" charset="-120"/>
                <a:ea typeface="MingLiU_HKSCS" panose="02020500000000000000" pitchFamily="18" charset="-120"/>
              </a:rPr>
              <a:t>．</a:t>
            </a:r>
            <a:r>
              <a:rPr lang="zh-CN" altLang="en-US" sz="2400" b="0">
                <a:solidFill>
                  <a:srgbClr val="000000"/>
                </a:solidFill>
                <a:latin typeface="Times New Roman" panose="02020603050405020304" pitchFamily="18" charset="0"/>
                <a:cs typeface="Times New Roman" panose="02020603050405020304" pitchFamily="18" charset="0"/>
              </a:rPr>
              <a:t>船票在诗中指代船只</a:t>
            </a:r>
            <a:r>
              <a:rPr lang="zh-CN" altLang="en-US" sz="2400" b="0">
                <a:solidFill>
                  <a:srgbClr val="000000"/>
                </a:solidFill>
                <a:latin typeface="MingLiU_HKSCS" panose="02020500000000000000" pitchFamily="18" charset="-120"/>
                <a:ea typeface="MingLiU_HKSCS" panose="02020500000000000000" pitchFamily="18" charset="-120"/>
              </a:rPr>
              <a:t>，</a:t>
            </a:r>
            <a:r>
              <a:rPr lang="zh-CN" altLang="en-US" sz="2400" b="0">
                <a:solidFill>
                  <a:srgbClr val="000000"/>
                </a:solidFill>
                <a:latin typeface="Times New Roman" panose="02020603050405020304" pitchFamily="18" charset="0"/>
                <a:cs typeface="Times New Roman" panose="02020603050405020304" pitchFamily="18" charset="0"/>
              </a:rPr>
              <a:t>第二节是说诗人成年后和新娘各在一方</a:t>
            </a:r>
            <a:r>
              <a:rPr lang="zh-CN" altLang="en-US" sz="2400" b="0">
                <a:solidFill>
                  <a:srgbClr val="000000"/>
                </a:solidFill>
                <a:latin typeface="MingLiU_HKSCS" panose="02020500000000000000" pitchFamily="18" charset="-120"/>
                <a:ea typeface="MingLiU_HKSCS" panose="02020500000000000000" pitchFamily="18" charset="-120"/>
              </a:rPr>
              <a:t>，</a:t>
            </a:r>
            <a:r>
              <a:rPr lang="zh-CN" altLang="en-US" sz="2400" b="0">
                <a:solidFill>
                  <a:srgbClr val="000000"/>
                </a:solidFill>
                <a:latin typeface="Times New Roman" panose="02020603050405020304" pitchFamily="18" charset="0"/>
                <a:cs typeface="Times New Roman" panose="02020603050405020304" pitchFamily="18" charset="0"/>
              </a:rPr>
              <a:t>用船只代鹊桥。</a:t>
            </a:r>
          </a:p>
          <a:p>
            <a:pPr algn="just">
              <a:lnSpc>
                <a:spcPct val="150000"/>
              </a:lnSpc>
            </a:pPr>
            <a:r>
              <a:rPr lang="en-US" altLang="zh-CN" sz="2400" b="0">
                <a:solidFill>
                  <a:srgbClr val="000000"/>
                </a:solidFill>
                <a:latin typeface="Times New Roman" panose="02020603050405020304" pitchFamily="18" charset="0"/>
                <a:cs typeface="Times New Roman" panose="02020603050405020304" pitchFamily="18" charset="0"/>
              </a:rPr>
              <a:t>C</a:t>
            </a:r>
            <a:r>
              <a:rPr lang="zh-CN" altLang="en-US" sz="2400" b="0">
                <a:solidFill>
                  <a:srgbClr val="000000"/>
                </a:solidFill>
                <a:latin typeface="MingLiU_HKSCS" panose="02020500000000000000" pitchFamily="18" charset="-120"/>
                <a:ea typeface="MingLiU_HKSCS" panose="02020500000000000000" pitchFamily="18" charset="-120"/>
              </a:rPr>
              <a:t>．</a:t>
            </a:r>
            <a:r>
              <a:rPr lang="zh-CN" altLang="en-US" sz="2400" b="0">
                <a:solidFill>
                  <a:srgbClr val="000000"/>
                </a:solidFill>
                <a:latin typeface="Times New Roman" panose="02020603050405020304" pitchFamily="18" charset="0"/>
                <a:cs typeface="Times New Roman" panose="02020603050405020304" pitchFamily="18" charset="0"/>
              </a:rPr>
              <a:t>全诗用</a:t>
            </a:r>
            <a:r>
              <a:rPr lang="zh-CN" altLang="en-US" sz="2400" b="0">
                <a:solidFill>
                  <a:srgbClr val="000000"/>
                </a:solidFill>
                <a:latin typeface="宋体" panose="02010600030101010101" pitchFamily="2" charset="-122"/>
                <a:cs typeface="Times New Roman" panose="02020603050405020304" pitchFamily="18" charset="0"/>
              </a:rPr>
              <a:t>“</a:t>
            </a:r>
            <a:r>
              <a:rPr lang="zh-CN" altLang="en-US" sz="2400" b="0">
                <a:solidFill>
                  <a:srgbClr val="000000"/>
                </a:solidFill>
                <a:latin typeface="Times New Roman" panose="02020603050405020304" pitchFamily="18" charset="0"/>
                <a:cs typeface="Times New Roman" panose="02020603050405020304" pitchFamily="18" charset="0"/>
              </a:rPr>
              <a:t>小时候</a:t>
            </a:r>
            <a:r>
              <a:rPr lang="zh-CN" altLang="en-US" sz="2400" b="0">
                <a:solidFill>
                  <a:srgbClr val="000000"/>
                </a:solidFill>
                <a:latin typeface="宋体" panose="02010600030101010101" pitchFamily="2" charset="-122"/>
                <a:cs typeface="Times New Roman" panose="02020603050405020304" pitchFamily="18" charset="0"/>
              </a:rPr>
              <a:t>”“</a:t>
            </a:r>
            <a:r>
              <a:rPr lang="zh-CN" altLang="en-US" sz="2400" b="0">
                <a:solidFill>
                  <a:srgbClr val="000000"/>
                </a:solidFill>
                <a:latin typeface="Times New Roman" panose="02020603050405020304" pitchFamily="18" charset="0"/>
                <a:cs typeface="Times New Roman" panose="02020603050405020304" pitchFamily="18" charset="0"/>
              </a:rPr>
              <a:t>长大后</a:t>
            </a:r>
            <a:r>
              <a:rPr lang="zh-CN" altLang="en-US" sz="2400" b="0">
                <a:solidFill>
                  <a:srgbClr val="000000"/>
                </a:solidFill>
                <a:latin typeface="宋体" panose="02010600030101010101" pitchFamily="2" charset="-122"/>
                <a:cs typeface="Times New Roman" panose="02020603050405020304" pitchFamily="18" charset="0"/>
              </a:rPr>
              <a:t>”“</a:t>
            </a:r>
            <a:r>
              <a:rPr lang="zh-CN" altLang="en-US" sz="2400" b="0">
                <a:solidFill>
                  <a:srgbClr val="000000"/>
                </a:solidFill>
                <a:latin typeface="Times New Roman" panose="02020603050405020304" pitchFamily="18" charset="0"/>
                <a:cs typeface="Times New Roman" panose="02020603050405020304" pitchFamily="18" charset="0"/>
              </a:rPr>
              <a:t>后来啊</a:t>
            </a:r>
            <a:r>
              <a:rPr lang="zh-CN" altLang="en-US" sz="2400" b="0">
                <a:solidFill>
                  <a:srgbClr val="000000"/>
                </a:solidFill>
                <a:latin typeface="宋体" panose="02010600030101010101" pitchFamily="2" charset="-122"/>
                <a:cs typeface="Times New Roman" panose="02020603050405020304" pitchFamily="18" charset="0"/>
              </a:rPr>
              <a:t>”“</a:t>
            </a:r>
            <a:r>
              <a:rPr lang="zh-CN" altLang="en-US" sz="2400" b="0">
                <a:solidFill>
                  <a:srgbClr val="000000"/>
                </a:solidFill>
                <a:latin typeface="Times New Roman" panose="02020603050405020304" pitchFamily="18" charset="0"/>
                <a:cs typeface="Times New Roman" panose="02020603050405020304" pitchFamily="18" charset="0"/>
              </a:rPr>
              <a:t>而现在</a:t>
            </a:r>
            <a:r>
              <a:rPr lang="zh-CN" altLang="en-US" sz="2400" b="0">
                <a:solidFill>
                  <a:srgbClr val="000000"/>
                </a:solidFill>
                <a:latin typeface="宋体" panose="02010600030101010101" pitchFamily="2" charset="-122"/>
                <a:cs typeface="Times New Roman" panose="02020603050405020304" pitchFamily="18" charset="0"/>
              </a:rPr>
              <a:t>”</a:t>
            </a:r>
            <a:r>
              <a:rPr lang="zh-CN" altLang="en-US" sz="2400" b="0">
                <a:solidFill>
                  <a:srgbClr val="000000"/>
                </a:solidFill>
                <a:latin typeface="Times New Roman" panose="02020603050405020304" pitchFamily="18" charset="0"/>
                <a:cs typeface="Times New Roman" panose="02020603050405020304" pitchFamily="18" charset="0"/>
              </a:rPr>
              <a:t>这些词语</a:t>
            </a:r>
            <a:r>
              <a:rPr lang="zh-CN" altLang="en-US" sz="2400" b="0">
                <a:solidFill>
                  <a:srgbClr val="000000"/>
                </a:solidFill>
                <a:latin typeface="MingLiU_HKSCS" panose="02020500000000000000" pitchFamily="18" charset="-120"/>
                <a:ea typeface="MingLiU_HKSCS" panose="02020500000000000000" pitchFamily="18" charset="-120"/>
              </a:rPr>
              <a:t>，</a:t>
            </a:r>
            <a:r>
              <a:rPr lang="zh-CN" altLang="en-US" sz="2400" b="0">
                <a:solidFill>
                  <a:srgbClr val="000000"/>
                </a:solidFill>
                <a:latin typeface="Times New Roman" panose="02020603050405020304" pitchFamily="18" charset="0"/>
                <a:cs typeface="Times New Roman" panose="02020603050405020304" pitchFamily="18" charset="0"/>
              </a:rPr>
              <a:t>概括了诗人漫长的生活经历和对祖国的绵绵怀念。</a:t>
            </a:r>
          </a:p>
          <a:p>
            <a:pPr algn="just">
              <a:lnSpc>
                <a:spcPct val="150000"/>
              </a:lnSpc>
            </a:pPr>
            <a:r>
              <a:rPr lang="en-US" altLang="zh-CN" sz="2400" b="0">
                <a:solidFill>
                  <a:srgbClr val="000000"/>
                </a:solidFill>
                <a:latin typeface="Times New Roman" panose="02020603050405020304" pitchFamily="18" charset="0"/>
                <a:cs typeface="Times New Roman" panose="02020603050405020304" pitchFamily="18" charset="0"/>
              </a:rPr>
              <a:t>D</a:t>
            </a:r>
            <a:r>
              <a:rPr lang="zh-CN" altLang="en-US" sz="2400" b="0">
                <a:solidFill>
                  <a:srgbClr val="000000"/>
                </a:solidFill>
                <a:latin typeface="MingLiU_HKSCS" panose="02020500000000000000" pitchFamily="18" charset="-120"/>
                <a:ea typeface="MingLiU_HKSCS" panose="02020500000000000000" pitchFamily="18" charset="-120"/>
              </a:rPr>
              <a:t>．</a:t>
            </a:r>
            <a:r>
              <a:rPr lang="zh-CN" altLang="en-US" sz="2400" b="0">
                <a:solidFill>
                  <a:srgbClr val="000000"/>
                </a:solidFill>
                <a:latin typeface="宋体" panose="02010600030101010101" pitchFamily="2" charset="-122"/>
                <a:cs typeface="Times New Roman" panose="02020603050405020304" pitchFamily="18" charset="0"/>
              </a:rPr>
              <a:t>“</a:t>
            </a:r>
            <a:r>
              <a:rPr lang="zh-CN" altLang="en-US" sz="2400" b="0">
                <a:solidFill>
                  <a:srgbClr val="000000"/>
                </a:solidFill>
                <a:latin typeface="Times New Roman" panose="02020603050405020304" pitchFamily="18" charset="0"/>
                <a:cs typeface="Times New Roman" panose="02020603050405020304" pitchFamily="18" charset="0"/>
              </a:rPr>
              <a:t>一枚</a:t>
            </a:r>
            <a:r>
              <a:rPr lang="zh-CN" altLang="en-US" sz="2400" b="0">
                <a:solidFill>
                  <a:srgbClr val="000000"/>
                </a:solidFill>
                <a:latin typeface="宋体" panose="02010600030101010101" pitchFamily="2" charset="-122"/>
                <a:cs typeface="Times New Roman" panose="02020603050405020304" pitchFamily="18" charset="0"/>
              </a:rPr>
              <a:t>”“</a:t>
            </a:r>
            <a:r>
              <a:rPr lang="zh-CN" altLang="en-US" sz="2400" b="0">
                <a:solidFill>
                  <a:srgbClr val="000000"/>
                </a:solidFill>
                <a:latin typeface="Times New Roman" panose="02020603050405020304" pitchFamily="18" charset="0"/>
                <a:cs typeface="Times New Roman" panose="02020603050405020304" pitchFamily="18" charset="0"/>
              </a:rPr>
              <a:t>一张</a:t>
            </a:r>
            <a:r>
              <a:rPr lang="zh-CN" altLang="en-US" sz="2400" b="0">
                <a:solidFill>
                  <a:srgbClr val="000000"/>
                </a:solidFill>
                <a:latin typeface="宋体" panose="02010600030101010101" pitchFamily="2" charset="-122"/>
                <a:cs typeface="Times New Roman" panose="02020603050405020304" pitchFamily="18" charset="0"/>
              </a:rPr>
              <a:t>”“</a:t>
            </a:r>
            <a:r>
              <a:rPr lang="zh-CN" altLang="en-US" sz="2400" b="0">
                <a:solidFill>
                  <a:srgbClr val="000000"/>
                </a:solidFill>
                <a:latin typeface="Times New Roman" panose="02020603050405020304" pitchFamily="18" charset="0"/>
                <a:cs typeface="Times New Roman" panose="02020603050405020304" pitchFamily="18" charset="0"/>
              </a:rPr>
              <a:t>一方</a:t>
            </a:r>
            <a:r>
              <a:rPr lang="zh-CN" altLang="en-US" sz="2400" b="0">
                <a:solidFill>
                  <a:srgbClr val="000000"/>
                </a:solidFill>
                <a:latin typeface="宋体" panose="02010600030101010101" pitchFamily="2" charset="-122"/>
                <a:cs typeface="Times New Roman" panose="02020603050405020304" pitchFamily="18" charset="0"/>
              </a:rPr>
              <a:t>”“</a:t>
            </a:r>
            <a:r>
              <a:rPr lang="zh-CN" altLang="en-US" sz="2400" b="0">
                <a:solidFill>
                  <a:srgbClr val="000000"/>
                </a:solidFill>
                <a:latin typeface="Times New Roman" panose="02020603050405020304" pitchFamily="18" charset="0"/>
                <a:cs typeface="Times New Roman" panose="02020603050405020304" pitchFamily="18" charset="0"/>
              </a:rPr>
              <a:t>一湾</a:t>
            </a:r>
            <a:r>
              <a:rPr lang="zh-CN" altLang="en-US" sz="2400" b="0">
                <a:solidFill>
                  <a:srgbClr val="000000"/>
                </a:solidFill>
                <a:latin typeface="宋体" panose="02010600030101010101" pitchFamily="2" charset="-122"/>
                <a:cs typeface="Times New Roman" panose="02020603050405020304" pitchFamily="18" charset="0"/>
              </a:rPr>
              <a:t>”</a:t>
            </a:r>
            <a:r>
              <a:rPr lang="zh-CN" altLang="en-US" sz="2400" b="0">
                <a:solidFill>
                  <a:srgbClr val="000000"/>
                </a:solidFill>
                <a:latin typeface="Times New Roman" panose="02020603050405020304" pitchFamily="18" charset="0"/>
                <a:cs typeface="Times New Roman" panose="02020603050405020304" pitchFamily="18" charset="0"/>
              </a:rPr>
              <a:t>这些数量词的运用</a:t>
            </a:r>
            <a:r>
              <a:rPr lang="zh-CN" altLang="en-US" sz="2400" b="0">
                <a:solidFill>
                  <a:srgbClr val="000000"/>
                </a:solidFill>
                <a:latin typeface="MingLiU_HKSCS" panose="02020500000000000000" pitchFamily="18" charset="-120"/>
                <a:ea typeface="MingLiU_HKSCS" panose="02020500000000000000" pitchFamily="18" charset="-120"/>
              </a:rPr>
              <a:t>，</a:t>
            </a:r>
            <a:r>
              <a:rPr lang="zh-CN" altLang="en-US" sz="2400" b="0">
                <a:solidFill>
                  <a:srgbClr val="000000"/>
                </a:solidFill>
                <a:latin typeface="Times New Roman" panose="02020603050405020304" pitchFamily="18" charset="0"/>
                <a:cs typeface="Times New Roman" panose="02020603050405020304" pitchFamily="18" charset="0"/>
              </a:rPr>
              <a:t>除了显示诗人的语言功力外</a:t>
            </a:r>
            <a:r>
              <a:rPr lang="zh-CN" altLang="en-US" sz="2400" b="0">
                <a:solidFill>
                  <a:srgbClr val="000000"/>
                </a:solidFill>
                <a:latin typeface="MingLiU_HKSCS" panose="02020500000000000000" pitchFamily="18" charset="-120"/>
                <a:ea typeface="MingLiU_HKSCS" panose="02020500000000000000" pitchFamily="18" charset="-120"/>
              </a:rPr>
              <a:t>，</a:t>
            </a:r>
            <a:r>
              <a:rPr lang="zh-CN" altLang="en-US" sz="2400" b="0">
                <a:solidFill>
                  <a:srgbClr val="000000"/>
                </a:solidFill>
                <a:latin typeface="Times New Roman" panose="02020603050405020304" pitchFamily="18" charset="0"/>
                <a:cs typeface="Times New Roman" panose="02020603050405020304" pitchFamily="18" charset="0"/>
              </a:rPr>
              <a:t>无其他作用。</a:t>
            </a:r>
            <a:endParaRPr lang="zh-CN" altLang="en-US" sz="2400">
              <a:solidFill>
                <a:srgbClr val="000000"/>
              </a:solidFill>
              <a:latin typeface="Times New Roman" panose="02020603050405020304" pitchFamily="18" charset="0"/>
              <a:cs typeface="Times New Roman" panose="02020603050405020304" pitchFamily="18" charset="0"/>
            </a:endParaRPr>
          </a:p>
          <a:p>
            <a:pPr>
              <a:lnSpc>
                <a:spcPct val="150000"/>
              </a:lnSpc>
            </a:pPr>
            <a:r>
              <a:rPr lang="zh-CN" altLang="en-US" sz="2400">
                <a:solidFill>
                  <a:srgbClr val="000000"/>
                </a:solidFill>
                <a:latin typeface="Times New Roman" panose="02020603050405020304" pitchFamily="18" charset="0"/>
                <a:cs typeface="Times New Roman" panose="02020603050405020304" pitchFamily="18" charset="0"/>
              </a:rPr>
              <a:t> </a:t>
            </a:r>
            <a:r>
              <a:rPr lang="en-US" altLang="zh-CN" sz="2400" b="0">
                <a:solidFill>
                  <a:srgbClr val="FF0000"/>
                </a:solidFill>
                <a:latin typeface="宋体" panose="02010600030101010101" pitchFamily="2" charset="-122"/>
                <a:cs typeface="Times New Roman" panose="02020603050405020304" pitchFamily="18" charset="0"/>
              </a:rPr>
              <a:t>【</a:t>
            </a:r>
            <a:r>
              <a:rPr lang="zh-CN" altLang="en-US" sz="2400" b="0">
                <a:solidFill>
                  <a:srgbClr val="FF0000"/>
                </a:solidFill>
                <a:latin typeface="宋体" panose="02010600030101010101" pitchFamily="2" charset="-122"/>
                <a:cs typeface="Times New Roman" panose="02020603050405020304" pitchFamily="18" charset="0"/>
              </a:rPr>
              <a:t>解析</a:t>
            </a:r>
            <a:r>
              <a:rPr lang="en-US" altLang="zh-CN" sz="2400" b="0">
                <a:solidFill>
                  <a:srgbClr val="FF0000"/>
                </a:solidFill>
                <a:latin typeface="宋体" panose="02010600030101010101" pitchFamily="2" charset="-122"/>
                <a:cs typeface="Times New Roman" panose="02020603050405020304" pitchFamily="18" charset="0"/>
              </a:rPr>
              <a:t>】</a:t>
            </a:r>
            <a:r>
              <a:rPr lang="zh-CN" altLang="en-US" sz="2400" b="0">
                <a:solidFill>
                  <a:srgbClr val="FF0000"/>
                </a:solidFill>
                <a:latin typeface="宋体" panose="02010600030101010101" pitchFamily="2" charset="-122"/>
                <a:cs typeface="Times New Roman" panose="02020603050405020304" pitchFamily="18" charset="0"/>
              </a:rPr>
              <a:t>这些数量词的运用</a:t>
            </a:r>
            <a:r>
              <a:rPr lang="zh-CN" altLang="en-US" sz="2400" b="0">
                <a:solidFill>
                  <a:srgbClr val="FF0000"/>
                </a:solidFill>
                <a:latin typeface="MingLiU_HKSCS" panose="02020500000000000000" pitchFamily="18" charset="-120"/>
                <a:ea typeface="MingLiU_HKSCS" panose="02020500000000000000" pitchFamily="18" charset="-120"/>
              </a:rPr>
              <a:t>，</a:t>
            </a:r>
            <a:r>
              <a:rPr lang="zh-CN" altLang="en-US" sz="2400" b="0">
                <a:solidFill>
                  <a:srgbClr val="FF0000"/>
                </a:solidFill>
                <a:latin typeface="宋体" panose="02010600030101010101" pitchFamily="2" charset="-122"/>
                <a:cs typeface="Times New Roman" panose="02020603050405020304" pitchFamily="18" charset="0"/>
              </a:rPr>
              <a:t>还加强了诗的音韵美。</a:t>
            </a:r>
            <a:r>
              <a:rPr lang="zh-CN" altLang="en-US" sz="2400" b="0">
                <a:latin typeface="Times New Roman" panose="02020603050405020304" pitchFamily="18" charset="0"/>
                <a:ea typeface="仿宋_GB2312" charset="-122"/>
              </a:rPr>
              <a:t> </a:t>
            </a:r>
          </a:p>
        </p:txBody>
      </p:sp>
      <p:sp>
        <p:nvSpPr>
          <p:cNvPr id="424963" name="矩形 424962"/>
          <p:cNvSpPr/>
          <p:nvPr/>
        </p:nvSpPr>
        <p:spPr>
          <a:xfrm>
            <a:off x="9838998" y="645345"/>
            <a:ext cx="403225" cy="460375"/>
          </a:xfrm>
          <a:prstGeom prst="rect">
            <a:avLst/>
          </a:prstGeom>
          <a:noFill/>
          <a:ln w="9525">
            <a:noFill/>
          </a:ln>
        </p:spPr>
        <p:txBody>
          <a:bodyPr wrap="none" anchor="t">
            <a:spAutoFit/>
          </a:bodyPr>
          <a:lstStyle/>
          <a:p>
            <a:r>
              <a:rPr lang="en-US" altLang="zh-CN" sz="2400">
                <a:solidFill>
                  <a:srgbClr val="FF0000"/>
                </a:solidFill>
                <a:latin typeface="Times New Roman" panose="02020603050405020304" pitchFamily="18" charset="0"/>
              </a:rPr>
              <a:t>D</a:t>
            </a:r>
            <a:endParaRPr lang="zh-CN" altLang="en-US" sz="2400">
              <a:solidFill>
                <a:srgbClr val="FF0000"/>
              </a:solidFill>
              <a:latin typeface="Times New Roman" panose="02020603050405020304" pitchFamily="18" charset="0"/>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24963"/>
                                        </p:tgtEl>
                                        <p:attrNameLst>
                                          <p:attrName>style.visibility</p:attrName>
                                        </p:attrNameLst>
                                      </p:cBhvr>
                                      <p:to>
                                        <p:strVal val="visible"/>
                                      </p:to>
                                    </p:set>
                                    <p:animEffect transition="in" filter="blinds(horizontal)">
                                      <p:cBhvr>
                                        <p:cTn id="7" dur="500"/>
                                        <p:tgtEl>
                                          <p:spTgt spid="42496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24962">
                                            <p:txEl>
                                              <p:pRg st="5" end="5"/>
                                            </p:txEl>
                                          </p:spTgt>
                                        </p:tgtEl>
                                        <p:attrNameLst>
                                          <p:attrName>style.visibility</p:attrName>
                                        </p:attrNameLst>
                                      </p:cBhvr>
                                      <p:to>
                                        <p:strVal val="visible"/>
                                      </p:to>
                                    </p:set>
                                    <p:animEffect transition="in" filter="blinds(horizontal)">
                                      <p:cBhvr>
                                        <p:cTn id="12" dur="500"/>
                                        <p:tgtEl>
                                          <p:spTgt spid="42496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4963"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43394" name="图片 443393" descr="C:/Users/Administrator/Desktop/九上语文（人教）练闯考 教师用书已导pdf梁慧琳2018/类文阅读.TIF"/>
          <p:cNvPicPr>
            <a:picLocks noChangeAspect="1"/>
          </p:cNvPicPr>
          <p:nvPr/>
        </p:nvPicPr>
        <p:blipFill>
          <a:blip r:embed="rId3" r:link="rId2"/>
          <a:stretch>
            <a:fillRect/>
          </a:stretch>
        </p:blipFill>
        <p:spPr>
          <a:xfrm>
            <a:off x="626443" y="2469236"/>
            <a:ext cx="10268380" cy="1288572"/>
          </a:xfrm>
          <a:prstGeom prst="rect">
            <a:avLst/>
          </a:prstGeom>
          <a:noFill/>
          <a:ln w="9525">
            <a:noFill/>
          </a:ln>
        </p:spPr>
      </p:pic>
    </p:spTree>
  </p:cSld>
  <p:clrMapOvr>
    <a:masterClrMapping/>
  </p:clrMapOvr>
  <p:transition spd="med">
    <p:random/>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25986" name="矩形 425985"/>
          <p:cNvSpPr/>
          <p:nvPr/>
        </p:nvSpPr>
        <p:spPr>
          <a:xfrm>
            <a:off x="626443" y="1447270"/>
            <a:ext cx="10947579" cy="3969385"/>
          </a:xfrm>
          <a:prstGeom prst="rect">
            <a:avLst/>
          </a:prstGeom>
          <a:noFill/>
          <a:ln w="9525">
            <a:noFill/>
          </a:ln>
        </p:spPr>
        <p:txBody>
          <a:bodyPr anchor="ctr">
            <a:spAutoFit/>
          </a:bodyPr>
          <a:lstStyle/>
          <a:p>
            <a:pPr algn="ctr">
              <a:lnSpc>
                <a:spcPct val="150000"/>
              </a:lnSpc>
            </a:pPr>
            <a:r>
              <a:rPr lang="zh-CN" altLang="en-US" sz="2400" b="0">
                <a:solidFill>
                  <a:srgbClr val="000000"/>
                </a:solidFill>
                <a:latin typeface="Times New Roman" panose="02020603050405020304" pitchFamily="18" charset="0"/>
                <a:ea typeface="隶书" panose="02010509060101010101" pitchFamily="49" charset="-122"/>
              </a:rPr>
              <a:t>有它的地方叫故乡</a:t>
            </a:r>
            <a:r>
              <a:rPr lang="en-US" altLang="zh-CN" sz="2400" b="0">
                <a:solidFill>
                  <a:srgbClr val="000000"/>
                </a:solidFill>
                <a:latin typeface="Times New Roman" panose="02020603050405020304" pitchFamily="18" charset="0"/>
                <a:ea typeface="黑体" panose="02010609060101010101" pitchFamily="49" charset="-122"/>
              </a:rPr>
              <a:t>(</a:t>
            </a:r>
            <a:r>
              <a:rPr lang="zh-CN" altLang="en-US" sz="2400" b="0">
                <a:solidFill>
                  <a:srgbClr val="000000"/>
                </a:solidFill>
                <a:latin typeface="黑体" panose="02010609060101010101" pitchFamily="49" charset="-122"/>
                <a:ea typeface="黑体" panose="02010609060101010101" pitchFamily="49" charset="-122"/>
              </a:rPr>
              <a:t>莱芜中考</a:t>
            </a:r>
            <a:r>
              <a:rPr lang="en-US" altLang="zh-CN" sz="2400" b="0">
                <a:solidFill>
                  <a:srgbClr val="000000"/>
                </a:solidFill>
                <a:latin typeface="Times New Roman" panose="02020603050405020304" pitchFamily="18" charset="0"/>
                <a:ea typeface="黑体" panose="02010609060101010101" pitchFamily="49" charset="-122"/>
              </a:rPr>
              <a:t>)</a:t>
            </a:r>
            <a:endParaRPr lang="en-US" altLang="zh-CN" sz="2400" b="0">
              <a:solidFill>
                <a:srgbClr val="000000"/>
              </a:solidFill>
              <a:latin typeface="Times New Roman" panose="02020603050405020304" pitchFamily="18" charset="0"/>
              <a:ea typeface="仿宋_GB2312" charset="-122"/>
            </a:endParaRPr>
          </a:p>
          <a:p>
            <a:pPr algn="ctr">
              <a:lnSpc>
                <a:spcPct val="150000"/>
              </a:lnSpc>
            </a:pPr>
            <a:r>
              <a:rPr lang="zh-CN" altLang="en-US" sz="2400" b="0">
                <a:solidFill>
                  <a:srgbClr val="000000"/>
                </a:solidFill>
                <a:latin typeface="Times New Roman" panose="02020603050405020304" pitchFamily="18" charset="0"/>
                <a:ea typeface="仿宋_GB2312" charset="-122"/>
              </a:rPr>
              <a:t>舒　翼</a:t>
            </a:r>
            <a:endParaRPr lang="zh-CN" altLang="en-US" sz="2400" b="0">
              <a:solidFill>
                <a:srgbClr val="000000"/>
              </a:solidFill>
              <a:latin typeface="宋体" panose="02010600030101010101" pitchFamily="2" charset="-122"/>
              <a:ea typeface="楷体_GB2312" pitchFamily="49" charset="-122"/>
            </a:endParaRPr>
          </a:p>
          <a:p>
            <a:pPr algn="just">
              <a:lnSpc>
                <a:spcPct val="150000"/>
              </a:lnSpc>
            </a:pPr>
            <a:r>
              <a:rPr lang="zh-CN" altLang="en-US" sz="2400" b="0">
                <a:solidFill>
                  <a:srgbClr val="000000"/>
                </a:solidFill>
                <a:latin typeface="宋体" panose="02010600030101010101" pitchFamily="2" charset="-122"/>
                <a:ea typeface="楷体_GB2312" pitchFamily="49" charset="-122"/>
              </a:rPr>
              <a:t>①</a:t>
            </a:r>
            <a:r>
              <a:rPr lang="zh-CN" altLang="en-US" sz="2400" b="0">
                <a:solidFill>
                  <a:srgbClr val="000000"/>
                </a:solidFill>
                <a:latin typeface="Times New Roman" panose="02020603050405020304" pitchFamily="18" charset="0"/>
                <a:ea typeface="楷体_GB2312" pitchFamily="49" charset="-122"/>
              </a:rPr>
              <a:t>单位的院子里种了不少花</a:t>
            </a:r>
            <a:r>
              <a:rPr lang="zh-CN" altLang="en-US" sz="2400" b="0">
                <a:solidFill>
                  <a:srgbClr val="000000"/>
                </a:solidFill>
                <a:latin typeface="宋体" panose="02010600030101010101" pitchFamily="2" charset="-122"/>
                <a:ea typeface="MingLiU_HKSCS" panose="02020500000000000000" pitchFamily="18" charset="-120"/>
              </a:rPr>
              <a:t>，</a:t>
            </a:r>
            <a:r>
              <a:rPr lang="zh-CN" altLang="en-US" sz="2400" b="0">
                <a:solidFill>
                  <a:srgbClr val="000000"/>
                </a:solidFill>
                <a:latin typeface="Times New Roman" panose="02020603050405020304" pitchFamily="18" charset="0"/>
                <a:ea typeface="楷体_GB2312" pitchFamily="49" charset="-122"/>
              </a:rPr>
              <a:t>有玉兰、海棠、碧桃、榆叶梅</a:t>
            </a:r>
            <a:r>
              <a:rPr lang="en-US" altLang="zh-CN" sz="2400" b="0">
                <a:solidFill>
                  <a:srgbClr val="000000"/>
                </a:solidFill>
                <a:latin typeface="宋体" panose="02010600030101010101" pitchFamily="2" charset="-122"/>
                <a:ea typeface="Times New Roman" panose="02020603050405020304" pitchFamily="18" charset="0"/>
              </a:rPr>
              <a:t>……</a:t>
            </a:r>
            <a:r>
              <a:rPr lang="zh-CN" altLang="en-US" sz="2400" b="0">
                <a:solidFill>
                  <a:srgbClr val="000000"/>
                </a:solidFill>
                <a:latin typeface="Times New Roman" panose="02020603050405020304" pitchFamily="18" charset="0"/>
                <a:ea typeface="楷体_GB2312" pitchFamily="49" charset="-122"/>
              </a:rPr>
              <a:t>每当春天到来</a:t>
            </a:r>
            <a:r>
              <a:rPr lang="zh-CN" altLang="en-US" sz="2400" b="0">
                <a:solidFill>
                  <a:srgbClr val="000000"/>
                </a:solidFill>
                <a:latin typeface="宋体" panose="02010600030101010101" pitchFamily="2" charset="-122"/>
                <a:ea typeface="MingLiU_HKSCS" panose="02020500000000000000" pitchFamily="18" charset="-120"/>
              </a:rPr>
              <a:t>，</a:t>
            </a:r>
            <a:r>
              <a:rPr lang="zh-CN" altLang="en-US" sz="2400" b="0">
                <a:solidFill>
                  <a:srgbClr val="000000"/>
                </a:solidFill>
                <a:latin typeface="Times New Roman" panose="02020603050405020304" pitchFamily="18" charset="0"/>
                <a:ea typeface="楷体_GB2312" pitchFamily="49" charset="-122"/>
              </a:rPr>
              <a:t>花开之时</a:t>
            </a:r>
            <a:r>
              <a:rPr lang="zh-CN" altLang="en-US" sz="2400" b="0">
                <a:solidFill>
                  <a:srgbClr val="000000"/>
                </a:solidFill>
                <a:latin typeface="宋体" panose="02010600030101010101" pitchFamily="2" charset="-122"/>
                <a:ea typeface="MingLiU_HKSCS" panose="02020500000000000000" pitchFamily="18" charset="-120"/>
              </a:rPr>
              <a:t>，</a:t>
            </a:r>
            <a:r>
              <a:rPr lang="zh-CN" altLang="en-US" sz="2400" b="0">
                <a:solidFill>
                  <a:srgbClr val="000000"/>
                </a:solidFill>
                <a:latin typeface="Times New Roman" panose="02020603050405020304" pitchFamily="18" charset="0"/>
                <a:ea typeface="楷体_GB2312" pitchFamily="49" charset="-122"/>
              </a:rPr>
              <a:t>树下、花边总少不了赏花者。人们常说</a:t>
            </a:r>
            <a:r>
              <a:rPr lang="zh-CN" altLang="en-US" sz="2400" b="0">
                <a:solidFill>
                  <a:srgbClr val="000000"/>
                </a:solidFill>
                <a:latin typeface="宋体" panose="02010600030101010101" pitchFamily="2" charset="-122"/>
                <a:ea typeface="MingLiU_HKSCS" panose="02020500000000000000" pitchFamily="18" charset="-120"/>
              </a:rPr>
              <a:t>，</a:t>
            </a:r>
            <a:r>
              <a:rPr lang="zh-CN" altLang="en-US" sz="2400" b="0">
                <a:solidFill>
                  <a:srgbClr val="000000"/>
                </a:solidFill>
                <a:latin typeface="Times New Roman" panose="02020603050405020304" pitchFamily="18" charset="0"/>
                <a:ea typeface="楷体_GB2312" pitchFamily="49" charset="-122"/>
              </a:rPr>
              <a:t>最美人间四月天。想来</a:t>
            </a:r>
            <a:r>
              <a:rPr lang="zh-CN" altLang="en-US" sz="2400" b="0">
                <a:solidFill>
                  <a:srgbClr val="000000"/>
                </a:solidFill>
                <a:latin typeface="宋体" panose="02010600030101010101" pitchFamily="2" charset="-122"/>
                <a:ea typeface="MingLiU_HKSCS" panose="02020500000000000000" pitchFamily="18" charset="-120"/>
              </a:rPr>
              <a:t>，</a:t>
            </a:r>
            <a:r>
              <a:rPr lang="zh-CN" altLang="en-US" sz="2400" b="0">
                <a:solidFill>
                  <a:srgbClr val="000000"/>
                </a:solidFill>
                <a:latin typeface="Times New Roman" panose="02020603050405020304" pitchFamily="18" charset="0"/>
                <a:ea typeface="楷体_GB2312" pitchFamily="49" charset="-122"/>
              </a:rPr>
              <a:t>春天里那些盛大的花事</a:t>
            </a:r>
            <a:r>
              <a:rPr lang="zh-CN" altLang="en-US" sz="2400" b="0">
                <a:solidFill>
                  <a:srgbClr val="000000"/>
                </a:solidFill>
                <a:latin typeface="宋体" panose="02010600030101010101" pitchFamily="2" charset="-122"/>
                <a:ea typeface="MingLiU_HKSCS" panose="02020500000000000000" pitchFamily="18" charset="-120"/>
              </a:rPr>
              <a:t>，</a:t>
            </a:r>
            <a:r>
              <a:rPr lang="zh-CN" altLang="en-US" sz="2400" b="0">
                <a:solidFill>
                  <a:srgbClr val="000000"/>
                </a:solidFill>
                <a:latin typeface="Times New Roman" panose="02020603050405020304" pitchFamily="18" charset="0"/>
                <a:ea typeface="楷体_GB2312" pitchFamily="49" charset="-122"/>
              </a:rPr>
              <a:t>无疑是最美四月天里最绚丽的一道风景。</a:t>
            </a:r>
            <a:endParaRPr lang="zh-CN" altLang="en-US" sz="2400" b="0">
              <a:solidFill>
                <a:srgbClr val="000000"/>
              </a:solidFill>
              <a:latin typeface="宋体" panose="02010600030101010101" pitchFamily="2" charset="-122"/>
              <a:ea typeface="楷体_GB2312" pitchFamily="49" charset="-122"/>
            </a:endParaRPr>
          </a:p>
          <a:p>
            <a:pPr algn="just">
              <a:lnSpc>
                <a:spcPct val="150000"/>
              </a:lnSpc>
            </a:pPr>
            <a:r>
              <a:rPr lang="zh-CN" altLang="en-US" sz="2400" b="0">
                <a:solidFill>
                  <a:srgbClr val="000000"/>
                </a:solidFill>
                <a:latin typeface="宋体" panose="02010600030101010101" pitchFamily="2" charset="-122"/>
                <a:ea typeface="楷体_GB2312" pitchFamily="49" charset="-122"/>
              </a:rPr>
              <a:t>②</a:t>
            </a:r>
            <a:r>
              <a:rPr lang="zh-CN" altLang="en-US" sz="2400" b="0">
                <a:solidFill>
                  <a:srgbClr val="000000"/>
                </a:solidFill>
                <a:latin typeface="Times New Roman" panose="02020603050405020304" pitchFamily="18" charset="0"/>
                <a:ea typeface="楷体_GB2312" pitchFamily="49" charset="-122"/>
              </a:rPr>
              <a:t>不过</a:t>
            </a:r>
            <a:r>
              <a:rPr lang="zh-CN" altLang="en-US" sz="2400" b="0">
                <a:solidFill>
                  <a:srgbClr val="000000"/>
                </a:solidFill>
                <a:latin typeface="宋体" panose="02010600030101010101" pitchFamily="2" charset="-122"/>
                <a:ea typeface="MingLiU_HKSCS" panose="02020500000000000000" pitchFamily="18" charset="-120"/>
              </a:rPr>
              <a:t>，</a:t>
            </a:r>
            <a:r>
              <a:rPr lang="zh-CN" altLang="en-US" sz="2400" b="0">
                <a:solidFill>
                  <a:srgbClr val="000000"/>
                </a:solidFill>
                <a:latin typeface="Times New Roman" panose="02020603050405020304" pitchFamily="18" charset="0"/>
                <a:ea typeface="楷体_GB2312" pitchFamily="49" charset="-122"/>
              </a:rPr>
              <a:t>于我而言</a:t>
            </a:r>
            <a:r>
              <a:rPr lang="zh-CN" altLang="en-US" sz="2400" b="0">
                <a:solidFill>
                  <a:srgbClr val="000000"/>
                </a:solidFill>
                <a:latin typeface="宋体" panose="02010600030101010101" pitchFamily="2" charset="-122"/>
                <a:ea typeface="MingLiU_HKSCS" panose="02020500000000000000" pitchFamily="18" charset="-120"/>
              </a:rPr>
              <a:t>，</a:t>
            </a:r>
            <a:r>
              <a:rPr lang="zh-CN" altLang="en-US" sz="2400" b="0">
                <a:solidFill>
                  <a:srgbClr val="000000"/>
                </a:solidFill>
                <a:latin typeface="Times New Roman" panose="02020603050405020304" pitchFamily="18" charset="0"/>
                <a:ea typeface="楷体_GB2312" pitchFamily="49" charset="-122"/>
              </a:rPr>
              <a:t>眼前的此般花景再美</a:t>
            </a:r>
            <a:r>
              <a:rPr lang="zh-CN" altLang="en-US" sz="2400" b="0">
                <a:solidFill>
                  <a:srgbClr val="000000"/>
                </a:solidFill>
                <a:latin typeface="宋体" panose="02010600030101010101" pitchFamily="2" charset="-122"/>
                <a:ea typeface="MingLiU_HKSCS" panose="02020500000000000000" pitchFamily="18" charset="-120"/>
              </a:rPr>
              <a:t>，</a:t>
            </a:r>
            <a:r>
              <a:rPr lang="zh-CN" altLang="en-US" sz="2400" b="0">
                <a:solidFill>
                  <a:srgbClr val="000000"/>
                </a:solidFill>
                <a:latin typeface="Times New Roman" panose="02020603050405020304" pitchFamily="18" charset="0"/>
                <a:ea typeface="楷体_GB2312" pitchFamily="49" charset="-122"/>
              </a:rPr>
              <a:t>却不及记忆里的</a:t>
            </a:r>
            <a:r>
              <a:rPr lang="zh-CN" altLang="en-US" sz="2400" b="0">
                <a:solidFill>
                  <a:srgbClr val="000000"/>
                </a:solidFill>
                <a:latin typeface="宋体" panose="02010600030101010101" pitchFamily="2" charset="-122"/>
                <a:cs typeface="Times New Roman" panose="02020603050405020304" pitchFamily="18" charset="0"/>
              </a:rPr>
              <a:t>“</a:t>
            </a:r>
            <a:r>
              <a:rPr lang="zh-CN" altLang="en-US" sz="2400" b="0">
                <a:solidFill>
                  <a:srgbClr val="000000"/>
                </a:solidFill>
                <a:latin typeface="Times New Roman" panose="02020603050405020304" pitchFamily="18" charset="0"/>
                <a:ea typeface="楷体_GB2312" pitchFamily="49" charset="-122"/>
              </a:rPr>
              <a:t>那一朵</a:t>
            </a:r>
            <a:r>
              <a:rPr lang="zh-CN" altLang="en-US" sz="2400" b="0">
                <a:solidFill>
                  <a:srgbClr val="000000"/>
                </a:solidFill>
                <a:latin typeface="宋体" panose="02010600030101010101" pitchFamily="2" charset="-122"/>
                <a:cs typeface="Times New Roman" panose="02020603050405020304" pitchFamily="18" charset="0"/>
              </a:rPr>
              <a:t>”</a:t>
            </a:r>
            <a:r>
              <a:rPr lang="zh-CN" altLang="en-US" sz="2400" b="0">
                <a:solidFill>
                  <a:srgbClr val="000000"/>
                </a:solidFill>
                <a:latin typeface="Times New Roman" panose="02020603050405020304" pitchFamily="18" charset="0"/>
                <a:ea typeface="楷体_GB2312" pitchFamily="49" charset="-122"/>
              </a:rPr>
              <a:t>亲切。因为</a:t>
            </a:r>
            <a:r>
              <a:rPr lang="zh-CN" altLang="en-US" sz="2400" b="0">
                <a:solidFill>
                  <a:srgbClr val="000000"/>
                </a:solidFill>
                <a:latin typeface="宋体" panose="02010600030101010101" pitchFamily="2" charset="-122"/>
                <a:ea typeface="MingLiU_HKSCS" panose="02020500000000000000" pitchFamily="18" charset="-120"/>
              </a:rPr>
              <a:t>，</a:t>
            </a:r>
            <a:r>
              <a:rPr lang="zh-CN" altLang="en-US" sz="2400" b="0">
                <a:solidFill>
                  <a:srgbClr val="000000"/>
                </a:solidFill>
                <a:latin typeface="Times New Roman" panose="02020603050405020304" pitchFamily="18" charset="0"/>
                <a:ea typeface="楷体_GB2312" pitchFamily="49" charset="-122"/>
              </a:rPr>
              <a:t>有它的地方</a:t>
            </a:r>
            <a:r>
              <a:rPr lang="zh-CN" altLang="en-US" sz="2400" b="0">
                <a:solidFill>
                  <a:srgbClr val="000000"/>
                </a:solidFill>
                <a:latin typeface="宋体" panose="02010600030101010101" pitchFamily="2" charset="-122"/>
                <a:ea typeface="MingLiU_HKSCS" panose="02020500000000000000" pitchFamily="18" charset="-120"/>
              </a:rPr>
              <a:t>，</a:t>
            </a:r>
            <a:r>
              <a:rPr lang="zh-CN" altLang="en-US" sz="2400" b="0">
                <a:solidFill>
                  <a:srgbClr val="000000"/>
                </a:solidFill>
                <a:latin typeface="Times New Roman" panose="02020603050405020304" pitchFamily="18" charset="0"/>
                <a:ea typeface="楷体_GB2312" pitchFamily="49" charset="-122"/>
              </a:rPr>
              <a:t>叫故乡。</a:t>
            </a:r>
          </a:p>
        </p:txBody>
      </p:sp>
    </p:spTree>
  </p:cSld>
  <p:clrMapOvr>
    <a:masterClrMapping/>
  </p:clrMapOvr>
  <p:transition spd="med">
    <p:random/>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27010" name="矩形 427009"/>
          <p:cNvSpPr/>
          <p:nvPr/>
        </p:nvSpPr>
        <p:spPr>
          <a:xfrm>
            <a:off x="433897" y="2132489"/>
            <a:ext cx="10947579" cy="2306955"/>
          </a:xfrm>
          <a:prstGeom prst="rect">
            <a:avLst/>
          </a:prstGeom>
          <a:noFill/>
          <a:ln w="9525">
            <a:noFill/>
          </a:ln>
        </p:spPr>
        <p:txBody>
          <a:bodyPr anchor="ctr">
            <a:spAutoFit/>
          </a:bodyPr>
          <a:lstStyle/>
          <a:p>
            <a:pPr>
              <a:lnSpc>
                <a:spcPct val="150000"/>
              </a:lnSpc>
            </a:pPr>
            <a:r>
              <a:rPr lang="zh-CN" altLang="en-US" sz="2400">
                <a:solidFill>
                  <a:srgbClr val="000000"/>
                </a:solidFill>
                <a:latin typeface="宋体" panose="02010600030101010101" pitchFamily="2" charset="-122"/>
                <a:ea typeface="楷体_GB2312" pitchFamily="49" charset="-122"/>
              </a:rPr>
              <a:t>③</a:t>
            </a:r>
            <a:r>
              <a:rPr lang="zh-CN" altLang="en-US" sz="2400">
                <a:solidFill>
                  <a:srgbClr val="000000"/>
                </a:solidFill>
                <a:latin typeface="Times New Roman" panose="02020603050405020304" pitchFamily="18" charset="0"/>
                <a:ea typeface="楷体_GB2312" pitchFamily="49" charset="-122"/>
              </a:rPr>
              <a:t>说起来</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很多人对这种花并不陌生。它们广泛地种植于祖国大地上</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每到春天</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花开之处</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仿佛一片金黄色的海洋。那满世界的金黄</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浓得化不开的金黄</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让人震撼</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难以忘记。天南海北的人们</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不远千里赶赴一处处花海</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只为陶醉于那一望无际的灿烂的金黄。这种花</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就是油菜花。</a:t>
            </a:r>
          </a:p>
        </p:txBody>
      </p:sp>
    </p:spTree>
  </p:cSld>
  <p:clrMapOvr>
    <a:masterClrMapping/>
  </p:clrMapOvr>
  <p:transition spd="med">
    <p:random/>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28034" name="矩形 428033"/>
          <p:cNvSpPr/>
          <p:nvPr/>
        </p:nvSpPr>
        <p:spPr>
          <a:xfrm>
            <a:off x="529112" y="1254724"/>
            <a:ext cx="10947579" cy="3969385"/>
          </a:xfrm>
          <a:prstGeom prst="rect">
            <a:avLst/>
          </a:prstGeom>
          <a:noFill/>
          <a:ln w="9525">
            <a:noFill/>
          </a:ln>
        </p:spPr>
        <p:txBody>
          <a:bodyPr anchor="ctr">
            <a:spAutoFit/>
          </a:bodyPr>
          <a:lstStyle/>
          <a:p>
            <a:pPr>
              <a:lnSpc>
                <a:spcPct val="150000"/>
              </a:lnSpc>
            </a:pPr>
            <a:r>
              <a:rPr lang="zh-CN" altLang="en-US" sz="2400">
                <a:solidFill>
                  <a:srgbClr val="000000"/>
                </a:solidFill>
                <a:latin typeface="宋体" panose="02010600030101010101" pitchFamily="2" charset="-122"/>
                <a:ea typeface="楷体_GB2312" pitchFamily="49" charset="-122"/>
              </a:rPr>
              <a:t>④</a:t>
            </a:r>
            <a:r>
              <a:rPr lang="zh-CN" altLang="en-US" sz="2400">
                <a:solidFill>
                  <a:srgbClr val="000000"/>
                </a:solidFill>
                <a:latin typeface="Times New Roman" panose="02020603050405020304" pitchFamily="18" charset="0"/>
                <a:ea typeface="楷体_GB2312" pitchFamily="49" charset="-122"/>
              </a:rPr>
              <a:t>我对油菜花再熟悉不过了。我的故乡坐落在苏中平原上</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属于里下河水乡</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水网密集</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油菜花随处可见</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四间、路边、河坡上</a:t>
            </a:r>
            <a:r>
              <a:rPr lang="en-US" altLang="zh-CN" sz="2400">
                <a:solidFill>
                  <a:srgbClr val="000000"/>
                </a:solidFill>
                <a:latin typeface="宋体" panose="02010600030101010101" pitchFamily="2" charset="-122"/>
                <a:ea typeface="Times New Roman" panose="02020603050405020304" pitchFamily="18" charset="0"/>
              </a:rPr>
              <a:t>……</a:t>
            </a:r>
            <a:r>
              <a:rPr lang="zh-CN" altLang="en-US" sz="2400">
                <a:solidFill>
                  <a:srgbClr val="000000"/>
                </a:solidFill>
                <a:latin typeface="Times New Roman" panose="02020603050405020304" pitchFamily="18" charset="0"/>
                <a:ea typeface="楷体_GB2312" pitchFamily="49" charset="-122"/>
              </a:rPr>
              <a:t>经常能看见这种极其普通的花儿。小时候</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每天放学后</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爸爸骑着自行车接我回家</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路边的一侧是一条小河</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河坡上开满了油菜花。爸爸每次骑到这里时</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就会停下来</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沿着河坡往下走</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采上一朵油菜花</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然后递给我。回到家中</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我们将采来的这朵油菜花插在装了水的瓶子里</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屋子立刻就靓丽了不少。记忆里</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童年的每个春天</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眼前都少不了油菜花的灿烂盛开</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家中都少不了油菜花的美丽装扮。</a:t>
            </a:r>
          </a:p>
        </p:txBody>
      </p:sp>
    </p:spTree>
  </p:cSld>
  <p:clrMapOvr>
    <a:masterClrMapping/>
  </p:clrMapOvr>
  <p:transition spd="med">
    <p:random/>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29058" name="矩形 429057"/>
          <p:cNvSpPr/>
          <p:nvPr/>
        </p:nvSpPr>
        <p:spPr>
          <a:xfrm>
            <a:off x="433897" y="555012"/>
            <a:ext cx="10947579" cy="5631180"/>
          </a:xfrm>
          <a:prstGeom prst="rect">
            <a:avLst/>
          </a:prstGeom>
          <a:noFill/>
          <a:ln w="9525">
            <a:noFill/>
          </a:ln>
        </p:spPr>
        <p:txBody>
          <a:bodyPr anchor="ctr">
            <a:spAutoFit/>
          </a:bodyPr>
          <a:lstStyle/>
          <a:p>
            <a:pPr algn="just">
              <a:lnSpc>
                <a:spcPct val="150000"/>
              </a:lnSpc>
            </a:pPr>
            <a:r>
              <a:rPr lang="zh-CN" altLang="en-US" sz="2400">
                <a:solidFill>
                  <a:srgbClr val="000000"/>
                </a:solidFill>
                <a:latin typeface="Times New Roman" panose="02020603050405020304" pitchFamily="18" charset="0"/>
                <a:cs typeface="Times New Roman" panose="02020603050405020304" pitchFamily="18" charset="0"/>
              </a:rPr>
              <a:t>　</a:t>
            </a:r>
            <a:r>
              <a:rPr lang="zh-CN" altLang="en-US" sz="2400">
                <a:solidFill>
                  <a:srgbClr val="000000"/>
                </a:solidFill>
                <a:latin typeface="Times New Roman" panose="02020603050405020304" pitchFamily="18" charset="0"/>
                <a:ea typeface="楷体_GB2312" pitchFamily="49" charset="-122"/>
              </a:rPr>
              <a:t>⑤一直以来</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我总认为油菜花是一种很特别的花。在我心中</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大概没有一种花比油菜花更具有故乡的意味了。这不仅是因为我出生并成长的地方盛产油菜花</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油菜花承载着我对苏中水乡和童年的美好记忆</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更是因为在我眼里</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油菜花的特殊气质</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与</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楷体_GB2312" pitchFamily="49" charset="-122"/>
              </a:rPr>
              <a:t>故乡</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楷体_GB2312" pitchFamily="49" charset="-122"/>
              </a:rPr>
              <a:t>这个字眼最为贴切</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让人不由自主地想到故乡景</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故乡事</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乃至故乡人。</a:t>
            </a:r>
            <a:endParaRPr lang="zh-CN" altLang="en-US" sz="2400">
              <a:solidFill>
                <a:srgbClr val="000000"/>
              </a:solidFill>
              <a:latin typeface="宋体" panose="02010600030101010101" pitchFamily="2" charset="-122"/>
              <a:ea typeface="楷体_GB2312" pitchFamily="49" charset="-122"/>
            </a:endParaRPr>
          </a:p>
          <a:p>
            <a:pPr algn="just">
              <a:lnSpc>
                <a:spcPct val="150000"/>
              </a:lnSpc>
            </a:pPr>
            <a:r>
              <a:rPr lang="zh-CN" altLang="en-US" sz="2400">
                <a:solidFill>
                  <a:srgbClr val="000000"/>
                </a:solidFill>
                <a:latin typeface="宋体" panose="02010600030101010101" pitchFamily="2" charset="-122"/>
                <a:ea typeface="楷体_GB2312" pitchFamily="49" charset="-122"/>
              </a:rPr>
              <a:t>⑥</a:t>
            </a:r>
            <a:r>
              <a:rPr lang="zh-CN" altLang="en-US" sz="2400">
                <a:solidFill>
                  <a:srgbClr val="000000"/>
                </a:solidFill>
                <a:latin typeface="Times New Roman" panose="02020603050405020304" pitchFamily="18" charset="0"/>
                <a:ea typeface="楷体_GB2312" pitchFamily="49" charset="-122"/>
              </a:rPr>
              <a:t>即便你从来没有亲眼见过油菜花</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从来没有置身过油菜花海中</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光从那些图片里</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你也可以发现</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油菜花的烂漫之处</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从来不是一方阳台、一座庭院、一所公园</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而是连绵起伏的大山脚下</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阡陌交错的田埂之上</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河网密布的水乡岸边</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白墙黛瓦的房前屋后</a:t>
            </a:r>
            <a:r>
              <a:rPr lang="en-US" altLang="zh-CN" sz="2400">
                <a:solidFill>
                  <a:srgbClr val="000000"/>
                </a:solidFill>
                <a:latin typeface="宋体" panose="02010600030101010101" pitchFamily="2" charset="-122"/>
                <a:ea typeface="Times New Roman" panose="02020603050405020304" pitchFamily="18" charset="0"/>
              </a:rPr>
              <a:t>……</a:t>
            </a:r>
            <a:r>
              <a:rPr lang="zh-CN" altLang="en-US" sz="2400">
                <a:solidFill>
                  <a:srgbClr val="000000"/>
                </a:solidFill>
                <a:latin typeface="Times New Roman" panose="02020603050405020304" pitchFamily="18" charset="0"/>
                <a:ea typeface="楷体_GB2312" pitchFamily="49" charset="-122"/>
              </a:rPr>
              <a:t>这些</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不正是我们最常见的家园的模样</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不正是最典型的乡土中国的图景吗？</a:t>
            </a:r>
          </a:p>
        </p:txBody>
      </p:sp>
    </p:spTree>
  </p:cSld>
  <p:clrMapOvr>
    <a:masterClrMapping/>
  </p:clrMapOvr>
  <p:transition spd="med">
    <p:random/>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30082" name="矩形 430081"/>
          <p:cNvSpPr/>
          <p:nvPr/>
        </p:nvSpPr>
        <p:spPr>
          <a:xfrm>
            <a:off x="433897" y="1652184"/>
            <a:ext cx="10947579" cy="2306955"/>
          </a:xfrm>
          <a:prstGeom prst="rect">
            <a:avLst/>
          </a:prstGeom>
          <a:noFill/>
          <a:ln w="9525">
            <a:noFill/>
          </a:ln>
        </p:spPr>
        <p:txBody>
          <a:bodyPr anchor="ctr">
            <a:spAutoFit/>
          </a:bodyPr>
          <a:lstStyle/>
          <a:p>
            <a:pPr>
              <a:lnSpc>
                <a:spcPct val="150000"/>
              </a:lnSpc>
            </a:pPr>
            <a:r>
              <a:rPr lang="zh-CN" altLang="en-US" sz="2400">
                <a:solidFill>
                  <a:srgbClr val="000000"/>
                </a:solidFill>
                <a:latin typeface="宋体" panose="02010600030101010101" pitchFamily="2" charset="-122"/>
                <a:ea typeface="楷体_GB2312" pitchFamily="49" charset="-122"/>
              </a:rPr>
              <a:t>⑦</a:t>
            </a:r>
            <a:r>
              <a:rPr lang="zh-CN" altLang="en-US" sz="2400">
                <a:solidFill>
                  <a:srgbClr val="000000"/>
                </a:solidFill>
                <a:latin typeface="Times New Roman" panose="02020603050405020304" pitchFamily="18" charset="0"/>
                <a:ea typeface="楷体_GB2312" pitchFamily="49" charset="-122"/>
              </a:rPr>
              <a:t>这也难怪</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油菜花本来就是长在乡间田头的。油菜花说到底并不是观赏性的花</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而只是有着很强实用价值的农作物油菜的花。那些大面积种植的油菜</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不仅可以用来食用</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长出的菜籽更是极好的榨油原料。清代乾隆皇帝就有诗赞油菜花：</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楷体_GB2312" pitchFamily="49" charset="-122"/>
              </a:rPr>
              <a:t>黄萼裳裳绿叶稠</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千村欣卜榨新油。爱他生计资民用</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不是闲花野草流。</a:t>
            </a:r>
            <a:r>
              <a:rPr lang="zh-CN" altLang="en-US" sz="2400">
                <a:solidFill>
                  <a:srgbClr val="000000"/>
                </a:solidFill>
                <a:latin typeface="Times New Roman" panose="02020603050405020304" pitchFamily="18" charset="0"/>
                <a:cs typeface="Times New Roman" panose="02020603050405020304" pitchFamily="18" charset="0"/>
              </a:rPr>
              <a:t>”</a:t>
            </a:r>
            <a:endParaRPr lang="zh-CN" altLang="en-US" sz="2400">
              <a:solidFill>
                <a:srgbClr val="000000"/>
              </a:solidFill>
              <a:latin typeface="Times New Roman" panose="02020603050405020304" pitchFamily="18" charset="0"/>
              <a:ea typeface="Times New Roman" panose="02020603050405020304" pitchFamily="18" charset="0"/>
            </a:endParaRPr>
          </a:p>
        </p:txBody>
      </p:sp>
    </p:spTree>
  </p:cSld>
  <p:clrMapOvr>
    <a:masterClrMapping/>
  </p:clrMapOvr>
  <p:transition spd="med">
    <p:random/>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31106" name="矩形 431105"/>
          <p:cNvSpPr/>
          <p:nvPr/>
        </p:nvSpPr>
        <p:spPr>
          <a:xfrm>
            <a:off x="433897" y="2037275"/>
            <a:ext cx="10947579" cy="2306955"/>
          </a:xfrm>
          <a:prstGeom prst="rect">
            <a:avLst/>
          </a:prstGeom>
          <a:noFill/>
          <a:ln w="9525">
            <a:noFill/>
          </a:ln>
        </p:spPr>
        <p:txBody>
          <a:bodyPr anchor="ctr">
            <a:spAutoFit/>
          </a:bodyPr>
          <a:lstStyle/>
          <a:p>
            <a:pPr>
              <a:lnSpc>
                <a:spcPct val="150000"/>
              </a:lnSpc>
            </a:pPr>
            <a:r>
              <a:rPr lang="zh-CN" altLang="en-US" sz="2400" b="0">
                <a:solidFill>
                  <a:srgbClr val="000000"/>
                </a:solidFill>
                <a:latin typeface="宋体" panose="02010600030101010101" pitchFamily="2" charset="-122"/>
                <a:ea typeface="楷体_GB2312" pitchFamily="49" charset="-122"/>
              </a:rPr>
              <a:t>⑧</a:t>
            </a:r>
            <a:r>
              <a:rPr lang="zh-CN" altLang="en-US" sz="2400" b="0">
                <a:solidFill>
                  <a:srgbClr val="000000"/>
                </a:solidFill>
                <a:latin typeface="Times New Roman" panose="02020603050405020304" pitchFamily="18" charset="0"/>
                <a:ea typeface="楷体_GB2312" pitchFamily="49" charset="-122"/>
              </a:rPr>
              <a:t>如果说有些花天生只可欣赏的话</a:t>
            </a:r>
            <a:r>
              <a:rPr lang="zh-CN" altLang="en-US" sz="2400" b="0">
                <a:solidFill>
                  <a:srgbClr val="000000"/>
                </a:solidFill>
                <a:latin typeface="宋体" panose="02010600030101010101" pitchFamily="2" charset="-122"/>
                <a:ea typeface="MingLiU_HKSCS" panose="02020500000000000000" pitchFamily="18" charset="-120"/>
              </a:rPr>
              <a:t>，</a:t>
            </a:r>
            <a:r>
              <a:rPr lang="zh-CN" altLang="en-US" sz="2400" b="0">
                <a:solidFill>
                  <a:srgbClr val="000000"/>
                </a:solidFill>
                <a:latin typeface="Times New Roman" panose="02020603050405020304" pitchFamily="18" charset="0"/>
                <a:ea typeface="楷体_GB2312" pitchFamily="49" charset="-122"/>
              </a:rPr>
              <a:t>那么油菜花则天生就是和日常生活联系在一起的</a:t>
            </a:r>
            <a:r>
              <a:rPr lang="zh-CN" altLang="en-US" sz="2400" b="0">
                <a:solidFill>
                  <a:srgbClr val="000000"/>
                </a:solidFill>
                <a:latin typeface="宋体" panose="02010600030101010101" pitchFamily="2" charset="-122"/>
                <a:ea typeface="MingLiU_HKSCS" panose="02020500000000000000" pitchFamily="18" charset="-120"/>
              </a:rPr>
              <a:t>，</a:t>
            </a:r>
            <a:r>
              <a:rPr lang="zh-CN" altLang="en-US" sz="2400" b="0">
                <a:solidFill>
                  <a:srgbClr val="000000"/>
                </a:solidFill>
                <a:latin typeface="Times New Roman" panose="02020603050405020304" pitchFamily="18" charset="0"/>
                <a:ea typeface="楷体_GB2312" pitchFamily="49" charset="-122"/>
              </a:rPr>
              <a:t>它沾满了生活的烟火气。</a:t>
            </a:r>
            <a:r>
              <a:rPr lang="zh-CN" altLang="en-US" sz="2400" b="0" u="sng">
                <a:solidFill>
                  <a:srgbClr val="000000"/>
                </a:solidFill>
                <a:latin typeface="Times New Roman" panose="02020603050405020304" pitchFamily="18" charset="0"/>
                <a:ea typeface="楷体_GB2312" pitchFamily="49" charset="-122"/>
              </a:rPr>
              <a:t>当有些花正在得到人们的精心栽培、呵护之时</a:t>
            </a:r>
            <a:r>
              <a:rPr lang="zh-CN" altLang="en-US" sz="2400" b="0" u="sng">
                <a:solidFill>
                  <a:srgbClr val="000000"/>
                </a:solidFill>
                <a:latin typeface="宋体" panose="02010600030101010101" pitchFamily="2" charset="-122"/>
                <a:ea typeface="MingLiU_HKSCS" panose="02020500000000000000" pitchFamily="18" charset="-120"/>
              </a:rPr>
              <a:t>，</a:t>
            </a:r>
            <a:r>
              <a:rPr lang="zh-CN" altLang="en-US" sz="2400" b="0" u="sng">
                <a:solidFill>
                  <a:srgbClr val="000000"/>
                </a:solidFill>
                <a:latin typeface="Times New Roman" panose="02020603050405020304" pitchFamily="18" charset="0"/>
                <a:ea typeface="楷体_GB2312" pitchFamily="49" charset="-122"/>
              </a:rPr>
              <a:t>与油菜花的命运相关的</a:t>
            </a:r>
            <a:r>
              <a:rPr lang="zh-CN" altLang="en-US" sz="2400" b="0" u="sng">
                <a:solidFill>
                  <a:srgbClr val="000000"/>
                </a:solidFill>
                <a:latin typeface="宋体" panose="02010600030101010101" pitchFamily="2" charset="-122"/>
                <a:ea typeface="MingLiU_HKSCS" panose="02020500000000000000" pitchFamily="18" charset="-120"/>
              </a:rPr>
              <a:t>，</a:t>
            </a:r>
            <a:r>
              <a:rPr lang="zh-CN" altLang="en-US" sz="2400" b="0" u="sng">
                <a:solidFill>
                  <a:srgbClr val="000000"/>
                </a:solidFill>
                <a:latin typeface="Times New Roman" panose="02020603050405020304" pitchFamily="18" charset="0"/>
                <a:ea typeface="楷体_GB2312" pitchFamily="49" charset="-122"/>
              </a:rPr>
              <a:t>却永远是田间地头的播种收获</a:t>
            </a:r>
            <a:r>
              <a:rPr lang="zh-CN" altLang="en-US" sz="2400" b="0" u="sng">
                <a:solidFill>
                  <a:srgbClr val="000000"/>
                </a:solidFill>
                <a:latin typeface="宋体" panose="02010600030101010101" pitchFamily="2" charset="-122"/>
                <a:ea typeface="MingLiU_HKSCS" panose="02020500000000000000" pitchFamily="18" charset="-120"/>
              </a:rPr>
              <a:t>，</a:t>
            </a:r>
            <a:r>
              <a:rPr lang="zh-CN" altLang="en-US" sz="2400" b="0" u="sng">
                <a:solidFill>
                  <a:srgbClr val="000000"/>
                </a:solidFill>
                <a:latin typeface="Times New Roman" panose="02020603050405020304" pitchFamily="18" charset="0"/>
                <a:ea typeface="楷体_GB2312" pitchFamily="49" charset="-122"/>
              </a:rPr>
              <a:t>是水乡垛田间的摇橹穿梭</a:t>
            </a:r>
            <a:r>
              <a:rPr lang="zh-CN" altLang="en-US" sz="2400" b="0" u="sng">
                <a:solidFill>
                  <a:srgbClr val="000000"/>
                </a:solidFill>
                <a:latin typeface="宋体" panose="02010600030101010101" pitchFamily="2" charset="-122"/>
                <a:ea typeface="MingLiU_HKSCS" panose="02020500000000000000" pitchFamily="18" charset="-120"/>
              </a:rPr>
              <a:t>，</a:t>
            </a:r>
            <a:r>
              <a:rPr lang="zh-CN" altLang="en-US" sz="2400" b="0" u="sng">
                <a:solidFill>
                  <a:srgbClr val="000000"/>
                </a:solidFill>
                <a:latin typeface="Times New Roman" panose="02020603050405020304" pitchFamily="18" charset="0"/>
                <a:ea typeface="楷体_GB2312" pitchFamily="49" charset="-122"/>
              </a:rPr>
              <a:t>是房上屋顶的缕缕炊烟</a:t>
            </a:r>
            <a:r>
              <a:rPr lang="zh-CN" altLang="en-US" sz="2400" b="0" u="sng">
                <a:solidFill>
                  <a:srgbClr val="000000"/>
                </a:solidFill>
                <a:latin typeface="宋体" panose="02010600030101010101" pitchFamily="2" charset="-122"/>
                <a:ea typeface="MingLiU_HKSCS" panose="02020500000000000000" pitchFamily="18" charset="-120"/>
              </a:rPr>
              <a:t>，</a:t>
            </a:r>
            <a:r>
              <a:rPr lang="zh-CN" altLang="en-US" sz="2400" b="0" u="sng">
                <a:solidFill>
                  <a:srgbClr val="000000"/>
                </a:solidFill>
                <a:latin typeface="Times New Roman" panose="02020603050405020304" pitchFamily="18" charset="0"/>
                <a:ea typeface="楷体_GB2312" pitchFamily="49" charset="-122"/>
              </a:rPr>
              <a:t>是世世代代的繁衍生息</a:t>
            </a:r>
            <a:r>
              <a:rPr lang="en-US" altLang="zh-CN" sz="2400" b="0" u="sng">
                <a:solidFill>
                  <a:srgbClr val="000000"/>
                </a:solidFill>
                <a:latin typeface="宋体" panose="02010600030101010101" pitchFamily="2" charset="-122"/>
                <a:ea typeface="Times New Roman" panose="02020603050405020304" pitchFamily="18" charset="0"/>
              </a:rPr>
              <a:t>……</a:t>
            </a:r>
            <a:endParaRPr lang="zh-CN" altLang="en-US" sz="2400" b="0" u="sng">
              <a:solidFill>
                <a:srgbClr val="000000"/>
              </a:solidFill>
              <a:latin typeface="宋体" panose="02010600030101010101" pitchFamily="2" charset="-122"/>
              <a:ea typeface="Times New Roman" panose="02020603050405020304" pitchFamily="18" charset="0"/>
            </a:endParaRPr>
          </a:p>
        </p:txBody>
      </p:sp>
    </p:spTree>
  </p:cSld>
  <p:clrMapOvr>
    <a:masterClrMapping/>
  </p:clrMapOvr>
  <p:transition spd="med">
    <p:random/>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32130" name="矩形 432129"/>
          <p:cNvSpPr/>
          <p:nvPr/>
        </p:nvSpPr>
        <p:spPr>
          <a:xfrm>
            <a:off x="336566" y="1447270"/>
            <a:ext cx="10947579" cy="3969385"/>
          </a:xfrm>
          <a:prstGeom prst="rect">
            <a:avLst/>
          </a:prstGeom>
          <a:noFill/>
          <a:ln w="9525">
            <a:noFill/>
          </a:ln>
        </p:spPr>
        <p:txBody>
          <a:bodyPr anchor="ctr">
            <a:spAutoFit/>
          </a:bodyPr>
          <a:lstStyle/>
          <a:p>
            <a:pPr>
              <a:lnSpc>
                <a:spcPct val="150000"/>
              </a:lnSpc>
            </a:pPr>
            <a:r>
              <a:rPr lang="zh-CN" altLang="en-US" sz="2400" b="0">
                <a:solidFill>
                  <a:srgbClr val="000000"/>
                </a:solidFill>
                <a:latin typeface="宋体" panose="02010600030101010101" pitchFamily="2" charset="-122"/>
                <a:ea typeface="楷体_GB2312" pitchFamily="49" charset="-122"/>
              </a:rPr>
              <a:t>⑨</a:t>
            </a:r>
            <a:r>
              <a:rPr lang="zh-CN" altLang="en-US" sz="2400" b="0">
                <a:solidFill>
                  <a:srgbClr val="000000"/>
                </a:solidFill>
                <a:latin typeface="Times New Roman" panose="02020603050405020304" pitchFamily="18" charset="0"/>
                <a:ea typeface="楷体_GB2312" pitchFamily="49" charset="-122"/>
              </a:rPr>
              <a:t>油菜花又像极了故乡的那些人。普通、平凡、质朴</a:t>
            </a:r>
            <a:r>
              <a:rPr lang="zh-CN" altLang="en-US" sz="2400" b="0">
                <a:solidFill>
                  <a:srgbClr val="000000"/>
                </a:solidFill>
                <a:latin typeface="宋体" panose="02010600030101010101" pitchFamily="2" charset="-122"/>
                <a:ea typeface="MingLiU_HKSCS" panose="02020500000000000000" pitchFamily="18" charset="-120"/>
              </a:rPr>
              <a:t>，</a:t>
            </a:r>
            <a:r>
              <a:rPr lang="zh-CN" altLang="en-US" sz="2400" b="0">
                <a:solidFill>
                  <a:srgbClr val="000000"/>
                </a:solidFill>
                <a:latin typeface="Times New Roman" panose="02020603050405020304" pitchFamily="18" charset="0"/>
                <a:ea typeface="楷体_GB2312" pitchFamily="49" charset="-122"/>
              </a:rPr>
              <a:t>但明亮、健康、泼辣、热烈</a:t>
            </a:r>
            <a:r>
              <a:rPr lang="zh-CN" altLang="en-US" sz="2400" b="0">
                <a:solidFill>
                  <a:srgbClr val="000000"/>
                </a:solidFill>
                <a:latin typeface="宋体" panose="02010600030101010101" pitchFamily="2" charset="-122"/>
                <a:ea typeface="MingLiU_HKSCS" panose="02020500000000000000" pitchFamily="18" charset="-120"/>
              </a:rPr>
              <a:t>，</a:t>
            </a:r>
            <a:r>
              <a:rPr lang="zh-CN" altLang="en-US" sz="2400" b="0">
                <a:solidFill>
                  <a:srgbClr val="000000"/>
                </a:solidFill>
                <a:latin typeface="Times New Roman" panose="02020603050405020304" pitchFamily="18" charset="0"/>
                <a:ea typeface="楷体_GB2312" pitchFamily="49" charset="-122"/>
              </a:rPr>
              <a:t>长成了一片明媚与灿烂。里下河水乡的那片油菜花</a:t>
            </a:r>
            <a:r>
              <a:rPr lang="zh-CN" altLang="en-US" sz="2400" b="0">
                <a:solidFill>
                  <a:srgbClr val="000000"/>
                </a:solidFill>
                <a:latin typeface="宋体" panose="02010600030101010101" pitchFamily="2" charset="-122"/>
                <a:ea typeface="MingLiU_HKSCS" panose="02020500000000000000" pitchFamily="18" charset="-120"/>
              </a:rPr>
              <a:t>，</a:t>
            </a:r>
            <a:r>
              <a:rPr lang="zh-CN" altLang="en-US" sz="2400" b="0">
                <a:solidFill>
                  <a:srgbClr val="000000"/>
                </a:solidFill>
                <a:latin typeface="Times New Roman" panose="02020603050405020304" pitchFamily="18" charset="0"/>
                <a:ea typeface="楷体_GB2312" pitchFamily="49" charset="-122"/>
              </a:rPr>
              <a:t>总会让我想到</a:t>
            </a:r>
            <a:r>
              <a:rPr lang="zh-CN" altLang="en-US" sz="2400" b="0">
                <a:solidFill>
                  <a:srgbClr val="000000"/>
                </a:solidFill>
                <a:latin typeface="宋体" panose="02010600030101010101" pitchFamily="2" charset="-122"/>
                <a:ea typeface="MingLiU_HKSCS" panose="02020500000000000000" pitchFamily="18" charset="-120"/>
              </a:rPr>
              <a:t>，</a:t>
            </a:r>
            <a:r>
              <a:rPr lang="zh-CN" altLang="en-US" sz="2400" b="0">
                <a:solidFill>
                  <a:srgbClr val="000000"/>
                </a:solidFill>
                <a:latin typeface="Times New Roman" panose="02020603050405020304" pitchFamily="18" charset="0"/>
                <a:ea typeface="楷体_GB2312" pitchFamily="49" charset="-122"/>
              </a:rPr>
              <a:t>从这里走出的著名作家汪曾祺的小说</a:t>
            </a:r>
            <a:r>
              <a:rPr lang="en-US" altLang="zh-CN" sz="2400" b="0">
                <a:solidFill>
                  <a:srgbClr val="000000"/>
                </a:solidFill>
                <a:latin typeface="Times New Roman" panose="02020603050405020304" pitchFamily="18" charset="0"/>
                <a:ea typeface="楷体_GB2312" pitchFamily="49" charset="-122"/>
              </a:rPr>
              <a:t>《</a:t>
            </a:r>
            <a:r>
              <a:rPr lang="zh-CN" altLang="en-US" sz="2400" b="0">
                <a:solidFill>
                  <a:srgbClr val="000000"/>
                </a:solidFill>
                <a:latin typeface="Times New Roman" panose="02020603050405020304" pitchFamily="18" charset="0"/>
                <a:ea typeface="楷体_GB2312" pitchFamily="49" charset="-122"/>
              </a:rPr>
              <a:t>受戒</a:t>
            </a:r>
            <a:r>
              <a:rPr lang="en-US" altLang="zh-CN" sz="2400" b="0">
                <a:solidFill>
                  <a:srgbClr val="000000"/>
                </a:solidFill>
                <a:latin typeface="Times New Roman" panose="02020603050405020304" pitchFamily="18" charset="0"/>
                <a:ea typeface="楷体_GB2312" pitchFamily="49" charset="-122"/>
              </a:rPr>
              <a:t>》</a:t>
            </a:r>
            <a:r>
              <a:rPr lang="zh-CN" altLang="en-US" sz="2400" b="0">
                <a:solidFill>
                  <a:srgbClr val="000000"/>
                </a:solidFill>
                <a:latin typeface="Times New Roman" panose="02020603050405020304" pitchFamily="18" charset="0"/>
                <a:ea typeface="楷体_GB2312" pitchFamily="49" charset="-122"/>
              </a:rPr>
              <a:t>里那个活泼直率的小英子</a:t>
            </a:r>
            <a:r>
              <a:rPr lang="zh-CN" altLang="en-US" sz="2400" b="0">
                <a:solidFill>
                  <a:srgbClr val="000000"/>
                </a:solidFill>
                <a:latin typeface="宋体" panose="02010600030101010101" pitchFamily="2" charset="-122"/>
                <a:ea typeface="MingLiU_HKSCS" panose="02020500000000000000" pitchFamily="18" charset="-120"/>
              </a:rPr>
              <a:t>，</a:t>
            </a:r>
            <a:r>
              <a:rPr lang="zh-CN" altLang="en-US" sz="2400" b="0">
                <a:solidFill>
                  <a:srgbClr val="000000"/>
                </a:solidFill>
                <a:latin typeface="Times New Roman" panose="02020603050405020304" pitchFamily="18" charset="0"/>
                <a:ea typeface="楷体_GB2312" pitchFamily="49" charset="-122"/>
              </a:rPr>
              <a:t>还有发生在这片土地上的</a:t>
            </a:r>
            <a:r>
              <a:rPr lang="zh-CN" altLang="en-US" sz="2400" b="0">
                <a:solidFill>
                  <a:srgbClr val="000000"/>
                </a:solidFill>
                <a:latin typeface="宋体" panose="02010600030101010101" pitchFamily="2" charset="-122"/>
                <a:cs typeface="Times New Roman" panose="02020603050405020304" pitchFamily="18" charset="0"/>
              </a:rPr>
              <a:t>“</a:t>
            </a:r>
            <a:r>
              <a:rPr lang="zh-CN" altLang="en-US" sz="2400" b="0">
                <a:solidFill>
                  <a:srgbClr val="000000"/>
                </a:solidFill>
                <a:latin typeface="Times New Roman" panose="02020603050405020304" pitchFamily="18" charset="0"/>
                <a:ea typeface="楷体_GB2312" pitchFamily="49" charset="-122"/>
              </a:rPr>
              <a:t>柳堡的故事</a:t>
            </a:r>
            <a:r>
              <a:rPr lang="zh-CN" altLang="en-US" sz="2400" b="0">
                <a:solidFill>
                  <a:srgbClr val="000000"/>
                </a:solidFill>
                <a:latin typeface="宋体" panose="02010600030101010101" pitchFamily="2" charset="-122"/>
                <a:cs typeface="Times New Roman" panose="02020603050405020304" pitchFamily="18" charset="0"/>
              </a:rPr>
              <a:t>”</a:t>
            </a:r>
            <a:r>
              <a:rPr lang="zh-CN" altLang="en-US" sz="2400" b="0">
                <a:solidFill>
                  <a:srgbClr val="000000"/>
                </a:solidFill>
                <a:latin typeface="Times New Roman" panose="02020603050405020304" pitchFamily="18" charset="0"/>
                <a:ea typeface="楷体_GB2312" pitchFamily="49" charset="-122"/>
              </a:rPr>
              <a:t>里那淳朴可爱的二妹子。故乡的他们</a:t>
            </a:r>
            <a:r>
              <a:rPr lang="zh-CN" altLang="en-US" sz="2400" b="0">
                <a:solidFill>
                  <a:srgbClr val="000000"/>
                </a:solidFill>
                <a:latin typeface="宋体" panose="02010600030101010101" pitchFamily="2" charset="-122"/>
                <a:ea typeface="MingLiU_HKSCS" panose="02020500000000000000" pitchFamily="18" charset="-120"/>
              </a:rPr>
              <a:t>，</a:t>
            </a:r>
            <a:r>
              <a:rPr lang="zh-CN" altLang="en-US" sz="2400" b="0">
                <a:solidFill>
                  <a:srgbClr val="000000"/>
                </a:solidFill>
                <a:latin typeface="Times New Roman" panose="02020603050405020304" pitchFamily="18" charset="0"/>
                <a:ea typeface="楷体_GB2312" pitchFamily="49" charset="-122"/>
              </a:rPr>
              <a:t>有着原生态的美</a:t>
            </a:r>
            <a:r>
              <a:rPr lang="zh-CN" altLang="en-US" sz="2400" b="0">
                <a:solidFill>
                  <a:srgbClr val="000000"/>
                </a:solidFill>
                <a:latin typeface="宋体" panose="02010600030101010101" pitchFamily="2" charset="-122"/>
                <a:ea typeface="MingLiU_HKSCS" panose="02020500000000000000" pitchFamily="18" charset="-120"/>
              </a:rPr>
              <a:t>，</a:t>
            </a:r>
            <a:r>
              <a:rPr lang="zh-CN" altLang="en-US" sz="2400" b="0">
                <a:solidFill>
                  <a:srgbClr val="000000"/>
                </a:solidFill>
                <a:latin typeface="Times New Roman" panose="02020603050405020304" pitchFamily="18" charset="0"/>
                <a:ea typeface="楷体_GB2312" pitchFamily="49" charset="-122"/>
              </a:rPr>
              <a:t>自然的美</a:t>
            </a:r>
            <a:r>
              <a:rPr lang="zh-CN" altLang="en-US" sz="2400" b="0">
                <a:solidFill>
                  <a:srgbClr val="000000"/>
                </a:solidFill>
                <a:latin typeface="宋体" panose="02010600030101010101" pitchFamily="2" charset="-122"/>
                <a:ea typeface="MingLiU_HKSCS" panose="02020500000000000000" pitchFamily="18" charset="-120"/>
              </a:rPr>
              <a:t>，</a:t>
            </a:r>
            <a:r>
              <a:rPr lang="zh-CN" altLang="en-US" sz="2400" b="0">
                <a:solidFill>
                  <a:srgbClr val="000000"/>
                </a:solidFill>
                <a:latin typeface="Times New Roman" panose="02020603050405020304" pitchFamily="18" charset="0"/>
                <a:ea typeface="楷体_GB2312" pitchFamily="49" charset="-122"/>
              </a:rPr>
              <a:t>乡土中国的美。可惜的是</a:t>
            </a:r>
            <a:r>
              <a:rPr lang="zh-CN" altLang="en-US" sz="2400" b="0">
                <a:solidFill>
                  <a:srgbClr val="000000"/>
                </a:solidFill>
                <a:latin typeface="宋体" panose="02010600030101010101" pitchFamily="2" charset="-122"/>
                <a:ea typeface="MingLiU_HKSCS" panose="02020500000000000000" pitchFamily="18" charset="-120"/>
              </a:rPr>
              <a:t>，</a:t>
            </a:r>
            <a:r>
              <a:rPr lang="zh-CN" altLang="en-US" sz="2400" b="0">
                <a:solidFill>
                  <a:srgbClr val="000000"/>
                </a:solidFill>
                <a:latin typeface="Times New Roman" panose="02020603050405020304" pitchFamily="18" charset="0"/>
                <a:ea typeface="楷体_GB2312" pitchFamily="49" charset="-122"/>
              </a:rPr>
              <a:t>当我们身处其中的时候</a:t>
            </a:r>
            <a:r>
              <a:rPr lang="zh-CN" altLang="en-US" sz="2400" b="0">
                <a:solidFill>
                  <a:srgbClr val="000000"/>
                </a:solidFill>
                <a:latin typeface="宋体" panose="02010600030101010101" pitchFamily="2" charset="-122"/>
                <a:ea typeface="MingLiU_HKSCS" panose="02020500000000000000" pitchFamily="18" charset="-120"/>
              </a:rPr>
              <a:t>，</a:t>
            </a:r>
            <a:r>
              <a:rPr lang="zh-CN" altLang="en-US" sz="2400" b="0">
                <a:solidFill>
                  <a:srgbClr val="000000"/>
                </a:solidFill>
                <a:latin typeface="Times New Roman" panose="02020603050405020304" pitchFamily="18" charset="0"/>
                <a:ea typeface="楷体_GB2312" pitchFamily="49" charset="-122"/>
              </a:rPr>
              <a:t>常常会因为太熟悉、太常见</a:t>
            </a:r>
            <a:r>
              <a:rPr lang="zh-CN" altLang="en-US" sz="2400" b="0">
                <a:solidFill>
                  <a:srgbClr val="000000"/>
                </a:solidFill>
                <a:latin typeface="宋体" panose="02010600030101010101" pitchFamily="2" charset="-122"/>
                <a:ea typeface="MingLiU_HKSCS" panose="02020500000000000000" pitchFamily="18" charset="-120"/>
              </a:rPr>
              <a:t>，</a:t>
            </a:r>
            <a:r>
              <a:rPr lang="zh-CN" altLang="en-US" sz="2400" b="0">
                <a:solidFill>
                  <a:srgbClr val="000000"/>
                </a:solidFill>
                <a:latin typeface="Times New Roman" panose="02020603050405020304" pitchFamily="18" charset="0"/>
                <a:ea typeface="楷体_GB2312" pitchFamily="49" charset="-122"/>
              </a:rPr>
              <a:t>以至于熟视无睹</a:t>
            </a:r>
            <a:r>
              <a:rPr lang="zh-CN" altLang="en-US" sz="2400" b="0">
                <a:solidFill>
                  <a:srgbClr val="000000"/>
                </a:solidFill>
                <a:latin typeface="宋体" panose="02010600030101010101" pitchFamily="2" charset="-122"/>
                <a:ea typeface="MingLiU_HKSCS" panose="02020500000000000000" pitchFamily="18" charset="-120"/>
              </a:rPr>
              <a:t>，</a:t>
            </a:r>
            <a:r>
              <a:rPr lang="zh-CN" altLang="en-US" sz="2400" b="0">
                <a:solidFill>
                  <a:srgbClr val="000000"/>
                </a:solidFill>
                <a:latin typeface="Times New Roman" panose="02020603050405020304" pitchFamily="18" charset="0"/>
                <a:ea typeface="楷体_GB2312" pitchFamily="49" charset="-122"/>
              </a:rPr>
              <a:t>往往只有在身处异乡之后</a:t>
            </a:r>
            <a:r>
              <a:rPr lang="zh-CN" altLang="en-US" sz="2400" b="0">
                <a:solidFill>
                  <a:srgbClr val="000000"/>
                </a:solidFill>
                <a:latin typeface="宋体" panose="02010600030101010101" pitchFamily="2" charset="-122"/>
                <a:ea typeface="MingLiU_HKSCS" panose="02020500000000000000" pitchFamily="18" charset="-120"/>
              </a:rPr>
              <a:t>，</a:t>
            </a:r>
            <a:r>
              <a:rPr lang="zh-CN" altLang="en-US" sz="2400" b="0">
                <a:solidFill>
                  <a:srgbClr val="000000"/>
                </a:solidFill>
                <a:latin typeface="Times New Roman" panose="02020603050405020304" pitchFamily="18" charset="0"/>
                <a:ea typeface="楷体_GB2312" pitchFamily="49" charset="-122"/>
              </a:rPr>
              <a:t>再回望他们时</a:t>
            </a:r>
            <a:r>
              <a:rPr lang="zh-CN" altLang="en-US" sz="2400" b="0">
                <a:solidFill>
                  <a:srgbClr val="000000"/>
                </a:solidFill>
                <a:latin typeface="宋体" panose="02010600030101010101" pitchFamily="2" charset="-122"/>
                <a:ea typeface="MingLiU_HKSCS" panose="02020500000000000000" pitchFamily="18" charset="-120"/>
              </a:rPr>
              <a:t>，</a:t>
            </a:r>
            <a:r>
              <a:rPr lang="zh-CN" altLang="en-US" sz="2400" b="0">
                <a:solidFill>
                  <a:srgbClr val="000000"/>
                </a:solidFill>
                <a:latin typeface="Times New Roman" panose="02020603050405020304" pitchFamily="18" charset="0"/>
                <a:ea typeface="楷体_GB2312" pitchFamily="49" charset="-122"/>
              </a:rPr>
              <a:t>才会越发感觉到这种美好。</a:t>
            </a:r>
          </a:p>
        </p:txBody>
      </p:sp>
    </p:spTree>
  </p:cSld>
  <p:clrMapOvr>
    <a:masterClrMapping/>
  </p:clrMapOvr>
  <p:transition spd="med">
    <p:random/>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7556" name="矩形 407555"/>
          <p:cNvSpPr/>
          <p:nvPr/>
        </p:nvSpPr>
        <p:spPr>
          <a:xfrm>
            <a:off x="433897" y="1159510"/>
            <a:ext cx="10947579" cy="3969385"/>
          </a:xfrm>
          <a:prstGeom prst="rect">
            <a:avLst/>
          </a:prstGeom>
          <a:noFill/>
          <a:ln w="9525">
            <a:noFill/>
          </a:ln>
        </p:spPr>
        <p:txBody>
          <a:bodyPr anchor="ctr">
            <a:spAutoFit/>
          </a:bodyPr>
          <a:lstStyle/>
          <a:p>
            <a:pPr algn="just">
              <a:lnSpc>
                <a:spcPct val="150000"/>
              </a:lnSpc>
            </a:pPr>
            <a:r>
              <a:rPr lang="en-US" altLang="zh-CN" sz="2400">
                <a:solidFill>
                  <a:srgbClr val="000000"/>
                </a:solidFill>
                <a:latin typeface="Times New Roman" panose="02020603050405020304" pitchFamily="18" charset="0"/>
                <a:ea typeface="黑体" panose="02010609060101010101" pitchFamily="49" charset="-122"/>
              </a:rPr>
              <a:t>1</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黑体" panose="02010609060101010101" pitchFamily="49" charset="-122"/>
                <a:ea typeface="黑体" panose="02010609060101010101" pitchFamily="49" charset="-122"/>
              </a:rPr>
              <a:t>走近作者</a:t>
            </a:r>
            <a:endParaRPr lang="zh-CN" altLang="en-US" sz="2400">
              <a:solidFill>
                <a:srgbClr val="000000"/>
              </a:solidFill>
              <a:latin typeface="Times New Roman" panose="02020603050405020304" pitchFamily="18" charset="0"/>
              <a:ea typeface="仿宋_GB2312" charset="-122"/>
            </a:endParaRPr>
          </a:p>
          <a:p>
            <a:pPr algn="just">
              <a:lnSpc>
                <a:spcPct val="150000"/>
              </a:lnSpc>
            </a:pPr>
            <a:r>
              <a:rPr lang="zh-CN" altLang="en-US" sz="2400">
                <a:solidFill>
                  <a:srgbClr val="000000"/>
                </a:solidFill>
                <a:latin typeface="Times New Roman" panose="02020603050405020304" pitchFamily="18" charset="0"/>
                <a:ea typeface="仿宋_GB2312" charset="-122"/>
              </a:rPr>
              <a:t>余光中</a:t>
            </a:r>
            <a:r>
              <a:rPr lang="en-US" altLang="zh-CN" sz="2400">
                <a:solidFill>
                  <a:srgbClr val="000000"/>
                </a:solidFill>
                <a:latin typeface="Times New Roman" panose="02020603050405020304" pitchFamily="18" charset="0"/>
                <a:ea typeface="仿宋_GB2312" charset="-122"/>
              </a:rPr>
              <a:t>(1928</a:t>
            </a:r>
            <a:r>
              <a:rPr lang="en-US" altLang="zh-CN" sz="2400">
                <a:solidFill>
                  <a:srgbClr val="000000"/>
                </a:solidFill>
                <a:latin typeface="Courier New" panose="02070309020205020404" pitchFamily="49" charset="0"/>
                <a:ea typeface="仿宋_GB2312" charset="-122"/>
              </a:rPr>
              <a:t>—</a:t>
            </a:r>
            <a:r>
              <a:rPr lang="en-US" altLang="zh-CN" sz="2400">
                <a:solidFill>
                  <a:srgbClr val="000000"/>
                </a:solidFill>
                <a:latin typeface="Times New Roman" panose="02020603050405020304" pitchFamily="18" charset="0"/>
                <a:ea typeface="仿宋_GB2312" charset="-122"/>
              </a:rPr>
              <a:t>2017)</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生于南京</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祖籍福建永春</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台湾诗人</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散文家。他的乡愁诗别具特色</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有很深厚的历史感与民族感</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意味深长。主要诗作有</a:t>
            </a:r>
            <a:r>
              <a:rPr lang="en-US" altLang="zh-CN" sz="2400">
                <a:solidFill>
                  <a:srgbClr val="000000"/>
                </a:solidFill>
                <a:latin typeface="Times New Roman" panose="02020603050405020304" pitchFamily="18" charset="0"/>
                <a:ea typeface="仿宋_GB2312" charset="-122"/>
              </a:rPr>
              <a:t>《</a:t>
            </a:r>
            <a:r>
              <a:rPr lang="zh-CN" altLang="en-US" sz="2400">
                <a:solidFill>
                  <a:srgbClr val="000000"/>
                </a:solidFill>
                <a:latin typeface="Times New Roman" panose="02020603050405020304" pitchFamily="18" charset="0"/>
                <a:ea typeface="仿宋_GB2312" charset="-122"/>
              </a:rPr>
              <a:t>乡愁</a:t>
            </a:r>
            <a:r>
              <a:rPr lang="en-US" altLang="zh-CN" sz="2400">
                <a:solidFill>
                  <a:srgbClr val="000000"/>
                </a:solidFill>
                <a:latin typeface="Times New Roman" panose="02020603050405020304" pitchFamily="18" charset="0"/>
                <a:ea typeface="仿宋_GB2312" charset="-122"/>
              </a:rPr>
              <a:t>》《</a:t>
            </a:r>
            <a:r>
              <a:rPr lang="zh-CN" altLang="en-US" sz="2400">
                <a:solidFill>
                  <a:srgbClr val="000000"/>
                </a:solidFill>
                <a:latin typeface="Times New Roman" panose="02020603050405020304" pitchFamily="18" charset="0"/>
                <a:ea typeface="仿宋_GB2312" charset="-122"/>
              </a:rPr>
              <a:t>白玉苦瓜</a:t>
            </a:r>
            <a:r>
              <a:rPr lang="en-US" altLang="zh-CN" sz="2400">
                <a:solidFill>
                  <a:srgbClr val="000000"/>
                </a:solidFill>
                <a:latin typeface="Times New Roman" panose="02020603050405020304" pitchFamily="18" charset="0"/>
                <a:ea typeface="仿宋_GB2312" charset="-122"/>
              </a:rPr>
              <a:t>》《</a:t>
            </a:r>
            <a:r>
              <a:rPr lang="zh-CN" altLang="en-US" sz="2400">
                <a:solidFill>
                  <a:srgbClr val="000000"/>
                </a:solidFill>
                <a:latin typeface="Times New Roman" panose="02020603050405020304" pitchFamily="18" charset="0"/>
                <a:ea typeface="仿宋_GB2312" charset="-122"/>
              </a:rPr>
              <a:t>等你</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在雨中</a:t>
            </a:r>
            <a:r>
              <a:rPr lang="en-US" altLang="zh-CN" sz="2400">
                <a:solidFill>
                  <a:srgbClr val="000000"/>
                </a:solidFill>
                <a:latin typeface="Times New Roman" panose="02020603050405020304" pitchFamily="18" charset="0"/>
                <a:ea typeface="仿宋_GB2312" charset="-122"/>
              </a:rPr>
              <a:t>》</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诗集</a:t>
            </a:r>
            <a:r>
              <a:rPr lang="en-US" altLang="zh-CN" sz="2400">
                <a:solidFill>
                  <a:srgbClr val="000000"/>
                </a:solidFill>
                <a:latin typeface="Times New Roman" panose="02020603050405020304" pitchFamily="18" charset="0"/>
                <a:ea typeface="仿宋_GB2312" charset="-122"/>
              </a:rPr>
              <a:t>《</a:t>
            </a:r>
            <a:r>
              <a:rPr lang="zh-CN" altLang="en-US" sz="2400">
                <a:solidFill>
                  <a:srgbClr val="000000"/>
                </a:solidFill>
                <a:latin typeface="Times New Roman" panose="02020603050405020304" pitchFamily="18" charset="0"/>
                <a:ea typeface="仿宋_GB2312" charset="-122"/>
              </a:rPr>
              <a:t>灵河</a:t>
            </a:r>
            <a:r>
              <a:rPr lang="en-US" altLang="zh-CN" sz="2400">
                <a:solidFill>
                  <a:srgbClr val="000000"/>
                </a:solidFill>
                <a:latin typeface="Times New Roman" panose="02020603050405020304" pitchFamily="18" charset="0"/>
                <a:ea typeface="仿宋_GB2312" charset="-122"/>
              </a:rPr>
              <a:t>》《</a:t>
            </a:r>
            <a:r>
              <a:rPr lang="zh-CN" altLang="en-US" sz="2400">
                <a:solidFill>
                  <a:srgbClr val="000000"/>
                </a:solidFill>
                <a:latin typeface="Times New Roman" panose="02020603050405020304" pitchFamily="18" charset="0"/>
                <a:ea typeface="仿宋_GB2312" charset="-122"/>
              </a:rPr>
              <a:t>余光中诗选</a:t>
            </a:r>
            <a:r>
              <a:rPr lang="en-US" altLang="zh-CN" sz="2400">
                <a:solidFill>
                  <a:srgbClr val="000000"/>
                </a:solidFill>
                <a:latin typeface="Times New Roman" panose="02020603050405020304" pitchFamily="18" charset="0"/>
                <a:ea typeface="仿宋_GB2312" charset="-122"/>
              </a:rPr>
              <a:t>》</a:t>
            </a:r>
            <a:r>
              <a:rPr lang="zh-CN" altLang="en-US" sz="2400">
                <a:solidFill>
                  <a:srgbClr val="000000"/>
                </a:solidFill>
                <a:latin typeface="Times New Roman" panose="02020603050405020304" pitchFamily="18" charset="0"/>
                <a:ea typeface="仿宋_GB2312" charset="-122"/>
              </a:rPr>
              <a:t>等。</a:t>
            </a:r>
            <a:endParaRPr lang="zh-CN" altLang="en-US" sz="2400">
              <a:solidFill>
                <a:srgbClr val="000000"/>
              </a:solidFill>
              <a:latin typeface="Times New Roman" panose="02020603050405020304" pitchFamily="18" charset="0"/>
              <a:ea typeface="黑体" panose="02010609060101010101" pitchFamily="49" charset="-122"/>
            </a:endParaRPr>
          </a:p>
          <a:p>
            <a:pPr algn="just">
              <a:lnSpc>
                <a:spcPct val="150000"/>
              </a:lnSpc>
            </a:pPr>
            <a:r>
              <a:rPr lang="en-US" altLang="zh-CN" sz="2400">
                <a:solidFill>
                  <a:srgbClr val="000000"/>
                </a:solidFill>
                <a:latin typeface="Times New Roman" panose="02020603050405020304" pitchFamily="18" charset="0"/>
                <a:ea typeface="黑体" panose="02010609060101010101" pitchFamily="49" charset="-122"/>
              </a:rPr>
              <a:t>2</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黑体" panose="02010609060101010101" pitchFamily="49" charset="-122"/>
                <a:ea typeface="黑体" panose="02010609060101010101" pitchFamily="49" charset="-122"/>
              </a:rPr>
              <a:t>主题解说</a:t>
            </a:r>
            <a:endParaRPr lang="zh-CN" altLang="en-US" sz="2400">
              <a:solidFill>
                <a:srgbClr val="000000"/>
              </a:solidFill>
              <a:latin typeface="Times New Roman" panose="02020603050405020304" pitchFamily="18" charset="0"/>
              <a:ea typeface="仿宋_GB2312" charset="-122"/>
            </a:endParaRPr>
          </a:p>
          <a:p>
            <a:pPr algn="just">
              <a:lnSpc>
                <a:spcPct val="150000"/>
              </a:lnSpc>
            </a:pPr>
            <a:r>
              <a:rPr lang="zh-CN" altLang="en-US" sz="2400">
                <a:solidFill>
                  <a:srgbClr val="000000"/>
                </a:solidFill>
                <a:latin typeface="Times New Roman" panose="02020603050405020304" pitchFamily="18" charset="0"/>
                <a:ea typeface="仿宋_GB2312" charset="-122"/>
              </a:rPr>
              <a:t>这首诗通过</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邮票</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船票</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坟墓</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海峡</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等意象</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表达了诗人渴望与亲人团聚、渴望祖国早日统一以结束分离之苦的强烈愿望。</a:t>
            </a:r>
          </a:p>
        </p:txBody>
      </p:sp>
    </p:spTree>
  </p:cSld>
  <p:clrMapOvr>
    <a:masterClrMapping/>
  </p:clrMapOvr>
  <p:transition spd="med">
    <p:random/>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33154" name="矩形 433153"/>
          <p:cNvSpPr/>
          <p:nvPr/>
        </p:nvSpPr>
        <p:spPr>
          <a:xfrm>
            <a:off x="336566" y="1967454"/>
            <a:ext cx="10947579" cy="2861310"/>
          </a:xfrm>
          <a:prstGeom prst="rect">
            <a:avLst/>
          </a:prstGeom>
          <a:noFill/>
          <a:ln w="9525">
            <a:noFill/>
          </a:ln>
        </p:spPr>
        <p:txBody>
          <a:bodyPr anchor="ctr">
            <a:spAutoFit/>
          </a:bodyPr>
          <a:lstStyle/>
          <a:p>
            <a:pPr algn="just">
              <a:lnSpc>
                <a:spcPct val="150000"/>
              </a:lnSpc>
            </a:pPr>
            <a:r>
              <a:rPr lang="zh-CN" altLang="en-US" sz="2400">
                <a:solidFill>
                  <a:srgbClr val="000000"/>
                </a:solidFill>
                <a:latin typeface="宋体" panose="02010600030101010101" pitchFamily="2" charset="-122"/>
                <a:ea typeface="楷体_GB2312" pitchFamily="49" charset="-122"/>
              </a:rPr>
              <a:t>⑩</a:t>
            </a:r>
            <a:r>
              <a:rPr lang="zh-CN" altLang="en-US" sz="2400">
                <a:solidFill>
                  <a:srgbClr val="000000"/>
                </a:solidFill>
                <a:latin typeface="Times New Roman" panose="02020603050405020304" pitchFamily="18" charset="0"/>
                <a:ea typeface="楷体_GB2312" pitchFamily="49" charset="-122"/>
              </a:rPr>
              <a:t>如果每一种花都有</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楷体_GB2312" pitchFamily="49" charset="-122"/>
              </a:rPr>
              <a:t>花语</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我想</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油菜花的花语就是</a:t>
            </a:r>
            <a:r>
              <a:rPr lang="en-US" altLang="zh-CN" sz="2400">
                <a:solidFill>
                  <a:srgbClr val="000000"/>
                </a:solidFill>
                <a:latin typeface="Times New Roman" panose="02020603050405020304" pitchFamily="18" charset="0"/>
                <a:ea typeface="楷体_GB2312" pitchFamily="49" charset="-122"/>
              </a:rPr>
              <a:t>——</a:t>
            </a:r>
            <a:r>
              <a:rPr lang="zh-CN" altLang="en-US" sz="2400">
                <a:solidFill>
                  <a:srgbClr val="000000"/>
                </a:solidFill>
                <a:latin typeface="Times New Roman" panose="02020603050405020304" pitchFamily="18" charset="0"/>
                <a:ea typeface="楷体_GB2312" pitchFamily="49" charset="-122"/>
              </a:rPr>
              <a:t>故乡。记得某一年去往某地</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在一个镇子上采访</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不经意间</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经过一家屋后</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眼前突然出现了一大片油菜花。</a:t>
            </a:r>
            <a:r>
              <a:rPr lang="zh-CN" altLang="en-US" sz="2400" u="sng">
                <a:solidFill>
                  <a:srgbClr val="000000"/>
                </a:solidFill>
                <a:latin typeface="Times New Roman" panose="02020603050405020304" pitchFamily="18" charset="0"/>
                <a:ea typeface="楷体_GB2312" pitchFamily="49" charset="-122"/>
              </a:rPr>
              <a:t>置身花中</a:t>
            </a:r>
            <a:r>
              <a:rPr lang="zh-CN" altLang="en-US" sz="2400" u="sng">
                <a:solidFill>
                  <a:srgbClr val="000000"/>
                </a:solidFill>
                <a:latin typeface="Times New Roman" panose="02020603050405020304" pitchFamily="18" charset="0"/>
                <a:ea typeface="MingLiU_HKSCS" panose="02020500000000000000" pitchFamily="18" charset="-120"/>
              </a:rPr>
              <a:t>，</a:t>
            </a:r>
            <a:r>
              <a:rPr lang="zh-CN" altLang="en-US" sz="2400" u="sng">
                <a:solidFill>
                  <a:srgbClr val="000000"/>
                </a:solidFill>
                <a:latin typeface="Times New Roman" panose="02020603050405020304" pitchFamily="18" charset="0"/>
                <a:ea typeface="楷体_GB2312" pitchFamily="49" charset="-122"/>
              </a:rPr>
              <a:t>花入心田</a:t>
            </a:r>
            <a:r>
              <a:rPr lang="zh-CN" altLang="en-US" sz="2400" u="sng">
                <a:solidFill>
                  <a:srgbClr val="000000"/>
                </a:solidFill>
                <a:latin typeface="Times New Roman" panose="02020603050405020304" pitchFamily="18" charset="0"/>
                <a:ea typeface="MingLiU_HKSCS" panose="02020500000000000000" pitchFamily="18" charset="-120"/>
              </a:rPr>
              <a:t>，</a:t>
            </a:r>
            <a:r>
              <a:rPr lang="zh-CN" altLang="en-US" sz="2400" u="sng">
                <a:solidFill>
                  <a:srgbClr val="000000"/>
                </a:solidFill>
                <a:latin typeface="Times New Roman" panose="02020603050405020304" pitchFamily="18" charset="0"/>
                <a:ea typeface="楷体_GB2312" pitchFamily="49" charset="-122"/>
              </a:rPr>
              <a:t>一刹那</a:t>
            </a:r>
            <a:r>
              <a:rPr lang="zh-CN" altLang="en-US" sz="2400" u="sng">
                <a:solidFill>
                  <a:srgbClr val="000000"/>
                </a:solidFill>
                <a:latin typeface="Times New Roman" panose="02020603050405020304" pitchFamily="18" charset="0"/>
                <a:ea typeface="MingLiU_HKSCS" panose="02020500000000000000" pitchFamily="18" charset="-120"/>
              </a:rPr>
              <a:t>，</a:t>
            </a:r>
            <a:r>
              <a:rPr lang="zh-CN" altLang="en-US" sz="2400" u="sng">
                <a:solidFill>
                  <a:srgbClr val="000000"/>
                </a:solidFill>
                <a:latin typeface="Times New Roman" panose="02020603050405020304" pitchFamily="18" charset="0"/>
                <a:ea typeface="楷体_GB2312" pitchFamily="49" charset="-122"/>
              </a:rPr>
              <a:t>花站成了我</a:t>
            </a:r>
            <a:r>
              <a:rPr lang="zh-CN" altLang="en-US" sz="2400" u="sng">
                <a:solidFill>
                  <a:srgbClr val="000000"/>
                </a:solidFill>
                <a:latin typeface="Times New Roman" panose="02020603050405020304" pitchFamily="18" charset="0"/>
                <a:ea typeface="MingLiU_HKSCS" panose="02020500000000000000" pitchFamily="18" charset="-120"/>
              </a:rPr>
              <a:t>，</a:t>
            </a:r>
            <a:r>
              <a:rPr lang="zh-CN" altLang="en-US" sz="2400" u="sng">
                <a:solidFill>
                  <a:srgbClr val="000000"/>
                </a:solidFill>
                <a:latin typeface="Times New Roman" panose="02020603050405020304" pitchFamily="18" charset="0"/>
                <a:ea typeface="楷体_GB2312" pitchFamily="49" charset="-122"/>
              </a:rPr>
              <a:t>我跪成了花</a:t>
            </a:r>
            <a:r>
              <a:rPr lang="zh-CN" altLang="en-US" sz="2400" u="sng">
                <a:solidFill>
                  <a:srgbClr val="000000"/>
                </a:solidFill>
                <a:latin typeface="Times New Roman" panose="02020603050405020304" pitchFamily="18" charset="0"/>
                <a:ea typeface="MingLiU_HKSCS" panose="02020500000000000000" pitchFamily="18" charset="-120"/>
              </a:rPr>
              <a:t>，</a:t>
            </a:r>
            <a:r>
              <a:rPr lang="zh-CN" altLang="en-US" sz="2400" u="sng">
                <a:solidFill>
                  <a:srgbClr val="000000"/>
                </a:solidFill>
                <a:latin typeface="Times New Roman" panose="02020603050405020304" pitchFamily="18" charset="0"/>
                <a:ea typeface="楷体_GB2312" pitchFamily="49" charset="-122"/>
              </a:rPr>
              <a:t>天地之间只剩下一片灿烂的金黄。</a:t>
            </a:r>
            <a:r>
              <a:rPr lang="zh-CN" altLang="en-US" sz="2400">
                <a:solidFill>
                  <a:srgbClr val="000000"/>
                </a:solidFill>
                <a:latin typeface="Times New Roman" panose="02020603050405020304" pitchFamily="18" charset="0"/>
                <a:ea typeface="楷体_GB2312" pitchFamily="49" charset="-122"/>
              </a:rPr>
              <a:t>那一刻</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我真的以为</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自己是身在故乡。</a:t>
            </a:r>
          </a:p>
          <a:p>
            <a:pPr algn="r">
              <a:lnSpc>
                <a:spcPct val="150000"/>
              </a:lnSpc>
            </a:pPr>
            <a:r>
              <a:rPr lang="en-US" altLang="zh-CN" sz="2400">
                <a:solidFill>
                  <a:srgbClr val="000000"/>
                </a:solidFill>
                <a:latin typeface="Times New Roman" panose="02020603050405020304" pitchFamily="18" charset="0"/>
                <a:ea typeface="楷体_GB2312" pitchFamily="49" charset="-122"/>
              </a:rPr>
              <a:t>(</a:t>
            </a:r>
            <a:r>
              <a:rPr lang="zh-CN" altLang="en-US" sz="2400">
                <a:solidFill>
                  <a:srgbClr val="000000"/>
                </a:solidFill>
                <a:latin typeface="Times New Roman" panose="02020603050405020304" pitchFamily="18" charset="0"/>
                <a:ea typeface="楷体_GB2312" pitchFamily="49" charset="-122"/>
              </a:rPr>
              <a:t>选自</a:t>
            </a:r>
            <a:r>
              <a:rPr lang="en-US" altLang="zh-CN" sz="2400">
                <a:solidFill>
                  <a:srgbClr val="000000"/>
                </a:solidFill>
                <a:latin typeface="Times New Roman" panose="02020603050405020304" pitchFamily="18" charset="0"/>
                <a:ea typeface="楷体_GB2312" pitchFamily="49" charset="-122"/>
              </a:rPr>
              <a:t>2017</a:t>
            </a:r>
            <a:r>
              <a:rPr lang="zh-CN" altLang="en-US" sz="2400">
                <a:solidFill>
                  <a:srgbClr val="000000"/>
                </a:solidFill>
                <a:latin typeface="Times New Roman" panose="02020603050405020304" pitchFamily="18" charset="0"/>
                <a:ea typeface="楷体_GB2312" pitchFamily="49" charset="-122"/>
              </a:rPr>
              <a:t>年</a:t>
            </a:r>
            <a:r>
              <a:rPr lang="en-US" altLang="zh-CN" sz="2400">
                <a:solidFill>
                  <a:srgbClr val="000000"/>
                </a:solidFill>
                <a:latin typeface="Times New Roman" panose="02020603050405020304" pitchFamily="18" charset="0"/>
                <a:ea typeface="楷体_GB2312" pitchFamily="49" charset="-122"/>
              </a:rPr>
              <a:t>4</a:t>
            </a:r>
            <a:r>
              <a:rPr lang="zh-CN" altLang="en-US" sz="2400">
                <a:solidFill>
                  <a:srgbClr val="000000"/>
                </a:solidFill>
                <a:latin typeface="Times New Roman" panose="02020603050405020304" pitchFamily="18" charset="0"/>
                <a:ea typeface="楷体_GB2312" pitchFamily="49" charset="-122"/>
              </a:rPr>
              <a:t>月</a:t>
            </a:r>
            <a:r>
              <a:rPr lang="en-US" altLang="zh-CN" sz="2400">
                <a:solidFill>
                  <a:srgbClr val="000000"/>
                </a:solidFill>
                <a:latin typeface="Times New Roman" panose="02020603050405020304" pitchFamily="18" charset="0"/>
                <a:ea typeface="楷体_GB2312" pitchFamily="49" charset="-122"/>
              </a:rPr>
              <a:t>20</a:t>
            </a:r>
            <a:r>
              <a:rPr lang="zh-CN" altLang="en-US" sz="2400">
                <a:solidFill>
                  <a:srgbClr val="000000"/>
                </a:solidFill>
                <a:latin typeface="Times New Roman" panose="02020603050405020304" pitchFamily="18" charset="0"/>
                <a:ea typeface="楷体_GB2312" pitchFamily="49" charset="-122"/>
              </a:rPr>
              <a:t>日</a:t>
            </a:r>
            <a:r>
              <a:rPr lang="en-US" altLang="zh-CN" sz="2400">
                <a:solidFill>
                  <a:srgbClr val="000000"/>
                </a:solidFill>
                <a:latin typeface="Times New Roman" panose="02020603050405020304" pitchFamily="18" charset="0"/>
                <a:ea typeface="楷体_GB2312" pitchFamily="49" charset="-122"/>
              </a:rPr>
              <a:t>《</a:t>
            </a:r>
            <a:r>
              <a:rPr lang="zh-CN" altLang="en-US" sz="2400">
                <a:solidFill>
                  <a:srgbClr val="000000"/>
                </a:solidFill>
                <a:latin typeface="Times New Roman" panose="02020603050405020304" pitchFamily="18" charset="0"/>
                <a:ea typeface="楷体_GB2312" pitchFamily="49" charset="-122"/>
              </a:rPr>
              <a:t>人民日报</a:t>
            </a:r>
            <a:r>
              <a:rPr lang="en-US" altLang="zh-CN" sz="2400">
                <a:solidFill>
                  <a:srgbClr val="000000"/>
                </a:solidFill>
                <a:latin typeface="Times New Roman" panose="02020603050405020304" pitchFamily="18" charset="0"/>
                <a:ea typeface="楷体_GB2312" pitchFamily="49" charset="-122"/>
              </a:rPr>
              <a:t>》</a:t>
            </a:r>
            <a:r>
              <a:rPr lang="zh-CN" altLang="en-US" sz="2400">
                <a:solidFill>
                  <a:srgbClr val="000000"/>
                </a:solidFill>
                <a:latin typeface="Times New Roman" panose="02020603050405020304" pitchFamily="18" charset="0"/>
                <a:ea typeface="楷体_GB2312" pitchFamily="49" charset="-122"/>
              </a:rPr>
              <a:t>有删改</a:t>
            </a:r>
            <a:r>
              <a:rPr lang="en-US" altLang="zh-CN" sz="2400">
                <a:solidFill>
                  <a:srgbClr val="000000"/>
                </a:solidFill>
                <a:latin typeface="Times New Roman" panose="02020603050405020304" pitchFamily="18" charset="0"/>
                <a:ea typeface="楷体_GB2312" pitchFamily="49" charset="-122"/>
              </a:rPr>
              <a:t>)</a:t>
            </a:r>
            <a:endParaRPr lang="zh-CN" altLang="en-US" sz="2400">
              <a:solidFill>
                <a:srgbClr val="000000"/>
              </a:solidFill>
              <a:latin typeface="Times New Roman" panose="02020603050405020304" pitchFamily="18" charset="0"/>
              <a:ea typeface="楷体_GB2312" pitchFamily="49" charset="-122"/>
            </a:endParaRPr>
          </a:p>
        </p:txBody>
      </p:sp>
    </p:spTree>
  </p:cSld>
  <p:clrMapOvr>
    <a:masterClrMapping/>
  </p:clrMapOvr>
  <p:transition spd="med">
    <p:random/>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34178" name="矩形 434177"/>
          <p:cNvSpPr/>
          <p:nvPr/>
        </p:nvSpPr>
        <p:spPr>
          <a:xfrm>
            <a:off x="529112" y="1402834"/>
            <a:ext cx="10947579" cy="3415030"/>
          </a:xfrm>
          <a:prstGeom prst="rect">
            <a:avLst/>
          </a:prstGeom>
          <a:noFill/>
          <a:ln w="9525">
            <a:noFill/>
          </a:ln>
        </p:spPr>
        <p:txBody>
          <a:bodyPr anchor="ctr">
            <a:spAutoFit/>
          </a:bodyPr>
          <a:lstStyle/>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10</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文章第①段有何作用？</a:t>
            </a:r>
          </a:p>
          <a:p>
            <a:pPr algn="just">
              <a:lnSpc>
                <a:spcPct val="150000"/>
              </a:lnSpc>
            </a:pPr>
            <a:r>
              <a:rPr lang="zh-CN" altLang="en-US" sz="2400">
                <a:solidFill>
                  <a:srgbClr val="FF0000"/>
                </a:solidFill>
                <a:latin typeface="Times New Roman" panose="02020603050405020304" pitchFamily="18" charset="0"/>
                <a:cs typeface="Times New Roman" panose="02020603050405020304" pitchFamily="18" charset="0"/>
              </a:rPr>
              <a:t>引起下文</a:t>
            </a:r>
            <a:r>
              <a:rPr lang="zh-CN" altLang="en-US" sz="2400">
                <a:solidFill>
                  <a:srgbClr val="FF0000"/>
                </a:solidFill>
                <a:latin typeface="MingLiU_HKSCS" panose="02020500000000000000" pitchFamily="18" charset="-120"/>
                <a:ea typeface="MingLiU_HKSCS" panose="02020500000000000000" pitchFamily="18" charset="-120"/>
              </a:rPr>
              <a:t>，</a:t>
            </a:r>
            <a:r>
              <a:rPr lang="zh-CN" altLang="en-US" sz="2400">
                <a:solidFill>
                  <a:srgbClr val="FF0000"/>
                </a:solidFill>
                <a:latin typeface="Times New Roman" panose="02020603050405020304" pitchFamily="18" charset="0"/>
                <a:cs typeface="Times New Roman" panose="02020603050405020304" pitchFamily="18" charset="0"/>
              </a:rPr>
              <a:t>用“盛大的花事”引出记忆中的油菜花；用花事之盛大、风景之绚丽衬托出油菜花在我记忆中的重要地位。</a:t>
            </a:r>
            <a:endParaRPr lang="en-US" altLang="zh-CN" sz="2400">
              <a:solidFill>
                <a:srgbClr val="FF0000"/>
              </a:solidFill>
              <a:latin typeface="Times New Roman" panose="02020603050405020304" pitchFamily="18" charset="0"/>
              <a:cs typeface="Times New Roman" panose="02020603050405020304" pitchFamily="18" charset="0"/>
            </a:endParaRPr>
          </a:p>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11</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结合全文</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概括油菜花的特点。</a:t>
            </a:r>
          </a:p>
          <a:p>
            <a:pPr algn="just">
              <a:lnSpc>
                <a:spcPct val="150000"/>
              </a:lnSpc>
            </a:pPr>
            <a:r>
              <a:rPr lang="zh-CN" altLang="en-US" sz="2400">
                <a:solidFill>
                  <a:srgbClr val="FF0000"/>
                </a:solidFill>
                <a:latin typeface="Times New Roman" panose="02020603050405020304" pitchFamily="18" charset="0"/>
                <a:cs typeface="Times New Roman" panose="02020603050405020304" pitchFamily="18" charset="0"/>
              </a:rPr>
              <a:t>种植广泛；颜色金黄；并非观赏性的花</a:t>
            </a:r>
            <a:r>
              <a:rPr lang="zh-CN" altLang="en-US" sz="2400">
                <a:solidFill>
                  <a:srgbClr val="FF0000"/>
                </a:solidFill>
                <a:latin typeface="MingLiU_HKSCS" panose="02020500000000000000" pitchFamily="18" charset="-120"/>
                <a:ea typeface="MingLiU_HKSCS" panose="02020500000000000000" pitchFamily="18" charset="-120"/>
              </a:rPr>
              <a:t>，</a:t>
            </a:r>
            <a:r>
              <a:rPr lang="zh-CN" altLang="en-US" sz="2400">
                <a:solidFill>
                  <a:srgbClr val="FF0000"/>
                </a:solidFill>
                <a:latin typeface="Times New Roman" panose="02020603050405020304" pitchFamily="18" charset="0"/>
                <a:cs typeface="Times New Roman" panose="02020603050405020304" pitchFamily="18" charset="0"/>
              </a:rPr>
              <a:t>有实用价值；普通、平凡、质朴</a:t>
            </a:r>
            <a:r>
              <a:rPr lang="zh-CN" altLang="en-US" sz="2400">
                <a:solidFill>
                  <a:srgbClr val="FF0000"/>
                </a:solidFill>
                <a:latin typeface="MingLiU_HKSCS" panose="02020500000000000000" pitchFamily="18" charset="-120"/>
                <a:ea typeface="MingLiU_HKSCS" panose="02020500000000000000" pitchFamily="18" charset="-120"/>
              </a:rPr>
              <a:t>，</a:t>
            </a:r>
            <a:r>
              <a:rPr lang="zh-CN" altLang="en-US" sz="2400">
                <a:solidFill>
                  <a:srgbClr val="FF0000"/>
                </a:solidFill>
                <a:latin typeface="Times New Roman" panose="02020603050405020304" pitchFamily="18" charset="0"/>
                <a:cs typeface="Times New Roman" panose="02020603050405020304" pitchFamily="18" charset="0"/>
              </a:rPr>
              <a:t>但明亮、健康、泼辣、热烈。</a:t>
            </a:r>
            <a:endParaRPr lang="zh-CN" altLang="en-US" sz="2400">
              <a:solidFill>
                <a:srgbClr val="FF0000"/>
              </a:solidFill>
              <a:latin typeface="Times New Roman" panose="02020603050405020304" pitchFamily="18" charset="0"/>
              <a:ea typeface="Times New Roman" panose="02020603050405020304" pitchFamily="18" charset="0"/>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34178">
                                            <p:txEl>
                                              <p:pRg st="1" end="1"/>
                                            </p:txEl>
                                          </p:spTgt>
                                        </p:tgtEl>
                                        <p:attrNameLst>
                                          <p:attrName>style.visibility</p:attrName>
                                        </p:attrNameLst>
                                      </p:cBhvr>
                                      <p:to>
                                        <p:strVal val="visible"/>
                                      </p:to>
                                    </p:set>
                                    <p:animEffect transition="in" filter="blinds(horizontal)">
                                      <p:cBhvr>
                                        <p:cTn id="7" dur="500"/>
                                        <p:tgtEl>
                                          <p:spTgt spid="434178">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34178">
                                            <p:txEl>
                                              <p:pRg st="3" end="3"/>
                                            </p:txEl>
                                          </p:spTgt>
                                        </p:tgtEl>
                                        <p:attrNameLst>
                                          <p:attrName>style.visibility</p:attrName>
                                        </p:attrNameLst>
                                      </p:cBhvr>
                                      <p:to>
                                        <p:strVal val="visible"/>
                                      </p:to>
                                    </p:set>
                                    <p:animEffect transition="in" filter="blinds(horizontal)">
                                      <p:cBhvr>
                                        <p:cTn id="12" dur="500"/>
                                        <p:tgtEl>
                                          <p:spTgt spid="43417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35202" name="矩形 435201"/>
          <p:cNvSpPr/>
          <p:nvPr/>
        </p:nvSpPr>
        <p:spPr>
          <a:xfrm>
            <a:off x="433897" y="1047368"/>
            <a:ext cx="10947579" cy="3969385"/>
          </a:xfrm>
          <a:prstGeom prst="rect">
            <a:avLst/>
          </a:prstGeom>
          <a:noFill/>
          <a:ln w="9525">
            <a:noFill/>
          </a:ln>
        </p:spPr>
        <p:txBody>
          <a:bodyPr anchor="ctr">
            <a:spAutoFit/>
          </a:bodyPr>
          <a:lstStyle/>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12</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赏析文中画线句子。</a:t>
            </a:r>
          </a:p>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(1)</a:t>
            </a:r>
            <a:r>
              <a:rPr lang="zh-CN" altLang="en-US" sz="2400">
                <a:solidFill>
                  <a:srgbClr val="000000"/>
                </a:solidFill>
                <a:latin typeface="Times New Roman" panose="02020603050405020304" pitchFamily="18" charset="0"/>
                <a:ea typeface="楷体_GB2312" pitchFamily="49" charset="-122"/>
              </a:rPr>
              <a:t>当有些花正在得到别人们的精心栽培、呵护之时</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与油菜花的命运相关的</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却永远是田间地头的播种收获</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是水乡垛田间的摇橹穿梭</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是房上房顶的缕缕炊烟</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是世世代代的繁衍生息</a:t>
            </a:r>
            <a:r>
              <a:rPr lang="en-US" altLang="zh-CN" sz="2400">
                <a:solidFill>
                  <a:srgbClr val="000000"/>
                </a:solidFill>
                <a:latin typeface="宋体" panose="02010600030101010101" pitchFamily="2" charset="-122"/>
                <a:ea typeface="Times New Roman" panose="02020603050405020304" pitchFamily="18" charset="0"/>
              </a:rPr>
              <a:t>……</a:t>
            </a:r>
            <a:endParaRPr lang="en-US" altLang="zh-CN" sz="2400">
              <a:solidFill>
                <a:srgbClr val="000000"/>
              </a:solidFill>
              <a:latin typeface="Times New Roman" panose="02020603050405020304" pitchFamily="18" charset="0"/>
              <a:cs typeface="Times New Roman" panose="02020603050405020304" pitchFamily="18" charset="0"/>
            </a:endParaRPr>
          </a:p>
          <a:p>
            <a:pPr algn="just">
              <a:lnSpc>
                <a:spcPct val="150000"/>
              </a:lnSpc>
            </a:pPr>
            <a:r>
              <a:rPr lang="zh-CN" altLang="en-US" sz="2400">
                <a:solidFill>
                  <a:srgbClr val="FF0000"/>
                </a:solidFill>
                <a:latin typeface="Times New Roman" panose="02020603050405020304" pitchFamily="18" charset="0"/>
                <a:cs typeface="Times New Roman" panose="02020603050405020304" pitchFamily="18" charset="0"/>
              </a:rPr>
              <a:t>将油菜花与那些需要精心栽培、呵护的花对比</a:t>
            </a:r>
            <a:r>
              <a:rPr lang="zh-CN" altLang="en-US" sz="2400">
                <a:solidFill>
                  <a:srgbClr val="FF0000"/>
                </a:solidFill>
                <a:latin typeface="MingLiU_HKSCS" panose="02020500000000000000" pitchFamily="18" charset="-120"/>
                <a:ea typeface="MingLiU_HKSCS" panose="02020500000000000000" pitchFamily="18" charset="-120"/>
              </a:rPr>
              <a:t>，</a:t>
            </a:r>
            <a:r>
              <a:rPr lang="zh-CN" altLang="en-US" sz="2400">
                <a:solidFill>
                  <a:srgbClr val="FF0000"/>
                </a:solidFill>
                <a:latin typeface="Times New Roman" panose="02020603050405020304" pitchFamily="18" charset="0"/>
                <a:cs typeface="Times New Roman" panose="02020603050405020304" pitchFamily="18" charset="0"/>
              </a:rPr>
              <a:t>表现了油菜花沾满生活的烟火气；运用排比的修辞手法</a:t>
            </a:r>
            <a:r>
              <a:rPr lang="zh-CN" altLang="en-US" sz="2400">
                <a:solidFill>
                  <a:srgbClr val="FF0000"/>
                </a:solidFill>
                <a:latin typeface="MingLiU_HKSCS" panose="02020500000000000000" pitchFamily="18" charset="-120"/>
                <a:ea typeface="MingLiU_HKSCS" panose="02020500000000000000" pitchFamily="18" charset="-120"/>
              </a:rPr>
              <a:t>，</a:t>
            </a:r>
            <a:r>
              <a:rPr lang="zh-CN" altLang="en-US" sz="2400">
                <a:solidFill>
                  <a:srgbClr val="FF0000"/>
                </a:solidFill>
                <a:latin typeface="Times New Roman" panose="02020603050405020304" pitchFamily="18" charset="0"/>
                <a:cs typeface="Times New Roman" panose="02020603050405020304" pitchFamily="18" charset="0"/>
              </a:rPr>
              <a:t>由日常生活写到生命传承</a:t>
            </a:r>
            <a:r>
              <a:rPr lang="zh-CN" altLang="en-US" sz="2400">
                <a:solidFill>
                  <a:srgbClr val="FF0000"/>
                </a:solidFill>
                <a:latin typeface="MingLiU_HKSCS" panose="02020500000000000000" pitchFamily="18" charset="-120"/>
                <a:ea typeface="MingLiU_HKSCS" panose="02020500000000000000" pitchFamily="18" charset="-120"/>
              </a:rPr>
              <a:t>，</a:t>
            </a:r>
            <a:r>
              <a:rPr lang="zh-CN" altLang="en-US" sz="2400">
                <a:solidFill>
                  <a:srgbClr val="FF0000"/>
                </a:solidFill>
                <a:latin typeface="Times New Roman" panose="02020603050405020304" pitchFamily="18" charset="0"/>
                <a:cs typeface="Times New Roman" panose="02020603050405020304" pitchFamily="18" charset="0"/>
              </a:rPr>
              <a:t>表现了油菜花与人的生活密切相关。</a:t>
            </a:r>
            <a:endParaRPr lang="zh-CN" altLang="en-US" sz="2400">
              <a:solidFill>
                <a:srgbClr val="FF0000"/>
              </a:solidFill>
              <a:latin typeface="Times New Roman" panose="02020603050405020304" pitchFamily="18" charset="0"/>
              <a:ea typeface="Times New Roman" panose="02020603050405020304" pitchFamily="18" charset="0"/>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35202">
                                            <p:txEl>
                                              <p:pRg st="2" end="2"/>
                                            </p:txEl>
                                          </p:spTgt>
                                        </p:tgtEl>
                                        <p:attrNameLst>
                                          <p:attrName>style.visibility</p:attrName>
                                        </p:attrNameLst>
                                      </p:cBhvr>
                                      <p:to>
                                        <p:strVal val="visible"/>
                                      </p:to>
                                    </p:set>
                                    <p:animEffect transition="in" filter="blinds(horizontal)">
                                      <p:cBhvr>
                                        <p:cTn id="7" dur="500"/>
                                        <p:tgtEl>
                                          <p:spTgt spid="43520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36226" name="矩形 436225"/>
          <p:cNvSpPr/>
          <p:nvPr/>
        </p:nvSpPr>
        <p:spPr>
          <a:xfrm>
            <a:off x="433897" y="1282552"/>
            <a:ext cx="10947579" cy="4523105"/>
          </a:xfrm>
          <a:prstGeom prst="rect">
            <a:avLst/>
          </a:prstGeom>
          <a:noFill/>
          <a:ln w="9525">
            <a:noFill/>
          </a:ln>
        </p:spPr>
        <p:txBody>
          <a:bodyPr anchor="ctr">
            <a:spAutoFit/>
          </a:bodyPr>
          <a:lstStyle/>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(2)</a:t>
            </a:r>
            <a:r>
              <a:rPr lang="zh-CN" altLang="en-US" sz="2400">
                <a:solidFill>
                  <a:srgbClr val="000000"/>
                </a:solidFill>
                <a:latin typeface="Times New Roman" panose="02020603050405020304" pitchFamily="18" charset="0"/>
                <a:ea typeface="楷体_GB2312" pitchFamily="49" charset="-122"/>
              </a:rPr>
              <a:t>置身花中</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花入心田</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一刹那</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花站成了我</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我跪成了花</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天地之间只剩下一片灿烂的金黄。</a:t>
            </a:r>
            <a:endParaRPr lang="zh-CN" altLang="en-US" sz="2400">
              <a:solidFill>
                <a:srgbClr val="000000"/>
              </a:solidFill>
              <a:latin typeface="Times New Roman" panose="02020603050405020304" pitchFamily="18" charset="0"/>
              <a:cs typeface="Times New Roman" panose="02020603050405020304" pitchFamily="18" charset="0"/>
            </a:endParaRPr>
          </a:p>
          <a:p>
            <a:pPr algn="just">
              <a:lnSpc>
                <a:spcPct val="150000"/>
              </a:lnSpc>
            </a:pPr>
            <a:r>
              <a:rPr lang="zh-CN" altLang="en-US" sz="2400">
                <a:solidFill>
                  <a:srgbClr val="FF0000"/>
                </a:solidFill>
                <a:latin typeface="Times New Roman" panose="02020603050405020304" pitchFamily="18" charset="0"/>
                <a:cs typeface="Times New Roman" panose="02020603050405020304" pitchFamily="18" charset="0"/>
              </a:rPr>
              <a:t>综合运用对偶、拟人、顶针等修辞手法</a:t>
            </a:r>
            <a:r>
              <a:rPr lang="en-US" altLang="zh-CN" sz="2400">
                <a:solidFill>
                  <a:srgbClr val="FF0000"/>
                </a:solidFill>
                <a:latin typeface="Times New Roman" panose="02020603050405020304" pitchFamily="18" charset="0"/>
                <a:cs typeface="Times New Roman" panose="02020603050405020304" pitchFamily="18" charset="0"/>
              </a:rPr>
              <a:t>(</a:t>
            </a:r>
            <a:r>
              <a:rPr lang="zh-CN" altLang="en-US" sz="2400">
                <a:solidFill>
                  <a:srgbClr val="FF0000"/>
                </a:solidFill>
                <a:latin typeface="Times New Roman" panose="02020603050405020304" pitchFamily="18" charset="0"/>
                <a:cs typeface="Times New Roman" panose="02020603050405020304" pitchFamily="18" charset="0"/>
              </a:rPr>
              <a:t>或使用“入”“站”“跪”等词语</a:t>
            </a:r>
            <a:r>
              <a:rPr lang="en-US" altLang="zh-CN" sz="2400">
                <a:solidFill>
                  <a:srgbClr val="FF0000"/>
                </a:solidFill>
                <a:latin typeface="Times New Roman" panose="02020603050405020304" pitchFamily="18" charset="0"/>
                <a:cs typeface="Times New Roman" panose="02020603050405020304" pitchFamily="18" charset="0"/>
              </a:rPr>
              <a:t>)</a:t>
            </a:r>
            <a:r>
              <a:rPr lang="zh-CN" altLang="en-US" sz="2400">
                <a:solidFill>
                  <a:srgbClr val="FF0000"/>
                </a:solidFill>
                <a:latin typeface="MingLiU_HKSCS" panose="02020500000000000000" pitchFamily="18" charset="-120"/>
                <a:ea typeface="MingLiU_HKSCS" panose="02020500000000000000" pitchFamily="18" charset="-120"/>
              </a:rPr>
              <a:t>，</a:t>
            </a:r>
            <a:r>
              <a:rPr lang="zh-CN" altLang="en-US" sz="2400">
                <a:solidFill>
                  <a:srgbClr val="FF0000"/>
                </a:solidFill>
                <a:latin typeface="Times New Roman" panose="02020603050405020304" pitchFamily="18" charset="0"/>
                <a:cs typeface="Times New Roman" panose="02020603050405020304" pitchFamily="18" charset="0"/>
              </a:rPr>
              <a:t>生动形象地写出了我与油菜花融为一体的情境</a:t>
            </a:r>
            <a:r>
              <a:rPr lang="zh-CN" altLang="en-US" sz="2400">
                <a:solidFill>
                  <a:srgbClr val="FF0000"/>
                </a:solidFill>
                <a:latin typeface="MingLiU_HKSCS" panose="02020500000000000000" pitchFamily="18" charset="-120"/>
                <a:ea typeface="MingLiU_HKSCS" panose="02020500000000000000" pitchFamily="18" charset="-120"/>
              </a:rPr>
              <a:t>，</a:t>
            </a:r>
            <a:r>
              <a:rPr lang="zh-CN" altLang="en-US" sz="2400">
                <a:solidFill>
                  <a:srgbClr val="FF0000"/>
                </a:solidFill>
                <a:latin typeface="Times New Roman" panose="02020603050405020304" pitchFamily="18" charset="0"/>
                <a:cs typeface="Times New Roman" panose="02020603050405020304" pitchFamily="18" charset="0"/>
              </a:rPr>
              <a:t>表达了我对油菜花无比的热爱之情。</a:t>
            </a:r>
          </a:p>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13</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请结合全文谈谈</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作者为什么说“有它的地方</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叫故乡”。</a:t>
            </a:r>
          </a:p>
          <a:p>
            <a:pPr algn="just">
              <a:lnSpc>
                <a:spcPct val="150000"/>
              </a:lnSpc>
            </a:pPr>
            <a:r>
              <a:rPr lang="zh-CN" altLang="en-US" sz="2400">
                <a:solidFill>
                  <a:srgbClr val="FF0000"/>
                </a:solidFill>
                <a:latin typeface="Times New Roman" panose="02020603050405020304" pitchFamily="18" charset="0"/>
                <a:cs typeface="Times New Roman" panose="02020603050405020304" pitchFamily="18" charset="0"/>
              </a:rPr>
              <a:t>故乡盛产油菜花</a:t>
            </a:r>
            <a:r>
              <a:rPr lang="zh-CN" altLang="en-US" sz="2400">
                <a:solidFill>
                  <a:srgbClr val="FF0000"/>
                </a:solidFill>
                <a:latin typeface="MingLiU_HKSCS" panose="02020500000000000000" pitchFamily="18" charset="-120"/>
                <a:ea typeface="MingLiU_HKSCS" panose="02020500000000000000" pitchFamily="18" charset="-120"/>
              </a:rPr>
              <a:t>，</a:t>
            </a:r>
            <a:r>
              <a:rPr lang="zh-CN" altLang="en-US" sz="2400">
                <a:solidFill>
                  <a:srgbClr val="FF0000"/>
                </a:solidFill>
                <a:latin typeface="Times New Roman" panose="02020603050405020304" pitchFamily="18" charset="0"/>
                <a:cs typeface="Times New Roman" panose="02020603050405020304" pitchFamily="18" charset="0"/>
              </a:rPr>
              <a:t>油菜花承载着我对苏中水乡和童年的美好记忆；油菜花的特殊气质</a:t>
            </a:r>
            <a:r>
              <a:rPr lang="zh-CN" altLang="en-US" sz="2400">
                <a:solidFill>
                  <a:srgbClr val="FF0000"/>
                </a:solidFill>
                <a:latin typeface="MingLiU_HKSCS" panose="02020500000000000000" pitchFamily="18" charset="-120"/>
                <a:ea typeface="MingLiU_HKSCS" panose="02020500000000000000" pitchFamily="18" charset="-120"/>
              </a:rPr>
              <a:t>，</a:t>
            </a:r>
            <a:r>
              <a:rPr lang="zh-CN" altLang="en-US" sz="2400">
                <a:solidFill>
                  <a:srgbClr val="FF0000"/>
                </a:solidFill>
                <a:latin typeface="Times New Roman" panose="02020603050405020304" pitchFamily="18" charset="0"/>
                <a:cs typeface="Times New Roman" panose="02020603050405020304" pitchFamily="18" charset="0"/>
              </a:rPr>
              <a:t>与“故乡”这个字眼最为贴切</a:t>
            </a:r>
            <a:r>
              <a:rPr lang="zh-CN" altLang="en-US" sz="2400">
                <a:solidFill>
                  <a:srgbClr val="FF0000"/>
                </a:solidFill>
                <a:latin typeface="MingLiU_HKSCS" panose="02020500000000000000" pitchFamily="18" charset="-120"/>
                <a:ea typeface="MingLiU_HKSCS" panose="02020500000000000000" pitchFamily="18" charset="-120"/>
              </a:rPr>
              <a:t>，</a:t>
            </a:r>
            <a:r>
              <a:rPr lang="zh-CN" altLang="en-US" sz="2400">
                <a:solidFill>
                  <a:srgbClr val="FF0000"/>
                </a:solidFill>
                <a:latin typeface="Times New Roman" panose="02020603050405020304" pitchFamily="18" charset="0"/>
                <a:cs typeface="Times New Roman" panose="02020603050405020304" pitchFamily="18" charset="0"/>
              </a:rPr>
              <a:t>让人不由自主地想到故乡景</a:t>
            </a:r>
            <a:r>
              <a:rPr lang="zh-CN" altLang="en-US" sz="2400">
                <a:solidFill>
                  <a:srgbClr val="FF0000"/>
                </a:solidFill>
                <a:latin typeface="MingLiU_HKSCS" panose="02020500000000000000" pitchFamily="18" charset="-120"/>
                <a:ea typeface="MingLiU_HKSCS" panose="02020500000000000000" pitchFamily="18" charset="-120"/>
              </a:rPr>
              <a:t>，</a:t>
            </a:r>
            <a:r>
              <a:rPr lang="zh-CN" altLang="en-US" sz="2400">
                <a:solidFill>
                  <a:srgbClr val="FF0000"/>
                </a:solidFill>
                <a:latin typeface="Times New Roman" panose="02020603050405020304" pitchFamily="18" charset="0"/>
                <a:cs typeface="Times New Roman" panose="02020603050405020304" pitchFamily="18" charset="0"/>
              </a:rPr>
              <a:t>故乡事</a:t>
            </a:r>
            <a:r>
              <a:rPr lang="zh-CN" altLang="en-US" sz="2400">
                <a:solidFill>
                  <a:srgbClr val="FF0000"/>
                </a:solidFill>
                <a:latin typeface="MingLiU_HKSCS" panose="02020500000000000000" pitchFamily="18" charset="-120"/>
                <a:ea typeface="MingLiU_HKSCS" panose="02020500000000000000" pitchFamily="18" charset="-120"/>
              </a:rPr>
              <a:t>，</a:t>
            </a:r>
            <a:r>
              <a:rPr lang="zh-CN" altLang="en-US" sz="2400">
                <a:solidFill>
                  <a:srgbClr val="FF0000"/>
                </a:solidFill>
                <a:latin typeface="Times New Roman" panose="02020603050405020304" pitchFamily="18" charset="0"/>
                <a:cs typeface="Times New Roman" panose="02020603050405020304" pitchFamily="18" charset="0"/>
              </a:rPr>
              <a:t>乃至故乡人。</a:t>
            </a:r>
            <a:endParaRPr lang="zh-CN" altLang="en-US" sz="2400">
              <a:solidFill>
                <a:srgbClr val="FF0000"/>
              </a:solidFill>
              <a:latin typeface="Times New Roman" panose="02020603050405020304" pitchFamily="18" charset="0"/>
              <a:ea typeface="Times New Roman" panose="02020603050405020304" pitchFamily="18" charset="0"/>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36226">
                                            <p:txEl>
                                              <p:pRg st="1" end="1"/>
                                            </p:txEl>
                                          </p:spTgt>
                                        </p:tgtEl>
                                        <p:attrNameLst>
                                          <p:attrName>style.visibility</p:attrName>
                                        </p:attrNameLst>
                                      </p:cBhvr>
                                      <p:to>
                                        <p:strVal val="visible"/>
                                      </p:to>
                                    </p:set>
                                    <p:animEffect transition="in" filter="blinds(horizontal)">
                                      <p:cBhvr>
                                        <p:cTn id="7" dur="500"/>
                                        <p:tgtEl>
                                          <p:spTgt spid="436226">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36226">
                                            <p:txEl>
                                              <p:pRg st="3" end="3"/>
                                            </p:txEl>
                                          </p:spTgt>
                                        </p:tgtEl>
                                        <p:attrNameLst>
                                          <p:attrName>style.visibility</p:attrName>
                                        </p:attrNameLst>
                                      </p:cBhvr>
                                      <p:to>
                                        <p:strVal val="visible"/>
                                      </p:to>
                                    </p:set>
                                    <p:animEffect transition="in" filter="blinds(horizontal)">
                                      <p:cBhvr>
                                        <p:cTn id="12" dur="500"/>
                                        <p:tgtEl>
                                          <p:spTgt spid="43622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51586" name="图片 451585" descr="C:/Users/Administrator/Desktop/九上语文（人教）练闯考 教师用书已导pdf梁慧琳2018/文采展示.TIF"/>
          <p:cNvPicPr>
            <a:picLocks noChangeAspect="1"/>
          </p:cNvPicPr>
          <p:nvPr/>
        </p:nvPicPr>
        <p:blipFill>
          <a:blip r:embed="rId3" r:link="rId2"/>
          <a:stretch>
            <a:fillRect/>
          </a:stretch>
        </p:blipFill>
        <p:spPr>
          <a:xfrm>
            <a:off x="2640764" y="2469236"/>
            <a:ext cx="6916821" cy="1163736"/>
          </a:xfrm>
          <a:prstGeom prst="rect">
            <a:avLst/>
          </a:prstGeom>
          <a:noFill/>
          <a:ln w="9525">
            <a:noFill/>
          </a:ln>
        </p:spPr>
      </p:pic>
    </p:spTree>
  </p:cSld>
  <p:clrMapOvr>
    <a:masterClrMapping/>
  </p:clrMapOvr>
  <p:transition spd="med">
    <p:random/>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44418" name="矩形 444417"/>
          <p:cNvSpPr/>
          <p:nvPr/>
        </p:nvSpPr>
        <p:spPr>
          <a:xfrm>
            <a:off x="529112" y="1005374"/>
            <a:ext cx="10947579" cy="5077460"/>
          </a:xfrm>
          <a:prstGeom prst="rect">
            <a:avLst/>
          </a:prstGeom>
          <a:noFill/>
          <a:ln w="9525">
            <a:noFill/>
          </a:ln>
        </p:spPr>
        <p:txBody>
          <a:bodyPr anchor="ctr">
            <a:spAutoFit/>
          </a:bodyPr>
          <a:lstStyle/>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14</a:t>
            </a:r>
            <a:r>
              <a:rPr lang="zh-CN" altLang="en-US" sz="2400">
                <a:solidFill>
                  <a:srgbClr val="000000"/>
                </a:solidFill>
                <a:latin typeface="MingLiU_HKSCS" panose="02020500000000000000" pitchFamily="18" charset="-120"/>
                <a:ea typeface="MingLiU_HKSCS" panose="02020500000000000000" pitchFamily="18" charset="-120"/>
              </a:rPr>
              <a:t>．</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乡愁</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这首脍炙人口的小诗以时间为序</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通过“邮票”“船票”“坟墓”“海峡”等意象</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道出了诗人的心声</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抒写了渴望与亲人团聚、渴望祖国早日统一以结束骨肉分离之苦的强烈愿望。</a:t>
            </a:r>
          </a:p>
          <a:p>
            <a:pPr algn="just">
              <a:lnSpc>
                <a:spcPct val="150000"/>
              </a:lnSpc>
            </a:pPr>
            <a:r>
              <a:rPr lang="zh-CN" altLang="en-US" sz="2400">
                <a:solidFill>
                  <a:srgbClr val="000000"/>
                </a:solidFill>
                <a:latin typeface="Times New Roman" panose="02020603050405020304" pitchFamily="18" charset="0"/>
                <a:cs typeface="Times New Roman" panose="02020603050405020304" pitchFamily="18" charset="0"/>
              </a:rPr>
              <a:t>请你以时间顺序</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仿</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乡愁</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写一首小诗</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抒发内心情感。</a:t>
            </a:r>
          </a:p>
          <a:p>
            <a:pPr algn="just">
              <a:lnSpc>
                <a:spcPct val="150000"/>
              </a:lnSpc>
            </a:pPr>
            <a:r>
              <a:rPr lang="zh-CN" altLang="en-US" sz="2400">
                <a:solidFill>
                  <a:srgbClr val="000000"/>
                </a:solidFill>
                <a:latin typeface="Times New Roman" panose="02020603050405020304" pitchFamily="18" charset="0"/>
                <a:cs typeface="Times New Roman" panose="02020603050405020304" pitchFamily="18" charset="0"/>
              </a:rPr>
              <a:t> 示例：　　　　　　　　新芽　　　　　　　　　</a:t>
            </a:r>
          </a:p>
          <a:p>
            <a:pPr algn="just">
              <a:lnSpc>
                <a:spcPct val="150000"/>
              </a:lnSpc>
            </a:pPr>
            <a:r>
              <a:rPr lang="zh-CN" altLang="en-US" sz="2400">
                <a:solidFill>
                  <a:srgbClr val="000000"/>
                </a:solidFill>
                <a:latin typeface="Times New Roman" panose="02020603050405020304" pitchFamily="18" charset="0"/>
                <a:cs typeface="Times New Roman" panose="02020603050405020304" pitchFamily="18" charset="0"/>
              </a:rPr>
              <a:t>春天时</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新芽娇媚如花</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穿着轻纱</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沐浴着春阳</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舒意地成长</a:t>
            </a:r>
          </a:p>
          <a:p>
            <a:pPr algn="just">
              <a:lnSpc>
                <a:spcPct val="150000"/>
              </a:lnSpc>
            </a:pPr>
            <a:r>
              <a:rPr lang="zh-CN" altLang="en-US" sz="2400">
                <a:solidFill>
                  <a:srgbClr val="000000"/>
                </a:solidFill>
                <a:latin typeface="Times New Roman" panose="02020603050405020304" pitchFamily="18" charset="0"/>
                <a:cs typeface="Times New Roman" panose="02020603050405020304" pitchFamily="18" charset="0"/>
              </a:rPr>
              <a:t>夏天时</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披着绿纱</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簇拥枝头</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舞蹈着凉风</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惬意地招摇</a:t>
            </a:r>
          </a:p>
          <a:p>
            <a:pPr algn="just">
              <a:lnSpc>
                <a:spcPct val="150000"/>
              </a:lnSpc>
            </a:pPr>
            <a:r>
              <a:rPr lang="zh-CN" altLang="en-US" sz="2400">
                <a:solidFill>
                  <a:srgbClr val="000000"/>
                </a:solidFill>
                <a:latin typeface="Times New Roman" panose="02020603050405020304" pitchFamily="18" charset="0"/>
                <a:cs typeface="Times New Roman" panose="02020603050405020304" pitchFamily="18" charset="0"/>
              </a:rPr>
              <a:t>秋天时</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披上黄衣</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飘落枝头</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旋转着舞姿</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静美地飘落</a:t>
            </a:r>
          </a:p>
          <a:p>
            <a:pPr algn="just">
              <a:lnSpc>
                <a:spcPct val="150000"/>
              </a:lnSpc>
            </a:pPr>
            <a:r>
              <a:rPr lang="zh-CN" altLang="en-US" sz="2400">
                <a:solidFill>
                  <a:srgbClr val="000000"/>
                </a:solidFill>
                <a:latin typeface="Times New Roman" panose="02020603050405020304" pitchFamily="18" charset="0"/>
                <a:cs typeface="Times New Roman" panose="02020603050405020304" pitchFamily="18" charset="0"/>
              </a:rPr>
              <a:t>而冬天</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躺在冰冷的泥地</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消逝着残肢</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化一捧黑土</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默默地消融</a:t>
            </a:r>
            <a:endParaRPr lang="zh-CN" altLang="en-US" sz="2400">
              <a:solidFill>
                <a:srgbClr val="000000"/>
              </a:solidFill>
              <a:latin typeface="Times New Roman" panose="02020603050405020304" pitchFamily="18" charset="0"/>
              <a:ea typeface="Times New Roman" panose="02020603050405020304" pitchFamily="18" charset="0"/>
            </a:endParaRPr>
          </a:p>
        </p:txBody>
      </p:sp>
      <p:pic>
        <p:nvPicPr>
          <p:cNvPr id="444419" name="New picture"/>
          <p:cNvPicPr/>
          <p:nvPr/>
        </p:nvPicPr>
        <p:blipFill>
          <a:blip r:embed="rId2"/>
          <a:stretch>
            <a:fillRect/>
          </a:stretch>
        </p:blipFill>
        <p:spPr>
          <a:xfrm>
            <a:off x="11214100" y="11823700"/>
            <a:ext cx="342900" cy="266700"/>
          </a:xfrm>
          <a:prstGeom prst="cube">
            <a:avLst/>
          </a:prstGeom>
        </p:spPr>
      </p:pic>
    </p:spTree>
  </p:cSld>
  <p:clrMapOvr>
    <a:masterClrMapping/>
  </p:clrMapOvr>
  <p:transition spd="med">
    <p:random/>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8578" name="矩形 408577"/>
          <p:cNvSpPr/>
          <p:nvPr/>
        </p:nvSpPr>
        <p:spPr>
          <a:xfrm>
            <a:off x="529112" y="457681"/>
            <a:ext cx="10947579" cy="5631180"/>
          </a:xfrm>
          <a:prstGeom prst="rect">
            <a:avLst/>
          </a:prstGeom>
          <a:noFill/>
          <a:ln w="9525">
            <a:noFill/>
          </a:ln>
        </p:spPr>
        <p:txBody>
          <a:bodyPr anchor="ctr">
            <a:spAutoFit/>
          </a:bodyPr>
          <a:lstStyle/>
          <a:p>
            <a:pPr algn="just">
              <a:lnSpc>
                <a:spcPct val="150000"/>
              </a:lnSpc>
            </a:pPr>
            <a:r>
              <a:rPr lang="en-US" altLang="zh-CN" sz="2400">
                <a:solidFill>
                  <a:srgbClr val="000000"/>
                </a:solidFill>
                <a:latin typeface="Times New Roman" panose="02020603050405020304" pitchFamily="18" charset="0"/>
                <a:ea typeface="黑体" panose="02010609060101010101" pitchFamily="49" charset="-122"/>
              </a:rPr>
              <a:t>3</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黑体" panose="02010609060101010101" pitchFamily="49" charset="-122"/>
                <a:ea typeface="黑体" panose="02010609060101010101" pitchFamily="49" charset="-122"/>
              </a:rPr>
              <a:t>结构图解</a:t>
            </a:r>
            <a:endParaRPr lang="zh-CN" altLang="en-US" sz="2400">
              <a:solidFill>
                <a:srgbClr val="000000"/>
              </a:solidFill>
              <a:latin typeface="Times New Roman" panose="02020603050405020304" pitchFamily="18" charset="0"/>
              <a:ea typeface="仿宋_GB2312" charset="-122"/>
            </a:endParaRPr>
          </a:p>
          <a:p>
            <a:pPr algn="just">
              <a:lnSpc>
                <a:spcPct val="150000"/>
              </a:lnSpc>
            </a:pPr>
            <a:r>
              <a:rPr lang="zh-CN" altLang="en-US" sz="2400">
                <a:solidFill>
                  <a:srgbClr val="000000"/>
                </a:solidFill>
                <a:latin typeface="Times New Roman" panose="02020603050405020304" pitchFamily="18" charset="0"/>
                <a:ea typeface="仿宋_GB2312" charset="-122"/>
              </a:rPr>
              <a:t>少年</a:t>
            </a:r>
            <a:r>
              <a:rPr lang="en-US" altLang="zh-CN" sz="2400">
                <a:solidFill>
                  <a:srgbClr val="000000"/>
                </a:solidFill>
                <a:latin typeface="Courier New" panose="02070309020205020404" pitchFamily="49" charset="0"/>
                <a:ea typeface="仿宋_GB2312" charset="-122"/>
              </a:rPr>
              <a:t>——</a:t>
            </a:r>
            <a:r>
              <a:rPr lang="zh-CN" altLang="en-US" sz="2400">
                <a:solidFill>
                  <a:srgbClr val="000000"/>
                </a:solidFill>
                <a:latin typeface="Times New Roman" panose="02020603050405020304" pitchFamily="18" charset="0"/>
                <a:ea typeface="仿宋_GB2312" charset="-122"/>
              </a:rPr>
              <a:t>邮票</a:t>
            </a:r>
            <a:r>
              <a:rPr lang="en-US" altLang="zh-CN" sz="2400">
                <a:solidFill>
                  <a:srgbClr val="000000"/>
                </a:solidFill>
                <a:latin typeface="Courier New" panose="02070309020205020404" pitchFamily="49" charset="0"/>
                <a:ea typeface="仿宋_GB2312" charset="-122"/>
              </a:rPr>
              <a:t>——</a:t>
            </a:r>
            <a:r>
              <a:rPr lang="zh-CN" altLang="en-US" sz="2400">
                <a:solidFill>
                  <a:srgbClr val="000000"/>
                </a:solidFill>
                <a:latin typeface="Times New Roman" panose="02020603050405020304" pitchFamily="18" charset="0"/>
                <a:ea typeface="仿宋_GB2312" charset="-122"/>
              </a:rPr>
              <a:t>母子情深</a:t>
            </a:r>
          </a:p>
          <a:p>
            <a:pPr algn="just">
              <a:lnSpc>
                <a:spcPct val="150000"/>
              </a:lnSpc>
            </a:pPr>
            <a:r>
              <a:rPr lang="zh-CN" altLang="en-US" sz="2400">
                <a:solidFill>
                  <a:srgbClr val="000000"/>
                </a:solidFill>
                <a:latin typeface="Times New Roman" panose="02020603050405020304" pitchFamily="18" charset="0"/>
                <a:ea typeface="仿宋_GB2312" charset="-122"/>
              </a:rPr>
              <a:t>　  　  　　</a:t>
            </a:r>
          </a:p>
          <a:p>
            <a:pPr algn="just">
              <a:lnSpc>
                <a:spcPct val="150000"/>
              </a:lnSpc>
            </a:pPr>
            <a:r>
              <a:rPr lang="zh-CN" altLang="en-US" sz="2400">
                <a:solidFill>
                  <a:srgbClr val="000000"/>
                </a:solidFill>
                <a:latin typeface="Times New Roman" panose="02020603050405020304" pitchFamily="18" charset="0"/>
                <a:ea typeface="仿宋_GB2312" charset="-122"/>
              </a:rPr>
              <a:t>青年</a:t>
            </a:r>
            <a:r>
              <a:rPr lang="en-US" altLang="zh-CN" sz="2400">
                <a:solidFill>
                  <a:srgbClr val="000000"/>
                </a:solidFill>
                <a:latin typeface="Courier New" panose="02070309020205020404" pitchFamily="49" charset="0"/>
                <a:ea typeface="仿宋_GB2312" charset="-122"/>
              </a:rPr>
              <a:t>——</a:t>
            </a:r>
            <a:r>
              <a:rPr lang="zh-CN" altLang="en-US" sz="2400">
                <a:solidFill>
                  <a:srgbClr val="000000"/>
                </a:solidFill>
                <a:latin typeface="Times New Roman" panose="02020603050405020304" pitchFamily="18" charset="0"/>
                <a:ea typeface="仿宋_GB2312" charset="-122"/>
              </a:rPr>
              <a:t>船票</a:t>
            </a:r>
            <a:r>
              <a:rPr lang="en-US" altLang="zh-CN" sz="2400">
                <a:solidFill>
                  <a:srgbClr val="000000"/>
                </a:solidFill>
                <a:latin typeface="Courier New" panose="02070309020205020404" pitchFamily="49" charset="0"/>
                <a:ea typeface="仿宋_GB2312" charset="-122"/>
              </a:rPr>
              <a:t>——</a:t>
            </a:r>
            <a:r>
              <a:rPr lang="zh-CN" altLang="en-US" sz="2400">
                <a:solidFill>
                  <a:srgbClr val="000000"/>
                </a:solidFill>
                <a:latin typeface="Times New Roman" panose="02020603050405020304" pitchFamily="18" charset="0"/>
                <a:ea typeface="仿宋_GB2312" charset="-122"/>
              </a:rPr>
              <a:t>夫妻恩爱</a:t>
            </a:r>
          </a:p>
          <a:p>
            <a:pPr algn="just">
              <a:lnSpc>
                <a:spcPct val="150000"/>
              </a:lnSpc>
            </a:pPr>
            <a:r>
              <a:rPr lang="zh-CN" altLang="en-US" sz="2400">
                <a:solidFill>
                  <a:srgbClr val="000000"/>
                </a:solidFill>
                <a:latin typeface="Times New Roman" panose="02020603050405020304" pitchFamily="18" charset="0"/>
                <a:ea typeface="仿宋_GB2312" charset="-122"/>
              </a:rPr>
              <a:t>　  　  　　</a:t>
            </a:r>
          </a:p>
          <a:p>
            <a:pPr algn="just">
              <a:lnSpc>
                <a:spcPct val="150000"/>
              </a:lnSpc>
            </a:pPr>
            <a:r>
              <a:rPr lang="zh-CN" altLang="en-US" sz="2400">
                <a:solidFill>
                  <a:srgbClr val="000000"/>
                </a:solidFill>
                <a:latin typeface="Times New Roman" panose="02020603050405020304" pitchFamily="18" charset="0"/>
                <a:ea typeface="仿宋_GB2312" charset="-122"/>
              </a:rPr>
              <a:t>中年</a:t>
            </a:r>
            <a:r>
              <a:rPr lang="en-US" altLang="zh-CN" sz="2400">
                <a:solidFill>
                  <a:srgbClr val="000000"/>
                </a:solidFill>
                <a:latin typeface="Courier New" panose="02070309020205020404" pitchFamily="49" charset="0"/>
                <a:ea typeface="仿宋_GB2312" charset="-122"/>
              </a:rPr>
              <a:t>——</a:t>
            </a:r>
            <a:r>
              <a:rPr lang="zh-CN" altLang="en-US" sz="2400">
                <a:solidFill>
                  <a:srgbClr val="000000"/>
                </a:solidFill>
                <a:latin typeface="Times New Roman" panose="02020603050405020304" pitchFamily="18" charset="0"/>
                <a:ea typeface="仿宋_GB2312" charset="-122"/>
              </a:rPr>
              <a:t>坟墓</a:t>
            </a:r>
            <a:r>
              <a:rPr lang="en-US" altLang="zh-CN" sz="2400">
                <a:solidFill>
                  <a:srgbClr val="000000"/>
                </a:solidFill>
                <a:latin typeface="Courier New" panose="02070309020205020404" pitchFamily="49" charset="0"/>
                <a:ea typeface="仿宋_GB2312" charset="-122"/>
              </a:rPr>
              <a:t>——</a:t>
            </a:r>
            <a:r>
              <a:rPr lang="zh-CN" altLang="en-US" sz="2400">
                <a:solidFill>
                  <a:srgbClr val="000000"/>
                </a:solidFill>
                <a:latin typeface="Times New Roman" panose="02020603050405020304" pitchFamily="18" charset="0"/>
                <a:ea typeface="仿宋_GB2312" charset="-122"/>
              </a:rPr>
              <a:t>生离死别</a:t>
            </a:r>
          </a:p>
          <a:p>
            <a:pPr algn="just">
              <a:lnSpc>
                <a:spcPct val="150000"/>
              </a:lnSpc>
            </a:pPr>
            <a:r>
              <a:rPr lang="zh-CN" altLang="en-US" sz="2400">
                <a:solidFill>
                  <a:srgbClr val="000000"/>
                </a:solidFill>
                <a:latin typeface="Times New Roman" panose="02020603050405020304" pitchFamily="18" charset="0"/>
                <a:ea typeface="仿宋_GB2312" charset="-122"/>
              </a:rPr>
              <a:t>　  　  　　</a:t>
            </a:r>
          </a:p>
          <a:p>
            <a:pPr algn="just">
              <a:lnSpc>
                <a:spcPct val="150000"/>
              </a:lnSpc>
            </a:pPr>
            <a:r>
              <a:rPr lang="zh-CN" altLang="en-US" sz="2400">
                <a:solidFill>
                  <a:srgbClr val="000000"/>
                </a:solidFill>
                <a:latin typeface="Times New Roman" panose="02020603050405020304" pitchFamily="18" charset="0"/>
                <a:ea typeface="仿宋_GB2312" charset="-122"/>
              </a:rPr>
              <a:t>老年</a:t>
            </a:r>
            <a:r>
              <a:rPr lang="en-US" altLang="zh-CN" sz="2400">
                <a:solidFill>
                  <a:srgbClr val="000000"/>
                </a:solidFill>
                <a:latin typeface="Courier New" panose="02070309020205020404" pitchFamily="49" charset="0"/>
                <a:ea typeface="仿宋_GB2312" charset="-122"/>
              </a:rPr>
              <a:t>——</a:t>
            </a:r>
            <a:r>
              <a:rPr lang="zh-CN" altLang="en-US" sz="2400">
                <a:solidFill>
                  <a:srgbClr val="000000"/>
                </a:solidFill>
                <a:latin typeface="Times New Roman" panose="02020603050405020304" pitchFamily="18" charset="0"/>
                <a:ea typeface="仿宋_GB2312" charset="-122"/>
              </a:rPr>
              <a:t>海峡</a:t>
            </a:r>
            <a:r>
              <a:rPr lang="en-US" altLang="zh-CN" sz="2400">
                <a:solidFill>
                  <a:srgbClr val="000000"/>
                </a:solidFill>
                <a:latin typeface="Courier New" panose="02070309020205020404" pitchFamily="49" charset="0"/>
                <a:ea typeface="仿宋_GB2312" charset="-122"/>
              </a:rPr>
              <a:t>——</a:t>
            </a:r>
            <a:r>
              <a:rPr lang="zh-CN" altLang="en-US" sz="2400">
                <a:solidFill>
                  <a:srgbClr val="000000"/>
                </a:solidFill>
                <a:latin typeface="Times New Roman" panose="02020603050405020304" pitchFamily="18" charset="0"/>
                <a:ea typeface="仿宋_GB2312" charset="-122"/>
              </a:rPr>
              <a:t>思乡之愁</a:t>
            </a:r>
          </a:p>
          <a:p>
            <a:pPr algn="just">
              <a:lnSpc>
                <a:spcPct val="150000"/>
              </a:lnSpc>
            </a:pPr>
            <a:r>
              <a:rPr lang="zh-CN" altLang="en-US" sz="2400">
                <a:solidFill>
                  <a:srgbClr val="000000"/>
                </a:solidFill>
                <a:latin typeface="Times New Roman" panose="02020603050405020304" pitchFamily="18" charset="0"/>
                <a:ea typeface="仿宋_GB2312" charset="-122"/>
              </a:rPr>
              <a:t>　  　  　　</a:t>
            </a:r>
          </a:p>
          <a:p>
            <a:pPr algn="just">
              <a:lnSpc>
                <a:spcPct val="150000"/>
              </a:lnSpc>
            </a:pPr>
            <a:r>
              <a:rPr lang="zh-CN" altLang="en-US" sz="2400">
                <a:solidFill>
                  <a:srgbClr val="000000"/>
                </a:solidFill>
                <a:latin typeface="Times New Roman" panose="02020603050405020304" pitchFamily="18" charset="0"/>
                <a:ea typeface="仿宋_GB2312" charset="-122"/>
              </a:rPr>
              <a:t>一生</a:t>
            </a:r>
            <a:r>
              <a:rPr lang="en-US" altLang="zh-CN" sz="2400">
                <a:solidFill>
                  <a:srgbClr val="000000"/>
                </a:solidFill>
                <a:latin typeface="Courier New" panose="02070309020205020404" pitchFamily="49" charset="0"/>
                <a:ea typeface="仿宋_GB2312" charset="-122"/>
              </a:rPr>
              <a:t>——</a:t>
            </a:r>
            <a:r>
              <a:rPr lang="zh-CN" altLang="en-US" sz="2400">
                <a:solidFill>
                  <a:srgbClr val="000000"/>
                </a:solidFill>
                <a:latin typeface="Times New Roman" panose="02020603050405020304" pitchFamily="18" charset="0"/>
                <a:ea typeface="仿宋_GB2312" charset="-122"/>
              </a:rPr>
              <a:t>比喻</a:t>
            </a:r>
            <a:r>
              <a:rPr lang="en-US" altLang="zh-CN" sz="2400">
                <a:solidFill>
                  <a:srgbClr val="000000"/>
                </a:solidFill>
                <a:latin typeface="Courier New" panose="02070309020205020404" pitchFamily="49" charset="0"/>
                <a:ea typeface="仿宋_GB2312" charset="-122"/>
              </a:rPr>
              <a:t>——</a:t>
            </a:r>
            <a:r>
              <a:rPr lang="zh-CN" altLang="en-US" sz="2400">
                <a:solidFill>
                  <a:srgbClr val="000000"/>
                </a:solidFill>
                <a:latin typeface="Times New Roman" panose="02020603050405020304" pitchFamily="18" charset="0"/>
                <a:ea typeface="仿宋_GB2312" charset="-122"/>
              </a:rPr>
              <a:t>乡愁</a:t>
            </a:r>
          </a:p>
        </p:txBody>
      </p:sp>
    </p:spTree>
  </p:cSld>
  <p:clrMapOvr>
    <a:masterClrMapping/>
  </p:clrMapOvr>
  <p:transition spd="med">
    <p:random/>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602" name="矩形 409601"/>
          <p:cNvSpPr/>
          <p:nvPr/>
        </p:nvSpPr>
        <p:spPr>
          <a:xfrm>
            <a:off x="433897" y="1662767"/>
            <a:ext cx="10947579" cy="2861310"/>
          </a:xfrm>
          <a:prstGeom prst="rect">
            <a:avLst/>
          </a:prstGeom>
          <a:noFill/>
          <a:ln w="9525">
            <a:noFill/>
          </a:ln>
        </p:spPr>
        <p:txBody>
          <a:bodyPr anchor="ctr">
            <a:spAutoFit/>
          </a:bodyPr>
          <a:lstStyle/>
          <a:p>
            <a:pPr algn="just">
              <a:lnSpc>
                <a:spcPct val="150000"/>
              </a:lnSpc>
            </a:pPr>
            <a:r>
              <a:rPr lang="en-US" altLang="zh-CN" sz="2400">
                <a:solidFill>
                  <a:srgbClr val="000000"/>
                </a:solidFill>
                <a:latin typeface="Times New Roman" panose="02020603050405020304" pitchFamily="18" charset="0"/>
                <a:ea typeface="黑体" panose="02010609060101010101" pitchFamily="49" charset="-122"/>
              </a:rPr>
              <a:t>4</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黑体" panose="02010609060101010101" pitchFamily="49" charset="-122"/>
                <a:ea typeface="黑体" panose="02010609060101010101" pitchFamily="49" charset="-122"/>
              </a:rPr>
              <a:t>重点聚焦</a:t>
            </a:r>
            <a:endParaRPr lang="zh-CN" altLang="en-US" sz="2400">
              <a:solidFill>
                <a:srgbClr val="000000"/>
              </a:solidFill>
              <a:latin typeface="Times New Roman" panose="02020603050405020304" pitchFamily="18" charset="0"/>
              <a:ea typeface="仿宋_GB2312" charset="-122"/>
            </a:endParaRPr>
          </a:p>
          <a:p>
            <a:pPr algn="just">
              <a:lnSpc>
                <a:spcPct val="150000"/>
              </a:lnSpc>
            </a:pPr>
            <a:r>
              <a:rPr lang="zh-CN" altLang="en-US" sz="2400">
                <a:solidFill>
                  <a:srgbClr val="000000"/>
                </a:solidFill>
                <a:latin typeface="Times New Roman" panose="02020603050405020304" pitchFamily="18" charset="0"/>
                <a:ea typeface="仿宋_GB2312" charset="-122"/>
              </a:rPr>
              <a:t>请说一说诗中的</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乡愁</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的含义。</a:t>
            </a:r>
            <a:endParaRPr lang="zh-CN" altLang="en-US" sz="2400">
              <a:solidFill>
                <a:srgbClr val="000000"/>
              </a:solidFill>
              <a:latin typeface="Times New Roman" panose="02020603050405020304" pitchFamily="18" charset="0"/>
              <a:cs typeface="Times New Roman" panose="02020603050405020304" pitchFamily="18" charset="0"/>
            </a:endParaRPr>
          </a:p>
          <a:p>
            <a:pPr algn="just">
              <a:lnSpc>
                <a:spcPct val="150000"/>
              </a:lnSpc>
            </a:pP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乡愁</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体现了诗人余光中思想中最执着的主导情感</a:t>
            </a:r>
            <a:r>
              <a:rPr lang="en-US" altLang="zh-CN" sz="2400">
                <a:solidFill>
                  <a:srgbClr val="000000"/>
                </a:solidFill>
                <a:latin typeface="Courier New" panose="02070309020205020404" pitchFamily="49" charset="0"/>
                <a:ea typeface="仿宋_GB2312" charset="-122"/>
              </a:rPr>
              <a:t>——</a:t>
            </a:r>
            <a:r>
              <a:rPr lang="zh-CN" altLang="en-US" sz="2400">
                <a:solidFill>
                  <a:srgbClr val="000000"/>
                </a:solidFill>
                <a:latin typeface="Times New Roman" panose="02020603050405020304" pitchFamily="18" charset="0"/>
                <a:ea typeface="仿宋_GB2312" charset="-122"/>
              </a:rPr>
              <a:t>中国意识。在诗中</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随着</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乡愁</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在人生每个阶段对应物的改变</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乡愁</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的情绪越来越浓</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最终由个人的故乡之思上升为带有普遍意义的家国之思。</a:t>
            </a:r>
          </a:p>
        </p:txBody>
      </p:sp>
    </p:spTree>
  </p:cSld>
  <p:clrMapOvr>
    <a:masterClrMapping/>
  </p:clrMapOvr>
  <p:transition spd="med">
    <p:random/>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0626" name="矩形 410625"/>
          <p:cNvSpPr/>
          <p:nvPr/>
        </p:nvSpPr>
        <p:spPr>
          <a:xfrm>
            <a:off x="529112" y="1075195"/>
            <a:ext cx="10947579" cy="4523105"/>
          </a:xfrm>
          <a:prstGeom prst="rect">
            <a:avLst/>
          </a:prstGeom>
          <a:noFill/>
          <a:ln w="9525">
            <a:noFill/>
          </a:ln>
        </p:spPr>
        <p:txBody>
          <a:bodyPr anchor="ctr">
            <a:spAutoFit/>
          </a:bodyPr>
          <a:lstStyle/>
          <a:p>
            <a:pPr algn="just">
              <a:lnSpc>
                <a:spcPct val="150000"/>
              </a:lnSpc>
            </a:pPr>
            <a:r>
              <a:rPr lang="en-US" altLang="zh-CN" sz="2400">
                <a:solidFill>
                  <a:srgbClr val="000000"/>
                </a:solidFill>
                <a:latin typeface="Times New Roman" panose="02020603050405020304" pitchFamily="18" charset="0"/>
                <a:ea typeface="黑体" panose="02010609060101010101" pitchFamily="49" charset="-122"/>
              </a:rPr>
              <a:t>5</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黑体" panose="02010609060101010101" pitchFamily="49" charset="-122"/>
                <a:ea typeface="黑体" panose="02010609060101010101" pitchFamily="49" charset="-122"/>
              </a:rPr>
              <a:t>难点突破</a:t>
            </a:r>
            <a:endParaRPr lang="zh-CN" altLang="en-US" sz="2400">
              <a:solidFill>
                <a:srgbClr val="000000"/>
              </a:solidFill>
              <a:latin typeface="Times New Roman" panose="02020603050405020304" pitchFamily="18" charset="0"/>
              <a:ea typeface="仿宋_GB2312" charset="-122"/>
            </a:endParaRPr>
          </a:p>
          <a:p>
            <a:pPr algn="just">
              <a:lnSpc>
                <a:spcPct val="150000"/>
              </a:lnSpc>
            </a:pPr>
            <a:r>
              <a:rPr lang="zh-CN" altLang="en-US" sz="2400">
                <a:solidFill>
                  <a:srgbClr val="000000"/>
                </a:solidFill>
                <a:latin typeface="Times New Roman" panose="02020603050405020304" pitchFamily="18" charset="0"/>
                <a:ea typeface="仿宋_GB2312" charset="-122"/>
              </a:rPr>
              <a:t>这首诗主要运用了象征的手法</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请结合诗句分析一下。</a:t>
            </a:r>
            <a:endParaRPr lang="zh-CN" altLang="en-US" sz="2400">
              <a:solidFill>
                <a:srgbClr val="000000"/>
              </a:solidFill>
              <a:latin typeface="Times New Roman" panose="02020603050405020304" pitchFamily="18" charset="0"/>
              <a:cs typeface="Times New Roman" panose="02020603050405020304" pitchFamily="18" charset="0"/>
            </a:endParaRPr>
          </a:p>
          <a:p>
            <a:pPr algn="just">
              <a:lnSpc>
                <a:spcPct val="150000"/>
              </a:lnSpc>
            </a:pP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小小的邮票</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它象征着诗人少年时代乡愁的骨肉之情。母亲牵挂儿子</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儿子想念母亲。</a:t>
            </a:r>
            <a:endParaRPr lang="zh-CN" altLang="en-US" sz="2400">
              <a:solidFill>
                <a:srgbClr val="000000"/>
              </a:solidFill>
              <a:latin typeface="Times New Roman" panose="02020603050405020304" pitchFamily="18" charset="0"/>
              <a:cs typeface="Times New Roman" panose="02020603050405020304" pitchFamily="18" charset="0"/>
            </a:endParaRPr>
          </a:p>
          <a:p>
            <a:pPr algn="just">
              <a:lnSpc>
                <a:spcPct val="150000"/>
              </a:lnSpc>
            </a:pP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一张窄窄的船票</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它象征着诗人青年时代乡愁的恋人之情。这是青年男女之间的思恋和向往。</a:t>
            </a:r>
            <a:endParaRPr lang="zh-CN" altLang="en-US" sz="2400">
              <a:solidFill>
                <a:srgbClr val="000000"/>
              </a:solidFill>
              <a:latin typeface="Times New Roman" panose="02020603050405020304" pitchFamily="18" charset="0"/>
              <a:cs typeface="Times New Roman" panose="02020603050405020304" pitchFamily="18" charset="0"/>
            </a:endParaRPr>
          </a:p>
          <a:p>
            <a:pPr>
              <a:lnSpc>
                <a:spcPct val="150000"/>
              </a:lnSpc>
            </a:pP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一方矮矮的坟墓</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它象征着诗人中年时代乡愁的生死之情。这是一种只能埋于心底、无法在两者之间传递的刻骨铭心的思念。</a:t>
            </a:r>
            <a:r>
              <a:rPr lang="zh-CN" altLang="en-US" sz="2400" b="0">
                <a:latin typeface="Times New Roman" panose="02020603050405020304" pitchFamily="18" charset="0"/>
                <a:ea typeface="仿宋_GB2312" charset="-122"/>
              </a:rPr>
              <a:t> </a:t>
            </a:r>
          </a:p>
        </p:txBody>
      </p:sp>
    </p:spTree>
  </p:cSld>
  <p:clrMapOvr>
    <a:masterClrMapping/>
  </p:clrMapOvr>
  <p:transition spd="med">
    <p:random/>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38274" name="矩形 438273"/>
          <p:cNvSpPr/>
          <p:nvPr/>
        </p:nvSpPr>
        <p:spPr>
          <a:xfrm>
            <a:off x="529112" y="1419761"/>
            <a:ext cx="10947579" cy="3415030"/>
          </a:xfrm>
          <a:prstGeom prst="rect">
            <a:avLst/>
          </a:prstGeom>
          <a:noFill/>
          <a:ln w="9525">
            <a:noFill/>
          </a:ln>
        </p:spPr>
        <p:txBody>
          <a:bodyPr anchor="ctr">
            <a:spAutoFit/>
          </a:bodyPr>
          <a:lstStyle/>
          <a:p>
            <a:pPr algn="just">
              <a:lnSpc>
                <a:spcPct val="150000"/>
              </a:lnSpc>
            </a:pPr>
            <a:r>
              <a:rPr lang="zh-CN" altLang="en-US" sz="2400">
                <a:solidFill>
                  <a:srgbClr val="000000"/>
                </a:solidFill>
                <a:latin typeface="Times New Roman" panose="02020603050405020304" pitchFamily="18" charset="0"/>
                <a:ea typeface="仿宋_GB2312" charset="-122"/>
              </a:rPr>
              <a:t>墓里墓外虽然只有咫尺</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然而却又是那么遥远。</a:t>
            </a:r>
            <a:endParaRPr lang="zh-CN" altLang="en-US" sz="2400">
              <a:solidFill>
                <a:srgbClr val="000000"/>
              </a:solidFill>
              <a:latin typeface="Times New Roman" panose="02020603050405020304" pitchFamily="18" charset="0"/>
              <a:cs typeface="Times New Roman" panose="02020603050405020304" pitchFamily="18" charset="0"/>
            </a:endParaRPr>
          </a:p>
          <a:p>
            <a:pPr algn="just">
              <a:lnSpc>
                <a:spcPct val="150000"/>
              </a:lnSpc>
            </a:pP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一湾浅浅的海峡</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它象征着诗人晚年时代乡愁的故国之情。海峡虽然</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浅浅</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但是故国之情却是深不可测。而且</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诗人的情感是层层深入、步步递进的</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它绵远深长、回味不尽。诗人</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乡愁</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的内涵和境界</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随着自己的成熟和时代的发展</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得到不断地深化和提升</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从个人和家庭的亲情</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扩展到海峡两岸的爱国之情。这就使得</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乡愁</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具有了鲜明的时代色彩。</a:t>
            </a:r>
          </a:p>
        </p:txBody>
      </p:sp>
    </p:spTree>
  </p:cSld>
  <p:clrMapOvr>
    <a:masterClrMapping/>
  </p:clrMapOvr>
  <p:transition spd="med">
    <p:random/>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39298" name="矩形 439297"/>
          <p:cNvSpPr/>
          <p:nvPr/>
        </p:nvSpPr>
        <p:spPr>
          <a:xfrm>
            <a:off x="529112" y="1777024"/>
            <a:ext cx="10947579" cy="2861310"/>
          </a:xfrm>
          <a:prstGeom prst="rect">
            <a:avLst/>
          </a:prstGeom>
          <a:noFill/>
          <a:ln w="9525">
            <a:noFill/>
          </a:ln>
        </p:spPr>
        <p:txBody>
          <a:bodyPr anchor="ctr">
            <a:spAutoFit/>
          </a:bodyPr>
          <a:lstStyle/>
          <a:p>
            <a:pPr algn="just">
              <a:lnSpc>
                <a:spcPct val="150000"/>
              </a:lnSpc>
            </a:pPr>
            <a:r>
              <a:rPr lang="en-US" altLang="zh-CN" sz="2400">
                <a:solidFill>
                  <a:srgbClr val="000000"/>
                </a:solidFill>
                <a:latin typeface="Times New Roman" panose="02020603050405020304" pitchFamily="18" charset="0"/>
                <a:ea typeface="黑体" panose="02010609060101010101" pitchFamily="49" charset="-122"/>
              </a:rPr>
              <a:t>6</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黑体" panose="02010609060101010101" pitchFamily="49" charset="-122"/>
                <a:ea typeface="黑体" panose="02010609060101010101" pitchFamily="49" charset="-122"/>
              </a:rPr>
              <a:t>写作借鉴</a:t>
            </a:r>
            <a:endParaRPr lang="zh-CN" altLang="en-US" sz="2400">
              <a:solidFill>
                <a:srgbClr val="000000"/>
              </a:solidFill>
              <a:latin typeface="宋体" panose="02010600030101010101" pitchFamily="2" charset="-122"/>
              <a:ea typeface="仿宋_GB2312" charset="-122"/>
            </a:endParaRPr>
          </a:p>
          <a:p>
            <a:pPr algn="just">
              <a:lnSpc>
                <a:spcPct val="150000"/>
              </a:lnSpc>
            </a:pPr>
            <a:r>
              <a:rPr lang="zh-CN" altLang="en-US" sz="2400">
                <a:solidFill>
                  <a:srgbClr val="000000"/>
                </a:solidFill>
                <a:latin typeface="宋体" panose="02010600030101010101" pitchFamily="2" charset="-122"/>
                <a:ea typeface="仿宋_GB2312" charset="-122"/>
              </a:rPr>
              <a:t>①</a:t>
            </a:r>
            <a:r>
              <a:rPr lang="zh-CN" altLang="en-US" sz="2400">
                <a:solidFill>
                  <a:srgbClr val="000000"/>
                </a:solidFill>
                <a:latin typeface="Times New Roman" panose="02020603050405020304" pitchFamily="18" charset="0"/>
                <a:ea typeface="仿宋_GB2312" charset="-122"/>
              </a:rPr>
              <a:t>借物喻情</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富有形象美。</a:t>
            </a:r>
          </a:p>
          <a:p>
            <a:pPr algn="just">
              <a:lnSpc>
                <a:spcPct val="150000"/>
              </a:lnSpc>
            </a:pPr>
            <a:r>
              <a:rPr lang="zh-CN" altLang="en-US" sz="2400">
                <a:solidFill>
                  <a:srgbClr val="000000"/>
                </a:solidFill>
                <a:latin typeface="Times New Roman" panose="02020603050405020304" pitchFamily="18" charset="0"/>
                <a:ea typeface="仿宋_GB2312" charset="-122"/>
              </a:rPr>
              <a:t>诗人从广阔时空中提取四个意象</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借物喻情</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用</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邮票</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代表小时候对母亲的思念</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用</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船票</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表达对妻子的思念</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用</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坟墓</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表现与母亲的死别</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用</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海峡</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抒发家国之思。全诗用具体可感的事物表达抽象的</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乡愁</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富有形象美。</a:t>
            </a:r>
          </a:p>
        </p:txBody>
      </p:sp>
    </p:spTree>
  </p:cSld>
  <p:clrMapOvr>
    <a:masterClrMapping/>
  </p:clrMapOvr>
  <p:transition spd="med">
    <p:random/>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40322" name="矩形 440321"/>
          <p:cNvSpPr/>
          <p:nvPr/>
        </p:nvSpPr>
        <p:spPr>
          <a:xfrm>
            <a:off x="529112" y="1584478"/>
            <a:ext cx="10947579" cy="2861310"/>
          </a:xfrm>
          <a:prstGeom prst="rect">
            <a:avLst/>
          </a:prstGeom>
          <a:noFill/>
          <a:ln w="9525">
            <a:noFill/>
          </a:ln>
        </p:spPr>
        <p:txBody>
          <a:bodyPr anchor="ctr">
            <a:spAutoFit/>
          </a:bodyPr>
          <a:lstStyle/>
          <a:p>
            <a:pPr algn="just">
              <a:lnSpc>
                <a:spcPct val="150000"/>
              </a:lnSpc>
            </a:pPr>
            <a:r>
              <a:rPr lang="zh-CN" altLang="en-US" sz="2400">
                <a:solidFill>
                  <a:srgbClr val="000000"/>
                </a:solidFill>
                <a:latin typeface="宋体" panose="02010600030101010101" pitchFamily="2" charset="-122"/>
                <a:ea typeface="仿宋_GB2312" charset="-122"/>
              </a:rPr>
              <a:t>②</a:t>
            </a:r>
            <a:r>
              <a:rPr lang="zh-CN" altLang="en-US" sz="2400">
                <a:solidFill>
                  <a:srgbClr val="000000"/>
                </a:solidFill>
                <a:latin typeface="Times New Roman" panose="02020603050405020304" pitchFamily="18" charset="0"/>
                <a:ea typeface="仿宋_GB2312" charset="-122"/>
              </a:rPr>
              <a:t>结构精巧</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富有音韵美。</a:t>
            </a:r>
          </a:p>
          <a:p>
            <a:pPr algn="just">
              <a:lnSpc>
                <a:spcPct val="150000"/>
              </a:lnSpc>
            </a:pPr>
            <a:r>
              <a:rPr lang="zh-CN" altLang="en-US" sz="2400">
                <a:solidFill>
                  <a:srgbClr val="000000"/>
                </a:solidFill>
                <a:latin typeface="Times New Roman" panose="02020603050405020304" pitchFamily="18" charset="0"/>
                <a:ea typeface="仿宋_GB2312" charset="-122"/>
              </a:rPr>
              <a:t>全诗结构寓变化于统一之中</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既有各小节的均衡、对称</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又有小节内长短句的变化</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使诗的形式整齐中有参差之美。同时各节在同一位置上</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回环往复</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一唱三叹</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其中</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乡愁是</a:t>
            </a:r>
            <a:r>
              <a:rPr lang="en-US" altLang="zh-CN" sz="2400">
                <a:solidFill>
                  <a:srgbClr val="000000"/>
                </a:solidFill>
                <a:latin typeface="宋体" panose="02010600030101010101" pitchFamily="2" charset="-122"/>
                <a:ea typeface="Times New Roman" panose="02020603050405020304" pitchFamily="18" charset="0"/>
              </a:rPr>
              <a:t>……</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与</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我在这</a:t>
            </a:r>
            <a:r>
              <a:rPr lang="en-US" altLang="zh-CN" sz="2400">
                <a:solidFill>
                  <a:srgbClr val="000000"/>
                </a:solidFill>
                <a:latin typeface="Times New Roman" panose="02020603050405020304" pitchFamily="18" charset="0"/>
                <a:ea typeface="仿宋_GB2312" charset="-122"/>
              </a:rPr>
              <a:t>(</a:t>
            </a:r>
            <a:r>
              <a:rPr lang="zh-CN" altLang="en-US" sz="2400">
                <a:solidFill>
                  <a:srgbClr val="000000"/>
                </a:solidFill>
                <a:latin typeface="Times New Roman" panose="02020603050405020304" pitchFamily="18" charset="0"/>
                <a:ea typeface="仿宋_GB2312" charset="-122"/>
              </a:rPr>
              <a:t>外</a:t>
            </a:r>
            <a:r>
              <a:rPr lang="en-US" altLang="zh-CN" sz="2400">
                <a:solidFill>
                  <a:srgbClr val="000000"/>
                </a:solidFill>
                <a:latin typeface="Times New Roman" panose="02020603050405020304" pitchFamily="18" charset="0"/>
                <a:ea typeface="仿宋_GB2312" charset="-122"/>
              </a:rPr>
              <a:t>)</a:t>
            </a:r>
            <a:r>
              <a:rPr lang="zh-CN" altLang="en-US" sz="2400">
                <a:solidFill>
                  <a:srgbClr val="000000"/>
                </a:solidFill>
                <a:latin typeface="Times New Roman" panose="02020603050405020304" pitchFamily="18" charset="0"/>
                <a:ea typeface="仿宋_GB2312" charset="-122"/>
              </a:rPr>
              <a:t>头</a:t>
            </a:r>
            <a:r>
              <a:rPr lang="en-US" altLang="zh-CN" sz="2400">
                <a:solidFill>
                  <a:srgbClr val="000000"/>
                </a:solidFill>
                <a:latin typeface="Times New Roman" panose="02020603050405020304" pitchFamily="18" charset="0"/>
                <a:ea typeface="仿宋_GB2312" charset="-122"/>
              </a:rPr>
              <a:t>/</a:t>
            </a:r>
            <a:r>
              <a:rPr lang="en-US" altLang="zh-CN" sz="2400">
                <a:solidFill>
                  <a:srgbClr val="000000"/>
                </a:solidFill>
                <a:latin typeface="宋体" panose="02010600030101010101" pitchFamily="2" charset="-122"/>
                <a:ea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在那</a:t>
            </a:r>
            <a:r>
              <a:rPr lang="en-US" altLang="zh-CN" sz="2400">
                <a:solidFill>
                  <a:srgbClr val="000000"/>
                </a:solidFill>
                <a:latin typeface="Times New Roman" panose="02020603050405020304" pitchFamily="18" charset="0"/>
                <a:ea typeface="仿宋_GB2312" charset="-122"/>
              </a:rPr>
              <a:t>(</a:t>
            </a:r>
            <a:r>
              <a:rPr lang="zh-CN" altLang="en-US" sz="2400">
                <a:solidFill>
                  <a:srgbClr val="000000"/>
                </a:solidFill>
                <a:latin typeface="Times New Roman" panose="02020603050405020304" pitchFamily="18" charset="0"/>
                <a:ea typeface="仿宋_GB2312" charset="-122"/>
              </a:rPr>
              <a:t>里</a:t>
            </a:r>
            <a:r>
              <a:rPr lang="en-US" altLang="zh-CN" sz="2400">
                <a:solidFill>
                  <a:srgbClr val="000000"/>
                </a:solidFill>
                <a:latin typeface="Times New Roman" panose="02020603050405020304" pitchFamily="18" charset="0"/>
                <a:ea typeface="仿宋_GB2312" charset="-122"/>
              </a:rPr>
              <a:t>)</a:t>
            </a:r>
            <a:r>
              <a:rPr lang="zh-CN" altLang="en-US" sz="2400">
                <a:solidFill>
                  <a:srgbClr val="000000"/>
                </a:solidFill>
                <a:latin typeface="Times New Roman" panose="02020603050405020304" pitchFamily="18" charset="0"/>
                <a:ea typeface="仿宋_GB2312" charset="-122"/>
              </a:rPr>
              <a:t>头</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的四次重复</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以及四节中</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小小</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窄窄</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矮矮</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浅浅</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等词的运用</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增强了诗的音韵美。</a:t>
            </a:r>
          </a:p>
        </p:txBody>
      </p:sp>
    </p:spTree>
  </p:cSld>
  <p:clrMapOvr>
    <a:masterClrMapping/>
  </p:clrMapOvr>
  <p:transition spd="med">
    <p:random/>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AS_OS" val="Unix 3.10 unknown"/>
  <p:tag name="AS_RELEASE_DATE" val="2020.11.30"/>
  <p:tag name="AS_TITLE" val="Aspose.Slides for Java"/>
  <p:tag name="AS_VERSION" val="20.1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120</Paragraphs>
  <Slides>35</Slides>
  <Notes>1</Notes>
  <TotalTime>0</TotalTime>
  <HiddenSlides>0</HiddenSlides>
  <MMClips>0</MMClips>
  <ScaleCrop>0</ScaleCrop>
  <HeadingPairs>
    <vt:vector baseType="variant" size="6">
      <vt:variant>
        <vt:lpstr>Fonts used</vt:lpstr>
      </vt:variant>
      <vt:variant>
        <vt:i4>14</vt:i4>
      </vt:variant>
      <vt:variant>
        <vt:lpstr>Theme</vt:lpstr>
      </vt:variant>
      <vt:variant>
        <vt:i4>1</vt:i4>
      </vt:variant>
      <vt:variant>
        <vt:lpstr>Slide Titles</vt:lpstr>
      </vt:variant>
      <vt:variant>
        <vt:i4>35</vt:i4>
      </vt:variant>
    </vt:vector>
  </HeadingPairs>
  <TitlesOfParts>
    <vt:vector baseType="lpstr" size="50">
      <vt:lpstr>Arial</vt:lpstr>
      <vt:lpstr>微软雅黑</vt:lpstr>
      <vt:lpstr>Wingdings</vt:lpstr>
      <vt:lpstr>Calibri Light</vt:lpstr>
      <vt:lpstr>Calibri</vt:lpstr>
      <vt:lpstr>Times New Roman</vt:lpstr>
      <vt:lpstr>华文新魏</vt:lpstr>
      <vt:lpstr>黑体</vt:lpstr>
      <vt:lpstr>MingLiU_HKSCS</vt:lpstr>
      <vt:lpstr>仿宋_GB2312</vt:lpstr>
      <vt:lpstr>Courier New</vt:lpstr>
      <vt:lpstr>宋体</vt:lpstr>
      <vt:lpstr>楷体_GB2312</vt:lpstr>
      <vt:lpstr>隶书</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2021-03-26T14:34:40.291</cp:lastPrinted>
  <dcterms:created xsi:type="dcterms:W3CDTF">2021-03-26T14:34:40Z</dcterms:created>
  <dcterms:modified xsi:type="dcterms:W3CDTF">2021-03-26T06:34:40Z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