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docx" ContentType="application/vnd.openxmlformats-officedocument.wordprocessingml.document"/>
  <Default Extension="bin" ContentType="application/vnd.openxmlformats-officedocument.oleObject"/>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307" r:id="rId4"/>
    <p:sldId id="278" r:id="rId5"/>
    <p:sldId id="279" r:id="rId6"/>
    <p:sldId id="266" r:id="rId7"/>
    <p:sldId id="260" r:id="rId8"/>
    <p:sldId id="835" r:id="rId9"/>
    <p:sldId id="882" r:id="rId10"/>
    <p:sldId id="881" r:id="rId11"/>
    <p:sldId id="878" r:id="rId12"/>
    <p:sldId id="922" r:id="rId13"/>
    <p:sldId id="923" r:id="rId14"/>
    <p:sldId id="293" r:id="rId15"/>
    <p:sldId id="259" r:id="rId16"/>
    <p:sldId id="929" r:id="rId17"/>
    <p:sldId id="925" r:id="rId18"/>
    <p:sldId id="926" r:id="rId19"/>
    <p:sldId id="928" r:id="rId20"/>
    <p:sldId id="927" r:id="rId21"/>
    <p:sldId id="924" r:id="rId22"/>
    <p:sldId id="930" r:id="rId23"/>
    <p:sldId id="931" r:id="rId24"/>
    <p:sldId id="932" r:id="rId25"/>
    <p:sldId id="933" r:id="rId26"/>
    <p:sldId id="934" r:id="rId27"/>
    <p:sldId id="897" r:id="rId28"/>
    <p:sldId id="898" r:id="rId29"/>
    <p:sldId id="899" r:id="rId30"/>
    <p:sldId id="935" r:id="rId31"/>
    <p:sldId id="902" r:id="rId32"/>
    <p:sldId id="904" r:id="rId33"/>
    <p:sldId id="905" r:id="rId34"/>
    <p:sldId id="906" r:id="rId35"/>
    <p:sldId id="936" r:id="rId36"/>
    <p:sldId id="937" r:id="rId37"/>
    <p:sldId id="907" r:id="rId38"/>
    <p:sldId id="938" r:id="rId39"/>
    <p:sldId id="939" r:id="rId40"/>
    <p:sldId id="908" r:id="rId41"/>
    <p:sldId id="918" r:id="rId42"/>
    <p:sldId id="940" r:id="rId43"/>
    <p:sldId id="941" r:id="rId44"/>
    <p:sldId id="942" r:id="rId45"/>
    <p:sldId id="943" r:id="rId46"/>
    <p:sldId id="290" r:id="rId47"/>
    <p:sldId id="258" r:id="rId48"/>
    <p:sldId id="909" r:id="rId49"/>
    <p:sldId id="294" r:id="rId50"/>
    <p:sldId id="944" r:id="rId51"/>
    <p:sldId id="945" r:id="rId52"/>
    <p:sldId id="946" r:id="rId53"/>
    <p:sldId id="947" r:id="rId54"/>
    <p:sldId id="948" r:id="rId55"/>
    <p:sldId id="949" r:id="rId56"/>
    <p:sldId id="950" r:id="rId57"/>
    <p:sldId id="951" r:id="rId58"/>
    <p:sldId id="952" r:id="rId59"/>
    <p:sldId id="953" r:id="rId60"/>
    <p:sldId id="323" r:id="rId61"/>
    <p:sldId id="364" r:id="rId62"/>
    <p:sldId id="919" r:id="rId63"/>
    <p:sldId id="875" r:id="rId64"/>
    <p:sldId id="920" r:id="rId65"/>
    <p:sldId id="954" r:id="rId66"/>
    <p:sldId id="921" r:id="rId67"/>
    <p:sldId id="955" r:id="rId68"/>
    <p:sldId id="956" r:id="rId69"/>
    <p:sldId id="280" r:id="rId70"/>
  </p:sldIdLst>
  <p:sldSz cx="12192000" cy="6858000"/>
  <p:notesSz cx="6858000" cy="9144000"/>
  <p:custDataLst>
    <p:tags r:id="rId7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贺 凡" initials="贺"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529" autoAdjust="0"/>
    <p:restoredTop sz="94637"/>
  </p:normalViewPr>
  <p:slideViewPr>
    <p:cSldViewPr snapToGrid="0">
      <p:cViewPr varScale="1">
        <p:scale>
          <a:sx n="93" d="100"/>
          <a:sy n="93" d="100"/>
        </p:scale>
        <p:origin x="376" y="208"/>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slide" Target="slides/slide44.xml" /><Relationship Id="rId48" Type="http://schemas.openxmlformats.org/officeDocument/2006/relationships/slide" Target="slides/slide45.xml" /><Relationship Id="rId49" Type="http://schemas.openxmlformats.org/officeDocument/2006/relationships/slide" Target="slides/slide46.xml" /><Relationship Id="rId5" Type="http://schemas.openxmlformats.org/officeDocument/2006/relationships/slide" Target="slides/slide2.xml" /><Relationship Id="rId50" Type="http://schemas.openxmlformats.org/officeDocument/2006/relationships/slide" Target="slides/slide47.xml" /><Relationship Id="rId51" Type="http://schemas.openxmlformats.org/officeDocument/2006/relationships/slide" Target="slides/slide48.xml" /><Relationship Id="rId52" Type="http://schemas.openxmlformats.org/officeDocument/2006/relationships/slide" Target="slides/slide49.xml" /><Relationship Id="rId53" Type="http://schemas.openxmlformats.org/officeDocument/2006/relationships/slide" Target="slides/slide50.xml" /><Relationship Id="rId54" Type="http://schemas.openxmlformats.org/officeDocument/2006/relationships/slide" Target="slides/slide51.xml" /><Relationship Id="rId55" Type="http://schemas.openxmlformats.org/officeDocument/2006/relationships/slide" Target="slides/slide52.xml" /><Relationship Id="rId56" Type="http://schemas.openxmlformats.org/officeDocument/2006/relationships/slide" Target="slides/slide53.xml" /><Relationship Id="rId57" Type="http://schemas.openxmlformats.org/officeDocument/2006/relationships/slide" Target="slides/slide54.xml" /><Relationship Id="rId58" Type="http://schemas.openxmlformats.org/officeDocument/2006/relationships/slide" Target="slides/slide55.xml" /><Relationship Id="rId59" Type="http://schemas.openxmlformats.org/officeDocument/2006/relationships/slide" Target="slides/slide56.xml" /><Relationship Id="rId6" Type="http://schemas.openxmlformats.org/officeDocument/2006/relationships/slide" Target="slides/slide3.xml" /><Relationship Id="rId60" Type="http://schemas.openxmlformats.org/officeDocument/2006/relationships/slide" Target="slides/slide57.xml" /><Relationship Id="rId61" Type="http://schemas.openxmlformats.org/officeDocument/2006/relationships/slide" Target="slides/slide58.xml" /><Relationship Id="rId62" Type="http://schemas.openxmlformats.org/officeDocument/2006/relationships/slide" Target="slides/slide59.xml" /><Relationship Id="rId63" Type="http://schemas.openxmlformats.org/officeDocument/2006/relationships/slide" Target="slides/slide60.xml" /><Relationship Id="rId64" Type="http://schemas.openxmlformats.org/officeDocument/2006/relationships/slide" Target="slides/slide61.xml" /><Relationship Id="rId65" Type="http://schemas.openxmlformats.org/officeDocument/2006/relationships/slide" Target="slides/slide62.xml" /><Relationship Id="rId66" Type="http://schemas.openxmlformats.org/officeDocument/2006/relationships/slide" Target="slides/slide63.xml" /><Relationship Id="rId67" Type="http://schemas.openxmlformats.org/officeDocument/2006/relationships/slide" Target="slides/slide64.xml" /><Relationship Id="rId68" Type="http://schemas.openxmlformats.org/officeDocument/2006/relationships/slide" Target="slides/slide65.xml" /><Relationship Id="rId69" Type="http://schemas.openxmlformats.org/officeDocument/2006/relationships/slide" Target="slides/slide66.xml" /><Relationship Id="rId7" Type="http://schemas.openxmlformats.org/officeDocument/2006/relationships/slide" Target="slides/slide4.xml" /><Relationship Id="rId70" Type="http://schemas.openxmlformats.org/officeDocument/2006/relationships/slide" Target="slides/slide67.xml" /><Relationship Id="rId71" Type="http://schemas.openxmlformats.org/officeDocument/2006/relationships/tags" Target="tags/tag1.xml" /><Relationship Id="rId72" Type="http://schemas.openxmlformats.org/officeDocument/2006/relationships/presProps" Target="presProps.xml" /><Relationship Id="rId73" Type="http://schemas.openxmlformats.org/officeDocument/2006/relationships/viewProps" Target="viewProps.xml" /><Relationship Id="rId74" Type="http://schemas.openxmlformats.org/officeDocument/2006/relationships/theme" Target="theme/theme1.xml" /><Relationship Id="rId75" Type="http://schemas.openxmlformats.org/officeDocument/2006/relationships/tableStyles" Target="tableStyles.xml" /><Relationship Id="rId8" Type="http://schemas.openxmlformats.org/officeDocument/2006/relationships/slide" Target="slides/slide5.xml" /><Relationship Id="rId9" Type="http://schemas.openxmlformats.org/officeDocument/2006/relationships/slide" Target="slides/slide6.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7.emf" /></Relationships>
</file>

<file path=ppt/drawings/_rels/vmlDrawing10.vml.rels>&#65279;<?xml version="1.0" encoding="utf-8" standalone="yes"?><Relationships xmlns="http://schemas.openxmlformats.org/package/2006/relationships"><Relationship Id="rId1" Type="http://schemas.openxmlformats.org/officeDocument/2006/relationships/image" Target="../media/image16.emf" /></Relationships>
</file>

<file path=ppt/drawings/_rels/vmlDrawing11.vml.rels>&#65279;<?xml version="1.0" encoding="utf-8" standalone="yes"?><Relationships xmlns="http://schemas.openxmlformats.org/package/2006/relationships"><Relationship Id="rId1" Type="http://schemas.openxmlformats.org/officeDocument/2006/relationships/image" Target="../media/image17.emf" /></Relationships>
</file>

<file path=ppt/drawings/_rels/vmlDrawing12.vml.rels>&#65279;<?xml version="1.0" encoding="utf-8" standalone="yes"?><Relationships xmlns="http://schemas.openxmlformats.org/package/2006/relationships"><Relationship Id="rId1" Type="http://schemas.openxmlformats.org/officeDocument/2006/relationships/image" Target="../media/image18.emf" /></Relationships>
</file>

<file path=ppt/drawings/_rels/vmlDrawing13.vml.rels>&#65279;<?xml version="1.0" encoding="utf-8" standalone="yes"?><Relationships xmlns="http://schemas.openxmlformats.org/package/2006/relationships"><Relationship Id="rId1" Type="http://schemas.openxmlformats.org/officeDocument/2006/relationships/image" Target="../media/image19.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8.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9.emf" /></Relationships>
</file>

<file path=ppt/drawings/_rels/vmlDrawing4.vml.rels>&#65279;<?xml version="1.0" encoding="utf-8" standalone="yes"?><Relationships xmlns="http://schemas.openxmlformats.org/package/2006/relationships"><Relationship Id="rId1" Type="http://schemas.openxmlformats.org/officeDocument/2006/relationships/image" Target="../media/image10.emf" /></Relationships>
</file>

<file path=ppt/drawings/_rels/vmlDrawing5.vml.rels>&#65279;<?xml version="1.0" encoding="utf-8" standalone="yes"?><Relationships xmlns="http://schemas.openxmlformats.org/package/2006/relationships"><Relationship Id="rId1" Type="http://schemas.openxmlformats.org/officeDocument/2006/relationships/image" Target="../media/image11.emf" /></Relationships>
</file>

<file path=ppt/drawings/_rels/vmlDrawing6.vml.rels>&#65279;<?xml version="1.0" encoding="utf-8" standalone="yes"?><Relationships xmlns="http://schemas.openxmlformats.org/package/2006/relationships"><Relationship Id="rId1" Type="http://schemas.openxmlformats.org/officeDocument/2006/relationships/image" Target="../media/image12.emf" /></Relationships>
</file>

<file path=ppt/drawings/_rels/vmlDrawing7.vml.rels>&#65279;<?xml version="1.0" encoding="utf-8" standalone="yes"?><Relationships xmlns="http://schemas.openxmlformats.org/package/2006/relationships"><Relationship Id="rId1" Type="http://schemas.openxmlformats.org/officeDocument/2006/relationships/image" Target="../media/image13.emf" /></Relationships>
</file>

<file path=ppt/drawings/_rels/vmlDrawing8.vml.rels>&#65279;<?xml version="1.0" encoding="utf-8" standalone="yes"?><Relationships xmlns="http://schemas.openxmlformats.org/package/2006/relationships"><Relationship Id="rId1" Type="http://schemas.openxmlformats.org/officeDocument/2006/relationships/image" Target="../media/image14.emf" /></Relationships>
</file>

<file path=ppt/drawings/_rels/vmlDrawing9.vml.rels>&#65279;<?xml version="1.0" encoding="utf-8" standalone="yes"?><Relationships xmlns="http://schemas.openxmlformats.org/package/2006/relationships"><Relationship Id="rId1" Type="http://schemas.openxmlformats.org/officeDocument/2006/relationships/image" Target="../media/image15.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印品黑体" panose="00000500000000000000" pitchFamily="2"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印品黑体" panose="00000500000000000000" pitchFamily="2" charset="-122"/>
              </a:defRPr>
            </a:lvl1pPr>
          </a:lstStyle>
          <a:p>
            <a:fld id="{4DAA03B0-3645-4451-9D1E-59E2048DBF07}"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印品黑体" panose="00000500000000000000" pitchFamily="2"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印品黑体" panose="00000500000000000000" pitchFamily="2" charset="-122"/>
              </a:defRPr>
            </a:lvl1pPr>
          </a:lstStyle>
          <a:p>
            <a:fld id="{2C58D2EC-BCD6-4C57-9B0E-B75E493D6586}"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印品黑体" panose="00000500000000000000" pitchFamily="2" charset="-122"/>
        <a:ea typeface="+mn-ea"/>
        <a:cs typeface="+mn-cs"/>
      </a:defRPr>
    </a:lvl1pPr>
    <a:lvl2pPr marL="457200" algn="l" defTabSz="914400" rtl="0" eaLnBrk="1" latinLnBrk="0" hangingPunct="1">
      <a:defRPr sz="1200" kern="1200">
        <a:solidFill>
          <a:schemeClr val="tx1"/>
        </a:solidFill>
        <a:latin typeface="印品黑体" panose="00000500000000000000" pitchFamily="2" charset="-122"/>
        <a:ea typeface="+mn-ea"/>
        <a:cs typeface="+mn-cs"/>
      </a:defRPr>
    </a:lvl2pPr>
    <a:lvl3pPr marL="914400" algn="l" defTabSz="914400" rtl="0" eaLnBrk="1" latinLnBrk="0" hangingPunct="1">
      <a:defRPr sz="1200" kern="1200">
        <a:solidFill>
          <a:schemeClr val="tx1"/>
        </a:solidFill>
        <a:latin typeface="印品黑体" panose="00000500000000000000" pitchFamily="2" charset="-122"/>
        <a:ea typeface="+mn-ea"/>
        <a:cs typeface="+mn-cs"/>
      </a:defRPr>
    </a:lvl3pPr>
    <a:lvl4pPr marL="1371600" algn="l" defTabSz="914400" rtl="0" eaLnBrk="1" latinLnBrk="0" hangingPunct="1">
      <a:defRPr sz="1200" kern="1200">
        <a:solidFill>
          <a:schemeClr val="tx1"/>
        </a:solidFill>
        <a:latin typeface="印品黑体" panose="00000500000000000000" pitchFamily="2" charset="-122"/>
        <a:ea typeface="+mn-ea"/>
        <a:cs typeface="+mn-cs"/>
      </a:defRPr>
    </a:lvl4pPr>
    <a:lvl5pPr marL="1828800" algn="l" defTabSz="914400" rtl="0" eaLnBrk="1" latinLnBrk="0" hangingPunct="1">
      <a:defRPr sz="1200" kern="1200">
        <a:solidFill>
          <a:schemeClr val="tx1"/>
        </a:solidFill>
        <a:latin typeface="印品黑体" panose="00000500000000000000"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29.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0.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31.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32.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_rels/notesSlide33.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34.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35.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s>
</file>

<file path=ppt/notesSlides/_rels/notesSlide36.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s>
</file>

<file path=ppt/notesSlides/_rels/notesSlide37.xml.rels>&#65279;<?xml version="1.0" encoding="utf-8" standalone="yes"?><Relationships xmlns="http://schemas.openxmlformats.org/package/2006/relationships"><Relationship Id="rId1" Type="http://schemas.openxmlformats.org/officeDocument/2006/relationships/slide" Target="../slides/slide37.xml" /><Relationship Id="rId2" Type="http://schemas.openxmlformats.org/officeDocument/2006/relationships/notesMaster" Target="../notesMasters/notesMaster1.xml" /></Relationships>
</file>

<file path=ppt/notesSlides/_rels/notesSlide38.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s>
</file>

<file path=ppt/notesSlides/_rels/notesSlide39.xml.rels>&#65279;<?xml version="1.0" encoding="utf-8" standalone="yes"?><Relationships xmlns="http://schemas.openxmlformats.org/package/2006/relationships"><Relationship Id="rId1" Type="http://schemas.openxmlformats.org/officeDocument/2006/relationships/slide" Target="../slides/slide39.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40.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s>
</file>

<file path=ppt/notesSlides/_rels/notesSlide41.xml.rels>&#65279;<?xml version="1.0" encoding="utf-8" standalone="yes"?><Relationships xmlns="http://schemas.openxmlformats.org/package/2006/relationships"><Relationship Id="rId1" Type="http://schemas.openxmlformats.org/officeDocument/2006/relationships/slide" Target="../slides/slide41.xml" /><Relationship Id="rId2" Type="http://schemas.openxmlformats.org/officeDocument/2006/relationships/notesMaster" Target="../notesMasters/notesMaster1.xml" /></Relationships>
</file>

<file path=ppt/notesSlides/_rels/notesSlide42.xml.rels>&#65279;<?xml version="1.0" encoding="utf-8" standalone="yes"?><Relationships xmlns="http://schemas.openxmlformats.org/package/2006/relationships"><Relationship Id="rId1" Type="http://schemas.openxmlformats.org/officeDocument/2006/relationships/slide" Target="../slides/slide42.xml" /><Relationship Id="rId2" Type="http://schemas.openxmlformats.org/officeDocument/2006/relationships/notesMaster" Target="../notesMasters/notesMaster1.xml" /></Relationships>
</file>

<file path=ppt/notesSlides/_rels/notesSlide43.xml.rels>&#65279;<?xml version="1.0" encoding="utf-8" standalone="yes"?><Relationships xmlns="http://schemas.openxmlformats.org/package/2006/relationships"><Relationship Id="rId1" Type="http://schemas.openxmlformats.org/officeDocument/2006/relationships/slide" Target="../slides/slide43.xml" /><Relationship Id="rId2" Type="http://schemas.openxmlformats.org/officeDocument/2006/relationships/notesMaster" Target="../notesMasters/notesMaster1.xml" /></Relationships>
</file>

<file path=ppt/notesSlides/_rels/notesSlide44.xml.rels>&#65279;<?xml version="1.0" encoding="utf-8" standalone="yes"?><Relationships xmlns="http://schemas.openxmlformats.org/package/2006/relationships"><Relationship Id="rId1" Type="http://schemas.openxmlformats.org/officeDocument/2006/relationships/slide" Target="../slides/slide44.xml" /><Relationship Id="rId2" Type="http://schemas.openxmlformats.org/officeDocument/2006/relationships/notesMaster" Target="../notesMasters/notesMaster1.xml" /></Relationships>
</file>

<file path=ppt/notesSlides/_rels/notesSlide45.xml.rels>&#65279;<?xml version="1.0" encoding="utf-8" standalone="yes"?><Relationships xmlns="http://schemas.openxmlformats.org/package/2006/relationships"><Relationship Id="rId1" Type="http://schemas.openxmlformats.org/officeDocument/2006/relationships/slide" Target="../slides/slide45.xml" /><Relationship Id="rId2" Type="http://schemas.openxmlformats.org/officeDocument/2006/relationships/notesMaster" Target="../notesMasters/notesMaster1.xml" /></Relationships>
</file>

<file path=ppt/notesSlides/_rels/notesSlide46.xml.rels>&#65279;<?xml version="1.0" encoding="utf-8" standalone="yes"?><Relationships xmlns="http://schemas.openxmlformats.org/package/2006/relationships"><Relationship Id="rId1" Type="http://schemas.openxmlformats.org/officeDocument/2006/relationships/slide" Target="../slides/slide46.xml" /><Relationship Id="rId2" Type="http://schemas.openxmlformats.org/officeDocument/2006/relationships/notesMaster" Target="../notesMasters/notesMaster1.xml" /></Relationships>
</file>

<file path=ppt/notesSlides/_rels/notesSlide47.xml.rels>&#65279;<?xml version="1.0" encoding="utf-8" standalone="yes"?><Relationships xmlns="http://schemas.openxmlformats.org/package/2006/relationships"><Relationship Id="rId1" Type="http://schemas.openxmlformats.org/officeDocument/2006/relationships/slide" Target="../slides/slide47.xml" /><Relationship Id="rId2" Type="http://schemas.openxmlformats.org/officeDocument/2006/relationships/notesMaster" Target="../notesMasters/notesMaster1.xml" /></Relationships>
</file>

<file path=ppt/notesSlides/_rels/notesSlide48.xml.rels>&#65279;<?xml version="1.0" encoding="utf-8" standalone="yes"?><Relationships xmlns="http://schemas.openxmlformats.org/package/2006/relationships"><Relationship Id="rId1" Type="http://schemas.openxmlformats.org/officeDocument/2006/relationships/slide" Target="../slides/slide48.xml" /><Relationship Id="rId2" Type="http://schemas.openxmlformats.org/officeDocument/2006/relationships/notesMaster" Target="../notesMasters/notesMaster1.xml" /></Relationships>
</file>

<file path=ppt/notesSlides/_rels/notesSlide49.xml.rels>&#65279;<?xml version="1.0" encoding="utf-8" standalone="yes"?><Relationships xmlns="http://schemas.openxmlformats.org/package/2006/relationships"><Relationship Id="rId1" Type="http://schemas.openxmlformats.org/officeDocument/2006/relationships/slide" Target="../slides/slide49.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50.xml.rels>&#65279;<?xml version="1.0" encoding="utf-8" standalone="yes"?><Relationships xmlns="http://schemas.openxmlformats.org/package/2006/relationships"><Relationship Id="rId1" Type="http://schemas.openxmlformats.org/officeDocument/2006/relationships/slide" Target="../slides/slide50.xml" /><Relationship Id="rId2" Type="http://schemas.openxmlformats.org/officeDocument/2006/relationships/notesMaster" Target="../notesMasters/notesMaster1.xml" /></Relationships>
</file>

<file path=ppt/notesSlides/_rels/notesSlide51.xml.rels>&#65279;<?xml version="1.0" encoding="utf-8" standalone="yes"?><Relationships xmlns="http://schemas.openxmlformats.org/package/2006/relationships"><Relationship Id="rId1" Type="http://schemas.openxmlformats.org/officeDocument/2006/relationships/slide" Target="../slides/slide51.xml" /><Relationship Id="rId2" Type="http://schemas.openxmlformats.org/officeDocument/2006/relationships/notesMaster" Target="../notesMasters/notesMaster1.xml" /></Relationships>
</file>

<file path=ppt/notesSlides/_rels/notesSlide52.xml.rels>&#65279;<?xml version="1.0" encoding="utf-8" standalone="yes"?><Relationships xmlns="http://schemas.openxmlformats.org/package/2006/relationships"><Relationship Id="rId1" Type="http://schemas.openxmlformats.org/officeDocument/2006/relationships/slide" Target="../slides/slide52.xml" /><Relationship Id="rId2" Type="http://schemas.openxmlformats.org/officeDocument/2006/relationships/notesMaster" Target="../notesMasters/notesMaster1.xml" /></Relationships>
</file>

<file path=ppt/notesSlides/_rels/notesSlide53.xml.rels>&#65279;<?xml version="1.0" encoding="utf-8" standalone="yes"?><Relationships xmlns="http://schemas.openxmlformats.org/package/2006/relationships"><Relationship Id="rId1" Type="http://schemas.openxmlformats.org/officeDocument/2006/relationships/slide" Target="../slides/slide53.xml" /><Relationship Id="rId2" Type="http://schemas.openxmlformats.org/officeDocument/2006/relationships/notesMaster" Target="../notesMasters/notesMaster1.xml" /></Relationships>
</file>

<file path=ppt/notesSlides/_rels/notesSlide54.xml.rels>&#65279;<?xml version="1.0" encoding="utf-8" standalone="yes"?><Relationships xmlns="http://schemas.openxmlformats.org/package/2006/relationships"><Relationship Id="rId1" Type="http://schemas.openxmlformats.org/officeDocument/2006/relationships/slide" Target="../slides/slide54.xml" /><Relationship Id="rId2" Type="http://schemas.openxmlformats.org/officeDocument/2006/relationships/notesMaster" Target="../notesMasters/notesMaster1.xml" /></Relationships>
</file>

<file path=ppt/notesSlides/_rels/notesSlide55.xml.rels>&#65279;<?xml version="1.0" encoding="utf-8" standalone="yes"?><Relationships xmlns="http://schemas.openxmlformats.org/package/2006/relationships"><Relationship Id="rId1" Type="http://schemas.openxmlformats.org/officeDocument/2006/relationships/slide" Target="../slides/slide55.xml" /><Relationship Id="rId2" Type="http://schemas.openxmlformats.org/officeDocument/2006/relationships/notesMaster" Target="../notesMasters/notesMaster1.xml" /></Relationships>
</file>

<file path=ppt/notesSlides/_rels/notesSlide56.xml.rels>&#65279;<?xml version="1.0" encoding="utf-8" standalone="yes"?><Relationships xmlns="http://schemas.openxmlformats.org/package/2006/relationships"><Relationship Id="rId1" Type="http://schemas.openxmlformats.org/officeDocument/2006/relationships/slide" Target="../slides/slide56.xml" /><Relationship Id="rId2" Type="http://schemas.openxmlformats.org/officeDocument/2006/relationships/notesMaster" Target="../notesMasters/notesMaster1.xml" /></Relationships>
</file>

<file path=ppt/notesSlides/_rels/notesSlide57.xml.rels>&#65279;<?xml version="1.0" encoding="utf-8" standalone="yes"?><Relationships xmlns="http://schemas.openxmlformats.org/package/2006/relationships"><Relationship Id="rId1" Type="http://schemas.openxmlformats.org/officeDocument/2006/relationships/slide" Target="../slides/slide57.xml" /><Relationship Id="rId2" Type="http://schemas.openxmlformats.org/officeDocument/2006/relationships/notesMaster" Target="../notesMasters/notesMaster1.xml" /></Relationships>
</file>

<file path=ppt/notesSlides/_rels/notesSlide58.xml.rels>&#65279;<?xml version="1.0" encoding="utf-8" standalone="yes"?><Relationships xmlns="http://schemas.openxmlformats.org/package/2006/relationships"><Relationship Id="rId1" Type="http://schemas.openxmlformats.org/officeDocument/2006/relationships/slide" Target="../slides/slide58.xml" /><Relationship Id="rId2" Type="http://schemas.openxmlformats.org/officeDocument/2006/relationships/notesMaster" Target="../notesMasters/notesMaster1.xml" /></Relationships>
</file>

<file path=ppt/notesSlides/_rels/notesSlide59.xml.rels>&#65279;<?xml version="1.0" encoding="utf-8" standalone="yes"?><Relationships xmlns="http://schemas.openxmlformats.org/package/2006/relationships"><Relationship Id="rId1" Type="http://schemas.openxmlformats.org/officeDocument/2006/relationships/slide" Target="../slides/slide59.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60.xml.rels>&#65279;<?xml version="1.0" encoding="utf-8" standalone="yes"?><Relationships xmlns="http://schemas.openxmlformats.org/package/2006/relationships"><Relationship Id="rId1" Type="http://schemas.openxmlformats.org/officeDocument/2006/relationships/slide" Target="../slides/slide60.xml" /><Relationship Id="rId2" Type="http://schemas.openxmlformats.org/officeDocument/2006/relationships/notesMaster" Target="../notesMasters/notesMaster1.xml" /></Relationships>
</file>

<file path=ppt/notesSlides/_rels/notesSlide61.xml.rels>&#65279;<?xml version="1.0" encoding="utf-8" standalone="yes"?><Relationships xmlns="http://schemas.openxmlformats.org/package/2006/relationships"><Relationship Id="rId1" Type="http://schemas.openxmlformats.org/officeDocument/2006/relationships/slide" Target="../slides/slide61.xml" /><Relationship Id="rId2" Type="http://schemas.openxmlformats.org/officeDocument/2006/relationships/notesMaster" Target="../notesMasters/notesMaster1.xml" /></Relationships>
</file>

<file path=ppt/notesSlides/_rels/notesSlide62.xml.rels>&#65279;<?xml version="1.0" encoding="utf-8" standalone="yes"?><Relationships xmlns="http://schemas.openxmlformats.org/package/2006/relationships"><Relationship Id="rId1" Type="http://schemas.openxmlformats.org/officeDocument/2006/relationships/slide" Target="../slides/slide62.xml" /><Relationship Id="rId2" Type="http://schemas.openxmlformats.org/officeDocument/2006/relationships/notesMaster" Target="../notesMasters/notesMaster1.xml" /></Relationships>
</file>

<file path=ppt/notesSlides/_rels/notesSlide63.xml.rels>&#65279;<?xml version="1.0" encoding="utf-8" standalone="yes"?><Relationships xmlns="http://schemas.openxmlformats.org/package/2006/relationships"><Relationship Id="rId1" Type="http://schemas.openxmlformats.org/officeDocument/2006/relationships/slide" Target="../slides/slide63.xml" /><Relationship Id="rId2" Type="http://schemas.openxmlformats.org/officeDocument/2006/relationships/notesMaster" Target="../notesMasters/notesMaster1.xml" /></Relationships>
</file>

<file path=ppt/notesSlides/_rels/notesSlide64.xml.rels>&#65279;<?xml version="1.0" encoding="utf-8" standalone="yes"?><Relationships xmlns="http://schemas.openxmlformats.org/package/2006/relationships"><Relationship Id="rId1" Type="http://schemas.openxmlformats.org/officeDocument/2006/relationships/slide" Target="../slides/slide64.xml" /><Relationship Id="rId2" Type="http://schemas.openxmlformats.org/officeDocument/2006/relationships/notesMaster" Target="../notesMasters/notesMaster1.xml" /></Relationships>
</file>

<file path=ppt/notesSlides/_rels/notesSlide65.xml.rels>&#65279;<?xml version="1.0" encoding="utf-8" standalone="yes"?><Relationships xmlns="http://schemas.openxmlformats.org/package/2006/relationships"><Relationship Id="rId1" Type="http://schemas.openxmlformats.org/officeDocument/2006/relationships/slide" Target="../slides/slide65.xml" /><Relationship Id="rId2" Type="http://schemas.openxmlformats.org/officeDocument/2006/relationships/notesMaster" Target="../notesMasters/notesMaster1.xml" /></Relationships>
</file>

<file path=ppt/notesSlides/_rels/notesSlide66.xml.rels>&#65279;<?xml version="1.0" encoding="utf-8" standalone="yes"?><Relationships xmlns="http://schemas.openxmlformats.org/package/2006/relationships"><Relationship Id="rId1" Type="http://schemas.openxmlformats.org/officeDocument/2006/relationships/slide" Target="../slides/slide66.xml" /><Relationship Id="rId2" Type="http://schemas.openxmlformats.org/officeDocument/2006/relationships/notesMaster" Target="../notesMasters/notesMaster1.xml" /></Relationships>
</file>

<file path=ppt/notesSlides/_rels/notesSlide67.xml.rels>&#65279;<?xml version="1.0" encoding="utf-8" standalone="yes"?><Relationships xmlns="http://schemas.openxmlformats.org/package/2006/relationships"><Relationship Id="rId1" Type="http://schemas.openxmlformats.org/officeDocument/2006/relationships/slide" Target="../slides/slide67.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C58D2EC-BCD6-4C57-9B0E-B75E493D6586}"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36</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37</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38</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4</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40</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41</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42</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43</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44</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45</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46</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47</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48</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49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5</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50</a:t>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51</a:t>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52</a:t>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53</a:t>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54</a:t>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55</a:t>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56</a:t>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57</a:t>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58</a:t>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59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6</a:t>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60</a:t>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61</a:t>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62</a:t>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63</a:t>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64</a:t>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65</a:t>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66</a:t>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C58D2EC-BCD6-4C57-9B0E-B75E493D6586}" type="slidenum">
              <a:rPr lang="zh-CN" altLang="en-US" smtClean="0"/>
              <a:t>67</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9</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
        <p:nvSpPr>
          <p:cNvPr id="7" name="矩形 6"/>
          <p:cNvSpPr/>
          <p:nvPr userDrawn="1"/>
        </p:nvSpPr>
        <p:spPr>
          <a:xfrm>
            <a:off x="181200" y="180000"/>
            <a:ext cx="11829600" cy="6498000"/>
          </a:xfrm>
          <a:prstGeom prst="rect">
            <a:avLst/>
          </a:prstGeom>
          <a:solidFill>
            <a:srgbClr val="F0EC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EF7E283-1319-47E0-9BFE-D186D74C3DAC}"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EF7E283-1319-47E0-9BFE-D186D74C3DAC}"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EF7E283-1319-47E0-9BFE-D186D74C3DAC}"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0EF7E283-1319-47E0-9BFE-D186D74C3DAC}"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0EF7E283-1319-47E0-9BFE-D186D74C3DAC}"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9C9DE8-6944-4658-A18C-60D57C1D2619}"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0EF7E283-1319-47E0-9BFE-D186D74C3DAC}"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D9C9DE8-6944-4658-A18C-60D57C1D2619}"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EF7E283-1319-47E0-9BFE-D186D74C3DAC}"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D9C9DE8-6944-4658-A18C-60D57C1D2619}"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0EF7E283-1319-47E0-9BFE-D186D74C3DAC}"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D9C9DE8-6944-4658-A18C-60D57C1D2619}"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EF7E283-1319-47E0-9BFE-D186D74C3DAC}"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9C9DE8-6944-4658-A18C-60D57C1D2619}"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EF7E283-1319-47E0-9BFE-D186D74C3DAC}"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9C9DE8-6944-4658-A18C-60D57C1D2619}"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pn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印品黑体" panose="00000500000000000000" pitchFamily="2" charset="-122"/>
              </a:defRPr>
            </a:lvl1pPr>
          </a:lstStyle>
          <a:p>
            <a:fld id="{0EF7E283-1319-47E0-9BFE-D186D74C3DAC}"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印品黑体" panose="00000500000000000000" pitchFamily="2"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印品黑体" panose="00000500000000000000" pitchFamily="2" charset="-122"/>
              </a:defRPr>
            </a:lvl1pPr>
          </a:lstStyle>
          <a:p>
            <a:fld id="{ED9C9DE8-6944-4658-A18C-60D57C1D2619}" type="slidenum">
              <a:rPr lang="zh-CN" altLang="en-US" smtClean="0"/>
              <a:t/>
            </a:fld>
            <a:endParaRPr lang="zh-CN" altLang="en-US"/>
          </a:p>
        </p:txBody>
      </p:sp>
      <p:pic>
        <p:nvPicPr>
          <p:cNvPr id="7" name="图片 6" descr="学科网LOGO（新）"/>
          <p:cNvPicPr>
            <a:picLocks noChangeAspect="1"/>
          </p:cNvPicPr>
          <p:nvPr userDrawn="1"/>
        </p:nvPicPr>
        <p:blipFill>
          <a:blip r:embed="rId12"/>
          <a:stretch>
            <a:fillRect/>
          </a:stretch>
        </p:blipFill>
        <p:spPr>
          <a:xfrm>
            <a:off x="11073130" y="89535"/>
            <a:ext cx="1036955" cy="37465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印品黑体" panose="00000500000000000000" pitchFamily="2"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印品黑体" panose="00000500000000000000" pitchFamily="2"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印品黑体" panose="00000500000000000000" pitchFamily="2"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印品黑体" panose="00000500000000000000" pitchFamily="2"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2.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0.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9.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0.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3.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4.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5.xml" /><Relationship Id="rId3" Type="http://schemas.openxmlformats.org/officeDocument/2006/relationships/package" Target="../embeddings/Document1.docx" TargetMode="Internal" /><Relationship Id="rId4" Type="http://schemas.openxmlformats.org/officeDocument/2006/relationships/image" Target="../media/image7.emf" /><Relationship Id="rId5" Type="http://schemas.openxmlformats.org/officeDocument/2006/relationships/vmlDrawing" Target="../drawings/vmlDrawing1.v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6.xml" /><Relationship Id="rId3" Type="http://schemas.openxmlformats.org/officeDocument/2006/relationships/oleObject" Target="../embeddings/oleObject1.bin" TargetMode="Internal" /><Relationship Id="rId4" Type="http://schemas.openxmlformats.org/officeDocument/2006/relationships/image" Target="../media/image8.emf" /><Relationship Id="rId5" Type="http://schemas.openxmlformats.org/officeDocument/2006/relationships/vmlDrawing" Target="../drawings/vmlDrawing2.v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7.xml" /><Relationship Id="rId3" Type="http://schemas.openxmlformats.org/officeDocument/2006/relationships/package" Target="../embeddings/Document2.docx" TargetMode="Internal" /><Relationship Id="rId4" Type="http://schemas.openxmlformats.org/officeDocument/2006/relationships/image" Target="../media/image9.emf" /><Relationship Id="rId5" Type="http://schemas.openxmlformats.org/officeDocument/2006/relationships/vmlDrawing" Target="../drawings/vmlDrawing3.v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8.xml" /><Relationship Id="rId3" Type="http://schemas.openxmlformats.org/officeDocument/2006/relationships/package" Target="../embeddings/Document3.docx" TargetMode="Internal" /><Relationship Id="rId4" Type="http://schemas.openxmlformats.org/officeDocument/2006/relationships/image" Target="../media/image10.emf" /><Relationship Id="rId5" Type="http://schemas.openxmlformats.org/officeDocument/2006/relationships/vmlDrawing" Target="../drawings/vmlDrawing4.v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9.xml" /><Relationship Id="rId3" Type="http://schemas.openxmlformats.org/officeDocument/2006/relationships/package" Target="../embeddings/Document4.docx" TargetMode="Internal" /><Relationship Id="rId4" Type="http://schemas.openxmlformats.org/officeDocument/2006/relationships/image" Target="../media/image11.emf" /><Relationship Id="rId5" Type="http://schemas.openxmlformats.org/officeDocument/2006/relationships/vmlDrawing" Target="../drawings/vmlDrawing5.v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0.xml" /><Relationship Id="rId3" Type="http://schemas.openxmlformats.org/officeDocument/2006/relationships/package" Target="../embeddings/Document5.docx" TargetMode="Internal" /><Relationship Id="rId4" Type="http://schemas.openxmlformats.org/officeDocument/2006/relationships/image" Target="../media/image12.emf" /><Relationship Id="rId5" Type="http://schemas.openxmlformats.org/officeDocument/2006/relationships/vmlDrawing" Target="../drawings/vmlDrawing6.v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1.xml" /><Relationship Id="rId3" Type="http://schemas.openxmlformats.org/officeDocument/2006/relationships/package" Target="../embeddings/Document6.docx" TargetMode="Internal" /><Relationship Id="rId4" Type="http://schemas.openxmlformats.org/officeDocument/2006/relationships/image" Target="../media/image13.emf" /><Relationship Id="rId5" Type="http://schemas.openxmlformats.org/officeDocument/2006/relationships/vmlDrawing" Target="../drawings/vmlDrawing7.v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2.xml" /><Relationship Id="rId3" Type="http://schemas.openxmlformats.org/officeDocument/2006/relationships/package" Target="../embeddings/Document7.docx" TargetMode="Internal" /><Relationship Id="rId4" Type="http://schemas.openxmlformats.org/officeDocument/2006/relationships/image" Target="../media/image14.emf" /><Relationship Id="rId5" Type="http://schemas.openxmlformats.org/officeDocument/2006/relationships/vmlDrawing" Target="../drawings/vmlDrawing8.v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3.xml" /><Relationship Id="rId3" Type="http://schemas.openxmlformats.org/officeDocument/2006/relationships/oleObject" Target="../embeddings/oleObject2.bin" TargetMode="Internal" /><Relationship Id="rId4" Type="http://schemas.openxmlformats.org/officeDocument/2006/relationships/image" Target="../media/image15.emf" /><Relationship Id="rId5" Type="http://schemas.openxmlformats.org/officeDocument/2006/relationships/vmlDrawing" Target="../drawings/vmlDrawing9.v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4.xml" /><Relationship Id="rId3" Type="http://schemas.openxmlformats.org/officeDocument/2006/relationships/package" Target="../embeddings/Document8.docx" TargetMode="Internal" /><Relationship Id="rId4" Type="http://schemas.openxmlformats.org/officeDocument/2006/relationships/image" Target="../media/image16.emf" /><Relationship Id="rId5" Type="http://schemas.openxmlformats.org/officeDocument/2006/relationships/vmlDrawing" Target="../drawings/vmlDrawing10.v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5.xml" /><Relationship Id="rId3" Type="http://schemas.openxmlformats.org/officeDocument/2006/relationships/package" Target="../embeddings/Document9.docx" TargetMode="Internal" /><Relationship Id="rId4" Type="http://schemas.openxmlformats.org/officeDocument/2006/relationships/image" Target="../media/image17.emf" /><Relationship Id="rId5" Type="http://schemas.openxmlformats.org/officeDocument/2006/relationships/vmlDrawing" Target="../drawings/vmlDrawing11.v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6.xml" /><Relationship Id="rId3" Type="http://schemas.openxmlformats.org/officeDocument/2006/relationships/package" Target="../embeddings/Document10.docx" TargetMode="Internal" /><Relationship Id="rId4" Type="http://schemas.openxmlformats.org/officeDocument/2006/relationships/image" Target="../media/image18.emf" /><Relationship Id="rId5" Type="http://schemas.openxmlformats.org/officeDocument/2006/relationships/vmlDrawing" Target="../drawings/vmlDrawing12.v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7.xml" /><Relationship Id="rId3" Type="http://schemas.openxmlformats.org/officeDocument/2006/relationships/package" Target="../embeddings/Document11.docx" TargetMode="Internal" /><Relationship Id="rId4" Type="http://schemas.openxmlformats.org/officeDocument/2006/relationships/image" Target="../media/image19.emf" /><Relationship Id="rId5" Type="http://schemas.openxmlformats.org/officeDocument/2006/relationships/vmlDrawing" Target="../drawings/vmlDrawing13.v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8.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9.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0.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1.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2.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3.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4.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5.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6.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7.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8.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9.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xml" /><Relationship Id="rId3" Type="http://schemas.openxmlformats.org/officeDocument/2006/relationships/image" Target="../media/image3.png"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0.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1.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2.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3.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4.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5.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6.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7.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8.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9.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6.xml" /><Relationship Id="rId3" Type="http://schemas.openxmlformats.org/officeDocument/2006/relationships/image" Target="../media/image4.jpeg"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60.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61.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62.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63.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64.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65.x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66.x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67.xml" /><Relationship Id="rId3" Type="http://schemas.openxmlformats.org/officeDocument/2006/relationships/image" Target="../media/image2.jpeg" /><Relationship Id="rId4" Type="http://schemas.openxmlformats.org/officeDocument/2006/relationships/image" Target="../media/image20.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7.xml" /><Relationship Id="rId3" Type="http://schemas.openxmlformats.org/officeDocument/2006/relationships/image" Target="../media/image5.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8.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9.xml" /><Relationship Id="rId3" Type="http://schemas.openxmlformats.org/officeDocument/2006/relationships/image" Target="../media/image6.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 name="Freeform 5"/>
          <p:cNvSpPr/>
          <p:nvPr/>
        </p:nvSpPr>
        <p:spPr bwMode="auto">
          <a:xfrm rot="10800000">
            <a:off x="186426" y="1737666"/>
            <a:ext cx="5143838" cy="2542681"/>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13" name="Freeform 5"/>
          <p:cNvSpPr/>
          <p:nvPr/>
        </p:nvSpPr>
        <p:spPr bwMode="auto">
          <a:xfrm>
            <a:off x="5180913" y="1235771"/>
            <a:ext cx="6824662" cy="3373539"/>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blipFill dpi="0" rotWithShape="1">
            <a:blip r:embed="rId3">
              <a:extLst>
                <a:ext uri="{28A0092B-C50C-407E-A947-70E740481C1C}">
                  <a14:useLocalDpi xmlns:a14="http://schemas.microsoft.com/office/drawing/2010/main" val="0"/>
                </a:ext>
              </a:extLst>
            </a:blip>
            <a:stretch>
              <a:fillRect/>
            </a:stretch>
          </a:blip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14" name="TextBox 2088"/>
          <p:cNvSpPr txBox="1"/>
          <p:nvPr/>
        </p:nvSpPr>
        <p:spPr>
          <a:xfrm>
            <a:off x="983960" y="2962881"/>
            <a:ext cx="2558714" cy="461665"/>
          </a:xfrm>
          <a:prstGeom prst="rect">
            <a:avLst/>
          </a:prstGeom>
          <a:noFill/>
        </p:spPr>
        <p:txBody>
          <a:bodyPr wrap="none" rtlCol="0">
            <a:spAutoFit/>
          </a:bodyPr>
          <a:lstStyle/>
          <a:p>
            <a:r>
              <a:rPr lang="zh-CN" altLang="en-US" sz="24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a:t>
            </a:r>
            <a:r>
              <a:rPr lang="en-US" altLang="zh-CN" sz="24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10</a:t>
            </a:r>
            <a:r>
              <a:rPr lang="zh-CN" altLang="en-US" sz="24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课     苏武传</a:t>
            </a:r>
            <a:endParaRPr lang="zh-CN" altLang="en-US" sz="24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6" name="TextBox 2089"/>
          <p:cNvSpPr txBox="1"/>
          <p:nvPr/>
        </p:nvSpPr>
        <p:spPr>
          <a:xfrm>
            <a:off x="410887" y="1965089"/>
            <a:ext cx="3704860" cy="369332"/>
          </a:xfrm>
          <a:prstGeom prst="rect">
            <a:avLst/>
          </a:prstGeom>
          <a:noFill/>
        </p:spPr>
        <p:txBody>
          <a:bodyPr wrap="none" rtlCol="0">
            <a:spAutoFit/>
          </a:bodyPr>
          <a:lstStyle/>
          <a:p>
            <a:pPr marL="285750" indent="-285750">
              <a:buFont typeface="Arial" panose="020b0604020202020204" pitchFamily="34" charset="0"/>
              <a:buChar char="•"/>
            </a:pPr>
            <a:r>
              <a:rPr lang="zh-CN" altLang="en-US">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部编版高中语文选择性必修中册</a:t>
            </a:r>
            <a:endParaRPr lang="zh-CN" altLang="en-US">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advClick="0" p14:dur="2000"/>
    </mc:Choice>
    <mc:Fallback>
      <p:transition spd="slow" advClick="0"/>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资料链接</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nvSpPr>
        <p:spPr>
          <a:xfrm>
            <a:off x="581616" y="1610134"/>
            <a:ext cx="10698960" cy="4033284"/>
          </a:xfrm>
          <a:prstGeom prst="rect">
            <a:avLst/>
          </a:prstGeom>
          <a:noFill/>
        </p:spPr>
        <p:txBody>
          <a:bodyPr wrap="square">
            <a:spAutoFit/>
          </a:bodyPr>
          <a:lstStyle/>
          <a:p>
            <a:pPr indent="457200" algn="just">
              <a:lnSpc>
                <a:spcPct val="150000"/>
              </a:lnSpc>
              <a:spcAft>
                <a:spcPts val="1000"/>
              </a:spcAft>
            </a:pP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2.</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黄门驸马</a:t>
            </a:r>
            <a:endPar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a:p>
            <a:pPr indent="457200" algn="just">
              <a:lnSpc>
                <a:spcPct val="150000"/>
              </a:lnSpc>
              <a:spcAft>
                <a:spcPts val="1000"/>
              </a:spcAft>
            </a:pP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黄门驸马是宫中掌管车辆马匹的官。其中，驸马是对中国古代帝王女婿的称谓。又称帝婿、主婿、国婿等。因驸马都尉得名。汉武帝时始置驸</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副</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马都尉，驸，即副。驸马都尉，掌副车之马。到三国时期，魏国的何晏，以帝婿的身份授官驸马都尉，以后又有晋代杜预娶晋宣帝之女安陆公主，王济娶司马昭</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文帝</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之女常山公主，都授驸马都尉。魏晋以后，帝婿照例都加驸马都尉称号，简称驸马</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非实官。以后驸马即用以称帝婿。清代称额驸。</a:t>
            </a:r>
            <a:endPar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transition spd="med" advClick="0">
    <p:pull/>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资料链接</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nvSpPr>
        <p:spPr>
          <a:xfrm>
            <a:off x="581616" y="1610134"/>
            <a:ext cx="10698960" cy="4033284"/>
          </a:xfrm>
          <a:prstGeom prst="rect">
            <a:avLst/>
          </a:prstGeom>
          <a:noFill/>
        </p:spPr>
        <p:txBody>
          <a:bodyPr wrap="square">
            <a:spAutoFit/>
          </a:bodyPr>
          <a:lstStyle/>
          <a:p>
            <a:pPr indent="457200" algn="just">
              <a:lnSpc>
                <a:spcPct val="150000"/>
              </a:lnSpc>
              <a:spcAft>
                <a:spcPts val="1000"/>
              </a:spcAft>
            </a:pP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2.</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黄门驸马</a:t>
            </a:r>
            <a:endPar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a:p>
            <a:pPr indent="457200" algn="just">
              <a:lnSpc>
                <a:spcPct val="150000"/>
              </a:lnSpc>
              <a:spcAft>
                <a:spcPts val="1000"/>
              </a:spcAft>
            </a:pP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黄门驸马是宫中掌管车辆马匹的官。其中，驸马是对中国古代帝王女婿的称谓。又称帝婿、主婿、国婿等。因驸马都尉得名。汉武帝时始置驸</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副</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马都尉，驸，即副。驸马都尉，掌副车之马。到三国时期，魏国的何晏，以帝婿的身份授官驸马都尉，以后又有晋代杜预娶晋宣帝之女安陆公主，王济娶司马昭</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文帝</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之女常山公主，都授驸马都尉。魏晋以后，帝婿照例都加驸马都尉称号，简称驸马</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非实官。以后驸马即用以称帝婿。清代称额驸。</a:t>
            </a:r>
            <a:endPar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transition spd="med" advClick="0">
    <p:pull/>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3" name="文本框 2"/>
          <p:cNvSpPr txBox="1"/>
          <p:nvPr/>
        </p:nvSpPr>
        <p:spPr>
          <a:xfrm>
            <a:off x="3955472" y="3100627"/>
            <a:ext cx="5056909" cy="523220"/>
          </a:xfrm>
          <a:prstGeom prst="rect">
            <a:avLst/>
          </a:prstGeom>
          <a:noFill/>
          <a:effectLst>
            <a:outerShdw blurRad="76200" dist="12700" dir="8100000" sy="-23000" kx="800400" algn="br" rotWithShape="0">
              <a:prstClr val="black">
                <a:alpha val="20000"/>
              </a:prstClr>
            </a:outerShdw>
            <a:reflection blurRad="6350" stA="50000" endA="300" endPos="55000" dir="5400000" sy="-100000" algn="bl" rotWithShape="0"/>
          </a:effectLst>
        </p:spPr>
        <p:txBody>
          <a:bodyPr wrap="square" rtlCol="0">
            <a:spAutoFit/>
          </a:bodyPr>
          <a:lstStyle/>
          <a:p>
            <a:r>
              <a:rPr lang="zh-CN" altLang="en-US" sz="2800">
                <a:latin typeface="微软雅黑" panose="020b0503020204020204" pitchFamily="34" charset="-122"/>
                <a:ea typeface="微软雅黑" panose="020b0503020204020204" pitchFamily="34" charset="-122"/>
              </a:rPr>
              <a:t>板块二       语言知识强化</a:t>
            </a:r>
            <a:endParaRPr lang="zh-CN" altLang="en-US" sz="28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概览全文</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7" name="矩形 6"/>
          <p:cNvSpPr/>
          <p:nvPr/>
        </p:nvSpPr>
        <p:spPr>
          <a:xfrm>
            <a:off x="391321" y="981295"/>
            <a:ext cx="11409359" cy="1334544"/>
          </a:xfrm>
          <a:prstGeom prst="rect">
            <a:avLst/>
          </a:prstGeom>
        </p:spPr>
        <p:txBody>
          <a:bodyPr wrap="square" lIns="121870" tIns="60934" rIns="121870" bIns="60934">
            <a:spAutoFit/>
          </a:bodyPr>
          <a:lstStyle/>
          <a:p>
            <a:pPr algn="just">
              <a:lnSpc>
                <a:spcPct val="150000"/>
              </a:lnSpc>
            </a:pPr>
            <a:endParaRPr lang="en-US" altLang="zh-CN" sz="28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1.</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诵读全文，解释文中加颜色词语的意思。</a:t>
            </a:r>
            <a:endParaRPr lang="zh-CN" altLang="zh-CN" sz="2800" kern="100">
              <a:latin typeface="宋体" panose="02010600030101010101" pitchFamily="2" charset="-122"/>
              <a:cs typeface="Courier New" panose="02070309020205020404" pitchFamily="49" charset="0"/>
            </a:endParaRPr>
          </a:p>
        </p:txBody>
      </p:sp>
      <p:sp>
        <p:nvSpPr>
          <p:cNvPr id="20" name="矩形 19"/>
          <p:cNvSpPr/>
          <p:nvPr/>
        </p:nvSpPr>
        <p:spPr>
          <a:xfrm>
            <a:off x="391320" y="1100864"/>
            <a:ext cx="11409359" cy="5168285"/>
          </a:xfrm>
          <a:prstGeom prst="rect">
            <a:avLst/>
          </a:prstGeom>
        </p:spPr>
        <p:txBody>
          <a:bodyPr wrap="square" lIns="121870" tIns="60934" rIns="121870" bIns="60934">
            <a:spAutoFit/>
          </a:bodyPr>
          <a:lstStyle/>
          <a:p>
            <a:pPr algn="just">
              <a:lnSpc>
                <a:spcPct val="140000"/>
              </a:lnSpc>
              <a:tabLst>
                <a:tab pos="2070100"/>
              </a:tabLst>
            </a:pPr>
            <a:endParaRPr lang="en-US" altLang="zh-CN" sz="28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endParaRPr lang="zh-CN" altLang="zh-CN" sz="2800" kern="100">
              <a:latin typeface="宋体" panose="02010600030101010101" pitchFamily="2" charset="-122"/>
              <a:cs typeface="Courier New" panose="02070309020205020404" pitchFamily="49" charset="0"/>
            </a:endParaRPr>
          </a:p>
          <a:p>
            <a:pPr indent="712470" algn="just">
              <a:lnSpc>
                <a:spcPct val="150000"/>
              </a:lnSpc>
            </a:pP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武，字子卿。少</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以</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父任，兄弟</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并</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为郎。</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稍</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迁</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a:t>
            </a:r>
            <a:endParaRPr lang="en-US" altLang="zh-CN" sz="2800" kern="100">
              <a:latin typeface="Times New Roman" panose="02020603050405020304" pitchFamily="18" charset="0"/>
              <a:ea typeface="楷体_GB2312" panose="02010609030101010101" pitchFamily="49" charset="-122"/>
              <a:cs typeface="Courier New" panose="02070309020205020404" pitchFamily="49" charset="0"/>
            </a:endParaRPr>
          </a:p>
          <a:p>
            <a:pPr algn="just">
              <a:lnSpc>
                <a:spcPct val="150000"/>
              </a:lnSpc>
            </a:pP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至</a:t>
            </a:r>
            <a:r>
              <a:rPr lang="zh-CN" altLang="zh-CN" sz="2800" kern="100" spc="-50">
                <a:latin typeface="宋体" panose="02010600030101010101" pitchFamily="2" charset="-122"/>
                <a:ea typeface="楷体" panose="02010609060101010101" pitchFamily="49" charset="-122"/>
                <a:cs typeface="宋体" panose="02010600030101010101" pitchFamily="2" charset="-122"/>
              </a:rPr>
              <a:t>栘</a:t>
            </a:r>
            <a:r>
              <a:rPr lang="zh-CN" altLang="zh-CN" sz="2800" kern="100">
                <a:latin typeface="宋体" panose="02010600030101010101" pitchFamily="2" charset="-122"/>
                <a:ea typeface="楷体_GB2312" panose="02010609030101010101" pitchFamily="49" charset="-122"/>
                <a:cs typeface="楷体_GB2312" panose="02010609030101010101" pitchFamily="49" charset="-122"/>
              </a:rPr>
              <a:t>中厩监。</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时</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汉</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连</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伐胡，</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数</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a:t>
            </a:r>
            <a:endParaRPr lang="en-US" altLang="zh-CN" sz="2800" kern="100">
              <a:latin typeface="Times New Roman" panose="02020603050405020304" pitchFamily="18" charset="0"/>
              <a:ea typeface="楷体_GB2312" panose="02010609030101010101" pitchFamily="49" charset="-122"/>
              <a:cs typeface="Courier New" panose="02070309020205020404" pitchFamily="49" charset="0"/>
            </a:endParaRPr>
          </a:p>
          <a:p>
            <a:pPr algn="just">
              <a:lnSpc>
                <a:spcPct val="150000"/>
              </a:lnSpc>
            </a:pP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通使</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相</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窥观</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。匈奴</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留</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汉使郭吉、路充国等，</a:t>
            </a:r>
            <a:r>
              <a:rPr lang="zh-CN" altLang="zh-CN" sz="2800" kern="100" spc="-50">
                <a:latin typeface="Times New Roman" panose="02020603050405020304" pitchFamily="18" charset="0"/>
                <a:ea typeface="楷体_GB2312" panose="02010609030101010101" pitchFamily="49" charset="-122"/>
                <a:cs typeface="Times New Roman" panose="02020603050405020304" pitchFamily="18" charset="0"/>
              </a:rPr>
              <a:t>前后</a:t>
            </a:r>
            <a:r>
              <a:rPr lang="zh-CN" altLang="zh-CN" sz="2800" kern="100" spc="-5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十余辈</a:t>
            </a:r>
            <a:r>
              <a:rPr lang="en-US" altLang="zh-CN" sz="2800" kern="100" spc="-5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spc="-50">
                <a:latin typeface="Times New Roman" panose="02020603050405020304" pitchFamily="18" charset="0"/>
                <a:ea typeface="楷体_GB2312" panose="02010609030101010101" pitchFamily="49" charset="-122"/>
                <a:cs typeface="Times New Roman" panose="02020603050405020304" pitchFamily="18" charset="0"/>
              </a:rPr>
              <a:t>。匈奴使来，汉亦留之以相</a:t>
            </a:r>
            <a:r>
              <a:rPr lang="zh-CN" altLang="zh-CN" sz="2800" kern="100" spc="-5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当</a:t>
            </a:r>
            <a:r>
              <a:rPr lang="en-US" altLang="zh-CN" sz="2800" kern="100" spc="-5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spc="-50">
                <a:latin typeface="Times New Roman" panose="02020603050405020304" pitchFamily="18" charset="0"/>
                <a:ea typeface="楷体_GB2312" panose="02010609030101010101" pitchFamily="49" charset="-122"/>
                <a:cs typeface="Times New Roman" panose="02020603050405020304" pitchFamily="18" charset="0"/>
              </a:rPr>
              <a:t>。天汉元年，且</a:t>
            </a:r>
            <a:r>
              <a:rPr lang="zh-CN" altLang="zh-CN" sz="2800" kern="100" spc="-50">
                <a:latin typeface="宋体" panose="02010600030101010101" pitchFamily="2" charset="-122"/>
                <a:ea typeface="楷体" panose="02010609060101010101" pitchFamily="49" charset="-122"/>
                <a:cs typeface="宋体" panose="02010600030101010101" pitchFamily="2" charset="-122"/>
              </a:rPr>
              <a:t>鞮</a:t>
            </a:r>
            <a:r>
              <a:rPr lang="zh-CN" altLang="zh-CN" sz="2800" kern="100" spc="-50">
                <a:latin typeface="宋体" panose="02010600030101010101" pitchFamily="2" charset="-122"/>
                <a:ea typeface="楷体_GB2312" panose="02010609030101010101" pitchFamily="49" charset="-122"/>
                <a:cs typeface="楷体_GB2312" panose="02010609030101010101" pitchFamily="49" charset="-122"/>
              </a:rPr>
              <a:t>侯单于初立，恐汉袭之，乃曰：</a:t>
            </a:r>
            <a:r>
              <a:rPr lang="en-US" altLang="zh-CN" sz="2800" kern="100" spc="-5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spc="-50">
                <a:latin typeface="Times New Roman" panose="02020603050405020304" pitchFamily="18" charset="0"/>
                <a:ea typeface="楷体_GB2312" panose="02010609030101010101" pitchFamily="49" charset="-122"/>
                <a:cs typeface="Times New Roman" panose="02020603050405020304" pitchFamily="18" charset="0"/>
              </a:rPr>
              <a:t>汉天子我</a:t>
            </a:r>
            <a:r>
              <a:rPr lang="zh-CN" altLang="zh-CN" sz="2800" kern="100" spc="-5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丈人</a:t>
            </a:r>
            <a:r>
              <a:rPr lang="en-US" altLang="zh-CN" sz="2800" kern="100" spc="-5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spc="-5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行</a:t>
            </a:r>
            <a:r>
              <a:rPr lang="en-US" altLang="zh-CN" sz="2800" kern="100" spc="-5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spc="-50">
                <a:latin typeface="Times New Roman" panose="02020603050405020304" pitchFamily="18" charset="0"/>
                <a:ea typeface="楷体_GB2312" panose="02010609030101010101" pitchFamily="49" charset="-122"/>
                <a:cs typeface="Times New Roman" panose="02020603050405020304" pitchFamily="18" charset="0"/>
              </a:rPr>
              <a:t>也。</a:t>
            </a:r>
            <a:r>
              <a:rPr lang="en-US" altLang="zh-CN" sz="2800" kern="100" spc="-5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spc="-50">
                <a:latin typeface="Times New Roman" panose="02020603050405020304" pitchFamily="18" charset="0"/>
                <a:ea typeface="楷体_GB2312" panose="02010609030101010101" pitchFamily="49" charset="-122"/>
                <a:cs typeface="Times New Roman" panose="02020603050405020304" pitchFamily="18" charset="0"/>
              </a:rPr>
              <a:t>尽</a:t>
            </a:r>
            <a:r>
              <a:rPr lang="zh-CN" altLang="zh-CN" sz="2800" kern="100" spc="-5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归</a:t>
            </a:r>
            <a:r>
              <a:rPr lang="en-US" altLang="zh-CN" sz="2800" kern="100" spc="-5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spc="-50">
                <a:latin typeface="Times New Roman" panose="02020603050405020304" pitchFamily="18" charset="0"/>
                <a:ea typeface="楷体_GB2312" panose="02010609030101010101" pitchFamily="49" charset="-122"/>
                <a:cs typeface="Times New Roman" panose="02020603050405020304" pitchFamily="18" charset="0"/>
              </a:rPr>
              <a:t>汉使路充国等。武帝</a:t>
            </a:r>
            <a:r>
              <a:rPr lang="zh-CN" altLang="zh-CN" sz="2800" kern="100" spc="-5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嘉</a:t>
            </a:r>
            <a:r>
              <a:rPr lang="en-US" altLang="zh-CN" sz="2800" kern="100" spc="-5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spc="-50">
                <a:latin typeface="Times New Roman" panose="02020603050405020304" pitchFamily="18" charset="0"/>
                <a:ea typeface="楷体_GB2312" panose="02010609030101010101" pitchFamily="49" charset="-122"/>
                <a:cs typeface="Times New Roman" panose="02020603050405020304" pitchFamily="18" charset="0"/>
              </a:rPr>
              <a:t>其</a:t>
            </a:r>
            <a:r>
              <a:rPr lang="zh-CN" altLang="zh-CN" sz="2800" kern="100" spc="-5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义</a:t>
            </a:r>
            <a:r>
              <a:rPr lang="en-US" altLang="zh-CN" sz="2800" kern="100" spc="-5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800" kern="100" spc="-5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a:t>
            </a:r>
            <a:r>
              <a:rPr lang="zh-CN" altLang="zh-CN" sz="2800" kern="100" spc="-5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800" kern="100" spc="-50">
              <a:latin typeface="宋体" panose="02010600030101010101" pitchFamily="2" charset="-122"/>
              <a:cs typeface="Courier New" panose="02070309020205020404" pitchFamily="49" charset="0"/>
            </a:endParaRPr>
          </a:p>
        </p:txBody>
      </p:sp>
      <p:sp>
        <p:nvSpPr>
          <p:cNvPr id="21" name="矩形 20"/>
          <p:cNvSpPr/>
          <p:nvPr/>
        </p:nvSpPr>
        <p:spPr>
          <a:xfrm>
            <a:off x="4106114" y="2498047"/>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凭借</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2" name="矩形 21"/>
          <p:cNvSpPr/>
          <p:nvPr/>
        </p:nvSpPr>
        <p:spPr>
          <a:xfrm>
            <a:off x="7218991" y="2498047"/>
            <a:ext cx="543613"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都</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3" name="矩形 22"/>
          <p:cNvSpPr/>
          <p:nvPr/>
        </p:nvSpPr>
        <p:spPr>
          <a:xfrm>
            <a:off x="9351647" y="2498047"/>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渐渐</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4" name="矩形 23"/>
          <p:cNvSpPr/>
          <p:nvPr/>
        </p:nvSpPr>
        <p:spPr>
          <a:xfrm>
            <a:off x="10710098" y="2498047"/>
            <a:ext cx="126159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升迁，</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5" name="矩形 24"/>
          <p:cNvSpPr/>
          <p:nvPr/>
        </p:nvSpPr>
        <p:spPr>
          <a:xfrm>
            <a:off x="416097" y="3142016"/>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升任</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6" name="矩形 25"/>
          <p:cNvSpPr/>
          <p:nvPr/>
        </p:nvSpPr>
        <p:spPr>
          <a:xfrm>
            <a:off x="3916013" y="3142016"/>
            <a:ext cx="3056539"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当时，这时，那时</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8" name="矩形 27"/>
          <p:cNvSpPr/>
          <p:nvPr/>
        </p:nvSpPr>
        <p:spPr>
          <a:xfrm>
            <a:off x="7806543" y="3142016"/>
            <a:ext cx="197957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连续，多次</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9" name="矩形 28"/>
          <p:cNvSpPr/>
          <p:nvPr/>
        </p:nvSpPr>
        <p:spPr>
          <a:xfrm>
            <a:off x="11187138" y="3142016"/>
            <a:ext cx="543613"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屡</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0" name="矩形 29"/>
          <p:cNvSpPr/>
          <p:nvPr/>
        </p:nvSpPr>
        <p:spPr>
          <a:xfrm>
            <a:off x="436765" y="3783997"/>
            <a:ext cx="543613"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次</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1" name="矩形 30"/>
          <p:cNvSpPr/>
          <p:nvPr/>
        </p:nvSpPr>
        <p:spPr>
          <a:xfrm>
            <a:off x="1713152" y="3783997"/>
            <a:ext cx="162058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互派使者</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2" name="矩形 31"/>
          <p:cNvSpPr/>
          <p:nvPr/>
        </p:nvSpPr>
        <p:spPr>
          <a:xfrm>
            <a:off x="4498292" y="3783997"/>
            <a:ext cx="162058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窥探观察</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3" name="矩形 32"/>
          <p:cNvSpPr/>
          <p:nvPr/>
        </p:nvSpPr>
        <p:spPr>
          <a:xfrm>
            <a:off x="7584312" y="3783997"/>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扣留</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4" name="矩形 33"/>
          <p:cNvSpPr/>
          <p:nvPr/>
        </p:nvSpPr>
        <p:spPr>
          <a:xfrm>
            <a:off x="2217091" y="4433172"/>
            <a:ext cx="1261592" cy="523099"/>
          </a:xfrm>
          <a:prstGeom prst="rect">
            <a:avLst/>
          </a:prstGeom>
        </p:spPr>
        <p:txBody>
          <a:bodyPr wrap="none">
            <a:spAutoFit/>
          </a:bodyPr>
          <a:lstStyle/>
          <a:p>
            <a:r>
              <a:rPr lang="zh-CN" altLang="zh-CN" sz="2800" kern="100" spc="-5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十几批</a:t>
            </a:r>
            <a:endParaRPr lang="zh-CN" altLang="en-US" sz="2800" kern="100" spc="-5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5" name="矩形 34"/>
          <p:cNvSpPr/>
          <p:nvPr/>
        </p:nvSpPr>
        <p:spPr>
          <a:xfrm>
            <a:off x="7993646" y="4433172"/>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抵押</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6" name="矩形 35"/>
          <p:cNvSpPr/>
          <p:nvPr/>
        </p:nvSpPr>
        <p:spPr>
          <a:xfrm>
            <a:off x="7826789" y="5070000"/>
            <a:ext cx="2338561" cy="523099"/>
          </a:xfrm>
          <a:prstGeom prst="rect">
            <a:avLst/>
          </a:prstGeom>
        </p:spPr>
        <p:txBody>
          <a:bodyPr wrap="none">
            <a:spAutoFit/>
          </a:bodyPr>
          <a:lstStyle/>
          <a:p>
            <a:r>
              <a:rPr lang="zh-CN" altLang="zh-CN" sz="2800" kern="100" spc="-7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对长辈的尊称</a:t>
            </a:r>
            <a:endParaRPr lang="zh-CN" altLang="en-US" sz="2800" kern="100" spc="-7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7" name="矩形 36"/>
          <p:cNvSpPr/>
          <p:nvPr/>
        </p:nvSpPr>
        <p:spPr>
          <a:xfrm>
            <a:off x="10447797" y="5070000"/>
            <a:ext cx="543613"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辈</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8" name="矩形 37"/>
          <p:cNvSpPr/>
          <p:nvPr/>
        </p:nvSpPr>
        <p:spPr>
          <a:xfrm>
            <a:off x="1245399" y="5710814"/>
            <a:ext cx="197957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使</a:t>
            </a:r>
            <a:r>
              <a:rPr lang="en-US" altLang="zh-CN" sz="28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回归</a:t>
            </a:r>
            <a:endParaRPr lang="zh-CN" altLang="en-US">
              <a:solidFill>
                <a:srgbClr val="C00000"/>
              </a:solidFill>
            </a:endParaRPr>
          </a:p>
        </p:txBody>
      </p:sp>
      <p:sp>
        <p:nvSpPr>
          <p:cNvPr id="39" name="矩形 38"/>
          <p:cNvSpPr/>
          <p:nvPr/>
        </p:nvSpPr>
        <p:spPr>
          <a:xfrm>
            <a:off x="6767689" y="5710814"/>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赞许</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0" name="矩形 39"/>
          <p:cNvSpPr/>
          <p:nvPr/>
        </p:nvSpPr>
        <p:spPr>
          <a:xfrm>
            <a:off x="8530552" y="5710814"/>
            <a:ext cx="3056539" cy="523099"/>
          </a:xfrm>
          <a:prstGeom prst="rect">
            <a:avLst/>
          </a:prstGeom>
        </p:spPr>
        <p:txBody>
          <a:bodyPr wrap="none">
            <a:spAutoFit/>
          </a:bodyPr>
          <a:lstStyle/>
          <a:p>
            <a:r>
              <a:rPr lang="zh-CN" altLang="zh-CN" sz="2800" kern="100" spc="-6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宜，做事合乎情理</a:t>
            </a:r>
            <a:endParaRPr lang="zh-CN" altLang="en-US" sz="2800" kern="100" spc="-6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blinds(horizontal)">
                                      <p:cBhvr>
                                        <p:cTn id="12" dur="500"/>
                                        <p:tgtEl>
                                          <p:spTgt spid="2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blinds(horizontal)">
                                      <p:cBhvr>
                                        <p:cTn id="17" dur="500"/>
                                        <p:tgtEl>
                                          <p:spTgt spid="2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blinds(horizontal)">
                                      <p:cBhvr>
                                        <p:cTn id="22" dur="500"/>
                                        <p:tgtEl>
                                          <p:spTgt spid="24"/>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blinds(horizontal)">
                                      <p:cBhvr>
                                        <p:cTn id="25" dur="500"/>
                                        <p:tgtEl>
                                          <p:spTgt spid="25"/>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blinds(horizontal)">
                                      <p:cBhvr>
                                        <p:cTn id="30" dur="500"/>
                                        <p:tgtEl>
                                          <p:spTgt spid="26"/>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blinds(horizontal)">
                                      <p:cBhvr>
                                        <p:cTn id="35" dur="500"/>
                                        <p:tgtEl>
                                          <p:spTgt spid="28"/>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blinds(horizontal)">
                                      <p:cBhvr>
                                        <p:cTn id="40" dur="500"/>
                                        <p:tgtEl>
                                          <p:spTgt spid="29"/>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blinds(horizontal)">
                                      <p:cBhvr>
                                        <p:cTn id="43" dur="500"/>
                                        <p:tgtEl>
                                          <p:spTgt spid="30"/>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blinds(horizontal)">
                                      <p:cBhvr>
                                        <p:cTn id="48" dur="500"/>
                                        <p:tgtEl>
                                          <p:spTgt spid="31"/>
                                        </p:tgtEl>
                                      </p:cBhvr>
                                    </p:animEffect>
                                  </p:childTnLst>
                                </p:cTn>
                              </p:par>
                            </p:childTnLst>
                          </p:cTn>
                        </p:par>
                      </p:childTnLst>
                    </p:cTn>
                  </p:par>
                  <p:par>
                    <p:cTn id="49" fill="hold" nodeType="clickPar">
                      <p:stCondLst>
                        <p:cond delay="indefinite"/>
                      </p:stCondLst>
                      <p:childTnLst>
                        <p:par>
                          <p:cTn id="50" fill="hold" nodeType="afterGroup">
                            <p:stCondLst>
                              <p:cond delay="0"/>
                            </p:stCondLst>
                            <p:childTnLst>
                              <p:par>
                                <p:cTn id="51" presetID="3" presetClass="entr" presetSubtype="10" fill="hold" grpId="0" nodeType="click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blinds(horizontal)">
                                      <p:cBhvr>
                                        <p:cTn id="53" dur="500"/>
                                        <p:tgtEl>
                                          <p:spTgt spid="32"/>
                                        </p:tgtEl>
                                      </p:cBhvr>
                                    </p:animEffect>
                                  </p:childTnLst>
                                </p:cTn>
                              </p:par>
                            </p:childTnLst>
                          </p:cTn>
                        </p:par>
                      </p:childTnLst>
                    </p:cTn>
                  </p:par>
                  <p:par>
                    <p:cTn id="54" fill="hold" nodeType="clickPar">
                      <p:stCondLst>
                        <p:cond delay="indefinite"/>
                      </p:stCondLst>
                      <p:childTnLst>
                        <p:par>
                          <p:cTn id="55" fill="hold" nodeType="afterGroup">
                            <p:stCondLst>
                              <p:cond delay="0"/>
                            </p:stCondLst>
                            <p:childTnLst>
                              <p:par>
                                <p:cTn id="56" presetID="3" presetClass="entr" presetSubtype="10" fill="hold" grpId="0" nodeType="click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blinds(horizontal)">
                                      <p:cBhvr>
                                        <p:cTn id="58" dur="500"/>
                                        <p:tgtEl>
                                          <p:spTgt spid="33"/>
                                        </p:tgtEl>
                                      </p:cBhvr>
                                    </p:animEffect>
                                  </p:childTnLst>
                                </p:cTn>
                              </p:par>
                            </p:childTnLst>
                          </p:cTn>
                        </p:par>
                      </p:childTnLst>
                    </p:cTn>
                  </p:par>
                  <p:par>
                    <p:cTn id="59" fill="hold" nodeType="clickPar">
                      <p:stCondLst>
                        <p:cond delay="indefinite"/>
                      </p:stCondLst>
                      <p:childTnLst>
                        <p:par>
                          <p:cTn id="60" fill="hold" nodeType="afterGroup">
                            <p:stCondLst>
                              <p:cond delay="0"/>
                            </p:stCondLst>
                            <p:childTnLst>
                              <p:par>
                                <p:cTn id="61" presetID="3" presetClass="entr" presetSubtype="10" fill="hold" grpId="0" nodeType="click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blinds(horizontal)">
                                      <p:cBhvr>
                                        <p:cTn id="63" dur="500"/>
                                        <p:tgtEl>
                                          <p:spTgt spid="34"/>
                                        </p:tgtEl>
                                      </p:cBhvr>
                                    </p:animEffect>
                                  </p:childTnLst>
                                </p:cTn>
                              </p:par>
                            </p:childTnLst>
                          </p:cTn>
                        </p:par>
                      </p:childTnLst>
                    </p:cTn>
                  </p:par>
                  <p:par>
                    <p:cTn id="64" fill="hold" nodeType="clickPar">
                      <p:stCondLst>
                        <p:cond delay="indefinite"/>
                      </p:stCondLst>
                      <p:childTnLst>
                        <p:par>
                          <p:cTn id="65" fill="hold" nodeType="afterGroup">
                            <p:stCondLst>
                              <p:cond delay="0"/>
                            </p:stCondLst>
                            <p:childTnLst>
                              <p:par>
                                <p:cTn id="66" presetID="3" presetClass="entr" presetSubtype="10" fill="hold" grpId="0" nodeType="clickEffect">
                                  <p:stCondLst>
                                    <p:cond delay="0"/>
                                  </p:stCondLst>
                                  <p:childTnLst>
                                    <p:set>
                                      <p:cBhvr>
                                        <p:cTn id="67" dur="1" fill="hold">
                                          <p:stCondLst>
                                            <p:cond delay="0"/>
                                          </p:stCondLst>
                                        </p:cTn>
                                        <p:tgtEl>
                                          <p:spTgt spid="35"/>
                                        </p:tgtEl>
                                        <p:attrNameLst>
                                          <p:attrName>style.visibility</p:attrName>
                                        </p:attrNameLst>
                                      </p:cBhvr>
                                      <p:to>
                                        <p:strVal val="visible"/>
                                      </p:to>
                                    </p:set>
                                    <p:animEffect transition="in" filter="blinds(horizontal)">
                                      <p:cBhvr>
                                        <p:cTn id="68" dur="500"/>
                                        <p:tgtEl>
                                          <p:spTgt spid="35"/>
                                        </p:tgtEl>
                                      </p:cBhvr>
                                    </p:animEffect>
                                  </p:childTnLst>
                                </p:cTn>
                              </p:par>
                            </p:childTnLst>
                          </p:cTn>
                        </p:par>
                      </p:childTnLst>
                    </p:cTn>
                  </p:par>
                  <p:par>
                    <p:cTn id="69" fill="hold" nodeType="clickPar">
                      <p:stCondLst>
                        <p:cond delay="indefinite"/>
                      </p:stCondLst>
                      <p:childTnLst>
                        <p:par>
                          <p:cTn id="70" fill="hold" nodeType="afterGroup">
                            <p:stCondLst>
                              <p:cond delay="0"/>
                            </p:stCondLst>
                            <p:childTnLst>
                              <p:par>
                                <p:cTn id="71" presetID="3" presetClass="entr" presetSubtype="10" fill="hold" grpId="0" nodeType="click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blinds(horizontal)">
                                      <p:cBhvr>
                                        <p:cTn id="73" dur="500"/>
                                        <p:tgtEl>
                                          <p:spTgt spid="36"/>
                                        </p:tgtEl>
                                      </p:cBhvr>
                                    </p:animEffect>
                                  </p:childTnLst>
                                </p:cTn>
                              </p:par>
                            </p:childTnLst>
                          </p:cTn>
                        </p:par>
                      </p:childTnLst>
                    </p:cTn>
                  </p:par>
                  <p:par>
                    <p:cTn id="74" fill="hold" nodeType="clickPar">
                      <p:stCondLst>
                        <p:cond delay="indefinite"/>
                      </p:stCondLst>
                      <p:childTnLst>
                        <p:par>
                          <p:cTn id="75" fill="hold" nodeType="afterGroup">
                            <p:stCondLst>
                              <p:cond delay="0"/>
                            </p:stCondLst>
                            <p:childTnLst>
                              <p:par>
                                <p:cTn id="76" presetID="3" presetClass="entr" presetSubtype="10" fill="hold" grpId="0" nodeType="clickEffect">
                                  <p:stCondLst>
                                    <p:cond delay="0"/>
                                  </p:stCondLst>
                                  <p:childTnLst>
                                    <p:set>
                                      <p:cBhvr>
                                        <p:cTn id="77" dur="1" fill="hold">
                                          <p:stCondLst>
                                            <p:cond delay="0"/>
                                          </p:stCondLst>
                                        </p:cTn>
                                        <p:tgtEl>
                                          <p:spTgt spid="37"/>
                                        </p:tgtEl>
                                        <p:attrNameLst>
                                          <p:attrName>style.visibility</p:attrName>
                                        </p:attrNameLst>
                                      </p:cBhvr>
                                      <p:to>
                                        <p:strVal val="visible"/>
                                      </p:to>
                                    </p:set>
                                    <p:animEffect transition="in" filter="blinds(horizontal)">
                                      <p:cBhvr>
                                        <p:cTn id="78" dur="500"/>
                                        <p:tgtEl>
                                          <p:spTgt spid="37"/>
                                        </p:tgtEl>
                                      </p:cBhvr>
                                    </p:animEffect>
                                  </p:childTnLst>
                                </p:cTn>
                              </p:par>
                            </p:childTnLst>
                          </p:cTn>
                        </p:par>
                      </p:childTnLst>
                    </p:cTn>
                  </p:par>
                  <p:par>
                    <p:cTn id="79" fill="hold" nodeType="clickPar">
                      <p:stCondLst>
                        <p:cond delay="indefinite"/>
                      </p:stCondLst>
                      <p:childTnLst>
                        <p:par>
                          <p:cTn id="80" fill="hold" nodeType="afterGroup">
                            <p:stCondLst>
                              <p:cond delay="0"/>
                            </p:stCondLst>
                            <p:childTnLst>
                              <p:par>
                                <p:cTn id="81" presetID="3" presetClass="entr" presetSubtype="10" fill="hold" grpId="0" nodeType="click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blinds(horizontal)">
                                      <p:cBhvr>
                                        <p:cTn id="83" dur="500"/>
                                        <p:tgtEl>
                                          <p:spTgt spid="38"/>
                                        </p:tgtEl>
                                      </p:cBhvr>
                                    </p:animEffect>
                                  </p:childTnLst>
                                </p:cTn>
                              </p:par>
                            </p:childTnLst>
                          </p:cTn>
                        </p:par>
                      </p:childTnLst>
                    </p:cTn>
                  </p:par>
                  <p:par>
                    <p:cTn id="84" fill="hold" nodeType="clickPar">
                      <p:stCondLst>
                        <p:cond delay="indefinite"/>
                      </p:stCondLst>
                      <p:childTnLst>
                        <p:par>
                          <p:cTn id="85" fill="hold" nodeType="afterGroup">
                            <p:stCondLst>
                              <p:cond delay="0"/>
                            </p:stCondLst>
                            <p:childTnLst>
                              <p:par>
                                <p:cTn id="86" presetID="3" presetClass="entr" presetSubtype="10" fill="hold" grpId="0" nodeType="clickEffect">
                                  <p:stCondLst>
                                    <p:cond delay="0"/>
                                  </p:stCondLst>
                                  <p:childTnLst>
                                    <p:set>
                                      <p:cBhvr>
                                        <p:cTn id="87" dur="1" fill="hold">
                                          <p:stCondLst>
                                            <p:cond delay="0"/>
                                          </p:stCondLst>
                                        </p:cTn>
                                        <p:tgtEl>
                                          <p:spTgt spid="39"/>
                                        </p:tgtEl>
                                        <p:attrNameLst>
                                          <p:attrName>style.visibility</p:attrName>
                                        </p:attrNameLst>
                                      </p:cBhvr>
                                      <p:to>
                                        <p:strVal val="visible"/>
                                      </p:to>
                                    </p:set>
                                    <p:animEffect transition="in" filter="blinds(horizontal)">
                                      <p:cBhvr>
                                        <p:cTn id="88" dur="500"/>
                                        <p:tgtEl>
                                          <p:spTgt spid="39"/>
                                        </p:tgtEl>
                                      </p:cBhvr>
                                    </p:animEffect>
                                  </p:childTnLst>
                                </p:cTn>
                              </p:par>
                            </p:childTnLst>
                          </p:cTn>
                        </p:par>
                      </p:childTnLst>
                    </p:cTn>
                  </p:par>
                  <p:par>
                    <p:cTn id="89" fill="hold" nodeType="clickPar">
                      <p:stCondLst>
                        <p:cond delay="indefinite"/>
                      </p:stCondLst>
                      <p:childTnLst>
                        <p:par>
                          <p:cTn id="90" fill="hold" nodeType="afterGroup">
                            <p:stCondLst>
                              <p:cond delay="0"/>
                            </p:stCondLst>
                            <p:childTnLst>
                              <p:par>
                                <p:cTn id="91" presetID="3" presetClass="entr" presetSubtype="10" fill="hold" grpId="0" nodeType="clickEffect">
                                  <p:stCondLst>
                                    <p:cond delay="0"/>
                                  </p:stCondLst>
                                  <p:childTnLst>
                                    <p:set>
                                      <p:cBhvr>
                                        <p:cTn id="92" dur="1" fill="hold">
                                          <p:stCondLst>
                                            <p:cond delay="0"/>
                                          </p:stCondLst>
                                        </p:cTn>
                                        <p:tgtEl>
                                          <p:spTgt spid="40"/>
                                        </p:tgtEl>
                                        <p:attrNameLst>
                                          <p:attrName>style.visibility</p:attrName>
                                        </p:attrNameLst>
                                      </p:cBhvr>
                                      <p:to>
                                        <p:strVal val="visible"/>
                                      </p:to>
                                    </p:set>
                                    <p:animEffect transition="in" filter="blinds(horizontal)">
                                      <p:cBhvr>
                                        <p:cTn id="9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8" grpId="0"/>
      <p:bldP spid="29" grpId="0"/>
      <p:bldP spid="30" grpId="0"/>
      <p:bldP spid="31" grpId="0"/>
      <p:bldP spid="32" grpId="0"/>
      <p:bldP spid="33" grpId="0"/>
      <p:bldP spid="34" grpId="0"/>
      <p:bldP spid="35" grpId="0"/>
      <p:bldP spid="36" grpId="0"/>
      <p:bldP spid="37" grpId="0"/>
      <p:bldP spid="38" grpId="0"/>
      <p:bldP spid="39" grpId="0"/>
      <p:bldP spid="40"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概览全文</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20" name="矩形 19"/>
          <p:cNvSpPr/>
          <p:nvPr/>
        </p:nvSpPr>
        <p:spPr>
          <a:xfrm>
            <a:off x="391320" y="1100864"/>
            <a:ext cx="11409359" cy="1937594"/>
          </a:xfrm>
          <a:prstGeom prst="rect">
            <a:avLst/>
          </a:prstGeom>
        </p:spPr>
        <p:txBody>
          <a:bodyPr wrap="square" lIns="121870" tIns="60934" rIns="121870" bIns="60934">
            <a:spAutoFit/>
          </a:bodyPr>
          <a:lstStyle/>
          <a:p>
            <a:pPr algn="just">
              <a:lnSpc>
                <a:spcPct val="140000"/>
              </a:lnSpc>
              <a:tabLst>
                <a:tab pos="2070100"/>
              </a:tabLst>
            </a:pPr>
            <a:endParaRPr lang="en-US" altLang="zh-CN" sz="28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endParaRPr lang="zh-CN" altLang="zh-CN" sz="2800" kern="100">
              <a:latin typeface="宋体" panose="02010600030101010101" pitchFamily="2" charset="-122"/>
              <a:cs typeface="Courier New" panose="02070309020205020404" pitchFamily="49" charset="0"/>
            </a:endParaRPr>
          </a:p>
          <a:p>
            <a:pPr indent="712470" algn="just">
              <a:lnSpc>
                <a:spcPct val="150000"/>
              </a:lnSpc>
            </a:pPr>
            <a:endParaRPr lang="zh-CN" altLang="zh-CN" sz="2800" kern="100" spc="-50">
              <a:latin typeface="宋体" panose="02010600030101010101" pitchFamily="2" charset="-122"/>
              <a:cs typeface="Courier New" panose="02070309020205020404" pitchFamily="49" charset="0"/>
            </a:endParaRPr>
          </a:p>
        </p:txBody>
      </p:sp>
      <p:sp>
        <p:nvSpPr>
          <p:cNvPr id="7" name="矩形 6"/>
          <p:cNvSpPr/>
          <p:nvPr/>
        </p:nvSpPr>
        <p:spPr>
          <a:xfrm>
            <a:off x="391320" y="1750019"/>
            <a:ext cx="11409359" cy="2465238"/>
          </a:xfrm>
          <a:prstGeom prst="rect">
            <a:avLst/>
          </a:prstGeom>
        </p:spPr>
        <p:txBody>
          <a:bodyPr wrap="square" lIns="121870" tIns="60934" rIns="121870" bIns="60934">
            <a:spAutoFit/>
          </a:bodyPr>
          <a:lstStyle/>
          <a:p>
            <a:pPr lvl="0" algn="just">
              <a:lnSpc>
                <a:spcPct val="140000"/>
              </a:lnSpc>
            </a:pP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乃遣武以中郎将使持节送匈奴使留在汉者，</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因</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厚</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赂</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a:t>
            </a:r>
            <a:endPar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endParaRPr>
          </a:p>
          <a:p>
            <a:pPr lvl="0" algn="just">
              <a:lnSpc>
                <a:spcPct val="140000"/>
              </a:lnSpc>
            </a:pP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单于，</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答</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其善意。武与副中郎将张胜及</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假吏</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a:t>
            </a:r>
            <a:endPar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endParaRPr>
          </a:p>
          <a:p>
            <a:pPr lvl="0" algn="just">
              <a:lnSpc>
                <a:spcPct val="140000"/>
              </a:lnSpc>
            </a:pP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常惠等</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募</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士斥候百余人</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俱</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，既至匈奴，</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置</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币</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遗单于；单于</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益</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骄，非汉所望也。</a:t>
            </a:r>
            <a:endParaRPr lang="en-US" altLang="zh-CN" sz="2800" kern="100">
              <a:solidFill>
                <a:prstClr val="black"/>
              </a:solidFill>
              <a:latin typeface="宋体" panose="02010600030101010101" pitchFamily="2" charset="-122"/>
              <a:cs typeface="Courier New" panose="02070309020205020404" pitchFamily="49" charset="0"/>
            </a:endParaRPr>
          </a:p>
        </p:txBody>
      </p:sp>
      <p:sp>
        <p:nvSpPr>
          <p:cNvPr id="8" name="矩形 7"/>
          <p:cNvSpPr/>
          <p:nvPr/>
        </p:nvSpPr>
        <p:spPr>
          <a:xfrm>
            <a:off x="7705681" y="1854956"/>
            <a:ext cx="197957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趁着，乘便</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9" name="矩形 8"/>
          <p:cNvSpPr/>
          <p:nvPr/>
        </p:nvSpPr>
        <p:spPr>
          <a:xfrm>
            <a:off x="10487470" y="1854956"/>
            <a:ext cx="126159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赠送礼</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0" name="矩形 9"/>
          <p:cNvSpPr/>
          <p:nvPr/>
        </p:nvSpPr>
        <p:spPr>
          <a:xfrm>
            <a:off x="434442" y="2456847"/>
            <a:ext cx="543613"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物</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1" name="矩形 10"/>
          <p:cNvSpPr/>
          <p:nvPr/>
        </p:nvSpPr>
        <p:spPr>
          <a:xfrm>
            <a:off x="2424441" y="2456847"/>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回报</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2" name="矩形 11"/>
          <p:cNvSpPr/>
          <p:nvPr/>
        </p:nvSpPr>
        <p:spPr>
          <a:xfrm>
            <a:off x="8716559" y="2456847"/>
            <a:ext cx="3056539"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临时代理职务的官</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3" name="矩形 12"/>
          <p:cNvSpPr/>
          <p:nvPr/>
        </p:nvSpPr>
        <p:spPr>
          <a:xfrm>
            <a:off x="399944" y="3061878"/>
            <a:ext cx="543613"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吏</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4" name="矩形 13"/>
          <p:cNvSpPr/>
          <p:nvPr/>
        </p:nvSpPr>
        <p:spPr>
          <a:xfrm>
            <a:off x="2441689" y="3061878"/>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招募</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7" name="矩形 16"/>
          <p:cNvSpPr/>
          <p:nvPr/>
        </p:nvSpPr>
        <p:spPr>
          <a:xfrm>
            <a:off x="5917521" y="3061878"/>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一同</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8" name="矩形 17"/>
          <p:cNvSpPr/>
          <p:nvPr/>
        </p:nvSpPr>
        <p:spPr>
          <a:xfrm>
            <a:off x="9390353" y="3061878"/>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备办</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1" name="矩形 20"/>
          <p:cNvSpPr/>
          <p:nvPr/>
        </p:nvSpPr>
        <p:spPr>
          <a:xfrm>
            <a:off x="10720693" y="3061878"/>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财物</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2" name="矩形 21"/>
          <p:cNvSpPr/>
          <p:nvPr/>
        </p:nvSpPr>
        <p:spPr>
          <a:xfrm>
            <a:off x="3106224" y="3688599"/>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渐渐</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linds(horizontal)">
                                      <p:cBhvr>
                                        <p:cTn id="15" dur="500"/>
                                        <p:tgtEl>
                                          <p:spTgt spid="10"/>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linds(horizontal)">
                                      <p:cBhvr>
                                        <p:cTn id="20" dur="500"/>
                                        <p:tgtEl>
                                          <p:spTgt spid="11"/>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linds(horizontal)">
                                      <p:cBhvr>
                                        <p:cTn id="25" dur="500"/>
                                        <p:tgtEl>
                                          <p:spTgt spid="12"/>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blinds(horizontal)">
                                      <p:cBhvr>
                                        <p:cTn id="28" dur="500"/>
                                        <p:tgtEl>
                                          <p:spTgt spid="13"/>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blinds(horizontal)">
                                      <p:cBhvr>
                                        <p:cTn id="33" dur="500"/>
                                        <p:tgtEl>
                                          <p:spTgt spid="14"/>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blinds(horizontal)">
                                      <p:cBhvr>
                                        <p:cTn id="38" dur="500"/>
                                        <p:tgtEl>
                                          <p:spTgt spid="17"/>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blinds(horizontal)">
                                      <p:cBhvr>
                                        <p:cTn id="43" dur="500"/>
                                        <p:tgtEl>
                                          <p:spTgt spid="18"/>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blinds(horizontal)">
                                      <p:cBhvr>
                                        <p:cTn id="48" dur="500"/>
                                        <p:tgtEl>
                                          <p:spTgt spid="21"/>
                                        </p:tgtEl>
                                      </p:cBhvr>
                                    </p:animEffect>
                                  </p:childTnLst>
                                </p:cTn>
                              </p:par>
                            </p:childTnLst>
                          </p:cTn>
                        </p:par>
                      </p:childTnLst>
                    </p:cTn>
                  </p:par>
                  <p:par>
                    <p:cTn id="49" fill="hold" nodeType="clickPar">
                      <p:stCondLst>
                        <p:cond delay="indefinite"/>
                      </p:stCondLst>
                      <p:childTnLst>
                        <p:par>
                          <p:cTn id="50" fill="hold" nodeType="afterGroup">
                            <p:stCondLst>
                              <p:cond delay="0"/>
                            </p:stCondLst>
                            <p:childTnLst>
                              <p:par>
                                <p:cTn id="51" presetID="3" presetClass="entr" presetSubtype="10" fill="hold" grpId="0" nodeType="click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blinds(horizontal)">
                                      <p:cBhvr>
                                        <p:cTn id="5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7" grpId="0"/>
      <p:bldP spid="18" grpId="0"/>
      <p:bldP spid="21" grpId="0"/>
      <p:bldP spid="22"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 name="TextBox 13"/>
          <p:cNvSpPr txBox="1"/>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概览全文</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20" name="矩形 19"/>
          <p:cNvSpPr/>
          <p:nvPr/>
        </p:nvSpPr>
        <p:spPr>
          <a:xfrm>
            <a:off x="391320" y="1100864"/>
            <a:ext cx="11409359" cy="1937594"/>
          </a:xfrm>
          <a:prstGeom prst="rect">
            <a:avLst/>
          </a:prstGeom>
        </p:spPr>
        <p:txBody>
          <a:bodyPr wrap="square" lIns="121870" tIns="60934" rIns="121870" bIns="60934">
            <a:spAutoFit/>
          </a:bodyPr>
          <a:lstStyle/>
          <a:p>
            <a:pPr algn="just">
              <a:lnSpc>
                <a:spcPct val="140000"/>
              </a:lnSpc>
              <a:tabLst>
                <a:tab pos="2070100"/>
              </a:tabLst>
            </a:pPr>
            <a:endParaRPr lang="en-US" altLang="zh-CN" sz="28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endParaRPr lang="zh-CN" altLang="zh-CN" sz="2800" kern="100">
              <a:latin typeface="宋体" panose="02010600030101010101" pitchFamily="2" charset="-122"/>
              <a:cs typeface="Courier New" panose="02070309020205020404" pitchFamily="49" charset="0"/>
            </a:endParaRPr>
          </a:p>
          <a:p>
            <a:pPr indent="712470" algn="just">
              <a:lnSpc>
                <a:spcPct val="150000"/>
              </a:lnSpc>
            </a:pPr>
            <a:endParaRPr lang="zh-CN" altLang="zh-CN" sz="2800" kern="100" spc="-50">
              <a:latin typeface="宋体" panose="02010600030101010101" pitchFamily="2" charset="-122"/>
              <a:cs typeface="Courier New" panose="02070309020205020404" pitchFamily="49" charset="0"/>
            </a:endParaRPr>
          </a:p>
        </p:txBody>
      </p:sp>
      <p:sp>
        <p:nvSpPr>
          <p:cNvPr id="8" name="矩形 7"/>
          <p:cNvSpPr/>
          <p:nvPr/>
        </p:nvSpPr>
        <p:spPr>
          <a:xfrm>
            <a:off x="391320" y="-619236"/>
            <a:ext cx="11409359" cy="6686586"/>
          </a:xfrm>
          <a:prstGeom prst="rect">
            <a:avLst/>
          </a:prstGeom>
        </p:spPr>
        <p:txBody>
          <a:bodyPr wrap="square" lIns="121870" tIns="60934" rIns="121870" bIns="60934">
            <a:spAutoFit/>
          </a:bodyPr>
          <a:lstStyle/>
          <a:p>
            <a:pPr lvl="0" algn="just">
              <a:lnSpc>
                <a:spcPct val="140000"/>
              </a:lnSpc>
            </a:pPr>
            <a:endParaRPr lang="en-US"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endParaRPr>
          </a:p>
          <a:p>
            <a:pPr indent="712470" algn="just">
              <a:lnSpc>
                <a:spcPct val="140000"/>
              </a:lnSpc>
            </a:pPr>
            <a:endParaRPr lang="en-US"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endParaRPr>
          </a:p>
          <a:p>
            <a:pPr indent="712470" algn="just">
              <a:lnSpc>
                <a:spcPct val="140000"/>
              </a:lnSpc>
            </a:pPr>
            <a:endParaRPr lang="en-US"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endParaRPr>
          </a:p>
          <a:p>
            <a:pPr indent="712470" algn="just">
              <a:lnSpc>
                <a:spcPct val="140000"/>
              </a:lnSpc>
            </a:pPr>
            <a:endParaRPr lang="en-US"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endParaRPr>
          </a:p>
          <a:p>
            <a:pPr indent="712470" algn="just">
              <a:lnSpc>
                <a:spcPct val="140000"/>
              </a:lnSpc>
            </a:pP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方</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欲</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发</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使送武等，</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会</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缑王与长水虞常等谋反匈奴中。缑王者，昆邪王姊子也，与昆邪王俱降汉，后随浞野侯</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没</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a:t>
            </a:r>
            <a:endParaRPr lang="en-US" altLang="zh-CN" sz="2800" kern="100">
              <a:latin typeface="Times New Roman" panose="02020603050405020304" pitchFamily="18" charset="0"/>
              <a:ea typeface="楷体_GB2312" panose="02010609030101010101" pitchFamily="49" charset="-122"/>
              <a:cs typeface="Courier New" panose="02070309020205020404" pitchFamily="49" charset="0"/>
            </a:endParaRPr>
          </a:p>
          <a:p>
            <a:pPr algn="just">
              <a:lnSpc>
                <a:spcPct val="140000"/>
              </a:lnSpc>
            </a:pP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胡中。及卫律所</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将</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降者，</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阴</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相与</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谋劫单于母阏氏归汉。会武等至匈奴，虞常在汉时，</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素</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与副张胜</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相知</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a:t>
            </a:r>
            <a:endParaRPr lang="en-US" altLang="zh-CN" sz="2800" kern="100">
              <a:latin typeface="Times New Roman" panose="02020603050405020304" pitchFamily="18" charset="0"/>
              <a:ea typeface="楷体_GB2312" panose="02010609030101010101" pitchFamily="49" charset="-122"/>
              <a:cs typeface="Courier New" panose="02070309020205020404" pitchFamily="49" charset="0"/>
            </a:endParaRPr>
          </a:p>
          <a:p>
            <a:pPr algn="just">
              <a:lnSpc>
                <a:spcPct val="140000"/>
              </a:lnSpc>
            </a:pP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私</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候</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胜曰：</a:t>
            </a:r>
            <a:r>
              <a:rPr lang="en-US" altLang="zh-CN" sz="2800" kern="100">
                <a:solidFill>
                  <a:prstClr val="black"/>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闻汉天子甚怨卫律，常能为汉伏弩射杀之，吾母与弟在汉，</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幸</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蒙</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其赏赐。</a:t>
            </a:r>
            <a:r>
              <a:rPr lang="en-US" altLang="zh-CN" sz="2800" kern="100">
                <a:solidFill>
                  <a:prstClr val="black"/>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张胜</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许</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a:t>
            </a:r>
            <a:endPar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endParaRPr>
          </a:p>
          <a:p>
            <a:pPr algn="just">
              <a:lnSpc>
                <a:spcPct val="140000"/>
              </a:lnSpc>
            </a:pP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之，以</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货物</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与常。</a:t>
            </a:r>
            <a:endParaRPr lang="zh-CN" altLang="zh-CN" sz="2800" kern="100">
              <a:latin typeface="宋体" panose="02010600030101010101" pitchFamily="2" charset="-122"/>
              <a:cs typeface="Courier New" panose="02070309020205020404" pitchFamily="49" charset="0"/>
            </a:endParaRPr>
          </a:p>
        </p:txBody>
      </p:sp>
      <p:sp>
        <p:nvSpPr>
          <p:cNvPr id="24" name="矩形 23"/>
          <p:cNvSpPr/>
          <p:nvPr/>
        </p:nvSpPr>
        <p:spPr>
          <a:xfrm>
            <a:off x="1577952" y="1903740"/>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正要</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5" name="矩形 24"/>
          <p:cNvSpPr/>
          <p:nvPr/>
        </p:nvSpPr>
        <p:spPr>
          <a:xfrm>
            <a:off x="3254159" y="1903740"/>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派遣</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6" name="矩形 25"/>
          <p:cNvSpPr/>
          <p:nvPr/>
        </p:nvSpPr>
        <p:spPr>
          <a:xfrm>
            <a:off x="6425874" y="1903740"/>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适逢</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8" name="矩形 27"/>
          <p:cNvSpPr/>
          <p:nvPr/>
        </p:nvSpPr>
        <p:spPr>
          <a:xfrm>
            <a:off x="10137105" y="2507107"/>
            <a:ext cx="162058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陷入而不</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9" name="矩形 28"/>
          <p:cNvSpPr/>
          <p:nvPr/>
        </p:nvSpPr>
        <p:spPr>
          <a:xfrm>
            <a:off x="451690" y="3074573"/>
            <a:ext cx="126159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能脱身</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0" name="矩形 29"/>
          <p:cNvSpPr/>
          <p:nvPr/>
        </p:nvSpPr>
        <p:spPr>
          <a:xfrm>
            <a:off x="4566933" y="3074573"/>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率领</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1" name="矩形 30"/>
          <p:cNvSpPr/>
          <p:nvPr/>
        </p:nvSpPr>
        <p:spPr>
          <a:xfrm>
            <a:off x="6975353" y="3074573"/>
            <a:ext cx="126159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暗地里</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2" name="矩形 31"/>
          <p:cNvSpPr/>
          <p:nvPr/>
        </p:nvSpPr>
        <p:spPr>
          <a:xfrm>
            <a:off x="8964923" y="3074573"/>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一起</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3" name="矩形 32"/>
          <p:cNvSpPr/>
          <p:nvPr/>
        </p:nvSpPr>
        <p:spPr>
          <a:xfrm>
            <a:off x="7298394" y="3695058"/>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一向</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4" name="矩形 33"/>
          <p:cNvSpPr/>
          <p:nvPr/>
        </p:nvSpPr>
        <p:spPr>
          <a:xfrm>
            <a:off x="10478901" y="3695058"/>
            <a:ext cx="162058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相熟识，</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5" name="矩形 34"/>
          <p:cNvSpPr/>
          <p:nvPr/>
        </p:nvSpPr>
        <p:spPr>
          <a:xfrm>
            <a:off x="417192" y="4273031"/>
            <a:ext cx="126159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有交情</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6" name="矩形 35"/>
          <p:cNvSpPr/>
          <p:nvPr/>
        </p:nvSpPr>
        <p:spPr>
          <a:xfrm>
            <a:off x="2483599" y="4273031"/>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私自</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7" name="矩形 36"/>
          <p:cNvSpPr/>
          <p:nvPr/>
        </p:nvSpPr>
        <p:spPr>
          <a:xfrm>
            <a:off x="3914801" y="4273031"/>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拜访</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8" name="矩形 37"/>
          <p:cNvSpPr/>
          <p:nvPr/>
        </p:nvSpPr>
        <p:spPr>
          <a:xfrm>
            <a:off x="4808779" y="4876745"/>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希望</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9" name="矩形 38"/>
          <p:cNvSpPr/>
          <p:nvPr/>
        </p:nvSpPr>
        <p:spPr>
          <a:xfrm>
            <a:off x="6239982" y="4876745"/>
            <a:ext cx="197957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蒙受，得到</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0" name="矩形 39"/>
          <p:cNvSpPr/>
          <p:nvPr/>
        </p:nvSpPr>
        <p:spPr>
          <a:xfrm>
            <a:off x="11191512" y="4876745"/>
            <a:ext cx="543613"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答</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1" name="矩形 40"/>
          <p:cNvSpPr/>
          <p:nvPr/>
        </p:nvSpPr>
        <p:spPr>
          <a:xfrm>
            <a:off x="408684" y="5469447"/>
            <a:ext cx="543613"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应</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2" name="矩形 41"/>
          <p:cNvSpPr/>
          <p:nvPr/>
        </p:nvSpPr>
        <p:spPr>
          <a:xfrm>
            <a:off x="2863803" y="5469447"/>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财物</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cxnSp>
        <p:nvCxnSpPr>
          <p:cNvPr id="43" name="直接连接符 42"/>
          <p:cNvCxnSpPr>
            <a:endCxn id="44"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44"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linds(horizontal)">
                                      <p:cBhvr>
                                        <p:cTn id="7" dur="500"/>
                                        <p:tgtEl>
                                          <p:spTgt spid="2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blinds(horizontal)">
                                      <p:cBhvr>
                                        <p:cTn id="12" dur="500"/>
                                        <p:tgtEl>
                                          <p:spTgt spid="2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blinds(horizontal)">
                                      <p:cBhvr>
                                        <p:cTn id="17" dur="500"/>
                                        <p:tgtEl>
                                          <p:spTgt spid="2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blinds(horizontal)">
                                      <p:cBhvr>
                                        <p:cTn id="22" dur="500"/>
                                        <p:tgtEl>
                                          <p:spTgt spid="28"/>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blinds(horizontal)">
                                      <p:cBhvr>
                                        <p:cTn id="25" dur="500"/>
                                        <p:tgtEl>
                                          <p:spTgt spid="29"/>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blinds(horizontal)">
                                      <p:cBhvr>
                                        <p:cTn id="30" dur="500"/>
                                        <p:tgtEl>
                                          <p:spTgt spid="30"/>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blinds(horizontal)">
                                      <p:cBhvr>
                                        <p:cTn id="35" dur="500"/>
                                        <p:tgtEl>
                                          <p:spTgt spid="31"/>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blinds(horizontal)">
                                      <p:cBhvr>
                                        <p:cTn id="40" dur="500"/>
                                        <p:tgtEl>
                                          <p:spTgt spid="32"/>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blinds(horizontal)">
                                      <p:cBhvr>
                                        <p:cTn id="45" dur="500"/>
                                        <p:tgtEl>
                                          <p:spTgt spid="33"/>
                                        </p:tgtEl>
                                      </p:cBhvr>
                                    </p:animEffect>
                                  </p:childTnLst>
                                </p:cTn>
                              </p:par>
                            </p:childTnLst>
                          </p:cTn>
                        </p:par>
                      </p:childTnLst>
                    </p:cTn>
                  </p:par>
                  <p:par>
                    <p:cTn id="46" fill="hold" nodeType="clickPar">
                      <p:stCondLst>
                        <p:cond delay="indefinite"/>
                      </p:stCondLst>
                      <p:childTnLst>
                        <p:par>
                          <p:cTn id="47" fill="hold" nodeType="afterGroup">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blinds(horizontal)">
                                      <p:cBhvr>
                                        <p:cTn id="50" dur="500"/>
                                        <p:tgtEl>
                                          <p:spTgt spid="34"/>
                                        </p:tgtEl>
                                      </p:cBhvr>
                                    </p:animEffect>
                                  </p:childTnLst>
                                </p:cTn>
                              </p:par>
                              <p:par>
                                <p:cTn id="51" presetID="3" presetClass="entr" presetSubtype="10" fill="hold" grpId="0" nodeType="with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blinds(horizontal)">
                                      <p:cBhvr>
                                        <p:cTn id="53" dur="500"/>
                                        <p:tgtEl>
                                          <p:spTgt spid="35"/>
                                        </p:tgtEl>
                                      </p:cBhvr>
                                    </p:animEffect>
                                  </p:childTnLst>
                                </p:cTn>
                              </p:par>
                            </p:childTnLst>
                          </p:cTn>
                        </p:par>
                      </p:childTnLst>
                    </p:cTn>
                  </p:par>
                  <p:par>
                    <p:cTn id="54" fill="hold" nodeType="clickPar">
                      <p:stCondLst>
                        <p:cond delay="indefinite"/>
                      </p:stCondLst>
                      <p:childTnLst>
                        <p:par>
                          <p:cTn id="55" fill="hold" nodeType="afterGroup">
                            <p:stCondLst>
                              <p:cond delay="0"/>
                            </p:stCondLst>
                            <p:childTnLst>
                              <p:par>
                                <p:cTn id="56" presetID="3" presetClass="entr" presetSubtype="10" fill="hold" grpId="0" nodeType="click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blinds(horizontal)">
                                      <p:cBhvr>
                                        <p:cTn id="58" dur="500"/>
                                        <p:tgtEl>
                                          <p:spTgt spid="36"/>
                                        </p:tgtEl>
                                      </p:cBhvr>
                                    </p:animEffect>
                                  </p:childTnLst>
                                </p:cTn>
                              </p:par>
                            </p:childTnLst>
                          </p:cTn>
                        </p:par>
                      </p:childTnLst>
                    </p:cTn>
                  </p:par>
                  <p:par>
                    <p:cTn id="59" fill="hold" nodeType="clickPar">
                      <p:stCondLst>
                        <p:cond delay="indefinite"/>
                      </p:stCondLst>
                      <p:childTnLst>
                        <p:par>
                          <p:cTn id="60" fill="hold" nodeType="afterGroup">
                            <p:stCondLst>
                              <p:cond delay="0"/>
                            </p:stCondLst>
                            <p:childTnLst>
                              <p:par>
                                <p:cTn id="61" presetID="3" presetClass="entr" presetSubtype="10" fill="hold" grpId="0" nodeType="click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blinds(horizontal)">
                                      <p:cBhvr>
                                        <p:cTn id="63" dur="500"/>
                                        <p:tgtEl>
                                          <p:spTgt spid="37"/>
                                        </p:tgtEl>
                                      </p:cBhvr>
                                    </p:animEffect>
                                  </p:childTnLst>
                                </p:cTn>
                              </p:par>
                            </p:childTnLst>
                          </p:cTn>
                        </p:par>
                      </p:childTnLst>
                    </p:cTn>
                  </p:par>
                  <p:par>
                    <p:cTn id="64" fill="hold" nodeType="clickPar">
                      <p:stCondLst>
                        <p:cond delay="indefinite"/>
                      </p:stCondLst>
                      <p:childTnLst>
                        <p:par>
                          <p:cTn id="65" fill="hold" nodeType="afterGroup">
                            <p:stCondLst>
                              <p:cond delay="0"/>
                            </p:stCondLst>
                            <p:childTnLst>
                              <p:par>
                                <p:cTn id="66" presetID="3" presetClass="entr" presetSubtype="10" fill="hold" grpId="0" nodeType="clickEffect">
                                  <p:stCondLst>
                                    <p:cond delay="0"/>
                                  </p:stCondLst>
                                  <p:childTnLst>
                                    <p:set>
                                      <p:cBhvr>
                                        <p:cTn id="67" dur="1" fill="hold">
                                          <p:stCondLst>
                                            <p:cond delay="0"/>
                                          </p:stCondLst>
                                        </p:cTn>
                                        <p:tgtEl>
                                          <p:spTgt spid="38"/>
                                        </p:tgtEl>
                                        <p:attrNameLst>
                                          <p:attrName>style.visibility</p:attrName>
                                        </p:attrNameLst>
                                      </p:cBhvr>
                                      <p:to>
                                        <p:strVal val="visible"/>
                                      </p:to>
                                    </p:set>
                                    <p:animEffect transition="in" filter="blinds(horizontal)">
                                      <p:cBhvr>
                                        <p:cTn id="68" dur="500"/>
                                        <p:tgtEl>
                                          <p:spTgt spid="38"/>
                                        </p:tgtEl>
                                      </p:cBhvr>
                                    </p:animEffect>
                                  </p:childTnLst>
                                </p:cTn>
                              </p:par>
                            </p:childTnLst>
                          </p:cTn>
                        </p:par>
                      </p:childTnLst>
                    </p:cTn>
                  </p:par>
                  <p:par>
                    <p:cTn id="69" fill="hold" nodeType="clickPar">
                      <p:stCondLst>
                        <p:cond delay="indefinite"/>
                      </p:stCondLst>
                      <p:childTnLst>
                        <p:par>
                          <p:cTn id="70" fill="hold" nodeType="afterGroup">
                            <p:stCondLst>
                              <p:cond delay="0"/>
                            </p:stCondLst>
                            <p:childTnLst>
                              <p:par>
                                <p:cTn id="71" presetID="3" presetClass="entr" presetSubtype="10" fill="hold" grpId="0" nodeType="clickEffect">
                                  <p:stCondLst>
                                    <p:cond delay="0"/>
                                  </p:stCondLst>
                                  <p:childTnLst>
                                    <p:set>
                                      <p:cBhvr>
                                        <p:cTn id="72" dur="1" fill="hold">
                                          <p:stCondLst>
                                            <p:cond delay="0"/>
                                          </p:stCondLst>
                                        </p:cTn>
                                        <p:tgtEl>
                                          <p:spTgt spid="39"/>
                                        </p:tgtEl>
                                        <p:attrNameLst>
                                          <p:attrName>style.visibility</p:attrName>
                                        </p:attrNameLst>
                                      </p:cBhvr>
                                      <p:to>
                                        <p:strVal val="visible"/>
                                      </p:to>
                                    </p:set>
                                    <p:animEffect transition="in" filter="blinds(horizontal)">
                                      <p:cBhvr>
                                        <p:cTn id="73" dur="500"/>
                                        <p:tgtEl>
                                          <p:spTgt spid="39"/>
                                        </p:tgtEl>
                                      </p:cBhvr>
                                    </p:animEffect>
                                  </p:childTnLst>
                                </p:cTn>
                              </p:par>
                            </p:childTnLst>
                          </p:cTn>
                        </p:par>
                      </p:childTnLst>
                    </p:cTn>
                  </p:par>
                  <p:par>
                    <p:cTn id="74" fill="hold" nodeType="clickPar">
                      <p:stCondLst>
                        <p:cond delay="indefinite"/>
                      </p:stCondLst>
                      <p:childTnLst>
                        <p:par>
                          <p:cTn id="75" fill="hold" nodeType="afterGroup">
                            <p:stCondLst>
                              <p:cond delay="0"/>
                            </p:stCondLst>
                            <p:childTnLst>
                              <p:par>
                                <p:cTn id="76" presetID="3" presetClass="entr" presetSubtype="10" fill="hold" grpId="0" nodeType="clickEffect">
                                  <p:stCondLst>
                                    <p:cond delay="0"/>
                                  </p:stCondLst>
                                  <p:childTnLst>
                                    <p:set>
                                      <p:cBhvr>
                                        <p:cTn id="77" dur="1" fill="hold">
                                          <p:stCondLst>
                                            <p:cond delay="0"/>
                                          </p:stCondLst>
                                        </p:cTn>
                                        <p:tgtEl>
                                          <p:spTgt spid="40"/>
                                        </p:tgtEl>
                                        <p:attrNameLst>
                                          <p:attrName>style.visibility</p:attrName>
                                        </p:attrNameLst>
                                      </p:cBhvr>
                                      <p:to>
                                        <p:strVal val="visible"/>
                                      </p:to>
                                    </p:set>
                                    <p:animEffect transition="in" filter="blinds(horizontal)">
                                      <p:cBhvr>
                                        <p:cTn id="78" dur="500"/>
                                        <p:tgtEl>
                                          <p:spTgt spid="40"/>
                                        </p:tgtEl>
                                      </p:cBhvr>
                                    </p:animEffect>
                                  </p:childTnLst>
                                </p:cTn>
                              </p:par>
                              <p:par>
                                <p:cTn id="79" presetID="3" presetClass="entr" presetSubtype="10" fill="hold" grpId="0" nodeType="withEffect">
                                  <p:stCondLst>
                                    <p:cond delay="0"/>
                                  </p:stCondLst>
                                  <p:childTnLst>
                                    <p:set>
                                      <p:cBhvr>
                                        <p:cTn id="80" dur="1" fill="hold">
                                          <p:stCondLst>
                                            <p:cond delay="0"/>
                                          </p:stCondLst>
                                        </p:cTn>
                                        <p:tgtEl>
                                          <p:spTgt spid="41"/>
                                        </p:tgtEl>
                                        <p:attrNameLst>
                                          <p:attrName>style.visibility</p:attrName>
                                        </p:attrNameLst>
                                      </p:cBhvr>
                                      <p:to>
                                        <p:strVal val="visible"/>
                                      </p:to>
                                    </p:set>
                                    <p:animEffect transition="in" filter="blinds(horizontal)">
                                      <p:cBhvr>
                                        <p:cTn id="81" dur="500"/>
                                        <p:tgtEl>
                                          <p:spTgt spid="41"/>
                                        </p:tgtEl>
                                      </p:cBhvr>
                                    </p:animEffect>
                                  </p:childTnLst>
                                </p:cTn>
                              </p:par>
                            </p:childTnLst>
                          </p:cTn>
                        </p:par>
                      </p:childTnLst>
                    </p:cTn>
                  </p:par>
                  <p:par>
                    <p:cTn id="82" fill="hold" nodeType="clickPar">
                      <p:stCondLst>
                        <p:cond delay="indefinite"/>
                      </p:stCondLst>
                      <p:childTnLst>
                        <p:par>
                          <p:cTn id="83" fill="hold" nodeType="afterGroup">
                            <p:stCondLst>
                              <p:cond delay="0"/>
                            </p:stCondLst>
                            <p:childTnLst>
                              <p:par>
                                <p:cTn id="84" presetID="3" presetClass="entr" presetSubtype="10" fill="hold" grpId="0" nodeType="clickEffect">
                                  <p:stCondLst>
                                    <p:cond delay="0"/>
                                  </p:stCondLst>
                                  <p:childTnLst>
                                    <p:set>
                                      <p:cBhvr>
                                        <p:cTn id="85" dur="1" fill="hold">
                                          <p:stCondLst>
                                            <p:cond delay="0"/>
                                          </p:stCondLst>
                                        </p:cTn>
                                        <p:tgtEl>
                                          <p:spTgt spid="42"/>
                                        </p:tgtEl>
                                        <p:attrNameLst>
                                          <p:attrName>style.visibility</p:attrName>
                                        </p:attrNameLst>
                                      </p:cBhvr>
                                      <p:to>
                                        <p:strVal val="visible"/>
                                      </p:to>
                                    </p:set>
                                    <p:animEffect transition="in" filter="blinds(horizontal)">
                                      <p:cBhvr>
                                        <p:cTn id="8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概览全文</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20" name="矩形 19"/>
          <p:cNvSpPr/>
          <p:nvPr/>
        </p:nvSpPr>
        <p:spPr>
          <a:xfrm>
            <a:off x="391320" y="1100864"/>
            <a:ext cx="11409359" cy="1937594"/>
          </a:xfrm>
          <a:prstGeom prst="rect">
            <a:avLst/>
          </a:prstGeom>
        </p:spPr>
        <p:txBody>
          <a:bodyPr wrap="square" lIns="121870" tIns="60934" rIns="121870" bIns="60934">
            <a:spAutoFit/>
          </a:bodyPr>
          <a:lstStyle/>
          <a:p>
            <a:pPr algn="just">
              <a:lnSpc>
                <a:spcPct val="140000"/>
              </a:lnSpc>
              <a:tabLst>
                <a:tab pos="2070100"/>
              </a:tabLst>
            </a:pPr>
            <a:endParaRPr lang="en-US" altLang="zh-CN" sz="28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endParaRPr lang="zh-CN" altLang="zh-CN" sz="2800" kern="100">
              <a:latin typeface="宋体" panose="02010600030101010101" pitchFamily="2" charset="-122"/>
              <a:cs typeface="Courier New" panose="02070309020205020404" pitchFamily="49" charset="0"/>
            </a:endParaRPr>
          </a:p>
          <a:p>
            <a:pPr indent="712470" algn="just">
              <a:lnSpc>
                <a:spcPct val="150000"/>
              </a:lnSpc>
            </a:pPr>
            <a:endParaRPr lang="zh-CN" altLang="zh-CN" sz="2800" kern="100" spc="-50">
              <a:latin typeface="宋体" panose="02010600030101010101" pitchFamily="2" charset="-122"/>
              <a:cs typeface="Courier New" panose="02070309020205020404" pitchFamily="49" charset="0"/>
            </a:endParaRPr>
          </a:p>
        </p:txBody>
      </p:sp>
      <p:sp>
        <p:nvSpPr>
          <p:cNvPr id="7" name="矩形 6"/>
          <p:cNvSpPr/>
          <p:nvPr/>
        </p:nvSpPr>
        <p:spPr>
          <a:xfrm>
            <a:off x="391320" y="1013412"/>
            <a:ext cx="11409359" cy="5292508"/>
          </a:xfrm>
          <a:prstGeom prst="rect">
            <a:avLst/>
          </a:prstGeom>
        </p:spPr>
        <p:txBody>
          <a:bodyPr wrap="square" lIns="121870" tIns="60934" rIns="121870" bIns="60934">
            <a:spAutoFit/>
          </a:bodyPr>
          <a:lstStyle/>
          <a:p>
            <a:pPr indent="712470" algn="just">
              <a:lnSpc>
                <a:spcPct val="150000"/>
              </a:lnSpc>
            </a:pP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后月余，单于出猎，</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独</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阏氏子弟在。虞常等七十余人欲</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发</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a:t>
            </a:r>
            <a:endParaRPr lang="en-US" altLang="zh-CN" sz="2800" kern="100">
              <a:latin typeface="Times New Roman" panose="02020603050405020304" pitchFamily="18" charset="0"/>
              <a:ea typeface="楷体_GB2312" panose="02010609030101010101" pitchFamily="49" charset="-122"/>
              <a:cs typeface="Courier New" panose="02070309020205020404" pitchFamily="49" charset="0"/>
            </a:endParaRPr>
          </a:p>
          <a:p>
            <a:pPr algn="just">
              <a:lnSpc>
                <a:spcPct val="150000"/>
              </a:lnSpc>
            </a:pP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，其一人夜</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亡</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告</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之。单于子弟发兵与战。缑王等皆死，虞常</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生得</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。单于使卫律</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治</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其事，张胜闻之，恐前语</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发</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，以</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状</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语</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武。武曰：</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事如此，此必</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及</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我，</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见犯</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乃死，</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重</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负</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国。</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欲自杀，</a:t>
            </a:r>
            <a:endParaRPr lang="en-US" altLang="zh-CN" sz="2800" kern="100">
              <a:latin typeface="Times New Roman" panose="02020603050405020304" pitchFamily="18" charset="0"/>
              <a:ea typeface="楷体_GB2312" panose="02010609030101010101" pitchFamily="49" charset="-122"/>
              <a:cs typeface="Times New Roman" panose="02020603050405020304" pitchFamily="18" charset="0"/>
            </a:endParaRPr>
          </a:p>
          <a:p>
            <a:pPr lvl="0" algn="just">
              <a:lnSpc>
                <a:spcPct val="150000"/>
              </a:lnSpc>
            </a:pP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胜、惠共止之。虞常果</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引</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张胜。单于怒，召诸贵人议，欲杀汉使者。左伊秩訾曰：</a:t>
            </a:r>
            <a:r>
              <a:rPr lang="en-US" altLang="zh-CN" sz="2800" kern="100">
                <a:solidFill>
                  <a:prstClr val="black"/>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即</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谋单于，何以复加？宜皆</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降</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a:t>
            </a:r>
            <a:endPar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endParaRPr>
          </a:p>
          <a:p>
            <a:pPr lvl="0" algn="just">
              <a:lnSpc>
                <a:spcPct val="150000"/>
              </a:lnSpc>
            </a:pP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之。</a:t>
            </a:r>
            <a:r>
              <a:rPr lang="en-US" altLang="zh-CN" sz="2800" kern="100">
                <a:solidFill>
                  <a:prstClr val="black"/>
                </a:solidFill>
                <a:latin typeface="宋体" panose="02010600030101010101" pitchFamily="2" charset="-122"/>
                <a:ea typeface="方正中等线简体" panose="03000509000000000000" pitchFamily="65" charset="-122"/>
                <a:cs typeface="Times New Roman" panose="02020603050405020304" pitchFamily="18" charset="0"/>
              </a:rPr>
              <a:t>”</a:t>
            </a:r>
            <a:endParaRPr lang="en-US" altLang="zh-CN" sz="2800" kern="100">
              <a:solidFill>
                <a:prstClr val="black"/>
              </a:solidFill>
              <a:latin typeface="宋体" panose="02010600030101010101" pitchFamily="2" charset="-122"/>
              <a:cs typeface="Courier New" panose="02070309020205020404" pitchFamily="49" charset="0"/>
            </a:endParaRPr>
          </a:p>
        </p:txBody>
      </p:sp>
      <p:sp>
        <p:nvSpPr>
          <p:cNvPr id="8" name="矩形 7"/>
          <p:cNvSpPr/>
          <p:nvPr/>
        </p:nvSpPr>
        <p:spPr>
          <a:xfrm>
            <a:off x="4841906" y="1169521"/>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只有</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9" name="矩形 8"/>
          <p:cNvSpPr/>
          <p:nvPr/>
        </p:nvSpPr>
        <p:spPr>
          <a:xfrm>
            <a:off x="11193583" y="1157174"/>
            <a:ext cx="543613"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发</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0" name="矩形 9"/>
          <p:cNvSpPr/>
          <p:nvPr/>
        </p:nvSpPr>
        <p:spPr>
          <a:xfrm>
            <a:off x="425872" y="1812340"/>
            <a:ext cx="162058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动，动手</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1" name="矩形 10"/>
          <p:cNvSpPr/>
          <p:nvPr/>
        </p:nvSpPr>
        <p:spPr>
          <a:xfrm>
            <a:off x="4198830" y="1820805"/>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逃跑</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2" name="矩形 11"/>
          <p:cNvSpPr/>
          <p:nvPr/>
        </p:nvSpPr>
        <p:spPr>
          <a:xfrm>
            <a:off x="5790786" y="1812340"/>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告发</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3" name="矩形 12"/>
          <p:cNvSpPr/>
          <p:nvPr/>
        </p:nvSpPr>
        <p:spPr>
          <a:xfrm>
            <a:off x="3020375" y="2457627"/>
            <a:ext cx="126159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被活捉</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4" name="矩形 13"/>
          <p:cNvSpPr/>
          <p:nvPr/>
        </p:nvSpPr>
        <p:spPr>
          <a:xfrm>
            <a:off x="6830211" y="2457627"/>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审理</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7" name="矩形 16"/>
          <p:cNvSpPr/>
          <p:nvPr/>
        </p:nvSpPr>
        <p:spPr>
          <a:xfrm>
            <a:off x="945339" y="3096012"/>
            <a:ext cx="197957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暴露、泄露</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8" name="矩形 17"/>
          <p:cNvSpPr/>
          <p:nvPr/>
        </p:nvSpPr>
        <p:spPr>
          <a:xfrm>
            <a:off x="4062149" y="3098679"/>
            <a:ext cx="197957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情状，情况</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1" name="矩形 20"/>
          <p:cNvSpPr/>
          <p:nvPr/>
        </p:nvSpPr>
        <p:spPr>
          <a:xfrm>
            <a:off x="6471993" y="3093013"/>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告诉</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2" name="矩形 21"/>
          <p:cNvSpPr/>
          <p:nvPr/>
        </p:nvSpPr>
        <p:spPr>
          <a:xfrm>
            <a:off x="945149" y="3733810"/>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牵连</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3" name="矩形 22"/>
          <p:cNvSpPr/>
          <p:nvPr/>
        </p:nvSpPr>
        <p:spPr>
          <a:xfrm>
            <a:off x="3446570" y="3739044"/>
            <a:ext cx="162058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受到侮辱</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4" name="矩形 23"/>
          <p:cNvSpPr/>
          <p:nvPr/>
        </p:nvSpPr>
        <p:spPr>
          <a:xfrm>
            <a:off x="6679343" y="3742021"/>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更加</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5" name="矩形 24"/>
          <p:cNvSpPr/>
          <p:nvPr/>
        </p:nvSpPr>
        <p:spPr>
          <a:xfrm>
            <a:off x="8146008" y="3724774"/>
            <a:ext cx="126159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对不起</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6" name="矩形 25"/>
          <p:cNvSpPr/>
          <p:nvPr/>
        </p:nvSpPr>
        <p:spPr>
          <a:xfrm>
            <a:off x="4564254" y="4369379"/>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牵扯</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8" name="矩形 27"/>
          <p:cNvSpPr/>
          <p:nvPr/>
        </p:nvSpPr>
        <p:spPr>
          <a:xfrm>
            <a:off x="4359583" y="5027010"/>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假使</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9" name="矩形 28"/>
          <p:cNvSpPr/>
          <p:nvPr/>
        </p:nvSpPr>
        <p:spPr>
          <a:xfrm>
            <a:off x="9838410" y="5027010"/>
            <a:ext cx="197957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使动用法，</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0" name="矩形 29"/>
          <p:cNvSpPr/>
          <p:nvPr/>
        </p:nvSpPr>
        <p:spPr>
          <a:xfrm>
            <a:off x="460269" y="5658988"/>
            <a:ext cx="197957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使</a:t>
            </a:r>
            <a:r>
              <a:rPr lang="en-US" altLang="zh-CN" sz="28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投降</a:t>
            </a:r>
            <a:endParaRPr lang="zh-CN" altLang="en-US">
              <a:solidFill>
                <a:srgbClr val="C00000"/>
              </a:solidFill>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linds(horizontal)">
                                      <p:cBhvr>
                                        <p:cTn id="15" dur="500"/>
                                        <p:tgtEl>
                                          <p:spTgt spid="10"/>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linds(horizontal)">
                                      <p:cBhvr>
                                        <p:cTn id="20" dur="500"/>
                                        <p:tgtEl>
                                          <p:spTgt spid="11"/>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linds(horizontal)">
                                      <p:cBhvr>
                                        <p:cTn id="25" dur="500"/>
                                        <p:tgtEl>
                                          <p:spTgt spid="12"/>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blinds(horizontal)">
                                      <p:cBhvr>
                                        <p:cTn id="30" dur="500"/>
                                        <p:tgtEl>
                                          <p:spTgt spid="13"/>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blinds(horizontal)">
                                      <p:cBhvr>
                                        <p:cTn id="35" dur="500"/>
                                        <p:tgtEl>
                                          <p:spTgt spid="14"/>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blinds(horizontal)">
                                      <p:cBhvr>
                                        <p:cTn id="40" dur="500"/>
                                        <p:tgtEl>
                                          <p:spTgt spid="17"/>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blinds(horizontal)">
                                      <p:cBhvr>
                                        <p:cTn id="45" dur="500"/>
                                        <p:tgtEl>
                                          <p:spTgt spid="18"/>
                                        </p:tgtEl>
                                      </p:cBhvr>
                                    </p:animEffect>
                                  </p:childTnLst>
                                </p:cTn>
                              </p:par>
                            </p:childTnLst>
                          </p:cTn>
                        </p:par>
                      </p:childTnLst>
                    </p:cTn>
                  </p:par>
                  <p:par>
                    <p:cTn id="46" fill="hold" nodeType="clickPar">
                      <p:stCondLst>
                        <p:cond delay="indefinite"/>
                      </p:stCondLst>
                      <p:childTnLst>
                        <p:par>
                          <p:cTn id="47" fill="hold" nodeType="afterGroup">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blinds(horizontal)">
                                      <p:cBhvr>
                                        <p:cTn id="50" dur="500"/>
                                        <p:tgtEl>
                                          <p:spTgt spid="21"/>
                                        </p:tgtEl>
                                      </p:cBhvr>
                                    </p:animEffect>
                                  </p:childTnLst>
                                </p:cTn>
                              </p:par>
                            </p:childTnLst>
                          </p:cTn>
                        </p:par>
                      </p:childTnLst>
                    </p:cTn>
                  </p:par>
                  <p:par>
                    <p:cTn id="51" fill="hold" nodeType="clickPar">
                      <p:stCondLst>
                        <p:cond delay="indefinite"/>
                      </p:stCondLst>
                      <p:childTnLst>
                        <p:par>
                          <p:cTn id="52" fill="hold" nodeType="afterGroup">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blinds(horizontal)">
                                      <p:cBhvr>
                                        <p:cTn id="55" dur="500"/>
                                        <p:tgtEl>
                                          <p:spTgt spid="22"/>
                                        </p:tgtEl>
                                      </p:cBhvr>
                                    </p:animEffect>
                                  </p:childTnLst>
                                </p:cTn>
                              </p:par>
                            </p:childTnLst>
                          </p:cTn>
                        </p:par>
                      </p:childTnLst>
                    </p:cTn>
                  </p:par>
                  <p:par>
                    <p:cTn id="56" fill="hold" nodeType="clickPar">
                      <p:stCondLst>
                        <p:cond delay="indefinite"/>
                      </p:stCondLst>
                      <p:childTnLst>
                        <p:par>
                          <p:cTn id="57" fill="hold" nodeType="afterGroup">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blinds(horizontal)">
                                      <p:cBhvr>
                                        <p:cTn id="60" dur="500"/>
                                        <p:tgtEl>
                                          <p:spTgt spid="23"/>
                                        </p:tgtEl>
                                      </p:cBhvr>
                                    </p:animEffect>
                                  </p:childTnLst>
                                </p:cTn>
                              </p:par>
                            </p:childTnLst>
                          </p:cTn>
                        </p:par>
                      </p:childTnLst>
                    </p:cTn>
                  </p:par>
                  <p:par>
                    <p:cTn id="61" fill="hold" nodeType="clickPar">
                      <p:stCondLst>
                        <p:cond delay="indefinite"/>
                      </p:stCondLst>
                      <p:childTnLst>
                        <p:par>
                          <p:cTn id="62" fill="hold" nodeType="afterGroup">
                            <p:stCondLst>
                              <p:cond delay="0"/>
                            </p:stCondLst>
                            <p:childTnLst>
                              <p:par>
                                <p:cTn id="63" presetID="3" presetClass="entr" presetSubtype="10" fill="hold" grpId="0" nodeType="click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blinds(horizontal)">
                                      <p:cBhvr>
                                        <p:cTn id="65" dur="500"/>
                                        <p:tgtEl>
                                          <p:spTgt spid="24"/>
                                        </p:tgtEl>
                                      </p:cBhvr>
                                    </p:animEffect>
                                  </p:childTnLst>
                                </p:cTn>
                              </p:par>
                            </p:childTnLst>
                          </p:cTn>
                        </p:par>
                      </p:childTnLst>
                    </p:cTn>
                  </p:par>
                  <p:par>
                    <p:cTn id="66" fill="hold" nodeType="clickPar">
                      <p:stCondLst>
                        <p:cond delay="indefinite"/>
                      </p:stCondLst>
                      <p:childTnLst>
                        <p:par>
                          <p:cTn id="67" fill="hold" nodeType="afterGroup">
                            <p:stCondLst>
                              <p:cond delay="0"/>
                            </p:stCondLst>
                            <p:childTnLst>
                              <p:par>
                                <p:cTn id="68" presetID="3" presetClass="entr" presetSubtype="10" fill="hold" grpId="0" nodeType="click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blinds(horizontal)">
                                      <p:cBhvr>
                                        <p:cTn id="70" dur="500"/>
                                        <p:tgtEl>
                                          <p:spTgt spid="25"/>
                                        </p:tgtEl>
                                      </p:cBhvr>
                                    </p:animEffect>
                                  </p:childTnLst>
                                </p:cTn>
                              </p:par>
                            </p:childTnLst>
                          </p:cTn>
                        </p:par>
                      </p:childTnLst>
                    </p:cTn>
                  </p:par>
                  <p:par>
                    <p:cTn id="71" fill="hold" nodeType="clickPar">
                      <p:stCondLst>
                        <p:cond delay="indefinite"/>
                      </p:stCondLst>
                      <p:childTnLst>
                        <p:par>
                          <p:cTn id="72" fill="hold" nodeType="afterGroup">
                            <p:stCondLst>
                              <p:cond delay="0"/>
                            </p:stCondLst>
                            <p:childTnLst>
                              <p:par>
                                <p:cTn id="73" presetID="3" presetClass="entr" presetSubtype="10" fill="hold" grpId="0" nodeType="click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blinds(horizontal)">
                                      <p:cBhvr>
                                        <p:cTn id="75" dur="500"/>
                                        <p:tgtEl>
                                          <p:spTgt spid="26"/>
                                        </p:tgtEl>
                                      </p:cBhvr>
                                    </p:animEffect>
                                  </p:childTnLst>
                                </p:cTn>
                              </p:par>
                            </p:childTnLst>
                          </p:cTn>
                        </p:par>
                      </p:childTnLst>
                    </p:cTn>
                  </p:par>
                  <p:par>
                    <p:cTn id="76" fill="hold" nodeType="clickPar">
                      <p:stCondLst>
                        <p:cond delay="indefinite"/>
                      </p:stCondLst>
                      <p:childTnLst>
                        <p:par>
                          <p:cTn id="77" fill="hold" nodeType="afterGroup">
                            <p:stCondLst>
                              <p:cond delay="0"/>
                            </p:stCondLst>
                            <p:childTnLst>
                              <p:par>
                                <p:cTn id="78" presetID="3" presetClass="entr" presetSubtype="10" fill="hold" grpId="0" nodeType="click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blinds(horizontal)">
                                      <p:cBhvr>
                                        <p:cTn id="80" dur="500"/>
                                        <p:tgtEl>
                                          <p:spTgt spid="28"/>
                                        </p:tgtEl>
                                      </p:cBhvr>
                                    </p:animEffect>
                                  </p:childTnLst>
                                </p:cTn>
                              </p:par>
                            </p:childTnLst>
                          </p:cTn>
                        </p:par>
                      </p:childTnLst>
                    </p:cTn>
                  </p:par>
                  <p:par>
                    <p:cTn id="81" fill="hold" nodeType="clickPar">
                      <p:stCondLst>
                        <p:cond delay="indefinite"/>
                      </p:stCondLst>
                      <p:childTnLst>
                        <p:par>
                          <p:cTn id="82" fill="hold" nodeType="afterGroup">
                            <p:stCondLst>
                              <p:cond delay="0"/>
                            </p:stCondLst>
                            <p:childTnLst>
                              <p:par>
                                <p:cTn id="83" presetID="3" presetClass="entr" presetSubtype="10" fill="hold" grpId="0" nodeType="clickEffect">
                                  <p:stCondLst>
                                    <p:cond delay="0"/>
                                  </p:stCondLst>
                                  <p:childTnLst>
                                    <p:set>
                                      <p:cBhvr>
                                        <p:cTn id="84" dur="1" fill="hold">
                                          <p:stCondLst>
                                            <p:cond delay="0"/>
                                          </p:stCondLst>
                                        </p:cTn>
                                        <p:tgtEl>
                                          <p:spTgt spid="29"/>
                                        </p:tgtEl>
                                        <p:attrNameLst>
                                          <p:attrName>style.visibility</p:attrName>
                                        </p:attrNameLst>
                                      </p:cBhvr>
                                      <p:to>
                                        <p:strVal val="visible"/>
                                      </p:to>
                                    </p:set>
                                    <p:animEffect transition="in" filter="blinds(horizontal)">
                                      <p:cBhvr>
                                        <p:cTn id="85" dur="500"/>
                                        <p:tgtEl>
                                          <p:spTgt spid="29"/>
                                        </p:tgtEl>
                                      </p:cBhvr>
                                    </p:animEffect>
                                  </p:childTnLst>
                                </p:cTn>
                              </p:par>
                              <p:par>
                                <p:cTn id="86" presetID="3" presetClass="entr" presetSubtype="10" fill="hold" grpId="0" nodeType="withEffect">
                                  <p:stCondLst>
                                    <p:cond delay="0"/>
                                  </p:stCondLst>
                                  <p:childTnLst>
                                    <p:set>
                                      <p:cBhvr>
                                        <p:cTn id="87" dur="1" fill="hold">
                                          <p:stCondLst>
                                            <p:cond delay="0"/>
                                          </p:stCondLst>
                                        </p:cTn>
                                        <p:tgtEl>
                                          <p:spTgt spid="30"/>
                                        </p:tgtEl>
                                        <p:attrNameLst>
                                          <p:attrName>style.visibility</p:attrName>
                                        </p:attrNameLst>
                                      </p:cBhvr>
                                      <p:to>
                                        <p:strVal val="visible"/>
                                      </p:to>
                                    </p:set>
                                    <p:animEffect transition="in" filter="blinds(horizontal)">
                                      <p:cBhvr>
                                        <p:cTn id="8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7" grpId="0"/>
      <p:bldP spid="18" grpId="0"/>
      <p:bldP spid="21" grpId="0"/>
      <p:bldP spid="22" grpId="0"/>
      <p:bldP spid="23" grpId="0"/>
      <p:bldP spid="24" grpId="0"/>
      <p:bldP spid="25" grpId="0"/>
      <p:bldP spid="26" grpId="0"/>
      <p:bldP spid="28" grpId="0"/>
      <p:bldP spid="29" grpId="0"/>
      <p:bldP spid="30"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概览全文</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20" name="矩形 19"/>
          <p:cNvSpPr/>
          <p:nvPr/>
        </p:nvSpPr>
        <p:spPr>
          <a:xfrm>
            <a:off x="391320" y="1100864"/>
            <a:ext cx="11409359" cy="1937594"/>
          </a:xfrm>
          <a:prstGeom prst="rect">
            <a:avLst/>
          </a:prstGeom>
        </p:spPr>
        <p:txBody>
          <a:bodyPr wrap="square" lIns="121870" tIns="60934" rIns="121870" bIns="60934">
            <a:spAutoFit/>
          </a:bodyPr>
          <a:lstStyle/>
          <a:p>
            <a:pPr algn="just">
              <a:lnSpc>
                <a:spcPct val="140000"/>
              </a:lnSpc>
              <a:tabLst>
                <a:tab pos="2070100"/>
              </a:tabLst>
            </a:pPr>
            <a:endParaRPr lang="en-US" altLang="zh-CN" sz="28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endParaRPr lang="zh-CN" altLang="zh-CN" sz="2800" kern="100">
              <a:latin typeface="宋体" panose="02010600030101010101" pitchFamily="2" charset="-122"/>
              <a:cs typeface="Courier New" panose="02070309020205020404" pitchFamily="49" charset="0"/>
            </a:endParaRPr>
          </a:p>
          <a:p>
            <a:pPr indent="712470" algn="just">
              <a:lnSpc>
                <a:spcPct val="150000"/>
              </a:lnSpc>
            </a:pPr>
            <a:endParaRPr lang="zh-CN" altLang="zh-CN" sz="2800" kern="100" spc="-50">
              <a:latin typeface="宋体" panose="02010600030101010101" pitchFamily="2" charset="-122"/>
              <a:cs typeface="Courier New" panose="02070309020205020404" pitchFamily="49" charset="0"/>
            </a:endParaRPr>
          </a:p>
        </p:txBody>
      </p:sp>
      <p:sp>
        <p:nvSpPr>
          <p:cNvPr id="7" name="矩形 6"/>
          <p:cNvSpPr/>
          <p:nvPr/>
        </p:nvSpPr>
        <p:spPr>
          <a:xfrm>
            <a:off x="391320" y="1485549"/>
            <a:ext cx="11409359" cy="4000145"/>
          </a:xfrm>
          <a:prstGeom prst="rect">
            <a:avLst/>
          </a:prstGeom>
        </p:spPr>
        <p:txBody>
          <a:bodyPr wrap="square" lIns="121870" tIns="60934" rIns="121870" bIns="60934">
            <a:spAutoFit/>
          </a:bodyPr>
          <a:lstStyle/>
          <a:p>
            <a:pPr indent="712470" algn="just">
              <a:lnSpc>
                <a:spcPct val="150000"/>
              </a:lnSpc>
            </a:pP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单于使卫律召武</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受辞</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。武谓惠等：</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屈节辱命，</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虽</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生，何面目以归汉！</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引佩刀自刺。卫律惊，自抱持武，</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驰</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召医。凿地为</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坎</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，置</a:t>
            </a:r>
            <a:r>
              <a:rPr lang="zh-CN" altLang="zh-CN" sz="2800" kern="100">
                <a:latin typeface="宋体" panose="02010600030101010101" pitchFamily="2" charset="-122"/>
                <a:ea typeface="楷体" panose="02010609060101010101" pitchFamily="49" charset="-122"/>
                <a:cs typeface="宋体" panose="02010600030101010101" pitchFamily="2" charset="-122"/>
              </a:rPr>
              <a:t>煴</a:t>
            </a:r>
            <a:r>
              <a:rPr lang="zh-CN" altLang="zh-CN" sz="2800" kern="100">
                <a:latin typeface="宋体" panose="02010600030101010101" pitchFamily="2" charset="-122"/>
                <a:ea typeface="楷体_GB2312" panose="02010609030101010101" pitchFamily="49" charset="-122"/>
                <a:cs typeface="楷体_GB2312" panose="02010609030101010101" pitchFamily="49" charset="-122"/>
              </a:rPr>
              <a:t>火，覆武其上，</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蹈</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其背以出血。武气</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绝</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，半日复</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息</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。惠等哭，</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舆</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归营。单于</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壮</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其节，朝夕遣人</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候问</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武，而</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收系</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张胜。</a:t>
            </a:r>
            <a:endParaRPr lang="zh-CN" altLang="zh-CN" sz="2800" kern="100">
              <a:latin typeface="宋体" panose="02010600030101010101" pitchFamily="2" charset="-122"/>
              <a:cs typeface="Courier New" panose="02070309020205020404" pitchFamily="49" charset="0"/>
            </a:endParaRPr>
          </a:p>
        </p:txBody>
      </p:sp>
      <p:sp>
        <p:nvSpPr>
          <p:cNvPr id="8" name="矩形 7"/>
          <p:cNvSpPr/>
          <p:nvPr/>
        </p:nvSpPr>
        <p:spPr>
          <a:xfrm>
            <a:off x="4475418" y="1637214"/>
            <a:ext cx="162058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听取供辞</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9" name="矩形 8"/>
          <p:cNvSpPr/>
          <p:nvPr/>
        </p:nvSpPr>
        <p:spPr>
          <a:xfrm>
            <a:off x="10834594" y="1649720"/>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即使</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0" name="矩形 9"/>
          <p:cNvSpPr/>
          <p:nvPr/>
        </p:nvSpPr>
        <p:spPr>
          <a:xfrm>
            <a:off x="9907458" y="2257098"/>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骑马</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1" name="矩形 10"/>
          <p:cNvSpPr/>
          <p:nvPr/>
        </p:nvSpPr>
        <p:spPr>
          <a:xfrm>
            <a:off x="2012741" y="2927320"/>
            <a:ext cx="543613"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坑</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2" name="矩形 11"/>
          <p:cNvSpPr/>
          <p:nvPr/>
        </p:nvSpPr>
        <p:spPr>
          <a:xfrm>
            <a:off x="6579693" y="2932063"/>
            <a:ext cx="543613"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踩</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3" name="矩形 12"/>
          <p:cNvSpPr/>
          <p:nvPr/>
        </p:nvSpPr>
        <p:spPr>
          <a:xfrm>
            <a:off x="10392947" y="2909095"/>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断绝</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4" name="矩形 13"/>
          <p:cNvSpPr/>
          <p:nvPr/>
        </p:nvSpPr>
        <p:spPr>
          <a:xfrm>
            <a:off x="1978245" y="3557993"/>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呼吸</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7" name="矩形 16"/>
          <p:cNvSpPr/>
          <p:nvPr/>
        </p:nvSpPr>
        <p:spPr>
          <a:xfrm>
            <a:off x="5204035" y="3566471"/>
            <a:ext cx="4851487"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车，这里用作动词，用车载送</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8" name="矩形 17"/>
          <p:cNvSpPr/>
          <p:nvPr/>
        </p:nvSpPr>
        <p:spPr>
          <a:xfrm>
            <a:off x="1467176" y="4200879"/>
            <a:ext cx="4133508"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意动用法，认为</a:t>
            </a:r>
            <a:r>
              <a:rPr lang="en-US" altLang="zh-CN" sz="28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豪壮</a:t>
            </a:r>
            <a:endParaRPr lang="zh-CN" altLang="en-US">
              <a:solidFill>
                <a:srgbClr val="C00000"/>
              </a:solidFill>
            </a:endParaRPr>
          </a:p>
        </p:txBody>
      </p:sp>
      <p:sp>
        <p:nvSpPr>
          <p:cNvPr id="21" name="矩形 20"/>
          <p:cNvSpPr/>
          <p:nvPr/>
        </p:nvSpPr>
        <p:spPr>
          <a:xfrm>
            <a:off x="639636" y="4818067"/>
            <a:ext cx="162058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逮捕监禁</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2" name="矩形 21"/>
          <p:cNvSpPr/>
          <p:nvPr/>
        </p:nvSpPr>
        <p:spPr>
          <a:xfrm>
            <a:off x="8979461" y="4200879"/>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问候</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linds(horizontal)">
                                      <p:cBhvr>
                                        <p:cTn id="32" dur="500"/>
                                        <p:tgtEl>
                                          <p:spTgt spid="13"/>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blinds(horizontal)">
                                      <p:cBhvr>
                                        <p:cTn id="37" dur="500"/>
                                        <p:tgtEl>
                                          <p:spTgt spid="14"/>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blinds(horizontal)">
                                      <p:cBhvr>
                                        <p:cTn id="42" dur="500"/>
                                        <p:tgtEl>
                                          <p:spTgt spid="17"/>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blinds(horizontal)">
                                      <p:cBhvr>
                                        <p:cTn id="47" dur="500"/>
                                        <p:tgtEl>
                                          <p:spTgt spid="18"/>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blinds(horizontal)">
                                      <p:cBhvr>
                                        <p:cTn id="52" dur="500"/>
                                        <p:tgtEl>
                                          <p:spTgt spid="22"/>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blinds(horizontal)">
                                      <p:cBhvr>
                                        <p:cTn id="5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7" grpId="0"/>
      <p:bldP spid="18" grpId="0"/>
      <p:bldP spid="21" grpId="0"/>
      <p:bldP spid="22"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概览全文</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20" name="矩形 19"/>
          <p:cNvSpPr/>
          <p:nvPr/>
        </p:nvSpPr>
        <p:spPr>
          <a:xfrm>
            <a:off x="391320" y="1100864"/>
            <a:ext cx="11409359" cy="1937594"/>
          </a:xfrm>
          <a:prstGeom prst="rect">
            <a:avLst/>
          </a:prstGeom>
        </p:spPr>
        <p:txBody>
          <a:bodyPr wrap="square" lIns="121870" tIns="60934" rIns="121870" bIns="60934">
            <a:spAutoFit/>
          </a:bodyPr>
          <a:lstStyle/>
          <a:p>
            <a:pPr algn="just">
              <a:lnSpc>
                <a:spcPct val="140000"/>
              </a:lnSpc>
              <a:tabLst>
                <a:tab pos="2070100"/>
              </a:tabLst>
            </a:pPr>
            <a:endParaRPr lang="en-US" altLang="zh-CN" sz="28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endParaRPr lang="zh-CN" altLang="zh-CN" sz="2800" kern="100">
              <a:latin typeface="宋体" panose="02010600030101010101" pitchFamily="2" charset="-122"/>
              <a:cs typeface="Courier New" panose="02070309020205020404" pitchFamily="49" charset="0"/>
            </a:endParaRPr>
          </a:p>
          <a:p>
            <a:pPr indent="712470" algn="just">
              <a:lnSpc>
                <a:spcPct val="150000"/>
              </a:lnSpc>
            </a:pPr>
            <a:endParaRPr lang="zh-CN" altLang="zh-CN" sz="2800" kern="100" spc="-50">
              <a:latin typeface="宋体" panose="02010600030101010101" pitchFamily="2" charset="-122"/>
              <a:cs typeface="Courier New" panose="02070309020205020404" pitchFamily="49" charset="0"/>
            </a:endParaRPr>
          </a:p>
        </p:txBody>
      </p:sp>
      <p:sp>
        <p:nvSpPr>
          <p:cNvPr id="7" name="矩形 6"/>
          <p:cNvSpPr/>
          <p:nvPr/>
        </p:nvSpPr>
        <p:spPr>
          <a:xfrm>
            <a:off x="391320" y="959230"/>
            <a:ext cx="11409359" cy="5292508"/>
          </a:xfrm>
          <a:prstGeom prst="rect">
            <a:avLst/>
          </a:prstGeom>
        </p:spPr>
        <p:txBody>
          <a:bodyPr wrap="square" lIns="121870" tIns="60934" rIns="121870" bIns="60934">
            <a:spAutoFit/>
          </a:bodyPr>
          <a:lstStyle/>
          <a:p>
            <a:pPr indent="712470" algn="just">
              <a:lnSpc>
                <a:spcPct val="150000"/>
              </a:lnSpc>
            </a:pP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武</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益</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愈，单于</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使使</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晓</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武，</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会</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论</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虞常，欲</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因</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此</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时</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降</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武。</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剑</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斩虞常已，律曰：</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汉使张胜谋杀单于近臣，</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当</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死。单于募降者赦罪。</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举剑欲击之，胜请降。律谓武曰：</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副有罪，当</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相坐</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武曰：</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本无谋，又非亲属，何谓相坐？</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复举剑</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拟</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之，武不动。律曰：</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苏君，律前负汉归匈奴，幸蒙大恩，赐号称王。拥众数万，马畜</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弥山</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，富贵如此！苏君今日降，明日复</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然</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。空以身</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膏</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草野，谁复知之！</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武不应。律曰：</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君</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因</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我降，与君为兄弟；</a:t>
            </a:r>
            <a:endParaRPr lang="zh-CN" altLang="zh-CN" sz="2800" kern="100">
              <a:latin typeface="宋体" panose="02010600030101010101" pitchFamily="2" charset="-122"/>
              <a:cs typeface="Courier New" panose="02070309020205020404" pitchFamily="49" charset="0"/>
            </a:endParaRPr>
          </a:p>
        </p:txBody>
      </p:sp>
      <p:sp>
        <p:nvSpPr>
          <p:cNvPr id="8" name="矩形 7"/>
          <p:cNvSpPr/>
          <p:nvPr/>
        </p:nvSpPr>
        <p:spPr>
          <a:xfrm>
            <a:off x="1983869" y="1135130"/>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渐渐</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9" name="矩形 8"/>
          <p:cNvSpPr/>
          <p:nvPr/>
        </p:nvSpPr>
        <p:spPr>
          <a:xfrm>
            <a:off x="5139865" y="1135130"/>
            <a:ext cx="126159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派使者</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0" name="矩形 9"/>
          <p:cNvSpPr/>
          <p:nvPr/>
        </p:nvSpPr>
        <p:spPr>
          <a:xfrm>
            <a:off x="6883694" y="1139872"/>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通知</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1" name="矩形 10"/>
          <p:cNvSpPr/>
          <p:nvPr/>
        </p:nvSpPr>
        <p:spPr>
          <a:xfrm>
            <a:off x="8928323" y="1131248"/>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会同</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2" name="矩形 11"/>
          <p:cNvSpPr/>
          <p:nvPr/>
        </p:nvSpPr>
        <p:spPr>
          <a:xfrm>
            <a:off x="10318714" y="1131248"/>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判罪</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3" name="矩形 12"/>
          <p:cNvSpPr/>
          <p:nvPr/>
        </p:nvSpPr>
        <p:spPr>
          <a:xfrm>
            <a:off x="1946374" y="1761414"/>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趁着</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4" name="矩形 13"/>
          <p:cNvSpPr/>
          <p:nvPr/>
        </p:nvSpPr>
        <p:spPr>
          <a:xfrm>
            <a:off x="3541807" y="1761414"/>
            <a:ext cx="197957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机会，时机</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7" name="矩形 16"/>
          <p:cNvSpPr/>
          <p:nvPr/>
        </p:nvSpPr>
        <p:spPr>
          <a:xfrm>
            <a:off x="5897273" y="1761414"/>
            <a:ext cx="197957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使</a:t>
            </a:r>
            <a:r>
              <a:rPr lang="en-US" altLang="zh-CN" sz="28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投降</a:t>
            </a:r>
            <a:endParaRPr lang="zh-CN" altLang="en-US">
              <a:solidFill>
                <a:srgbClr val="C00000"/>
              </a:solidFill>
            </a:endParaRPr>
          </a:p>
        </p:txBody>
      </p:sp>
      <p:sp>
        <p:nvSpPr>
          <p:cNvPr id="18" name="矩形 17"/>
          <p:cNvSpPr/>
          <p:nvPr/>
        </p:nvSpPr>
        <p:spPr>
          <a:xfrm>
            <a:off x="8978651" y="1761414"/>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用剑</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1" name="矩形 20"/>
          <p:cNvSpPr/>
          <p:nvPr/>
        </p:nvSpPr>
        <p:spPr>
          <a:xfrm>
            <a:off x="6188238" y="2387380"/>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判处</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2" name="矩形 21"/>
          <p:cNvSpPr/>
          <p:nvPr/>
        </p:nvSpPr>
        <p:spPr>
          <a:xfrm>
            <a:off x="8022517" y="3039374"/>
            <a:ext cx="2219966"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相连坐</a:t>
            </a:r>
            <a:r>
              <a:rPr lang="en-US"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治罪</a:t>
            </a:r>
            <a:r>
              <a:rPr lang="en-US"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3" name="矩形 22"/>
          <p:cNvSpPr/>
          <p:nvPr/>
        </p:nvSpPr>
        <p:spPr>
          <a:xfrm>
            <a:off x="7622961" y="3682747"/>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比画</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4" name="矩形 23"/>
          <p:cNvSpPr/>
          <p:nvPr/>
        </p:nvSpPr>
        <p:spPr>
          <a:xfrm>
            <a:off x="526794" y="4976542"/>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满山</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5" name="矩形 24"/>
          <p:cNvSpPr/>
          <p:nvPr/>
        </p:nvSpPr>
        <p:spPr>
          <a:xfrm>
            <a:off x="7082262" y="4983891"/>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这样</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6" name="矩形 25"/>
          <p:cNvSpPr/>
          <p:nvPr/>
        </p:nvSpPr>
        <p:spPr>
          <a:xfrm>
            <a:off x="9759092" y="4983891"/>
            <a:ext cx="197957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使</a:t>
            </a:r>
            <a:r>
              <a:rPr lang="en-US" altLang="zh-CN" sz="28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滋润</a:t>
            </a:r>
            <a:endParaRPr lang="zh-CN" altLang="en-US">
              <a:solidFill>
                <a:srgbClr val="C00000"/>
              </a:solidFill>
            </a:endParaRPr>
          </a:p>
        </p:txBody>
      </p:sp>
      <p:sp>
        <p:nvSpPr>
          <p:cNvPr id="28" name="矩形 27"/>
          <p:cNvSpPr/>
          <p:nvPr/>
        </p:nvSpPr>
        <p:spPr>
          <a:xfrm>
            <a:off x="7579840" y="5598592"/>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通过</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linds(horizontal)">
                                      <p:cBhvr>
                                        <p:cTn id="32" dur="500"/>
                                        <p:tgtEl>
                                          <p:spTgt spid="13"/>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blinds(horizontal)">
                                      <p:cBhvr>
                                        <p:cTn id="37" dur="500"/>
                                        <p:tgtEl>
                                          <p:spTgt spid="14"/>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blinds(horizontal)">
                                      <p:cBhvr>
                                        <p:cTn id="42" dur="500"/>
                                        <p:tgtEl>
                                          <p:spTgt spid="17"/>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blinds(horizontal)">
                                      <p:cBhvr>
                                        <p:cTn id="47" dur="500"/>
                                        <p:tgtEl>
                                          <p:spTgt spid="18"/>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blinds(horizontal)">
                                      <p:cBhvr>
                                        <p:cTn id="52" dur="500"/>
                                        <p:tgtEl>
                                          <p:spTgt spid="21"/>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blinds(horizontal)">
                                      <p:cBhvr>
                                        <p:cTn id="57" dur="500"/>
                                        <p:tgtEl>
                                          <p:spTgt spid="22"/>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blinds(horizontal)">
                                      <p:cBhvr>
                                        <p:cTn id="62" dur="500"/>
                                        <p:tgtEl>
                                          <p:spTgt spid="23"/>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blinds(horizontal)">
                                      <p:cBhvr>
                                        <p:cTn id="67" dur="500"/>
                                        <p:tgtEl>
                                          <p:spTgt spid="24"/>
                                        </p:tgtEl>
                                      </p:cBhvr>
                                    </p:animEffect>
                                  </p:childTnLst>
                                </p:cTn>
                              </p:par>
                            </p:childTnLst>
                          </p:cTn>
                        </p:par>
                      </p:childTnLst>
                    </p:cTn>
                  </p:par>
                  <p:par>
                    <p:cTn id="68" fill="hold" nodeType="clickPar">
                      <p:stCondLst>
                        <p:cond delay="indefinite"/>
                      </p:stCondLst>
                      <p:childTnLst>
                        <p:par>
                          <p:cTn id="69" fill="hold" nodeType="afterGroup">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blinds(horizontal)">
                                      <p:cBhvr>
                                        <p:cTn id="72" dur="500"/>
                                        <p:tgtEl>
                                          <p:spTgt spid="25"/>
                                        </p:tgtEl>
                                      </p:cBhvr>
                                    </p:animEffect>
                                  </p:childTnLst>
                                </p:cTn>
                              </p:par>
                            </p:childTnLst>
                          </p:cTn>
                        </p:par>
                      </p:childTnLst>
                    </p:cTn>
                  </p:par>
                  <p:par>
                    <p:cTn id="73" fill="hold" nodeType="clickPar">
                      <p:stCondLst>
                        <p:cond delay="indefinite"/>
                      </p:stCondLst>
                      <p:childTnLst>
                        <p:par>
                          <p:cTn id="74" fill="hold" nodeType="afterGroup">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26"/>
                                        </p:tgtEl>
                                        <p:attrNameLst>
                                          <p:attrName>style.visibility</p:attrName>
                                        </p:attrNameLst>
                                      </p:cBhvr>
                                      <p:to>
                                        <p:strVal val="visible"/>
                                      </p:to>
                                    </p:set>
                                    <p:animEffect transition="in" filter="blinds(horizontal)">
                                      <p:cBhvr>
                                        <p:cTn id="77" dur="500"/>
                                        <p:tgtEl>
                                          <p:spTgt spid="26"/>
                                        </p:tgtEl>
                                      </p:cBhvr>
                                    </p:animEffect>
                                  </p:childTnLst>
                                </p:cTn>
                              </p:par>
                            </p:childTnLst>
                          </p:cTn>
                        </p:par>
                      </p:childTnLst>
                    </p:cTn>
                  </p:par>
                  <p:par>
                    <p:cTn id="78" fill="hold" nodeType="clickPar">
                      <p:stCondLst>
                        <p:cond delay="indefinite"/>
                      </p:stCondLst>
                      <p:childTnLst>
                        <p:par>
                          <p:cTn id="79" fill="hold" nodeType="afterGroup">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blinds(horizontal)">
                                      <p:cBhvr>
                                        <p:cTn id="8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7" grpId="0"/>
      <p:bldP spid="18" grpId="0"/>
      <p:bldP spid="21" grpId="0"/>
      <p:bldP spid="22" grpId="0"/>
      <p:bldP spid="23" grpId="0"/>
      <p:bldP spid="24" grpId="0"/>
      <p:bldP spid="25" grpId="0"/>
      <p:bldP spid="26" grpId="0"/>
      <p:bldP spid="28"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概览全文</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20" name="矩形 19"/>
          <p:cNvSpPr/>
          <p:nvPr/>
        </p:nvSpPr>
        <p:spPr>
          <a:xfrm>
            <a:off x="391320" y="1100864"/>
            <a:ext cx="11409359" cy="1937594"/>
          </a:xfrm>
          <a:prstGeom prst="rect">
            <a:avLst/>
          </a:prstGeom>
        </p:spPr>
        <p:txBody>
          <a:bodyPr wrap="square" lIns="121870" tIns="60934" rIns="121870" bIns="60934">
            <a:spAutoFit/>
          </a:bodyPr>
          <a:lstStyle/>
          <a:p>
            <a:pPr algn="just">
              <a:lnSpc>
                <a:spcPct val="140000"/>
              </a:lnSpc>
              <a:tabLst>
                <a:tab pos="2070100"/>
              </a:tabLst>
            </a:pPr>
            <a:endParaRPr lang="en-US" altLang="zh-CN" sz="28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endParaRPr lang="zh-CN" altLang="zh-CN" sz="2800" kern="100">
              <a:latin typeface="宋体" panose="02010600030101010101" pitchFamily="2" charset="-122"/>
              <a:cs typeface="Courier New" panose="02070309020205020404" pitchFamily="49" charset="0"/>
            </a:endParaRPr>
          </a:p>
          <a:p>
            <a:pPr indent="712470" algn="just">
              <a:lnSpc>
                <a:spcPct val="150000"/>
              </a:lnSpc>
            </a:pPr>
            <a:endParaRPr lang="zh-CN" altLang="zh-CN" sz="2800" kern="100" spc="-50">
              <a:latin typeface="宋体" panose="02010600030101010101" pitchFamily="2" charset="-122"/>
              <a:cs typeface="Courier New" panose="02070309020205020404" pitchFamily="49" charset="0"/>
            </a:endParaRPr>
          </a:p>
        </p:txBody>
      </p:sp>
      <p:sp>
        <p:nvSpPr>
          <p:cNvPr id="79" name="矩形 78"/>
          <p:cNvSpPr/>
          <p:nvPr/>
        </p:nvSpPr>
        <p:spPr>
          <a:xfrm>
            <a:off x="297123" y="1902486"/>
            <a:ext cx="11409359" cy="2626820"/>
          </a:xfrm>
          <a:prstGeom prst="rect">
            <a:avLst/>
          </a:prstGeom>
        </p:spPr>
        <p:txBody>
          <a:bodyPr wrap="square" lIns="121870" tIns="60934" rIns="121870" bIns="60934">
            <a:spAutoFit/>
          </a:bodyPr>
          <a:lstStyle/>
          <a:p>
            <a:pPr algn="just">
              <a:lnSpc>
                <a:spcPct val="150000"/>
              </a:lnSpc>
            </a:pP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今不听吾计，后</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虽</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欲复见我，尚可得乎？</a:t>
            </a:r>
            <a:r>
              <a:rPr lang="en-US" altLang="zh-CN" sz="2800" kern="100">
                <a:solidFill>
                  <a:prstClr val="black"/>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武骂律曰：</a:t>
            </a:r>
            <a:r>
              <a:rPr lang="en-US" altLang="zh-CN" sz="2800" kern="100">
                <a:solidFill>
                  <a:prstClr val="black"/>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汝为人臣子，不顾恩义，</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畔</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主背亲，为降虏于蛮夷，何以汝为见？且单于信汝，使决人死生，不平心持正，反欲</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斗</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两</a:t>
            </a:r>
            <a:r>
              <a:rPr lang="zh-CN" altLang="zh-CN" sz="2800" kern="100" spc="-6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主，观祸败。</a:t>
            </a:r>
            <a:r>
              <a:rPr lang="zh-CN" altLang="zh-CN" sz="2800" kern="100" spc="-6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若</a:t>
            </a:r>
            <a:r>
              <a:rPr lang="en-US" altLang="zh-CN" sz="2800" kern="100" spc="-6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spc="-6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知我不降明，欲令两国相攻，匈奴之祸，从我始矣。</a:t>
            </a:r>
            <a:r>
              <a:rPr lang="en-US" altLang="zh-CN" sz="2800" kern="100" spc="-60">
                <a:solidFill>
                  <a:prstClr val="black"/>
                </a:solidFill>
                <a:latin typeface="宋体" panose="02010600030101010101" pitchFamily="2" charset="-122"/>
                <a:ea typeface="方正中等线简体" panose="03000509000000000000" pitchFamily="65" charset="-122"/>
                <a:cs typeface="Times New Roman" panose="02020603050405020304" pitchFamily="18" charset="0"/>
              </a:rPr>
              <a:t>”</a:t>
            </a:r>
            <a:endParaRPr lang="en-US" altLang="zh-CN" sz="2800" kern="100" spc="-60">
              <a:solidFill>
                <a:prstClr val="black"/>
              </a:solidFill>
              <a:latin typeface="宋体" panose="02010600030101010101" pitchFamily="2" charset="-122"/>
              <a:ea typeface="方正中等线简体" panose="03000509000000000000" pitchFamily="65" charset="-122"/>
              <a:cs typeface="Times New Roman" panose="02020603050405020304" pitchFamily="18" charset="0"/>
            </a:endParaRPr>
          </a:p>
        </p:txBody>
      </p:sp>
      <p:sp>
        <p:nvSpPr>
          <p:cNvPr id="80" name="矩形 79"/>
          <p:cNvSpPr/>
          <p:nvPr/>
        </p:nvSpPr>
        <p:spPr>
          <a:xfrm>
            <a:off x="3408904" y="2083964"/>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即使</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81" name="矩形 80"/>
          <p:cNvSpPr/>
          <p:nvPr/>
        </p:nvSpPr>
        <p:spPr>
          <a:xfrm>
            <a:off x="3782319" y="2723262"/>
            <a:ext cx="269755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同</a:t>
            </a:r>
            <a:r>
              <a:rPr lang="en-US" altLang="zh-CN" sz="28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叛</a:t>
            </a:r>
            <a:r>
              <a:rPr lang="en-US" altLang="zh-CN" sz="28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，背叛</a:t>
            </a:r>
            <a:endParaRPr lang="zh-CN" altLang="en-US">
              <a:solidFill>
                <a:srgbClr val="C00000"/>
              </a:solidFill>
            </a:endParaRPr>
          </a:p>
        </p:txBody>
      </p:sp>
      <p:sp>
        <p:nvSpPr>
          <p:cNvPr id="82" name="矩形 81"/>
          <p:cNvSpPr/>
          <p:nvPr/>
        </p:nvSpPr>
        <p:spPr>
          <a:xfrm>
            <a:off x="9114678" y="3345312"/>
            <a:ext cx="197957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使</a:t>
            </a:r>
            <a:r>
              <a:rPr lang="en-US" altLang="zh-CN" sz="28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相斗</a:t>
            </a:r>
            <a:endParaRPr lang="zh-CN" altLang="en-US">
              <a:solidFill>
                <a:srgbClr val="C00000"/>
              </a:solidFill>
            </a:endParaRPr>
          </a:p>
        </p:txBody>
      </p:sp>
      <p:sp>
        <p:nvSpPr>
          <p:cNvPr id="83" name="矩形 82"/>
          <p:cNvSpPr/>
          <p:nvPr/>
        </p:nvSpPr>
        <p:spPr>
          <a:xfrm>
            <a:off x="2952294" y="3975986"/>
            <a:ext cx="543613"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你</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blinds(horizontal)">
                                      <p:cBhvr>
                                        <p:cTn id="7" dur="500"/>
                                        <p:tgtEl>
                                          <p:spTgt spid="8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1"/>
                                        </p:tgtEl>
                                        <p:attrNameLst>
                                          <p:attrName>style.visibility</p:attrName>
                                        </p:attrNameLst>
                                      </p:cBhvr>
                                      <p:to>
                                        <p:strVal val="visible"/>
                                      </p:to>
                                    </p:set>
                                    <p:animEffect transition="in" filter="blinds(horizontal)">
                                      <p:cBhvr>
                                        <p:cTn id="12" dur="500"/>
                                        <p:tgtEl>
                                          <p:spTgt spid="8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2"/>
                                        </p:tgtEl>
                                        <p:attrNameLst>
                                          <p:attrName>style.visibility</p:attrName>
                                        </p:attrNameLst>
                                      </p:cBhvr>
                                      <p:to>
                                        <p:strVal val="visible"/>
                                      </p:to>
                                    </p:set>
                                    <p:animEffect transition="in" filter="blinds(horizontal)">
                                      <p:cBhvr>
                                        <p:cTn id="17" dur="500"/>
                                        <p:tgtEl>
                                          <p:spTgt spid="8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3"/>
                                        </p:tgtEl>
                                        <p:attrNameLst>
                                          <p:attrName>style.visibility</p:attrName>
                                        </p:attrNameLst>
                                      </p:cBhvr>
                                      <p:to>
                                        <p:strVal val="visible"/>
                                      </p:to>
                                    </p:set>
                                    <p:animEffect transition="in" filter="blinds(horizontal)">
                                      <p:cBhvr>
                                        <p:cTn id="22"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81" grpId="0"/>
      <p:bldP spid="82" grpId="0"/>
      <p:bldP spid="83"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 name="Freeform 5"/>
          <p:cNvSpPr/>
          <p:nvPr/>
        </p:nvSpPr>
        <p:spPr bwMode="auto">
          <a:xfrm rot="10800000">
            <a:off x="179494" y="588815"/>
            <a:ext cx="2466723" cy="646331"/>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grpSp>
        <p:nvGrpSpPr>
          <p:cNvPr id="2" name="组合 1"/>
          <p:cNvGrpSpPr/>
          <p:nvPr/>
        </p:nvGrpSpPr>
        <p:grpSpPr>
          <a:xfrm>
            <a:off x="556824" y="681148"/>
            <a:ext cx="1415772" cy="713452"/>
            <a:chOff x="563751" y="1817221"/>
            <a:chExt cx="1415772" cy="713452"/>
          </a:xfrm>
        </p:grpSpPr>
        <p:sp>
          <p:nvSpPr>
            <p:cNvPr id="42" name="TextBox 41"/>
            <p:cNvSpPr txBox="1"/>
            <p:nvPr/>
          </p:nvSpPr>
          <p:spPr>
            <a:xfrm>
              <a:off x="1429648" y="1884342"/>
              <a:ext cx="184731" cy="646331"/>
            </a:xfrm>
            <a:prstGeom prst="rect">
              <a:avLst/>
            </a:prstGeom>
            <a:noFill/>
          </p:spPr>
          <p:txBody>
            <a:bodyPr vert="horz" wrap="none" rtlCol="0">
              <a:spAutoFit/>
            </a:bodyPr>
            <a:lstStyle/>
            <a:p>
              <a:endParaRPr lang="zh-CN" altLang="en-US" sz="3600">
                <a:solidFill>
                  <a:srgbClr val="F0ECE9"/>
                </a:solidFill>
                <a:latin typeface="印品黑体" panose="00000500000000000000" pitchFamily="2" charset="-122"/>
              </a:endParaRPr>
            </a:p>
          </p:txBody>
        </p:sp>
        <p:sp>
          <p:nvSpPr>
            <p:cNvPr id="43" name="TextBox 42"/>
            <p:cNvSpPr txBox="1"/>
            <p:nvPr/>
          </p:nvSpPr>
          <p:spPr>
            <a:xfrm>
              <a:off x="563751" y="1817221"/>
              <a:ext cx="1415772" cy="461665"/>
            </a:xfrm>
            <a:prstGeom prst="rect">
              <a:avLst/>
            </a:prstGeom>
            <a:noFill/>
          </p:spPr>
          <p:txBody>
            <a:bodyPr wrap="none" rtlCol="0">
              <a:spAutoFit/>
            </a:bodyPr>
            <a:lstStyle/>
            <a:p>
              <a:r>
                <a:rPr lang="zh-CN" altLang="en-US" sz="2400" b="1">
                  <a:solidFill>
                    <a:srgbClr val="F0ECE9"/>
                  </a:solidFill>
                  <a:latin typeface="微软雅黑" panose="020b0503020204020204" pitchFamily="34" charset="-122"/>
                  <a:ea typeface="微软雅黑" panose="020b0503020204020204" pitchFamily="34" charset="-122"/>
                </a:rPr>
                <a:t>学习目标</a:t>
              </a:r>
              <a:endParaRPr lang="zh-CN" altLang="en-US" sz="2400" b="1">
                <a:solidFill>
                  <a:srgbClr val="F0ECE9"/>
                </a:solidFill>
                <a:latin typeface="微软雅黑" panose="020b0503020204020204" pitchFamily="34" charset="-122"/>
                <a:ea typeface="微软雅黑" panose="020b0503020204020204" pitchFamily="34" charset="-122"/>
              </a:endParaRPr>
            </a:p>
          </p:txBody>
        </p:sp>
      </p:grpSp>
      <p:sp>
        <p:nvSpPr>
          <p:cNvPr id="19" name="文本框 18"/>
          <p:cNvSpPr txBox="1"/>
          <p:nvPr/>
        </p:nvSpPr>
        <p:spPr>
          <a:xfrm>
            <a:off x="954583" y="2204722"/>
            <a:ext cx="10569703" cy="2448555"/>
          </a:xfrm>
          <a:prstGeom prst="rect">
            <a:avLst/>
          </a:prstGeom>
          <a:noFill/>
        </p:spPr>
        <p:txBody>
          <a:bodyPr wrap="square">
            <a:spAutoFit/>
          </a:bodyPr>
          <a:lstStyle/>
          <a:p>
            <a:pPr marL="342900" indent="-342900" algn="just">
              <a:lnSpc>
                <a:spcPct val="150000"/>
              </a:lnSpc>
              <a:spcAft>
                <a:spcPts val="1000"/>
              </a:spcAft>
              <a:buFont typeface="Wingdings" panose="05000000000000000000" pitchFamily="2" charset="2"/>
              <a:buChar char="u"/>
            </a:pP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了解班固以及</a:t>
            </a: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汉书</a:t>
            </a: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的相关知识，了解苏武的生平事迹。</a:t>
            </a:r>
            <a:endPar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algn="just">
              <a:lnSpc>
                <a:spcPct val="150000"/>
              </a:lnSpc>
              <a:spcAft>
                <a:spcPts val="1000"/>
              </a:spcAft>
              <a:buFont typeface="Wingdings" panose="05000000000000000000" pitchFamily="2" charset="2"/>
              <a:buChar char="u"/>
            </a:pP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掌握文言知识，疏通文意，理清文章的脉络。</a:t>
            </a:r>
            <a:endPar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algn="just">
              <a:lnSpc>
                <a:spcPct val="150000"/>
              </a:lnSpc>
              <a:spcAft>
                <a:spcPts val="1000"/>
              </a:spcAft>
              <a:buFont typeface="Wingdings" panose="05000000000000000000" pitchFamily="2" charset="2"/>
              <a:buChar char="u"/>
            </a:pP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鉴赏体会对比手法、典型语言对塑造人物的作用。</a:t>
            </a:r>
            <a:endPar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algn="just">
              <a:lnSpc>
                <a:spcPct val="150000"/>
              </a:lnSpc>
              <a:spcAft>
                <a:spcPts val="1000"/>
              </a:spcAft>
              <a:buFont typeface="Wingdings" panose="05000000000000000000" pitchFamily="2" charset="2"/>
              <a:buChar char="u"/>
            </a:pP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学习苏武的民族气节</a:t>
            </a: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培育爱国主义精神。</a:t>
            </a:r>
            <a:endPar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mc:AlternateContent>
    <mc:Choice xmlns:p15="http://schemas.microsoft.com/office/powerpoint/2012/main" Requires="p15">
      <p:transition spd="slow" advClick="0" p14:dur="3000">
        <p15:prstTrans prst="curtains"/>
      </p:transition>
    </mc:Choice>
    <mc:Fallback>
      <p:transition spd="slow" advClick="0">
        <p:fade/>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概览全文</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7" name="矩形 6"/>
          <p:cNvSpPr/>
          <p:nvPr/>
        </p:nvSpPr>
        <p:spPr>
          <a:xfrm>
            <a:off x="224074" y="-745464"/>
            <a:ext cx="11409359" cy="6503651"/>
          </a:xfrm>
          <a:prstGeom prst="rect">
            <a:avLst/>
          </a:prstGeom>
        </p:spPr>
        <p:txBody>
          <a:bodyPr wrap="square" lIns="121870" tIns="60934" rIns="121870" bIns="60934">
            <a:spAutoFit/>
          </a:bodyPr>
          <a:lstStyle/>
          <a:p>
            <a:pPr indent="712470" algn="just">
              <a:lnSpc>
                <a:spcPct val="150000"/>
              </a:lnSpc>
            </a:pPr>
            <a:endParaRPr lang="en-US" altLang="zh-CN" sz="2800" kern="100">
              <a:latin typeface="Times New Roman" panose="02020603050405020304" pitchFamily="18" charset="0"/>
              <a:ea typeface="楷体_GB2312" panose="02010609030101010101" pitchFamily="49" charset="-122"/>
              <a:cs typeface="Times New Roman" panose="02020603050405020304" pitchFamily="18" charset="0"/>
            </a:endParaRPr>
          </a:p>
          <a:p>
            <a:pPr indent="712470" algn="just">
              <a:lnSpc>
                <a:spcPct val="150000"/>
              </a:lnSpc>
            </a:pPr>
            <a:endParaRPr lang="en-US" altLang="zh-CN" sz="2800" kern="100">
              <a:latin typeface="Times New Roman" panose="02020603050405020304" pitchFamily="18" charset="0"/>
              <a:ea typeface="楷体_GB2312" panose="02010609030101010101" pitchFamily="49" charset="-122"/>
              <a:cs typeface="Times New Roman" panose="02020603050405020304" pitchFamily="18" charset="0"/>
            </a:endParaRPr>
          </a:p>
          <a:p>
            <a:pPr indent="712470" algn="just">
              <a:lnSpc>
                <a:spcPct val="150000"/>
              </a:lnSpc>
            </a:pPr>
            <a:endParaRPr lang="en-US" altLang="zh-CN" sz="2800" kern="100">
              <a:latin typeface="Times New Roman" panose="02020603050405020304" pitchFamily="18" charset="0"/>
              <a:ea typeface="楷体_GB2312" panose="02010609030101010101" pitchFamily="49" charset="-122"/>
              <a:cs typeface="Times New Roman" panose="02020603050405020304" pitchFamily="18" charset="0"/>
            </a:endParaRPr>
          </a:p>
          <a:p>
            <a:pPr indent="712470" algn="just">
              <a:lnSpc>
                <a:spcPct val="150000"/>
              </a:lnSpc>
            </a:pPr>
            <a:endParaRPr lang="en-US" altLang="zh-CN" sz="2800" kern="100">
              <a:latin typeface="Times New Roman" panose="02020603050405020304" pitchFamily="18" charset="0"/>
              <a:ea typeface="楷体_GB2312" panose="02010609030101010101" pitchFamily="49" charset="-122"/>
              <a:cs typeface="Times New Roman" panose="02020603050405020304" pitchFamily="18" charset="0"/>
            </a:endParaRPr>
          </a:p>
          <a:p>
            <a:pPr indent="712470" algn="just">
              <a:lnSpc>
                <a:spcPct val="150000"/>
              </a:lnSpc>
            </a:pP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律知武终不可胁，白单于。单于</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愈益</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欲</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降</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之。乃</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幽</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武置大窖中，绝不饮食。天</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雨</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雪，武卧啮雪，与</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旃</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a:t>
            </a:r>
            <a:endParaRPr lang="en-US" altLang="zh-CN" sz="2800" kern="100">
              <a:latin typeface="Times New Roman" panose="02020603050405020304" pitchFamily="18" charset="0"/>
              <a:ea typeface="楷体_GB2312" panose="02010609030101010101" pitchFamily="49" charset="-122"/>
              <a:cs typeface="Courier New" panose="02070309020205020404" pitchFamily="49" charset="0"/>
            </a:endParaRPr>
          </a:p>
          <a:p>
            <a:pPr algn="just">
              <a:lnSpc>
                <a:spcPct val="150000"/>
              </a:lnSpc>
            </a:pP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毛并咽之，数日不死。匈奴以为神。乃徙武北海上无人处，使牧</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羝</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，羝</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乳</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乃得归。</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别</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其官属常惠等各置他所。武既至海上，</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廪食</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不至，掘野鼠</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去</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a:t>
            </a:r>
            <a:endParaRPr lang="en-US" altLang="zh-CN" sz="2800" kern="100">
              <a:latin typeface="Times New Roman" panose="02020603050405020304" pitchFamily="18" charset="0"/>
              <a:ea typeface="楷体_GB2312" panose="02010609030101010101" pitchFamily="49" charset="-122"/>
              <a:cs typeface="Courier New" panose="02070309020205020404" pitchFamily="49" charset="0"/>
            </a:endParaRPr>
          </a:p>
          <a:p>
            <a:pPr algn="just">
              <a:lnSpc>
                <a:spcPct val="150000"/>
              </a:lnSpc>
            </a:pP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草实</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而食之。</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杖</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汉节牧羊，卧起操持，</a:t>
            </a:r>
            <a:endParaRPr lang="zh-CN" altLang="zh-CN" sz="2800" kern="100">
              <a:latin typeface="宋体" panose="02010600030101010101" pitchFamily="2" charset="-122"/>
              <a:cs typeface="Courier New" panose="02070309020205020404" pitchFamily="49" charset="0"/>
            </a:endParaRPr>
          </a:p>
        </p:txBody>
      </p:sp>
      <p:sp>
        <p:nvSpPr>
          <p:cNvPr id="12" name="矩形 11"/>
          <p:cNvSpPr/>
          <p:nvPr/>
        </p:nvSpPr>
        <p:spPr>
          <a:xfrm>
            <a:off x="6749530" y="1980752"/>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更加</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3" name="矩形 12"/>
          <p:cNvSpPr/>
          <p:nvPr/>
        </p:nvSpPr>
        <p:spPr>
          <a:xfrm>
            <a:off x="8428204" y="1980752"/>
            <a:ext cx="197957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使</a:t>
            </a:r>
            <a:r>
              <a:rPr lang="en-US" altLang="zh-CN" sz="28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投降</a:t>
            </a:r>
            <a:endParaRPr lang="zh-CN" altLang="en-US">
              <a:solidFill>
                <a:srgbClr val="C00000"/>
              </a:solidFill>
            </a:endParaRPr>
          </a:p>
        </p:txBody>
      </p:sp>
      <p:sp>
        <p:nvSpPr>
          <p:cNvPr id="14" name="矩形 13"/>
          <p:cNvSpPr/>
          <p:nvPr/>
        </p:nvSpPr>
        <p:spPr>
          <a:xfrm>
            <a:off x="682010" y="2623880"/>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囚禁</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7" name="矩形 16"/>
          <p:cNvSpPr/>
          <p:nvPr/>
        </p:nvSpPr>
        <p:spPr>
          <a:xfrm>
            <a:off x="6251215" y="2623880"/>
            <a:ext cx="162058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动词，下</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8" name="矩形 17"/>
          <p:cNvSpPr/>
          <p:nvPr/>
        </p:nvSpPr>
        <p:spPr>
          <a:xfrm>
            <a:off x="11134965" y="2623880"/>
            <a:ext cx="543613"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同</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1" name="矩形 20"/>
          <p:cNvSpPr/>
          <p:nvPr/>
        </p:nvSpPr>
        <p:spPr>
          <a:xfrm>
            <a:off x="171899" y="3289050"/>
            <a:ext cx="3415529" cy="523099"/>
          </a:xfrm>
          <a:prstGeom prst="rect">
            <a:avLst/>
          </a:prstGeom>
        </p:spPr>
        <p:txBody>
          <a:bodyPr wrap="none">
            <a:spAutoFit/>
          </a:bodyPr>
          <a:lstStyle/>
          <a:p>
            <a:r>
              <a:rPr lang="en-US" altLang="zh-CN" sz="28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毡</a:t>
            </a:r>
            <a:r>
              <a:rPr lang="en-US" altLang="zh-CN" sz="28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，毛织的毡毯</a:t>
            </a:r>
            <a:endParaRPr lang="zh-CN" altLang="en-US">
              <a:solidFill>
                <a:srgbClr val="C00000"/>
              </a:solidFill>
            </a:endParaRPr>
          </a:p>
        </p:txBody>
      </p:sp>
      <p:sp>
        <p:nvSpPr>
          <p:cNvPr id="22" name="矩形 21"/>
          <p:cNvSpPr/>
          <p:nvPr/>
        </p:nvSpPr>
        <p:spPr>
          <a:xfrm>
            <a:off x="2879245" y="3902476"/>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公羊</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3" name="矩形 22"/>
          <p:cNvSpPr/>
          <p:nvPr/>
        </p:nvSpPr>
        <p:spPr>
          <a:xfrm>
            <a:off x="4929499" y="3902476"/>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生子</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4" name="矩形 23"/>
          <p:cNvSpPr/>
          <p:nvPr/>
        </p:nvSpPr>
        <p:spPr>
          <a:xfrm>
            <a:off x="7736803" y="3902476"/>
            <a:ext cx="162058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分别隔离</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5" name="矩形 24"/>
          <p:cNvSpPr/>
          <p:nvPr/>
        </p:nvSpPr>
        <p:spPr>
          <a:xfrm>
            <a:off x="4989321" y="4538775"/>
            <a:ext cx="269755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官府发给的粮食</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6" name="矩形 25"/>
          <p:cNvSpPr/>
          <p:nvPr/>
        </p:nvSpPr>
        <p:spPr>
          <a:xfrm>
            <a:off x="10212429" y="4538775"/>
            <a:ext cx="197957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同</a:t>
            </a:r>
            <a:r>
              <a:rPr lang="en-US" altLang="zh-CN" sz="28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srgbClr val="C00000"/>
                </a:solidFill>
                <a:latin typeface="宋体" panose="02010600030101010101" pitchFamily="2" charset="-122"/>
                <a:ea typeface="楷体" panose="02010609060101010101" pitchFamily="49" charset="-122"/>
                <a:cs typeface="宋体" panose="02010600030101010101" pitchFamily="2" charset="-122"/>
              </a:rPr>
              <a:t>弆</a:t>
            </a:r>
            <a:r>
              <a:rPr lang="en-US" altLang="zh-CN" sz="28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a:t>
            </a:r>
            <a:endParaRPr lang="zh-CN" altLang="en-US">
              <a:solidFill>
                <a:srgbClr val="C00000"/>
              </a:solidFill>
            </a:endParaRPr>
          </a:p>
        </p:txBody>
      </p:sp>
      <p:sp>
        <p:nvSpPr>
          <p:cNvPr id="28" name="矩形 27"/>
          <p:cNvSpPr/>
          <p:nvPr/>
        </p:nvSpPr>
        <p:spPr>
          <a:xfrm>
            <a:off x="296181" y="5187784"/>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收藏</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9" name="矩形 28"/>
          <p:cNvSpPr/>
          <p:nvPr/>
        </p:nvSpPr>
        <p:spPr>
          <a:xfrm>
            <a:off x="2580380" y="5187784"/>
            <a:ext cx="162058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野生果实</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0" name="矩形 29"/>
          <p:cNvSpPr/>
          <p:nvPr/>
        </p:nvSpPr>
        <p:spPr>
          <a:xfrm>
            <a:off x="6610927" y="5187784"/>
            <a:ext cx="126159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执、拄</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linds(horizontal)">
                                      <p:cBhvr>
                                        <p:cTn id="17" dur="500"/>
                                        <p:tgtEl>
                                          <p:spTgt spid="1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linds(horizontal)">
                                      <p:cBhvr>
                                        <p:cTn id="22" dur="500"/>
                                        <p:tgtEl>
                                          <p:spTgt spid="1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blinds(horizontal)">
                                      <p:cBhvr>
                                        <p:cTn id="27" dur="500"/>
                                        <p:tgtEl>
                                          <p:spTgt spid="18"/>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blinds(horizontal)">
                                      <p:cBhvr>
                                        <p:cTn id="30" dur="500"/>
                                        <p:tgtEl>
                                          <p:spTgt spid="21"/>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blinds(horizontal)">
                                      <p:cBhvr>
                                        <p:cTn id="35" dur="500"/>
                                        <p:tgtEl>
                                          <p:spTgt spid="22"/>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blinds(horizontal)">
                                      <p:cBhvr>
                                        <p:cTn id="40" dur="500"/>
                                        <p:tgtEl>
                                          <p:spTgt spid="23"/>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blinds(horizontal)">
                                      <p:cBhvr>
                                        <p:cTn id="45" dur="500"/>
                                        <p:tgtEl>
                                          <p:spTgt spid="24"/>
                                        </p:tgtEl>
                                      </p:cBhvr>
                                    </p:animEffect>
                                  </p:childTnLst>
                                </p:cTn>
                              </p:par>
                            </p:childTnLst>
                          </p:cTn>
                        </p:par>
                      </p:childTnLst>
                    </p:cTn>
                  </p:par>
                  <p:par>
                    <p:cTn id="46" fill="hold" nodeType="clickPar">
                      <p:stCondLst>
                        <p:cond delay="indefinite"/>
                      </p:stCondLst>
                      <p:childTnLst>
                        <p:par>
                          <p:cTn id="47" fill="hold" nodeType="afterGroup">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blinds(horizontal)">
                                      <p:cBhvr>
                                        <p:cTn id="50" dur="500"/>
                                        <p:tgtEl>
                                          <p:spTgt spid="25"/>
                                        </p:tgtEl>
                                      </p:cBhvr>
                                    </p:animEffect>
                                  </p:childTnLst>
                                </p:cTn>
                              </p:par>
                            </p:childTnLst>
                          </p:cTn>
                        </p:par>
                      </p:childTnLst>
                    </p:cTn>
                  </p:par>
                  <p:par>
                    <p:cTn id="51" fill="hold" nodeType="clickPar">
                      <p:stCondLst>
                        <p:cond delay="indefinite"/>
                      </p:stCondLst>
                      <p:childTnLst>
                        <p:par>
                          <p:cTn id="52" fill="hold" nodeType="afterGroup">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blinds(horizontal)">
                                      <p:cBhvr>
                                        <p:cTn id="55" dur="500"/>
                                        <p:tgtEl>
                                          <p:spTgt spid="26"/>
                                        </p:tgtEl>
                                      </p:cBhvr>
                                    </p:animEffect>
                                  </p:childTnLst>
                                </p:cTn>
                              </p:par>
                              <p:par>
                                <p:cTn id="56" presetID="3" presetClass="entr" presetSubtype="10" fill="hold" grpId="0" nodeType="with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blinds(horizontal)">
                                      <p:cBhvr>
                                        <p:cTn id="58" dur="500"/>
                                        <p:tgtEl>
                                          <p:spTgt spid="28"/>
                                        </p:tgtEl>
                                      </p:cBhvr>
                                    </p:animEffect>
                                  </p:childTnLst>
                                </p:cTn>
                              </p:par>
                            </p:childTnLst>
                          </p:cTn>
                        </p:par>
                      </p:childTnLst>
                    </p:cTn>
                  </p:par>
                  <p:par>
                    <p:cTn id="59" fill="hold" nodeType="clickPar">
                      <p:stCondLst>
                        <p:cond delay="indefinite"/>
                      </p:stCondLst>
                      <p:childTnLst>
                        <p:par>
                          <p:cTn id="60" fill="hold" nodeType="afterGroup">
                            <p:stCondLst>
                              <p:cond delay="0"/>
                            </p:stCondLst>
                            <p:childTnLst>
                              <p:par>
                                <p:cTn id="61" presetID="3" presetClass="entr" presetSubtype="10" fill="hold" grpId="0" nodeType="click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blinds(horizontal)">
                                      <p:cBhvr>
                                        <p:cTn id="63" dur="500"/>
                                        <p:tgtEl>
                                          <p:spTgt spid="29"/>
                                        </p:tgtEl>
                                      </p:cBhvr>
                                    </p:animEffect>
                                  </p:childTnLst>
                                </p:cTn>
                              </p:par>
                            </p:childTnLst>
                          </p:cTn>
                        </p:par>
                      </p:childTnLst>
                    </p:cTn>
                  </p:par>
                  <p:par>
                    <p:cTn id="64" fill="hold" nodeType="clickPar">
                      <p:stCondLst>
                        <p:cond delay="indefinite"/>
                      </p:stCondLst>
                      <p:childTnLst>
                        <p:par>
                          <p:cTn id="65" fill="hold" nodeType="afterGroup">
                            <p:stCondLst>
                              <p:cond delay="0"/>
                            </p:stCondLst>
                            <p:childTnLst>
                              <p:par>
                                <p:cTn id="66" presetID="3" presetClass="entr" presetSubtype="10" fill="hold" grpId="0" nodeType="clickEffect">
                                  <p:stCondLst>
                                    <p:cond delay="0"/>
                                  </p:stCondLst>
                                  <p:childTnLst>
                                    <p:set>
                                      <p:cBhvr>
                                        <p:cTn id="67" dur="1" fill="hold">
                                          <p:stCondLst>
                                            <p:cond delay="0"/>
                                          </p:stCondLst>
                                        </p:cTn>
                                        <p:tgtEl>
                                          <p:spTgt spid="30"/>
                                        </p:tgtEl>
                                        <p:attrNameLst>
                                          <p:attrName>style.visibility</p:attrName>
                                        </p:attrNameLst>
                                      </p:cBhvr>
                                      <p:to>
                                        <p:strVal val="visible"/>
                                      </p:to>
                                    </p:set>
                                    <p:animEffect transition="in" filter="blinds(horizontal)">
                                      <p:cBhvr>
                                        <p:cTn id="6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7" grpId="0"/>
      <p:bldP spid="18" grpId="0"/>
      <p:bldP spid="21" grpId="0"/>
      <p:bldP spid="22" grpId="0"/>
      <p:bldP spid="23" grpId="0"/>
      <p:bldP spid="24" grpId="0"/>
      <p:bldP spid="25" grpId="0"/>
      <p:bldP spid="26" grpId="0"/>
      <p:bldP spid="28" grpId="0"/>
      <p:bldP spid="29" grpId="0"/>
      <p:bldP spid="30"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概览全文</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31" name="矩形 30"/>
          <p:cNvSpPr/>
          <p:nvPr/>
        </p:nvSpPr>
        <p:spPr>
          <a:xfrm>
            <a:off x="391320" y="714016"/>
            <a:ext cx="11409359" cy="5938688"/>
          </a:xfrm>
          <a:prstGeom prst="rect">
            <a:avLst/>
          </a:prstGeom>
        </p:spPr>
        <p:txBody>
          <a:bodyPr wrap="square" lIns="121870" tIns="60934" rIns="121870" bIns="60934">
            <a:spAutoFit/>
          </a:bodyPr>
          <a:lstStyle/>
          <a:p>
            <a:pPr algn="just">
              <a:lnSpc>
                <a:spcPct val="150000"/>
              </a:lnSpc>
            </a:pP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节旄尽落。积五六年，单于弟於</a:t>
            </a:r>
            <a:r>
              <a:rPr lang="zh-CN" altLang="zh-CN" sz="2800" kern="100">
                <a:solidFill>
                  <a:prstClr val="black"/>
                </a:solidFill>
                <a:latin typeface="宋体" panose="02010600030101010101" pitchFamily="2" charset="-122"/>
                <a:ea typeface="楷体" panose="02010609060101010101" pitchFamily="49" charset="-122"/>
                <a:cs typeface="宋体" panose="02010600030101010101" pitchFamily="2" charset="-122"/>
              </a:rPr>
              <a:t>靬</a:t>
            </a:r>
            <a:r>
              <a:rPr lang="zh-CN" altLang="zh-CN" sz="2800" kern="100">
                <a:solidFill>
                  <a:prstClr val="black"/>
                </a:solidFill>
                <a:latin typeface="宋体" panose="02010600030101010101" pitchFamily="2" charset="-122"/>
                <a:ea typeface="楷体_GB2312" panose="02010609030101010101" pitchFamily="49" charset="-122"/>
                <a:cs typeface="楷体_GB2312" panose="02010609030101010101" pitchFamily="49" charset="-122"/>
              </a:rPr>
              <a:t>王弋射海上。武能</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网</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纺缴，</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檠</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弓弩，於</a:t>
            </a:r>
            <a:r>
              <a:rPr lang="zh-CN" altLang="zh-CN" sz="2800" kern="100">
                <a:solidFill>
                  <a:prstClr val="black"/>
                </a:solidFill>
                <a:latin typeface="宋体" panose="02010600030101010101" pitchFamily="2" charset="-122"/>
                <a:ea typeface="楷体" panose="02010609060101010101" pitchFamily="49" charset="-122"/>
                <a:cs typeface="宋体" panose="02010600030101010101" pitchFamily="2" charset="-122"/>
              </a:rPr>
              <a:t>靬</a:t>
            </a:r>
            <a:r>
              <a:rPr lang="zh-CN" altLang="zh-CN" sz="2800" kern="100">
                <a:solidFill>
                  <a:prstClr val="black"/>
                </a:solidFill>
                <a:latin typeface="宋体" panose="02010600030101010101" pitchFamily="2" charset="-122"/>
                <a:ea typeface="楷体_GB2312" panose="02010609030101010101" pitchFamily="49" charset="-122"/>
                <a:cs typeface="楷体_GB2312" panose="02010609030101010101" pitchFamily="49" charset="-122"/>
              </a:rPr>
              <a:t>王爱之，给其衣食。三岁余，王病，赐武马畜、服匿、穹庐。王死后，人众徙去。其冬，丁令盗武牛羊，武复</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穷厄</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800" kern="100">
              <a:solidFill>
                <a:prstClr val="black"/>
              </a:solidFill>
              <a:latin typeface="宋体" panose="02010600030101010101" pitchFamily="2" charset="-122"/>
              <a:cs typeface="Courier New" panose="02070309020205020404" pitchFamily="49" charset="0"/>
            </a:endParaRPr>
          </a:p>
          <a:p>
            <a:pPr indent="712470" algn="just">
              <a:lnSpc>
                <a:spcPct val="150000"/>
              </a:lnSpc>
            </a:pP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初，武与李陵俱为侍中。武使匈奴，</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明年</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，陵降，不敢</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求</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武。久之，单于使陵至海上，为武置酒设乐。因谓武曰：</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单于闻陵与子卿</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素厚</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，故使陵来说足下，虚心欲相待。终不得归汉，</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空</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自苦</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亡</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人之地，信义安所</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见</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a:t>
            </a:r>
            <a:endParaRPr lang="en-US" altLang="zh-CN" sz="2800" kern="100">
              <a:latin typeface="Times New Roman" panose="02020603050405020304" pitchFamily="18" charset="0"/>
              <a:ea typeface="楷体_GB2312" panose="02010609030101010101" pitchFamily="49" charset="-122"/>
              <a:cs typeface="Courier New" panose="02070309020205020404" pitchFamily="49" charset="0"/>
            </a:endParaRPr>
          </a:p>
          <a:p>
            <a:pPr indent="712470" algn="just">
              <a:lnSpc>
                <a:spcPct val="150000"/>
              </a:lnSpc>
            </a:pP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乎？前</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长君</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为奉车，从至雍</a:t>
            </a:r>
            <a:r>
              <a:rPr lang="zh-CN" altLang="zh-CN" sz="2800" kern="100">
                <a:solidFill>
                  <a:prstClr val="black"/>
                </a:solidFill>
                <a:latin typeface="宋体" panose="02010600030101010101" pitchFamily="2" charset="-122"/>
                <a:ea typeface="楷体" panose="02010609060101010101" pitchFamily="49" charset="-122"/>
                <a:cs typeface="宋体" panose="02010600030101010101" pitchFamily="2" charset="-122"/>
              </a:rPr>
              <a:t>棫</a:t>
            </a:r>
            <a:r>
              <a:rPr lang="zh-CN" altLang="zh-CN" sz="2800" kern="100">
                <a:latin typeface="宋体" panose="02010600030101010101" pitchFamily="2" charset="-122"/>
                <a:ea typeface="楷体_GB2312" panose="02010609030101010101" pitchFamily="49" charset="-122"/>
                <a:cs typeface="楷体_GB2312" panose="02010609030101010101" pitchFamily="49" charset="-122"/>
              </a:rPr>
              <a:t>阳宫，</a:t>
            </a:r>
            <a:endParaRPr lang="zh-CN" altLang="zh-CN" sz="2800" kern="100">
              <a:latin typeface="宋体" panose="02010600030101010101" pitchFamily="2" charset="-122"/>
              <a:cs typeface="Courier New" panose="02070309020205020404" pitchFamily="49" charset="0"/>
            </a:endParaRPr>
          </a:p>
        </p:txBody>
      </p:sp>
      <p:sp>
        <p:nvSpPr>
          <p:cNvPr id="32" name="矩形 31"/>
          <p:cNvSpPr/>
          <p:nvPr/>
        </p:nvSpPr>
        <p:spPr>
          <a:xfrm>
            <a:off x="9220498" y="884773"/>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结网</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3" name="矩形 32"/>
          <p:cNvSpPr/>
          <p:nvPr/>
        </p:nvSpPr>
        <p:spPr>
          <a:xfrm>
            <a:off x="647447" y="1541319"/>
            <a:ext cx="7723404"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矫正弓弩的工具，这里用作动词，用檠矫正弓弩</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4" name="矩形 33"/>
          <p:cNvSpPr/>
          <p:nvPr/>
        </p:nvSpPr>
        <p:spPr>
          <a:xfrm>
            <a:off x="5592060" y="2799668"/>
            <a:ext cx="162058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陷于困境</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5" name="矩形 34"/>
          <p:cNvSpPr/>
          <p:nvPr/>
        </p:nvSpPr>
        <p:spPr>
          <a:xfrm>
            <a:off x="7765927" y="3439058"/>
            <a:ext cx="126159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第二年</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6" name="矩形 35"/>
          <p:cNvSpPr/>
          <p:nvPr/>
        </p:nvSpPr>
        <p:spPr>
          <a:xfrm>
            <a:off x="661754" y="4092700"/>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访求</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7" name="矩形 36"/>
          <p:cNvSpPr/>
          <p:nvPr/>
        </p:nvSpPr>
        <p:spPr>
          <a:xfrm>
            <a:off x="3152978" y="4696002"/>
            <a:ext cx="233856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一向关系很好</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8" name="矩形 37"/>
          <p:cNvSpPr/>
          <p:nvPr/>
        </p:nvSpPr>
        <p:spPr>
          <a:xfrm>
            <a:off x="2395326" y="5363572"/>
            <a:ext cx="126159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白白地</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9" name="矩形 38"/>
          <p:cNvSpPr/>
          <p:nvPr/>
        </p:nvSpPr>
        <p:spPr>
          <a:xfrm>
            <a:off x="4982258" y="5363572"/>
            <a:ext cx="269755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同</a:t>
            </a:r>
            <a:r>
              <a:rPr lang="en-US" altLang="zh-CN" sz="28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无</a:t>
            </a:r>
            <a:r>
              <a:rPr lang="en-US" altLang="zh-CN" sz="28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，没有</a:t>
            </a:r>
            <a:endParaRPr lang="zh-CN" altLang="en-US">
              <a:solidFill>
                <a:srgbClr val="C00000"/>
              </a:solidFill>
            </a:endParaRPr>
          </a:p>
        </p:txBody>
      </p:sp>
      <p:sp>
        <p:nvSpPr>
          <p:cNvPr id="40" name="矩形 39"/>
          <p:cNvSpPr/>
          <p:nvPr/>
        </p:nvSpPr>
        <p:spPr>
          <a:xfrm>
            <a:off x="11095719" y="5363572"/>
            <a:ext cx="543613"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同</a:t>
            </a:r>
            <a:endParaRPr lang="zh-CN" altLang="en-US">
              <a:solidFill>
                <a:srgbClr val="C00000"/>
              </a:solidFill>
            </a:endParaRPr>
          </a:p>
        </p:txBody>
      </p:sp>
      <p:sp>
        <p:nvSpPr>
          <p:cNvPr id="41" name="矩形 40"/>
          <p:cNvSpPr/>
          <p:nvPr/>
        </p:nvSpPr>
        <p:spPr>
          <a:xfrm>
            <a:off x="264701" y="5994114"/>
            <a:ext cx="2428308" cy="523099"/>
          </a:xfrm>
          <a:prstGeom prst="rect">
            <a:avLst/>
          </a:prstGeom>
        </p:spPr>
        <p:txBody>
          <a:bodyPr wrap="none">
            <a:spAutoFit/>
          </a:bodyPr>
          <a:lstStyle/>
          <a:p>
            <a:pPr lvl="0"/>
            <a:r>
              <a:rPr lang="en-US" altLang="zh-CN" sz="28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现</a:t>
            </a:r>
            <a:r>
              <a:rPr lang="en-US" altLang="zh-CN" sz="28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，显示</a:t>
            </a:r>
            <a:endParaRPr lang="zh-CN" altLang="en-US" sz="2800">
              <a:solidFill>
                <a:srgbClr val="C00000"/>
              </a:solidFill>
            </a:endParaRPr>
          </a:p>
        </p:txBody>
      </p:sp>
      <p:sp>
        <p:nvSpPr>
          <p:cNvPr id="42" name="矩形 41"/>
          <p:cNvSpPr/>
          <p:nvPr/>
        </p:nvSpPr>
        <p:spPr>
          <a:xfrm>
            <a:off x="4802763" y="5994246"/>
            <a:ext cx="3056539"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指苏武的大哥苏嘉</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linds(horizontal)">
                                      <p:cBhvr>
                                        <p:cTn id="7" dur="500"/>
                                        <p:tgtEl>
                                          <p:spTgt spid="3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blinds(horizontal)">
                                      <p:cBhvr>
                                        <p:cTn id="12" dur="500"/>
                                        <p:tgtEl>
                                          <p:spTgt spid="3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blinds(horizontal)">
                                      <p:cBhvr>
                                        <p:cTn id="17" dur="500"/>
                                        <p:tgtEl>
                                          <p:spTgt spid="3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blinds(horizontal)">
                                      <p:cBhvr>
                                        <p:cTn id="22" dur="500"/>
                                        <p:tgtEl>
                                          <p:spTgt spid="3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blinds(horizontal)">
                                      <p:cBhvr>
                                        <p:cTn id="27" dur="500"/>
                                        <p:tgtEl>
                                          <p:spTgt spid="36"/>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blinds(horizontal)">
                                      <p:cBhvr>
                                        <p:cTn id="32" dur="500"/>
                                        <p:tgtEl>
                                          <p:spTgt spid="37"/>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blinds(horizontal)">
                                      <p:cBhvr>
                                        <p:cTn id="37" dur="500"/>
                                        <p:tgtEl>
                                          <p:spTgt spid="38"/>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blinds(horizontal)">
                                      <p:cBhvr>
                                        <p:cTn id="42" dur="500"/>
                                        <p:tgtEl>
                                          <p:spTgt spid="39"/>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blinds(horizontal)">
                                      <p:cBhvr>
                                        <p:cTn id="47" dur="500"/>
                                        <p:tgtEl>
                                          <p:spTgt spid="40"/>
                                        </p:tgtEl>
                                      </p:cBhvr>
                                    </p:animEffect>
                                  </p:childTnLst>
                                </p:cTn>
                              </p:par>
                              <p:par>
                                <p:cTn id="48" presetID="3" presetClass="entr" presetSubtype="10" fill="hold" grpId="0" nodeType="with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blinds(horizontal)">
                                      <p:cBhvr>
                                        <p:cTn id="50" dur="500"/>
                                        <p:tgtEl>
                                          <p:spTgt spid="41"/>
                                        </p:tgtEl>
                                      </p:cBhvr>
                                    </p:animEffect>
                                  </p:childTnLst>
                                </p:cTn>
                              </p:par>
                            </p:childTnLst>
                          </p:cTn>
                        </p:par>
                      </p:childTnLst>
                    </p:cTn>
                  </p:par>
                  <p:par>
                    <p:cTn id="51" fill="hold" nodeType="clickPar">
                      <p:stCondLst>
                        <p:cond delay="indefinite"/>
                      </p:stCondLst>
                      <p:childTnLst>
                        <p:par>
                          <p:cTn id="52" fill="hold" nodeType="afterGroup">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blinds(horizontal)">
                                      <p:cBhvr>
                                        <p:cTn id="5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P spid="37" grpId="0"/>
      <p:bldP spid="38" grpId="0"/>
      <p:bldP spid="39" grpId="0"/>
      <p:bldP spid="40" grpId="0"/>
      <p:bldP spid="41" grpId="0"/>
      <p:bldP spid="42"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概览全文</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6" name="矩形 5"/>
          <p:cNvSpPr/>
          <p:nvPr/>
        </p:nvSpPr>
        <p:spPr>
          <a:xfrm>
            <a:off x="391320" y="783300"/>
            <a:ext cx="11409359" cy="5938688"/>
          </a:xfrm>
          <a:prstGeom prst="rect">
            <a:avLst/>
          </a:prstGeom>
        </p:spPr>
        <p:txBody>
          <a:bodyPr wrap="square" lIns="121870" tIns="60934" rIns="121870" bIns="60934">
            <a:spAutoFit/>
          </a:bodyPr>
          <a:lstStyle/>
          <a:p>
            <a:pPr algn="just">
              <a:lnSpc>
                <a:spcPct val="150000"/>
              </a:lnSpc>
            </a:pPr>
            <a:r>
              <a:rPr lang="zh-CN" altLang="zh-CN" sz="2800" kern="100">
                <a:solidFill>
                  <a:prstClr val="black"/>
                </a:solidFill>
                <a:latin typeface="宋体" panose="02010600030101010101" pitchFamily="2" charset="-122"/>
                <a:ea typeface="楷体_GB2312" panose="02010609030101010101" pitchFamily="49" charset="-122"/>
                <a:cs typeface="楷体_GB2312" panose="02010609030101010101" pitchFamily="49" charset="-122"/>
              </a:rPr>
              <a:t>扶辇下</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除</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，触柱折辕，</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劾</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大不敬，伏剑自刎，赐钱二百万以葬。孺卿从</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祠</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河东后土，宦骑与黄门驸马争船，推堕驸马河中溺死，宦骑亡，诏使孺卿逐捕，不得，惶恐饮药而死。来时太夫人已</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不幸</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a:t>
            </a:r>
            <a:endPar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endParaRPr>
          </a:p>
          <a:p>
            <a:pPr algn="just">
              <a:lnSpc>
                <a:spcPct val="150000"/>
              </a:lnSpc>
            </a:pP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，陵送葬至阳陵。子卿妇年少，闻已</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更嫁</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矣。独有</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女弟</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二人，两女一男，今复十余年，存亡不可知。人生如朝露，何久自苦如此！陵始降时，</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忽忽</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如狂，自痛负汉，加以老母</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系</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保宫。子卿不欲降，何以过陵？且陛下</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春秋</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高，法令</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亡常</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，大臣亡罪</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夷灭</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a:t>
            </a:r>
            <a:endPar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endParaRPr>
          </a:p>
          <a:p>
            <a:pPr algn="just">
              <a:lnSpc>
                <a:spcPct val="150000"/>
              </a:lnSpc>
            </a:pPr>
            <a:r>
              <a:rPr lang="en-US" altLang="zh-CN" sz="2800" kern="100" spc="2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spc="2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者数十家，安危不可知，子卿尚复谁为乎？愿听陵计，勿复</a:t>
            </a:r>
            <a:endParaRPr lang="zh-CN" altLang="zh-CN" sz="2800" kern="100" spc="20">
              <a:solidFill>
                <a:prstClr val="black"/>
              </a:solidFill>
              <a:latin typeface="宋体" panose="02010600030101010101" pitchFamily="2" charset="-122"/>
              <a:cs typeface="Courier New" panose="02070309020205020404" pitchFamily="49" charset="0"/>
            </a:endParaRPr>
          </a:p>
        </p:txBody>
      </p:sp>
      <p:sp>
        <p:nvSpPr>
          <p:cNvPr id="7" name="矩形 6"/>
          <p:cNvSpPr/>
          <p:nvPr/>
        </p:nvSpPr>
        <p:spPr>
          <a:xfrm>
            <a:off x="2001117" y="964240"/>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殿阶</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8" name="矩形 7"/>
          <p:cNvSpPr/>
          <p:nvPr/>
        </p:nvSpPr>
        <p:spPr>
          <a:xfrm>
            <a:off x="5422206" y="946992"/>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判决</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9" name="矩形 8"/>
          <p:cNvSpPr/>
          <p:nvPr/>
        </p:nvSpPr>
        <p:spPr>
          <a:xfrm>
            <a:off x="2801646" y="1591915"/>
            <a:ext cx="543613"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祀</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0" name="矩形 9"/>
          <p:cNvSpPr/>
          <p:nvPr/>
        </p:nvSpPr>
        <p:spPr>
          <a:xfrm>
            <a:off x="10881924" y="2222589"/>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对去</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1" name="矩形 10"/>
          <p:cNvSpPr/>
          <p:nvPr/>
        </p:nvSpPr>
        <p:spPr>
          <a:xfrm>
            <a:off x="466723" y="2870511"/>
            <a:ext cx="233856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世的委婉说法</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2" name="矩形 11"/>
          <p:cNvSpPr/>
          <p:nvPr/>
        </p:nvSpPr>
        <p:spPr>
          <a:xfrm>
            <a:off x="9318362" y="2870511"/>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改嫁</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3" name="矩形 12"/>
          <p:cNvSpPr/>
          <p:nvPr/>
        </p:nvSpPr>
        <p:spPr>
          <a:xfrm>
            <a:off x="1377857" y="3516966"/>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妹妹</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4" name="矩形 13"/>
          <p:cNvSpPr/>
          <p:nvPr/>
        </p:nvSpPr>
        <p:spPr>
          <a:xfrm>
            <a:off x="5475640" y="4149107"/>
            <a:ext cx="197957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失意的样子</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7" name="矩形 16"/>
          <p:cNvSpPr/>
          <p:nvPr/>
        </p:nvSpPr>
        <p:spPr>
          <a:xfrm>
            <a:off x="903999" y="4787625"/>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关押</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8" name="矩形 17"/>
          <p:cNvSpPr/>
          <p:nvPr/>
        </p:nvSpPr>
        <p:spPr>
          <a:xfrm>
            <a:off x="8620110" y="4799051"/>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年纪</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0" name="矩形 19"/>
          <p:cNvSpPr/>
          <p:nvPr/>
        </p:nvSpPr>
        <p:spPr>
          <a:xfrm>
            <a:off x="558673" y="5463572"/>
            <a:ext cx="6473214" cy="523099"/>
          </a:xfrm>
          <a:prstGeom prst="rect">
            <a:avLst/>
          </a:prstGeom>
        </p:spPr>
        <p:txBody>
          <a:bodyPr wrap="square">
            <a:spAutoFit/>
          </a:bodyPr>
          <a:lstStyle/>
          <a:p>
            <a:r>
              <a:rPr lang="en-US" altLang="zh-CN" sz="28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亡</a:t>
            </a:r>
            <a:r>
              <a:rPr lang="en-US" altLang="zh-CN" sz="28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同</a:t>
            </a:r>
            <a:r>
              <a:rPr lang="en-US" altLang="zh-CN" sz="28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无</a:t>
            </a:r>
            <a:r>
              <a:rPr lang="en-US" altLang="zh-CN" sz="28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8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亡常</a:t>
            </a:r>
            <a:r>
              <a:rPr lang="en-US" altLang="zh-CN" sz="28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，没有定规</a:t>
            </a:r>
            <a:endParaRPr lang="zh-CN" altLang="en-US">
              <a:solidFill>
                <a:srgbClr val="C00000"/>
              </a:solidFill>
            </a:endParaRPr>
          </a:p>
        </p:txBody>
      </p:sp>
      <p:sp>
        <p:nvSpPr>
          <p:cNvPr id="21" name="矩形 20"/>
          <p:cNvSpPr/>
          <p:nvPr/>
        </p:nvSpPr>
        <p:spPr>
          <a:xfrm>
            <a:off x="9445964" y="5427429"/>
            <a:ext cx="233856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诛灭，这里指</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2" name="矩形 21"/>
          <p:cNvSpPr/>
          <p:nvPr/>
        </p:nvSpPr>
        <p:spPr>
          <a:xfrm>
            <a:off x="406407" y="6066908"/>
            <a:ext cx="162058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全家杀尽</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linds(horizontal)">
                                      <p:cBhvr>
                                        <p:cTn id="25" dur="500"/>
                                        <p:tgtEl>
                                          <p:spTgt spid="11"/>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blinds(horizontal)">
                                      <p:cBhvr>
                                        <p:cTn id="30" dur="500"/>
                                        <p:tgtEl>
                                          <p:spTgt spid="12"/>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blinds(horizontal)">
                                      <p:cBhvr>
                                        <p:cTn id="35" dur="500"/>
                                        <p:tgtEl>
                                          <p:spTgt spid="13"/>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blinds(horizontal)">
                                      <p:cBhvr>
                                        <p:cTn id="40" dur="500"/>
                                        <p:tgtEl>
                                          <p:spTgt spid="14"/>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blinds(horizontal)">
                                      <p:cBhvr>
                                        <p:cTn id="45" dur="500"/>
                                        <p:tgtEl>
                                          <p:spTgt spid="17"/>
                                        </p:tgtEl>
                                      </p:cBhvr>
                                    </p:animEffect>
                                  </p:childTnLst>
                                </p:cTn>
                              </p:par>
                            </p:childTnLst>
                          </p:cTn>
                        </p:par>
                      </p:childTnLst>
                    </p:cTn>
                  </p:par>
                  <p:par>
                    <p:cTn id="46" fill="hold" nodeType="clickPar">
                      <p:stCondLst>
                        <p:cond delay="indefinite"/>
                      </p:stCondLst>
                      <p:childTnLst>
                        <p:par>
                          <p:cTn id="47" fill="hold" nodeType="afterGroup">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blinds(horizontal)">
                                      <p:cBhvr>
                                        <p:cTn id="50" dur="500"/>
                                        <p:tgtEl>
                                          <p:spTgt spid="18"/>
                                        </p:tgtEl>
                                      </p:cBhvr>
                                    </p:animEffect>
                                  </p:childTnLst>
                                </p:cTn>
                              </p:par>
                            </p:childTnLst>
                          </p:cTn>
                        </p:par>
                      </p:childTnLst>
                    </p:cTn>
                  </p:par>
                  <p:par>
                    <p:cTn id="51" fill="hold" nodeType="clickPar">
                      <p:stCondLst>
                        <p:cond delay="indefinite"/>
                      </p:stCondLst>
                      <p:childTnLst>
                        <p:par>
                          <p:cTn id="52" fill="hold" nodeType="afterGroup">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blinds(horizontal)">
                                      <p:cBhvr>
                                        <p:cTn id="55" dur="500"/>
                                        <p:tgtEl>
                                          <p:spTgt spid="20"/>
                                        </p:tgtEl>
                                      </p:cBhvr>
                                    </p:animEffect>
                                  </p:childTnLst>
                                </p:cTn>
                              </p:par>
                            </p:childTnLst>
                          </p:cTn>
                        </p:par>
                      </p:childTnLst>
                    </p:cTn>
                  </p:par>
                  <p:par>
                    <p:cTn id="56" fill="hold" nodeType="clickPar">
                      <p:stCondLst>
                        <p:cond delay="indefinite"/>
                      </p:stCondLst>
                      <p:childTnLst>
                        <p:par>
                          <p:cTn id="57" fill="hold" nodeType="afterGroup">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blinds(horizontal)">
                                      <p:cBhvr>
                                        <p:cTn id="60" dur="500"/>
                                        <p:tgtEl>
                                          <p:spTgt spid="21"/>
                                        </p:tgtEl>
                                      </p:cBhvr>
                                    </p:animEffect>
                                  </p:childTnLst>
                                </p:cTn>
                              </p:par>
                              <p:par>
                                <p:cTn id="61" presetID="3" presetClass="entr" presetSubtype="10" fill="hold" grpId="0" nodeType="with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blinds(horizontal)">
                                      <p:cBhvr>
                                        <p:cTn id="6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4" grpId="0"/>
      <p:bldP spid="17" grpId="0"/>
      <p:bldP spid="18" grpId="0"/>
      <p:bldP spid="20" grpId="0"/>
      <p:bldP spid="21" grpId="0"/>
      <p:bldP spid="22"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概览全文</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6" name="矩形 5"/>
          <p:cNvSpPr/>
          <p:nvPr/>
        </p:nvSpPr>
        <p:spPr>
          <a:xfrm>
            <a:off x="297123" y="840884"/>
            <a:ext cx="11409359" cy="5938688"/>
          </a:xfrm>
          <a:prstGeom prst="rect">
            <a:avLst/>
          </a:prstGeom>
        </p:spPr>
        <p:txBody>
          <a:bodyPr wrap="square" lIns="121870" tIns="60934" rIns="121870" bIns="60934">
            <a:spAutoFit/>
          </a:bodyPr>
          <a:lstStyle/>
          <a:p>
            <a:pPr algn="just">
              <a:lnSpc>
                <a:spcPct val="150000"/>
              </a:lnSpc>
            </a:pP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有云。</a:t>
            </a:r>
            <a:r>
              <a:rPr lang="en-US" altLang="zh-CN" sz="2800" kern="100">
                <a:solidFill>
                  <a:prstClr val="black"/>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武曰：</a:t>
            </a:r>
            <a:r>
              <a:rPr lang="en-US" altLang="zh-CN" sz="2800" kern="100">
                <a:solidFill>
                  <a:prstClr val="black"/>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武父子亡功德，皆为陛下所</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成就</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，位列将，爵通侯，兄弟</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亲近</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，常愿肝脑涂地。今得杀身自效，</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虽</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蒙</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斧钺汤镬，</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诚</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甘乐之。臣事君，犹子事父也，子为父死，无所恨，愿勿复再言！</a:t>
            </a:r>
            <a:r>
              <a:rPr lang="en-US" altLang="zh-CN" sz="2800" kern="100">
                <a:solidFill>
                  <a:prstClr val="black"/>
                </a:solidFill>
                <a:latin typeface="宋体" panose="02010600030101010101" pitchFamily="2" charset="-122"/>
                <a:ea typeface="方正中等线简体" panose="03000509000000000000" pitchFamily="65" charset="-122"/>
                <a:cs typeface="Times New Roman" panose="02020603050405020304" pitchFamily="18" charset="0"/>
              </a:rPr>
              <a:t>”</a:t>
            </a:r>
            <a:endParaRPr lang="en-US" altLang="zh-CN" sz="2800" kern="100">
              <a:solidFill>
                <a:prstClr val="black"/>
              </a:solidFill>
              <a:latin typeface="宋体" panose="02010600030101010101" pitchFamily="2" charset="-122"/>
              <a:cs typeface="Courier New" panose="02070309020205020404" pitchFamily="49" charset="0"/>
            </a:endParaRPr>
          </a:p>
          <a:p>
            <a:pPr indent="712470" algn="just">
              <a:lnSpc>
                <a:spcPct val="150000"/>
              </a:lnSpc>
            </a:pP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陵与武饮数日，复曰：</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子卿</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壹</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听陵言！</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武曰：</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自</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分</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a:t>
            </a:r>
            <a:endParaRPr lang="en-US" altLang="zh-CN" sz="2800" kern="100">
              <a:latin typeface="Times New Roman" panose="02020603050405020304" pitchFamily="18" charset="0"/>
              <a:ea typeface="楷体_GB2312" panose="02010609030101010101" pitchFamily="49" charset="-122"/>
              <a:cs typeface="Courier New" panose="02070309020205020404" pitchFamily="49" charset="0"/>
            </a:endParaRPr>
          </a:p>
          <a:p>
            <a:pPr algn="just">
              <a:lnSpc>
                <a:spcPct val="150000"/>
              </a:lnSpc>
            </a:pP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已死久矣！王必欲降武，请</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毕</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今日之欢，</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效</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死于前！</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陵见其</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至</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诚，喟然叹曰：</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嗟乎，义士！陵与卫律之罪上</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通</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于天！</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因泣下</a:t>
            </a:r>
            <a:r>
              <a:rPr lang="zh-CN" altLang="zh-CN" sz="2800" kern="100">
                <a:solidFill>
                  <a:srgbClr val="0000FF"/>
                </a:solidFill>
                <a:latin typeface="宋体" panose="02010600030101010101" pitchFamily="2" charset="-122"/>
                <a:ea typeface="楷体" panose="02010609060101010101" pitchFamily="49" charset="-122"/>
                <a:cs typeface="宋体" panose="02010600030101010101" pitchFamily="2" charset="-122"/>
              </a:rPr>
              <a:t>霑</a:t>
            </a:r>
            <a:r>
              <a:rPr lang="zh-CN" altLang="zh-CN" sz="2800" kern="100">
                <a:solidFill>
                  <a:srgbClr val="0000FF"/>
                </a:solidFill>
                <a:latin typeface="宋体" panose="02010600030101010101" pitchFamily="2" charset="-122"/>
                <a:ea typeface="楷体_GB2312" panose="02010609030101010101" pitchFamily="49" charset="-122"/>
                <a:cs typeface="楷体_GB2312" panose="02010609030101010101" pitchFamily="49" charset="-122"/>
              </a:rPr>
              <a:t>衿</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，与武</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决</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去。</a:t>
            </a:r>
            <a:endParaRPr lang="zh-CN" altLang="zh-CN" sz="2800" kern="100">
              <a:latin typeface="宋体" panose="02010600030101010101" pitchFamily="2" charset="-122"/>
              <a:cs typeface="Courier New" panose="02070309020205020404" pitchFamily="49" charset="0"/>
            </a:endParaRPr>
          </a:p>
        </p:txBody>
      </p:sp>
      <p:sp>
        <p:nvSpPr>
          <p:cNvPr id="7" name="矩形 6"/>
          <p:cNvSpPr/>
          <p:nvPr/>
        </p:nvSpPr>
        <p:spPr>
          <a:xfrm>
            <a:off x="8402082" y="1028970"/>
            <a:ext cx="197957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栽培，提拔</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8" name="矩形 7"/>
          <p:cNvSpPr/>
          <p:nvPr/>
        </p:nvSpPr>
        <p:spPr>
          <a:xfrm>
            <a:off x="4147276" y="1634248"/>
            <a:ext cx="162058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亲近之臣</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9" name="矩形 8"/>
          <p:cNvSpPr/>
          <p:nvPr/>
        </p:nvSpPr>
        <p:spPr>
          <a:xfrm>
            <a:off x="513213" y="2305654"/>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即使</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0" name="矩形 9"/>
          <p:cNvSpPr/>
          <p:nvPr/>
        </p:nvSpPr>
        <p:spPr>
          <a:xfrm>
            <a:off x="1826305" y="2297030"/>
            <a:ext cx="543613"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受</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1" name="矩形 10"/>
          <p:cNvSpPr/>
          <p:nvPr/>
        </p:nvSpPr>
        <p:spPr>
          <a:xfrm>
            <a:off x="4596472" y="2297030"/>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的确</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2" name="矩形 11"/>
          <p:cNvSpPr/>
          <p:nvPr/>
        </p:nvSpPr>
        <p:spPr>
          <a:xfrm>
            <a:off x="6191905" y="3557301"/>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一定</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3" name="矩形 12"/>
          <p:cNvSpPr/>
          <p:nvPr/>
        </p:nvSpPr>
        <p:spPr>
          <a:xfrm>
            <a:off x="11150941" y="3574549"/>
            <a:ext cx="543613"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料</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4" name="矩形 13"/>
          <p:cNvSpPr/>
          <p:nvPr/>
        </p:nvSpPr>
        <p:spPr>
          <a:xfrm>
            <a:off x="386478" y="4213836"/>
            <a:ext cx="162058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想，断定</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7" name="矩形 16"/>
          <p:cNvSpPr/>
          <p:nvPr/>
        </p:nvSpPr>
        <p:spPr>
          <a:xfrm>
            <a:off x="6794430" y="4222299"/>
            <a:ext cx="162058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尽，结束</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8" name="矩形 17"/>
          <p:cNvSpPr/>
          <p:nvPr/>
        </p:nvSpPr>
        <p:spPr>
          <a:xfrm>
            <a:off x="10673767" y="4205051"/>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献出</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0" name="矩形 19"/>
          <p:cNvSpPr/>
          <p:nvPr/>
        </p:nvSpPr>
        <p:spPr>
          <a:xfrm>
            <a:off x="3795858" y="4847668"/>
            <a:ext cx="126159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极，最</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1" name="矩形 20"/>
          <p:cNvSpPr/>
          <p:nvPr/>
        </p:nvSpPr>
        <p:spPr>
          <a:xfrm>
            <a:off x="1961823" y="5501446"/>
            <a:ext cx="543613"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达</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2" name="矩形 21"/>
          <p:cNvSpPr/>
          <p:nvPr/>
        </p:nvSpPr>
        <p:spPr>
          <a:xfrm>
            <a:off x="5971801" y="5500935"/>
            <a:ext cx="4133508"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同</a:t>
            </a:r>
            <a:r>
              <a:rPr lang="en-US" altLang="zh-CN" sz="28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沾襟</a:t>
            </a:r>
            <a:r>
              <a:rPr lang="en-US" altLang="zh-CN" sz="28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，沾湿了衣襟</a:t>
            </a:r>
            <a:endParaRPr lang="zh-CN" altLang="en-US">
              <a:solidFill>
                <a:srgbClr val="C00000"/>
              </a:solidFill>
            </a:endParaRPr>
          </a:p>
        </p:txBody>
      </p:sp>
      <p:sp>
        <p:nvSpPr>
          <p:cNvPr id="23" name="矩形 22"/>
          <p:cNvSpPr/>
          <p:nvPr/>
        </p:nvSpPr>
        <p:spPr>
          <a:xfrm>
            <a:off x="547709" y="6131884"/>
            <a:ext cx="3774519"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同</a:t>
            </a:r>
            <a:r>
              <a:rPr lang="en-US" altLang="zh-CN" sz="28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诀</a:t>
            </a:r>
            <a:r>
              <a:rPr lang="en-US" altLang="zh-CN" sz="28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，辞别、告别</a:t>
            </a:r>
            <a:endParaRPr lang="zh-CN" altLang="en-US">
              <a:solidFill>
                <a:srgbClr val="C00000"/>
              </a:solidFill>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linds(horizontal)">
                                      <p:cBhvr>
                                        <p:cTn id="32" dur="500"/>
                                        <p:tgtEl>
                                          <p:spTgt spid="12"/>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blinds(horizontal)">
                                      <p:cBhvr>
                                        <p:cTn id="40" dur="500"/>
                                        <p:tgtEl>
                                          <p:spTgt spid="14"/>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blinds(horizontal)">
                                      <p:cBhvr>
                                        <p:cTn id="45" dur="500"/>
                                        <p:tgtEl>
                                          <p:spTgt spid="17"/>
                                        </p:tgtEl>
                                      </p:cBhvr>
                                    </p:animEffect>
                                  </p:childTnLst>
                                </p:cTn>
                              </p:par>
                            </p:childTnLst>
                          </p:cTn>
                        </p:par>
                      </p:childTnLst>
                    </p:cTn>
                  </p:par>
                  <p:par>
                    <p:cTn id="46" fill="hold" nodeType="clickPar">
                      <p:stCondLst>
                        <p:cond delay="indefinite"/>
                      </p:stCondLst>
                      <p:childTnLst>
                        <p:par>
                          <p:cTn id="47" fill="hold" nodeType="afterGroup">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blinds(horizontal)">
                                      <p:cBhvr>
                                        <p:cTn id="50" dur="500"/>
                                        <p:tgtEl>
                                          <p:spTgt spid="18"/>
                                        </p:tgtEl>
                                      </p:cBhvr>
                                    </p:animEffect>
                                  </p:childTnLst>
                                </p:cTn>
                              </p:par>
                            </p:childTnLst>
                          </p:cTn>
                        </p:par>
                      </p:childTnLst>
                    </p:cTn>
                  </p:par>
                  <p:par>
                    <p:cTn id="51" fill="hold" nodeType="clickPar">
                      <p:stCondLst>
                        <p:cond delay="indefinite"/>
                      </p:stCondLst>
                      <p:childTnLst>
                        <p:par>
                          <p:cTn id="52" fill="hold" nodeType="afterGroup">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blinds(horizontal)">
                                      <p:cBhvr>
                                        <p:cTn id="55" dur="500"/>
                                        <p:tgtEl>
                                          <p:spTgt spid="20"/>
                                        </p:tgtEl>
                                      </p:cBhvr>
                                    </p:animEffect>
                                  </p:childTnLst>
                                </p:cTn>
                              </p:par>
                            </p:childTnLst>
                          </p:cTn>
                        </p:par>
                      </p:childTnLst>
                    </p:cTn>
                  </p:par>
                  <p:par>
                    <p:cTn id="56" fill="hold" nodeType="clickPar">
                      <p:stCondLst>
                        <p:cond delay="indefinite"/>
                      </p:stCondLst>
                      <p:childTnLst>
                        <p:par>
                          <p:cTn id="57" fill="hold" nodeType="afterGroup">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blinds(horizontal)">
                                      <p:cBhvr>
                                        <p:cTn id="60" dur="500"/>
                                        <p:tgtEl>
                                          <p:spTgt spid="21"/>
                                        </p:tgtEl>
                                      </p:cBhvr>
                                    </p:animEffect>
                                  </p:childTnLst>
                                </p:cTn>
                              </p:par>
                            </p:childTnLst>
                          </p:cTn>
                        </p:par>
                      </p:childTnLst>
                    </p:cTn>
                  </p:par>
                  <p:par>
                    <p:cTn id="61" fill="hold" nodeType="clickPar">
                      <p:stCondLst>
                        <p:cond delay="indefinite"/>
                      </p:stCondLst>
                      <p:childTnLst>
                        <p:par>
                          <p:cTn id="62" fill="hold" nodeType="afterGroup">
                            <p:stCondLst>
                              <p:cond delay="0"/>
                            </p:stCondLst>
                            <p:childTnLst>
                              <p:par>
                                <p:cTn id="63" presetID="3" presetClass="entr" presetSubtype="10" fill="hold" grpId="0" nodeType="click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blinds(horizontal)">
                                      <p:cBhvr>
                                        <p:cTn id="65" dur="500"/>
                                        <p:tgtEl>
                                          <p:spTgt spid="22"/>
                                        </p:tgtEl>
                                      </p:cBhvr>
                                    </p:animEffect>
                                  </p:childTnLst>
                                </p:cTn>
                              </p:par>
                            </p:childTnLst>
                          </p:cTn>
                        </p:par>
                      </p:childTnLst>
                    </p:cTn>
                  </p:par>
                  <p:par>
                    <p:cTn id="66" fill="hold" nodeType="clickPar">
                      <p:stCondLst>
                        <p:cond delay="indefinite"/>
                      </p:stCondLst>
                      <p:childTnLst>
                        <p:par>
                          <p:cTn id="67" fill="hold" nodeType="afterGroup">
                            <p:stCondLst>
                              <p:cond delay="0"/>
                            </p:stCondLst>
                            <p:childTnLst>
                              <p:par>
                                <p:cTn id="68" presetID="3" presetClass="entr" presetSubtype="10" fill="hold" grpId="0" nodeType="click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blinds(horizontal)">
                                      <p:cBhvr>
                                        <p:cTn id="7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4" grpId="0"/>
      <p:bldP spid="17" grpId="0"/>
      <p:bldP spid="18" grpId="0"/>
      <p:bldP spid="20" grpId="0"/>
      <p:bldP spid="21" grpId="0"/>
      <p:bldP spid="22" grpId="0"/>
      <p:bldP spid="23"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概览全文</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6" name="矩形 5"/>
          <p:cNvSpPr/>
          <p:nvPr/>
        </p:nvSpPr>
        <p:spPr>
          <a:xfrm>
            <a:off x="391320" y="1100864"/>
            <a:ext cx="11409359" cy="5292508"/>
          </a:xfrm>
          <a:prstGeom prst="rect">
            <a:avLst/>
          </a:prstGeom>
        </p:spPr>
        <p:txBody>
          <a:bodyPr wrap="square" lIns="121870" tIns="60934" rIns="121870" bIns="60934">
            <a:spAutoFit/>
          </a:bodyPr>
          <a:lstStyle/>
          <a:p>
            <a:pPr indent="712470" algn="just">
              <a:lnSpc>
                <a:spcPct val="150000"/>
              </a:lnSpc>
            </a:pP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昭帝即位，数年，匈奴与汉和亲。汉</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求</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武等，匈奴</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诡言</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a:t>
            </a:r>
            <a:endParaRPr lang="en-US" altLang="zh-CN" sz="2800" kern="100">
              <a:latin typeface="Times New Roman" panose="02020603050405020304" pitchFamily="18" charset="0"/>
              <a:ea typeface="楷体_GB2312" panose="02010609030101010101" pitchFamily="49" charset="-122"/>
              <a:cs typeface="Courier New" panose="02070309020205020404" pitchFamily="49" charset="0"/>
            </a:endParaRPr>
          </a:p>
          <a:p>
            <a:pPr algn="just">
              <a:lnSpc>
                <a:spcPct val="150000"/>
              </a:lnSpc>
            </a:pP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武死。后汉使复至匈奴，常惠请其守者与俱，得夜见汉使，</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具</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a:t>
            </a:r>
            <a:endParaRPr lang="en-US" altLang="zh-CN" sz="2800" kern="100">
              <a:latin typeface="Times New Roman" panose="02020603050405020304" pitchFamily="18" charset="0"/>
              <a:ea typeface="楷体_GB2312" panose="02010609030101010101" pitchFamily="49" charset="-122"/>
              <a:cs typeface="Courier New" panose="02070309020205020404" pitchFamily="49" charset="0"/>
            </a:endParaRPr>
          </a:p>
          <a:p>
            <a:pPr algn="just">
              <a:lnSpc>
                <a:spcPct val="150000"/>
              </a:lnSpc>
            </a:pP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自</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陈道</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。教使者谓单于，言天子射上林中，得雁，足有系帛书，言武等在某泽中。使者大喜，</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如</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惠语以</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让</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单于。单于视左右而惊，</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谢</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汉使曰：</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武等</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实在</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zh-CN" sz="2800" kern="100">
              <a:latin typeface="宋体" panose="02010600030101010101" pitchFamily="2" charset="-122"/>
              <a:cs typeface="Courier New" panose="02070309020205020404" pitchFamily="49" charset="0"/>
            </a:endParaRPr>
          </a:p>
          <a:p>
            <a:pPr indent="712470" algn="just">
              <a:lnSpc>
                <a:spcPct val="150000"/>
              </a:lnSpc>
            </a:pP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单于召</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会</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武官属，前</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以</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降及</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物故</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a:t>
            </a:r>
            <a:endParaRPr lang="en-US" altLang="zh-CN" sz="2800" kern="100">
              <a:latin typeface="Times New Roman" panose="02020603050405020304" pitchFamily="18" charset="0"/>
              <a:ea typeface="楷体_GB2312" panose="02010609030101010101" pitchFamily="49" charset="-122"/>
              <a:cs typeface="Courier New" panose="02070309020205020404" pitchFamily="49" charset="0"/>
            </a:endParaRPr>
          </a:p>
          <a:p>
            <a:pPr algn="just">
              <a:lnSpc>
                <a:spcPct val="150000"/>
              </a:lnSpc>
            </a:pP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凡</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随武还者九人。武</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以</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始元六年春至京师。武留匈奴凡十九岁，始以强壮出，</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及</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还，须发尽白。</a:t>
            </a:r>
            <a:endParaRPr lang="zh-CN" altLang="zh-CN" sz="2800" kern="100">
              <a:latin typeface="宋体" panose="02010600030101010101" pitchFamily="2" charset="-122"/>
              <a:cs typeface="Courier New" panose="02070309020205020404" pitchFamily="49" charset="0"/>
            </a:endParaRPr>
          </a:p>
        </p:txBody>
      </p:sp>
      <p:sp>
        <p:nvSpPr>
          <p:cNvPr id="7" name="矩形 6"/>
          <p:cNvSpPr/>
          <p:nvPr/>
        </p:nvSpPr>
        <p:spPr>
          <a:xfrm>
            <a:off x="7307019" y="1272179"/>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寻求</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8" name="矩形 7"/>
          <p:cNvSpPr/>
          <p:nvPr/>
        </p:nvSpPr>
        <p:spPr>
          <a:xfrm>
            <a:off x="10745354" y="1272179"/>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欺骗</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9" name="矩形 8"/>
          <p:cNvSpPr/>
          <p:nvPr/>
        </p:nvSpPr>
        <p:spPr>
          <a:xfrm>
            <a:off x="460004" y="1894706"/>
            <a:ext cx="543613"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说</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0" name="矩形 9"/>
          <p:cNvSpPr/>
          <p:nvPr/>
        </p:nvSpPr>
        <p:spPr>
          <a:xfrm>
            <a:off x="10684983" y="1909329"/>
            <a:ext cx="126159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完全，</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1" name="矩形 10"/>
          <p:cNvSpPr/>
          <p:nvPr/>
        </p:nvSpPr>
        <p:spPr>
          <a:xfrm>
            <a:off x="460314" y="2542628"/>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详尽</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2" name="矩形 11"/>
          <p:cNvSpPr/>
          <p:nvPr/>
        </p:nvSpPr>
        <p:spPr>
          <a:xfrm>
            <a:off x="2577048" y="2542628"/>
            <a:ext cx="162058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陈述说明</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3" name="矩形 12"/>
          <p:cNvSpPr/>
          <p:nvPr/>
        </p:nvSpPr>
        <p:spPr>
          <a:xfrm>
            <a:off x="6968520" y="3189522"/>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依照</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4" name="矩形 13"/>
          <p:cNvSpPr/>
          <p:nvPr/>
        </p:nvSpPr>
        <p:spPr>
          <a:xfrm>
            <a:off x="9331229" y="3201250"/>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责备</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7" name="矩形 16"/>
          <p:cNvSpPr/>
          <p:nvPr/>
        </p:nvSpPr>
        <p:spPr>
          <a:xfrm>
            <a:off x="3415390" y="3829557"/>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道歉</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8" name="矩形 17"/>
          <p:cNvSpPr/>
          <p:nvPr/>
        </p:nvSpPr>
        <p:spPr>
          <a:xfrm>
            <a:off x="7711308" y="3826373"/>
            <a:ext cx="162058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确实存在</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0" name="矩形 19"/>
          <p:cNvSpPr/>
          <p:nvPr/>
        </p:nvSpPr>
        <p:spPr>
          <a:xfrm>
            <a:off x="2748593" y="4477959"/>
            <a:ext cx="197957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集聚，召集</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1" name="矩形 20"/>
          <p:cNvSpPr/>
          <p:nvPr/>
        </p:nvSpPr>
        <p:spPr>
          <a:xfrm>
            <a:off x="6977768" y="4477959"/>
            <a:ext cx="269755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同</a:t>
            </a:r>
            <a:r>
              <a:rPr lang="en-US" altLang="zh-CN" sz="28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已</a:t>
            </a:r>
            <a:r>
              <a:rPr lang="en-US" altLang="zh-CN" sz="28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，已经</a:t>
            </a:r>
            <a:endParaRPr lang="zh-CN" altLang="en-US">
              <a:solidFill>
                <a:srgbClr val="C00000"/>
              </a:solidFill>
            </a:endParaRPr>
          </a:p>
        </p:txBody>
      </p:sp>
      <p:sp>
        <p:nvSpPr>
          <p:cNvPr id="22" name="矩形 21"/>
          <p:cNvSpPr/>
          <p:nvPr/>
        </p:nvSpPr>
        <p:spPr>
          <a:xfrm>
            <a:off x="11239776" y="4477959"/>
            <a:ext cx="543613"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死</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3" name="矩形 22"/>
          <p:cNvSpPr/>
          <p:nvPr/>
        </p:nvSpPr>
        <p:spPr>
          <a:xfrm>
            <a:off x="431136" y="5100648"/>
            <a:ext cx="543613"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亡</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4" name="矩形 23"/>
          <p:cNvSpPr/>
          <p:nvPr/>
        </p:nvSpPr>
        <p:spPr>
          <a:xfrm>
            <a:off x="1759271" y="5100648"/>
            <a:ext cx="543613"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共</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5" name="矩形 24"/>
          <p:cNvSpPr/>
          <p:nvPr/>
        </p:nvSpPr>
        <p:spPr>
          <a:xfrm>
            <a:off x="5664051" y="5100648"/>
            <a:ext cx="233856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在</a:t>
            </a:r>
            <a:r>
              <a:rPr lang="en-US" altLang="zh-CN" sz="28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的时候</a:t>
            </a:r>
            <a:endParaRPr lang="zh-CN" altLang="en-US">
              <a:solidFill>
                <a:srgbClr val="C00000"/>
              </a:solidFill>
            </a:endParaRPr>
          </a:p>
        </p:txBody>
      </p:sp>
      <p:sp>
        <p:nvSpPr>
          <p:cNvPr id="26" name="矩形 25"/>
          <p:cNvSpPr/>
          <p:nvPr/>
        </p:nvSpPr>
        <p:spPr>
          <a:xfrm>
            <a:off x="5877028" y="5747009"/>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等到</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linds(horizontal)">
                                      <p:cBhvr>
                                        <p:cTn id="20" dur="500"/>
                                        <p:tgtEl>
                                          <p:spTgt spid="10"/>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linds(horizontal)">
                                      <p:cBhvr>
                                        <p:cTn id="23" dur="500"/>
                                        <p:tgtEl>
                                          <p:spTgt spid="11"/>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blinds(horizontal)">
                                      <p:cBhvr>
                                        <p:cTn id="28" dur="500"/>
                                        <p:tgtEl>
                                          <p:spTgt spid="12"/>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blinds(horizontal)">
                                      <p:cBhvr>
                                        <p:cTn id="33" dur="500"/>
                                        <p:tgtEl>
                                          <p:spTgt spid="13"/>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blinds(horizontal)">
                                      <p:cBhvr>
                                        <p:cTn id="38" dur="500"/>
                                        <p:tgtEl>
                                          <p:spTgt spid="14"/>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blinds(horizontal)">
                                      <p:cBhvr>
                                        <p:cTn id="43" dur="500"/>
                                        <p:tgtEl>
                                          <p:spTgt spid="17"/>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blinds(horizontal)">
                                      <p:cBhvr>
                                        <p:cTn id="48" dur="500"/>
                                        <p:tgtEl>
                                          <p:spTgt spid="18"/>
                                        </p:tgtEl>
                                      </p:cBhvr>
                                    </p:animEffect>
                                  </p:childTnLst>
                                </p:cTn>
                              </p:par>
                            </p:childTnLst>
                          </p:cTn>
                        </p:par>
                      </p:childTnLst>
                    </p:cTn>
                  </p:par>
                  <p:par>
                    <p:cTn id="49" fill="hold" nodeType="clickPar">
                      <p:stCondLst>
                        <p:cond delay="indefinite"/>
                      </p:stCondLst>
                      <p:childTnLst>
                        <p:par>
                          <p:cTn id="50" fill="hold" nodeType="afterGroup">
                            <p:stCondLst>
                              <p:cond delay="0"/>
                            </p:stCondLst>
                            <p:childTnLst>
                              <p:par>
                                <p:cTn id="51" presetID="3" presetClass="entr" presetSubtype="10" fill="hold" grpId="0" nodeType="click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blinds(horizontal)">
                                      <p:cBhvr>
                                        <p:cTn id="53" dur="500"/>
                                        <p:tgtEl>
                                          <p:spTgt spid="20"/>
                                        </p:tgtEl>
                                      </p:cBhvr>
                                    </p:animEffect>
                                  </p:childTnLst>
                                </p:cTn>
                              </p:par>
                            </p:childTnLst>
                          </p:cTn>
                        </p:par>
                      </p:childTnLst>
                    </p:cTn>
                  </p:par>
                  <p:par>
                    <p:cTn id="54" fill="hold" nodeType="clickPar">
                      <p:stCondLst>
                        <p:cond delay="indefinite"/>
                      </p:stCondLst>
                      <p:childTnLst>
                        <p:par>
                          <p:cTn id="55" fill="hold" nodeType="afterGroup">
                            <p:stCondLst>
                              <p:cond delay="0"/>
                            </p:stCondLst>
                            <p:childTnLst>
                              <p:par>
                                <p:cTn id="56" presetID="3" presetClass="entr" presetSubtype="10" fill="hold" grpId="0" nodeType="click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blinds(horizontal)">
                                      <p:cBhvr>
                                        <p:cTn id="58" dur="500"/>
                                        <p:tgtEl>
                                          <p:spTgt spid="21"/>
                                        </p:tgtEl>
                                      </p:cBhvr>
                                    </p:animEffect>
                                  </p:childTnLst>
                                </p:cTn>
                              </p:par>
                            </p:childTnLst>
                          </p:cTn>
                        </p:par>
                      </p:childTnLst>
                    </p:cTn>
                  </p:par>
                  <p:par>
                    <p:cTn id="59" fill="hold" nodeType="clickPar">
                      <p:stCondLst>
                        <p:cond delay="indefinite"/>
                      </p:stCondLst>
                      <p:childTnLst>
                        <p:par>
                          <p:cTn id="60" fill="hold" nodeType="afterGroup">
                            <p:stCondLst>
                              <p:cond delay="0"/>
                            </p:stCondLst>
                            <p:childTnLst>
                              <p:par>
                                <p:cTn id="61" presetID="3" presetClass="entr" presetSubtype="10" fill="hold" grpId="0" nodeType="click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blinds(horizontal)">
                                      <p:cBhvr>
                                        <p:cTn id="63" dur="500"/>
                                        <p:tgtEl>
                                          <p:spTgt spid="22"/>
                                        </p:tgtEl>
                                      </p:cBhvr>
                                    </p:animEffect>
                                  </p:childTnLst>
                                </p:cTn>
                              </p:par>
                              <p:par>
                                <p:cTn id="64" presetID="3" presetClass="entr" presetSubtype="10" fill="hold" grpId="0" nodeType="with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blinds(horizontal)">
                                      <p:cBhvr>
                                        <p:cTn id="66" dur="500"/>
                                        <p:tgtEl>
                                          <p:spTgt spid="23"/>
                                        </p:tgtEl>
                                      </p:cBhvr>
                                    </p:animEffect>
                                  </p:childTnLst>
                                </p:cTn>
                              </p:par>
                            </p:childTnLst>
                          </p:cTn>
                        </p:par>
                      </p:childTnLst>
                    </p:cTn>
                  </p:par>
                  <p:par>
                    <p:cTn id="67" fill="hold" nodeType="clickPar">
                      <p:stCondLst>
                        <p:cond delay="indefinite"/>
                      </p:stCondLst>
                      <p:childTnLst>
                        <p:par>
                          <p:cTn id="68" fill="hold" nodeType="afterGroup">
                            <p:stCondLst>
                              <p:cond delay="0"/>
                            </p:stCondLst>
                            <p:childTnLst>
                              <p:par>
                                <p:cTn id="69" presetID="3" presetClass="entr" presetSubtype="10" fill="hold" grpId="0" nodeType="click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blinds(horizontal)">
                                      <p:cBhvr>
                                        <p:cTn id="71" dur="500"/>
                                        <p:tgtEl>
                                          <p:spTgt spid="24"/>
                                        </p:tgtEl>
                                      </p:cBhvr>
                                    </p:animEffect>
                                  </p:childTnLst>
                                </p:cTn>
                              </p:par>
                            </p:childTnLst>
                          </p:cTn>
                        </p:par>
                      </p:childTnLst>
                    </p:cTn>
                  </p:par>
                  <p:par>
                    <p:cTn id="72" fill="hold" nodeType="clickPar">
                      <p:stCondLst>
                        <p:cond delay="indefinite"/>
                      </p:stCondLst>
                      <p:childTnLst>
                        <p:par>
                          <p:cTn id="73" fill="hold" nodeType="afterGroup">
                            <p:stCondLst>
                              <p:cond delay="0"/>
                            </p:stCondLst>
                            <p:childTnLst>
                              <p:par>
                                <p:cTn id="74" presetID="3" presetClass="entr" presetSubtype="10" fill="hold" grpId="0" nodeType="clickEffect">
                                  <p:stCondLst>
                                    <p:cond delay="0"/>
                                  </p:stCondLst>
                                  <p:childTnLst>
                                    <p:set>
                                      <p:cBhvr>
                                        <p:cTn id="75" dur="1" fill="hold">
                                          <p:stCondLst>
                                            <p:cond delay="0"/>
                                          </p:stCondLst>
                                        </p:cTn>
                                        <p:tgtEl>
                                          <p:spTgt spid="25"/>
                                        </p:tgtEl>
                                        <p:attrNameLst>
                                          <p:attrName>style.visibility</p:attrName>
                                        </p:attrNameLst>
                                      </p:cBhvr>
                                      <p:to>
                                        <p:strVal val="visible"/>
                                      </p:to>
                                    </p:set>
                                    <p:animEffect transition="in" filter="blinds(horizontal)">
                                      <p:cBhvr>
                                        <p:cTn id="76" dur="500"/>
                                        <p:tgtEl>
                                          <p:spTgt spid="25"/>
                                        </p:tgtEl>
                                      </p:cBhvr>
                                    </p:animEffect>
                                  </p:childTnLst>
                                </p:cTn>
                              </p:par>
                            </p:childTnLst>
                          </p:cTn>
                        </p:par>
                      </p:childTnLst>
                    </p:cTn>
                  </p:par>
                  <p:par>
                    <p:cTn id="77" fill="hold" nodeType="clickPar">
                      <p:stCondLst>
                        <p:cond delay="indefinite"/>
                      </p:stCondLst>
                      <p:childTnLst>
                        <p:par>
                          <p:cTn id="78" fill="hold" nodeType="afterGroup">
                            <p:stCondLst>
                              <p:cond delay="0"/>
                            </p:stCondLst>
                            <p:childTnLst>
                              <p:par>
                                <p:cTn id="79" presetID="3" presetClass="entr" presetSubtype="10" fill="hold" grpId="0" nodeType="click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blinds(horizontal)">
                                      <p:cBhvr>
                                        <p:cTn id="8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4" grpId="0"/>
      <p:bldP spid="17" grpId="0"/>
      <p:bldP spid="18" grpId="0"/>
      <p:bldP spid="20" grpId="0"/>
      <p:bldP spid="21" grpId="0"/>
      <p:bldP spid="22" grpId="0"/>
      <p:bldP spid="23" grpId="0"/>
      <p:bldP spid="24" grpId="0"/>
      <p:bldP spid="25" grpId="0"/>
      <p:bldP spid="26"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3252814"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文言知识梳理</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38" name="矩形 37"/>
          <p:cNvSpPr>
            <a:spLocks noChangeArrowheads="1"/>
          </p:cNvSpPr>
          <p:nvPr/>
        </p:nvSpPr>
        <p:spPr bwMode="auto">
          <a:xfrm>
            <a:off x="751126" y="1474060"/>
            <a:ext cx="1153197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2610485"/>
              </a:tabLst>
            </a:pPr>
            <a:r>
              <a:rPr lang="en-US" altLang="zh-CN" sz="2400" kern="100">
                <a:latin typeface="微软雅黑" panose="020b0503020204020204" pitchFamily="34" charset="-122"/>
                <a:ea typeface="微软雅黑" panose="020b0503020204020204" pitchFamily="34" charset="-122"/>
                <a:cs typeface="Times New Roman" panose="02020603050405020304"/>
              </a:rPr>
              <a:t>2.</a:t>
            </a:r>
            <a:r>
              <a:rPr lang="zh-CN" altLang="en-US" sz="2400" kern="100">
                <a:latin typeface="微软雅黑" panose="020b0503020204020204" pitchFamily="34" charset="-122"/>
                <a:ea typeface="微软雅黑" panose="020b0503020204020204" pitchFamily="34" charset="-122"/>
                <a:cs typeface="Times New Roman" panose="02020603050405020304"/>
              </a:rPr>
              <a:t>记字音</a:t>
            </a:r>
            <a:endParaRPr lang="zh-CN" altLang="zh-CN" sz="1050" kern="100">
              <a:effectLst/>
              <a:latin typeface="微软雅黑" panose="020b0503020204020204" pitchFamily="34" charset="-122"/>
              <a:ea typeface="微软雅黑" panose="020b0503020204020204" pitchFamily="34" charset="-122"/>
              <a:cs typeface="Courier New" panose="02070309020205020404"/>
            </a:endParaRPr>
          </a:p>
        </p:txBody>
      </p:sp>
      <p:graphicFrame>
        <p:nvGraphicFramePr>
          <p:cNvPr id="22" name="对象 21"/>
          <p:cNvGraphicFramePr>
            <a:graphicFrameLocks noChangeAspect="1"/>
          </p:cNvGraphicFramePr>
          <p:nvPr/>
        </p:nvGraphicFramePr>
        <p:xfrm>
          <a:off x="751126" y="2684849"/>
          <a:ext cx="10466388" cy="2457450"/>
        </p:xfrm>
        <a:graphic>
          <a:graphicData uri="http://schemas.openxmlformats.org/presentationml/2006/ole">
            <mc:AlternateContent>
              <mc:Choice xmlns:v="urn:schemas-microsoft-com:vml" Requires="v">
                <p:oleObj spid="_x0000_s1038" name="文档" r:id="rId3" imgW="10537825" imgH="2486660" progId="Word.Document.12">
                  <p:embed/>
                </p:oleObj>
              </mc:Choice>
              <mc:Fallback>
                <p:oleObj name="文档" r:id="rId3" imgW="10537825" imgH="2486660" progId="Word.Document.12">
                  <p:embed/>
                  <p:pic>
                    <p:nvPicPr>
                      <p:cNvPr id="0" name="OLE substitute image"/>
                      <p:cNvPicPr/>
                      <p:nvPr/>
                    </p:nvPicPr>
                    <p:blipFill>
                      <a:blip r:embed="rId4"/>
                      <a:stretch>
                        <a:fillRect/>
                      </a:stretch>
                    </p:blipFill>
                    <p:spPr>
                      <a:xfrm>
                        <a:off x="751126" y="2684849"/>
                        <a:ext cx="10466388" cy="2457450"/>
                      </a:xfrm>
                      <a:prstGeom prst="rect">
                        <a:avLst/>
                      </a:prstGeom>
                    </p:spPr>
                  </p:pic>
                </p:oleObj>
              </mc:Fallback>
            </mc:AlternateContent>
          </a:graphicData>
        </a:graphic>
      </p:graphicFrame>
      <p:sp>
        <p:nvSpPr>
          <p:cNvPr id="23" name="矩形 22"/>
          <p:cNvSpPr/>
          <p:nvPr/>
        </p:nvSpPr>
        <p:spPr>
          <a:xfrm>
            <a:off x="2505050" y="2621977"/>
            <a:ext cx="492443" cy="461665"/>
          </a:xfrm>
          <a:prstGeom prst="rect">
            <a:avLst/>
          </a:prstGeom>
        </p:spPr>
        <p:txBody>
          <a:bodyPr wrap="none">
            <a:spAutoFit/>
          </a:bodyPr>
          <a:lstStyle/>
          <a:p>
            <a:r>
              <a:rPr lang="en-US" altLang="zh-CN" sz="2400" b="1" err="1">
                <a:solidFill>
                  <a:srgbClr val="FF0000"/>
                </a:solidFill>
                <a:latin typeface="Times New Roman" panose="02020603050405020304" pitchFamily="18" charset="0"/>
                <a:cs typeface="Times New Roman" panose="02020603050405020304" pitchFamily="18" charset="0"/>
              </a:rPr>
              <a:t>hé</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30" name="矩形 29"/>
          <p:cNvSpPr/>
          <p:nvPr/>
        </p:nvSpPr>
        <p:spPr>
          <a:xfrm>
            <a:off x="6304491" y="2644011"/>
            <a:ext cx="837089" cy="461665"/>
          </a:xfrm>
          <a:prstGeom prst="rect">
            <a:avLst/>
          </a:prstGeom>
        </p:spPr>
        <p:txBody>
          <a:bodyPr wrap="none">
            <a:spAutoFit/>
          </a:bodyPr>
          <a:lstStyle/>
          <a:p>
            <a:r>
              <a:rPr lang="en-US" altLang="zh-CN" sz="2400" b="1">
                <a:solidFill>
                  <a:srgbClr val="FF0000"/>
                </a:solidFill>
                <a:latin typeface="Times New Roman" panose="02020603050405020304" pitchFamily="18" charset="0"/>
                <a:cs typeface="Times New Roman" panose="02020603050405020304" pitchFamily="18" charset="0"/>
              </a:rPr>
              <a:t>hánɡ</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39" name="矩形 38"/>
          <p:cNvSpPr/>
          <p:nvPr/>
        </p:nvSpPr>
        <p:spPr>
          <a:xfrm>
            <a:off x="1814933" y="3196382"/>
            <a:ext cx="837089" cy="461665"/>
          </a:xfrm>
          <a:prstGeom prst="rect">
            <a:avLst/>
          </a:prstGeom>
        </p:spPr>
        <p:txBody>
          <a:bodyPr wrap="none">
            <a:spAutoFit/>
          </a:bodyPr>
          <a:lstStyle/>
          <a:p>
            <a:r>
              <a:rPr lang="en-US" altLang="zh-CN" sz="2400" b="1">
                <a:solidFill>
                  <a:srgbClr val="FF0000"/>
                </a:solidFill>
                <a:latin typeface="Times New Roman" panose="02020603050405020304" pitchFamily="18" charset="0"/>
                <a:cs typeface="Times New Roman" panose="02020603050405020304" pitchFamily="18" charset="0"/>
              </a:rPr>
              <a:t>zhān</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40" name="矩形 39"/>
          <p:cNvSpPr/>
          <p:nvPr/>
        </p:nvSpPr>
        <p:spPr>
          <a:xfrm>
            <a:off x="6435308" y="3206114"/>
            <a:ext cx="1066318" cy="461665"/>
          </a:xfrm>
          <a:prstGeom prst="rect">
            <a:avLst/>
          </a:prstGeom>
        </p:spPr>
        <p:txBody>
          <a:bodyPr wrap="none">
            <a:spAutoFit/>
          </a:bodyPr>
          <a:lstStyle/>
          <a:p>
            <a:r>
              <a:rPr lang="en-US" altLang="zh-CN" sz="2400" b="1">
                <a:solidFill>
                  <a:srgbClr val="FF0000"/>
                </a:solidFill>
                <a:latin typeface="Times New Roman" panose="02020603050405020304" pitchFamily="18" charset="0"/>
                <a:cs typeface="Times New Roman" panose="02020603050405020304" pitchFamily="18" charset="0"/>
              </a:rPr>
              <a:t>hún yé</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41" name="矩形 40"/>
          <p:cNvSpPr/>
          <p:nvPr/>
        </p:nvSpPr>
        <p:spPr>
          <a:xfrm>
            <a:off x="2100936" y="3780519"/>
            <a:ext cx="1133644" cy="461665"/>
          </a:xfrm>
          <a:prstGeom prst="rect">
            <a:avLst/>
          </a:prstGeom>
        </p:spPr>
        <p:txBody>
          <a:bodyPr wrap="none">
            <a:spAutoFit/>
          </a:bodyPr>
          <a:lstStyle/>
          <a:p>
            <a:r>
              <a:rPr lang="en-US" altLang="zh-CN" sz="2400" b="1">
                <a:solidFill>
                  <a:srgbClr val="FF0000"/>
                </a:solidFill>
                <a:latin typeface="Times New Roman" panose="02020603050405020304" pitchFamily="18" charset="0"/>
                <a:cs typeface="Times New Roman" panose="02020603050405020304" pitchFamily="18" charset="0"/>
              </a:rPr>
              <a:t>yān zhī</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42" name="矩形 41"/>
          <p:cNvSpPr/>
          <p:nvPr/>
        </p:nvSpPr>
        <p:spPr>
          <a:xfrm>
            <a:off x="5941948" y="3779234"/>
            <a:ext cx="681597" cy="461665"/>
          </a:xfrm>
          <a:prstGeom prst="rect">
            <a:avLst/>
          </a:prstGeom>
        </p:spPr>
        <p:txBody>
          <a:bodyPr wrap="none">
            <a:spAutoFit/>
          </a:bodyPr>
          <a:lstStyle/>
          <a:p>
            <a:r>
              <a:rPr lang="en-US" altLang="zh-CN" sz="2400" b="1" err="1">
                <a:solidFill>
                  <a:srgbClr val="FF0000"/>
                </a:solidFill>
                <a:latin typeface="Times New Roman" panose="02020603050405020304" pitchFamily="18" charset="0"/>
                <a:cs typeface="Times New Roman" panose="02020603050405020304" pitchFamily="18" charset="0"/>
              </a:rPr>
              <a:t>yūn</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43" name="矩形 42"/>
          <p:cNvSpPr/>
          <p:nvPr/>
        </p:nvSpPr>
        <p:spPr>
          <a:xfrm>
            <a:off x="2052586" y="4412475"/>
            <a:ext cx="577402" cy="461665"/>
          </a:xfrm>
          <a:prstGeom prst="rect">
            <a:avLst/>
          </a:prstGeom>
        </p:spPr>
        <p:txBody>
          <a:bodyPr wrap="none">
            <a:spAutoFit/>
          </a:bodyPr>
          <a:lstStyle/>
          <a:p>
            <a:r>
              <a:rPr lang="en-US" altLang="zh-CN" sz="2400" b="1">
                <a:solidFill>
                  <a:srgbClr val="FF0000"/>
                </a:solidFill>
                <a:latin typeface="Times New Roman" panose="02020603050405020304" pitchFamily="18" charset="0"/>
                <a:cs typeface="Times New Roman" panose="02020603050405020304" pitchFamily="18" charset="0"/>
              </a:rPr>
              <a:t>niè</a:t>
            </a:r>
            <a:endParaRPr lang="zh-CN" altLang="en-US" sz="2400" b="1">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animEffect transition="in" filter="blinds(horizontal)">
                                      <p:cBhvr>
                                        <p:cTn id="7" dur="500"/>
                                        <p:tgtEl>
                                          <p:spTgt spid="2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0">
                                            <p:txEl>
                                              <p:pRg st="0" end="0"/>
                                            </p:txEl>
                                          </p:spTgt>
                                        </p:tgtEl>
                                        <p:attrNameLst>
                                          <p:attrName>style.visibility</p:attrName>
                                        </p:attrNameLst>
                                      </p:cBhvr>
                                      <p:to>
                                        <p:strVal val="visible"/>
                                      </p:to>
                                    </p:set>
                                    <p:animEffect transition="in" filter="blinds(horizontal)">
                                      <p:cBhvr>
                                        <p:cTn id="12" dur="500"/>
                                        <p:tgtEl>
                                          <p:spTgt spid="30">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9">
                                            <p:txEl>
                                              <p:pRg st="0" end="0"/>
                                            </p:txEl>
                                          </p:spTgt>
                                        </p:tgtEl>
                                        <p:attrNameLst>
                                          <p:attrName>style.visibility</p:attrName>
                                        </p:attrNameLst>
                                      </p:cBhvr>
                                      <p:to>
                                        <p:strVal val="visible"/>
                                      </p:to>
                                    </p:set>
                                    <p:animEffect transition="in" filter="blinds(horizontal)">
                                      <p:cBhvr>
                                        <p:cTn id="17" dur="500"/>
                                        <p:tgtEl>
                                          <p:spTgt spid="39">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40">
                                            <p:txEl>
                                              <p:pRg st="0" end="0"/>
                                            </p:txEl>
                                          </p:spTgt>
                                        </p:tgtEl>
                                        <p:attrNameLst>
                                          <p:attrName>style.visibility</p:attrName>
                                        </p:attrNameLst>
                                      </p:cBhvr>
                                      <p:to>
                                        <p:strVal val="visible"/>
                                      </p:to>
                                    </p:set>
                                    <p:animEffect transition="in" filter="blinds(horizontal)">
                                      <p:cBhvr>
                                        <p:cTn id="22" dur="500"/>
                                        <p:tgtEl>
                                          <p:spTgt spid="40">
                                            <p:txEl>
                                              <p:pRg st="0" end="0"/>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41">
                                            <p:txEl>
                                              <p:pRg st="0" end="0"/>
                                            </p:txEl>
                                          </p:spTgt>
                                        </p:tgtEl>
                                        <p:attrNameLst>
                                          <p:attrName>style.visibility</p:attrName>
                                        </p:attrNameLst>
                                      </p:cBhvr>
                                      <p:to>
                                        <p:strVal val="visible"/>
                                      </p:to>
                                    </p:set>
                                    <p:animEffect transition="in" filter="blinds(horizontal)">
                                      <p:cBhvr>
                                        <p:cTn id="27" dur="500"/>
                                        <p:tgtEl>
                                          <p:spTgt spid="41">
                                            <p:txEl>
                                              <p:pRg st="0" end="0"/>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42">
                                            <p:txEl>
                                              <p:pRg st="0" end="0"/>
                                            </p:txEl>
                                          </p:spTgt>
                                        </p:tgtEl>
                                        <p:attrNameLst>
                                          <p:attrName>style.visibility</p:attrName>
                                        </p:attrNameLst>
                                      </p:cBhvr>
                                      <p:to>
                                        <p:strVal val="visible"/>
                                      </p:to>
                                    </p:set>
                                    <p:animEffect transition="in" filter="blinds(horizontal)">
                                      <p:cBhvr>
                                        <p:cTn id="32" dur="500"/>
                                        <p:tgtEl>
                                          <p:spTgt spid="42">
                                            <p:txEl>
                                              <p:pRg st="0" end="0"/>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43">
                                            <p:txEl>
                                              <p:pRg st="0" end="0"/>
                                            </p:txEl>
                                          </p:spTgt>
                                        </p:tgtEl>
                                        <p:attrNameLst>
                                          <p:attrName>style.visibility</p:attrName>
                                        </p:attrNameLst>
                                      </p:cBhvr>
                                      <p:to>
                                        <p:strVal val="visible"/>
                                      </p:to>
                                    </p:set>
                                    <p:animEffect transition="in" filter="blinds(horizontal)">
                                      <p:cBhvr>
                                        <p:cTn id="37" dur="500"/>
                                        <p:tgtEl>
                                          <p:spTgt spid="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3252814"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文言知识梳理</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38" name="矩形 37"/>
          <p:cNvSpPr>
            <a:spLocks noChangeArrowheads="1"/>
          </p:cNvSpPr>
          <p:nvPr/>
        </p:nvSpPr>
        <p:spPr bwMode="auto">
          <a:xfrm>
            <a:off x="751126" y="1474060"/>
            <a:ext cx="1153197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2610485"/>
              </a:tabLst>
            </a:pPr>
            <a:r>
              <a:rPr lang="en-US" altLang="zh-CN" sz="2400" kern="100">
                <a:latin typeface="微软雅黑" panose="020b0503020204020204" pitchFamily="34" charset="-122"/>
                <a:ea typeface="微软雅黑" panose="020b0503020204020204" pitchFamily="34" charset="-122"/>
                <a:cs typeface="Times New Roman" panose="02020603050405020304"/>
              </a:rPr>
              <a:t>3.</a:t>
            </a:r>
            <a:r>
              <a:rPr lang="zh-CN" altLang="en-US" sz="2400" kern="100">
                <a:latin typeface="微软雅黑" panose="020b0503020204020204" pitchFamily="34" charset="-122"/>
                <a:ea typeface="微软雅黑" panose="020b0503020204020204" pitchFamily="34" charset="-122"/>
                <a:cs typeface="Times New Roman" panose="02020603050405020304"/>
              </a:rPr>
              <a:t>通假字</a:t>
            </a:r>
            <a:endParaRPr lang="zh-CN" altLang="zh-CN" sz="1050" kern="100">
              <a:effectLst/>
              <a:latin typeface="微软雅黑" panose="020b0503020204020204" pitchFamily="34" charset="-122"/>
              <a:ea typeface="微软雅黑" panose="020b0503020204020204" pitchFamily="34" charset="-122"/>
              <a:cs typeface="Courier New" panose="02070309020205020404"/>
            </a:endParaRPr>
          </a:p>
        </p:txBody>
      </p:sp>
      <p:graphicFrame>
        <p:nvGraphicFramePr>
          <p:cNvPr id="26" name="对象 25"/>
          <p:cNvGraphicFramePr>
            <a:graphicFrameLocks noChangeAspect="1"/>
          </p:cNvGraphicFramePr>
          <p:nvPr/>
        </p:nvGraphicFramePr>
        <p:xfrm>
          <a:off x="893614" y="2142428"/>
          <a:ext cx="10815637" cy="4151313"/>
        </p:xfrm>
        <a:graphic>
          <a:graphicData uri="http://schemas.openxmlformats.org/presentationml/2006/ole">
            <mc:AlternateContent>
              <mc:Choice xmlns:v="urn:schemas-microsoft-com:vml" Requires="v">
                <p:oleObj spid="_x0000_s1039" name="Document" r:id="rId3" imgW="10835640" imgH="4159885" progId="Word.Document.8">
                  <p:embed/>
                </p:oleObj>
              </mc:Choice>
              <mc:Fallback>
                <p:oleObj name="Document" r:id="rId3" imgW="10835640" imgH="4159885" progId="Word.Document.8">
                  <p:embed/>
                  <p:pic>
                    <p:nvPicPr>
                      <p:cNvPr id="0" name="OLE substitute image"/>
                      <p:cNvPicPr/>
                      <p:nvPr/>
                    </p:nvPicPr>
                    <p:blipFill>
                      <a:blip r:embed="rId4"/>
                      <a:stretch>
                        <a:fillRect/>
                      </a:stretch>
                    </p:blipFill>
                    <p:spPr>
                      <a:xfrm>
                        <a:off x="893614" y="2142428"/>
                        <a:ext cx="10815637" cy="4151313"/>
                      </a:xfrm>
                      <a:prstGeom prst="rect">
                        <a:avLst/>
                      </a:prstGeom>
                    </p:spPr>
                  </p:pic>
                </p:oleObj>
              </mc:Fallback>
            </mc:AlternateContent>
          </a:graphicData>
        </a:graphic>
      </p:graphicFrame>
      <p:sp>
        <p:nvSpPr>
          <p:cNvPr id="28" name="矩形 27"/>
          <p:cNvSpPr/>
          <p:nvPr/>
        </p:nvSpPr>
        <p:spPr>
          <a:xfrm>
            <a:off x="4672301" y="2065076"/>
            <a:ext cx="494046"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畔</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29" name="矩形 28"/>
          <p:cNvSpPr/>
          <p:nvPr/>
        </p:nvSpPr>
        <p:spPr>
          <a:xfrm>
            <a:off x="6226406" y="2065076"/>
            <a:ext cx="494046"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叛</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31" name="矩形 30"/>
          <p:cNvSpPr/>
          <p:nvPr/>
        </p:nvSpPr>
        <p:spPr>
          <a:xfrm>
            <a:off x="7897280" y="2050308"/>
            <a:ext cx="803425"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背叛</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32" name="矩形 31"/>
          <p:cNvSpPr/>
          <p:nvPr/>
        </p:nvSpPr>
        <p:spPr>
          <a:xfrm>
            <a:off x="4617216" y="2646747"/>
            <a:ext cx="494046"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旃</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33" name="矩形 32"/>
          <p:cNvSpPr/>
          <p:nvPr/>
        </p:nvSpPr>
        <p:spPr>
          <a:xfrm>
            <a:off x="6169366" y="2671247"/>
            <a:ext cx="494046"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毡</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34" name="矩形 33"/>
          <p:cNvSpPr/>
          <p:nvPr/>
        </p:nvSpPr>
        <p:spPr>
          <a:xfrm>
            <a:off x="7443108" y="2649213"/>
            <a:ext cx="1731564"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毛织的毡毯</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35" name="矩形 34"/>
          <p:cNvSpPr/>
          <p:nvPr/>
        </p:nvSpPr>
        <p:spPr>
          <a:xfrm>
            <a:off x="4617216" y="3256669"/>
            <a:ext cx="494046"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去</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36" name="矩形 35"/>
          <p:cNvSpPr/>
          <p:nvPr/>
        </p:nvSpPr>
        <p:spPr>
          <a:xfrm>
            <a:off x="6226406" y="3234635"/>
            <a:ext cx="494046"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弆</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37" name="矩形 36"/>
          <p:cNvSpPr/>
          <p:nvPr/>
        </p:nvSpPr>
        <p:spPr>
          <a:xfrm>
            <a:off x="7886263" y="3233350"/>
            <a:ext cx="803425"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收藏</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55" name="矩形 54"/>
          <p:cNvSpPr/>
          <p:nvPr/>
        </p:nvSpPr>
        <p:spPr>
          <a:xfrm>
            <a:off x="4606199" y="3851823"/>
            <a:ext cx="494046"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亡</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56" name="矩形 55"/>
          <p:cNvSpPr/>
          <p:nvPr/>
        </p:nvSpPr>
        <p:spPr>
          <a:xfrm>
            <a:off x="6204372" y="3854289"/>
            <a:ext cx="494046"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无</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57" name="矩形 56"/>
          <p:cNvSpPr/>
          <p:nvPr/>
        </p:nvSpPr>
        <p:spPr>
          <a:xfrm>
            <a:off x="7897280" y="3865306"/>
            <a:ext cx="803425"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没有</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58" name="矩形 57"/>
          <p:cNvSpPr/>
          <p:nvPr/>
        </p:nvSpPr>
        <p:spPr>
          <a:xfrm>
            <a:off x="4606199" y="4438426"/>
            <a:ext cx="494046"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见</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59" name="矩形 58"/>
          <p:cNvSpPr/>
          <p:nvPr/>
        </p:nvSpPr>
        <p:spPr>
          <a:xfrm>
            <a:off x="6204372" y="4424943"/>
            <a:ext cx="494046"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现</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60" name="矩形 59"/>
          <p:cNvSpPr/>
          <p:nvPr/>
        </p:nvSpPr>
        <p:spPr>
          <a:xfrm>
            <a:off x="7897280" y="4402909"/>
            <a:ext cx="803425"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表现</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61" name="矩形 60"/>
          <p:cNvSpPr/>
          <p:nvPr/>
        </p:nvSpPr>
        <p:spPr>
          <a:xfrm>
            <a:off x="4604244" y="5031114"/>
            <a:ext cx="494046"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蹈</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62" name="矩形 61"/>
          <p:cNvSpPr/>
          <p:nvPr/>
        </p:nvSpPr>
        <p:spPr>
          <a:xfrm>
            <a:off x="6169366" y="5009080"/>
            <a:ext cx="494046"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搯</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63" name="矩形 62"/>
          <p:cNvSpPr/>
          <p:nvPr/>
        </p:nvSpPr>
        <p:spPr>
          <a:xfrm>
            <a:off x="7520227" y="5009080"/>
            <a:ext cx="1731564"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叩击，拍打</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64" name="矩形 63"/>
          <p:cNvSpPr/>
          <p:nvPr/>
        </p:nvSpPr>
        <p:spPr>
          <a:xfrm>
            <a:off x="4595182" y="5617717"/>
            <a:ext cx="494046"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决</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65" name="矩形 64"/>
          <p:cNvSpPr/>
          <p:nvPr/>
        </p:nvSpPr>
        <p:spPr>
          <a:xfrm>
            <a:off x="6193355" y="5617717"/>
            <a:ext cx="494046"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诀</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66" name="矩形 65"/>
          <p:cNvSpPr/>
          <p:nvPr/>
        </p:nvSpPr>
        <p:spPr>
          <a:xfrm>
            <a:off x="7498193" y="5617717"/>
            <a:ext cx="1731564"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辞别、告别</a:t>
            </a:r>
            <a:endParaRPr lang="zh-CN" altLang="en-US" sz="2400" b="1">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8">
                                            <p:txEl>
                                              <p:pRg st="0" end="0"/>
                                            </p:txEl>
                                          </p:spTgt>
                                        </p:tgtEl>
                                        <p:attrNameLst>
                                          <p:attrName>style.visibility</p:attrName>
                                        </p:attrNameLst>
                                      </p:cBhvr>
                                      <p:to>
                                        <p:strVal val="visible"/>
                                      </p:to>
                                    </p:set>
                                    <p:animEffect transition="in" filter="blinds(horizontal)">
                                      <p:cBhvr>
                                        <p:cTn id="7" dur="500"/>
                                        <p:tgtEl>
                                          <p:spTgt spid="28">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9">
                                            <p:txEl>
                                              <p:pRg st="0" end="0"/>
                                            </p:txEl>
                                          </p:spTgt>
                                        </p:tgtEl>
                                        <p:attrNameLst>
                                          <p:attrName>style.visibility</p:attrName>
                                        </p:attrNameLst>
                                      </p:cBhvr>
                                      <p:to>
                                        <p:strVal val="visible"/>
                                      </p:to>
                                    </p:set>
                                    <p:animEffect transition="in" filter="blinds(horizontal)">
                                      <p:cBhvr>
                                        <p:cTn id="12" dur="500"/>
                                        <p:tgtEl>
                                          <p:spTgt spid="29">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1">
                                            <p:txEl>
                                              <p:pRg st="0" end="0"/>
                                            </p:txEl>
                                          </p:spTgt>
                                        </p:tgtEl>
                                        <p:attrNameLst>
                                          <p:attrName>style.visibility</p:attrName>
                                        </p:attrNameLst>
                                      </p:cBhvr>
                                      <p:to>
                                        <p:strVal val="visible"/>
                                      </p:to>
                                    </p:set>
                                    <p:animEffect transition="in" filter="blinds(horizontal)">
                                      <p:cBhvr>
                                        <p:cTn id="17" dur="500"/>
                                        <p:tgtEl>
                                          <p:spTgt spid="31">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2">
                                            <p:txEl>
                                              <p:pRg st="0" end="0"/>
                                            </p:txEl>
                                          </p:spTgt>
                                        </p:tgtEl>
                                        <p:attrNameLst>
                                          <p:attrName>style.visibility</p:attrName>
                                        </p:attrNameLst>
                                      </p:cBhvr>
                                      <p:to>
                                        <p:strVal val="visible"/>
                                      </p:to>
                                    </p:set>
                                    <p:animEffect transition="in" filter="blinds(horizontal)">
                                      <p:cBhvr>
                                        <p:cTn id="22" dur="500"/>
                                        <p:tgtEl>
                                          <p:spTgt spid="32">
                                            <p:txEl>
                                              <p:pRg st="0" end="0"/>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3">
                                            <p:txEl>
                                              <p:pRg st="0" end="0"/>
                                            </p:txEl>
                                          </p:spTgt>
                                        </p:tgtEl>
                                        <p:attrNameLst>
                                          <p:attrName>style.visibility</p:attrName>
                                        </p:attrNameLst>
                                      </p:cBhvr>
                                      <p:to>
                                        <p:strVal val="visible"/>
                                      </p:to>
                                    </p:set>
                                    <p:animEffect transition="in" filter="blinds(horizontal)">
                                      <p:cBhvr>
                                        <p:cTn id="27" dur="500"/>
                                        <p:tgtEl>
                                          <p:spTgt spid="33">
                                            <p:txEl>
                                              <p:pRg st="0" end="0"/>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34">
                                            <p:txEl>
                                              <p:pRg st="0" end="0"/>
                                            </p:txEl>
                                          </p:spTgt>
                                        </p:tgtEl>
                                        <p:attrNameLst>
                                          <p:attrName>style.visibility</p:attrName>
                                        </p:attrNameLst>
                                      </p:cBhvr>
                                      <p:to>
                                        <p:strVal val="visible"/>
                                      </p:to>
                                    </p:set>
                                    <p:animEffect transition="in" filter="blinds(horizontal)">
                                      <p:cBhvr>
                                        <p:cTn id="32" dur="500"/>
                                        <p:tgtEl>
                                          <p:spTgt spid="34">
                                            <p:txEl>
                                              <p:pRg st="0" end="0"/>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35">
                                            <p:txEl>
                                              <p:pRg st="0" end="0"/>
                                            </p:txEl>
                                          </p:spTgt>
                                        </p:tgtEl>
                                        <p:attrNameLst>
                                          <p:attrName>style.visibility</p:attrName>
                                        </p:attrNameLst>
                                      </p:cBhvr>
                                      <p:to>
                                        <p:strVal val="visible"/>
                                      </p:to>
                                    </p:set>
                                    <p:animEffect transition="in" filter="blinds(horizontal)">
                                      <p:cBhvr>
                                        <p:cTn id="37" dur="500"/>
                                        <p:tgtEl>
                                          <p:spTgt spid="35">
                                            <p:txEl>
                                              <p:pRg st="0" end="0"/>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36">
                                            <p:txEl>
                                              <p:pRg st="0" end="0"/>
                                            </p:txEl>
                                          </p:spTgt>
                                        </p:tgtEl>
                                        <p:attrNameLst>
                                          <p:attrName>style.visibility</p:attrName>
                                        </p:attrNameLst>
                                      </p:cBhvr>
                                      <p:to>
                                        <p:strVal val="visible"/>
                                      </p:to>
                                    </p:set>
                                    <p:animEffect transition="in" filter="blinds(horizontal)">
                                      <p:cBhvr>
                                        <p:cTn id="42" dur="500"/>
                                        <p:tgtEl>
                                          <p:spTgt spid="36">
                                            <p:txEl>
                                              <p:pRg st="0" end="0"/>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37">
                                            <p:txEl>
                                              <p:pRg st="0" end="0"/>
                                            </p:txEl>
                                          </p:spTgt>
                                        </p:tgtEl>
                                        <p:attrNameLst>
                                          <p:attrName>style.visibility</p:attrName>
                                        </p:attrNameLst>
                                      </p:cBhvr>
                                      <p:to>
                                        <p:strVal val="visible"/>
                                      </p:to>
                                    </p:set>
                                    <p:animEffect transition="in" filter="blinds(horizontal)">
                                      <p:cBhvr>
                                        <p:cTn id="47" dur="500"/>
                                        <p:tgtEl>
                                          <p:spTgt spid="37">
                                            <p:txEl>
                                              <p:pRg st="0" end="0"/>
                                            </p:txEl>
                                          </p:spTgt>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ntr" presetSubtype="10" fill="hold" nodeType="clickEffect">
                                  <p:stCondLst>
                                    <p:cond delay="0"/>
                                  </p:stCondLst>
                                  <p:childTnLst>
                                    <p:set>
                                      <p:cBhvr>
                                        <p:cTn id="51" dur="1" fill="hold">
                                          <p:stCondLst>
                                            <p:cond delay="0"/>
                                          </p:stCondLst>
                                        </p:cTn>
                                        <p:tgtEl>
                                          <p:spTgt spid="55">
                                            <p:txEl>
                                              <p:pRg st="0" end="0"/>
                                            </p:txEl>
                                          </p:spTgt>
                                        </p:tgtEl>
                                        <p:attrNameLst>
                                          <p:attrName>style.visibility</p:attrName>
                                        </p:attrNameLst>
                                      </p:cBhvr>
                                      <p:to>
                                        <p:strVal val="visible"/>
                                      </p:to>
                                    </p:set>
                                    <p:animEffect transition="in" filter="blinds(horizontal)">
                                      <p:cBhvr>
                                        <p:cTn id="52" dur="500"/>
                                        <p:tgtEl>
                                          <p:spTgt spid="55">
                                            <p:txEl>
                                              <p:pRg st="0" end="0"/>
                                            </p:txEl>
                                          </p:spTgt>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3" presetClass="entr" presetSubtype="10" fill="hold" nodeType="clickEffect">
                                  <p:stCondLst>
                                    <p:cond delay="0"/>
                                  </p:stCondLst>
                                  <p:childTnLst>
                                    <p:set>
                                      <p:cBhvr>
                                        <p:cTn id="56" dur="1" fill="hold">
                                          <p:stCondLst>
                                            <p:cond delay="0"/>
                                          </p:stCondLst>
                                        </p:cTn>
                                        <p:tgtEl>
                                          <p:spTgt spid="56">
                                            <p:txEl>
                                              <p:pRg st="0" end="0"/>
                                            </p:txEl>
                                          </p:spTgt>
                                        </p:tgtEl>
                                        <p:attrNameLst>
                                          <p:attrName>style.visibility</p:attrName>
                                        </p:attrNameLst>
                                      </p:cBhvr>
                                      <p:to>
                                        <p:strVal val="visible"/>
                                      </p:to>
                                    </p:set>
                                    <p:animEffect transition="in" filter="blinds(horizontal)">
                                      <p:cBhvr>
                                        <p:cTn id="57" dur="500"/>
                                        <p:tgtEl>
                                          <p:spTgt spid="56">
                                            <p:txEl>
                                              <p:pRg st="0" end="0"/>
                                            </p:txEl>
                                          </p:spTgt>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3" presetClass="entr" presetSubtype="10" fill="hold" nodeType="clickEffect">
                                  <p:stCondLst>
                                    <p:cond delay="0"/>
                                  </p:stCondLst>
                                  <p:childTnLst>
                                    <p:set>
                                      <p:cBhvr>
                                        <p:cTn id="61" dur="1" fill="hold">
                                          <p:stCondLst>
                                            <p:cond delay="0"/>
                                          </p:stCondLst>
                                        </p:cTn>
                                        <p:tgtEl>
                                          <p:spTgt spid="57">
                                            <p:txEl>
                                              <p:pRg st="0" end="0"/>
                                            </p:txEl>
                                          </p:spTgt>
                                        </p:tgtEl>
                                        <p:attrNameLst>
                                          <p:attrName>style.visibility</p:attrName>
                                        </p:attrNameLst>
                                      </p:cBhvr>
                                      <p:to>
                                        <p:strVal val="visible"/>
                                      </p:to>
                                    </p:set>
                                    <p:animEffect transition="in" filter="blinds(horizontal)">
                                      <p:cBhvr>
                                        <p:cTn id="62" dur="500"/>
                                        <p:tgtEl>
                                          <p:spTgt spid="57">
                                            <p:txEl>
                                              <p:pRg st="0" end="0"/>
                                            </p:txEl>
                                          </p:spTgt>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3" presetClass="entr" presetSubtype="10" fill="hold" nodeType="clickEffect">
                                  <p:stCondLst>
                                    <p:cond delay="0"/>
                                  </p:stCondLst>
                                  <p:childTnLst>
                                    <p:set>
                                      <p:cBhvr>
                                        <p:cTn id="66" dur="1" fill="hold">
                                          <p:stCondLst>
                                            <p:cond delay="0"/>
                                          </p:stCondLst>
                                        </p:cTn>
                                        <p:tgtEl>
                                          <p:spTgt spid="58">
                                            <p:txEl>
                                              <p:pRg st="0" end="0"/>
                                            </p:txEl>
                                          </p:spTgt>
                                        </p:tgtEl>
                                        <p:attrNameLst>
                                          <p:attrName>style.visibility</p:attrName>
                                        </p:attrNameLst>
                                      </p:cBhvr>
                                      <p:to>
                                        <p:strVal val="visible"/>
                                      </p:to>
                                    </p:set>
                                    <p:animEffect transition="in" filter="blinds(horizontal)">
                                      <p:cBhvr>
                                        <p:cTn id="67" dur="500"/>
                                        <p:tgtEl>
                                          <p:spTgt spid="58">
                                            <p:txEl>
                                              <p:pRg st="0" end="0"/>
                                            </p:txEl>
                                          </p:spTgt>
                                        </p:tgtEl>
                                      </p:cBhvr>
                                    </p:animEffect>
                                  </p:childTnLst>
                                </p:cTn>
                              </p:par>
                            </p:childTnLst>
                          </p:cTn>
                        </p:par>
                      </p:childTnLst>
                    </p:cTn>
                  </p:par>
                  <p:par>
                    <p:cTn id="68" fill="hold" nodeType="clickPar">
                      <p:stCondLst>
                        <p:cond delay="indefinite"/>
                      </p:stCondLst>
                      <p:childTnLst>
                        <p:par>
                          <p:cTn id="69" fill="hold" nodeType="afterGroup">
                            <p:stCondLst>
                              <p:cond delay="0"/>
                            </p:stCondLst>
                            <p:childTnLst>
                              <p:par>
                                <p:cTn id="70" presetID="3" presetClass="entr" presetSubtype="10" fill="hold" nodeType="clickEffect">
                                  <p:stCondLst>
                                    <p:cond delay="0"/>
                                  </p:stCondLst>
                                  <p:childTnLst>
                                    <p:set>
                                      <p:cBhvr>
                                        <p:cTn id="71" dur="1" fill="hold">
                                          <p:stCondLst>
                                            <p:cond delay="0"/>
                                          </p:stCondLst>
                                        </p:cTn>
                                        <p:tgtEl>
                                          <p:spTgt spid="59">
                                            <p:txEl>
                                              <p:pRg st="0" end="0"/>
                                            </p:txEl>
                                          </p:spTgt>
                                        </p:tgtEl>
                                        <p:attrNameLst>
                                          <p:attrName>style.visibility</p:attrName>
                                        </p:attrNameLst>
                                      </p:cBhvr>
                                      <p:to>
                                        <p:strVal val="visible"/>
                                      </p:to>
                                    </p:set>
                                    <p:animEffect transition="in" filter="blinds(horizontal)">
                                      <p:cBhvr>
                                        <p:cTn id="72" dur="500"/>
                                        <p:tgtEl>
                                          <p:spTgt spid="59">
                                            <p:txEl>
                                              <p:pRg st="0" end="0"/>
                                            </p:txEl>
                                          </p:spTgt>
                                        </p:tgtEl>
                                      </p:cBhvr>
                                    </p:animEffect>
                                  </p:childTnLst>
                                </p:cTn>
                              </p:par>
                            </p:childTnLst>
                          </p:cTn>
                        </p:par>
                      </p:childTnLst>
                    </p:cTn>
                  </p:par>
                  <p:par>
                    <p:cTn id="73" fill="hold" nodeType="clickPar">
                      <p:stCondLst>
                        <p:cond delay="indefinite"/>
                      </p:stCondLst>
                      <p:childTnLst>
                        <p:par>
                          <p:cTn id="74" fill="hold" nodeType="afterGroup">
                            <p:stCondLst>
                              <p:cond delay="0"/>
                            </p:stCondLst>
                            <p:childTnLst>
                              <p:par>
                                <p:cTn id="75" presetID="3" presetClass="entr" presetSubtype="10" fill="hold" nodeType="clickEffect">
                                  <p:stCondLst>
                                    <p:cond delay="0"/>
                                  </p:stCondLst>
                                  <p:childTnLst>
                                    <p:set>
                                      <p:cBhvr>
                                        <p:cTn id="76" dur="1" fill="hold">
                                          <p:stCondLst>
                                            <p:cond delay="0"/>
                                          </p:stCondLst>
                                        </p:cTn>
                                        <p:tgtEl>
                                          <p:spTgt spid="60">
                                            <p:txEl>
                                              <p:pRg st="0" end="0"/>
                                            </p:txEl>
                                          </p:spTgt>
                                        </p:tgtEl>
                                        <p:attrNameLst>
                                          <p:attrName>style.visibility</p:attrName>
                                        </p:attrNameLst>
                                      </p:cBhvr>
                                      <p:to>
                                        <p:strVal val="visible"/>
                                      </p:to>
                                    </p:set>
                                    <p:animEffect transition="in" filter="blinds(horizontal)">
                                      <p:cBhvr>
                                        <p:cTn id="77" dur="500"/>
                                        <p:tgtEl>
                                          <p:spTgt spid="60">
                                            <p:txEl>
                                              <p:pRg st="0" end="0"/>
                                            </p:txEl>
                                          </p:spTgt>
                                        </p:tgtEl>
                                      </p:cBhvr>
                                    </p:animEffect>
                                  </p:childTnLst>
                                </p:cTn>
                              </p:par>
                            </p:childTnLst>
                          </p:cTn>
                        </p:par>
                      </p:childTnLst>
                    </p:cTn>
                  </p:par>
                  <p:par>
                    <p:cTn id="78" fill="hold" nodeType="clickPar">
                      <p:stCondLst>
                        <p:cond delay="indefinite"/>
                      </p:stCondLst>
                      <p:childTnLst>
                        <p:par>
                          <p:cTn id="79" fill="hold" nodeType="afterGroup">
                            <p:stCondLst>
                              <p:cond delay="0"/>
                            </p:stCondLst>
                            <p:childTnLst>
                              <p:par>
                                <p:cTn id="80" presetID="3" presetClass="entr" presetSubtype="10" fill="hold" nodeType="clickEffect">
                                  <p:stCondLst>
                                    <p:cond delay="0"/>
                                  </p:stCondLst>
                                  <p:childTnLst>
                                    <p:set>
                                      <p:cBhvr>
                                        <p:cTn id="81" dur="1" fill="hold">
                                          <p:stCondLst>
                                            <p:cond delay="0"/>
                                          </p:stCondLst>
                                        </p:cTn>
                                        <p:tgtEl>
                                          <p:spTgt spid="61">
                                            <p:txEl>
                                              <p:pRg st="0" end="0"/>
                                            </p:txEl>
                                          </p:spTgt>
                                        </p:tgtEl>
                                        <p:attrNameLst>
                                          <p:attrName>style.visibility</p:attrName>
                                        </p:attrNameLst>
                                      </p:cBhvr>
                                      <p:to>
                                        <p:strVal val="visible"/>
                                      </p:to>
                                    </p:set>
                                    <p:animEffect transition="in" filter="blinds(horizontal)">
                                      <p:cBhvr>
                                        <p:cTn id="82" dur="500"/>
                                        <p:tgtEl>
                                          <p:spTgt spid="61">
                                            <p:txEl>
                                              <p:pRg st="0" end="0"/>
                                            </p:txEl>
                                          </p:spTgt>
                                        </p:tgtEl>
                                      </p:cBhvr>
                                    </p:animEffect>
                                  </p:childTnLst>
                                </p:cTn>
                              </p:par>
                            </p:childTnLst>
                          </p:cTn>
                        </p:par>
                      </p:childTnLst>
                    </p:cTn>
                  </p:par>
                  <p:par>
                    <p:cTn id="83" fill="hold" nodeType="clickPar">
                      <p:stCondLst>
                        <p:cond delay="indefinite"/>
                      </p:stCondLst>
                      <p:childTnLst>
                        <p:par>
                          <p:cTn id="84" fill="hold" nodeType="afterGroup">
                            <p:stCondLst>
                              <p:cond delay="0"/>
                            </p:stCondLst>
                            <p:childTnLst>
                              <p:par>
                                <p:cTn id="85" presetID="3" presetClass="entr" presetSubtype="10" fill="hold" nodeType="clickEffect">
                                  <p:stCondLst>
                                    <p:cond delay="0"/>
                                  </p:stCondLst>
                                  <p:childTnLst>
                                    <p:set>
                                      <p:cBhvr>
                                        <p:cTn id="86" dur="1" fill="hold">
                                          <p:stCondLst>
                                            <p:cond delay="0"/>
                                          </p:stCondLst>
                                        </p:cTn>
                                        <p:tgtEl>
                                          <p:spTgt spid="62">
                                            <p:txEl>
                                              <p:pRg st="0" end="0"/>
                                            </p:txEl>
                                          </p:spTgt>
                                        </p:tgtEl>
                                        <p:attrNameLst>
                                          <p:attrName>style.visibility</p:attrName>
                                        </p:attrNameLst>
                                      </p:cBhvr>
                                      <p:to>
                                        <p:strVal val="visible"/>
                                      </p:to>
                                    </p:set>
                                    <p:animEffect transition="in" filter="blinds(horizontal)">
                                      <p:cBhvr>
                                        <p:cTn id="87" dur="500"/>
                                        <p:tgtEl>
                                          <p:spTgt spid="62">
                                            <p:txEl>
                                              <p:pRg st="0" end="0"/>
                                            </p:txEl>
                                          </p:spTgt>
                                        </p:tgtEl>
                                      </p:cBhvr>
                                    </p:animEffect>
                                  </p:childTnLst>
                                </p:cTn>
                              </p:par>
                            </p:childTnLst>
                          </p:cTn>
                        </p:par>
                      </p:childTnLst>
                    </p:cTn>
                  </p:par>
                  <p:par>
                    <p:cTn id="88" fill="hold" nodeType="clickPar">
                      <p:stCondLst>
                        <p:cond delay="indefinite"/>
                      </p:stCondLst>
                      <p:childTnLst>
                        <p:par>
                          <p:cTn id="89" fill="hold" nodeType="afterGroup">
                            <p:stCondLst>
                              <p:cond delay="0"/>
                            </p:stCondLst>
                            <p:childTnLst>
                              <p:par>
                                <p:cTn id="90" presetID="3" presetClass="entr" presetSubtype="10" fill="hold" nodeType="clickEffect">
                                  <p:stCondLst>
                                    <p:cond delay="0"/>
                                  </p:stCondLst>
                                  <p:childTnLst>
                                    <p:set>
                                      <p:cBhvr>
                                        <p:cTn id="91" dur="1" fill="hold">
                                          <p:stCondLst>
                                            <p:cond delay="0"/>
                                          </p:stCondLst>
                                        </p:cTn>
                                        <p:tgtEl>
                                          <p:spTgt spid="63">
                                            <p:txEl>
                                              <p:pRg st="0" end="0"/>
                                            </p:txEl>
                                          </p:spTgt>
                                        </p:tgtEl>
                                        <p:attrNameLst>
                                          <p:attrName>style.visibility</p:attrName>
                                        </p:attrNameLst>
                                      </p:cBhvr>
                                      <p:to>
                                        <p:strVal val="visible"/>
                                      </p:to>
                                    </p:set>
                                    <p:animEffect transition="in" filter="blinds(horizontal)">
                                      <p:cBhvr>
                                        <p:cTn id="92" dur="500"/>
                                        <p:tgtEl>
                                          <p:spTgt spid="63">
                                            <p:txEl>
                                              <p:pRg st="0" end="0"/>
                                            </p:txEl>
                                          </p:spTgt>
                                        </p:tgtEl>
                                      </p:cBhvr>
                                    </p:animEffect>
                                  </p:childTnLst>
                                </p:cTn>
                              </p:par>
                            </p:childTnLst>
                          </p:cTn>
                        </p:par>
                      </p:childTnLst>
                    </p:cTn>
                  </p:par>
                  <p:par>
                    <p:cTn id="93" fill="hold" nodeType="clickPar">
                      <p:stCondLst>
                        <p:cond delay="indefinite"/>
                      </p:stCondLst>
                      <p:childTnLst>
                        <p:par>
                          <p:cTn id="94" fill="hold" nodeType="afterGroup">
                            <p:stCondLst>
                              <p:cond delay="0"/>
                            </p:stCondLst>
                            <p:childTnLst>
                              <p:par>
                                <p:cTn id="95" presetID="3" presetClass="entr" presetSubtype="10" fill="hold" nodeType="clickEffect">
                                  <p:stCondLst>
                                    <p:cond delay="0"/>
                                  </p:stCondLst>
                                  <p:childTnLst>
                                    <p:set>
                                      <p:cBhvr>
                                        <p:cTn id="96" dur="1" fill="hold">
                                          <p:stCondLst>
                                            <p:cond delay="0"/>
                                          </p:stCondLst>
                                        </p:cTn>
                                        <p:tgtEl>
                                          <p:spTgt spid="64">
                                            <p:txEl>
                                              <p:pRg st="0" end="0"/>
                                            </p:txEl>
                                          </p:spTgt>
                                        </p:tgtEl>
                                        <p:attrNameLst>
                                          <p:attrName>style.visibility</p:attrName>
                                        </p:attrNameLst>
                                      </p:cBhvr>
                                      <p:to>
                                        <p:strVal val="visible"/>
                                      </p:to>
                                    </p:set>
                                    <p:animEffect transition="in" filter="blinds(horizontal)">
                                      <p:cBhvr>
                                        <p:cTn id="97" dur="500"/>
                                        <p:tgtEl>
                                          <p:spTgt spid="64">
                                            <p:txEl>
                                              <p:pRg st="0" end="0"/>
                                            </p:txEl>
                                          </p:spTgt>
                                        </p:tgtEl>
                                      </p:cBhvr>
                                    </p:animEffect>
                                  </p:childTnLst>
                                </p:cTn>
                              </p:par>
                            </p:childTnLst>
                          </p:cTn>
                        </p:par>
                      </p:childTnLst>
                    </p:cTn>
                  </p:par>
                  <p:par>
                    <p:cTn id="98" fill="hold" nodeType="clickPar">
                      <p:stCondLst>
                        <p:cond delay="indefinite"/>
                      </p:stCondLst>
                      <p:childTnLst>
                        <p:par>
                          <p:cTn id="99" fill="hold" nodeType="afterGroup">
                            <p:stCondLst>
                              <p:cond delay="0"/>
                            </p:stCondLst>
                            <p:childTnLst>
                              <p:par>
                                <p:cTn id="100" presetID="3" presetClass="entr" presetSubtype="10" fill="hold" nodeType="clickEffect">
                                  <p:stCondLst>
                                    <p:cond delay="0"/>
                                  </p:stCondLst>
                                  <p:childTnLst>
                                    <p:set>
                                      <p:cBhvr>
                                        <p:cTn id="101" dur="1" fill="hold">
                                          <p:stCondLst>
                                            <p:cond delay="0"/>
                                          </p:stCondLst>
                                        </p:cTn>
                                        <p:tgtEl>
                                          <p:spTgt spid="65">
                                            <p:txEl>
                                              <p:pRg st="0" end="0"/>
                                            </p:txEl>
                                          </p:spTgt>
                                        </p:tgtEl>
                                        <p:attrNameLst>
                                          <p:attrName>style.visibility</p:attrName>
                                        </p:attrNameLst>
                                      </p:cBhvr>
                                      <p:to>
                                        <p:strVal val="visible"/>
                                      </p:to>
                                    </p:set>
                                    <p:animEffect transition="in" filter="blinds(horizontal)">
                                      <p:cBhvr>
                                        <p:cTn id="102" dur="500"/>
                                        <p:tgtEl>
                                          <p:spTgt spid="65">
                                            <p:txEl>
                                              <p:pRg st="0" end="0"/>
                                            </p:txEl>
                                          </p:spTgt>
                                        </p:tgtEl>
                                      </p:cBhvr>
                                    </p:animEffect>
                                  </p:childTnLst>
                                </p:cTn>
                              </p:par>
                            </p:childTnLst>
                          </p:cTn>
                        </p:par>
                      </p:childTnLst>
                    </p:cTn>
                  </p:par>
                  <p:par>
                    <p:cTn id="103" fill="hold" nodeType="clickPar">
                      <p:stCondLst>
                        <p:cond delay="indefinite"/>
                      </p:stCondLst>
                      <p:childTnLst>
                        <p:par>
                          <p:cTn id="104" fill="hold" nodeType="afterGroup">
                            <p:stCondLst>
                              <p:cond delay="0"/>
                            </p:stCondLst>
                            <p:childTnLst>
                              <p:par>
                                <p:cTn id="105" presetID="3" presetClass="entr" presetSubtype="10" fill="hold" nodeType="clickEffect">
                                  <p:stCondLst>
                                    <p:cond delay="0"/>
                                  </p:stCondLst>
                                  <p:childTnLst>
                                    <p:set>
                                      <p:cBhvr>
                                        <p:cTn id="106" dur="1" fill="hold">
                                          <p:stCondLst>
                                            <p:cond delay="0"/>
                                          </p:stCondLst>
                                        </p:cTn>
                                        <p:tgtEl>
                                          <p:spTgt spid="66">
                                            <p:txEl>
                                              <p:pRg st="0" end="0"/>
                                            </p:txEl>
                                          </p:spTgt>
                                        </p:tgtEl>
                                        <p:attrNameLst>
                                          <p:attrName>style.visibility</p:attrName>
                                        </p:attrNameLst>
                                      </p:cBhvr>
                                      <p:to>
                                        <p:strVal val="visible"/>
                                      </p:to>
                                    </p:set>
                                    <p:animEffect transition="in" filter="blinds(horizontal)">
                                      <p:cBhvr>
                                        <p:cTn id="107" dur="500"/>
                                        <p:tgtEl>
                                          <p:spTgt spid="6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3252814"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文言知识梳理</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38" name="矩形 37"/>
          <p:cNvSpPr>
            <a:spLocks noChangeArrowheads="1"/>
          </p:cNvSpPr>
          <p:nvPr/>
        </p:nvSpPr>
        <p:spPr bwMode="auto">
          <a:xfrm>
            <a:off x="581616" y="845551"/>
            <a:ext cx="1153197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2610485"/>
              </a:tabLst>
            </a:pPr>
            <a:r>
              <a:rPr lang="en-US" altLang="zh-CN" sz="2400" kern="100">
                <a:latin typeface="微软雅黑" panose="020b0503020204020204" pitchFamily="34" charset="-122"/>
                <a:ea typeface="微软雅黑" panose="020b0503020204020204" pitchFamily="34" charset="-122"/>
                <a:cs typeface="Times New Roman" panose="02020603050405020304"/>
              </a:rPr>
              <a:t>4.</a:t>
            </a:r>
            <a:r>
              <a:rPr lang="zh-CN" altLang="en-US" sz="2400" kern="100">
                <a:latin typeface="微软雅黑" panose="020b0503020204020204" pitchFamily="34" charset="-122"/>
                <a:ea typeface="微软雅黑" panose="020b0503020204020204" pitchFamily="34" charset="-122"/>
                <a:cs typeface="Times New Roman" panose="02020603050405020304"/>
              </a:rPr>
              <a:t>古今异义</a:t>
            </a:r>
            <a:endParaRPr lang="zh-CN" altLang="zh-CN" sz="1050" kern="100">
              <a:effectLst/>
              <a:latin typeface="微软雅黑" panose="020b0503020204020204" pitchFamily="34" charset="-122"/>
              <a:ea typeface="微软雅黑" panose="020b0503020204020204" pitchFamily="34" charset="-122"/>
              <a:cs typeface="Courier New" panose="02070309020205020404"/>
            </a:endParaRPr>
          </a:p>
        </p:txBody>
      </p:sp>
      <p:graphicFrame>
        <p:nvGraphicFramePr>
          <p:cNvPr id="20" name="对象 19"/>
          <p:cNvGraphicFramePr>
            <a:graphicFrameLocks noChangeAspect="1"/>
          </p:cNvGraphicFramePr>
          <p:nvPr/>
        </p:nvGraphicFramePr>
        <p:xfrm>
          <a:off x="688360" y="1472166"/>
          <a:ext cx="5245100" cy="5299075"/>
        </p:xfrm>
        <a:graphic>
          <a:graphicData uri="http://schemas.openxmlformats.org/presentationml/2006/ole">
            <mc:AlternateContent>
              <mc:Choice xmlns:v="urn:schemas-microsoft-com:vml" Requires="v">
                <p:oleObj spid="_x0000_s1040" name="文档" r:id="rId3" imgW="5280025" imgH="5344160" progId="Word.Document.12">
                  <p:embed/>
                </p:oleObj>
              </mc:Choice>
              <mc:Fallback>
                <p:oleObj name="文档" r:id="rId3" imgW="5280025" imgH="5344160" progId="Word.Document.12">
                  <p:embed/>
                  <p:pic>
                    <p:nvPicPr>
                      <p:cNvPr id="0" name="OLE substitute image"/>
                      <p:cNvPicPr/>
                      <p:nvPr/>
                    </p:nvPicPr>
                    <p:blipFill>
                      <a:blip r:embed="rId4"/>
                      <a:stretch>
                        <a:fillRect/>
                      </a:stretch>
                    </p:blipFill>
                    <p:spPr>
                      <a:xfrm>
                        <a:off x="688360" y="1472166"/>
                        <a:ext cx="5245100" cy="5299075"/>
                      </a:xfrm>
                      <a:prstGeom prst="rect">
                        <a:avLst/>
                      </a:prstGeom>
                    </p:spPr>
                  </p:pic>
                </p:oleObj>
              </mc:Fallback>
            </mc:AlternateContent>
          </a:graphicData>
        </a:graphic>
      </p:graphicFrame>
      <p:sp>
        <p:nvSpPr>
          <p:cNvPr id="21" name="矩形 20"/>
          <p:cNvSpPr/>
          <p:nvPr/>
        </p:nvSpPr>
        <p:spPr>
          <a:xfrm>
            <a:off x="1476508" y="1987907"/>
            <a:ext cx="2350323"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对长辈的尊称。</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22" name="矩形 21"/>
          <p:cNvSpPr/>
          <p:nvPr/>
        </p:nvSpPr>
        <p:spPr>
          <a:xfrm>
            <a:off x="1535728" y="3744069"/>
            <a:ext cx="1112805"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相抵。</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23" name="矩形 22"/>
          <p:cNvSpPr/>
          <p:nvPr/>
        </p:nvSpPr>
        <p:spPr>
          <a:xfrm>
            <a:off x="1476508" y="5511248"/>
            <a:ext cx="2040943"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栽培，提拔。</a:t>
            </a:r>
            <a:endParaRPr lang="zh-CN" altLang="en-US" sz="2400" b="1">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animEffect transition="in" filter="blinds(horizontal)">
                                      <p:cBhvr>
                                        <p:cTn id="7" dur="500"/>
                                        <p:tgtEl>
                                          <p:spTgt spid="21">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2">
                                            <p:txEl>
                                              <p:pRg st="0" end="0"/>
                                            </p:txEl>
                                          </p:spTgt>
                                        </p:tgtEl>
                                        <p:attrNameLst>
                                          <p:attrName>style.visibility</p:attrName>
                                        </p:attrNameLst>
                                      </p:cBhvr>
                                      <p:to>
                                        <p:strVal val="visible"/>
                                      </p:to>
                                    </p:set>
                                    <p:animEffect transition="in" filter="blinds(horizontal)">
                                      <p:cBhvr>
                                        <p:cTn id="12" dur="500"/>
                                        <p:tgtEl>
                                          <p:spTgt spid="22">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3">
                                            <p:txEl>
                                              <p:pRg st="0" end="0"/>
                                            </p:txEl>
                                          </p:spTgt>
                                        </p:tgtEl>
                                        <p:attrNameLst>
                                          <p:attrName>style.visibility</p:attrName>
                                        </p:attrNameLst>
                                      </p:cBhvr>
                                      <p:to>
                                        <p:strVal val="visible"/>
                                      </p:to>
                                    </p:set>
                                    <p:animEffect transition="in" filter="blinds(horizontal)">
                                      <p:cBhvr>
                                        <p:cTn id="17" dur="500"/>
                                        <p:tgtEl>
                                          <p:spTgt spid="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3252814"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文言知识梳理</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38" name="矩形 37"/>
          <p:cNvSpPr>
            <a:spLocks noChangeArrowheads="1"/>
          </p:cNvSpPr>
          <p:nvPr/>
        </p:nvSpPr>
        <p:spPr bwMode="auto">
          <a:xfrm>
            <a:off x="581616" y="845551"/>
            <a:ext cx="1153197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2610485"/>
              </a:tabLst>
            </a:pPr>
            <a:r>
              <a:rPr lang="en-US" altLang="zh-CN" sz="2400" kern="100">
                <a:latin typeface="微软雅黑" panose="020b0503020204020204" pitchFamily="34" charset="-122"/>
                <a:ea typeface="微软雅黑" panose="020b0503020204020204" pitchFamily="34" charset="-122"/>
                <a:cs typeface="Times New Roman" panose="02020603050405020304"/>
              </a:rPr>
              <a:t>4.</a:t>
            </a:r>
            <a:r>
              <a:rPr lang="zh-CN" altLang="en-US" sz="2400" kern="100">
                <a:latin typeface="微软雅黑" panose="020b0503020204020204" pitchFamily="34" charset="-122"/>
                <a:ea typeface="微软雅黑" panose="020b0503020204020204" pitchFamily="34" charset="-122"/>
                <a:cs typeface="Times New Roman" panose="02020603050405020304"/>
              </a:rPr>
              <a:t>古今异义</a:t>
            </a:r>
            <a:endParaRPr lang="zh-CN" altLang="zh-CN" sz="1050" kern="100">
              <a:effectLst/>
              <a:latin typeface="微软雅黑" panose="020b0503020204020204" pitchFamily="34" charset="-122"/>
              <a:ea typeface="微软雅黑" panose="020b0503020204020204" pitchFamily="34" charset="-122"/>
              <a:cs typeface="Courier New" panose="02070309020205020404"/>
            </a:endParaRPr>
          </a:p>
        </p:txBody>
      </p:sp>
      <p:graphicFrame>
        <p:nvGraphicFramePr>
          <p:cNvPr id="11" name="对象 10"/>
          <p:cNvGraphicFramePr>
            <a:graphicFrameLocks noChangeAspect="1"/>
          </p:cNvGraphicFramePr>
          <p:nvPr/>
        </p:nvGraphicFramePr>
        <p:xfrm>
          <a:off x="605614" y="1421799"/>
          <a:ext cx="10464800" cy="5299075"/>
        </p:xfrm>
        <a:graphic>
          <a:graphicData uri="http://schemas.openxmlformats.org/presentationml/2006/ole">
            <mc:AlternateContent>
              <mc:Choice xmlns:v="urn:schemas-microsoft-com:vml" Requires="v">
                <p:oleObj spid="_x0000_s1041" name="文档" r:id="rId3" imgW="10537825" imgH="5347335" progId="Word.Document.12">
                  <p:embed/>
                </p:oleObj>
              </mc:Choice>
              <mc:Fallback>
                <p:oleObj name="文档" r:id="rId3" imgW="10537825" imgH="5347335" progId="Word.Document.12">
                  <p:embed/>
                  <p:pic>
                    <p:nvPicPr>
                      <p:cNvPr id="0" name="OLE substitute image"/>
                      <p:cNvPicPr/>
                      <p:nvPr/>
                    </p:nvPicPr>
                    <p:blipFill>
                      <a:blip r:embed="rId4"/>
                      <a:stretch>
                        <a:fillRect/>
                      </a:stretch>
                    </p:blipFill>
                    <p:spPr>
                      <a:xfrm>
                        <a:off x="605614" y="1421799"/>
                        <a:ext cx="10464800" cy="5299075"/>
                      </a:xfrm>
                      <a:prstGeom prst="rect">
                        <a:avLst/>
                      </a:prstGeom>
                    </p:spPr>
                  </p:pic>
                </p:oleObj>
              </mc:Fallback>
            </mc:AlternateContent>
          </a:graphicData>
        </a:graphic>
      </p:graphicFrame>
      <p:sp>
        <p:nvSpPr>
          <p:cNvPr id="12" name="矩形 11"/>
          <p:cNvSpPr/>
          <p:nvPr/>
        </p:nvSpPr>
        <p:spPr>
          <a:xfrm>
            <a:off x="1403478" y="1926355"/>
            <a:ext cx="2040943"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亲近的侍臣。</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13" name="矩形 12"/>
          <p:cNvSpPr/>
          <p:nvPr/>
        </p:nvSpPr>
        <p:spPr>
          <a:xfrm>
            <a:off x="1403478" y="3694819"/>
            <a:ext cx="1731564"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确实存在。</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14" name="矩形 13"/>
          <p:cNvSpPr/>
          <p:nvPr/>
        </p:nvSpPr>
        <p:spPr>
          <a:xfrm>
            <a:off x="1403478" y="5449696"/>
            <a:ext cx="1112805"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年纪。</a:t>
            </a:r>
            <a:endParaRPr lang="zh-CN" altLang="en-US" sz="2400" b="1">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3">
                                            <p:txEl>
                                              <p:pRg st="0" end="0"/>
                                            </p:txEl>
                                          </p:spTgt>
                                        </p:tgtEl>
                                        <p:attrNameLst>
                                          <p:attrName>style.visibility</p:attrName>
                                        </p:attrNameLst>
                                      </p:cBhvr>
                                      <p:to>
                                        <p:strVal val="visible"/>
                                      </p:to>
                                    </p:set>
                                    <p:animEffect transition="in" filter="blinds(horizontal)">
                                      <p:cBhvr>
                                        <p:cTn id="12" dur="500"/>
                                        <p:tgtEl>
                                          <p:spTgt spid="1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4">
                                            <p:txEl>
                                              <p:pRg st="0" end="0"/>
                                            </p:txEl>
                                          </p:spTgt>
                                        </p:tgtEl>
                                        <p:attrNameLst>
                                          <p:attrName>style.visibility</p:attrName>
                                        </p:attrNameLst>
                                      </p:cBhvr>
                                      <p:to>
                                        <p:strVal val="visible"/>
                                      </p:to>
                                    </p:set>
                                    <p:animEffect transition="in" filter="blinds(horizontal)">
                                      <p:cBhvr>
                                        <p:cTn id="17"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p:nvPr/>
        </p:nvCxnSpPr>
        <p:spPr>
          <a:xfrm flipV="1">
            <a:off x="807834" y="795703"/>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3252814"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文言知识梳理</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38" name="矩形 37"/>
          <p:cNvSpPr>
            <a:spLocks noChangeArrowheads="1"/>
          </p:cNvSpPr>
          <p:nvPr/>
        </p:nvSpPr>
        <p:spPr bwMode="auto">
          <a:xfrm>
            <a:off x="605614" y="909994"/>
            <a:ext cx="1153197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2610485"/>
              </a:tabLst>
            </a:pPr>
            <a:r>
              <a:rPr lang="en-US" altLang="zh-CN" sz="2400" kern="100">
                <a:latin typeface="微软雅黑" panose="020b0503020204020204" pitchFamily="34" charset="-122"/>
                <a:ea typeface="微软雅黑" panose="020b0503020204020204" pitchFamily="34" charset="-122"/>
                <a:cs typeface="Times New Roman" panose="02020603050405020304"/>
              </a:rPr>
              <a:t>5.</a:t>
            </a:r>
            <a:r>
              <a:rPr lang="zh-CN" altLang="en-US" sz="2400" kern="100">
                <a:latin typeface="微软雅黑" panose="020b0503020204020204" pitchFamily="34" charset="-122"/>
                <a:ea typeface="微软雅黑" panose="020b0503020204020204" pitchFamily="34" charset="-122"/>
                <a:cs typeface="Times New Roman" panose="02020603050405020304"/>
              </a:rPr>
              <a:t>一词多义</a:t>
            </a:r>
            <a:endParaRPr lang="zh-CN" altLang="zh-CN" sz="1050" kern="100">
              <a:effectLst/>
              <a:latin typeface="微软雅黑" panose="020b0503020204020204" pitchFamily="34" charset="-122"/>
              <a:ea typeface="微软雅黑" panose="020b0503020204020204" pitchFamily="34" charset="-122"/>
              <a:cs typeface="Courier New" panose="02070309020205020404"/>
            </a:endParaRPr>
          </a:p>
        </p:txBody>
      </p:sp>
      <p:graphicFrame>
        <p:nvGraphicFramePr>
          <p:cNvPr id="20" name="对象 19"/>
          <p:cNvGraphicFramePr>
            <a:graphicFrameLocks noChangeAspect="1"/>
          </p:cNvGraphicFramePr>
          <p:nvPr/>
        </p:nvGraphicFramePr>
        <p:xfrm>
          <a:off x="695310" y="2266955"/>
          <a:ext cx="5268913" cy="2962275"/>
        </p:xfrm>
        <a:graphic>
          <a:graphicData uri="http://schemas.openxmlformats.org/presentationml/2006/ole">
            <mc:AlternateContent>
              <mc:Choice xmlns:v="urn:schemas-microsoft-com:vml" Requires="v">
                <p:oleObj spid="_x0000_s1042" name="文档" r:id="rId3" imgW="5280025" imgH="2969260" progId="Word.Document.12">
                  <p:embed/>
                </p:oleObj>
              </mc:Choice>
              <mc:Fallback>
                <p:oleObj name="文档" r:id="rId3" imgW="5280025" imgH="2969260" progId="Word.Document.12">
                  <p:embed/>
                  <p:pic>
                    <p:nvPicPr>
                      <p:cNvPr id="0" name="OLE substitute image"/>
                      <p:cNvPicPr/>
                      <p:nvPr/>
                    </p:nvPicPr>
                    <p:blipFill>
                      <a:blip r:embed="rId4"/>
                      <a:stretch>
                        <a:fillRect/>
                      </a:stretch>
                    </p:blipFill>
                    <p:spPr>
                      <a:xfrm>
                        <a:off x="695310" y="2266955"/>
                        <a:ext cx="5268913" cy="2962275"/>
                      </a:xfrm>
                      <a:prstGeom prst="rect">
                        <a:avLst/>
                      </a:prstGeom>
                    </p:spPr>
                  </p:pic>
                </p:oleObj>
              </mc:Fallback>
            </mc:AlternateContent>
          </a:graphicData>
        </a:graphic>
      </p:graphicFrame>
      <p:sp>
        <p:nvSpPr>
          <p:cNvPr id="21" name="矩形 20"/>
          <p:cNvSpPr/>
          <p:nvPr/>
        </p:nvSpPr>
        <p:spPr>
          <a:xfrm>
            <a:off x="2564206" y="2820363"/>
            <a:ext cx="1731564"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讨伐，攻伐</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22" name="矩形 21"/>
          <p:cNvSpPr/>
          <p:nvPr/>
        </p:nvSpPr>
        <p:spPr>
          <a:xfrm>
            <a:off x="2952276" y="3429000"/>
            <a:ext cx="803425"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功业</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23" name="矩形 22"/>
          <p:cNvSpPr/>
          <p:nvPr/>
        </p:nvSpPr>
        <p:spPr>
          <a:xfrm>
            <a:off x="2495540" y="4014422"/>
            <a:ext cx="1731564"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自夸，炫耀</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24" name="矩形 23"/>
          <p:cNvSpPr/>
          <p:nvPr/>
        </p:nvSpPr>
        <p:spPr>
          <a:xfrm>
            <a:off x="2750219" y="4587542"/>
            <a:ext cx="803425"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砍伐</a:t>
            </a:r>
            <a:endParaRPr lang="zh-CN" altLang="en-US" sz="2400" b="1">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animEffect transition="in" filter="blinds(horizontal)">
                                      <p:cBhvr>
                                        <p:cTn id="7" dur="500"/>
                                        <p:tgtEl>
                                          <p:spTgt spid="21">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2">
                                            <p:txEl>
                                              <p:pRg st="0" end="0"/>
                                            </p:txEl>
                                          </p:spTgt>
                                        </p:tgtEl>
                                        <p:attrNameLst>
                                          <p:attrName>style.visibility</p:attrName>
                                        </p:attrNameLst>
                                      </p:cBhvr>
                                      <p:to>
                                        <p:strVal val="visible"/>
                                      </p:to>
                                    </p:set>
                                    <p:animEffect transition="in" filter="blinds(horizontal)">
                                      <p:cBhvr>
                                        <p:cTn id="12" dur="500"/>
                                        <p:tgtEl>
                                          <p:spTgt spid="22">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3">
                                            <p:txEl>
                                              <p:pRg st="0" end="0"/>
                                            </p:txEl>
                                          </p:spTgt>
                                        </p:tgtEl>
                                        <p:attrNameLst>
                                          <p:attrName>style.visibility</p:attrName>
                                        </p:attrNameLst>
                                      </p:cBhvr>
                                      <p:to>
                                        <p:strVal val="visible"/>
                                      </p:to>
                                    </p:set>
                                    <p:animEffect transition="in" filter="blinds(horizontal)">
                                      <p:cBhvr>
                                        <p:cTn id="17" dur="500"/>
                                        <p:tgtEl>
                                          <p:spTgt spid="23">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4">
                                            <p:txEl>
                                              <p:pRg st="0" end="0"/>
                                            </p:txEl>
                                          </p:spTgt>
                                        </p:tgtEl>
                                        <p:attrNameLst>
                                          <p:attrName>style.visibility</p:attrName>
                                        </p:attrNameLst>
                                      </p:cBhvr>
                                      <p:to>
                                        <p:strVal val="visible"/>
                                      </p:to>
                                    </p:set>
                                    <p:animEffect transition="in" filter="blinds(horizontal)">
                                      <p:cBhvr>
                                        <p:cTn id="22"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Freeform 5"/>
          <p:cNvSpPr/>
          <p:nvPr/>
        </p:nvSpPr>
        <p:spPr bwMode="auto">
          <a:xfrm rot="10800000">
            <a:off x="182615" y="2245359"/>
            <a:ext cx="7615663"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6" name="TextBox 25"/>
          <p:cNvSpPr txBox="1"/>
          <p:nvPr/>
        </p:nvSpPr>
        <p:spPr>
          <a:xfrm>
            <a:off x="2872191" y="3274604"/>
            <a:ext cx="2813591" cy="707886"/>
          </a:xfrm>
          <a:prstGeom prst="rect">
            <a:avLst/>
          </a:prstGeom>
          <a:noFill/>
        </p:spPr>
        <p:txBody>
          <a:bodyPr wrap="none" rtlCol="0">
            <a:spAutoFit/>
          </a:bodyPr>
          <a:lstStyle/>
          <a:p>
            <a:pPr marL="571500" indent="-571500">
              <a:buFont typeface="Arial" panose="020b0604020202020204" pitchFamily="34" charset="0"/>
              <a:buChar char="•"/>
            </a:pPr>
            <a:r>
              <a:rPr lang="zh-CN" altLang="en-US" sz="4000">
                <a:solidFill>
                  <a:srgbClr val="F0ECE9"/>
                </a:solidFill>
                <a:latin typeface="微软雅黑" panose="020b0503020204020204" pitchFamily="34" charset="-122"/>
                <a:ea typeface="微软雅黑" panose="020b0503020204020204" pitchFamily="34" charset="-122"/>
              </a:rPr>
              <a:t>预读先学</a:t>
            </a:r>
            <a:endParaRPr lang="zh-CN" altLang="en-US" sz="4000">
              <a:solidFill>
                <a:srgbClr val="F0ECE9"/>
              </a:solidFill>
              <a:latin typeface="微软雅黑" panose="020b0503020204020204" pitchFamily="34" charset="-122"/>
              <a:ea typeface="微软雅黑" panose="020b0503020204020204" pitchFamily="34" charset="-122"/>
            </a:endParaRPr>
          </a:p>
        </p:txBody>
      </p:sp>
      <p:sp>
        <p:nvSpPr>
          <p:cNvPr id="19" name="TextBox 24"/>
          <p:cNvSpPr txBox="1"/>
          <p:nvPr/>
        </p:nvSpPr>
        <p:spPr>
          <a:xfrm>
            <a:off x="1124105" y="2712799"/>
            <a:ext cx="577402"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1</a:t>
            </a:r>
            <a:endParaRPr lang="zh-CN" altLang="en-US" sz="8800">
              <a:solidFill>
                <a:srgbClr val="F0ECE9"/>
              </a:solidFill>
              <a:latin typeface="印品黑体" panose="00000500000000000000" pitchFamily="2" charset="-122"/>
            </a:endParaRPr>
          </a:p>
        </p:txBody>
      </p:sp>
    </p:spTree>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ac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p:nvPr/>
        </p:nvCxnSpPr>
        <p:spPr>
          <a:xfrm flipV="1">
            <a:off x="807834" y="795703"/>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3252814"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文言知识梳理</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38" name="矩形 37"/>
          <p:cNvSpPr>
            <a:spLocks noChangeArrowheads="1"/>
          </p:cNvSpPr>
          <p:nvPr/>
        </p:nvSpPr>
        <p:spPr bwMode="auto">
          <a:xfrm>
            <a:off x="605614" y="909994"/>
            <a:ext cx="1153197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2610485"/>
              </a:tabLst>
            </a:pPr>
            <a:r>
              <a:rPr lang="en-US" altLang="zh-CN" sz="2400" kern="100">
                <a:latin typeface="微软雅黑" panose="020b0503020204020204" pitchFamily="34" charset="-122"/>
                <a:ea typeface="微软雅黑" panose="020b0503020204020204" pitchFamily="34" charset="-122"/>
                <a:cs typeface="Times New Roman" panose="02020603050405020304"/>
              </a:rPr>
              <a:t>5.</a:t>
            </a:r>
            <a:r>
              <a:rPr lang="zh-CN" altLang="en-US" sz="2400" kern="100">
                <a:latin typeface="微软雅黑" panose="020b0503020204020204" pitchFamily="34" charset="-122"/>
                <a:ea typeface="微软雅黑" panose="020b0503020204020204" pitchFamily="34" charset="-122"/>
                <a:cs typeface="Times New Roman" panose="02020603050405020304"/>
              </a:rPr>
              <a:t>一词多义</a:t>
            </a:r>
            <a:endParaRPr lang="zh-CN" altLang="zh-CN" sz="1050" kern="100">
              <a:effectLst/>
              <a:latin typeface="微软雅黑" panose="020b0503020204020204" pitchFamily="34" charset="-122"/>
              <a:ea typeface="微软雅黑" panose="020b0503020204020204" pitchFamily="34" charset="-122"/>
              <a:cs typeface="Courier New" panose="02070309020205020404"/>
            </a:endParaRPr>
          </a:p>
        </p:txBody>
      </p:sp>
      <p:graphicFrame>
        <p:nvGraphicFramePr>
          <p:cNvPr id="13" name="对象 12"/>
          <p:cNvGraphicFramePr>
            <a:graphicFrameLocks noChangeAspect="1"/>
          </p:cNvGraphicFramePr>
          <p:nvPr/>
        </p:nvGraphicFramePr>
        <p:xfrm>
          <a:off x="719931" y="2031370"/>
          <a:ext cx="10752138" cy="3570287"/>
        </p:xfrm>
        <a:graphic>
          <a:graphicData uri="http://schemas.openxmlformats.org/presentationml/2006/ole">
            <mc:AlternateContent>
              <mc:Choice xmlns:v="urn:schemas-microsoft-com:vml" Requires="v">
                <p:oleObj spid="_x0000_s1043" name="文档" r:id="rId3" imgW="10769600" imgH="3596640" progId="Word.Document.12">
                  <p:embed/>
                </p:oleObj>
              </mc:Choice>
              <mc:Fallback>
                <p:oleObj name="文档" r:id="rId3" imgW="10769600" imgH="3596640" progId="Word.Document.12">
                  <p:embed/>
                  <p:pic>
                    <p:nvPicPr>
                      <p:cNvPr id="0" name="OLE substitute image"/>
                      <p:cNvPicPr/>
                      <p:nvPr/>
                    </p:nvPicPr>
                    <p:blipFill>
                      <a:blip r:embed="rId4"/>
                      <a:stretch>
                        <a:fillRect/>
                      </a:stretch>
                    </p:blipFill>
                    <p:spPr>
                      <a:xfrm>
                        <a:off x="719931" y="2031370"/>
                        <a:ext cx="10752138" cy="3570287"/>
                      </a:xfrm>
                      <a:prstGeom prst="rect">
                        <a:avLst/>
                      </a:prstGeom>
                    </p:spPr>
                  </p:pic>
                </p:oleObj>
              </mc:Fallback>
            </mc:AlternateContent>
          </a:graphicData>
        </a:graphic>
      </p:graphicFrame>
      <p:sp>
        <p:nvSpPr>
          <p:cNvPr id="14" name="矩形 13"/>
          <p:cNvSpPr/>
          <p:nvPr/>
        </p:nvSpPr>
        <p:spPr>
          <a:xfrm>
            <a:off x="5758337" y="2597636"/>
            <a:ext cx="3278462"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非正式的，临时委任的</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17" name="矩形 16"/>
          <p:cNvSpPr/>
          <p:nvPr/>
        </p:nvSpPr>
        <p:spPr>
          <a:xfrm>
            <a:off x="4931307" y="3159739"/>
            <a:ext cx="1422184"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凭借，借</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18" name="矩形 17"/>
          <p:cNvSpPr/>
          <p:nvPr/>
        </p:nvSpPr>
        <p:spPr>
          <a:xfrm>
            <a:off x="3778084" y="3710825"/>
            <a:ext cx="803425"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给予</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20" name="矩形 19"/>
          <p:cNvSpPr/>
          <p:nvPr/>
        </p:nvSpPr>
        <p:spPr>
          <a:xfrm>
            <a:off x="4769507" y="4353798"/>
            <a:ext cx="2969083"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不真，与“真”相对</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21" name="矩形 20"/>
          <p:cNvSpPr/>
          <p:nvPr/>
        </p:nvSpPr>
        <p:spPr>
          <a:xfrm>
            <a:off x="4921907" y="4926918"/>
            <a:ext cx="803425"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假期</a:t>
            </a:r>
            <a:endParaRPr lang="zh-CN" altLang="en-US" sz="2400" b="1">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blinds(horizontal)">
                                      <p:cBhvr>
                                        <p:cTn id="7" dur="500"/>
                                        <p:tgtEl>
                                          <p:spTgt spid="1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blinds(horizontal)">
                                      <p:cBhvr>
                                        <p:cTn id="12" dur="500"/>
                                        <p:tgtEl>
                                          <p:spTgt spid="17">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8">
                                            <p:txEl>
                                              <p:pRg st="0" end="0"/>
                                            </p:txEl>
                                          </p:spTgt>
                                        </p:tgtEl>
                                        <p:attrNameLst>
                                          <p:attrName>style.visibility</p:attrName>
                                        </p:attrNameLst>
                                      </p:cBhvr>
                                      <p:to>
                                        <p:strVal val="visible"/>
                                      </p:to>
                                    </p:set>
                                    <p:animEffect transition="in" filter="blinds(horizontal)">
                                      <p:cBhvr>
                                        <p:cTn id="17" dur="500"/>
                                        <p:tgtEl>
                                          <p:spTgt spid="18">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0">
                                            <p:txEl>
                                              <p:pRg st="0" end="0"/>
                                            </p:txEl>
                                          </p:spTgt>
                                        </p:tgtEl>
                                        <p:attrNameLst>
                                          <p:attrName>style.visibility</p:attrName>
                                        </p:attrNameLst>
                                      </p:cBhvr>
                                      <p:to>
                                        <p:strVal val="visible"/>
                                      </p:to>
                                    </p:set>
                                    <p:animEffect transition="in" filter="blinds(horizontal)">
                                      <p:cBhvr>
                                        <p:cTn id="22" dur="500"/>
                                        <p:tgtEl>
                                          <p:spTgt spid="20">
                                            <p:txEl>
                                              <p:pRg st="0" end="0"/>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21">
                                            <p:txEl>
                                              <p:pRg st="0" end="0"/>
                                            </p:txEl>
                                          </p:spTgt>
                                        </p:tgtEl>
                                        <p:attrNameLst>
                                          <p:attrName>style.visibility</p:attrName>
                                        </p:attrNameLst>
                                      </p:cBhvr>
                                      <p:to>
                                        <p:strVal val="visible"/>
                                      </p:to>
                                    </p:set>
                                    <p:animEffect transition="in" filter="blinds(horizontal)">
                                      <p:cBhvr>
                                        <p:cTn id="27" dur="50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p:nvPr/>
        </p:nvCxnSpPr>
        <p:spPr>
          <a:xfrm flipV="1">
            <a:off x="807834" y="795703"/>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3252814"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文言知识梳理</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38" name="矩形 37"/>
          <p:cNvSpPr>
            <a:spLocks noChangeArrowheads="1"/>
          </p:cNvSpPr>
          <p:nvPr/>
        </p:nvSpPr>
        <p:spPr bwMode="auto">
          <a:xfrm>
            <a:off x="605614" y="909994"/>
            <a:ext cx="1153197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2610485"/>
              </a:tabLst>
            </a:pPr>
            <a:r>
              <a:rPr lang="en-US" altLang="zh-CN" sz="2400" kern="100">
                <a:latin typeface="微软雅黑" panose="020b0503020204020204" pitchFamily="34" charset="-122"/>
                <a:ea typeface="微软雅黑" panose="020b0503020204020204" pitchFamily="34" charset="-122"/>
                <a:cs typeface="Times New Roman" panose="02020603050405020304"/>
              </a:rPr>
              <a:t>5.</a:t>
            </a:r>
            <a:r>
              <a:rPr lang="zh-CN" altLang="en-US" sz="2400" kern="100">
                <a:latin typeface="微软雅黑" panose="020b0503020204020204" pitchFamily="34" charset="-122"/>
                <a:ea typeface="微软雅黑" panose="020b0503020204020204" pitchFamily="34" charset="-122"/>
                <a:cs typeface="Times New Roman" panose="02020603050405020304"/>
              </a:rPr>
              <a:t>一词多义</a:t>
            </a:r>
            <a:endParaRPr lang="zh-CN" altLang="zh-CN" sz="1050" kern="100">
              <a:effectLst/>
              <a:latin typeface="微软雅黑" panose="020b0503020204020204" pitchFamily="34" charset="-122"/>
              <a:ea typeface="微软雅黑" panose="020b0503020204020204" pitchFamily="34" charset="-122"/>
              <a:cs typeface="Courier New" panose="02070309020205020404"/>
            </a:endParaRPr>
          </a:p>
        </p:txBody>
      </p:sp>
      <p:graphicFrame>
        <p:nvGraphicFramePr>
          <p:cNvPr id="23" name="对象 22"/>
          <p:cNvGraphicFramePr>
            <a:graphicFrameLocks noChangeAspect="1"/>
          </p:cNvGraphicFramePr>
          <p:nvPr/>
        </p:nvGraphicFramePr>
        <p:xfrm>
          <a:off x="983432" y="2285043"/>
          <a:ext cx="5268913" cy="2962275"/>
        </p:xfrm>
        <a:graphic>
          <a:graphicData uri="http://schemas.openxmlformats.org/presentationml/2006/ole">
            <mc:AlternateContent>
              <mc:Choice xmlns:v="urn:schemas-microsoft-com:vml" Requires="v">
                <p:oleObj spid="_x0000_s1044" name="文档" r:id="rId3" imgW="5280025" imgH="2969260" progId="Word.Document.12">
                  <p:embed/>
                </p:oleObj>
              </mc:Choice>
              <mc:Fallback>
                <p:oleObj name="文档" r:id="rId3" imgW="5280025" imgH="2969260" progId="Word.Document.12">
                  <p:embed/>
                  <p:pic>
                    <p:nvPicPr>
                      <p:cNvPr id="0" name="OLE substitute image"/>
                      <p:cNvPicPr/>
                      <p:nvPr/>
                    </p:nvPicPr>
                    <p:blipFill>
                      <a:blip r:embed="rId4"/>
                      <a:stretch>
                        <a:fillRect/>
                      </a:stretch>
                    </p:blipFill>
                    <p:spPr>
                      <a:xfrm>
                        <a:off x="983432" y="2285043"/>
                        <a:ext cx="5268913" cy="2962275"/>
                      </a:xfrm>
                      <a:prstGeom prst="rect">
                        <a:avLst/>
                      </a:prstGeom>
                    </p:spPr>
                  </p:pic>
                </p:oleObj>
              </mc:Fallback>
            </mc:AlternateContent>
          </a:graphicData>
        </a:graphic>
      </p:graphicFrame>
      <p:sp>
        <p:nvSpPr>
          <p:cNvPr id="24" name="矩形 23"/>
          <p:cNvSpPr/>
          <p:nvPr/>
        </p:nvSpPr>
        <p:spPr>
          <a:xfrm>
            <a:off x="3683777" y="2836129"/>
            <a:ext cx="1731564"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定罪、治罪</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25" name="矩形 24"/>
          <p:cNvSpPr/>
          <p:nvPr/>
        </p:nvSpPr>
        <p:spPr>
          <a:xfrm>
            <a:off x="3378816" y="3454602"/>
            <a:ext cx="2040943"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通假字，座位</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26" name="矩形 25"/>
          <p:cNvSpPr/>
          <p:nvPr/>
        </p:nvSpPr>
        <p:spPr>
          <a:xfrm>
            <a:off x="3752443" y="4038739"/>
            <a:ext cx="1731564"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因为、由于</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28" name="矩形 27"/>
          <p:cNvSpPr/>
          <p:nvPr/>
        </p:nvSpPr>
        <p:spPr>
          <a:xfrm>
            <a:off x="3960490" y="4589825"/>
            <a:ext cx="803425"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坐着</a:t>
            </a:r>
            <a:endParaRPr lang="zh-CN" altLang="en-US" sz="2400" b="1">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500"/>
                                        <p:tgtEl>
                                          <p:spTgt spid="2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5">
                                            <p:txEl>
                                              <p:pRg st="0" end="0"/>
                                            </p:txEl>
                                          </p:spTgt>
                                        </p:tgtEl>
                                        <p:attrNameLst>
                                          <p:attrName>style.visibility</p:attrName>
                                        </p:attrNameLst>
                                      </p:cBhvr>
                                      <p:to>
                                        <p:strVal val="visible"/>
                                      </p:to>
                                    </p:set>
                                    <p:animEffect transition="in" filter="blinds(horizontal)">
                                      <p:cBhvr>
                                        <p:cTn id="12" dur="500"/>
                                        <p:tgtEl>
                                          <p:spTgt spid="25">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6">
                                            <p:txEl>
                                              <p:pRg st="0" end="0"/>
                                            </p:txEl>
                                          </p:spTgt>
                                        </p:tgtEl>
                                        <p:attrNameLst>
                                          <p:attrName>style.visibility</p:attrName>
                                        </p:attrNameLst>
                                      </p:cBhvr>
                                      <p:to>
                                        <p:strVal val="visible"/>
                                      </p:to>
                                    </p:set>
                                    <p:animEffect transition="in" filter="blinds(horizontal)">
                                      <p:cBhvr>
                                        <p:cTn id="17" dur="500"/>
                                        <p:tgtEl>
                                          <p:spTgt spid="26">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8">
                                            <p:txEl>
                                              <p:pRg st="0" end="0"/>
                                            </p:txEl>
                                          </p:spTgt>
                                        </p:tgtEl>
                                        <p:attrNameLst>
                                          <p:attrName>style.visibility</p:attrName>
                                        </p:attrNameLst>
                                      </p:cBhvr>
                                      <p:to>
                                        <p:strVal val="visible"/>
                                      </p:to>
                                    </p:set>
                                    <p:animEffect transition="in" filter="blinds(horizontal)">
                                      <p:cBhvr>
                                        <p:cTn id="22" dur="500"/>
                                        <p:tgtEl>
                                          <p:spTgt spid="2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p:nvPr/>
        </p:nvCxnSpPr>
        <p:spPr>
          <a:xfrm flipV="1">
            <a:off x="807834" y="795703"/>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3252814"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文言知识梳理</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38" name="矩形 37"/>
          <p:cNvSpPr>
            <a:spLocks noChangeArrowheads="1"/>
          </p:cNvSpPr>
          <p:nvPr/>
        </p:nvSpPr>
        <p:spPr bwMode="auto">
          <a:xfrm>
            <a:off x="605614" y="909994"/>
            <a:ext cx="1153197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2610485"/>
              </a:tabLst>
            </a:pPr>
            <a:r>
              <a:rPr lang="en-US" altLang="zh-CN" sz="2400" kern="100">
                <a:latin typeface="微软雅黑" panose="020b0503020204020204" pitchFamily="34" charset="-122"/>
                <a:ea typeface="微软雅黑" panose="020b0503020204020204" pitchFamily="34" charset="-122"/>
                <a:cs typeface="Times New Roman" panose="02020603050405020304"/>
              </a:rPr>
              <a:t>5.</a:t>
            </a:r>
            <a:r>
              <a:rPr lang="zh-CN" altLang="en-US" sz="2400" kern="100">
                <a:latin typeface="微软雅黑" panose="020b0503020204020204" pitchFamily="34" charset="-122"/>
                <a:ea typeface="微软雅黑" panose="020b0503020204020204" pitchFamily="34" charset="-122"/>
                <a:cs typeface="Times New Roman" panose="02020603050405020304"/>
              </a:rPr>
              <a:t>一词多义</a:t>
            </a:r>
            <a:endParaRPr lang="zh-CN" altLang="zh-CN" sz="1050" kern="100">
              <a:effectLst/>
              <a:latin typeface="微软雅黑" panose="020b0503020204020204" pitchFamily="34" charset="-122"/>
              <a:ea typeface="微软雅黑" panose="020b0503020204020204" pitchFamily="34" charset="-122"/>
              <a:cs typeface="Courier New" panose="02070309020205020404"/>
            </a:endParaRPr>
          </a:p>
        </p:txBody>
      </p:sp>
      <p:graphicFrame>
        <p:nvGraphicFramePr>
          <p:cNvPr id="12" name="对象 11"/>
          <p:cNvGraphicFramePr>
            <a:graphicFrameLocks noChangeAspect="1"/>
          </p:cNvGraphicFramePr>
          <p:nvPr/>
        </p:nvGraphicFramePr>
        <p:xfrm>
          <a:off x="807834" y="1971680"/>
          <a:ext cx="9540875" cy="3657600"/>
        </p:xfrm>
        <a:graphic>
          <a:graphicData uri="http://schemas.openxmlformats.org/presentationml/2006/ole">
            <mc:AlternateContent>
              <mc:Choice xmlns:v="urn:schemas-microsoft-com:vml" Requires="v">
                <p:oleObj spid="_x0000_s1045" name="文档" r:id="rId3" imgW="9601835" imgH="3695700" progId="Word.Document.12">
                  <p:embed/>
                </p:oleObj>
              </mc:Choice>
              <mc:Fallback>
                <p:oleObj name="文档" r:id="rId3" imgW="9601835" imgH="3695700" progId="Word.Document.12">
                  <p:embed/>
                  <p:pic>
                    <p:nvPicPr>
                      <p:cNvPr id="0" name="OLE substitute image"/>
                      <p:cNvPicPr/>
                      <p:nvPr/>
                    </p:nvPicPr>
                    <p:blipFill>
                      <a:blip r:embed="rId4"/>
                      <a:stretch>
                        <a:fillRect/>
                      </a:stretch>
                    </p:blipFill>
                    <p:spPr>
                      <a:xfrm>
                        <a:off x="807834" y="1971680"/>
                        <a:ext cx="9540875" cy="3657600"/>
                      </a:xfrm>
                      <a:prstGeom prst="rect">
                        <a:avLst/>
                      </a:prstGeom>
                    </p:spPr>
                  </p:pic>
                </p:oleObj>
              </mc:Fallback>
            </mc:AlternateContent>
          </a:graphicData>
        </a:graphic>
      </p:graphicFrame>
      <p:sp>
        <p:nvSpPr>
          <p:cNvPr id="13" name="矩形 12"/>
          <p:cNvSpPr/>
          <p:nvPr/>
        </p:nvSpPr>
        <p:spPr>
          <a:xfrm>
            <a:off x="2427697" y="2557872"/>
            <a:ext cx="5134739"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是门与屏（今所谓照壁）之间的通道</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14" name="矩形 13"/>
          <p:cNvSpPr/>
          <p:nvPr/>
        </p:nvSpPr>
        <p:spPr>
          <a:xfrm>
            <a:off x="4065904" y="3121260"/>
            <a:ext cx="1422184"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任命官职</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17" name="矩形 16"/>
          <p:cNvSpPr/>
          <p:nvPr/>
        </p:nvSpPr>
        <p:spPr>
          <a:xfrm>
            <a:off x="4047904" y="3716414"/>
            <a:ext cx="803425"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清除</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18" name="矩形 17"/>
          <p:cNvSpPr/>
          <p:nvPr/>
        </p:nvSpPr>
        <p:spPr>
          <a:xfrm>
            <a:off x="3551903" y="4267500"/>
            <a:ext cx="803425"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革除</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20" name="矩形 19"/>
          <p:cNvSpPr/>
          <p:nvPr/>
        </p:nvSpPr>
        <p:spPr>
          <a:xfrm>
            <a:off x="3704303" y="4884688"/>
            <a:ext cx="1731564"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除了，除非</a:t>
            </a:r>
            <a:endParaRPr lang="zh-CN" altLang="en-US" sz="2400" b="1">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linds(horizontal)">
                                      <p:cBhvr>
                                        <p:cTn id="7" dur="500"/>
                                        <p:tgtEl>
                                          <p:spTgt spid="1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4">
                                            <p:txEl>
                                              <p:pRg st="0" end="0"/>
                                            </p:txEl>
                                          </p:spTgt>
                                        </p:tgtEl>
                                        <p:attrNameLst>
                                          <p:attrName>style.visibility</p:attrName>
                                        </p:attrNameLst>
                                      </p:cBhvr>
                                      <p:to>
                                        <p:strVal val="visible"/>
                                      </p:to>
                                    </p:set>
                                    <p:animEffect transition="in" filter="blinds(horizontal)">
                                      <p:cBhvr>
                                        <p:cTn id="12" dur="500"/>
                                        <p:tgtEl>
                                          <p:spTgt spid="1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7">
                                            <p:txEl>
                                              <p:pRg st="0" end="0"/>
                                            </p:txEl>
                                          </p:spTgt>
                                        </p:tgtEl>
                                        <p:attrNameLst>
                                          <p:attrName>style.visibility</p:attrName>
                                        </p:attrNameLst>
                                      </p:cBhvr>
                                      <p:to>
                                        <p:strVal val="visible"/>
                                      </p:to>
                                    </p:set>
                                    <p:animEffect transition="in" filter="blinds(horizontal)">
                                      <p:cBhvr>
                                        <p:cTn id="17" dur="500"/>
                                        <p:tgtEl>
                                          <p:spTgt spid="17">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8">
                                            <p:txEl>
                                              <p:pRg st="0" end="0"/>
                                            </p:txEl>
                                          </p:spTgt>
                                        </p:tgtEl>
                                        <p:attrNameLst>
                                          <p:attrName>style.visibility</p:attrName>
                                        </p:attrNameLst>
                                      </p:cBhvr>
                                      <p:to>
                                        <p:strVal val="visible"/>
                                      </p:to>
                                    </p:set>
                                    <p:animEffect transition="in" filter="blinds(horizontal)">
                                      <p:cBhvr>
                                        <p:cTn id="22" dur="500"/>
                                        <p:tgtEl>
                                          <p:spTgt spid="18">
                                            <p:txEl>
                                              <p:pRg st="0" end="0"/>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20">
                                            <p:txEl>
                                              <p:pRg st="0" end="0"/>
                                            </p:txEl>
                                          </p:spTgt>
                                        </p:tgtEl>
                                        <p:attrNameLst>
                                          <p:attrName>style.visibility</p:attrName>
                                        </p:attrNameLst>
                                      </p:cBhvr>
                                      <p:to>
                                        <p:strVal val="visible"/>
                                      </p:to>
                                    </p:set>
                                    <p:animEffect transition="in" filter="blinds(horizontal)">
                                      <p:cBhvr>
                                        <p:cTn id="27"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p:nvPr/>
        </p:nvCxnSpPr>
        <p:spPr>
          <a:xfrm flipV="1">
            <a:off x="807834" y="795703"/>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3252814"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文言知识梳理</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38" name="矩形 37"/>
          <p:cNvSpPr>
            <a:spLocks noChangeArrowheads="1"/>
          </p:cNvSpPr>
          <p:nvPr/>
        </p:nvSpPr>
        <p:spPr bwMode="auto">
          <a:xfrm>
            <a:off x="605614" y="909994"/>
            <a:ext cx="1153197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2610485"/>
              </a:tabLst>
            </a:pPr>
            <a:r>
              <a:rPr lang="en-US" altLang="zh-CN" sz="2400" kern="100">
                <a:latin typeface="微软雅黑" panose="020b0503020204020204" pitchFamily="34" charset="-122"/>
                <a:ea typeface="微软雅黑" panose="020b0503020204020204" pitchFamily="34" charset="-122"/>
                <a:cs typeface="Times New Roman" panose="02020603050405020304"/>
              </a:rPr>
              <a:t>5.</a:t>
            </a:r>
            <a:r>
              <a:rPr lang="zh-CN" altLang="en-US" sz="2400" kern="100">
                <a:latin typeface="微软雅黑" panose="020b0503020204020204" pitchFamily="34" charset="-122"/>
                <a:ea typeface="微软雅黑" panose="020b0503020204020204" pitchFamily="34" charset="-122"/>
                <a:cs typeface="Times New Roman" panose="02020603050405020304"/>
              </a:rPr>
              <a:t>一词多义</a:t>
            </a:r>
            <a:endParaRPr lang="zh-CN" altLang="zh-CN" sz="1050" kern="100">
              <a:effectLst/>
              <a:latin typeface="微软雅黑" panose="020b0503020204020204" pitchFamily="34" charset="-122"/>
              <a:ea typeface="微软雅黑" panose="020b0503020204020204" pitchFamily="34" charset="-122"/>
              <a:cs typeface="Courier New" panose="02070309020205020404"/>
            </a:endParaRPr>
          </a:p>
        </p:txBody>
      </p:sp>
      <p:graphicFrame>
        <p:nvGraphicFramePr>
          <p:cNvPr id="21" name="对象 20"/>
          <p:cNvGraphicFramePr>
            <a:graphicFrameLocks noChangeAspect="1"/>
          </p:cNvGraphicFramePr>
          <p:nvPr/>
        </p:nvGraphicFramePr>
        <p:xfrm>
          <a:off x="2791488" y="1176694"/>
          <a:ext cx="10698162" cy="5519737"/>
        </p:xfrm>
        <a:graphic>
          <a:graphicData uri="http://schemas.openxmlformats.org/presentationml/2006/ole">
            <mc:AlternateContent>
              <mc:Choice xmlns:v="urn:schemas-microsoft-com:vml" Requires="v">
                <p:oleObj spid="_x0000_s1046" name="Document" r:id="rId3" imgW="10713085" imgH="5559425" progId="Word.Document.8">
                  <p:embed/>
                </p:oleObj>
              </mc:Choice>
              <mc:Fallback>
                <p:oleObj name="Document" r:id="rId3" imgW="10713085" imgH="5559425" progId="Word.Document.8">
                  <p:embed/>
                  <p:pic>
                    <p:nvPicPr>
                      <p:cNvPr id="0" name="OLE substitute image"/>
                      <p:cNvPicPr/>
                      <p:nvPr/>
                    </p:nvPicPr>
                    <p:blipFill>
                      <a:blip r:embed="rId4"/>
                      <a:stretch>
                        <a:fillRect/>
                      </a:stretch>
                    </p:blipFill>
                    <p:spPr>
                      <a:xfrm>
                        <a:off x="2791488" y="1176694"/>
                        <a:ext cx="10698162" cy="5519737"/>
                      </a:xfrm>
                      <a:prstGeom prst="rect">
                        <a:avLst/>
                      </a:prstGeom>
                    </p:spPr>
                  </p:pic>
                </p:oleObj>
              </mc:Fallback>
            </mc:AlternateContent>
          </a:graphicData>
        </a:graphic>
      </p:graphicFrame>
      <p:sp>
        <p:nvSpPr>
          <p:cNvPr id="22" name="矩形 21"/>
          <p:cNvSpPr/>
          <p:nvPr/>
        </p:nvSpPr>
        <p:spPr>
          <a:xfrm>
            <a:off x="4962781" y="1552883"/>
            <a:ext cx="494046"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做</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23" name="矩形 22"/>
          <p:cNvSpPr/>
          <p:nvPr/>
        </p:nvSpPr>
        <p:spPr>
          <a:xfrm>
            <a:off x="6088942" y="2035401"/>
            <a:ext cx="494046"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替</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24" name="矩形 23"/>
          <p:cNvSpPr/>
          <p:nvPr/>
        </p:nvSpPr>
        <p:spPr>
          <a:xfrm>
            <a:off x="7263815" y="2531402"/>
            <a:ext cx="803425"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成为</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25" name="矩形 24"/>
          <p:cNvSpPr/>
          <p:nvPr/>
        </p:nvSpPr>
        <p:spPr>
          <a:xfrm>
            <a:off x="5153821" y="3038420"/>
            <a:ext cx="3897221"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语气助词，表示感叹或疑问</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26" name="矩形 25"/>
          <p:cNvSpPr/>
          <p:nvPr/>
        </p:nvSpPr>
        <p:spPr>
          <a:xfrm>
            <a:off x="5391493" y="3489068"/>
            <a:ext cx="1731564"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以为，认为</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28" name="矩形 27"/>
          <p:cNvSpPr/>
          <p:nvPr/>
        </p:nvSpPr>
        <p:spPr>
          <a:xfrm>
            <a:off x="6954051" y="3960569"/>
            <a:ext cx="803425"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担任</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29" name="矩形 28"/>
          <p:cNvSpPr/>
          <p:nvPr/>
        </p:nvSpPr>
        <p:spPr>
          <a:xfrm>
            <a:off x="6954051" y="4467587"/>
            <a:ext cx="1422184"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表示被动</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30" name="矩形 29"/>
          <p:cNvSpPr/>
          <p:nvPr/>
        </p:nvSpPr>
        <p:spPr>
          <a:xfrm>
            <a:off x="5873913" y="4984337"/>
            <a:ext cx="1112805"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给，替</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31" name="矩形 30"/>
          <p:cNvSpPr/>
          <p:nvPr/>
        </p:nvSpPr>
        <p:spPr>
          <a:xfrm>
            <a:off x="5693890" y="5444821"/>
            <a:ext cx="1112805"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向，对</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32" name="矩形 31"/>
          <p:cNvSpPr/>
          <p:nvPr/>
        </p:nvSpPr>
        <p:spPr>
          <a:xfrm>
            <a:off x="6330649" y="5961571"/>
            <a:ext cx="803425"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为了</a:t>
            </a:r>
            <a:endParaRPr lang="zh-CN" altLang="en-US" sz="2400" b="1">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blinds(horizontal)">
                                      <p:cBhvr>
                                        <p:cTn id="7" dur="500"/>
                                        <p:tgtEl>
                                          <p:spTgt spid="2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3">
                                            <p:txEl>
                                              <p:pRg st="0" end="0"/>
                                            </p:txEl>
                                          </p:spTgt>
                                        </p:tgtEl>
                                        <p:attrNameLst>
                                          <p:attrName>style.visibility</p:attrName>
                                        </p:attrNameLst>
                                      </p:cBhvr>
                                      <p:to>
                                        <p:strVal val="visible"/>
                                      </p:to>
                                    </p:set>
                                    <p:animEffect transition="in" filter="blinds(horizontal)">
                                      <p:cBhvr>
                                        <p:cTn id="12" dur="500"/>
                                        <p:tgtEl>
                                          <p:spTgt spid="2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4">
                                            <p:txEl>
                                              <p:pRg st="0" end="0"/>
                                            </p:txEl>
                                          </p:spTgt>
                                        </p:tgtEl>
                                        <p:attrNameLst>
                                          <p:attrName>style.visibility</p:attrName>
                                        </p:attrNameLst>
                                      </p:cBhvr>
                                      <p:to>
                                        <p:strVal val="visible"/>
                                      </p:to>
                                    </p:set>
                                    <p:animEffect transition="in" filter="blinds(horizontal)">
                                      <p:cBhvr>
                                        <p:cTn id="17" dur="500"/>
                                        <p:tgtEl>
                                          <p:spTgt spid="24">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5">
                                            <p:txEl>
                                              <p:pRg st="0" end="0"/>
                                            </p:txEl>
                                          </p:spTgt>
                                        </p:tgtEl>
                                        <p:attrNameLst>
                                          <p:attrName>style.visibility</p:attrName>
                                        </p:attrNameLst>
                                      </p:cBhvr>
                                      <p:to>
                                        <p:strVal val="visible"/>
                                      </p:to>
                                    </p:set>
                                    <p:animEffect transition="in" filter="blinds(horizontal)">
                                      <p:cBhvr>
                                        <p:cTn id="22" dur="500"/>
                                        <p:tgtEl>
                                          <p:spTgt spid="25">
                                            <p:txEl>
                                              <p:pRg st="0" end="0"/>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26">
                                            <p:txEl>
                                              <p:pRg st="0" end="0"/>
                                            </p:txEl>
                                          </p:spTgt>
                                        </p:tgtEl>
                                        <p:attrNameLst>
                                          <p:attrName>style.visibility</p:attrName>
                                        </p:attrNameLst>
                                      </p:cBhvr>
                                      <p:to>
                                        <p:strVal val="visible"/>
                                      </p:to>
                                    </p:set>
                                    <p:animEffect transition="in" filter="blinds(horizontal)">
                                      <p:cBhvr>
                                        <p:cTn id="27" dur="500"/>
                                        <p:tgtEl>
                                          <p:spTgt spid="26">
                                            <p:txEl>
                                              <p:pRg st="0" end="0"/>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28">
                                            <p:txEl>
                                              <p:pRg st="0" end="0"/>
                                            </p:txEl>
                                          </p:spTgt>
                                        </p:tgtEl>
                                        <p:attrNameLst>
                                          <p:attrName>style.visibility</p:attrName>
                                        </p:attrNameLst>
                                      </p:cBhvr>
                                      <p:to>
                                        <p:strVal val="visible"/>
                                      </p:to>
                                    </p:set>
                                    <p:animEffect transition="in" filter="blinds(horizontal)">
                                      <p:cBhvr>
                                        <p:cTn id="32" dur="500"/>
                                        <p:tgtEl>
                                          <p:spTgt spid="28">
                                            <p:txEl>
                                              <p:pRg st="0" end="0"/>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29">
                                            <p:txEl>
                                              <p:pRg st="0" end="0"/>
                                            </p:txEl>
                                          </p:spTgt>
                                        </p:tgtEl>
                                        <p:attrNameLst>
                                          <p:attrName>style.visibility</p:attrName>
                                        </p:attrNameLst>
                                      </p:cBhvr>
                                      <p:to>
                                        <p:strVal val="visible"/>
                                      </p:to>
                                    </p:set>
                                    <p:animEffect transition="in" filter="blinds(horizontal)">
                                      <p:cBhvr>
                                        <p:cTn id="37" dur="500"/>
                                        <p:tgtEl>
                                          <p:spTgt spid="29">
                                            <p:txEl>
                                              <p:pRg st="0" end="0"/>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30">
                                            <p:txEl>
                                              <p:pRg st="0" end="0"/>
                                            </p:txEl>
                                          </p:spTgt>
                                        </p:tgtEl>
                                        <p:attrNameLst>
                                          <p:attrName>style.visibility</p:attrName>
                                        </p:attrNameLst>
                                      </p:cBhvr>
                                      <p:to>
                                        <p:strVal val="visible"/>
                                      </p:to>
                                    </p:set>
                                    <p:animEffect transition="in" filter="blinds(horizontal)">
                                      <p:cBhvr>
                                        <p:cTn id="42" dur="500"/>
                                        <p:tgtEl>
                                          <p:spTgt spid="30">
                                            <p:txEl>
                                              <p:pRg st="0" end="0"/>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31">
                                            <p:txEl>
                                              <p:pRg st="0" end="0"/>
                                            </p:txEl>
                                          </p:spTgt>
                                        </p:tgtEl>
                                        <p:attrNameLst>
                                          <p:attrName>style.visibility</p:attrName>
                                        </p:attrNameLst>
                                      </p:cBhvr>
                                      <p:to>
                                        <p:strVal val="visible"/>
                                      </p:to>
                                    </p:set>
                                    <p:animEffect transition="in" filter="blinds(horizontal)">
                                      <p:cBhvr>
                                        <p:cTn id="47" dur="500"/>
                                        <p:tgtEl>
                                          <p:spTgt spid="31">
                                            <p:txEl>
                                              <p:pRg st="0" end="0"/>
                                            </p:txEl>
                                          </p:spTgt>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ntr" presetSubtype="10" fill="hold" nodeType="clickEffect">
                                  <p:stCondLst>
                                    <p:cond delay="0"/>
                                  </p:stCondLst>
                                  <p:childTnLst>
                                    <p:set>
                                      <p:cBhvr>
                                        <p:cTn id="51" dur="1" fill="hold">
                                          <p:stCondLst>
                                            <p:cond delay="0"/>
                                          </p:stCondLst>
                                        </p:cTn>
                                        <p:tgtEl>
                                          <p:spTgt spid="32">
                                            <p:txEl>
                                              <p:pRg st="0" end="0"/>
                                            </p:txEl>
                                          </p:spTgt>
                                        </p:tgtEl>
                                        <p:attrNameLst>
                                          <p:attrName>style.visibility</p:attrName>
                                        </p:attrNameLst>
                                      </p:cBhvr>
                                      <p:to>
                                        <p:strVal val="visible"/>
                                      </p:to>
                                    </p:set>
                                    <p:animEffect transition="in" filter="blinds(horizontal)">
                                      <p:cBhvr>
                                        <p:cTn id="52" dur="500"/>
                                        <p:tgtEl>
                                          <p:spTgt spid="3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p:nvPr/>
        </p:nvCxnSpPr>
        <p:spPr>
          <a:xfrm flipV="1">
            <a:off x="807834" y="795703"/>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3252814"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文言知识梳理</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38" name="矩形 37"/>
          <p:cNvSpPr>
            <a:spLocks noChangeArrowheads="1"/>
          </p:cNvSpPr>
          <p:nvPr/>
        </p:nvSpPr>
        <p:spPr bwMode="auto">
          <a:xfrm>
            <a:off x="605614" y="909994"/>
            <a:ext cx="1153197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2610485"/>
              </a:tabLst>
            </a:pPr>
            <a:r>
              <a:rPr lang="en-US" altLang="zh-CN" sz="2400" kern="100">
                <a:latin typeface="微软雅黑" panose="020b0503020204020204" pitchFamily="34" charset="-122"/>
                <a:ea typeface="微软雅黑" panose="020b0503020204020204" pitchFamily="34" charset="-122"/>
                <a:cs typeface="Times New Roman" panose="02020603050405020304"/>
              </a:rPr>
              <a:t>5.</a:t>
            </a:r>
            <a:r>
              <a:rPr lang="zh-CN" altLang="en-US" sz="2400" kern="100">
                <a:latin typeface="微软雅黑" panose="020b0503020204020204" pitchFamily="34" charset="-122"/>
                <a:ea typeface="微软雅黑" panose="020b0503020204020204" pitchFamily="34" charset="-122"/>
                <a:cs typeface="Times New Roman" panose="02020603050405020304"/>
              </a:rPr>
              <a:t>一词多义</a:t>
            </a:r>
            <a:endParaRPr lang="zh-CN" altLang="zh-CN" sz="1050" kern="100">
              <a:effectLst/>
              <a:latin typeface="微软雅黑" panose="020b0503020204020204" pitchFamily="34" charset="-122"/>
              <a:ea typeface="微软雅黑" panose="020b0503020204020204" pitchFamily="34" charset="-122"/>
              <a:cs typeface="Courier New" panose="02070309020205020404"/>
            </a:endParaRPr>
          </a:p>
        </p:txBody>
      </p:sp>
      <p:graphicFrame>
        <p:nvGraphicFramePr>
          <p:cNvPr id="18" name="对象 17"/>
          <p:cNvGraphicFramePr>
            <a:graphicFrameLocks noChangeAspect="1"/>
          </p:cNvGraphicFramePr>
          <p:nvPr/>
        </p:nvGraphicFramePr>
        <p:xfrm>
          <a:off x="1292225" y="2162170"/>
          <a:ext cx="7899400" cy="3568700"/>
        </p:xfrm>
        <a:graphic>
          <a:graphicData uri="http://schemas.openxmlformats.org/presentationml/2006/ole">
            <mc:AlternateContent>
              <mc:Choice xmlns:v="urn:schemas-microsoft-com:vml" Requires="v">
                <p:oleObj spid="_x0000_s1047" name="文档" r:id="rId3" imgW="7913370" imgH="3596640" progId="Word.Document.12">
                  <p:embed/>
                </p:oleObj>
              </mc:Choice>
              <mc:Fallback>
                <p:oleObj name="文档" r:id="rId3" imgW="7913370" imgH="3596640" progId="Word.Document.12">
                  <p:embed/>
                  <p:pic>
                    <p:nvPicPr>
                      <p:cNvPr id="0" name="OLE substitute image"/>
                      <p:cNvPicPr/>
                      <p:nvPr/>
                    </p:nvPicPr>
                    <p:blipFill>
                      <a:blip r:embed="rId4"/>
                      <a:stretch>
                        <a:fillRect/>
                      </a:stretch>
                    </p:blipFill>
                    <p:spPr>
                      <a:xfrm>
                        <a:off x="1292225" y="2162170"/>
                        <a:ext cx="7899400" cy="3568700"/>
                      </a:xfrm>
                      <a:prstGeom prst="rect">
                        <a:avLst/>
                      </a:prstGeom>
                    </p:spPr>
                  </p:pic>
                </p:oleObj>
              </mc:Fallback>
            </mc:AlternateContent>
          </a:graphicData>
        </a:graphic>
      </p:graphicFrame>
      <p:sp>
        <p:nvSpPr>
          <p:cNvPr id="20" name="矩形 19"/>
          <p:cNvSpPr/>
          <p:nvPr/>
        </p:nvSpPr>
        <p:spPr>
          <a:xfrm>
            <a:off x="5205876" y="2758609"/>
            <a:ext cx="1731564"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表时间，在</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33" name="矩形 32"/>
          <p:cNvSpPr/>
          <p:nvPr/>
        </p:nvSpPr>
        <p:spPr>
          <a:xfrm>
            <a:off x="4205999" y="3287661"/>
            <a:ext cx="494046"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来</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34" name="矩形 33"/>
          <p:cNvSpPr/>
          <p:nvPr/>
        </p:nvSpPr>
        <p:spPr>
          <a:xfrm>
            <a:off x="5071108" y="3881530"/>
            <a:ext cx="803425"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凭借</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35" name="矩形 34"/>
          <p:cNvSpPr/>
          <p:nvPr/>
        </p:nvSpPr>
        <p:spPr>
          <a:xfrm>
            <a:off x="3450901" y="4491452"/>
            <a:ext cx="494046"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把</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36" name="矩形 35"/>
          <p:cNvSpPr/>
          <p:nvPr/>
        </p:nvSpPr>
        <p:spPr>
          <a:xfrm>
            <a:off x="4520022" y="5042538"/>
            <a:ext cx="494046"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用</a:t>
            </a:r>
            <a:endParaRPr lang="zh-CN" altLang="en-US" sz="2400" b="1">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blinds(horizontal)">
                                      <p:cBhvr>
                                        <p:cTn id="7" dur="500"/>
                                        <p:tgtEl>
                                          <p:spTgt spid="20">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3">
                                            <p:txEl>
                                              <p:pRg st="0" end="0"/>
                                            </p:txEl>
                                          </p:spTgt>
                                        </p:tgtEl>
                                        <p:attrNameLst>
                                          <p:attrName>style.visibility</p:attrName>
                                        </p:attrNameLst>
                                      </p:cBhvr>
                                      <p:to>
                                        <p:strVal val="visible"/>
                                      </p:to>
                                    </p:set>
                                    <p:animEffect transition="in" filter="blinds(horizontal)">
                                      <p:cBhvr>
                                        <p:cTn id="12" dur="500"/>
                                        <p:tgtEl>
                                          <p:spTgt spid="3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4">
                                            <p:txEl>
                                              <p:pRg st="0" end="0"/>
                                            </p:txEl>
                                          </p:spTgt>
                                        </p:tgtEl>
                                        <p:attrNameLst>
                                          <p:attrName>style.visibility</p:attrName>
                                        </p:attrNameLst>
                                      </p:cBhvr>
                                      <p:to>
                                        <p:strVal val="visible"/>
                                      </p:to>
                                    </p:set>
                                    <p:animEffect transition="in" filter="blinds(horizontal)">
                                      <p:cBhvr>
                                        <p:cTn id="17" dur="500"/>
                                        <p:tgtEl>
                                          <p:spTgt spid="34">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5">
                                            <p:txEl>
                                              <p:pRg st="0" end="0"/>
                                            </p:txEl>
                                          </p:spTgt>
                                        </p:tgtEl>
                                        <p:attrNameLst>
                                          <p:attrName>style.visibility</p:attrName>
                                        </p:attrNameLst>
                                      </p:cBhvr>
                                      <p:to>
                                        <p:strVal val="visible"/>
                                      </p:to>
                                    </p:set>
                                    <p:animEffect transition="in" filter="blinds(horizontal)">
                                      <p:cBhvr>
                                        <p:cTn id="22" dur="500"/>
                                        <p:tgtEl>
                                          <p:spTgt spid="35">
                                            <p:txEl>
                                              <p:pRg st="0" end="0"/>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6">
                                            <p:txEl>
                                              <p:pRg st="0" end="0"/>
                                            </p:txEl>
                                          </p:spTgt>
                                        </p:tgtEl>
                                        <p:attrNameLst>
                                          <p:attrName>style.visibility</p:attrName>
                                        </p:attrNameLst>
                                      </p:cBhvr>
                                      <p:to>
                                        <p:strVal val="visible"/>
                                      </p:to>
                                    </p:set>
                                    <p:animEffect transition="in" filter="blinds(horizontal)">
                                      <p:cBhvr>
                                        <p:cTn id="27" dur="500"/>
                                        <p:tgtEl>
                                          <p:spTgt spid="3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p:nvPr/>
        </p:nvCxnSpPr>
        <p:spPr>
          <a:xfrm flipV="1">
            <a:off x="807834" y="795703"/>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3252814"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文言知识梳理</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38" name="矩形 37"/>
          <p:cNvSpPr>
            <a:spLocks noChangeArrowheads="1"/>
          </p:cNvSpPr>
          <p:nvPr/>
        </p:nvSpPr>
        <p:spPr bwMode="auto">
          <a:xfrm>
            <a:off x="605614" y="909994"/>
            <a:ext cx="1153197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2610485"/>
              </a:tabLst>
            </a:pPr>
            <a:r>
              <a:rPr lang="en-US" altLang="zh-CN" sz="2400" kern="100">
                <a:latin typeface="微软雅黑" panose="020b0503020204020204" pitchFamily="34" charset="-122"/>
                <a:ea typeface="微软雅黑" panose="020b0503020204020204" pitchFamily="34" charset="-122"/>
                <a:cs typeface="Times New Roman" panose="02020603050405020304"/>
              </a:rPr>
              <a:t>6.</a:t>
            </a:r>
            <a:r>
              <a:rPr lang="zh-CN" altLang="en-US" sz="2400" kern="100">
                <a:latin typeface="微软雅黑" panose="020b0503020204020204" pitchFamily="34" charset="-122"/>
                <a:ea typeface="微软雅黑" panose="020b0503020204020204" pitchFamily="34" charset="-122"/>
                <a:cs typeface="Times New Roman" panose="02020603050405020304"/>
              </a:rPr>
              <a:t>词类活用</a:t>
            </a:r>
            <a:endParaRPr lang="zh-CN" altLang="zh-CN" sz="1050" kern="100">
              <a:effectLst/>
              <a:latin typeface="微软雅黑" panose="020b0503020204020204" pitchFamily="34" charset="-122"/>
              <a:ea typeface="微软雅黑" panose="020b0503020204020204" pitchFamily="34" charset="-122"/>
              <a:cs typeface="Courier New" panose="02070309020205020404"/>
            </a:endParaRPr>
          </a:p>
        </p:txBody>
      </p:sp>
      <p:graphicFrame>
        <p:nvGraphicFramePr>
          <p:cNvPr id="23" name="对象 22"/>
          <p:cNvGraphicFramePr>
            <a:graphicFrameLocks noChangeAspect="1"/>
          </p:cNvGraphicFramePr>
          <p:nvPr/>
        </p:nvGraphicFramePr>
        <p:xfrm>
          <a:off x="625457" y="2107569"/>
          <a:ext cx="10598150" cy="2941638"/>
        </p:xfrm>
        <a:graphic>
          <a:graphicData uri="http://schemas.openxmlformats.org/presentationml/2006/ole">
            <mc:AlternateContent>
              <mc:Choice xmlns:v="urn:schemas-microsoft-com:vml" Requires="v">
                <p:oleObj spid="_x0000_s1048" name="文档" r:id="rId3" imgW="10670540" imgH="2970530" progId="Word.Document.12">
                  <p:embed/>
                </p:oleObj>
              </mc:Choice>
              <mc:Fallback>
                <p:oleObj name="文档" r:id="rId3" imgW="10670540" imgH="2970530" progId="Word.Document.12">
                  <p:embed/>
                  <p:pic>
                    <p:nvPicPr>
                      <p:cNvPr id="0" name="OLE substitute image"/>
                      <p:cNvPicPr/>
                      <p:nvPr/>
                    </p:nvPicPr>
                    <p:blipFill>
                      <a:blip r:embed="rId4"/>
                      <a:stretch>
                        <a:fillRect/>
                      </a:stretch>
                    </p:blipFill>
                    <p:spPr>
                      <a:xfrm>
                        <a:off x="625457" y="2107569"/>
                        <a:ext cx="10598150" cy="2941638"/>
                      </a:xfrm>
                      <a:prstGeom prst="rect">
                        <a:avLst/>
                      </a:prstGeom>
                    </p:spPr>
                  </p:pic>
                </p:oleObj>
              </mc:Fallback>
            </mc:AlternateContent>
          </a:graphicData>
        </a:graphic>
      </p:graphicFrame>
      <p:sp>
        <p:nvSpPr>
          <p:cNvPr id="24" name="矩形 23"/>
          <p:cNvSpPr/>
          <p:nvPr/>
        </p:nvSpPr>
        <p:spPr>
          <a:xfrm>
            <a:off x="2124477" y="2629323"/>
            <a:ext cx="494046"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下</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25" name="矩形 24"/>
          <p:cNvSpPr/>
          <p:nvPr/>
        </p:nvSpPr>
        <p:spPr>
          <a:xfrm>
            <a:off x="2772253" y="3250262"/>
            <a:ext cx="803425"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生子</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26" name="矩形 25"/>
          <p:cNvSpPr/>
          <p:nvPr/>
        </p:nvSpPr>
        <p:spPr>
          <a:xfrm>
            <a:off x="2587811" y="3823382"/>
            <a:ext cx="1112805"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执、拄</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28" name="矩形 27"/>
          <p:cNvSpPr/>
          <p:nvPr/>
        </p:nvSpPr>
        <p:spPr>
          <a:xfrm>
            <a:off x="3823404" y="4407519"/>
            <a:ext cx="3587842"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结网；用檠矫正（弓弩）</a:t>
            </a:r>
            <a:endParaRPr lang="zh-CN" altLang="en-US" sz="2400" b="1">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500"/>
                                        <p:tgtEl>
                                          <p:spTgt spid="2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5">
                                            <p:txEl>
                                              <p:pRg st="0" end="0"/>
                                            </p:txEl>
                                          </p:spTgt>
                                        </p:tgtEl>
                                        <p:attrNameLst>
                                          <p:attrName>style.visibility</p:attrName>
                                        </p:attrNameLst>
                                      </p:cBhvr>
                                      <p:to>
                                        <p:strVal val="visible"/>
                                      </p:to>
                                    </p:set>
                                    <p:animEffect transition="in" filter="blinds(horizontal)">
                                      <p:cBhvr>
                                        <p:cTn id="12" dur="500"/>
                                        <p:tgtEl>
                                          <p:spTgt spid="25">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6">
                                            <p:txEl>
                                              <p:pRg st="0" end="0"/>
                                            </p:txEl>
                                          </p:spTgt>
                                        </p:tgtEl>
                                        <p:attrNameLst>
                                          <p:attrName>style.visibility</p:attrName>
                                        </p:attrNameLst>
                                      </p:cBhvr>
                                      <p:to>
                                        <p:strVal val="visible"/>
                                      </p:to>
                                    </p:set>
                                    <p:animEffect transition="in" filter="blinds(horizontal)">
                                      <p:cBhvr>
                                        <p:cTn id="17" dur="500"/>
                                        <p:tgtEl>
                                          <p:spTgt spid="26">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8">
                                            <p:txEl>
                                              <p:pRg st="0" end="0"/>
                                            </p:txEl>
                                          </p:spTgt>
                                        </p:tgtEl>
                                        <p:attrNameLst>
                                          <p:attrName>style.visibility</p:attrName>
                                        </p:attrNameLst>
                                      </p:cBhvr>
                                      <p:to>
                                        <p:strVal val="visible"/>
                                      </p:to>
                                    </p:set>
                                    <p:animEffect transition="in" filter="blinds(horizontal)">
                                      <p:cBhvr>
                                        <p:cTn id="22" dur="500"/>
                                        <p:tgtEl>
                                          <p:spTgt spid="2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p:nvPr/>
        </p:nvCxnSpPr>
        <p:spPr>
          <a:xfrm flipV="1">
            <a:off x="807834" y="795703"/>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3252814"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文言知识梳理</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38" name="矩形 37"/>
          <p:cNvSpPr>
            <a:spLocks noChangeArrowheads="1"/>
          </p:cNvSpPr>
          <p:nvPr/>
        </p:nvSpPr>
        <p:spPr bwMode="auto">
          <a:xfrm>
            <a:off x="605614" y="909994"/>
            <a:ext cx="1153197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2610485"/>
              </a:tabLst>
            </a:pPr>
            <a:r>
              <a:rPr lang="en-US" altLang="zh-CN" sz="2400" kern="100">
                <a:latin typeface="微软雅黑" panose="020b0503020204020204" pitchFamily="34" charset="-122"/>
                <a:ea typeface="微软雅黑" panose="020b0503020204020204" pitchFamily="34" charset="-122"/>
                <a:cs typeface="Times New Roman" panose="02020603050405020304"/>
              </a:rPr>
              <a:t>6.</a:t>
            </a:r>
            <a:r>
              <a:rPr lang="zh-CN" altLang="en-US" sz="2400" kern="100">
                <a:latin typeface="微软雅黑" panose="020b0503020204020204" pitchFamily="34" charset="-122"/>
                <a:ea typeface="微软雅黑" panose="020b0503020204020204" pitchFamily="34" charset="-122"/>
                <a:cs typeface="Times New Roman" panose="02020603050405020304"/>
              </a:rPr>
              <a:t>词类活用</a:t>
            </a:r>
            <a:endParaRPr lang="zh-CN" altLang="zh-CN" sz="1050" kern="100">
              <a:effectLst/>
              <a:latin typeface="微软雅黑" panose="020b0503020204020204" pitchFamily="34" charset="-122"/>
              <a:ea typeface="微软雅黑" panose="020b0503020204020204" pitchFamily="34" charset="-122"/>
              <a:cs typeface="Courier New" panose="02070309020205020404"/>
            </a:endParaRPr>
          </a:p>
        </p:txBody>
      </p:sp>
      <p:graphicFrame>
        <p:nvGraphicFramePr>
          <p:cNvPr id="12" name="对象 11"/>
          <p:cNvGraphicFramePr>
            <a:graphicFrameLocks noChangeAspect="1"/>
          </p:cNvGraphicFramePr>
          <p:nvPr/>
        </p:nvGraphicFramePr>
        <p:xfrm>
          <a:off x="983432" y="1920509"/>
          <a:ext cx="8659813" cy="4141788"/>
        </p:xfrm>
        <a:graphic>
          <a:graphicData uri="http://schemas.openxmlformats.org/presentationml/2006/ole">
            <mc:AlternateContent>
              <mc:Choice xmlns:v="urn:schemas-microsoft-com:vml" Requires="v">
                <p:oleObj spid="_x0000_s1049" name="文档" r:id="rId3" imgW="8717915" imgH="4184015" progId="Word.Document.12">
                  <p:embed/>
                </p:oleObj>
              </mc:Choice>
              <mc:Fallback>
                <p:oleObj name="文档" r:id="rId3" imgW="8717915" imgH="4184015" progId="Word.Document.12">
                  <p:embed/>
                  <p:pic>
                    <p:nvPicPr>
                      <p:cNvPr id="0" name="OLE substitute image"/>
                      <p:cNvPicPr/>
                      <p:nvPr/>
                    </p:nvPicPr>
                    <p:blipFill>
                      <a:blip r:embed="rId4"/>
                      <a:stretch>
                        <a:fillRect/>
                      </a:stretch>
                    </p:blipFill>
                    <p:spPr>
                      <a:xfrm>
                        <a:off x="983432" y="1920509"/>
                        <a:ext cx="8659813" cy="4141788"/>
                      </a:xfrm>
                      <a:prstGeom prst="rect">
                        <a:avLst/>
                      </a:prstGeom>
                    </p:spPr>
                  </p:pic>
                </p:oleObj>
              </mc:Fallback>
            </mc:AlternateContent>
          </a:graphicData>
        </a:graphic>
      </p:graphicFrame>
      <p:sp>
        <p:nvSpPr>
          <p:cNvPr id="13" name="矩形 12"/>
          <p:cNvSpPr/>
          <p:nvPr/>
        </p:nvSpPr>
        <p:spPr>
          <a:xfrm>
            <a:off x="2972783" y="2471595"/>
            <a:ext cx="1112805"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在夜里</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14" name="矩形 13"/>
          <p:cNvSpPr/>
          <p:nvPr/>
        </p:nvSpPr>
        <p:spPr>
          <a:xfrm>
            <a:off x="3671834" y="3046000"/>
            <a:ext cx="2350323"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在早上；在晚上</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17" name="矩形 16"/>
          <p:cNvSpPr/>
          <p:nvPr/>
        </p:nvSpPr>
        <p:spPr>
          <a:xfrm>
            <a:off x="4792584" y="3630137"/>
            <a:ext cx="803425"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向上</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18" name="矩形 17"/>
          <p:cNvSpPr/>
          <p:nvPr/>
        </p:nvSpPr>
        <p:spPr>
          <a:xfrm>
            <a:off x="3213661" y="4857247"/>
            <a:ext cx="1728358"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使</a:t>
            </a:r>
            <a:r>
              <a:rPr lang="en-US" altLang="zh-CN" sz="2400" b="1">
                <a:solidFill>
                  <a:srgbClr val="FF0000"/>
                </a:solidFill>
                <a:latin typeface="+mj-ea"/>
                <a:ea typeface="+mj-ea"/>
                <a:cs typeface="Times New Roman" panose="02020603050405020304" pitchFamily="18" charset="0"/>
              </a:rPr>
              <a:t>……</a:t>
            </a:r>
            <a:r>
              <a:rPr lang="zh-CN" altLang="en-US" sz="2400" b="1">
                <a:solidFill>
                  <a:srgbClr val="FF0000"/>
                </a:solidFill>
                <a:latin typeface="Times New Roman" panose="02020603050405020304" pitchFamily="18" charset="0"/>
                <a:cs typeface="Times New Roman" panose="02020603050405020304" pitchFamily="18" charset="0"/>
              </a:rPr>
              <a:t>相斗</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20" name="矩形 19"/>
          <p:cNvSpPr/>
          <p:nvPr/>
        </p:nvSpPr>
        <p:spPr>
          <a:xfrm>
            <a:off x="3819832" y="5419350"/>
            <a:ext cx="1728358" cy="461665"/>
          </a:xfrm>
          <a:prstGeom prst="rect">
            <a:avLst/>
          </a:prstGeom>
        </p:spPr>
        <p:txBody>
          <a:bodyPr wrap="none">
            <a:spAutoFit/>
          </a:bodyPr>
          <a:lstStyle/>
          <a:p>
            <a:r>
              <a:rPr lang="zh-CN" altLang="en-US" sz="2400" b="1">
                <a:solidFill>
                  <a:srgbClr val="FF0000"/>
                </a:solidFill>
                <a:latin typeface="+mj-ea"/>
                <a:ea typeface="+mj-ea"/>
                <a:cs typeface="Times New Roman" panose="02020603050405020304" pitchFamily="18" charset="0"/>
              </a:rPr>
              <a:t>使</a:t>
            </a:r>
            <a:r>
              <a:rPr lang="en-US" altLang="zh-CN" sz="2400" b="1">
                <a:solidFill>
                  <a:srgbClr val="FF0000"/>
                </a:solidFill>
                <a:latin typeface="+mj-ea"/>
                <a:ea typeface="+mj-ea"/>
                <a:cs typeface="Times New Roman" panose="02020603050405020304" pitchFamily="18" charset="0"/>
              </a:rPr>
              <a:t>……</a:t>
            </a:r>
            <a:r>
              <a:rPr lang="zh-CN" altLang="en-US" sz="2400" b="1">
                <a:solidFill>
                  <a:srgbClr val="FF0000"/>
                </a:solidFill>
                <a:latin typeface="+mj-ea"/>
                <a:ea typeface="+mj-ea"/>
                <a:cs typeface="Times New Roman" panose="02020603050405020304" pitchFamily="18" charset="0"/>
              </a:rPr>
              <a:t>投降</a:t>
            </a:r>
            <a:endParaRPr lang="zh-CN" altLang="en-US" sz="2400" b="1">
              <a:solidFill>
                <a:srgbClr val="FF0000"/>
              </a:solidFill>
              <a:latin typeface="+mj-ea"/>
              <a:ea typeface="+mj-ea"/>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linds(horizontal)">
                                      <p:cBhvr>
                                        <p:cTn id="7" dur="500"/>
                                        <p:tgtEl>
                                          <p:spTgt spid="1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4">
                                            <p:txEl>
                                              <p:pRg st="0" end="0"/>
                                            </p:txEl>
                                          </p:spTgt>
                                        </p:tgtEl>
                                        <p:attrNameLst>
                                          <p:attrName>style.visibility</p:attrName>
                                        </p:attrNameLst>
                                      </p:cBhvr>
                                      <p:to>
                                        <p:strVal val="visible"/>
                                      </p:to>
                                    </p:set>
                                    <p:animEffect transition="in" filter="blinds(horizontal)">
                                      <p:cBhvr>
                                        <p:cTn id="12" dur="500"/>
                                        <p:tgtEl>
                                          <p:spTgt spid="1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7">
                                            <p:txEl>
                                              <p:pRg st="0" end="0"/>
                                            </p:txEl>
                                          </p:spTgt>
                                        </p:tgtEl>
                                        <p:attrNameLst>
                                          <p:attrName>style.visibility</p:attrName>
                                        </p:attrNameLst>
                                      </p:cBhvr>
                                      <p:to>
                                        <p:strVal val="visible"/>
                                      </p:to>
                                    </p:set>
                                    <p:animEffect transition="in" filter="blinds(horizontal)">
                                      <p:cBhvr>
                                        <p:cTn id="17" dur="500"/>
                                        <p:tgtEl>
                                          <p:spTgt spid="17">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8">
                                            <p:txEl>
                                              <p:pRg st="0" end="0"/>
                                            </p:txEl>
                                          </p:spTgt>
                                        </p:tgtEl>
                                        <p:attrNameLst>
                                          <p:attrName>style.visibility</p:attrName>
                                        </p:attrNameLst>
                                      </p:cBhvr>
                                      <p:to>
                                        <p:strVal val="visible"/>
                                      </p:to>
                                    </p:set>
                                    <p:animEffect transition="in" filter="blinds(horizontal)">
                                      <p:cBhvr>
                                        <p:cTn id="22" dur="500"/>
                                        <p:tgtEl>
                                          <p:spTgt spid="18">
                                            <p:txEl>
                                              <p:pRg st="0" end="0"/>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20">
                                            <p:txEl>
                                              <p:pRg st="0" end="0"/>
                                            </p:txEl>
                                          </p:spTgt>
                                        </p:tgtEl>
                                        <p:attrNameLst>
                                          <p:attrName>style.visibility</p:attrName>
                                        </p:attrNameLst>
                                      </p:cBhvr>
                                      <p:to>
                                        <p:strVal val="visible"/>
                                      </p:to>
                                    </p:set>
                                    <p:animEffect transition="in" filter="blinds(horizontal)">
                                      <p:cBhvr>
                                        <p:cTn id="27"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p:nvPr/>
        </p:nvCxnSpPr>
        <p:spPr>
          <a:xfrm flipV="1">
            <a:off x="807834" y="795703"/>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3252814"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文言知识梳理</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38" name="矩形 37"/>
          <p:cNvSpPr>
            <a:spLocks noChangeArrowheads="1"/>
          </p:cNvSpPr>
          <p:nvPr/>
        </p:nvSpPr>
        <p:spPr bwMode="auto">
          <a:xfrm>
            <a:off x="605614" y="909994"/>
            <a:ext cx="1153197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2610485"/>
              </a:tabLst>
            </a:pPr>
            <a:r>
              <a:rPr lang="en-US" altLang="zh-CN" sz="2400" kern="100">
                <a:latin typeface="微软雅黑" panose="020b0503020204020204" pitchFamily="34" charset="-122"/>
                <a:ea typeface="微软雅黑" panose="020b0503020204020204" pitchFamily="34" charset="-122"/>
                <a:cs typeface="Times New Roman" panose="02020603050405020304"/>
              </a:rPr>
              <a:t>6.</a:t>
            </a:r>
            <a:r>
              <a:rPr lang="zh-CN" altLang="en-US" sz="2400" kern="100">
                <a:latin typeface="微软雅黑" panose="020b0503020204020204" pitchFamily="34" charset="-122"/>
                <a:ea typeface="微软雅黑" panose="020b0503020204020204" pitchFamily="34" charset="-122"/>
                <a:cs typeface="Times New Roman" panose="02020603050405020304"/>
              </a:rPr>
              <a:t>词类活用</a:t>
            </a:r>
            <a:endParaRPr lang="zh-CN" altLang="zh-CN" sz="1050" kern="100">
              <a:effectLst/>
              <a:latin typeface="微软雅黑" panose="020b0503020204020204" pitchFamily="34" charset="-122"/>
              <a:ea typeface="微软雅黑" panose="020b0503020204020204" pitchFamily="34" charset="-122"/>
              <a:cs typeface="Courier New" panose="02070309020205020404"/>
            </a:endParaRPr>
          </a:p>
        </p:txBody>
      </p:sp>
      <p:graphicFrame>
        <p:nvGraphicFramePr>
          <p:cNvPr id="21" name="对象 20"/>
          <p:cNvGraphicFramePr>
            <a:graphicFrameLocks noChangeAspect="1"/>
          </p:cNvGraphicFramePr>
          <p:nvPr/>
        </p:nvGraphicFramePr>
        <p:xfrm>
          <a:off x="1415402" y="2086932"/>
          <a:ext cx="5268913" cy="2962275"/>
        </p:xfrm>
        <a:graphic>
          <a:graphicData uri="http://schemas.openxmlformats.org/presentationml/2006/ole">
            <mc:AlternateContent>
              <mc:Choice xmlns:v="urn:schemas-microsoft-com:vml" Requires="v">
                <p:oleObj spid="_x0000_s1050" name="文档" r:id="rId3" imgW="5280025" imgH="2969260" progId="Word.Document.12">
                  <p:embed/>
                </p:oleObj>
              </mc:Choice>
              <mc:Fallback>
                <p:oleObj name="文档" r:id="rId3" imgW="5280025" imgH="2969260" progId="Word.Document.12">
                  <p:embed/>
                  <p:pic>
                    <p:nvPicPr>
                      <p:cNvPr id="0" name="OLE substitute image"/>
                      <p:cNvPicPr/>
                      <p:nvPr/>
                    </p:nvPicPr>
                    <p:blipFill>
                      <a:blip r:embed="rId4"/>
                      <a:stretch>
                        <a:fillRect/>
                      </a:stretch>
                    </p:blipFill>
                    <p:spPr>
                      <a:xfrm>
                        <a:off x="1415402" y="2086932"/>
                        <a:ext cx="5268913" cy="2962275"/>
                      </a:xfrm>
                      <a:prstGeom prst="rect">
                        <a:avLst/>
                      </a:prstGeom>
                    </p:spPr>
                  </p:pic>
                </p:oleObj>
              </mc:Fallback>
            </mc:AlternateContent>
          </a:graphicData>
        </a:graphic>
      </p:graphicFrame>
      <p:sp>
        <p:nvSpPr>
          <p:cNvPr id="22" name="矩形 21"/>
          <p:cNvSpPr/>
          <p:nvPr/>
        </p:nvSpPr>
        <p:spPr>
          <a:xfrm>
            <a:off x="3514988" y="2618306"/>
            <a:ext cx="2040943" cy="461665"/>
          </a:xfrm>
          <a:prstGeom prst="rect">
            <a:avLst/>
          </a:prstGeom>
        </p:spPr>
        <p:txBody>
          <a:bodyPr wrap="none">
            <a:spAutoFit/>
          </a:bodyPr>
          <a:lstStyle/>
          <a:p>
            <a:r>
              <a:rPr lang="zh-CN" altLang="en-US" sz="2400" b="1">
                <a:solidFill>
                  <a:srgbClr val="FF0000"/>
                </a:solidFill>
                <a:latin typeface="+mj-ea"/>
                <a:ea typeface="+mj-ea"/>
                <a:cs typeface="Times New Roman" panose="02020603050405020304" pitchFamily="18" charset="0"/>
              </a:rPr>
              <a:t>认为</a:t>
            </a:r>
            <a:r>
              <a:rPr lang="en-US" altLang="zh-CN" sz="2400" b="1">
                <a:solidFill>
                  <a:srgbClr val="FF0000"/>
                </a:solidFill>
                <a:latin typeface="+mj-ea"/>
                <a:ea typeface="+mj-ea"/>
                <a:cs typeface="Times New Roman" panose="02020603050405020304" pitchFamily="18" charset="0"/>
              </a:rPr>
              <a:t>……</a:t>
            </a:r>
            <a:r>
              <a:rPr lang="zh-CN" altLang="en-US" sz="2400" b="1">
                <a:solidFill>
                  <a:srgbClr val="FF0000"/>
                </a:solidFill>
                <a:latin typeface="+mj-ea"/>
                <a:ea typeface="+mj-ea"/>
                <a:cs typeface="Times New Roman" panose="02020603050405020304" pitchFamily="18" charset="0"/>
              </a:rPr>
              <a:t>豪壮</a:t>
            </a:r>
            <a:endParaRPr lang="zh-CN" altLang="en-US" sz="2400" b="1">
              <a:solidFill>
                <a:srgbClr val="FF0000"/>
              </a:solidFill>
              <a:latin typeface="+mj-ea"/>
              <a:ea typeface="+mj-ea"/>
              <a:cs typeface="Times New Roman" panose="02020603050405020304" pitchFamily="18" charset="0"/>
            </a:endParaRPr>
          </a:p>
        </p:txBody>
      </p:sp>
      <p:sp>
        <p:nvSpPr>
          <p:cNvPr id="23" name="矩形 22"/>
          <p:cNvSpPr/>
          <p:nvPr/>
        </p:nvSpPr>
        <p:spPr>
          <a:xfrm>
            <a:off x="3318536" y="3191426"/>
            <a:ext cx="1731564" cy="461665"/>
          </a:xfrm>
          <a:prstGeom prst="rect">
            <a:avLst/>
          </a:prstGeom>
        </p:spPr>
        <p:txBody>
          <a:bodyPr wrap="none">
            <a:spAutoFit/>
          </a:bodyPr>
          <a:lstStyle/>
          <a:p>
            <a:r>
              <a:rPr lang="zh-CN" altLang="en-US" sz="2400" b="1">
                <a:solidFill>
                  <a:srgbClr val="FF0000"/>
                </a:solidFill>
                <a:latin typeface="+mj-ea"/>
                <a:ea typeface="+mj-ea"/>
                <a:cs typeface="Times New Roman" panose="02020603050405020304" pitchFamily="18" charset="0"/>
              </a:rPr>
              <a:t>以</a:t>
            </a:r>
            <a:r>
              <a:rPr lang="en-US" altLang="zh-CN" sz="2400" b="1">
                <a:solidFill>
                  <a:srgbClr val="FF0000"/>
                </a:solidFill>
                <a:latin typeface="+mj-ea"/>
                <a:ea typeface="+mj-ea"/>
                <a:cs typeface="Times New Roman" panose="02020603050405020304" pitchFamily="18" charset="0"/>
              </a:rPr>
              <a:t>……</a:t>
            </a:r>
            <a:r>
              <a:rPr lang="zh-CN" altLang="en-US" sz="2400" b="1">
                <a:solidFill>
                  <a:srgbClr val="FF0000"/>
                </a:solidFill>
                <a:latin typeface="+mj-ea"/>
                <a:ea typeface="+mj-ea"/>
                <a:cs typeface="Times New Roman" panose="02020603050405020304" pitchFamily="18" charset="0"/>
              </a:rPr>
              <a:t>为乐</a:t>
            </a:r>
            <a:endParaRPr lang="zh-CN" altLang="en-US" sz="2400" b="1">
              <a:solidFill>
                <a:srgbClr val="FF0000"/>
              </a:solidFill>
              <a:latin typeface="+mj-ea"/>
              <a:ea typeface="+mj-ea"/>
              <a:cs typeface="Times New Roman" panose="02020603050405020304" pitchFamily="18" charset="0"/>
            </a:endParaRPr>
          </a:p>
        </p:txBody>
      </p:sp>
      <p:sp>
        <p:nvSpPr>
          <p:cNvPr id="24" name="矩形 23"/>
          <p:cNvSpPr/>
          <p:nvPr/>
        </p:nvSpPr>
        <p:spPr>
          <a:xfrm>
            <a:off x="3644344" y="4407519"/>
            <a:ext cx="1731564" cy="461665"/>
          </a:xfrm>
          <a:prstGeom prst="rect">
            <a:avLst/>
          </a:prstGeom>
        </p:spPr>
        <p:txBody>
          <a:bodyPr wrap="none">
            <a:spAutoFit/>
          </a:bodyPr>
          <a:lstStyle/>
          <a:p>
            <a:r>
              <a:rPr lang="zh-CN" altLang="en-US" sz="2400" b="1">
                <a:solidFill>
                  <a:srgbClr val="FF0000"/>
                </a:solidFill>
                <a:latin typeface="+mj-ea"/>
                <a:ea typeface="+mj-ea"/>
                <a:cs typeface="Times New Roman" panose="02020603050405020304" pitchFamily="18" charset="0"/>
              </a:rPr>
              <a:t>使</a:t>
            </a:r>
            <a:r>
              <a:rPr lang="en-US" altLang="zh-CN" sz="2400" b="1">
                <a:solidFill>
                  <a:srgbClr val="FF0000"/>
                </a:solidFill>
                <a:latin typeface="+mj-ea"/>
                <a:ea typeface="+mj-ea"/>
                <a:cs typeface="Times New Roman" panose="02020603050405020304" pitchFamily="18" charset="0"/>
              </a:rPr>
              <a:t>……</a:t>
            </a:r>
            <a:r>
              <a:rPr lang="zh-CN" altLang="en-US" sz="2400" b="1">
                <a:solidFill>
                  <a:srgbClr val="FF0000"/>
                </a:solidFill>
                <a:latin typeface="+mj-ea"/>
                <a:ea typeface="+mj-ea"/>
                <a:cs typeface="Times New Roman" panose="02020603050405020304" pitchFamily="18" charset="0"/>
              </a:rPr>
              <a:t>受苦</a:t>
            </a:r>
            <a:endParaRPr lang="zh-CN" altLang="en-US" sz="2400" b="1">
              <a:solidFill>
                <a:srgbClr val="FF0000"/>
              </a:solidFill>
              <a:latin typeface="+mj-ea"/>
              <a:ea typeface="+mj-ea"/>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blinds(horizontal)">
                                      <p:cBhvr>
                                        <p:cTn id="7" dur="500"/>
                                        <p:tgtEl>
                                          <p:spTgt spid="2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3">
                                            <p:txEl>
                                              <p:pRg st="0" end="0"/>
                                            </p:txEl>
                                          </p:spTgt>
                                        </p:tgtEl>
                                        <p:attrNameLst>
                                          <p:attrName>style.visibility</p:attrName>
                                        </p:attrNameLst>
                                      </p:cBhvr>
                                      <p:to>
                                        <p:strVal val="visible"/>
                                      </p:to>
                                    </p:set>
                                    <p:animEffect transition="in" filter="blinds(horizontal)">
                                      <p:cBhvr>
                                        <p:cTn id="12" dur="500"/>
                                        <p:tgtEl>
                                          <p:spTgt spid="2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4">
                                            <p:txEl>
                                              <p:pRg st="0" end="0"/>
                                            </p:txEl>
                                          </p:spTgt>
                                        </p:tgtEl>
                                        <p:attrNameLst>
                                          <p:attrName>style.visibility</p:attrName>
                                        </p:attrNameLst>
                                      </p:cBhvr>
                                      <p:to>
                                        <p:strVal val="visible"/>
                                      </p:to>
                                    </p:set>
                                    <p:animEffect transition="in" filter="blinds(horizontal)">
                                      <p:cBhvr>
                                        <p:cTn id="17"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p:nvPr/>
        </p:nvCxnSpPr>
        <p:spPr>
          <a:xfrm flipV="1">
            <a:off x="807834" y="795703"/>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3252814"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文言知识梳理</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38" name="矩形 37"/>
          <p:cNvSpPr>
            <a:spLocks noChangeArrowheads="1"/>
          </p:cNvSpPr>
          <p:nvPr/>
        </p:nvSpPr>
        <p:spPr bwMode="auto">
          <a:xfrm>
            <a:off x="605614" y="909994"/>
            <a:ext cx="1153197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2610485"/>
              </a:tabLst>
            </a:pPr>
            <a:r>
              <a:rPr lang="en-US" altLang="zh-CN" sz="2400" kern="100">
                <a:latin typeface="微软雅黑" panose="020b0503020204020204" pitchFamily="34" charset="-122"/>
                <a:ea typeface="微软雅黑" panose="020b0503020204020204" pitchFamily="34" charset="-122"/>
                <a:cs typeface="Times New Roman" panose="02020603050405020304"/>
              </a:rPr>
              <a:t>7.</a:t>
            </a:r>
            <a:r>
              <a:rPr lang="zh-CN" altLang="en-US" sz="2400" kern="100">
                <a:latin typeface="微软雅黑" panose="020b0503020204020204" pitchFamily="34" charset="-122"/>
                <a:ea typeface="微软雅黑" panose="020b0503020204020204" pitchFamily="34" charset="-122"/>
                <a:cs typeface="Times New Roman" panose="02020603050405020304"/>
              </a:rPr>
              <a:t>文言句式</a:t>
            </a:r>
            <a:endParaRPr lang="zh-CN" altLang="zh-CN" sz="1050" kern="100">
              <a:effectLst/>
              <a:latin typeface="微软雅黑" panose="020b0503020204020204" pitchFamily="34" charset="-122"/>
              <a:ea typeface="微软雅黑" panose="020b0503020204020204" pitchFamily="34" charset="-122"/>
              <a:cs typeface="Courier New" panose="02070309020205020404"/>
            </a:endParaRPr>
          </a:p>
        </p:txBody>
      </p:sp>
      <p:sp>
        <p:nvSpPr>
          <p:cNvPr id="17" name="矩形 16"/>
          <p:cNvSpPr>
            <a:spLocks noChangeArrowheads="1"/>
          </p:cNvSpPr>
          <p:nvPr/>
        </p:nvSpPr>
        <p:spPr bwMode="auto">
          <a:xfrm>
            <a:off x="605614" y="1508276"/>
            <a:ext cx="11192821" cy="4967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0000"/>
              </a:lnSpc>
              <a:spcAft>
                <a:spcPct val="0"/>
              </a:spcAft>
              <a:tabLst>
                <a:tab pos="2610485"/>
              </a:tabLst>
            </a:pPr>
            <a:r>
              <a:rPr lang="en-US" altLang="zh-CN" sz="2400" b="1" kern="100">
                <a:latin typeface="Times New Roman" panose="02020603050405020304"/>
                <a:cs typeface="Courier New" panose="02070309020205020404"/>
              </a:rPr>
              <a:t>(1)</a:t>
            </a:r>
            <a:r>
              <a:rPr lang="zh-CN" altLang="zh-CN" sz="2400" b="1" kern="100">
                <a:latin typeface="Times New Roman" panose="02020603050405020304"/>
                <a:cs typeface="Times New Roman" panose="02020603050405020304"/>
              </a:rPr>
              <a:t>缑王者，昆邪王姊子也　</a:t>
            </a:r>
            <a:r>
              <a:rPr lang="en-US" altLang="zh-CN" sz="2400" b="1" kern="100">
                <a:latin typeface="Times New Roman" panose="02020603050405020304"/>
                <a:cs typeface="Times New Roman" panose="02020603050405020304"/>
              </a:rPr>
              <a:t>_______________________________________________</a:t>
            </a:r>
            <a:endParaRPr lang="zh-CN" altLang="zh-CN" sz="1050" kern="100">
              <a:latin typeface="宋体" panose="02010600030101010101" pitchFamily="2" charset="-122"/>
              <a:cs typeface="Courier New" panose="02070309020205020404"/>
            </a:endParaRPr>
          </a:p>
          <a:p>
            <a:pPr algn="just">
              <a:lnSpc>
                <a:spcPct val="120000"/>
              </a:lnSpc>
              <a:spcAft>
                <a:spcPct val="0"/>
              </a:spcAft>
              <a:tabLst>
                <a:tab pos="2610485"/>
              </a:tabLst>
            </a:pPr>
            <a:r>
              <a:rPr lang="en-US" altLang="zh-CN" sz="2400" b="1" kern="100">
                <a:latin typeface="Times New Roman" panose="02020603050405020304"/>
                <a:cs typeface="Courier New" panose="02070309020205020404"/>
              </a:rPr>
              <a:t>(2)</a:t>
            </a:r>
            <a:r>
              <a:rPr lang="zh-CN" altLang="zh-CN" sz="2400" b="1" kern="100">
                <a:latin typeface="Times New Roman" panose="02020603050405020304"/>
                <a:cs typeface="Times New Roman" panose="02020603050405020304"/>
              </a:rPr>
              <a:t>非汉所望也　</a:t>
            </a:r>
            <a:r>
              <a:rPr lang="en-US" altLang="zh-CN" sz="2400" b="1" kern="100">
                <a:latin typeface="Times New Roman" panose="02020603050405020304"/>
                <a:cs typeface="Times New Roman" panose="02020603050405020304"/>
              </a:rPr>
              <a:t>_________________________________________________________</a:t>
            </a:r>
            <a:endParaRPr lang="zh-CN" altLang="zh-CN" sz="1050" kern="100">
              <a:latin typeface="宋体" panose="02010600030101010101" pitchFamily="2" charset="-122"/>
              <a:cs typeface="Courier New" panose="02070309020205020404"/>
            </a:endParaRPr>
          </a:p>
          <a:p>
            <a:pPr algn="just">
              <a:lnSpc>
                <a:spcPct val="120000"/>
              </a:lnSpc>
              <a:spcAft>
                <a:spcPct val="0"/>
              </a:spcAft>
              <a:tabLst>
                <a:tab pos="2610485"/>
              </a:tabLst>
            </a:pPr>
            <a:r>
              <a:rPr lang="en-US" altLang="zh-CN" sz="2400" b="1" kern="100">
                <a:latin typeface="Times New Roman" panose="02020603050405020304"/>
                <a:cs typeface="Courier New" panose="02070309020205020404"/>
              </a:rPr>
              <a:t>(3)</a:t>
            </a:r>
            <a:r>
              <a:rPr lang="zh-CN" altLang="zh-CN" sz="2400" b="1" kern="100">
                <a:latin typeface="Times New Roman" panose="02020603050405020304"/>
                <a:cs typeface="Times New Roman" panose="02020603050405020304"/>
              </a:rPr>
              <a:t>汉天子我丈人行也　</a:t>
            </a:r>
            <a:r>
              <a:rPr lang="en-US" altLang="zh-CN" sz="2400" b="1" kern="100">
                <a:latin typeface="Times New Roman" panose="02020603050405020304"/>
                <a:cs typeface="Times New Roman" panose="02020603050405020304"/>
              </a:rPr>
              <a:t>___________________________________________________</a:t>
            </a:r>
            <a:endParaRPr lang="zh-CN" altLang="zh-CN" sz="1050" kern="100">
              <a:latin typeface="宋体" panose="02010600030101010101" pitchFamily="2" charset="-122"/>
              <a:cs typeface="Courier New" panose="02070309020205020404"/>
            </a:endParaRPr>
          </a:p>
          <a:p>
            <a:pPr algn="just">
              <a:lnSpc>
                <a:spcPct val="120000"/>
              </a:lnSpc>
              <a:spcAft>
                <a:spcPct val="0"/>
              </a:spcAft>
              <a:tabLst>
                <a:tab pos="2610485"/>
              </a:tabLst>
            </a:pPr>
            <a:r>
              <a:rPr lang="en-US" altLang="zh-CN" sz="2400" b="1" kern="100">
                <a:latin typeface="Times New Roman" panose="02020603050405020304"/>
                <a:cs typeface="Courier New" panose="02070309020205020404"/>
              </a:rPr>
              <a:t>(4)</a:t>
            </a:r>
            <a:r>
              <a:rPr lang="zh-CN" altLang="zh-CN" sz="2400" b="1" kern="100">
                <a:latin typeface="Times New Roman" panose="02020603050405020304"/>
                <a:cs typeface="Times New Roman" panose="02020603050405020304"/>
              </a:rPr>
              <a:t>见犯乃死，重负国　</a:t>
            </a:r>
            <a:r>
              <a:rPr lang="en-US" altLang="zh-CN" sz="2400" b="1" kern="100">
                <a:latin typeface="Times New Roman" panose="02020603050405020304"/>
                <a:cs typeface="Times New Roman" panose="02020603050405020304"/>
              </a:rPr>
              <a:t>___________________________________________________</a:t>
            </a:r>
            <a:endParaRPr lang="zh-CN" altLang="zh-CN" sz="1050" kern="100">
              <a:latin typeface="宋体" panose="02010600030101010101" pitchFamily="2" charset="-122"/>
              <a:cs typeface="Courier New" panose="02070309020205020404"/>
            </a:endParaRPr>
          </a:p>
          <a:p>
            <a:pPr algn="just">
              <a:lnSpc>
                <a:spcPct val="120000"/>
              </a:lnSpc>
              <a:spcAft>
                <a:spcPct val="0"/>
              </a:spcAft>
              <a:tabLst>
                <a:tab pos="2610485"/>
              </a:tabLst>
            </a:pPr>
            <a:r>
              <a:rPr lang="en-US" altLang="zh-CN" sz="2400" b="1" kern="100">
                <a:latin typeface="Times New Roman" panose="02020603050405020304"/>
                <a:cs typeface="Courier New" panose="02070309020205020404"/>
              </a:rPr>
              <a:t>(5)</a:t>
            </a:r>
            <a:r>
              <a:rPr lang="zh-CN" altLang="zh-CN" sz="2400" b="1" kern="100">
                <a:latin typeface="Times New Roman" panose="02020603050405020304"/>
                <a:cs typeface="Times New Roman" panose="02020603050405020304"/>
              </a:rPr>
              <a:t>大臣亡罪夷灭者数十家　</a:t>
            </a:r>
            <a:r>
              <a:rPr lang="en-US" altLang="zh-CN" sz="2400" b="1" kern="100">
                <a:latin typeface="Times New Roman" panose="02020603050405020304"/>
                <a:cs typeface="Times New Roman" panose="02020603050405020304"/>
              </a:rPr>
              <a:t>_______________________________________________</a:t>
            </a:r>
            <a:endParaRPr lang="zh-CN" altLang="zh-CN" sz="1050" kern="100">
              <a:latin typeface="宋体" panose="02010600030101010101" pitchFamily="2" charset="-122"/>
              <a:cs typeface="Courier New" panose="02070309020205020404"/>
            </a:endParaRPr>
          </a:p>
          <a:p>
            <a:pPr algn="just">
              <a:lnSpc>
                <a:spcPct val="120000"/>
              </a:lnSpc>
              <a:spcAft>
                <a:spcPct val="0"/>
              </a:spcAft>
              <a:tabLst>
                <a:tab pos="2610485"/>
              </a:tabLst>
            </a:pPr>
            <a:r>
              <a:rPr lang="en-US" altLang="zh-CN" sz="2400" b="1" kern="100">
                <a:latin typeface="Times New Roman" panose="02020603050405020304"/>
                <a:cs typeface="Courier New" panose="02070309020205020404"/>
              </a:rPr>
              <a:t>(6)</a:t>
            </a:r>
            <a:r>
              <a:rPr lang="zh-CN" altLang="zh-CN" sz="2400" b="1" kern="100">
                <a:latin typeface="Times New Roman" panose="02020603050405020304"/>
                <a:cs typeface="Times New Roman" panose="02020603050405020304"/>
              </a:rPr>
              <a:t>皆为陛下所成就　</a:t>
            </a:r>
            <a:r>
              <a:rPr lang="en-US" altLang="zh-CN" sz="2400" b="1" kern="100">
                <a:latin typeface="Times New Roman" panose="02020603050405020304"/>
                <a:cs typeface="Times New Roman" panose="02020603050405020304"/>
              </a:rPr>
              <a:t>_____________________________________________________</a:t>
            </a:r>
            <a:endParaRPr lang="zh-CN" altLang="zh-CN" sz="1050" kern="100">
              <a:latin typeface="宋体" panose="02010600030101010101" pitchFamily="2" charset="-122"/>
              <a:cs typeface="Courier New" panose="02070309020205020404"/>
            </a:endParaRPr>
          </a:p>
          <a:p>
            <a:pPr algn="just">
              <a:lnSpc>
                <a:spcPct val="120000"/>
              </a:lnSpc>
              <a:spcAft>
                <a:spcPct val="0"/>
              </a:spcAft>
              <a:tabLst>
                <a:tab pos="2610485"/>
              </a:tabLst>
            </a:pPr>
            <a:r>
              <a:rPr lang="en-US" altLang="zh-CN" sz="2400" b="1" kern="100">
                <a:latin typeface="Times New Roman" panose="02020603050405020304"/>
                <a:cs typeface="Courier New" panose="02070309020205020404"/>
              </a:rPr>
              <a:t>(7)</a:t>
            </a:r>
            <a:r>
              <a:rPr lang="zh-CN" altLang="zh-CN" sz="2400" b="1" kern="100">
                <a:latin typeface="Times New Roman" panose="02020603050405020304"/>
                <a:cs typeface="Times New Roman" panose="02020603050405020304"/>
              </a:rPr>
              <a:t>何以复加　</a:t>
            </a:r>
            <a:r>
              <a:rPr lang="en-US" altLang="zh-CN" sz="2400" b="1" kern="100">
                <a:latin typeface="Times New Roman" panose="02020603050405020304"/>
                <a:cs typeface="Times New Roman" panose="02020603050405020304"/>
              </a:rPr>
              <a:t>___________________________________________________________</a:t>
            </a:r>
            <a:endParaRPr lang="zh-CN" altLang="zh-CN" sz="1050" kern="100">
              <a:latin typeface="宋体" panose="02010600030101010101" pitchFamily="2" charset="-122"/>
              <a:cs typeface="Courier New" panose="02070309020205020404"/>
            </a:endParaRPr>
          </a:p>
          <a:p>
            <a:pPr algn="just">
              <a:lnSpc>
                <a:spcPct val="120000"/>
              </a:lnSpc>
              <a:spcAft>
                <a:spcPct val="0"/>
              </a:spcAft>
              <a:tabLst>
                <a:tab pos="2610485"/>
              </a:tabLst>
            </a:pPr>
            <a:r>
              <a:rPr lang="en-US" altLang="zh-CN" sz="2400" b="1" kern="100">
                <a:latin typeface="Times New Roman" panose="02020603050405020304"/>
                <a:cs typeface="Courier New" panose="02070309020205020404"/>
              </a:rPr>
              <a:t>(8)</a:t>
            </a:r>
            <a:r>
              <a:rPr lang="zh-CN" altLang="zh-CN" sz="2400" b="1" kern="100">
                <a:latin typeface="Times New Roman" panose="02020603050405020304"/>
                <a:cs typeface="Times New Roman" panose="02020603050405020304"/>
              </a:rPr>
              <a:t>信义安所见乎　</a:t>
            </a:r>
            <a:r>
              <a:rPr lang="en-US" altLang="zh-CN" sz="2400" b="1" kern="100">
                <a:latin typeface="Times New Roman" panose="02020603050405020304"/>
                <a:cs typeface="Times New Roman" panose="02020603050405020304"/>
              </a:rPr>
              <a:t>_______________________________________________________</a:t>
            </a:r>
            <a:endParaRPr lang="zh-CN" altLang="zh-CN" sz="1050" kern="100">
              <a:latin typeface="宋体" panose="02010600030101010101" pitchFamily="2" charset="-122"/>
              <a:cs typeface="Courier New" panose="02070309020205020404"/>
            </a:endParaRPr>
          </a:p>
          <a:p>
            <a:pPr algn="just">
              <a:lnSpc>
                <a:spcPct val="120000"/>
              </a:lnSpc>
              <a:spcAft>
                <a:spcPct val="0"/>
              </a:spcAft>
              <a:tabLst>
                <a:tab pos="2610485"/>
              </a:tabLst>
            </a:pPr>
            <a:r>
              <a:rPr lang="en-US" altLang="zh-CN" sz="2400" b="1" kern="100">
                <a:latin typeface="Times New Roman" panose="02020603050405020304"/>
                <a:cs typeface="Courier New" panose="02070309020205020404"/>
              </a:rPr>
              <a:t>(9)</a:t>
            </a:r>
            <a:r>
              <a:rPr lang="zh-CN" altLang="zh-CN" sz="2400" b="1" kern="100">
                <a:latin typeface="Times New Roman" panose="02020603050405020304"/>
                <a:cs typeface="Times New Roman" panose="02020603050405020304"/>
              </a:rPr>
              <a:t>子卿尚复谁为乎　</a:t>
            </a:r>
            <a:r>
              <a:rPr lang="en-US" altLang="zh-CN" sz="2400" b="1" kern="100">
                <a:latin typeface="Times New Roman" panose="02020603050405020304"/>
                <a:cs typeface="Times New Roman" panose="02020603050405020304"/>
              </a:rPr>
              <a:t>_____________________________________________________</a:t>
            </a:r>
            <a:endParaRPr lang="zh-CN" altLang="zh-CN" sz="1050" kern="100">
              <a:latin typeface="宋体" panose="02010600030101010101" pitchFamily="2" charset="-122"/>
              <a:cs typeface="Courier New" panose="02070309020205020404"/>
            </a:endParaRPr>
          </a:p>
          <a:p>
            <a:pPr algn="just">
              <a:lnSpc>
                <a:spcPct val="120000"/>
              </a:lnSpc>
              <a:spcAft>
                <a:spcPct val="0"/>
              </a:spcAft>
              <a:tabLst>
                <a:tab pos="2610485"/>
              </a:tabLst>
            </a:pPr>
            <a:r>
              <a:rPr lang="en-US" altLang="zh-CN" sz="2400" b="1" kern="100">
                <a:latin typeface="Times New Roman" panose="02020603050405020304"/>
                <a:cs typeface="Courier New" panose="02070309020205020404"/>
              </a:rPr>
              <a:t>(10)</a:t>
            </a:r>
            <a:r>
              <a:rPr lang="zh-CN" altLang="zh-CN" sz="2400" b="1" kern="100">
                <a:latin typeface="Times New Roman" panose="02020603050405020304"/>
                <a:cs typeface="Times New Roman" panose="02020603050405020304"/>
              </a:rPr>
              <a:t>何以汝为见　</a:t>
            </a:r>
            <a:r>
              <a:rPr lang="en-US" altLang="zh-CN" sz="2400" b="1" kern="100">
                <a:latin typeface="Times New Roman" panose="02020603050405020304"/>
                <a:cs typeface="Times New Roman" panose="02020603050405020304"/>
              </a:rPr>
              <a:t>________________________________________________________</a:t>
            </a:r>
            <a:endParaRPr lang="zh-CN" altLang="zh-CN" sz="1050" kern="100">
              <a:latin typeface="宋体" panose="02010600030101010101" pitchFamily="2" charset="-122"/>
              <a:cs typeface="Courier New" panose="02070309020205020404"/>
            </a:endParaRPr>
          </a:p>
          <a:p>
            <a:pPr algn="just">
              <a:lnSpc>
                <a:spcPct val="120000"/>
              </a:lnSpc>
              <a:spcAft>
                <a:spcPct val="0"/>
              </a:spcAft>
              <a:tabLst>
                <a:tab pos="2610485"/>
              </a:tabLst>
            </a:pPr>
            <a:r>
              <a:rPr lang="en-US" altLang="zh-CN" sz="2400" b="1" kern="100">
                <a:latin typeface="Times New Roman" panose="02020603050405020304"/>
                <a:cs typeface="Courier New" panose="02070309020205020404"/>
              </a:rPr>
              <a:t>(11)</a:t>
            </a:r>
            <a:r>
              <a:rPr lang="zh-CN" altLang="zh-CN" sz="2400" b="1" kern="100">
                <a:latin typeface="Times New Roman" panose="02020603050405020304"/>
                <a:cs typeface="Times New Roman" panose="02020603050405020304"/>
              </a:rPr>
              <a:t>送匈奴使留在汉者　</a:t>
            </a:r>
            <a:r>
              <a:rPr lang="en-US" altLang="zh-CN" sz="2400" b="1" kern="100">
                <a:latin typeface="Times New Roman" panose="02020603050405020304"/>
                <a:cs typeface="Times New Roman" panose="02020603050405020304"/>
              </a:rPr>
              <a:t>__________________________________________________</a:t>
            </a:r>
            <a:endParaRPr lang="zh-CN" altLang="zh-CN" sz="1050" kern="100">
              <a:latin typeface="宋体" panose="02010600030101010101" pitchFamily="2" charset="-122"/>
              <a:cs typeface="Courier New" panose="02070309020205020404"/>
            </a:endParaRPr>
          </a:p>
        </p:txBody>
      </p:sp>
      <p:sp>
        <p:nvSpPr>
          <p:cNvPr id="18" name="矩形 17"/>
          <p:cNvSpPr/>
          <p:nvPr/>
        </p:nvSpPr>
        <p:spPr>
          <a:xfrm>
            <a:off x="4280106" y="1486242"/>
            <a:ext cx="5134739" cy="461665"/>
          </a:xfrm>
          <a:prstGeom prst="rect">
            <a:avLst/>
          </a:prstGeom>
        </p:spPr>
        <p:txBody>
          <a:bodyPr wrap="none">
            <a:spAutoFit/>
          </a:bodyPr>
          <a:lstStyle/>
          <a:p>
            <a:r>
              <a:rPr lang="zh-CN" altLang="en-US" sz="2400" b="1">
                <a:solidFill>
                  <a:srgbClr val="FF0000"/>
                </a:solidFill>
                <a:latin typeface="+mj-ea"/>
                <a:ea typeface="+mj-ea"/>
                <a:cs typeface="Times New Roman" panose="02020603050405020304" pitchFamily="18" charset="0"/>
              </a:rPr>
              <a:t>判断句，“</a:t>
            </a:r>
            <a:r>
              <a:rPr lang="en-US" altLang="zh-CN" sz="2400" b="1">
                <a:solidFill>
                  <a:srgbClr val="FF0000"/>
                </a:solidFill>
                <a:latin typeface="+mj-ea"/>
                <a:ea typeface="+mj-ea"/>
                <a:cs typeface="Times New Roman" panose="02020603050405020304" pitchFamily="18" charset="0"/>
              </a:rPr>
              <a:t>……</a:t>
            </a:r>
            <a:r>
              <a:rPr lang="zh-CN" altLang="en-US" sz="2400" b="1">
                <a:solidFill>
                  <a:srgbClr val="FF0000"/>
                </a:solidFill>
                <a:latin typeface="+mj-ea"/>
                <a:ea typeface="+mj-ea"/>
                <a:cs typeface="Times New Roman" panose="02020603050405020304" pitchFamily="18" charset="0"/>
              </a:rPr>
              <a:t>者</a:t>
            </a:r>
            <a:r>
              <a:rPr lang="en-US" altLang="zh-CN" sz="2400" b="1">
                <a:solidFill>
                  <a:srgbClr val="FF0000"/>
                </a:solidFill>
                <a:latin typeface="+mj-ea"/>
                <a:ea typeface="+mj-ea"/>
                <a:cs typeface="Times New Roman" panose="02020603050405020304" pitchFamily="18" charset="0"/>
              </a:rPr>
              <a:t>……</a:t>
            </a:r>
            <a:r>
              <a:rPr lang="zh-CN" altLang="en-US" sz="2400" b="1">
                <a:solidFill>
                  <a:srgbClr val="FF0000"/>
                </a:solidFill>
                <a:latin typeface="+mj-ea"/>
                <a:ea typeface="+mj-ea"/>
                <a:cs typeface="Times New Roman" panose="02020603050405020304" pitchFamily="18" charset="0"/>
              </a:rPr>
              <a:t>也”表示判断</a:t>
            </a:r>
            <a:endParaRPr lang="zh-CN" altLang="en-US" sz="2400" b="1">
              <a:solidFill>
                <a:srgbClr val="FF0000"/>
              </a:solidFill>
              <a:latin typeface="+mj-ea"/>
              <a:ea typeface="+mj-ea"/>
              <a:cs typeface="Times New Roman" panose="02020603050405020304" pitchFamily="18" charset="0"/>
            </a:endParaRPr>
          </a:p>
        </p:txBody>
      </p:sp>
      <p:sp>
        <p:nvSpPr>
          <p:cNvPr id="20" name="矩形 19"/>
          <p:cNvSpPr/>
          <p:nvPr/>
        </p:nvSpPr>
        <p:spPr>
          <a:xfrm>
            <a:off x="2830793" y="1935709"/>
            <a:ext cx="4052713" cy="461665"/>
          </a:xfrm>
          <a:prstGeom prst="rect">
            <a:avLst/>
          </a:prstGeom>
        </p:spPr>
        <p:txBody>
          <a:bodyPr wrap="none">
            <a:spAutoFit/>
          </a:bodyPr>
          <a:lstStyle/>
          <a:p>
            <a:r>
              <a:rPr lang="zh-CN" altLang="en-US" sz="2400" b="1">
                <a:solidFill>
                  <a:srgbClr val="FF0000"/>
                </a:solidFill>
                <a:latin typeface="+mj-ea"/>
                <a:ea typeface="+mj-ea"/>
                <a:cs typeface="Times New Roman" panose="02020603050405020304" pitchFamily="18" charset="0"/>
              </a:rPr>
              <a:t>判断句</a:t>
            </a:r>
            <a:r>
              <a:rPr lang="en-US" altLang="zh-CN" sz="2400" b="1">
                <a:solidFill>
                  <a:srgbClr val="FF0000"/>
                </a:solidFill>
                <a:latin typeface="+mj-ea"/>
                <a:ea typeface="+mj-ea"/>
                <a:cs typeface="Times New Roman" panose="02020603050405020304" pitchFamily="18" charset="0"/>
              </a:rPr>
              <a:t>,“……</a:t>
            </a:r>
            <a:r>
              <a:rPr lang="zh-CN" altLang="en-US" sz="2400" b="1">
                <a:solidFill>
                  <a:srgbClr val="FF0000"/>
                </a:solidFill>
                <a:latin typeface="+mj-ea"/>
                <a:ea typeface="+mj-ea"/>
                <a:cs typeface="Times New Roman" panose="02020603050405020304" pitchFamily="18" charset="0"/>
              </a:rPr>
              <a:t>也”表示判断</a:t>
            </a:r>
            <a:endParaRPr lang="zh-CN" altLang="en-US" sz="2400" b="1">
              <a:solidFill>
                <a:srgbClr val="FF0000"/>
              </a:solidFill>
              <a:latin typeface="+mj-ea"/>
              <a:ea typeface="+mj-ea"/>
              <a:cs typeface="Times New Roman" panose="02020603050405020304" pitchFamily="18" charset="0"/>
            </a:endParaRPr>
          </a:p>
        </p:txBody>
      </p:sp>
      <p:sp>
        <p:nvSpPr>
          <p:cNvPr id="21" name="矩形 20"/>
          <p:cNvSpPr/>
          <p:nvPr/>
        </p:nvSpPr>
        <p:spPr>
          <a:xfrm>
            <a:off x="3757013" y="2353306"/>
            <a:ext cx="4052713" cy="461665"/>
          </a:xfrm>
          <a:prstGeom prst="rect">
            <a:avLst/>
          </a:prstGeom>
        </p:spPr>
        <p:txBody>
          <a:bodyPr wrap="none">
            <a:spAutoFit/>
          </a:bodyPr>
          <a:lstStyle/>
          <a:p>
            <a:r>
              <a:rPr lang="zh-CN" altLang="en-US" sz="2400" b="1">
                <a:solidFill>
                  <a:srgbClr val="FF0000"/>
                </a:solidFill>
                <a:latin typeface="+mj-ea"/>
                <a:ea typeface="+mj-ea"/>
                <a:cs typeface="Times New Roman" panose="02020603050405020304" pitchFamily="18" charset="0"/>
              </a:rPr>
              <a:t>判断句</a:t>
            </a:r>
            <a:r>
              <a:rPr lang="en-US" altLang="zh-CN" sz="2400" b="1">
                <a:solidFill>
                  <a:srgbClr val="FF0000"/>
                </a:solidFill>
                <a:latin typeface="+mj-ea"/>
                <a:ea typeface="+mj-ea"/>
                <a:cs typeface="Times New Roman" panose="02020603050405020304" pitchFamily="18" charset="0"/>
              </a:rPr>
              <a:t>,“……</a:t>
            </a:r>
            <a:r>
              <a:rPr lang="zh-CN" altLang="en-US" sz="2400" b="1">
                <a:solidFill>
                  <a:srgbClr val="FF0000"/>
                </a:solidFill>
                <a:latin typeface="+mj-ea"/>
                <a:ea typeface="+mj-ea"/>
                <a:cs typeface="Times New Roman" panose="02020603050405020304" pitchFamily="18" charset="0"/>
              </a:rPr>
              <a:t>也”表示判断</a:t>
            </a:r>
            <a:endParaRPr lang="zh-CN" altLang="en-US" sz="2400" b="1">
              <a:solidFill>
                <a:srgbClr val="FF0000"/>
              </a:solidFill>
              <a:latin typeface="+mj-ea"/>
              <a:ea typeface="+mj-ea"/>
              <a:cs typeface="Times New Roman" panose="02020603050405020304" pitchFamily="18" charset="0"/>
            </a:endParaRPr>
          </a:p>
        </p:txBody>
      </p:sp>
      <p:sp>
        <p:nvSpPr>
          <p:cNvPr id="22" name="矩形 21"/>
          <p:cNvSpPr/>
          <p:nvPr/>
        </p:nvSpPr>
        <p:spPr>
          <a:xfrm>
            <a:off x="3745996" y="2791756"/>
            <a:ext cx="3433953" cy="461665"/>
          </a:xfrm>
          <a:prstGeom prst="rect">
            <a:avLst/>
          </a:prstGeom>
        </p:spPr>
        <p:txBody>
          <a:bodyPr wrap="none">
            <a:spAutoFit/>
          </a:bodyPr>
          <a:lstStyle/>
          <a:p>
            <a:r>
              <a:rPr lang="zh-CN" altLang="en-US" sz="2400" b="1">
                <a:solidFill>
                  <a:srgbClr val="FF0000"/>
                </a:solidFill>
                <a:latin typeface="+mj-ea"/>
                <a:ea typeface="+mj-ea"/>
                <a:cs typeface="Times New Roman" panose="02020603050405020304" pitchFamily="18" charset="0"/>
              </a:rPr>
              <a:t>被动句</a:t>
            </a:r>
            <a:r>
              <a:rPr lang="en-US" altLang="zh-CN" sz="2400" b="1">
                <a:solidFill>
                  <a:srgbClr val="FF0000"/>
                </a:solidFill>
                <a:latin typeface="+mj-ea"/>
                <a:ea typeface="+mj-ea"/>
                <a:cs typeface="Times New Roman" panose="02020603050405020304" pitchFamily="18" charset="0"/>
              </a:rPr>
              <a:t>,“</a:t>
            </a:r>
            <a:r>
              <a:rPr lang="zh-CN" altLang="en-US" sz="2400" b="1">
                <a:solidFill>
                  <a:srgbClr val="FF0000"/>
                </a:solidFill>
                <a:latin typeface="+mj-ea"/>
                <a:ea typeface="+mj-ea"/>
                <a:cs typeface="Times New Roman" panose="02020603050405020304" pitchFamily="18" charset="0"/>
              </a:rPr>
              <a:t>见”表示被动</a:t>
            </a:r>
            <a:endParaRPr lang="zh-CN" altLang="en-US" sz="2400" b="1">
              <a:solidFill>
                <a:srgbClr val="FF0000"/>
              </a:solidFill>
              <a:latin typeface="+mj-ea"/>
              <a:ea typeface="+mj-ea"/>
              <a:cs typeface="Times New Roman" panose="02020603050405020304" pitchFamily="18" charset="0"/>
            </a:endParaRPr>
          </a:p>
        </p:txBody>
      </p:sp>
      <p:sp>
        <p:nvSpPr>
          <p:cNvPr id="29" name="矩形 28"/>
          <p:cNvSpPr/>
          <p:nvPr/>
        </p:nvSpPr>
        <p:spPr>
          <a:xfrm>
            <a:off x="4299002" y="3228921"/>
            <a:ext cx="3124573" cy="461665"/>
          </a:xfrm>
          <a:prstGeom prst="rect">
            <a:avLst/>
          </a:prstGeom>
        </p:spPr>
        <p:txBody>
          <a:bodyPr wrap="none">
            <a:spAutoFit/>
          </a:bodyPr>
          <a:lstStyle/>
          <a:p>
            <a:r>
              <a:rPr lang="zh-CN" altLang="en-US" sz="2400" b="1">
                <a:solidFill>
                  <a:srgbClr val="FF0000"/>
                </a:solidFill>
                <a:latin typeface="+mj-ea"/>
                <a:ea typeface="+mj-ea"/>
                <a:cs typeface="Times New Roman" panose="02020603050405020304" pitchFamily="18" charset="0"/>
              </a:rPr>
              <a:t>被动句</a:t>
            </a:r>
            <a:r>
              <a:rPr lang="en-US" altLang="zh-CN" sz="2400" b="1">
                <a:solidFill>
                  <a:srgbClr val="FF0000"/>
                </a:solidFill>
                <a:latin typeface="+mj-ea"/>
                <a:ea typeface="+mj-ea"/>
                <a:cs typeface="Times New Roman" panose="02020603050405020304" pitchFamily="18" charset="0"/>
              </a:rPr>
              <a:t>,</a:t>
            </a:r>
            <a:r>
              <a:rPr lang="zh-CN" altLang="en-US" sz="2400" b="1">
                <a:solidFill>
                  <a:srgbClr val="FF0000"/>
                </a:solidFill>
                <a:latin typeface="+mj-ea"/>
                <a:ea typeface="+mj-ea"/>
                <a:cs typeface="Times New Roman" panose="02020603050405020304" pitchFamily="18" charset="0"/>
              </a:rPr>
              <a:t>句意表示被动</a:t>
            </a:r>
            <a:endParaRPr lang="zh-CN" altLang="en-US" sz="2400" b="1">
              <a:solidFill>
                <a:srgbClr val="FF0000"/>
              </a:solidFill>
              <a:latin typeface="+mj-ea"/>
              <a:ea typeface="+mj-ea"/>
              <a:cs typeface="Times New Roman" panose="02020603050405020304" pitchFamily="18" charset="0"/>
            </a:endParaRPr>
          </a:p>
        </p:txBody>
      </p:sp>
      <p:sp>
        <p:nvSpPr>
          <p:cNvPr id="33" name="矩形 32"/>
          <p:cNvSpPr/>
          <p:nvPr/>
        </p:nvSpPr>
        <p:spPr>
          <a:xfrm>
            <a:off x="3396967" y="3690586"/>
            <a:ext cx="5599610" cy="461665"/>
          </a:xfrm>
          <a:prstGeom prst="rect">
            <a:avLst/>
          </a:prstGeom>
        </p:spPr>
        <p:txBody>
          <a:bodyPr wrap="none">
            <a:spAutoFit/>
          </a:bodyPr>
          <a:lstStyle/>
          <a:p>
            <a:r>
              <a:rPr lang="zh-CN" altLang="en-US" sz="2400" b="1">
                <a:solidFill>
                  <a:srgbClr val="FF0000"/>
                </a:solidFill>
                <a:latin typeface="+mj-ea"/>
                <a:ea typeface="+mj-ea"/>
                <a:cs typeface="Times New Roman" panose="02020603050405020304" pitchFamily="18" charset="0"/>
              </a:rPr>
              <a:t>被动句</a:t>
            </a:r>
            <a:r>
              <a:rPr lang="en-US" altLang="zh-CN" sz="2400" b="1">
                <a:solidFill>
                  <a:srgbClr val="FF0000"/>
                </a:solidFill>
                <a:latin typeface="+mj-ea"/>
                <a:ea typeface="+mj-ea"/>
                <a:cs typeface="Times New Roman" panose="02020603050405020304" pitchFamily="18" charset="0"/>
              </a:rPr>
              <a:t>,“……</a:t>
            </a:r>
            <a:r>
              <a:rPr lang="zh-CN" altLang="en-US" sz="2400" b="1">
                <a:solidFill>
                  <a:srgbClr val="FF0000"/>
                </a:solidFill>
                <a:latin typeface="+mj-ea"/>
                <a:ea typeface="+mj-ea"/>
                <a:cs typeface="Times New Roman" panose="02020603050405020304" pitchFamily="18" charset="0"/>
              </a:rPr>
              <a:t>为</a:t>
            </a:r>
            <a:r>
              <a:rPr lang="en-US" altLang="zh-CN" sz="2400" b="1">
                <a:solidFill>
                  <a:srgbClr val="FF0000"/>
                </a:solidFill>
                <a:latin typeface="+mj-ea"/>
                <a:ea typeface="+mj-ea"/>
                <a:cs typeface="Times New Roman" panose="02020603050405020304" pitchFamily="18" charset="0"/>
              </a:rPr>
              <a:t>……</a:t>
            </a:r>
            <a:r>
              <a:rPr lang="zh-CN" altLang="en-US" sz="2400" b="1">
                <a:solidFill>
                  <a:srgbClr val="FF0000"/>
                </a:solidFill>
                <a:latin typeface="+mj-ea"/>
                <a:ea typeface="+mj-ea"/>
                <a:cs typeface="Times New Roman" panose="02020603050405020304" pitchFamily="18" charset="0"/>
              </a:rPr>
              <a:t>所</a:t>
            </a:r>
            <a:r>
              <a:rPr lang="en-US" altLang="zh-CN" sz="2400" b="1">
                <a:solidFill>
                  <a:srgbClr val="FF0000"/>
                </a:solidFill>
                <a:latin typeface="+mj-ea"/>
                <a:ea typeface="+mj-ea"/>
                <a:cs typeface="Times New Roman" panose="02020603050405020304" pitchFamily="18" charset="0"/>
              </a:rPr>
              <a:t>……”</a:t>
            </a:r>
            <a:r>
              <a:rPr lang="zh-CN" altLang="en-US" sz="2400" b="1">
                <a:solidFill>
                  <a:srgbClr val="FF0000"/>
                </a:solidFill>
                <a:latin typeface="+mj-ea"/>
                <a:ea typeface="+mj-ea"/>
                <a:cs typeface="Times New Roman" panose="02020603050405020304" pitchFamily="18" charset="0"/>
              </a:rPr>
              <a:t>表示被动</a:t>
            </a:r>
            <a:endParaRPr lang="zh-CN" altLang="en-US" sz="2400" b="1">
              <a:solidFill>
                <a:srgbClr val="FF0000"/>
              </a:solidFill>
              <a:latin typeface="+mj-ea"/>
              <a:ea typeface="+mj-ea"/>
              <a:cs typeface="Times New Roman" panose="02020603050405020304" pitchFamily="18" charset="0"/>
            </a:endParaRPr>
          </a:p>
        </p:txBody>
      </p:sp>
      <p:sp>
        <p:nvSpPr>
          <p:cNvPr id="34" name="矩形 33"/>
          <p:cNvSpPr/>
          <p:nvPr/>
        </p:nvSpPr>
        <p:spPr>
          <a:xfrm>
            <a:off x="2510397" y="4131502"/>
            <a:ext cx="4362092" cy="461665"/>
          </a:xfrm>
          <a:prstGeom prst="rect">
            <a:avLst/>
          </a:prstGeom>
        </p:spPr>
        <p:txBody>
          <a:bodyPr wrap="none">
            <a:spAutoFit/>
          </a:bodyPr>
          <a:lstStyle/>
          <a:p>
            <a:r>
              <a:rPr lang="zh-CN" altLang="en-US" sz="2400" b="1">
                <a:solidFill>
                  <a:srgbClr val="FF0000"/>
                </a:solidFill>
                <a:latin typeface="+mj-ea"/>
                <a:ea typeface="+mj-ea"/>
                <a:cs typeface="Times New Roman" panose="02020603050405020304" pitchFamily="18" charset="0"/>
              </a:rPr>
              <a:t>宾语前置句</a:t>
            </a:r>
            <a:r>
              <a:rPr lang="en-US" altLang="zh-CN" sz="2400" b="1">
                <a:solidFill>
                  <a:srgbClr val="FF0000"/>
                </a:solidFill>
                <a:latin typeface="+mj-ea"/>
                <a:ea typeface="+mj-ea"/>
                <a:cs typeface="Times New Roman" panose="02020603050405020304" pitchFamily="18" charset="0"/>
              </a:rPr>
              <a:t>,</a:t>
            </a:r>
            <a:r>
              <a:rPr lang="zh-CN" altLang="en-US" sz="2400" b="1">
                <a:solidFill>
                  <a:srgbClr val="FF0000"/>
                </a:solidFill>
                <a:latin typeface="+mj-ea"/>
                <a:ea typeface="+mj-ea"/>
                <a:cs typeface="Times New Roman" panose="02020603050405020304" pitchFamily="18" charset="0"/>
              </a:rPr>
              <a:t>应为“以何复加”</a:t>
            </a:r>
            <a:endParaRPr lang="zh-CN" altLang="en-US" sz="2400" b="1">
              <a:solidFill>
                <a:srgbClr val="FF0000"/>
              </a:solidFill>
              <a:latin typeface="+mj-ea"/>
              <a:ea typeface="+mj-ea"/>
              <a:cs typeface="Times New Roman" panose="02020603050405020304" pitchFamily="18" charset="0"/>
            </a:endParaRPr>
          </a:p>
        </p:txBody>
      </p:sp>
      <p:sp>
        <p:nvSpPr>
          <p:cNvPr id="35" name="矩形 34"/>
          <p:cNvSpPr/>
          <p:nvPr/>
        </p:nvSpPr>
        <p:spPr>
          <a:xfrm>
            <a:off x="3103023" y="4577218"/>
            <a:ext cx="4980851" cy="461665"/>
          </a:xfrm>
          <a:prstGeom prst="rect">
            <a:avLst/>
          </a:prstGeom>
        </p:spPr>
        <p:txBody>
          <a:bodyPr wrap="none">
            <a:spAutoFit/>
          </a:bodyPr>
          <a:lstStyle/>
          <a:p>
            <a:r>
              <a:rPr lang="zh-CN" altLang="en-US" sz="2400" b="1">
                <a:solidFill>
                  <a:srgbClr val="FF0000"/>
                </a:solidFill>
                <a:latin typeface="+mj-ea"/>
                <a:ea typeface="+mj-ea"/>
                <a:cs typeface="Times New Roman" panose="02020603050405020304" pitchFamily="18" charset="0"/>
              </a:rPr>
              <a:t>宾语前置句</a:t>
            </a:r>
            <a:r>
              <a:rPr lang="en-US" altLang="zh-CN" sz="2400" b="1">
                <a:solidFill>
                  <a:srgbClr val="FF0000"/>
                </a:solidFill>
                <a:latin typeface="+mj-ea"/>
                <a:ea typeface="+mj-ea"/>
                <a:cs typeface="Times New Roman" panose="02020603050405020304" pitchFamily="18" charset="0"/>
              </a:rPr>
              <a:t>,</a:t>
            </a:r>
            <a:r>
              <a:rPr lang="zh-CN" altLang="en-US" sz="2400" b="1">
                <a:solidFill>
                  <a:srgbClr val="FF0000"/>
                </a:solidFill>
                <a:latin typeface="+mj-ea"/>
                <a:ea typeface="+mj-ea"/>
                <a:cs typeface="Times New Roman" panose="02020603050405020304" pitchFamily="18" charset="0"/>
              </a:rPr>
              <a:t>应为“信义所见安乎”</a:t>
            </a:r>
            <a:endParaRPr lang="zh-CN" altLang="en-US" sz="2400" b="1">
              <a:solidFill>
                <a:srgbClr val="FF0000"/>
              </a:solidFill>
              <a:latin typeface="+mj-ea"/>
              <a:ea typeface="+mj-ea"/>
              <a:cs typeface="Times New Roman" panose="02020603050405020304" pitchFamily="18" charset="0"/>
            </a:endParaRPr>
          </a:p>
        </p:txBody>
      </p:sp>
      <p:sp>
        <p:nvSpPr>
          <p:cNvPr id="36" name="矩形 35"/>
          <p:cNvSpPr/>
          <p:nvPr/>
        </p:nvSpPr>
        <p:spPr>
          <a:xfrm>
            <a:off x="3463358" y="4996100"/>
            <a:ext cx="5290231" cy="461665"/>
          </a:xfrm>
          <a:prstGeom prst="rect">
            <a:avLst/>
          </a:prstGeom>
        </p:spPr>
        <p:txBody>
          <a:bodyPr wrap="none">
            <a:spAutoFit/>
          </a:bodyPr>
          <a:lstStyle/>
          <a:p>
            <a:r>
              <a:rPr lang="zh-CN" altLang="en-US" sz="2400" b="1">
                <a:solidFill>
                  <a:srgbClr val="FF0000"/>
                </a:solidFill>
                <a:latin typeface="+mj-ea"/>
                <a:ea typeface="+mj-ea"/>
                <a:cs typeface="Times New Roman" panose="02020603050405020304" pitchFamily="18" charset="0"/>
              </a:rPr>
              <a:t>宾语前置句</a:t>
            </a:r>
            <a:r>
              <a:rPr lang="en-US" altLang="zh-CN" sz="2400" b="1">
                <a:solidFill>
                  <a:srgbClr val="FF0000"/>
                </a:solidFill>
                <a:latin typeface="+mj-ea"/>
                <a:ea typeface="+mj-ea"/>
                <a:cs typeface="Times New Roman" panose="02020603050405020304" pitchFamily="18" charset="0"/>
              </a:rPr>
              <a:t>,</a:t>
            </a:r>
            <a:r>
              <a:rPr lang="zh-CN" altLang="en-US" sz="2400" b="1">
                <a:solidFill>
                  <a:srgbClr val="FF0000"/>
                </a:solidFill>
                <a:latin typeface="+mj-ea"/>
                <a:ea typeface="+mj-ea"/>
                <a:cs typeface="Times New Roman" panose="02020603050405020304" pitchFamily="18" charset="0"/>
              </a:rPr>
              <a:t>应为“子卿尚复为谁乎”</a:t>
            </a:r>
            <a:endParaRPr lang="zh-CN" altLang="en-US" sz="2400" b="1">
              <a:solidFill>
                <a:srgbClr val="FF0000"/>
              </a:solidFill>
              <a:latin typeface="+mj-ea"/>
              <a:ea typeface="+mj-ea"/>
              <a:cs typeface="Times New Roman" panose="02020603050405020304" pitchFamily="18" charset="0"/>
            </a:endParaRPr>
          </a:p>
        </p:txBody>
      </p:sp>
      <p:sp>
        <p:nvSpPr>
          <p:cNvPr id="37" name="矩形 36"/>
          <p:cNvSpPr/>
          <p:nvPr/>
        </p:nvSpPr>
        <p:spPr>
          <a:xfrm>
            <a:off x="2945034" y="5433265"/>
            <a:ext cx="4671472" cy="461665"/>
          </a:xfrm>
          <a:prstGeom prst="rect">
            <a:avLst/>
          </a:prstGeom>
        </p:spPr>
        <p:txBody>
          <a:bodyPr wrap="none">
            <a:spAutoFit/>
          </a:bodyPr>
          <a:lstStyle/>
          <a:p>
            <a:r>
              <a:rPr lang="zh-CN" altLang="en-US" sz="2400" b="1">
                <a:solidFill>
                  <a:srgbClr val="FF0000"/>
                </a:solidFill>
                <a:latin typeface="+mj-ea"/>
                <a:ea typeface="+mj-ea"/>
                <a:cs typeface="Times New Roman" panose="02020603050405020304" pitchFamily="18" charset="0"/>
              </a:rPr>
              <a:t>宾语前置句</a:t>
            </a:r>
            <a:r>
              <a:rPr lang="en-US" altLang="zh-CN" sz="2400" b="1">
                <a:solidFill>
                  <a:srgbClr val="FF0000"/>
                </a:solidFill>
                <a:latin typeface="+mj-ea"/>
                <a:ea typeface="+mj-ea"/>
                <a:cs typeface="Times New Roman" panose="02020603050405020304" pitchFamily="18" charset="0"/>
              </a:rPr>
              <a:t>,</a:t>
            </a:r>
            <a:r>
              <a:rPr lang="zh-CN" altLang="en-US" sz="2400" b="1">
                <a:solidFill>
                  <a:srgbClr val="FF0000"/>
                </a:solidFill>
                <a:latin typeface="+mj-ea"/>
                <a:ea typeface="+mj-ea"/>
                <a:cs typeface="Times New Roman" panose="02020603050405020304" pitchFamily="18" charset="0"/>
              </a:rPr>
              <a:t>应为“何以见汝为”</a:t>
            </a:r>
            <a:endParaRPr lang="zh-CN" altLang="en-US" sz="2400" b="1">
              <a:solidFill>
                <a:srgbClr val="FF0000"/>
              </a:solidFill>
              <a:latin typeface="+mj-ea"/>
              <a:ea typeface="+mj-ea"/>
              <a:cs typeface="Times New Roman" panose="02020603050405020304" pitchFamily="18" charset="0"/>
            </a:endParaRPr>
          </a:p>
        </p:txBody>
      </p:sp>
      <p:sp>
        <p:nvSpPr>
          <p:cNvPr id="39" name="矩形 38"/>
          <p:cNvSpPr/>
          <p:nvPr/>
        </p:nvSpPr>
        <p:spPr>
          <a:xfrm>
            <a:off x="3859303" y="5872896"/>
            <a:ext cx="5599610" cy="461665"/>
          </a:xfrm>
          <a:prstGeom prst="rect">
            <a:avLst/>
          </a:prstGeom>
        </p:spPr>
        <p:txBody>
          <a:bodyPr wrap="none">
            <a:spAutoFit/>
          </a:bodyPr>
          <a:lstStyle/>
          <a:p>
            <a:r>
              <a:rPr lang="zh-CN" altLang="en-US" sz="2400" b="1">
                <a:solidFill>
                  <a:srgbClr val="FF0000"/>
                </a:solidFill>
                <a:latin typeface="+mj-ea"/>
                <a:ea typeface="+mj-ea"/>
                <a:cs typeface="Times New Roman" panose="02020603050405020304" pitchFamily="18" charset="0"/>
              </a:rPr>
              <a:t>定语后置句</a:t>
            </a:r>
            <a:r>
              <a:rPr lang="en-US" altLang="zh-CN" sz="2400" b="1">
                <a:solidFill>
                  <a:srgbClr val="FF0000"/>
                </a:solidFill>
                <a:latin typeface="+mj-ea"/>
                <a:ea typeface="+mj-ea"/>
                <a:cs typeface="Times New Roman" panose="02020603050405020304" pitchFamily="18" charset="0"/>
              </a:rPr>
              <a:t>,</a:t>
            </a:r>
            <a:r>
              <a:rPr lang="zh-CN" altLang="en-US" sz="2400" b="1">
                <a:solidFill>
                  <a:srgbClr val="FF0000"/>
                </a:solidFill>
                <a:latin typeface="+mj-ea"/>
                <a:ea typeface="+mj-ea"/>
                <a:cs typeface="Times New Roman" panose="02020603050405020304" pitchFamily="18" charset="0"/>
              </a:rPr>
              <a:t>应为“送留在汉者匈奴使”</a:t>
            </a:r>
            <a:endParaRPr lang="zh-CN" altLang="en-US" sz="2400" b="1">
              <a:solidFill>
                <a:srgbClr val="FF0000"/>
              </a:solidFill>
              <a:latin typeface="+mj-ea"/>
              <a:ea typeface="+mj-ea"/>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blinds(horizontal)">
                                      <p:cBhvr>
                                        <p:cTn id="7" dur="500"/>
                                        <p:tgtEl>
                                          <p:spTgt spid="18">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0">
                                            <p:txEl>
                                              <p:pRg st="0" end="0"/>
                                            </p:txEl>
                                          </p:spTgt>
                                        </p:tgtEl>
                                        <p:attrNameLst>
                                          <p:attrName>style.visibility</p:attrName>
                                        </p:attrNameLst>
                                      </p:cBhvr>
                                      <p:to>
                                        <p:strVal val="visible"/>
                                      </p:to>
                                    </p:set>
                                    <p:animEffect transition="in" filter="blinds(horizontal)">
                                      <p:cBhvr>
                                        <p:cTn id="12" dur="500"/>
                                        <p:tgtEl>
                                          <p:spTgt spid="20">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1">
                                            <p:txEl>
                                              <p:pRg st="0" end="0"/>
                                            </p:txEl>
                                          </p:spTgt>
                                        </p:tgtEl>
                                        <p:attrNameLst>
                                          <p:attrName>style.visibility</p:attrName>
                                        </p:attrNameLst>
                                      </p:cBhvr>
                                      <p:to>
                                        <p:strVal val="visible"/>
                                      </p:to>
                                    </p:set>
                                    <p:animEffect transition="in" filter="blinds(horizontal)">
                                      <p:cBhvr>
                                        <p:cTn id="17" dur="500"/>
                                        <p:tgtEl>
                                          <p:spTgt spid="21">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2">
                                            <p:txEl>
                                              <p:pRg st="0" end="0"/>
                                            </p:txEl>
                                          </p:spTgt>
                                        </p:tgtEl>
                                        <p:attrNameLst>
                                          <p:attrName>style.visibility</p:attrName>
                                        </p:attrNameLst>
                                      </p:cBhvr>
                                      <p:to>
                                        <p:strVal val="visible"/>
                                      </p:to>
                                    </p:set>
                                    <p:animEffect transition="in" filter="blinds(horizontal)">
                                      <p:cBhvr>
                                        <p:cTn id="22" dur="500"/>
                                        <p:tgtEl>
                                          <p:spTgt spid="22">
                                            <p:txEl>
                                              <p:pRg st="0" end="0"/>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29">
                                            <p:txEl>
                                              <p:pRg st="0" end="0"/>
                                            </p:txEl>
                                          </p:spTgt>
                                        </p:tgtEl>
                                        <p:attrNameLst>
                                          <p:attrName>style.visibility</p:attrName>
                                        </p:attrNameLst>
                                      </p:cBhvr>
                                      <p:to>
                                        <p:strVal val="visible"/>
                                      </p:to>
                                    </p:set>
                                    <p:animEffect transition="in" filter="blinds(horizontal)">
                                      <p:cBhvr>
                                        <p:cTn id="27" dur="500"/>
                                        <p:tgtEl>
                                          <p:spTgt spid="29">
                                            <p:txEl>
                                              <p:pRg st="0" end="0"/>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33">
                                            <p:txEl>
                                              <p:pRg st="0" end="0"/>
                                            </p:txEl>
                                          </p:spTgt>
                                        </p:tgtEl>
                                        <p:attrNameLst>
                                          <p:attrName>style.visibility</p:attrName>
                                        </p:attrNameLst>
                                      </p:cBhvr>
                                      <p:to>
                                        <p:strVal val="visible"/>
                                      </p:to>
                                    </p:set>
                                    <p:animEffect transition="in" filter="blinds(horizontal)">
                                      <p:cBhvr>
                                        <p:cTn id="32" dur="500"/>
                                        <p:tgtEl>
                                          <p:spTgt spid="33">
                                            <p:txEl>
                                              <p:pRg st="0" end="0"/>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34">
                                            <p:txEl>
                                              <p:pRg st="0" end="0"/>
                                            </p:txEl>
                                          </p:spTgt>
                                        </p:tgtEl>
                                        <p:attrNameLst>
                                          <p:attrName>style.visibility</p:attrName>
                                        </p:attrNameLst>
                                      </p:cBhvr>
                                      <p:to>
                                        <p:strVal val="visible"/>
                                      </p:to>
                                    </p:set>
                                    <p:animEffect transition="in" filter="blinds(horizontal)">
                                      <p:cBhvr>
                                        <p:cTn id="37" dur="500"/>
                                        <p:tgtEl>
                                          <p:spTgt spid="34">
                                            <p:txEl>
                                              <p:pRg st="0" end="0"/>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35">
                                            <p:txEl>
                                              <p:pRg st="0" end="0"/>
                                            </p:txEl>
                                          </p:spTgt>
                                        </p:tgtEl>
                                        <p:attrNameLst>
                                          <p:attrName>style.visibility</p:attrName>
                                        </p:attrNameLst>
                                      </p:cBhvr>
                                      <p:to>
                                        <p:strVal val="visible"/>
                                      </p:to>
                                    </p:set>
                                    <p:animEffect transition="in" filter="blinds(horizontal)">
                                      <p:cBhvr>
                                        <p:cTn id="42" dur="500"/>
                                        <p:tgtEl>
                                          <p:spTgt spid="35">
                                            <p:txEl>
                                              <p:pRg st="0" end="0"/>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36">
                                            <p:txEl>
                                              <p:pRg st="0" end="0"/>
                                            </p:txEl>
                                          </p:spTgt>
                                        </p:tgtEl>
                                        <p:attrNameLst>
                                          <p:attrName>style.visibility</p:attrName>
                                        </p:attrNameLst>
                                      </p:cBhvr>
                                      <p:to>
                                        <p:strVal val="visible"/>
                                      </p:to>
                                    </p:set>
                                    <p:animEffect transition="in" filter="blinds(horizontal)">
                                      <p:cBhvr>
                                        <p:cTn id="47" dur="500"/>
                                        <p:tgtEl>
                                          <p:spTgt spid="36">
                                            <p:txEl>
                                              <p:pRg st="0" end="0"/>
                                            </p:txEl>
                                          </p:spTgt>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ntr" presetSubtype="10" fill="hold" nodeType="clickEffect">
                                  <p:stCondLst>
                                    <p:cond delay="0"/>
                                  </p:stCondLst>
                                  <p:childTnLst>
                                    <p:set>
                                      <p:cBhvr>
                                        <p:cTn id="51" dur="1" fill="hold">
                                          <p:stCondLst>
                                            <p:cond delay="0"/>
                                          </p:stCondLst>
                                        </p:cTn>
                                        <p:tgtEl>
                                          <p:spTgt spid="37">
                                            <p:txEl>
                                              <p:pRg st="0" end="0"/>
                                            </p:txEl>
                                          </p:spTgt>
                                        </p:tgtEl>
                                        <p:attrNameLst>
                                          <p:attrName>style.visibility</p:attrName>
                                        </p:attrNameLst>
                                      </p:cBhvr>
                                      <p:to>
                                        <p:strVal val="visible"/>
                                      </p:to>
                                    </p:set>
                                    <p:animEffect transition="in" filter="blinds(horizontal)">
                                      <p:cBhvr>
                                        <p:cTn id="52" dur="500"/>
                                        <p:tgtEl>
                                          <p:spTgt spid="37">
                                            <p:txEl>
                                              <p:pRg st="0" end="0"/>
                                            </p:txEl>
                                          </p:spTgt>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3" presetClass="entr" presetSubtype="10" fill="hold" nodeType="clickEffect">
                                  <p:stCondLst>
                                    <p:cond delay="0"/>
                                  </p:stCondLst>
                                  <p:childTnLst>
                                    <p:set>
                                      <p:cBhvr>
                                        <p:cTn id="56" dur="1" fill="hold">
                                          <p:stCondLst>
                                            <p:cond delay="0"/>
                                          </p:stCondLst>
                                        </p:cTn>
                                        <p:tgtEl>
                                          <p:spTgt spid="39">
                                            <p:txEl>
                                              <p:pRg st="0" end="0"/>
                                            </p:txEl>
                                          </p:spTgt>
                                        </p:tgtEl>
                                        <p:attrNameLst>
                                          <p:attrName>style.visibility</p:attrName>
                                        </p:attrNameLst>
                                      </p:cBhvr>
                                      <p:to>
                                        <p:strVal val="visible"/>
                                      </p:to>
                                    </p:set>
                                    <p:animEffect transition="in" filter="blinds(horizontal)">
                                      <p:cBhvr>
                                        <p:cTn id="57" dur="500"/>
                                        <p:tgtEl>
                                          <p:spTgt spid="3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p:nvPr/>
        </p:nvCxnSpPr>
        <p:spPr>
          <a:xfrm flipV="1">
            <a:off x="807834" y="795703"/>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3252814"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文言知识梳理</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38" name="矩形 37"/>
          <p:cNvSpPr>
            <a:spLocks noChangeArrowheads="1"/>
          </p:cNvSpPr>
          <p:nvPr/>
        </p:nvSpPr>
        <p:spPr bwMode="auto">
          <a:xfrm>
            <a:off x="605614" y="1048163"/>
            <a:ext cx="1153197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2610485"/>
              </a:tabLst>
            </a:pPr>
            <a:r>
              <a:rPr lang="en-US" altLang="zh-CN" sz="2400" kern="100">
                <a:latin typeface="微软雅黑" panose="020b0503020204020204" pitchFamily="34" charset="-122"/>
                <a:ea typeface="微软雅黑" panose="020b0503020204020204" pitchFamily="34" charset="-122"/>
                <a:cs typeface="Times New Roman" panose="02020603050405020304"/>
              </a:rPr>
              <a:t>8.</a:t>
            </a:r>
            <a:r>
              <a:rPr lang="zh-CN" altLang="en-US" sz="2400" kern="100">
                <a:latin typeface="微软雅黑" panose="020b0503020204020204" pitchFamily="34" charset="-122"/>
                <a:ea typeface="微软雅黑" panose="020b0503020204020204" pitchFamily="34" charset="-122"/>
                <a:cs typeface="Times New Roman" panose="02020603050405020304"/>
              </a:rPr>
              <a:t>文化常识</a:t>
            </a:r>
            <a:endParaRPr lang="zh-CN" altLang="zh-CN" sz="1050" kern="100">
              <a:effectLst/>
              <a:latin typeface="微软雅黑" panose="020b0503020204020204" pitchFamily="34" charset="-122"/>
              <a:ea typeface="微软雅黑" panose="020b0503020204020204" pitchFamily="34" charset="-122"/>
              <a:cs typeface="Courier New" panose="02070309020205020404"/>
            </a:endParaRPr>
          </a:p>
        </p:txBody>
      </p:sp>
      <p:sp>
        <p:nvSpPr>
          <p:cNvPr id="17" name="文本框 16"/>
          <p:cNvSpPr txBox="1"/>
          <p:nvPr/>
        </p:nvSpPr>
        <p:spPr>
          <a:xfrm>
            <a:off x="523027" y="1872338"/>
            <a:ext cx="10970502" cy="3060005"/>
          </a:xfrm>
          <a:prstGeom prst="rect">
            <a:avLst/>
          </a:prstGeom>
          <a:noFill/>
        </p:spPr>
        <p:txBody>
          <a:bodyPr wrap="square">
            <a:spAutoFit/>
          </a:bodyPr>
          <a:lstStyle/>
          <a:p>
            <a:pPr algn="just">
              <a:lnSpc>
                <a:spcPct val="150000"/>
              </a:lnSpc>
            </a:pPr>
            <a:r>
              <a:rPr lang="en-US" altLang="zh-CN" sz="2200" kern="100">
                <a:latin typeface="楷体" panose="02010609060101010101" pitchFamily="49" charset="-122"/>
                <a:ea typeface="楷体" panose="02010609060101010101" pitchFamily="49" charset="-122"/>
                <a:cs typeface="Courier New" panose="02070309020205020404" pitchFamily="49" charset="0"/>
              </a:rPr>
              <a:t>(1)</a:t>
            </a:r>
            <a:r>
              <a:rPr lang="zh-CN" altLang="en-US" sz="2200" kern="100">
                <a:latin typeface="楷体" panose="02010609060101010101" pitchFamily="49" charset="-122"/>
                <a:ea typeface="楷体" panose="02010609060101010101" pitchFamily="49" charset="-122"/>
                <a:cs typeface="Courier New" panose="02070309020205020404" pitchFamily="49" charset="0"/>
              </a:rPr>
              <a:t>丈人：对长辈的尊称，如“子路从而后，遇丈人”</a:t>
            </a:r>
            <a:r>
              <a:rPr lang="en-US" altLang="zh-CN" sz="2200" kern="100">
                <a:latin typeface="楷体" panose="02010609060101010101" pitchFamily="49" charset="-122"/>
                <a:ea typeface="楷体" panose="02010609060101010101" pitchFamily="49" charset="-122"/>
                <a:cs typeface="Courier New" panose="02070309020205020404" pitchFamily="49" charset="0"/>
              </a:rPr>
              <a:t>(《</a:t>
            </a:r>
            <a:r>
              <a:rPr lang="zh-CN" altLang="en-US" sz="2200" kern="100">
                <a:latin typeface="楷体" panose="02010609060101010101" pitchFamily="49" charset="-122"/>
                <a:ea typeface="楷体" panose="02010609060101010101" pitchFamily="49" charset="-122"/>
                <a:cs typeface="Courier New" panose="02070309020205020404" pitchFamily="49" charset="0"/>
              </a:rPr>
              <a:t>论语</a:t>
            </a:r>
            <a:r>
              <a:rPr lang="en-US" altLang="zh-CN" sz="2200" kern="100">
                <a:latin typeface="楷体" panose="02010609060101010101" pitchFamily="49" charset="-122"/>
                <a:ea typeface="楷体" panose="02010609060101010101" pitchFamily="49" charset="-122"/>
                <a:cs typeface="Courier New" panose="02070309020205020404" pitchFamily="49" charset="0"/>
              </a:rPr>
              <a:t>》)</a:t>
            </a:r>
            <a:r>
              <a:rPr lang="zh-CN" altLang="en-US" sz="2200" kern="100">
                <a:latin typeface="楷体" panose="02010609060101010101" pitchFamily="49" charset="-122"/>
                <a:ea typeface="楷体" panose="02010609060101010101" pitchFamily="49" charset="-122"/>
                <a:cs typeface="Courier New" panose="02070309020205020404" pitchFamily="49" charset="0"/>
              </a:rPr>
              <a:t>。唐朝以后，丈、丈人专指妻父，又称泰山，妻母称丈母或泰水。</a:t>
            </a:r>
            <a:endParaRPr lang="zh-CN" altLang="en-US" sz="2200" kern="100">
              <a:latin typeface="楷体" panose="02010609060101010101" pitchFamily="49" charset="-122"/>
              <a:ea typeface="楷体" panose="02010609060101010101" pitchFamily="49" charset="-122"/>
              <a:cs typeface="Courier New" panose="02070309020205020404" pitchFamily="49" charset="0"/>
            </a:endParaRPr>
          </a:p>
          <a:p>
            <a:pPr algn="just">
              <a:lnSpc>
                <a:spcPct val="150000"/>
              </a:lnSpc>
            </a:pPr>
            <a:r>
              <a:rPr lang="en-US" altLang="zh-CN" sz="2200" kern="100">
                <a:latin typeface="楷体" panose="02010609060101010101" pitchFamily="49" charset="-122"/>
                <a:ea typeface="楷体" panose="02010609060101010101" pitchFamily="49" charset="-122"/>
                <a:cs typeface="Courier New" panose="02070309020205020404" pitchFamily="49" charset="0"/>
              </a:rPr>
              <a:t>(2)</a:t>
            </a:r>
            <a:r>
              <a:rPr lang="zh-CN" altLang="en-US" sz="2200" kern="100">
                <a:latin typeface="楷体" panose="02010609060101010101" pitchFamily="49" charset="-122"/>
                <a:ea typeface="楷体" panose="02010609060101010101" pitchFamily="49" charset="-122"/>
                <a:cs typeface="Courier New" panose="02070309020205020404" pitchFamily="49" charset="0"/>
              </a:rPr>
              <a:t>单于：匈奴人对他们部落联盟首领的专称。意为广大之貌。此称号始创于匈奴著名的冒顿单于之父头曼单于，之后该称号一直沿袭至匈奴灭亡。而东汉三国之际，有乌丸、鲜卑的部落使用单于这个称号。至两晋十六国，皆改称为大单于，但地位已不如前。</a:t>
            </a:r>
            <a:endParaRPr lang="zh-CN" altLang="en-US" sz="2200" kern="100">
              <a:latin typeface="楷体" panose="02010609060101010101" pitchFamily="49" charset="-122"/>
              <a:ea typeface="楷体" panose="02010609060101010101" pitchFamily="49" charset="-122"/>
              <a:cs typeface="Courier New" panose="02070309020205020404" pitchFamily="49" charset="0"/>
            </a:endParaRPr>
          </a:p>
          <a:p>
            <a:pPr algn="just">
              <a:lnSpc>
                <a:spcPct val="150000"/>
              </a:lnSpc>
            </a:pPr>
            <a:r>
              <a:rPr lang="en-US" altLang="zh-CN" sz="2200" kern="100">
                <a:latin typeface="楷体" panose="02010609060101010101" pitchFamily="49" charset="-122"/>
                <a:ea typeface="楷体" panose="02010609060101010101" pitchFamily="49" charset="-122"/>
                <a:cs typeface="Courier New" panose="02070309020205020404" pitchFamily="49" charset="0"/>
              </a:rPr>
              <a:t>(3)</a:t>
            </a:r>
            <a:r>
              <a:rPr lang="zh-CN" altLang="en-US" sz="2200" kern="100">
                <a:latin typeface="楷体" panose="02010609060101010101" pitchFamily="49" charset="-122"/>
                <a:ea typeface="楷体" panose="02010609060101010101" pitchFamily="49" charset="-122"/>
                <a:cs typeface="Courier New" panose="02070309020205020404" pitchFamily="49" charset="0"/>
              </a:rPr>
              <a:t>阏氏</a:t>
            </a:r>
            <a:r>
              <a:rPr lang="en-US" altLang="zh-CN" sz="2200" kern="100">
                <a:latin typeface="楷体" panose="02010609060101010101" pitchFamily="49" charset="-122"/>
                <a:ea typeface="楷体" panose="02010609060101010101" pitchFamily="49" charset="-122"/>
                <a:cs typeface="Courier New" panose="02070309020205020404" pitchFamily="49" charset="0"/>
              </a:rPr>
              <a:t>(yān zhī)</a:t>
            </a:r>
            <a:r>
              <a:rPr lang="zh-CN" altLang="en-US" sz="2200" kern="100">
                <a:latin typeface="楷体" panose="02010609060101010101" pitchFamily="49" charset="-122"/>
                <a:ea typeface="楷体" panose="02010609060101010101" pitchFamily="49" charset="-122"/>
                <a:cs typeface="Courier New" panose="02070309020205020404" pitchFamily="49" charset="0"/>
              </a:rPr>
              <a:t>：匈奴单于正妻的称号，类似汉朝中的皇后。</a:t>
            </a:r>
            <a:endParaRPr lang="zh-CN" altLang="zh-CN" sz="2200" kern="100">
              <a:solidFill>
                <a:prstClr val="black"/>
              </a:solidFill>
              <a:latin typeface="楷体" panose="02010609060101010101" pitchFamily="49" charset="-122"/>
              <a:ea typeface="楷体" panose="02010609060101010101" pitchFamily="49" charset="-122"/>
              <a:cs typeface="Courier New" panose="02070309020205020404" pitchFamily="49" charset="0"/>
            </a:endParaRPr>
          </a:p>
        </p:txBody>
      </p:sp>
    </p:spTree>
  </p:cSld>
  <p:clrMapOvr>
    <a:masterClrMapping/>
  </p:clrMapOvr>
  <p:transition spd="med" advClick="0">
    <p:pull/>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 name="文本框 1"/>
          <p:cNvSpPr txBox="1"/>
          <p:nvPr/>
        </p:nvSpPr>
        <p:spPr>
          <a:xfrm>
            <a:off x="3955472" y="3100627"/>
            <a:ext cx="5056909" cy="523220"/>
          </a:xfrm>
          <a:prstGeom prst="rect">
            <a:avLst/>
          </a:prstGeom>
          <a:noFill/>
          <a:effectLst>
            <a:outerShdw blurRad="76200" dist="12700" dir="8100000" sy="-23000" kx="800400" algn="br" rotWithShape="0">
              <a:prstClr val="black">
                <a:alpha val="20000"/>
              </a:prstClr>
            </a:outerShdw>
            <a:reflection blurRad="6350" stA="50000" endA="300" endPos="55000" dir="5400000" sy="-100000" algn="bl" rotWithShape="0"/>
          </a:effectLst>
        </p:spPr>
        <p:txBody>
          <a:bodyPr wrap="square" rtlCol="0">
            <a:spAutoFit/>
          </a:bodyPr>
          <a:lstStyle/>
          <a:p>
            <a:r>
              <a:rPr lang="zh-CN" altLang="en-US" sz="2800">
                <a:latin typeface="微软雅黑" panose="020b0503020204020204" pitchFamily="34" charset="-122"/>
                <a:ea typeface="微软雅黑" panose="020b0503020204020204" pitchFamily="34" charset="-122"/>
              </a:rPr>
              <a:t>板块一       文本常识积累</a:t>
            </a:r>
            <a:endParaRPr lang="zh-CN" altLang="en-US" sz="28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p:nvPr/>
        </p:nvCxnSpPr>
        <p:spPr>
          <a:xfrm flipV="1">
            <a:off x="807834" y="795703"/>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3252814"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文言知识梳理</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38" name="矩形 37"/>
          <p:cNvSpPr>
            <a:spLocks noChangeArrowheads="1"/>
          </p:cNvSpPr>
          <p:nvPr/>
        </p:nvSpPr>
        <p:spPr bwMode="auto">
          <a:xfrm>
            <a:off x="605614" y="1048163"/>
            <a:ext cx="1153197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2610485"/>
              </a:tabLst>
            </a:pPr>
            <a:r>
              <a:rPr lang="en-US" altLang="zh-CN" sz="2400" kern="100">
                <a:latin typeface="微软雅黑" panose="020b0503020204020204" pitchFamily="34" charset="-122"/>
                <a:ea typeface="微软雅黑" panose="020b0503020204020204" pitchFamily="34" charset="-122"/>
                <a:cs typeface="Times New Roman" panose="02020603050405020304"/>
              </a:rPr>
              <a:t>8.</a:t>
            </a:r>
            <a:r>
              <a:rPr lang="zh-CN" altLang="en-US" sz="2400" kern="100">
                <a:latin typeface="微软雅黑" panose="020b0503020204020204" pitchFamily="34" charset="-122"/>
                <a:ea typeface="微软雅黑" panose="020b0503020204020204" pitchFamily="34" charset="-122"/>
                <a:cs typeface="Times New Roman" panose="02020603050405020304"/>
              </a:rPr>
              <a:t>文化常识</a:t>
            </a:r>
            <a:endParaRPr lang="zh-CN" altLang="zh-CN" sz="1050" kern="100">
              <a:effectLst/>
              <a:latin typeface="微软雅黑" panose="020b0503020204020204" pitchFamily="34" charset="-122"/>
              <a:ea typeface="微软雅黑" panose="020b0503020204020204" pitchFamily="34" charset="-122"/>
              <a:cs typeface="Courier New" panose="02070309020205020404"/>
            </a:endParaRPr>
          </a:p>
        </p:txBody>
      </p:sp>
      <p:sp>
        <p:nvSpPr>
          <p:cNvPr id="17" name="文本框 16"/>
          <p:cNvSpPr txBox="1"/>
          <p:nvPr/>
        </p:nvSpPr>
        <p:spPr>
          <a:xfrm>
            <a:off x="523027" y="1872338"/>
            <a:ext cx="10970502" cy="3883755"/>
          </a:xfrm>
          <a:prstGeom prst="rect">
            <a:avLst/>
          </a:prstGeom>
          <a:noFill/>
        </p:spPr>
        <p:txBody>
          <a:bodyPr wrap="square">
            <a:spAutoFit/>
          </a:bodyPr>
          <a:lstStyle/>
          <a:p>
            <a:pPr algn="just">
              <a:lnSpc>
                <a:spcPct val="150000"/>
              </a:lnSpc>
            </a:pPr>
            <a:r>
              <a:rPr lang="en-US" altLang="zh-CN" sz="2400" kern="100">
                <a:latin typeface="楷体" panose="02010609060101010101" pitchFamily="49" charset="-122"/>
                <a:ea typeface="楷体" panose="02010609060101010101" pitchFamily="49" charset="-122"/>
                <a:cs typeface="Courier New" panose="02070309020205020404" pitchFamily="49" charset="0"/>
              </a:rPr>
              <a:t>(1)</a:t>
            </a:r>
            <a:r>
              <a:rPr lang="zh-CN" altLang="en-US" sz="2400" kern="100">
                <a:latin typeface="楷体" panose="02010609060101010101" pitchFamily="49" charset="-122"/>
                <a:ea typeface="楷体" panose="02010609060101010101" pitchFamily="49" charset="-122"/>
                <a:cs typeface="Courier New" panose="02070309020205020404" pitchFamily="49" charset="0"/>
              </a:rPr>
              <a:t>丈人：对长辈的尊称，如“子路从而后，遇丈人”</a:t>
            </a:r>
            <a:r>
              <a:rPr lang="en-US" altLang="zh-CN" sz="2400" kern="100">
                <a:latin typeface="楷体" panose="02010609060101010101" pitchFamily="49" charset="-122"/>
                <a:ea typeface="楷体" panose="02010609060101010101" pitchFamily="49" charset="-122"/>
                <a:cs typeface="Courier New" panose="02070309020205020404" pitchFamily="49" charset="0"/>
              </a:rPr>
              <a:t>(《</a:t>
            </a:r>
            <a:r>
              <a:rPr lang="zh-CN" altLang="en-US" sz="2400" kern="100">
                <a:latin typeface="楷体" panose="02010609060101010101" pitchFamily="49" charset="-122"/>
                <a:ea typeface="楷体" panose="02010609060101010101" pitchFamily="49" charset="-122"/>
                <a:cs typeface="Courier New" panose="02070309020205020404" pitchFamily="49" charset="0"/>
              </a:rPr>
              <a:t>论语</a:t>
            </a:r>
            <a:r>
              <a:rPr lang="en-US" altLang="zh-CN" sz="2400" kern="100">
                <a:latin typeface="楷体" panose="02010609060101010101" pitchFamily="49" charset="-122"/>
                <a:ea typeface="楷体" panose="02010609060101010101" pitchFamily="49" charset="-122"/>
                <a:cs typeface="Courier New" panose="02070309020205020404" pitchFamily="49" charset="0"/>
              </a:rPr>
              <a:t>》)</a:t>
            </a:r>
            <a:r>
              <a:rPr lang="zh-CN" altLang="en-US" sz="2400" kern="100">
                <a:latin typeface="楷体" panose="02010609060101010101" pitchFamily="49" charset="-122"/>
                <a:ea typeface="楷体" panose="02010609060101010101" pitchFamily="49" charset="-122"/>
                <a:cs typeface="Courier New" panose="02070309020205020404" pitchFamily="49" charset="0"/>
              </a:rPr>
              <a:t>。唐朝以后，丈、丈人专指妻父，又称泰山，妻母称丈母或泰水。</a:t>
            </a:r>
            <a:endParaRPr lang="zh-CN" altLang="en-US" sz="2400" kern="100">
              <a:latin typeface="楷体" panose="02010609060101010101" pitchFamily="49" charset="-122"/>
              <a:ea typeface="楷体" panose="02010609060101010101" pitchFamily="49" charset="-122"/>
              <a:cs typeface="Courier New" panose="02070309020205020404" pitchFamily="49" charset="0"/>
            </a:endParaRPr>
          </a:p>
          <a:p>
            <a:pPr algn="just">
              <a:lnSpc>
                <a:spcPct val="150000"/>
              </a:lnSpc>
            </a:pPr>
            <a:r>
              <a:rPr lang="en-US" altLang="zh-CN" sz="2400" kern="100">
                <a:latin typeface="楷体" panose="02010609060101010101" pitchFamily="49" charset="-122"/>
                <a:ea typeface="楷体" panose="02010609060101010101" pitchFamily="49" charset="-122"/>
                <a:cs typeface="Courier New" panose="02070309020205020404" pitchFamily="49" charset="0"/>
              </a:rPr>
              <a:t>(2)</a:t>
            </a:r>
            <a:r>
              <a:rPr lang="zh-CN" altLang="en-US" sz="2400" kern="100">
                <a:latin typeface="楷体" panose="02010609060101010101" pitchFamily="49" charset="-122"/>
                <a:ea typeface="楷体" panose="02010609060101010101" pitchFamily="49" charset="-122"/>
                <a:cs typeface="Courier New" panose="02070309020205020404" pitchFamily="49" charset="0"/>
              </a:rPr>
              <a:t>单于：匈奴人对他们部落联盟首领的专称。意为广大之貌。此称号始创于匈奴著名的冒顿单于之父头曼单于，之后该称号一直沿袭至匈奴灭亡。而东汉三国之际，有乌丸、鲜卑的部落使用单于这个称号。至两晋十六国，皆改称为大单于，但地位已不如前。</a:t>
            </a:r>
            <a:endParaRPr lang="zh-CN" altLang="en-US" sz="2400" kern="100">
              <a:latin typeface="楷体" panose="02010609060101010101" pitchFamily="49" charset="-122"/>
              <a:ea typeface="楷体" panose="02010609060101010101" pitchFamily="49" charset="-122"/>
              <a:cs typeface="Courier New" panose="02070309020205020404" pitchFamily="49" charset="0"/>
            </a:endParaRPr>
          </a:p>
          <a:p>
            <a:pPr algn="just">
              <a:lnSpc>
                <a:spcPct val="150000"/>
              </a:lnSpc>
            </a:pPr>
            <a:r>
              <a:rPr lang="en-US" altLang="zh-CN" sz="2400" kern="100">
                <a:latin typeface="楷体" panose="02010609060101010101" pitchFamily="49" charset="-122"/>
                <a:ea typeface="楷体" panose="02010609060101010101" pitchFamily="49" charset="-122"/>
                <a:cs typeface="Courier New" panose="02070309020205020404" pitchFamily="49" charset="0"/>
              </a:rPr>
              <a:t>(3)</a:t>
            </a:r>
            <a:r>
              <a:rPr lang="zh-CN" altLang="en-US" sz="2400" kern="100">
                <a:latin typeface="楷体" panose="02010609060101010101" pitchFamily="49" charset="-122"/>
                <a:ea typeface="楷体" panose="02010609060101010101" pitchFamily="49" charset="-122"/>
                <a:cs typeface="Courier New" panose="02070309020205020404" pitchFamily="49" charset="0"/>
              </a:rPr>
              <a:t>阏氏</a:t>
            </a:r>
            <a:r>
              <a:rPr lang="en-US" altLang="zh-CN" sz="2400" kern="100">
                <a:latin typeface="楷体" panose="02010609060101010101" pitchFamily="49" charset="-122"/>
                <a:ea typeface="楷体" panose="02010609060101010101" pitchFamily="49" charset="-122"/>
                <a:cs typeface="Courier New" panose="02070309020205020404" pitchFamily="49" charset="0"/>
              </a:rPr>
              <a:t>(yān zhī)</a:t>
            </a:r>
            <a:r>
              <a:rPr lang="zh-CN" altLang="en-US" sz="2400" kern="100">
                <a:latin typeface="楷体" panose="02010609060101010101" pitchFamily="49" charset="-122"/>
                <a:ea typeface="楷体" panose="02010609060101010101" pitchFamily="49" charset="-122"/>
                <a:cs typeface="Courier New" panose="02070309020205020404" pitchFamily="49" charset="0"/>
              </a:rPr>
              <a:t>：匈奴单于正妻的称号，类似汉朝中的皇后。</a:t>
            </a:r>
            <a:endParaRPr lang="zh-CN" altLang="zh-CN" sz="2400" kern="100">
              <a:solidFill>
                <a:prstClr val="black"/>
              </a:solidFill>
              <a:latin typeface="楷体" panose="02010609060101010101" pitchFamily="49" charset="-122"/>
              <a:ea typeface="楷体" panose="02010609060101010101" pitchFamily="49" charset="-122"/>
              <a:cs typeface="Courier New" panose="02070309020205020404" pitchFamily="49" charset="0"/>
            </a:endParaRPr>
          </a:p>
        </p:txBody>
      </p:sp>
    </p:spTree>
  </p:cSld>
  <p:clrMapOvr>
    <a:masterClrMapping/>
  </p:clrMapOvr>
  <p:transition spd="med" advClick="0">
    <p:pull/>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p:nvPr/>
        </p:nvCxnSpPr>
        <p:spPr>
          <a:xfrm flipV="1">
            <a:off x="807834" y="795703"/>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3252814"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文言知识梳理</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38" name="矩形 37"/>
          <p:cNvSpPr>
            <a:spLocks noChangeArrowheads="1"/>
          </p:cNvSpPr>
          <p:nvPr/>
        </p:nvSpPr>
        <p:spPr bwMode="auto">
          <a:xfrm>
            <a:off x="605614" y="1048163"/>
            <a:ext cx="1153197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2610485"/>
              </a:tabLst>
            </a:pPr>
            <a:r>
              <a:rPr lang="en-US" altLang="zh-CN" sz="2400" kern="100">
                <a:latin typeface="微软雅黑" panose="020b0503020204020204" pitchFamily="34" charset="-122"/>
                <a:ea typeface="微软雅黑" panose="020b0503020204020204" pitchFamily="34" charset="-122"/>
                <a:cs typeface="Times New Roman" panose="02020603050405020304"/>
              </a:rPr>
              <a:t>8.</a:t>
            </a:r>
            <a:r>
              <a:rPr lang="zh-CN" altLang="en-US" sz="2400" kern="100">
                <a:latin typeface="微软雅黑" panose="020b0503020204020204" pitchFamily="34" charset="-122"/>
                <a:ea typeface="微软雅黑" panose="020b0503020204020204" pitchFamily="34" charset="-122"/>
                <a:cs typeface="Times New Roman" panose="02020603050405020304"/>
              </a:rPr>
              <a:t>文化常识</a:t>
            </a:r>
            <a:endParaRPr lang="zh-CN" altLang="zh-CN" sz="1050" kern="100">
              <a:effectLst/>
              <a:latin typeface="微软雅黑" panose="020b0503020204020204" pitchFamily="34" charset="-122"/>
              <a:ea typeface="微软雅黑" panose="020b0503020204020204" pitchFamily="34" charset="-122"/>
              <a:cs typeface="Courier New" panose="02070309020205020404"/>
            </a:endParaRPr>
          </a:p>
        </p:txBody>
      </p:sp>
      <p:sp>
        <p:nvSpPr>
          <p:cNvPr id="17" name="文本框 16"/>
          <p:cNvSpPr txBox="1"/>
          <p:nvPr/>
        </p:nvSpPr>
        <p:spPr>
          <a:xfrm>
            <a:off x="523027" y="1872338"/>
            <a:ext cx="10970502" cy="3883755"/>
          </a:xfrm>
          <a:prstGeom prst="rect">
            <a:avLst/>
          </a:prstGeom>
          <a:noFill/>
        </p:spPr>
        <p:txBody>
          <a:bodyPr wrap="square">
            <a:spAutoFit/>
          </a:bodyPr>
          <a:lstStyle/>
          <a:p>
            <a:pPr algn="just">
              <a:lnSpc>
                <a:spcPct val="150000"/>
              </a:lnSpc>
            </a:pPr>
            <a:r>
              <a:rPr lang="en-US" altLang="zh-CN" sz="2400" kern="100">
                <a:latin typeface="楷体" panose="02010609060101010101" pitchFamily="49" charset="-122"/>
                <a:ea typeface="楷体" panose="02010609060101010101" pitchFamily="49" charset="-122"/>
                <a:cs typeface="Courier New" panose="02070309020205020404" pitchFamily="49" charset="0"/>
              </a:rPr>
              <a:t>(4)</a:t>
            </a:r>
            <a:r>
              <a:rPr lang="zh-CN" altLang="en-US" sz="2400" kern="100">
                <a:latin typeface="楷体" panose="02010609060101010101" pitchFamily="49" charset="-122"/>
                <a:ea typeface="楷体" panose="02010609060101010101" pitchFamily="49" charset="-122"/>
                <a:cs typeface="Courier New" panose="02070309020205020404" pitchFamily="49" charset="0"/>
              </a:rPr>
              <a:t>黄门驸马：汉代宫中掌管车辆马匹的官。其中，驸马是对中国古代帝王女婿的称谓，又称帝婿、主婿、国婿等。因驸马都尉得名。汉武帝时始置驸</a:t>
            </a:r>
            <a:r>
              <a:rPr lang="en-US" altLang="zh-CN" sz="2400" kern="100">
                <a:latin typeface="楷体" panose="02010609060101010101" pitchFamily="49" charset="-122"/>
                <a:ea typeface="楷体" panose="02010609060101010101" pitchFamily="49" charset="-122"/>
                <a:cs typeface="Courier New" panose="02070309020205020404" pitchFamily="49" charset="0"/>
              </a:rPr>
              <a:t>(</a:t>
            </a:r>
            <a:r>
              <a:rPr lang="zh-CN" altLang="en-US" sz="2400" kern="100">
                <a:latin typeface="楷体" panose="02010609060101010101" pitchFamily="49" charset="-122"/>
                <a:ea typeface="楷体" panose="02010609060101010101" pitchFamily="49" charset="-122"/>
                <a:cs typeface="Courier New" panose="02070309020205020404" pitchFamily="49" charset="0"/>
              </a:rPr>
              <a:t>副</a:t>
            </a:r>
            <a:r>
              <a:rPr lang="en-US" altLang="zh-CN" sz="2400" kern="100">
                <a:latin typeface="楷体" panose="02010609060101010101" pitchFamily="49" charset="-122"/>
                <a:ea typeface="楷体" panose="02010609060101010101" pitchFamily="49" charset="-122"/>
                <a:cs typeface="Courier New" panose="02070309020205020404" pitchFamily="49" charset="0"/>
              </a:rPr>
              <a:t>)</a:t>
            </a:r>
            <a:r>
              <a:rPr lang="zh-CN" altLang="en-US" sz="2400" kern="100">
                <a:latin typeface="楷体" panose="02010609060101010101" pitchFamily="49" charset="-122"/>
                <a:ea typeface="楷体" panose="02010609060101010101" pitchFamily="49" charset="-122"/>
                <a:cs typeface="Courier New" panose="02070309020205020404" pitchFamily="49" charset="0"/>
              </a:rPr>
              <a:t>马都尉，驸，即副。驸马都尉，掌副车之马。到三国时期，魏国的何晏，以帝婿的身份授官驸马都尉，以后又有晋代杜预娶晋宣帝之女安陆公主，王济娶司马昭</a:t>
            </a:r>
            <a:r>
              <a:rPr lang="en-US" altLang="zh-CN" sz="2400" kern="100">
                <a:latin typeface="楷体" panose="02010609060101010101" pitchFamily="49" charset="-122"/>
                <a:ea typeface="楷体" panose="02010609060101010101" pitchFamily="49" charset="-122"/>
                <a:cs typeface="Courier New" panose="02070309020205020404" pitchFamily="49" charset="0"/>
              </a:rPr>
              <a:t>(</a:t>
            </a:r>
            <a:r>
              <a:rPr lang="zh-CN" altLang="en-US" sz="2400" kern="100">
                <a:latin typeface="楷体" panose="02010609060101010101" pitchFamily="49" charset="-122"/>
                <a:ea typeface="楷体" panose="02010609060101010101" pitchFamily="49" charset="-122"/>
                <a:cs typeface="Courier New" panose="02070309020205020404" pitchFamily="49" charset="0"/>
              </a:rPr>
              <a:t>文帝</a:t>
            </a:r>
            <a:r>
              <a:rPr lang="en-US" altLang="zh-CN" sz="2400" kern="100">
                <a:latin typeface="楷体" panose="02010609060101010101" pitchFamily="49" charset="-122"/>
                <a:ea typeface="楷体" panose="02010609060101010101" pitchFamily="49" charset="-122"/>
                <a:cs typeface="Courier New" panose="02070309020205020404" pitchFamily="49" charset="0"/>
              </a:rPr>
              <a:t>)</a:t>
            </a:r>
            <a:r>
              <a:rPr lang="zh-CN" altLang="en-US" sz="2400" kern="100">
                <a:latin typeface="楷体" panose="02010609060101010101" pitchFamily="49" charset="-122"/>
                <a:ea typeface="楷体" panose="02010609060101010101" pitchFamily="49" charset="-122"/>
                <a:cs typeface="Courier New" panose="02070309020205020404" pitchFamily="49" charset="0"/>
              </a:rPr>
              <a:t>之女常山公主，都授驸马都尉。魏晋以后，帝婿照例都加驸马都尉称号，简称驸马，非实官。以后驸马即用以称帝婿。清代称额驸。</a:t>
            </a:r>
            <a:endParaRPr lang="zh-CN" altLang="en-US" sz="2400" kern="100">
              <a:latin typeface="楷体" panose="02010609060101010101" pitchFamily="49" charset="-122"/>
              <a:ea typeface="楷体" panose="02010609060101010101" pitchFamily="49" charset="-122"/>
              <a:cs typeface="Courier New" panose="02070309020205020404" pitchFamily="49" charset="0"/>
            </a:endParaRPr>
          </a:p>
          <a:p>
            <a:pPr algn="just">
              <a:lnSpc>
                <a:spcPct val="150000"/>
              </a:lnSpc>
            </a:pPr>
            <a:endParaRPr lang="zh-CN" altLang="zh-CN" sz="2400" kern="100">
              <a:solidFill>
                <a:prstClr val="black"/>
              </a:solidFill>
              <a:latin typeface="楷体" panose="02010609060101010101" pitchFamily="49" charset="-122"/>
              <a:ea typeface="楷体" panose="02010609060101010101" pitchFamily="49" charset="-122"/>
              <a:cs typeface="Courier New" panose="02070309020205020404" pitchFamily="49" charset="0"/>
            </a:endParaRPr>
          </a:p>
        </p:txBody>
      </p:sp>
    </p:spTree>
  </p:cSld>
  <p:clrMapOvr>
    <a:masterClrMapping/>
  </p:clrMapOvr>
  <p:transition spd="med" advClick="0">
    <p:pull/>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p:nvPr/>
        </p:nvCxnSpPr>
        <p:spPr>
          <a:xfrm flipV="1">
            <a:off x="807834" y="795703"/>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3252814"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文言知识梳理</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38" name="矩形 37"/>
          <p:cNvSpPr>
            <a:spLocks noChangeArrowheads="1"/>
          </p:cNvSpPr>
          <p:nvPr/>
        </p:nvSpPr>
        <p:spPr bwMode="auto">
          <a:xfrm>
            <a:off x="605614" y="1048163"/>
            <a:ext cx="1153197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2610485"/>
              </a:tabLst>
            </a:pPr>
            <a:r>
              <a:rPr lang="en-US" altLang="zh-CN" sz="2400" kern="100">
                <a:latin typeface="微软雅黑" panose="020b0503020204020204" pitchFamily="34" charset="-122"/>
                <a:ea typeface="微软雅黑" panose="020b0503020204020204" pitchFamily="34" charset="-122"/>
                <a:cs typeface="Times New Roman" panose="02020603050405020304"/>
              </a:rPr>
              <a:t>8.</a:t>
            </a:r>
            <a:r>
              <a:rPr lang="zh-CN" altLang="en-US" sz="2400" kern="100">
                <a:latin typeface="微软雅黑" panose="020b0503020204020204" pitchFamily="34" charset="-122"/>
                <a:ea typeface="微软雅黑" panose="020b0503020204020204" pitchFamily="34" charset="-122"/>
                <a:cs typeface="Times New Roman" panose="02020603050405020304"/>
              </a:rPr>
              <a:t>文化常识</a:t>
            </a:r>
            <a:endParaRPr lang="zh-CN" altLang="zh-CN" sz="1050" kern="100">
              <a:effectLst/>
              <a:latin typeface="微软雅黑" panose="020b0503020204020204" pitchFamily="34" charset="-122"/>
              <a:ea typeface="微软雅黑" panose="020b0503020204020204" pitchFamily="34" charset="-122"/>
              <a:cs typeface="Courier New" panose="02070309020205020404"/>
            </a:endParaRPr>
          </a:p>
        </p:txBody>
      </p:sp>
      <p:sp>
        <p:nvSpPr>
          <p:cNvPr id="17" name="文本框 16"/>
          <p:cNvSpPr txBox="1"/>
          <p:nvPr/>
        </p:nvSpPr>
        <p:spPr>
          <a:xfrm>
            <a:off x="523027" y="1872338"/>
            <a:ext cx="10970502" cy="4991751"/>
          </a:xfrm>
          <a:prstGeom prst="rect">
            <a:avLst/>
          </a:prstGeom>
          <a:noFill/>
        </p:spPr>
        <p:txBody>
          <a:bodyPr wrap="square">
            <a:spAutoFit/>
          </a:bodyPr>
          <a:lstStyle/>
          <a:p>
            <a:pPr algn="just">
              <a:lnSpc>
                <a:spcPct val="150000"/>
              </a:lnSpc>
            </a:pPr>
            <a:r>
              <a:rPr lang="en-US" altLang="zh-CN" sz="2400" kern="100">
                <a:latin typeface="楷体" panose="02010609060101010101" pitchFamily="49" charset="-122"/>
                <a:ea typeface="楷体" panose="02010609060101010101" pitchFamily="49" charset="-122"/>
                <a:cs typeface="Courier New" panose="02070309020205020404" pitchFamily="49" charset="0"/>
              </a:rPr>
              <a:t>(5)</a:t>
            </a:r>
            <a:r>
              <a:rPr lang="zh-CN" altLang="en-US" sz="2400" kern="100">
                <a:latin typeface="楷体" panose="02010609060101010101" pitchFamily="49" charset="-122"/>
                <a:ea typeface="楷体" panose="02010609060101010101" pitchFamily="49" charset="-122"/>
                <a:cs typeface="Courier New" panose="02070309020205020404" pitchFamily="49" charset="0"/>
              </a:rPr>
              <a:t>和亲：西汉为缓和汉、匈关系，嫁宗室女与匈奴单于，使两个对立民族停止战争，捐弃仇怨，转而建立和平、友好、亲睦的关系。这不是自然形成的形态，而是经由两个民族的政治、军事当局协商并用正式条约</a:t>
            </a:r>
            <a:r>
              <a:rPr lang="en-US" altLang="zh-CN" sz="2400" kern="100">
                <a:latin typeface="楷体" panose="02010609060101010101" pitchFamily="49" charset="-122"/>
                <a:ea typeface="楷体" panose="02010609060101010101" pitchFamily="49" charset="-122"/>
                <a:cs typeface="Courier New" panose="02070309020205020404" pitchFamily="49" charset="0"/>
              </a:rPr>
              <a:t>(</a:t>
            </a:r>
            <a:r>
              <a:rPr lang="zh-CN" altLang="en-US" sz="2400" kern="100">
                <a:latin typeface="楷体" panose="02010609060101010101" pitchFamily="49" charset="-122"/>
                <a:ea typeface="楷体" panose="02010609060101010101" pitchFamily="49" charset="-122"/>
                <a:cs typeface="Courier New" panose="02070309020205020404" pitchFamily="49" charset="0"/>
              </a:rPr>
              <a:t>口头或文字</a:t>
            </a:r>
            <a:r>
              <a:rPr lang="en-US" altLang="zh-CN" sz="2400" kern="100">
                <a:latin typeface="楷体" panose="02010609060101010101" pitchFamily="49" charset="-122"/>
                <a:ea typeface="楷体" panose="02010609060101010101" pitchFamily="49" charset="-122"/>
                <a:cs typeface="Courier New" panose="02070309020205020404" pitchFamily="49" charset="0"/>
              </a:rPr>
              <a:t>)</a:t>
            </a:r>
            <a:r>
              <a:rPr lang="zh-CN" altLang="en-US" sz="2400" kern="100">
                <a:latin typeface="楷体" panose="02010609060101010101" pitchFamily="49" charset="-122"/>
                <a:ea typeface="楷体" panose="02010609060101010101" pitchFamily="49" charset="-122"/>
                <a:cs typeface="Courier New" panose="02070309020205020404" pitchFamily="49" charset="0"/>
              </a:rPr>
              <a:t>规定了的一种民族关系形态。</a:t>
            </a:r>
            <a:endParaRPr lang="zh-CN" altLang="en-US" sz="2400" kern="100">
              <a:latin typeface="楷体" panose="02010609060101010101" pitchFamily="49" charset="-122"/>
              <a:ea typeface="楷体" panose="02010609060101010101" pitchFamily="49" charset="-122"/>
              <a:cs typeface="Courier New" panose="02070309020205020404" pitchFamily="49" charset="0"/>
            </a:endParaRPr>
          </a:p>
          <a:p>
            <a:pPr algn="just">
              <a:lnSpc>
                <a:spcPct val="150000"/>
              </a:lnSpc>
            </a:pPr>
            <a:r>
              <a:rPr lang="en-US" altLang="zh-CN" sz="2400" kern="100">
                <a:latin typeface="楷体" panose="02010609060101010101" pitchFamily="49" charset="-122"/>
                <a:ea typeface="楷体" panose="02010609060101010101" pitchFamily="49" charset="-122"/>
                <a:cs typeface="Courier New" panose="02070309020205020404" pitchFamily="49" charset="0"/>
              </a:rPr>
              <a:t>(6)</a:t>
            </a:r>
            <a:r>
              <a:rPr lang="zh-CN" altLang="en-US" sz="2400" kern="100">
                <a:latin typeface="楷体" panose="02010609060101010101" pitchFamily="49" charset="-122"/>
                <a:ea typeface="楷体" panose="02010609060101010101" pitchFamily="49" charset="-122"/>
                <a:cs typeface="Courier New" panose="02070309020205020404" pitchFamily="49" charset="0"/>
              </a:rPr>
              <a:t>京师：国都。</a:t>
            </a:r>
            <a:endParaRPr lang="zh-CN" altLang="en-US" sz="2400" kern="100">
              <a:latin typeface="楷体" panose="02010609060101010101" pitchFamily="49" charset="-122"/>
              <a:ea typeface="楷体" panose="02010609060101010101" pitchFamily="49" charset="-122"/>
              <a:cs typeface="Courier New" panose="02070309020205020404" pitchFamily="49" charset="0"/>
            </a:endParaRPr>
          </a:p>
          <a:p>
            <a:pPr algn="just">
              <a:lnSpc>
                <a:spcPct val="150000"/>
              </a:lnSpc>
            </a:pPr>
            <a:r>
              <a:rPr lang="en-US" altLang="zh-CN" sz="2400" kern="100">
                <a:latin typeface="楷体" panose="02010609060101010101" pitchFamily="49" charset="-122"/>
                <a:ea typeface="楷体" panose="02010609060101010101" pitchFamily="49" charset="-122"/>
                <a:cs typeface="Courier New" panose="02070309020205020404" pitchFamily="49" charset="0"/>
              </a:rPr>
              <a:t>(7)</a:t>
            </a:r>
            <a:r>
              <a:rPr lang="zh-CN" altLang="en-US" sz="2400" kern="100">
                <a:latin typeface="楷体" panose="02010609060101010101" pitchFamily="49" charset="-122"/>
                <a:ea typeface="楷体" panose="02010609060101010101" pitchFamily="49" charset="-122"/>
                <a:cs typeface="Courier New" panose="02070309020205020404" pitchFamily="49" charset="0"/>
              </a:rPr>
              <a:t>北海：在匈奴北境，即今俄罗斯境内的贝加尔湖。</a:t>
            </a:r>
            <a:endParaRPr lang="zh-CN" altLang="en-US" sz="2400" kern="100">
              <a:latin typeface="楷体" panose="02010609060101010101" pitchFamily="49" charset="-122"/>
              <a:ea typeface="楷体" panose="02010609060101010101" pitchFamily="49" charset="-122"/>
              <a:cs typeface="Courier New" panose="02070309020205020404" pitchFamily="49" charset="0"/>
            </a:endParaRPr>
          </a:p>
          <a:p>
            <a:pPr algn="just">
              <a:lnSpc>
                <a:spcPct val="150000"/>
              </a:lnSpc>
            </a:pPr>
            <a:r>
              <a:rPr lang="en-US" altLang="zh-CN" sz="2400" kern="100">
                <a:latin typeface="楷体" panose="02010609060101010101" pitchFamily="49" charset="-122"/>
                <a:ea typeface="楷体" panose="02010609060101010101" pitchFamily="49" charset="-122"/>
                <a:cs typeface="Courier New" panose="02070309020205020404" pitchFamily="49" charset="0"/>
              </a:rPr>
              <a:t>(8)</a:t>
            </a:r>
            <a:r>
              <a:rPr lang="zh-CN" altLang="en-US" sz="2400" kern="100">
                <a:latin typeface="楷体" panose="02010609060101010101" pitchFamily="49" charset="-122"/>
                <a:ea typeface="楷体" panose="02010609060101010101" pitchFamily="49" charset="-122"/>
                <a:cs typeface="Courier New" panose="02070309020205020404" pitchFamily="49" charset="0"/>
              </a:rPr>
              <a:t>春秋：①孔子编撰的史书名；②时代，东周分为春秋与战国两个时期；③人的年岁。</a:t>
            </a:r>
            <a:endParaRPr lang="zh-CN" altLang="en-US" sz="2400" kern="100">
              <a:latin typeface="楷体" panose="02010609060101010101" pitchFamily="49" charset="-122"/>
              <a:ea typeface="楷体" panose="02010609060101010101" pitchFamily="49" charset="-122"/>
              <a:cs typeface="Courier New" panose="02070309020205020404" pitchFamily="49" charset="0"/>
            </a:endParaRPr>
          </a:p>
          <a:p>
            <a:pPr algn="just">
              <a:lnSpc>
                <a:spcPct val="150000"/>
              </a:lnSpc>
            </a:pPr>
            <a:endParaRPr lang="zh-CN" altLang="zh-CN" sz="2400" kern="100">
              <a:solidFill>
                <a:prstClr val="black"/>
              </a:solidFill>
              <a:latin typeface="楷体" panose="02010609060101010101" pitchFamily="49" charset="-122"/>
              <a:ea typeface="楷体" panose="02010609060101010101" pitchFamily="49" charset="-122"/>
              <a:cs typeface="Courier New" panose="02070309020205020404" pitchFamily="49" charset="0"/>
            </a:endParaRPr>
          </a:p>
        </p:txBody>
      </p:sp>
    </p:spTree>
  </p:cSld>
  <p:clrMapOvr>
    <a:masterClrMapping/>
  </p:clrMapOvr>
  <p:transition spd="med" advClick="0">
    <p:pull/>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p:nvPr/>
        </p:nvCxnSpPr>
        <p:spPr>
          <a:xfrm flipV="1">
            <a:off x="807834" y="795703"/>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3252814"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文言知识梳理</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38" name="矩形 37"/>
          <p:cNvSpPr>
            <a:spLocks noChangeArrowheads="1"/>
          </p:cNvSpPr>
          <p:nvPr/>
        </p:nvSpPr>
        <p:spPr bwMode="auto">
          <a:xfrm>
            <a:off x="605614" y="1048163"/>
            <a:ext cx="1153197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2610485"/>
              </a:tabLst>
            </a:pPr>
            <a:r>
              <a:rPr lang="en-US" altLang="zh-CN" sz="2400" kern="100">
                <a:latin typeface="微软雅黑" panose="020b0503020204020204" pitchFamily="34" charset="-122"/>
                <a:ea typeface="微软雅黑" panose="020b0503020204020204" pitchFamily="34" charset="-122"/>
                <a:cs typeface="Times New Roman" panose="02020603050405020304"/>
              </a:rPr>
              <a:t>9.</a:t>
            </a:r>
            <a:r>
              <a:rPr lang="zh-CN" altLang="en-US" sz="2400" kern="100">
                <a:latin typeface="微软雅黑" panose="020b0503020204020204" pitchFamily="34" charset="-122"/>
                <a:ea typeface="微软雅黑" panose="020b0503020204020204" pitchFamily="34" charset="-122"/>
                <a:cs typeface="Times New Roman" panose="02020603050405020304"/>
              </a:rPr>
              <a:t>古代官职</a:t>
            </a:r>
            <a:endParaRPr lang="zh-CN" altLang="zh-CN" sz="1050" kern="100">
              <a:effectLst/>
              <a:latin typeface="微软雅黑" panose="020b0503020204020204" pitchFamily="34" charset="-122"/>
              <a:ea typeface="微软雅黑" panose="020b0503020204020204" pitchFamily="34" charset="-122"/>
              <a:cs typeface="Courier New" panose="02070309020205020404"/>
            </a:endParaRPr>
          </a:p>
        </p:txBody>
      </p:sp>
      <p:sp>
        <p:nvSpPr>
          <p:cNvPr id="17" name="文本框 16"/>
          <p:cNvSpPr txBox="1"/>
          <p:nvPr/>
        </p:nvSpPr>
        <p:spPr>
          <a:xfrm>
            <a:off x="680560" y="1872337"/>
            <a:ext cx="10970502" cy="4437753"/>
          </a:xfrm>
          <a:prstGeom prst="rect">
            <a:avLst/>
          </a:prstGeom>
          <a:noFill/>
        </p:spPr>
        <p:txBody>
          <a:bodyPr wrap="square">
            <a:spAutoFit/>
          </a:bodyPr>
          <a:lstStyle/>
          <a:p>
            <a:pPr algn="just">
              <a:lnSpc>
                <a:spcPct val="150000"/>
              </a:lnSpc>
            </a:pPr>
            <a:r>
              <a:rPr lang="en-US" altLang="zh-CN" sz="2400" kern="100">
                <a:latin typeface="楷体" panose="02010609060101010101" pitchFamily="49" charset="-122"/>
                <a:ea typeface="楷体" panose="02010609060101010101" pitchFamily="49" charset="-122"/>
                <a:cs typeface="Courier New" panose="02070309020205020404" pitchFamily="49" charset="0"/>
              </a:rPr>
              <a:t>(1)</a:t>
            </a:r>
            <a:r>
              <a:rPr lang="zh-CN" altLang="en-US" sz="2400" kern="100">
                <a:latin typeface="楷体" panose="02010609060101010101" pitchFamily="49" charset="-122"/>
                <a:ea typeface="楷体" panose="02010609060101010101" pitchFamily="49" charset="-122"/>
                <a:cs typeface="Courier New" panose="02070309020205020404" pitchFamily="49" charset="0"/>
              </a:rPr>
              <a:t>奉车：奉车都尉，皇帝出行时的侍从，掌管皇帝的车驾。</a:t>
            </a:r>
            <a:endParaRPr lang="zh-CN" altLang="en-US" sz="2400" kern="100">
              <a:latin typeface="楷体" panose="02010609060101010101" pitchFamily="49" charset="-122"/>
              <a:ea typeface="楷体" panose="02010609060101010101" pitchFamily="49" charset="-122"/>
              <a:cs typeface="Courier New" panose="02070309020205020404" pitchFamily="49" charset="0"/>
            </a:endParaRPr>
          </a:p>
          <a:p>
            <a:pPr algn="just">
              <a:lnSpc>
                <a:spcPct val="150000"/>
              </a:lnSpc>
            </a:pPr>
            <a:r>
              <a:rPr lang="en-US" altLang="zh-CN" sz="2400" kern="100">
                <a:latin typeface="楷体" panose="02010609060101010101" pitchFamily="49" charset="-122"/>
                <a:ea typeface="楷体" panose="02010609060101010101" pitchFamily="49" charset="-122"/>
                <a:cs typeface="Courier New" panose="02070309020205020404" pitchFamily="49" charset="0"/>
              </a:rPr>
              <a:t>(2)</a:t>
            </a:r>
            <a:r>
              <a:rPr lang="zh-CN" altLang="en-US" sz="2400" kern="100">
                <a:latin typeface="楷体" panose="02010609060101010101" pitchFamily="49" charset="-122"/>
                <a:ea typeface="楷体" panose="02010609060101010101" pitchFamily="49" charset="-122"/>
                <a:cs typeface="Courier New" panose="02070309020205020404" pitchFamily="49" charset="0"/>
              </a:rPr>
              <a:t>黄门驸马：汉代宫中掌管车辆马匹的官。</a:t>
            </a:r>
            <a:endParaRPr lang="zh-CN" altLang="en-US" sz="2400" kern="100">
              <a:latin typeface="楷体" panose="02010609060101010101" pitchFamily="49" charset="-122"/>
              <a:ea typeface="楷体" panose="02010609060101010101" pitchFamily="49" charset="-122"/>
              <a:cs typeface="Courier New" panose="02070309020205020404" pitchFamily="49" charset="0"/>
            </a:endParaRPr>
          </a:p>
          <a:p>
            <a:pPr algn="just">
              <a:lnSpc>
                <a:spcPct val="150000"/>
              </a:lnSpc>
            </a:pPr>
            <a:r>
              <a:rPr lang="en-US" altLang="zh-CN" sz="2400" kern="100">
                <a:latin typeface="楷体" panose="02010609060101010101" pitchFamily="49" charset="-122"/>
                <a:ea typeface="楷体" panose="02010609060101010101" pitchFamily="49" charset="-122"/>
                <a:cs typeface="Courier New" panose="02070309020205020404" pitchFamily="49" charset="0"/>
              </a:rPr>
              <a:t>(3)</a:t>
            </a:r>
            <a:r>
              <a:rPr lang="zh-CN" altLang="en-US" sz="2400" kern="100">
                <a:latin typeface="楷体" panose="02010609060101010101" pitchFamily="49" charset="-122"/>
                <a:ea typeface="楷体" panose="02010609060101010101" pitchFamily="49" charset="-122"/>
                <a:cs typeface="Courier New" panose="02070309020205020404" pitchFamily="49" charset="0"/>
              </a:rPr>
              <a:t>宦骑：侍卫皇帝的骑马的宦官。</a:t>
            </a:r>
            <a:endParaRPr lang="zh-CN" altLang="en-US" sz="2400" kern="100">
              <a:latin typeface="楷体" panose="02010609060101010101" pitchFamily="49" charset="-122"/>
              <a:ea typeface="楷体" panose="02010609060101010101" pitchFamily="49" charset="-122"/>
              <a:cs typeface="Courier New" panose="02070309020205020404" pitchFamily="49" charset="0"/>
            </a:endParaRPr>
          </a:p>
          <a:p>
            <a:pPr algn="just">
              <a:lnSpc>
                <a:spcPct val="150000"/>
              </a:lnSpc>
            </a:pPr>
            <a:r>
              <a:rPr lang="en-US" altLang="zh-CN" sz="2400" kern="100">
                <a:latin typeface="楷体" panose="02010609060101010101" pitchFamily="49" charset="-122"/>
                <a:ea typeface="楷体" panose="02010609060101010101" pitchFamily="49" charset="-122"/>
                <a:cs typeface="Courier New" panose="02070309020205020404" pitchFamily="49" charset="0"/>
              </a:rPr>
              <a:t>(4)</a:t>
            </a:r>
            <a:r>
              <a:rPr lang="zh-CN" altLang="en-US" sz="2400" kern="100">
                <a:latin typeface="楷体" panose="02010609060101010101" pitchFamily="49" charset="-122"/>
                <a:ea typeface="楷体" panose="02010609060101010101" pitchFamily="49" charset="-122"/>
                <a:cs typeface="Courier New" panose="02070309020205020404" pitchFamily="49" charset="0"/>
              </a:rPr>
              <a:t>郎：官名，汉代专指皇帝的侍从官。</a:t>
            </a:r>
            <a:endParaRPr lang="zh-CN" altLang="en-US" sz="2400" kern="100">
              <a:latin typeface="楷体" panose="02010609060101010101" pitchFamily="49" charset="-122"/>
              <a:ea typeface="楷体" panose="02010609060101010101" pitchFamily="49" charset="-122"/>
              <a:cs typeface="Courier New" panose="02070309020205020404" pitchFamily="49" charset="0"/>
            </a:endParaRPr>
          </a:p>
          <a:p>
            <a:pPr algn="just">
              <a:lnSpc>
                <a:spcPct val="150000"/>
              </a:lnSpc>
            </a:pPr>
            <a:r>
              <a:rPr lang="en-US" altLang="zh-CN" sz="2400" kern="100">
                <a:latin typeface="楷体" panose="02010609060101010101" pitchFamily="49" charset="-122"/>
                <a:ea typeface="楷体" panose="02010609060101010101" pitchFamily="49" charset="-122"/>
                <a:cs typeface="Courier New" panose="02070309020205020404" pitchFamily="49" charset="0"/>
              </a:rPr>
              <a:t>(5)</a:t>
            </a:r>
            <a:r>
              <a:rPr lang="zh-CN" altLang="en-US" sz="2400" kern="100">
                <a:latin typeface="楷体" panose="02010609060101010101" pitchFamily="49" charset="-122"/>
                <a:ea typeface="楷体" panose="02010609060101010101" pitchFamily="49" charset="-122"/>
                <a:cs typeface="Courier New" panose="02070309020205020404" pitchFamily="49" charset="0"/>
              </a:rPr>
              <a:t>通侯：爵位名，秦代置爵二十级，最高一级叫彻侯。汉朝继承秦制，后因汉武帝名彻，避讳改为通侯。</a:t>
            </a:r>
            <a:endParaRPr lang="zh-CN" altLang="en-US" sz="2400" kern="100">
              <a:latin typeface="楷体" panose="02010609060101010101" pitchFamily="49" charset="-122"/>
              <a:ea typeface="楷体" panose="02010609060101010101" pitchFamily="49" charset="-122"/>
              <a:cs typeface="Courier New" panose="02070309020205020404" pitchFamily="49" charset="0"/>
            </a:endParaRPr>
          </a:p>
          <a:p>
            <a:pPr algn="just">
              <a:lnSpc>
                <a:spcPct val="150000"/>
              </a:lnSpc>
            </a:pPr>
            <a:r>
              <a:rPr lang="en-US" altLang="zh-CN" sz="2400" kern="100">
                <a:latin typeface="楷体" panose="02010609060101010101" pitchFamily="49" charset="-122"/>
                <a:ea typeface="楷体" panose="02010609060101010101" pitchFamily="49" charset="-122"/>
                <a:cs typeface="Courier New" panose="02070309020205020404" pitchFamily="49" charset="0"/>
              </a:rPr>
              <a:t>(6)</a:t>
            </a:r>
            <a:r>
              <a:rPr lang="zh-CN" altLang="en-US" sz="2400" kern="100">
                <a:latin typeface="楷体" panose="02010609060101010101" pitchFamily="49" charset="-122"/>
                <a:ea typeface="楷体" panose="02010609060101010101" pitchFamily="49" charset="-122"/>
                <a:cs typeface="Courier New" panose="02070309020205020404" pitchFamily="49" charset="0"/>
              </a:rPr>
              <a:t>中郎将：汉朝武官，排在将军之后，掌管皇家卫队。</a:t>
            </a:r>
            <a:endParaRPr lang="zh-CN" altLang="en-US" sz="2400" kern="100">
              <a:latin typeface="楷体" panose="02010609060101010101" pitchFamily="49" charset="-122"/>
              <a:ea typeface="楷体" panose="02010609060101010101" pitchFamily="49" charset="-122"/>
              <a:cs typeface="Courier New" panose="02070309020205020404" pitchFamily="49" charset="0"/>
            </a:endParaRPr>
          </a:p>
          <a:p>
            <a:pPr algn="just">
              <a:lnSpc>
                <a:spcPct val="150000"/>
              </a:lnSpc>
            </a:pPr>
            <a:endParaRPr lang="zh-CN" altLang="zh-CN" sz="2400" kern="100">
              <a:solidFill>
                <a:prstClr val="black"/>
              </a:solidFill>
              <a:latin typeface="楷体" panose="02010609060101010101" pitchFamily="49" charset="-122"/>
              <a:ea typeface="楷体" panose="02010609060101010101" pitchFamily="49" charset="-122"/>
              <a:cs typeface="Courier New" panose="02070309020205020404" pitchFamily="49" charset="0"/>
            </a:endParaRPr>
          </a:p>
        </p:txBody>
      </p:sp>
    </p:spTree>
  </p:cSld>
  <p:clrMapOvr>
    <a:masterClrMapping/>
  </p:clrMapOvr>
  <p:transition spd="med" advClick="0">
    <p:pull/>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Freeform 5"/>
          <p:cNvSpPr/>
          <p:nvPr/>
        </p:nvSpPr>
        <p:spPr bwMode="auto">
          <a:xfrm rot="10800000">
            <a:off x="182615" y="2245359"/>
            <a:ext cx="7615663"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6" name="TextBox 25"/>
          <p:cNvSpPr txBox="1"/>
          <p:nvPr/>
        </p:nvSpPr>
        <p:spPr>
          <a:xfrm>
            <a:off x="2872191" y="3274604"/>
            <a:ext cx="2813591" cy="707886"/>
          </a:xfrm>
          <a:prstGeom prst="rect">
            <a:avLst/>
          </a:prstGeom>
          <a:noFill/>
        </p:spPr>
        <p:txBody>
          <a:bodyPr wrap="none" rtlCol="0">
            <a:spAutoFit/>
          </a:bodyPr>
          <a:lstStyle/>
          <a:p>
            <a:pPr marL="571500" indent="-571500">
              <a:buFont typeface="Arial" panose="020b0604020202020204" pitchFamily="34" charset="0"/>
              <a:buChar char="•"/>
            </a:pPr>
            <a:r>
              <a:rPr lang="zh-CN" altLang="en-US" sz="4000">
                <a:solidFill>
                  <a:srgbClr val="F0ECE9"/>
                </a:solidFill>
                <a:latin typeface="微软雅黑" panose="020b0503020204020204" pitchFamily="34" charset="-122"/>
                <a:ea typeface="微软雅黑" panose="020b0503020204020204" pitchFamily="34" charset="-122"/>
              </a:rPr>
              <a:t>品读研析</a:t>
            </a:r>
            <a:endParaRPr lang="zh-CN" altLang="en-US" sz="4000">
              <a:solidFill>
                <a:srgbClr val="F0ECE9"/>
              </a:solidFill>
              <a:latin typeface="微软雅黑" panose="020b0503020204020204" pitchFamily="34" charset="-122"/>
              <a:ea typeface="微软雅黑" panose="020b0503020204020204" pitchFamily="34" charset="-122"/>
            </a:endParaRPr>
          </a:p>
        </p:txBody>
      </p:sp>
      <p:sp>
        <p:nvSpPr>
          <p:cNvPr id="19" name="TextBox 24"/>
          <p:cNvSpPr txBox="1"/>
          <p:nvPr/>
        </p:nvSpPr>
        <p:spPr>
          <a:xfrm>
            <a:off x="1124105" y="2712799"/>
            <a:ext cx="846707"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2</a:t>
            </a:r>
            <a:endParaRPr lang="zh-CN" altLang="en-US" sz="8800">
              <a:solidFill>
                <a:srgbClr val="F0ECE9"/>
              </a:solidFill>
              <a:latin typeface="印品黑体" panose="00000500000000000000" pitchFamily="2" charset="-122"/>
            </a:endParaRPr>
          </a:p>
        </p:txBody>
      </p:sp>
    </p:spTree>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ac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2" y="344684"/>
            <a:ext cx="180850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通读</a:t>
            </a:r>
            <a:r>
              <a:rPr lang="en-US" altLang="zh-CN">
                <a:solidFill>
                  <a:srgbClr val="4C4C4C"/>
                </a:solidFill>
                <a:latin typeface="印品黑体" panose="00000500000000000000" pitchFamily="2" charset="-122"/>
                <a:ea typeface="印品黑体" panose="00000500000000000000" pitchFamily="2" charset="-122"/>
              </a:rPr>
              <a:t> </a:t>
            </a:r>
            <a:r>
              <a:rPr lang="en-US" altLang="zh-CN" b="1">
                <a:solidFill>
                  <a:srgbClr val="4C4C4C"/>
                </a:solidFill>
                <a:latin typeface="微软雅黑" panose="020b0503020204020204" pitchFamily="34" charset="-122"/>
                <a:ea typeface="微软雅黑" panose="020b0503020204020204" pitchFamily="34"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整体感知</a:t>
            </a:r>
            <a:endParaRPr lang="zh-CN" altLang="en-US" sz="1400">
              <a:solidFill>
                <a:srgbClr val="4C4C4C"/>
              </a:solidFill>
              <a:latin typeface="微软雅黑" panose="020b0503020204020204" pitchFamily="34" charset="-122"/>
              <a:ea typeface="微软雅黑" panose="020b0503020204020204" pitchFamily="34"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10" name="椭圆 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圆角矩形 55"/>
          <p:cNvSpPr/>
          <p:nvPr/>
        </p:nvSpPr>
        <p:spPr>
          <a:xfrm>
            <a:off x="570193" y="-267614"/>
            <a:ext cx="10923336" cy="3468014"/>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1.</a:t>
            </a:r>
            <a:r>
              <a:rPr lang="zh-CN" altLang="en-US" sz="2200">
                <a:solidFill>
                  <a:srgbClr val="7F6B5B"/>
                </a:solidFill>
                <a:latin typeface="微软雅黑" panose="020b0503020204020204" pitchFamily="34" charset="-122"/>
                <a:ea typeface="微软雅黑" panose="020b0503020204020204" pitchFamily="34" charset="-122"/>
              </a:rPr>
              <a:t>请根据图示的相关内容，概括“发展”“高潮”阶段的主要内容，并将其填入图中①②处。</a:t>
            </a: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38" name="矩形 37"/>
          <p:cNvSpPr/>
          <p:nvPr/>
        </p:nvSpPr>
        <p:spPr>
          <a:xfrm>
            <a:off x="1033227" y="3583713"/>
            <a:ext cx="1261592" cy="523099"/>
          </a:xfrm>
          <a:prstGeom prst="rect">
            <a:avLst/>
          </a:prstGeom>
        </p:spPr>
        <p:txBody>
          <a:bodyPr wrap="none">
            <a:spAutoFit/>
          </a:bodyPr>
          <a:lstStyle/>
          <a:p>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苏武传</a:t>
            </a:r>
            <a:endParaRPr lang="zh-CN" altLang="en-US" sz="2800"/>
          </a:p>
        </p:txBody>
      </p:sp>
      <p:sp>
        <p:nvSpPr>
          <p:cNvPr id="39" name="矩形 38"/>
          <p:cNvSpPr/>
          <p:nvPr/>
        </p:nvSpPr>
        <p:spPr>
          <a:xfrm>
            <a:off x="2383814" y="2477258"/>
            <a:ext cx="9808186" cy="2707783"/>
          </a:xfrm>
          <a:prstGeom prst="rect">
            <a:avLst/>
          </a:prstGeom>
        </p:spPr>
        <p:txBody>
          <a:bodyPr wrap="square" lIns="121870" tIns="60934" rIns="121870" bIns="60934">
            <a:spAutoFit/>
          </a:bodyPr>
          <a:lstStyle/>
          <a:p>
            <a:pPr algn="just">
              <a:lnSpc>
                <a:spcPct val="150000"/>
              </a:lnSpc>
            </a:pP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开端：汉匈矛盾，苏武出使</a:t>
            </a:r>
            <a:endParaRPr lang="en-US" altLang="zh-CN" sz="2800" kern="100">
              <a:latin typeface="Times New Roman" panose="02020603050405020304" pitchFamily="18" charset="0"/>
              <a:ea typeface="方正中等线简体" panose="03000509000000000000" pitchFamily="65" charset="-122"/>
            </a:endParaRPr>
          </a:p>
          <a:p>
            <a:pPr algn="just">
              <a:lnSpc>
                <a:spcPct val="150000"/>
              </a:lnSpc>
            </a:pP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发展：</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①</a:t>
            </a:r>
            <a:r>
              <a:rPr lang="en-US" altLang="zh-CN" sz="2800" kern="100">
                <a:latin typeface="Times New Roman" panose="02020603050405020304" pitchFamily="18" charset="0"/>
                <a:ea typeface="Times New Roman" panose="02020603050405020304" pitchFamily="18" charset="0"/>
                <a:cs typeface="Times New Roman" panose="02020603050405020304" pitchFamily="18" charset="0"/>
              </a:rPr>
              <a:t>___________________</a:t>
            </a:r>
            <a:r>
              <a:rPr lang="zh-CN" altLang="zh-CN" sz="2800" u="sng" kern="100">
                <a:latin typeface="Times New Roman" panose="02020603050405020304" pitchFamily="18" charset="0"/>
                <a:ea typeface="方正中等线简体" panose="03000509000000000000" pitchFamily="65" charset="-122"/>
                <a:cs typeface="Times New Roman" panose="02020603050405020304" pitchFamily="18" charset="0"/>
              </a:rPr>
              <a:t>　　　　　　　　　</a:t>
            </a:r>
            <a:endParaRPr lang="en-US" altLang="zh-CN" sz="2800" kern="100">
              <a:latin typeface="Times New Roman" panose="02020603050405020304" pitchFamily="18" charset="0"/>
              <a:ea typeface="方正中等线简体" panose="03000509000000000000" pitchFamily="65" charset="-122"/>
            </a:endParaRPr>
          </a:p>
          <a:p>
            <a:pPr algn="just">
              <a:lnSpc>
                <a:spcPct val="150000"/>
              </a:lnSpc>
            </a:pP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高潮：</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②</a:t>
            </a:r>
            <a:r>
              <a:rPr lang="en-US" altLang="zh-CN" sz="2800" kern="100">
                <a:latin typeface="Times New Roman" panose="02020603050405020304" pitchFamily="18" charset="0"/>
                <a:ea typeface="Times New Roman" panose="02020603050405020304" pitchFamily="18" charset="0"/>
                <a:cs typeface="Times New Roman" panose="02020603050405020304" pitchFamily="18" charset="0"/>
              </a:rPr>
              <a:t>___________________</a:t>
            </a:r>
            <a:r>
              <a:rPr lang="zh-CN" altLang="zh-CN" sz="2800" u="sng" kern="100">
                <a:latin typeface="Times New Roman" panose="02020603050405020304" pitchFamily="18" charset="0"/>
                <a:ea typeface="方正中等线简体" panose="03000509000000000000" pitchFamily="65" charset="-122"/>
                <a:cs typeface="Times New Roman" panose="02020603050405020304" pitchFamily="18" charset="0"/>
              </a:rPr>
              <a:t>　　　　　　　　　</a:t>
            </a:r>
            <a:endParaRPr lang="en-US" altLang="zh-CN" sz="2800" kern="100">
              <a:latin typeface="Times New Roman" panose="02020603050405020304" pitchFamily="18" charset="0"/>
              <a:ea typeface="方正中等线简体" panose="03000509000000000000" pitchFamily="65" charset="-122"/>
            </a:endParaRPr>
          </a:p>
          <a:p>
            <a:pPr algn="just">
              <a:lnSpc>
                <a:spcPct val="150000"/>
              </a:lnSpc>
            </a:pP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结局：汉匈和亲，白发归乡</a:t>
            </a:r>
            <a:endParaRPr lang="zh-CN" altLang="zh-CN" sz="2800" kern="100">
              <a:latin typeface="宋体" panose="02010600030101010101" pitchFamily="2" charset="-122"/>
              <a:cs typeface="Courier New" panose="02070309020205020404" pitchFamily="49" charset="0"/>
            </a:endParaRPr>
          </a:p>
        </p:txBody>
      </p:sp>
      <p:sp>
        <p:nvSpPr>
          <p:cNvPr id="40" name="矩形 39"/>
          <p:cNvSpPr/>
          <p:nvPr/>
        </p:nvSpPr>
        <p:spPr>
          <a:xfrm>
            <a:off x="7656864" y="2504002"/>
            <a:ext cx="1647206" cy="2677036"/>
          </a:xfrm>
          <a:prstGeom prst="rect">
            <a:avLst/>
          </a:prstGeom>
        </p:spPr>
        <p:txBody>
          <a:bodyPr wrap="square">
            <a:spAutoFit/>
          </a:bodyPr>
          <a:lstStyle/>
          <a:p>
            <a:pPr>
              <a:lnSpc>
                <a:spcPct val="150000"/>
              </a:lnSpc>
            </a:pP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民族气节</a:t>
            </a:r>
            <a:endParaRPr lang="en-US" altLang="zh-CN" sz="2800" kern="100">
              <a:latin typeface="Times New Roman" panose="02020603050405020304" pitchFamily="18" charset="0"/>
              <a:ea typeface="方正中等线简体" panose="03000509000000000000" pitchFamily="65" charset="-122"/>
              <a:cs typeface="Times New Roman" panose="02020603050405020304" pitchFamily="18" charset="0"/>
            </a:endParaRPr>
          </a:p>
          <a:p>
            <a:pPr>
              <a:lnSpc>
                <a:spcPct val="150000"/>
              </a:lnSpc>
            </a:pP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感天动地</a:t>
            </a:r>
            <a:endParaRPr lang="en-US" altLang="zh-CN" sz="2800" kern="100">
              <a:latin typeface="Times New Roman" panose="02020603050405020304" pitchFamily="18" charset="0"/>
              <a:ea typeface="方正中等线简体" panose="03000509000000000000" pitchFamily="65" charset="-122"/>
              <a:cs typeface="Times New Roman" panose="02020603050405020304" pitchFamily="18" charset="0"/>
            </a:endParaRPr>
          </a:p>
          <a:p>
            <a:pPr>
              <a:lnSpc>
                <a:spcPct val="150000"/>
              </a:lnSpc>
            </a:pP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忠贞精神</a:t>
            </a:r>
            <a:endParaRPr lang="en-US" altLang="zh-CN" sz="2800" kern="100">
              <a:latin typeface="Times New Roman" panose="02020603050405020304" pitchFamily="18" charset="0"/>
              <a:ea typeface="方正中等线简体" panose="03000509000000000000" pitchFamily="65" charset="-122"/>
              <a:cs typeface="Times New Roman" panose="02020603050405020304" pitchFamily="18" charset="0"/>
            </a:endParaRPr>
          </a:p>
          <a:p>
            <a:pPr>
              <a:lnSpc>
                <a:spcPct val="150000"/>
              </a:lnSpc>
            </a:pP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千载长存</a:t>
            </a:r>
            <a:endParaRPr lang="zh-CN" altLang="en-US" sz="2800"/>
          </a:p>
        </p:txBody>
      </p:sp>
      <p:sp>
        <p:nvSpPr>
          <p:cNvPr id="41" name="左大括号 40"/>
          <p:cNvSpPr/>
          <p:nvPr/>
        </p:nvSpPr>
        <p:spPr>
          <a:xfrm>
            <a:off x="2257849" y="2749488"/>
            <a:ext cx="197957" cy="2240421"/>
          </a:xfrm>
          <a:prstGeom prst="leftBrace">
            <a:avLst>
              <a:gd name="adj1" fmla="val 22488"/>
              <a:gd name="adj2" fmla="val 50000"/>
            </a:avLst>
          </a:prstGeom>
          <a:noFill/>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50000"/>
              </a:lnSpc>
            </a:pPr>
            <a:endParaRPr lang="zh-CN" altLang="en-US"/>
          </a:p>
        </p:txBody>
      </p:sp>
      <p:sp>
        <p:nvSpPr>
          <p:cNvPr id="42" name="矩形 41"/>
          <p:cNvSpPr/>
          <p:nvPr/>
        </p:nvSpPr>
        <p:spPr>
          <a:xfrm>
            <a:off x="3908373" y="3273588"/>
            <a:ext cx="3415529"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因事被扣，卫律劝降</a:t>
            </a:r>
            <a:endParaRPr lang="zh-CN" altLang="en-US" sz="2800">
              <a:solidFill>
                <a:srgbClr val="C00000"/>
              </a:solidFill>
            </a:endParaRPr>
          </a:p>
        </p:txBody>
      </p:sp>
      <p:sp>
        <p:nvSpPr>
          <p:cNvPr id="43" name="矩形 42"/>
          <p:cNvSpPr/>
          <p:nvPr/>
        </p:nvSpPr>
        <p:spPr>
          <a:xfrm>
            <a:off x="3908373" y="3906174"/>
            <a:ext cx="3415529"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放牧北海，李陵劝降</a:t>
            </a:r>
            <a:endParaRPr lang="zh-CN" altLang="en-US" sz="2800"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44" name="左大括号 43"/>
          <p:cNvSpPr/>
          <p:nvPr/>
        </p:nvSpPr>
        <p:spPr>
          <a:xfrm flipH="1">
            <a:off x="7372547" y="2749488"/>
            <a:ext cx="214331" cy="2240421"/>
          </a:xfrm>
          <a:prstGeom prst="leftBrace">
            <a:avLst>
              <a:gd name="adj1" fmla="val 22488"/>
              <a:gd name="adj2" fmla="val 50000"/>
            </a:avLst>
          </a:prstGeom>
          <a:noFill/>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50000"/>
              </a:lnSpc>
            </a:pPr>
            <a:endParaRPr lang="zh-CN" altLang="en-US"/>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blinds(horizontal)">
                                      <p:cBhvr>
                                        <p:cTn id="7" dur="500"/>
                                        <p:tgtEl>
                                          <p:spTgt spid="4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blinds(horizontal)">
                                      <p:cBhvr>
                                        <p:cTn id="1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2" y="344684"/>
            <a:ext cx="180850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通读</a:t>
            </a:r>
            <a:r>
              <a:rPr lang="en-US" altLang="zh-CN">
                <a:solidFill>
                  <a:srgbClr val="4C4C4C"/>
                </a:solidFill>
                <a:latin typeface="印品黑体" panose="00000500000000000000" pitchFamily="2" charset="-122"/>
                <a:ea typeface="印品黑体" panose="00000500000000000000" pitchFamily="2" charset="-122"/>
              </a:rPr>
              <a:t> </a:t>
            </a:r>
            <a:r>
              <a:rPr lang="en-US" altLang="zh-CN" b="1">
                <a:solidFill>
                  <a:srgbClr val="4C4C4C"/>
                </a:solidFill>
                <a:latin typeface="微软雅黑" panose="020b0503020204020204" pitchFamily="34" charset="-122"/>
                <a:ea typeface="微软雅黑" panose="020b0503020204020204" pitchFamily="34"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整体感知</a:t>
            </a:r>
            <a:endParaRPr lang="zh-CN" altLang="en-US" sz="1400">
              <a:solidFill>
                <a:srgbClr val="4C4C4C"/>
              </a:solidFill>
              <a:latin typeface="微软雅黑" panose="020b0503020204020204" pitchFamily="34" charset="-122"/>
              <a:ea typeface="微软雅黑" panose="020b0503020204020204" pitchFamily="34"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10" name="椭圆 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圆角矩形 55"/>
          <p:cNvSpPr/>
          <p:nvPr/>
        </p:nvSpPr>
        <p:spPr>
          <a:xfrm>
            <a:off x="485518" y="-167030"/>
            <a:ext cx="11291728" cy="3468014"/>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2.</a:t>
            </a:r>
            <a:r>
              <a:rPr lang="zh-CN" altLang="en-US" sz="2200">
                <a:solidFill>
                  <a:srgbClr val="7F6B5B"/>
                </a:solidFill>
                <a:latin typeface="微软雅黑" panose="020b0503020204020204" pitchFamily="34" charset="-122"/>
                <a:ea typeface="微软雅黑" panose="020b0503020204020204" pitchFamily="34" charset="-122"/>
              </a:rPr>
              <a:t>主旨归纳</a:t>
            </a: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605614" y="2712330"/>
            <a:ext cx="10952402" cy="1689052"/>
          </a:xfrm>
          <a:prstGeom prst="rect">
            <a:avLst/>
          </a:prstGeom>
          <a:noFill/>
        </p:spPr>
        <p:txBody>
          <a:bodyPr wrap="square">
            <a:spAutoFit/>
          </a:bodyPr>
          <a:lstStyle/>
          <a:p>
            <a:pPr indent="612140" algn="just">
              <a:lnSpc>
                <a:spcPct val="150000"/>
              </a:lnSpc>
              <a:spcAft>
                <a:spcPct val="0"/>
              </a:spcAft>
              <a:tabLst>
                <a:tab pos="2610485"/>
              </a:tabLst>
            </a:pPr>
            <a:r>
              <a:rPr lang="zh-CN" altLang="en-US" sz="2400" kern="100">
                <a:latin typeface="微软雅黑" panose="020b0503020204020204" pitchFamily="34" charset="-122"/>
                <a:ea typeface="微软雅黑" panose="020b0503020204020204" pitchFamily="34" charset="-122"/>
                <a:cs typeface="Times New Roman" panose="02020603050405020304"/>
              </a:rPr>
              <a:t>本文叙写了苏武出使匈奴被扣留期间的事迹，热情赞颂了他在敌人面前富贵不淫、贫贱不移、威武不屈、饥寒不倒、私情无动的浩然正气，充分肯定了他坚毅忠贞、大义凛然、视死如归的民族气节。</a:t>
            </a:r>
            <a:endParaRPr lang="zh-CN" altLang="en-US" sz="2400" kern="100">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med" advClick="0">
    <p:pull/>
  </p:transition>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902518" y="1247412"/>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精笔细描见精神</a:t>
            </a:r>
            <a:r>
              <a:rPr lang="en-US" altLang="zh-CN" sz="2200" b="1">
                <a:solidFill>
                  <a:srgbClr val="7F6B5B"/>
                </a:solidFill>
                <a:latin typeface="微软雅黑" panose="020b0503020204020204" pitchFamily="34" charset="-122"/>
                <a:ea typeface="微软雅黑" panose="020b0503020204020204" pitchFamily="34" charset="-122"/>
              </a:rPr>
              <a:t>】1.</a:t>
            </a:r>
            <a:r>
              <a:rPr lang="zh-CN" altLang="en-US" sz="2200">
                <a:solidFill>
                  <a:srgbClr val="7F6B5B"/>
                </a:solidFill>
                <a:latin typeface="微软雅黑" panose="020b0503020204020204" pitchFamily="34" charset="-122"/>
                <a:ea typeface="微软雅黑" panose="020b0503020204020204" pitchFamily="34" charset="-122"/>
              </a:rPr>
              <a:t>试举一例说明班固是如何浓墨重彩写好一些典型场面的。</a:t>
            </a: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085102" y="2684441"/>
            <a:ext cx="10021793" cy="3079497"/>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明确：“苏武自刺”场面描写，其细节描写精彩至极：“单于使卫律召武受辞</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听取供词</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苏武不愿“屈节辱命”，“引佩刀自刺”；苏武被置于地坎煴火之上，“蹈其背以出血，武气绝，半日复息”。这些描写使情节紧张，充满悲壮色彩，而精彩的细节描写又真实地映衬出苏武形象。面对苏武自刺，周围人有着不同的反应：“卫律惊，自抱持武”；“惠等哭，舆归营”；“单于壮其节”。这一“惊”一“哭”一“壮”的细节描写充分衬托出苏武的铮铮铁骨及高尚情操。</a:t>
            </a:r>
            <a:endParaRPr lang="zh-CN" altLang="en-US" sz="22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902516" y="1399846"/>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精笔细描见精神</a:t>
            </a:r>
            <a:r>
              <a:rPr lang="en-US" altLang="zh-CN" sz="2200" b="1">
                <a:solidFill>
                  <a:srgbClr val="7F6B5B"/>
                </a:solidFill>
                <a:latin typeface="微软雅黑" panose="020b0503020204020204" pitchFamily="34" charset="-122"/>
                <a:ea typeface="微软雅黑" panose="020b0503020204020204" pitchFamily="34" charset="-122"/>
              </a:rPr>
              <a:t>】2.</a:t>
            </a:r>
            <a:r>
              <a:rPr lang="zh-CN" altLang="en-US" sz="2200">
                <a:solidFill>
                  <a:srgbClr val="7F6B5B"/>
                </a:solidFill>
                <a:latin typeface="微软雅黑" panose="020b0503020204020204" pitchFamily="34" charset="-122"/>
                <a:ea typeface="微软雅黑" panose="020b0503020204020204" pitchFamily="34" charset="-122"/>
              </a:rPr>
              <a:t>班固对苏武长达十九年的生活作了简略的叙述，很多地方都是一笔带过。值得注意的是，在这些极为简略的叙述中，作者抓住了最具感染力的细节，给我们留下了最为深刻的印象，充分表现了苏武的坚韧和忠诚形象。试举例加以阐述。</a:t>
            </a: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267686" y="3132378"/>
            <a:ext cx="10021793" cy="2571666"/>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如在匈奴方面把苏武囚禁大窖、断绝食物供给时，苏武“卧啮雪，与旃毛并咽之”；流放北海，“廪食不至”时，苏武“掘野鼠去草实而食之”。在生与死的边缘，苏武啮雪吞毡，掘鼠食草，居然神奇地活了下来。“于细微处见真情”，果不虚也！这两处细节，寥寥数字</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却生动地展示了一个有血有肉的灵魂，展现了苏武的顽强意志和不屈的精神，真可谓字字千金！</a:t>
            </a:r>
            <a:endParaRPr lang="zh-CN" altLang="en-US" sz="22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902516" y="1399846"/>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精笔细描见精神</a:t>
            </a:r>
            <a:r>
              <a:rPr lang="en-US" altLang="zh-CN" sz="2200" b="1">
                <a:solidFill>
                  <a:srgbClr val="7F6B5B"/>
                </a:solidFill>
                <a:latin typeface="微软雅黑" panose="020b0503020204020204" pitchFamily="34" charset="-122"/>
                <a:ea typeface="微软雅黑" panose="020b0503020204020204" pitchFamily="34" charset="-122"/>
              </a:rPr>
              <a:t>】</a:t>
            </a:r>
            <a:r>
              <a:rPr lang="en-US" altLang="zh-CN" sz="2200">
                <a:solidFill>
                  <a:srgbClr val="7F6B5B"/>
                </a:solidFill>
                <a:latin typeface="微软雅黑" panose="020b0503020204020204" pitchFamily="34" charset="-122"/>
                <a:ea typeface="微软雅黑" panose="020b0503020204020204" pitchFamily="34" charset="-122"/>
              </a:rPr>
              <a:t>3.</a:t>
            </a:r>
            <a:r>
              <a:rPr lang="zh-CN" altLang="en-US" sz="2200">
                <a:solidFill>
                  <a:srgbClr val="7F6B5B"/>
                </a:solidFill>
                <a:latin typeface="微软雅黑" panose="020b0503020204020204" pitchFamily="34" charset="-122"/>
                <a:ea typeface="微软雅黑" panose="020b0503020204020204" pitchFamily="34" charset="-122"/>
              </a:rPr>
              <a:t>结合文中其他的细节描写，谈谈作者是如何借助细节描写塑造苏武形象的。</a:t>
            </a:r>
            <a:endParaRPr lang="zh-CN" altLang="en-US" sz="2200">
              <a:solidFill>
                <a:srgbClr val="7F6B5B"/>
              </a:solidFill>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085100" y="2161680"/>
            <a:ext cx="10021793" cy="4095160"/>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这样的细节在文章中数不胜数，坚贞、顽强、爱国的苏武也就在我们眼前熠熠生辉。面对卫律“复举剑拟之”，苏武岿然不动，这是“我自横刀向天笑，去留肝胆两昆仑”的豪迈；面对卫律絮絮叨叨的劝降，苏武默然不应，这是“千磨万击还坚劲</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任尔东西南北风”的坚贞！牧羊北海上，“杖汉节牧羊，卧起操持，节旄尽落”，落尽了节旄，却溢满了忠心！收尾处，作者饱含着叹惋、钦佩、欣慰之情写道：“武留匈奴凡十九岁，始以强壮出，及还，须发尽白。”白尽了须发，却坚守了气节，维护了国家和民族的尊严！这些鲜明感人的细节，使苏武的形象一次次丰满，一步步升华。</a:t>
            </a:r>
            <a:endParaRPr lang="zh-CN" altLang="en-US" sz="22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了解作者</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nvSpPr>
        <p:spPr>
          <a:xfrm>
            <a:off x="749614" y="981992"/>
            <a:ext cx="6813471" cy="6167842"/>
          </a:xfrm>
          <a:prstGeom prst="rect">
            <a:avLst/>
          </a:prstGeom>
          <a:noFill/>
        </p:spPr>
        <p:txBody>
          <a:bodyPr wrap="square">
            <a:spAutoFit/>
          </a:bodyPr>
          <a:lstStyle/>
          <a:p>
            <a:pPr indent="457200" algn="just">
              <a:lnSpc>
                <a:spcPct val="150000"/>
              </a:lnSpc>
              <a:spcAft>
                <a:spcPts val="1000"/>
              </a:spcAft>
            </a:pP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班固</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(32—92)</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，字孟坚，扶风安陵</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今陕西咸阳东北</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人，</a:t>
            </a:r>
            <a:r>
              <a:rPr lang="zh-CN" altLang="en-US" sz="20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东汉史学家、文学家</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后汉书</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班固传</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称他“年九岁，能属文，诵诗赋。及长，遂博贯载籍，九流百家之言，无不穷究。所学无常师，不为章句，举大义而已”。其父班彪曾续司马迁</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史记</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作</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史记后传</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，未成而故。班固立志继承父业，在</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后传</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基础上，进一步广搜材料，编写</a:t>
            </a:r>
            <a:r>
              <a:rPr lang="en-US" altLang="zh-CN" sz="20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汉书</a:t>
            </a:r>
            <a:r>
              <a:rPr lang="en-US" altLang="zh-CN" sz="20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。后因有人向汉明帝诬告他篡改国史，被捕入狱。其弟班超上书解释，始得获释，被命为兰台令史，经过二十多年努力，写成了</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汉书</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。汉和帝永元初年，班固随窦宪出征匈奴，不久窦宪因谋反案被诛，班固也受牵连被捕，死于狱中。</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汉书</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中的八“表”与“天文志”分别由其妹班昭和班固弟子马续写成的。</a:t>
            </a:r>
            <a:endPar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a:p>
            <a:pPr indent="457200" algn="just">
              <a:lnSpc>
                <a:spcPct val="150000"/>
              </a:lnSpc>
              <a:spcAft>
                <a:spcPts val="1000"/>
              </a:spcAft>
            </a:pPr>
            <a:endPar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p:txBody>
      </p:sp>
      <p:pic>
        <p:nvPicPr>
          <p:cNvPr id="9" name="Picture 2" descr="W19"/>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8039081" y="1504959"/>
            <a:ext cx="3403305" cy="384808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cSld>
  <p:clrMapOvr>
    <a:masterClrMapping/>
  </p:clrMapOvr>
  <p:transition spd="med" advClick="0">
    <p:pull/>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893614" y="904807"/>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苏武传</a:t>
            </a: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的衬托手法赏析</a:t>
            </a:r>
            <a:r>
              <a:rPr lang="en-US" altLang="zh-CN" sz="2200" b="1">
                <a:solidFill>
                  <a:srgbClr val="7F6B5B"/>
                </a:solidFill>
                <a:latin typeface="微软雅黑" panose="020b0503020204020204" pitchFamily="34" charset="-122"/>
                <a:ea typeface="微软雅黑" panose="020b0503020204020204" pitchFamily="34" charset="-122"/>
              </a:rPr>
              <a:t>】4.</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苏武传</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一文是如何以典型环境衬托苏武的爱国情操的？</a:t>
            </a: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104279" y="1869954"/>
            <a:ext cx="10021793" cy="4602991"/>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明确：文章开头介绍了苏武出使匈奴的背景，“时汉连伐胡，数通使相窥观。匈奴留汉使郭吉、路充国等，前后十余辈。匈奴使来，汉亦留之以相当”。从客观上</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作者交代了苏武出使匈奴时的政治环境。尽管政治环境瞬息万变</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凶险万分</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但苏武仍手持汉节</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率使出行</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置个人安危于不顾。特别是当匈奴内部发生政变以后，单于悍然扣留了苏武，企图用艰苦的生活条件来逼迫苏武投降，“乃幽武置大窖中</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绝不饮食。天雨雪，武卧啮雪，与旃毛并咽之，数日不死”。流放北海，廪食不至，苏武“掘野鼠去草实而食之。杖汉节牧羊，卧起操持，节旄尽落”。在这样极端恶劣的环境中，苏武以坚强的意志，克服了难以想象的困难。文章通过这种典型环境的衬托就极好地表现了苏武临危不惧、坚强不屈的爱国情操。</a:t>
            </a:r>
            <a:endParaRPr lang="zh-CN" altLang="en-US" sz="22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893614" y="904807"/>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苏武传</a:t>
            </a: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的衬托手法赏析</a:t>
            </a:r>
            <a:r>
              <a:rPr lang="en-US" altLang="zh-CN" sz="2200" b="1">
                <a:solidFill>
                  <a:srgbClr val="7F6B5B"/>
                </a:solidFill>
                <a:latin typeface="微软雅黑" panose="020b0503020204020204" pitchFamily="34" charset="-122"/>
                <a:ea typeface="微软雅黑" panose="020b0503020204020204" pitchFamily="34" charset="-122"/>
              </a:rPr>
              <a:t>】</a:t>
            </a:r>
            <a:r>
              <a:rPr lang="en-US" altLang="zh-CN" sz="2200">
                <a:solidFill>
                  <a:srgbClr val="7F6B5B"/>
                </a:solidFill>
                <a:latin typeface="微软雅黑" panose="020b0503020204020204" pitchFamily="34" charset="-122"/>
                <a:ea typeface="微软雅黑" panose="020b0503020204020204" pitchFamily="34" charset="-122"/>
              </a:rPr>
              <a:t>5.《</a:t>
            </a:r>
            <a:r>
              <a:rPr lang="zh-CN" altLang="en-US" sz="2200">
                <a:solidFill>
                  <a:srgbClr val="7F6B5B"/>
                </a:solidFill>
                <a:latin typeface="微软雅黑" panose="020b0503020204020204" pitchFamily="34" charset="-122"/>
                <a:ea typeface="微软雅黑" panose="020b0503020204020204" pitchFamily="34" charset="-122"/>
              </a:rPr>
              <a:t>苏武传</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一文是如何以典型行为衬托苏武的忠君品质的？</a:t>
            </a: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085103" y="2062121"/>
            <a:ext cx="10021793" cy="4095160"/>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当苏武得知虞常东窗事发，而副手张胜又因行为不慎，暗中给虞常财物而卷入其中时，他意识到自己已经陷入了一个极为尴尬的境地。但这时的苏武，首先想到的不是个人的安危，而是国家的荣誉。面对匈奴的威逼利诱，他坚贞不屈，想用自杀来维护国家的尊严。“引佩刀自刺。卫律惊，自抱持武，驰召医。凿地为坎，置煴火，覆武其上，蹈其背以出血。武气绝，半日复息。”在卫律等人的抢救下才挽救了苏武的性命，这充分体现了苏武以民族尊严为重的气节，表现出他以死殉国的决心。作者此时没有发表自己的一言一词，完全用事实说话，但苏武的忠君品质、爱国思想却跃然纸上。</a:t>
            </a:r>
            <a:endParaRPr lang="zh-CN" altLang="en-US" sz="22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893614" y="904807"/>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苏武传</a:t>
            </a: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的衬托手法赏析</a:t>
            </a:r>
            <a:r>
              <a:rPr lang="en-US" altLang="zh-CN" sz="2200" b="1">
                <a:solidFill>
                  <a:srgbClr val="7F6B5B"/>
                </a:solidFill>
                <a:latin typeface="微软雅黑" panose="020b0503020204020204" pitchFamily="34" charset="-122"/>
                <a:ea typeface="微软雅黑" panose="020b0503020204020204" pitchFamily="34" charset="-122"/>
              </a:rPr>
              <a:t>】</a:t>
            </a:r>
            <a:r>
              <a:rPr lang="en-US" altLang="zh-CN" sz="2200">
                <a:solidFill>
                  <a:srgbClr val="7F6B5B"/>
                </a:solidFill>
                <a:latin typeface="微软雅黑" panose="020b0503020204020204" pitchFamily="34" charset="-122"/>
                <a:ea typeface="微软雅黑" panose="020b0503020204020204" pitchFamily="34" charset="-122"/>
              </a:rPr>
              <a:t>6《</a:t>
            </a:r>
            <a:r>
              <a:rPr lang="zh-CN" altLang="en-US" sz="2200">
                <a:solidFill>
                  <a:srgbClr val="7F6B5B"/>
                </a:solidFill>
                <a:latin typeface="微软雅黑" panose="020b0503020204020204" pitchFamily="34" charset="-122"/>
                <a:ea typeface="微软雅黑" panose="020b0503020204020204" pitchFamily="34" charset="-122"/>
              </a:rPr>
              <a:t>苏武传</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一文是如何以典型人物衬托苏武的坚强意志的？</a:t>
            </a: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085103" y="2062121"/>
            <a:ext cx="10021793" cy="3587329"/>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作者在文章中，为了衬托苏武品质之坚毅，举了三个叛徒的例子，与苏武的形象形成鲜明对比，一个是副手张胜，一个是叛徒卫律，一个是亦敌亦友的李陵。这几个人，有的不堪威逼、主动请降，有的数次易节、出尔反尔，有的贪图富贵、难拒诱惑。而苏武，面对“举剑拟之”的威胁，“武不动”；面对荣华富贵的诱惑，“武不应”。同样是面对家庭的变故，皇上的不明，李陵绝望了，苏武却仍然一片赤诚。苏武的铮铮铁骨、傲然之姿，在这些人的衬托下才会独立于世。</a:t>
            </a:r>
            <a:endParaRPr lang="zh-CN" altLang="en-US" sz="22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893614" y="904807"/>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苏武传</a:t>
            </a: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的衬托手法赏析</a:t>
            </a:r>
            <a:r>
              <a:rPr lang="en-US" altLang="zh-CN" sz="2200" b="1">
                <a:solidFill>
                  <a:srgbClr val="7F6B5B"/>
                </a:solidFill>
                <a:latin typeface="微软雅黑" panose="020b0503020204020204" pitchFamily="34" charset="-122"/>
                <a:ea typeface="微软雅黑" panose="020b0503020204020204" pitchFamily="34" charset="-122"/>
              </a:rPr>
              <a:t>】</a:t>
            </a:r>
            <a:r>
              <a:rPr lang="en-US" altLang="zh-CN" sz="2200">
                <a:solidFill>
                  <a:srgbClr val="7F6B5B"/>
                </a:solidFill>
                <a:latin typeface="微软雅黑" panose="020b0503020204020204" pitchFamily="34" charset="-122"/>
                <a:ea typeface="微软雅黑" panose="020b0503020204020204" pitchFamily="34" charset="-122"/>
              </a:rPr>
              <a:t>7《</a:t>
            </a:r>
            <a:r>
              <a:rPr lang="zh-CN" altLang="en-US" sz="2200">
                <a:solidFill>
                  <a:srgbClr val="7F6B5B"/>
                </a:solidFill>
                <a:latin typeface="微软雅黑" panose="020b0503020204020204" pitchFamily="34" charset="-122"/>
                <a:ea typeface="微软雅黑" panose="020b0503020204020204" pitchFamily="34" charset="-122"/>
              </a:rPr>
              <a:t>苏武传</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一文是如何以典型语言衬托苏武的傲骨的？</a:t>
            </a: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106566" y="1865115"/>
            <a:ext cx="10386963" cy="4602991"/>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言为心声，作者在塑造苏武的伟大形象时，通过苏武与叛徒的对答，着力表现了苏武的民族气节，读之令人击节。如卫律以自己为例，企图以投降后获得的荣华富贵来劝说苏武，没想到苏武却趁此机会力斥卫律叛国降敌的可耻行径</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刻意强化国家力量的强大，给对方以震慑。这一段对话，苏武说得酣畅淋漓，既使卫律折服</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也使匈奴不敢轻易加害于他。“汝为人臣子，不顾恩义，畔主背亲</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为降虏于蛮夷，何以汝为见</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匈奴之祸，从我始矣。”正是这段铿锵有力的警告，使得匈奴不敢轻举妄动。面对李陵推心置腹的劝降</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苏武锋芒已敛，但字字千钧：“常愿肝脑涂地。今得杀身自效，虽蒙斧钺汤镬，诚甘乐之。臣事君，犹子事父也，子为父死，亡所恨。”这些语言描写，使苏武的形象更加栩栩如生。其执着的信念确实令人钦佩！</a:t>
            </a:r>
            <a:endParaRPr lang="zh-CN" altLang="en-US" sz="22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893614" y="904807"/>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中华民族传颂世代的操守界碑</a:t>
            </a:r>
            <a:r>
              <a:rPr lang="en-US" altLang="zh-CN" sz="2200" b="1">
                <a:solidFill>
                  <a:srgbClr val="7F6B5B"/>
                </a:solidFill>
                <a:latin typeface="微软雅黑" panose="020b0503020204020204" pitchFamily="34" charset="-122"/>
                <a:ea typeface="微软雅黑" panose="020b0503020204020204" pitchFamily="34" charset="-122"/>
              </a:rPr>
              <a:t>】</a:t>
            </a:r>
            <a:r>
              <a:rPr lang="en-US" altLang="zh-CN" sz="2200">
                <a:solidFill>
                  <a:srgbClr val="7F6B5B"/>
                </a:solidFill>
                <a:latin typeface="微软雅黑" panose="020b0503020204020204" pitchFamily="34" charset="-122"/>
                <a:ea typeface="微软雅黑" panose="020b0503020204020204" pitchFamily="34" charset="-122"/>
              </a:rPr>
              <a:t>8.</a:t>
            </a:r>
            <a:r>
              <a:rPr lang="zh-CN" altLang="en-US" sz="2200">
                <a:solidFill>
                  <a:srgbClr val="7F6B5B"/>
                </a:solidFill>
                <a:latin typeface="微软雅黑" panose="020b0503020204020204" pitchFamily="34" charset="-122"/>
                <a:ea typeface="微软雅黑" panose="020b0503020204020204" pitchFamily="34" charset="-122"/>
              </a:rPr>
              <a:t>苏武在被囚禁流放以前曾两度自杀，为什么后来又想方设法地要活下去？</a:t>
            </a: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106566" y="2375892"/>
            <a:ext cx="10386963" cy="3079497"/>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明确：苏武在胡地把维护国家、民族的尊严作为自己的崇高使命和行为准则，所以在局势变化的情况下，他的斗争方式也在发生着变化。</a:t>
            </a:r>
            <a:r>
              <a:rPr lang="en-US" altLang="zh-CN" sz="2200">
                <a:latin typeface="微软雅黑" panose="020b0503020204020204" pitchFamily="34" charset="-122"/>
                <a:ea typeface="微软雅黑" panose="020b0503020204020204" pitchFamily="34" charset="-122"/>
              </a:rPr>
              <a:t>(1)</a:t>
            </a:r>
            <a:r>
              <a:rPr lang="zh-CN" altLang="en-US" sz="2200">
                <a:latin typeface="微软雅黑" panose="020b0503020204020204" pitchFamily="34" charset="-122"/>
                <a:ea typeface="微软雅黑" panose="020b0503020204020204" pitchFamily="34" charset="-122"/>
              </a:rPr>
              <a:t>苏武意识到一旦被匈奴审讯，就会给国家带来羞辱，所以他选择了自杀。</a:t>
            </a:r>
            <a:r>
              <a:rPr lang="en-US" altLang="zh-CN" sz="2200">
                <a:latin typeface="微软雅黑" panose="020b0503020204020204" pitchFamily="34" charset="-122"/>
                <a:ea typeface="微软雅黑" panose="020b0503020204020204" pitchFamily="34" charset="-122"/>
              </a:rPr>
              <a:t>(2)</a:t>
            </a:r>
            <a:r>
              <a:rPr lang="zh-CN" altLang="en-US" sz="2200">
                <a:latin typeface="微软雅黑" panose="020b0503020204020204" pitchFamily="34" charset="-122"/>
                <a:ea typeface="微软雅黑" panose="020b0503020204020204" pitchFamily="34" charset="-122"/>
              </a:rPr>
              <a:t>匈奴知道威吓、利诱已无法征服苏武，便要以摧毁苏武肉体的方式来征服其意志，因此苏武采取的反抗方式也由以前的求死而变成后来的求生，他要在各种艰难困苦中坚强地活下去，并且不辱使命，所以他“杖汉节牧羊，卧起操持”。</a:t>
            </a:r>
            <a:endParaRPr lang="zh-CN" altLang="en-US" sz="22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893614" y="1174046"/>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中华民族传颂世代的操守界碑</a:t>
            </a:r>
            <a:r>
              <a:rPr lang="en-US" altLang="zh-CN" sz="2200" b="1">
                <a:solidFill>
                  <a:srgbClr val="7F6B5B"/>
                </a:solidFill>
                <a:latin typeface="微软雅黑" panose="020b0503020204020204" pitchFamily="34" charset="-122"/>
                <a:ea typeface="微软雅黑" panose="020b0503020204020204" pitchFamily="34" charset="-122"/>
              </a:rPr>
              <a:t>】</a:t>
            </a:r>
            <a:r>
              <a:rPr lang="en-US" altLang="zh-CN" sz="2200">
                <a:solidFill>
                  <a:srgbClr val="7F6B5B"/>
                </a:solidFill>
                <a:latin typeface="微软雅黑" panose="020b0503020204020204" pitchFamily="34" charset="-122"/>
                <a:ea typeface="微软雅黑" panose="020b0503020204020204" pitchFamily="34" charset="-122"/>
              </a:rPr>
              <a:t>9.</a:t>
            </a:r>
            <a:r>
              <a:rPr lang="zh-CN" altLang="en-US" sz="2200">
                <a:solidFill>
                  <a:srgbClr val="7F6B5B"/>
                </a:solidFill>
                <a:latin typeface="微软雅黑" panose="020b0503020204020204" pitchFamily="34" charset="-122"/>
                <a:ea typeface="微软雅黑" panose="020b0503020204020204" pitchFamily="34" charset="-122"/>
              </a:rPr>
              <a:t>苏武痊愈后，单于却并没有打算放苏武归汉。当然，苏武已没有再死的理由和必要，但生存比死亡更需要智慧，更需要勇气，苏武面临的困境有哪些？又是如何走出这些困境的？</a:t>
            </a: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106566" y="2593646"/>
            <a:ext cx="10386963" cy="4095160"/>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a:t>
            </a:r>
            <a:r>
              <a:rPr lang="en-US" altLang="zh-CN" sz="2200">
                <a:latin typeface="微软雅黑" panose="020b0503020204020204" pitchFamily="34" charset="-122"/>
                <a:ea typeface="微软雅黑" panose="020b0503020204020204" pitchFamily="34" charset="-122"/>
              </a:rPr>
              <a:t>(1)</a:t>
            </a:r>
            <a:r>
              <a:rPr lang="zh-CN" altLang="en-US" sz="2200">
                <a:latin typeface="微软雅黑" panose="020b0503020204020204" pitchFamily="34" charset="-122"/>
                <a:ea typeface="微软雅黑" panose="020b0503020204020204" pitchFamily="34" charset="-122"/>
              </a:rPr>
              <a:t>诱惑困境。单于想招降苏武，首先派出了汉降臣卫律前来劝降。卫律劝说苏武只要投降，阶下囚可以一跃而成为匈奴王，可以拥众数万，马畜弥山，极尽富贵荣华，但苏武依然没有答应，苏武抵制住了匈奴人的诱惑。</a:t>
            </a:r>
            <a:endParaRPr lang="zh-CN" altLang="en-US" sz="2200">
              <a:latin typeface="微软雅黑" panose="020b0503020204020204" pitchFamily="34" charset="-122"/>
              <a:ea typeface="微软雅黑" panose="020b0503020204020204" pitchFamily="34" charset="-122"/>
            </a:endParaRPr>
          </a:p>
          <a:p>
            <a:pPr>
              <a:lnSpc>
                <a:spcPct val="150000"/>
              </a:lnSpc>
            </a:pPr>
            <a:r>
              <a:rPr lang="en-US" altLang="zh-CN" sz="2200">
                <a:latin typeface="微软雅黑" panose="020b0503020204020204" pitchFamily="34" charset="-122"/>
                <a:ea typeface="微软雅黑" panose="020b0503020204020204" pitchFamily="34" charset="-122"/>
              </a:rPr>
              <a:t>(2)</a:t>
            </a:r>
            <a:r>
              <a:rPr lang="zh-CN" altLang="en-US" sz="2200">
                <a:latin typeface="微软雅黑" panose="020b0503020204020204" pitchFamily="34" charset="-122"/>
                <a:ea typeface="微软雅黑" panose="020b0503020204020204" pitchFamily="34" charset="-122"/>
              </a:rPr>
              <a:t>生存困境。单于先“幽武置大窖中，绝不饮食”</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后又“徙武北海上无人处”，“廪食不至”，企图使苏武屈服。但苏武却顽强地活了下来，你将我“置大窖中</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绝不饮食”，我就“啮雪，与旃毛并咽之”；你将我徙“北海上无人处”，“廪食不至”，我就“掘野鼠去草实而食之”。</a:t>
            </a:r>
            <a:endParaRPr lang="zh-CN" altLang="en-US" sz="2200">
              <a:latin typeface="微软雅黑" panose="020b0503020204020204" pitchFamily="34" charset="-122"/>
              <a:ea typeface="微软雅黑" panose="020b0503020204020204" pitchFamily="34" charset="-122"/>
            </a:endParaRPr>
          </a:p>
          <a:p>
            <a:pPr>
              <a:lnSpc>
                <a:spcPct val="150000"/>
              </a:lnSpc>
            </a:pPr>
            <a:endParaRPr lang="zh-CN" altLang="en-US" sz="22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893614" y="1174046"/>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中华民族传颂世代的操守界碑</a:t>
            </a:r>
            <a:r>
              <a:rPr lang="en-US" altLang="zh-CN" sz="2200" b="1">
                <a:solidFill>
                  <a:srgbClr val="7F6B5B"/>
                </a:solidFill>
                <a:latin typeface="微软雅黑" panose="020b0503020204020204" pitchFamily="34" charset="-122"/>
                <a:ea typeface="微软雅黑" panose="020b0503020204020204" pitchFamily="34" charset="-122"/>
              </a:rPr>
              <a:t>】</a:t>
            </a:r>
            <a:r>
              <a:rPr lang="en-US" altLang="zh-CN" sz="2200">
                <a:solidFill>
                  <a:srgbClr val="7F6B5B"/>
                </a:solidFill>
                <a:latin typeface="微软雅黑" panose="020b0503020204020204" pitchFamily="34" charset="-122"/>
                <a:ea typeface="微软雅黑" panose="020b0503020204020204" pitchFamily="34" charset="-122"/>
              </a:rPr>
              <a:t>9.</a:t>
            </a:r>
            <a:r>
              <a:rPr lang="zh-CN" altLang="en-US" sz="2200">
                <a:solidFill>
                  <a:srgbClr val="7F6B5B"/>
                </a:solidFill>
                <a:latin typeface="微软雅黑" panose="020b0503020204020204" pitchFamily="34" charset="-122"/>
                <a:ea typeface="微软雅黑" panose="020b0503020204020204" pitchFamily="34" charset="-122"/>
              </a:rPr>
              <a:t>苏武痊愈后，单于却并没有打算放苏武归汉。当然，苏武已没有再死的理由和必要，但生存比死亡更需要智慧，更需要勇气，苏武面临的困境有哪些？又是如何走出这些困境的？</a:t>
            </a: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106566" y="2593646"/>
            <a:ext cx="10386963" cy="4095160"/>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a:t>
            </a:r>
            <a:r>
              <a:rPr lang="en-US" altLang="zh-CN" sz="2200">
                <a:latin typeface="微软雅黑" panose="020b0503020204020204" pitchFamily="34" charset="-122"/>
                <a:ea typeface="微软雅黑" panose="020b0503020204020204" pitchFamily="34" charset="-122"/>
              </a:rPr>
              <a:t>(1)</a:t>
            </a:r>
            <a:r>
              <a:rPr lang="zh-CN" altLang="en-US" sz="2200">
                <a:latin typeface="微软雅黑" panose="020b0503020204020204" pitchFamily="34" charset="-122"/>
                <a:ea typeface="微软雅黑" panose="020b0503020204020204" pitchFamily="34" charset="-122"/>
              </a:rPr>
              <a:t>诱惑困境。单于想招降苏武，首先派出了汉降臣卫律前来劝降。卫律劝说苏武只要投降，阶下囚可以一跃而成为匈奴王，可以拥众数万，马畜弥山，极尽富贵荣华，但苏武依然没有答应，苏武抵制住了匈奴人的诱惑。</a:t>
            </a:r>
            <a:endParaRPr lang="zh-CN" altLang="en-US" sz="2200">
              <a:latin typeface="微软雅黑" panose="020b0503020204020204" pitchFamily="34" charset="-122"/>
              <a:ea typeface="微软雅黑" panose="020b0503020204020204" pitchFamily="34" charset="-122"/>
            </a:endParaRPr>
          </a:p>
          <a:p>
            <a:pPr>
              <a:lnSpc>
                <a:spcPct val="150000"/>
              </a:lnSpc>
            </a:pPr>
            <a:r>
              <a:rPr lang="en-US" altLang="zh-CN" sz="2200">
                <a:latin typeface="微软雅黑" panose="020b0503020204020204" pitchFamily="34" charset="-122"/>
                <a:ea typeface="微软雅黑" panose="020b0503020204020204" pitchFamily="34" charset="-122"/>
              </a:rPr>
              <a:t>(2)</a:t>
            </a:r>
            <a:r>
              <a:rPr lang="zh-CN" altLang="en-US" sz="2200">
                <a:latin typeface="微软雅黑" panose="020b0503020204020204" pitchFamily="34" charset="-122"/>
                <a:ea typeface="微软雅黑" panose="020b0503020204020204" pitchFamily="34" charset="-122"/>
              </a:rPr>
              <a:t>生存困境。单于先“幽武置大窖中，绝不饮食”</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后又“徙武北海上无人处”，“廪食不至”，企图使苏武屈服。但苏武却顽强地活了下来，你将我“置大窖中</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绝不饮食”，我就“啮雪，与旃毛并咽之”；你将我徙“北海上无人处”，“廪食不至”，我就“掘野鼠去草实而食之”。</a:t>
            </a:r>
            <a:endParaRPr lang="zh-CN" altLang="en-US" sz="2200">
              <a:latin typeface="微软雅黑" panose="020b0503020204020204" pitchFamily="34" charset="-122"/>
              <a:ea typeface="微软雅黑" panose="020b0503020204020204" pitchFamily="34" charset="-122"/>
            </a:endParaRPr>
          </a:p>
          <a:p>
            <a:pPr>
              <a:lnSpc>
                <a:spcPct val="150000"/>
              </a:lnSpc>
            </a:pPr>
            <a:endParaRPr lang="zh-CN" altLang="en-US" sz="22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12" name="文本框 11"/>
          <p:cNvSpPr txBox="1"/>
          <p:nvPr/>
        </p:nvSpPr>
        <p:spPr>
          <a:xfrm>
            <a:off x="902518" y="1141530"/>
            <a:ext cx="10386963" cy="5618654"/>
          </a:xfrm>
          <a:prstGeom prst="rect">
            <a:avLst/>
          </a:prstGeom>
          <a:noFill/>
        </p:spPr>
        <p:txBody>
          <a:bodyPr wrap="square" rtlCol="0">
            <a:spAutoFit/>
          </a:bodyPr>
          <a:lstStyle/>
          <a:p>
            <a:pPr>
              <a:lnSpc>
                <a:spcPct val="150000"/>
              </a:lnSpc>
            </a:pPr>
            <a:r>
              <a:rPr lang="en-US" altLang="zh-CN" sz="2200">
                <a:latin typeface="微软雅黑" panose="020b0503020204020204" pitchFamily="34" charset="-122"/>
                <a:ea typeface="微软雅黑" panose="020b0503020204020204" pitchFamily="34" charset="-122"/>
              </a:rPr>
              <a:t>(3)</a:t>
            </a:r>
            <a:r>
              <a:rPr lang="zh-CN" altLang="en-US" sz="2200">
                <a:latin typeface="微软雅黑" panose="020b0503020204020204" pitchFamily="34" charset="-122"/>
                <a:ea typeface="微软雅黑" panose="020b0503020204020204" pitchFamily="34" charset="-122"/>
              </a:rPr>
              <a:t>情感困境。李陵归降匈奴“久之”，单于派出了李陵前来劝降苏武。李陵从二人过去的情谊，到现在苏武的处境，再到假使苏武回国后茫茫未知的结果，可以说李陵都替苏武想到了，不可谓不全，不可谓不细，试图以情感来软化苏武。但苏武却不为所动。李陵不死心，想再次劝说苏武时，苏武却说“自分已死久矣！王必欲降武，请毕今日之欢</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效死于前！”一个“王”字</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从情感上拉开了与李陵的距离；一个“死”字，表明了自己誓死不降的决心。</a:t>
            </a:r>
            <a:endParaRPr lang="zh-CN" altLang="en-US" sz="2200">
              <a:latin typeface="微软雅黑" panose="020b0503020204020204" pitchFamily="34" charset="-122"/>
              <a:ea typeface="微软雅黑" panose="020b0503020204020204" pitchFamily="34" charset="-122"/>
            </a:endParaRPr>
          </a:p>
          <a:p>
            <a:pPr>
              <a:lnSpc>
                <a:spcPct val="150000"/>
              </a:lnSpc>
            </a:pPr>
            <a:r>
              <a:rPr lang="en-US" altLang="zh-CN" sz="2200">
                <a:latin typeface="微软雅黑" panose="020b0503020204020204" pitchFamily="34" charset="-122"/>
                <a:ea typeface="微软雅黑" panose="020b0503020204020204" pitchFamily="34" charset="-122"/>
              </a:rPr>
              <a:t>(4)</a:t>
            </a:r>
            <a:r>
              <a:rPr lang="zh-CN" altLang="en-US" sz="2200">
                <a:latin typeface="微软雅黑" panose="020b0503020204020204" pitchFamily="34" charset="-122"/>
                <a:ea typeface="微软雅黑" panose="020b0503020204020204" pitchFamily="34" charset="-122"/>
              </a:rPr>
              <a:t>心灵困境。对于苏武而言，高官诱惑可以抵制，生存困难可以克服，情感软化可以不为所动，但苏武无时无刻不面临着心灵困境</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孤独、绝望、寂寞、无助</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受不了孤独，忍不了绝望，耐不了寂寞，抗不了无助，是人类的通病。但苏武却毅然决然地忍受着心灵的煎熬，持节牧羊，终于等到了归汉的那一天。</a:t>
            </a:r>
            <a:endParaRPr lang="zh-CN" altLang="en-US" sz="2200">
              <a:latin typeface="微软雅黑" panose="020b0503020204020204" pitchFamily="34" charset="-122"/>
              <a:ea typeface="微软雅黑" panose="020b0503020204020204" pitchFamily="34" charset="-122"/>
            </a:endParaRPr>
          </a:p>
          <a:p>
            <a:pPr>
              <a:lnSpc>
                <a:spcPct val="150000"/>
              </a:lnSpc>
            </a:pPr>
            <a:endParaRPr lang="zh-CN" altLang="en-US" sz="22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Freeform 5"/>
          <p:cNvSpPr/>
          <p:nvPr/>
        </p:nvSpPr>
        <p:spPr bwMode="auto">
          <a:xfrm rot="10800000">
            <a:off x="182614" y="2245359"/>
            <a:ext cx="8275585"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6" name="TextBox 25"/>
          <p:cNvSpPr txBox="1"/>
          <p:nvPr/>
        </p:nvSpPr>
        <p:spPr>
          <a:xfrm>
            <a:off x="2872191" y="3274604"/>
            <a:ext cx="4865434" cy="707886"/>
          </a:xfrm>
          <a:prstGeom prst="rect">
            <a:avLst/>
          </a:prstGeom>
          <a:noFill/>
        </p:spPr>
        <p:txBody>
          <a:bodyPr wrap="none" rtlCol="0">
            <a:spAutoFit/>
          </a:bodyPr>
          <a:lstStyle/>
          <a:p>
            <a:pPr marL="571500" indent="-571500">
              <a:buFont typeface="Arial" panose="020b0604020202020204" pitchFamily="34" charset="0"/>
              <a:buChar char="•"/>
            </a:pPr>
            <a:r>
              <a:rPr lang="zh-CN" altLang="en-US" sz="4000">
                <a:solidFill>
                  <a:srgbClr val="F0ECE9"/>
                </a:solidFill>
                <a:latin typeface="微软雅黑" panose="020b0503020204020204" pitchFamily="34" charset="-122"/>
                <a:ea typeface="微软雅黑" panose="020b0503020204020204" pitchFamily="34" charset="-122"/>
              </a:rPr>
              <a:t>任务群阅读与实践</a:t>
            </a:r>
            <a:endParaRPr lang="zh-CN" altLang="en-US" sz="4000">
              <a:solidFill>
                <a:srgbClr val="F0ECE9"/>
              </a:solidFill>
              <a:latin typeface="微软雅黑" panose="020b0503020204020204" pitchFamily="34" charset="-122"/>
              <a:ea typeface="微软雅黑" panose="020b0503020204020204" pitchFamily="34" charset="-122"/>
            </a:endParaRPr>
          </a:p>
        </p:txBody>
      </p:sp>
      <p:sp>
        <p:nvSpPr>
          <p:cNvPr id="19" name="TextBox 24"/>
          <p:cNvSpPr txBox="1"/>
          <p:nvPr/>
        </p:nvSpPr>
        <p:spPr>
          <a:xfrm>
            <a:off x="1124105" y="2712799"/>
            <a:ext cx="846707"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3</a:t>
            </a:r>
            <a:endParaRPr lang="zh-CN" altLang="en-US" sz="8800">
              <a:solidFill>
                <a:srgbClr val="F0ECE9"/>
              </a:solidFill>
              <a:latin typeface="印品黑体" panose="00000500000000000000" pitchFamily="2" charset="-122"/>
            </a:endParaRPr>
          </a:p>
        </p:txBody>
      </p:sp>
    </p:spTree>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ac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031325"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任务群阅读与实践</a:t>
            </a:r>
            <a:endParaRPr lang="zh-CN" altLang="en-US">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矩形 7"/>
          <p:cNvSpPr>
            <a:spLocks noChangeArrowheads="1"/>
          </p:cNvSpPr>
          <p:nvPr/>
        </p:nvSpPr>
        <p:spPr bwMode="auto">
          <a:xfrm>
            <a:off x="749614" y="1710464"/>
            <a:ext cx="10756081" cy="3135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0000"/>
              </a:lnSpc>
              <a:spcAft>
                <a:spcPct val="0"/>
              </a:spcAft>
              <a:tabLst>
                <a:tab pos="2610485"/>
              </a:tabLst>
            </a:pPr>
            <a:r>
              <a:rPr lang="zh-CN" altLang="zh-CN" sz="2400" b="1" kern="100">
                <a:latin typeface="微软雅黑" panose="020b0503020204020204" pitchFamily="34" charset="-122"/>
                <a:ea typeface="微软雅黑" panose="020b0503020204020204" pitchFamily="34" charset="-122"/>
                <a:cs typeface="Times New Roman" panose="02020603050405020304"/>
              </a:rPr>
              <a:t>阅读下面两首诗歌，完成后面的题目。</a:t>
            </a:r>
            <a:endParaRPr lang="zh-CN" altLang="zh-CN" sz="1050" kern="100">
              <a:latin typeface="微软雅黑" panose="020b0503020204020204" pitchFamily="34" charset="-122"/>
              <a:ea typeface="微软雅黑" panose="020b0503020204020204" pitchFamily="34" charset="-122"/>
              <a:cs typeface="Courier New" panose="02070309020205020404"/>
            </a:endParaRPr>
          </a:p>
          <a:p>
            <a:pPr algn="ctr">
              <a:lnSpc>
                <a:spcPct val="120000"/>
              </a:lnSpc>
              <a:spcAft>
                <a:spcPct val="0"/>
              </a:spcAft>
              <a:tabLst>
                <a:tab pos="2610485"/>
              </a:tabLst>
            </a:pPr>
            <a:r>
              <a:rPr lang="zh-CN" altLang="en-US" sz="2400" kern="100">
                <a:latin typeface="楷体" panose="02010609060101010101" pitchFamily="49" charset="-122"/>
                <a:ea typeface="楷体" panose="02010609060101010101" pitchFamily="49" charset="-122"/>
                <a:cs typeface="Times New Roman" panose="02020603050405020304"/>
              </a:rPr>
              <a:t>蜀　相</a:t>
            </a:r>
            <a:endParaRPr lang="zh-CN" altLang="en-US" sz="2400" kern="100">
              <a:latin typeface="楷体" panose="02010609060101010101" pitchFamily="49" charset="-122"/>
              <a:ea typeface="楷体" panose="02010609060101010101" pitchFamily="49" charset="-122"/>
              <a:cs typeface="Times New Roman" panose="02020603050405020304"/>
            </a:endParaRPr>
          </a:p>
          <a:p>
            <a:pPr algn="ctr">
              <a:lnSpc>
                <a:spcPct val="120000"/>
              </a:lnSpc>
              <a:spcAft>
                <a:spcPct val="0"/>
              </a:spcAft>
              <a:tabLst>
                <a:tab pos="2610485"/>
              </a:tabLst>
            </a:pPr>
            <a:r>
              <a:rPr lang="zh-CN" altLang="en-US" sz="2400" kern="100">
                <a:latin typeface="楷体" panose="02010609060101010101" pitchFamily="49" charset="-122"/>
                <a:ea typeface="楷体" panose="02010609060101010101" pitchFamily="49" charset="-122"/>
                <a:cs typeface="Times New Roman" panose="02020603050405020304"/>
              </a:rPr>
              <a:t>杜　甫</a:t>
            </a:r>
            <a:endParaRPr lang="zh-CN" altLang="en-US" sz="2400" kern="100">
              <a:latin typeface="楷体" panose="02010609060101010101" pitchFamily="49" charset="-122"/>
              <a:ea typeface="楷体" panose="02010609060101010101" pitchFamily="49" charset="-122"/>
              <a:cs typeface="Times New Roman" panose="02020603050405020304"/>
            </a:endParaRPr>
          </a:p>
          <a:p>
            <a:pPr algn="ctr">
              <a:lnSpc>
                <a:spcPct val="120000"/>
              </a:lnSpc>
              <a:spcAft>
                <a:spcPct val="0"/>
              </a:spcAft>
              <a:tabLst>
                <a:tab pos="2610485"/>
              </a:tabLst>
            </a:pPr>
            <a:r>
              <a:rPr lang="zh-CN" altLang="en-US" sz="2400" kern="100">
                <a:latin typeface="楷体" panose="02010609060101010101" pitchFamily="49" charset="-122"/>
                <a:ea typeface="楷体" panose="02010609060101010101" pitchFamily="49" charset="-122"/>
                <a:cs typeface="Times New Roman" panose="02020603050405020304"/>
              </a:rPr>
              <a:t>丞相祠堂何处寻？锦官城外柏森森。</a:t>
            </a:r>
            <a:endParaRPr lang="zh-CN" altLang="en-US" sz="2400" kern="100">
              <a:latin typeface="楷体" panose="02010609060101010101" pitchFamily="49" charset="-122"/>
              <a:ea typeface="楷体" panose="02010609060101010101" pitchFamily="49" charset="-122"/>
              <a:cs typeface="Times New Roman" panose="02020603050405020304"/>
            </a:endParaRPr>
          </a:p>
          <a:p>
            <a:pPr algn="ctr">
              <a:lnSpc>
                <a:spcPct val="120000"/>
              </a:lnSpc>
              <a:spcAft>
                <a:spcPct val="0"/>
              </a:spcAft>
              <a:tabLst>
                <a:tab pos="2610485"/>
              </a:tabLst>
            </a:pPr>
            <a:r>
              <a:rPr lang="zh-CN" altLang="en-US" sz="2400" kern="100">
                <a:latin typeface="楷体" panose="02010609060101010101" pitchFamily="49" charset="-122"/>
                <a:ea typeface="楷体" panose="02010609060101010101" pitchFamily="49" charset="-122"/>
                <a:cs typeface="Times New Roman" panose="02020603050405020304"/>
              </a:rPr>
              <a:t>映阶碧草自春色，隔叶黄鹂空好音。</a:t>
            </a:r>
            <a:endParaRPr lang="zh-CN" altLang="en-US" sz="2400" kern="100">
              <a:latin typeface="楷体" panose="02010609060101010101" pitchFamily="49" charset="-122"/>
              <a:ea typeface="楷体" panose="02010609060101010101" pitchFamily="49" charset="-122"/>
              <a:cs typeface="Times New Roman" panose="02020603050405020304"/>
            </a:endParaRPr>
          </a:p>
          <a:p>
            <a:pPr algn="ctr">
              <a:lnSpc>
                <a:spcPct val="120000"/>
              </a:lnSpc>
              <a:spcAft>
                <a:spcPct val="0"/>
              </a:spcAft>
              <a:tabLst>
                <a:tab pos="2610485"/>
              </a:tabLst>
            </a:pPr>
            <a:r>
              <a:rPr lang="zh-CN" altLang="en-US" sz="2400" kern="100">
                <a:latin typeface="楷体" panose="02010609060101010101" pitchFamily="49" charset="-122"/>
                <a:ea typeface="楷体" panose="02010609060101010101" pitchFamily="49" charset="-122"/>
                <a:cs typeface="Times New Roman" panose="02020603050405020304"/>
              </a:rPr>
              <a:t>三顾频烦天下计，两朝开济老臣心。</a:t>
            </a:r>
            <a:endParaRPr lang="zh-CN" altLang="en-US" sz="2400" kern="100">
              <a:latin typeface="楷体" panose="02010609060101010101" pitchFamily="49" charset="-122"/>
              <a:ea typeface="楷体" panose="02010609060101010101" pitchFamily="49" charset="-122"/>
              <a:cs typeface="Times New Roman" panose="02020603050405020304"/>
            </a:endParaRPr>
          </a:p>
          <a:p>
            <a:pPr algn="ctr">
              <a:lnSpc>
                <a:spcPct val="120000"/>
              </a:lnSpc>
              <a:spcAft>
                <a:spcPct val="0"/>
              </a:spcAft>
              <a:tabLst>
                <a:tab pos="2610485"/>
              </a:tabLst>
            </a:pPr>
            <a:r>
              <a:rPr lang="zh-CN" altLang="en-US" sz="2400" kern="100">
                <a:latin typeface="楷体" panose="02010609060101010101" pitchFamily="49" charset="-122"/>
                <a:ea typeface="楷体" panose="02010609060101010101" pitchFamily="49" charset="-122"/>
                <a:cs typeface="Times New Roman" panose="02020603050405020304"/>
              </a:rPr>
              <a:t>出师未捷身先死，长使英雄泪满襟。</a:t>
            </a:r>
            <a:endParaRPr lang="zh-CN" altLang="zh-CN" sz="1050" kern="100">
              <a:effectLst/>
              <a:latin typeface="楷体" panose="02010609060101010101" pitchFamily="49" charset="-122"/>
              <a:ea typeface="楷体" panose="02010609060101010101" pitchFamily="49" charset="-122"/>
              <a:cs typeface="Courier New" panose="02070309020205020404"/>
            </a:endParaRPr>
          </a:p>
        </p:txBody>
      </p:sp>
    </p:spTree>
  </p:cSld>
  <p:clrMapOvr>
    <a:masterClrMapping/>
  </p:clrMapOvr>
  <p:transition spd="med" advClick="0">
    <p:pull/>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写作背景</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nvSpPr>
        <p:spPr>
          <a:xfrm>
            <a:off x="581616" y="1641193"/>
            <a:ext cx="6785042" cy="3905043"/>
          </a:xfrm>
          <a:prstGeom prst="rect">
            <a:avLst/>
          </a:prstGeom>
          <a:noFill/>
        </p:spPr>
        <p:txBody>
          <a:bodyPr wrap="square">
            <a:spAutoFit/>
          </a:bodyPr>
          <a:lstStyle/>
          <a:p>
            <a:pPr indent="457200" algn="just">
              <a:lnSpc>
                <a:spcPct val="150000"/>
              </a:lnSpc>
              <a:spcAft>
                <a:spcPts val="1000"/>
              </a:spcAft>
            </a:pP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秦末汉初，北方匈奴凭借强大的军事力量，不断</a:t>
            </a:r>
            <a:r>
              <a:rPr lang="zh-CN" altLang="en-US" sz="2400" kern="100">
                <a:effectLst/>
                <a:latin typeface="微软雅黑" panose="020b0503020204020204" pitchFamily="34" charset="-122"/>
                <a:ea typeface="微软雅黑" panose="020b0503020204020204" pitchFamily="34" charset="-122"/>
                <a:cs typeface="Arial" panose="020b0604020202020204" pitchFamily="34" charset="0"/>
              </a:rPr>
              <a:t>扩大控制地区。文帝、景帝时代，汉王朝采取和亲政策来加强民族联系。武帝时，汉国力逐渐增强，多次</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与匈奴作战，取得了几次胜利后，转而重视结盟，希望通过</a:t>
            </a:r>
            <a:r>
              <a:rPr lang="zh-CN" altLang="en-US" sz="24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恩威兼施之策</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来解除匈奴对汉王朝的威胁，恰好匈奴单于有意示好，汉朝也想趁机和解，于是</a:t>
            </a:r>
            <a:r>
              <a:rPr lang="zh-CN" altLang="en-US" sz="24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派苏武出使与匈奴修好</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endPar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03977" y="1471968"/>
            <a:ext cx="3115127" cy="4243495"/>
          </a:xfrm>
          <a:prstGeom prst="rect">
            <a:avLst/>
          </a:prstGeom>
          <a:ln>
            <a:noFill/>
          </a:ln>
          <a:effectLst>
            <a:outerShdw blurRad="190500" algn="tl" rotWithShape="0">
              <a:srgbClr val="000000">
                <a:alpha val="70000"/>
              </a:srgbClr>
            </a:outerShdw>
          </a:effectLst>
        </p:spPr>
      </p:pic>
    </p:spTree>
  </p:cSld>
  <p:clrMapOvr>
    <a:masterClrMapping/>
  </p:clrMapOvr>
  <p:transition spd="med" advClick="0">
    <p:pull/>
  </p:transition>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031325"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任务群阅读与实践</a:t>
            </a:r>
            <a:endParaRPr lang="zh-CN" altLang="en-US">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7" name="矩形 6"/>
          <p:cNvSpPr>
            <a:spLocks noChangeArrowheads="1"/>
          </p:cNvSpPr>
          <p:nvPr/>
        </p:nvSpPr>
        <p:spPr bwMode="auto">
          <a:xfrm>
            <a:off x="330013" y="1764121"/>
            <a:ext cx="11531974" cy="332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ct val="0"/>
              </a:spcAft>
              <a:tabLst>
                <a:tab pos="2610485"/>
              </a:tabLst>
            </a:pPr>
            <a:r>
              <a:rPr lang="zh-CN" altLang="en-US" sz="2400" kern="100">
                <a:latin typeface="楷体" panose="02010609060101010101" pitchFamily="49" charset="-122"/>
                <a:ea typeface="楷体" panose="02010609060101010101" pitchFamily="49" charset="-122"/>
                <a:cs typeface="Times New Roman" panose="02020603050405020304"/>
              </a:rPr>
              <a:t>苏武庙</a:t>
            </a:r>
            <a:endParaRPr lang="zh-CN" altLang="en-US" sz="2400" kern="100">
              <a:latin typeface="楷体" panose="02010609060101010101" pitchFamily="49" charset="-122"/>
              <a:ea typeface="楷体" panose="02010609060101010101" pitchFamily="49" charset="-122"/>
              <a:cs typeface="Times New Roman" panose="02020603050405020304"/>
            </a:endParaRPr>
          </a:p>
          <a:p>
            <a:pPr algn="ctr">
              <a:lnSpc>
                <a:spcPct val="150000"/>
              </a:lnSpc>
              <a:spcAft>
                <a:spcPct val="0"/>
              </a:spcAft>
              <a:tabLst>
                <a:tab pos="2610485"/>
              </a:tabLst>
            </a:pPr>
            <a:r>
              <a:rPr lang="zh-CN" altLang="en-US" sz="2400" kern="100">
                <a:latin typeface="楷体" panose="02010609060101010101" pitchFamily="49" charset="-122"/>
                <a:ea typeface="楷体" panose="02010609060101010101" pitchFamily="49" charset="-122"/>
                <a:cs typeface="Times New Roman" panose="02020603050405020304"/>
              </a:rPr>
              <a:t>温庭筠</a:t>
            </a:r>
            <a:endParaRPr lang="zh-CN" altLang="en-US" sz="2400" kern="100">
              <a:latin typeface="楷体" panose="02010609060101010101" pitchFamily="49" charset="-122"/>
              <a:ea typeface="楷体" panose="02010609060101010101" pitchFamily="49" charset="-122"/>
              <a:cs typeface="Times New Roman" panose="02020603050405020304"/>
            </a:endParaRPr>
          </a:p>
          <a:p>
            <a:pPr algn="ctr">
              <a:lnSpc>
                <a:spcPct val="150000"/>
              </a:lnSpc>
              <a:spcAft>
                <a:spcPct val="0"/>
              </a:spcAft>
              <a:tabLst>
                <a:tab pos="2610485"/>
              </a:tabLst>
            </a:pPr>
            <a:r>
              <a:rPr lang="zh-CN" altLang="en-US" sz="2400" kern="100">
                <a:latin typeface="楷体" panose="02010609060101010101" pitchFamily="49" charset="-122"/>
                <a:ea typeface="楷体" panose="02010609060101010101" pitchFamily="49" charset="-122"/>
                <a:cs typeface="Times New Roman" panose="02020603050405020304"/>
              </a:rPr>
              <a:t>苏武魂销汉使前，古祠高树两茫然。</a:t>
            </a:r>
            <a:endParaRPr lang="zh-CN" altLang="en-US" sz="2400" kern="100">
              <a:latin typeface="楷体" panose="02010609060101010101" pitchFamily="49" charset="-122"/>
              <a:ea typeface="楷体" panose="02010609060101010101" pitchFamily="49" charset="-122"/>
              <a:cs typeface="Times New Roman" panose="02020603050405020304"/>
            </a:endParaRPr>
          </a:p>
          <a:p>
            <a:pPr algn="ctr">
              <a:lnSpc>
                <a:spcPct val="150000"/>
              </a:lnSpc>
              <a:spcAft>
                <a:spcPct val="0"/>
              </a:spcAft>
              <a:tabLst>
                <a:tab pos="2610485"/>
              </a:tabLst>
            </a:pPr>
            <a:r>
              <a:rPr lang="zh-CN" altLang="en-US" sz="2400" kern="100">
                <a:latin typeface="楷体" panose="02010609060101010101" pitchFamily="49" charset="-122"/>
                <a:ea typeface="楷体" panose="02010609060101010101" pitchFamily="49" charset="-122"/>
                <a:cs typeface="Times New Roman" panose="02020603050405020304"/>
              </a:rPr>
              <a:t>云边雁断胡天月，陇上羊归塞草烟。</a:t>
            </a:r>
            <a:endParaRPr lang="zh-CN" altLang="en-US" sz="2400" kern="100">
              <a:latin typeface="楷体" panose="02010609060101010101" pitchFamily="49" charset="-122"/>
              <a:ea typeface="楷体" panose="02010609060101010101" pitchFamily="49" charset="-122"/>
              <a:cs typeface="Times New Roman" panose="02020603050405020304"/>
            </a:endParaRPr>
          </a:p>
          <a:p>
            <a:pPr algn="ctr">
              <a:lnSpc>
                <a:spcPct val="150000"/>
              </a:lnSpc>
              <a:spcAft>
                <a:spcPct val="0"/>
              </a:spcAft>
              <a:tabLst>
                <a:tab pos="2610485"/>
              </a:tabLst>
            </a:pPr>
            <a:r>
              <a:rPr lang="zh-CN" altLang="en-US" sz="2400" kern="100">
                <a:latin typeface="楷体" panose="02010609060101010101" pitchFamily="49" charset="-122"/>
                <a:ea typeface="楷体" panose="02010609060101010101" pitchFamily="49" charset="-122"/>
                <a:cs typeface="Times New Roman" panose="02020603050405020304"/>
              </a:rPr>
              <a:t>回日楼台非甲帐，去时冠剑是丁年。</a:t>
            </a:r>
            <a:endParaRPr lang="zh-CN" altLang="en-US" sz="2400" kern="100">
              <a:latin typeface="楷体" panose="02010609060101010101" pitchFamily="49" charset="-122"/>
              <a:ea typeface="楷体" panose="02010609060101010101" pitchFamily="49" charset="-122"/>
              <a:cs typeface="Times New Roman" panose="02020603050405020304"/>
            </a:endParaRPr>
          </a:p>
          <a:p>
            <a:pPr algn="ctr">
              <a:lnSpc>
                <a:spcPct val="150000"/>
              </a:lnSpc>
              <a:spcAft>
                <a:spcPct val="0"/>
              </a:spcAft>
              <a:tabLst>
                <a:tab pos="2610485"/>
              </a:tabLst>
            </a:pPr>
            <a:r>
              <a:rPr lang="zh-CN" altLang="en-US" sz="2400" kern="100">
                <a:latin typeface="楷体" panose="02010609060101010101" pitchFamily="49" charset="-122"/>
                <a:ea typeface="楷体" panose="02010609060101010101" pitchFamily="49" charset="-122"/>
                <a:cs typeface="Times New Roman" panose="02020603050405020304"/>
              </a:rPr>
              <a:t>茂陵不见封侯印，空向秋波哭逝川。</a:t>
            </a:r>
            <a:endParaRPr lang="zh-CN" altLang="zh-CN" sz="1050" kern="100">
              <a:effectLst/>
              <a:latin typeface="楷体" panose="02010609060101010101" pitchFamily="49" charset="-122"/>
              <a:ea typeface="楷体" panose="02010609060101010101" pitchFamily="49" charset="-122"/>
              <a:cs typeface="Courier New" panose="02070309020205020404"/>
            </a:endParaRPr>
          </a:p>
        </p:txBody>
      </p:sp>
    </p:spTree>
  </p:cSld>
  <p:clrMapOvr>
    <a:masterClrMapping/>
  </p:clrMapOvr>
  <p:transition spd="med" advClick="0">
    <p:pull/>
  </p:transition>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031325"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任务群阅读与实践</a:t>
            </a:r>
            <a:endParaRPr lang="zh-CN" altLang="en-US">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7" name="矩形 6"/>
          <p:cNvSpPr/>
          <p:nvPr/>
        </p:nvSpPr>
        <p:spPr>
          <a:xfrm>
            <a:off x="168036" y="1141530"/>
            <a:ext cx="11526120" cy="611618"/>
          </a:xfrm>
          <a:prstGeom prst="rect">
            <a:avLst/>
          </a:prstGeom>
        </p:spPr>
        <p:txBody>
          <a:bodyPr wrap="square" lIns="121898" tIns="60948" rIns="121898" bIns="60948">
            <a:spAutoFit/>
          </a:bodyPr>
          <a:lstStyle/>
          <a:p>
            <a:pPr indent="457200">
              <a:lnSpc>
                <a:spcPct val="150000"/>
              </a:lnSpc>
              <a:spcAft>
                <a:spcPct val="0"/>
              </a:spcAft>
            </a:pPr>
            <a:r>
              <a:rPr lang="zh-CN" altLang="en-US" sz="2400" kern="100">
                <a:latin typeface="Times New Roman" panose="02020603050405020304" pitchFamily="18" charset="0"/>
                <a:ea typeface="微软雅黑" panose="020b0503020204020204" pitchFamily="34" charset="-122"/>
                <a:cs typeface="Times New Roman" panose="02020603050405020304" pitchFamily="18" charset="0"/>
              </a:rPr>
              <a:t>问题</a:t>
            </a:r>
            <a:r>
              <a:rPr lang="en-US" altLang="zh-CN" sz="2400" kern="10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400" kern="100">
                <a:latin typeface="Times New Roman" panose="02020603050405020304" pitchFamily="18" charset="0"/>
                <a:ea typeface="微软雅黑" panose="020b0503020204020204" pitchFamily="34" charset="-122"/>
                <a:cs typeface="Times New Roman" panose="02020603050405020304" pitchFamily="18" charset="0"/>
              </a:rPr>
              <a:t>：两首诗塑造了怎样的人物形象？</a:t>
            </a:r>
            <a:endParaRPr lang="zh-CN" altLang="en-US" sz="2400"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8" name="文本框 7"/>
          <p:cNvSpPr txBox="1"/>
          <p:nvPr/>
        </p:nvSpPr>
        <p:spPr>
          <a:xfrm>
            <a:off x="581616" y="1989001"/>
            <a:ext cx="11206105" cy="4524315"/>
          </a:xfrm>
          <a:prstGeom prst="rect">
            <a:avLst/>
          </a:prstGeom>
          <a:noFill/>
        </p:spPr>
        <p:txBody>
          <a:bodyPr wrap="square">
            <a:spAutoFit/>
          </a:bodyPr>
          <a:lstStyle/>
          <a:p>
            <a:pPr fontAlgn="ctr">
              <a:lnSpc>
                <a:spcPct val="150000"/>
              </a:lnSpc>
            </a:pPr>
            <a:r>
              <a:rPr lang="zh-CN" altLang="zh-CN" sz="2400" kern="100">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rPr>
              <a:t>明确</a:t>
            </a:r>
            <a:r>
              <a:rPr lang="zh-CN" altLang="en-US" sz="2400" kern="100">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rPr>
              <a:t>：均塑造了作者仰慕的英雄形象。</a:t>
            </a:r>
            <a:r>
              <a:rPr lang="en-US" altLang="zh-CN" sz="2400" kern="100">
                <a:solidFill>
                  <a:srgbClr val="FF0000"/>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solidFill>
                  <a:srgbClr val="FF0000"/>
                </a:solidFill>
                <a:latin typeface="微软雅黑" panose="020b0503020204020204" pitchFamily="34" charset="-122"/>
                <a:ea typeface="微软雅黑" panose="020b0503020204020204" pitchFamily="34" charset="-122"/>
                <a:cs typeface="宋体" panose="02010600030101010101" pitchFamily="2" charset="-122"/>
              </a:rPr>
              <a:t>蜀相</a:t>
            </a:r>
            <a:r>
              <a:rPr lang="en-US" altLang="zh-CN" sz="2400" kern="100">
                <a:solidFill>
                  <a:srgbClr val="FF0000"/>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solidFill>
                  <a:srgbClr val="FF0000"/>
                </a:solidFill>
                <a:latin typeface="微软雅黑" panose="020b0503020204020204" pitchFamily="34" charset="-122"/>
                <a:ea typeface="微软雅黑" panose="020b0503020204020204" pitchFamily="34" charset="-122"/>
                <a:cs typeface="宋体" panose="02010600030101010101" pitchFamily="2" charset="-122"/>
              </a:rPr>
              <a:t>凭吊的对象为蜀国丞相诸葛亮，</a:t>
            </a:r>
            <a:r>
              <a:rPr lang="en-US" altLang="zh-CN" sz="2400" kern="100">
                <a:solidFill>
                  <a:srgbClr val="FF0000"/>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solidFill>
                  <a:srgbClr val="FF0000"/>
                </a:solidFill>
                <a:latin typeface="微软雅黑" panose="020b0503020204020204" pitchFamily="34" charset="-122"/>
                <a:ea typeface="微软雅黑" panose="020b0503020204020204" pitchFamily="34" charset="-122"/>
                <a:cs typeface="宋体" panose="02010600030101010101" pitchFamily="2" charset="-122"/>
              </a:rPr>
              <a:t>苏武庙</a:t>
            </a:r>
            <a:r>
              <a:rPr lang="en-US" altLang="zh-CN" sz="2400" kern="100">
                <a:solidFill>
                  <a:srgbClr val="FF0000"/>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solidFill>
                  <a:srgbClr val="FF0000"/>
                </a:solidFill>
                <a:latin typeface="微软雅黑" panose="020b0503020204020204" pitchFamily="34" charset="-122"/>
                <a:ea typeface="微软雅黑" panose="020b0503020204020204" pitchFamily="34" charset="-122"/>
                <a:cs typeface="宋体" panose="02010600030101010101" pitchFamily="2" charset="-122"/>
              </a:rPr>
              <a:t>拜谒的对象是汉代爱国志士苏武，二人都对自己的国家和君主忠心耿耿。诸葛亮为感谢先主知遇之恩，一生鞠躬尽瘁，殚精竭虑，凭一颗忠诚之心，美名留存千古。苏武是以民族气节著称于世的英雄，武帝天汉元年，他出使匈奴被扣留</a:t>
            </a:r>
            <a:r>
              <a:rPr lang="en-US" altLang="zh-CN" sz="2400" kern="100">
                <a:solidFill>
                  <a:srgbClr val="FF0000"/>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solidFill>
                  <a:srgbClr val="FF0000"/>
                </a:solidFill>
                <a:latin typeface="微软雅黑" panose="020b0503020204020204" pitchFamily="34" charset="-122"/>
                <a:ea typeface="微软雅黑" panose="020b0503020204020204" pitchFamily="34" charset="-122"/>
                <a:cs typeface="宋体" panose="02010600030101010101" pitchFamily="2" charset="-122"/>
              </a:rPr>
              <a:t>匈奴多次逼降，他坚贞不屈，后被流放到北海牧羊，直至昭帝始元六年，才返回汉朝，前后长达十九年。期间，他遍尝了塞外穷途之苦，可他始终坚持“富贵不能淫，贫贱不能移，威武不能屈”的精神，把一腔浩然正气留在了天地间。两诗的颈联和尾联，均对两位英雄一生的功绩进行评述和赞颂，在杜诗中，</a:t>
            </a:r>
            <a:endParaRPr lang="zh-CN" altLang="zh-CN" sz="2400" kern="10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031325"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任务群阅读与实践</a:t>
            </a:r>
            <a:endParaRPr lang="zh-CN" altLang="en-US">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文本框 7"/>
          <p:cNvSpPr txBox="1"/>
          <p:nvPr/>
        </p:nvSpPr>
        <p:spPr>
          <a:xfrm>
            <a:off x="893614" y="1849555"/>
            <a:ext cx="10800542" cy="3970318"/>
          </a:xfrm>
          <a:prstGeom prst="rect">
            <a:avLst/>
          </a:prstGeom>
          <a:noFill/>
        </p:spPr>
        <p:txBody>
          <a:bodyPr wrap="square">
            <a:spAutoFit/>
          </a:bodyPr>
          <a:lstStyle/>
          <a:p>
            <a:pPr fontAlgn="ctr">
              <a:lnSpc>
                <a:spcPct val="150000"/>
              </a:lnSpc>
            </a:pPr>
            <a:r>
              <a:rPr lang="zh-CN" altLang="en-US" sz="2400" kern="100">
                <a:solidFill>
                  <a:srgbClr val="FF0000"/>
                </a:solidFill>
                <a:latin typeface="微软雅黑" panose="020b0503020204020204" pitchFamily="34" charset="-122"/>
                <a:ea typeface="微软雅黑" panose="020b0503020204020204" pitchFamily="34" charset="-122"/>
                <a:cs typeface="宋体" panose="02010600030101010101" pitchFamily="2" charset="-122"/>
              </a:rPr>
              <a:t>“三顾”句令人想起了三顾茅庐和隆中决策，“两朝”与“出师”句更令人怀念诸葛亮辅佐先主刘备、后主刘禅两朝，取两川、建蜀汉，白帝托孤、六出祁山和病死五丈原等感人事迹。温庭筠对于苏武，也是用最后四句，把他奉命出使、滞留北方长达十九年、后又持节回国的情景描绘出来，体现出了他气节坚持之久，并以武帝已逝，再也见不到晚节归来的苏武封侯受爵的遗憾结尾，体现他对武帝的忠诚，以及视操守胜过生命的刚毅品质。两诗都塑造了一身正气之英雄</a:t>
            </a:r>
            <a:r>
              <a:rPr lang="en-US" altLang="zh-CN" sz="2400" kern="100">
                <a:solidFill>
                  <a:srgbClr val="FF0000"/>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solidFill>
                  <a:srgbClr val="FF0000"/>
                </a:solidFill>
                <a:latin typeface="微软雅黑" panose="020b0503020204020204" pitchFamily="34" charset="-122"/>
                <a:ea typeface="微软雅黑" panose="020b0503020204020204" pitchFamily="34" charset="-122"/>
                <a:cs typeface="宋体" panose="02010600030101010101" pitchFamily="2" charset="-122"/>
              </a:rPr>
              <a:t>读后都有英雄在世、伟人重生之感，具有撼人心魄的感染力量。</a:t>
            </a:r>
            <a:endParaRPr lang="zh-CN" altLang="en-US" sz="2400" kern="100">
              <a:solidFill>
                <a:srgbClr val="FF0000"/>
              </a:solidFill>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031325"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任务群阅读与实践</a:t>
            </a:r>
            <a:endParaRPr lang="zh-CN" altLang="en-US">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7" name="矩形 6"/>
          <p:cNvSpPr/>
          <p:nvPr/>
        </p:nvSpPr>
        <p:spPr>
          <a:xfrm>
            <a:off x="497843" y="1156286"/>
            <a:ext cx="11130349" cy="611618"/>
          </a:xfrm>
          <a:prstGeom prst="rect">
            <a:avLst/>
          </a:prstGeom>
        </p:spPr>
        <p:txBody>
          <a:bodyPr wrap="square" lIns="121898" tIns="60948" rIns="121898" bIns="60948">
            <a:spAutoFit/>
          </a:bodyPr>
          <a:lstStyle/>
          <a:p>
            <a:pPr indent="457200">
              <a:lnSpc>
                <a:spcPct val="150000"/>
              </a:lnSpc>
              <a:spcAft>
                <a:spcPct val="0"/>
              </a:spcAft>
            </a:pPr>
            <a:r>
              <a:rPr lang="zh-CN" altLang="en-US" sz="2400" kern="100">
                <a:latin typeface="Times New Roman" panose="02020603050405020304" pitchFamily="18" charset="0"/>
                <a:ea typeface="微软雅黑" panose="020b0503020204020204" pitchFamily="34" charset="-122"/>
                <a:cs typeface="Times New Roman" panose="02020603050405020304" pitchFamily="18" charset="0"/>
              </a:rPr>
              <a:t>问题</a:t>
            </a:r>
            <a:r>
              <a:rPr lang="en-US" altLang="zh-CN" sz="2400" kern="10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400" kern="100">
                <a:latin typeface="Times New Roman" panose="02020603050405020304" pitchFamily="18" charset="0"/>
                <a:ea typeface="微软雅黑" panose="020b0503020204020204" pitchFamily="34" charset="-122"/>
                <a:cs typeface="Times New Roman" panose="02020603050405020304" pitchFamily="18" charset="0"/>
              </a:rPr>
              <a:t>：两首诗在环境描写上有什么共同之处？</a:t>
            </a:r>
            <a:endParaRPr lang="zh-CN" altLang="en-US" sz="2400"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8" name="文本框 7"/>
          <p:cNvSpPr txBox="1"/>
          <p:nvPr/>
        </p:nvSpPr>
        <p:spPr>
          <a:xfrm>
            <a:off x="827650" y="2129006"/>
            <a:ext cx="10800542" cy="2862322"/>
          </a:xfrm>
          <a:prstGeom prst="rect">
            <a:avLst/>
          </a:prstGeom>
          <a:noFill/>
        </p:spPr>
        <p:txBody>
          <a:bodyPr wrap="square">
            <a:spAutoFit/>
          </a:bodyPr>
          <a:lstStyle/>
          <a:p>
            <a:pPr fontAlgn="ctr">
              <a:lnSpc>
                <a:spcPct val="150000"/>
              </a:lnSpc>
            </a:pPr>
            <a:r>
              <a:rPr lang="zh-CN" altLang="en-US" sz="2400" kern="100">
                <a:solidFill>
                  <a:srgbClr val="FF0000"/>
                </a:solidFill>
                <a:latin typeface="微软雅黑" panose="020b0503020204020204" pitchFamily="34" charset="-122"/>
                <a:ea typeface="微软雅黑" panose="020b0503020204020204" pitchFamily="34" charset="-122"/>
                <a:cs typeface="宋体" panose="02010600030101010101" pitchFamily="2" charset="-122"/>
              </a:rPr>
              <a:t>明确：都描绘了与祠庙相吻合的自然环境。两诗的前四句</a:t>
            </a:r>
            <a:r>
              <a:rPr lang="en-US" altLang="zh-CN" sz="2400" kern="100">
                <a:solidFill>
                  <a:srgbClr val="FF0000"/>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solidFill>
                  <a:srgbClr val="FF0000"/>
                </a:solidFill>
                <a:latin typeface="微软雅黑" panose="020b0503020204020204" pitchFamily="34" charset="-122"/>
                <a:ea typeface="微软雅黑" panose="020b0503020204020204" pitchFamily="34" charset="-122"/>
                <a:cs typeface="宋体" panose="02010600030101010101" pitchFamily="2" charset="-122"/>
              </a:rPr>
              <a:t>均描绘了祠庙环境</a:t>
            </a:r>
            <a:r>
              <a:rPr lang="en-US" altLang="zh-CN" sz="2400" kern="100">
                <a:solidFill>
                  <a:srgbClr val="FF0000"/>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solidFill>
                  <a:srgbClr val="FF0000"/>
                </a:solidFill>
                <a:latin typeface="微软雅黑" panose="020b0503020204020204" pitchFamily="34" charset="-122"/>
                <a:ea typeface="微软雅黑" panose="020b0503020204020204" pitchFamily="34" charset="-122"/>
                <a:cs typeface="宋体" panose="02010600030101010101" pitchFamily="2" charset="-122"/>
              </a:rPr>
              <a:t>这些环境描写更加彰显两位英雄的人格魅力和他们永垂不朽的精神品质。在</a:t>
            </a:r>
            <a:r>
              <a:rPr lang="en-US" altLang="zh-CN" sz="2400" kern="100">
                <a:solidFill>
                  <a:srgbClr val="FF0000"/>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solidFill>
                  <a:srgbClr val="FF0000"/>
                </a:solidFill>
                <a:latin typeface="微软雅黑" panose="020b0503020204020204" pitchFamily="34" charset="-122"/>
                <a:ea typeface="微软雅黑" panose="020b0503020204020204" pitchFamily="34" charset="-122"/>
                <a:cs typeface="宋体" panose="02010600030101010101" pitchFamily="2" charset="-122"/>
              </a:rPr>
              <a:t>蜀相</a:t>
            </a:r>
            <a:r>
              <a:rPr lang="en-US" altLang="zh-CN" sz="2400" kern="100">
                <a:solidFill>
                  <a:srgbClr val="FF0000"/>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solidFill>
                  <a:srgbClr val="FF0000"/>
                </a:solidFill>
                <a:latin typeface="微软雅黑" panose="020b0503020204020204" pitchFamily="34" charset="-122"/>
                <a:ea typeface="微软雅黑" panose="020b0503020204020204" pitchFamily="34" charset="-122"/>
                <a:cs typeface="宋体" panose="02010600030101010101" pitchFamily="2" charset="-122"/>
              </a:rPr>
              <a:t>中</a:t>
            </a:r>
            <a:r>
              <a:rPr lang="en-US" altLang="zh-CN" sz="2400" kern="100">
                <a:solidFill>
                  <a:srgbClr val="FF0000"/>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solidFill>
                  <a:srgbClr val="FF0000"/>
                </a:solidFill>
                <a:latin typeface="微软雅黑" panose="020b0503020204020204" pitchFamily="34" charset="-122"/>
                <a:ea typeface="微软雅黑" panose="020b0503020204020204" pitchFamily="34" charset="-122"/>
                <a:cs typeface="宋体" panose="02010600030101010101" pitchFamily="2" charset="-122"/>
              </a:rPr>
              <a:t>杜甫用“柏森森”“映阶碧草”和婉转啼叫的“隔叶黄鹂”等景象，描绘了武侯祠庄严肃穆又不失美丽的环境，这样的环境既符合江南春天的季节特征和陵墓氛围，又与人们悼念英灵的凄凉心绪相应。</a:t>
            </a:r>
            <a:r>
              <a:rPr lang="en-US" altLang="zh-CN" sz="2400" kern="100">
                <a:solidFill>
                  <a:srgbClr val="FF0000"/>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solidFill>
                  <a:srgbClr val="FF0000"/>
                </a:solidFill>
                <a:latin typeface="微软雅黑" panose="020b0503020204020204" pitchFamily="34" charset="-122"/>
                <a:ea typeface="微软雅黑" panose="020b0503020204020204" pitchFamily="34" charset="-122"/>
                <a:cs typeface="宋体" panose="02010600030101010101" pitchFamily="2" charset="-122"/>
              </a:rPr>
              <a:t>苏武庙</a:t>
            </a:r>
            <a:r>
              <a:rPr lang="en-US" altLang="zh-CN" sz="2400" kern="100">
                <a:solidFill>
                  <a:srgbClr val="FF0000"/>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solidFill>
                  <a:srgbClr val="FF0000"/>
                </a:solidFill>
                <a:latin typeface="微软雅黑" panose="020b0503020204020204" pitchFamily="34" charset="-122"/>
                <a:ea typeface="微软雅黑" panose="020b0503020204020204" pitchFamily="34" charset="-122"/>
                <a:cs typeface="宋体" panose="02010600030101010101" pitchFamily="2" charset="-122"/>
              </a:rPr>
              <a:t>的前四句，</a:t>
            </a:r>
            <a:endParaRPr lang="zh-CN" altLang="zh-CN" sz="2400" kern="10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031325"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任务群阅读与实践</a:t>
            </a:r>
            <a:endParaRPr lang="zh-CN" altLang="en-US">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文本框 7"/>
          <p:cNvSpPr txBox="1"/>
          <p:nvPr/>
        </p:nvSpPr>
        <p:spPr>
          <a:xfrm>
            <a:off x="827650" y="2129006"/>
            <a:ext cx="10800542" cy="3970318"/>
          </a:xfrm>
          <a:prstGeom prst="rect">
            <a:avLst/>
          </a:prstGeom>
          <a:noFill/>
        </p:spPr>
        <p:txBody>
          <a:bodyPr wrap="square">
            <a:spAutoFit/>
          </a:bodyPr>
          <a:lstStyle/>
          <a:p>
            <a:pPr fontAlgn="ctr">
              <a:lnSpc>
                <a:spcPct val="150000"/>
              </a:lnSpc>
            </a:pPr>
            <a:r>
              <a:rPr lang="zh-CN" altLang="en-US" sz="2400" kern="100">
                <a:solidFill>
                  <a:srgbClr val="FF0000"/>
                </a:solidFill>
                <a:latin typeface="微软雅黑" panose="020b0503020204020204" pitchFamily="34" charset="-122"/>
                <a:ea typeface="微软雅黑" panose="020b0503020204020204" pitchFamily="34" charset="-122"/>
                <a:cs typeface="宋体" panose="02010600030101010101" pitchFamily="2" charset="-122"/>
              </a:rPr>
              <a:t>则描绘了一派塞外风光，显得凝重而苍凉，从“古祠高树两茫然”句中，仿佛可以看到苍老肃穆的祠庙和古树，庄严久远，一片渺然，表达着对故土的思念。“云边雁断胡天月，陇上羊归塞草烟”两句，给人以天苍苍、野茫茫之感，这种苍凉渺远的塞外风情，陪伴了苏武十九年，当他长眠于塞外的庙里，那云边的雁，胡天的月，陇上的羊，塞外的草依然陪伴着他，祭奠着他，让一腔浩然正气依然在塞外弥漫。两诗前四句的环境描写，与后四句叙述两位英雄的丰功伟绩相辅相成</a:t>
            </a:r>
            <a:r>
              <a:rPr lang="en-US" altLang="zh-CN" sz="2400" kern="100">
                <a:solidFill>
                  <a:srgbClr val="FF0000"/>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solidFill>
                  <a:srgbClr val="FF0000"/>
                </a:solidFill>
                <a:latin typeface="微软雅黑" panose="020b0503020204020204" pitchFamily="34" charset="-122"/>
                <a:ea typeface="微软雅黑" panose="020b0503020204020204" pitchFamily="34" charset="-122"/>
                <a:cs typeface="宋体" panose="02010600030101010101" pitchFamily="2" charset="-122"/>
              </a:rPr>
              <a:t>和谐一体。</a:t>
            </a:r>
            <a:endParaRPr lang="zh-CN" altLang="zh-CN" sz="2400" kern="10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031325"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任务群阅读与实践</a:t>
            </a:r>
            <a:endParaRPr lang="zh-CN" altLang="en-US">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7" name="矩形 6"/>
          <p:cNvSpPr/>
          <p:nvPr/>
        </p:nvSpPr>
        <p:spPr>
          <a:xfrm>
            <a:off x="497843" y="1156286"/>
            <a:ext cx="11130349" cy="1165616"/>
          </a:xfrm>
          <a:prstGeom prst="rect">
            <a:avLst/>
          </a:prstGeom>
        </p:spPr>
        <p:txBody>
          <a:bodyPr wrap="square" lIns="121898" tIns="60948" rIns="121898" bIns="60948">
            <a:spAutoFit/>
          </a:bodyPr>
          <a:lstStyle/>
          <a:p>
            <a:pPr indent="457200">
              <a:lnSpc>
                <a:spcPct val="150000"/>
              </a:lnSpc>
              <a:spcAft>
                <a:spcPct val="0"/>
              </a:spcAft>
            </a:pPr>
            <a:r>
              <a:rPr lang="zh-CN" altLang="en-US" sz="2400" kern="100">
                <a:latin typeface="Times New Roman" panose="02020603050405020304" pitchFamily="18" charset="0"/>
                <a:ea typeface="微软雅黑" panose="020b0503020204020204" pitchFamily="34" charset="-122"/>
                <a:cs typeface="Times New Roman" panose="02020603050405020304" pitchFamily="18" charset="0"/>
              </a:rPr>
              <a:t>问题</a:t>
            </a:r>
            <a:r>
              <a:rPr lang="en-US" altLang="zh-CN" sz="2400" kern="10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400" kern="100">
                <a:latin typeface="Times New Roman" panose="02020603050405020304" pitchFamily="18" charset="0"/>
                <a:ea typeface="微软雅黑" panose="020b0503020204020204" pitchFamily="34" charset="-122"/>
                <a:cs typeface="Times New Roman" panose="02020603050405020304" pitchFamily="18" charset="0"/>
              </a:rPr>
              <a:t>：两位诗人的写作目的，不单纯是凭吊英雄，更是在英雄身上寄寓救国情怀。两位作者在诗歌中均寄寓了怎样的情怀？</a:t>
            </a:r>
            <a:endParaRPr lang="zh-CN" altLang="en-US" sz="2400"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8" name="文本框 7"/>
          <p:cNvSpPr txBox="1"/>
          <p:nvPr/>
        </p:nvSpPr>
        <p:spPr>
          <a:xfrm>
            <a:off x="827650" y="2931502"/>
            <a:ext cx="10800542" cy="2308324"/>
          </a:xfrm>
          <a:prstGeom prst="rect">
            <a:avLst/>
          </a:prstGeom>
          <a:noFill/>
        </p:spPr>
        <p:txBody>
          <a:bodyPr wrap="square">
            <a:spAutoFit/>
          </a:bodyPr>
          <a:lstStyle/>
          <a:p>
            <a:pPr fontAlgn="ctr">
              <a:lnSpc>
                <a:spcPct val="150000"/>
              </a:lnSpc>
            </a:pPr>
            <a:r>
              <a:rPr lang="zh-CN" altLang="en-US" sz="2400" kern="100">
                <a:solidFill>
                  <a:srgbClr val="FF0000"/>
                </a:solidFill>
                <a:latin typeface="微软雅黑" panose="020b0503020204020204" pitchFamily="34" charset="-122"/>
                <a:ea typeface="微软雅黑" panose="020b0503020204020204" pitchFamily="34" charset="-122"/>
                <a:cs typeface="宋体" panose="02010600030101010101" pitchFamily="2" charset="-122"/>
              </a:rPr>
              <a:t>明确：两位作者在诗歌中均寄寓了感时伤世的情怀。杜甫凭吊武侯祠时，持续了五年之久的安史之乱尚未平定，国家命运仍处在风雨飘摇之中，在这样的大背景下，他到成都郊外的武侯祠去凭吊，自然不单是发思古之幽情，而且是含有忧时忧国的深心。读这首诗，我们脑际浮现的，决不只是英雄诸葛亮的形象，</a:t>
            </a:r>
            <a:endParaRPr lang="zh-CN" altLang="zh-CN" sz="2400" kern="10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031325"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任务群阅读与实践</a:t>
            </a:r>
            <a:endParaRPr lang="zh-CN" altLang="en-US">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文本框 7"/>
          <p:cNvSpPr txBox="1"/>
          <p:nvPr/>
        </p:nvSpPr>
        <p:spPr>
          <a:xfrm>
            <a:off x="827650" y="2321902"/>
            <a:ext cx="10800542" cy="3416320"/>
          </a:xfrm>
          <a:prstGeom prst="rect">
            <a:avLst/>
          </a:prstGeom>
          <a:noFill/>
        </p:spPr>
        <p:txBody>
          <a:bodyPr wrap="square">
            <a:spAutoFit/>
          </a:bodyPr>
          <a:lstStyle/>
          <a:p>
            <a:pPr fontAlgn="ctr">
              <a:lnSpc>
                <a:spcPct val="150000"/>
              </a:lnSpc>
            </a:pPr>
            <a:r>
              <a:rPr lang="zh-CN" altLang="en-US" sz="2400" kern="100">
                <a:solidFill>
                  <a:srgbClr val="FF0000"/>
                </a:solidFill>
                <a:latin typeface="微软雅黑" panose="020b0503020204020204" pitchFamily="34" charset="-122"/>
                <a:ea typeface="微软雅黑" panose="020b0503020204020204" pitchFamily="34" charset="-122"/>
                <a:cs typeface="宋体" panose="02010600030101010101" pitchFamily="2" charset="-122"/>
              </a:rPr>
              <a:t>还有抒情主人公伤时感事、叹息哭泣的盈盈泪光，他希望有诸葛亮一样的英雄出现，来挽救乱世，渴望自己能像诸葛亮一样，得到君主的重用，为国一展才略。温庭筠时处晚唐，国势衰颓，民族矛盾尖锐。表彰民族气节</a:t>
            </a:r>
            <a:r>
              <a:rPr lang="en-US" altLang="zh-CN" sz="2400" kern="100">
                <a:solidFill>
                  <a:srgbClr val="FF0000"/>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solidFill>
                  <a:srgbClr val="FF0000"/>
                </a:solidFill>
                <a:latin typeface="微软雅黑" panose="020b0503020204020204" pitchFamily="34" charset="-122"/>
                <a:ea typeface="微软雅黑" panose="020b0503020204020204" pitchFamily="34" charset="-122"/>
                <a:cs typeface="宋体" panose="02010600030101010101" pitchFamily="2" charset="-122"/>
              </a:rPr>
              <a:t>歌颂忠贞不屈，心向故国，是时代的需要。他希望有更多如苏武一样的志士出现，担当民族脊梁，撑起摇摇欲坠的晚唐大厦，缔造如盛唐一样的帝国。寄寓自己的救国情怀于其中，使得诗歌更具有现实意义，为时人如何爱国救国指明了方向。</a:t>
            </a:r>
            <a:endParaRPr lang="zh-CN" altLang="zh-CN" sz="2400" kern="10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Freeform 5"/>
          <p:cNvSpPr/>
          <p:nvPr/>
        </p:nvSpPr>
        <p:spPr bwMode="auto">
          <a:xfrm rot="10800000">
            <a:off x="182616" y="3585482"/>
            <a:ext cx="4789006"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8" name="TextBox 24"/>
          <p:cNvSpPr txBox="1"/>
          <p:nvPr/>
        </p:nvSpPr>
        <p:spPr>
          <a:xfrm>
            <a:off x="705313" y="4261291"/>
            <a:ext cx="3262432" cy="1015663"/>
          </a:xfrm>
          <a:prstGeom prst="rect">
            <a:avLst/>
          </a:prstGeom>
          <a:noFill/>
        </p:spPr>
        <p:txBody>
          <a:bodyPr wrap="none" rtlCol="0">
            <a:spAutoFit/>
          </a:bodyPr>
          <a:lstStyle/>
          <a:p>
            <a:r>
              <a:rPr lang="zh-CN" altLang="en-US" sz="6000">
                <a:solidFill>
                  <a:srgbClr val="F0ECE9"/>
                </a:solidFill>
                <a:latin typeface="微软雅黑" panose="020b0503020204020204" pitchFamily="34" charset="-122"/>
                <a:ea typeface="微软雅黑" panose="020b0503020204020204" pitchFamily="34" charset="-122"/>
              </a:rPr>
              <a:t>本课结束</a:t>
            </a:r>
            <a:endParaRPr lang="en-US" altLang="zh-CN" sz="6000">
              <a:solidFill>
                <a:srgbClr val="F0ECE9"/>
              </a:solidFill>
              <a:latin typeface="微软雅黑" panose="020b0503020204020204" pitchFamily="34" charset="-122"/>
              <a:ea typeface="微软雅黑" panose="020b0503020204020204" pitchFamily="34" charset="-122"/>
            </a:endParaRPr>
          </a:p>
        </p:txBody>
      </p:sp>
      <p:sp>
        <p:nvSpPr>
          <p:cNvPr id="6" name="Freeform 5"/>
          <p:cNvSpPr/>
          <p:nvPr/>
        </p:nvSpPr>
        <p:spPr bwMode="auto">
          <a:xfrm>
            <a:off x="5180913" y="1235771"/>
            <a:ext cx="6824662" cy="3373539"/>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blipFill dpi="0" rotWithShape="1">
            <a:blip r:embed="rId3">
              <a:extLst>
                <a:ext uri="{28A0092B-C50C-407E-A947-70E740481C1C}">
                  <a14:useLocalDpi xmlns:a14="http://schemas.microsoft.com/office/drawing/2010/main" val="0"/>
                </a:ext>
              </a:extLst>
            </a:blip>
            <a:stretch>
              <a:fillRect/>
            </a:stretch>
          </a:blip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pic>
        <p:nvPicPr>
          <p:cNvPr id="9" name="New picture"/>
          <p:cNvPicPr/>
          <p:nvPr/>
        </p:nvPicPr>
        <p:blipFill>
          <a:blip r:embed="rId4"/>
          <a:stretch>
            <a:fillRect/>
          </a:stretch>
        </p:blipFill>
        <p:spPr>
          <a:xfrm>
            <a:off x="10845800" y="12611100"/>
            <a:ext cx="330200" cy="254000"/>
          </a:xfrm>
          <a:prstGeom prst="cube">
            <a:avLst/>
          </a:prstGeom>
        </p:spPr>
      </p:pic>
    </p:spTree>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传主简介</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nvSpPr>
        <p:spPr>
          <a:xfrm>
            <a:off x="749614" y="2286347"/>
            <a:ext cx="6404399" cy="3248453"/>
          </a:xfrm>
          <a:prstGeom prst="rect">
            <a:avLst/>
          </a:prstGeom>
          <a:noFill/>
        </p:spPr>
        <p:txBody>
          <a:bodyPr wrap="square">
            <a:spAutoFit/>
          </a:bodyPr>
          <a:lstStyle/>
          <a:p>
            <a:pPr indent="457200" algn="just">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苏武，西汉时期中郎将。公元前</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100</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年，受汉武帝派遣作为汉朝正使，护送匈奴使节回国。苏武完成了出使任务，准备回国时，匈奴上层发生了内乱，苏武一行受到牵连，被扣留下来，并被要求背叛汉朝，臣服单于。</a:t>
            </a:r>
            <a:endPar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a:p>
            <a:pPr indent="457200" algn="just">
              <a:lnSpc>
                <a:spcPct val="150000"/>
              </a:lnSpc>
              <a:spcAft>
                <a:spcPts val="1000"/>
              </a:spcAft>
            </a:pPr>
            <a:endPar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49057" y="1518783"/>
            <a:ext cx="2212070" cy="4548567"/>
          </a:xfrm>
          <a:prstGeom prst="rect">
            <a:avLst/>
          </a:prstGeom>
          <a:ln>
            <a:noFill/>
          </a:ln>
          <a:effectLst>
            <a:outerShdw blurRad="190500" algn="tl" rotWithShape="0">
              <a:srgbClr val="000000">
                <a:alpha val="70000"/>
              </a:srgbClr>
            </a:outerShdw>
          </a:effectLst>
        </p:spPr>
      </p:pic>
    </p:spTree>
  </p:cSld>
  <p:clrMapOvr>
    <a:masterClrMapping/>
  </p:clrMapOvr>
  <p:transition spd="med" advClick="0">
    <p:pull/>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文学常识</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nvSpPr>
        <p:spPr>
          <a:xfrm>
            <a:off x="581616" y="1348238"/>
            <a:ext cx="10956868" cy="4161524"/>
          </a:xfrm>
          <a:prstGeom prst="rect">
            <a:avLst/>
          </a:prstGeom>
          <a:noFill/>
        </p:spPr>
        <p:txBody>
          <a:bodyPr wrap="square">
            <a:spAutoFit/>
          </a:bodyPr>
          <a:lstStyle/>
          <a:p>
            <a:pPr indent="457200" algn="just">
              <a:lnSpc>
                <a:spcPct val="150000"/>
              </a:lnSpc>
              <a:spcAft>
                <a:spcPts val="1000"/>
              </a:spcAft>
            </a:pPr>
            <a:endPar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a:p>
            <a:pPr algn="ctr">
              <a:lnSpc>
                <a:spcPct val="150000"/>
              </a:lnSpc>
              <a:spcAft>
                <a:spcPts val="1000"/>
              </a:spcAft>
            </a:pPr>
            <a:r>
              <a:rPr lang="zh-CN" altLang="en-US" sz="24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断代史</a:t>
            </a:r>
            <a:r>
              <a:rPr lang="en-US" altLang="zh-CN" sz="24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汉书</a:t>
            </a:r>
            <a:r>
              <a:rPr lang="en-US" altLang="zh-CN" sz="24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endParaRPr lang="en-US" altLang="zh-CN" sz="24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a:p>
            <a:pPr indent="457200" algn="just">
              <a:lnSpc>
                <a:spcPct val="150000"/>
              </a:lnSpc>
              <a:spcAft>
                <a:spcPts val="1000"/>
              </a:spcAft>
            </a:pP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断代史就是</a:t>
            </a:r>
            <a:r>
              <a:rPr lang="zh-CN" altLang="en-US" sz="24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以朝代为断限的史书</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始创于中国东汉班固所著的</a:t>
            </a:r>
            <a:r>
              <a:rPr lang="en-US" altLang="zh-CN" sz="24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汉书</a:t>
            </a:r>
            <a:r>
              <a:rPr lang="en-US" altLang="zh-CN" sz="24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en-US" altLang="zh-CN" sz="24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汉书</a:t>
            </a:r>
            <a:r>
              <a:rPr lang="en-US" altLang="zh-CN" sz="24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是我国第一部纪传体断代史</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，分为</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12</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篇纪、</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8</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篇表、</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10</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篇志、</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70</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篇传，共</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100</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篇，</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80</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余万字。记事上起汉高祖元年，下至王莽地皇四年，共</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229</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年的历史。</a:t>
            </a:r>
            <a:r>
              <a:rPr lang="zh-CN" altLang="en-US" sz="24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从</a:t>
            </a:r>
            <a:r>
              <a:rPr lang="en-US" altLang="zh-CN" sz="24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史记</a:t>
            </a:r>
            <a:r>
              <a:rPr lang="en-US" altLang="zh-CN" sz="24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到</a:t>
            </a:r>
            <a:r>
              <a:rPr lang="en-US" altLang="zh-CN" sz="24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明史</a:t>
            </a:r>
            <a:r>
              <a:rPr lang="en-US" altLang="zh-CN" sz="24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的二十四史，除了</a:t>
            </a:r>
            <a:r>
              <a:rPr lang="en-US" altLang="zh-CN" sz="24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史记</a:t>
            </a:r>
            <a:r>
              <a:rPr lang="en-US" altLang="zh-CN" sz="24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以外，均为断代史</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。编年体和纪事本末体的史书，以朝代为断限的，也属断代史。</a:t>
            </a:r>
            <a:endPar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transition spd="med" advClick="0">
    <p:pull/>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资料链接</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nvSpPr>
        <p:spPr>
          <a:xfrm>
            <a:off x="581616" y="1610134"/>
            <a:ext cx="6357066" cy="4033284"/>
          </a:xfrm>
          <a:prstGeom prst="rect">
            <a:avLst/>
          </a:prstGeom>
          <a:noFill/>
        </p:spPr>
        <p:txBody>
          <a:bodyPr wrap="square">
            <a:spAutoFit/>
          </a:bodyPr>
          <a:lstStyle/>
          <a:p>
            <a:pPr indent="457200" algn="just">
              <a:lnSpc>
                <a:spcPct val="150000"/>
              </a:lnSpc>
              <a:spcAft>
                <a:spcPts val="1000"/>
              </a:spcAft>
            </a:pP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单于</a:t>
            </a:r>
            <a:endPar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a:p>
            <a:pPr indent="457200" algn="just">
              <a:lnSpc>
                <a:spcPct val="150000"/>
              </a:lnSpc>
              <a:spcAft>
                <a:spcPts val="1000"/>
              </a:spcAft>
            </a:pP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匈奴人对他们部落联盟首领的专称。意为广大之貌。此称号始创于匈奴著名的冒顿单于之父头曼单于，之后该称号一直沿袭至匈奴灭亡。而东汉三国之际，有乌丸④、鲜卑的部落使用单于这个称号。至两晋十六国，皆改称为大单于，但地位已不如以前。</a:t>
            </a:r>
            <a:endPar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36504" y="2439651"/>
            <a:ext cx="4057025" cy="263706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spd="med" advClick="0">
    <p:pull/>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 name="ISPRING_PLAYERS_CUSTOMIZATION" val="UEsDBBQAAgAIAOdaeEo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wQUAAIACACngyZIFQ6tKGQEAAAHEQAAHQAAAHVuaXZlcnNhbC9jb21tb25fbWVzc2FnZXMubG5nrVhtb9s2EP5eoP+BEFBgA7a0HdCiGBIHtMTYRGTJleg42QsERmJsIpSY6cVt9mm/Zj9sv2RHyk7ivkBSEsA2TMr33PHunrujD48/5wptRFlJXRw5bw/eOEgUqc5ksTpyFuzk5w8OqmpeZFzpQhw5hXbQ8ejli0PFi1XDVwK+v3yB0GEuqgqW1cis7tdIZkfOfJy44WyOg4vEDydhMqYTZ+Tq/IYXt8jXK/1H+cMv7z98fvvu/Y+Hr7eSfYDiGfb9fShkkd696QEUsCj0E0AjfhKQc+aMzOcwuXDBfBoQZ7T9Mkx6HpEzZ2Q+O+UWUUQClsQ+9UhC4yQImfWFTxjxnNGFbtCabwSqNdpI8QnVawGRrGUpUKVkZh+kGjaKRnQp88IZpkESkZhF1GU0DJxRrMvy9icLy5t6rUtQV6FMVvxSiczqhJyxz29KUYFqXkNOIXjVawm/1DmXxUGn6ggvaTBJWBj6cUICb7fjjEiRIa/kRs1AlAjHJAKAkleifIRsYrPMiiOs1DCEKZ1MfXgzY8JUrtYK3vVQO+YEYjAXRZcU5AiJILvieBlGnnEaqEIc3fCq+qTLbC8/HgaqC5gGbggp6LIH4Mxg7IAhxhIqR1mKtO4Cm5E4xhOSjMNzSGTgXThEIjwFup0OkbggMVCExF0yAT6jE2wS3lBsl/87fqXcpLO6RTxNQc64byN1U8GOcSmwwDKtOhimJiYfFxA2iv3v0LhFBe/a1UpuBNhRZqLsVASVxSWeyaKPC/pbcoKpT7wE0soLlwmzJc9ozPktKnSNeLbhRSrQpUh5A7l+C88ymdlnJs5W/1+N/BvxeltVXm0LUuCR81dD7dmrYd8wq6nAproW+U3dpdo4bGv+Y6wwOf1dE/oc/XH6Y5cEOKLh80Smknmj2qr75PjcWTY0Rp1GPNFT/aP13JbEbW0dUyhYY6n7SxDopqZ/QANU/aVocAKK5m2JhhpOi6sBOoNwCxBo9FiMM3DVngln4MIB8ksyjimD2WgpLitZd44dlo1tgL4d2hTmPCVqcU/GS3GlYcJRgm/a6QO6kI10Z0AfDDd7rYJR5oPJAQCu2uQBSCVzsD/rgbmYkZ0H2gK/d5KlblRmyavktS3y4NsmF1+PTVelzu2u4tUuedsmc/wUK9rDRa3S+YD2f8e/3vF5QL/HRykmOHKniYsDl5hB33BV9RQCChhX+CxOfDw24sCFnNfpGprplW6KrCdQO6t75AQD2PbMseBluv7vn397YnxhSbuLtru/DgIBYpsqSO7Afg90Lao/u0AYHu/L2UUfqe3dZifX86rDKGThs9wheNtacp3D1kG3XkjybdAwY9idzoAHsU173ZQwug1BmOHoFGqZncKd0YyX11AImdZqEIp1tUnAepj2++tlUytZiCGyT2sl5sCMzhPsefauDeRTMr1ue2YGN4p0e+lWcOnuC+ZOcQB19gs8kcl6IKBtTbsqBERv1/c033zdqe5Wlf3L4vD1g38w/gdQSwMEFAACAAgAp4MmSM0WweooAwAAhgwAACcAAAB1bml2ZXJzYWwvZmxhc2hfcHVibGlzaGluZ19zZXR0aW5ncy54bWzVV91u2jAUvucpLE+9LKEdXTsUqKYCGmoLqLCtvapMbIhVx85iG0qv9jR7sD3JjmOgoHZd+oO0ISHi8/Od/xMTHt8mAk1ZprmSdbxXrmDEZKQol5M6/jJs7x5hpA2RlAglWR1LhdFxoxSmdiS4jgfMGBDVCGCkrqWmjmNj0loQzGazMtdp5rhKWAP4uhypJEgzppk0LAtSQebwY+Yp03iBUAAAvomSC7VGqYRQ6JHOFbWCIU7Bc8ldUES0BdExDrzYiEQ3k0xZSU+UUBnKJqM6flfJP0sZD9XkCZMuJ7oBREc2NUIpd14QMeB3DMWMT2Jw97CK0YxTE9fxftWhgHTwECXH9qETh3KiIAfSLOATZgglhvijt2fYrdFLgifRuSQJj4bAQS7+Om4Orz9f9VsXZ53u6fWw1zsbdvreiVwn2MQJg01DITikbBaxlZ2QGEOiGPwGnTERmoXBOmkpNlZywzl3RiMlIPe5FrRRMmK0SxK2Vo3BDZdtkNzDaAyBiHkdf8o4ERhxQwSPVsrajrThJq96e10SARa0J0PnA3xv3mcnikmm2bpbS452OY8a35QVFM2VRYLfMGQUgvhtAk8xQ+vFQeNMJTkV2scgLThYnHI2Y/Q4z+kC8E+GrsBEYkETejUVzHgL3y2/QyM2VhngMjKFzgY61x6//CzglGh9D0qWPu4MzjrN1nWn22xd7rgACZ0SGT0THArOktRsBZ/MkVRmqQfpiIjVLC8K5TTnFYmt/PIyaJ5Y4cv81sVYg95iSbZj5TmF+asHhc3GZJoPohuuHBpGkENJPCYwIlgXXFpWFDAiEikp5ohEsNa0G+spV1YDxQ+wh9Yv99DrIy7z0wRWG1jMKMsKQVb29t9XDz4cHn2slYNfP37uPqm0WPh9QZw5v/FPnlz5q7X/cBuGgdvSjy9tk9l/c2f3L1pfi+S127ocFippa1AIrldEqndaROrCv2T6ay+YQi7AUpr4IYO1JHjCDaNv2WIvaJNXvdt9j22nTbYY82tG478J2Z9W18SNe2EYPHpxdZyES55AItxKXN12GwfVCtw0H2WVSoC2+d+hUfoNUEsDBBQAAgAIAKeDJkjdIlMWuAIAAFUKAAAhAAAAdW5pdmVyc2FsL2ZsYXNoX3NraW5fc2V0dGluZ3MueG1slVbbbuIwEH3fr0DsO+leu5VcpJZSqVJ3W22rvjvJkFg4dmRP6PL3ayd2YwOBwKgSnjlnPJ4bJXrNxPzTZEIyyaV6AUQmCm01Xjdh+fU0bRClmGVSIAicCakqyqfzz5f3VkjSIk+x5AaU4fy4snKCs6IZ9Nd8u7cyhuLuOE7IZFVTsX2UhZylNFsXSjYiN7T79jNEK7c1KM7E2iAvri4Xy8shJGcaHxCqKKblLyvjKLUCrcGG9HNp5SSL0xS4v+mi/Yzk9Fcdf/0ObcM0w5Z288XKEK2mBcRJPh6dKYzxfjYB4R/aun+1MgjldAvqLOeybupzeqRWsrAJjTnHi/jB4ZLmZvwM4e7CykmCfZC96GQVXHq+31kJQO5rOPfEjquS/NnmdWch2KKnHOaoGiCJP3U2Xcr3pwbNfMB8Rbk2gFDVg55N0M+00d5NrOtxf+GdiTz05TQ95E3ypoJFF3DgLtb3+MXitt0VodMPXRChgo1TBiH2yh75x+R1Dxkoe+QLZzk8Cb7dj2DX1JF8kW+pK+fx/BsrCGqOubP6k7famx7t6OogVKfwmErmMNc2nFdWga0bSVpdF1KyFxMRdMMKikyK3xaXbtvHaJLsGFyvHe4sggw5HGq4NkazpsN0tee4H501bsjuZ6F/XHeeoNni11OKSLOyMj9LejpxPDMmJjHT5DDD7kkDB/UgVjLgtHcPkSqq1qBepeRjrxESQY91L7vhGoKTJMgBSQ5nmTgnh9IvmioFtTRVY6B9lmNlByxZUXLzh28M3iHfYQxYOyqWxp+g7KMvA4VrAqAqK33XdofOUjUcGYcN+OEPFO2Th95GtOnSoYa7wUdYYdhyTjOqJ92u6Hsl3iGB/gD+zYQVOd6xjGh7pKluXxZNvl/DfSzRYvbrzDZfuMnas+ulyLGx72fQKO2/k/8BUEsDBBQAAgAIAKeDJkgsT7aL/QIAAJcLAAAmAAAAdW5pdmVyc2FsL2h0bWxfcHVibGlzaGluZ19zZXR0aW5ncy54bWzNlt1SGjEUgO95ikw6XsqqtdUyuzgdwdGpFUZoq1dO2AQ2YzbZ5gfEqz5NH6xP0pMNIIyWro50ygwDOcn5zl9ykvjoLhdozLThSiZ4t76DEZOpolyOEvylf7J9iJGxRFIilGQJlgqjo2YtLtxAcJP1mLWw1CDASNMobIIza4tGFE0mkzo3hfazSjgLfFNPVR4VmhkmLdNRIcgUfuy0YAbPCBUA8M2VnKk1azWE4kD6rKgTDHEKnkvugyLi1OYCR2HVgKS3I62cpMdKKI30aJDgNzvlZ74mkFo8Z9KnxDRB6MW2QSjl3gkievyeoYzxUQbeHuxjNOHUZgne2/cUWB09ppTsEDnxlGMFKZB2hs+ZJZRYEobBnmV31swFQUSnkuQ87cMM8uEnuNW/Ob3uti/Pzy4+3fQ7nfP+WTc4UepEq5w4WjUUg0PK6ZQt7MTEWpJm4DfoDIkwLI6WRfNlQyVXnPNjNFACUl9qYTQET8U0wR81JwIjbong6WLWEj1i9oQLiMHr7taH0uIHYIg3zYg2bNnQfMb4LKbNb8oJiqbKIcFvGbIKQUQuh38ZQ8vpRkOt8lIqiLHICE4ZGnM2YfSozNIM+CdD12Aid6AJm68QzAYL3x2/RwM2VBq4jIxhq4Kcm8CvPwtcEGMeoGTu41bv/KzVvjm7aLWvtnyAhI6JTJ8JhxKyvLAb4ZMpksrO9SAdKXGGlUWhnJZzVWKrv7wMhudOhDK/djGW0BssyWasPKcwf/WgstmMjMuD6A9XiYYjyKEkgQkTKRx3Lh2rCkyJREqKKSIpNCrjj/WYK2dAEg5wQJuXexj0EZflaAQ3B1jUlOlKyJ3dvbf7794fHH5o1KNfP35ur1WatfCuIN5c6OHHa5v4opE/7oZx5Hvn023YavevunD3sv21SqYu2lf9SkVq9yrhOlVWdT5VWXUZro3u0pVRyQVoM6NwbKDRCJ5zy+hrbpoXFH79/Ru2xSsVfoNRrN2+/28QYbR4bq28r+LoyQdgDeSrj+lm7TdQSwMEFAACAAgAp4MmSD1kiNCZAQAAHwYAAB8AAAB1bml2ZXJzYWwvaHRtbF9za2luX3NldHRpbmdzLmpzjZTLbsIwEEX3fEXkbitEn5TuqgJSJRaVyq7qwglDiHDsyHZSKOLfm0l4OM6kxbOJb47v2GN5dr2gHCxiwXOwq76r+XtzXmmAmtU5XDd10aGnqDMjkgXMkxREIoF5SHFcepL3Z4IyZrIyDbcfaGscP6bwz5IL4+IZYaEJzVCLCwL8JrQNtfjnJPacc9Vncgod5tYq2Y+UtCBtXyqd8ophV8MphntED1YF6Bp9GGEQ6JJH0DC9m2J0kWfHNhepNONyO1Ox6oc8Wsda5XJR09NquPRqm4Eur3xdA4PR8HUydAGRGPtmIfUTT54wuslMgzFwyPs4wSBhwUMQju+gGn+gDeP2gTy6SExij/TLDYZLZzyGVpXaWygLWnpdylnY2MPt3GI0CMG3oC+xUlmeXXCBmVYxVqSFtmt+QoXii0TGNTceYJAcbhZtu6p3Puj9GIM1npDyntCKen5pV+/wQUOAttGWjnmNl3dG2QlKlEQORWhUtyroPmL9PoLzz4Bxa3m0Ssv2UDbHsgxcr0HPlRLl7r/+26efq7f/BVBLAwQUAAIACACngyZ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CngyZIsO1dV24AAAB2AAAAHAAAAHVuaXZlcnNhbC9sb2NhbF9zZXR0aW5ncy54bWwNzD0OwjAMQOG9p7C8l5+NoWk3NhAS5QBWY1Akx0aJheD2eHvDpzct3yrw4daLacLj7oDAulku+kr4WM/jCaE7aSYx5YRqCMs8TGIbyZ3dA3Z4C/24rVwjnK9UQ94ad1YnjzOMcInns3DG/Tz8AVBLAwQUAAIACABElFdHI7RO+/sCAACwCAAAFAAAAHVuaXZlcnNhbC9wbGF5ZXIueG1srVXfT9swEH4u0v6HyO/YLR0DqgTEkNAexoTUse2tMombeE3izHYI5a/f2c7vpWxIe2iVnO/77nz33cW/es5S74lJxUUeoAWeI4/loYh4Hgfo4evt8Tm6unx35Bcp3TPp8ShAZc4NgKbIi5gKJS80gO+pTgLUM2BgRl4huZBc74H7FLjbSCdL9O5oBi65ClCidbEipKoqzBUg8liJtDQkCociI4VkiuWaSeLSQF6DXem/o+GXiZzofcFUD1notweuSVqOZ8UHJNUSCxmTk/l8QX7cfV6HCcvoMc+VpnnIkAeVnNlSPtJwdyeiMmXK2Ga+S3LNtDZJWNvM1yu+OM89JcMAOYdNxpSiMVM4zWNEHJZMgP1tSlVS86gBreFVO17zWr+Ned80brZzpHMuyseUqwSO+pDOOgn0yTCqn9nrWgU9NAq6NUzIk+xXySWL7Ou3VozzBXIBW8XZPLGqQjiAp1saaiH3NwADFdUdxG3TsGsatqCWA7fR1x0Fam67ZVSXkjWlmvlPPGLiC5WSGllcalkyn4yMNZYMwT5xV66b1DXET3SWnv5Db4zfqDU/1WudsYD/0ZhPQNTWhOcRe77l4KNZBjXVDIptbFgXKTYxu5xU+Zj1dD0wuRzrpsBFPE1lzGAMI6op6ezkEJRJqsAlLOUI2zs4CE54nKTw05MM49ODNBmVu0mG3sFBcCrC3QS0NbdlJOM6jsTUKsgnE+vED0ulRcZfrDwHe0avrA5fG7nm6Lrg7cHZ/I9RHMRoBnOLJlaXeertq+bw3sypVp3PpnCWgVphHpguC+fVzEJZjHwitqVlqm/6OTX7sAcd5Tw1HdNc30HvolrzF+ZVPDJfusXS1CRhRjMB+nC+7DFAP2G7DMJb06GIW5E3dcCY2Df3byvabPm6da7rhzrsQw2fOKscxs3UR1BHLEWZR6Me4qL7iKgUdtq1ZNRL2RZutDgBkYoiQO/hob7zxelFd+WzxUWDtXndu8Aulzes9DrhTkGk1nV7Eb/eDfD4G1BLAwQUAAIACACngyZIF6nhQW8BAAD7AgAAKQAAAHVuaXZlcnNhbC9za2luX2N1c3RvbWl6YXRpb25fc2V0dGluZ3MueG1sjVLbatwwEH3PV4j8wEoa3Qzugm4ufklCspBnd60W00QulkJL0cdXTrJsttnQap5mzpkzzOi06fsU7VPK8+P0e8jTHO9CzlP8lrYXCLX7+WFebpaQQk6bY+V+iuP8s49f57VWqykPcRyW0a5o2mLUPT+kpFZO1YwZRpFknnqFnOe2Yg24BmzFHCW23fwl8aK7hH2I+bxquzlB3zf0MYUl93EMv7Zwyn4LnW7weRnGqfLSVrA1ymFqcWwNxAiX3BeqAUAgyx1xuEjZSE2Qx4xjKEZRoIAI56QRhUjKoWZdI6oK841ATDJGXaGe1m6ktXHUFgkNIbpO86qxpeuMxBgRQoC5wgV0BqPKhqqhQa0HBAcGRNFGEwWos53pWPHOC8uRol5gXJgxgPHxuMft3p7rWP3vdQ7n/Ifg2S84i67e2pwxV7t/WpZK3oXHHw9DDujLkEI/frq8ufV3/mqnd/311eWrN599fGCuhq2bf+jvP1BLAwQUAAIACACngyZIEQ5x/AERAABjOQAAFwAAAHVuaXZlcnNhbC91bml2ZXJzYWwucG5n7dt5WFLZ3wBwSrOopiadsnIrtZx3plxyyg2hLM1+ubW4ZCqaZmMu6KCmrFo6TbllzqiNC1njUiaMY+4CZQuZJuVGiYqGioKCqAgCF16aead837/fP+F5uDwH7vme7/3w3HPP949zw8vj+Ffrd64HgUBfnXA9dhoE0gCDQKvx67RU31gXEMZVH6uQp487gYjd+tOqhualI+5HQKDanA3ykDWqNjjW9RwSBNKO//ReNRJulAQC2UpOHDtyNilodphaHXZlB02YEnxr3Sod8L3xq8ZbNHVvG6enfrNt27Yt+zW3bjvlurspPT3jv5xcIw06b5kHl71f7xNxeo8yFf96CilsLS7p6uIUL8cJuiCkJ7fDqEhOt7iL110qTp4cwYYfXObU0aHnHTGSWNFkEWJEgZq8c0n+08btwSmrtP45NDlpsIup3cpqjQolxFrBeXf/eKn8e8x8eunbi59PKgy9iwqWI/XARjhJ2eGv1220fALS+Ofwg41XoJcSskBQytf+PLl98tdyZtPqp//+umgZy1wrMjT1TMoxG1qYSQ7/HNJVK0Y2OjnpYlpo+iWY5ZMnNalKcerv/zl4sWSL1r9ppoZrQcbelMb6ggP2BK+IcOyq65em6rTKjaBVmhorkvsl7Yeg2hhN2uf4bz+kXD6bteIMy+Dbb5vXzw57rxgt7PDBhy5aK4wsT7hOhAUGWn/uFX/o7k5vk5UjFZrGE53QV7zTPqeza4dX1sPcVSviuGmftjvny/jSq+SrKpf+V6AVcfaCS6rfjgRuDVlxlWfvXw5bcZWr8tLOegz0H/zc6/AljYenDh5YgZhywonz3eMrvs5fxr69qr9q544VWk9Md/+Wl5DwRk2jplHTqGnUNGoaNY2aRk2jplHTqGnUNGoaNY2aRk2jplHTqGnUNGoaNY2aRk2jplHTqGnUNGoaNY2aRk2jplHTqGnUNGoaNc3/A01ntfAkXNrDnZwMF40+vdbPI1EpqIU3NnS+ryMRhRHZ8oTfPZug14VOFlr93Sk2UKuCE8tJUhwSW/XbBQHS7iuUuikIaQluZA3F8TkONObw02T+ATkdKpvhXofJxz44PyWakQwRjjEW8Z2lkbRO4YW/8xlFbYSIh5CX0HHiW3lz9vRq8p7qhKKTDtdLkAHcdkkxUMmuC8HuUPgGJU/cWx2iP4QaQusXS6zgskGGjyiyG8s4y+6EK+Z1Y2T9JFyCKAuBYS8xGFSF6Jz4IGeh2b0B+I2EmeioxSuWOQT7pV5OeUzjbNIA8lApVfSgv4eTUJQbisle9KOIahA1ibMLXp600sO/bwtnXYdego5YhasS7HvRg8SKacU6Y/FFArxSJpQ/iMnjc04zeM2OT9cIL8JBBf7BoqYc4IKvWQyJIuXOgj8WyxT8K1RZOtM7uE/AAEcA3z0RCezEnEOdMzH2QQkz32/iFuJlTBYFELQElrzN5twboIjJguiv2qRNLe7YqOEYTOlPp8xGTA5xqb3Iho5XSVHXMdmBOeVL/uhvOyv/usIF/xExNgbf0FGRQCtM7TzoRVogkZcG+0t35ejIwhZPawTz2USO5BWiFv4zjq/hSGPugZwc4P3x0GMdj4U0Ltu7rshDm/dauPg8KmA2cN5vKPHOWFzbyw6lRNlyE0o8lpnHrfU54kf3BvDpw0ndLmGZzN+uW517mMef1uVtxs1dyyqzgiYW5WJhx2dD3IiJjvmDC3OYh65NGeDxBxXpFMqSTPrTkL6NVjftMLCckM25SMO5dQzVwlh2Iyxb3xO0C5PSA885SYcnoRV31poGzdbIdiA6C9Gn4WZ3eIhLHxaT3LTzkyHjdgaIsTsjx0vcGEoS7XwJJKdavhVtosl9jpcKnx0tKSZ5rnn5/Edm6Eh4GIt+ikAqrqAdcDJ2pBzNFgW67fK02g8Jo0OX+JR8g0ja76mzWlwyF0nPMwcSO56WCxDdbIIM2DHtB+CxHzI6i9cmERvvJB8Od25vIjXnevle7l1X5eGWE5CSsfTTTTayW9w83ayX+yeuHZKV5n6qlh/SO9t7QnLIhG01K7ObhOYvSjYlmwu4B8du0aZCC4Bzo0l2QRuLqan2gqZJwVE/Zd2eO23VsAy+bKGPmd1TW9hM2biMRchv0WELKfvs/0SahPSi39DYDyw++uuu69xnKMWUnjeNsjbWnlT+MnHUXSJpBXbGtxkgtDwiR3+nnrrSuxw8H//KbrwcGwUUMuIh4Y8sNFARayOkSZf0M1+sjfcw7WNmNmBZTmucsIhnxYjLji/YAgxBlF8WUehONSvD4aVnqitYeZaO4aLVEOCGNxutzRUP4HvaiYIT7y+Ov6VbiWsLTfeh98/I60MFjyxjFVpBqOnyQwjr+azOIosK8lz7hgx6JIPSUHAE5mPaJuO3Vk+TpgG+v8P4AuGjc7SH6Yz03e2EA/65lriWUwC6N+eE44tQAY6QUMx7jsXgOxZng7auE7WdfZ51S++dJfByYprWB7gdvevBrzSq49Hq9piYhOdjsqdtzOnJ+zjbwJuNoEOStQFkaBTaYCpmUFEAJE+qlBmXR/tgp/i3kLVncFEoqOdyM11IyZnLU+aTXfV5uwJOmnYto7UbyFlhbW+qBiqpkwryhumMp6iGQFrLSPcZqss3mWwfs8nQmr2abHElqwmy+sJQjHQoS0fqX530XpR3rYf5jlu7H9Bn6xXw4lSpVMrR2vltMfKp4zB/R9Ti1JJxe0WODvhDPQlL+yV1RGvTclxlQmo4wKDjFQtmJBpMIcwh+CtVk1Q9ilfT6ANb7vAsRb0ZiYeJ0FTJCwsfNpRLZcA5PAo3USTYg0/si86TlYt9G0m00+hi3ExSZn2OFBikNQADKAOqP8GQJgVaWFJAikQwaQL0vpdsxzmZTj529ywypRE4gv8qL02zR3oAns1IMCQ1k/RE7bJuBwHkzgGi53ae0rk9YaewXpB8cdRWdUdMIeFITjEhC1kfdy+A1MvTRdGUSoWYip9vbhyuMF/dzzEgiRKuQrD6eDnbCCHAF6dYfDh54PE45WU0DVrx7rQZXyRji1+m17ijibIHKQ/rBxfeI9YcBUZsDZnZvoCioUM6BOjPAeBOr27s4elExoETrrtqLBYmkgI5wkER6k9e+inTgMq1cE6pr5ZH6F0KdX8Jvlw0fYPXNOgIkLeAe3UY9mXKXoJisa8DkAKP8CONLJxsaam3ejFBBbh1/XRcjL8ncUn1r186O4vAyBtc3yco2aGXWVvXm9weCP1Rn7Vlswwy6W5kzaHNIWxxnXcNeU9vpl2kOT5t5CeV1qUeNQ5x2zSgJNONvuZgMiGH4M9Uj7mq1FD5D/fdzcRsLo7Mj7mZJgVYiqVGz8BAz1xLItHz2t2rZdCYXuatyWJ8BduGAx1AWDvCDUIee5r2Adls272bi/ZqVt5MC2TpNrOb9svuDXFACOn23D9nmswkAwZ05KFd2hLIJYKhHoFxYXQ750f2f3AljwZIcfNwX0plrpdZCxu7yGt8wIwu0vb0zKQthmBgz2xvBOE39AxhyzlxfMANYXOh0vC8wTUh8I1INj3rwutN2eIiqu3teL64UPKdNhf5Bzv09hwV8XGIvWt5Oy0rVWPjL5okh6ArO4JHF7WW7MAjCRMY1D0YZTqx+Hm2jrzFvQTCEJu4seytcVSPXyupFWeubtEVCYQ+91EO3RSZ68ulZtYWcCirnh6dlyYiD1AqCEjpofvRCDNtsN56JHmwwlKcfDpH6JNWAMcli1pZQIxIImRX4oD5AmoAWfIxw2PnZtsIN/irAU/l9Y5Aw9Dc2EA6J3BQ2Pw+JJiiEp99zVNFJhx4rEi8H9fehnMqHok5izd3o5Zdaev/ETAD7bdb6+aTP8Romo03Ysu+fclMHzADTyu+t3z5TQggs3pJK/1O+7WLPXQv2Noz6ntNqHTqfg0VKhm95j0cnqPBDw2Hrs2elcO2dwN+BtrgXl2uVftIIp6D04dQeFazzYsBpfdTEbiFIjQ8nRV/um26PrFXbJrZCK5Rxt+3Y2EcSlyj0Bs87JcNedN2d9CwIlV6VJsSzShU6zuijAR+vS47Qr9GOfX+jLPTB1facdMu2yNYdpZNolb7D4bcBrR+vJE1Ozk2gMTZPNZs0cW+2VdoSqR6ZaTxrMZ4TGTHk4iNkKS50bterjop0bDhH9ticqp5zJGYx4abQq96NcIJLl1AHZtoXAalS96VFxmHALMuIuXWVSKfh6iTA5LSn1sItQIRYTz+puu3Omgcef/RlkUwM1GGVM2uKL13RHB7RT1cKWVUf7qbq+kw5RBpg4PWp9WID17yzEg+GLcRt1RHmJV9nB9nq+Y4NyUxzd3Il2SwF9wZ1CiWPxsb5QxzRBCrWLEW12L5ETXiSgePv9iQcKGVF0b2QPEO8WCpVR4omo01A4i2DzGk2gCYhNWOODyBqheCgncwobSwXmFVo0EWqEr2iF0fTU1o4672qyEpy6PYuApE7U6a+G3wTvT+DReNDYr28zpBgr8nNeqsbFPimue7CfjuVQ8FR/w2p+IBHrzaE7o8vuQLiKVSmYBKRQnIYs329DXtv9jn3jKJ6GZ0E5n7gBYDPO8vV78lKWZqYZyteoISnz2xUlDSyklMTqxsXKxvyA6E/awblBTCOlyVc35pTRyjyGGSU1THoMonLDydn8CUy3SLYjlD4H50jKQadlZsVmgaMGnqbFoMN52RJcA4kUPR+eRJh6BsXY2CiFHVWloQ0U4hPRUDcR1cLIzSqpCT2uZf707dpT1wpMYT3FAiIbGILs7GR0wDImP/0B15jPO1yJyO86N25RnQizhZqcDGtqXByBqn3XbNqkVD99hCn6e1/Wi0i4l5/lOH61kC2XbtUn9dcEHyPbzr3UDeDcBKteSN5BQibOwnGJIytFDYqeiKbdO30OLTn9TRoei3YrMZmT8GblTwaJjBbsmhy4aQdAN7Z8sTfmvrVTeb1DBNpPNWJDg5l3i/c1NGaKkbnIct/5TZK5t3b7BxNfRcw+simcO5uBkDtBafdphshuXzpspZ5jtaF4E3WLkFebGnVgEJ+DmRrwH5tOKsp0zrFSgBAR4GTpcK3FlNcg5M+YGZhWHP9yt+/cMO7tAac0aQARFFtm8ZQSc/0vUW182hhzeJJtgFgB0/SaSaqIQ7MVyGxE5MiKI355ykvslV7gtYevGTrq+mp1DzDfm1H75zvscoVVrEkoeLhDSjjLQNmWmeMGDxsudMzsH+KqN3+UFJvdIHx0dEokCCieMmXmeQwMCClpHKs4qdYhFibyLrQkc4xdRTku14E5GV0UKtgJdC3RzCJBA6KSDzepeCX72lzPzKLWOIwKBJmpEtNseXDJv/Bu/ajzWcJhcYP9NU1TLEgScPLAb0ZWlXpoE3dvTWPuR7O9rHY7qd+SWPA4z/wm4a8sRLe0t00jdDJcHejXE9rV057Imk/ymoYFrcq6/LKSZhjBvzQwttJyHXS/TWmbX4NehzHxDXddt9fRKBfOX90heOTfg0m1o8dyJn3R/JH3eOaTagdVmF/lNMKTYG9NgNFSMp5ZzkYTF1LlKguGuOuevxOit1RV3bpKdhfOTR/9oCd0YrBXR1ZbF57KpV/3DmA/1LtDufux3TsLGxKW06ifkICY/5Es8jeLRhsyEUMzVaOjq603fHuS9ldsC9VCZUMlNH/7/b5s5rNGL/lLJgOYaOV1evXzHu73pV5lX4GJMyRbJ4+ErZj9kftWkhhnVW5v/mGquv0a/BJpjlelGFYqoS641vLdHAFmvM2tpnfymEOTF3/9lfKNfNvndxz4fc39xBqtcJZ49jRKfgq/8NUEsDBBQAAgAIAKeDJkhjUB02SwAAAGoAAAAbAAAAdW5pdmVyc2FsL3VuaXZlcnNhbC5wbmcueG1ss7GvyM1RKEstKs7Mz7NVMtQzULK34+WyKShKLctMLVeoAIoBBSFASaESyDVCcMszU0oybJXMTY0RYhmpmekZJbZKpmamcEF9oJEAUEsBAgAAFAACAAgA51p4Sg3AMR7AAQAA2gMAAA8AAAAAAAAAAQAAAAAAAAAAAG5vbmUvcGxheWVyLnhtbFBLAQIAABQAAgAIAKeDJkgVDq0oZAQAAAcRAAAdAAAAAAAAAAEAAAAAAO0BAAB1bml2ZXJzYWwvY29tbW9uX21lc3NhZ2VzLmxuZ1BLAQIAABQAAgAIAKeDJkjNFsHqKAMAAIYMAAAnAAAAAAAAAAEAAAAAAIwGAAB1bml2ZXJzYWwvZmxhc2hfcHVibGlzaGluZ19zZXR0aW5ncy54bWxQSwECAAAUAAIACACngyZI3SJTFrgCAABVCgAAIQAAAAAAAAABAAAAAAD5CQAAdW5pdmVyc2FsL2ZsYXNoX3NraW5fc2V0dGluZ3MueG1sUEsBAgAAFAACAAgAp4MmSCxPtov9AgAAlwsAACYAAAAAAAAAAQAAAAAA8AwAAHVuaXZlcnNhbC9odG1sX3B1Ymxpc2hpbmdfc2V0dGluZ3MueG1sUEsBAgAAFAACAAgAp4MmSD1kiNCZAQAAHwYAAB8AAAAAAAAAAQAAAAAAMRAAAHVuaXZlcnNhbC9odG1sX3NraW5fc2V0dGluZ3MuanNQSwECAAAUAAIACACngyZIPTwv0cEAAADlAQAAGgAAAAAAAAABAAAAAAAHEgAAdW5pdmVyc2FsL2kxOG5fcHJlc2V0cy54bWxQSwECAAAUAAIACACngyZIsO1dV24AAAB2AAAAHAAAAAAAAAABAAAAAAAAEwAAdW5pdmVyc2FsL2xvY2FsX3NldHRpbmdzLnhtbFBLAQIAABQAAgAIAESUV0cjtE77+wIAALAIAAAUAAAAAAAAAAEAAAAAAKgTAAB1bml2ZXJzYWwvcGxheWVyLnhtbFBLAQIAABQAAgAIAKeDJkgXqeFBbwEAAPsCAAApAAAAAAAAAAEAAAAAANUWAAB1bml2ZXJzYWwvc2tpbl9jdXN0b21pemF0aW9uX3NldHRpbmdzLnhtbFBLAQIAABQAAgAIAKeDJkgRDnH8AREAAGM5AAAXAAAAAAAAAAAAAAAAAIsYAAB1bml2ZXJzYWwvdW5pdmVyc2FsLnBuZ1BLAQIAABQAAgAIAKeDJkhjUB02SwAAAGoAAAAbAAAAAAAAAAEAAAAAAMEpAAB1bml2ZXJzYWwvdW5pdmVyc2FsLnBuZy54bWxQSwUGAAAAAAwADACGAwAARSoAAAAA"/>
  <p:tag name="ISPRING_PRESENTATION_TITLE" val="HG000773"/>
  <p:tag name="ISPRING_SCORM_ENDPOINT" val="&lt;endpoint&gt;&lt;enable&gt;0&lt;/enable&gt;&lt;lrs&gt;http://&lt;/lrs&gt;&lt;auth&gt;0&lt;/auth&gt;&lt;login&gt;&lt;/login&gt;&lt;password&gt;&lt;/password&gt;&lt;key&gt;&lt;/key&gt;&lt;name&gt;&lt;/name&gt;&lt;email&gt;&lt;/email&gt;&lt;/endpoint&gt;&#10;"/>
  <p:tag name="ISPRING_SCORM_PASSING_SCORE" val="100.000000"/>
  <p:tag name="ISPRING_SCORM_RATE_SLIDES" val="1"/>
  <p:tag name="ISPRING_ULTRA_SCORM_COURSE_ID" val="6711571B-384C-4F8B-828C-E071D9F183B8"/>
  <p:tag name="ISPRINGCLOUDFOLDERID" val="0"/>
  <p:tag name="ISPRINGCLOUDFOLDERPATH" val="Repository"/>
  <p:tag name="ISPRINGONLINEFOLDERID" val="0"/>
  <p:tag name="ISPRINGONLINEFOLDERPATH" val="Content List"/>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484</Paragraphs>
  <Slides>67</Slides>
  <Notes>67</Notes>
  <TotalTime>0</TotalTime>
  <HiddenSlides>0</HiddenSlides>
  <MMClips>0</MMClips>
  <ScaleCrop>0</ScaleCrop>
  <HeadingPairs>
    <vt:vector baseType="variant" size="6">
      <vt:variant>
        <vt:lpstr>Fonts used</vt:lpstr>
      </vt:variant>
      <vt:variant>
        <vt:i4>12</vt:i4>
      </vt:variant>
      <vt:variant>
        <vt:lpstr>Theme</vt:lpstr>
      </vt:variant>
      <vt:variant>
        <vt:i4>1</vt:i4>
      </vt:variant>
      <vt:variant>
        <vt:lpstr>Slide Titles</vt:lpstr>
      </vt:variant>
      <vt:variant>
        <vt:i4>67</vt:i4>
      </vt:variant>
    </vt:vector>
  </HeadingPairs>
  <TitlesOfParts>
    <vt:vector baseType="lpstr" size="80">
      <vt:lpstr>Arial</vt:lpstr>
      <vt:lpstr>Calibri Light</vt:lpstr>
      <vt:lpstr>Calibri</vt:lpstr>
      <vt:lpstr>印品黑体</vt:lpstr>
      <vt:lpstr>微软雅黑</vt:lpstr>
      <vt:lpstr>Wingdings</vt:lpstr>
      <vt:lpstr>Times New Roman</vt:lpstr>
      <vt:lpstr>方正中等线简体</vt:lpstr>
      <vt:lpstr>Courier New</vt:lpstr>
      <vt:lpstr>宋体</vt:lpstr>
      <vt:lpstr>楷体_GB2312</vt:lpstr>
      <vt:lpstr>楷体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2021-03-22T15:51:47.615</cp:lastPrinted>
  <dcterms:created xsi:type="dcterms:W3CDTF">2021-03-22T15:51:47Z</dcterms:created>
  <dcterms:modified xsi:type="dcterms:W3CDTF">2021-03-22T07:51:48Z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