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56" r:id="rId3"/>
    <p:sldId id="258" r:id="rId4"/>
    <p:sldId id="308" r:id="rId5"/>
    <p:sldId id="330" r:id="rId7"/>
    <p:sldId id="263" r:id="rId8"/>
    <p:sldId id="262" r:id="rId9"/>
    <p:sldId id="264" r:id="rId10"/>
    <p:sldId id="309" r:id="rId11"/>
    <p:sldId id="265" r:id="rId12"/>
    <p:sldId id="310" r:id="rId13"/>
    <p:sldId id="311" r:id="rId14"/>
    <p:sldId id="312" r:id="rId15"/>
    <p:sldId id="313" r:id="rId16"/>
    <p:sldId id="268" r:id="rId17"/>
    <p:sldId id="267" r:id="rId18"/>
    <p:sldId id="260" r:id="rId19"/>
    <p:sldId id="343" r:id="rId20"/>
    <p:sldId id="344" r:id="rId21"/>
    <p:sldId id="345" r:id="rId22"/>
    <p:sldId id="346" r:id="rId23"/>
    <p:sldId id="347" r:id="rId24"/>
    <p:sldId id="348" r:id="rId25"/>
    <p:sldId id="349" r:id="rId26"/>
    <p:sldId id="350" r:id="rId27"/>
    <p:sldId id="351" r:id="rId28"/>
    <p:sldId id="352" r:id="rId29"/>
    <p:sldId id="353" r:id="rId30"/>
    <p:sldId id="354" r:id="rId31"/>
    <p:sldId id="355" r:id="rId32"/>
    <p:sldId id="356" r:id="rId33"/>
    <p:sldId id="357" r:id="rId34"/>
    <p:sldId id="358" r:id="rId35"/>
    <p:sldId id="359" r:id="rId36"/>
    <p:sldId id="360" r:id="rId37"/>
    <p:sldId id="361" r:id="rId38"/>
    <p:sldId id="362" r:id="rId39"/>
    <p:sldId id="363" r:id="rId40"/>
    <p:sldId id="364" r:id="rId41"/>
    <p:sldId id="365" r:id="rId42"/>
  </p:sldIdLst>
  <p:sldSz cx="12192000" cy="6858000"/>
  <p:notesSz cx="7103745" cy="10234295"/>
  <p:custDataLst>
    <p:tags r:id="rId4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F8A7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62" autoAdjust="0"/>
    <p:restoredTop sz="94660"/>
  </p:normalViewPr>
  <p:slideViewPr>
    <p:cSldViewPr snapToGrid="0">
      <p:cViewPr>
        <p:scale>
          <a:sx n="70" d="100"/>
          <a:sy n="70" d="100"/>
        </p:scale>
        <p:origin x="-802" y="-25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6" Type="http://schemas.openxmlformats.org/officeDocument/2006/relationships/tags" Target="tags/tag1.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0AC2BD38-F2EE-4CCA-A32C-1835CF349B5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723E0646-DACB-454F-B02B-CEE5B248E15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23E0646-DACB-454F-B02B-CEE5B248E15C}"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23E0646-DACB-454F-B02B-CEE5B248E15C}"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23E0646-DACB-454F-B02B-CEE5B248E15C}"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spd="slow">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spd="slow">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spd="slow">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spd="slow">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spd="slow">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spd="slow">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spd="slow">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spd="slow">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spd="slow">
    <p:random/>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1.jpe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l="-17000" r="-17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spd="slow">
    <p:random/>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microsoft.com/office/2007/relationships/hdphoto" Target="../media/image6.wdp"/><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microsoft.com/office/2007/relationships/hdphoto" Target="../media/image13.wdp"/><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microsoft.com/office/2007/relationships/hdphoto" Target="../media/image13.wdp"/><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microsoft.com/office/2007/relationships/hdphoto" Target="../media/image13.wdp"/><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microsoft.com/office/2007/relationships/hdphoto" Target="../media/image13.wdp"/><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microsoft.com/office/2007/relationships/hdphoto" Target="../media/image13.wdp"/><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microsoft.com/office/2007/relationships/hdphoto" Target="../media/image13.wdp"/><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1.xml"/><Relationship Id="rId5" Type="http://schemas.microsoft.com/office/2007/relationships/hdphoto" Target="../media/image6.wdp"/><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microsoft.com/office/2007/relationships/hdphoto" Target="../media/image6.wdp"/><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microsoft.com/office/2007/relationships/hdphoto" Target="../media/image13.wdp"/><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microsoft.com/office/2007/relationships/hdphoto" Target="../media/image13.wdp"/><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microsoft.com/office/2007/relationships/hdphoto" Target="../media/image13.wdp"/><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microsoft.com/office/2007/relationships/hdphoto" Target="../media/image13.wdp"/><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microsoft.com/office/2007/relationships/hdphoto" Target="../media/image13.wdp"/><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microsoft.com/office/2007/relationships/hdphoto" Target="../media/image13.wdp"/><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image" Target="../media/image3.png"/></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microsoft.com/office/2007/relationships/hdphoto" Target="../media/image13.wdp"/><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image" Target="../media/image3.png"/></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microsoft.com/office/2007/relationships/hdphoto" Target="../media/image13.wdp"/><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image" Target="../media/image3.png"/></Relationships>
</file>

<file path=ppt/slides/_rels/slide27.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1.xml"/><Relationship Id="rId5" Type="http://schemas.microsoft.com/office/2007/relationships/hdphoto" Target="../media/image6.wdp"/><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28.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microsoft.com/office/2007/relationships/hdphoto" Target="../media/image6.wdp"/><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xml"/><Relationship Id="rId6" Type="http://schemas.openxmlformats.org/officeDocument/2006/relationships/image" Target="../media/image14.jpeg"/><Relationship Id="rId5" Type="http://schemas.microsoft.com/office/2007/relationships/hdphoto" Target="../media/image13.wdp"/><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microsoft.com/office/2007/relationships/hdphoto" Target="../media/image13.wdp"/><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image" Target="../media/image3.png"/></Relationships>
</file>

<file path=ppt/slides/_rels/slide3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microsoft.com/office/2007/relationships/hdphoto" Target="../media/image13.wdp"/><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image" Target="../media/image3.png"/></Relationships>
</file>

<file path=ppt/slides/_rels/slide3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microsoft.com/office/2007/relationships/hdphoto" Target="../media/image13.wdp"/><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image" Target="../media/image3.png"/></Relationships>
</file>

<file path=ppt/slides/_rels/slide3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microsoft.com/office/2007/relationships/hdphoto" Target="../media/image13.wdp"/><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image" Target="../media/image3.png"/></Relationships>
</file>

<file path=ppt/slides/_rels/slide3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microsoft.com/office/2007/relationships/hdphoto" Target="../media/image13.wdp"/><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image" Target="../media/image3.png"/></Relationships>
</file>

<file path=ppt/slides/_rels/slide3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microsoft.com/office/2007/relationships/hdphoto" Target="../media/image13.wdp"/><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image" Target="../media/image3.png"/></Relationships>
</file>

<file path=ppt/slides/_rels/slide3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microsoft.com/office/2007/relationships/hdphoto" Target="../media/image13.wdp"/><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image" Target="../media/image3.png"/></Relationships>
</file>

<file path=ppt/slides/_rels/slide37.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microsoft.com/office/2007/relationships/hdphoto" Target="../media/image13.wdp"/><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image" Target="../media/image3.png"/></Relationships>
</file>

<file path=ppt/slides/_rels/slide38.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microsoft.com/office/2007/relationships/hdphoto" Target="../media/image13.wdp"/><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image" Target="../media/image3.png"/></Relationships>
</file>

<file path=ppt/slides/_rels/slide39.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1.xml"/><Relationship Id="rId5" Type="http://schemas.microsoft.com/office/2007/relationships/hdphoto" Target="../media/image6.wdp"/><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14.jpeg"/><Relationship Id="rId5" Type="http://schemas.microsoft.com/office/2007/relationships/hdphoto" Target="../media/image13.wdp"/><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microsoft.com/office/2007/relationships/hdphoto" Target="../media/image13.wdp"/><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microsoft.com/office/2007/relationships/hdphoto" Target="../media/image13.wdp"/><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15.jpeg"/><Relationship Id="rId5" Type="http://schemas.microsoft.com/office/2007/relationships/hdphoto" Target="../media/image13.wdp"/><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microsoft.com/office/2007/relationships/hdphoto" Target="../media/image13.wdp"/><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microsoft.com/office/2007/relationships/hdphoto" Target="../media/image13.wdp"/><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0b368de67830206ce918468f5eb6e59a"/>
          <p:cNvPicPr>
            <a:picLocks noChangeAspect="1"/>
          </p:cNvPicPr>
          <p:nvPr/>
        </p:nvPicPr>
        <p:blipFill>
          <a:blip r:embed="rId1"/>
          <a:srcRect r="72554"/>
          <a:stretch>
            <a:fillRect/>
          </a:stretch>
        </p:blipFill>
        <p:spPr>
          <a:xfrm>
            <a:off x="6986" y="1459523"/>
            <a:ext cx="4058604" cy="5482931"/>
          </a:xfrm>
          <a:prstGeom prst="rect">
            <a:avLst/>
          </a:prstGeom>
        </p:spPr>
      </p:pic>
      <p:sp>
        <p:nvSpPr>
          <p:cNvPr id="3" name="TextBox 2"/>
          <p:cNvSpPr txBox="1"/>
          <p:nvPr/>
        </p:nvSpPr>
        <p:spPr>
          <a:xfrm>
            <a:off x="1793826" y="821123"/>
            <a:ext cx="9210915" cy="5296535"/>
          </a:xfrm>
          <a:prstGeom prst="rect">
            <a:avLst/>
          </a:prstGeom>
          <a:noFill/>
        </p:spPr>
        <p:txBody>
          <a:bodyPr wrap="square" rtlCol="0" anchor="t">
            <a:spAutoFit/>
          </a:bodyPr>
          <a:lstStyle>
            <a:defPPr>
              <a:defRPr lang="zh-CN"/>
            </a:defPPr>
            <a:lvl1pPr>
              <a:lnSpc>
                <a:spcPct val="120000"/>
              </a:lnSpc>
              <a:defRPr sz="8000">
                <a:solidFill>
                  <a:srgbClr val="3F8A76"/>
                </a:solidFill>
                <a:cs typeface="+mn-ea"/>
              </a:defRPr>
            </a:lvl1pPr>
          </a:lstStyle>
          <a:p>
            <a:pPr>
              <a:lnSpc>
                <a:spcPct val="150000"/>
              </a:lnSpc>
            </a:pPr>
            <a:r>
              <a:rPr lang="zh-CN" altLang="en-US" sz="3600" b="1" dirty="0" smtClean="0"/>
              <a:t>  </a:t>
            </a:r>
            <a:endParaRPr lang="en-US" altLang="zh-CN" sz="3600" b="1" dirty="0" smtClean="0"/>
          </a:p>
          <a:p>
            <a:pPr>
              <a:lnSpc>
                <a:spcPct val="150000"/>
              </a:lnSpc>
            </a:pPr>
            <a:r>
              <a:rPr lang="zh-CN" altLang="en-US" sz="3600" b="1" dirty="0" smtClean="0"/>
              <a:t>           高中        </a:t>
            </a:r>
            <a:r>
              <a:rPr lang="zh-CN" altLang="en-US" sz="3600" b="1" dirty="0"/>
              <a:t>语文   </a:t>
            </a:r>
            <a:r>
              <a:rPr lang="zh-CN" altLang="en-US" sz="3600" b="1" dirty="0" smtClean="0"/>
              <a:t>      </a:t>
            </a:r>
            <a:r>
              <a:rPr lang="zh-CN" altLang="en-US" sz="3600" b="1" dirty="0"/>
              <a:t>一年级</a:t>
            </a:r>
            <a:endParaRPr lang="en-US" altLang="zh-CN" sz="3600" b="1" dirty="0"/>
          </a:p>
          <a:p>
            <a:endParaRPr lang="en-US" altLang="zh-CN" sz="3200" dirty="0"/>
          </a:p>
          <a:p>
            <a:endParaRPr lang="en-US" altLang="zh-CN" sz="3200" dirty="0"/>
          </a:p>
          <a:p>
            <a:endParaRPr lang="en-US" altLang="zh-CN" sz="3200" dirty="0"/>
          </a:p>
          <a:p>
            <a:endParaRPr lang="en-US" altLang="zh-CN" sz="3200" dirty="0"/>
          </a:p>
          <a:p>
            <a:endParaRPr lang="en-US" altLang="zh-CN" sz="3200" dirty="0"/>
          </a:p>
          <a:p>
            <a:r>
              <a:rPr lang="zh-CN" altLang="en-US" sz="3200" dirty="0" smtClean="0"/>
              <a:t>                  </a:t>
            </a:r>
            <a:endParaRPr lang="zh-CN" altLang="en-US" sz="3200" b="1" dirty="0"/>
          </a:p>
        </p:txBody>
      </p:sp>
      <p:pic>
        <p:nvPicPr>
          <p:cNvPr id="2" name="图片 1" descr="资源 6@4x"/>
          <p:cNvPicPr>
            <a:picLocks noChangeAspect="1"/>
          </p:cNvPicPr>
          <p:nvPr/>
        </p:nvPicPr>
        <p:blipFill>
          <a:blip r:embed="rId2" cstate="print"/>
          <a:stretch>
            <a:fillRect/>
          </a:stretch>
        </p:blipFill>
        <p:spPr>
          <a:xfrm rot="8820000">
            <a:off x="165100" y="-29210"/>
            <a:ext cx="949325" cy="885825"/>
          </a:xfrm>
          <a:prstGeom prst="rect">
            <a:avLst/>
          </a:prstGeom>
        </p:spPr>
      </p:pic>
      <p:pic>
        <p:nvPicPr>
          <p:cNvPr id="8" name="图片 7" descr="2"/>
          <p:cNvPicPr>
            <a:picLocks noChangeAspect="1"/>
          </p:cNvPicPr>
          <p:nvPr/>
        </p:nvPicPr>
        <p:blipFill>
          <a:blip r:embed="rId3"/>
          <a:stretch>
            <a:fillRect/>
          </a:stretch>
        </p:blipFill>
        <p:spPr>
          <a:xfrm rot="21180000">
            <a:off x="96520" y="-386715"/>
            <a:ext cx="2145030" cy="1598930"/>
          </a:xfrm>
          <a:prstGeom prst="rect">
            <a:avLst/>
          </a:prstGeom>
        </p:spPr>
      </p:pic>
      <p:sp>
        <p:nvSpPr>
          <p:cNvPr id="9" name="矩形 8"/>
          <p:cNvSpPr/>
          <p:nvPr/>
        </p:nvSpPr>
        <p:spPr>
          <a:xfrm>
            <a:off x="2813741" y="2846582"/>
            <a:ext cx="7171083" cy="1812925"/>
          </a:xfrm>
          <a:prstGeom prst="rect">
            <a:avLst/>
          </a:prstGeom>
          <a:solidFill>
            <a:srgbClr val="3F8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p:cNvSpPr txBox="1"/>
          <p:nvPr/>
        </p:nvSpPr>
        <p:spPr>
          <a:xfrm>
            <a:off x="3083588" y="2839589"/>
            <a:ext cx="6573520" cy="1891665"/>
          </a:xfrm>
          <a:prstGeom prst="rect">
            <a:avLst/>
          </a:prstGeom>
          <a:noFill/>
        </p:spPr>
        <p:txBody>
          <a:bodyPr wrap="square" rtlCol="0">
            <a:spAutoFit/>
          </a:bodyPr>
          <a:lstStyle/>
          <a:p>
            <a:pPr algn="ctr">
              <a:lnSpc>
                <a:spcPct val="150000"/>
              </a:lnSpc>
            </a:pPr>
            <a:r>
              <a:rPr lang="zh-CN" altLang="en-US" sz="5400" dirty="0">
                <a:solidFill>
                  <a:schemeClr val="bg1"/>
                </a:solidFill>
                <a:cs typeface="+mn-ea"/>
                <a:sym typeface="+mn-lt"/>
              </a:rPr>
              <a:t>答司马谏议</a:t>
            </a:r>
            <a:r>
              <a:rPr lang="zh-CN" altLang="en-US" sz="5400" dirty="0" smtClean="0">
                <a:solidFill>
                  <a:schemeClr val="bg1"/>
                </a:solidFill>
                <a:cs typeface="+mn-ea"/>
                <a:sym typeface="+mn-lt"/>
              </a:rPr>
              <a:t>书（</a:t>
            </a:r>
            <a:r>
              <a:rPr lang="en-US" altLang="zh-CN" sz="5400" dirty="0" smtClean="0">
                <a:solidFill>
                  <a:schemeClr val="bg1"/>
                </a:solidFill>
                <a:cs typeface="+mn-ea"/>
                <a:sym typeface="+mn-lt"/>
              </a:rPr>
              <a:t>1</a:t>
            </a:r>
            <a:r>
              <a:rPr lang="zh-CN" altLang="en-US" sz="5400" dirty="0" smtClean="0">
                <a:solidFill>
                  <a:schemeClr val="bg1"/>
                </a:solidFill>
                <a:cs typeface="+mn-ea"/>
                <a:sym typeface="+mn-lt"/>
              </a:rPr>
              <a:t>）</a:t>
            </a:r>
            <a:endParaRPr lang="en-US" altLang="zh-CN" sz="5400" dirty="0">
              <a:solidFill>
                <a:schemeClr val="bg1"/>
              </a:solidFill>
              <a:cs typeface="+mn-ea"/>
              <a:sym typeface="+mn-lt"/>
            </a:endParaRPr>
          </a:p>
          <a:p>
            <a:pPr algn="ctr">
              <a:lnSpc>
                <a:spcPct val="150000"/>
              </a:lnSpc>
            </a:pPr>
            <a:endParaRPr lang="zh-CN" altLang="en-US" sz="2400" dirty="0">
              <a:solidFill>
                <a:schemeClr val="bg1"/>
              </a:solidFill>
              <a:cs typeface="+mn-ea"/>
              <a:sym typeface="+mn-lt"/>
            </a:endParaRPr>
          </a:p>
        </p:txBody>
      </p:sp>
      <p:pic>
        <p:nvPicPr>
          <p:cNvPr id="28" name="图片 27"/>
          <p:cNvPicPr>
            <a:picLocks noChangeAspect="1"/>
          </p:cNvPicPr>
          <p:nvPr/>
        </p:nvPicPr>
        <p:blipFill>
          <a:blip r:embed="rId4">
            <a:extLst>
              <a:ext uri="{BEBA8EAE-BF5A-486C-A8C5-ECC9F3942E4B}">
                <a14:imgProps xmlns:a14="http://schemas.microsoft.com/office/drawing/2010/main">
                  <a14:imgLayer r:embed="rId5">
                    <a14:imgEffect>
                      <a14:colorTemperature colorTemp="5300"/>
                    </a14:imgEffect>
                    <a14:imgEffect>
                      <a14:saturation sat="75000"/>
                    </a14:imgEffect>
                  </a14:imgLayer>
                </a14:imgProps>
              </a:ext>
              <a:ext uri="{28A0092B-C50C-407E-A947-70E740481C1C}">
                <a14:useLocalDpi xmlns:a14="http://schemas.microsoft.com/office/drawing/2010/main" val="0"/>
              </a:ext>
            </a:extLst>
          </a:blip>
          <a:stretch>
            <a:fillRect/>
          </a:stretch>
        </p:blipFill>
        <p:spPr>
          <a:xfrm>
            <a:off x="9657108" y="50711"/>
            <a:ext cx="2534892" cy="1985938"/>
          </a:xfrm>
          <a:prstGeom prst="rect">
            <a:avLst/>
          </a:prstGeom>
        </p:spPr>
      </p:pic>
    </p:spTree>
  </p:cSld>
  <p:clrMapOvr>
    <a:masterClrMapping/>
  </p:clrMapOvr>
  <p:transition spd="slow">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资源 6@4x"/>
          <p:cNvPicPr>
            <a:picLocks noChangeAspect="1"/>
          </p:cNvPicPr>
          <p:nvPr/>
        </p:nvPicPr>
        <p:blipFill>
          <a:blip r:embed="rId1" cstate="print"/>
          <a:stretch>
            <a:fillRect/>
          </a:stretch>
        </p:blipFill>
        <p:spPr>
          <a:xfrm rot="8820000">
            <a:off x="165100" y="-29210"/>
            <a:ext cx="949325" cy="885825"/>
          </a:xfrm>
          <a:prstGeom prst="rect">
            <a:avLst/>
          </a:prstGeom>
        </p:spPr>
      </p:pic>
      <p:pic>
        <p:nvPicPr>
          <p:cNvPr id="8" name="图片 7" descr="2"/>
          <p:cNvPicPr>
            <a:picLocks noChangeAspect="1"/>
          </p:cNvPicPr>
          <p:nvPr/>
        </p:nvPicPr>
        <p:blipFill>
          <a:blip r:embed="rId2"/>
          <a:stretch>
            <a:fillRect/>
          </a:stretch>
        </p:blipFill>
        <p:spPr>
          <a:xfrm>
            <a:off x="635" y="-216535"/>
            <a:ext cx="2952115" cy="2200275"/>
          </a:xfrm>
          <a:prstGeom prst="rect">
            <a:avLst/>
          </a:prstGeom>
        </p:spPr>
      </p:pic>
      <p:pic>
        <p:nvPicPr>
          <p:cNvPr id="5" name="图片 4" descr="图片4"/>
          <p:cNvPicPr>
            <a:picLocks noChangeAspect="1"/>
          </p:cNvPicPr>
          <p:nvPr/>
        </p:nvPicPr>
        <p:blipFill>
          <a:blip r:embed="rId3"/>
          <a:stretch>
            <a:fillRect/>
          </a:stretch>
        </p:blipFill>
        <p:spPr>
          <a:xfrm>
            <a:off x="711835" y="155575"/>
            <a:ext cx="1120140" cy="1176020"/>
          </a:xfrm>
          <a:prstGeom prst="rect">
            <a:avLst/>
          </a:prstGeom>
        </p:spPr>
      </p:pic>
      <p:pic>
        <p:nvPicPr>
          <p:cNvPr id="7" name="图片 6"/>
          <p:cNvPicPr>
            <a:picLocks noChangeAspect="1"/>
          </p:cNvPicPr>
          <p:nvPr/>
        </p:nvPicPr>
        <p:blipFill>
          <a:blip r:embed="rId4">
            <a:extLst>
              <a:ext uri="{BEBA8EAE-BF5A-486C-A8C5-ECC9F3942E4B}">
                <a14:imgProps xmlns:a14="http://schemas.microsoft.com/office/drawing/2010/main">
                  <a14:imgLayer r:embed="rId5">
                    <a14:imgEffect>
                      <a14:colorTemperature colorTemp="10375"/>
                    </a14:imgEffect>
                    <a14:imgEffect>
                      <a14:saturation sat="58000"/>
                    </a14:imgEffect>
                  </a14:imgLayer>
                </a14:imgProps>
              </a:ext>
              <a:ext uri="{28A0092B-C50C-407E-A947-70E740481C1C}">
                <a14:useLocalDpi xmlns:a14="http://schemas.microsoft.com/office/drawing/2010/main" val="0"/>
              </a:ext>
            </a:extLst>
          </a:blip>
          <a:stretch>
            <a:fillRect/>
          </a:stretch>
        </p:blipFill>
        <p:spPr>
          <a:xfrm>
            <a:off x="9789160" y="2468245"/>
            <a:ext cx="3719195" cy="5313045"/>
          </a:xfrm>
          <a:prstGeom prst="rect">
            <a:avLst/>
          </a:prstGeom>
        </p:spPr>
      </p:pic>
      <p:pic>
        <p:nvPicPr>
          <p:cNvPr id="10" name="图片 9" descr="2"/>
          <p:cNvPicPr>
            <a:picLocks noChangeAspect="1"/>
          </p:cNvPicPr>
          <p:nvPr/>
        </p:nvPicPr>
        <p:blipFill>
          <a:blip r:embed="rId2"/>
          <a:stretch>
            <a:fillRect/>
          </a:stretch>
        </p:blipFill>
        <p:spPr>
          <a:xfrm rot="20220000">
            <a:off x="635" y="-15875"/>
            <a:ext cx="2952115" cy="2200275"/>
          </a:xfrm>
          <a:prstGeom prst="rect">
            <a:avLst/>
          </a:prstGeom>
        </p:spPr>
      </p:pic>
      <p:sp>
        <p:nvSpPr>
          <p:cNvPr id="9" name="文本框 34"/>
          <p:cNvSpPr txBox="1"/>
          <p:nvPr/>
        </p:nvSpPr>
        <p:spPr>
          <a:xfrm>
            <a:off x="2110313" y="560436"/>
            <a:ext cx="6707116" cy="707886"/>
          </a:xfrm>
          <a:prstGeom prst="rect">
            <a:avLst/>
          </a:prstGeom>
          <a:noFill/>
        </p:spPr>
        <p:txBody>
          <a:bodyPr wrap="square" rtlCol="0">
            <a:spAutoFit/>
          </a:bodyPr>
          <a:lstStyle/>
          <a:p>
            <a:r>
              <a:rPr lang="zh-CN" altLang="en-US" sz="4000" b="1" dirty="0">
                <a:solidFill>
                  <a:schemeClr val="tx1">
                    <a:lumMod val="85000"/>
                    <a:lumOff val="15000"/>
                  </a:schemeClr>
                </a:solidFill>
                <a:latin typeface="华文行楷" panose="02010800040101010101" pitchFamily="2" charset="-122"/>
                <a:ea typeface="华文行楷" panose="02010800040101010101" pitchFamily="2" charset="-122"/>
              </a:rPr>
              <a:t>五</a:t>
            </a:r>
            <a:r>
              <a:rPr lang="zh-CN" altLang="en-US" sz="4000" b="1" dirty="0" smtClean="0">
                <a:solidFill>
                  <a:schemeClr val="tx1">
                    <a:lumMod val="85000"/>
                    <a:lumOff val="15000"/>
                  </a:schemeClr>
                </a:solidFill>
                <a:latin typeface="华文行楷" panose="02010800040101010101" pitchFamily="2" charset="-122"/>
                <a:ea typeface="华文行楷" panose="02010800040101010101" pitchFamily="2" charset="-122"/>
              </a:rPr>
              <a:t>、课文朗读</a:t>
            </a:r>
            <a:endParaRPr lang="zh-CN" altLang="en-US" sz="4000" b="1" dirty="0">
              <a:solidFill>
                <a:schemeClr val="tx1">
                  <a:lumMod val="85000"/>
                  <a:lumOff val="15000"/>
                </a:schemeClr>
              </a:solidFill>
              <a:latin typeface="华文行楷" panose="02010800040101010101" pitchFamily="2" charset="-122"/>
              <a:ea typeface="华文行楷" panose="02010800040101010101" pitchFamily="2" charset="-122"/>
            </a:endParaRPr>
          </a:p>
        </p:txBody>
      </p:sp>
      <p:sp>
        <p:nvSpPr>
          <p:cNvPr id="3" name="矩形 2"/>
          <p:cNvSpPr/>
          <p:nvPr/>
        </p:nvSpPr>
        <p:spPr>
          <a:xfrm>
            <a:off x="639762" y="1874882"/>
            <a:ext cx="10527244" cy="5078313"/>
          </a:xfrm>
          <a:prstGeom prst="rect">
            <a:avLst/>
          </a:prstGeom>
        </p:spPr>
        <p:txBody>
          <a:bodyPr wrap="square">
            <a:spAutoFit/>
          </a:bodyPr>
          <a:lstStyle/>
          <a:p>
            <a:r>
              <a:rPr lang="zh-CN" altLang="en-US" sz="3600" b="1" dirty="0" smtClean="0">
                <a:solidFill>
                  <a:schemeClr val="tx1">
                    <a:lumMod val="85000"/>
                    <a:lumOff val="15000"/>
                  </a:schemeClr>
                </a:solidFill>
                <a:latin typeface="华文楷体" panose="02010600040101010101" pitchFamily="2" charset="-122"/>
                <a:ea typeface="华文楷体" panose="02010600040101010101" pitchFamily="2" charset="-122"/>
              </a:rPr>
              <a:t>        盖</a:t>
            </a:r>
            <a:r>
              <a:rPr lang="zh-CN" altLang="en-US" sz="3600" b="1" dirty="0">
                <a:solidFill>
                  <a:schemeClr val="tx1">
                    <a:lumMod val="85000"/>
                    <a:lumOff val="15000"/>
                  </a:schemeClr>
                </a:solidFill>
                <a:latin typeface="华文楷体" panose="02010600040101010101" pitchFamily="2" charset="-122"/>
                <a:ea typeface="华文楷体" panose="02010600040101010101" pitchFamily="2" charset="-122"/>
              </a:rPr>
              <a:t>儒者所争，尤在于名实。名实已明，而天下之理得矣。今君实所以见教者，以为侵官、生事、征利、拒谏，以致天下怨</a:t>
            </a:r>
            <a:r>
              <a:rPr lang="zh-CN" altLang="en-US" sz="3600" b="1" dirty="0" smtClean="0">
                <a:solidFill>
                  <a:schemeClr val="tx1">
                    <a:lumMod val="85000"/>
                    <a:lumOff val="15000"/>
                  </a:schemeClr>
                </a:solidFill>
                <a:latin typeface="华文楷体" panose="02010600040101010101" pitchFamily="2" charset="-122"/>
                <a:ea typeface="华文楷体" panose="02010600040101010101" pitchFamily="2" charset="-122"/>
              </a:rPr>
              <a:t>谤</a:t>
            </a:r>
            <a:r>
              <a:rPr lang="zh-CN" altLang="en-US" sz="3600" b="1" dirty="0">
                <a:solidFill>
                  <a:schemeClr val="tx1">
                    <a:lumMod val="85000"/>
                    <a:lumOff val="15000"/>
                  </a:schemeClr>
                </a:solidFill>
                <a:latin typeface="华文楷体" panose="02010600040101010101" pitchFamily="2" charset="-122"/>
                <a:ea typeface="华文楷体" panose="02010600040101010101" pitchFamily="2" charset="-122"/>
              </a:rPr>
              <a:t>（</a:t>
            </a:r>
            <a:r>
              <a:rPr lang="en-US" altLang="zh-CN" sz="3600" b="1" dirty="0" err="1">
                <a:solidFill>
                  <a:schemeClr val="tx1">
                    <a:lumMod val="85000"/>
                    <a:lumOff val="15000"/>
                  </a:schemeClr>
                </a:solidFill>
                <a:latin typeface="华文楷体" panose="02010600040101010101" pitchFamily="2" charset="-122"/>
                <a:ea typeface="华文楷体" panose="02010600040101010101" pitchFamily="2" charset="-122"/>
              </a:rPr>
              <a:t>bàng</a:t>
            </a:r>
            <a:r>
              <a:rPr lang="zh-CN" altLang="en-US" sz="3600" b="1" dirty="0">
                <a:solidFill>
                  <a:schemeClr val="tx1">
                    <a:lumMod val="85000"/>
                    <a:lumOff val="15000"/>
                  </a:schemeClr>
                </a:solidFill>
                <a:latin typeface="华文楷体" panose="02010600040101010101" pitchFamily="2" charset="-122"/>
                <a:ea typeface="华文楷体" panose="02010600040101010101" pitchFamily="2" charset="-122"/>
              </a:rPr>
              <a:t>）</a:t>
            </a:r>
            <a:r>
              <a:rPr lang="zh-CN" altLang="en-US" sz="3600" b="1" dirty="0" smtClean="0">
                <a:solidFill>
                  <a:schemeClr val="tx1">
                    <a:lumMod val="85000"/>
                    <a:lumOff val="15000"/>
                  </a:schemeClr>
                </a:solidFill>
                <a:latin typeface="华文楷体" panose="02010600040101010101" pitchFamily="2" charset="-122"/>
                <a:ea typeface="华文楷体" panose="02010600040101010101" pitchFamily="2" charset="-122"/>
              </a:rPr>
              <a:t>也</a:t>
            </a:r>
            <a:r>
              <a:rPr lang="zh-CN" altLang="en-US" sz="3600" b="1" dirty="0">
                <a:solidFill>
                  <a:schemeClr val="tx1">
                    <a:lumMod val="85000"/>
                    <a:lumOff val="15000"/>
                  </a:schemeClr>
                </a:solidFill>
                <a:latin typeface="华文楷体" panose="02010600040101010101" pitchFamily="2" charset="-122"/>
                <a:ea typeface="华文楷体" panose="02010600040101010101" pitchFamily="2" charset="-122"/>
              </a:rPr>
              <a:t>。某则以谓受命于人主，议法度而修之于朝廷，以授之于有司，不</a:t>
            </a:r>
            <a:r>
              <a:rPr lang="zh-CN" altLang="en-US" sz="3600" b="1" dirty="0" smtClean="0">
                <a:solidFill>
                  <a:schemeClr val="tx1">
                    <a:lumMod val="85000"/>
                    <a:lumOff val="15000"/>
                  </a:schemeClr>
                </a:solidFill>
                <a:latin typeface="华文楷体" panose="02010600040101010101" pitchFamily="2" charset="-122"/>
                <a:ea typeface="华文楷体" panose="02010600040101010101" pitchFamily="2" charset="-122"/>
              </a:rPr>
              <a:t>为</a:t>
            </a:r>
            <a:r>
              <a:rPr lang="zh-CN" altLang="en-US" sz="3600" b="1" dirty="0">
                <a:solidFill>
                  <a:schemeClr val="tx1">
                    <a:lumMod val="85000"/>
                    <a:lumOff val="15000"/>
                  </a:schemeClr>
                </a:solidFill>
                <a:latin typeface="华文楷体" panose="02010600040101010101" pitchFamily="2" charset="-122"/>
                <a:ea typeface="华文楷体" panose="02010600040101010101" pitchFamily="2" charset="-122"/>
              </a:rPr>
              <a:t>（</a:t>
            </a:r>
            <a:r>
              <a:rPr lang="en-US" altLang="zh-CN" sz="3600" b="1" dirty="0" err="1">
                <a:solidFill>
                  <a:schemeClr val="tx1">
                    <a:lumMod val="85000"/>
                    <a:lumOff val="15000"/>
                  </a:schemeClr>
                </a:solidFill>
                <a:latin typeface="华文楷体" panose="02010600040101010101" pitchFamily="2" charset="-122"/>
                <a:ea typeface="华文楷体" panose="02010600040101010101" pitchFamily="2" charset="-122"/>
              </a:rPr>
              <a:t>wéi</a:t>
            </a:r>
            <a:r>
              <a:rPr lang="zh-CN" altLang="en-US" sz="3600" b="1" dirty="0">
                <a:solidFill>
                  <a:schemeClr val="tx1">
                    <a:lumMod val="85000"/>
                    <a:lumOff val="15000"/>
                  </a:schemeClr>
                </a:solidFill>
                <a:latin typeface="华文楷体" panose="02010600040101010101" pitchFamily="2" charset="-122"/>
                <a:ea typeface="华文楷体" panose="02010600040101010101" pitchFamily="2" charset="-122"/>
              </a:rPr>
              <a:t>）</a:t>
            </a:r>
            <a:r>
              <a:rPr lang="zh-CN" altLang="en-US" sz="3600" b="1" dirty="0" smtClean="0">
                <a:solidFill>
                  <a:schemeClr val="tx1">
                    <a:lumMod val="85000"/>
                    <a:lumOff val="15000"/>
                  </a:schemeClr>
                </a:solidFill>
                <a:latin typeface="华文楷体" panose="02010600040101010101" pitchFamily="2" charset="-122"/>
                <a:ea typeface="华文楷体" panose="02010600040101010101" pitchFamily="2" charset="-122"/>
              </a:rPr>
              <a:t>侵</a:t>
            </a:r>
            <a:r>
              <a:rPr lang="zh-CN" altLang="en-US" sz="3600" b="1" dirty="0">
                <a:solidFill>
                  <a:schemeClr val="tx1">
                    <a:lumMod val="85000"/>
                    <a:lumOff val="15000"/>
                  </a:schemeClr>
                </a:solidFill>
                <a:latin typeface="华文楷体" panose="02010600040101010101" pitchFamily="2" charset="-122"/>
                <a:ea typeface="华文楷体" panose="02010600040101010101" pitchFamily="2" charset="-122"/>
              </a:rPr>
              <a:t>官；举先王之政，以兴利除弊，不</a:t>
            </a:r>
            <a:r>
              <a:rPr lang="zh-CN" altLang="en-US" sz="3600" b="1" dirty="0" smtClean="0">
                <a:solidFill>
                  <a:schemeClr val="tx1">
                    <a:lumMod val="85000"/>
                    <a:lumOff val="15000"/>
                  </a:schemeClr>
                </a:solidFill>
                <a:latin typeface="华文楷体" panose="02010600040101010101" pitchFamily="2" charset="-122"/>
                <a:ea typeface="华文楷体" panose="02010600040101010101" pitchFamily="2" charset="-122"/>
              </a:rPr>
              <a:t>为</a:t>
            </a:r>
            <a:r>
              <a:rPr lang="zh-CN" altLang="en-US" sz="3600" b="1" dirty="0">
                <a:solidFill>
                  <a:schemeClr val="tx1">
                    <a:lumMod val="85000"/>
                    <a:lumOff val="15000"/>
                  </a:schemeClr>
                </a:solidFill>
                <a:latin typeface="华文楷体" panose="02010600040101010101" pitchFamily="2" charset="-122"/>
                <a:ea typeface="华文楷体" panose="02010600040101010101" pitchFamily="2" charset="-122"/>
              </a:rPr>
              <a:t>（</a:t>
            </a:r>
            <a:r>
              <a:rPr lang="en-US" altLang="zh-CN" sz="3600" b="1" dirty="0" err="1">
                <a:solidFill>
                  <a:schemeClr val="tx1">
                    <a:lumMod val="85000"/>
                    <a:lumOff val="15000"/>
                  </a:schemeClr>
                </a:solidFill>
                <a:latin typeface="华文楷体" panose="02010600040101010101" pitchFamily="2" charset="-122"/>
                <a:ea typeface="华文楷体" panose="02010600040101010101" pitchFamily="2" charset="-122"/>
              </a:rPr>
              <a:t>wéi</a:t>
            </a:r>
            <a:r>
              <a:rPr lang="zh-CN" altLang="en-US" sz="3600" b="1" dirty="0">
                <a:solidFill>
                  <a:schemeClr val="tx1">
                    <a:lumMod val="85000"/>
                    <a:lumOff val="15000"/>
                  </a:schemeClr>
                </a:solidFill>
                <a:latin typeface="华文楷体" panose="02010600040101010101" pitchFamily="2" charset="-122"/>
                <a:ea typeface="华文楷体" panose="02010600040101010101" pitchFamily="2" charset="-122"/>
              </a:rPr>
              <a:t>）</a:t>
            </a:r>
            <a:r>
              <a:rPr lang="zh-CN" altLang="en-US" sz="3600" b="1" dirty="0" smtClean="0">
                <a:solidFill>
                  <a:schemeClr val="tx1">
                    <a:lumMod val="85000"/>
                    <a:lumOff val="15000"/>
                  </a:schemeClr>
                </a:solidFill>
                <a:latin typeface="华文楷体" panose="02010600040101010101" pitchFamily="2" charset="-122"/>
                <a:ea typeface="华文楷体" panose="02010600040101010101" pitchFamily="2" charset="-122"/>
              </a:rPr>
              <a:t>生事</a:t>
            </a:r>
            <a:r>
              <a:rPr lang="zh-CN" altLang="en-US" sz="3600" b="1" dirty="0">
                <a:solidFill>
                  <a:schemeClr val="tx1">
                    <a:lumMod val="85000"/>
                    <a:lumOff val="15000"/>
                  </a:schemeClr>
                </a:solidFill>
                <a:latin typeface="华文楷体" panose="02010600040101010101" pitchFamily="2" charset="-122"/>
                <a:ea typeface="华文楷体" panose="02010600040101010101" pitchFamily="2" charset="-122"/>
              </a:rPr>
              <a:t>；</a:t>
            </a:r>
            <a:r>
              <a:rPr lang="zh-CN" altLang="en-US" sz="3600" b="1" dirty="0" smtClean="0">
                <a:solidFill>
                  <a:schemeClr val="tx1">
                    <a:lumMod val="85000"/>
                    <a:lumOff val="15000"/>
                  </a:schemeClr>
                </a:solidFill>
                <a:latin typeface="华文楷体" panose="02010600040101010101" pitchFamily="2" charset="-122"/>
                <a:ea typeface="华文楷体" panose="02010600040101010101" pitchFamily="2" charset="-122"/>
              </a:rPr>
              <a:t>为（</a:t>
            </a:r>
            <a:r>
              <a:rPr lang="en-US" altLang="zh-CN" sz="3600" b="1" dirty="0" err="1" smtClean="0">
                <a:solidFill>
                  <a:schemeClr val="tx1">
                    <a:lumMod val="85000"/>
                    <a:lumOff val="15000"/>
                  </a:schemeClr>
                </a:solidFill>
                <a:latin typeface="华文楷体" panose="02010600040101010101" pitchFamily="2" charset="-122"/>
                <a:ea typeface="华文楷体" panose="02010600040101010101" pitchFamily="2" charset="-122"/>
              </a:rPr>
              <a:t>wèi</a:t>
            </a:r>
            <a:r>
              <a:rPr lang="en-US" altLang="zh-CN" sz="3600" b="1" dirty="0" smtClean="0">
                <a:solidFill>
                  <a:schemeClr val="tx1">
                    <a:lumMod val="85000"/>
                    <a:lumOff val="15000"/>
                  </a:schemeClr>
                </a:solidFill>
                <a:latin typeface="华文楷体" panose="02010600040101010101" pitchFamily="2" charset="-122"/>
                <a:ea typeface="华文楷体" panose="02010600040101010101" pitchFamily="2" charset="-122"/>
              </a:rPr>
              <a:t> </a:t>
            </a:r>
            <a:r>
              <a:rPr lang="zh-CN" altLang="en-US" sz="3600" b="1" dirty="0">
                <a:solidFill>
                  <a:schemeClr val="tx1">
                    <a:lumMod val="85000"/>
                    <a:lumOff val="15000"/>
                  </a:schemeClr>
                </a:solidFill>
                <a:latin typeface="华文楷体" panose="02010600040101010101" pitchFamily="2" charset="-122"/>
                <a:ea typeface="华文楷体" panose="02010600040101010101" pitchFamily="2" charset="-122"/>
              </a:rPr>
              <a:t>）</a:t>
            </a:r>
            <a:r>
              <a:rPr lang="zh-CN" altLang="en-US" sz="3600" b="1" dirty="0" smtClean="0">
                <a:solidFill>
                  <a:schemeClr val="tx1">
                    <a:lumMod val="85000"/>
                    <a:lumOff val="15000"/>
                  </a:schemeClr>
                </a:solidFill>
                <a:latin typeface="华文楷体" panose="02010600040101010101" pitchFamily="2" charset="-122"/>
                <a:ea typeface="华文楷体" panose="02010600040101010101" pitchFamily="2" charset="-122"/>
              </a:rPr>
              <a:t>天下</a:t>
            </a:r>
            <a:r>
              <a:rPr lang="zh-CN" altLang="en-US" sz="3600" b="1" dirty="0">
                <a:solidFill>
                  <a:schemeClr val="tx1">
                    <a:lumMod val="85000"/>
                    <a:lumOff val="15000"/>
                  </a:schemeClr>
                </a:solidFill>
                <a:latin typeface="华文楷体" panose="02010600040101010101" pitchFamily="2" charset="-122"/>
                <a:ea typeface="华文楷体" panose="02010600040101010101" pitchFamily="2" charset="-122"/>
              </a:rPr>
              <a:t>理财，不</a:t>
            </a:r>
            <a:r>
              <a:rPr lang="zh-CN" altLang="en-US" sz="3600" b="1" dirty="0" smtClean="0">
                <a:solidFill>
                  <a:schemeClr val="tx1">
                    <a:lumMod val="85000"/>
                    <a:lumOff val="15000"/>
                  </a:schemeClr>
                </a:solidFill>
                <a:latin typeface="华文楷体" panose="02010600040101010101" pitchFamily="2" charset="-122"/>
                <a:ea typeface="华文楷体" panose="02010600040101010101" pitchFamily="2" charset="-122"/>
              </a:rPr>
              <a:t>为</a:t>
            </a:r>
            <a:r>
              <a:rPr lang="zh-CN" altLang="en-US" sz="3600" b="1" dirty="0">
                <a:solidFill>
                  <a:schemeClr val="tx1">
                    <a:lumMod val="85000"/>
                    <a:lumOff val="15000"/>
                  </a:schemeClr>
                </a:solidFill>
                <a:latin typeface="华文楷体" panose="02010600040101010101" pitchFamily="2" charset="-122"/>
                <a:ea typeface="华文楷体" panose="02010600040101010101" pitchFamily="2" charset="-122"/>
              </a:rPr>
              <a:t>（</a:t>
            </a:r>
            <a:r>
              <a:rPr lang="en-US" altLang="zh-CN" sz="3600" b="1" dirty="0" err="1">
                <a:solidFill>
                  <a:schemeClr val="tx1">
                    <a:lumMod val="85000"/>
                    <a:lumOff val="15000"/>
                  </a:schemeClr>
                </a:solidFill>
                <a:latin typeface="华文楷体" panose="02010600040101010101" pitchFamily="2" charset="-122"/>
                <a:ea typeface="华文楷体" panose="02010600040101010101" pitchFamily="2" charset="-122"/>
              </a:rPr>
              <a:t>wéi</a:t>
            </a:r>
            <a:r>
              <a:rPr lang="zh-CN" altLang="en-US" sz="3600" b="1" dirty="0">
                <a:solidFill>
                  <a:schemeClr val="tx1">
                    <a:lumMod val="85000"/>
                    <a:lumOff val="15000"/>
                  </a:schemeClr>
                </a:solidFill>
                <a:latin typeface="华文楷体" panose="02010600040101010101" pitchFamily="2" charset="-122"/>
                <a:ea typeface="华文楷体" panose="02010600040101010101" pitchFamily="2" charset="-122"/>
              </a:rPr>
              <a:t>）</a:t>
            </a:r>
            <a:r>
              <a:rPr lang="zh-CN" altLang="en-US" sz="3600" b="1" dirty="0" smtClean="0">
                <a:solidFill>
                  <a:schemeClr val="tx1">
                    <a:lumMod val="85000"/>
                    <a:lumOff val="15000"/>
                  </a:schemeClr>
                </a:solidFill>
                <a:latin typeface="华文楷体" panose="02010600040101010101" pitchFamily="2" charset="-122"/>
                <a:ea typeface="华文楷体" panose="02010600040101010101" pitchFamily="2" charset="-122"/>
              </a:rPr>
              <a:t>征</a:t>
            </a:r>
            <a:r>
              <a:rPr lang="zh-CN" altLang="en-US" sz="3600" b="1" dirty="0">
                <a:solidFill>
                  <a:schemeClr val="tx1">
                    <a:lumMod val="85000"/>
                    <a:lumOff val="15000"/>
                  </a:schemeClr>
                </a:solidFill>
                <a:latin typeface="华文楷体" panose="02010600040101010101" pitchFamily="2" charset="-122"/>
                <a:ea typeface="华文楷体" panose="02010600040101010101" pitchFamily="2" charset="-122"/>
              </a:rPr>
              <a:t>利；</a:t>
            </a:r>
            <a:r>
              <a:rPr lang="zh-CN" altLang="en-US" sz="3600" b="1" dirty="0" smtClean="0">
                <a:solidFill>
                  <a:schemeClr val="tx1">
                    <a:lumMod val="85000"/>
                    <a:lumOff val="15000"/>
                  </a:schemeClr>
                </a:solidFill>
                <a:latin typeface="华文楷体" panose="02010600040101010101" pitchFamily="2" charset="-122"/>
                <a:ea typeface="华文楷体" panose="02010600040101010101" pitchFamily="2" charset="-122"/>
              </a:rPr>
              <a:t>辟（</a:t>
            </a:r>
            <a:r>
              <a:rPr lang="en-US" altLang="zh-CN" sz="3600" b="1" dirty="0" smtClean="0">
                <a:solidFill>
                  <a:schemeClr val="tx1">
                    <a:lumMod val="85000"/>
                    <a:lumOff val="15000"/>
                  </a:schemeClr>
                </a:solidFill>
                <a:latin typeface="华文楷体" panose="02010600040101010101" pitchFamily="2" charset="-122"/>
                <a:ea typeface="华文楷体" panose="02010600040101010101" pitchFamily="2" charset="-122"/>
              </a:rPr>
              <a:t>p</a:t>
            </a:r>
            <a:r>
              <a:rPr lang="zh-CN" altLang="en-US" sz="3600" b="1" dirty="0">
                <a:solidFill>
                  <a:schemeClr val="tx1">
                    <a:lumMod val="85000"/>
                    <a:lumOff val="15000"/>
                  </a:schemeClr>
                </a:solidFill>
                <a:latin typeface="华文楷体" panose="02010600040101010101" pitchFamily="2" charset="-122"/>
                <a:ea typeface="华文楷体" panose="02010600040101010101" pitchFamily="2" charset="-122"/>
              </a:rPr>
              <a:t> </a:t>
            </a:r>
            <a:r>
              <a:rPr lang="en-US" altLang="zh-CN" sz="3600" b="1" dirty="0">
                <a:solidFill>
                  <a:schemeClr val="tx1">
                    <a:lumMod val="85000"/>
                    <a:lumOff val="15000"/>
                  </a:schemeClr>
                </a:solidFill>
                <a:latin typeface="华文楷体" panose="02010600040101010101" pitchFamily="2" charset="-122"/>
                <a:ea typeface="华文楷体" panose="02010600040101010101" pitchFamily="2" charset="-122"/>
              </a:rPr>
              <a:t>ì </a:t>
            </a:r>
            <a:r>
              <a:rPr lang="zh-CN" altLang="en-US" sz="3600" b="1" dirty="0" smtClean="0">
                <a:solidFill>
                  <a:schemeClr val="tx1">
                    <a:lumMod val="85000"/>
                    <a:lumOff val="15000"/>
                  </a:schemeClr>
                </a:solidFill>
                <a:latin typeface="华文楷体" panose="02010600040101010101" pitchFamily="2" charset="-122"/>
                <a:ea typeface="华文楷体" panose="02010600040101010101" pitchFamily="2" charset="-122"/>
              </a:rPr>
              <a:t>）邪说</a:t>
            </a:r>
            <a:r>
              <a:rPr lang="zh-CN" altLang="en-US" sz="3600" b="1" dirty="0">
                <a:solidFill>
                  <a:schemeClr val="tx1">
                    <a:lumMod val="85000"/>
                    <a:lumOff val="15000"/>
                  </a:schemeClr>
                </a:solidFill>
                <a:latin typeface="华文楷体" panose="02010600040101010101" pitchFamily="2" charset="-122"/>
                <a:ea typeface="华文楷体" panose="02010600040101010101" pitchFamily="2" charset="-122"/>
              </a:rPr>
              <a:t>，</a:t>
            </a:r>
            <a:r>
              <a:rPr lang="zh-CN" altLang="en-US" sz="3600" b="1" dirty="0" smtClean="0">
                <a:solidFill>
                  <a:schemeClr val="tx1">
                    <a:lumMod val="85000"/>
                    <a:lumOff val="15000"/>
                  </a:schemeClr>
                </a:solidFill>
                <a:latin typeface="华文楷体" panose="02010600040101010101" pitchFamily="2" charset="-122"/>
                <a:ea typeface="华文楷体" panose="02010600040101010101" pitchFamily="2" charset="-122"/>
              </a:rPr>
              <a:t>难（</a:t>
            </a:r>
            <a:r>
              <a:rPr lang="en-US" altLang="zh-CN" sz="3600" b="1" dirty="0">
                <a:solidFill>
                  <a:schemeClr val="tx1">
                    <a:lumMod val="85000"/>
                    <a:lumOff val="15000"/>
                  </a:schemeClr>
                </a:solidFill>
                <a:latin typeface="华文楷体" panose="02010600040101010101" pitchFamily="2" charset="-122"/>
                <a:ea typeface="华文楷体" panose="02010600040101010101" pitchFamily="2" charset="-122"/>
              </a:rPr>
              <a:t>n à </a:t>
            </a:r>
            <a:r>
              <a:rPr lang="en-US" altLang="zh-CN" sz="3600" b="1" dirty="0" smtClean="0">
                <a:solidFill>
                  <a:schemeClr val="tx1">
                    <a:lumMod val="85000"/>
                    <a:lumOff val="15000"/>
                  </a:schemeClr>
                </a:solidFill>
                <a:latin typeface="华文楷体" panose="02010600040101010101" pitchFamily="2" charset="-122"/>
                <a:ea typeface="华文楷体" panose="02010600040101010101" pitchFamily="2" charset="-122"/>
              </a:rPr>
              <a:t>n</a:t>
            </a:r>
            <a:r>
              <a:rPr lang="zh-CN" altLang="en-US" sz="3600" b="1" dirty="0" smtClean="0">
                <a:solidFill>
                  <a:schemeClr val="tx1">
                    <a:lumMod val="85000"/>
                    <a:lumOff val="15000"/>
                  </a:schemeClr>
                </a:solidFill>
                <a:latin typeface="华文楷体" panose="02010600040101010101" pitchFamily="2" charset="-122"/>
                <a:ea typeface="华文楷体" panose="02010600040101010101" pitchFamily="2" charset="-122"/>
              </a:rPr>
              <a:t>）壬</a:t>
            </a:r>
            <a:r>
              <a:rPr lang="zh-CN" altLang="en-US" sz="3600" b="1" dirty="0">
                <a:solidFill>
                  <a:schemeClr val="tx1">
                    <a:lumMod val="85000"/>
                    <a:lumOff val="15000"/>
                  </a:schemeClr>
                </a:solidFill>
                <a:latin typeface="华文楷体" panose="02010600040101010101" pitchFamily="2" charset="-122"/>
                <a:ea typeface="华文楷体" panose="02010600040101010101" pitchFamily="2" charset="-122"/>
              </a:rPr>
              <a:t>（</a:t>
            </a:r>
            <a:r>
              <a:rPr lang="en-US" altLang="zh-CN" sz="3600" b="1" dirty="0" err="1" smtClean="0">
                <a:solidFill>
                  <a:schemeClr val="tx1">
                    <a:lumMod val="85000"/>
                    <a:lumOff val="15000"/>
                  </a:schemeClr>
                </a:solidFill>
                <a:latin typeface="华文楷体" panose="02010600040101010101" pitchFamily="2" charset="-122"/>
                <a:ea typeface="华文楷体" panose="02010600040101010101" pitchFamily="2" charset="-122"/>
              </a:rPr>
              <a:t>rén</a:t>
            </a:r>
            <a:r>
              <a:rPr lang="zh-CN" altLang="en-US" sz="3600" b="1" dirty="0" smtClean="0">
                <a:solidFill>
                  <a:schemeClr val="tx1">
                    <a:lumMod val="85000"/>
                    <a:lumOff val="15000"/>
                  </a:schemeClr>
                </a:solidFill>
                <a:latin typeface="华文楷体" panose="02010600040101010101" pitchFamily="2" charset="-122"/>
                <a:ea typeface="华文楷体" panose="02010600040101010101" pitchFamily="2" charset="-122"/>
              </a:rPr>
              <a:t>）人</a:t>
            </a:r>
            <a:r>
              <a:rPr lang="zh-CN" altLang="en-US" sz="3600" b="1" dirty="0">
                <a:solidFill>
                  <a:schemeClr val="tx1">
                    <a:lumMod val="85000"/>
                    <a:lumOff val="15000"/>
                  </a:schemeClr>
                </a:solidFill>
                <a:latin typeface="华文楷体" panose="02010600040101010101" pitchFamily="2" charset="-122"/>
                <a:ea typeface="华文楷体" panose="02010600040101010101" pitchFamily="2" charset="-122"/>
              </a:rPr>
              <a:t>，不</a:t>
            </a:r>
            <a:r>
              <a:rPr lang="zh-CN" altLang="en-US" sz="3600" b="1" dirty="0" smtClean="0">
                <a:solidFill>
                  <a:schemeClr val="tx1">
                    <a:lumMod val="85000"/>
                    <a:lumOff val="15000"/>
                  </a:schemeClr>
                </a:solidFill>
                <a:latin typeface="华文楷体" panose="02010600040101010101" pitchFamily="2" charset="-122"/>
                <a:ea typeface="华文楷体" panose="02010600040101010101" pitchFamily="2" charset="-122"/>
              </a:rPr>
              <a:t>为</a:t>
            </a:r>
            <a:r>
              <a:rPr lang="zh-CN" altLang="en-US" sz="3600" b="1" dirty="0">
                <a:solidFill>
                  <a:schemeClr val="tx1">
                    <a:lumMod val="85000"/>
                    <a:lumOff val="15000"/>
                  </a:schemeClr>
                </a:solidFill>
                <a:latin typeface="华文楷体" panose="02010600040101010101" pitchFamily="2" charset="-122"/>
                <a:ea typeface="华文楷体" panose="02010600040101010101" pitchFamily="2" charset="-122"/>
              </a:rPr>
              <a:t>（</a:t>
            </a:r>
            <a:r>
              <a:rPr lang="en-US" altLang="zh-CN" sz="3600" b="1" dirty="0" err="1">
                <a:solidFill>
                  <a:schemeClr val="tx1">
                    <a:lumMod val="85000"/>
                    <a:lumOff val="15000"/>
                  </a:schemeClr>
                </a:solidFill>
                <a:latin typeface="华文楷体" panose="02010600040101010101" pitchFamily="2" charset="-122"/>
                <a:ea typeface="华文楷体" panose="02010600040101010101" pitchFamily="2" charset="-122"/>
              </a:rPr>
              <a:t>wéi</a:t>
            </a:r>
            <a:r>
              <a:rPr lang="zh-CN" altLang="en-US" sz="3600" b="1" dirty="0">
                <a:solidFill>
                  <a:schemeClr val="tx1">
                    <a:lumMod val="85000"/>
                    <a:lumOff val="15000"/>
                  </a:schemeClr>
                </a:solidFill>
                <a:latin typeface="华文楷体" panose="02010600040101010101" pitchFamily="2" charset="-122"/>
                <a:ea typeface="华文楷体" panose="02010600040101010101" pitchFamily="2" charset="-122"/>
              </a:rPr>
              <a:t>）</a:t>
            </a:r>
            <a:r>
              <a:rPr lang="zh-CN" altLang="en-US" sz="3600" b="1" dirty="0" smtClean="0">
                <a:solidFill>
                  <a:schemeClr val="tx1">
                    <a:lumMod val="85000"/>
                    <a:lumOff val="15000"/>
                  </a:schemeClr>
                </a:solidFill>
                <a:latin typeface="华文楷体" panose="02010600040101010101" pitchFamily="2" charset="-122"/>
                <a:ea typeface="华文楷体" panose="02010600040101010101" pitchFamily="2" charset="-122"/>
              </a:rPr>
              <a:t>拒</a:t>
            </a:r>
            <a:r>
              <a:rPr lang="zh-CN" altLang="en-US" sz="3600" b="1" dirty="0">
                <a:solidFill>
                  <a:schemeClr val="tx1">
                    <a:lumMod val="85000"/>
                    <a:lumOff val="15000"/>
                  </a:schemeClr>
                </a:solidFill>
                <a:latin typeface="华文楷体" panose="02010600040101010101" pitchFamily="2" charset="-122"/>
                <a:ea typeface="华文楷体" panose="02010600040101010101" pitchFamily="2" charset="-122"/>
              </a:rPr>
              <a:t>谏。至于怨</a:t>
            </a:r>
            <a:r>
              <a:rPr lang="zh-CN" altLang="en-US" sz="3600" b="1" dirty="0" smtClean="0">
                <a:solidFill>
                  <a:schemeClr val="tx1">
                    <a:lumMod val="85000"/>
                    <a:lumOff val="15000"/>
                  </a:schemeClr>
                </a:solidFill>
                <a:latin typeface="华文楷体" panose="02010600040101010101" pitchFamily="2" charset="-122"/>
                <a:ea typeface="华文楷体" panose="02010600040101010101" pitchFamily="2" charset="-122"/>
              </a:rPr>
              <a:t>诽</a:t>
            </a:r>
            <a:r>
              <a:rPr lang="zh-CN" altLang="en-US" sz="3600" b="1" dirty="0">
                <a:solidFill>
                  <a:schemeClr val="tx1">
                    <a:lumMod val="85000"/>
                    <a:lumOff val="15000"/>
                  </a:schemeClr>
                </a:solidFill>
                <a:latin typeface="华文楷体" panose="02010600040101010101" pitchFamily="2" charset="-122"/>
                <a:ea typeface="华文楷体" panose="02010600040101010101" pitchFamily="2" charset="-122"/>
              </a:rPr>
              <a:t>（</a:t>
            </a:r>
            <a:r>
              <a:rPr lang="en-US" altLang="zh-CN" sz="3600" b="1" dirty="0">
                <a:solidFill>
                  <a:schemeClr val="tx1">
                    <a:lumMod val="85000"/>
                    <a:lumOff val="15000"/>
                  </a:schemeClr>
                </a:solidFill>
                <a:latin typeface="华文楷体" panose="02010600040101010101" pitchFamily="2" charset="-122"/>
                <a:ea typeface="华文楷体" panose="02010600040101010101" pitchFamily="2" charset="-122"/>
              </a:rPr>
              <a:t> </a:t>
            </a:r>
            <a:r>
              <a:rPr lang="en-US" altLang="zh-CN" sz="3600" b="1" dirty="0" err="1" smtClean="0">
                <a:solidFill>
                  <a:schemeClr val="tx1">
                    <a:lumMod val="85000"/>
                    <a:lumOff val="15000"/>
                  </a:schemeClr>
                </a:solidFill>
                <a:latin typeface="华文楷体" panose="02010600040101010101" pitchFamily="2" charset="-122"/>
                <a:ea typeface="华文楷体" panose="02010600040101010101" pitchFamily="2" charset="-122"/>
              </a:rPr>
              <a:t>fěi</a:t>
            </a:r>
            <a:r>
              <a:rPr lang="zh-CN" altLang="en-US" sz="3600" b="1" dirty="0" smtClean="0">
                <a:solidFill>
                  <a:schemeClr val="tx1">
                    <a:lumMod val="85000"/>
                    <a:lumOff val="15000"/>
                  </a:schemeClr>
                </a:solidFill>
                <a:latin typeface="华文楷体" panose="02010600040101010101" pitchFamily="2" charset="-122"/>
                <a:ea typeface="华文楷体" panose="02010600040101010101" pitchFamily="2" charset="-122"/>
              </a:rPr>
              <a:t>）之</a:t>
            </a:r>
            <a:r>
              <a:rPr lang="zh-CN" altLang="en-US" sz="3600" b="1" dirty="0">
                <a:solidFill>
                  <a:schemeClr val="tx1">
                    <a:lumMod val="85000"/>
                    <a:lumOff val="15000"/>
                  </a:schemeClr>
                </a:solidFill>
                <a:latin typeface="华文楷体" panose="02010600040101010101" pitchFamily="2" charset="-122"/>
                <a:ea typeface="华文楷体" panose="02010600040101010101" pitchFamily="2" charset="-122"/>
              </a:rPr>
              <a:t>多，则固前知其如此</a:t>
            </a:r>
            <a:r>
              <a:rPr lang="zh-CN" altLang="en-US" sz="3600" b="1" dirty="0" smtClean="0">
                <a:solidFill>
                  <a:schemeClr val="tx1">
                    <a:lumMod val="85000"/>
                    <a:lumOff val="15000"/>
                  </a:schemeClr>
                </a:solidFill>
                <a:latin typeface="华文楷体" panose="02010600040101010101" pitchFamily="2" charset="-122"/>
                <a:ea typeface="华文楷体" panose="02010600040101010101" pitchFamily="2" charset="-122"/>
              </a:rPr>
              <a:t>也。</a:t>
            </a:r>
            <a:endParaRPr lang="zh-CN" altLang="en-US" sz="3600" b="1" dirty="0">
              <a:solidFill>
                <a:srgbClr val="FF0000"/>
              </a:solidFill>
              <a:latin typeface="华文楷体" panose="02010600040101010101" pitchFamily="2" charset="-122"/>
              <a:ea typeface="华文楷体" panose="02010600040101010101" pitchFamily="2" charset="-122"/>
            </a:endParaRPr>
          </a:p>
        </p:txBody>
      </p:sp>
    </p:spTree>
  </p:cSld>
  <p:clrMapOvr>
    <a:masterClrMapping/>
  </p:clrMapOvr>
  <p:transition spd="slow">
    <p:rand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资源 6@4x"/>
          <p:cNvPicPr>
            <a:picLocks noChangeAspect="1"/>
          </p:cNvPicPr>
          <p:nvPr/>
        </p:nvPicPr>
        <p:blipFill>
          <a:blip r:embed="rId1" cstate="print"/>
          <a:stretch>
            <a:fillRect/>
          </a:stretch>
        </p:blipFill>
        <p:spPr>
          <a:xfrm rot="8820000">
            <a:off x="165100" y="-29210"/>
            <a:ext cx="949325" cy="885825"/>
          </a:xfrm>
          <a:prstGeom prst="rect">
            <a:avLst/>
          </a:prstGeom>
        </p:spPr>
      </p:pic>
      <p:pic>
        <p:nvPicPr>
          <p:cNvPr id="8" name="图片 7" descr="2"/>
          <p:cNvPicPr>
            <a:picLocks noChangeAspect="1"/>
          </p:cNvPicPr>
          <p:nvPr/>
        </p:nvPicPr>
        <p:blipFill>
          <a:blip r:embed="rId2"/>
          <a:stretch>
            <a:fillRect/>
          </a:stretch>
        </p:blipFill>
        <p:spPr>
          <a:xfrm>
            <a:off x="635" y="-216535"/>
            <a:ext cx="2952115" cy="2200275"/>
          </a:xfrm>
          <a:prstGeom prst="rect">
            <a:avLst/>
          </a:prstGeom>
        </p:spPr>
      </p:pic>
      <p:pic>
        <p:nvPicPr>
          <p:cNvPr id="5" name="图片 4" descr="图片4"/>
          <p:cNvPicPr>
            <a:picLocks noChangeAspect="1"/>
          </p:cNvPicPr>
          <p:nvPr/>
        </p:nvPicPr>
        <p:blipFill>
          <a:blip r:embed="rId3"/>
          <a:stretch>
            <a:fillRect/>
          </a:stretch>
        </p:blipFill>
        <p:spPr>
          <a:xfrm>
            <a:off x="711835" y="155575"/>
            <a:ext cx="1120140" cy="1176020"/>
          </a:xfrm>
          <a:prstGeom prst="rect">
            <a:avLst/>
          </a:prstGeom>
        </p:spPr>
      </p:pic>
      <p:pic>
        <p:nvPicPr>
          <p:cNvPr id="7" name="图片 6"/>
          <p:cNvPicPr>
            <a:picLocks noChangeAspect="1"/>
          </p:cNvPicPr>
          <p:nvPr/>
        </p:nvPicPr>
        <p:blipFill>
          <a:blip r:embed="rId4">
            <a:extLst>
              <a:ext uri="{BEBA8EAE-BF5A-486C-A8C5-ECC9F3942E4B}">
                <a14:imgProps xmlns:a14="http://schemas.microsoft.com/office/drawing/2010/main">
                  <a14:imgLayer r:embed="rId5">
                    <a14:imgEffect>
                      <a14:colorTemperature colorTemp="10375"/>
                    </a14:imgEffect>
                    <a14:imgEffect>
                      <a14:saturation sat="58000"/>
                    </a14:imgEffect>
                  </a14:imgLayer>
                </a14:imgProps>
              </a:ext>
              <a:ext uri="{28A0092B-C50C-407E-A947-70E740481C1C}">
                <a14:useLocalDpi xmlns:a14="http://schemas.microsoft.com/office/drawing/2010/main" val="0"/>
              </a:ext>
            </a:extLst>
          </a:blip>
          <a:stretch>
            <a:fillRect/>
          </a:stretch>
        </p:blipFill>
        <p:spPr>
          <a:xfrm>
            <a:off x="9789160" y="2468245"/>
            <a:ext cx="3719195" cy="5313045"/>
          </a:xfrm>
          <a:prstGeom prst="rect">
            <a:avLst/>
          </a:prstGeom>
        </p:spPr>
      </p:pic>
      <p:pic>
        <p:nvPicPr>
          <p:cNvPr id="10" name="图片 9" descr="2"/>
          <p:cNvPicPr>
            <a:picLocks noChangeAspect="1"/>
          </p:cNvPicPr>
          <p:nvPr/>
        </p:nvPicPr>
        <p:blipFill>
          <a:blip r:embed="rId2"/>
          <a:stretch>
            <a:fillRect/>
          </a:stretch>
        </p:blipFill>
        <p:spPr>
          <a:xfrm rot="20220000">
            <a:off x="635" y="-15875"/>
            <a:ext cx="2952115" cy="2200275"/>
          </a:xfrm>
          <a:prstGeom prst="rect">
            <a:avLst/>
          </a:prstGeom>
        </p:spPr>
      </p:pic>
      <p:sp>
        <p:nvSpPr>
          <p:cNvPr id="9" name="文本框 34"/>
          <p:cNvSpPr txBox="1"/>
          <p:nvPr/>
        </p:nvSpPr>
        <p:spPr>
          <a:xfrm>
            <a:off x="2110313" y="560436"/>
            <a:ext cx="6707116" cy="707886"/>
          </a:xfrm>
          <a:prstGeom prst="rect">
            <a:avLst/>
          </a:prstGeom>
          <a:noFill/>
        </p:spPr>
        <p:txBody>
          <a:bodyPr wrap="square" rtlCol="0">
            <a:spAutoFit/>
          </a:bodyPr>
          <a:lstStyle/>
          <a:p>
            <a:r>
              <a:rPr lang="zh-CN" altLang="en-US" sz="4000" b="1" dirty="0">
                <a:solidFill>
                  <a:schemeClr val="tx1">
                    <a:lumMod val="85000"/>
                    <a:lumOff val="15000"/>
                  </a:schemeClr>
                </a:solidFill>
                <a:latin typeface="华文行楷" panose="02010800040101010101" pitchFamily="2" charset="-122"/>
                <a:ea typeface="华文行楷" panose="02010800040101010101" pitchFamily="2" charset="-122"/>
              </a:rPr>
              <a:t>五</a:t>
            </a:r>
            <a:r>
              <a:rPr lang="zh-CN" altLang="en-US" sz="4000" b="1" dirty="0" smtClean="0">
                <a:solidFill>
                  <a:schemeClr val="tx1">
                    <a:lumMod val="85000"/>
                    <a:lumOff val="15000"/>
                  </a:schemeClr>
                </a:solidFill>
                <a:latin typeface="华文行楷" panose="02010800040101010101" pitchFamily="2" charset="-122"/>
                <a:ea typeface="华文行楷" panose="02010800040101010101" pitchFamily="2" charset="-122"/>
              </a:rPr>
              <a:t>、课文朗读</a:t>
            </a:r>
            <a:endParaRPr lang="zh-CN" altLang="en-US" sz="4000" b="1" dirty="0">
              <a:solidFill>
                <a:schemeClr val="tx1">
                  <a:lumMod val="85000"/>
                  <a:lumOff val="15000"/>
                </a:schemeClr>
              </a:solidFill>
              <a:latin typeface="华文行楷" panose="02010800040101010101" pitchFamily="2" charset="-122"/>
              <a:ea typeface="华文行楷" panose="02010800040101010101" pitchFamily="2" charset="-122"/>
            </a:endParaRPr>
          </a:p>
        </p:txBody>
      </p:sp>
      <p:sp>
        <p:nvSpPr>
          <p:cNvPr id="3" name="矩形 2"/>
          <p:cNvSpPr/>
          <p:nvPr/>
        </p:nvSpPr>
        <p:spPr>
          <a:xfrm>
            <a:off x="304800" y="1896654"/>
            <a:ext cx="10787743" cy="4524315"/>
          </a:xfrm>
          <a:prstGeom prst="rect">
            <a:avLst/>
          </a:prstGeom>
        </p:spPr>
        <p:txBody>
          <a:bodyPr wrap="square">
            <a:spAutoFit/>
          </a:bodyPr>
          <a:lstStyle/>
          <a:p>
            <a:r>
              <a:rPr lang="zh-CN" altLang="en-US" sz="3600" b="1" dirty="0" smtClean="0">
                <a:solidFill>
                  <a:schemeClr val="tx1">
                    <a:lumMod val="85000"/>
                    <a:lumOff val="15000"/>
                  </a:schemeClr>
                </a:solidFill>
                <a:latin typeface="华文楷体" panose="02010600040101010101" pitchFamily="2" charset="-122"/>
                <a:ea typeface="华文楷体" panose="02010600040101010101" pitchFamily="2" charset="-122"/>
              </a:rPr>
              <a:t>        人习于苟且非一日，士大夫多以不恤（</a:t>
            </a:r>
            <a:r>
              <a:rPr lang="en-US" altLang="zh-CN" sz="3600" b="1" dirty="0" err="1">
                <a:solidFill>
                  <a:schemeClr val="tx1">
                    <a:lumMod val="85000"/>
                    <a:lumOff val="15000"/>
                  </a:schemeClr>
                </a:solidFill>
                <a:latin typeface="华文楷体" panose="02010600040101010101" pitchFamily="2" charset="-122"/>
                <a:ea typeface="华文楷体" panose="02010600040101010101" pitchFamily="2" charset="-122"/>
              </a:rPr>
              <a:t>xù</a:t>
            </a:r>
            <a:r>
              <a:rPr lang="zh-CN" altLang="en-US" sz="3600" b="1" dirty="0">
                <a:solidFill>
                  <a:schemeClr val="tx1">
                    <a:lumMod val="85000"/>
                    <a:lumOff val="15000"/>
                  </a:schemeClr>
                </a:solidFill>
                <a:latin typeface="华文楷体" panose="02010600040101010101" pitchFamily="2" charset="-122"/>
                <a:ea typeface="华文楷体" panose="02010600040101010101" pitchFamily="2" charset="-122"/>
              </a:rPr>
              <a:t>）</a:t>
            </a:r>
            <a:r>
              <a:rPr lang="zh-CN" altLang="en-US" sz="3600" b="1" dirty="0" smtClean="0">
                <a:solidFill>
                  <a:schemeClr val="tx1">
                    <a:lumMod val="85000"/>
                    <a:lumOff val="15000"/>
                  </a:schemeClr>
                </a:solidFill>
                <a:latin typeface="华文楷体" panose="02010600040101010101" pitchFamily="2" charset="-122"/>
                <a:ea typeface="华文楷体" panose="02010600040101010101" pitchFamily="2" charset="-122"/>
              </a:rPr>
              <a:t>国事、同俗自媚于众为善，上乃欲变此，而某不量敌之众寡，欲出力助上以抗之，则众何为而不汹（</a:t>
            </a:r>
            <a:r>
              <a:rPr lang="en-US" altLang="zh-CN" sz="3600" b="1" dirty="0" err="1">
                <a:solidFill>
                  <a:schemeClr val="tx1">
                    <a:lumMod val="85000"/>
                    <a:lumOff val="15000"/>
                  </a:schemeClr>
                </a:solidFill>
                <a:latin typeface="华文楷体" panose="02010600040101010101" pitchFamily="2" charset="-122"/>
                <a:ea typeface="华文楷体" panose="02010600040101010101" pitchFamily="2" charset="-122"/>
              </a:rPr>
              <a:t>xiōng</a:t>
            </a:r>
            <a:r>
              <a:rPr lang="zh-CN" altLang="en-US" sz="3600" b="1" dirty="0" smtClean="0">
                <a:solidFill>
                  <a:schemeClr val="tx1">
                    <a:lumMod val="85000"/>
                    <a:lumOff val="15000"/>
                  </a:schemeClr>
                </a:solidFill>
                <a:latin typeface="华文楷体" panose="02010600040101010101" pitchFamily="2" charset="-122"/>
                <a:ea typeface="华文楷体" panose="02010600040101010101" pitchFamily="2" charset="-122"/>
              </a:rPr>
              <a:t>）汹然？盘庚之迁，胥</a:t>
            </a:r>
            <a:r>
              <a:rPr lang="zh-CN" altLang="en-US" sz="3600" b="1" dirty="0">
                <a:solidFill>
                  <a:schemeClr val="tx1">
                    <a:lumMod val="85000"/>
                    <a:lumOff val="15000"/>
                  </a:schemeClr>
                </a:solidFill>
                <a:latin typeface="华文楷体" panose="02010600040101010101" pitchFamily="2" charset="-122"/>
                <a:ea typeface="华文楷体" panose="02010600040101010101" pitchFamily="2" charset="-122"/>
              </a:rPr>
              <a:t>（</a:t>
            </a:r>
            <a:r>
              <a:rPr lang="en-US" altLang="zh-CN" sz="3600" b="1" dirty="0" err="1">
                <a:solidFill>
                  <a:schemeClr val="tx1">
                    <a:lumMod val="85000"/>
                    <a:lumOff val="15000"/>
                  </a:schemeClr>
                </a:solidFill>
                <a:latin typeface="华文楷体" panose="02010600040101010101" pitchFamily="2" charset="-122"/>
                <a:ea typeface="华文楷体" panose="02010600040101010101" pitchFamily="2" charset="-122"/>
              </a:rPr>
              <a:t>xū</a:t>
            </a:r>
            <a:r>
              <a:rPr lang="zh-CN" altLang="en-US" sz="3600" b="1" dirty="0">
                <a:solidFill>
                  <a:schemeClr val="tx1">
                    <a:lumMod val="85000"/>
                    <a:lumOff val="15000"/>
                  </a:schemeClr>
                </a:solidFill>
                <a:latin typeface="华文楷体" panose="02010600040101010101" pitchFamily="2" charset="-122"/>
                <a:ea typeface="华文楷体" panose="02010600040101010101" pitchFamily="2" charset="-122"/>
              </a:rPr>
              <a:t>）</a:t>
            </a:r>
            <a:r>
              <a:rPr lang="zh-CN" altLang="en-US" sz="3600" b="1" dirty="0" smtClean="0">
                <a:solidFill>
                  <a:schemeClr val="tx1">
                    <a:lumMod val="85000"/>
                    <a:lumOff val="15000"/>
                  </a:schemeClr>
                </a:solidFill>
                <a:latin typeface="华文楷体" panose="02010600040101010101" pitchFamily="2" charset="-122"/>
                <a:ea typeface="华文楷体" panose="02010600040101010101" pitchFamily="2" charset="-122"/>
              </a:rPr>
              <a:t>怨者民也，非特朝廷士大夫而已；盘庚不为（</a:t>
            </a:r>
            <a:r>
              <a:rPr lang="en-US" altLang="zh-CN" sz="3600" b="1" dirty="0" err="1" smtClean="0">
                <a:solidFill>
                  <a:schemeClr val="tx1">
                    <a:lumMod val="85000"/>
                    <a:lumOff val="15000"/>
                  </a:schemeClr>
                </a:solidFill>
                <a:latin typeface="华文楷体" panose="02010600040101010101" pitchFamily="2" charset="-122"/>
                <a:ea typeface="华文楷体" panose="02010600040101010101" pitchFamily="2" charset="-122"/>
              </a:rPr>
              <a:t>wèi</a:t>
            </a:r>
            <a:r>
              <a:rPr lang="zh-CN" altLang="en-US" sz="3600" b="1" dirty="0" smtClean="0">
                <a:solidFill>
                  <a:schemeClr val="tx1">
                    <a:lumMod val="85000"/>
                    <a:lumOff val="15000"/>
                  </a:schemeClr>
                </a:solidFill>
                <a:latin typeface="华文楷体" panose="02010600040101010101" pitchFamily="2" charset="-122"/>
                <a:ea typeface="华文楷体" panose="02010600040101010101" pitchFamily="2" charset="-122"/>
              </a:rPr>
              <a:t>）怨者故改其度（</a:t>
            </a:r>
            <a:r>
              <a:rPr lang="en-US" altLang="zh-CN" sz="3600" b="1" dirty="0" err="1" smtClean="0">
                <a:solidFill>
                  <a:schemeClr val="tx1">
                    <a:lumMod val="85000"/>
                    <a:lumOff val="15000"/>
                  </a:schemeClr>
                </a:solidFill>
                <a:latin typeface="华文楷体" panose="02010600040101010101" pitchFamily="2" charset="-122"/>
                <a:ea typeface="华文楷体" panose="02010600040101010101" pitchFamily="2" charset="-122"/>
              </a:rPr>
              <a:t>dù</a:t>
            </a:r>
            <a:r>
              <a:rPr lang="zh-CN" altLang="en-US" sz="3600" b="1" dirty="0" smtClean="0">
                <a:solidFill>
                  <a:schemeClr val="tx1">
                    <a:lumMod val="85000"/>
                    <a:lumOff val="15000"/>
                  </a:schemeClr>
                </a:solidFill>
                <a:latin typeface="华文楷体" panose="02010600040101010101" pitchFamily="2" charset="-122"/>
                <a:ea typeface="华文楷体" panose="02010600040101010101" pitchFamily="2" charset="-122"/>
              </a:rPr>
              <a:t>），度（</a:t>
            </a:r>
            <a:r>
              <a:rPr lang="en-US" altLang="zh-CN" sz="3600" b="1" dirty="0" err="1" smtClean="0">
                <a:solidFill>
                  <a:schemeClr val="tx1">
                    <a:lumMod val="85000"/>
                    <a:lumOff val="15000"/>
                  </a:schemeClr>
                </a:solidFill>
                <a:latin typeface="华文楷体" panose="02010600040101010101" pitchFamily="2" charset="-122"/>
                <a:ea typeface="华文楷体" panose="02010600040101010101" pitchFamily="2" charset="-122"/>
              </a:rPr>
              <a:t>duó</a:t>
            </a:r>
            <a:r>
              <a:rPr lang="zh-CN" altLang="en-US" sz="3600" b="1" dirty="0">
                <a:solidFill>
                  <a:schemeClr val="tx1">
                    <a:lumMod val="85000"/>
                    <a:lumOff val="15000"/>
                  </a:schemeClr>
                </a:solidFill>
                <a:latin typeface="华文楷体" panose="02010600040101010101" pitchFamily="2" charset="-122"/>
                <a:ea typeface="华文楷体" panose="02010600040101010101" pitchFamily="2" charset="-122"/>
              </a:rPr>
              <a:t>）义而后动，是而不见悔故也。如君实责我以在位久，未能助上大有为，以膏泽斯民，则某知罪矣；如曰今日当一切不事事，守前所为而已，则非某之所敢知</a:t>
            </a:r>
            <a:r>
              <a:rPr lang="zh-CN" altLang="en-US" sz="3600" b="1" dirty="0" smtClean="0">
                <a:solidFill>
                  <a:schemeClr val="tx1">
                    <a:lumMod val="85000"/>
                    <a:lumOff val="15000"/>
                  </a:schemeClr>
                </a:solidFill>
                <a:latin typeface="华文楷体" panose="02010600040101010101" pitchFamily="2" charset="-122"/>
                <a:ea typeface="华文楷体" panose="02010600040101010101" pitchFamily="2" charset="-122"/>
              </a:rPr>
              <a:t>。</a:t>
            </a:r>
            <a:endParaRPr lang="zh-CN" altLang="en-US" sz="3600" b="1" dirty="0" smtClean="0">
              <a:solidFill>
                <a:schemeClr val="tx1">
                  <a:lumMod val="85000"/>
                  <a:lumOff val="15000"/>
                </a:schemeClr>
              </a:solidFill>
              <a:latin typeface="华文楷体" panose="02010600040101010101" pitchFamily="2" charset="-122"/>
              <a:ea typeface="华文楷体" panose="02010600040101010101" pitchFamily="2" charset="-122"/>
            </a:endParaRPr>
          </a:p>
        </p:txBody>
      </p:sp>
    </p:spTree>
  </p:cSld>
  <p:clrMapOvr>
    <a:masterClrMapping/>
  </p:clrMapOvr>
  <p:transition spd="slow">
    <p:rand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资源 6@4x"/>
          <p:cNvPicPr>
            <a:picLocks noChangeAspect="1"/>
          </p:cNvPicPr>
          <p:nvPr/>
        </p:nvPicPr>
        <p:blipFill>
          <a:blip r:embed="rId1" cstate="print"/>
          <a:stretch>
            <a:fillRect/>
          </a:stretch>
        </p:blipFill>
        <p:spPr>
          <a:xfrm rot="8820000">
            <a:off x="165100" y="-29210"/>
            <a:ext cx="949325" cy="885825"/>
          </a:xfrm>
          <a:prstGeom prst="rect">
            <a:avLst/>
          </a:prstGeom>
        </p:spPr>
      </p:pic>
      <p:pic>
        <p:nvPicPr>
          <p:cNvPr id="8" name="图片 7" descr="2"/>
          <p:cNvPicPr>
            <a:picLocks noChangeAspect="1"/>
          </p:cNvPicPr>
          <p:nvPr/>
        </p:nvPicPr>
        <p:blipFill>
          <a:blip r:embed="rId2"/>
          <a:stretch>
            <a:fillRect/>
          </a:stretch>
        </p:blipFill>
        <p:spPr>
          <a:xfrm>
            <a:off x="635" y="-216535"/>
            <a:ext cx="2952115" cy="2200275"/>
          </a:xfrm>
          <a:prstGeom prst="rect">
            <a:avLst/>
          </a:prstGeom>
        </p:spPr>
      </p:pic>
      <p:pic>
        <p:nvPicPr>
          <p:cNvPr id="5" name="图片 4" descr="图片4"/>
          <p:cNvPicPr>
            <a:picLocks noChangeAspect="1"/>
          </p:cNvPicPr>
          <p:nvPr/>
        </p:nvPicPr>
        <p:blipFill>
          <a:blip r:embed="rId3"/>
          <a:stretch>
            <a:fillRect/>
          </a:stretch>
        </p:blipFill>
        <p:spPr>
          <a:xfrm>
            <a:off x="711835" y="155575"/>
            <a:ext cx="1120140" cy="1176020"/>
          </a:xfrm>
          <a:prstGeom prst="rect">
            <a:avLst/>
          </a:prstGeom>
        </p:spPr>
      </p:pic>
      <p:pic>
        <p:nvPicPr>
          <p:cNvPr id="7" name="图片 6"/>
          <p:cNvPicPr>
            <a:picLocks noChangeAspect="1"/>
          </p:cNvPicPr>
          <p:nvPr/>
        </p:nvPicPr>
        <p:blipFill>
          <a:blip r:embed="rId4">
            <a:extLst>
              <a:ext uri="{BEBA8EAE-BF5A-486C-A8C5-ECC9F3942E4B}">
                <a14:imgProps xmlns:a14="http://schemas.microsoft.com/office/drawing/2010/main">
                  <a14:imgLayer r:embed="rId5">
                    <a14:imgEffect>
                      <a14:colorTemperature colorTemp="10375"/>
                    </a14:imgEffect>
                    <a14:imgEffect>
                      <a14:saturation sat="58000"/>
                    </a14:imgEffect>
                  </a14:imgLayer>
                </a14:imgProps>
              </a:ext>
              <a:ext uri="{28A0092B-C50C-407E-A947-70E740481C1C}">
                <a14:useLocalDpi xmlns:a14="http://schemas.microsoft.com/office/drawing/2010/main" val="0"/>
              </a:ext>
            </a:extLst>
          </a:blip>
          <a:stretch>
            <a:fillRect/>
          </a:stretch>
        </p:blipFill>
        <p:spPr>
          <a:xfrm>
            <a:off x="9789160" y="2468245"/>
            <a:ext cx="3719195" cy="5313045"/>
          </a:xfrm>
          <a:prstGeom prst="rect">
            <a:avLst/>
          </a:prstGeom>
        </p:spPr>
      </p:pic>
      <p:pic>
        <p:nvPicPr>
          <p:cNvPr id="10" name="图片 9" descr="2"/>
          <p:cNvPicPr>
            <a:picLocks noChangeAspect="1"/>
          </p:cNvPicPr>
          <p:nvPr/>
        </p:nvPicPr>
        <p:blipFill>
          <a:blip r:embed="rId2"/>
          <a:stretch>
            <a:fillRect/>
          </a:stretch>
        </p:blipFill>
        <p:spPr>
          <a:xfrm rot="20220000">
            <a:off x="635" y="-15875"/>
            <a:ext cx="2952115" cy="2200275"/>
          </a:xfrm>
          <a:prstGeom prst="rect">
            <a:avLst/>
          </a:prstGeom>
        </p:spPr>
      </p:pic>
      <p:sp>
        <p:nvSpPr>
          <p:cNvPr id="9" name="文本框 34"/>
          <p:cNvSpPr txBox="1"/>
          <p:nvPr/>
        </p:nvSpPr>
        <p:spPr>
          <a:xfrm>
            <a:off x="2110313" y="560436"/>
            <a:ext cx="6707116" cy="707886"/>
          </a:xfrm>
          <a:prstGeom prst="rect">
            <a:avLst/>
          </a:prstGeom>
          <a:noFill/>
        </p:spPr>
        <p:txBody>
          <a:bodyPr wrap="square" rtlCol="0">
            <a:spAutoFit/>
          </a:bodyPr>
          <a:lstStyle/>
          <a:p>
            <a:r>
              <a:rPr lang="zh-CN" altLang="en-US" sz="4000" b="1" dirty="0">
                <a:solidFill>
                  <a:schemeClr val="tx1">
                    <a:lumMod val="85000"/>
                    <a:lumOff val="15000"/>
                  </a:schemeClr>
                </a:solidFill>
                <a:latin typeface="华文行楷" panose="02010800040101010101" pitchFamily="2" charset="-122"/>
                <a:ea typeface="华文行楷" panose="02010800040101010101" pitchFamily="2" charset="-122"/>
              </a:rPr>
              <a:t>五</a:t>
            </a:r>
            <a:r>
              <a:rPr lang="zh-CN" altLang="en-US" sz="4000" b="1" dirty="0" smtClean="0">
                <a:solidFill>
                  <a:schemeClr val="tx1">
                    <a:lumMod val="85000"/>
                    <a:lumOff val="15000"/>
                  </a:schemeClr>
                </a:solidFill>
                <a:latin typeface="华文行楷" panose="02010800040101010101" pitchFamily="2" charset="-122"/>
                <a:ea typeface="华文行楷" panose="02010800040101010101" pitchFamily="2" charset="-122"/>
              </a:rPr>
              <a:t>、课文朗读</a:t>
            </a:r>
            <a:endParaRPr lang="zh-CN" altLang="en-US" sz="4000" b="1" dirty="0">
              <a:solidFill>
                <a:schemeClr val="tx1">
                  <a:lumMod val="85000"/>
                  <a:lumOff val="15000"/>
                </a:schemeClr>
              </a:solidFill>
              <a:latin typeface="华文行楷" panose="02010800040101010101" pitchFamily="2" charset="-122"/>
              <a:ea typeface="华文行楷" panose="02010800040101010101" pitchFamily="2" charset="-122"/>
            </a:endParaRPr>
          </a:p>
        </p:txBody>
      </p:sp>
      <p:sp>
        <p:nvSpPr>
          <p:cNvPr id="3" name="矩形 2"/>
          <p:cNvSpPr/>
          <p:nvPr/>
        </p:nvSpPr>
        <p:spPr>
          <a:xfrm>
            <a:off x="805542" y="2348806"/>
            <a:ext cx="9862457" cy="1200329"/>
          </a:xfrm>
          <a:prstGeom prst="rect">
            <a:avLst/>
          </a:prstGeom>
        </p:spPr>
        <p:txBody>
          <a:bodyPr wrap="square">
            <a:spAutoFit/>
          </a:bodyPr>
          <a:lstStyle/>
          <a:p>
            <a:r>
              <a:rPr lang="zh-CN" altLang="en-US" sz="3600" b="1" dirty="0" smtClean="0">
                <a:solidFill>
                  <a:schemeClr val="tx1">
                    <a:lumMod val="85000"/>
                    <a:lumOff val="15000"/>
                  </a:schemeClr>
                </a:solidFill>
                <a:latin typeface="华文楷体" panose="02010600040101010101" pitchFamily="2" charset="-122"/>
                <a:ea typeface="华文楷体" panose="02010600040101010101" pitchFamily="2" charset="-122"/>
              </a:rPr>
              <a:t>        无由</a:t>
            </a:r>
            <a:r>
              <a:rPr lang="zh-CN" altLang="en-US" sz="3600" b="1" dirty="0">
                <a:solidFill>
                  <a:schemeClr val="tx1">
                    <a:lumMod val="85000"/>
                    <a:lumOff val="15000"/>
                  </a:schemeClr>
                </a:solidFill>
                <a:latin typeface="华文楷体" panose="02010600040101010101" pitchFamily="2" charset="-122"/>
                <a:ea typeface="华文楷体" panose="02010600040101010101" pitchFamily="2" charset="-122"/>
              </a:rPr>
              <a:t>会晤，不任区区向往之至。</a:t>
            </a:r>
            <a:endParaRPr lang="zh-CN" altLang="en-US" sz="3600" b="1" dirty="0">
              <a:solidFill>
                <a:schemeClr val="tx1">
                  <a:lumMod val="85000"/>
                  <a:lumOff val="15000"/>
                </a:schemeClr>
              </a:solidFill>
              <a:latin typeface="华文楷体" panose="02010600040101010101" pitchFamily="2" charset="-122"/>
              <a:ea typeface="华文楷体" panose="02010600040101010101" pitchFamily="2" charset="-122"/>
            </a:endParaRPr>
          </a:p>
          <a:p>
            <a:endParaRPr lang="zh-CN" altLang="en-US" sz="3600" dirty="0">
              <a:solidFill>
                <a:schemeClr val="tx1">
                  <a:lumMod val="85000"/>
                  <a:lumOff val="15000"/>
                </a:schemeClr>
              </a:solidFill>
              <a:latin typeface="华文楷体" panose="02010600040101010101" pitchFamily="2" charset="-122"/>
              <a:ea typeface="华文楷体" panose="02010600040101010101" pitchFamily="2" charset="-122"/>
            </a:endParaRPr>
          </a:p>
        </p:txBody>
      </p:sp>
    </p:spTree>
  </p:cSld>
  <p:clrMapOvr>
    <a:masterClrMapping/>
  </p:clrMapOvr>
  <p:transition spd="slow">
    <p:rand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资源 6@4x"/>
          <p:cNvPicPr>
            <a:picLocks noChangeAspect="1"/>
          </p:cNvPicPr>
          <p:nvPr/>
        </p:nvPicPr>
        <p:blipFill>
          <a:blip r:embed="rId1" cstate="print"/>
          <a:stretch>
            <a:fillRect/>
          </a:stretch>
        </p:blipFill>
        <p:spPr>
          <a:xfrm rot="8820000">
            <a:off x="165100" y="-29210"/>
            <a:ext cx="949325" cy="885825"/>
          </a:xfrm>
          <a:prstGeom prst="rect">
            <a:avLst/>
          </a:prstGeom>
        </p:spPr>
      </p:pic>
      <p:pic>
        <p:nvPicPr>
          <p:cNvPr id="8" name="图片 7" descr="2"/>
          <p:cNvPicPr>
            <a:picLocks noChangeAspect="1"/>
          </p:cNvPicPr>
          <p:nvPr/>
        </p:nvPicPr>
        <p:blipFill>
          <a:blip r:embed="rId2"/>
          <a:stretch>
            <a:fillRect/>
          </a:stretch>
        </p:blipFill>
        <p:spPr>
          <a:xfrm>
            <a:off x="635" y="-216535"/>
            <a:ext cx="2952115" cy="2200275"/>
          </a:xfrm>
          <a:prstGeom prst="rect">
            <a:avLst/>
          </a:prstGeom>
        </p:spPr>
      </p:pic>
      <p:pic>
        <p:nvPicPr>
          <p:cNvPr id="5" name="图片 4" descr="图片4"/>
          <p:cNvPicPr>
            <a:picLocks noChangeAspect="1"/>
          </p:cNvPicPr>
          <p:nvPr/>
        </p:nvPicPr>
        <p:blipFill>
          <a:blip r:embed="rId3"/>
          <a:stretch>
            <a:fillRect/>
          </a:stretch>
        </p:blipFill>
        <p:spPr>
          <a:xfrm>
            <a:off x="711835" y="155575"/>
            <a:ext cx="1120140" cy="1176020"/>
          </a:xfrm>
          <a:prstGeom prst="rect">
            <a:avLst/>
          </a:prstGeom>
        </p:spPr>
      </p:pic>
      <p:pic>
        <p:nvPicPr>
          <p:cNvPr id="7" name="图片 6"/>
          <p:cNvPicPr>
            <a:picLocks noChangeAspect="1"/>
          </p:cNvPicPr>
          <p:nvPr/>
        </p:nvPicPr>
        <p:blipFill>
          <a:blip r:embed="rId4">
            <a:extLst>
              <a:ext uri="{BEBA8EAE-BF5A-486C-A8C5-ECC9F3942E4B}">
                <a14:imgProps xmlns:a14="http://schemas.microsoft.com/office/drawing/2010/main">
                  <a14:imgLayer r:embed="rId5">
                    <a14:imgEffect>
                      <a14:colorTemperature colorTemp="10375"/>
                    </a14:imgEffect>
                    <a14:imgEffect>
                      <a14:saturation sat="58000"/>
                    </a14:imgEffect>
                  </a14:imgLayer>
                </a14:imgProps>
              </a:ext>
              <a:ext uri="{28A0092B-C50C-407E-A947-70E740481C1C}">
                <a14:useLocalDpi xmlns:a14="http://schemas.microsoft.com/office/drawing/2010/main" val="0"/>
              </a:ext>
            </a:extLst>
          </a:blip>
          <a:stretch>
            <a:fillRect/>
          </a:stretch>
        </p:blipFill>
        <p:spPr>
          <a:xfrm>
            <a:off x="9789160" y="2468245"/>
            <a:ext cx="3719195" cy="5313045"/>
          </a:xfrm>
          <a:prstGeom prst="rect">
            <a:avLst/>
          </a:prstGeom>
        </p:spPr>
      </p:pic>
      <p:pic>
        <p:nvPicPr>
          <p:cNvPr id="10" name="图片 9" descr="2"/>
          <p:cNvPicPr>
            <a:picLocks noChangeAspect="1"/>
          </p:cNvPicPr>
          <p:nvPr/>
        </p:nvPicPr>
        <p:blipFill>
          <a:blip r:embed="rId2"/>
          <a:stretch>
            <a:fillRect/>
          </a:stretch>
        </p:blipFill>
        <p:spPr>
          <a:xfrm rot="20220000">
            <a:off x="635" y="-15875"/>
            <a:ext cx="2952115" cy="2200275"/>
          </a:xfrm>
          <a:prstGeom prst="rect">
            <a:avLst/>
          </a:prstGeom>
        </p:spPr>
      </p:pic>
      <p:sp>
        <p:nvSpPr>
          <p:cNvPr id="9" name="文本框 34"/>
          <p:cNvSpPr txBox="1"/>
          <p:nvPr/>
        </p:nvSpPr>
        <p:spPr>
          <a:xfrm>
            <a:off x="2110313" y="560436"/>
            <a:ext cx="6707116" cy="707886"/>
          </a:xfrm>
          <a:prstGeom prst="rect">
            <a:avLst/>
          </a:prstGeom>
          <a:noFill/>
        </p:spPr>
        <p:txBody>
          <a:bodyPr wrap="square" rtlCol="0">
            <a:spAutoFit/>
          </a:bodyPr>
          <a:lstStyle/>
          <a:p>
            <a:r>
              <a:rPr lang="zh-CN" altLang="en-US" sz="4000" b="1" dirty="0">
                <a:solidFill>
                  <a:schemeClr val="tx1">
                    <a:lumMod val="85000"/>
                    <a:lumOff val="15000"/>
                  </a:schemeClr>
                </a:solidFill>
                <a:latin typeface="华文行楷" panose="02010800040101010101" pitchFamily="2" charset="-122"/>
                <a:ea typeface="华文行楷" panose="02010800040101010101" pitchFamily="2" charset="-122"/>
              </a:rPr>
              <a:t>五</a:t>
            </a:r>
            <a:r>
              <a:rPr lang="zh-CN" altLang="en-US" sz="4000" b="1" dirty="0" smtClean="0">
                <a:solidFill>
                  <a:schemeClr val="tx1">
                    <a:lumMod val="85000"/>
                    <a:lumOff val="15000"/>
                  </a:schemeClr>
                </a:solidFill>
                <a:latin typeface="华文行楷" panose="02010800040101010101" pitchFamily="2" charset="-122"/>
                <a:ea typeface="华文行楷" panose="02010800040101010101" pitchFamily="2" charset="-122"/>
              </a:rPr>
              <a:t>、课文朗读</a:t>
            </a:r>
            <a:endParaRPr lang="zh-CN" altLang="en-US" sz="4000" b="1" dirty="0">
              <a:solidFill>
                <a:schemeClr val="tx1">
                  <a:lumMod val="85000"/>
                  <a:lumOff val="15000"/>
                </a:schemeClr>
              </a:solidFill>
              <a:latin typeface="华文行楷" panose="02010800040101010101" pitchFamily="2" charset="-122"/>
              <a:ea typeface="华文行楷" panose="02010800040101010101" pitchFamily="2" charset="-122"/>
            </a:endParaRPr>
          </a:p>
        </p:txBody>
      </p:sp>
      <p:sp>
        <p:nvSpPr>
          <p:cNvPr id="3" name="矩形 2"/>
          <p:cNvSpPr/>
          <p:nvPr/>
        </p:nvSpPr>
        <p:spPr>
          <a:xfrm>
            <a:off x="805542" y="2348806"/>
            <a:ext cx="9862457" cy="3416320"/>
          </a:xfrm>
          <a:prstGeom prst="rect">
            <a:avLst/>
          </a:prstGeom>
        </p:spPr>
        <p:txBody>
          <a:bodyPr wrap="square">
            <a:spAutoFit/>
          </a:bodyPr>
          <a:lstStyle/>
          <a:p>
            <a:r>
              <a:rPr lang="zh-CN" altLang="en-US" sz="3600" b="1" dirty="0" smtClean="0">
                <a:solidFill>
                  <a:srgbClr val="FF0000"/>
                </a:solidFill>
                <a:latin typeface="华文楷体" panose="02010600040101010101" pitchFamily="2" charset="-122"/>
                <a:ea typeface="华文楷体" panose="02010600040101010101" pitchFamily="2" charset="-122"/>
              </a:rPr>
              <a:t>        某</a:t>
            </a:r>
            <a:r>
              <a:rPr lang="zh-CN" altLang="en-US" sz="3600" b="1" dirty="0">
                <a:latin typeface="华文楷体" panose="02010600040101010101" pitchFamily="2" charset="-122"/>
                <a:ea typeface="华文楷体" panose="02010600040101010101" pitchFamily="2" charset="-122"/>
              </a:rPr>
              <a:t>启：昨日</a:t>
            </a:r>
            <a:r>
              <a:rPr lang="zh-CN" altLang="en-US" sz="3600" b="1" dirty="0" smtClean="0">
                <a:latin typeface="华文楷体" panose="02010600040101010101" pitchFamily="2" charset="-122"/>
                <a:ea typeface="华文楷体" panose="02010600040101010101" pitchFamily="2" charset="-122"/>
              </a:rPr>
              <a:t>蒙教，</a:t>
            </a:r>
            <a:r>
              <a:rPr lang="zh-CN" altLang="en-US" sz="3600" b="1" dirty="0" smtClean="0">
                <a:solidFill>
                  <a:srgbClr val="FF0000"/>
                </a:solidFill>
                <a:latin typeface="华文楷体" panose="02010600040101010101" pitchFamily="2" charset="-122"/>
                <a:ea typeface="华文楷体" panose="02010600040101010101" pitchFamily="2" charset="-122"/>
              </a:rPr>
              <a:t>窃</a:t>
            </a:r>
            <a:r>
              <a:rPr lang="zh-CN" altLang="en-US" sz="3600" b="1" dirty="0">
                <a:latin typeface="华文楷体" panose="02010600040101010101" pitchFamily="2" charset="-122"/>
                <a:ea typeface="华文楷体" panose="02010600040101010101" pitchFamily="2" charset="-122"/>
              </a:rPr>
              <a:t>以为与君实游</a:t>
            </a:r>
            <a:r>
              <a:rPr lang="zh-CN" altLang="en-US" sz="3600" b="1" dirty="0" smtClean="0">
                <a:latin typeface="华文楷体" panose="02010600040101010101" pitchFamily="2" charset="-122"/>
                <a:ea typeface="华文楷体" panose="02010600040101010101" pitchFamily="2" charset="-122"/>
              </a:rPr>
              <a:t>处（</a:t>
            </a:r>
            <a:r>
              <a:rPr lang="en-US" altLang="zh-CN" sz="3600" b="1" dirty="0" err="1">
                <a:latin typeface="华文楷体" panose="02010600040101010101" pitchFamily="2" charset="-122"/>
                <a:ea typeface="华文楷体" panose="02010600040101010101" pitchFamily="2" charset="-122"/>
              </a:rPr>
              <a:t>chǔ</a:t>
            </a:r>
            <a:r>
              <a:rPr lang="zh-CN" altLang="en-US" sz="3600" b="1" dirty="0" smtClean="0">
                <a:latin typeface="华文楷体" panose="02010600040101010101" pitchFamily="2" charset="-122"/>
                <a:ea typeface="华文楷体" panose="02010600040101010101" pitchFamily="2" charset="-122"/>
              </a:rPr>
              <a:t>）相好</a:t>
            </a:r>
            <a:r>
              <a:rPr lang="zh-CN" altLang="en-US" sz="3600" b="1" dirty="0">
                <a:latin typeface="华文楷体" panose="02010600040101010101" pitchFamily="2" charset="-122"/>
                <a:ea typeface="华文楷体" panose="02010600040101010101" pitchFamily="2" charset="-122"/>
              </a:rPr>
              <a:t>之日久，而议事</a:t>
            </a:r>
            <a:r>
              <a:rPr lang="zh-CN" altLang="en-US" sz="3600" b="1" dirty="0">
                <a:solidFill>
                  <a:srgbClr val="FF0000"/>
                </a:solidFill>
                <a:latin typeface="华文楷体" panose="02010600040101010101" pitchFamily="2" charset="-122"/>
                <a:ea typeface="华文楷体" panose="02010600040101010101" pitchFamily="2" charset="-122"/>
              </a:rPr>
              <a:t>每</a:t>
            </a:r>
            <a:r>
              <a:rPr lang="zh-CN" altLang="en-US" sz="3600" b="1" dirty="0">
                <a:latin typeface="华文楷体" panose="02010600040101010101" pitchFamily="2" charset="-122"/>
                <a:ea typeface="华文楷体" panose="02010600040101010101" pitchFamily="2" charset="-122"/>
              </a:rPr>
              <a:t>不合，所操之</a:t>
            </a:r>
            <a:r>
              <a:rPr lang="zh-CN" altLang="en-US" sz="3600" b="1" dirty="0">
                <a:solidFill>
                  <a:srgbClr val="FF0000"/>
                </a:solidFill>
                <a:latin typeface="华文楷体" panose="02010600040101010101" pitchFamily="2" charset="-122"/>
                <a:ea typeface="华文楷体" panose="02010600040101010101" pitchFamily="2" charset="-122"/>
              </a:rPr>
              <a:t>术</a:t>
            </a:r>
            <a:r>
              <a:rPr lang="zh-CN" altLang="en-US" sz="3600" b="1" dirty="0">
                <a:latin typeface="华文楷体" panose="02010600040101010101" pitchFamily="2" charset="-122"/>
                <a:ea typeface="华文楷体" panose="02010600040101010101" pitchFamily="2" charset="-122"/>
              </a:rPr>
              <a:t>多异故</a:t>
            </a:r>
            <a:r>
              <a:rPr lang="zh-CN" altLang="en-US" sz="3600" b="1" dirty="0" smtClean="0">
                <a:latin typeface="华文楷体" panose="02010600040101010101" pitchFamily="2" charset="-122"/>
                <a:ea typeface="华文楷体" panose="02010600040101010101" pitchFamily="2" charset="-122"/>
              </a:rPr>
              <a:t>也。</a:t>
            </a:r>
            <a:r>
              <a:rPr lang="zh-CN" altLang="en-US" sz="3600" b="1" dirty="0">
                <a:latin typeface="华文楷体" panose="02010600040101010101" pitchFamily="2" charset="-122"/>
                <a:ea typeface="华文楷体" panose="02010600040101010101" pitchFamily="2" charset="-122"/>
              </a:rPr>
              <a:t>虽欲强聒，终必不蒙见察，故略上报，不复一一自</a:t>
            </a:r>
            <a:r>
              <a:rPr lang="zh-CN" altLang="en-US" sz="3600" b="1" dirty="0" smtClean="0">
                <a:latin typeface="华文楷体" panose="02010600040101010101" pitchFamily="2" charset="-122"/>
                <a:ea typeface="华文楷体" panose="02010600040101010101" pitchFamily="2" charset="-122"/>
              </a:rPr>
              <a:t>辨。</a:t>
            </a:r>
            <a:r>
              <a:rPr lang="zh-CN" altLang="en-US" sz="3600" b="1" dirty="0" smtClean="0">
                <a:solidFill>
                  <a:srgbClr val="FF0000"/>
                </a:solidFill>
                <a:latin typeface="华文楷体" panose="02010600040101010101" pitchFamily="2" charset="-122"/>
                <a:ea typeface="华文楷体" panose="02010600040101010101" pitchFamily="2" charset="-122"/>
              </a:rPr>
              <a:t>重（</a:t>
            </a:r>
            <a:r>
              <a:rPr lang="en-US" altLang="zh-CN" sz="3600" b="1" dirty="0" err="1">
                <a:solidFill>
                  <a:srgbClr val="FF0000"/>
                </a:solidFill>
                <a:latin typeface="华文楷体" panose="02010600040101010101" pitchFamily="2" charset="-122"/>
                <a:ea typeface="华文楷体" panose="02010600040101010101" pitchFamily="2" charset="-122"/>
              </a:rPr>
              <a:t>chóng</a:t>
            </a:r>
            <a:r>
              <a:rPr lang="zh-CN" altLang="en-US" sz="3600" b="1" dirty="0" smtClean="0">
                <a:solidFill>
                  <a:srgbClr val="FF0000"/>
                </a:solidFill>
                <a:latin typeface="华文楷体" panose="02010600040101010101" pitchFamily="2" charset="-122"/>
                <a:ea typeface="华文楷体" panose="02010600040101010101" pitchFamily="2" charset="-122"/>
              </a:rPr>
              <a:t>）</a:t>
            </a:r>
            <a:r>
              <a:rPr lang="zh-CN" altLang="en-US" sz="3600" b="1" dirty="0" smtClean="0">
                <a:latin typeface="华文楷体" panose="02010600040101010101" pitchFamily="2" charset="-122"/>
                <a:ea typeface="华文楷体" panose="02010600040101010101" pitchFamily="2" charset="-122"/>
              </a:rPr>
              <a:t>念</a:t>
            </a:r>
            <a:r>
              <a:rPr lang="zh-CN" altLang="en-US" sz="3600" b="1" dirty="0">
                <a:latin typeface="华文楷体" panose="02010600040101010101" pitchFamily="2" charset="-122"/>
                <a:ea typeface="华文楷体" panose="02010600040101010101" pitchFamily="2" charset="-122"/>
              </a:rPr>
              <a:t>蒙君实视遇厚，</a:t>
            </a:r>
            <a:r>
              <a:rPr lang="zh-CN" altLang="en-US" sz="3600" b="1" dirty="0" smtClean="0">
                <a:latin typeface="华文楷体" panose="02010600040101010101" pitchFamily="2" charset="-122"/>
                <a:ea typeface="华文楷体" panose="02010600040101010101" pitchFamily="2" charset="-122"/>
              </a:rPr>
              <a:t>于反覆不宜</a:t>
            </a:r>
            <a:r>
              <a:rPr lang="zh-CN" altLang="en-US" sz="3600" b="1" dirty="0">
                <a:latin typeface="华文楷体" panose="02010600040101010101" pitchFamily="2" charset="-122"/>
                <a:ea typeface="华文楷体" panose="02010600040101010101" pitchFamily="2" charset="-122"/>
              </a:rPr>
              <a:t>卤莽，故今</a:t>
            </a:r>
            <a:r>
              <a:rPr lang="zh-CN" altLang="en-US" sz="3600" b="1" dirty="0">
                <a:solidFill>
                  <a:srgbClr val="FF0000"/>
                </a:solidFill>
                <a:latin typeface="华文楷体" panose="02010600040101010101" pitchFamily="2" charset="-122"/>
                <a:ea typeface="华文楷体" panose="02010600040101010101" pitchFamily="2" charset="-122"/>
              </a:rPr>
              <a:t>具道所以</a:t>
            </a:r>
            <a:r>
              <a:rPr lang="zh-CN" altLang="en-US" sz="3600" b="1" dirty="0">
                <a:latin typeface="华文楷体" panose="02010600040101010101" pitchFamily="2" charset="-122"/>
                <a:ea typeface="华文楷体" panose="02010600040101010101" pitchFamily="2" charset="-122"/>
              </a:rPr>
              <a:t>，冀君实或</a:t>
            </a:r>
            <a:r>
              <a:rPr lang="zh-CN" altLang="en-US" sz="3600" b="1" dirty="0">
                <a:solidFill>
                  <a:srgbClr val="FF0000"/>
                </a:solidFill>
                <a:latin typeface="华文楷体" panose="02010600040101010101" pitchFamily="2" charset="-122"/>
                <a:ea typeface="华文楷体" panose="02010600040101010101" pitchFamily="2" charset="-122"/>
              </a:rPr>
              <a:t>见恕</a:t>
            </a:r>
            <a:r>
              <a:rPr lang="zh-CN" altLang="en-US" sz="3600" b="1" dirty="0">
                <a:latin typeface="华文楷体" panose="02010600040101010101" pitchFamily="2" charset="-122"/>
                <a:ea typeface="华文楷体" panose="02010600040101010101" pitchFamily="2" charset="-122"/>
              </a:rPr>
              <a:t>也。</a:t>
            </a:r>
            <a:endParaRPr lang="zh-CN" altLang="en-US" sz="3600" b="1" dirty="0">
              <a:latin typeface="华文楷体" panose="02010600040101010101" pitchFamily="2" charset="-122"/>
              <a:ea typeface="华文楷体" panose="02010600040101010101" pitchFamily="2" charset="-122"/>
            </a:endParaRPr>
          </a:p>
          <a:p>
            <a:endParaRPr lang="zh-CN" altLang="en-US" sz="3600" dirty="0">
              <a:latin typeface="华文楷体" panose="02010600040101010101" pitchFamily="2" charset="-122"/>
              <a:ea typeface="华文楷体" panose="02010600040101010101" pitchFamily="2" charset="-122"/>
            </a:endParaRPr>
          </a:p>
        </p:txBody>
      </p:sp>
    </p:spTree>
  </p:cSld>
  <p:clrMapOvr>
    <a:masterClrMapping/>
  </p:clrMapOvr>
  <p:transition spd="slow">
    <p:rand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资源 6@4x"/>
          <p:cNvPicPr>
            <a:picLocks noChangeAspect="1"/>
          </p:cNvPicPr>
          <p:nvPr/>
        </p:nvPicPr>
        <p:blipFill>
          <a:blip r:embed="rId1" cstate="print"/>
          <a:stretch>
            <a:fillRect/>
          </a:stretch>
        </p:blipFill>
        <p:spPr>
          <a:xfrm rot="8820000">
            <a:off x="165100" y="-29210"/>
            <a:ext cx="949325" cy="885825"/>
          </a:xfrm>
          <a:prstGeom prst="rect">
            <a:avLst/>
          </a:prstGeom>
        </p:spPr>
      </p:pic>
      <p:pic>
        <p:nvPicPr>
          <p:cNvPr id="8" name="图片 7" descr="2"/>
          <p:cNvPicPr>
            <a:picLocks noChangeAspect="1"/>
          </p:cNvPicPr>
          <p:nvPr/>
        </p:nvPicPr>
        <p:blipFill>
          <a:blip r:embed="rId2"/>
          <a:stretch>
            <a:fillRect/>
          </a:stretch>
        </p:blipFill>
        <p:spPr>
          <a:xfrm>
            <a:off x="635" y="-216535"/>
            <a:ext cx="2952115" cy="2200275"/>
          </a:xfrm>
          <a:prstGeom prst="rect">
            <a:avLst/>
          </a:prstGeom>
        </p:spPr>
      </p:pic>
      <p:pic>
        <p:nvPicPr>
          <p:cNvPr id="5" name="图片 4" descr="图片4"/>
          <p:cNvPicPr>
            <a:picLocks noChangeAspect="1"/>
          </p:cNvPicPr>
          <p:nvPr/>
        </p:nvPicPr>
        <p:blipFill>
          <a:blip r:embed="rId3"/>
          <a:stretch>
            <a:fillRect/>
          </a:stretch>
        </p:blipFill>
        <p:spPr>
          <a:xfrm>
            <a:off x="711835" y="155575"/>
            <a:ext cx="1120140" cy="1176020"/>
          </a:xfrm>
          <a:prstGeom prst="rect">
            <a:avLst/>
          </a:prstGeom>
        </p:spPr>
      </p:pic>
      <p:pic>
        <p:nvPicPr>
          <p:cNvPr id="7" name="图片 6"/>
          <p:cNvPicPr>
            <a:picLocks noChangeAspect="1"/>
          </p:cNvPicPr>
          <p:nvPr/>
        </p:nvPicPr>
        <p:blipFill>
          <a:blip r:embed="rId4">
            <a:extLst>
              <a:ext uri="{BEBA8EAE-BF5A-486C-A8C5-ECC9F3942E4B}">
                <a14:imgProps xmlns:a14="http://schemas.microsoft.com/office/drawing/2010/main">
                  <a14:imgLayer r:embed="rId5">
                    <a14:imgEffect>
                      <a14:colorTemperature colorTemp="10375"/>
                    </a14:imgEffect>
                    <a14:imgEffect>
                      <a14:saturation sat="58000"/>
                    </a14:imgEffect>
                  </a14:imgLayer>
                </a14:imgProps>
              </a:ext>
              <a:ext uri="{28A0092B-C50C-407E-A947-70E740481C1C}">
                <a14:useLocalDpi xmlns:a14="http://schemas.microsoft.com/office/drawing/2010/main" val="0"/>
              </a:ext>
            </a:extLst>
          </a:blip>
          <a:stretch>
            <a:fillRect/>
          </a:stretch>
        </p:blipFill>
        <p:spPr>
          <a:xfrm>
            <a:off x="9908903" y="3050345"/>
            <a:ext cx="3719195" cy="5313045"/>
          </a:xfrm>
          <a:prstGeom prst="rect">
            <a:avLst/>
          </a:prstGeom>
        </p:spPr>
      </p:pic>
      <p:pic>
        <p:nvPicPr>
          <p:cNvPr id="10" name="图片 9" descr="2"/>
          <p:cNvPicPr>
            <a:picLocks noChangeAspect="1"/>
          </p:cNvPicPr>
          <p:nvPr/>
        </p:nvPicPr>
        <p:blipFill>
          <a:blip r:embed="rId2"/>
          <a:stretch>
            <a:fillRect/>
          </a:stretch>
        </p:blipFill>
        <p:spPr>
          <a:xfrm rot="20220000">
            <a:off x="635" y="-15875"/>
            <a:ext cx="2952115" cy="2200275"/>
          </a:xfrm>
          <a:prstGeom prst="rect">
            <a:avLst/>
          </a:prstGeom>
        </p:spPr>
      </p:pic>
      <p:sp>
        <p:nvSpPr>
          <p:cNvPr id="9" name="文本框 34"/>
          <p:cNvSpPr txBox="1"/>
          <p:nvPr/>
        </p:nvSpPr>
        <p:spPr>
          <a:xfrm>
            <a:off x="2110313" y="560436"/>
            <a:ext cx="6707116" cy="707886"/>
          </a:xfrm>
          <a:prstGeom prst="rect">
            <a:avLst/>
          </a:prstGeom>
          <a:noFill/>
        </p:spPr>
        <p:txBody>
          <a:bodyPr wrap="square" rtlCol="0">
            <a:spAutoFit/>
          </a:bodyPr>
          <a:lstStyle/>
          <a:p>
            <a:r>
              <a:rPr lang="zh-CN" altLang="en-US" sz="4000" b="1" dirty="0" smtClean="0">
                <a:solidFill>
                  <a:schemeClr val="tx1">
                    <a:lumMod val="85000"/>
                    <a:lumOff val="15000"/>
                  </a:schemeClr>
                </a:solidFill>
                <a:latin typeface="华文行楷" panose="02010800040101010101" pitchFamily="2" charset="-122"/>
                <a:ea typeface="华文行楷" panose="02010800040101010101" pitchFamily="2" charset="-122"/>
              </a:rPr>
              <a:t>六、结构梳理</a:t>
            </a:r>
            <a:endParaRPr lang="zh-CN" altLang="en-US" sz="4000" b="1" dirty="0">
              <a:solidFill>
                <a:schemeClr val="tx1">
                  <a:lumMod val="85000"/>
                  <a:lumOff val="15000"/>
                </a:schemeClr>
              </a:solidFill>
              <a:latin typeface="华文行楷" panose="02010800040101010101" pitchFamily="2" charset="-122"/>
              <a:ea typeface="华文行楷" panose="02010800040101010101" pitchFamily="2" charset="-122"/>
            </a:endParaRPr>
          </a:p>
        </p:txBody>
      </p:sp>
      <p:sp>
        <p:nvSpPr>
          <p:cNvPr id="3" name="TextBox 2"/>
          <p:cNvSpPr txBox="1"/>
          <p:nvPr/>
        </p:nvSpPr>
        <p:spPr>
          <a:xfrm>
            <a:off x="222097" y="3225577"/>
            <a:ext cx="3151410" cy="646331"/>
          </a:xfrm>
          <a:prstGeom prst="rect">
            <a:avLst/>
          </a:prstGeom>
          <a:noFill/>
        </p:spPr>
        <p:txBody>
          <a:bodyPr wrap="square" rtlCol="0">
            <a:spAutoFit/>
          </a:bodyPr>
          <a:lstStyle/>
          <a:p>
            <a:r>
              <a:rPr lang="zh-CN" altLang="en-US" sz="3600" b="1" dirty="0" smtClean="0">
                <a:solidFill>
                  <a:schemeClr val="tx1">
                    <a:lumMod val="85000"/>
                    <a:lumOff val="15000"/>
                  </a:schemeClr>
                </a:solidFill>
                <a:latin typeface="华文楷体" panose="02010600040101010101" pitchFamily="2" charset="-122"/>
                <a:ea typeface="华文楷体" panose="02010600040101010101" pitchFamily="2" charset="-122"/>
              </a:rPr>
              <a:t>答司马谏议书</a:t>
            </a:r>
            <a:endParaRPr lang="zh-CN" altLang="en-US" sz="3600" b="1" dirty="0">
              <a:solidFill>
                <a:schemeClr val="tx1">
                  <a:lumMod val="85000"/>
                  <a:lumOff val="15000"/>
                </a:schemeClr>
              </a:solidFill>
              <a:latin typeface="华文楷体" panose="02010600040101010101" pitchFamily="2" charset="-122"/>
              <a:ea typeface="华文楷体" panose="02010600040101010101" pitchFamily="2" charset="-122"/>
            </a:endParaRPr>
          </a:p>
        </p:txBody>
      </p:sp>
      <p:sp>
        <p:nvSpPr>
          <p:cNvPr id="4" name="左大括号 3"/>
          <p:cNvSpPr/>
          <p:nvPr/>
        </p:nvSpPr>
        <p:spPr>
          <a:xfrm>
            <a:off x="3265268" y="1491343"/>
            <a:ext cx="669471" cy="4114800"/>
          </a:xfrm>
          <a:prstGeom prst="leftBrace">
            <a:avLst>
              <a:gd name="adj1" fmla="val 44105"/>
              <a:gd name="adj2" fmla="val 49700"/>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sp>
        <p:nvSpPr>
          <p:cNvPr id="6" name="TextBox 5"/>
          <p:cNvSpPr txBox="1"/>
          <p:nvPr/>
        </p:nvSpPr>
        <p:spPr>
          <a:xfrm>
            <a:off x="4136571" y="1491343"/>
            <a:ext cx="4680858" cy="461665"/>
          </a:xfrm>
          <a:prstGeom prst="rect">
            <a:avLst/>
          </a:prstGeom>
          <a:noFill/>
        </p:spPr>
        <p:txBody>
          <a:bodyPr wrap="square" rtlCol="0">
            <a:spAutoFit/>
          </a:bodyPr>
          <a:lstStyle/>
          <a:p>
            <a:r>
              <a:rPr lang="zh-CN" altLang="en-US" sz="2400" dirty="0" smtClean="0"/>
              <a:t>一、交代写信的原因和目的</a:t>
            </a:r>
            <a:endParaRPr lang="zh-CN" altLang="en-US" sz="2400" dirty="0"/>
          </a:p>
        </p:txBody>
      </p:sp>
      <p:sp>
        <p:nvSpPr>
          <p:cNvPr id="12" name="TextBox 11"/>
          <p:cNvSpPr txBox="1"/>
          <p:nvPr/>
        </p:nvSpPr>
        <p:spPr>
          <a:xfrm>
            <a:off x="4136571" y="3225577"/>
            <a:ext cx="2209800" cy="830997"/>
          </a:xfrm>
          <a:prstGeom prst="rect">
            <a:avLst/>
          </a:prstGeom>
          <a:noFill/>
        </p:spPr>
        <p:txBody>
          <a:bodyPr wrap="square" rtlCol="0">
            <a:spAutoFit/>
          </a:bodyPr>
          <a:lstStyle/>
          <a:p>
            <a:r>
              <a:rPr lang="zh-CN" altLang="en-US" sz="2400" dirty="0"/>
              <a:t>二</a:t>
            </a:r>
            <a:r>
              <a:rPr lang="zh-CN" altLang="en-US" sz="2400" dirty="0" smtClean="0"/>
              <a:t>、驳斥谬论 </a:t>
            </a:r>
            <a:endParaRPr lang="en-US" altLang="zh-CN" sz="2400" dirty="0" smtClean="0"/>
          </a:p>
          <a:p>
            <a:r>
              <a:rPr lang="en-US" altLang="zh-CN" sz="2400" dirty="0"/>
              <a:t> </a:t>
            </a:r>
            <a:r>
              <a:rPr lang="en-US" altLang="zh-CN" sz="2400" dirty="0" smtClean="0"/>
              <a:t>      </a:t>
            </a:r>
            <a:r>
              <a:rPr lang="zh-CN" altLang="en-US" sz="2400" dirty="0" smtClean="0"/>
              <a:t>分析原因</a:t>
            </a:r>
            <a:endParaRPr lang="zh-CN" altLang="en-US" sz="2400" dirty="0"/>
          </a:p>
        </p:txBody>
      </p:sp>
      <p:sp>
        <p:nvSpPr>
          <p:cNvPr id="13" name="TextBox 12"/>
          <p:cNvSpPr txBox="1"/>
          <p:nvPr/>
        </p:nvSpPr>
        <p:spPr>
          <a:xfrm>
            <a:off x="4136571" y="5166250"/>
            <a:ext cx="4680858" cy="461665"/>
          </a:xfrm>
          <a:prstGeom prst="rect">
            <a:avLst/>
          </a:prstGeom>
          <a:noFill/>
        </p:spPr>
        <p:txBody>
          <a:bodyPr wrap="square" rtlCol="0">
            <a:spAutoFit/>
          </a:bodyPr>
          <a:lstStyle/>
          <a:p>
            <a:r>
              <a:rPr lang="zh-CN" altLang="en-US" sz="2400" dirty="0"/>
              <a:t>三</a:t>
            </a:r>
            <a:r>
              <a:rPr lang="zh-CN" altLang="en-US" sz="2400" dirty="0" smtClean="0"/>
              <a:t>、书信常规的结尾</a:t>
            </a:r>
            <a:endParaRPr lang="zh-CN" altLang="en-US" sz="2400" dirty="0"/>
          </a:p>
        </p:txBody>
      </p:sp>
      <p:sp>
        <p:nvSpPr>
          <p:cNvPr id="15" name="左大括号 14"/>
          <p:cNvSpPr/>
          <p:nvPr/>
        </p:nvSpPr>
        <p:spPr>
          <a:xfrm>
            <a:off x="6238449" y="2100696"/>
            <a:ext cx="467152" cy="2896091"/>
          </a:xfrm>
          <a:prstGeom prst="leftBrace">
            <a:avLst>
              <a:gd name="adj1" fmla="val 31097"/>
              <a:gd name="adj2" fmla="val 50601"/>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sp>
        <p:nvSpPr>
          <p:cNvPr id="16" name="TextBox 15"/>
          <p:cNvSpPr txBox="1"/>
          <p:nvPr/>
        </p:nvSpPr>
        <p:spPr>
          <a:xfrm>
            <a:off x="6694713" y="2100449"/>
            <a:ext cx="1937656" cy="461665"/>
          </a:xfrm>
          <a:prstGeom prst="rect">
            <a:avLst/>
          </a:prstGeom>
          <a:noFill/>
        </p:spPr>
        <p:txBody>
          <a:bodyPr wrap="square" rtlCol="0">
            <a:spAutoFit/>
          </a:bodyPr>
          <a:lstStyle/>
          <a:p>
            <a:r>
              <a:rPr lang="zh-CN" altLang="en-US" sz="2400" dirty="0" smtClean="0"/>
              <a:t>驳 “侵官”</a:t>
            </a:r>
            <a:endParaRPr lang="zh-CN" altLang="en-US" sz="2400" dirty="0"/>
          </a:p>
        </p:txBody>
      </p:sp>
      <p:sp>
        <p:nvSpPr>
          <p:cNvPr id="17" name="TextBox 16"/>
          <p:cNvSpPr txBox="1"/>
          <p:nvPr/>
        </p:nvSpPr>
        <p:spPr>
          <a:xfrm>
            <a:off x="6694713" y="2994744"/>
            <a:ext cx="1937656" cy="461665"/>
          </a:xfrm>
          <a:prstGeom prst="rect">
            <a:avLst/>
          </a:prstGeom>
          <a:noFill/>
        </p:spPr>
        <p:txBody>
          <a:bodyPr wrap="square" rtlCol="0">
            <a:spAutoFit/>
          </a:bodyPr>
          <a:lstStyle/>
          <a:p>
            <a:r>
              <a:rPr lang="zh-CN" altLang="en-US" sz="2400" dirty="0" smtClean="0"/>
              <a:t>驳 “生事”</a:t>
            </a:r>
            <a:endParaRPr lang="zh-CN" altLang="en-US" sz="2400" dirty="0"/>
          </a:p>
        </p:txBody>
      </p:sp>
      <p:sp>
        <p:nvSpPr>
          <p:cNvPr id="18" name="TextBox 17"/>
          <p:cNvSpPr txBox="1"/>
          <p:nvPr/>
        </p:nvSpPr>
        <p:spPr>
          <a:xfrm>
            <a:off x="6694713" y="3776561"/>
            <a:ext cx="1937656" cy="461665"/>
          </a:xfrm>
          <a:prstGeom prst="rect">
            <a:avLst/>
          </a:prstGeom>
          <a:noFill/>
        </p:spPr>
        <p:txBody>
          <a:bodyPr wrap="square" rtlCol="0">
            <a:spAutoFit/>
          </a:bodyPr>
          <a:lstStyle/>
          <a:p>
            <a:r>
              <a:rPr lang="zh-CN" altLang="en-US" sz="2400" dirty="0" smtClean="0"/>
              <a:t>驳 “征利”</a:t>
            </a:r>
            <a:endParaRPr lang="zh-CN" altLang="en-US" sz="2400" dirty="0"/>
          </a:p>
        </p:txBody>
      </p:sp>
      <p:sp>
        <p:nvSpPr>
          <p:cNvPr id="19" name="TextBox 18"/>
          <p:cNvSpPr txBox="1"/>
          <p:nvPr/>
        </p:nvSpPr>
        <p:spPr>
          <a:xfrm>
            <a:off x="6694713" y="4552429"/>
            <a:ext cx="1937656" cy="461665"/>
          </a:xfrm>
          <a:prstGeom prst="rect">
            <a:avLst/>
          </a:prstGeom>
          <a:noFill/>
        </p:spPr>
        <p:txBody>
          <a:bodyPr wrap="square" rtlCol="0">
            <a:spAutoFit/>
          </a:bodyPr>
          <a:lstStyle/>
          <a:p>
            <a:r>
              <a:rPr lang="zh-CN" altLang="en-US" sz="2400" dirty="0" smtClean="0"/>
              <a:t>驳 “拒谏”</a:t>
            </a:r>
            <a:endParaRPr lang="zh-CN" altLang="en-US" sz="2400" dirty="0"/>
          </a:p>
        </p:txBody>
      </p:sp>
      <p:sp>
        <p:nvSpPr>
          <p:cNvPr id="20" name="右箭头 19"/>
          <p:cNvSpPr/>
          <p:nvPr/>
        </p:nvSpPr>
        <p:spPr>
          <a:xfrm>
            <a:off x="8381996" y="2215988"/>
            <a:ext cx="819331" cy="230586"/>
          </a:xfrm>
          <a:prstGeom prst="rightArrow">
            <a:avLst>
              <a:gd name="adj1" fmla="val 50000"/>
              <a:gd name="adj2" fmla="val 13879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9307282" y="1877363"/>
            <a:ext cx="1711252" cy="830997"/>
          </a:xfrm>
          <a:prstGeom prst="rect">
            <a:avLst/>
          </a:prstGeom>
          <a:noFill/>
          <a:ln w="28575">
            <a:solidFill>
              <a:srgbClr val="FF0000"/>
            </a:solidFill>
          </a:ln>
        </p:spPr>
        <p:txBody>
          <a:bodyPr wrap="square" rtlCol="0">
            <a:spAutoFit/>
          </a:bodyPr>
          <a:lstStyle/>
          <a:p>
            <a:r>
              <a:rPr lang="zh-CN" altLang="en-US" sz="2400" dirty="0"/>
              <a:t>受命于</a:t>
            </a:r>
            <a:r>
              <a:rPr lang="zh-CN" altLang="en-US" sz="2400" dirty="0" smtClean="0"/>
              <a:t>人主</a:t>
            </a:r>
            <a:endParaRPr lang="en-US" altLang="zh-CN" sz="2400" dirty="0" smtClean="0"/>
          </a:p>
          <a:p>
            <a:r>
              <a:rPr lang="zh-CN" altLang="en-US" sz="2400" dirty="0"/>
              <a:t>议</a:t>
            </a:r>
            <a:r>
              <a:rPr lang="zh-CN" altLang="en-US" sz="2400" dirty="0" smtClean="0"/>
              <a:t>修于朝廷</a:t>
            </a:r>
            <a:endParaRPr lang="zh-CN" altLang="en-US" sz="2400" dirty="0"/>
          </a:p>
        </p:txBody>
      </p:sp>
      <p:sp>
        <p:nvSpPr>
          <p:cNvPr id="22" name="右箭头 21"/>
          <p:cNvSpPr/>
          <p:nvPr/>
        </p:nvSpPr>
        <p:spPr>
          <a:xfrm>
            <a:off x="8381995" y="3110284"/>
            <a:ext cx="819331" cy="230586"/>
          </a:xfrm>
          <a:prstGeom prst="rightArrow">
            <a:avLst>
              <a:gd name="adj1" fmla="val 50000"/>
              <a:gd name="adj2" fmla="val 13879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9307284" y="2810078"/>
            <a:ext cx="1711250" cy="830997"/>
          </a:xfrm>
          <a:prstGeom prst="rect">
            <a:avLst/>
          </a:prstGeom>
          <a:noFill/>
        </p:spPr>
        <p:txBody>
          <a:bodyPr wrap="square" rtlCol="0">
            <a:spAutoFit/>
          </a:bodyPr>
          <a:lstStyle/>
          <a:p>
            <a:r>
              <a:rPr lang="zh-CN" altLang="en-US" sz="2400" dirty="0" smtClean="0"/>
              <a:t>举先王之政</a:t>
            </a:r>
            <a:endParaRPr lang="en-US" altLang="zh-CN" sz="2400" dirty="0" smtClean="0"/>
          </a:p>
          <a:p>
            <a:r>
              <a:rPr lang="zh-CN" altLang="en-US" sz="2400" dirty="0" smtClean="0"/>
              <a:t>以兴利除弊</a:t>
            </a:r>
            <a:endParaRPr lang="zh-CN" altLang="en-US" sz="2400" dirty="0"/>
          </a:p>
        </p:txBody>
      </p:sp>
      <p:sp>
        <p:nvSpPr>
          <p:cNvPr id="24" name="右箭头 23"/>
          <p:cNvSpPr/>
          <p:nvPr/>
        </p:nvSpPr>
        <p:spPr>
          <a:xfrm>
            <a:off x="8381993" y="3941281"/>
            <a:ext cx="819331" cy="230586"/>
          </a:xfrm>
          <a:prstGeom prst="rightArrow">
            <a:avLst>
              <a:gd name="adj1" fmla="val 50000"/>
              <a:gd name="adj2" fmla="val 13879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9307282" y="3825741"/>
            <a:ext cx="1937656" cy="461665"/>
          </a:xfrm>
          <a:prstGeom prst="rect">
            <a:avLst/>
          </a:prstGeom>
          <a:noFill/>
        </p:spPr>
        <p:txBody>
          <a:bodyPr wrap="square" rtlCol="0">
            <a:spAutoFit/>
          </a:bodyPr>
          <a:lstStyle/>
          <a:p>
            <a:r>
              <a:rPr lang="zh-CN" altLang="en-US" sz="2400" dirty="0" smtClean="0"/>
              <a:t>为天下理财</a:t>
            </a:r>
            <a:endParaRPr lang="zh-CN" altLang="en-US" sz="2400" dirty="0"/>
          </a:p>
        </p:txBody>
      </p:sp>
      <p:sp>
        <p:nvSpPr>
          <p:cNvPr id="26" name="右箭头 25"/>
          <p:cNvSpPr/>
          <p:nvPr/>
        </p:nvSpPr>
        <p:spPr>
          <a:xfrm>
            <a:off x="8363120" y="4667968"/>
            <a:ext cx="819331" cy="230586"/>
          </a:xfrm>
          <a:prstGeom prst="rightArrow">
            <a:avLst>
              <a:gd name="adj1" fmla="val 50000"/>
              <a:gd name="adj2" fmla="val 13879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p:nvSpPr>
        <p:spPr>
          <a:xfrm>
            <a:off x="9307284" y="4367762"/>
            <a:ext cx="1711250" cy="830997"/>
          </a:xfrm>
          <a:prstGeom prst="rect">
            <a:avLst/>
          </a:prstGeom>
          <a:noFill/>
        </p:spPr>
        <p:txBody>
          <a:bodyPr wrap="square" rtlCol="0">
            <a:spAutoFit/>
          </a:bodyPr>
          <a:lstStyle/>
          <a:p>
            <a:pPr algn="ctr"/>
            <a:r>
              <a:rPr lang="zh-CN" altLang="en-US" sz="2400" dirty="0" smtClean="0"/>
              <a:t>辟 邪 说</a:t>
            </a:r>
            <a:endParaRPr lang="en-US" altLang="zh-CN" sz="2400" dirty="0" smtClean="0"/>
          </a:p>
          <a:p>
            <a:pPr algn="ctr"/>
            <a:r>
              <a:rPr lang="zh-CN" altLang="en-US" sz="2400" dirty="0" smtClean="0"/>
              <a:t>难 壬 人</a:t>
            </a:r>
            <a:endParaRPr lang="zh-CN" altLang="en-US" sz="2400" dirty="0"/>
          </a:p>
        </p:txBody>
      </p:sp>
      <p:sp>
        <p:nvSpPr>
          <p:cNvPr id="30" name="矩形 29"/>
          <p:cNvSpPr/>
          <p:nvPr/>
        </p:nvSpPr>
        <p:spPr>
          <a:xfrm>
            <a:off x="9307282" y="2832646"/>
            <a:ext cx="1711252" cy="83099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9307282" y="3825741"/>
            <a:ext cx="1711252" cy="46166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9307284" y="4367762"/>
            <a:ext cx="1711250" cy="79848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rand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资源 6@4x"/>
          <p:cNvPicPr>
            <a:picLocks noChangeAspect="1"/>
          </p:cNvPicPr>
          <p:nvPr/>
        </p:nvPicPr>
        <p:blipFill>
          <a:blip r:embed="rId1" cstate="print"/>
          <a:stretch>
            <a:fillRect/>
          </a:stretch>
        </p:blipFill>
        <p:spPr>
          <a:xfrm rot="8820000">
            <a:off x="165100" y="-29210"/>
            <a:ext cx="949325" cy="885825"/>
          </a:xfrm>
          <a:prstGeom prst="rect">
            <a:avLst/>
          </a:prstGeom>
        </p:spPr>
      </p:pic>
      <p:pic>
        <p:nvPicPr>
          <p:cNvPr id="8" name="图片 7" descr="2"/>
          <p:cNvPicPr>
            <a:picLocks noChangeAspect="1"/>
          </p:cNvPicPr>
          <p:nvPr/>
        </p:nvPicPr>
        <p:blipFill>
          <a:blip r:embed="rId2"/>
          <a:stretch>
            <a:fillRect/>
          </a:stretch>
        </p:blipFill>
        <p:spPr>
          <a:xfrm>
            <a:off x="635" y="-216535"/>
            <a:ext cx="2952115" cy="2200275"/>
          </a:xfrm>
          <a:prstGeom prst="rect">
            <a:avLst/>
          </a:prstGeom>
        </p:spPr>
      </p:pic>
      <p:pic>
        <p:nvPicPr>
          <p:cNvPr id="5" name="图片 4" descr="图片4"/>
          <p:cNvPicPr>
            <a:picLocks noChangeAspect="1"/>
          </p:cNvPicPr>
          <p:nvPr/>
        </p:nvPicPr>
        <p:blipFill>
          <a:blip r:embed="rId3"/>
          <a:stretch>
            <a:fillRect/>
          </a:stretch>
        </p:blipFill>
        <p:spPr>
          <a:xfrm>
            <a:off x="711835" y="155575"/>
            <a:ext cx="1120140" cy="1176020"/>
          </a:xfrm>
          <a:prstGeom prst="rect">
            <a:avLst/>
          </a:prstGeom>
        </p:spPr>
      </p:pic>
      <p:pic>
        <p:nvPicPr>
          <p:cNvPr id="7" name="图片 6"/>
          <p:cNvPicPr>
            <a:picLocks noChangeAspect="1"/>
          </p:cNvPicPr>
          <p:nvPr/>
        </p:nvPicPr>
        <p:blipFill>
          <a:blip r:embed="rId4">
            <a:extLst>
              <a:ext uri="{BEBA8EAE-BF5A-486C-A8C5-ECC9F3942E4B}">
                <a14:imgProps xmlns:a14="http://schemas.microsoft.com/office/drawing/2010/main">
                  <a14:imgLayer r:embed="rId5">
                    <a14:imgEffect>
                      <a14:colorTemperature colorTemp="10375"/>
                    </a14:imgEffect>
                    <a14:imgEffect>
                      <a14:saturation sat="58000"/>
                    </a14:imgEffect>
                  </a14:imgLayer>
                </a14:imgProps>
              </a:ext>
              <a:ext uri="{28A0092B-C50C-407E-A947-70E740481C1C}">
                <a14:useLocalDpi xmlns:a14="http://schemas.microsoft.com/office/drawing/2010/main" val="0"/>
              </a:ext>
            </a:extLst>
          </a:blip>
          <a:stretch>
            <a:fillRect/>
          </a:stretch>
        </p:blipFill>
        <p:spPr>
          <a:xfrm>
            <a:off x="9789160" y="2468245"/>
            <a:ext cx="3719195" cy="5313045"/>
          </a:xfrm>
          <a:prstGeom prst="rect">
            <a:avLst/>
          </a:prstGeom>
        </p:spPr>
      </p:pic>
      <p:pic>
        <p:nvPicPr>
          <p:cNvPr id="10" name="图片 9" descr="2"/>
          <p:cNvPicPr>
            <a:picLocks noChangeAspect="1"/>
          </p:cNvPicPr>
          <p:nvPr/>
        </p:nvPicPr>
        <p:blipFill>
          <a:blip r:embed="rId2"/>
          <a:stretch>
            <a:fillRect/>
          </a:stretch>
        </p:blipFill>
        <p:spPr>
          <a:xfrm rot="20220000">
            <a:off x="635" y="-15875"/>
            <a:ext cx="2952115" cy="2200275"/>
          </a:xfrm>
          <a:prstGeom prst="rect">
            <a:avLst/>
          </a:prstGeom>
        </p:spPr>
      </p:pic>
      <p:sp>
        <p:nvSpPr>
          <p:cNvPr id="9" name="TextBox 8"/>
          <p:cNvSpPr txBox="1"/>
          <p:nvPr/>
        </p:nvSpPr>
        <p:spPr>
          <a:xfrm>
            <a:off x="1831974" y="2271333"/>
            <a:ext cx="8217725" cy="1323439"/>
          </a:xfrm>
          <a:prstGeom prst="rect">
            <a:avLst/>
          </a:prstGeom>
          <a:noFill/>
        </p:spPr>
        <p:txBody>
          <a:bodyPr wrap="square" rtlCol="0">
            <a:spAutoFit/>
          </a:bodyPr>
          <a:lstStyle/>
          <a:p>
            <a:r>
              <a:rPr lang="en-US" altLang="zh-CN" sz="4000" b="1" dirty="0" smtClean="0">
                <a:solidFill>
                  <a:schemeClr val="tx1">
                    <a:lumMod val="85000"/>
                    <a:lumOff val="15000"/>
                  </a:schemeClr>
                </a:solidFill>
                <a:latin typeface="华文新魏" panose="02010800040101010101" pitchFamily="2" charset="-122"/>
                <a:ea typeface="华文新魏" panose="02010800040101010101" pitchFamily="2" charset="-122"/>
              </a:rPr>
              <a:t>1</a:t>
            </a:r>
            <a:r>
              <a:rPr lang="zh-CN" altLang="en-US" sz="4000" b="1" dirty="0" smtClean="0">
                <a:solidFill>
                  <a:schemeClr val="tx1">
                    <a:lumMod val="85000"/>
                    <a:lumOff val="15000"/>
                  </a:schemeClr>
                </a:solidFill>
                <a:latin typeface="华文新魏" panose="02010800040101010101" pitchFamily="2" charset="-122"/>
                <a:ea typeface="华文新魏" panose="02010800040101010101" pitchFamily="2" charset="-122"/>
              </a:rPr>
              <a:t>、熟读全文。</a:t>
            </a:r>
            <a:endParaRPr lang="en-US" altLang="zh-CN" sz="4000" b="1" dirty="0" smtClean="0">
              <a:solidFill>
                <a:schemeClr val="tx1">
                  <a:lumMod val="85000"/>
                  <a:lumOff val="15000"/>
                </a:schemeClr>
              </a:solidFill>
              <a:latin typeface="华文新魏" panose="02010800040101010101" pitchFamily="2" charset="-122"/>
              <a:ea typeface="华文新魏" panose="02010800040101010101" pitchFamily="2" charset="-122"/>
            </a:endParaRPr>
          </a:p>
          <a:p>
            <a:r>
              <a:rPr lang="en-US" altLang="zh-CN" sz="4000" b="1" dirty="0" smtClean="0">
                <a:solidFill>
                  <a:schemeClr val="tx1">
                    <a:lumMod val="85000"/>
                    <a:lumOff val="15000"/>
                  </a:schemeClr>
                </a:solidFill>
                <a:latin typeface="华文新魏" panose="02010800040101010101" pitchFamily="2" charset="-122"/>
                <a:ea typeface="华文新魏" panose="02010800040101010101" pitchFamily="2" charset="-122"/>
              </a:rPr>
              <a:t>2</a:t>
            </a:r>
            <a:r>
              <a:rPr lang="zh-CN" altLang="en-US" sz="4000" b="1" dirty="0" smtClean="0">
                <a:solidFill>
                  <a:schemeClr val="tx1">
                    <a:lumMod val="85000"/>
                    <a:lumOff val="15000"/>
                  </a:schemeClr>
                </a:solidFill>
                <a:latin typeface="华文新魏" panose="02010800040101010101" pitchFamily="2" charset="-122"/>
                <a:ea typeface="华文新魏" panose="02010800040101010101" pitchFamily="2" charset="-122"/>
              </a:rPr>
              <a:t>、完成第一课时作业。</a:t>
            </a:r>
            <a:endParaRPr lang="zh-CN" altLang="en-US" sz="4000" b="1" dirty="0">
              <a:solidFill>
                <a:schemeClr val="tx1">
                  <a:lumMod val="85000"/>
                  <a:lumOff val="15000"/>
                </a:schemeClr>
              </a:solidFill>
              <a:latin typeface="华文新魏" panose="02010800040101010101" pitchFamily="2" charset="-122"/>
              <a:ea typeface="华文新魏" panose="02010800040101010101" pitchFamily="2" charset="-122"/>
            </a:endParaRPr>
          </a:p>
        </p:txBody>
      </p:sp>
      <p:sp>
        <p:nvSpPr>
          <p:cNvPr id="11" name="文本框 34"/>
          <p:cNvSpPr txBox="1"/>
          <p:nvPr/>
        </p:nvSpPr>
        <p:spPr>
          <a:xfrm>
            <a:off x="2110313" y="560436"/>
            <a:ext cx="6707116" cy="707886"/>
          </a:xfrm>
          <a:prstGeom prst="rect">
            <a:avLst/>
          </a:prstGeom>
          <a:noFill/>
        </p:spPr>
        <p:txBody>
          <a:bodyPr wrap="square" rtlCol="0">
            <a:spAutoFit/>
          </a:bodyPr>
          <a:lstStyle/>
          <a:p>
            <a:r>
              <a:rPr lang="zh-CN" altLang="en-US" sz="4000" b="1" dirty="0" smtClean="0">
                <a:solidFill>
                  <a:schemeClr val="tx1">
                    <a:lumMod val="85000"/>
                    <a:lumOff val="15000"/>
                  </a:schemeClr>
                </a:solidFill>
                <a:latin typeface="华文行楷" panose="02010800040101010101" pitchFamily="2" charset="-122"/>
                <a:ea typeface="华文行楷" panose="02010800040101010101" pitchFamily="2" charset="-122"/>
              </a:rPr>
              <a:t>七、作业</a:t>
            </a:r>
            <a:endParaRPr lang="zh-CN" altLang="en-US" sz="4000" b="1" dirty="0">
              <a:solidFill>
                <a:schemeClr val="tx1">
                  <a:lumMod val="85000"/>
                  <a:lumOff val="15000"/>
                </a:schemeClr>
              </a:solidFill>
              <a:latin typeface="华文行楷" panose="02010800040101010101" pitchFamily="2" charset="-122"/>
              <a:ea typeface="华文行楷" panose="02010800040101010101" pitchFamily="2" charset="-122"/>
            </a:endParaRPr>
          </a:p>
        </p:txBody>
      </p:sp>
    </p:spTree>
  </p:cSld>
  <p:clrMapOvr>
    <a:masterClrMapping/>
  </p:clrMapOvr>
  <p:transition spd="slow">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0b368de67830206ce918468f5eb6e59a"/>
          <p:cNvPicPr>
            <a:picLocks noChangeAspect="1"/>
          </p:cNvPicPr>
          <p:nvPr/>
        </p:nvPicPr>
        <p:blipFill>
          <a:blip r:embed="rId1"/>
          <a:srcRect r="72554"/>
          <a:stretch>
            <a:fillRect/>
          </a:stretch>
        </p:blipFill>
        <p:spPr>
          <a:xfrm>
            <a:off x="7085" y="-70587"/>
            <a:ext cx="5109202" cy="6902227"/>
          </a:xfrm>
          <a:prstGeom prst="rect">
            <a:avLst/>
          </a:prstGeom>
        </p:spPr>
      </p:pic>
      <p:pic>
        <p:nvPicPr>
          <p:cNvPr id="2" name="图片 1" descr="资源 6@4x"/>
          <p:cNvPicPr>
            <a:picLocks noChangeAspect="1"/>
          </p:cNvPicPr>
          <p:nvPr/>
        </p:nvPicPr>
        <p:blipFill>
          <a:blip r:embed="rId2" cstate="print"/>
          <a:stretch>
            <a:fillRect/>
          </a:stretch>
        </p:blipFill>
        <p:spPr>
          <a:xfrm rot="8820000">
            <a:off x="165100" y="-29210"/>
            <a:ext cx="949325" cy="885825"/>
          </a:xfrm>
          <a:prstGeom prst="rect">
            <a:avLst/>
          </a:prstGeom>
        </p:spPr>
      </p:pic>
      <p:pic>
        <p:nvPicPr>
          <p:cNvPr id="8" name="图片 7" descr="2"/>
          <p:cNvPicPr>
            <a:picLocks noChangeAspect="1"/>
          </p:cNvPicPr>
          <p:nvPr/>
        </p:nvPicPr>
        <p:blipFill>
          <a:blip r:embed="rId3"/>
          <a:stretch>
            <a:fillRect/>
          </a:stretch>
        </p:blipFill>
        <p:spPr>
          <a:xfrm rot="21180000">
            <a:off x="96520" y="-386715"/>
            <a:ext cx="2145030" cy="1598930"/>
          </a:xfrm>
          <a:prstGeom prst="rect">
            <a:avLst/>
          </a:prstGeom>
        </p:spPr>
      </p:pic>
      <p:sp>
        <p:nvSpPr>
          <p:cNvPr id="9" name="矩形 8"/>
          <p:cNvSpPr/>
          <p:nvPr/>
        </p:nvSpPr>
        <p:spPr>
          <a:xfrm>
            <a:off x="5845175" y="3380105"/>
            <a:ext cx="6366510" cy="1812925"/>
          </a:xfrm>
          <a:prstGeom prst="rect">
            <a:avLst/>
          </a:prstGeom>
          <a:solidFill>
            <a:srgbClr val="3F8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p:cNvSpPr txBox="1"/>
          <p:nvPr/>
        </p:nvSpPr>
        <p:spPr>
          <a:xfrm>
            <a:off x="5741670" y="3609458"/>
            <a:ext cx="6573520" cy="1414780"/>
          </a:xfrm>
          <a:prstGeom prst="rect">
            <a:avLst/>
          </a:prstGeom>
          <a:noFill/>
        </p:spPr>
        <p:txBody>
          <a:bodyPr wrap="square" rtlCol="0">
            <a:spAutoFit/>
          </a:bodyPr>
          <a:lstStyle/>
          <a:p>
            <a:pPr algn="ctr"/>
            <a:r>
              <a:rPr lang="zh-CN" altLang="en-US" sz="5400" dirty="0" smtClean="0">
                <a:solidFill>
                  <a:schemeClr val="bg1"/>
                </a:solidFill>
                <a:cs typeface="+mn-ea"/>
                <a:sym typeface="+mn-lt"/>
              </a:rPr>
              <a:t>感谢大家</a:t>
            </a:r>
            <a:endParaRPr lang="en-US" altLang="zh-CN" sz="5400" dirty="0" smtClean="0">
              <a:solidFill>
                <a:schemeClr val="bg1"/>
              </a:solidFill>
              <a:cs typeface="+mn-ea"/>
              <a:sym typeface="+mn-lt"/>
            </a:endParaRPr>
          </a:p>
          <a:p>
            <a:pPr algn="ctr"/>
            <a:endParaRPr lang="zh-CN" altLang="en-US" sz="3200" dirty="0">
              <a:solidFill>
                <a:schemeClr val="bg1"/>
              </a:solidFill>
              <a:cs typeface="+mn-ea"/>
              <a:sym typeface="+mn-lt"/>
            </a:endParaRPr>
          </a:p>
        </p:txBody>
      </p:sp>
      <p:sp>
        <p:nvSpPr>
          <p:cNvPr id="12" name="文本框 11"/>
          <p:cNvSpPr txBox="1"/>
          <p:nvPr/>
        </p:nvSpPr>
        <p:spPr>
          <a:xfrm>
            <a:off x="7972153" y="1946251"/>
            <a:ext cx="3323346" cy="1433854"/>
          </a:xfrm>
          <a:prstGeom prst="rect">
            <a:avLst/>
          </a:prstGeom>
          <a:noFill/>
        </p:spPr>
        <p:txBody>
          <a:bodyPr wrap="none" rtlCol="0" anchor="t">
            <a:spAutoFit/>
          </a:bodyPr>
          <a:lstStyle/>
          <a:p>
            <a:pPr>
              <a:lnSpc>
                <a:spcPct val="120000"/>
              </a:lnSpc>
            </a:pPr>
            <a:r>
              <a:rPr lang="en-US" altLang="zh-CN" sz="8000" dirty="0" smtClean="0">
                <a:solidFill>
                  <a:srgbClr val="3F8A76"/>
                </a:solidFill>
                <a:cs typeface="+mn-ea"/>
                <a:sym typeface="+mn-lt"/>
              </a:rPr>
              <a:t>2020</a:t>
            </a:r>
            <a:r>
              <a:rPr lang="en-US" altLang="zh-CN" sz="8000" dirty="0">
                <a:solidFill>
                  <a:srgbClr val="3F8A76"/>
                </a:solidFill>
                <a:cs typeface="+mn-ea"/>
                <a:sym typeface="+mn-lt"/>
              </a:rPr>
              <a:t>.</a:t>
            </a:r>
            <a:r>
              <a:rPr lang="en-US" altLang="zh-CN" sz="8000" dirty="0" smtClean="0">
                <a:solidFill>
                  <a:srgbClr val="3F8A76"/>
                </a:solidFill>
                <a:cs typeface="+mn-ea"/>
                <a:sym typeface="+mn-lt"/>
              </a:rPr>
              <a:t>4</a:t>
            </a:r>
            <a:endParaRPr lang="en-US" altLang="zh-CN" sz="8000" dirty="0">
              <a:solidFill>
                <a:srgbClr val="3F8A76"/>
              </a:solidFill>
              <a:cs typeface="+mn-ea"/>
              <a:sym typeface="+mn-lt"/>
            </a:endParaRPr>
          </a:p>
        </p:txBody>
      </p:sp>
      <p:pic>
        <p:nvPicPr>
          <p:cNvPr id="28" name="图片 27"/>
          <p:cNvPicPr>
            <a:picLocks noChangeAspect="1"/>
          </p:cNvPicPr>
          <p:nvPr/>
        </p:nvPicPr>
        <p:blipFill>
          <a:blip r:embed="rId4">
            <a:extLst>
              <a:ext uri="{BEBA8EAE-BF5A-486C-A8C5-ECC9F3942E4B}">
                <a14:imgProps xmlns:a14="http://schemas.microsoft.com/office/drawing/2010/main">
                  <a14:imgLayer r:embed="rId5">
                    <a14:imgEffect>
                      <a14:colorTemperature colorTemp="5300"/>
                    </a14:imgEffect>
                    <a14:imgEffect>
                      <a14:saturation sat="75000"/>
                    </a14:imgEffect>
                  </a14:imgLayer>
                </a14:imgProps>
              </a:ext>
              <a:ext uri="{28A0092B-C50C-407E-A947-70E740481C1C}">
                <a14:useLocalDpi xmlns:a14="http://schemas.microsoft.com/office/drawing/2010/main" val="0"/>
              </a:ext>
            </a:extLst>
          </a:blip>
          <a:stretch>
            <a:fillRect/>
          </a:stretch>
        </p:blipFill>
        <p:spPr>
          <a:xfrm>
            <a:off x="9059545" y="-25400"/>
            <a:ext cx="3152140" cy="2469515"/>
          </a:xfrm>
          <a:prstGeom prst="rect">
            <a:avLst/>
          </a:prstGeom>
        </p:spPr>
      </p:pic>
    </p:spTree>
  </p:cSld>
  <p:clrMapOvr>
    <a:masterClrMapping/>
  </p:clrMapOvr>
  <p:transition spd="slow">
    <p:rand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0b368de67830206ce918468f5eb6e59a"/>
          <p:cNvPicPr>
            <a:picLocks noChangeAspect="1"/>
          </p:cNvPicPr>
          <p:nvPr/>
        </p:nvPicPr>
        <p:blipFill>
          <a:blip r:embed="rId1"/>
          <a:srcRect r="72554"/>
          <a:stretch>
            <a:fillRect/>
          </a:stretch>
        </p:blipFill>
        <p:spPr>
          <a:xfrm>
            <a:off x="6986" y="1459523"/>
            <a:ext cx="4058604" cy="5482931"/>
          </a:xfrm>
          <a:prstGeom prst="rect">
            <a:avLst/>
          </a:prstGeom>
        </p:spPr>
      </p:pic>
      <p:sp>
        <p:nvSpPr>
          <p:cNvPr id="3" name="TextBox 2"/>
          <p:cNvSpPr txBox="1"/>
          <p:nvPr/>
        </p:nvSpPr>
        <p:spPr>
          <a:xfrm>
            <a:off x="1793826" y="821123"/>
            <a:ext cx="9210915" cy="4465320"/>
          </a:xfrm>
          <a:prstGeom prst="rect">
            <a:avLst/>
          </a:prstGeom>
          <a:noFill/>
        </p:spPr>
        <p:txBody>
          <a:bodyPr wrap="square" rtlCol="0" anchor="t">
            <a:spAutoFit/>
          </a:bodyPr>
          <a:lstStyle>
            <a:defPPr>
              <a:defRPr lang="zh-CN"/>
            </a:defPPr>
            <a:lvl1pPr>
              <a:lnSpc>
                <a:spcPct val="120000"/>
              </a:lnSpc>
              <a:defRPr sz="8000">
                <a:solidFill>
                  <a:srgbClr val="3F8A76"/>
                </a:solidFill>
                <a:cs typeface="+mn-ea"/>
              </a:defRPr>
            </a:lvl1pPr>
          </a:lstStyle>
          <a:p>
            <a:pPr>
              <a:lnSpc>
                <a:spcPct val="150000"/>
              </a:lnSpc>
            </a:pPr>
            <a:r>
              <a:rPr lang="zh-CN" altLang="en-US" sz="3600" b="1" dirty="0" smtClean="0"/>
              <a:t>             高中        </a:t>
            </a:r>
            <a:r>
              <a:rPr lang="zh-CN" altLang="en-US" sz="3600" b="1" dirty="0"/>
              <a:t>语文   </a:t>
            </a:r>
            <a:r>
              <a:rPr lang="zh-CN" altLang="en-US" sz="3600" b="1" dirty="0" smtClean="0"/>
              <a:t>      </a:t>
            </a:r>
            <a:r>
              <a:rPr lang="zh-CN" altLang="en-US" sz="3600" b="1" dirty="0"/>
              <a:t>一年级</a:t>
            </a:r>
            <a:endParaRPr lang="en-US" altLang="zh-CN" sz="3600" b="1" dirty="0"/>
          </a:p>
          <a:p>
            <a:endParaRPr lang="en-US" altLang="zh-CN" sz="3200" dirty="0"/>
          </a:p>
          <a:p>
            <a:endParaRPr lang="en-US" altLang="zh-CN" sz="3200" dirty="0"/>
          </a:p>
          <a:p>
            <a:endParaRPr lang="en-US" altLang="zh-CN" sz="3200" dirty="0"/>
          </a:p>
          <a:p>
            <a:endParaRPr lang="en-US" altLang="zh-CN" sz="3200" dirty="0"/>
          </a:p>
          <a:p>
            <a:endParaRPr lang="en-US" altLang="zh-CN" sz="3200" dirty="0"/>
          </a:p>
          <a:p>
            <a:r>
              <a:rPr lang="zh-CN" altLang="en-US" sz="3200" dirty="0" smtClean="0"/>
              <a:t>                  </a:t>
            </a:r>
            <a:endParaRPr lang="zh-CN" altLang="en-US" sz="3200" b="1" dirty="0"/>
          </a:p>
        </p:txBody>
      </p:sp>
      <p:pic>
        <p:nvPicPr>
          <p:cNvPr id="2" name="图片 1" descr="资源 6@4x"/>
          <p:cNvPicPr>
            <a:picLocks noChangeAspect="1"/>
          </p:cNvPicPr>
          <p:nvPr/>
        </p:nvPicPr>
        <p:blipFill>
          <a:blip r:embed="rId2" cstate="print"/>
          <a:stretch>
            <a:fillRect/>
          </a:stretch>
        </p:blipFill>
        <p:spPr>
          <a:xfrm rot="8820000">
            <a:off x="165100" y="-29210"/>
            <a:ext cx="949325" cy="885825"/>
          </a:xfrm>
          <a:prstGeom prst="rect">
            <a:avLst/>
          </a:prstGeom>
        </p:spPr>
      </p:pic>
      <p:pic>
        <p:nvPicPr>
          <p:cNvPr id="8" name="图片 7" descr="2"/>
          <p:cNvPicPr>
            <a:picLocks noChangeAspect="1"/>
          </p:cNvPicPr>
          <p:nvPr/>
        </p:nvPicPr>
        <p:blipFill>
          <a:blip r:embed="rId3"/>
          <a:stretch>
            <a:fillRect/>
          </a:stretch>
        </p:blipFill>
        <p:spPr>
          <a:xfrm rot="21180000">
            <a:off x="96520" y="-386715"/>
            <a:ext cx="2145030" cy="1598930"/>
          </a:xfrm>
          <a:prstGeom prst="rect">
            <a:avLst/>
          </a:prstGeom>
        </p:spPr>
      </p:pic>
      <p:sp>
        <p:nvSpPr>
          <p:cNvPr id="9" name="矩形 8"/>
          <p:cNvSpPr/>
          <p:nvPr/>
        </p:nvSpPr>
        <p:spPr>
          <a:xfrm>
            <a:off x="2813741" y="2846582"/>
            <a:ext cx="7171083" cy="1812925"/>
          </a:xfrm>
          <a:prstGeom prst="rect">
            <a:avLst/>
          </a:prstGeom>
          <a:solidFill>
            <a:srgbClr val="3F8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p:cNvSpPr txBox="1"/>
          <p:nvPr/>
        </p:nvSpPr>
        <p:spPr>
          <a:xfrm>
            <a:off x="3083588" y="2839589"/>
            <a:ext cx="6573520" cy="1891665"/>
          </a:xfrm>
          <a:prstGeom prst="rect">
            <a:avLst/>
          </a:prstGeom>
          <a:noFill/>
        </p:spPr>
        <p:txBody>
          <a:bodyPr wrap="square" rtlCol="0">
            <a:spAutoFit/>
          </a:bodyPr>
          <a:lstStyle/>
          <a:p>
            <a:pPr algn="ctr">
              <a:lnSpc>
                <a:spcPct val="150000"/>
              </a:lnSpc>
            </a:pPr>
            <a:r>
              <a:rPr lang="zh-CN" altLang="en-US" sz="5400" dirty="0">
                <a:solidFill>
                  <a:schemeClr val="bg1"/>
                </a:solidFill>
                <a:cs typeface="+mn-ea"/>
                <a:sym typeface="+mn-lt"/>
              </a:rPr>
              <a:t>答司马谏议</a:t>
            </a:r>
            <a:r>
              <a:rPr lang="zh-CN" altLang="en-US" sz="5400" dirty="0" smtClean="0">
                <a:solidFill>
                  <a:schemeClr val="bg1"/>
                </a:solidFill>
                <a:cs typeface="+mn-ea"/>
                <a:sym typeface="+mn-lt"/>
              </a:rPr>
              <a:t>书</a:t>
            </a:r>
            <a:r>
              <a:rPr lang="zh-CN" altLang="en-US" sz="5400" dirty="0" smtClean="0">
                <a:solidFill>
                  <a:schemeClr val="bg1"/>
                </a:solidFill>
                <a:cs typeface="+mn-ea"/>
                <a:sym typeface="+mn-lt"/>
              </a:rPr>
              <a:t>（</a:t>
            </a:r>
            <a:r>
              <a:rPr lang="en-US" altLang="zh-CN" sz="5400" dirty="0" smtClean="0">
                <a:solidFill>
                  <a:schemeClr val="bg1"/>
                </a:solidFill>
                <a:cs typeface="+mn-ea"/>
                <a:sym typeface="+mn-lt"/>
              </a:rPr>
              <a:t>2</a:t>
            </a:r>
            <a:r>
              <a:rPr lang="zh-CN" altLang="en-US" sz="5400" dirty="0" smtClean="0">
                <a:solidFill>
                  <a:schemeClr val="bg1"/>
                </a:solidFill>
                <a:cs typeface="+mn-ea"/>
                <a:sym typeface="+mn-lt"/>
              </a:rPr>
              <a:t>）</a:t>
            </a:r>
            <a:endParaRPr lang="en-US" altLang="zh-CN" sz="5400" dirty="0">
              <a:solidFill>
                <a:schemeClr val="bg1"/>
              </a:solidFill>
              <a:cs typeface="+mn-ea"/>
              <a:sym typeface="+mn-lt"/>
            </a:endParaRPr>
          </a:p>
          <a:p>
            <a:pPr algn="ctr">
              <a:lnSpc>
                <a:spcPct val="150000"/>
              </a:lnSpc>
            </a:pPr>
            <a:endParaRPr lang="zh-CN" altLang="en-US" sz="2400" dirty="0">
              <a:solidFill>
                <a:schemeClr val="bg1"/>
              </a:solidFill>
              <a:cs typeface="+mn-ea"/>
              <a:sym typeface="+mn-lt"/>
            </a:endParaRPr>
          </a:p>
        </p:txBody>
      </p:sp>
      <p:pic>
        <p:nvPicPr>
          <p:cNvPr id="28" name="图片 27"/>
          <p:cNvPicPr>
            <a:picLocks noChangeAspect="1"/>
          </p:cNvPicPr>
          <p:nvPr/>
        </p:nvPicPr>
        <p:blipFill>
          <a:blip r:embed="rId4">
            <a:extLst>
              <a:ext uri="{BEBA8EAE-BF5A-486C-A8C5-ECC9F3942E4B}">
                <a14:imgProps xmlns:a14="http://schemas.microsoft.com/office/drawing/2010/main">
                  <a14:imgLayer r:embed="rId5">
                    <a14:imgEffect>
                      <a14:colorTemperature colorTemp="5300"/>
                    </a14:imgEffect>
                    <a14:imgEffect>
                      <a14:saturation sat="75000"/>
                    </a14:imgEffect>
                  </a14:imgLayer>
                </a14:imgProps>
              </a:ext>
              <a:ext uri="{28A0092B-C50C-407E-A947-70E740481C1C}">
                <a14:useLocalDpi xmlns:a14="http://schemas.microsoft.com/office/drawing/2010/main" val="0"/>
              </a:ext>
            </a:extLst>
          </a:blip>
          <a:stretch>
            <a:fillRect/>
          </a:stretch>
        </p:blipFill>
        <p:spPr>
          <a:xfrm>
            <a:off x="9657108" y="50711"/>
            <a:ext cx="2534892" cy="1985938"/>
          </a:xfrm>
          <a:prstGeom prst="rect">
            <a:avLst/>
          </a:prstGeom>
        </p:spPr>
      </p:pic>
    </p:spTree>
  </p:cSld>
  <p:clrMapOvr>
    <a:masterClrMapping/>
  </p:clrMapOvr>
  <p:transition spd="slow">
    <p:rand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 name="图片 6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049755" y="4149301"/>
            <a:ext cx="2387077" cy="2156593"/>
          </a:xfrm>
          <a:prstGeom prst="rect">
            <a:avLst/>
          </a:prstGeom>
        </p:spPr>
      </p:pic>
      <p:pic>
        <p:nvPicPr>
          <p:cNvPr id="69" name="图片 6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0212" y="-261128"/>
            <a:ext cx="4037703" cy="5111732"/>
          </a:xfrm>
          <a:prstGeom prst="rect">
            <a:avLst/>
          </a:prstGeom>
        </p:spPr>
      </p:pic>
      <p:pic>
        <p:nvPicPr>
          <p:cNvPr id="70" name="图片 6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812" y="-108728"/>
            <a:ext cx="4037703" cy="5111732"/>
          </a:xfrm>
          <a:prstGeom prst="rect">
            <a:avLst/>
          </a:prstGeom>
        </p:spPr>
      </p:pic>
      <p:sp>
        <p:nvSpPr>
          <p:cNvPr id="71" name="文本框 12"/>
          <p:cNvSpPr txBox="1"/>
          <p:nvPr/>
        </p:nvSpPr>
        <p:spPr>
          <a:xfrm>
            <a:off x="2390908" y="2466329"/>
            <a:ext cx="3345157" cy="1446550"/>
          </a:xfrm>
          <a:prstGeom prst="rect">
            <a:avLst/>
          </a:prstGeom>
          <a:noFill/>
        </p:spPr>
        <p:txBody>
          <a:bodyPr wrap="square" rtlCol="0">
            <a:spAutoFit/>
          </a:bodyPr>
          <a:lstStyle/>
          <a:p>
            <a:r>
              <a:rPr lang="zh-CN" altLang="en-US" sz="8800" b="1" dirty="0" smtClean="0">
                <a:latin typeface="钟齐流江毛笔草体" panose="02000000000000000000" pitchFamily="2" charset="-122"/>
                <a:ea typeface="钟齐流江毛笔草体" panose="02000000000000000000" pitchFamily="2" charset="-122"/>
              </a:rPr>
              <a:t>学习</a:t>
            </a:r>
            <a:endParaRPr lang="zh-CN" altLang="en-US" sz="8800" b="1" dirty="0">
              <a:latin typeface="钟齐流江毛笔草体" panose="02000000000000000000" pitchFamily="2" charset="-122"/>
              <a:ea typeface="钟齐流江毛笔草体" panose="02000000000000000000" pitchFamily="2" charset="-122"/>
            </a:endParaRPr>
          </a:p>
        </p:txBody>
      </p:sp>
      <p:sp>
        <p:nvSpPr>
          <p:cNvPr id="72" name="文本框 13"/>
          <p:cNvSpPr txBox="1"/>
          <p:nvPr/>
        </p:nvSpPr>
        <p:spPr>
          <a:xfrm>
            <a:off x="3168126" y="3788535"/>
            <a:ext cx="3680549" cy="1446550"/>
          </a:xfrm>
          <a:prstGeom prst="rect">
            <a:avLst/>
          </a:prstGeom>
          <a:noFill/>
        </p:spPr>
        <p:txBody>
          <a:bodyPr wrap="square" rtlCol="0">
            <a:spAutoFit/>
          </a:bodyPr>
          <a:lstStyle>
            <a:defPPr>
              <a:defRPr lang="zh-CN"/>
            </a:defPPr>
            <a:lvl1pPr>
              <a:defRPr sz="11500" b="1">
                <a:latin typeface="钟齐流江毛笔草体" panose="02000000000000000000" pitchFamily="2" charset="-122"/>
                <a:ea typeface="钟齐流江毛笔草体" panose="02000000000000000000" pitchFamily="2" charset="-122"/>
              </a:defRPr>
            </a:lvl1pPr>
          </a:lstStyle>
          <a:p>
            <a:r>
              <a:rPr lang="zh-CN" altLang="en-US" sz="8800" dirty="0"/>
              <a:t>目标</a:t>
            </a:r>
            <a:endParaRPr lang="zh-CN" altLang="en-US" sz="8800" dirty="0"/>
          </a:p>
        </p:txBody>
      </p:sp>
      <p:pic>
        <p:nvPicPr>
          <p:cNvPr id="73" name="图片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83057" y="4627884"/>
            <a:ext cx="375370" cy="371312"/>
          </a:xfrm>
          <a:prstGeom prst="rect">
            <a:avLst/>
          </a:prstGeom>
        </p:spPr>
      </p:pic>
      <p:pic>
        <p:nvPicPr>
          <p:cNvPr id="74" name="图片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6121" y="1462210"/>
            <a:ext cx="12541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 name="文本框 16"/>
          <p:cNvSpPr txBox="1"/>
          <p:nvPr/>
        </p:nvSpPr>
        <p:spPr>
          <a:xfrm>
            <a:off x="5978906" y="1302279"/>
            <a:ext cx="6213094" cy="1384995"/>
          </a:xfrm>
          <a:prstGeom prst="rect">
            <a:avLst/>
          </a:prstGeom>
          <a:noFill/>
        </p:spPr>
        <p:txBody>
          <a:bodyPr wrap="square" rtlCol="0">
            <a:spAutoFit/>
          </a:bodyPr>
          <a:lstStyle/>
          <a:p>
            <a:r>
              <a:rPr lang="en-US" altLang="zh-CN" sz="2800" dirty="0" smtClean="0">
                <a:latin typeface="华文楷体" panose="02010600040101010101" pitchFamily="2" charset="-122"/>
                <a:ea typeface="华文楷体" panose="02010600040101010101" pitchFamily="2" charset="-122"/>
              </a:rPr>
              <a:t>1</a:t>
            </a:r>
            <a:r>
              <a:rPr lang="zh-CN" altLang="en-US" sz="2800" dirty="0">
                <a:latin typeface="华文楷体" panose="02010600040101010101" pitchFamily="2" charset="-122"/>
                <a:ea typeface="华文楷体" panose="02010600040101010101" pitchFamily="2" charset="-122"/>
              </a:rPr>
              <a:t>、掌握文中重点的文言知识，如通假字、词类活用、一词多义、特殊句式等。</a:t>
            </a:r>
            <a:endParaRPr lang="zh-CN" altLang="en-US" sz="2800" dirty="0">
              <a:latin typeface="华文楷体" panose="02010600040101010101" pitchFamily="2" charset="-122"/>
              <a:ea typeface="华文楷体" panose="02010600040101010101" pitchFamily="2" charset="-122"/>
            </a:endParaRPr>
          </a:p>
        </p:txBody>
      </p:sp>
      <p:pic>
        <p:nvPicPr>
          <p:cNvPr id="76" name="图片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69717" y="2968863"/>
            <a:ext cx="12541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 name="文本框 18"/>
          <p:cNvSpPr txBox="1"/>
          <p:nvPr/>
        </p:nvSpPr>
        <p:spPr>
          <a:xfrm>
            <a:off x="7070692" y="2856601"/>
            <a:ext cx="4950486" cy="954107"/>
          </a:xfrm>
          <a:prstGeom prst="rect">
            <a:avLst/>
          </a:prstGeom>
          <a:noFill/>
        </p:spPr>
        <p:txBody>
          <a:bodyPr wrap="square" rtlCol="0">
            <a:spAutoFit/>
          </a:bodyPr>
          <a:lstStyle/>
          <a:p>
            <a:r>
              <a:rPr lang="en-US" altLang="zh-CN" sz="2800" dirty="0" smtClean="0">
                <a:latin typeface="华文楷体" panose="02010600040101010101" pitchFamily="2" charset="-122"/>
                <a:ea typeface="华文楷体" panose="02010600040101010101" pitchFamily="2" charset="-122"/>
              </a:rPr>
              <a:t>2</a:t>
            </a:r>
            <a:r>
              <a:rPr lang="zh-CN" altLang="en-US" sz="2800" dirty="0">
                <a:latin typeface="楷体" panose="02010609060101010101" pitchFamily="49" charset="-122"/>
                <a:ea typeface="楷体" panose="02010609060101010101" pitchFamily="49" charset="-122"/>
              </a:rPr>
              <a:t>、能够把握文章的主要观点，探究文章中所包含的信息。</a:t>
            </a:r>
            <a:endParaRPr lang="zh-CN" altLang="en-US" sz="2800" dirty="0">
              <a:latin typeface="楷体" panose="02010609060101010101" pitchFamily="49" charset="-122"/>
              <a:ea typeface="楷体" panose="02010609060101010101" pitchFamily="49" charset="-122"/>
            </a:endParaRPr>
          </a:p>
        </p:txBody>
      </p:sp>
      <p:pic>
        <p:nvPicPr>
          <p:cNvPr id="78" name="图片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96779" y="4511810"/>
            <a:ext cx="12541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 name="文本框 20"/>
          <p:cNvSpPr txBox="1"/>
          <p:nvPr/>
        </p:nvSpPr>
        <p:spPr>
          <a:xfrm>
            <a:off x="7703740" y="4478247"/>
            <a:ext cx="4488260" cy="954107"/>
          </a:xfrm>
          <a:prstGeom prst="rect">
            <a:avLst/>
          </a:prstGeom>
          <a:noFill/>
        </p:spPr>
        <p:txBody>
          <a:bodyPr wrap="square" rtlCol="0">
            <a:spAutoFit/>
          </a:bodyPr>
          <a:lstStyle/>
          <a:p>
            <a:r>
              <a:rPr lang="en-US" altLang="zh-CN" sz="2800" dirty="0" smtClean="0">
                <a:latin typeface="华文楷体" panose="02010600040101010101" pitchFamily="2" charset="-122"/>
                <a:ea typeface="华文楷体" panose="02010600040101010101" pitchFamily="2" charset="-122"/>
              </a:rPr>
              <a:t>3</a:t>
            </a:r>
            <a:r>
              <a:rPr lang="zh-CN" altLang="en-US" sz="2800" dirty="0">
                <a:latin typeface="华文楷体" panose="02010600040101010101" pitchFamily="2" charset="-122"/>
                <a:ea typeface="华文楷体" panose="02010600040101010101" pitchFamily="2" charset="-122"/>
              </a:rPr>
              <a:t>、体会作者坚持改革，决不为流言俗议所动的决心。</a:t>
            </a:r>
            <a:endParaRPr lang="en-US" altLang="zh-CN" sz="2800" dirty="0">
              <a:latin typeface="华文楷体" panose="02010600040101010101" pitchFamily="2" charset="-122"/>
              <a:ea typeface="华文楷体" panose="02010600040101010101" pitchFamily="2" charset="-122"/>
            </a:endParaRPr>
          </a:p>
        </p:txBody>
      </p:sp>
    </p:spTree>
  </p:cSld>
  <p:clrMapOvr>
    <a:masterClrMapping/>
  </p:clrMapOvr>
  <p:transition spd="slow">
    <p:rand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资源 6@4x"/>
          <p:cNvPicPr>
            <a:picLocks noChangeAspect="1"/>
          </p:cNvPicPr>
          <p:nvPr/>
        </p:nvPicPr>
        <p:blipFill>
          <a:blip r:embed="rId1" cstate="print"/>
          <a:stretch>
            <a:fillRect/>
          </a:stretch>
        </p:blipFill>
        <p:spPr>
          <a:xfrm rot="8820000">
            <a:off x="165100" y="-29210"/>
            <a:ext cx="949325" cy="885825"/>
          </a:xfrm>
          <a:prstGeom prst="rect">
            <a:avLst/>
          </a:prstGeom>
        </p:spPr>
      </p:pic>
      <p:pic>
        <p:nvPicPr>
          <p:cNvPr id="8" name="图片 7" descr="2"/>
          <p:cNvPicPr>
            <a:picLocks noChangeAspect="1"/>
          </p:cNvPicPr>
          <p:nvPr/>
        </p:nvPicPr>
        <p:blipFill>
          <a:blip r:embed="rId2"/>
          <a:stretch>
            <a:fillRect/>
          </a:stretch>
        </p:blipFill>
        <p:spPr>
          <a:xfrm>
            <a:off x="635" y="-216535"/>
            <a:ext cx="2952115" cy="2200275"/>
          </a:xfrm>
          <a:prstGeom prst="rect">
            <a:avLst/>
          </a:prstGeom>
        </p:spPr>
      </p:pic>
      <p:pic>
        <p:nvPicPr>
          <p:cNvPr id="5" name="图片 4" descr="图片4"/>
          <p:cNvPicPr>
            <a:picLocks noChangeAspect="1"/>
          </p:cNvPicPr>
          <p:nvPr/>
        </p:nvPicPr>
        <p:blipFill>
          <a:blip r:embed="rId3"/>
          <a:stretch>
            <a:fillRect/>
          </a:stretch>
        </p:blipFill>
        <p:spPr>
          <a:xfrm>
            <a:off x="711835" y="155575"/>
            <a:ext cx="1120140" cy="1176020"/>
          </a:xfrm>
          <a:prstGeom prst="rect">
            <a:avLst/>
          </a:prstGeom>
        </p:spPr>
      </p:pic>
      <p:pic>
        <p:nvPicPr>
          <p:cNvPr id="7" name="图片 6"/>
          <p:cNvPicPr>
            <a:picLocks noChangeAspect="1"/>
          </p:cNvPicPr>
          <p:nvPr/>
        </p:nvPicPr>
        <p:blipFill>
          <a:blip r:embed="rId4">
            <a:extLst>
              <a:ext uri="{BEBA8EAE-BF5A-486C-A8C5-ECC9F3942E4B}">
                <a14:imgProps xmlns:a14="http://schemas.microsoft.com/office/drawing/2010/main">
                  <a14:imgLayer r:embed="rId5">
                    <a14:imgEffect>
                      <a14:colorTemperature colorTemp="10375"/>
                    </a14:imgEffect>
                    <a14:imgEffect>
                      <a14:saturation sat="58000"/>
                    </a14:imgEffect>
                  </a14:imgLayer>
                </a14:imgProps>
              </a:ext>
              <a:ext uri="{28A0092B-C50C-407E-A947-70E740481C1C}">
                <a14:useLocalDpi xmlns:a14="http://schemas.microsoft.com/office/drawing/2010/main" val="0"/>
              </a:ext>
            </a:extLst>
          </a:blip>
          <a:stretch>
            <a:fillRect/>
          </a:stretch>
        </p:blipFill>
        <p:spPr>
          <a:xfrm>
            <a:off x="9789160" y="2468245"/>
            <a:ext cx="3719195" cy="5313045"/>
          </a:xfrm>
          <a:prstGeom prst="rect">
            <a:avLst/>
          </a:prstGeom>
        </p:spPr>
      </p:pic>
      <p:pic>
        <p:nvPicPr>
          <p:cNvPr id="10" name="图片 9" descr="2"/>
          <p:cNvPicPr>
            <a:picLocks noChangeAspect="1"/>
          </p:cNvPicPr>
          <p:nvPr/>
        </p:nvPicPr>
        <p:blipFill>
          <a:blip r:embed="rId2"/>
          <a:stretch>
            <a:fillRect/>
          </a:stretch>
        </p:blipFill>
        <p:spPr>
          <a:xfrm rot="20220000">
            <a:off x="635" y="-15875"/>
            <a:ext cx="2952115" cy="2200275"/>
          </a:xfrm>
          <a:prstGeom prst="rect">
            <a:avLst/>
          </a:prstGeom>
        </p:spPr>
      </p:pic>
      <p:sp>
        <p:nvSpPr>
          <p:cNvPr id="14" name="TextBox 13"/>
          <p:cNvSpPr txBox="1"/>
          <p:nvPr/>
        </p:nvSpPr>
        <p:spPr>
          <a:xfrm>
            <a:off x="-2846177" y="685264"/>
            <a:ext cx="5326827" cy="646331"/>
          </a:xfrm>
          <a:prstGeom prst="rect">
            <a:avLst/>
          </a:prstGeom>
          <a:noFill/>
        </p:spPr>
        <p:txBody>
          <a:bodyPr wrap="square" rtlCol="0">
            <a:spAutoFit/>
          </a:bodyPr>
          <a:lstStyle/>
          <a:p>
            <a:r>
              <a:rPr lang="en-US" b="1" dirty="0"/>
              <a:t> </a:t>
            </a:r>
            <a:endParaRPr lang="zh-CN" altLang="en-US" dirty="0"/>
          </a:p>
          <a:p>
            <a:endParaRPr lang="zh-CN" altLang="en-US" dirty="0"/>
          </a:p>
        </p:txBody>
      </p:sp>
      <p:sp>
        <p:nvSpPr>
          <p:cNvPr id="9" name="矩形 8"/>
          <p:cNvSpPr/>
          <p:nvPr/>
        </p:nvSpPr>
        <p:spPr>
          <a:xfrm>
            <a:off x="812699" y="1703249"/>
            <a:ext cx="10489564" cy="454548"/>
          </a:xfrm>
          <a:prstGeom prst="rect">
            <a:avLst/>
          </a:prstGeom>
        </p:spPr>
        <p:txBody>
          <a:bodyPr wrap="square">
            <a:spAutoFit/>
          </a:bodyPr>
          <a:lstStyle/>
          <a:p>
            <a:pPr>
              <a:lnSpc>
                <a:spcPts val="2800"/>
              </a:lnSpc>
              <a:defRPr/>
            </a:pPr>
            <a:r>
              <a:rPr lang="zh-CN" altLang="en-US" sz="2600" b="1" dirty="0" smtClean="0">
                <a:latin typeface="华文楷体" panose="02010600040101010101" pitchFamily="2" charset="-122"/>
                <a:ea typeface="华文楷体" panose="02010600040101010101" pitchFamily="2" charset="-122"/>
              </a:rPr>
              <a:t>        </a:t>
            </a:r>
            <a:endParaRPr lang="en-US" altLang="zh-CN" sz="2600" b="1" dirty="0" smtClean="0">
              <a:latin typeface="华文楷体" panose="02010600040101010101" pitchFamily="2" charset="-122"/>
              <a:ea typeface="华文楷体" panose="02010600040101010101" pitchFamily="2" charset="-122"/>
            </a:endParaRPr>
          </a:p>
        </p:txBody>
      </p:sp>
      <p:sp>
        <p:nvSpPr>
          <p:cNvPr id="17" name="文本框 34"/>
          <p:cNvSpPr txBox="1"/>
          <p:nvPr/>
        </p:nvSpPr>
        <p:spPr>
          <a:xfrm>
            <a:off x="2110105" y="560705"/>
            <a:ext cx="6452235" cy="706755"/>
          </a:xfrm>
          <a:prstGeom prst="rect">
            <a:avLst/>
          </a:prstGeom>
          <a:noFill/>
        </p:spPr>
        <p:txBody>
          <a:bodyPr wrap="square" rtlCol="0">
            <a:spAutoFit/>
          </a:bodyPr>
          <a:lstStyle/>
          <a:p>
            <a:r>
              <a:rPr lang="zh-CN" altLang="en-US" sz="4000" b="1" dirty="0">
                <a:solidFill>
                  <a:schemeClr val="tx1">
                    <a:lumMod val="85000"/>
                    <a:lumOff val="15000"/>
                  </a:schemeClr>
                </a:solidFill>
                <a:latin typeface="华文行楷" panose="02010800040101010101" pitchFamily="2" charset="-122"/>
                <a:ea typeface="华文行楷" panose="02010800040101010101" pitchFamily="2" charset="-122"/>
              </a:rPr>
              <a:t>补充：立论与驳论</a:t>
            </a:r>
            <a:endParaRPr lang="zh-CN" altLang="en-US" sz="4000" b="1" dirty="0">
              <a:solidFill>
                <a:schemeClr val="tx1">
                  <a:lumMod val="85000"/>
                  <a:lumOff val="15000"/>
                </a:schemeClr>
              </a:solidFill>
              <a:latin typeface="华文行楷" panose="02010800040101010101" pitchFamily="2" charset="-122"/>
              <a:ea typeface="华文行楷" panose="02010800040101010101" pitchFamily="2" charset="-122"/>
            </a:endParaRPr>
          </a:p>
        </p:txBody>
      </p:sp>
      <p:sp>
        <p:nvSpPr>
          <p:cNvPr id="3" name="矩形 2"/>
          <p:cNvSpPr/>
          <p:nvPr/>
        </p:nvSpPr>
        <p:spPr>
          <a:xfrm>
            <a:off x="412750" y="1808480"/>
            <a:ext cx="10963910" cy="2030095"/>
          </a:xfrm>
          <a:prstGeom prst="rect">
            <a:avLst/>
          </a:prstGeom>
        </p:spPr>
        <p:txBody>
          <a:bodyPr wrap="square">
            <a:spAutoFit/>
          </a:bodyPr>
          <a:lstStyle/>
          <a:p>
            <a:pPr fontAlgn="auto">
              <a:lnSpc>
                <a:spcPct val="150000"/>
              </a:lnSpc>
            </a:pPr>
            <a:r>
              <a:rPr lang="en-US" altLang="zh-CN" sz="2600" b="1" dirty="0">
                <a:solidFill>
                  <a:srgbClr val="FF0000"/>
                </a:solidFill>
                <a:latin typeface="华文楷体" panose="02010600040101010101" pitchFamily="2" charset="-122"/>
                <a:ea typeface="华文楷体" panose="02010600040101010101" pitchFamily="2" charset="-122"/>
              </a:rPr>
              <a:t>     </a:t>
            </a:r>
            <a:r>
              <a:rPr sz="3200" b="1">
                <a:solidFill>
                  <a:srgbClr val="FF0000"/>
                </a:solidFill>
                <a:latin typeface="华文楷体" panose="02010600040101010101" pitchFamily="2" charset="-122"/>
                <a:ea typeface="华文楷体" panose="02010600040101010101" pitchFamily="2" charset="-122"/>
              </a:rPr>
              <a:t>立论 </a:t>
            </a:r>
            <a:r>
              <a:rPr lang="zh-CN" sz="2600" b="1">
                <a:latin typeface="华文楷体" panose="02010600040101010101" pitchFamily="2" charset="-122"/>
                <a:ea typeface="华文楷体" panose="02010600040101010101" pitchFamily="2" charset="-122"/>
              </a:rPr>
              <a:t>：</a:t>
            </a:r>
            <a:r>
              <a:rPr sz="2600" b="1">
                <a:latin typeface="华文楷体" panose="02010600040101010101" pitchFamily="2" charset="-122"/>
                <a:ea typeface="华文楷体" panose="02010600040101010101" pitchFamily="2" charset="-122"/>
              </a:rPr>
              <a:t>针对客观事物或问题，直接提出自己的见解和主张，阐明其理由，表明自己的态度就是立论。换一个角度来说，立论就是运用充分有力的证据从正面直接证明自己论点正确性的论证形式。</a:t>
            </a:r>
            <a:endParaRPr sz="2600" b="1">
              <a:latin typeface="华文楷体" panose="02010600040101010101" pitchFamily="2" charset="-122"/>
              <a:ea typeface="华文楷体" panose="02010600040101010101" pitchFamily="2" charset="-122"/>
            </a:endParaRPr>
          </a:p>
        </p:txBody>
      </p:sp>
      <p:sp>
        <p:nvSpPr>
          <p:cNvPr id="4" name="矩形 3"/>
          <p:cNvSpPr/>
          <p:nvPr/>
        </p:nvSpPr>
        <p:spPr>
          <a:xfrm>
            <a:off x="412750" y="3945890"/>
            <a:ext cx="10890250" cy="2030095"/>
          </a:xfrm>
          <a:prstGeom prst="rect">
            <a:avLst/>
          </a:prstGeom>
        </p:spPr>
        <p:txBody>
          <a:bodyPr wrap="square" rtlCol="0" anchor="t">
            <a:spAutoFit/>
          </a:bodyPr>
          <a:lstStyle/>
          <a:p>
            <a:pPr lvl="0" algn="l">
              <a:lnSpc>
                <a:spcPct val="150000"/>
              </a:lnSpc>
              <a:buClrTx/>
              <a:buSzTx/>
              <a:buFontTx/>
            </a:pPr>
            <a:r>
              <a:rPr lang="en-US" sz="3200" b="1">
                <a:solidFill>
                  <a:srgbClr val="FF0000"/>
                </a:solidFill>
                <a:latin typeface="华文楷体" panose="02010600040101010101" pitchFamily="2" charset="-122"/>
                <a:ea typeface="华文楷体" panose="02010600040101010101" pitchFamily="2" charset="-122"/>
                <a:sym typeface="+mn-ea"/>
              </a:rPr>
              <a:t> </a:t>
            </a:r>
            <a:r>
              <a:rPr lang="en-US" sz="3200" b="1">
                <a:solidFill>
                  <a:srgbClr val="FF0000"/>
                </a:solidFill>
                <a:latin typeface="华文楷体" panose="02010600040101010101" pitchFamily="2" charset="-122"/>
                <a:ea typeface="华文楷体" panose="02010600040101010101" pitchFamily="2" charset="-122"/>
                <a:sym typeface="+mn-ea"/>
              </a:rPr>
              <a:t>   </a:t>
            </a:r>
            <a:r>
              <a:rPr sz="3200" b="1">
                <a:solidFill>
                  <a:srgbClr val="FF0000"/>
                </a:solidFill>
                <a:latin typeface="华文楷体" panose="02010600040101010101" pitchFamily="2" charset="-122"/>
                <a:ea typeface="华文楷体" panose="02010600040101010101" pitchFamily="2" charset="-122"/>
                <a:sym typeface="+mn-ea"/>
              </a:rPr>
              <a:t>驳论</a:t>
            </a:r>
            <a:r>
              <a:rPr lang="zh-CN" sz="3200" b="1">
                <a:solidFill>
                  <a:srgbClr val="FF0000"/>
                </a:solidFill>
                <a:latin typeface="华文楷体" panose="02010600040101010101" pitchFamily="2" charset="-122"/>
                <a:ea typeface="华文楷体" panose="02010600040101010101" pitchFamily="2" charset="-122"/>
                <a:sym typeface="+mn-ea"/>
              </a:rPr>
              <a:t>：</a:t>
            </a:r>
            <a:r>
              <a:rPr sz="2600" b="1">
                <a:latin typeface="华文楷体" panose="02010600040101010101" pitchFamily="2" charset="-122"/>
                <a:ea typeface="华文楷体" panose="02010600040101010101" pitchFamily="2" charset="-122"/>
                <a:sym typeface="+mn-ea"/>
              </a:rPr>
              <a:t>是通过驳斥敌</a:t>
            </a:r>
            <a:r>
              <a:rPr sz="2600" b="1">
                <a:latin typeface="华文楷体" panose="02010600040101010101" pitchFamily="2" charset="-122"/>
                <a:ea typeface="华文楷体" panose="02010600040101010101" pitchFamily="2" charset="-122"/>
                <a:sym typeface="+mn-ea"/>
              </a:rPr>
              <a:t>对</a:t>
            </a:r>
            <a:r>
              <a:rPr sz="2600" b="1">
                <a:latin typeface="华文楷体" panose="02010600040101010101" pitchFamily="2" charset="-122"/>
                <a:ea typeface="华文楷体" panose="02010600040101010101" pitchFamily="2" charset="-122"/>
                <a:sym typeface="+mn-ea"/>
              </a:rPr>
              <a:t>论点，证明它是错误的、荒谬的，从而证明自己观点正确性的一种论证方法。驳论可分为驳论点、驳论据和驳论证三种。  </a:t>
            </a:r>
            <a:endParaRPr sz="2600" b="1">
              <a:latin typeface="华文楷体" panose="02010600040101010101" pitchFamily="2" charset="-122"/>
              <a:ea typeface="华文楷体" panose="02010600040101010101" pitchFamily="2" charset="-122"/>
              <a:sym typeface="+mn-ea"/>
            </a:endParaRPr>
          </a:p>
        </p:txBody>
      </p:sp>
    </p:spTree>
  </p:cSld>
  <p:clrMapOvr>
    <a:masterClrMapping/>
  </p:clrMapOvr>
  <p:transition spd="slow">
    <p:rand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 name="图片 6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049755" y="4149301"/>
            <a:ext cx="2387077" cy="2156593"/>
          </a:xfrm>
          <a:prstGeom prst="rect">
            <a:avLst/>
          </a:prstGeom>
        </p:spPr>
      </p:pic>
      <p:pic>
        <p:nvPicPr>
          <p:cNvPr id="69" name="图片 6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0212" y="-261128"/>
            <a:ext cx="4037703" cy="5111732"/>
          </a:xfrm>
          <a:prstGeom prst="rect">
            <a:avLst/>
          </a:prstGeom>
        </p:spPr>
      </p:pic>
      <p:pic>
        <p:nvPicPr>
          <p:cNvPr id="70" name="图片 6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812" y="-108728"/>
            <a:ext cx="4037703" cy="5111732"/>
          </a:xfrm>
          <a:prstGeom prst="rect">
            <a:avLst/>
          </a:prstGeom>
        </p:spPr>
      </p:pic>
      <p:sp>
        <p:nvSpPr>
          <p:cNvPr id="71" name="文本框 12"/>
          <p:cNvSpPr txBox="1"/>
          <p:nvPr/>
        </p:nvSpPr>
        <p:spPr>
          <a:xfrm>
            <a:off x="2390908" y="2466329"/>
            <a:ext cx="3345157" cy="1446550"/>
          </a:xfrm>
          <a:prstGeom prst="rect">
            <a:avLst/>
          </a:prstGeom>
          <a:noFill/>
        </p:spPr>
        <p:txBody>
          <a:bodyPr wrap="square" rtlCol="0">
            <a:spAutoFit/>
          </a:bodyPr>
          <a:lstStyle/>
          <a:p>
            <a:r>
              <a:rPr lang="zh-CN" altLang="en-US" sz="8800" b="1" dirty="0" smtClean="0">
                <a:latin typeface="钟齐流江毛笔草体" panose="02000000000000000000" pitchFamily="2" charset="-122"/>
                <a:ea typeface="钟齐流江毛笔草体" panose="02000000000000000000" pitchFamily="2" charset="-122"/>
              </a:rPr>
              <a:t>学习</a:t>
            </a:r>
            <a:endParaRPr lang="zh-CN" altLang="en-US" sz="8800" b="1" dirty="0">
              <a:latin typeface="钟齐流江毛笔草体" panose="02000000000000000000" pitchFamily="2" charset="-122"/>
              <a:ea typeface="钟齐流江毛笔草体" panose="02000000000000000000" pitchFamily="2" charset="-122"/>
            </a:endParaRPr>
          </a:p>
        </p:txBody>
      </p:sp>
      <p:sp>
        <p:nvSpPr>
          <p:cNvPr id="72" name="文本框 13"/>
          <p:cNvSpPr txBox="1"/>
          <p:nvPr/>
        </p:nvSpPr>
        <p:spPr>
          <a:xfrm>
            <a:off x="3168126" y="3788535"/>
            <a:ext cx="3680549" cy="1446550"/>
          </a:xfrm>
          <a:prstGeom prst="rect">
            <a:avLst/>
          </a:prstGeom>
          <a:noFill/>
        </p:spPr>
        <p:txBody>
          <a:bodyPr wrap="square" rtlCol="0">
            <a:spAutoFit/>
          </a:bodyPr>
          <a:lstStyle>
            <a:defPPr>
              <a:defRPr lang="zh-CN"/>
            </a:defPPr>
            <a:lvl1pPr>
              <a:defRPr sz="11500" b="1">
                <a:latin typeface="钟齐流江毛笔草体" panose="02000000000000000000" pitchFamily="2" charset="-122"/>
                <a:ea typeface="钟齐流江毛笔草体" panose="02000000000000000000" pitchFamily="2" charset="-122"/>
              </a:defRPr>
            </a:lvl1pPr>
          </a:lstStyle>
          <a:p>
            <a:r>
              <a:rPr lang="zh-CN" altLang="en-US" sz="8800" dirty="0"/>
              <a:t>目标</a:t>
            </a:r>
            <a:endParaRPr lang="zh-CN" altLang="en-US" sz="8800" dirty="0"/>
          </a:p>
        </p:txBody>
      </p:sp>
      <p:pic>
        <p:nvPicPr>
          <p:cNvPr id="73" name="图片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83057" y="4627884"/>
            <a:ext cx="375370" cy="371312"/>
          </a:xfrm>
          <a:prstGeom prst="rect">
            <a:avLst/>
          </a:prstGeom>
        </p:spPr>
      </p:pic>
      <p:pic>
        <p:nvPicPr>
          <p:cNvPr id="74" name="图片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6121" y="1462210"/>
            <a:ext cx="12541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 name="文本框 16"/>
          <p:cNvSpPr txBox="1"/>
          <p:nvPr/>
        </p:nvSpPr>
        <p:spPr>
          <a:xfrm>
            <a:off x="5978907" y="1302279"/>
            <a:ext cx="5158142" cy="954107"/>
          </a:xfrm>
          <a:prstGeom prst="rect">
            <a:avLst/>
          </a:prstGeom>
          <a:noFill/>
        </p:spPr>
        <p:txBody>
          <a:bodyPr wrap="square" rtlCol="0">
            <a:spAutoFit/>
          </a:bodyPr>
          <a:lstStyle/>
          <a:p>
            <a:r>
              <a:rPr lang="en-US" altLang="zh-CN" sz="2800" dirty="0">
                <a:latin typeface="华文楷体" panose="02010600040101010101" pitchFamily="2" charset="-122"/>
                <a:ea typeface="华文楷体" panose="02010600040101010101" pitchFamily="2" charset="-122"/>
              </a:rPr>
              <a:t>1</a:t>
            </a:r>
            <a:r>
              <a:rPr lang="zh-CN" altLang="en-US" sz="2800" dirty="0">
                <a:latin typeface="华文楷体" panose="02010600040101010101" pitchFamily="2" charset="-122"/>
                <a:ea typeface="华文楷体" panose="02010600040101010101" pitchFamily="2" charset="-122"/>
              </a:rPr>
              <a:t>、初步</a:t>
            </a:r>
            <a:r>
              <a:rPr lang="zh-CN" altLang="en-US" sz="2800" dirty="0" smtClean="0">
                <a:latin typeface="华文楷体" panose="02010600040101010101" pitchFamily="2" charset="-122"/>
                <a:ea typeface="华文楷体" panose="02010600040101010101" pitchFamily="2" charset="-122"/>
              </a:rPr>
              <a:t>了解王安石生平及写作背景。</a:t>
            </a:r>
            <a:endParaRPr lang="en-US" altLang="zh-CN" sz="2800" dirty="0">
              <a:latin typeface="华文楷体" panose="02010600040101010101" pitchFamily="2" charset="-122"/>
              <a:ea typeface="华文楷体" panose="02010600040101010101" pitchFamily="2" charset="-122"/>
            </a:endParaRPr>
          </a:p>
        </p:txBody>
      </p:sp>
      <p:pic>
        <p:nvPicPr>
          <p:cNvPr id="76" name="图片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69717" y="2968863"/>
            <a:ext cx="12541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 name="文本框 18"/>
          <p:cNvSpPr txBox="1"/>
          <p:nvPr/>
        </p:nvSpPr>
        <p:spPr>
          <a:xfrm>
            <a:off x="7070692" y="2856601"/>
            <a:ext cx="4950486" cy="954107"/>
          </a:xfrm>
          <a:prstGeom prst="rect">
            <a:avLst/>
          </a:prstGeom>
          <a:noFill/>
        </p:spPr>
        <p:txBody>
          <a:bodyPr wrap="square" rtlCol="0">
            <a:spAutoFit/>
          </a:bodyPr>
          <a:lstStyle/>
          <a:p>
            <a:r>
              <a:rPr lang="en-US" altLang="zh-CN" sz="2800" dirty="0" smtClean="0">
                <a:latin typeface="华文楷体" panose="02010600040101010101" pitchFamily="2" charset="-122"/>
                <a:ea typeface="华文楷体" panose="02010600040101010101" pitchFamily="2" charset="-122"/>
              </a:rPr>
              <a:t>2</a:t>
            </a:r>
            <a:r>
              <a:rPr lang="zh-CN" altLang="en-US" sz="2800" dirty="0">
                <a:latin typeface="楷体" panose="02010609060101010101" pitchFamily="49" charset="-122"/>
                <a:ea typeface="楷体" panose="02010609060101010101" pitchFamily="49" charset="-122"/>
              </a:rPr>
              <a:t>、仔细听读，校正字音</a:t>
            </a:r>
            <a:r>
              <a:rPr lang="zh-CN" altLang="en-US" sz="2800" dirty="0" smtClean="0">
                <a:latin typeface="楷体" panose="02010609060101010101" pitchFamily="49" charset="-122"/>
                <a:ea typeface="楷体" panose="02010609060101010101" pitchFamily="49" charset="-122"/>
              </a:rPr>
              <a:t>，能够准确停顿，熟练</a:t>
            </a:r>
            <a:r>
              <a:rPr lang="zh-CN" altLang="en-US" sz="2800" dirty="0">
                <a:latin typeface="楷体" panose="02010609060101010101" pitchFamily="49" charset="-122"/>
                <a:ea typeface="楷体" panose="02010609060101010101" pitchFamily="49" charset="-122"/>
              </a:rPr>
              <a:t>朗读课文。</a:t>
            </a:r>
            <a:endParaRPr lang="zh-CN" altLang="en-US" sz="2800" dirty="0">
              <a:latin typeface="楷体" panose="02010609060101010101" pitchFamily="49" charset="-122"/>
              <a:ea typeface="楷体" panose="02010609060101010101" pitchFamily="49" charset="-122"/>
            </a:endParaRPr>
          </a:p>
        </p:txBody>
      </p:sp>
      <p:pic>
        <p:nvPicPr>
          <p:cNvPr id="78" name="图片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96779" y="4511810"/>
            <a:ext cx="12541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 name="文本框 20"/>
          <p:cNvSpPr txBox="1"/>
          <p:nvPr/>
        </p:nvSpPr>
        <p:spPr>
          <a:xfrm>
            <a:off x="7703740" y="4478247"/>
            <a:ext cx="4488260" cy="954107"/>
          </a:xfrm>
          <a:prstGeom prst="rect">
            <a:avLst/>
          </a:prstGeom>
          <a:noFill/>
        </p:spPr>
        <p:txBody>
          <a:bodyPr wrap="square" rtlCol="0">
            <a:spAutoFit/>
          </a:bodyPr>
          <a:lstStyle/>
          <a:p>
            <a:r>
              <a:rPr lang="en-US" altLang="zh-CN" sz="2800" dirty="0" smtClean="0">
                <a:latin typeface="华文楷体" panose="02010600040101010101" pitchFamily="2" charset="-122"/>
                <a:ea typeface="华文楷体" panose="02010600040101010101" pitchFamily="2" charset="-122"/>
              </a:rPr>
              <a:t>3</a:t>
            </a:r>
            <a:r>
              <a:rPr lang="zh-CN" altLang="en-US" sz="2800" dirty="0" smtClean="0">
                <a:latin typeface="华文楷体" panose="02010600040101010101" pitchFamily="2" charset="-122"/>
                <a:ea typeface="华文楷体" panose="02010600040101010101" pitchFamily="2" charset="-122"/>
              </a:rPr>
              <a:t>、通过</a:t>
            </a:r>
            <a:r>
              <a:rPr lang="zh-CN" altLang="en-US" sz="2800" dirty="0">
                <a:latin typeface="华文楷体" panose="02010600040101010101" pitchFamily="2" charset="-122"/>
                <a:ea typeface="华文楷体" panose="02010600040101010101" pitchFamily="2" charset="-122"/>
              </a:rPr>
              <a:t>朗读课文</a:t>
            </a:r>
            <a:r>
              <a:rPr lang="zh-CN" altLang="en-US" sz="2800" dirty="0" smtClean="0">
                <a:latin typeface="华文楷体" panose="02010600040101010101" pitchFamily="2" charset="-122"/>
                <a:ea typeface="华文楷体" panose="02010600040101010101" pitchFamily="2" charset="-122"/>
              </a:rPr>
              <a:t>，初步了解</a:t>
            </a:r>
            <a:r>
              <a:rPr lang="zh-CN" altLang="en-US" sz="2800" dirty="0" smtClean="0">
                <a:latin typeface="华文楷体" panose="02010600040101010101" pitchFamily="2" charset="-122"/>
                <a:ea typeface="华文楷体" panose="02010600040101010101" pitchFamily="2" charset="-122"/>
              </a:rPr>
              <a:t>文章结构。</a:t>
            </a:r>
            <a:endParaRPr lang="en-US" altLang="zh-CN" sz="2800" dirty="0">
              <a:latin typeface="华文楷体" panose="02010600040101010101" pitchFamily="2" charset="-122"/>
              <a:ea typeface="华文楷体" panose="02010600040101010101" pitchFamily="2" charset="-122"/>
            </a:endParaRPr>
          </a:p>
        </p:txBody>
      </p:sp>
    </p:spTree>
  </p:cSld>
  <p:clrMapOvr>
    <a:masterClrMapping/>
  </p:clrMapOvr>
  <p:transition spd="slow">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资源 6@4x"/>
          <p:cNvPicPr>
            <a:picLocks noChangeAspect="1"/>
          </p:cNvPicPr>
          <p:nvPr/>
        </p:nvPicPr>
        <p:blipFill>
          <a:blip r:embed="rId1" cstate="print"/>
          <a:stretch>
            <a:fillRect/>
          </a:stretch>
        </p:blipFill>
        <p:spPr>
          <a:xfrm rot="8820000">
            <a:off x="165100" y="-29210"/>
            <a:ext cx="949325" cy="885825"/>
          </a:xfrm>
          <a:prstGeom prst="rect">
            <a:avLst/>
          </a:prstGeom>
        </p:spPr>
      </p:pic>
      <p:pic>
        <p:nvPicPr>
          <p:cNvPr id="8" name="图片 7" descr="2"/>
          <p:cNvPicPr>
            <a:picLocks noChangeAspect="1"/>
          </p:cNvPicPr>
          <p:nvPr/>
        </p:nvPicPr>
        <p:blipFill>
          <a:blip r:embed="rId2"/>
          <a:stretch>
            <a:fillRect/>
          </a:stretch>
        </p:blipFill>
        <p:spPr>
          <a:xfrm>
            <a:off x="635" y="-216535"/>
            <a:ext cx="2952115" cy="2200275"/>
          </a:xfrm>
          <a:prstGeom prst="rect">
            <a:avLst/>
          </a:prstGeom>
        </p:spPr>
      </p:pic>
      <p:pic>
        <p:nvPicPr>
          <p:cNvPr id="5" name="图片 4" descr="图片4"/>
          <p:cNvPicPr>
            <a:picLocks noChangeAspect="1"/>
          </p:cNvPicPr>
          <p:nvPr/>
        </p:nvPicPr>
        <p:blipFill>
          <a:blip r:embed="rId3"/>
          <a:stretch>
            <a:fillRect/>
          </a:stretch>
        </p:blipFill>
        <p:spPr>
          <a:xfrm>
            <a:off x="711835" y="155575"/>
            <a:ext cx="1120140" cy="1176020"/>
          </a:xfrm>
          <a:prstGeom prst="rect">
            <a:avLst/>
          </a:prstGeom>
        </p:spPr>
      </p:pic>
      <p:pic>
        <p:nvPicPr>
          <p:cNvPr id="7" name="图片 6"/>
          <p:cNvPicPr>
            <a:picLocks noChangeAspect="1"/>
          </p:cNvPicPr>
          <p:nvPr/>
        </p:nvPicPr>
        <p:blipFill>
          <a:blip r:embed="rId4">
            <a:extLst>
              <a:ext uri="{BEBA8EAE-BF5A-486C-A8C5-ECC9F3942E4B}">
                <a14:imgProps xmlns:a14="http://schemas.microsoft.com/office/drawing/2010/main">
                  <a14:imgLayer r:embed="rId5">
                    <a14:imgEffect>
                      <a14:colorTemperature colorTemp="10375"/>
                    </a14:imgEffect>
                    <a14:imgEffect>
                      <a14:saturation sat="58000"/>
                    </a14:imgEffect>
                  </a14:imgLayer>
                </a14:imgProps>
              </a:ext>
              <a:ext uri="{28A0092B-C50C-407E-A947-70E740481C1C}">
                <a14:useLocalDpi xmlns:a14="http://schemas.microsoft.com/office/drawing/2010/main" val="0"/>
              </a:ext>
            </a:extLst>
          </a:blip>
          <a:stretch>
            <a:fillRect/>
          </a:stretch>
        </p:blipFill>
        <p:spPr>
          <a:xfrm>
            <a:off x="9789160" y="2468245"/>
            <a:ext cx="3719195" cy="5313045"/>
          </a:xfrm>
          <a:prstGeom prst="rect">
            <a:avLst/>
          </a:prstGeom>
        </p:spPr>
      </p:pic>
      <p:pic>
        <p:nvPicPr>
          <p:cNvPr id="10" name="图片 9" descr="2"/>
          <p:cNvPicPr>
            <a:picLocks noChangeAspect="1"/>
          </p:cNvPicPr>
          <p:nvPr/>
        </p:nvPicPr>
        <p:blipFill>
          <a:blip r:embed="rId2"/>
          <a:stretch>
            <a:fillRect/>
          </a:stretch>
        </p:blipFill>
        <p:spPr>
          <a:xfrm rot="20220000">
            <a:off x="635" y="-15875"/>
            <a:ext cx="2952115" cy="2200275"/>
          </a:xfrm>
          <a:prstGeom prst="rect">
            <a:avLst/>
          </a:prstGeom>
        </p:spPr>
      </p:pic>
      <p:sp>
        <p:nvSpPr>
          <p:cNvPr id="14" name="TextBox 13"/>
          <p:cNvSpPr txBox="1"/>
          <p:nvPr/>
        </p:nvSpPr>
        <p:spPr>
          <a:xfrm>
            <a:off x="-2846177" y="685264"/>
            <a:ext cx="5326827" cy="646331"/>
          </a:xfrm>
          <a:prstGeom prst="rect">
            <a:avLst/>
          </a:prstGeom>
          <a:noFill/>
        </p:spPr>
        <p:txBody>
          <a:bodyPr wrap="square" rtlCol="0">
            <a:spAutoFit/>
          </a:bodyPr>
          <a:lstStyle/>
          <a:p>
            <a:r>
              <a:rPr lang="en-US" b="1" dirty="0"/>
              <a:t> </a:t>
            </a:r>
            <a:endParaRPr lang="zh-CN" altLang="en-US" dirty="0"/>
          </a:p>
          <a:p>
            <a:endParaRPr lang="zh-CN" altLang="en-US" dirty="0"/>
          </a:p>
        </p:txBody>
      </p:sp>
      <p:sp>
        <p:nvSpPr>
          <p:cNvPr id="9" name="矩形 8"/>
          <p:cNvSpPr/>
          <p:nvPr/>
        </p:nvSpPr>
        <p:spPr>
          <a:xfrm>
            <a:off x="812699" y="1703249"/>
            <a:ext cx="10489564" cy="454548"/>
          </a:xfrm>
          <a:prstGeom prst="rect">
            <a:avLst/>
          </a:prstGeom>
        </p:spPr>
        <p:txBody>
          <a:bodyPr wrap="square">
            <a:spAutoFit/>
          </a:bodyPr>
          <a:lstStyle/>
          <a:p>
            <a:pPr>
              <a:lnSpc>
                <a:spcPts val="2800"/>
              </a:lnSpc>
              <a:defRPr/>
            </a:pPr>
            <a:r>
              <a:rPr lang="zh-CN" altLang="en-US" sz="2600" b="1" dirty="0" smtClean="0">
                <a:latin typeface="华文楷体" panose="02010600040101010101" pitchFamily="2" charset="-122"/>
                <a:ea typeface="华文楷体" panose="02010600040101010101" pitchFamily="2" charset="-122"/>
              </a:rPr>
              <a:t>        </a:t>
            </a:r>
            <a:endParaRPr lang="en-US" altLang="zh-CN" sz="2600" b="1" dirty="0" smtClean="0">
              <a:latin typeface="华文楷体" panose="02010600040101010101" pitchFamily="2" charset="-122"/>
              <a:ea typeface="华文楷体" panose="02010600040101010101" pitchFamily="2" charset="-122"/>
            </a:endParaRPr>
          </a:p>
        </p:txBody>
      </p:sp>
      <p:sp>
        <p:nvSpPr>
          <p:cNvPr id="17" name="文本框 34"/>
          <p:cNvSpPr txBox="1"/>
          <p:nvPr/>
        </p:nvSpPr>
        <p:spPr>
          <a:xfrm>
            <a:off x="2110313" y="560436"/>
            <a:ext cx="4099568" cy="707886"/>
          </a:xfrm>
          <a:prstGeom prst="rect">
            <a:avLst/>
          </a:prstGeom>
          <a:noFill/>
        </p:spPr>
        <p:txBody>
          <a:bodyPr wrap="square" rtlCol="0">
            <a:spAutoFit/>
          </a:bodyPr>
          <a:lstStyle/>
          <a:p>
            <a:r>
              <a:rPr lang="zh-CN" altLang="en-US" sz="4000" b="1" dirty="0" smtClean="0">
                <a:solidFill>
                  <a:schemeClr val="tx1">
                    <a:lumMod val="85000"/>
                    <a:lumOff val="15000"/>
                  </a:schemeClr>
                </a:solidFill>
                <a:latin typeface="华文行楷" panose="02010800040101010101" pitchFamily="2" charset="-122"/>
                <a:ea typeface="华文行楷" panose="02010800040101010101" pitchFamily="2" charset="-122"/>
              </a:rPr>
              <a:t>第一段</a:t>
            </a:r>
            <a:endParaRPr lang="zh-CN" altLang="en-US" sz="4000" b="1" dirty="0">
              <a:solidFill>
                <a:schemeClr val="tx1">
                  <a:lumMod val="85000"/>
                  <a:lumOff val="15000"/>
                </a:schemeClr>
              </a:solidFill>
              <a:latin typeface="华文行楷" panose="02010800040101010101" pitchFamily="2" charset="-122"/>
              <a:ea typeface="华文行楷" panose="02010800040101010101" pitchFamily="2" charset="-122"/>
            </a:endParaRPr>
          </a:p>
        </p:txBody>
      </p:sp>
      <p:sp>
        <p:nvSpPr>
          <p:cNvPr id="3" name="矩形 2"/>
          <p:cNvSpPr/>
          <p:nvPr/>
        </p:nvSpPr>
        <p:spPr>
          <a:xfrm>
            <a:off x="338455" y="1818640"/>
            <a:ext cx="10963910" cy="4892675"/>
          </a:xfrm>
          <a:prstGeom prst="rect">
            <a:avLst/>
          </a:prstGeom>
        </p:spPr>
        <p:txBody>
          <a:bodyPr wrap="square">
            <a:spAutoFit/>
          </a:bodyPr>
          <a:lstStyle/>
          <a:p>
            <a:pPr fontAlgn="auto">
              <a:lnSpc>
                <a:spcPct val="150000"/>
              </a:lnSpc>
            </a:pPr>
            <a:r>
              <a:rPr lang="en-US" altLang="zh-CN" sz="2600" b="1" dirty="0">
                <a:solidFill>
                  <a:srgbClr val="FF0000"/>
                </a:solidFill>
                <a:latin typeface="华文楷体" panose="02010600040101010101" pitchFamily="2" charset="-122"/>
                <a:ea typeface="华文楷体" panose="02010600040101010101" pitchFamily="2" charset="-122"/>
              </a:rPr>
              <a:t>        </a:t>
            </a:r>
            <a:r>
              <a:rPr lang="zh-CN" altLang="en-US" sz="2600" b="1" dirty="0">
                <a:solidFill>
                  <a:schemeClr val="tx1"/>
                </a:solidFill>
                <a:latin typeface="华文楷体" panose="02010600040101010101" pitchFamily="2" charset="-122"/>
                <a:ea typeface="华文楷体" panose="02010600040101010101" pitchFamily="2" charset="-122"/>
              </a:rPr>
              <a:t>某</a:t>
            </a:r>
            <a:r>
              <a:rPr lang="zh-CN" altLang="en-US" sz="2600" b="1" dirty="0" smtClean="0">
                <a:solidFill>
                  <a:srgbClr val="FF0000"/>
                </a:solidFill>
                <a:latin typeface="华文楷体" panose="02010600040101010101" pitchFamily="2" charset="-122"/>
                <a:ea typeface="华文楷体" panose="02010600040101010101" pitchFamily="2" charset="-122"/>
                <a:sym typeface="+mn-ea"/>
              </a:rPr>
              <a:t>【</a:t>
            </a:r>
            <a:r>
              <a:rPr lang="zh-CN" altLang="en-US" sz="2600" b="1" dirty="0">
                <a:solidFill>
                  <a:srgbClr val="FF0000"/>
                </a:solidFill>
                <a:latin typeface="华文楷体" panose="02010600040101010101" pitchFamily="2" charset="-122"/>
                <a:ea typeface="华文楷体" panose="02010600040101010101" pitchFamily="2" charset="-122"/>
                <a:sym typeface="+mn-ea"/>
              </a:rPr>
              <a:t>作者在信稿上用来代替自己的名字</a:t>
            </a:r>
            <a:r>
              <a:rPr lang="zh-CN" altLang="en-US" sz="2600" b="1" dirty="0" smtClean="0">
                <a:solidFill>
                  <a:srgbClr val="FF0000"/>
                </a:solidFill>
                <a:latin typeface="华文楷体" panose="02010600040101010101" pitchFamily="2" charset="-122"/>
                <a:ea typeface="华文楷体" panose="02010600040101010101" pitchFamily="2" charset="-122"/>
                <a:sym typeface="+mn-ea"/>
              </a:rPr>
              <a:t>】</a:t>
            </a:r>
            <a:r>
              <a:rPr lang="zh-CN" altLang="en-US" sz="2600" b="1" dirty="0" smtClean="0">
                <a:latin typeface="华文楷体" panose="02010600040101010101" pitchFamily="2" charset="-122"/>
                <a:ea typeface="华文楷体" panose="02010600040101010101" pitchFamily="2" charset="-122"/>
              </a:rPr>
              <a:t>启</a:t>
            </a:r>
            <a:r>
              <a:rPr lang="zh-CN" altLang="en-US" sz="2600" b="1" dirty="0" smtClean="0">
                <a:solidFill>
                  <a:schemeClr val="tx1"/>
                </a:solidFill>
                <a:latin typeface="华文楷体" panose="02010600040101010101" pitchFamily="2" charset="-122"/>
                <a:ea typeface="华文楷体" panose="02010600040101010101" pitchFamily="2" charset="-122"/>
              </a:rPr>
              <a:t>：</a:t>
            </a:r>
            <a:r>
              <a:rPr lang="zh-CN" altLang="en-US" sz="2600" b="1" dirty="0" smtClean="0">
                <a:latin typeface="华文楷体" panose="02010600040101010101" pitchFamily="2" charset="-122"/>
                <a:ea typeface="华文楷体" panose="02010600040101010101" pitchFamily="2" charset="-122"/>
              </a:rPr>
              <a:t>昨日</a:t>
            </a:r>
            <a:r>
              <a:rPr lang="zh-CN" altLang="en-US" sz="2600" b="1" dirty="0">
                <a:latin typeface="华文楷体" panose="02010600040101010101" pitchFamily="2" charset="-122"/>
                <a:ea typeface="华文楷体" panose="02010600040101010101" pitchFamily="2" charset="-122"/>
              </a:rPr>
              <a:t>蒙教</a:t>
            </a:r>
            <a:r>
              <a:rPr lang="zh-CN" altLang="en-US" sz="2600" b="1" dirty="0" smtClean="0">
                <a:solidFill>
                  <a:srgbClr val="FF0000"/>
                </a:solidFill>
                <a:latin typeface="华文楷体" panose="02010600040101010101" pitchFamily="2" charset="-122"/>
                <a:ea typeface="华文楷体" panose="02010600040101010101" pitchFamily="2" charset="-122"/>
              </a:rPr>
              <a:t>【</a:t>
            </a:r>
            <a:r>
              <a:rPr lang="zh-CN" altLang="en-US" sz="2600" b="1" dirty="0">
                <a:solidFill>
                  <a:srgbClr val="FF0000"/>
                </a:solidFill>
                <a:latin typeface="华文楷体" panose="02010600040101010101" pitchFamily="2" charset="-122"/>
                <a:ea typeface="华文楷体" panose="02010600040101010101" pitchFamily="2" charset="-122"/>
                <a:sym typeface="+mn-ea"/>
              </a:rPr>
              <a:t>承蒙赐教。指接到司马光的来信</a:t>
            </a:r>
            <a:r>
              <a:rPr lang="zh-CN" altLang="en-US" sz="2600" b="1" dirty="0" smtClean="0">
                <a:solidFill>
                  <a:srgbClr val="FF0000"/>
                </a:solidFill>
                <a:latin typeface="华文楷体" panose="02010600040101010101" pitchFamily="2" charset="-122"/>
                <a:ea typeface="华文楷体" panose="02010600040101010101" pitchFamily="2" charset="-122"/>
              </a:rPr>
              <a:t>】</a:t>
            </a:r>
            <a:r>
              <a:rPr lang="zh-CN" altLang="en-US" sz="2600" b="1" dirty="0" smtClean="0">
                <a:latin typeface="华文楷体" panose="02010600040101010101" pitchFamily="2" charset="-122"/>
                <a:ea typeface="华文楷体" panose="02010600040101010101" pitchFamily="2" charset="-122"/>
              </a:rPr>
              <a:t>，窃以为</a:t>
            </a:r>
            <a:r>
              <a:rPr lang="zh-CN" altLang="en-US" sz="2600" b="1" dirty="0">
                <a:latin typeface="华文楷体" panose="02010600040101010101" pitchFamily="2" charset="-122"/>
                <a:ea typeface="华文楷体" panose="02010600040101010101" pitchFamily="2" charset="-122"/>
              </a:rPr>
              <a:t>与君实游处</a:t>
            </a:r>
            <a:r>
              <a:rPr lang="zh-CN" altLang="en-US" sz="2600" b="1" dirty="0" smtClean="0">
                <a:solidFill>
                  <a:srgbClr val="FF0000"/>
                </a:solidFill>
                <a:latin typeface="华文楷体" panose="02010600040101010101" pitchFamily="2" charset="-122"/>
                <a:ea typeface="华文楷体" panose="02010600040101010101" pitchFamily="2" charset="-122"/>
              </a:rPr>
              <a:t>【</a:t>
            </a:r>
            <a:r>
              <a:rPr lang="zh-CN" altLang="en-US" sz="2600" b="1" dirty="0" smtClean="0">
                <a:solidFill>
                  <a:srgbClr val="FF0000"/>
                </a:solidFill>
                <a:latin typeface="华文楷体" panose="02010600040101010101" pitchFamily="2" charset="-122"/>
                <a:ea typeface="华文楷体" panose="02010600040101010101" pitchFamily="2" charset="-122"/>
                <a:sym typeface="+mn-ea"/>
              </a:rPr>
              <a:t>同游共处，交往</a:t>
            </a:r>
            <a:r>
              <a:rPr lang="zh-CN" altLang="en-US" sz="2600" b="1" dirty="0" smtClean="0">
                <a:solidFill>
                  <a:srgbClr val="FF0000"/>
                </a:solidFill>
                <a:latin typeface="华文楷体" panose="02010600040101010101" pitchFamily="2" charset="-122"/>
                <a:ea typeface="华文楷体" panose="02010600040101010101" pitchFamily="2" charset="-122"/>
              </a:rPr>
              <a:t>】</a:t>
            </a:r>
            <a:r>
              <a:rPr lang="zh-CN" altLang="en-US" sz="2600" b="1" dirty="0" smtClean="0">
                <a:latin typeface="华文楷体" panose="02010600040101010101" pitchFamily="2" charset="-122"/>
                <a:ea typeface="华文楷体" panose="02010600040101010101" pitchFamily="2" charset="-122"/>
              </a:rPr>
              <a:t>相好之</a:t>
            </a:r>
            <a:r>
              <a:rPr lang="zh-CN" altLang="en-US" sz="2600" b="1" dirty="0">
                <a:latin typeface="华文楷体" panose="02010600040101010101" pitchFamily="2" charset="-122"/>
                <a:ea typeface="华文楷体" panose="02010600040101010101" pitchFamily="2" charset="-122"/>
              </a:rPr>
              <a:t>日久，</a:t>
            </a:r>
            <a:r>
              <a:rPr lang="zh-CN" altLang="en-US" sz="2600" b="1" dirty="0">
                <a:solidFill>
                  <a:schemeClr val="accent1"/>
                </a:solidFill>
                <a:latin typeface="华文楷体" panose="02010600040101010101" pitchFamily="2" charset="-122"/>
                <a:ea typeface="华文楷体" panose="02010600040101010101" pitchFamily="2" charset="-122"/>
              </a:rPr>
              <a:t>而</a:t>
            </a:r>
            <a:r>
              <a:rPr lang="en-US" altLang="zh-CN" sz="2600" b="1" dirty="0">
                <a:solidFill>
                  <a:schemeClr val="accent1"/>
                </a:solidFill>
                <a:latin typeface="华文楷体" panose="02010600040101010101" pitchFamily="2" charset="-122"/>
                <a:ea typeface="华文楷体" panose="02010600040101010101" pitchFamily="2" charset="-122"/>
              </a:rPr>
              <a:t>[</a:t>
            </a:r>
            <a:r>
              <a:rPr lang="zh-CN" altLang="en-US" sz="2600" b="1" dirty="0">
                <a:solidFill>
                  <a:schemeClr val="accent1"/>
                </a:solidFill>
                <a:latin typeface="华文楷体" panose="02010600040101010101" pitchFamily="2" charset="-122"/>
                <a:ea typeface="华文楷体" panose="02010600040101010101" pitchFamily="2" charset="-122"/>
              </a:rPr>
              <a:t>表转折</a:t>
            </a:r>
            <a:r>
              <a:rPr lang="en-US" altLang="zh-CN" sz="2600" b="1" dirty="0">
                <a:solidFill>
                  <a:schemeClr val="accent1"/>
                </a:solidFill>
                <a:latin typeface="华文楷体" panose="02010600040101010101" pitchFamily="2" charset="-122"/>
                <a:ea typeface="华文楷体" panose="02010600040101010101" pitchFamily="2" charset="-122"/>
              </a:rPr>
              <a:t>]</a:t>
            </a:r>
            <a:r>
              <a:rPr lang="zh-CN" altLang="en-US" sz="2600" b="1" dirty="0">
                <a:latin typeface="华文楷体" panose="02010600040101010101" pitchFamily="2" charset="-122"/>
                <a:ea typeface="华文楷体" panose="02010600040101010101" pitchFamily="2" charset="-122"/>
              </a:rPr>
              <a:t>议事每</a:t>
            </a:r>
            <a:r>
              <a:rPr lang="en-US" altLang="zh-CN" sz="2600" b="1">
                <a:solidFill>
                  <a:srgbClr val="FF0000"/>
                </a:solidFill>
                <a:latin typeface="华文楷体" panose="02010600040101010101" pitchFamily="2" charset="-122"/>
                <a:ea typeface="华文楷体" panose="02010600040101010101" pitchFamily="2" charset="-122"/>
              </a:rPr>
              <a:t>【</a:t>
            </a:r>
            <a:r>
              <a:rPr lang="zh-CN" altLang="en-US" sz="2600" b="1" dirty="0" smtClean="0">
                <a:solidFill>
                  <a:srgbClr val="FF0000"/>
                </a:solidFill>
                <a:latin typeface="华文楷体" panose="02010600040101010101" pitchFamily="2" charset="-122"/>
                <a:ea typeface="华文楷体" panose="02010600040101010101" pitchFamily="2" charset="-122"/>
                <a:sym typeface="+mn-ea"/>
              </a:rPr>
              <a:t>常常</a:t>
            </a:r>
            <a:r>
              <a:rPr lang="en-US" altLang="zh-CN" sz="2600" b="1">
                <a:solidFill>
                  <a:srgbClr val="FF0000"/>
                </a:solidFill>
                <a:latin typeface="华文楷体" panose="02010600040101010101" pitchFamily="2" charset="-122"/>
                <a:ea typeface="华文楷体" panose="02010600040101010101" pitchFamily="2" charset="-122"/>
              </a:rPr>
              <a:t>】</a:t>
            </a:r>
            <a:r>
              <a:rPr lang="zh-CN" altLang="en-US" sz="2600" b="1" dirty="0">
                <a:latin typeface="华文楷体" panose="02010600040101010101" pitchFamily="2" charset="-122"/>
                <a:ea typeface="华文楷体" panose="02010600040101010101" pitchFamily="2" charset="-122"/>
              </a:rPr>
              <a:t>不合，</a:t>
            </a:r>
            <a:r>
              <a:rPr lang="zh-CN" altLang="en-US" sz="2600" b="1" u="sng" dirty="0">
                <a:latin typeface="华文楷体" panose="02010600040101010101" pitchFamily="2" charset="-122"/>
                <a:ea typeface="华文楷体" panose="02010600040101010101" pitchFamily="2" charset="-122"/>
              </a:rPr>
              <a:t>所操</a:t>
            </a:r>
            <a:r>
              <a:rPr lang="zh-CN" altLang="en-US" sz="2600" b="1" u="sng" dirty="0">
                <a:solidFill>
                  <a:srgbClr val="FF0000"/>
                </a:solidFill>
                <a:latin typeface="华文楷体" panose="02010600040101010101" pitchFamily="2" charset="-122"/>
                <a:ea typeface="华文楷体" panose="02010600040101010101" pitchFamily="2" charset="-122"/>
              </a:rPr>
              <a:t>【</a:t>
            </a:r>
            <a:r>
              <a:rPr lang="zh-CN" altLang="en-US" sz="2600" b="1" u="sng" dirty="0">
                <a:solidFill>
                  <a:srgbClr val="FF0000"/>
                </a:solidFill>
                <a:latin typeface="华文楷体" panose="02010600040101010101" pitchFamily="2" charset="-122"/>
                <a:ea typeface="华文楷体" panose="02010600040101010101" pitchFamily="2" charset="-122"/>
                <a:sym typeface="+mn-ea"/>
              </a:rPr>
              <a:t>持</a:t>
            </a:r>
            <a:r>
              <a:rPr lang="zh-CN" altLang="en-US" sz="2600" b="1" u="sng" dirty="0">
                <a:solidFill>
                  <a:srgbClr val="FF0000"/>
                </a:solidFill>
                <a:latin typeface="华文楷体" panose="02010600040101010101" pitchFamily="2" charset="-122"/>
                <a:ea typeface="华文楷体" panose="02010600040101010101" pitchFamily="2" charset="-122"/>
              </a:rPr>
              <a:t>】</a:t>
            </a:r>
            <a:r>
              <a:rPr lang="zh-CN" altLang="en-US" sz="2600" b="1" u="sng" dirty="0">
                <a:latin typeface="华文楷体" panose="02010600040101010101" pitchFamily="2" charset="-122"/>
                <a:ea typeface="华文楷体" panose="02010600040101010101" pitchFamily="2" charset="-122"/>
              </a:rPr>
              <a:t>之术多异</a:t>
            </a:r>
            <a:r>
              <a:rPr lang="zh-CN" altLang="en-US" sz="2600" b="1" u="sng" dirty="0">
                <a:solidFill>
                  <a:srgbClr val="FF0000"/>
                </a:solidFill>
                <a:latin typeface="华文楷体" panose="02010600040101010101" pitchFamily="2" charset="-122"/>
                <a:ea typeface="华文楷体" panose="02010600040101010101" pitchFamily="2" charset="-122"/>
              </a:rPr>
              <a:t>【</a:t>
            </a:r>
            <a:r>
              <a:rPr lang="zh-CN" altLang="en-US" sz="2600" b="1" u="sng" dirty="0">
                <a:solidFill>
                  <a:srgbClr val="FF0000"/>
                </a:solidFill>
                <a:latin typeface="华文楷体" panose="02010600040101010101" pitchFamily="2" charset="-122"/>
                <a:ea typeface="华文楷体" panose="02010600040101010101" pitchFamily="2" charset="-122"/>
                <a:sym typeface="+mn-ea"/>
              </a:rPr>
              <a:t>不同</a:t>
            </a:r>
            <a:r>
              <a:rPr lang="zh-CN" altLang="en-US" sz="2600" b="1" u="sng" dirty="0">
                <a:solidFill>
                  <a:srgbClr val="FF0000"/>
                </a:solidFill>
                <a:latin typeface="华文楷体" panose="02010600040101010101" pitchFamily="2" charset="-122"/>
                <a:ea typeface="华文楷体" panose="02010600040101010101" pitchFamily="2" charset="-122"/>
              </a:rPr>
              <a:t>】</a:t>
            </a:r>
            <a:r>
              <a:rPr lang="zh-CN" altLang="en-US" sz="2600" b="1" u="sng" dirty="0">
                <a:latin typeface="华文楷体" panose="02010600040101010101" pitchFamily="2" charset="-122"/>
                <a:ea typeface="华文楷体" panose="02010600040101010101" pitchFamily="2" charset="-122"/>
              </a:rPr>
              <a:t>故也</a:t>
            </a:r>
            <a:r>
              <a:rPr lang="zh-CN" altLang="en-US" sz="2600" b="1" dirty="0">
                <a:latin typeface="华文楷体" panose="02010600040101010101" pitchFamily="2" charset="-122"/>
                <a:ea typeface="华文楷体" panose="02010600040101010101" pitchFamily="2" charset="-122"/>
              </a:rPr>
              <a:t>。虽欲强聒</a:t>
            </a:r>
            <a:r>
              <a:rPr lang="zh-CN" altLang="en-US" sz="2600" b="1" dirty="0">
                <a:solidFill>
                  <a:srgbClr val="FF0000"/>
                </a:solidFill>
                <a:latin typeface="华文楷体" panose="02010600040101010101" pitchFamily="2" charset="-122"/>
                <a:ea typeface="华文楷体" panose="02010600040101010101" pitchFamily="2" charset="-122"/>
              </a:rPr>
              <a:t>【</a:t>
            </a:r>
            <a:r>
              <a:rPr lang="zh-CN" altLang="en-US" sz="2600" b="1" dirty="0">
                <a:solidFill>
                  <a:srgbClr val="FF0000"/>
                </a:solidFill>
                <a:latin typeface="华文楷体" panose="02010600040101010101" pitchFamily="2" charset="-122"/>
                <a:ea typeface="华文楷体" panose="02010600040101010101" pitchFamily="2" charset="-122"/>
                <a:sym typeface="+mn-ea"/>
              </a:rPr>
              <a:t>强作解说。</a:t>
            </a:r>
            <a:r>
              <a:rPr lang="zh-CN" altLang="en-US" sz="2600" b="1" dirty="0">
                <a:solidFill>
                  <a:srgbClr val="FF0000"/>
                </a:solidFill>
                <a:latin typeface="华文楷体" panose="02010600040101010101" pitchFamily="2" charset="-122"/>
                <a:ea typeface="华文楷体" panose="02010600040101010101" pitchFamily="2" charset="-122"/>
              </a:rPr>
              <a:t>】</a:t>
            </a:r>
            <a:r>
              <a:rPr lang="zh-CN" altLang="en-US" sz="2600" b="1" dirty="0">
                <a:latin typeface="华文楷体" panose="02010600040101010101" pitchFamily="2" charset="-122"/>
                <a:ea typeface="华文楷体" panose="02010600040101010101" pitchFamily="2" charset="-122"/>
              </a:rPr>
              <a:t>，</a:t>
            </a:r>
            <a:r>
              <a:rPr lang="zh-CN" altLang="en-US" sz="2600" b="1" u="sng" dirty="0">
                <a:latin typeface="华文楷体" panose="02010600040101010101" pitchFamily="2" charset="-122"/>
                <a:ea typeface="华文楷体" panose="02010600040101010101" pitchFamily="2" charset="-122"/>
              </a:rPr>
              <a:t>终必不蒙见察</a:t>
            </a:r>
            <a:r>
              <a:rPr lang="zh-CN" altLang="en-US" sz="2600" b="1" u="sng" dirty="0">
                <a:solidFill>
                  <a:srgbClr val="FF0000"/>
                </a:solidFill>
                <a:latin typeface="华文楷体" panose="02010600040101010101" pitchFamily="2" charset="-122"/>
                <a:ea typeface="华文楷体" panose="02010600040101010101" pitchFamily="2" charset="-122"/>
              </a:rPr>
              <a:t>【</a:t>
            </a:r>
            <a:r>
              <a:rPr lang="zh-CN" altLang="en-US" sz="2600" b="1" u="sng" dirty="0">
                <a:solidFill>
                  <a:srgbClr val="FF0000"/>
                </a:solidFill>
                <a:latin typeface="华文楷体" panose="02010600040101010101" pitchFamily="2" charset="-122"/>
                <a:ea typeface="华文楷体" panose="02010600040101010101" pitchFamily="2" charset="-122"/>
                <a:sym typeface="+mn-ea"/>
              </a:rPr>
              <a:t>谅解</a:t>
            </a:r>
            <a:r>
              <a:rPr lang="zh-CN" altLang="en-US" sz="2600" b="1" u="sng" dirty="0">
                <a:solidFill>
                  <a:srgbClr val="FF0000"/>
                </a:solidFill>
                <a:latin typeface="华文楷体" panose="02010600040101010101" pitchFamily="2" charset="-122"/>
                <a:ea typeface="华文楷体" panose="02010600040101010101" pitchFamily="2" charset="-122"/>
              </a:rPr>
              <a:t>】</a:t>
            </a:r>
            <a:r>
              <a:rPr lang="zh-CN" altLang="en-US" sz="2600" b="1" dirty="0">
                <a:latin typeface="华文楷体" panose="02010600040101010101" pitchFamily="2" charset="-122"/>
                <a:ea typeface="华文楷体" panose="02010600040101010101" pitchFamily="2" charset="-122"/>
              </a:rPr>
              <a:t>，故略上报</a:t>
            </a:r>
            <a:r>
              <a:rPr lang="zh-CN" altLang="en-US" sz="2600" b="1" dirty="0">
                <a:solidFill>
                  <a:srgbClr val="FF0000"/>
                </a:solidFill>
                <a:latin typeface="华文楷体" panose="02010600040101010101" pitchFamily="2" charset="-122"/>
                <a:ea typeface="华文楷体" panose="02010600040101010101" pitchFamily="2" charset="-122"/>
              </a:rPr>
              <a:t>【古今异义</a:t>
            </a:r>
            <a:br>
              <a:rPr lang="zh-CN" altLang="en-US" sz="2600" b="1" dirty="0">
                <a:solidFill>
                  <a:srgbClr val="FF0000"/>
                </a:solidFill>
                <a:latin typeface="华文楷体" panose="02010600040101010101" pitchFamily="2" charset="-122"/>
                <a:ea typeface="华文楷体" panose="02010600040101010101" pitchFamily="2" charset="-122"/>
              </a:rPr>
            </a:br>
            <a:r>
              <a:rPr lang="zh-CN" altLang="en-US" sz="2600" b="1" dirty="0">
                <a:solidFill>
                  <a:srgbClr val="FF0000"/>
                </a:solidFill>
                <a:latin typeface="华文楷体" panose="02010600040101010101" pitchFamily="2" charset="-122"/>
                <a:ea typeface="华文楷体" panose="02010600040101010101" pitchFamily="2" charset="-122"/>
              </a:rPr>
              <a:t>：</a:t>
            </a:r>
            <a:r>
              <a:rPr lang="zh-CN" altLang="en-US" sz="2600" b="1" dirty="0">
                <a:solidFill>
                  <a:srgbClr val="FF0000"/>
                </a:solidFill>
                <a:latin typeface="华文楷体" panose="02010600040101010101" pitchFamily="2" charset="-122"/>
                <a:ea typeface="华文楷体" panose="02010600040101010101" pitchFamily="2" charset="-122"/>
                <a:sym typeface="+mn-ea"/>
              </a:rPr>
              <a:t>回信</a:t>
            </a:r>
            <a:r>
              <a:rPr lang="zh-CN" altLang="en-US" sz="2600" b="1" dirty="0">
                <a:solidFill>
                  <a:srgbClr val="FF0000"/>
                </a:solidFill>
                <a:latin typeface="华文楷体" panose="02010600040101010101" pitchFamily="2" charset="-122"/>
                <a:ea typeface="华文楷体" panose="02010600040101010101" pitchFamily="2" charset="-122"/>
              </a:rPr>
              <a:t>】</a:t>
            </a:r>
            <a:r>
              <a:rPr lang="zh-CN" altLang="en-US" sz="2600" b="1" dirty="0">
                <a:latin typeface="华文楷体" panose="02010600040101010101" pitchFamily="2" charset="-122"/>
                <a:ea typeface="华文楷体" panose="02010600040101010101" pitchFamily="2" charset="-122"/>
              </a:rPr>
              <a:t>，不复一一自辨</a:t>
            </a:r>
            <a:r>
              <a:rPr lang="zh-CN" altLang="en-US" sz="2600" b="1" dirty="0">
                <a:solidFill>
                  <a:srgbClr val="FF0000"/>
                </a:solidFill>
                <a:latin typeface="华文楷体" panose="02010600040101010101" pitchFamily="2" charset="-122"/>
                <a:ea typeface="华文楷体" panose="02010600040101010101" pitchFamily="2" charset="-122"/>
              </a:rPr>
              <a:t>【</a:t>
            </a:r>
            <a:r>
              <a:rPr lang="zh-CN" altLang="en-US" sz="2600" b="1" dirty="0">
                <a:solidFill>
                  <a:srgbClr val="FF0000"/>
                </a:solidFill>
                <a:latin typeface="华文楷体" panose="02010600040101010101" pitchFamily="2" charset="-122"/>
                <a:ea typeface="华文楷体" panose="02010600040101010101" pitchFamily="2" charset="-122"/>
                <a:sym typeface="+mn-ea"/>
              </a:rPr>
              <a:t>“辨”同“辩”，辩解</a:t>
            </a:r>
            <a:r>
              <a:rPr lang="zh-CN" altLang="en-US" sz="2600" b="1" dirty="0">
                <a:solidFill>
                  <a:srgbClr val="FF0000"/>
                </a:solidFill>
                <a:latin typeface="华文楷体" panose="02010600040101010101" pitchFamily="2" charset="-122"/>
                <a:ea typeface="华文楷体" panose="02010600040101010101" pitchFamily="2" charset="-122"/>
              </a:rPr>
              <a:t>】</a:t>
            </a:r>
            <a:r>
              <a:rPr lang="zh-CN" altLang="en-US" sz="2600" b="1" dirty="0">
                <a:latin typeface="华文楷体" panose="02010600040101010101" pitchFamily="2" charset="-122"/>
                <a:ea typeface="华文楷体" panose="02010600040101010101" pitchFamily="2" charset="-122"/>
              </a:rPr>
              <a:t>。重</a:t>
            </a:r>
            <a:r>
              <a:rPr lang="zh-CN" altLang="en-US" sz="2600" b="1" dirty="0">
                <a:solidFill>
                  <a:srgbClr val="FF0000"/>
                </a:solidFill>
                <a:latin typeface="华文楷体" panose="02010600040101010101" pitchFamily="2" charset="-122"/>
                <a:ea typeface="华文楷体" panose="02010600040101010101" pitchFamily="2" charset="-122"/>
              </a:rPr>
              <a:t>【又】</a:t>
            </a:r>
            <a:r>
              <a:rPr lang="zh-CN" altLang="en-US" sz="2600" b="1" dirty="0">
                <a:latin typeface="华文楷体" panose="02010600040101010101" pitchFamily="2" charset="-122"/>
                <a:ea typeface="华文楷体" panose="02010600040101010101" pitchFamily="2" charset="-122"/>
              </a:rPr>
              <a:t>念蒙君实</a:t>
            </a:r>
            <a:r>
              <a:rPr lang="zh-CN" altLang="en-US" sz="2600" b="1" dirty="0">
                <a:latin typeface="华文楷体" panose="02010600040101010101" pitchFamily="2" charset="-122"/>
                <a:ea typeface="华文楷体" panose="02010600040101010101" pitchFamily="2" charset="-122"/>
                <a:sym typeface="+mn-ea"/>
              </a:rPr>
              <a:t>视遇</a:t>
            </a:r>
            <a:r>
              <a:rPr lang="zh-CN" altLang="en-US" sz="2600" b="1" dirty="0">
                <a:solidFill>
                  <a:srgbClr val="FF0000"/>
                </a:solidFill>
                <a:latin typeface="华文楷体" panose="02010600040101010101" pitchFamily="2" charset="-122"/>
                <a:ea typeface="华文楷体" panose="02010600040101010101" pitchFamily="2" charset="-122"/>
                <a:sym typeface="+mn-ea"/>
              </a:rPr>
              <a:t>【对待】</a:t>
            </a:r>
            <a:r>
              <a:rPr lang="zh-CN" altLang="en-US" sz="2600" b="1" dirty="0">
                <a:latin typeface="华文楷体" panose="02010600040101010101" pitchFamily="2" charset="-122"/>
                <a:ea typeface="华文楷体" panose="02010600040101010101" pitchFamily="2" charset="-122"/>
              </a:rPr>
              <a:t>厚，</a:t>
            </a:r>
            <a:r>
              <a:rPr lang="zh-CN" altLang="en-US" sz="2600" b="1" dirty="0">
                <a:solidFill>
                  <a:srgbClr val="0070C0"/>
                </a:solidFill>
                <a:latin typeface="华文楷体" panose="02010600040101010101" pitchFamily="2" charset="-122"/>
                <a:ea typeface="华文楷体" panose="02010600040101010101" pitchFamily="2" charset="-122"/>
              </a:rPr>
              <a:t>于</a:t>
            </a:r>
            <a:r>
              <a:rPr lang="en-US" altLang="zh-CN" sz="2600" b="1" dirty="0">
                <a:solidFill>
                  <a:srgbClr val="0070C0"/>
                </a:solidFill>
                <a:latin typeface="华文楷体" panose="02010600040101010101" pitchFamily="2" charset="-122"/>
                <a:ea typeface="华文楷体" panose="02010600040101010101" pitchFamily="2" charset="-122"/>
              </a:rPr>
              <a:t>[</a:t>
            </a:r>
            <a:r>
              <a:rPr lang="zh-CN" altLang="en-US" sz="2600" b="1" dirty="0">
                <a:solidFill>
                  <a:srgbClr val="0070C0"/>
                </a:solidFill>
                <a:latin typeface="华文楷体" panose="02010600040101010101" pitchFamily="2" charset="-122"/>
                <a:ea typeface="华文楷体" panose="02010600040101010101" pitchFamily="2" charset="-122"/>
              </a:rPr>
              <a:t>在</a:t>
            </a:r>
            <a:r>
              <a:rPr lang="en-US" altLang="zh-CN" sz="2600" b="1" dirty="0">
                <a:solidFill>
                  <a:srgbClr val="0070C0"/>
                </a:solidFill>
                <a:latin typeface="华文楷体" panose="02010600040101010101" pitchFamily="2" charset="-122"/>
                <a:ea typeface="华文楷体" panose="02010600040101010101" pitchFamily="2" charset="-122"/>
              </a:rPr>
              <a:t>]</a:t>
            </a:r>
            <a:r>
              <a:rPr lang="zh-CN" altLang="en-US" sz="2600" b="1" dirty="0">
                <a:latin typeface="华文楷体" panose="02010600040101010101" pitchFamily="2" charset="-122"/>
                <a:ea typeface="华文楷体" panose="02010600040101010101" pitchFamily="2" charset="-122"/>
              </a:rPr>
              <a:t>反覆</a:t>
            </a:r>
            <a:r>
              <a:rPr lang="zh-CN" altLang="en-US" sz="2600" b="1" dirty="0">
                <a:solidFill>
                  <a:srgbClr val="FF0000"/>
                </a:solidFill>
                <a:latin typeface="华文楷体" panose="02010600040101010101" pitchFamily="2" charset="-122"/>
                <a:ea typeface="华文楷体" panose="02010600040101010101" pitchFamily="2" charset="-122"/>
              </a:rPr>
              <a:t>【</a:t>
            </a:r>
            <a:r>
              <a:rPr lang="zh-CN" altLang="en-US" sz="2600" b="1" dirty="0">
                <a:latin typeface="华文楷体" panose="02010600040101010101" pitchFamily="2" charset="-122"/>
                <a:ea typeface="华文楷体" panose="02010600040101010101" pitchFamily="2" charset="-122"/>
                <a:sym typeface="+mn-ea"/>
              </a:rPr>
              <a:t>书信往来</a:t>
            </a:r>
            <a:r>
              <a:rPr lang="zh-CN" altLang="en-US" sz="2600" b="1" dirty="0">
                <a:solidFill>
                  <a:srgbClr val="FF0000"/>
                </a:solidFill>
                <a:latin typeface="华文楷体" panose="02010600040101010101" pitchFamily="2" charset="-122"/>
                <a:ea typeface="华文楷体" panose="02010600040101010101" pitchFamily="2" charset="-122"/>
              </a:rPr>
              <a:t>】</a:t>
            </a:r>
            <a:r>
              <a:rPr lang="zh-CN" altLang="en-US" sz="2600" b="1" dirty="0">
                <a:latin typeface="华文楷体" panose="02010600040101010101" pitchFamily="2" charset="-122"/>
                <a:ea typeface="华文楷体" panose="02010600040101010101" pitchFamily="2" charset="-122"/>
              </a:rPr>
              <a:t>不宜卤</a:t>
            </a:r>
            <a:r>
              <a:rPr lang="zh-CN" altLang="en-US" sz="2600" b="1" dirty="0">
                <a:solidFill>
                  <a:srgbClr val="FF0000"/>
                </a:solidFill>
                <a:latin typeface="华文楷体" panose="02010600040101010101" pitchFamily="2" charset="-122"/>
                <a:ea typeface="华文楷体" panose="02010600040101010101" pitchFamily="2" charset="-122"/>
                <a:sym typeface="+mn-ea"/>
              </a:rPr>
              <a:t>【卤</a:t>
            </a:r>
            <a:r>
              <a:rPr lang="en-US" altLang="zh-CN" sz="2600" b="1" dirty="0">
                <a:solidFill>
                  <a:srgbClr val="FF0000"/>
                </a:solidFill>
                <a:latin typeface="华文楷体" panose="02010600040101010101" pitchFamily="2" charset="-122"/>
                <a:ea typeface="华文楷体" panose="02010600040101010101" pitchFamily="2" charset="-122"/>
                <a:sym typeface="+mn-ea"/>
              </a:rPr>
              <a:t>: </a:t>
            </a:r>
            <a:r>
              <a:rPr lang="zh-CN" altLang="en-US" sz="2600" b="1" dirty="0">
                <a:solidFill>
                  <a:srgbClr val="FF0000"/>
                </a:solidFill>
                <a:latin typeface="华文楷体" panose="02010600040101010101" pitchFamily="2" charset="-122"/>
                <a:ea typeface="华文楷体" panose="02010600040101010101" pitchFamily="2" charset="-122"/>
                <a:sym typeface="+mn-ea"/>
              </a:rPr>
              <a:t>同“鲁”，鲁莽】</a:t>
            </a:r>
            <a:r>
              <a:rPr lang="zh-CN" altLang="en-US" sz="2600" b="1" dirty="0">
                <a:latin typeface="华文楷体" panose="02010600040101010101" pitchFamily="2" charset="-122"/>
                <a:ea typeface="华文楷体" panose="02010600040101010101" pitchFamily="2" charset="-122"/>
              </a:rPr>
              <a:t>莽</a:t>
            </a:r>
            <a:r>
              <a:rPr lang="en-US" altLang="zh-CN" sz="2600" b="1" dirty="0">
                <a:latin typeface="华文楷体" panose="02010600040101010101" pitchFamily="2" charset="-122"/>
                <a:ea typeface="华文楷体" panose="02010600040101010101" pitchFamily="2" charset="-122"/>
              </a:rPr>
              <a:t>,</a:t>
            </a:r>
            <a:r>
              <a:rPr lang="zh-CN" altLang="en-US" sz="2600" b="1" dirty="0">
                <a:latin typeface="华文楷体" panose="02010600040101010101" pitchFamily="2" charset="-122"/>
                <a:ea typeface="华文楷体" panose="02010600040101010101" pitchFamily="2" charset="-122"/>
              </a:rPr>
              <a:t>故今具道所以</a:t>
            </a:r>
            <a:r>
              <a:rPr lang="zh-CN" altLang="en-US" sz="2600" b="1" dirty="0">
                <a:solidFill>
                  <a:srgbClr val="FF0000"/>
                </a:solidFill>
                <a:latin typeface="华文楷体" panose="02010600040101010101" pitchFamily="2" charset="-122"/>
                <a:ea typeface="华文楷体" panose="02010600040101010101" pitchFamily="2" charset="-122"/>
              </a:rPr>
              <a:t>【</a:t>
            </a:r>
            <a:r>
              <a:rPr lang="en-US" altLang="zh-CN" sz="2600" b="1" dirty="0">
                <a:solidFill>
                  <a:srgbClr val="FF0000"/>
                </a:solidFill>
                <a:latin typeface="华文楷体" panose="02010600040101010101" pitchFamily="2" charset="-122"/>
                <a:ea typeface="华文楷体" panose="02010600040101010101" pitchFamily="2" charset="-122"/>
                <a:sym typeface="+mn-ea"/>
              </a:rPr>
              <a:t>..</a:t>
            </a:r>
            <a:r>
              <a:rPr lang="zh-CN" altLang="en-US" sz="2600" b="1" dirty="0">
                <a:solidFill>
                  <a:srgbClr val="FF0000"/>
                </a:solidFill>
                <a:latin typeface="华文楷体" panose="02010600040101010101" pitchFamily="2" charset="-122"/>
                <a:ea typeface="华文楷体" panose="02010600040101010101" pitchFamily="2" charset="-122"/>
                <a:sym typeface="+mn-ea"/>
              </a:rPr>
              <a:t>的原因</a:t>
            </a:r>
            <a:r>
              <a:rPr lang="zh-CN" altLang="en-US" sz="2600" b="1" dirty="0">
                <a:solidFill>
                  <a:srgbClr val="FF0000"/>
                </a:solidFill>
                <a:latin typeface="华文楷体" panose="02010600040101010101" pitchFamily="2" charset="-122"/>
                <a:ea typeface="华文楷体" panose="02010600040101010101" pitchFamily="2" charset="-122"/>
              </a:rPr>
              <a:t>】</a:t>
            </a:r>
            <a:r>
              <a:rPr lang="zh-CN" altLang="en-US" sz="2600" b="1" dirty="0">
                <a:latin typeface="华文楷体" panose="02010600040101010101" pitchFamily="2" charset="-122"/>
                <a:ea typeface="华文楷体" panose="02010600040101010101" pitchFamily="2" charset="-122"/>
              </a:rPr>
              <a:t>，冀</a:t>
            </a:r>
            <a:r>
              <a:rPr lang="zh-CN" altLang="en-US" sz="2600" b="1" dirty="0">
                <a:solidFill>
                  <a:srgbClr val="FF0000"/>
                </a:solidFill>
                <a:latin typeface="华文楷体" panose="02010600040101010101" pitchFamily="2" charset="-122"/>
                <a:ea typeface="华文楷体" panose="02010600040101010101" pitchFamily="2" charset="-122"/>
              </a:rPr>
              <a:t>【</a:t>
            </a:r>
            <a:r>
              <a:rPr lang="zh-CN" altLang="en-US" sz="2600" b="1" dirty="0">
                <a:solidFill>
                  <a:srgbClr val="FF0000"/>
                </a:solidFill>
                <a:latin typeface="华文楷体" panose="02010600040101010101" pitchFamily="2" charset="-122"/>
                <a:ea typeface="华文楷体" panose="02010600040101010101" pitchFamily="2" charset="-122"/>
                <a:sym typeface="+mn-ea"/>
              </a:rPr>
              <a:t>希望</a:t>
            </a:r>
            <a:r>
              <a:rPr lang="zh-CN" altLang="en-US" sz="2600" b="1" dirty="0">
                <a:solidFill>
                  <a:srgbClr val="FF0000"/>
                </a:solidFill>
                <a:latin typeface="华文楷体" panose="02010600040101010101" pitchFamily="2" charset="-122"/>
                <a:ea typeface="华文楷体" panose="02010600040101010101" pitchFamily="2" charset="-122"/>
              </a:rPr>
              <a:t>】</a:t>
            </a:r>
            <a:r>
              <a:rPr lang="zh-CN" altLang="en-US" sz="2600" b="1" dirty="0">
                <a:latin typeface="华文楷体" panose="02010600040101010101" pitchFamily="2" charset="-122"/>
                <a:ea typeface="华文楷体" panose="02010600040101010101" pitchFamily="2" charset="-122"/>
              </a:rPr>
              <a:t>君实或见</a:t>
            </a:r>
            <a:r>
              <a:rPr lang="zh-CN" altLang="en-US" sz="2600" b="1" dirty="0">
                <a:solidFill>
                  <a:srgbClr val="FF0000"/>
                </a:solidFill>
                <a:latin typeface="华文楷体" panose="02010600040101010101" pitchFamily="2" charset="-122"/>
                <a:ea typeface="华文楷体" panose="02010600040101010101" pitchFamily="2" charset="-122"/>
                <a:sym typeface="+mn-ea"/>
              </a:rPr>
              <a:t>【</a:t>
            </a:r>
            <a:r>
              <a:rPr lang="zh-CN" altLang="en-US" sz="2600" b="1" dirty="0">
                <a:solidFill>
                  <a:srgbClr val="FF0000"/>
                </a:solidFill>
                <a:latin typeface="华文楷体" panose="02010600040101010101" pitchFamily="2" charset="-122"/>
                <a:ea typeface="华文楷体" panose="02010600040101010101" pitchFamily="2" charset="-122"/>
                <a:sym typeface="+mn-ea"/>
              </a:rPr>
              <a:t>见</a:t>
            </a:r>
            <a:r>
              <a:rPr lang="en-US" altLang="zh-CN" sz="2600" b="1" dirty="0">
                <a:solidFill>
                  <a:srgbClr val="FF0000"/>
                </a:solidFill>
                <a:latin typeface="华文楷体" panose="02010600040101010101" pitchFamily="2" charset="-122"/>
                <a:ea typeface="华文楷体" panose="02010600040101010101" pitchFamily="2" charset="-122"/>
                <a:sym typeface="+mn-ea"/>
              </a:rPr>
              <a:t>:</a:t>
            </a:r>
            <a:r>
              <a:rPr lang="zh-CN" altLang="en-US" sz="2600" b="1" dirty="0">
                <a:solidFill>
                  <a:srgbClr val="FF0000"/>
                </a:solidFill>
                <a:latin typeface="华文楷体" panose="02010600040101010101" pitchFamily="2" charset="-122"/>
                <a:ea typeface="华文楷体" panose="02010600040101010101" pitchFamily="2" charset="-122"/>
                <a:sym typeface="+mn-ea"/>
              </a:rPr>
              <a:t>放在动词前，表示对自己怎么样】</a:t>
            </a:r>
            <a:r>
              <a:rPr lang="zh-CN" altLang="en-US" sz="2600" b="1" dirty="0">
                <a:latin typeface="华文楷体" panose="02010600040101010101" pitchFamily="2" charset="-122"/>
                <a:ea typeface="华文楷体" panose="02010600040101010101" pitchFamily="2" charset="-122"/>
              </a:rPr>
              <a:t>恕也。</a:t>
            </a:r>
            <a:endParaRPr lang="zh-CN" altLang="en-US" sz="2600" b="1" dirty="0">
              <a:latin typeface="华文楷体" panose="02010600040101010101" pitchFamily="2" charset="-122"/>
              <a:ea typeface="华文楷体" panose="02010600040101010101" pitchFamily="2" charset="-122"/>
            </a:endParaRPr>
          </a:p>
        </p:txBody>
      </p:sp>
    </p:spTree>
  </p:cSld>
  <p:clrMapOvr>
    <a:masterClrMapping/>
  </p:clrMapOvr>
  <p:transition spd="slow">
    <p:rand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资源 6@4x"/>
          <p:cNvPicPr>
            <a:picLocks noChangeAspect="1"/>
          </p:cNvPicPr>
          <p:nvPr/>
        </p:nvPicPr>
        <p:blipFill>
          <a:blip r:embed="rId1" cstate="print"/>
          <a:stretch>
            <a:fillRect/>
          </a:stretch>
        </p:blipFill>
        <p:spPr>
          <a:xfrm rot="8820000">
            <a:off x="165100" y="-29210"/>
            <a:ext cx="949325" cy="885825"/>
          </a:xfrm>
          <a:prstGeom prst="rect">
            <a:avLst/>
          </a:prstGeom>
        </p:spPr>
      </p:pic>
      <p:pic>
        <p:nvPicPr>
          <p:cNvPr id="8" name="图片 7" descr="2"/>
          <p:cNvPicPr>
            <a:picLocks noChangeAspect="1"/>
          </p:cNvPicPr>
          <p:nvPr/>
        </p:nvPicPr>
        <p:blipFill>
          <a:blip r:embed="rId2"/>
          <a:stretch>
            <a:fillRect/>
          </a:stretch>
        </p:blipFill>
        <p:spPr>
          <a:xfrm>
            <a:off x="635" y="-216535"/>
            <a:ext cx="2952115" cy="2200275"/>
          </a:xfrm>
          <a:prstGeom prst="rect">
            <a:avLst/>
          </a:prstGeom>
        </p:spPr>
      </p:pic>
      <p:pic>
        <p:nvPicPr>
          <p:cNvPr id="5" name="图片 4" descr="图片4"/>
          <p:cNvPicPr>
            <a:picLocks noChangeAspect="1"/>
          </p:cNvPicPr>
          <p:nvPr/>
        </p:nvPicPr>
        <p:blipFill>
          <a:blip r:embed="rId3"/>
          <a:stretch>
            <a:fillRect/>
          </a:stretch>
        </p:blipFill>
        <p:spPr>
          <a:xfrm>
            <a:off x="711835" y="155575"/>
            <a:ext cx="1120140" cy="1176020"/>
          </a:xfrm>
          <a:prstGeom prst="rect">
            <a:avLst/>
          </a:prstGeom>
        </p:spPr>
      </p:pic>
      <p:pic>
        <p:nvPicPr>
          <p:cNvPr id="7" name="图片 6"/>
          <p:cNvPicPr>
            <a:picLocks noChangeAspect="1"/>
          </p:cNvPicPr>
          <p:nvPr/>
        </p:nvPicPr>
        <p:blipFill>
          <a:blip r:embed="rId4">
            <a:extLst>
              <a:ext uri="{BEBA8EAE-BF5A-486C-A8C5-ECC9F3942E4B}">
                <a14:imgProps xmlns:a14="http://schemas.microsoft.com/office/drawing/2010/main">
                  <a14:imgLayer r:embed="rId5">
                    <a14:imgEffect>
                      <a14:colorTemperature colorTemp="10375"/>
                    </a14:imgEffect>
                    <a14:imgEffect>
                      <a14:saturation sat="58000"/>
                    </a14:imgEffect>
                  </a14:imgLayer>
                </a14:imgProps>
              </a:ext>
              <a:ext uri="{28A0092B-C50C-407E-A947-70E740481C1C}">
                <a14:useLocalDpi xmlns:a14="http://schemas.microsoft.com/office/drawing/2010/main" val="0"/>
              </a:ext>
            </a:extLst>
          </a:blip>
          <a:stretch>
            <a:fillRect/>
          </a:stretch>
        </p:blipFill>
        <p:spPr>
          <a:xfrm>
            <a:off x="9789160" y="2468245"/>
            <a:ext cx="3719195" cy="5313045"/>
          </a:xfrm>
          <a:prstGeom prst="rect">
            <a:avLst/>
          </a:prstGeom>
        </p:spPr>
      </p:pic>
      <p:pic>
        <p:nvPicPr>
          <p:cNvPr id="10" name="图片 9" descr="2"/>
          <p:cNvPicPr>
            <a:picLocks noChangeAspect="1"/>
          </p:cNvPicPr>
          <p:nvPr/>
        </p:nvPicPr>
        <p:blipFill>
          <a:blip r:embed="rId2"/>
          <a:stretch>
            <a:fillRect/>
          </a:stretch>
        </p:blipFill>
        <p:spPr>
          <a:xfrm rot="20220000">
            <a:off x="635" y="-15875"/>
            <a:ext cx="2952115" cy="2200275"/>
          </a:xfrm>
          <a:prstGeom prst="rect">
            <a:avLst/>
          </a:prstGeom>
        </p:spPr>
      </p:pic>
      <p:sp>
        <p:nvSpPr>
          <p:cNvPr id="14" name="TextBox 13"/>
          <p:cNvSpPr txBox="1"/>
          <p:nvPr/>
        </p:nvSpPr>
        <p:spPr>
          <a:xfrm>
            <a:off x="-2846177" y="685264"/>
            <a:ext cx="5326827" cy="646331"/>
          </a:xfrm>
          <a:prstGeom prst="rect">
            <a:avLst/>
          </a:prstGeom>
          <a:noFill/>
        </p:spPr>
        <p:txBody>
          <a:bodyPr wrap="square" rtlCol="0">
            <a:spAutoFit/>
          </a:bodyPr>
          <a:lstStyle/>
          <a:p>
            <a:r>
              <a:rPr lang="en-US" b="1" dirty="0"/>
              <a:t> </a:t>
            </a:r>
            <a:endParaRPr lang="zh-CN" altLang="en-US" dirty="0"/>
          </a:p>
          <a:p>
            <a:endParaRPr lang="zh-CN" altLang="en-US" dirty="0"/>
          </a:p>
        </p:txBody>
      </p:sp>
      <p:sp>
        <p:nvSpPr>
          <p:cNvPr id="9" name="矩形 8"/>
          <p:cNvSpPr/>
          <p:nvPr/>
        </p:nvSpPr>
        <p:spPr>
          <a:xfrm>
            <a:off x="812699" y="1703249"/>
            <a:ext cx="10489564" cy="454548"/>
          </a:xfrm>
          <a:prstGeom prst="rect">
            <a:avLst/>
          </a:prstGeom>
        </p:spPr>
        <p:txBody>
          <a:bodyPr wrap="square">
            <a:spAutoFit/>
          </a:bodyPr>
          <a:lstStyle/>
          <a:p>
            <a:pPr>
              <a:lnSpc>
                <a:spcPts val="2800"/>
              </a:lnSpc>
              <a:defRPr/>
            </a:pPr>
            <a:r>
              <a:rPr lang="zh-CN" altLang="en-US" sz="2600" b="1" dirty="0" smtClean="0">
                <a:latin typeface="华文楷体" panose="02010600040101010101" pitchFamily="2" charset="-122"/>
                <a:ea typeface="华文楷体" panose="02010600040101010101" pitchFamily="2" charset="-122"/>
              </a:rPr>
              <a:t>        </a:t>
            </a:r>
            <a:endParaRPr lang="en-US" altLang="zh-CN" sz="2600" b="1" dirty="0" smtClean="0">
              <a:latin typeface="华文楷体" panose="02010600040101010101" pitchFamily="2" charset="-122"/>
              <a:ea typeface="华文楷体" panose="02010600040101010101" pitchFamily="2" charset="-122"/>
            </a:endParaRPr>
          </a:p>
        </p:txBody>
      </p:sp>
      <p:sp>
        <p:nvSpPr>
          <p:cNvPr id="17" name="文本框 34"/>
          <p:cNvSpPr txBox="1"/>
          <p:nvPr/>
        </p:nvSpPr>
        <p:spPr>
          <a:xfrm>
            <a:off x="2110313" y="560436"/>
            <a:ext cx="4099568" cy="706755"/>
          </a:xfrm>
          <a:prstGeom prst="rect">
            <a:avLst/>
          </a:prstGeom>
          <a:noFill/>
        </p:spPr>
        <p:txBody>
          <a:bodyPr wrap="square" rtlCol="0">
            <a:spAutoFit/>
          </a:bodyPr>
          <a:lstStyle/>
          <a:p>
            <a:r>
              <a:rPr lang="zh-CN" altLang="en-US" sz="4000" b="1" dirty="0" smtClean="0">
                <a:solidFill>
                  <a:schemeClr val="tx1">
                    <a:lumMod val="85000"/>
                    <a:lumOff val="15000"/>
                  </a:schemeClr>
                </a:solidFill>
                <a:latin typeface="华文行楷" panose="02010800040101010101" pitchFamily="2" charset="-122"/>
                <a:ea typeface="华文行楷" panose="02010800040101010101" pitchFamily="2" charset="-122"/>
              </a:rPr>
              <a:t>第一段</a:t>
            </a:r>
            <a:r>
              <a:rPr sz="4000" b="1">
                <a:latin typeface="华文楷体" panose="02010600040101010101" pitchFamily="2" charset="-122"/>
                <a:ea typeface="华文楷体" panose="02010600040101010101" pitchFamily="2" charset="-122"/>
                <a:sym typeface="+mn-ea"/>
              </a:rPr>
              <a:t>译文</a:t>
            </a:r>
            <a:endParaRPr lang="zh-CN" altLang="en-US" sz="4000" b="1" dirty="0">
              <a:solidFill>
                <a:schemeClr val="tx1">
                  <a:lumMod val="85000"/>
                  <a:lumOff val="15000"/>
                </a:schemeClr>
              </a:solidFill>
              <a:latin typeface="华文行楷" panose="02010800040101010101" pitchFamily="2" charset="-122"/>
              <a:ea typeface="华文行楷" panose="02010800040101010101" pitchFamily="2" charset="-122"/>
            </a:endParaRPr>
          </a:p>
        </p:txBody>
      </p:sp>
      <p:sp>
        <p:nvSpPr>
          <p:cNvPr id="3" name="矩形 2"/>
          <p:cNvSpPr/>
          <p:nvPr/>
        </p:nvSpPr>
        <p:spPr>
          <a:xfrm>
            <a:off x="554355" y="1983740"/>
            <a:ext cx="10266045" cy="3692525"/>
          </a:xfrm>
          <a:prstGeom prst="rect">
            <a:avLst/>
          </a:prstGeom>
        </p:spPr>
        <p:txBody>
          <a:bodyPr wrap="square">
            <a:spAutoFit/>
          </a:bodyPr>
          <a:lstStyle/>
          <a:p>
            <a:pPr fontAlgn="auto">
              <a:lnSpc>
                <a:spcPct val="150000"/>
              </a:lnSpc>
            </a:pPr>
            <a:r>
              <a:rPr lang="en-US" altLang="zh-CN" sz="2600" b="1" dirty="0">
                <a:solidFill>
                  <a:srgbClr val="FF0000"/>
                </a:solidFill>
                <a:latin typeface="华文楷体" panose="02010600040101010101" pitchFamily="2" charset="-122"/>
                <a:ea typeface="华文楷体" panose="02010600040101010101" pitchFamily="2" charset="-122"/>
              </a:rPr>
              <a:t>        </a:t>
            </a:r>
            <a:r>
              <a:rPr sz="2600" b="1">
                <a:latin typeface="华文楷体" panose="02010600040101010101" pitchFamily="2" charset="-122"/>
                <a:ea typeface="华文楷体" panose="02010600040101010101" pitchFamily="2" charset="-122"/>
              </a:rPr>
              <a:t>我的陈述:昨天承蒙来信赐教。我私下认为与您</a:t>
            </a:r>
            <a:r>
              <a:rPr lang="zh-CN" sz="2600" b="1">
                <a:latin typeface="华文楷体" panose="02010600040101010101" pitchFamily="2" charset="-122"/>
                <a:ea typeface="华文楷体" panose="02010600040101010101" pitchFamily="2" charset="-122"/>
              </a:rPr>
              <a:t>同游共处、交往相好</a:t>
            </a:r>
            <a:r>
              <a:rPr sz="2600" b="1">
                <a:latin typeface="华文楷体" panose="02010600040101010101" pitchFamily="2" charset="-122"/>
                <a:ea typeface="华文楷体" panose="02010600040101010101" pitchFamily="2" charset="-122"/>
              </a:rPr>
              <a:t>时间已经很久了，可是讨论起事情常常意见不合，是因为(我们)所持的见解(治国之道，政治主张)有很大的不同的缘故。即使想强作解说，(可想到)终究一定</a:t>
            </a:r>
            <a:r>
              <a:rPr lang="zh-CN" sz="2600" b="1">
                <a:latin typeface="华文楷体" panose="02010600040101010101" pitchFamily="2" charset="-122"/>
                <a:ea typeface="华文楷体" panose="02010600040101010101" pitchFamily="2" charset="-122"/>
              </a:rPr>
              <a:t>不被</a:t>
            </a:r>
            <a:r>
              <a:rPr sz="2600" b="1">
                <a:latin typeface="华文楷体" panose="02010600040101010101" pitchFamily="2" charset="-122"/>
                <a:ea typeface="华文楷体" panose="02010600040101010101" pitchFamily="2" charset="-122"/>
              </a:rPr>
              <a:t>(你)谅解，所以想简略地写此回信，不再一件</a:t>
            </a:r>
            <a:r>
              <a:rPr lang="zh-CN" sz="2600" b="1">
                <a:latin typeface="华文楷体" panose="02010600040101010101" pitchFamily="2" charset="-122"/>
                <a:ea typeface="华文楷体" panose="02010600040101010101" pitchFamily="2" charset="-122"/>
              </a:rPr>
              <a:t>一</a:t>
            </a:r>
            <a:r>
              <a:rPr sz="2600" b="1">
                <a:latin typeface="华文楷体" panose="02010600040101010101" pitchFamily="2" charset="-122"/>
                <a:ea typeface="华文楷体" panose="02010600040101010101" pitchFamily="2" charset="-122"/>
              </a:rPr>
              <a:t>桩地替自己辩解。又想到承蒙您很看重我，在书信往来中不应草率无礼。所以现在详细说明(我这样做)的原因，希望您或许会原谅我。</a:t>
            </a:r>
            <a:endParaRPr sz="2600" b="1">
              <a:latin typeface="华文楷体" panose="02010600040101010101" pitchFamily="2" charset="-122"/>
              <a:ea typeface="华文楷体" panose="02010600040101010101" pitchFamily="2" charset="-122"/>
            </a:endParaRPr>
          </a:p>
        </p:txBody>
      </p:sp>
    </p:spTree>
  </p:cSld>
  <p:clrMapOvr>
    <a:masterClrMapping/>
  </p:clrMapOvr>
  <p:transition spd="slow">
    <p:rand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资源 6@4x"/>
          <p:cNvPicPr>
            <a:picLocks noChangeAspect="1"/>
          </p:cNvPicPr>
          <p:nvPr/>
        </p:nvPicPr>
        <p:blipFill>
          <a:blip r:embed="rId1" cstate="print"/>
          <a:stretch>
            <a:fillRect/>
          </a:stretch>
        </p:blipFill>
        <p:spPr>
          <a:xfrm rot="8820000">
            <a:off x="165100" y="-29210"/>
            <a:ext cx="949325" cy="885825"/>
          </a:xfrm>
          <a:prstGeom prst="rect">
            <a:avLst/>
          </a:prstGeom>
        </p:spPr>
      </p:pic>
      <p:pic>
        <p:nvPicPr>
          <p:cNvPr id="8" name="图片 7" descr="2"/>
          <p:cNvPicPr>
            <a:picLocks noChangeAspect="1"/>
          </p:cNvPicPr>
          <p:nvPr/>
        </p:nvPicPr>
        <p:blipFill>
          <a:blip r:embed="rId2"/>
          <a:stretch>
            <a:fillRect/>
          </a:stretch>
        </p:blipFill>
        <p:spPr>
          <a:xfrm>
            <a:off x="635" y="-216535"/>
            <a:ext cx="2669540" cy="1990090"/>
          </a:xfrm>
          <a:prstGeom prst="rect">
            <a:avLst/>
          </a:prstGeom>
        </p:spPr>
      </p:pic>
      <p:pic>
        <p:nvPicPr>
          <p:cNvPr id="5" name="图片 4" descr="图片4"/>
          <p:cNvPicPr>
            <a:picLocks noChangeAspect="1"/>
          </p:cNvPicPr>
          <p:nvPr/>
        </p:nvPicPr>
        <p:blipFill>
          <a:blip r:embed="rId3"/>
          <a:stretch>
            <a:fillRect/>
          </a:stretch>
        </p:blipFill>
        <p:spPr>
          <a:xfrm>
            <a:off x="711835" y="155575"/>
            <a:ext cx="1120140" cy="1176020"/>
          </a:xfrm>
          <a:prstGeom prst="rect">
            <a:avLst/>
          </a:prstGeom>
        </p:spPr>
      </p:pic>
      <p:pic>
        <p:nvPicPr>
          <p:cNvPr id="7" name="图片 6"/>
          <p:cNvPicPr>
            <a:picLocks noChangeAspect="1"/>
          </p:cNvPicPr>
          <p:nvPr/>
        </p:nvPicPr>
        <p:blipFill>
          <a:blip r:embed="rId4">
            <a:extLst>
              <a:ext uri="{BEBA8EAE-BF5A-486C-A8C5-ECC9F3942E4B}">
                <a14:imgProps xmlns:a14="http://schemas.microsoft.com/office/drawing/2010/main">
                  <a14:imgLayer r:embed="rId5">
                    <a14:imgEffect>
                      <a14:colorTemperature colorTemp="10375"/>
                    </a14:imgEffect>
                    <a14:imgEffect>
                      <a14:saturation sat="58000"/>
                    </a14:imgEffect>
                  </a14:imgLayer>
                </a14:imgProps>
              </a:ext>
              <a:ext uri="{28A0092B-C50C-407E-A947-70E740481C1C}">
                <a14:useLocalDpi xmlns:a14="http://schemas.microsoft.com/office/drawing/2010/main" val="0"/>
              </a:ext>
            </a:extLst>
          </a:blip>
          <a:stretch>
            <a:fillRect/>
          </a:stretch>
        </p:blipFill>
        <p:spPr>
          <a:xfrm>
            <a:off x="9789160" y="2468245"/>
            <a:ext cx="3719195" cy="5313045"/>
          </a:xfrm>
          <a:prstGeom prst="rect">
            <a:avLst/>
          </a:prstGeom>
        </p:spPr>
      </p:pic>
      <p:pic>
        <p:nvPicPr>
          <p:cNvPr id="10" name="图片 9" descr="2"/>
          <p:cNvPicPr>
            <a:picLocks noChangeAspect="1"/>
          </p:cNvPicPr>
          <p:nvPr/>
        </p:nvPicPr>
        <p:blipFill>
          <a:blip r:embed="rId2"/>
          <a:stretch>
            <a:fillRect/>
          </a:stretch>
        </p:blipFill>
        <p:spPr>
          <a:xfrm rot="20220000">
            <a:off x="-39370" y="69215"/>
            <a:ext cx="2574925" cy="1919605"/>
          </a:xfrm>
          <a:prstGeom prst="rect">
            <a:avLst/>
          </a:prstGeom>
        </p:spPr>
      </p:pic>
      <p:sp>
        <p:nvSpPr>
          <p:cNvPr id="14" name="TextBox 13"/>
          <p:cNvSpPr txBox="1"/>
          <p:nvPr/>
        </p:nvSpPr>
        <p:spPr>
          <a:xfrm>
            <a:off x="-2846177" y="685264"/>
            <a:ext cx="5326827" cy="646331"/>
          </a:xfrm>
          <a:prstGeom prst="rect">
            <a:avLst/>
          </a:prstGeom>
          <a:noFill/>
        </p:spPr>
        <p:txBody>
          <a:bodyPr wrap="square" rtlCol="0">
            <a:spAutoFit/>
          </a:bodyPr>
          <a:lstStyle/>
          <a:p>
            <a:r>
              <a:rPr lang="en-US" b="1" dirty="0"/>
              <a:t> </a:t>
            </a:r>
            <a:endParaRPr lang="zh-CN" altLang="en-US" dirty="0"/>
          </a:p>
          <a:p>
            <a:endParaRPr lang="zh-CN" altLang="en-US" dirty="0"/>
          </a:p>
        </p:txBody>
      </p:sp>
      <p:sp>
        <p:nvSpPr>
          <p:cNvPr id="9" name="矩形 8"/>
          <p:cNvSpPr/>
          <p:nvPr/>
        </p:nvSpPr>
        <p:spPr>
          <a:xfrm>
            <a:off x="417830" y="4679950"/>
            <a:ext cx="11356340" cy="450215"/>
          </a:xfrm>
          <a:prstGeom prst="rect">
            <a:avLst/>
          </a:prstGeom>
        </p:spPr>
        <p:txBody>
          <a:bodyPr wrap="square">
            <a:spAutoFit/>
          </a:bodyPr>
          <a:lstStyle/>
          <a:p>
            <a:pPr>
              <a:lnSpc>
                <a:spcPts val="2800"/>
              </a:lnSpc>
              <a:defRPr/>
            </a:pPr>
            <a:r>
              <a:rPr lang="en-US" altLang="zh-CN" sz="2600">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rPr>
              <a:t>2</a:t>
            </a:r>
            <a:r>
              <a:rPr lang="zh-CN" altLang="en-US" sz="2600">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rPr>
              <a:t>．阅读第一段，并说说本段的行文思路。</a:t>
            </a:r>
            <a:endParaRPr lang="en-US" altLang="zh-CN" sz="2600" b="1" dirty="0" smtClean="0">
              <a:latin typeface="华文楷体" panose="02010600040101010101" pitchFamily="2" charset="-122"/>
              <a:ea typeface="华文楷体" panose="02010600040101010101" pitchFamily="2" charset="-122"/>
            </a:endParaRPr>
          </a:p>
        </p:txBody>
      </p:sp>
      <p:sp>
        <p:nvSpPr>
          <p:cNvPr id="17" name="文本框 34"/>
          <p:cNvSpPr txBox="1"/>
          <p:nvPr/>
        </p:nvSpPr>
        <p:spPr>
          <a:xfrm>
            <a:off x="2110313" y="560436"/>
            <a:ext cx="4099568" cy="706755"/>
          </a:xfrm>
          <a:prstGeom prst="rect">
            <a:avLst/>
          </a:prstGeom>
          <a:noFill/>
        </p:spPr>
        <p:txBody>
          <a:bodyPr wrap="square" rtlCol="0">
            <a:spAutoFit/>
          </a:bodyPr>
          <a:lstStyle/>
          <a:p>
            <a:r>
              <a:rPr lang="zh-CN" altLang="en-US" sz="4000" b="1" dirty="0">
                <a:solidFill>
                  <a:schemeClr val="tx1">
                    <a:lumMod val="85000"/>
                    <a:lumOff val="15000"/>
                  </a:schemeClr>
                </a:solidFill>
                <a:latin typeface="华文行楷" panose="02010800040101010101" pitchFamily="2" charset="-122"/>
                <a:ea typeface="华文行楷" panose="02010800040101010101" pitchFamily="2" charset="-122"/>
              </a:rPr>
              <a:t>文本探究</a:t>
            </a:r>
            <a:endParaRPr lang="zh-CN" altLang="en-US" sz="4000" b="1" dirty="0">
              <a:solidFill>
                <a:schemeClr val="tx1">
                  <a:lumMod val="85000"/>
                  <a:lumOff val="15000"/>
                </a:schemeClr>
              </a:solidFill>
              <a:latin typeface="华文行楷" panose="02010800040101010101" pitchFamily="2" charset="-122"/>
              <a:ea typeface="华文行楷" panose="02010800040101010101" pitchFamily="2" charset="-122"/>
            </a:endParaRPr>
          </a:p>
        </p:txBody>
      </p:sp>
      <p:sp>
        <p:nvSpPr>
          <p:cNvPr id="3" name="文本框 2"/>
          <p:cNvSpPr txBox="1"/>
          <p:nvPr/>
        </p:nvSpPr>
        <p:spPr>
          <a:xfrm>
            <a:off x="278765" y="5130165"/>
            <a:ext cx="10614025" cy="1527175"/>
          </a:xfrm>
          <a:prstGeom prst="rect">
            <a:avLst/>
          </a:prstGeom>
          <a:noFill/>
        </p:spPr>
        <p:txBody>
          <a:bodyPr wrap="square" rtlCol="0" anchor="t">
            <a:spAutoFit/>
          </a:bodyPr>
          <a:p>
            <a:pPr>
              <a:lnSpc>
                <a:spcPts val="2800"/>
              </a:lnSpc>
              <a:defRPr/>
            </a:pPr>
            <a:r>
              <a:rPr lang="en-US" altLang="zh-CN" sz="2400" b="1" dirty="0" smtClean="0">
                <a:solidFill>
                  <a:srgbClr val="FF0000"/>
                </a:solidFill>
                <a:latin typeface="华文楷体" panose="02010600040101010101" pitchFamily="2" charset="-122"/>
                <a:ea typeface="华文楷体" panose="02010600040101010101" pitchFamily="2" charset="-122"/>
                <a:sym typeface="+mn-ea"/>
              </a:rPr>
              <a:t>        主要阐明写这封信的原因和目的。因为两人之间有分歧，所以写信表明自己的立场和态度。</a:t>
            </a:r>
            <a:r>
              <a:rPr lang="en-US" altLang="zh-CN" sz="2400" b="1" dirty="0" smtClean="0">
                <a:solidFill>
                  <a:srgbClr val="FF0000"/>
                </a:solidFill>
                <a:latin typeface="华文楷体" panose="02010600040101010101" pitchFamily="2" charset="-122"/>
                <a:ea typeface="华文楷体" panose="02010600040101010101" pitchFamily="2" charset="-122"/>
                <a:sym typeface="+mn-ea"/>
              </a:rPr>
              <a:t>本段出于礼貌，先叙酬答的话——从初拟“不复一一自辨”，说到在书信往来中不应该草率粗疏，现在则要“具道所以”——详细说明一下原因，由此转入正文。</a:t>
            </a:r>
            <a:endParaRPr lang="zh-CN" altLang="en-US" sz="2400" b="1" dirty="0" smtClean="0">
              <a:solidFill>
                <a:srgbClr val="FF0000"/>
              </a:solidFill>
              <a:latin typeface="华文楷体" panose="02010600040101010101" pitchFamily="2" charset="-122"/>
              <a:ea typeface="华文楷体" panose="02010600040101010101" pitchFamily="2" charset="-122"/>
              <a:sym typeface="+mn-ea"/>
            </a:endParaRPr>
          </a:p>
        </p:txBody>
      </p:sp>
      <p:sp>
        <p:nvSpPr>
          <p:cNvPr id="4" name="文本框 3"/>
          <p:cNvSpPr txBox="1"/>
          <p:nvPr/>
        </p:nvSpPr>
        <p:spPr>
          <a:xfrm>
            <a:off x="417830" y="1773555"/>
            <a:ext cx="6106160" cy="491490"/>
          </a:xfrm>
          <a:prstGeom prst="rect">
            <a:avLst/>
          </a:prstGeom>
          <a:noFill/>
        </p:spPr>
        <p:txBody>
          <a:bodyPr wrap="none" rtlCol="0" anchor="t">
            <a:spAutoFit/>
          </a:bodyPr>
          <a:p>
            <a:pPr algn="l"/>
            <a:r>
              <a:rPr lang="en-US" altLang="zh-CN" sz="2600">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sym typeface="+mn-ea"/>
              </a:rPr>
              <a:t>1</a:t>
            </a:r>
            <a:r>
              <a:rPr lang="zh-CN" altLang="en-US" sz="2600">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sym typeface="+mn-ea"/>
              </a:rPr>
              <a:t>.</a:t>
            </a:r>
            <a:r>
              <a:rPr lang="zh-CN" altLang="en-US" sz="2600">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sym typeface="+mn-ea"/>
              </a:rPr>
              <a:t>王安石在书信第一句表达了几层意思？</a:t>
            </a:r>
            <a:endParaRPr lang="zh-CN" altLang="en-US"/>
          </a:p>
        </p:txBody>
      </p:sp>
      <p:sp>
        <p:nvSpPr>
          <p:cNvPr id="6" name="文本框 5"/>
          <p:cNvSpPr txBox="1"/>
          <p:nvPr/>
        </p:nvSpPr>
        <p:spPr>
          <a:xfrm>
            <a:off x="136525" y="2345055"/>
            <a:ext cx="11638280" cy="1886585"/>
          </a:xfrm>
          <a:prstGeom prst="rect">
            <a:avLst/>
          </a:prstGeom>
          <a:noFill/>
        </p:spPr>
        <p:txBody>
          <a:bodyPr wrap="square" rtlCol="0" anchor="t">
            <a:spAutoFit/>
          </a:bodyPr>
          <a:p>
            <a:pPr lvl="0" algn="l">
              <a:lnSpc>
                <a:spcPts val="2800"/>
              </a:lnSpc>
              <a:buClrTx/>
              <a:buSzTx/>
              <a:buFontTx/>
              <a:defRPr/>
            </a:pPr>
            <a:r>
              <a:rPr lang="en-US" altLang="zh-CN" sz="2400" b="1" dirty="0" smtClean="0">
                <a:solidFill>
                  <a:srgbClr val="FF0000"/>
                </a:solidFill>
                <a:latin typeface="华文楷体" panose="02010600040101010101" pitchFamily="2" charset="-122"/>
                <a:ea typeface="华文楷体" panose="02010600040101010101" pitchFamily="2" charset="-122"/>
                <a:sym typeface="+mn-ea"/>
              </a:rPr>
              <a:t>        </a:t>
            </a:r>
            <a:r>
              <a:rPr lang="en-US" altLang="zh-CN" sz="2400" b="1" dirty="0" smtClean="0">
                <a:solidFill>
                  <a:srgbClr val="FF0000"/>
                </a:solidFill>
                <a:latin typeface="华文楷体" panose="02010600040101010101" pitchFamily="2" charset="-122"/>
                <a:ea typeface="华文楷体" panose="02010600040101010101" pitchFamily="2" charset="-122"/>
                <a:sym typeface="+mn-ea"/>
              </a:rPr>
              <a:t>王安石在第一句写了三层意思：</a:t>
            </a:r>
            <a:r>
              <a:rPr lang="en-US" altLang="zh-CN" sz="2400" b="1" dirty="0" smtClean="0">
                <a:solidFill>
                  <a:srgbClr val="FF0000"/>
                </a:solidFill>
                <a:latin typeface="华文楷体" panose="02010600040101010101" pitchFamily="2" charset="-122"/>
                <a:ea typeface="华文楷体" panose="02010600040101010101" pitchFamily="2" charset="-122"/>
                <a:sym typeface="+mn-ea"/>
              </a:rPr>
              <a:t>第一层</a:t>
            </a:r>
            <a:r>
              <a:rPr lang="en-US" altLang="zh-CN" sz="2400" b="1" dirty="0" smtClean="0">
                <a:solidFill>
                  <a:srgbClr val="FF0000"/>
                </a:solidFill>
                <a:latin typeface="华文楷体" panose="02010600040101010101" pitchFamily="2" charset="-122"/>
                <a:ea typeface="华文楷体" panose="02010600040101010101" pitchFamily="2" charset="-122"/>
                <a:sym typeface="+mn-ea"/>
              </a:rPr>
              <a:t>“昨日蒙教”是礼貌性套语；</a:t>
            </a:r>
            <a:r>
              <a:rPr lang="en-US" altLang="zh-CN" sz="2400" b="1" dirty="0" smtClean="0">
                <a:solidFill>
                  <a:srgbClr val="FF0000"/>
                </a:solidFill>
                <a:latin typeface="华文楷体" panose="02010600040101010101" pitchFamily="2" charset="-122"/>
                <a:ea typeface="华文楷体" panose="02010600040101010101" pitchFamily="2" charset="-122"/>
                <a:sym typeface="+mn-ea"/>
              </a:rPr>
              <a:t>第二层</a:t>
            </a:r>
            <a:r>
              <a:rPr lang="en-US" altLang="zh-CN" sz="2400" b="1" dirty="0" smtClean="0">
                <a:solidFill>
                  <a:srgbClr val="FF0000"/>
                </a:solidFill>
                <a:latin typeface="华文楷体" panose="02010600040101010101" pitchFamily="2" charset="-122"/>
                <a:ea typeface="华文楷体" panose="02010600040101010101" pitchFamily="2" charset="-122"/>
                <a:sym typeface="+mn-ea"/>
              </a:rPr>
              <a:t>提到与司马光“游处相好之日久”，感情色彩很浓，使司马光听了心里感到舒服；</a:t>
            </a:r>
            <a:r>
              <a:rPr lang="en-US" altLang="zh-CN" sz="2400" b="1" dirty="0" smtClean="0">
                <a:solidFill>
                  <a:srgbClr val="FF0000"/>
                </a:solidFill>
                <a:latin typeface="华文楷体" panose="02010600040101010101" pitchFamily="2" charset="-122"/>
                <a:ea typeface="华文楷体" panose="02010600040101010101" pitchFamily="2" charset="-122"/>
                <a:sym typeface="+mn-ea"/>
              </a:rPr>
              <a:t>第三层</a:t>
            </a:r>
            <a:r>
              <a:rPr lang="en-US" altLang="zh-CN" sz="2400" b="1" dirty="0" smtClean="0">
                <a:solidFill>
                  <a:srgbClr val="FF0000"/>
                </a:solidFill>
                <a:latin typeface="华文楷体" panose="02010600040101010101" pitchFamily="2" charset="-122"/>
                <a:ea typeface="华文楷体" panose="02010600040101010101" pitchFamily="2" charset="-122"/>
                <a:sym typeface="+mn-ea"/>
              </a:rPr>
              <a:t>急速转到“而议事每不合，所操之术多异故也”，以迅雷不及掩耳之势，直接点明二人政治上不投合的原因所在。这三层意思集中在一句话里显出高度的概括力，亮出了分歧的焦点所在。不伤感情，态度坦率。</a:t>
            </a:r>
            <a:endParaRPr lang="en-US" altLang="zh-CN" sz="2400" b="1" dirty="0" smtClean="0">
              <a:solidFill>
                <a:srgbClr val="FF0000"/>
              </a:solidFill>
              <a:latin typeface="华文楷体" panose="02010600040101010101" pitchFamily="2" charset="-122"/>
              <a:ea typeface="华文楷体" panose="02010600040101010101" pitchFamily="2" charset="-122"/>
              <a:sym typeface="+mn-ea"/>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randombar(horizont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资源 6@4x"/>
          <p:cNvPicPr>
            <a:picLocks noChangeAspect="1"/>
          </p:cNvPicPr>
          <p:nvPr/>
        </p:nvPicPr>
        <p:blipFill>
          <a:blip r:embed="rId1" cstate="print"/>
          <a:stretch>
            <a:fillRect/>
          </a:stretch>
        </p:blipFill>
        <p:spPr>
          <a:xfrm rot="8820000">
            <a:off x="165100" y="-29210"/>
            <a:ext cx="949325" cy="885825"/>
          </a:xfrm>
          <a:prstGeom prst="rect">
            <a:avLst/>
          </a:prstGeom>
        </p:spPr>
      </p:pic>
      <p:pic>
        <p:nvPicPr>
          <p:cNvPr id="8" name="图片 7" descr="2"/>
          <p:cNvPicPr>
            <a:picLocks noChangeAspect="1"/>
          </p:cNvPicPr>
          <p:nvPr/>
        </p:nvPicPr>
        <p:blipFill>
          <a:blip r:embed="rId2"/>
          <a:stretch>
            <a:fillRect/>
          </a:stretch>
        </p:blipFill>
        <p:spPr>
          <a:xfrm>
            <a:off x="635" y="-216535"/>
            <a:ext cx="2952115" cy="2200275"/>
          </a:xfrm>
          <a:prstGeom prst="rect">
            <a:avLst/>
          </a:prstGeom>
        </p:spPr>
      </p:pic>
      <p:pic>
        <p:nvPicPr>
          <p:cNvPr id="5" name="图片 4" descr="图片4"/>
          <p:cNvPicPr>
            <a:picLocks noChangeAspect="1"/>
          </p:cNvPicPr>
          <p:nvPr/>
        </p:nvPicPr>
        <p:blipFill>
          <a:blip r:embed="rId3"/>
          <a:stretch>
            <a:fillRect/>
          </a:stretch>
        </p:blipFill>
        <p:spPr>
          <a:xfrm>
            <a:off x="711835" y="155575"/>
            <a:ext cx="1120140" cy="1176020"/>
          </a:xfrm>
          <a:prstGeom prst="rect">
            <a:avLst/>
          </a:prstGeom>
        </p:spPr>
      </p:pic>
      <p:pic>
        <p:nvPicPr>
          <p:cNvPr id="7" name="图片 6"/>
          <p:cNvPicPr>
            <a:picLocks noChangeAspect="1"/>
          </p:cNvPicPr>
          <p:nvPr/>
        </p:nvPicPr>
        <p:blipFill>
          <a:blip r:embed="rId4">
            <a:extLst>
              <a:ext uri="{BEBA8EAE-BF5A-486C-A8C5-ECC9F3942E4B}">
                <a14:imgProps xmlns:a14="http://schemas.microsoft.com/office/drawing/2010/main">
                  <a14:imgLayer r:embed="rId5">
                    <a14:imgEffect>
                      <a14:colorTemperature colorTemp="10375"/>
                    </a14:imgEffect>
                    <a14:imgEffect>
                      <a14:saturation sat="58000"/>
                    </a14:imgEffect>
                  </a14:imgLayer>
                </a14:imgProps>
              </a:ext>
              <a:ext uri="{28A0092B-C50C-407E-A947-70E740481C1C}">
                <a14:useLocalDpi xmlns:a14="http://schemas.microsoft.com/office/drawing/2010/main" val="0"/>
              </a:ext>
            </a:extLst>
          </a:blip>
          <a:stretch>
            <a:fillRect/>
          </a:stretch>
        </p:blipFill>
        <p:spPr>
          <a:xfrm>
            <a:off x="10103485" y="2673350"/>
            <a:ext cx="3719195" cy="5313045"/>
          </a:xfrm>
          <a:prstGeom prst="rect">
            <a:avLst/>
          </a:prstGeom>
        </p:spPr>
      </p:pic>
      <p:pic>
        <p:nvPicPr>
          <p:cNvPr id="10" name="图片 9" descr="2"/>
          <p:cNvPicPr>
            <a:picLocks noChangeAspect="1"/>
          </p:cNvPicPr>
          <p:nvPr/>
        </p:nvPicPr>
        <p:blipFill>
          <a:blip r:embed="rId2"/>
          <a:stretch>
            <a:fillRect/>
          </a:stretch>
        </p:blipFill>
        <p:spPr>
          <a:xfrm rot="20220000">
            <a:off x="635" y="-15875"/>
            <a:ext cx="2952115" cy="2200275"/>
          </a:xfrm>
          <a:prstGeom prst="rect">
            <a:avLst/>
          </a:prstGeom>
        </p:spPr>
      </p:pic>
      <p:sp>
        <p:nvSpPr>
          <p:cNvPr id="9" name="文本框 34"/>
          <p:cNvSpPr txBox="1"/>
          <p:nvPr/>
        </p:nvSpPr>
        <p:spPr>
          <a:xfrm>
            <a:off x="2110313" y="560436"/>
            <a:ext cx="4099568" cy="706755"/>
          </a:xfrm>
          <a:prstGeom prst="rect">
            <a:avLst/>
          </a:prstGeom>
          <a:noFill/>
        </p:spPr>
        <p:txBody>
          <a:bodyPr wrap="square" rtlCol="0">
            <a:spAutoFit/>
          </a:bodyPr>
          <a:lstStyle/>
          <a:p>
            <a:r>
              <a:rPr lang="zh-CN" altLang="en-US" sz="4000" b="1" dirty="0">
                <a:solidFill>
                  <a:schemeClr val="tx1">
                    <a:lumMod val="85000"/>
                    <a:lumOff val="15000"/>
                  </a:schemeClr>
                </a:solidFill>
                <a:latin typeface="华文行楷" panose="02010800040101010101" pitchFamily="2" charset="-122"/>
                <a:ea typeface="华文行楷" panose="02010800040101010101" pitchFamily="2" charset="-122"/>
              </a:rPr>
              <a:t>第二段</a:t>
            </a:r>
            <a:endParaRPr lang="zh-CN" altLang="en-US" sz="4000" b="1" dirty="0">
              <a:solidFill>
                <a:schemeClr val="tx1">
                  <a:lumMod val="85000"/>
                  <a:lumOff val="15000"/>
                </a:schemeClr>
              </a:solidFill>
              <a:latin typeface="华文行楷" panose="02010800040101010101" pitchFamily="2" charset="-122"/>
              <a:ea typeface="华文行楷" panose="02010800040101010101" pitchFamily="2" charset="-122"/>
            </a:endParaRPr>
          </a:p>
        </p:txBody>
      </p:sp>
      <p:sp>
        <p:nvSpPr>
          <p:cNvPr id="4" name="矩形 3"/>
          <p:cNvSpPr/>
          <p:nvPr/>
        </p:nvSpPr>
        <p:spPr>
          <a:xfrm>
            <a:off x="168275" y="1754505"/>
            <a:ext cx="11461750" cy="4707890"/>
          </a:xfrm>
          <a:prstGeom prst="rect">
            <a:avLst/>
          </a:prstGeom>
        </p:spPr>
        <p:txBody>
          <a:bodyPr wrap="square" rtlCol="0" anchor="t">
            <a:spAutoFit/>
          </a:bodyPr>
          <a:lstStyle/>
          <a:p>
            <a:pPr lvl="0" algn="l" fontAlgn="auto">
              <a:lnSpc>
                <a:spcPts val="4000"/>
              </a:lnSpc>
              <a:buClrTx/>
              <a:buSzTx/>
              <a:buFontTx/>
            </a:pPr>
            <a:r>
              <a:rPr lang="en-US" altLang="zh-CN" sz="2600" b="1" dirty="0">
                <a:solidFill>
                  <a:schemeClr val="tx1">
                    <a:lumMod val="85000"/>
                    <a:lumOff val="15000"/>
                  </a:schemeClr>
                </a:solidFill>
                <a:latin typeface="华文楷体" panose="02010600040101010101" pitchFamily="2" charset="-122"/>
                <a:ea typeface="华文楷体" panose="02010600040101010101" pitchFamily="2" charset="-122"/>
                <a:sym typeface="+mn-ea"/>
              </a:rPr>
              <a:t>        </a:t>
            </a:r>
            <a:r>
              <a:rPr lang="en-US" altLang="zh-CN" sz="2600" b="1" dirty="0">
                <a:solidFill>
                  <a:schemeClr val="tx1">
                    <a:lumMod val="85000"/>
                    <a:lumOff val="15000"/>
                  </a:schemeClr>
                </a:solidFill>
                <a:latin typeface="华文楷体" panose="02010600040101010101" pitchFamily="2" charset="-122"/>
                <a:ea typeface="华文楷体" panose="02010600040101010101" pitchFamily="2" charset="-122"/>
                <a:sym typeface="+mn-ea"/>
              </a:rPr>
              <a:t>盖儒者所争，尤</a:t>
            </a:r>
            <a:r>
              <a:rPr lang="zh-CN" altLang="en-US" sz="2600" b="1" dirty="0">
                <a:solidFill>
                  <a:srgbClr val="FF0000"/>
                </a:solidFill>
                <a:latin typeface="华文楷体" panose="02010600040101010101" pitchFamily="2" charset="-122"/>
                <a:ea typeface="华文楷体" panose="02010600040101010101" pitchFamily="2" charset="-122"/>
                <a:sym typeface="+mn-ea"/>
              </a:rPr>
              <a:t>【</a:t>
            </a:r>
            <a:r>
              <a:rPr lang="en-US" altLang="zh-CN" sz="2600" b="1" dirty="0">
                <a:solidFill>
                  <a:srgbClr val="FF0000"/>
                </a:solidFill>
                <a:latin typeface="华文楷体" panose="02010600040101010101" pitchFamily="2" charset="-122"/>
                <a:ea typeface="华文楷体" panose="02010600040101010101" pitchFamily="2" charset="-122"/>
                <a:sym typeface="+mn-ea"/>
              </a:rPr>
              <a:t>尤其</a:t>
            </a:r>
            <a:r>
              <a:rPr lang="zh-CN" altLang="en-US" sz="2600" b="1" dirty="0">
                <a:solidFill>
                  <a:srgbClr val="FF0000"/>
                </a:solidFill>
                <a:latin typeface="华文楷体" panose="02010600040101010101" pitchFamily="2" charset="-122"/>
                <a:ea typeface="华文楷体" panose="02010600040101010101" pitchFamily="2" charset="-122"/>
                <a:sym typeface="+mn-ea"/>
              </a:rPr>
              <a:t>，</a:t>
            </a:r>
            <a:r>
              <a:rPr lang="en-US" altLang="zh-CN" sz="2600" b="1" dirty="0">
                <a:solidFill>
                  <a:srgbClr val="FF0000"/>
                </a:solidFill>
                <a:latin typeface="华文楷体" panose="02010600040101010101" pitchFamily="2" charset="-122"/>
                <a:ea typeface="华文楷体" panose="02010600040101010101" pitchFamily="2" charset="-122"/>
                <a:sym typeface="+mn-ea"/>
              </a:rPr>
              <a:t>这里是“主要”的意思</a:t>
            </a:r>
            <a:r>
              <a:rPr lang="zh-CN" altLang="en-US" sz="2600" b="1" dirty="0">
                <a:solidFill>
                  <a:srgbClr val="FF0000"/>
                </a:solidFill>
                <a:latin typeface="华文楷体" panose="02010600040101010101" pitchFamily="2" charset="-122"/>
                <a:ea typeface="华文楷体" panose="02010600040101010101" pitchFamily="2" charset="-122"/>
                <a:sym typeface="+mn-ea"/>
              </a:rPr>
              <a:t>】</a:t>
            </a:r>
            <a:r>
              <a:rPr lang="en-US" altLang="zh-CN" sz="2600" b="1" dirty="0">
                <a:solidFill>
                  <a:schemeClr val="tx1">
                    <a:lumMod val="85000"/>
                    <a:lumOff val="15000"/>
                  </a:schemeClr>
                </a:solidFill>
                <a:latin typeface="华文楷体" panose="02010600040101010101" pitchFamily="2" charset="-122"/>
                <a:ea typeface="华文楷体" panose="02010600040101010101" pitchFamily="2" charset="-122"/>
                <a:sym typeface="+mn-ea"/>
              </a:rPr>
              <a:t>在于名实</a:t>
            </a:r>
            <a:r>
              <a:rPr lang="en-US" altLang="zh-CN" sz="2600" b="1" dirty="0">
                <a:solidFill>
                  <a:srgbClr val="FF0000"/>
                </a:solidFill>
                <a:latin typeface="华文楷体" panose="02010600040101010101" pitchFamily="2" charset="-122"/>
                <a:ea typeface="华文楷体" panose="02010600040101010101" pitchFamily="2" charset="-122"/>
                <a:sym typeface="+mn-ea"/>
              </a:rPr>
              <a:t>【</a:t>
            </a:r>
            <a:r>
              <a:rPr lang="en-US" altLang="zh-CN" sz="2600" b="1" dirty="0">
                <a:solidFill>
                  <a:srgbClr val="FF0000"/>
                </a:solidFill>
                <a:latin typeface="华文楷体" panose="02010600040101010101" pitchFamily="2" charset="-122"/>
                <a:ea typeface="华文楷体" panose="02010600040101010101" pitchFamily="2" charset="-122"/>
                <a:sym typeface="+mn-ea"/>
              </a:rPr>
              <a:t>名义和实际</a:t>
            </a:r>
            <a:r>
              <a:rPr lang="en-US" altLang="zh-CN" sz="2600" b="1" dirty="0">
                <a:solidFill>
                  <a:srgbClr val="FF0000"/>
                </a:solidFill>
                <a:latin typeface="华文楷体" panose="02010600040101010101" pitchFamily="2" charset="-122"/>
                <a:ea typeface="华文楷体" panose="02010600040101010101" pitchFamily="2" charset="-122"/>
                <a:sym typeface="+mn-ea"/>
              </a:rPr>
              <a:t>】</a:t>
            </a:r>
            <a:r>
              <a:rPr lang="en-US" altLang="zh-CN" sz="2600" b="1" dirty="0">
                <a:solidFill>
                  <a:schemeClr val="tx1">
                    <a:lumMod val="85000"/>
                    <a:lumOff val="15000"/>
                  </a:schemeClr>
                </a:solidFill>
                <a:latin typeface="华文楷体" panose="02010600040101010101" pitchFamily="2" charset="-122"/>
                <a:ea typeface="华文楷体" panose="02010600040101010101" pitchFamily="2" charset="-122"/>
                <a:sym typeface="+mn-ea"/>
              </a:rPr>
              <a:t>。名实已明，而天下之理得矣。今君实所以</a:t>
            </a:r>
            <a:r>
              <a:rPr lang="en-US" altLang="zh-CN" sz="2600" b="1" dirty="0">
                <a:solidFill>
                  <a:srgbClr val="FF0000"/>
                </a:solidFill>
                <a:latin typeface="华文楷体" panose="02010600040101010101" pitchFamily="2" charset="-122"/>
                <a:ea typeface="华文楷体" panose="02010600040101010101" pitchFamily="2" charset="-122"/>
                <a:sym typeface="+mn-ea"/>
              </a:rPr>
              <a:t>【</a:t>
            </a:r>
            <a:r>
              <a:rPr lang="en-US" altLang="zh-CN" sz="2600" b="1" dirty="0">
                <a:solidFill>
                  <a:srgbClr val="FF0000"/>
                </a:solidFill>
                <a:latin typeface="华文楷体" panose="02010600040101010101" pitchFamily="2" charset="-122"/>
                <a:ea typeface="华文楷体" panose="02010600040101010101" pitchFamily="2" charset="-122"/>
                <a:sym typeface="+mn-ea"/>
              </a:rPr>
              <a:t>用来】</a:t>
            </a:r>
            <a:r>
              <a:rPr lang="en-US" altLang="zh-CN" sz="2600" b="1" dirty="0">
                <a:solidFill>
                  <a:schemeClr val="tx1">
                    <a:lumMod val="85000"/>
                    <a:lumOff val="15000"/>
                  </a:schemeClr>
                </a:solidFill>
                <a:latin typeface="华文楷体" panose="02010600040101010101" pitchFamily="2" charset="-122"/>
                <a:ea typeface="华文楷体" panose="02010600040101010101" pitchFamily="2" charset="-122"/>
                <a:sym typeface="+mn-ea"/>
              </a:rPr>
              <a:t>见教者，以为侵官</a:t>
            </a:r>
            <a:r>
              <a:rPr lang="en-US" altLang="zh-CN" sz="2600" b="1" dirty="0">
                <a:solidFill>
                  <a:srgbClr val="FF0000"/>
                </a:solidFill>
                <a:latin typeface="华文楷体" panose="02010600040101010101" pitchFamily="2" charset="-122"/>
                <a:ea typeface="华文楷体" panose="02010600040101010101" pitchFamily="2" charset="-122"/>
                <a:sym typeface="+mn-ea"/>
              </a:rPr>
              <a:t>【</a:t>
            </a:r>
            <a:r>
              <a:rPr lang="en-US" altLang="zh-CN" sz="2600" b="1" dirty="0">
                <a:solidFill>
                  <a:srgbClr val="FF0000"/>
                </a:solidFill>
                <a:latin typeface="华文楷体" panose="02010600040101010101" pitchFamily="2" charset="-122"/>
                <a:ea typeface="华文楷体" panose="02010600040101010101" pitchFamily="2" charset="-122"/>
                <a:sym typeface="+mn-ea"/>
              </a:rPr>
              <a:t>侵犯职权</a:t>
            </a:r>
            <a:r>
              <a:rPr lang="en-US" altLang="zh-CN" sz="2600" b="1" dirty="0">
                <a:solidFill>
                  <a:srgbClr val="FF0000"/>
                </a:solidFill>
                <a:latin typeface="华文楷体" panose="02010600040101010101" pitchFamily="2" charset="-122"/>
                <a:ea typeface="华文楷体" panose="02010600040101010101" pitchFamily="2" charset="-122"/>
                <a:sym typeface="+mn-ea"/>
              </a:rPr>
              <a:t>】</a:t>
            </a:r>
            <a:r>
              <a:rPr lang="en-US" altLang="zh-CN" sz="2600" b="1" dirty="0">
                <a:solidFill>
                  <a:schemeClr val="tx1">
                    <a:lumMod val="85000"/>
                    <a:lumOff val="15000"/>
                  </a:schemeClr>
                </a:solidFill>
                <a:latin typeface="华文楷体" panose="02010600040101010101" pitchFamily="2" charset="-122"/>
                <a:ea typeface="华文楷体" panose="02010600040101010101" pitchFamily="2" charset="-122"/>
                <a:sym typeface="+mn-ea"/>
              </a:rPr>
              <a:t>生事</a:t>
            </a:r>
            <a:r>
              <a:rPr lang="en-US" altLang="zh-CN" sz="2600" b="1" dirty="0">
                <a:solidFill>
                  <a:srgbClr val="FF0000"/>
                </a:solidFill>
                <a:latin typeface="华文楷体" panose="02010600040101010101" pitchFamily="2" charset="-122"/>
                <a:ea typeface="华文楷体" panose="02010600040101010101" pitchFamily="2" charset="-122"/>
                <a:sym typeface="+mn-ea"/>
              </a:rPr>
              <a:t>【滋生事端】</a:t>
            </a:r>
            <a:r>
              <a:rPr lang="en-US" altLang="zh-CN" sz="2600" b="1" dirty="0">
                <a:solidFill>
                  <a:schemeClr val="tx1">
                    <a:lumMod val="85000"/>
                    <a:lumOff val="15000"/>
                  </a:schemeClr>
                </a:solidFill>
                <a:latin typeface="华文楷体" panose="02010600040101010101" pitchFamily="2" charset="-122"/>
                <a:ea typeface="华文楷体" panose="02010600040101010101" pitchFamily="2" charset="-122"/>
                <a:sym typeface="+mn-ea"/>
              </a:rPr>
              <a:t>征利</a:t>
            </a:r>
            <a:r>
              <a:rPr lang="en-US" altLang="zh-CN" sz="2600" b="1" dirty="0">
                <a:solidFill>
                  <a:srgbClr val="FF0000"/>
                </a:solidFill>
                <a:latin typeface="华文楷体" panose="02010600040101010101" pitchFamily="2" charset="-122"/>
                <a:ea typeface="华文楷体" panose="02010600040101010101" pitchFamily="2" charset="-122"/>
                <a:sym typeface="+mn-ea"/>
              </a:rPr>
              <a:t>【</a:t>
            </a:r>
            <a:r>
              <a:rPr lang="en-US" altLang="zh-CN" sz="2600" b="1" dirty="0">
                <a:solidFill>
                  <a:srgbClr val="FF0000"/>
                </a:solidFill>
                <a:latin typeface="华文楷体" panose="02010600040101010101" pitchFamily="2" charset="-122"/>
                <a:ea typeface="华文楷体" panose="02010600040101010101" pitchFamily="2" charset="-122"/>
                <a:sym typeface="+mn-ea"/>
              </a:rPr>
              <a:t>搜刮钱财</a:t>
            </a:r>
            <a:r>
              <a:rPr lang="en-US" altLang="zh-CN" sz="2600" b="1" dirty="0">
                <a:solidFill>
                  <a:srgbClr val="FF0000"/>
                </a:solidFill>
                <a:latin typeface="华文楷体" panose="02010600040101010101" pitchFamily="2" charset="-122"/>
                <a:ea typeface="华文楷体" panose="02010600040101010101" pitchFamily="2" charset="-122"/>
                <a:sym typeface="+mn-ea"/>
              </a:rPr>
              <a:t>】</a:t>
            </a:r>
            <a:r>
              <a:rPr lang="en-US" altLang="zh-CN" sz="2600" b="1" dirty="0">
                <a:solidFill>
                  <a:schemeClr val="tx1">
                    <a:lumMod val="85000"/>
                    <a:lumOff val="15000"/>
                  </a:schemeClr>
                </a:solidFill>
                <a:latin typeface="华文楷体" panose="02010600040101010101" pitchFamily="2" charset="-122"/>
                <a:ea typeface="华文楷体" panose="02010600040101010101" pitchFamily="2" charset="-122"/>
                <a:sym typeface="+mn-ea"/>
              </a:rPr>
              <a:t>、</a:t>
            </a:r>
            <a:r>
              <a:rPr lang="en-US" altLang="zh-CN" sz="2600" b="1" dirty="0">
                <a:solidFill>
                  <a:srgbClr val="FF0000"/>
                </a:solidFill>
                <a:latin typeface="华文楷体" panose="02010600040101010101" pitchFamily="2" charset="-122"/>
                <a:ea typeface="华文楷体" panose="02010600040101010101" pitchFamily="2" charset="-122"/>
                <a:sym typeface="+mn-ea"/>
              </a:rPr>
              <a:t>拒谏</a:t>
            </a:r>
            <a:r>
              <a:rPr lang="en-US" altLang="zh-CN" sz="2600" b="1" dirty="0">
                <a:solidFill>
                  <a:srgbClr val="FF0000"/>
                </a:solidFill>
                <a:latin typeface="华文楷体" panose="02010600040101010101" pitchFamily="2" charset="-122"/>
                <a:ea typeface="华文楷体" panose="02010600040101010101" pitchFamily="2" charset="-122"/>
                <a:sym typeface="+mn-ea"/>
              </a:rPr>
              <a:t>【</a:t>
            </a:r>
            <a:r>
              <a:rPr lang="en-US" altLang="zh-CN" sz="2600" b="1" dirty="0">
                <a:solidFill>
                  <a:srgbClr val="FF0000"/>
                </a:solidFill>
                <a:latin typeface="华文楷体" panose="02010600040101010101" pitchFamily="2" charset="-122"/>
                <a:ea typeface="华文楷体" panose="02010600040101010101" pitchFamily="2" charset="-122"/>
                <a:sym typeface="+mn-ea"/>
              </a:rPr>
              <a:t>拒绝进谏</a:t>
            </a:r>
            <a:r>
              <a:rPr lang="en-US" altLang="zh-CN" sz="2600" b="1" dirty="0">
                <a:solidFill>
                  <a:srgbClr val="FF0000"/>
                </a:solidFill>
                <a:latin typeface="华文楷体" panose="02010600040101010101" pitchFamily="2" charset="-122"/>
                <a:ea typeface="华文楷体" panose="02010600040101010101" pitchFamily="2" charset="-122"/>
                <a:sym typeface="+mn-ea"/>
              </a:rPr>
              <a:t>】</a:t>
            </a:r>
            <a:r>
              <a:rPr lang="en-US" altLang="zh-CN" sz="2600" b="1" dirty="0">
                <a:solidFill>
                  <a:schemeClr val="tx1">
                    <a:lumMod val="85000"/>
                    <a:lumOff val="15000"/>
                  </a:schemeClr>
                </a:solidFill>
                <a:latin typeface="华文楷体" panose="02010600040101010101" pitchFamily="2" charset="-122"/>
                <a:ea typeface="华文楷体" panose="02010600040101010101" pitchFamily="2" charset="-122"/>
                <a:sym typeface="+mn-ea"/>
              </a:rPr>
              <a:t>，</a:t>
            </a:r>
            <a:r>
              <a:rPr lang="en-US" altLang="zh-CN" sz="2600" b="1" dirty="0">
                <a:solidFill>
                  <a:schemeClr val="accent5"/>
                </a:solidFill>
                <a:latin typeface="华文楷体" panose="02010600040101010101" pitchFamily="2" charset="-122"/>
                <a:ea typeface="华文楷体" panose="02010600040101010101" pitchFamily="2" charset="-122"/>
                <a:sym typeface="+mn-ea"/>
              </a:rPr>
              <a:t>以</a:t>
            </a:r>
            <a:r>
              <a:rPr lang="en-US" altLang="zh-CN" sz="2600" b="1" dirty="0">
                <a:solidFill>
                  <a:schemeClr val="accent5"/>
                </a:solidFill>
                <a:latin typeface="华文楷体" panose="02010600040101010101" pitchFamily="2" charset="-122"/>
                <a:ea typeface="华文楷体" panose="02010600040101010101" pitchFamily="2" charset="-122"/>
                <a:sym typeface="+mn-ea"/>
              </a:rPr>
              <a:t>[</a:t>
            </a:r>
            <a:r>
              <a:rPr lang="zh-CN" altLang="en-US" sz="2600" b="1" dirty="0">
                <a:solidFill>
                  <a:schemeClr val="accent5"/>
                </a:solidFill>
                <a:latin typeface="华文楷体" panose="02010600040101010101" pitchFamily="2" charset="-122"/>
                <a:ea typeface="华文楷体" panose="02010600040101010101" pitchFamily="2" charset="-122"/>
                <a:sym typeface="+mn-ea"/>
              </a:rPr>
              <a:t>因此</a:t>
            </a:r>
            <a:r>
              <a:rPr lang="en-US" altLang="zh-CN" sz="2600" b="1" dirty="0">
                <a:solidFill>
                  <a:schemeClr val="accent5"/>
                </a:solidFill>
                <a:latin typeface="华文楷体" panose="02010600040101010101" pitchFamily="2" charset="-122"/>
                <a:ea typeface="华文楷体" panose="02010600040101010101" pitchFamily="2" charset="-122"/>
                <a:sym typeface="+mn-ea"/>
              </a:rPr>
              <a:t>]</a:t>
            </a:r>
            <a:r>
              <a:rPr lang="en-US" altLang="zh-CN" sz="2600" b="1" dirty="0">
                <a:solidFill>
                  <a:schemeClr val="tx1">
                    <a:lumMod val="85000"/>
                    <a:lumOff val="15000"/>
                  </a:schemeClr>
                </a:solidFill>
                <a:latin typeface="华文楷体" panose="02010600040101010101" pitchFamily="2" charset="-122"/>
                <a:ea typeface="华文楷体" panose="02010600040101010101" pitchFamily="2" charset="-122"/>
                <a:sym typeface="+mn-ea"/>
              </a:rPr>
              <a:t>致天下怨谤也。某</a:t>
            </a:r>
            <a:r>
              <a:rPr lang="en-US" altLang="zh-CN" sz="2600" b="1" dirty="0">
                <a:solidFill>
                  <a:schemeClr val="accent5"/>
                </a:solidFill>
                <a:latin typeface="华文楷体" panose="02010600040101010101" pitchFamily="2" charset="-122"/>
                <a:ea typeface="华文楷体" panose="02010600040101010101" pitchFamily="2" charset="-122"/>
                <a:sym typeface="+mn-ea"/>
              </a:rPr>
              <a:t>则</a:t>
            </a:r>
            <a:r>
              <a:rPr lang="en-US" altLang="zh-CN" sz="2600" b="1" dirty="0">
                <a:solidFill>
                  <a:schemeClr val="accent5"/>
                </a:solidFill>
                <a:latin typeface="华文楷体" panose="02010600040101010101" pitchFamily="2" charset="-122"/>
                <a:ea typeface="华文楷体" panose="02010600040101010101" pitchFamily="2" charset="-122"/>
                <a:sym typeface="+mn-ea"/>
              </a:rPr>
              <a:t>[</a:t>
            </a:r>
            <a:r>
              <a:rPr lang="en-US" altLang="zh-CN" sz="2600" b="1" dirty="0">
                <a:solidFill>
                  <a:schemeClr val="accent5"/>
                </a:solidFill>
                <a:latin typeface="华文楷体" panose="02010600040101010101" pitchFamily="2" charset="-122"/>
                <a:ea typeface="华文楷体" panose="02010600040101010101" pitchFamily="2" charset="-122"/>
                <a:sym typeface="+mn-ea"/>
              </a:rPr>
              <a:t>表转折,却</a:t>
            </a:r>
            <a:r>
              <a:rPr lang="en-US" altLang="zh-CN" sz="2600" b="1" dirty="0">
                <a:solidFill>
                  <a:schemeClr val="accent5"/>
                </a:solidFill>
                <a:latin typeface="华文楷体" panose="02010600040101010101" pitchFamily="2" charset="-122"/>
                <a:ea typeface="华文楷体" panose="02010600040101010101" pitchFamily="2" charset="-122"/>
                <a:sym typeface="+mn-ea"/>
              </a:rPr>
              <a:t>]</a:t>
            </a:r>
            <a:r>
              <a:rPr lang="en-US" altLang="zh-CN" sz="2600" b="1" dirty="0">
                <a:solidFill>
                  <a:schemeClr val="tx1">
                    <a:lumMod val="85000"/>
                    <a:lumOff val="15000"/>
                  </a:schemeClr>
                </a:solidFill>
                <a:latin typeface="华文楷体" panose="02010600040101010101" pitchFamily="2" charset="-122"/>
                <a:ea typeface="华文楷体" panose="02010600040101010101" pitchFamily="2" charset="-122"/>
                <a:sym typeface="+mn-ea"/>
              </a:rPr>
              <a:t>以</a:t>
            </a:r>
            <a:r>
              <a:rPr lang="zh-CN" altLang="en-US" sz="2600" b="1" dirty="0">
                <a:solidFill>
                  <a:schemeClr val="tx1">
                    <a:lumMod val="85000"/>
                    <a:lumOff val="15000"/>
                  </a:schemeClr>
                </a:solidFill>
                <a:latin typeface="华文楷体" panose="02010600040101010101" pitchFamily="2" charset="-122"/>
                <a:ea typeface="华文楷体" panose="02010600040101010101" pitchFamily="2" charset="-122"/>
                <a:sym typeface="+mn-ea"/>
              </a:rPr>
              <a:t>谓</a:t>
            </a:r>
            <a:r>
              <a:rPr lang="en-US" altLang="zh-CN" sz="2600" b="1" u="sng" dirty="0">
                <a:solidFill>
                  <a:schemeClr val="tx1">
                    <a:lumMod val="85000"/>
                    <a:lumOff val="15000"/>
                  </a:schemeClr>
                </a:solidFill>
                <a:latin typeface="华文楷体" panose="02010600040101010101" pitchFamily="2" charset="-122"/>
                <a:ea typeface="华文楷体" panose="02010600040101010101" pitchFamily="2" charset="-122"/>
                <a:sym typeface="+mn-ea"/>
              </a:rPr>
              <a:t>受命</a:t>
            </a:r>
            <a:r>
              <a:rPr lang="en-US" altLang="zh-CN" sz="2600" b="1" u="sng" dirty="0">
                <a:solidFill>
                  <a:schemeClr val="accent5"/>
                </a:solidFill>
                <a:latin typeface="华文楷体" panose="02010600040101010101" pitchFamily="2" charset="-122"/>
                <a:ea typeface="华文楷体" panose="02010600040101010101" pitchFamily="2" charset="-122"/>
                <a:sym typeface="+mn-ea"/>
              </a:rPr>
              <a:t>于</a:t>
            </a:r>
            <a:r>
              <a:rPr lang="en-US" altLang="zh-CN" sz="2600" b="1" u="sng" dirty="0">
                <a:solidFill>
                  <a:schemeClr val="accent5"/>
                </a:solidFill>
                <a:latin typeface="华文楷体" panose="02010600040101010101" pitchFamily="2" charset="-122"/>
                <a:ea typeface="华文楷体" panose="02010600040101010101" pitchFamily="2" charset="-122"/>
                <a:sym typeface="+mn-ea"/>
              </a:rPr>
              <a:t>[</a:t>
            </a:r>
            <a:r>
              <a:rPr lang="zh-CN" altLang="en-US" sz="2600" b="1" u="sng" dirty="0">
                <a:solidFill>
                  <a:schemeClr val="accent5"/>
                </a:solidFill>
                <a:latin typeface="华文楷体" panose="02010600040101010101" pitchFamily="2" charset="-122"/>
                <a:ea typeface="华文楷体" panose="02010600040101010101" pitchFamily="2" charset="-122"/>
                <a:sym typeface="+mn-ea"/>
              </a:rPr>
              <a:t>从</a:t>
            </a:r>
            <a:r>
              <a:rPr lang="en-US" altLang="zh-CN" sz="2600" b="1" u="sng" dirty="0">
                <a:solidFill>
                  <a:schemeClr val="accent5"/>
                </a:solidFill>
                <a:latin typeface="华文楷体" panose="02010600040101010101" pitchFamily="2" charset="-122"/>
                <a:ea typeface="华文楷体" panose="02010600040101010101" pitchFamily="2" charset="-122"/>
                <a:sym typeface="+mn-ea"/>
              </a:rPr>
              <a:t>]</a:t>
            </a:r>
            <a:r>
              <a:rPr lang="en-US" altLang="zh-CN" sz="2600" b="1" u="sng" dirty="0">
                <a:solidFill>
                  <a:schemeClr val="tx1">
                    <a:lumMod val="85000"/>
                    <a:lumOff val="15000"/>
                  </a:schemeClr>
                </a:solidFill>
                <a:latin typeface="华文楷体" panose="02010600040101010101" pitchFamily="2" charset="-122"/>
                <a:ea typeface="华文楷体" panose="02010600040101010101" pitchFamily="2" charset="-122"/>
                <a:sym typeface="+mn-ea"/>
              </a:rPr>
              <a:t>人主</a:t>
            </a:r>
            <a:r>
              <a:rPr lang="en-US" altLang="zh-CN" sz="2600" b="1" dirty="0">
                <a:solidFill>
                  <a:schemeClr val="tx1">
                    <a:lumMod val="85000"/>
                    <a:lumOff val="15000"/>
                  </a:schemeClr>
                </a:solidFill>
                <a:latin typeface="华文楷体" panose="02010600040101010101" pitchFamily="2" charset="-122"/>
                <a:ea typeface="华文楷体" panose="02010600040101010101" pitchFamily="2" charset="-122"/>
                <a:sym typeface="+mn-ea"/>
              </a:rPr>
              <a:t>,议法度而</a:t>
            </a:r>
            <a:r>
              <a:rPr lang="en-US" altLang="zh-CN" sz="2600" b="1" u="sng" dirty="0">
                <a:solidFill>
                  <a:schemeClr val="tx1">
                    <a:lumMod val="85000"/>
                    <a:lumOff val="15000"/>
                  </a:schemeClr>
                </a:solidFill>
                <a:latin typeface="华文楷体" panose="02010600040101010101" pitchFamily="2" charset="-122"/>
                <a:ea typeface="华文楷体" panose="02010600040101010101" pitchFamily="2" charset="-122"/>
                <a:sym typeface="+mn-ea"/>
              </a:rPr>
              <a:t>修之</a:t>
            </a:r>
            <a:r>
              <a:rPr lang="en-US" altLang="zh-CN" sz="2600" b="1" u="sng" dirty="0">
                <a:solidFill>
                  <a:schemeClr val="accent5"/>
                </a:solidFill>
                <a:latin typeface="华文楷体" panose="02010600040101010101" pitchFamily="2" charset="-122"/>
                <a:ea typeface="华文楷体" panose="02010600040101010101" pitchFamily="2" charset="-122"/>
                <a:sym typeface="+mn-ea"/>
              </a:rPr>
              <a:t>于</a:t>
            </a:r>
            <a:r>
              <a:rPr lang="en-US" altLang="zh-CN" sz="2600" b="1" u="sng" dirty="0">
                <a:solidFill>
                  <a:schemeClr val="accent5"/>
                </a:solidFill>
                <a:latin typeface="华文楷体" panose="02010600040101010101" pitchFamily="2" charset="-122"/>
                <a:ea typeface="华文楷体" panose="02010600040101010101" pitchFamily="2" charset="-122"/>
                <a:sym typeface="+mn-ea"/>
              </a:rPr>
              <a:t>[</a:t>
            </a:r>
            <a:r>
              <a:rPr lang="zh-CN" altLang="en-US" sz="2600" b="1" u="sng" dirty="0">
                <a:solidFill>
                  <a:schemeClr val="accent5"/>
                </a:solidFill>
                <a:latin typeface="华文楷体" panose="02010600040101010101" pitchFamily="2" charset="-122"/>
                <a:ea typeface="华文楷体" panose="02010600040101010101" pitchFamily="2" charset="-122"/>
                <a:sym typeface="+mn-ea"/>
              </a:rPr>
              <a:t>在</a:t>
            </a:r>
            <a:r>
              <a:rPr lang="en-US" altLang="zh-CN" sz="2600" b="1" u="sng" dirty="0">
                <a:solidFill>
                  <a:schemeClr val="accent5"/>
                </a:solidFill>
                <a:latin typeface="华文楷体" panose="02010600040101010101" pitchFamily="2" charset="-122"/>
                <a:ea typeface="华文楷体" panose="02010600040101010101" pitchFamily="2" charset="-122"/>
                <a:sym typeface="+mn-ea"/>
              </a:rPr>
              <a:t>]</a:t>
            </a:r>
            <a:r>
              <a:rPr lang="en-US" altLang="zh-CN" sz="2600" b="1" u="sng" dirty="0">
                <a:solidFill>
                  <a:schemeClr val="tx1">
                    <a:lumMod val="85000"/>
                    <a:lumOff val="15000"/>
                  </a:schemeClr>
                </a:solidFill>
                <a:latin typeface="华文楷体" panose="02010600040101010101" pitchFamily="2" charset="-122"/>
                <a:ea typeface="华文楷体" panose="02010600040101010101" pitchFamily="2" charset="-122"/>
                <a:sym typeface="+mn-ea"/>
              </a:rPr>
              <a:t>朝廷</a:t>
            </a:r>
            <a:r>
              <a:rPr lang="en-US" altLang="zh-CN" sz="2600" b="1" dirty="0">
                <a:solidFill>
                  <a:schemeClr val="tx1">
                    <a:lumMod val="85000"/>
                    <a:lumOff val="15000"/>
                  </a:schemeClr>
                </a:solidFill>
                <a:latin typeface="华文楷体" panose="02010600040101010101" pitchFamily="2" charset="-122"/>
                <a:ea typeface="华文楷体" panose="02010600040101010101" pitchFamily="2" charset="-122"/>
                <a:sym typeface="+mn-ea"/>
              </a:rPr>
              <a:t>，</a:t>
            </a:r>
            <a:r>
              <a:rPr lang="en-US" altLang="zh-CN" sz="2600" b="1" dirty="0">
                <a:solidFill>
                  <a:srgbClr val="0070C0"/>
                </a:solidFill>
                <a:latin typeface="华文楷体" panose="02010600040101010101" pitchFamily="2" charset="-122"/>
                <a:ea typeface="华文楷体" panose="02010600040101010101" pitchFamily="2" charset="-122"/>
                <a:sym typeface="+mn-ea"/>
              </a:rPr>
              <a:t>以[把]</a:t>
            </a:r>
            <a:r>
              <a:rPr lang="en-US" altLang="zh-CN" sz="2600" b="1" dirty="0">
                <a:solidFill>
                  <a:schemeClr val="tx1">
                    <a:lumMod val="85000"/>
                    <a:lumOff val="15000"/>
                  </a:schemeClr>
                </a:solidFill>
                <a:latin typeface="华文楷体" panose="02010600040101010101" pitchFamily="2" charset="-122"/>
                <a:ea typeface="华文楷体" panose="02010600040101010101" pitchFamily="2" charset="-122"/>
                <a:sym typeface="+mn-ea"/>
              </a:rPr>
              <a:t>授之于有司，不为</a:t>
            </a:r>
            <a:r>
              <a:rPr lang="zh-CN" altLang="en-US" sz="2600" b="1" dirty="0">
                <a:solidFill>
                  <a:srgbClr val="FF0000"/>
                </a:solidFill>
                <a:latin typeface="华文楷体" panose="02010600040101010101" pitchFamily="2" charset="-122"/>
                <a:ea typeface="华文楷体" panose="02010600040101010101" pitchFamily="2" charset="-122"/>
                <a:sym typeface="+mn-ea"/>
              </a:rPr>
              <a:t>【</a:t>
            </a:r>
            <a:r>
              <a:rPr lang="en-US" altLang="zh-CN" sz="2600" b="1" dirty="0">
                <a:solidFill>
                  <a:srgbClr val="FF0000"/>
                </a:solidFill>
                <a:latin typeface="华文楷体" panose="02010600040101010101" pitchFamily="2" charset="-122"/>
                <a:ea typeface="华文楷体" panose="02010600040101010101" pitchFamily="2" charset="-122"/>
                <a:sym typeface="+mn-ea"/>
              </a:rPr>
              <a:t>算是</a:t>
            </a:r>
            <a:r>
              <a:rPr lang="zh-CN" altLang="en-US" sz="2600" b="1" dirty="0">
                <a:solidFill>
                  <a:srgbClr val="FF0000"/>
                </a:solidFill>
                <a:latin typeface="华文楷体" panose="02010600040101010101" pitchFamily="2" charset="-122"/>
                <a:ea typeface="华文楷体" panose="02010600040101010101" pitchFamily="2" charset="-122"/>
                <a:sym typeface="+mn-ea"/>
              </a:rPr>
              <a:t>】</a:t>
            </a:r>
            <a:r>
              <a:rPr lang="en-US" altLang="zh-CN" sz="2600" b="1" dirty="0">
                <a:solidFill>
                  <a:schemeClr val="tx1">
                    <a:lumMod val="85000"/>
                    <a:lumOff val="15000"/>
                  </a:schemeClr>
                </a:solidFill>
                <a:latin typeface="华文楷体" panose="02010600040101010101" pitchFamily="2" charset="-122"/>
                <a:ea typeface="华文楷体" panose="02010600040101010101" pitchFamily="2" charset="-122"/>
                <a:sym typeface="+mn-ea"/>
              </a:rPr>
              <a:t>侵官;举</a:t>
            </a:r>
            <a:r>
              <a:rPr lang="zh-CN" altLang="en-US" sz="2600" b="1" dirty="0">
                <a:solidFill>
                  <a:srgbClr val="FF0000"/>
                </a:solidFill>
                <a:latin typeface="华文楷体" panose="02010600040101010101" pitchFamily="2" charset="-122"/>
                <a:ea typeface="华文楷体" panose="02010600040101010101" pitchFamily="2" charset="-122"/>
                <a:sym typeface="+mn-ea"/>
              </a:rPr>
              <a:t>【</a:t>
            </a:r>
            <a:r>
              <a:rPr lang="zh-CN" altLang="en-US" sz="2600" b="1" dirty="0">
                <a:solidFill>
                  <a:srgbClr val="FF0000"/>
                </a:solidFill>
                <a:latin typeface="华文楷体" panose="02010600040101010101" pitchFamily="2" charset="-122"/>
                <a:ea typeface="华文楷体" panose="02010600040101010101" pitchFamily="2" charset="-122"/>
                <a:sym typeface="+mn-ea"/>
              </a:rPr>
              <a:t>推行</a:t>
            </a:r>
            <a:r>
              <a:rPr lang="zh-CN" altLang="en-US" sz="2600" b="1" dirty="0">
                <a:solidFill>
                  <a:srgbClr val="FF0000"/>
                </a:solidFill>
                <a:latin typeface="华文楷体" panose="02010600040101010101" pitchFamily="2" charset="-122"/>
                <a:ea typeface="华文楷体" panose="02010600040101010101" pitchFamily="2" charset="-122"/>
                <a:sym typeface="+mn-ea"/>
              </a:rPr>
              <a:t>】</a:t>
            </a:r>
            <a:r>
              <a:rPr lang="en-US" altLang="zh-CN" sz="2600" b="1" dirty="0">
                <a:solidFill>
                  <a:schemeClr val="tx1">
                    <a:lumMod val="85000"/>
                    <a:lumOff val="15000"/>
                  </a:schemeClr>
                </a:solidFill>
                <a:latin typeface="华文楷体" panose="02010600040101010101" pitchFamily="2" charset="-122"/>
                <a:ea typeface="华文楷体" panose="02010600040101010101" pitchFamily="2" charset="-122"/>
                <a:sym typeface="+mn-ea"/>
              </a:rPr>
              <a:t>先王之政，</a:t>
            </a:r>
            <a:r>
              <a:rPr lang="en-US" altLang="zh-CN" sz="2600" b="1" dirty="0">
                <a:solidFill>
                  <a:srgbClr val="0070C0"/>
                </a:solidFill>
                <a:latin typeface="华文楷体" panose="02010600040101010101" pitchFamily="2" charset="-122"/>
                <a:ea typeface="华文楷体" panose="02010600040101010101" pitchFamily="2" charset="-122"/>
                <a:sym typeface="+mn-ea"/>
              </a:rPr>
              <a:t>以[来]</a:t>
            </a:r>
            <a:r>
              <a:rPr lang="en-US" altLang="zh-CN" sz="2600" b="1" dirty="0">
                <a:solidFill>
                  <a:schemeClr val="tx1">
                    <a:lumMod val="85000"/>
                    <a:lumOff val="15000"/>
                  </a:schemeClr>
                </a:solidFill>
                <a:latin typeface="华文楷体" panose="02010600040101010101" pitchFamily="2" charset="-122"/>
                <a:ea typeface="华文楷体" panose="02010600040101010101" pitchFamily="2" charset="-122"/>
                <a:sym typeface="+mn-ea"/>
              </a:rPr>
              <a:t>兴利</a:t>
            </a:r>
            <a:r>
              <a:rPr lang="zh-CN" altLang="en-US" sz="2600" b="1" dirty="0">
                <a:solidFill>
                  <a:srgbClr val="FF0000"/>
                </a:solidFill>
                <a:latin typeface="华文楷体" panose="02010600040101010101" pitchFamily="2" charset="-122"/>
                <a:ea typeface="华文楷体" panose="02010600040101010101" pitchFamily="2" charset="-122"/>
                <a:sym typeface="+mn-ea"/>
              </a:rPr>
              <a:t>【</a:t>
            </a:r>
            <a:r>
              <a:rPr lang="zh-CN" altLang="en-US" sz="2600" b="1" dirty="0">
                <a:solidFill>
                  <a:srgbClr val="FF0000"/>
                </a:solidFill>
                <a:latin typeface="华文楷体" panose="02010600040101010101" pitchFamily="2" charset="-122"/>
                <a:ea typeface="华文楷体" panose="02010600040101010101" pitchFamily="2" charset="-122"/>
                <a:sym typeface="+mn-ea"/>
              </a:rPr>
              <a:t>形容词作名词;有利的事业</a:t>
            </a:r>
            <a:r>
              <a:rPr lang="zh-CN" altLang="en-US" sz="2600" b="1" dirty="0">
                <a:solidFill>
                  <a:srgbClr val="FF0000"/>
                </a:solidFill>
                <a:latin typeface="华文楷体" panose="02010600040101010101" pitchFamily="2" charset="-122"/>
                <a:ea typeface="华文楷体" panose="02010600040101010101" pitchFamily="2" charset="-122"/>
                <a:sym typeface="+mn-ea"/>
              </a:rPr>
              <a:t>】</a:t>
            </a:r>
            <a:r>
              <a:rPr lang="en-US" altLang="zh-CN" sz="2600" b="1" dirty="0">
                <a:solidFill>
                  <a:schemeClr val="tx1">
                    <a:lumMod val="85000"/>
                    <a:lumOff val="15000"/>
                  </a:schemeClr>
                </a:solidFill>
                <a:latin typeface="华文楷体" panose="02010600040101010101" pitchFamily="2" charset="-122"/>
                <a:ea typeface="华文楷体" panose="02010600040101010101" pitchFamily="2" charset="-122"/>
                <a:sym typeface="+mn-ea"/>
              </a:rPr>
              <a:t>除弊</a:t>
            </a:r>
            <a:r>
              <a:rPr lang="zh-CN" altLang="en-US" sz="2600" b="1" dirty="0">
                <a:solidFill>
                  <a:srgbClr val="FF0000"/>
                </a:solidFill>
                <a:latin typeface="华文楷体" panose="02010600040101010101" pitchFamily="2" charset="-122"/>
                <a:ea typeface="华文楷体" panose="02010600040101010101" pitchFamily="2" charset="-122"/>
                <a:sym typeface="+mn-ea"/>
              </a:rPr>
              <a:t>【</a:t>
            </a:r>
            <a:r>
              <a:rPr lang="zh-CN" altLang="en-US" sz="2600" b="1" dirty="0">
                <a:solidFill>
                  <a:srgbClr val="FF0000"/>
                </a:solidFill>
                <a:latin typeface="华文楷体" panose="02010600040101010101" pitchFamily="2" charset="-122"/>
                <a:ea typeface="华文楷体" panose="02010600040101010101" pitchFamily="2" charset="-122"/>
                <a:sym typeface="+mn-ea"/>
              </a:rPr>
              <a:t>形容词作名词;弊端，有害的事情</a:t>
            </a:r>
            <a:r>
              <a:rPr lang="zh-CN" altLang="en-US" sz="2600" b="1" dirty="0">
                <a:solidFill>
                  <a:srgbClr val="FF0000"/>
                </a:solidFill>
                <a:latin typeface="华文楷体" panose="02010600040101010101" pitchFamily="2" charset="-122"/>
                <a:ea typeface="华文楷体" panose="02010600040101010101" pitchFamily="2" charset="-122"/>
                <a:sym typeface="+mn-ea"/>
              </a:rPr>
              <a:t>】</a:t>
            </a:r>
            <a:r>
              <a:rPr lang="en-US" altLang="zh-CN" sz="2600" b="1" dirty="0">
                <a:solidFill>
                  <a:schemeClr val="tx1">
                    <a:lumMod val="85000"/>
                    <a:lumOff val="15000"/>
                  </a:schemeClr>
                </a:solidFill>
                <a:latin typeface="华文楷体" panose="02010600040101010101" pitchFamily="2" charset="-122"/>
                <a:ea typeface="华文楷体" panose="02010600040101010101" pitchFamily="2" charset="-122"/>
                <a:sym typeface="+mn-ea"/>
              </a:rPr>
              <a:t>，不为生事;</a:t>
            </a:r>
            <a:r>
              <a:rPr lang="en-US" altLang="zh-CN" sz="2600" b="1" dirty="0">
                <a:solidFill>
                  <a:srgbClr val="0070C0"/>
                </a:solidFill>
                <a:latin typeface="华文楷体" panose="02010600040101010101" pitchFamily="2" charset="-122"/>
                <a:ea typeface="华文楷体" panose="02010600040101010101" pitchFamily="2" charset="-122"/>
                <a:sym typeface="+mn-ea"/>
              </a:rPr>
              <a:t>为</a:t>
            </a:r>
            <a:r>
              <a:rPr lang="en-US" altLang="zh-CN" sz="2600" b="1" dirty="0">
                <a:solidFill>
                  <a:srgbClr val="0070C0"/>
                </a:solidFill>
                <a:latin typeface="华文楷体" panose="02010600040101010101" pitchFamily="2" charset="-122"/>
                <a:ea typeface="华文楷体" panose="02010600040101010101" pitchFamily="2" charset="-122"/>
                <a:sym typeface="+mn-ea"/>
              </a:rPr>
              <a:t>[</a:t>
            </a:r>
            <a:r>
              <a:rPr lang="zh-CN" altLang="en-US" sz="2600" b="1" dirty="0">
                <a:solidFill>
                  <a:srgbClr val="0070C0"/>
                </a:solidFill>
                <a:latin typeface="华文楷体" panose="02010600040101010101" pitchFamily="2" charset="-122"/>
                <a:ea typeface="华文楷体" panose="02010600040101010101" pitchFamily="2" charset="-122"/>
                <a:sym typeface="+mn-ea"/>
              </a:rPr>
              <a:t>替</a:t>
            </a:r>
            <a:r>
              <a:rPr lang="en-US" altLang="zh-CN" sz="2600" b="1" dirty="0">
                <a:solidFill>
                  <a:srgbClr val="0070C0"/>
                </a:solidFill>
                <a:latin typeface="华文楷体" panose="02010600040101010101" pitchFamily="2" charset="-122"/>
                <a:ea typeface="华文楷体" panose="02010600040101010101" pitchFamily="2" charset="-122"/>
                <a:sym typeface="+mn-ea"/>
              </a:rPr>
              <a:t>]</a:t>
            </a:r>
            <a:r>
              <a:rPr lang="en-US" altLang="zh-CN" sz="2600" b="1" dirty="0">
                <a:solidFill>
                  <a:schemeClr val="tx1">
                    <a:lumMod val="85000"/>
                    <a:lumOff val="15000"/>
                  </a:schemeClr>
                </a:solidFill>
                <a:latin typeface="华文楷体" panose="02010600040101010101" pitchFamily="2" charset="-122"/>
                <a:ea typeface="华文楷体" panose="02010600040101010101" pitchFamily="2" charset="-122"/>
                <a:sym typeface="+mn-ea"/>
              </a:rPr>
              <a:t>天下理财，不为征利</a:t>
            </a:r>
            <a:r>
              <a:rPr lang="zh-CN" altLang="en-US" sz="2600" b="1" dirty="0">
                <a:solidFill>
                  <a:schemeClr val="tx1">
                    <a:lumMod val="85000"/>
                    <a:lumOff val="15000"/>
                  </a:schemeClr>
                </a:solidFill>
                <a:latin typeface="华文楷体" panose="02010600040101010101" pitchFamily="2" charset="-122"/>
                <a:ea typeface="华文楷体" panose="02010600040101010101" pitchFamily="2" charset="-122"/>
                <a:sym typeface="+mn-ea"/>
              </a:rPr>
              <a:t>；</a:t>
            </a:r>
            <a:r>
              <a:rPr lang="en-US" altLang="zh-CN" sz="2600" b="1" dirty="0">
                <a:solidFill>
                  <a:schemeClr val="tx1">
                    <a:lumMod val="85000"/>
                    <a:lumOff val="15000"/>
                  </a:schemeClr>
                </a:solidFill>
                <a:latin typeface="华文楷体" panose="02010600040101010101" pitchFamily="2" charset="-122"/>
                <a:ea typeface="华文楷体" panose="02010600040101010101" pitchFamily="2" charset="-122"/>
                <a:sym typeface="+mn-ea"/>
              </a:rPr>
              <a:t>辟</a:t>
            </a:r>
            <a:r>
              <a:rPr lang="zh-CN" altLang="en-US" sz="2600" b="1" dirty="0">
                <a:solidFill>
                  <a:srgbClr val="FF0000"/>
                </a:solidFill>
                <a:latin typeface="华文楷体" panose="02010600040101010101" pitchFamily="2" charset="-122"/>
                <a:ea typeface="华文楷体" panose="02010600040101010101" pitchFamily="2" charset="-122"/>
                <a:sym typeface="+mn-ea"/>
              </a:rPr>
              <a:t>【</a:t>
            </a:r>
            <a:r>
              <a:rPr lang="zh-CN" altLang="en-US" sz="2600" b="1" dirty="0">
                <a:solidFill>
                  <a:srgbClr val="FF0000"/>
                </a:solidFill>
                <a:latin typeface="华文楷体" panose="02010600040101010101" pitchFamily="2" charset="-122"/>
                <a:ea typeface="华文楷体" panose="02010600040101010101" pitchFamily="2" charset="-122"/>
                <a:sym typeface="+mn-ea"/>
              </a:rPr>
              <a:t>排除，驳斥</a:t>
            </a:r>
            <a:r>
              <a:rPr lang="zh-CN" altLang="en-US" sz="2600" b="1" dirty="0">
                <a:solidFill>
                  <a:srgbClr val="FF0000"/>
                </a:solidFill>
                <a:latin typeface="华文楷体" panose="02010600040101010101" pitchFamily="2" charset="-122"/>
                <a:ea typeface="华文楷体" panose="02010600040101010101" pitchFamily="2" charset="-122"/>
                <a:sym typeface="+mn-ea"/>
              </a:rPr>
              <a:t>】</a:t>
            </a:r>
            <a:r>
              <a:rPr lang="en-US" altLang="zh-CN" sz="2600" b="1" dirty="0">
                <a:solidFill>
                  <a:schemeClr val="tx1">
                    <a:lumMod val="85000"/>
                    <a:lumOff val="15000"/>
                  </a:schemeClr>
                </a:solidFill>
                <a:latin typeface="华文楷体" panose="02010600040101010101" pitchFamily="2" charset="-122"/>
                <a:ea typeface="华文楷体" panose="02010600040101010101" pitchFamily="2" charset="-122"/>
                <a:sym typeface="+mn-ea"/>
              </a:rPr>
              <a:t>邪说，难壬人</a:t>
            </a:r>
            <a:r>
              <a:rPr lang="zh-CN" altLang="en-US" sz="2600" b="1" dirty="0">
                <a:solidFill>
                  <a:schemeClr val="tx1">
                    <a:lumMod val="85000"/>
                    <a:lumOff val="15000"/>
                  </a:schemeClr>
                </a:solidFill>
                <a:latin typeface="华文楷体" panose="02010600040101010101" pitchFamily="2" charset="-122"/>
                <a:ea typeface="华文楷体" panose="02010600040101010101" pitchFamily="2" charset="-122"/>
                <a:sym typeface="+mn-ea"/>
              </a:rPr>
              <a:t>【</a:t>
            </a:r>
            <a:r>
              <a:rPr lang="zh-CN" altLang="en-US" sz="2600" b="1" dirty="0">
                <a:solidFill>
                  <a:srgbClr val="FF0000"/>
                </a:solidFill>
                <a:latin typeface="华文楷体" panose="02010600040101010101" pitchFamily="2" charset="-122"/>
                <a:ea typeface="华文楷体" panose="02010600040101010101" pitchFamily="2" charset="-122"/>
                <a:sym typeface="+mn-ea"/>
              </a:rPr>
              <a:t>壬人: 指巧言谄媚、不行正道的人</a:t>
            </a:r>
            <a:r>
              <a:rPr lang="zh-CN" altLang="en-US" sz="2600" b="1" dirty="0">
                <a:solidFill>
                  <a:srgbClr val="FF0000"/>
                </a:solidFill>
                <a:latin typeface="华文楷体" panose="02010600040101010101" pitchFamily="2" charset="-122"/>
                <a:ea typeface="华文楷体" panose="02010600040101010101" pitchFamily="2" charset="-122"/>
                <a:sym typeface="+mn-ea"/>
              </a:rPr>
              <a:t>】</a:t>
            </a:r>
            <a:r>
              <a:rPr lang="en-US" altLang="zh-CN" sz="2600" b="1" dirty="0">
                <a:solidFill>
                  <a:schemeClr val="tx1">
                    <a:lumMod val="85000"/>
                    <a:lumOff val="15000"/>
                  </a:schemeClr>
                </a:solidFill>
                <a:latin typeface="华文楷体" panose="02010600040101010101" pitchFamily="2" charset="-122"/>
                <a:ea typeface="华文楷体" panose="02010600040101010101" pitchFamily="2" charset="-122"/>
                <a:sym typeface="+mn-ea"/>
              </a:rPr>
              <a:t>，不为拒谏。</a:t>
            </a:r>
            <a:r>
              <a:rPr lang="en-US" altLang="zh-CN" sz="2600" b="1" u="sng" dirty="0">
                <a:solidFill>
                  <a:schemeClr val="tx1">
                    <a:lumMod val="85000"/>
                    <a:lumOff val="15000"/>
                  </a:schemeClr>
                </a:solidFill>
                <a:latin typeface="华文楷体" panose="02010600040101010101" pitchFamily="2" charset="-122"/>
                <a:ea typeface="华文楷体" panose="02010600040101010101" pitchFamily="2" charset="-122"/>
                <a:sym typeface="+mn-ea"/>
              </a:rPr>
              <a:t>至于怨诽之多</a:t>
            </a:r>
            <a:r>
              <a:rPr lang="en-US" altLang="zh-CN" sz="2600" b="1" dirty="0">
                <a:solidFill>
                  <a:schemeClr val="tx1">
                    <a:lumMod val="85000"/>
                    <a:lumOff val="15000"/>
                  </a:schemeClr>
                </a:solidFill>
                <a:latin typeface="华文楷体" panose="02010600040101010101" pitchFamily="2" charset="-122"/>
                <a:ea typeface="华文楷体" panose="02010600040101010101" pitchFamily="2" charset="-122"/>
                <a:sym typeface="+mn-ea"/>
              </a:rPr>
              <a:t>，</a:t>
            </a:r>
            <a:r>
              <a:rPr lang="en-US" altLang="zh-CN" sz="2600" b="1" dirty="0">
                <a:solidFill>
                  <a:srgbClr val="0070C0"/>
                </a:solidFill>
                <a:latin typeface="华文楷体" panose="02010600040101010101" pitchFamily="2" charset="-122"/>
                <a:ea typeface="华文楷体" panose="02010600040101010101" pitchFamily="2" charset="-122"/>
                <a:sym typeface="+mn-ea"/>
              </a:rPr>
              <a:t>则[这]</a:t>
            </a:r>
            <a:r>
              <a:rPr lang="en-US" altLang="zh-CN" sz="2600" b="1" dirty="0">
                <a:solidFill>
                  <a:srgbClr val="0070C0"/>
                </a:solidFill>
                <a:latin typeface="华文楷体" panose="02010600040101010101" pitchFamily="2" charset="-122"/>
                <a:ea typeface="华文楷体" panose="02010600040101010101" pitchFamily="2" charset="-122"/>
                <a:sym typeface="+mn-ea"/>
              </a:rPr>
              <a:t>固[本来]</a:t>
            </a:r>
            <a:r>
              <a:rPr lang="en-US" altLang="zh-CN" sz="2600" b="1" dirty="0">
                <a:solidFill>
                  <a:srgbClr val="0070C0"/>
                </a:solidFill>
                <a:latin typeface="华文楷体" panose="02010600040101010101" pitchFamily="2" charset="-122"/>
                <a:ea typeface="华文楷体" panose="02010600040101010101" pitchFamily="2" charset="-122"/>
                <a:sym typeface="+mn-ea"/>
              </a:rPr>
              <a:t>前[预先]</a:t>
            </a:r>
            <a:r>
              <a:rPr lang="en-US" altLang="zh-CN" sz="2600" b="1" dirty="0">
                <a:solidFill>
                  <a:schemeClr val="tx1">
                    <a:lumMod val="85000"/>
                    <a:lumOff val="15000"/>
                  </a:schemeClr>
                </a:solidFill>
                <a:latin typeface="华文楷体" panose="02010600040101010101" pitchFamily="2" charset="-122"/>
                <a:ea typeface="华文楷体" panose="02010600040101010101" pitchFamily="2" charset="-122"/>
                <a:sym typeface="+mn-ea"/>
              </a:rPr>
              <a:t>知其如此也。</a:t>
            </a:r>
            <a:endParaRPr lang="en-US" altLang="zh-CN" sz="2600" b="1" dirty="0">
              <a:solidFill>
                <a:schemeClr val="tx1">
                  <a:lumMod val="85000"/>
                  <a:lumOff val="15000"/>
                </a:schemeClr>
              </a:solidFill>
              <a:latin typeface="华文楷体" panose="02010600040101010101" pitchFamily="2" charset="-122"/>
              <a:ea typeface="华文楷体" panose="02010600040101010101" pitchFamily="2" charset="-122"/>
              <a:sym typeface="+mn-ea"/>
            </a:endParaRPr>
          </a:p>
        </p:txBody>
      </p:sp>
    </p:spTree>
  </p:cSld>
  <p:clrMapOvr>
    <a:masterClrMapping/>
  </p:clrMapOvr>
  <p:transition spd="slow">
    <p:rand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资源 6@4x"/>
          <p:cNvPicPr>
            <a:picLocks noChangeAspect="1"/>
          </p:cNvPicPr>
          <p:nvPr/>
        </p:nvPicPr>
        <p:blipFill>
          <a:blip r:embed="rId1" cstate="print"/>
          <a:stretch>
            <a:fillRect/>
          </a:stretch>
        </p:blipFill>
        <p:spPr>
          <a:xfrm rot="8820000">
            <a:off x="165100" y="-29210"/>
            <a:ext cx="949325" cy="885825"/>
          </a:xfrm>
          <a:prstGeom prst="rect">
            <a:avLst/>
          </a:prstGeom>
        </p:spPr>
      </p:pic>
      <p:pic>
        <p:nvPicPr>
          <p:cNvPr id="8" name="图片 7" descr="2"/>
          <p:cNvPicPr>
            <a:picLocks noChangeAspect="1"/>
          </p:cNvPicPr>
          <p:nvPr/>
        </p:nvPicPr>
        <p:blipFill>
          <a:blip r:embed="rId2"/>
          <a:stretch>
            <a:fillRect/>
          </a:stretch>
        </p:blipFill>
        <p:spPr>
          <a:xfrm>
            <a:off x="635" y="-216535"/>
            <a:ext cx="2952115" cy="2200275"/>
          </a:xfrm>
          <a:prstGeom prst="rect">
            <a:avLst/>
          </a:prstGeom>
        </p:spPr>
      </p:pic>
      <p:pic>
        <p:nvPicPr>
          <p:cNvPr id="5" name="图片 4" descr="图片4"/>
          <p:cNvPicPr>
            <a:picLocks noChangeAspect="1"/>
          </p:cNvPicPr>
          <p:nvPr/>
        </p:nvPicPr>
        <p:blipFill>
          <a:blip r:embed="rId3"/>
          <a:stretch>
            <a:fillRect/>
          </a:stretch>
        </p:blipFill>
        <p:spPr>
          <a:xfrm>
            <a:off x="711835" y="155575"/>
            <a:ext cx="1120140" cy="1176020"/>
          </a:xfrm>
          <a:prstGeom prst="rect">
            <a:avLst/>
          </a:prstGeom>
        </p:spPr>
      </p:pic>
      <p:pic>
        <p:nvPicPr>
          <p:cNvPr id="7" name="图片 6"/>
          <p:cNvPicPr>
            <a:picLocks noChangeAspect="1"/>
          </p:cNvPicPr>
          <p:nvPr/>
        </p:nvPicPr>
        <p:blipFill>
          <a:blip r:embed="rId4">
            <a:extLst>
              <a:ext uri="{BEBA8EAE-BF5A-486C-A8C5-ECC9F3942E4B}">
                <a14:imgProps xmlns:a14="http://schemas.microsoft.com/office/drawing/2010/main">
                  <a14:imgLayer r:embed="rId5">
                    <a14:imgEffect>
                      <a14:colorTemperature colorTemp="10375"/>
                    </a14:imgEffect>
                    <a14:imgEffect>
                      <a14:saturation sat="58000"/>
                    </a14:imgEffect>
                  </a14:imgLayer>
                </a14:imgProps>
              </a:ext>
              <a:ext uri="{28A0092B-C50C-407E-A947-70E740481C1C}">
                <a14:useLocalDpi xmlns:a14="http://schemas.microsoft.com/office/drawing/2010/main" val="0"/>
              </a:ext>
            </a:extLst>
          </a:blip>
          <a:stretch>
            <a:fillRect/>
          </a:stretch>
        </p:blipFill>
        <p:spPr>
          <a:xfrm>
            <a:off x="10103485" y="2673350"/>
            <a:ext cx="3719195" cy="5313045"/>
          </a:xfrm>
          <a:prstGeom prst="rect">
            <a:avLst/>
          </a:prstGeom>
        </p:spPr>
      </p:pic>
      <p:pic>
        <p:nvPicPr>
          <p:cNvPr id="10" name="图片 9" descr="2"/>
          <p:cNvPicPr>
            <a:picLocks noChangeAspect="1"/>
          </p:cNvPicPr>
          <p:nvPr/>
        </p:nvPicPr>
        <p:blipFill>
          <a:blip r:embed="rId2"/>
          <a:stretch>
            <a:fillRect/>
          </a:stretch>
        </p:blipFill>
        <p:spPr>
          <a:xfrm rot="20220000">
            <a:off x="635" y="-15875"/>
            <a:ext cx="2952115" cy="2200275"/>
          </a:xfrm>
          <a:prstGeom prst="rect">
            <a:avLst/>
          </a:prstGeom>
        </p:spPr>
      </p:pic>
      <p:sp>
        <p:nvSpPr>
          <p:cNvPr id="9" name="文本框 34"/>
          <p:cNvSpPr txBox="1"/>
          <p:nvPr/>
        </p:nvSpPr>
        <p:spPr>
          <a:xfrm>
            <a:off x="2110313" y="560436"/>
            <a:ext cx="4099568" cy="706755"/>
          </a:xfrm>
          <a:prstGeom prst="rect">
            <a:avLst/>
          </a:prstGeom>
          <a:noFill/>
        </p:spPr>
        <p:txBody>
          <a:bodyPr wrap="square" rtlCol="0">
            <a:spAutoFit/>
          </a:bodyPr>
          <a:lstStyle/>
          <a:p>
            <a:r>
              <a:rPr lang="zh-CN" altLang="en-US" sz="4000" b="1" dirty="0">
                <a:solidFill>
                  <a:schemeClr val="tx1">
                    <a:lumMod val="85000"/>
                    <a:lumOff val="15000"/>
                  </a:schemeClr>
                </a:solidFill>
                <a:latin typeface="华文行楷" panose="02010800040101010101" pitchFamily="2" charset="-122"/>
                <a:ea typeface="华文行楷" panose="02010800040101010101" pitchFamily="2" charset="-122"/>
              </a:rPr>
              <a:t>第二段译文</a:t>
            </a:r>
            <a:endParaRPr lang="zh-CN" altLang="en-US" sz="4000" b="1" dirty="0">
              <a:solidFill>
                <a:schemeClr val="tx1">
                  <a:lumMod val="85000"/>
                  <a:lumOff val="15000"/>
                </a:schemeClr>
              </a:solidFill>
              <a:latin typeface="华文行楷" panose="02010800040101010101" pitchFamily="2" charset="-122"/>
              <a:ea typeface="华文行楷" panose="02010800040101010101" pitchFamily="2" charset="-122"/>
            </a:endParaRPr>
          </a:p>
        </p:txBody>
      </p:sp>
      <p:sp>
        <p:nvSpPr>
          <p:cNvPr id="4" name="矩形 3"/>
          <p:cNvSpPr/>
          <p:nvPr/>
        </p:nvSpPr>
        <p:spPr>
          <a:xfrm>
            <a:off x="168275" y="1754505"/>
            <a:ext cx="11461750" cy="4194810"/>
          </a:xfrm>
          <a:prstGeom prst="rect">
            <a:avLst/>
          </a:prstGeom>
        </p:spPr>
        <p:txBody>
          <a:bodyPr wrap="square" rtlCol="0" anchor="t">
            <a:spAutoFit/>
          </a:bodyPr>
          <a:lstStyle/>
          <a:p>
            <a:pPr lvl="0" algn="l" fontAlgn="auto">
              <a:lnSpc>
                <a:spcPts val="4000"/>
              </a:lnSpc>
              <a:buClrTx/>
              <a:buSzTx/>
              <a:buFontTx/>
            </a:pPr>
            <a:r>
              <a:rPr lang="en-US" altLang="zh-CN" sz="2600" b="1" dirty="0">
                <a:solidFill>
                  <a:schemeClr val="tx1">
                    <a:lumMod val="85000"/>
                    <a:lumOff val="15000"/>
                  </a:schemeClr>
                </a:solidFill>
                <a:latin typeface="华文楷体" panose="02010600040101010101" pitchFamily="2" charset="-122"/>
                <a:ea typeface="华文楷体" panose="02010600040101010101" pitchFamily="2" charset="-122"/>
                <a:sym typeface="+mn-ea"/>
              </a:rPr>
              <a:t>        </a:t>
            </a:r>
            <a:r>
              <a:rPr sz="2600" b="1" dirty="0">
                <a:latin typeface="华文楷体" panose="02010600040101010101" pitchFamily="2" charset="-122"/>
                <a:ea typeface="华文楷体" panose="02010600040101010101" pitchFamily="2" charset="-122"/>
                <a:sym typeface="+mn-ea"/>
              </a:rPr>
              <a:t>原来读书人要争辩的，主要是名义和实际(是不是相符的问题)。名义和实际</a:t>
            </a:r>
            <a:r>
              <a:rPr lang="zh-CN" sz="2600" b="1" dirty="0">
                <a:latin typeface="华文楷体" panose="02010600040101010101" pitchFamily="2" charset="-122"/>
                <a:ea typeface="华文楷体" panose="02010600040101010101" pitchFamily="2" charset="-122"/>
                <a:sym typeface="+mn-ea"/>
              </a:rPr>
              <a:t>明确了</a:t>
            </a:r>
            <a:r>
              <a:rPr sz="2600" b="1" dirty="0">
                <a:latin typeface="华文楷体" panose="02010600040101010101" pitchFamily="2" charset="-122"/>
                <a:ea typeface="华文楷体" panose="02010600040101010101" pitchFamily="2" charset="-122"/>
                <a:sym typeface="+mn-ea"/>
              </a:rPr>
              <a:t>,那么天下的道理也就搞明白了。现在您用来指教我的，认为(我是)侵犯职权、滋生事端、搜刮钱财、拒绝进谏，致使天下人怨恨咒骂。我却认为:从皇帝(那里)接受旨意,在朝廷上讨论法令制度来修订它，(而后)把它交给主管官员去执行,不算是侵犯职权;推行古代贤明君主的政令来振兴有利的事业，铲除弊端，不算是滋生事端;替国家理财，不算是搜刮钱财;驳斥谬论，批驳奸邪谄媚的人，不算是什么拒绝进谏。至于怨恨咒骂这么多，这本来是(我)预先知道会这样的。</a:t>
            </a:r>
            <a:endParaRPr sz="2600" b="1" dirty="0">
              <a:latin typeface="华文楷体" panose="02010600040101010101" pitchFamily="2" charset="-122"/>
              <a:ea typeface="华文楷体" panose="02010600040101010101" pitchFamily="2" charset="-122"/>
              <a:sym typeface="+mn-ea"/>
            </a:endParaRPr>
          </a:p>
        </p:txBody>
      </p:sp>
    </p:spTree>
  </p:cSld>
  <p:clrMapOvr>
    <a:masterClrMapping/>
  </p:clrMapOvr>
  <p:transition spd="slow">
    <p:rand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资源 6@4x"/>
          <p:cNvPicPr>
            <a:picLocks noChangeAspect="1"/>
          </p:cNvPicPr>
          <p:nvPr/>
        </p:nvPicPr>
        <p:blipFill>
          <a:blip r:embed="rId1" cstate="print"/>
          <a:stretch>
            <a:fillRect/>
          </a:stretch>
        </p:blipFill>
        <p:spPr>
          <a:xfrm rot="8820000">
            <a:off x="165100" y="-29210"/>
            <a:ext cx="949325" cy="885825"/>
          </a:xfrm>
          <a:prstGeom prst="rect">
            <a:avLst/>
          </a:prstGeom>
        </p:spPr>
      </p:pic>
      <p:pic>
        <p:nvPicPr>
          <p:cNvPr id="8" name="图片 7" descr="2"/>
          <p:cNvPicPr>
            <a:picLocks noChangeAspect="1"/>
          </p:cNvPicPr>
          <p:nvPr/>
        </p:nvPicPr>
        <p:blipFill>
          <a:blip r:embed="rId2"/>
          <a:stretch>
            <a:fillRect/>
          </a:stretch>
        </p:blipFill>
        <p:spPr>
          <a:xfrm>
            <a:off x="635" y="-216535"/>
            <a:ext cx="2669540" cy="1990090"/>
          </a:xfrm>
          <a:prstGeom prst="rect">
            <a:avLst/>
          </a:prstGeom>
        </p:spPr>
      </p:pic>
      <p:pic>
        <p:nvPicPr>
          <p:cNvPr id="5" name="图片 4" descr="图片4"/>
          <p:cNvPicPr>
            <a:picLocks noChangeAspect="1"/>
          </p:cNvPicPr>
          <p:nvPr/>
        </p:nvPicPr>
        <p:blipFill>
          <a:blip r:embed="rId3"/>
          <a:stretch>
            <a:fillRect/>
          </a:stretch>
        </p:blipFill>
        <p:spPr>
          <a:xfrm>
            <a:off x="711835" y="155575"/>
            <a:ext cx="1120140" cy="1176020"/>
          </a:xfrm>
          <a:prstGeom prst="rect">
            <a:avLst/>
          </a:prstGeom>
        </p:spPr>
      </p:pic>
      <p:pic>
        <p:nvPicPr>
          <p:cNvPr id="7" name="图片 6"/>
          <p:cNvPicPr>
            <a:picLocks noChangeAspect="1"/>
          </p:cNvPicPr>
          <p:nvPr/>
        </p:nvPicPr>
        <p:blipFill>
          <a:blip r:embed="rId4">
            <a:extLst>
              <a:ext uri="{BEBA8EAE-BF5A-486C-A8C5-ECC9F3942E4B}">
                <a14:imgProps xmlns:a14="http://schemas.microsoft.com/office/drawing/2010/main">
                  <a14:imgLayer r:embed="rId5">
                    <a14:imgEffect>
                      <a14:colorTemperature colorTemp="10375"/>
                    </a14:imgEffect>
                    <a14:imgEffect>
                      <a14:saturation sat="58000"/>
                    </a14:imgEffect>
                  </a14:imgLayer>
                </a14:imgProps>
              </a:ext>
              <a:ext uri="{28A0092B-C50C-407E-A947-70E740481C1C}">
                <a14:useLocalDpi xmlns:a14="http://schemas.microsoft.com/office/drawing/2010/main" val="0"/>
              </a:ext>
            </a:extLst>
          </a:blip>
          <a:stretch>
            <a:fillRect/>
          </a:stretch>
        </p:blipFill>
        <p:spPr>
          <a:xfrm>
            <a:off x="9789160" y="2468245"/>
            <a:ext cx="3719195" cy="5313045"/>
          </a:xfrm>
          <a:prstGeom prst="rect">
            <a:avLst/>
          </a:prstGeom>
        </p:spPr>
      </p:pic>
      <p:pic>
        <p:nvPicPr>
          <p:cNvPr id="10" name="图片 9" descr="2"/>
          <p:cNvPicPr>
            <a:picLocks noChangeAspect="1"/>
          </p:cNvPicPr>
          <p:nvPr/>
        </p:nvPicPr>
        <p:blipFill>
          <a:blip r:embed="rId2"/>
          <a:stretch>
            <a:fillRect/>
          </a:stretch>
        </p:blipFill>
        <p:spPr>
          <a:xfrm rot="20220000">
            <a:off x="-15875" y="48895"/>
            <a:ext cx="2574925" cy="1919605"/>
          </a:xfrm>
          <a:prstGeom prst="rect">
            <a:avLst/>
          </a:prstGeom>
        </p:spPr>
      </p:pic>
      <p:sp>
        <p:nvSpPr>
          <p:cNvPr id="14" name="TextBox 13"/>
          <p:cNvSpPr txBox="1"/>
          <p:nvPr/>
        </p:nvSpPr>
        <p:spPr>
          <a:xfrm>
            <a:off x="-2846177" y="685264"/>
            <a:ext cx="5326827" cy="646331"/>
          </a:xfrm>
          <a:prstGeom prst="rect">
            <a:avLst/>
          </a:prstGeom>
          <a:noFill/>
        </p:spPr>
        <p:txBody>
          <a:bodyPr wrap="square" rtlCol="0">
            <a:spAutoFit/>
          </a:bodyPr>
          <a:lstStyle/>
          <a:p>
            <a:r>
              <a:rPr lang="en-US" b="1" dirty="0"/>
              <a:t> </a:t>
            </a:r>
            <a:endParaRPr lang="zh-CN" altLang="en-US" dirty="0"/>
          </a:p>
          <a:p>
            <a:endParaRPr lang="zh-CN" altLang="en-US" dirty="0"/>
          </a:p>
        </p:txBody>
      </p:sp>
      <p:sp>
        <p:nvSpPr>
          <p:cNvPr id="9" name="矩形 8"/>
          <p:cNvSpPr/>
          <p:nvPr/>
        </p:nvSpPr>
        <p:spPr>
          <a:xfrm>
            <a:off x="417830" y="3355975"/>
            <a:ext cx="11356340" cy="808990"/>
          </a:xfrm>
          <a:prstGeom prst="rect">
            <a:avLst/>
          </a:prstGeom>
        </p:spPr>
        <p:txBody>
          <a:bodyPr wrap="square">
            <a:spAutoFit/>
          </a:bodyPr>
          <a:lstStyle/>
          <a:p>
            <a:pPr>
              <a:lnSpc>
                <a:spcPts val="2800"/>
              </a:lnSpc>
              <a:defRPr/>
            </a:pPr>
            <a:r>
              <a:rPr lang="en-US" altLang="zh-CN" sz="2600">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rPr>
              <a:t>2</a:t>
            </a:r>
            <a:r>
              <a:rPr lang="zh-CN" altLang="en-US" sz="2600">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rPr>
              <a:t>．作者</a:t>
            </a:r>
            <a:r>
              <a:rPr lang="zh-CN" altLang="en-US" sz="2600">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sym typeface="+mn-ea"/>
              </a:rPr>
              <a:t>在第二段中，作者主要批驳了司马光的什么观点？这样有什么好处？</a:t>
            </a:r>
            <a:endParaRPr lang="zh-CN" altLang="en-US" sz="2600">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endParaRPr>
          </a:p>
          <a:p>
            <a:pPr>
              <a:lnSpc>
                <a:spcPts val="2800"/>
              </a:lnSpc>
              <a:defRPr/>
            </a:pPr>
            <a:endParaRPr lang="en-US" altLang="zh-CN" sz="2600" b="1" dirty="0" smtClean="0">
              <a:latin typeface="华文楷体" panose="02010600040101010101" pitchFamily="2" charset="-122"/>
              <a:ea typeface="华文楷体" panose="02010600040101010101" pitchFamily="2" charset="-122"/>
            </a:endParaRPr>
          </a:p>
        </p:txBody>
      </p:sp>
      <p:sp>
        <p:nvSpPr>
          <p:cNvPr id="17" name="文本框 34"/>
          <p:cNvSpPr txBox="1"/>
          <p:nvPr/>
        </p:nvSpPr>
        <p:spPr>
          <a:xfrm>
            <a:off x="2110313" y="560436"/>
            <a:ext cx="4099568" cy="706755"/>
          </a:xfrm>
          <a:prstGeom prst="rect">
            <a:avLst/>
          </a:prstGeom>
          <a:noFill/>
        </p:spPr>
        <p:txBody>
          <a:bodyPr wrap="square" rtlCol="0">
            <a:spAutoFit/>
          </a:bodyPr>
          <a:lstStyle/>
          <a:p>
            <a:r>
              <a:rPr lang="zh-CN" altLang="en-US" sz="4000" b="1" dirty="0">
                <a:solidFill>
                  <a:schemeClr val="tx1">
                    <a:lumMod val="85000"/>
                    <a:lumOff val="15000"/>
                  </a:schemeClr>
                </a:solidFill>
                <a:latin typeface="华文行楷" panose="02010800040101010101" pitchFamily="2" charset="-122"/>
                <a:ea typeface="华文行楷" panose="02010800040101010101" pitchFamily="2" charset="-122"/>
              </a:rPr>
              <a:t>文本探究</a:t>
            </a:r>
            <a:endParaRPr lang="zh-CN" altLang="en-US" sz="4000" b="1" dirty="0">
              <a:solidFill>
                <a:schemeClr val="tx1">
                  <a:lumMod val="85000"/>
                  <a:lumOff val="15000"/>
                </a:schemeClr>
              </a:solidFill>
              <a:latin typeface="华文行楷" panose="02010800040101010101" pitchFamily="2" charset="-122"/>
              <a:ea typeface="华文行楷" panose="02010800040101010101" pitchFamily="2" charset="-122"/>
            </a:endParaRPr>
          </a:p>
        </p:txBody>
      </p:sp>
      <p:sp>
        <p:nvSpPr>
          <p:cNvPr id="3" name="文本框 2"/>
          <p:cNvSpPr txBox="1"/>
          <p:nvPr/>
        </p:nvSpPr>
        <p:spPr>
          <a:xfrm>
            <a:off x="135890" y="3844290"/>
            <a:ext cx="10614025" cy="1168400"/>
          </a:xfrm>
          <a:prstGeom prst="rect">
            <a:avLst/>
          </a:prstGeom>
          <a:noFill/>
        </p:spPr>
        <p:txBody>
          <a:bodyPr wrap="square" rtlCol="0" anchor="t">
            <a:spAutoFit/>
          </a:bodyPr>
          <a:p>
            <a:pPr lvl="0" algn="l">
              <a:lnSpc>
                <a:spcPts val="2800"/>
              </a:lnSpc>
              <a:buClrTx/>
              <a:buSzTx/>
              <a:buFontTx/>
              <a:defRPr/>
            </a:pPr>
            <a:r>
              <a:rPr lang="en-US" altLang="zh-CN" sz="2400" b="1" dirty="0" smtClean="0">
                <a:solidFill>
                  <a:srgbClr val="FF0000"/>
                </a:solidFill>
                <a:latin typeface="华文楷体" panose="02010600040101010101" pitchFamily="2" charset="-122"/>
                <a:ea typeface="华文楷体" panose="02010600040101010101" pitchFamily="2" charset="-122"/>
                <a:sym typeface="+mn-ea"/>
              </a:rPr>
              <a:t>        </a:t>
            </a:r>
            <a:r>
              <a:rPr lang="zh-CN" altLang="en-US" sz="2400" b="1" dirty="0" smtClean="0">
                <a:solidFill>
                  <a:srgbClr val="FF0000"/>
                </a:solidFill>
                <a:latin typeface="华文楷体" panose="02010600040101010101" pitchFamily="2" charset="-122"/>
                <a:ea typeface="华文楷体" panose="02010600040101010101" pitchFamily="2" charset="-122"/>
                <a:sym typeface="+mn-ea"/>
              </a:rPr>
              <a:t>观</a:t>
            </a:r>
            <a:r>
              <a:rPr lang="zh-CN" altLang="en-US" sz="2400" b="1" dirty="0" smtClean="0">
                <a:solidFill>
                  <a:srgbClr val="FF0000"/>
                </a:solidFill>
                <a:latin typeface="华文楷体" panose="02010600040101010101" pitchFamily="2" charset="-122"/>
                <a:ea typeface="华文楷体" panose="02010600040101010101" pitchFamily="2" charset="-122"/>
                <a:sym typeface="+mn-ea"/>
              </a:rPr>
              <a:t>点：</a:t>
            </a:r>
            <a:r>
              <a:rPr lang="en-US" altLang="zh-CN" sz="2400" b="1" dirty="0" smtClean="0">
                <a:solidFill>
                  <a:srgbClr val="FF0000"/>
                </a:solidFill>
                <a:latin typeface="华文楷体" panose="02010600040101010101" pitchFamily="2" charset="-122"/>
                <a:ea typeface="华文楷体" panose="02010600040101010101" pitchFamily="2" charset="-122"/>
                <a:sym typeface="+mn-ea"/>
              </a:rPr>
              <a:t>“</a:t>
            </a:r>
            <a:r>
              <a:rPr lang="en-US" altLang="zh-CN" sz="2400" b="1" dirty="0" smtClean="0">
                <a:solidFill>
                  <a:srgbClr val="FF0000"/>
                </a:solidFill>
                <a:latin typeface="华文楷体" panose="02010600040101010101" pitchFamily="2" charset="-122"/>
                <a:ea typeface="华文楷体" panose="02010600040101010101" pitchFamily="2" charset="-122"/>
                <a:sym typeface="+mn-ea"/>
              </a:rPr>
              <a:t>侵官、生事、征利、拒谏，以致天下怨谤也。</a:t>
            </a:r>
            <a:r>
              <a:rPr lang="en-US" altLang="zh-CN" sz="2400" b="1" dirty="0" smtClean="0">
                <a:solidFill>
                  <a:srgbClr val="FF0000"/>
                </a:solidFill>
                <a:latin typeface="华文楷体" panose="02010600040101010101" pitchFamily="2" charset="-122"/>
                <a:ea typeface="华文楷体" panose="02010600040101010101" pitchFamily="2" charset="-122"/>
                <a:sym typeface="+mn-ea"/>
              </a:rPr>
              <a:t>”</a:t>
            </a:r>
            <a:endParaRPr lang="en-US" altLang="zh-CN" sz="2400" b="1" dirty="0" smtClean="0">
              <a:solidFill>
                <a:srgbClr val="FF0000"/>
              </a:solidFill>
              <a:latin typeface="华文楷体" panose="02010600040101010101" pitchFamily="2" charset="-122"/>
              <a:ea typeface="华文楷体" panose="02010600040101010101" pitchFamily="2" charset="-122"/>
              <a:sym typeface="+mn-ea"/>
            </a:endParaRPr>
          </a:p>
          <a:p>
            <a:pPr lvl="0" algn="l">
              <a:lnSpc>
                <a:spcPts val="2800"/>
              </a:lnSpc>
              <a:buClrTx/>
              <a:buSzTx/>
              <a:buFontTx/>
              <a:defRPr/>
            </a:pPr>
            <a:r>
              <a:rPr lang="en-US" altLang="zh-CN" sz="2400" b="1" dirty="0" smtClean="0">
                <a:solidFill>
                  <a:srgbClr val="FF0000"/>
                </a:solidFill>
                <a:latin typeface="华文楷体" panose="02010600040101010101" pitchFamily="2" charset="-122"/>
                <a:ea typeface="华文楷体" panose="02010600040101010101" pitchFamily="2" charset="-122"/>
                <a:sym typeface="+mn-ea"/>
              </a:rPr>
              <a:t>        </a:t>
            </a:r>
            <a:r>
              <a:rPr lang="zh-CN" altLang="en-US" sz="2400" b="1" dirty="0" smtClean="0">
                <a:solidFill>
                  <a:srgbClr val="FF0000"/>
                </a:solidFill>
                <a:latin typeface="华文楷体" panose="02010600040101010101" pitchFamily="2" charset="-122"/>
                <a:ea typeface="华文楷体" panose="02010600040101010101" pitchFamily="2" charset="-122"/>
                <a:sym typeface="+mn-ea"/>
              </a:rPr>
              <a:t>好处：</a:t>
            </a:r>
            <a:r>
              <a:rPr lang="en-US" altLang="zh-CN" sz="2400" b="1" dirty="0" smtClean="0">
                <a:solidFill>
                  <a:srgbClr val="FF0000"/>
                </a:solidFill>
                <a:latin typeface="华文楷体" panose="02010600040101010101" pitchFamily="2" charset="-122"/>
                <a:ea typeface="华文楷体" panose="02010600040101010101" pitchFamily="2" charset="-122"/>
                <a:sym typeface="+mn-ea"/>
              </a:rPr>
              <a:t>抓住要点、驳倒要点，司马光信中其他的细支末节也就不攻自破。言简意明，要言不烦，理足气盛，毫不枝蔓。</a:t>
            </a:r>
            <a:endParaRPr lang="en-US" altLang="zh-CN" sz="2400" b="1" dirty="0" smtClean="0">
              <a:solidFill>
                <a:srgbClr val="FF0000"/>
              </a:solidFill>
              <a:latin typeface="华文楷体" panose="02010600040101010101" pitchFamily="2" charset="-122"/>
              <a:ea typeface="华文楷体" panose="02010600040101010101" pitchFamily="2" charset="-122"/>
              <a:sym typeface="+mn-ea"/>
            </a:endParaRPr>
          </a:p>
        </p:txBody>
      </p:sp>
      <p:sp>
        <p:nvSpPr>
          <p:cNvPr id="4" name="文本框 3"/>
          <p:cNvSpPr txBox="1"/>
          <p:nvPr/>
        </p:nvSpPr>
        <p:spPr>
          <a:xfrm>
            <a:off x="417830" y="1773555"/>
            <a:ext cx="6436360" cy="491490"/>
          </a:xfrm>
          <a:prstGeom prst="rect">
            <a:avLst/>
          </a:prstGeom>
          <a:noFill/>
        </p:spPr>
        <p:txBody>
          <a:bodyPr wrap="none" rtlCol="0" anchor="t">
            <a:spAutoFit/>
          </a:bodyPr>
          <a:p>
            <a:pPr algn="l"/>
            <a:r>
              <a:rPr lang="en-US" altLang="zh-CN" sz="2600">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sym typeface="+mn-ea"/>
              </a:rPr>
              <a:t>1</a:t>
            </a:r>
            <a:r>
              <a:rPr lang="zh-CN" altLang="en-US" sz="2600">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sym typeface="+mn-ea"/>
              </a:rPr>
              <a:t>.第二段首句写</a:t>
            </a:r>
            <a:r>
              <a:rPr lang="en-US" altLang="zh-CN" sz="2600">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sym typeface="+mn-ea"/>
              </a:rPr>
              <a:t>“</a:t>
            </a:r>
            <a:r>
              <a:rPr lang="zh-CN" altLang="en-US" sz="2600">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sym typeface="+mn-ea"/>
              </a:rPr>
              <a:t>名实</a:t>
            </a:r>
            <a:r>
              <a:rPr lang="en-US" altLang="zh-CN" sz="2600">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sym typeface="+mn-ea"/>
              </a:rPr>
              <a:t>”</a:t>
            </a:r>
            <a:r>
              <a:rPr lang="zh-CN" altLang="en-US" sz="2600">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sym typeface="+mn-ea"/>
              </a:rPr>
              <a:t>之争有什么作用？</a:t>
            </a:r>
            <a:endParaRPr lang="zh-CN" altLang="en-US" sz="2600">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sym typeface="+mn-ea"/>
            </a:endParaRPr>
          </a:p>
        </p:txBody>
      </p:sp>
      <p:sp>
        <p:nvSpPr>
          <p:cNvPr id="6" name="文本框 5"/>
          <p:cNvSpPr txBox="1"/>
          <p:nvPr/>
        </p:nvSpPr>
        <p:spPr>
          <a:xfrm>
            <a:off x="135890" y="2335530"/>
            <a:ext cx="11638280" cy="808990"/>
          </a:xfrm>
          <a:prstGeom prst="rect">
            <a:avLst/>
          </a:prstGeom>
          <a:noFill/>
        </p:spPr>
        <p:txBody>
          <a:bodyPr wrap="square" rtlCol="0" anchor="t">
            <a:spAutoFit/>
          </a:bodyPr>
          <a:p>
            <a:pPr lvl="0" algn="l">
              <a:lnSpc>
                <a:spcPts val="2800"/>
              </a:lnSpc>
              <a:buClrTx/>
              <a:buSzTx/>
              <a:buFontTx/>
              <a:defRPr/>
            </a:pPr>
            <a:r>
              <a:rPr lang="en-US" altLang="zh-CN" sz="2400" b="1" dirty="0" smtClean="0">
                <a:solidFill>
                  <a:srgbClr val="FF0000"/>
                </a:solidFill>
                <a:latin typeface="华文楷体" panose="02010600040101010101" pitchFamily="2" charset="-122"/>
                <a:ea typeface="华文楷体" panose="02010600040101010101" pitchFamily="2" charset="-122"/>
                <a:sym typeface="+mn-ea"/>
              </a:rPr>
              <a:t>        </a:t>
            </a:r>
            <a:r>
              <a:rPr lang="zh-CN" altLang="en-US" sz="2400" b="1" dirty="0" smtClean="0">
                <a:solidFill>
                  <a:srgbClr val="FF0000"/>
                </a:solidFill>
                <a:latin typeface="华文楷体" panose="02010600040101010101" pitchFamily="2" charset="-122"/>
                <a:ea typeface="华文楷体" panose="02010600040101010101" pitchFamily="2" charset="-122"/>
                <a:sym typeface="+mn-ea"/>
              </a:rPr>
              <a:t>先提出一个双方均认可的道理，</a:t>
            </a:r>
            <a:r>
              <a:rPr lang="en-US" altLang="zh-CN" sz="2400" b="1" dirty="0" smtClean="0">
                <a:solidFill>
                  <a:srgbClr val="FF0000"/>
                </a:solidFill>
                <a:latin typeface="华文楷体" panose="02010600040101010101" pitchFamily="2" charset="-122"/>
                <a:ea typeface="华文楷体" panose="02010600040101010101" pitchFamily="2" charset="-122"/>
                <a:sym typeface="+mn-ea"/>
              </a:rPr>
              <a:t>“</a:t>
            </a:r>
            <a:r>
              <a:rPr lang="zh-CN" altLang="en-US" sz="2400" b="1" dirty="0" smtClean="0">
                <a:solidFill>
                  <a:srgbClr val="FF0000"/>
                </a:solidFill>
                <a:latin typeface="华文楷体" panose="02010600040101010101" pitchFamily="2" charset="-122"/>
                <a:ea typeface="华文楷体" panose="02010600040101010101" pitchFamily="2" charset="-122"/>
                <a:sym typeface="+mn-ea"/>
              </a:rPr>
              <a:t>名实已明，而天下之理得矣</a:t>
            </a:r>
            <a:r>
              <a:rPr lang="en-US" altLang="zh-CN" sz="2400" b="1" dirty="0" smtClean="0">
                <a:solidFill>
                  <a:srgbClr val="FF0000"/>
                </a:solidFill>
                <a:latin typeface="华文楷体" panose="02010600040101010101" pitchFamily="2" charset="-122"/>
                <a:ea typeface="华文楷体" panose="02010600040101010101" pitchFamily="2" charset="-122"/>
                <a:sym typeface="+mn-ea"/>
              </a:rPr>
              <a:t>”</a:t>
            </a:r>
            <a:r>
              <a:rPr lang="zh-CN" altLang="en-US" sz="2400" b="1" dirty="0" smtClean="0">
                <a:solidFill>
                  <a:srgbClr val="FF0000"/>
                </a:solidFill>
                <a:latin typeface="华文楷体" panose="02010600040101010101" pitchFamily="2" charset="-122"/>
                <a:ea typeface="华文楷体" panose="02010600040101010101" pitchFamily="2" charset="-122"/>
                <a:sym typeface="+mn-ea"/>
              </a:rPr>
              <a:t>为下文</a:t>
            </a:r>
            <a:r>
              <a:rPr lang="en-US" altLang="zh-CN" sz="2400" b="1" dirty="0" smtClean="0">
                <a:solidFill>
                  <a:srgbClr val="FF0000"/>
                </a:solidFill>
                <a:latin typeface="华文楷体" panose="02010600040101010101" pitchFamily="2" charset="-122"/>
                <a:ea typeface="华文楷体" panose="02010600040101010101" pitchFamily="2" charset="-122"/>
                <a:sym typeface="+mn-ea"/>
              </a:rPr>
              <a:t>“</a:t>
            </a:r>
            <a:r>
              <a:rPr lang="zh-CN" altLang="en-US" sz="2400" b="1" dirty="0" smtClean="0">
                <a:solidFill>
                  <a:srgbClr val="FF0000"/>
                </a:solidFill>
                <a:latin typeface="华文楷体" panose="02010600040101010101" pitchFamily="2" charset="-122"/>
                <a:ea typeface="华文楷体" panose="02010600040101010101" pitchFamily="2" charset="-122"/>
                <a:sym typeface="+mn-ea"/>
              </a:rPr>
              <a:t>正名</a:t>
            </a:r>
            <a:r>
              <a:rPr lang="en-US" altLang="zh-CN" sz="2400" b="1" dirty="0" smtClean="0">
                <a:solidFill>
                  <a:srgbClr val="FF0000"/>
                </a:solidFill>
                <a:latin typeface="华文楷体" panose="02010600040101010101" pitchFamily="2" charset="-122"/>
                <a:ea typeface="华文楷体" panose="02010600040101010101" pitchFamily="2" charset="-122"/>
                <a:sym typeface="+mn-ea"/>
              </a:rPr>
              <a:t>”</a:t>
            </a:r>
            <a:r>
              <a:rPr lang="zh-CN" altLang="en-US" sz="2400" b="1" dirty="0" smtClean="0">
                <a:solidFill>
                  <a:srgbClr val="FF0000"/>
                </a:solidFill>
                <a:latin typeface="华文楷体" panose="02010600040101010101" pitchFamily="2" charset="-122"/>
                <a:ea typeface="华文楷体" panose="02010600040101010101" pitchFamily="2" charset="-122"/>
                <a:sym typeface="+mn-ea"/>
              </a:rPr>
              <a:t>提供了推理前提。</a:t>
            </a:r>
            <a:endParaRPr lang="zh-CN" altLang="en-US" sz="2400" b="1" dirty="0" smtClean="0">
              <a:solidFill>
                <a:srgbClr val="FF0000"/>
              </a:solidFill>
              <a:latin typeface="华文楷体" panose="02010600040101010101" pitchFamily="2" charset="-122"/>
              <a:ea typeface="华文楷体" panose="02010600040101010101" pitchFamily="2" charset="-122"/>
              <a:sym typeface="+mn-ea"/>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ox(in)">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ox(in)">
                                      <p:cBhvr>
                                        <p:cTn id="1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资源 6@4x"/>
          <p:cNvPicPr>
            <a:picLocks noChangeAspect="1"/>
          </p:cNvPicPr>
          <p:nvPr/>
        </p:nvPicPr>
        <p:blipFill>
          <a:blip r:embed="rId1" cstate="print"/>
          <a:stretch>
            <a:fillRect/>
          </a:stretch>
        </p:blipFill>
        <p:spPr>
          <a:xfrm rot="8820000">
            <a:off x="165100" y="-29210"/>
            <a:ext cx="949325" cy="885825"/>
          </a:xfrm>
          <a:prstGeom prst="rect">
            <a:avLst/>
          </a:prstGeom>
        </p:spPr>
      </p:pic>
      <p:pic>
        <p:nvPicPr>
          <p:cNvPr id="8" name="图片 7" descr="2"/>
          <p:cNvPicPr>
            <a:picLocks noChangeAspect="1"/>
          </p:cNvPicPr>
          <p:nvPr/>
        </p:nvPicPr>
        <p:blipFill>
          <a:blip r:embed="rId2"/>
          <a:stretch>
            <a:fillRect/>
          </a:stretch>
        </p:blipFill>
        <p:spPr>
          <a:xfrm>
            <a:off x="635" y="-216535"/>
            <a:ext cx="2669540" cy="1990090"/>
          </a:xfrm>
          <a:prstGeom prst="rect">
            <a:avLst/>
          </a:prstGeom>
        </p:spPr>
      </p:pic>
      <p:pic>
        <p:nvPicPr>
          <p:cNvPr id="5" name="图片 4" descr="图片4"/>
          <p:cNvPicPr>
            <a:picLocks noChangeAspect="1"/>
          </p:cNvPicPr>
          <p:nvPr/>
        </p:nvPicPr>
        <p:blipFill>
          <a:blip r:embed="rId3"/>
          <a:stretch>
            <a:fillRect/>
          </a:stretch>
        </p:blipFill>
        <p:spPr>
          <a:xfrm>
            <a:off x="711835" y="155575"/>
            <a:ext cx="1120140" cy="1176020"/>
          </a:xfrm>
          <a:prstGeom prst="rect">
            <a:avLst/>
          </a:prstGeom>
        </p:spPr>
      </p:pic>
      <p:pic>
        <p:nvPicPr>
          <p:cNvPr id="7" name="图片 6"/>
          <p:cNvPicPr>
            <a:picLocks noChangeAspect="1"/>
          </p:cNvPicPr>
          <p:nvPr/>
        </p:nvPicPr>
        <p:blipFill>
          <a:blip r:embed="rId4">
            <a:extLst>
              <a:ext uri="{BEBA8EAE-BF5A-486C-A8C5-ECC9F3942E4B}">
                <a14:imgProps xmlns:a14="http://schemas.microsoft.com/office/drawing/2010/main">
                  <a14:imgLayer r:embed="rId5">
                    <a14:imgEffect>
                      <a14:colorTemperature colorTemp="10375"/>
                    </a14:imgEffect>
                    <a14:imgEffect>
                      <a14:saturation sat="58000"/>
                    </a14:imgEffect>
                  </a14:imgLayer>
                </a14:imgProps>
              </a:ext>
              <a:ext uri="{28A0092B-C50C-407E-A947-70E740481C1C}">
                <a14:useLocalDpi xmlns:a14="http://schemas.microsoft.com/office/drawing/2010/main" val="0"/>
              </a:ext>
            </a:extLst>
          </a:blip>
          <a:stretch>
            <a:fillRect/>
          </a:stretch>
        </p:blipFill>
        <p:spPr>
          <a:xfrm>
            <a:off x="9874885" y="2581275"/>
            <a:ext cx="3719195" cy="5313045"/>
          </a:xfrm>
          <a:prstGeom prst="rect">
            <a:avLst/>
          </a:prstGeom>
        </p:spPr>
      </p:pic>
      <p:pic>
        <p:nvPicPr>
          <p:cNvPr id="10" name="图片 9" descr="2"/>
          <p:cNvPicPr>
            <a:picLocks noChangeAspect="1"/>
          </p:cNvPicPr>
          <p:nvPr/>
        </p:nvPicPr>
        <p:blipFill>
          <a:blip r:embed="rId2"/>
          <a:stretch>
            <a:fillRect/>
          </a:stretch>
        </p:blipFill>
        <p:spPr>
          <a:xfrm rot="20220000">
            <a:off x="-15875" y="48895"/>
            <a:ext cx="2574925" cy="1919605"/>
          </a:xfrm>
          <a:prstGeom prst="rect">
            <a:avLst/>
          </a:prstGeom>
        </p:spPr>
      </p:pic>
      <p:sp>
        <p:nvSpPr>
          <p:cNvPr id="14" name="TextBox 13"/>
          <p:cNvSpPr txBox="1"/>
          <p:nvPr/>
        </p:nvSpPr>
        <p:spPr>
          <a:xfrm>
            <a:off x="-2846177" y="685264"/>
            <a:ext cx="5326827" cy="953135"/>
          </a:xfrm>
          <a:prstGeom prst="rect">
            <a:avLst/>
          </a:prstGeom>
          <a:noFill/>
        </p:spPr>
        <p:txBody>
          <a:bodyPr wrap="square" rtlCol="0">
            <a:spAutoFit/>
          </a:bodyPr>
          <a:lstStyle/>
          <a:p>
            <a:r>
              <a:rPr lang="en-US" sz="2800" b="1" dirty="0">
                <a:solidFill>
                  <a:srgbClr val="FF0000"/>
                </a:solidFill>
                <a:latin typeface="华文楷体" panose="02010600040101010101" pitchFamily="2" charset="-122"/>
                <a:ea typeface="华文楷体" panose="02010600040101010101" pitchFamily="2" charset="-122"/>
              </a:rPr>
              <a:t> </a:t>
            </a:r>
            <a:endParaRPr lang="zh-CN" altLang="en-US" sz="2800" dirty="0">
              <a:solidFill>
                <a:srgbClr val="FF0000"/>
              </a:solidFill>
              <a:latin typeface="华文楷体" panose="02010600040101010101" pitchFamily="2" charset="-122"/>
              <a:ea typeface="华文楷体" panose="02010600040101010101" pitchFamily="2" charset="-122"/>
            </a:endParaRPr>
          </a:p>
          <a:p>
            <a:endParaRPr lang="zh-CN" altLang="en-US" sz="2800" dirty="0">
              <a:solidFill>
                <a:srgbClr val="FF0000"/>
              </a:solidFill>
              <a:latin typeface="华文楷体" panose="02010600040101010101" pitchFamily="2" charset="-122"/>
              <a:ea typeface="华文楷体" panose="02010600040101010101" pitchFamily="2" charset="-122"/>
            </a:endParaRPr>
          </a:p>
        </p:txBody>
      </p:sp>
      <p:sp>
        <p:nvSpPr>
          <p:cNvPr id="17" name="文本框 34"/>
          <p:cNvSpPr txBox="1"/>
          <p:nvPr/>
        </p:nvSpPr>
        <p:spPr>
          <a:xfrm>
            <a:off x="2110313" y="560436"/>
            <a:ext cx="4099568" cy="706755"/>
          </a:xfrm>
          <a:prstGeom prst="rect">
            <a:avLst/>
          </a:prstGeom>
          <a:noFill/>
        </p:spPr>
        <p:txBody>
          <a:bodyPr wrap="square" rtlCol="0">
            <a:spAutoFit/>
          </a:bodyPr>
          <a:lstStyle/>
          <a:p>
            <a:r>
              <a:rPr lang="zh-CN" altLang="en-US" sz="4000" b="1" dirty="0">
                <a:solidFill>
                  <a:schemeClr val="tx1">
                    <a:lumMod val="85000"/>
                    <a:lumOff val="15000"/>
                  </a:schemeClr>
                </a:solidFill>
                <a:latin typeface="华文行楷" panose="02010800040101010101" pitchFamily="2" charset="-122"/>
                <a:ea typeface="华文行楷" panose="02010800040101010101" pitchFamily="2" charset="-122"/>
              </a:rPr>
              <a:t>文本探究</a:t>
            </a:r>
            <a:endParaRPr lang="zh-CN" altLang="en-US" sz="4000" b="1" dirty="0">
              <a:solidFill>
                <a:schemeClr val="tx1">
                  <a:lumMod val="85000"/>
                  <a:lumOff val="15000"/>
                </a:schemeClr>
              </a:solidFill>
              <a:latin typeface="华文行楷" panose="02010800040101010101" pitchFamily="2" charset="-122"/>
              <a:ea typeface="华文行楷" panose="02010800040101010101" pitchFamily="2" charset="-122"/>
            </a:endParaRPr>
          </a:p>
        </p:txBody>
      </p:sp>
      <p:sp>
        <p:nvSpPr>
          <p:cNvPr id="4" name="文本框 3"/>
          <p:cNvSpPr txBox="1"/>
          <p:nvPr/>
        </p:nvSpPr>
        <p:spPr>
          <a:xfrm>
            <a:off x="417830" y="1773555"/>
            <a:ext cx="7426960" cy="491490"/>
          </a:xfrm>
          <a:prstGeom prst="rect">
            <a:avLst/>
          </a:prstGeom>
          <a:noFill/>
        </p:spPr>
        <p:txBody>
          <a:bodyPr wrap="none" rtlCol="0" anchor="t">
            <a:spAutoFit/>
          </a:bodyPr>
          <a:p>
            <a:pPr algn="l"/>
            <a:r>
              <a:rPr lang="en-US" altLang="zh-CN" sz="2600">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sym typeface="+mn-ea"/>
              </a:rPr>
              <a:t>3</a:t>
            </a:r>
            <a:r>
              <a:rPr lang="zh-CN" altLang="en-US" sz="2600">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sym typeface="+mn-ea"/>
              </a:rPr>
              <a:t>.作者是如何针对司马光的观点一一进行批驳的？</a:t>
            </a:r>
            <a:endParaRPr lang="zh-CN" altLang="en-US" sz="2600">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sym typeface="+mn-ea"/>
            </a:endParaRPr>
          </a:p>
        </p:txBody>
      </p:sp>
      <p:sp>
        <p:nvSpPr>
          <p:cNvPr id="6" name="文本框 5"/>
          <p:cNvSpPr txBox="1"/>
          <p:nvPr/>
        </p:nvSpPr>
        <p:spPr>
          <a:xfrm>
            <a:off x="116840" y="2395220"/>
            <a:ext cx="11638280" cy="450215"/>
          </a:xfrm>
          <a:prstGeom prst="rect">
            <a:avLst/>
          </a:prstGeom>
          <a:noFill/>
        </p:spPr>
        <p:txBody>
          <a:bodyPr wrap="square" rtlCol="0" anchor="t">
            <a:spAutoFit/>
          </a:bodyPr>
          <a:p>
            <a:pPr lvl="0" algn="l">
              <a:lnSpc>
                <a:spcPts val="2800"/>
              </a:lnSpc>
              <a:buClrTx/>
              <a:buSzTx/>
              <a:buFontTx/>
              <a:defRPr/>
            </a:pPr>
            <a:r>
              <a:rPr lang="en-US" altLang="zh-CN" sz="2800" b="1" dirty="0" smtClean="0">
                <a:solidFill>
                  <a:srgbClr val="FF0000"/>
                </a:solidFill>
                <a:latin typeface="华文楷体" panose="02010600040101010101" pitchFamily="2" charset="-122"/>
                <a:ea typeface="华文楷体" panose="02010600040101010101" pitchFamily="2" charset="-122"/>
                <a:sym typeface="+mn-ea"/>
              </a:rPr>
              <a:t>        </a:t>
            </a:r>
            <a:endParaRPr lang="en-US" altLang="zh-CN" sz="2800" b="1" dirty="0" smtClean="0">
              <a:solidFill>
                <a:srgbClr val="FF0000"/>
              </a:solidFill>
              <a:latin typeface="华文楷体" panose="02010600040101010101" pitchFamily="2" charset="-122"/>
              <a:ea typeface="华文楷体" panose="02010600040101010101" pitchFamily="2" charset="-122"/>
              <a:sym typeface="+mn-ea"/>
            </a:endParaRPr>
          </a:p>
        </p:txBody>
      </p:sp>
      <p:sp>
        <p:nvSpPr>
          <p:cNvPr id="41" name="Text Box 3"/>
          <p:cNvSpPr txBox="1"/>
          <p:nvPr/>
        </p:nvSpPr>
        <p:spPr>
          <a:xfrm>
            <a:off x="453390" y="2323465"/>
            <a:ext cx="1763713" cy="521970"/>
          </a:xfrm>
          <a:prstGeom prst="rect">
            <a:avLst/>
          </a:prstGeom>
          <a:noFill/>
          <a:ln w="9525">
            <a:noFill/>
          </a:ln>
        </p:spPr>
        <p:txBody>
          <a:bodyPr>
            <a:spAutoFit/>
          </a:bodyPr>
          <a:p>
            <a:r>
              <a:rPr lang="zh-CN" altLang="en-US" sz="2800" b="1" dirty="0">
                <a:solidFill>
                  <a:srgbClr val="FF0000"/>
                </a:solidFill>
                <a:latin typeface="华文楷体" panose="02010600040101010101" pitchFamily="2" charset="-122"/>
                <a:ea typeface="华文楷体" panose="02010600040101010101" pitchFamily="2" charset="-122"/>
              </a:rPr>
              <a:t>司马光：</a:t>
            </a:r>
            <a:endParaRPr lang="zh-CN" altLang="en-US" sz="2800" b="1" dirty="0">
              <a:solidFill>
                <a:srgbClr val="FF0000"/>
              </a:solidFill>
              <a:latin typeface="华文楷体" panose="02010600040101010101" pitchFamily="2" charset="-122"/>
              <a:ea typeface="华文楷体" panose="02010600040101010101" pitchFamily="2" charset="-122"/>
            </a:endParaRPr>
          </a:p>
        </p:txBody>
      </p:sp>
      <p:sp>
        <p:nvSpPr>
          <p:cNvPr id="42" name="Text Box 4"/>
          <p:cNvSpPr txBox="1"/>
          <p:nvPr/>
        </p:nvSpPr>
        <p:spPr>
          <a:xfrm>
            <a:off x="287655" y="4266883"/>
            <a:ext cx="1619250" cy="521970"/>
          </a:xfrm>
          <a:prstGeom prst="rect">
            <a:avLst/>
          </a:prstGeom>
          <a:noFill/>
          <a:ln w="9525">
            <a:noFill/>
          </a:ln>
        </p:spPr>
        <p:txBody>
          <a:bodyPr>
            <a:spAutoFit/>
          </a:bodyPr>
          <a:p>
            <a:pPr>
              <a:spcBef>
                <a:spcPct val="50000"/>
              </a:spcBef>
            </a:pPr>
            <a:r>
              <a:rPr lang="zh-CN" altLang="en-US" sz="2800" b="1" dirty="0">
                <a:solidFill>
                  <a:srgbClr val="FF0000"/>
                </a:solidFill>
                <a:latin typeface="华文楷体" panose="02010600040101010101" pitchFamily="2" charset="-122"/>
                <a:ea typeface="华文楷体" panose="02010600040101010101" pitchFamily="2" charset="-122"/>
              </a:rPr>
              <a:t>王安石：</a:t>
            </a:r>
            <a:endParaRPr lang="zh-CN" altLang="en-US" sz="2800" b="1" dirty="0">
              <a:solidFill>
                <a:srgbClr val="FF0000"/>
              </a:solidFill>
              <a:latin typeface="华文楷体" panose="02010600040101010101" pitchFamily="2" charset="-122"/>
              <a:ea typeface="华文楷体" panose="02010600040101010101" pitchFamily="2" charset="-122"/>
            </a:endParaRPr>
          </a:p>
        </p:txBody>
      </p:sp>
      <p:sp>
        <p:nvSpPr>
          <p:cNvPr id="43" name="Text Box 5"/>
          <p:cNvSpPr txBox="1"/>
          <p:nvPr/>
        </p:nvSpPr>
        <p:spPr>
          <a:xfrm>
            <a:off x="2244090" y="2265045"/>
            <a:ext cx="5105400" cy="521970"/>
          </a:xfrm>
          <a:prstGeom prst="rect">
            <a:avLst/>
          </a:prstGeom>
          <a:noFill/>
          <a:ln w="9525">
            <a:noFill/>
          </a:ln>
        </p:spPr>
        <p:txBody>
          <a:bodyPr>
            <a:spAutoFit/>
          </a:bodyPr>
          <a:p>
            <a:r>
              <a:rPr lang="zh-CN" altLang="en-US" sz="2800" b="1" dirty="0">
                <a:solidFill>
                  <a:srgbClr val="FF0000"/>
                </a:solidFill>
                <a:latin typeface="华文楷体" panose="02010600040101010101" pitchFamily="2" charset="-122"/>
                <a:ea typeface="华文楷体" panose="02010600040101010101" pitchFamily="2" charset="-122"/>
                <a:cs typeface="华文楷体" panose="02010600040101010101" pitchFamily="2" charset="-122"/>
              </a:rPr>
              <a:t>侵官     生事     征利     拒谏</a:t>
            </a:r>
            <a:endParaRPr lang="zh-CN" altLang="en-US" sz="2800" b="1" dirty="0">
              <a:solidFill>
                <a:srgbClr val="FF0000"/>
              </a:solidFill>
              <a:latin typeface="华文楷体" panose="02010600040101010101" pitchFamily="2" charset="-122"/>
              <a:ea typeface="华文楷体" panose="02010600040101010101" pitchFamily="2" charset="-122"/>
              <a:cs typeface="华文楷体" panose="02010600040101010101" pitchFamily="2" charset="-122"/>
            </a:endParaRPr>
          </a:p>
        </p:txBody>
      </p:sp>
      <p:sp>
        <p:nvSpPr>
          <p:cNvPr id="44" name="AutoShape 6"/>
          <p:cNvSpPr/>
          <p:nvPr/>
        </p:nvSpPr>
        <p:spPr>
          <a:xfrm>
            <a:off x="6443663" y="2276475"/>
            <a:ext cx="976312" cy="304800"/>
          </a:xfrm>
          <a:prstGeom prst="rightArrow">
            <a:avLst>
              <a:gd name="adj1" fmla="val 50000"/>
              <a:gd name="adj2" fmla="val 80078"/>
            </a:avLst>
          </a:prstGeom>
          <a:noFill/>
          <a:ln w="9525">
            <a:noFill/>
          </a:ln>
        </p:spPr>
        <p:txBody>
          <a:bodyPr wrap="none" anchor="ctr"/>
          <a:p>
            <a:endParaRPr lang="zh-CN" altLang="zh-CN" sz="2800" dirty="0">
              <a:solidFill>
                <a:srgbClr val="FF0000"/>
              </a:solidFill>
              <a:latin typeface="华文楷体" panose="02010600040101010101" pitchFamily="2" charset="-122"/>
              <a:ea typeface="华文楷体" panose="02010600040101010101" pitchFamily="2" charset="-122"/>
            </a:endParaRPr>
          </a:p>
        </p:txBody>
      </p:sp>
      <p:sp>
        <p:nvSpPr>
          <p:cNvPr id="45" name="Text Box 7"/>
          <p:cNvSpPr txBox="1"/>
          <p:nvPr/>
        </p:nvSpPr>
        <p:spPr>
          <a:xfrm>
            <a:off x="8881745" y="2252345"/>
            <a:ext cx="1895475" cy="521970"/>
          </a:xfrm>
          <a:prstGeom prst="rect">
            <a:avLst/>
          </a:prstGeom>
          <a:noFill/>
          <a:ln w="9525">
            <a:noFill/>
          </a:ln>
        </p:spPr>
        <p:txBody>
          <a:bodyPr wrap="square">
            <a:spAutoFit/>
          </a:bodyPr>
          <a:p>
            <a:pPr>
              <a:spcBef>
                <a:spcPct val="50000"/>
              </a:spcBef>
            </a:pPr>
            <a:r>
              <a:rPr lang="zh-CN" altLang="en-US" sz="2800" b="1" dirty="0">
                <a:solidFill>
                  <a:srgbClr val="FF0000"/>
                </a:solidFill>
                <a:latin typeface="华文楷体" panose="02010600040101010101" pitchFamily="2" charset="-122"/>
                <a:ea typeface="华文楷体" panose="02010600040101010101" pitchFamily="2" charset="-122"/>
              </a:rPr>
              <a:t>天下怨谤</a:t>
            </a:r>
            <a:endParaRPr lang="zh-CN" altLang="en-US" sz="2800" b="1" dirty="0">
              <a:solidFill>
                <a:srgbClr val="FF0000"/>
              </a:solidFill>
              <a:latin typeface="华文楷体" panose="02010600040101010101" pitchFamily="2" charset="-122"/>
              <a:ea typeface="华文楷体" panose="02010600040101010101" pitchFamily="2" charset="-122"/>
            </a:endParaRPr>
          </a:p>
        </p:txBody>
      </p:sp>
      <p:sp>
        <p:nvSpPr>
          <p:cNvPr id="46" name="Text Box 8"/>
          <p:cNvSpPr txBox="1"/>
          <p:nvPr/>
        </p:nvSpPr>
        <p:spPr>
          <a:xfrm>
            <a:off x="1831658" y="4038600"/>
            <a:ext cx="4707255" cy="3276600"/>
          </a:xfrm>
          <a:prstGeom prst="rect">
            <a:avLst/>
          </a:prstGeom>
          <a:noFill/>
          <a:ln w="9525">
            <a:noFill/>
          </a:ln>
        </p:spPr>
        <p:txBody>
          <a:bodyPr vert="eaVert">
            <a:spAutoFit/>
          </a:bodyPr>
          <a:p>
            <a:pPr>
              <a:lnSpc>
                <a:spcPct val="50000"/>
              </a:lnSpc>
              <a:spcBef>
                <a:spcPct val="50000"/>
              </a:spcBef>
            </a:pPr>
            <a:r>
              <a:rPr lang="zh-CN" altLang="en-US" sz="2800" b="1" dirty="0">
                <a:solidFill>
                  <a:srgbClr val="FF0000"/>
                </a:solidFill>
                <a:latin typeface="华文楷体" panose="02010600040101010101" pitchFamily="2" charset="-122"/>
                <a:ea typeface="华文楷体" panose="02010600040101010101" pitchFamily="2" charset="-122"/>
              </a:rPr>
              <a:t>难壬人</a:t>
            </a:r>
            <a:endParaRPr lang="zh-CN" altLang="en-US" sz="2800" b="1" dirty="0">
              <a:solidFill>
                <a:srgbClr val="FF0000"/>
              </a:solidFill>
              <a:latin typeface="华文楷体" panose="02010600040101010101" pitchFamily="2" charset="-122"/>
              <a:ea typeface="华文楷体" panose="02010600040101010101" pitchFamily="2" charset="-122"/>
            </a:endParaRPr>
          </a:p>
          <a:p>
            <a:pPr>
              <a:lnSpc>
                <a:spcPct val="50000"/>
              </a:lnSpc>
              <a:spcBef>
                <a:spcPct val="50000"/>
              </a:spcBef>
            </a:pPr>
            <a:r>
              <a:rPr lang="zh-CN" altLang="en-US" sz="2800" b="1" dirty="0">
                <a:solidFill>
                  <a:srgbClr val="FF0000"/>
                </a:solidFill>
                <a:latin typeface="华文楷体" panose="02010600040101010101" pitchFamily="2" charset="-122"/>
                <a:ea typeface="华文楷体" panose="02010600040101010101" pitchFamily="2" charset="-122"/>
              </a:rPr>
              <a:t>辟邪说</a:t>
            </a:r>
            <a:endParaRPr lang="zh-CN" altLang="en-US" sz="2800" b="1" dirty="0">
              <a:solidFill>
                <a:srgbClr val="FF0000"/>
              </a:solidFill>
              <a:latin typeface="华文楷体" panose="02010600040101010101" pitchFamily="2" charset="-122"/>
              <a:ea typeface="华文楷体" panose="02010600040101010101" pitchFamily="2" charset="-122"/>
            </a:endParaRPr>
          </a:p>
          <a:p>
            <a:pPr>
              <a:lnSpc>
                <a:spcPct val="50000"/>
              </a:lnSpc>
              <a:spcBef>
                <a:spcPct val="50000"/>
              </a:spcBef>
            </a:pPr>
            <a:r>
              <a:rPr lang="zh-CN" altLang="en-US" sz="2800" b="1" dirty="0">
                <a:solidFill>
                  <a:srgbClr val="FF0000"/>
                </a:solidFill>
                <a:latin typeface="华文楷体" panose="02010600040101010101" pitchFamily="2" charset="-122"/>
                <a:ea typeface="华文楷体" panose="02010600040101010101" pitchFamily="2" charset="-122"/>
              </a:rPr>
              <a:t> </a:t>
            </a:r>
            <a:endParaRPr lang="zh-CN" altLang="en-US" sz="2800" b="1" dirty="0">
              <a:solidFill>
                <a:srgbClr val="FF0000"/>
              </a:solidFill>
              <a:latin typeface="华文楷体" panose="02010600040101010101" pitchFamily="2" charset="-122"/>
              <a:ea typeface="华文楷体" panose="02010600040101010101" pitchFamily="2" charset="-122"/>
            </a:endParaRPr>
          </a:p>
          <a:p>
            <a:pPr>
              <a:lnSpc>
                <a:spcPct val="50000"/>
              </a:lnSpc>
              <a:spcBef>
                <a:spcPct val="50000"/>
              </a:spcBef>
            </a:pPr>
            <a:r>
              <a:rPr lang="zh-CN" altLang="en-US" sz="2800" b="1" dirty="0">
                <a:solidFill>
                  <a:srgbClr val="FF0000"/>
                </a:solidFill>
                <a:latin typeface="华文楷体" panose="02010600040101010101" pitchFamily="2" charset="-122"/>
                <a:ea typeface="华文楷体" panose="02010600040101010101" pitchFamily="2" charset="-122"/>
              </a:rPr>
              <a:t>为天下理财</a:t>
            </a:r>
            <a:endParaRPr lang="zh-CN" altLang="en-US" sz="2800" b="1" dirty="0">
              <a:solidFill>
                <a:srgbClr val="FF0000"/>
              </a:solidFill>
              <a:latin typeface="华文楷体" panose="02010600040101010101" pitchFamily="2" charset="-122"/>
              <a:ea typeface="华文楷体" panose="02010600040101010101" pitchFamily="2" charset="-122"/>
            </a:endParaRPr>
          </a:p>
          <a:p>
            <a:pPr>
              <a:lnSpc>
                <a:spcPct val="50000"/>
              </a:lnSpc>
              <a:spcBef>
                <a:spcPct val="50000"/>
              </a:spcBef>
            </a:pPr>
            <a:endParaRPr lang="zh-CN" altLang="en-US" sz="2800" b="1" dirty="0">
              <a:solidFill>
                <a:srgbClr val="FF0000"/>
              </a:solidFill>
              <a:latin typeface="华文楷体" panose="02010600040101010101" pitchFamily="2" charset="-122"/>
              <a:ea typeface="华文楷体" panose="02010600040101010101" pitchFamily="2" charset="-122"/>
            </a:endParaRPr>
          </a:p>
          <a:p>
            <a:pPr>
              <a:lnSpc>
                <a:spcPct val="50000"/>
              </a:lnSpc>
              <a:spcBef>
                <a:spcPct val="50000"/>
              </a:spcBef>
            </a:pPr>
            <a:r>
              <a:rPr lang="zh-CN" altLang="en-US" sz="2800" b="1" dirty="0">
                <a:solidFill>
                  <a:srgbClr val="FF0000"/>
                </a:solidFill>
                <a:latin typeface="华文楷体" panose="02010600040101010101" pitchFamily="2" charset="-122"/>
                <a:ea typeface="华文楷体" panose="02010600040101010101" pitchFamily="2" charset="-122"/>
              </a:rPr>
              <a:t>以兴利除弊</a:t>
            </a:r>
            <a:endParaRPr lang="zh-CN" altLang="en-US" sz="2800" b="1" dirty="0">
              <a:solidFill>
                <a:srgbClr val="FF0000"/>
              </a:solidFill>
              <a:latin typeface="华文楷体" panose="02010600040101010101" pitchFamily="2" charset="-122"/>
              <a:ea typeface="华文楷体" panose="02010600040101010101" pitchFamily="2" charset="-122"/>
            </a:endParaRPr>
          </a:p>
          <a:p>
            <a:pPr>
              <a:lnSpc>
                <a:spcPct val="50000"/>
              </a:lnSpc>
              <a:spcBef>
                <a:spcPct val="50000"/>
              </a:spcBef>
            </a:pPr>
            <a:r>
              <a:rPr lang="zh-CN" altLang="en-US" sz="2800" b="1" dirty="0">
                <a:solidFill>
                  <a:srgbClr val="FF0000"/>
                </a:solidFill>
                <a:latin typeface="华文楷体" panose="02010600040101010101" pitchFamily="2" charset="-122"/>
                <a:ea typeface="华文楷体" panose="02010600040101010101" pitchFamily="2" charset="-122"/>
              </a:rPr>
              <a:t>举先王之政</a:t>
            </a:r>
            <a:endParaRPr lang="zh-CN" altLang="en-US" sz="2800" b="1" dirty="0">
              <a:solidFill>
                <a:srgbClr val="FF0000"/>
              </a:solidFill>
              <a:latin typeface="华文楷体" panose="02010600040101010101" pitchFamily="2" charset="-122"/>
              <a:ea typeface="华文楷体" panose="02010600040101010101" pitchFamily="2" charset="-122"/>
            </a:endParaRPr>
          </a:p>
          <a:p>
            <a:pPr>
              <a:lnSpc>
                <a:spcPct val="50000"/>
              </a:lnSpc>
              <a:spcBef>
                <a:spcPct val="50000"/>
              </a:spcBef>
            </a:pPr>
            <a:endParaRPr lang="zh-CN" altLang="en-US" sz="2800" b="1" dirty="0">
              <a:solidFill>
                <a:srgbClr val="FF0000"/>
              </a:solidFill>
              <a:latin typeface="华文楷体" panose="02010600040101010101" pitchFamily="2" charset="-122"/>
              <a:ea typeface="华文楷体" panose="02010600040101010101" pitchFamily="2" charset="-122"/>
            </a:endParaRPr>
          </a:p>
          <a:p>
            <a:pPr>
              <a:lnSpc>
                <a:spcPct val="50000"/>
              </a:lnSpc>
              <a:spcBef>
                <a:spcPct val="50000"/>
              </a:spcBef>
            </a:pPr>
            <a:r>
              <a:rPr lang="zh-CN" altLang="en-US" sz="2800" b="1" dirty="0">
                <a:solidFill>
                  <a:srgbClr val="FF0000"/>
                </a:solidFill>
                <a:latin typeface="华文楷体" panose="02010600040101010101" pitchFamily="2" charset="-122"/>
                <a:ea typeface="华文楷体" panose="02010600040101010101" pitchFamily="2" charset="-122"/>
              </a:rPr>
              <a:t>授之于有司</a:t>
            </a:r>
            <a:endParaRPr lang="zh-CN" altLang="en-US" sz="2800" b="1" dirty="0">
              <a:solidFill>
                <a:srgbClr val="FF0000"/>
              </a:solidFill>
              <a:latin typeface="华文楷体" panose="02010600040101010101" pitchFamily="2" charset="-122"/>
              <a:ea typeface="华文楷体" panose="02010600040101010101" pitchFamily="2" charset="-122"/>
            </a:endParaRPr>
          </a:p>
          <a:p>
            <a:pPr>
              <a:lnSpc>
                <a:spcPct val="50000"/>
              </a:lnSpc>
              <a:spcBef>
                <a:spcPct val="50000"/>
              </a:spcBef>
            </a:pPr>
            <a:r>
              <a:rPr lang="zh-CN" altLang="en-US" sz="2800" b="1" dirty="0">
                <a:solidFill>
                  <a:srgbClr val="FF0000"/>
                </a:solidFill>
                <a:latin typeface="华文楷体" panose="02010600040101010101" pitchFamily="2" charset="-122"/>
                <a:ea typeface="华文楷体" panose="02010600040101010101" pitchFamily="2" charset="-122"/>
              </a:rPr>
              <a:t>修之于朝廷</a:t>
            </a:r>
            <a:endParaRPr lang="zh-CN" altLang="en-US" sz="2800" b="1" dirty="0">
              <a:solidFill>
                <a:srgbClr val="FF0000"/>
              </a:solidFill>
              <a:latin typeface="华文楷体" panose="02010600040101010101" pitchFamily="2" charset="-122"/>
              <a:ea typeface="华文楷体" panose="02010600040101010101" pitchFamily="2" charset="-122"/>
            </a:endParaRPr>
          </a:p>
          <a:p>
            <a:pPr>
              <a:lnSpc>
                <a:spcPct val="50000"/>
              </a:lnSpc>
              <a:spcBef>
                <a:spcPct val="50000"/>
              </a:spcBef>
            </a:pPr>
            <a:r>
              <a:rPr lang="zh-CN" altLang="en-US" sz="2800" b="1" dirty="0">
                <a:solidFill>
                  <a:srgbClr val="FF0000"/>
                </a:solidFill>
                <a:latin typeface="华文楷体" panose="02010600040101010101" pitchFamily="2" charset="-122"/>
                <a:ea typeface="华文楷体" panose="02010600040101010101" pitchFamily="2" charset="-122"/>
              </a:rPr>
              <a:t>受命于人主</a:t>
            </a:r>
            <a:endParaRPr lang="zh-CN" altLang="en-US" sz="2800" b="1" dirty="0">
              <a:solidFill>
                <a:srgbClr val="FF0000"/>
              </a:solidFill>
              <a:latin typeface="华文楷体" panose="02010600040101010101" pitchFamily="2" charset="-122"/>
              <a:ea typeface="华文楷体" panose="02010600040101010101" pitchFamily="2" charset="-122"/>
            </a:endParaRPr>
          </a:p>
        </p:txBody>
      </p:sp>
      <p:sp>
        <p:nvSpPr>
          <p:cNvPr id="47" name="Text Box 9"/>
          <p:cNvSpPr txBox="1"/>
          <p:nvPr/>
        </p:nvSpPr>
        <p:spPr>
          <a:xfrm>
            <a:off x="9255125" y="3962400"/>
            <a:ext cx="1086485" cy="2362200"/>
          </a:xfrm>
          <a:prstGeom prst="rect">
            <a:avLst/>
          </a:prstGeom>
          <a:noFill/>
          <a:ln w="9525">
            <a:noFill/>
          </a:ln>
        </p:spPr>
        <p:txBody>
          <a:bodyPr vert="eaVert">
            <a:spAutoFit/>
          </a:bodyPr>
          <a:p>
            <a:pPr>
              <a:lnSpc>
                <a:spcPct val="80000"/>
              </a:lnSpc>
              <a:spcBef>
                <a:spcPct val="50000"/>
              </a:spcBef>
            </a:pPr>
            <a:r>
              <a:rPr lang="zh-CN" altLang="en-US" sz="2800" b="1" dirty="0">
                <a:solidFill>
                  <a:srgbClr val="FF0000"/>
                </a:solidFill>
                <a:latin typeface="华文楷体" panose="02010600040101010101" pitchFamily="2" charset="-122"/>
                <a:ea typeface="华文楷体" panose="02010600040101010101" pitchFamily="2" charset="-122"/>
              </a:rPr>
              <a:t>前知其如此</a:t>
            </a:r>
            <a:endParaRPr lang="zh-CN" altLang="en-US" sz="2800" b="1" dirty="0">
              <a:solidFill>
                <a:srgbClr val="FF0000"/>
              </a:solidFill>
              <a:latin typeface="华文楷体" panose="02010600040101010101" pitchFamily="2" charset="-122"/>
              <a:ea typeface="华文楷体" panose="02010600040101010101" pitchFamily="2" charset="-122"/>
            </a:endParaRPr>
          </a:p>
          <a:p>
            <a:pPr>
              <a:lnSpc>
                <a:spcPct val="80000"/>
              </a:lnSpc>
              <a:spcBef>
                <a:spcPct val="50000"/>
              </a:spcBef>
            </a:pPr>
            <a:r>
              <a:rPr lang="zh-CN" altLang="en-US" sz="2800" b="1" dirty="0">
                <a:solidFill>
                  <a:srgbClr val="FF0000"/>
                </a:solidFill>
                <a:latin typeface="华文楷体" panose="02010600040101010101" pitchFamily="2" charset="-122"/>
                <a:ea typeface="华文楷体" panose="02010600040101010101" pitchFamily="2" charset="-122"/>
              </a:rPr>
              <a:t>怨诽之多，</a:t>
            </a:r>
            <a:endParaRPr lang="zh-CN" altLang="en-US" sz="2800" b="1" dirty="0">
              <a:solidFill>
                <a:srgbClr val="FF0000"/>
              </a:solidFill>
              <a:latin typeface="华文楷体" panose="02010600040101010101" pitchFamily="2" charset="-122"/>
              <a:ea typeface="华文楷体" panose="02010600040101010101" pitchFamily="2" charset="-122"/>
            </a:endParaRPr>
          </a:p>
        </p:txBody>
      </p:sp>
      <p:grpSp>
        <p:nvGrpSpPr>
          <p:cNvPr id="48" name="Group 10"/>
          <p:cNvGrpSpPr/>
          <p:nvPr/>
        </p:nvGrpSpPr>
        <p:grpSpPr>
          <a:xfrm>
            <a:off x="2566670" y="2921635"/>
            <a:ext cx="3728085" cy="1040765"/>
            <a:chOff x="1152" y="1872"/>
            <a:chExt cx="2688" cy="672"/>
          </a:xfrm>
        </p:grpSpPr>
        <p:sp>
          <p:nvSpPr>
            <p:cNvPr id="49" name="AutoShape 11"/>
            <p:cNvSpPr/>
            <p:nvPr/>
          </p:nvSpPr>
          <p:spPr>
            <a:xfrm>
              <a:off x="1152" y="1872"/>
              <a:ext cx="96" cy="672"/>
            </a:xfrm>
            <a:prstGeom prst="upArrow">
              <a:avLst>
                <a:gd name="adj1" fmla="val 50000"/>
                <a:gd name="adj2" fmla="val 175000"/>
              </a:avLst>
            </a:prstGeom>
            <a:solidFill>
              <a:srgbClr val="FF0066"/>
            </a:solidFill>
            <a:ln w="9525" cap="flat" cmpd="sng">
              <a:solidFill>
                <a:srgbClr val="FF0066"/>
              </a:solidFill>
              <a:prstDash val="solid"/>
              <a:miter/>
              <a:headEnd type="none" w="med" len="med"/>
              <a:tailEnd type="none" w="med" len="med"/>
            </a:ln>
          </p:spPr>
          <p:txBody>
            <a:bodyPr vert="eaVert" wrap="none" anchor="ctr"/>
            <a:p>
              <a:endParaRPr lang="zh-CN" altLang="zh-CN" sz="2800" dirty="0">
                <a:solidFill>
                  <a:srgbClr val="FF0000"/>
                </a:solidFill>
                <a:latin typeface="华文楷体" panose="02010600040101010101" pitchFamily="2" charset="-122"/>
                <a:ea typeface="华文楷体" panose="02010600040101010101" pitchFamily="2" charset="-122"/>
              </a:endParaRPr>
            </a:p>
          </p:txBody>
        </p:sp>
        <p:sp>
          <p:nvSpPr>
            <p:cNvPr id="50" name="AutoShape 12"/>
            <p:cNvSpPr/>
            <p:nvPr/>
          </p:nvSpPr>
          <p:spPr>
            <a:xfrm>
              <a:off x="2016" y="1872"/>
              <a:ext cx="96" cy="672"/>
            </a:xfrm>
            <a:prstGeom prst="upArrow">
              <a:avLst>
                <a:gd name="adj1" fmla="val 50000"/>
                <a:gd name="adj2" fmla="val 175000"/>
              </a:avLst>
            </a:prstGeom>
            <a:solidFill>
              <a:srgbClr val="FF0066"/>
            </a:solidFill>
            <a:ln w="9525" cap="flat" cmpd="sng">
              <a:solidFill>
                <a:srgbClr val="FF0066"/>
              </a:solidFill>
              <a:prstDash val="solid"/>
              <a:miter/>
              <a:headEnd type="none" w="med" len="med"/>
              <a:tailEnd type="none" w="med" len="med"/>
            </a:ln>
          </p:spPr>
          <p:txBody>
            <a:bodyPr vert="eaVert" wrap="none" anchor="ctr"/>
            <a:p>
              <a:endParaRPr lang="zh-CN" altLang="zh-CN" sz="2800" dirty="0">
                <a:solidFill>
                  <a:srgbClr val="FF0000"/>
                </a:solidFill>
                <a:latin typeface="华文楷体" panose="02010600040101010101" pitchFamily="2" charset="-122"/>
                <a:ea typeface="华文楷体" panose="02010600040101010101" pitchFamily="2" charset="-122"/>
              </a:endParaRPr>
            </a:p>
          </p:txBody>
        </p:sp>
        <p:sp>
          <p:nvSpPr>
            <p:cNvPr id="51" name="AutoShape 13"/>
            <p:cNvSpPr/>
            <p:nvPr/>
          </p:nvSpPr>
          <p:spPr>
            <a:xfrm>
              <a:off x="2928" y="1872"/>
              <a:ext cx="96" cy="672"/>
            </a:xfrm>
            <a:prstGeom prst="upArrow">
              <a:avLst>
                <a:gd name="adj1" fmla="val 50000"/>
                <a:gd name="adj2" fmla="val 175000"/>
              </a:avLst>
            </a:prstGeom>
            <a:solidFill>
              <a:srgbClr val="FF0066"/>
            </a:solidFill>
            <a:ln w="9525" cap="flat" cmpd="sng">
              <a:solidFill>
                <a:srgbClr val="FF0066"/>
              </a:solidFill>
              <a:prstDash val="solid"/>
              <a:miter/>
              <a:headEnd type="none" w="med" len="med"/>
              <a:tailEnd type="none" w="med" len="med"/>
            </a:ln>
          </p:spPr>
          <p:txBody>
            <a:bodyPr vert="eaVert" wrap="none" anchor="ctr"/>
            <a:p>
              <a:endParaRPr lang="zh-CN" altLang="zh-CN" sz="2800" dirty="0">
                <a:solidFill>
                  <a:srgbClr val="FF0000"/>
                </a:solidFill>
                <a:latin typeface="华文楷体" panose="02010600040101010101" pitchFamily="2" charset="-122"/>
                <a:ea typeface="华文楷体" panose="02010600040101010101" pitchFamily="2" charset="-122"/>
              </a:endParaRPr>
            </a:p>
          </p:txBody>
        </p:sp>
        <p:sp>
          <p:nvSpPr>
            <p:cNvPr id="52" name="AutoShape 14"/>
            <p:cNvSpPr/>
            <p:nvPr/>
          </p:nvSpPr>
          <p:spPr>
            <a:xfrm>
              <a:off x="3744" y="1872"/>
              <a:ext cx="96" cy="672"/>
            </a:xfrm>
            <a:prstGeom prst="upArrow">
              <a:avLst>
                <a:gd name="adj1" fmla="val 50000"/>
                <a:gd name="adj2" fmla="val 175000"/>
              </a:avLst>
            </a:prstGeom>
            <a:solidFill>
              <a:srgbClr val="FF0066"/>
            </a:solidFill>
            <a:ln w="9525" cap="flat" cmpd="sng">
              <a:solidFill>
                <a:srgbClr val="FF0066"/>
              </a:solidFill>
              <a:prstDash val="solid"/>
              <a:miter/>
              <a:headEnd type="none" w="med" len="med"/>
              <a:tailEnd type="none" w="med" len="med"/>
            </a:ln>
          </p:spPr>
          <p:txBody>
            <a:bodyPr vert="eaVert" wrap="none" anchor="ctr"/>
            <a:p>
              <a:endParaRPr lang="zh-CN" altLang="zh-CN" sz="2800" dirty="0">
                <a:solidFill>
                  <a:srgbClr val="FF0000"/>
                </a:solidFill>
                <a:latin typeface="华文楷体" panose="02010600040101010101" pitchFamily="2" charset="-122"/>
                <a:ea typeface="华文楷体" panose="02010600040101010101" pitchFamily="2" charset="-122"/>
              </a:endParaRPr>
            </a:p>
          </p:txBody>
        </p:sp>
      </p:grpSp>
      <p:sp>
        <p:nvSpPr>
          <p:cNvPr id="53" name="AutoShape 15"/>
          <p:cNvSpPr/>
          <p:nvPr/>
        </p:nvSpPr>
        <p:spPr>
          <a:xfrm>
            <a:off x="9722485" y="2895600"/>
            <a:ext cx="152400" cy="1066800"/>
          </a:xfrm>
          <a:prstGeom prst="upArrow">
            <a:avLst>
              <a:gd name="adj1" fmla="val 50000"/>
              <a:gd name="adj2" fmla="val 175000"/>
            </a:avLst>
          </a:prstGeom>
          <a:solidFill>
            <a:srgbClr val="C00000"/>
          </a:solidFill>
          <a:ln w="9525">
            <a:noFill/>
          </a:ln>
        </p:spPr>
        <p:txBody>
          <a:bodyPr vert="eaVert" wrap="none" anchor="ctr"/>
          <a:p>
            <a:endParaRPr lang="zh-CN" altLang="zh-CN" sz="2800" dirty="0">
              <a:solidFill>
                <a:srgbClr val="FF0000"/>
              </a:solidFill>
              <a:latin typeface="华文楷体" panose="02010600040101010101" pitchFamily="2" charset="-122"/>
              <a:ea typeface="华文楷体" panose="02010600040101010101" pitchFamily="2" charset="-122"/>
            </a:endParaRPr>
          </a:p>
        </p:txBody>
      </p:sp>
      <p:sp>
        <p:nvSpPr>
          <p:cNvPr id="54" name="右箭头 53"/>
          <p:cNvSpPr/>
          <p:nvPr/>
        </p:nvSpPr>
        <p:spPr>
          <a:xfrm>
            <a:off x="7165975" y="2395220"/>
            <a:ext cx="1419225" cy="235585"/>
          </a:xfrm>
          <a:prstGeom prst="rightArrow">
            <a:avLst/>
          </a:prstGeom>
          <a:solidFill>
            <a:srgbClr val="FF0000"/>
          </a:solidFill>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sz="2800">
              <a:solidFill>
                <a:srgbClr val="FF0000"/>
              </a:solidFill>
              <a:latin typeface="华文楷体" panose="02010600040101010101" pitchFamily="2" charset="-122"/>
              <a:ea typeface="华文楷体" panose="02010600040101010101" pitchFamily="2" charset="-122"/>
            </a:endParaRPr>
          </a:p>
        </p:txBody>
      </p:sp>
      <p:sp>
        <p:nvSpPr>
          <p:cNvPr id="76" name="文本框 75"/>
          <p:cNvSpPr txBox="1"/>
          <p:nvPr/>
        </p:nvSpPr>
        <p:spPr>
          <a:xfrm>
            <a:off x="417830" y="5927090"/>
            <a:ext cx="10359390" cy="706755"/>
          </a:xfrm>
          <a:prstGeom prst="rect">
            <a:avLst/>
          </a:prstGeom>
          <a:noFill/>
        </p:spPr>
        <p:txBody>
          <a:bodyPr wrap="square" rtlCol="0">
            <a:spAutoFit/>
          </a:bodyPr>
          <a:p>
            <a:r>
              <a:rPr lang="zh-CN" altLang="en-US" sz="2000" b="1"/>
              <a:t>对强加给自己的罪名一一反驳，连用</a:t>
            </a:r>
            <a:r>
              <a:rPr lang="en-US" altLang="zh-CN" sz="2000" b="1"/>
              <a:t>“</a:t>
            </a:r>
            <a:r>
              <a:rPr lang="zh-CN" altLang="en-US" sz="2000" b="1"/>
              <a:t>不为</a:t>
            </a:r>
            <a:r>
              <a:rPr lang="en-US" altLang="zh-CN" sz="2000" b="1"/>
              <a:t>……”</a:t>
            </a:r>
            <a:r>
              <a:rPr lang="zh-CN" altLang="en-US" sz="2000" b="1">
                <a:sym typeface="+mn-ea"/>
              </a:rPr>
              <a:t>四个不容置疑的判断句，显示了王安石作为政治家、改革家的风度。</a:t>
            </a:r>
            <a:endParaRPr lang="zh-CN" altLang="en-US" sz="2000" b="1">
              <a:sym typeface="+mn-ea"/>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37" fill="hold" grpId="0" nodeType="click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barn(outVertical)">
                                      <p:cBhvr>
                                        <p:cTn id="13" dur="500"/>
                                        <p:tgtEl>
                                          <p:spTgt spid="43"/>
                                        </p:tgtEl>
                                      </p:cBhvr>
                                    </p:animEffect>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grpId="0" nodeType="clickEffect" nodePh="1">
                                  <p:stCondLst>
                                    <p:cond delay="0"/>
                                  </p:stCondLst>
                                  <p:endCondLst>
                                    <p:cond evt="begin" delay="0">
                                      <p:tn val="16"/>
                                    </p:cond>
                                  </p:endCondLst>
                                  <p:childTnLst>
                                    <p:set>
                                      <p:cBhvr>
                                        <p:cTn id="17" dur="1" fill="hold">
                                          <p:stCondLst>
                                            <p:cond delay="0"/>
                                          </p:stCondLst>
                                        </p:cTn>
                                        <p:tgtEl>
                                          <p:spTgt spid="44"/>
                                        </p:tgtEl>
                                        <p:attrNameLst>
                                          <p:attrName>style.visibility</p:attrName>
                                        </p:attrNameLst>
                                      </p:cBhvr>
                                      <p:to>
                                        <p:strVal val="visible"/>
                                      </p:to>
                                    </p:set>
                                    <p:anim calcmode="lin" valueType="num">
                                      <p:cBhvr>
                                        <p:cTn id="18" dur="500" fill="hold"/>
                                        <p:tgtEl>
                                          <p:spTgt spid="44"/>
                                        </p:tgtEl>
                                        <p:attrNameLst>
                                          <p:attrName>ppt_w</p:attrName>
                                        </p:attrNameLst>
                                      </p:cBhvr>
                                      <p:tavLst>
                                        <p:tav tm="0">
                                          <p:val>
                                            <p:fltVal val="0.000000"/>
                                          </p:val>
                                        </p:tav>
                                        <p:tav tm="100000">
                                          <p:val>
                                            <p:strVal val="#ppt_w"/>
                                          </p:val>
                                        </p:tav>
                                      </p:tavLst>
                                    </p:anim>
                                    <p:anim calcmode="lin" valueType="num">
                                      <p:cBhvr>
                                        <p:cTn id="19" dur="500" fill="hold"/>
                                        <p:tgtEl>
                                          <p:spTgt spid="44"/>
                                        </p:tgtEl>
                                        <p:attrNameLst>
                                          <p:attrName>ppt_h</p:attrName>
                                        </p:attrNameLst>
                                      </p:cBhvr>
                                      <p:tavLst>
                                        <p:tav tm="0">
                                          <p:val>
                                            <p:fltVal val="0.000000"/>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54"/>
                                        </p:tgtEl>
                                        <p:attrNameLst>
                                          <p:attrName>style.visibility</p:attrName>
                                        </p:attrNameLst>
                                      </p:cBhvr>
                                      <p:to>
                                        <p:strVal val="visible"/>
                                      </p:to>
                                    </p:set>
                                    <p:anim calcmode="lin" valueType="num">
                                      <p:cBhvr additive="base">
                                        <p:cTn id="24" dur="500" fill="hold"/>
                                        <p:tgtEl>
                                          <p:spTgt spid="54"/>
                                        </p:tgtEl>
                                        <p:attrNameLst>
                                          <p:attrName>ppt_x</p:attrName>
                                        </p:attrNameLst>
                                      </p:cBhvr>
                                      <p:tavLst>
                                        <p:tav tm="0">
                                          <p:val>
                                            <p:strVal val="#ppt_x"/>
                                          </p:val>
                                        </p:tav>
                                        <p:tav tm="100000">
                                          <p:val>
                                            <p:strVal val="#ppt_x"/>
                                          </p:val>
                                        </p:tav>
                                      </p:tavLst>
                                    </p:anim>
                                    <p:anim calcmode="lin" valueType="num">
                                      <p:cBhvr additive="base">
                                        <p:cTn id="25"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6" presetClass="entr" presetSubtype="42" fill="hold" grpId="0" nodeType="click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barn(outHorizontal)">
                                      <p:cBhvr>
                                        <p:cTn id="30" dur="500"/>
                                        <p:tgtEl>
                                          <p:spTgt spid="45"/>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additive="base">
                                        <p:cTn id="35" dur="500" fill="hold"/>
                                        <p:tgtEl>
                                          <p:spTgt spid="42"/>
                                        </p:tgtEl>
                                        <p:attrNameLst>
                                          <p:attrName>ppt_x</p:attrName>
                                        </p:attrNameLst>
                                      </p:cBhvr>
                                      <p:tavLst>
                                        <p:tav tm="0">
                                          <p:val>
                                            <p:strVal val="0-#ppt_w/2"/>
                                          </p:val>
                                        </p:tav>
                                        <p:tav tm="100000">
                                          <p:val>
                                            <p:strVal val="#ppt_x"/>
                                          </p:val>
                                        </p:tav>
                                      </p:tavLst>
                                    </p:anim>
                                    <p:anim calcmode="lin" valueType="num">
                                      <p:cBhvr additive="base">
                                        <p:cTn id="36" dur="500" fill="hold"/>
                                        <p:tgtEl>
                                          <p:spTgt spid="42"/>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6" presetClass="entr" presetSubtype="37" fill="hold" grpId="0" nodeType="click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barn(outVertical)">
                                      <p:cBhvr>
                                        <p:cTn id="41" dur="500"/>
                                        <p:tgtEl>
                                          <p:spTgt spid="46"/>
                                        </p:tgtEl>
                                      </p:cBhvr>
                                    </p:animEffect>
                                  </p:childTnLst>
                                </p:cTn>
                              </p:par>
                            </p:childTnLst>
                          </p:cTn>
                        </p:par>
                      </p:childTnLst>
                    </p:cTn>
                  </p:par>
                  <p:par>
                    <p:cTn id="42" fill="hold">
                      <p:stCondLst>
                        <p:cond delay="indefinite"/>
                      </p:stCondLst>
                      <p:childTnLst>
                        <p:par>
                          <p:cTn id="43" fill="hold">
                            <p:stCondLst>
                              <p:cond delay="0"/>
                            </p:stCondLst>
                            <p:childTnLst>
                              <p:par>
                                <p:cTn id="44" presetID="17" presetClass="entr" presetSubtype="4" fill="hold" nodeType="clickEffect">
                                  <p:stCondLst>
                                    <p:cond delay="0"/>
                                  </p:stCondLst>
                                  <p:childTnLst>
                                    <p:set>
                                      <p:cBhvr>
                                        <p:cTn id="45" dur="1" fill="hold">
                                          <p:stCondLst>
                                            <p:cond delay="0"/>
                                          </p:stCondLst>
                                        </p:cTn>
                                        <p:tgtEl>
                                          <p:spTgt spid="48"/>
                                        </p:tgtEl>
                                        <p:attrNameLst>
                                          <p:attrName>style.visibility</p:attrName>
                                        </p:attrNameLst>
                                      </p:cBhvr>
                                      <p:to>
                                        <p:strVal val="visible"/>
                                      </p:to>
                                    </p:set>
                                    <p:anim calcmode="lin" valueType="num">
                                      <p:cBhvr>
                                        <p:cTn id="46" dur="500" fill="hold"/>
                                        <p:tgtEl>
                                          <p:spTgt spid="48"/>
                                        </p:tgtEl>
                                        <p:attrNameLst>
                                          <p:attrName>ppt_x</p:attrName>
                                        </p:attrNameLst>
                                      </p:cBhvr>
                                      <p:tavLst>
                                        <p:tav tm="0">
                                          <p:val>
                                            <p:strVal val="#ppt_x"/>
                                          </p:val>
                                        </p:tav>
                                        <p:tav tm="100000">
                                          <p:val>
                                            <p:strVal val="#ppt_x"/>
                                          </p:val>
                                        </p:tav>
                                      </p:tavLst>
                                    </p:anim>
                                    <p:anim calcmode="lin" valueType="num">
                                      <p:cBhvr>
                                        <p:cTn id="47" dur="500" fill="hold"/>
                                        <p:tgtEl>
                                          <p:spTgt spid="48"/>
                                        </p:tgtEl>
                                        <p:attrNameLst>
                                          <p:attrName>ppt_y</p:attrName>
                                        </p:attrNameLst>
                                      </p:cBhvr>
                                      <p:tavLst>
                                        <p:tav tm="0">
                                          <p:val>
                                            <p:strVal val="#ppt_y+#ppt_h/2"/>
                                          </p:val>
                                        </p:tav>
                                        <p:tav tm="100000">
                                          <p:val>
                                            <p:strVal val="#ppt_y"/>
                                          </p:val>
                                        </p:tav>
                                      </p:tavLst>
                                    </p:anim>
                                    <p:anim calcmode="lin" valueType="num">
                                      <p:cBhvr>
                                        <p:cTn id="48" dur="500" fill="hold"/>
                                        <p:tgtEl>
                                          <p:spTgt spid="48"/>
                                        </p:tgtEl>
                                        <p:attrNameLst>
                                          <p:attrName>ppt_w</p:attrName>
                                        </p:attrNameLst>
                                      </p:cBhvr>
                                      <p:tavLst>
                                        <p:tav tm="0">
                                          <p:val>
                                            <p:strVal val="#ppt_w"/>
                                          </p:val>
                                        </p:tav>
                                        <p:tav tm="100000">
                                          <p:val>
                                            <p:strVal val="#ppt_w"/>
                                          </p:val>
                                        </p:tav>
                                      </p:tavLst>
                                    </p:anim>
                                    <p:anim calcmode="lin" valueType="num">
                                      <p:cBhvr>
                                        <p:cTn id="49" dur="500" fill="hold"/>
                                        <p:tgtEl>
                                          <p:spTgt spid="48"/>
                                        </p:tgtEl>
                                        <p:attrNameLst>
                                          <p:attrName>ppt_h</p:attrName>
                                        </p:attrNameLst>
                                      </p:cBhvr>
                                      <p:tavLst>
                                        <p:tav tm="0">
                                          <p:val>
                                            <p:fltVal val="0.000000"/>
                                          </p:val>
                                        </p:tav>
                                        <p:tav tm="100000">
                                          <p:val>
                                            <p:strVal val="#ppt_h"/>
                                          </p:val>
                                        </p:tav>
                                      </p:tavLst>
                                    </p:anim>
                                  </p:childTnLst>
                                </p:cTn>
                              </p:par>
                            </p:childTnLst>
                          </p:cTn>
                        </p:par>
                      </p:childTnLst>
                    </p:cTn>
                  </p:par>
                  <p:par>
                    <p:cTn id="50" fill="hold">
                      <p:stCondLst>
                        <p:cond delay="indefinite"/>
                      </p:stCondLst>
                      <p:childTnLst>
                        <p:par>
                          <p:cTn id="51" fill="hold">
                            <p:stCondLst>
                              <p:cond delay="0"/>
                            </p:stCondLst>
                            <p:childTnLst>
                              <p:par>
                                <p:cTn id="52" presetID="16" presetClass="entr" presetSubtype="37" fill="hold" grpId="0" nodeType="clickEffect">
                                  <p:stCondLst>
                                    <p:cond delay="0"/>
                                  </p:stCondLst>
                                  <p:childTnLst>
                                    <p:set>
                                      <p:cBhvr>
                                        <p:cTn id="53" dur="1" fill="hold">
                                          <p:stCondLst>
                                            <p:cond delay="0"/>
                                          </p:stCondLst>
                                        </p:cTn>
                                        <p:tgtEl>
                                          <p:spTgt spid="47"/>
                                        </p:tgtEl>
                                        <p:attrNameLst>
                                          <p:attrName>style.visibility</p:attrName>
                                        </p:attrNameLst>
                                      </p:cBhvr>
                                      <p:to>
                                        <p:strVal val="visible"/>
                                      </p:to>
                                    </p:set>
                                    <p:animEffect transition="in" filter="barn(outVertical)">
                                      <p:cBhvr>
                                        <p:cTn id="54" dur="500"/>
                                        <p:tgtEl>
                                          <p:spTgt spid="47"/>
                                        </p:tgtEl>
                                      </p:cBhvr>
                                    </p:animEffect>
                                  </p:childTnLst>
                                </p:cTn>
                              </p:par>
                            </p:childTnLst>
                          </p:cTn>
                        </p:par>
                      </p:childTnLst>
                    </p:cTn>
                  </p:par>
                  <p:par>
                    <p:cTn id="55" fill="hold">
                      <p:stCondLst>
                        <p:cond delay="indefinite"/>
                      </p:stCondLst>
                      <p:childTnLst>
                        <p:par>
                          <p:cTn id="56" fill="hold">
                            <p:stCondLst>
                              <p:cond delay="0"/>
                            </p:stCondLst>
                            <p:childTnLst>
                              <p:par>
                                <p:cTn id="57" presetID="17" presetClass="entr" presetSubtype="4" fill="hold" grpId="0" nodeType="clickEffect">
                                  <p:stCondLst>
                                    <p:cond delay="0"/>
                                  </p:stCondLst>
                                  <p:childTnLst>
                                    <p:set>
                                      <p:cBhvr>
                                        <p:cTn id="58" dur="1" fill="hold">
                                          <p:stCondLst>
                                            <p:cond delay="0"/>
                                          </p:stCondLst>
                                        </p:cTn>
                                        <p:tgtEl>
                                          <p:spTgt spid="53"/>
                                        </p:tgtEl>
                                        <p:attrNameLst>
                                          <p:attrName>style.visibility</p:attrName>
                                        </p:attrNameLst>
                                      </p:cBhvr>
                                      <p:to>
                                        <p:strVal val="visible"/>
                                      </p:to>
                                    </p:set>
                                    <p:anim calcmode="lin" valueType="num">
                                      <p:cBhvr>
                                        <p:cTn id="59" dur="500" fill="hold"/>
                                        <p:tgtEl>
                                          <p:spTgt spid="53"/>
                                        </p:tgtEl>
                                        <p:attrNameLst>
                                          <p:attrName>ppt_x</p:attrName>
                                        </p:attrNameLst>
                                      </p:cBhvr>
                                      <p:tavLst>
                                        <p:tav tm="0">
                                          <p:val>
                                            <p:strVal val="#ppt_x"/>
                                          </p:val>
                                        </p:tav>
                                        <p:tav tm="100000">
                                          <p:val>
                                            <p:strVal val="#ppt_x"/>
                                          </p:val>
                                        </p:tav>
                                      </p:tavLst>
                                    </p:anim>
                                    <p:anim calcmode="lin" valueType="num">
                                      <p:cBhvr>
                                        <p:cTn id="60" dur="500" fill="hold"/>
                                        <p:tgtEl>
                                          <p:spTgt spid="53"/>
                                        </p:tgtEl>
                                        <p:attrNameLst>
                                          <p:attrName>ppt_y</p:attrName>
                                        </p:attrNameLst>
                                      </p:cBhvr>
                                      <p:tavLst>
                                        <p:tav tm="0">
                                          <p:val>
                                            <p:strVal val="#ppt_y+#ppt_h/2"/>
                                          </p:val>
                                        </p:tav>
                                        <p:tav tm="100000">
                                          <p:val>
                                            <p:strVal val="#ppt_y"/>
                                          </p:val>
                                        </p:tav>
                                      </p:tavLst>
                                    </p:anim>
                                    <p:anim calcmode="lin" valueType="num">
                                      <p:cBhvr>
                                        <p:cTn id="61" dur="500" fill="hold"/>
                                        <p:tgtEl>
                                          <p:spTgt spid="53"/>
                                        </p:tgtEl>
                                        <p:attrNameLst>
                                          <p:attrName>ppt_w</p:attrName>
                                        </p:attrNameLst>
                                      </p:cBhvr>
                                      <p:tavLst>
                                        <p:tav tm="0">
                                          <p:val>
                                            <p:strVal val="#ppt_w"/>
                                          </p:val>
                                        </p:tav>
                                        <p:tav tm="100000">
                                          <p:val>
                                            <p:strVal val="#ppt_w"/>
                                          </p:val>
                                        </p:tav>
                                      </p:tavLst>
                                    </p:anim>
                                    <p:anim calcmode="lin" valueType="num">
                                      <p:cBhvr>
                                        <p:cTn id="62" dur="500" fill="hold"/>
                                        <p:tgtEl>
                                          <p:spTgt spid="53"/>
                                        </p:tgtEl>
                                        <p:attrNameLst>
                                          <p:attrName>ppt_h</p:attrName>
                                        </p:attrNameLst>
                                      </p:cBhvr>
                                      <p:tavLst>
                                        <p:tav tm="0">
                                          <p:val>
                                            <p:fltVal val="0.000000"/>
                                          </p:val>
                                        </p:tav>
                                        <p:tav tm="100000">
                                          <p:val>
                                            <p:strVal val="#ppt_h"/>
                                          </p:val>
                                        </p:tav>
                                      </p:tavLst>
                                    </p:anim>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44" grpId="0"/>
      <p:bldP spid="45" grpId="0"/>
      <p:bldP spid="46" grpId="0"/>
      <p:bldP spid="47" grpId="0"/>
      <p:bldP spid="53" grpId="0" bldLvl="0" animBg="1"/>
      <p:bldP spid="54" grpId="0" bldLvl="0" animBg="1"/>
      <p:bldP spid="54" grpId="1" animBg="1"/>
      <p:bldP spid="76" grpId="0"/>
      <p:bldP spid="76"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0b368de67830206ce918468f5eb6e59a"/>
          <p:cNvPicPr>
            <a:picLocks noChangeAspect="1"/>
          </p:cNvPicPr>
          <p:nvPr/>
        </p:nvPicPr>
        <p:blipFill>
          <a:blip r:embed="rId1"/>
          <a:srcRect r="72554"/>
          <a:stretch>
            <a:fillRect/>
          </a:stretch>
        </p:blipFill>
        <p:spPr>
          <a:xfrm>
            <a:off x="7085" y="-70587"/>
            <a:ext cx="5109202" cy="6902227"/>
          </a:xfrm>
          <a:prstGeom prst="rect">
            <a:avLst/>
          </a:prstGeom>
        </p:spPr>
      </p:pic>
      <p:pic>
        <p:nvPicPr>
          <p:cNvPr id="2" name="图片 1" descr="资源 6@4x"/>
          <p:cNvPicPr>
            <a:picLocks noChangeAspect="1"/>
          </p:cNvPicPr>
          <p:nvPr/>
        </p:nvPicPr>
        <p:blipFill>
          <a:blip r:embed="rId2" cstate="print"/>
          <a:stretch>
            <a:fillRect/>
          </a:stretch>
        </p:blipFill>
        <p:spPr>
          <a:xfrm rot="8820000">
            <a:off x="165100" y="-29210"/>
            <a:ext cx="949325" cy="885825"/>
          </a:xfrm>
          <a:prstGeom prst="rect">
            <a:avLst/>
          </a:prstGeom>
        </p:spPr>
      </p:pic>
      <p:pic>
        <p:nvPicPr>
          <p:cNvPr id="8" name="图片 7" descr="2"/>
          <p:cNvPicPr>
            <a:picLocks noChangeAspect="1"/>
          </p:cNvPicPr>
          <p:nvPr/>
        </p:nvPicPr>
        <p:blipFill>
          <a:blip r:embed="rId3"/>
          <a:stretch>
            <a:fillRect/>
          </a:stretch>
        </p:blipFill>
        <p:spPr>
          <a:xfrm rot="21180000">
            <a:off x="96520" y="-386715"/>
            <a:ext cx="2145030" cy="1598930"/>
          </a:xfrm>
          <a:prstGeom prst="rect">
            <a:avLst/>
          </a:prstGeom>
        </p:spPr>
      </p:pic>
      <p:sp>
        <p:nvSpPr>
          <p:cNvPr id="9" name="矩形 8"/>
          <p:cNvSpPr/>
          <p:nvPr/>
        </p:nvSpPr>
        <p:spPr>
          <a:xfrm>
            <a:off x="5845175" y="3380105"/>
            <a:ext cx="6366510" cy="1812925"/>
          </a:xfrm>
          <a:prstGeom prst="rect">
            <a:avLst/>
          </a:prstGeom>
          <a:solidFill>
            <a:srgbClr val="3F8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p:cNvSpPr txBox="1"/>
          <p:nvPr/>
        </p:nvSpPr>
        <p:spPr>
          <a:xfrm>
            <a:off x="5741670" y="3609458"/>
            <a:ext cx="6573520" cy="1414780"/>
          </a:xfrm>
          <a:prstGeom prst="rect">
            <a:avLst/>
          </a:prstGeom>
          <a:noFill/>
        </p:spPr>
        <p:txBody>
          <a:bodyPr wrap="square" rtlCol="0">
            <a:spAutoFit/>
          </a:bodyPr>
          <a:lstStyle/>
          <a:p>
            <a:pPr algn="ctr"/>
            <a:r>
              <a:rPr lang="zh-CN" altLang="en-US" sz="5400" dirty="0" smtClean="0">
                <a:solidFill>
                  <a:schemeClr val="bg1"/>
                </a:solidFill>
                <a:cs typeface="+mn-ea"/>
                <a:sym typeface="+mn-lt"/>
              </a:rPr>
              <a:t>感谢大家</a:t>
            </a:r>
            <a:endParaRPr lang="en-US" altLang="zh-CN" sz="5400" dirty="0" smtClean="0">
              <a:solidFill>
                <a:schemeClr val="bg1"/>
              </a:solidFill>
              <a:cs typeface="+mn-ea"/>
              <a:sym typeface="+mn-lt"/>
            </a:endParaRPr>
          </a:p>
          <a:p>
            <a:pPr algn="ctr"/>
            <a:endParaRPr lang="zh-CN" altLang="en-US" sz="3200" dirty="0">
              <a:solidFill>
                <a:schemeClr val="bg1"/>
              </a:solidFill>
              <a:cs typeface="+mn-ea"/>
              <a:sym typeface="+mn-lt"/>
            </a:endParaRPr>
          </a:p>
        </p:txBody>
      </p:sp>
      <p:sp>
        <p:nvSpPr>
          <p:cNvPr id="12" name="文本框 11"/>
          <p:cNvSpPr txBox="1"/>
          <p:nvPr/>
        </p:nvSpPr>
        <p:spPr>
          <a:xfrm>
            <a:off x="7972153" y="1946251"/>
            <a:ext cx="3323346" cy="1433854"/>
          </a:xfrm>
          <a:prstGeom prst="rect">
            <a:avLst/>
          </a:prstGeom>
          <a:noFill/>
        </p:spPr>
        <p:txBody>
          <a:bodyPr wrap="none" rtlCol="0" anchor="t">
            <a:spAutoFit/>
          </a:bodyPr>
          <a:lstStyle/>
          <a:p>
            <a:pPr>
              <a:lnSpc>
                <a:spcPct val="120000"/>
              </a:lnSpc>
            </a:pPr>
            <a:r>
              <a:rPr lang="en-US" altLang="zh-CN" sz="8000" dirty="0" smtClean="0">
                <a:solidFill>
                  <a:srgbClr val="3F8A76"/>
                </a:solidFill>
                <a:cs typeface="+mn-ea"/>
                <a:sym typeface="+mn-lt"/>
              </a:rPr>
              <a:t>2020</a:t>
            </a:r>
            <a:r>
              <a:rPr lang="en-US" altLang="zh-CN" sz="8000" dirty="0">
                <a:solidFill>
                  <a:srgbClr val="3F8A76"/>
                </a:solidFill>
                <a:cs typeface="+mn-ea"/>
                <a:sym typeface="+mn-lt"/>
              </a:rPr>
              <a:t>.</a:t>
            </a:r>
            <a:r>
              <a:rPr lang="en-US" altLang="zh-CN" sz="8000" dirty="0" smtClean="0">
                <a:solidFill>
                  <a:srgbClr val="3F8A76"/>
                </a:solidFill>
                <a:cs typeface="+mn-ea"/>
                <a:sym typeface="+mn-lt"/>
              </a:rPr>
              <a:t>4</a:t>
            </a:r>
            <a:endParaRPr lang="en-US" altLang="zh-CN" sz="8000" dirty="0">
              <a:solidFill>
                <a:srgbClr val="3F8A76"/>
              </a:solidFill>
              <a:cs typeface="+mn-ea"/>
              <a:sym typeface="+mn-lt"/>
            </a:endParaRPr>
          </a:p>
        </p:txBody>
      </p:sp>
      <p:pic>
        <p:nvPicPr>
          <p:cNvPr id="28" name="图片 27"/>
          <p:cNvPicPr>
            <a:picLocks noChangeAspect="1"/>
          </p:cNvPicPr>
          <p:nvPr/>
        </p:nvPicPr>
        <p:blipFill>
          <a:blip r:embed="rId4">
            <a:extLst>
              <a:ext uri="{BEBA8EAE-BF5A-486C-A8C5-ECC9F3942E4B}">
                <a14:imgProps xmlns:a14="http://schemas.microsoft.com/office/drawing/2010/main">
                  <a14:imgLayer r:embed="rId5">
                    <a14:imgEffect>
                      <a14:colorTemperature colorTemp="5300"/>
                    </a14:imgEffect>
                    <a14:imgEffect>
                      <a14:saturation sat="75000"/>
                    </a14:imgEffect>
                  </a14:imgLayer>
                </a14:imgProps>
              </a:ext>
              <a:ext uri="{28A0092B-C50C-407E-A947-70E740481C1C}">
                <a14:useLocalDpi xmlns:a14="http://schemas.microsoft.com/office/drawing/2010/main" val="0"/>
              </a:ext>
            </a:extLst>
          </a:blip>
          <a:stretch>
            <a:fillRect/>
          </a:stretch>
        </p:blipFill>
        <p:spPr>
          <a:xfrm>
            <a:off x="9059545" y="-25400"/>
            <a:ext cx="3152140" cy="2469515"/>
          </a:xfrm>
          <a:prstGeom prst="rect">
            <a:avLst/>
          </a:prstGeom>
        </p:spPr>
      </p:pic>
    </p:spTree>
  </p:cSld>
  <p:clrMapOvr>
    <a:masterClrMapping/>
  </p:clrMapOvr>
  <p:transition spd="slow">
    <p:rand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0b368de67830206ce918468f5eb6e59a"/>
          <p:cNvPicPr>
            <a:picLocks noChangeAspect="1"/>
          </p:cNvPicPr>
          <p:nvPr/>
        </p:nvPicPr>
        <p:blipFill>
          <a:blip r:embed="rId1"/>
          <a:srcRect r="72554"/>
          <a:stretch>
            <a:fillRect/>
          </a:stretch>
        </p:blipFill>
        <p:spPr>
          <a:xfrm>
            <a:off x="6986" y="1459523"/>
            <a:ext cx="4058604" cy="5482931"/>
          </a:xfrm>
          <a:prstGeom prst="rect">
            <a:avLst/>
          </a:prstGeom>
        </p:spPr>
      </p:pic>
      <p:sp>
        <p:nvSpPr>
          <p:cNvPr id="3" name="TextBox 2"/>
          <p:cNvSpPr txBox="1"/>
          <p:nvPr/>
        </p:nvSpPr>
        <p:spPr>
          <a:xfrm>
            <a:off x="1793826" y="821123"/>
            <a:ext cx="9210915" cy="5296535"/>
          </a:xfrm>
          <a:prstGeom prst="rect">
            <a:avLst/>
          </a:prstGeom>
          <a:noFill/>
        </p:spPr>
        <p:txBody>
          <a:bodyPr wrap="square" rtlCol="0" anchor="t">
            <a:spAutoFit/>
          </a:bodyPr>
          <a:lstStyle>
            <a:defPPr>
              <a:defRPr lang="zh-CN"/>
            </a:defPPr>
            <a:lvl1pPr>
              <a:lnSpc>
                <a:spcPct val="120000"/>
              </a:lnSpc>
              <a:defRPr sz="8000">
                <a:solidFill>
                  <a:srgbClr val="3F8A76"/>
                </a:solidFill>
                <a:cs typeface="+mn-ea"/>
              </a:defRPr>
            </a:lvl1pPr>
          </a:lstStyle>
          <a:p>
            <a:pPr>
              <a:lnSpc>
                <a:spcPct val="150000"/>
              </a:lnSpc>
            </a:pPr>
            <a:r>
              <a:rPr lang="zh-CN" altLang="en-US" sz="3600" b="1" dirty="0" smtClean="0"/>
              <a:t>  </a:t>
            </a:r>
            <a:endParaRPr lang="en-US" altLang="zh-CN" sz="3600" b="1" dirty="0" smtClean="0"/>
          </a:p>
          <a:p>
            <a:pPr>
              <a:lnSpc>
                <a:spcPct val="150000"/>
              </a:lnSpc>
            </a:pPr>
            <a:r>
              <a:rPr lang="zh-CN" altLang="en-US" sz="3600" b="1" dirty="0" smtClean="0"/>
              <a:t>           高中        </a:t>
            </a:r>
            <a:r>
              <a:rPr lang="zh-CN" altLang="en-US" sz="3600" b="1" dirty="0"/>
              <a:t>语文   </a:t>
            </a:r>
            <a:r>
              <a:rPr lang="zh-CN" altLang="en-US" sz="3600" b="1" dirty="0" smtClean="0"/>
              <a:t>      </a:t>
            </a:r>
            <a:r>
              <a:rPr lang="zh-CN" altLang="en-US" sz="3600" b="1" dirty="0"/>
              <a:t>一年级</a:t>
            </a:r>
            <a:endParaRPr lang="en-US" altLang="zh-CN" sz="3600" b="1" dirty="0"/>
          </a:p>
          <a:p>
            <a:endParaRPr lang="en-US" altLang="zh-CN" sz="3200" dirty="0"/>
          </a:p>
          <a:p>
            <a:endParaRPr lang="en-US" altLang="zh-CN" sz="3200" dirty="0"/>
          </a:p>
          <a:p>
            <a:endParaRPr lang="en-US" altLang="zh-CN" sz="3200" dirty="0"/>
          </a:p>
          <a:p>
            <a:endParaRPr lang="en-US" altLang="zh-CN" sz="3200" dirty="0"/>
          </a:p>
          <a:p>
            <a:endParaRPr lang="en-US" altLang="zh-CN" sz="3200" dirty="0"/>
          </a:p>
          <a:p>
            <a:r>
              <a:rPr lang="zh-CN" altLang="en-US" sz="3200" dirty="0" smtClean="0"/>
              <a:t>                  </a:t>
            </a:r>
            <a:endParaRPr lang="zh-CN" altLang="en-US" sz="3200" b="1" dirty="0"/>
          </a:p>
        </p:txBody>
      </p:sp>
      <p:pic>
        <p:nvPicPr>
          <p:cNvPr id="2" name="图片 1" descr="资源 6@4x"/>
          <p:cNvPicPr>
            <a:picLocks noChangeAspect="1"/>
          </p:cNvPicPr>
          <p:nvPr/>
        </p:nvPicPr>
        <p:blipFill>
          <a:blip r:embed="rId2" cstate="print"/>
          <a:stretch>
            <a:fillRect/>
          </a:stretch>
        </p:blipFill>
        <p:spPr>
          <a:xfrm rot="8820000">
            <a:off x="165100" y="-29210"/>
            <a:ext cx="949325" cy="885825"/>
          </a:xfrm>
          <a:prstGeom prst="rect">
            <a:avLst/>
          </a:prstGeom>
        </p:spPr>
      </p:pic>
      <p:pic>
        <p:nvPicPr>
          <p:cNvPr id="8" name="图片 7" descr="2"/>
          <p:cNvPicPr>
            <a:picLocks noChangeAspect="1"/>
          </p:cNvPicPr>
          <p:nvPr/>
        </p:nvPicPr>
        <p:blipFill>
          <a:blip r:embed="rId3"/>
          <a:stretch>
            <a:fillRect/>
          </a:stretch>
        </p:blipFill>
        <p:spPr>
          <a:xfrm rot="21180000">
            <a:off x="96520" y="-386715"/>
            <a:ext cx="2145030" cy="1598930"/>
          </a:xfrm>
          <a:prstGeom prst="rect">
            <a:avLst/>
          </a:prstGeom>
        </p:spPr>
      </p:pic>
      <p:sp>
        <p:nvSpPr>
          <p:cNvPr id="9" name="矩形 8"/>
          <p:cNvSpPr/>
          <p:nvPr/>
        </p:nvSpPr>
        <p:spPr>
          <a:xfrm>
            <a:off x="2813741" y="2846582"/>
            <a:ext cx="7171083" cy="1812925"/>
          </a:xfrm>
          <a:prstGeom prst="rect">
            <a:avLst/>
          </a:prstGeom>
          <a:solidFill>
            <a:srgbClr val="3F8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p:cNvSpPr txBox="1"/>
          <p:nvPr/>
        </p:nvSpPr>
        <p:spPr>
          <a:xfrm>
            <a:off x="3083588" y="2839589"/>
            <a:ext cx="6573520" cy="1891665"/>
          </a:xfrm>
          <a:prstGeom prst="rect">
            <a:avLst/>
          </a:prstGeom>
          <a:noFill/>
        </p:spPr>
        <p:txBody>
          <a:bodyPr wrap="square" rtlCol="0">
            <a:spAutoFit/>
          </a:bodyPr>
          <a:lstStyle/>
          <a:p>
            <a:pPr algn="ctr">
              <a:lnSpc>
                <a:spcPct val="150000"/>
              </a:lnSpc>
            </a:pPr>
            <a:r>
              <a:rPr lang="zh-CN" altLang="en-US" sz="5400" dirty="0">
                <a:solidFill>
                  <a:schemeClr val="bg1"/>
                </a:solidFill>
                <a:cs typeface="+mn-ea"/>
                <a:sym typeface="+mn-lt"/>
              </a:rPr>
              <a:t>答司马谏议</a:t>
            </a:r>
            <a:r>
              <a:rPr lang="zh-CN" altLang="en-US" sz="5400" dirty="0" smtClean="0">
                <a:solidFill>
                  <a:schemeClr val="bg1"/>
                </a:solidFill>
                <a:cs typeface="+mn-ea"/>
                <a:sym typeface="+mn-lt"/>
              </a:rPr>
              <a:t>书</a:t>
            </a:r>
            <a:r>
              <a:rPr lang="zh-CN" altLang="en-US" sz="5400" dirty="0" smtClean="0">
                <a:solidFill>
                  <a:schemeClr val="bg1"/>
                </a:solidFill>
                <a:cs typeface="+mn-ea"/>
                <a:sym typeface="+mn-lt"/>
              </a:rPr>
              <a:t>（</a:t>
            </a:r>
            <a:r>
              <a:rPr lang="en-US" altLang="zh-CN" sz="5400" dirty="0" smtClean="0">
                <a:solidFill>
                  <a:schemeClr val="bg1"/>
                </a:solidFill>
                <a:cs typeface="+mn-ea"/>
                <a:sym typeface="+mn-lt"/>
              </a:rPr>
              <a:t>3</a:t>
            </a:r>
            <a:r>
              <a:rPr lang="zh-CN" altLang="en-US" sz="5400" dirty="0" smtClean="0">
                <a:solidFill>
                  <a:schemeClr val="bg1"/>
                </a:solidFill>
                <a:cs typeface="+mn-ea"/>
                <a:sym typeface="+mn-lt"/>
              </a:rPr>
              <a:t>）</a:t>
            </a:r>
            <a:endParaRPr lang="en-US" altLang="zh-CN" sz="5400" dirty="0">
              <a:solidFill>
                <a:schemeClr val="bg1"/>
              </a:solidFill>
              <a:cs typeface="+mn-ea"/>
              <a:sym typeface="+mn-lt"/>
            </a:endParaRPr>
          </a:p>
          <a:p>
            <a:pPr algn="ctr">
              <a:lnSpc>
                <a:spcPct val="150000"/>
              </a:lnSpc>
            </a:pPr>
            <a:endParaRPr lang="zh-CN" altLang="en-US" sz="2400" dirty="0">
              <a:solidFill>
                <a:schemeClr val="bg1"/>
              </a:solidFill>
              <a:cs typeface="+mn-ea"/>
              <a:sym typeface="+mn-lt"/>
            </a:endParaRPr>
          </a:p>
        </p:txBody>
      </p:sp>
      <p:pic>
        <p:nvPicPr>
          <p:cNvPr id="28" name="图片 27"/>
          <p:cNvPicPr>
            <a:picLocks noChangeAspect="1"/>
          </p:cNvPicPr>
          <p:nvPr/>
        </p:nvPicPr>
        <p:blipFill>
          <a:blip r:embed="rId4">
            <a:extLst>
              <a:ext uri="{BEBA8EAE-BF5A-486C-A8C5-ECC9F3942E4B}">
                <a14:imgProps xmlns:a14="http://schemas.microsoft.com/office/drawing/2010/main">
                  <a14:imgLayer r:embed="rId5">
                    <a14:imgEffect>
                      <a14:colorTemperature colorTemp="5300"/>
                    </a14:imgEffect>
                    <a14:imgEffect>
                      <a14:saturation sat="75000"/>
                    </a14:imgEffect>
                  </a14:imgLayer>
                </a14:imgProps>
              </a:ext>
              <a:ext uri="{28A0092B-C50C-407E-A947-70E740481C1C}">
                <a14:useLocalDpi xmlns:a14="http://schemas.microsoft.com/office/drawing/2010/main" val="0"/>
              </a:ext>
            </a:extLst>
          </a:blip>
          <a:stretch>
            <a:fillRect/>
          </a:stretch>
        </p:blipFill>
        <p:spPr>
          <a:xfrm>
            <a:off x="9657108" y="50711"/>
            <a:ext cx="2534892" cy="1985938"/>
          </a:xfrm>
          <a:prstGeom prst="rect">
            <a:avLst/>
          </a:prstGeom>
        </p:spPr>
      </p:pic>
    </p:spTree>
  </p:cSld>
  <p:clrMapOvr>
    <a:masterClrMapping/>
  </p:clrMapOvr>
  <p:transition spd="slow">
    <p:rand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 name="图片 6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049755" y="4149301"/>
            <a:ext cx="2387077" cy="2156593"/>
          </a:xfrm>
          <a:prstGeom prst="rect">
            <a:avLst/>
          </a:prstGeom>
        </p:spPr>
      </p:pic>
      <p:pic>
        <p:nvPicPr>
          <p:cNvPr id="69" name="图片 6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0212" y="-261128"/>
            <a:ext cx="4037703" cy="5111732"/>
          </a:xfrm>
          <a:prstGeom prst="rect">
            <a:avLst/>
          </a:prstGeom>
        </p:spPr>
      </p:pic>
      <p:pic>
        <p:nvPicPr>
          <p:cNvPr id="70" name="图片 6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812" y="-108728"/>
            <a:ext cx="4037703" cy="5111732"/>
          </a:xfrm>
          <a:prstGeom prst="rect">
            <a:avLst/>
          </a:prstGeom>
        </p:spPr>
      </p:pic>
      <p:sp>
        <p:nvSpPr>
          <p:cNvPr id="71" name="文本框 12"/>
          <p:cNvSpPr txBox="1"/>
          <p:nvPr/>
        </p:nvSpPr>
        <p:spPr>
          <a:xfrm>
            <a:off x="2390908" y="2466329"/>
            <a:ext cx="3345157" cy="1446550"/>
          </a:xfrm>
          <a:prstGeom prst="rect">
            <a:avLst/>
          </a:prstGeom>
          <a:noFill/>
        </p:spPr>
        <p:txBody>
          <a:bodyPr wrap="square" rtlCol="0">
            <a:spAutoFit/>
          </a:bodyPr>
          <a:lstStyle/>
          <a:p>
            <a:r>
              <a:rPr lang="zh-CN" altLang="en-US" sz="8800" b="1" dirty="0" smtClean="0">
                <a:latin typeface="钟齐流江毛笔草体" panose="02000000000000000000" pitchFamily="2" charset="-122"/>
                <a:ea typeface="钟齐流江毛笔草体" panose="02000000000000000000" pitchFamily="2" charset="-122"/>
              </a:rPr>
              <a:t>学习</a:t>
            </a:r>
            <a:endParaRPr lang="zh-CN" altLang="en-US" sz="8800" b="1" dirty="0">
              <a:latin typeface="钟齐流江毛笔草体" panose="02000000000000000000" pitchFamily="2" charset="-122"/>
              <a:ea typeface="钟齐流江毛笔草体" panose="02000000000000000000" pitchFamily="2" charset="-122"/>
            </a:endParaRPr>
          </a:p>
        </p:txBody>
      </p:sp>
      <p:sp>
        <p:nvSpPr>
          <p:cNvPr id="72" name="文本框 13"/>
          <p:cNvSpPr txBox="1"/>
          <p:nvPr/>
        </p:nvSpPr>
        <p:spPr>
          <a:xfrm>
            <a:off x="3168126" y="3788535"/>
            <a:ext cx="3680549" cy="1446550"/>
          </a:xfrm>
          <a:prstGeom prst="rect">
            <a:avLst/>
          </a:prstGeom>
          <a:noFill/>
        </p:spPr>
        <p:txBody>
          <a:bodyPr wrap="square" rtlCol="0">
            <a:spAutoFit/>
          </a:bodyPr>
          <a:lstStyle>
            <a:defPPr>
              <a:defRPr lang="zh-CN"/>
            </a:defPPr>
            <a:lvl1pPr>
              <a:defRPr sz="11500" b="1">
                <a:latin typeface="钟齐流江毛笔草体" panose="02000000000000000000" pitchFamily="2" charset="-122"/>
                <a:ea typeface="钟齐流江毛笔草体" panose="02000000000000000000" pitchFamily="2" charset="-122"/>
              </a:defRPr>
            </a:lvl1pPr>
          </a:lstStyle>
          <a:p>
            <a:r>
              <a:rPr lang="zh-CN" altLang="en-US" sz="8800" dirty="0"/>
              <a:t>目标</a:t>
            </a:r>
            <a:endParaRPr lang="zh-CN" altLang="en-US" sz="8800" dirty="0"/>
          </a:p>
        </p:txBody>
      </p:sp>
      <p:pic>
        <p:nvPicPr>
          <p:cNvPr id="73" name="图片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83057" y="4627884"/>
            <a:ext cx="375370" cy="371312"/>
          </a:xfrm>
          <a:prstGeom prst="rect">
            <a:avLst/>
          </a:prstGeom>
        </p:spPr>
      </p:pic>
      <p:pic>
        <p:nvPicPr>
          <p:cNvPr id="74" name="图片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6121" y="1462210"/>
            <a:ext cx="12541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 name="文本框 16"/>
          <p:cNvSpPr txBox="1"/>
          <p:nvPr/>
        </p:nvSpPr>
        <p:spPr>
          <a:xfrm>
            <a:off x="5978906" y="1302279"/>
            <a:ext cx="6213094" cy="1384995"/>
          </a:xfrm>
          <a:prstGeom prst="rect">
            <a:avLst/>
          </a:prstGeom>
          <a:noFill/>
        </p:spPr>
        <p:txBody>
          <a:bodyPr wrap="square" rtlCol="0">
            <a:spAutoFit/>
          </a:bodyPr>
          <a:lstStyle/>
          <a:p>
            <a:r>
              <a:rPr lang="en-US" altLang="zh-CN" sz="2800" dirty="0" smtClean="0">
                <a:latin typeface="华文楷体" panose="02010600040101010101" pitchFamily="2" charset="-122"/>
                <a:ea typeface="华文楷体" panose="02010600040101010101" pitchFamily="2" charset="-122"/>
              </a:rPr>
              <a:t>1</a:t>
            </a:r>
            <a:r>
              <a:rPr lang="zh-CN" altLang="en-US" sz="2800" dirty="0">
                <a:latin typeface="华文楷体" panose="02010600040101010101" pitchFamily="2" charset="-122"/>
                <a:ea typeface="华文楷体" panose="02010600040101010101" pitchFamily="2" charset="-122"/>
              </a:rPr>
              <a:t>、掌握文中重点的文言知识，如通假字、词类活用、一词多义、特殊句式等。</a:t>
            </a:r>
            <a:endParaRPr lang="zh-CN" altLang="en-US" sz="2800" dirty="0">
              <a:latin typeface="华文楷体" panose="02010600040101010101" pitchFamily="2" charset="-122"/>
              <a:ea typeface="华文楷体" panose="02010600040101010101" pitchFamily="2" charset="-122"/>
            </a:endParaRPr>
          </a:p>
        </p:txBody>
      </p:sp>
      <p:pic>
        <p:nvPicPr>
          <p:cNvPr id="76" name="图片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69717" y="2968863"/>
            <a:ext cx="12541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 name="文本框 18"/>
          <p:cNvSpPr txBox="1"/>
          <p:nvPr/>
        </p:nvSpPr>
        <p:spPr>
          <a:xfrm>
            <a:off x="7070692" y="2856601"/>
            <a:ext cx="4950486" cy="954107"/>
          </a:xfrm>
          <a:prstGeom prst="rect">
            <a:avLst/>
          </a:prstGeom>
          <a:noFill/>
        </p:spPr>
        <p:txBody>
          <a:bodyPr wrap="square" rtlCol="0">
            <a:spAutoFit/>
          </a:bodyPr>
          <a:lstStyle/>
          <a:p>
            <a:r>
              <a:rPr lang="en-US" altLang="zh-CN" sz="2800" dirty="0" smtClean="0">
                <a:latin typeface="华文楷体" panose="02010600040101010101" pitchFamily="2" charset="-122"/>
                <a:ea typeface="华文楷体" panose="02010600040101010101" pitchFamily="2" charset="-122"/>
              </a:rPr>
              <a:t>2</a:t>
            </a:r>
            <a:r>
              <a:rPr lang="zh-CN" altLang="en-US" sz="2800" dirty="0">
                <a:latin typeface="楷体" panose="02010609060101010101" pitchFamily="49" charset="-122"/>
                <a:ea typeface="楷体" panose="02010609060101010101" pitchFamily="49" charset="-122"/>
              </a:rPr>
              <a:t>、能够把握文章的主要观点，探究文章中所包含的信息。</a:t>
            </a:r>
            <a:endParaRPr lang="zh-CN" altLang="en-US" sz="2800" dirty="0">
              <a:latin typeface="楷体" panose="02010609060101010101" pitchFamily="49" charset="-122"/>
              <a:ea typeface="楷体" panose="02010609060101010101" pitchFamily="49" charset="-122"/>
            </a:endParaRPr>
          </a:p>
        </p:txBody>
      </p:sp>
      <p:pic>
        <p:nvPicPr>
          <p:cNvPr id="78" name="图片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96779" y="4511810"/>
            <a:ext cx="12541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 name="文本框 20"/>
          <p:cNvSpPr txBox="1"/>
          <p:nvPr/>
        </p:nvSpPr>
        <p:spPr>
          <a:xfrm>
            <a:off x="7703740" y="4478247"/>
            <a:ext cx="4488260" cy="954107"/>
          </a:xfrm>
          <a:prstGeom prst="rect">
            <a:avLst/>
          </a:prstGeom>
          <a:noFill/>
        </p:spPr>
        <p:txBody>
          <a:bodyPr wrap="square" rtlCol="0">
            <a:spAutoFit/>
          </a:bodyPr>
          <a:lstStyle/>
          <a:p>
            <a:r>
              <a:rPr lang="en-US" altLang="zh-CN" sz="2800" dirty="0" smtClean="0">
                <a:latin typeface="华文楷体" panose="02010600040101010101" pitchFamily="2" charset="-122"/>
                <a:ea typeface="华文楷体" panose="02010600040101010101" pitchFamily="2" charset="-122"/>
              </a:rPr>
              <a:t>3</a:t>
            </a:r>
            <a:r>
              <a:rPr lang="zh-CN" altLang="en-US" sz="2800" dirty="0">
                <a:latin typeface="华文楷体" panose="02010600040101010101" pitchFamily="2" charset="-122"/>
                <a:ea typeface="华文楷体" panose="02010600040101010101" pitchFamily="2" charset="-122"/>
              </a:rPr>
              <a:t>、体会作者坚持改革，决不为流言俗议所动的决心。</a:t>
            </a:r>
            <a:endParaRPr lang="en-US" altLang="zh-CN" sz="2800" dirty="0">
              <a:latin typeface="华文楷体" panose="02010600040101010101" pitchFamily="2" charset="-122"/>
              <a:ea typeface="华文楷体" panose="02010600040101010101" pitchFamily="2" charset="-122"/>
            </a:endParaRPr>
          </a:p>
        </p:txBody>
      </p:sp>
    </p:spTree>
  </p:cSld>
  <p:clrMapOvr>
    <a:masterClrMapping/>
  </p:clrMapOvr>
  <p:transition spd="slow">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资源 6@4x"/>
          <p:cNvPicPr>
            <a:picLocks noChangeAspect="1"/>
          </p:cNvPicPr>
          <p:nvPr/>
        </p:nvPicPr>
        <p:blipFill>
          <a:blip r:embed="rId1" cstate="print"/>
          <a:stretch>
            <a:fillRect/>
          </a:stretch>
        </p:blipFill>
        <p:spPr>
          <a:xfrm rot="8820000">
            <a:off x="165100" y="-29210"/>
            <a:ext cx="949325" cy="885825"/>
          </a:xfrm>
          <a:prstGeom prst="rect">
            <a:avLst/>
          </a:prstGeom>
        </p:spPr>
      </p:pic>
      <p:pic>
        <p:nvPicPr>
          <p:cNvPr id="8" name="图片 7" descr="2"/>
          <p:cNvPicPr>
            <a:picLocks noChangeAspect="1"/>
          </p:cNvPicPr>
          <p:nvPr/>
        </p:nvPicPr>
        <p:blipFill>
          <a:blip r:embed="rId2"/>
          <a:stretch>
            <a:fillRect/>
          </a:stretch>
        </p:blipFill>
        <p:spPr>
          <a:xfrm>
            <a:off x="635" y="-216535"/>
            <a:ext cx="2952115" cy="2200275"/>
          </a:xfrm>
          <a:prstGeom prst="rect">
            <a:avLst/>
          </a:prstGeom>
        </p:spPr>
      </p:pic>
      <p:pic>
        <p:nvPicPr>
          <p:cNvPr id="5" name="图片 4" descr="图片4"/>
          <p:cNvPicPr>
            <a:picLocks noChangeAspect="1"/>
          </p:cNvPicPr>
          <p:nvPr/>
        </p:nvPicPr>
        <p:blipFill>
          <a:blip r:embed="rId3"/>
          <a:stretch>
            <a:fillRect/>
          </a:stretch>
        </p:blipFill>
        <p:spPr>
          <a:xfrm>
            <a:off x="711835" y="155575"/>
            <a:ext cx="1120140" cy="1176020"/>
          </a:xfrm>
          <a:prstGeom prst="rect">
            <a:avLst/>
          </a:prstGeom>
        </p:spPr>
      </p:pic>
      <p:pic>
        <p:nvPicPr>
          <p:cNvPr id="7" name="图片 6"/>
          <p:cNvPicPr>
            <a:picLocks noChangeAspect="1"/>
          </p:cNvPicPr>
          <p:nvPr/>
        </p:nvPicPr>
        <p:blipFill>
          <a:blip r:embed="rId4">
            <a:extLst>
              <a:ext uri="{BEBA8EAE-BF5A-486C-A8C5-ECC9F3942E4B}">
                <a14:imgProps xmlns:a14="http://schemas.microsoft.com/office/drawing/2010/main">
                  <a14:imgLayer r:embed="rId5">
                    <a14:imgEffect>
                      <a14:colorTemperature colorTemp="10375"/>
                    </a14:imgEffect>
                    <a14:imgEffect>
                      <a14:saturation sat="58000"/>
                    </a14:imgEffect>
                  </a14:imgLayer>
                </a14:imgProps>
              </a:ext>
              <a:ext uri="{28A0092B-C50C-407E-A947-70E740481C1C}">
                <a14:useLocalDpi xmlns:a14="http://schemas.microsoft.com/office/drawing/2010/main" val="0"/>
              </a:ext>
            </a:extLst>
          </a:blip>
          <a:stretch>
            <a:fillRect/>
          </a:stretch>
        </p:blipFill>
        <p:spPr>
          <a:xfrm>
            <a:off x="9789160" y="2468245"/>
            <a:ext cx="3719195" cy="5313045"/>
          </a:xfrm>
          <a:prstGeom prst="rect">
            <a:avLst/>
          </a:prstGeom>
        </p:spPr>
      </p:pic>
      <p:pic>
        <p:nvPicPr>
          <p:cNvPr id="10" name="图片 9" descr="2"/>
          <p:cNvPicPr>
            <a:picLocks noChangeAspect="1"/>
          </p:cNvPicPr>
          <p:nvPr/>
        </p:nvPicPr>
        <p:blipFill>
          <a:blip r:embed="rId2"/>
          <a:stretch>
            <a:fillRect/>
          </a:stretch>
        </p:blipFill>
        <p:spPr>
          <a:xfrm rot="20220000">
            <a:off x="635" y="-15875"/>
            <a:ext cx="2952115" cy="2200275"/>
          </a:xfrm>
          <a:prstGeom prst="rect">
            <a:avLst/>
          </a:prstGeom>
        </p:spPr>
      </p:pic>
      <p:sp>
        <p:nvSpPr>
          <p:cNvPr id="14" name="TextBox 13"/>
          <p:cNvSpPr txBox="1"/>
          <p:nvPr/>
        </p:nvSpPr>
        <p:spPr>
          <a:xfrm>
            <a:off x="-2846177" y="685264"/>
            <a:ext cx="5326827" cy="646331"/>
          </a:xfrm>
          <a:prstGeom prst="rect">
            <a:avLst/>
          </a:prstGeom>
          <a:noFill/>
        </p:spPr>
        <p:txBody>
          <a:bodyPr wrap="square" rtlCol="0">
            <a:spAutoFit/>
          </a:bodyPr>
          <a:lstStyle/>
          <a:p>
            <a:r>
              <a:rPr lang="en-US" b="1" dirty="0"/>
              <a:t> </a:t>
            </a:r>
            <a:endParaRPr lang="zh-CN" altLang="en-US" dirty="0"/>
          </a:p>
          <a:p>
            <a:endParaRPr lang="zh-CN" altLang="en-US" dirty="0"/>
          </a:p>
        </p:txBody>
      </p:sp>
      <p:sp>
        <p:nvSpPr>
          <p:cNvPr id="9" name="矩形 8"/>
          <p:cNvSpPr/>
          <p:nvPr/>
        </p:nvSpPr>
        <p:spPr>
          <a:xfrm>
            <a:off x="487362" y="1998164"/>
            <a:ext cx="6969352" cy="4042132"/>
          </a:xfrm>
          <a:prstGeom prst="rect">
            <a:avLst/>
          </a:prstGeom>
        </p:spPr>
        <p:txBody>
          <a:bodyPr wrap="square">
            <a:spAutoFit/>
          </a:bodyPr>
          <a:lstStyle/>
          <a:p>
            <a:pPr>
              <a:lnSpc>
                <a:spcPts val="2800"/>
              </a:lnSpc>
              <a:defRPr/>
            </a:pPr>
            <a:r>
              <a:rPr lang="zh-CN" altLang="en-US" sz="2600" b="1" dirty="0" smtClean="0">
                <a:latin typeface="华文楷体" panose="02010600040101010101" pitchFamily="2" charset="-122"/>
                <a:ea typeface="华文楷体" panose="02010600040101010101" pitchFamily="2" charset="-122"/>
              </a:rPr>
              <a:t>        王安石</a:t>
            </a:r>
            <a:r>
              <a:rPr lang="zh-CN" altLang="en-US" sz="2600" b="1" dirty="0">
                <a:latin typeface="华文楷体" panose="02010600040101010101" pitchFamily="2" charset="-122"/>
                <a:ea typeface="华文楷体" panose="02010600040101010101" pitchFamily="2" charset="-122"/>
              </a:rPr>
              <a:t>，</a:t>
            </a:r>
            <a:r>
              <a:rPr lang="zh-CN" altLang="en-US" sz="2600" b="1" dirty="0">
                <a:solidFill>
                  <a:srgbClr val="FF0000"/>
                </a:solidFill>
                <a:latin typeface="华文楷体" panose="02010600040101010101" pitchFamily="2" charset="-122"/>
                <a:ea typeface="华文楷体" panose="02010600040101010101" pitchFamily="2" charset="-122"/>
              </a:rPr>
              <a:t>字介甫</a:t>
            </a:r>
            <a:r>
              <a:rPr lang="zh-CN" altLang="en-US" sz="2600" b="1" dirty="0" smtClean="0">
                <a:solidFill>
                  <a:srgbClr val="FF0000"/>
                </a:solidFill>
                <a:latin typeface="华文楷体" panose="02010600040101010101" pitchFamily="2" charset="-122"/>
                <a:ea typeface="华文楷体" panose="02010600040101010101" pitchFamily="2" charset="-122"/>
              </a:rPr>
              <a:t>，号</a:t>
            </a:r>
            <a:r>
              <a:rPr lang="zh-CN" altLang="en-US" sz="2600" b="1" dirty="0">
                <a:solidFill>
                  <a:srgbClr val="FF0000"/>
                </a:solidFill>
                <a:latin typeface="华文楷体" panose="02010600040101010101" pitchFamily="2" charset="-122"/>
                <a:ea typeface="华文楷体" panose="02010600040101010101" pitchFamily="2" charset="-122"/>
              </a:rPr>
              <a:t>半山</a:t>
            </a:r>
            <a:r>
              <a:rPr lang="zh-CN" altLang="en-US" sz="2600" b="1" dirty="0">
                <a:latin typeface="华文楷体" panose="02010600040101010101" pitchFamily="2" charset="-122"/>
                <a:ea typeface="华文楷体" panose="02010600040101010101" pitchFamily="2" charset="-122"/>
              </a:rPr>
              <a:t>，临川人（江西省</a:t>
            </a:r>
            <a:r>
              <a:rPr lang="zh-CN" altLang="en-US" sz="2600" b="1" dirty="0" smtClean="0">
                <a:latin typeface="华文楷体" panose="02010600040101010101" pitchFamily="2" charset="-122"/>
                <a:ea typeface="华文楷体" panose="02010600040101010101" pitchFamily="2" charset="-122"/>
              </a:rPr>
              <a:t>）。他</a:t>
            </a:r>
            <a:r>
              <a:rPr lang="zh-CN" altLang="en-US" sz="2600" b="1" dirty="0">
                <a:latin typeface="华文楷体" panose="02010600040101010101" pitchFamily="2" charset="-122"/>
                <a:ea typeface="华文楷体" panose="02010600040101010101" pitchFamily="2" charset="-122"/>
              </a:rPr>
              <a:t>是</a:t>
            </a:r>
            <a:r>
              <a:rPr lang="zh-CN" altLang="en-US" sz="2600" b="1" dirty="0">
                <a:solidFill>
                  <a:srgbClr val="FF0000"/>
                </a:solidFill>
                <a:latin typeface="华文楷体" panose="02010600040101010101" pitchFamily="2" charset="-122"/>
                <a:ea typeface="华文楷体" panose="02010600040101010101" pitchFamily="2" charset="-122"/>
              </a:rPr>
              <a:t>北宋著名的</a:t>
            </a:r>
            <a:r>
              <a:rPr lang="zh-CN" altLang="en-US" sz="2600" b="1" dirty="0" smtClean="0">
                <a:solidFill>
                  <a:srgbClr val="FF0000"/>
                </a:solidFill>
                <a:latin typeface="华文楷体" panose="02010600040101010101" pitchFamily="2" charset="-122"/>
                <a:ea typeface="华文楷体" panose="02010600040101010101" pitchFamily="2" charset="-122"/>
              </a:rPr>
              <a:t>政治家、文学家</a:t>
            </a:r>
            <a:r>
              <a:rPr lang="zh-CN" altLang="en-US" sz="2600" b="1" dirty="0">
                <a:latin typeface="华文楷体" panose="02010600040101010101" pitchFamily="2" charset="-122"/>
                <a:ea typeface="华文楷体" panose="02010600040101010101" pitchFamily="2" charset="-122"/>
              </a:rPr>
              <a:t>。</a:t>
            </a:r>
            <a:r>
              <a:rPr lang="zh-CN" altLang="en-US" sz="2600" b="1" dirty="0" smtClean="0">
                <a:latin typeface="华文楷体" panose="02010600040101010101" pitchFamily="2" charset="-122"/>
                <a:ea typeface="华文楷体" panose="02010600040101010101" pitchFamily="2" charset="-122"/>
              </a:rPr>
              <a:t>仁</a:t>
            </a:r>
            <a:r>
              <a:rPr lang="zh-CN" altLang="en-US" sz="2600" b="1" dirty="0">
                <a:latin typeface="华文楷体" panose="02010600040101010101" pitchFamily="2" charset="-122"/>
                <a:ea typeface="华文楷体" panose="02010600040101010101" pitchFamily="2" charset="-122"/>
              </a:rPr>
              <a:t>宗嘉祐三年</a:t>
            </a:r>
            <a:r>
              <a:rPr lang="en-US" altLang="zh-CN" sz="2600" b="1" dirty="0">
                <a:latin typeface="华文楷体" panose="02010600040101010101" pitchFamily="2" charset="-122"/>
                <a:ea typeface="华文楷体" panose="02010600040101010101" pitchFamily="2" charset="-122"/>
              </a:rPr>
              <a:t>(1058)</a:t>
            </a:r>
            <a:r>
              <a:rPr lang="zh-CN" altLang="en-US" sz="2600" b="1" dirty="0">
                <a:latin typeface="华文楷体" panose="02010600040101010101" pitchFamily="2" charset="-122"/>
                <a:ea typeface="华文楷体" panose="02010600040101010101" pitchFamily="2" charset="-122"/>
              </a:rPr>
              <a:t>上万言书、提出变法主张、要求抑制大官僚地主和豪商的特权，改变宋朝积贫积弱的局面，推行富国强兵政策。神宗熙宁三年</a:t>
            </a:r>
            <a:r>
              <a:rPr lang="en-US" altLang="zh-CN" sz="2600" b="1" dirty="0">
                <a:latin typeface="华文楷体" panose="02010600040101010101" pitchFamily="2" charset="-122"/>
                <a:ea typeface="华文楷体" panose="02010600040101010101" pitchFamily="2" charset="-122"/>
              </a:rPr>
              <a:t>( 1069)</a:t>
            </a:r>
            <a:r>
              <a:rPr lang="zh-CN" altLang="en-US" sz="2600" b="1" dirty="0">
                <a:latin typeface="华文楷体" panose="02010600040101010101" pitchFamily="2" charset="-122"/>
                <a:ea typeface="华文楷体" panose="02010600040101010101" pitchFamily="2" charset="-122"/>
              </a:rPr>
              <a:t>任参知政事，次年拜相。在神宗的支持下，制定并推行新法，史称</a:t>
            </a:r>
            <a:r>
              <a:rPr lang="zh-CN" altLang="en-US" sz="2600" b="1" dirty="0">
                <a:solidFill>
                  <a:srgbClr val="FF0000"/>
                </a:solidFill>
                <a:latin typeface="华文楷体" panose="02010600040101010101" pitchFamily="2" charset="-122"/>
                <a:ea typeface="华文楷体" panose="02010600040101010101" pitchFamily="2" charset="-122"/>
              </a:rPr>
              <a:t>“王安石变法”</a:t>
            </a:r>
            <a:r>
              <a:rPr lang="zh-CN" altLang="en-US" sz="2600" b="1" dirty="0">
                <a:latin typeface="华文楷体" panose="02010600040101010101" pitchFamily="2" charset="-122"/>
                <a:ea typeface="华文楷体" panose="02010600040101010101" pitchFamily="2" charset="-122"/>
              </a:rPr>
              <a:t>。司马光执政后尽废新法</a:t>
            </a:r>
            <a:r>
              <a:rPr lang="en-US" altLang="zh-CN" sz="2600" b="1" dirty="0">
                <a:latin typeface="华文楷体" panose="02010600040101010101" pitchFamily="2" charset="-122"/>
                <a:ea typeface="华文楷体" panose="02010600040101010101" pitchFamily="2" charset="-122"/>
              </a:rPr>
              <a:t>(</a:t>
            </a:r>
            <a:r>
              <a:rPr lang="zh-CN" altLang="en-US" sz="2600" b="1" dirty="0">
                <a:latin typeface="华文楷体" panose="02010600040101010101" pitchFamily="2" charset="-122"/>
                <a:ea typeface="华文楷体" panose="02010600040101010101" pitchFamily="2" charset="-122"/>
              </a:rPr>
              <a:t>除置将法外</a:t>
            </a:r>
            <a:r>
              <a:rPr lang="en-US" altLang="zh-CN" sz="2600" b="1" dirty="0">
                <a:latin typeface="华文楷体" panose="02010600040101010101" pitchFamily="2" charset="-122"/>
                <a:ea typeface="华文楷体" panose="02010600040101010101" pitchFamily="2" charset="-122"/>
              </a:rPr>
              <a:t>),</a:t>
            </a:r>
            <a:r>
              <a:rPr lang="zh-CN" altLang="en-US" sz="2600" b="1" dirty="0">
                <a:latin typeface="华文楷体" panose="02010600040101010101" pitchFamily="2" charset="-122"/>
                <a:ea typeface="华文楷体" panose="02010600040101010101" pitchFamily="2" charset="-122"/>
              </a:rPr>
              <a:t>王安石忧愤去世。因封荆国公，故称“</a:t>
            </a:r>
            <a:r>
              <a:rPr lang="zh-CN" altLang="en-US" sz="2600" b="1" dirty="0">
                <a:solidFill>
                  <a:srgbClr val="FF0000"/>
                </a:solidFill>
                <a:latin typeface="华文楷体" panose="02010600040101010101" pitchFamily="2" charset="-122"/>
                <a:ea typeface="华文楷体" panose="02010600040101010101" pitchFamily="2" charset="-122"/>
              </a:rPr>
              <a:t>王荆公”</a:t>
            </a:r>
            <a:r>
              <a:rPr lang="zh-CN" altLang="en-US" sz="2600" b="1" dirty="0">
                <a:latin typeface="华文楷体" panose="02010600040101010101" pitchFamily="2" charset="-122"/>
                <a:ea typeface="华文楷体" panose="02010600040101010101" pitchFamily="2" charset="-122"/>
              </a:rPr>
              <a:t>。谥文，故又称</a:t>
            </a:r>
            <a:r>
              <a:rPr lang="zh-CN" altLang="en-US" sz="2600" b="1" dirty="0" smtClean="0">
                <a:solidFill>
                  <a:srgbClr val="FF0000"/>
                </a:solidFill>
                <a:latin typeface="华文楷体" panose="02010600040101010101" pitchFamily="2" charset="-122"/>
                <a:ea typeface="华文楷体" panose="02010600040101010101" pitchFamily="2" charset="-122"/>
              </a:rPr>
              <a:t>“王文公”</a:t>
            </a:r>
            <a:r>
              <a:rPr lang="zh-CN" altLang="en-US" sz="2600" b="1" dirty="0" smtClean="0">
                <a:latin typeface="华文楷体" panose="02010600040101010101" pitchFamily="2" charset="-122"/>
                <a:ea typeface="华文楷体" panose="02010600040101010101" pitchFamily="2" charset="-122"/>
              </a:rPr>
              <a:t>。</a:t>
            </a:r>
            <a:endParaRPr lang="en-US" altLang="zh-CN" sz="2600" b="1" dirty="0" smtClean="0">
              <a:latin typeface="华文楷体" panose="02010600040101010101" pitchFamily="2" charset="-122"/>
              <a:ea typeface="华文楷体" panose="02010600040101010101" pitchFamily="2" charset="-122"/>
            </a:endParaRPr>
          </a:p>
          <a:p>
            <a:pPr>
              <a:lnSpc>
                <a:spcPts val="2800"/>
              </a:lnSpc>
              <a:defRPr/>
            </a:pPr>
            <a:r>
              <a:rPr lang="zh-CN" altLang="en-US" sz="2600" b="1" dirty="0" smtClean="0">
                <a:latin typeface="华文楷体" panose="02010600040101010101" pitchFamily="2" charset="-122"/>
                <a:ea typeface="华文楷体" panose="02010600040101010101" pitchFamily="2" charset="-122"/>
              </a:rPr>
              <a:t>       </a:t>
            </a:r>
            <a:endParaRPr lang="en-US" altLang="zh-CN" sz="2600" b="1" dirty="0" smtClean="0">
              <a:latin typeface="华文楷体" panose="02010600040101010101" pitchFamily="2" charset="-122"/>
              <a:ea typeface="华文楷体" panose="02010600040101010101" pitchFamily="2" charset="-122"/>
            </a:endParaRPr>
          </a:p>
        </p:txBody>
      </p:sp>
      <p:sp>
        <p:nvSpPr>
          <p:cNvPr id="17" name="文本框 34"/>
          <p:cNvSpPr txBox="1"/>
          <p:nvPr/>
        </p:nvSpPr>
        <p:spPr>
          <a:xfrm>
            <a:off x="2110313" y="560436"/>
            <a:ext cx="4099568" cy="707886"/>
          </a:xfrm>
          <a:prstGeom prst="rect">
            <a:avLst/>
          </a:prstGeom>
          <a:noFill/>
        </p:spPr>
        <p:txBody>
          <a:bodyPr wrap="square" rtlCol="0">
            <a:spAutoFit/>
          </a:bodyPr>
          <a:lstStyle/>
          <a:p>
            <a:r>
              <a:rPr lang="zh-CN" altLang="en-US" sz="4000" b="1" dirty="0" smtClean="0">
                <a:solidFill>
                  <a:schemeClr val="tx1">
                    <a:lumMod val="85000"/>
                    <a:lumOff val="15000"/>
                  </a:schemeClr>
                </a:solidFill>
                <a:latin typeface="华文行楷" panose="02010800040101010101" pitchFamily="2" charset="-122"/>
                <a:ea typeface="华文行楷" panose="02010800040101010101" pitchFamily="2" charset="-122"/>
              </a:rPr>
              <a:t>一、走进作者</a:t>
            </a:r>
            <a:endParaRPr lang="zh-CN" altLang="en-US" sz="4000" b="1" dirty="0">
              <a:solidFill>
                <a:schemeClr val="tx1">
                  <a:lumMod val="85000"/>
                  <a:lumOff val="15000"/>
                </a:schemeClr>
              </a:solidFill>
              <a:latin typeface="华文行楷" panose="02010800040101010101" pitchFamily="2" charset="-122"/>
              <a:ea typeface="华文行楷" panose="02010800040101010101" pitchFamily="2" charset="-122"/>
            </a:endParaRPr>
          </a:p>
        </p:txBody>
      </p:sp>
      <p:pic>
        <p:nvPicPr>
          <p:cNvPr id="11" name="Picture 6" descr="wang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76457" y="1503776"/>
            <a:ext cx="3355520" cy="4597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资源 6@4x"/>
          <p:cNvPicPr>
            <a:picLocks noChangeAspect="1"/>
          </p:cNvPicPr>
          <p:nvPr/>
        </p:nvPicPr>
        <p:blipFill>
          <a:blip r:embed="rId1" cstate="print"/>
          <a:stretch>
            <a:fillRect/>
          </a:stretch>
        </p:blipFill>
        <p:spPr>
          <a:xfrm rot="8820000">
            <a:off x="165100" y="-29210"/>
            <a:ext cx="949325" cy="885825"/>
          </a:xfrm>
          <a:prstGeom prst="rect">
            <a:avLst/>
          </a:prstGeom>
        </p:spPr>
      </p:pic>
      <p:pic>
        <p:nvPicPr>
          <p:cNvPr id="8" name="图片 7" descr="2"/>
          <p:cNvPicPr>
            <a:picLocks noChangeAspect="1"/>
          </p:cNvPicPr>
          <p:nvPr/>
        </p:nvPicPr>
        <p:blipFill>
          <a:blip r:embed="rId2"/>
          <a:stretch>
            <a:fillRect/>
          </a:stretch>
        </p:blipFill>
        <p:spPr>
          <a:xfrm>
            <a:off x="635" y="-216535"/>
            <a:ext cx="2952115" cy="2200275"/>
          </a:xfrm>
          <a:prstGeom prst="rect">
            <a:avLst/>
          </a:prstGeom>
        </p:spPr>
      </p:pic>
      <p:pic>
        <p:nvPicPr>
          <p:cNvPr id="5" name="图片 4" descr="图片4"/>
          <p:cNvPicPr>
            <a:picLocks noChangeAspect="1"/>
          </p:cNvPicPr>
          <p:nvPr/>
        </p:nvPicPr>
        <p:blipFill>
          <a:blip r:embed="rId3"/>
          <a:stretch>
            <a:fillRect/>
          </a:stretch>
        </p:blipFill>
        <p:spPr>
          <a:xfrm>
            <a:off x="711835" y="155575"/>
            <a:ext cx="1120140" cy="1176020"/>
          </a:xfrm>
          <a:prstGeom prst="rect">
            <a:avLst/>
          </a:prstGeom>
        </p:spPr>
      </p:pic>
      <p:pic>
        <p:nvPicPr>
          <p:cNvPr id="7" name="图片 6"/>
          <p:cNvPicPr>
            <a:picLocks noChangeAspect="1"/>
          </p:cNvPicPr>
          <p:nvPr/>
        </p:nvPicPr>
        <p:blipFill>
          <a:blip r:embed="rId4">
            <a:extLst>
              <a:ext uri="{BEBA8EAE-BF5A-486C-A8C5-ECC9F3942E4B}">
                <a14:imgProps xmlns:a14="http://schemas.microsoft.com/office/drawing/2010/main">
                  <a14:imgLayer r:embed="rId5">
                    <a14:imgEffect>
                      <a14:colorTemperature colorTemp="10375"/>
                    </a14:imgEffect>
                    <a14:imgEffect>
                      <a14:saturation sat="58000"/>
                    </a14:imgEffect>
                  </a14:imgLayer>
                </a14:imgProps>
              </a:ext>
              <a:ext uri="{28A0092B-C50C-407E-A947-70E740481C1C}">
                <a14:useLocalDpi xmlns:a14="http://schemas.microsoft.com/office/drawing/2010/main" val="0"/>
              </a:ext>
            </a:extLst>
          </a:blip>
          <a:stretch>
            <a:fillRect/>
          </a:stretch>
        </p:blipFill>
        <p:spPr>
          <a:xfrm>
            <a:off x="9789160" y="2468245"/>
            <a:ext cx="3719195" cy="5313045"/>
          </a:xfrm>
          <a:prstGeom prst="rect">
            <a:avLst/>
          </a:prstGeom>
        </p:spPr>
      </p:pic>
      <p:pic>
        <p:nvPicPr>
          <p:cNvPr id="10" name="图片 9" descr="2"/>
          <p:cNvPicPr>
            <a:picLocks noChangeAspect="1"/>
          </p:cNvPicPr>
          <p:nvPr/>
        </p:nvPicPr>
        <p:blipFill>
          <a:blip r:embed="rId2"/>
          <a:stretch>
            <a:fillRect/>
          </a:stretch>
        </p:blipFill>
        <p:spPr>
          <a:xfrm rot="20220000">
            <a:off x="635" y="-15875"/>
            <a:ext cx="2952115" cy="2200275"/>
          </a:xfrm>
          <a:prstGeom prst="rect">
            <a:avLst/>
          </a:prstGeom>
        </p:spPr>
      </p:pic>
      <p:sp>
        <p:nvSpPr>
          <p:cNvPr id="14" name="TextBox 13"/>
          <p:cNvSpPr txBox="1"/>
          <p:nvPr/>
        </p:nvSpPr>
        <p:spPr>
          <a:xfrm>
            <a:off x="-2846177" y="685264"/>
            <a:ext cx="5326827" cy="646331"/>
          </a:xfrm>
          <a:prstGeom prst="rect">
            <a:avLst/>
          </a:prstGeom>
          <a:noFill/>
        </p:spPr>
        <p:txBody>
          <a:bodyPr wrap="square" rtlCol="0">
            <a:spAutoFit/>
          </a:bodyPr>
          <a:lstStyle/>
          <a:p>
            <a:r>
              <a:rPr lang="en-US" b="1" dirty="0"/>
              <a:t> </a:t>
            </a:r>
            <a:endParaRPr lang="zh-CN" altLang="en-US" dirty="0"/>
          </a:p>
          <a:p>
            <a:endParaRPr lang="zh-CN" altLang="en-US" dirty="0"/>
          </a:p>
        </p:txBody>
      </p:sp>
      <p:sp>
        <p:nvSpPr>
          <p:cNvPr id="9" name="矩形 8"/>
          <p:cNvSpPr/>
          <p:nvPr/>
        </p:nvSpPr>
        <p:spPr>
          <a:xfrm>
            <a:off x="567055" y="1662430"/>
            <a:ext cx="10916285" cy="5477510"/>
          </a:xfrm>
          <a:prstGeom prst="rect">
            <a:avLst/>
          </a:prstGeom>
        </p:spPr>
        <p:txBody>
          <a:bodyPr wrap="square">
            <a:spAutoFit/>
          </a:bodyPr>
          <a:lstStyle/>
          <a:p>
            <a:pPr>
              <a:lnSpc>
                <a:spcPts val="2800"/>
              </a:lnSpc>
              <a:defRPr/>
            </a:pPr>
            <a:r>
              <a:rPr lang="zh-CN" altLang="en-US" sz="2600" b="1" dirty="0" smtClean="0">
                <a:latin typeface="华文楷体" panose="02010600040101010101" pitchFamily="2" charset="-122"/>
                <a:ea typeface="华文楷体" panose="02010600040101010101" pitchFamily="2" charset="-122"/>
              </a:rPr>
              <a:t>     人习于苟且</a:t>
            </a:r>
            <a:r>
              <a:rPr lang="zh-CN" altLang="en-US" sz="2600" b="1" dirty="0" smtClean="0">
                <a:solidFill>
                  <a:srgbClr val="FF0000"/>
                </a:solidFill>
                <a:latin typeface="华文楷体" panose="02010600040101010101" pitchFamily="2" charset="-122"/>
                <a:ea typeface="华文楷体" panose="02010600040101010101" pitchFamily="2" charset="-122"/>
              </a:rPr>
              <a:t>【</a:t>
            </a:r>
            <a:r>
              <a:rPr lang="zh-CN" altLang="en-US" sz="2600" b="1" dirty="0" smtClean="0">
                <a:solidFill>
                  <a:srgbClr val="FF0000"/>
                </a:solidFill>
                <a:latin typeface="华文楷体" panose="02010600040101010101" pitchFamily="2" charset="-122"/>
                <a:ea typeface="华文楷体" panose="02010600040101010101" pitchFamily="2" charset="-122"/>
                <a:sym typeface="+mn-ea"/>
              </a:rPr>
              <a:t>得过且过</a:t>
            </a:r>
            <a:r>
              <a:rPr lang="zh-CN" altLang="en-US" sz="2600" b="1" dirty="0" smtClean="0">
                <a:solidFill>
                  <a:srgbClr val="FF0000"/>
                </a:solidFill>
                <a:latin typeface="华文楷体" panose="02010600040101010101" pitchFamily="2" charset="-122"/>
                <a:ea typeface="华文楷体" panose="02010600040101010101" pitchFamily="2" charset="-122"/>
              </a:rPr>
              <a:t>】</a:t>
            </a:r>
            <a:r>
              <a:rPr lang="zh-CN" altLang="en-US" sz="2600" b="1" dirty="0" smtClean="0">
                <a:latin typeface="华文楷体" panose="02010600040101010101" pitchFamily="2" charset="-122"/>
                <a:ea typeface="华文楷体" panose="02010600040101010101" pitchFamily="2" charset="-122"/>
              </a:rPr>
              <a:t>非一日，士大夫多</a:t>
            </a:r>
            <a:r>
              <a:rPr lang="zh-CN" altLang="en-US" sz="2600" b="1" dirty="0" smtClean="0">
                <a:solidFill>
                  <a:schemeClr val="accent5"/>
                </a:solidFill>
                <a:latin typeface="华文楷体" panose="02010600040101010101" pitchFamily="2" charset="-122"/>
                <a:ea typeface="华文楷体" panose="02010600040101010101" pitchFamily="2" charset="-122"/>
              </a:rPr>
              <a:t>以[把]</a:t>
            </a:r>
            <a:r>
              <a:rPr lang="zh-CN" altLang="en-US" sz="2600" b="1" dirty="0" smtClean="0">
                <a:latin typeface="华文楷体" panose="02010600040101010101" pitchFamily="2" charset="-122"/>
                <a:ea typeface="华文楷体" panose="02010600040101010101" pitchFamily="2" charset="-122"/>
              </a:rPr>
              <a:t>不恤</a:t>
            </a:r>
            <a:r>
              <a:rPr lang="zh-CN" altLang="en-US" sz="2600" b="1" dirty="0" smtClean="0">
                <a:solidFill>
                  <a:srgbClr val="FF0000"/>
                </a:solidFill>
                <a:latin typeface="华文楷体" panose="02010600040101010101" pitchFamily="2" charset="-122"/>
                <a:ea typeface="华文楷体" panose="02010600040101010101" pitchFamily="2" charset="-122"/>
              </a:rPr>
              <a:t>【顾念】</a:t>
            </a:r>
            <a:r>
              <a:rPr lang="zh-CN" altLang="en-US" sz="2600" b="1" dirty="0" smtClean="0">
                <a:latin typeface="华文楷体" panose="02010600040101010101" pitchFamily="2" charset="-122"/>
                <a:ea typeface="华文楷体" panose="02010600040101010101" pitchFamily="2" charset="-122"/>
              </a:rPr>
              <a:t>国事、同俗自媚于众</a:t>
            </a:r>
            <a:r>
              <a:rPr lang="zh-CN" altLang="en-US" sz="2600" b="1" dirty="0" smtClean="0">
                <a:solidFill>
                  <a:srgbClr val="FF0000"/>
                </a:solidFill>
                <a:latin typeface="华文楷体" panose="02010600040101010101" pitchFamily="2" charset="-122"/>
                <a:ea typeface="华文楷体" panose="02010600040101010101" pitchFamily="2" charset="-122"/>
              </a:rPr>
              <a:t>【附和世俗、讨好众人。媚: 形容词用作动词，谄媚</a:t>
            </a:r>
            <a:r>
              <a:rPr lang="zh-CN" altLang="en-US" sz="2600" b="1" dirty="0" smtClean="0">
                <a:solidFill>
                  <a:srgbClr val="FF0000"/>
                </a:solidFill>
                <a:latin typeface="华文楷体" panose="02010600040101010101" pitchFamily="2" charset="-122"/>
                <a:ea typeface="华文楷体" panose="02010600040101010101" pitchFamily="2" charset="-122"/>
                <a:sym typeface="+mn-ea"/>
              </a:rPr>
              <a:t>】</a:t>
            </a:r>
            <a:r>
              <a:rPr lang="zh-CN" altLang="en-US" sz="2600" b="1" dirty="0" smtClean="0">
                <a:latin typeface="华文楷体" panose="02010600040101010101" pitchFamily="2" charset="-122"/>
                <a:ea typeface="华文楷体" panose="02010600040101010101" pitchFamily="2" charset="-122"/>
              </a:rPr>
              <a:t>为善</a:t>
            </a:r>
            <a:r>
              <a:rPr lang="zh-CN" altLang="en-US" sz="2600" b="1" dirty="0" smtClean="0">
                <a:solidFill>
                  <a:srgbClr val="FF0000"/>
                </a:solidFill>
                <a:latin typeface="华文楷体" panose="02010600040101010101" pitchFamily="2" charset="-122"/>
                <a:ea typeface="华文楷体" panose="02010600040101010101" pitchFamily="2" charset="-122"/>
              </a:rPr>
              <a:t>【形容词作名词，好事】</a:t>
            </a:r>
            <a:r>
              <a:rPr lang="zh-CN" altLang="en-US" sz="2600" b="1" dirty="0" smtClean="0">
                <a:latin typeface="华文楷体" panose="02010600040101010101" pitchFamily="2" charset="-122"/>
                <a:ea typeface="华文楷体" panose="02010600040101010101" pitchFamily="2" charset="-122"/>
              </a:rPr>
              <a:t>。上</a:t>
            </a:r>
            <a:r>
              <a:rPr lang="zh-CN" altLang="en-US" sz="2600" b="1" dirty="0" smtClean="0">
                <a:solidFill>
                  <a:schemeClr val="accent5"/>
                </a:solidFill>
                <a:latin typeface="华文楷体" panose="02010600040101010101" pitchFamily="2" charset="-122"/>
                <a:ea typeface="华文楷体" panose="02010600040101010101" pitchFamily="2" charset="-122"/>
              </a:rPr>
              <a:t>乃[才</a:t>
            </a:r>
            <a:r>
              <a:rPr lang="zh-CN" altLang="en-US" sz="2600" b="1" dirty="0" smtClean="0">
                <a:latin typeface="华文楷体" panose="02010600040101010101" pitchFamily="2" charset="-122"/>
                <a:ea typeface="华文楷体" panose="02010600040101010101" pitchFamily="2" charset="-122"/>
              </a:rPr>
              <a:t>]欲变此，</a:t>
            </a:r>
            <a:r>
              <a:rPr lang="zh-CN" altLang="en-US" sz="2600" b="1" u="sng" dirty="0" smtClean="0">
                <a:latin typeface="华文楷体" panose="02010600040101010101" pitchFamily="2" charset="-122"/>
                <a:ea typeface="华文楷体" panose="02010600040101010101" pitchFamily="2" charset="-122"/>
              </a:rPr>
              <a:t>而某不量敌之众寡</a:t>
            </a:r>
            <a:r>
              <a:rPr lang="zh-CN" altLang="en-US" sz="2600" b="1" dirty="0" smtClean="0">
                <a:latin typeface="华文楷体" panose="02010600040101010101" pitchFamily="2" charset="-122"/>
                <a:ea typeface="华文楷体" panose="02010600040101010101" pitchFamily="2" charset="-122"/>
              </a:rPr>
              <a:t>，欲出力助上以抗</a:t>
            </a:r>
            <a:r>
              <a:rPr lang="zh-CN" altLang="en-US" sz="2600" b="1" dirty="0" smtClean="0">
                <a:solidFill>
                  <a:srgbClr val="FF0000"/>
                </a:solidFill>
                <a:latin typeface="华文楷体" panose="02010600040101010101" pitchFamily="2" charset="-122"/>
                <a:ea typeface="华文楷体" panose="02010600040101010101" pitchFamily="2" charset="-122"/>
              </a:rPr>
              <a:t>【</a:t>
            </a:r>
            <a:r>
              <a:rPr lang="zh-CN" altLang="en-US" sz="2600" b="1" dirty="0" smtClean="0">
                <a:solidFill>
                  <a:srgbClr val="FF0000"/>
                </a:solidFill>
                <a:latin typeface="华文楷体" panose="02010600040101010101" pitchFamily="2" charset="-122"/>
                <a:ea typeface="华文楷体" panose="02010600040101010101" pitchFamily="2" charset="-122"/>
                <a:sym typeface="+mn-ea"/>
              </a:rPr>
              <a:t>对抗</a:t>
            </a:r>
            <a:r>
              <a:rPr lang="zh-CN" altLang="en-US" sz="2600" b="1" dirty="0" smtClean="0">
                <a:solidFill>
                  <a:srgbClr val="FF0000"/>
                </a:solidFill>
                <a:latin typeface="华文楷体" panose="02010600040101010101" pitchFamily="2" charset="-122"/>
                <a:ea typeface="华文楷体" panose="02010600040101010101" pitchFamily="2" charset="-122"/>
              </a:rPr>
              <a:t>】</a:t>
            </a:r>
            <a:r>
              <a:rPr lang="zh-CN" altLang="en-US" sz="2600" b="1" dirty="0" smtClean="0">
                <a:latin typeface="华文楷体" panose="02010600040101010101" pitchFamily="2" charset="-122"/>
                <a:ea typeface="华文楷体" panose="02010600040101010101" pitchFamily="2" charset="-122"/>
              </a:rPr>
              <a:t>之，则众</a:t>
            </a:r>
            <a:r>
              <a:rPr lang="zh-CN" altLang="en-US" sz="2600" b="1" dirty="0" smtClean="0">
                <a:solidFill>
                  <a:schemeClr val="accent5"/>
                </a:solidFill>
                <a:latin typeface="华文楷体" panose="02010600040101010101" pitchFamily="2" charset="-122"/>
                <a:ea typeface="华文楷体" panose="02010600040101010101" pitchFamily="2" charset="-122"/>
              </a:rPr>
              <a:t>何为[为什么]</a:t>
            </a:r>
            <a:r>
              <a:rPr lang="zh-CN" altLang="en-US" sz="2600" b="1" dirty="0" smtClean="0">
                <a:latin typeface="华文楷体" panose="02010600040101010101" pitchFamily="2" charset="-122"/>
                <a:ea typeface="华文楷体" panose="02010600040101010101" pitchFamily="2" charset="-122"/>
              </a:rPr>
              <a:t>而不汹汹</a:t>
            </a:r>
            <a:r>
              <a:rPr lang="zh-CN" altLang="en-US" sz="2600" b="1" dirty="0" smtClean="0">
                <a:solidFill>
                  <a:srgbClr val="FF0000"/>
                </a:solidFill>
                <a:latin typeface="华文楷体" panose="02010600040101010101" pitchFamily="2" charset="-122"/>
                <a:ea typeface="华文楷体" panose="02010600040101010101" pitchFamily="2" charset="-122"/>
              </a:rPr>
              <a:t>【这里指反对新法的吵闹之声</a:t>
            </a:r>
            <a:r>
              <a:rPr lang="zh-CN" altLang="en-US" sz="2600" b="1" dirty="0" smtClean="0">
                <a:solidFill>
                  <a:srgbClr val="FF0000"/>
                </a:solidFill>
                <a:latin typeface="华文楷体" panose="02010600040101010101" pitchFamily="2" charset="-122"/>
                <a:ea typeface="华文楷体" panose="02010600040101010101" pitchFamily="2" charset="-122"/>
                <a:sym typeface="+mn-ea"/>
              </a:rPr>
              <a:t>】</a:t>
            </a:r>
            <a:r>
              <a:rPr lang="zh-CN" altLang="en-US" sz="2600" b="1" dirty="0" smtClean="0">
                <a:latin typeface="华文楷体" panose="02010600040101010101" pitchFamily="2" charset="-122"/>
                <a:ea typeface="华文楷体" panose="02010600040101010101" pitchFamily="2" charset="-122"/>
              </a:rPr>
              <a:t>然？盘庚</a:t>
            </a:r>
            <a:r>
              <a:rPr lang="zh-CN" altLang="en-US" sz="2600" b="1" dirty="0" smtClean="0">
                <a:solidFill>
                  <a:schemeClr val="accent5"/>
                </a:solidFill>
                <a:latin typeface="华文楷体" panose="02010600040101010101" pitchFamily="2" charset="-122"/>
                <a:ea typeface="华文楷体" panose="02010600040101010101" pitchFamily="2" charset="-122"/>
              </a:rPr>
              <a:t>之[放在主谓之间，取独]</a:t>
            </a:r>
            <a:r>
              <a:rPr lang="zh-CN" altLang="en-US" sz="2600" b="1" dirty="0" smtClean="0">
                <a:latin typeface="华文楷体" panose="02010600040101010101" pitchFamily="2" charset="-122"/>
                <a:ea typeface="华文楷体" panose="02010600040101010101" pitchFamily="2" charset="-122"/>
              </a:rPr>
              <a:t>迁，胥怨</a:t>
            </a:r>
            <a:r>
              <a:rPr lang="zh-CN" altLang="en-US" sz="2600" b="1" dirty="0" smtClean="0">
                <a:solidFill>
                  <a:srgbClr val="FF0000"/>
                </a:solidFill>
                <a:latin typeface="华文楷体" panose="02010600040101010101" pitchFamily="2" charset="-122"/>
                <a:ea typeface="华文楷体" panose="02010600040101010101" pitchFamily="2" charset="-122"/>
              </a:rPr>
              <a:t>【</a:t>
            </a:r>
            <a:r>
              <a:rPr lang="zh-CN" altLang="en-US" sz="2600" b="1" dirty="0" smtClean="0">
                <a:solidFill>
                  <a:srgbClr val="FF0000"/>
                </a:solidFill>
                <a:latin typeface="华文楷体" panose="02010600040101010101" pitchFamily="2" charset="-122"/>
                <a:ea typeface="华文楷体" panose="02010600040101010101" pitchFamily="2" charset="-122"/>
                <a:sym typeface="+mn-ea"/>
              </a:rPr>
              <a:t>相怨。多指百姓对上的怨恨。胥: 互相</a:t>
            </a:r>
            <a:r>
              <a:rPr lang="zh-CN" altLang="en-US" sz="2600" b="1" dirty="0" smtClean="0">
                <a:solidFill>
                  <a:srgbClr val="FF0000"/>
                </a:solidFill>
                <a:latin typeface="华文楷体" panose="02010600040101010101" pitchFamily="2" charset="-122"/>
                <a:ea typeface="华文楷体" panose="02010600040101010101" pitchFamily="2" charset="-122"/>
              </a:rPr>
              <a:t>】</a:t>
            </a:r>
            <a:r>
              <a:rPr lang="zh-CN" altLang="en-US" sz="2600" b="1" dirty="0" smtClean="0">
                <a:latin typeface="华文楷体" panose="02010600040101010101" pitchFamily="2" charset="-122"/>
                <a:ea typeface="华文楷体" panose="02010600040101010101" pitchFamily="2" charset="-122"/>
              </a:rPr>
              <a:t>者民也，非特</a:t>
            </a:r>
            <a:r>
              <a:rPr lang="zh-CN" altLang="en-US" sz="2600" b="1" dirty="0" smtClean="0">
                <a:solidFill>
                  <a:srgbClr val="FF0000"/>
                </a:solidFill>
                <a:latin typeface="华文楷体" panose="02010600040101010101" pitchFamily="2" charset="-122"/>
                <a:ea typeface="华文楷体" panose="02010600040101010101" pitchFamily="2" charset="-122"/>
              </a:rPr>
              <a:t>【不只是】</a:t>
            </a:r>
            <a:r>
              <a:rPr lang="en-US" altLang="zh-CN" sz="2600" b="1" dirty="0" smtClean="0">
                <a:latin typeface="华文楷体" panose="02010600040101010101" pitchFamily="2" charset="-122"/>
                <a:ea typeface="华文楷体" panose="02010600040101010101" pitchFamily="2" charset="-122"/>
              </a:rPr>
              <a:t>朝廷士大而已。盘庚不为</a:t>
            </a:r>
            <a:r>
              <a:rPr lang="zh-CN" altLang="en-US" sz="2600" b="1" dirty="0" smtClean="0">
                <a:solidFill>
                  <a:srgbClr val="FF0000"/>
                </a:solidFill>
                <a:latin typeface="华文楷体" panose="02010600040101010101" pitchFamily="2" charset="-122"/>
                <a:ea typeface="华文楷体" panose="02010600040101010101" pitchFamily="2" charset="-122"/>
              </a:rPr>
              <a:t>【</a:t>
            </a:r>
            <a:r>
              <a:rPr lang="zh-CN" altLang="en-US" sz="2600" b="1" dirty="0" smtClean="0">
                <a:solidFill>
                  <a:srgbClr val="FF0000"/>
                </a:solidFill>
                <a:latin typeface="华文楷体" panose="02010600040101010101" pitchFamily="2" charset="-122"/>
                <a:ea typeface="华文楷体" panose="02010600040101010101" pitchFamily="2" charset="-122"/>
                <a:sym typeface="+mn-ea"/>
              </a:rPr>
              <a:t>因为</a:t>
            </a:r>
            <a:r>
              <a:rPr lang="zh-CN" altLang="en-US" sz="2600" b="1" dirty="0" smtClean="0">
                <a:solidFill>
                  <a:srgbClr val="FF0000"/>
                </a:solidFill>
                <a:latin typeface="华文楷体" panose="02010600040101010101" pitchFamily="2" charset="-122"/>
                <a:ea typeface="华文楷体" panose="02010600040101010101" pitchFamily="2" charset="-122"/>
              </a:rPr>
              <a:t>】</a:t>
            </a:r>
            <a:r>
              <a:rPr lang="en-US" altLang="zh-CN" sz="2600" b="1" dirty="0" smtClean="0">
                <a:latin typeface="华文楷体" panose="02010600040101010101" pitchFamily="2" charset="-122"/>
                <a:ea typeface="华文楷体" panose="02010600040101010101" pitchFamily="2" charset="-122"/>
              </a:rPr>
              <a:t>怨者故改其度</a:t>
            </a:r>
            <a:r>
              <a:rPr lang="zh-CN" altLang="en-US" sz="2600" b="1" dirty="0" smtClean="0">
                <a:solidFill>
                  <a:srgbClr val="FF0000"/>
                </a:solidFill>
                <a:latin typeface="华文楷体" panose="02010600040101010101" pitchFamily="2" charset="-122"/>
                <a:ea typeface="华文楷体" panose="02010600040101010101" pitchFamily="2" charset="-122"/>
              </a:rPr>
              <a:t>【</a:t>
            </a:r>
            <a:r>
              <a:rPr lang="zh-CN" altLang="en-US" sz="2600" b="1" dirty="0" smtClean="0">
                <a:solidFill>
                  <a:srgbClr val="FF0000"/>
                </a:solidFill>
                <a:latin typeface="华文楷体" panose="02010600040101010101" pitchFamily="2" charset="-122"/>
                <a:ea typeface="华文楷体" panose="02010600040101010101" pitchFamily="2" charset="-122"/>
                <a:sym typeface="+mn-ea"/>
              </a:rPr>
              <a:t>计划，主张</a:t>
            </a:r>
            <a:r>
              <a:rPr lang="zh-CN" altLang="en-US" sz="2600" b="1" dirty="0" smtClean="0">
                <a:solidFill>
                  <a:srgbClr val="FF0000"/>
                </a:solidFill>
                <a:latin typeface="华文楷体" panose="02010600040101010101" pitchFamily="2" charset="-122"/>
                <a:ea typeface="华文楷体" panose="02010600040101010101" pitchFamily="2" charset="-122"/>
              </a:rPr>
              <a:t>】</a:t>
            </a:r>
            <a:r>
              <a:rPr lang="en-US" altLang="zh-CN" sz="2600" b="1" dirty="0" smtClean="0">
                <a:latin typeface="华文楷体" panose="02010600040101010101" pitchFamily="2" charset="-122"/>
                <a:ea typeface="华文楷体" panose="02010600040101010101" pitchFamily="2" charset="-122"/>
              </a:rPr>
              <a:t>。度</a:t>
            </a:r>
            <a:r>
              <a:rPr lang="zh-CN" altLang="en-US" sz="2600" b="1" dirty="0" smtClean="0">
                <a:solidFill>
                  <a:srgbClr val="FF0000"/>
                </a:solidFill>
                <a:latin typeface="华文楷体" panose="02010600040101010101" pitchFamily="2" charset="-122"/>
                <a:ea typeface="华文楷体" panose="02010600040101010101" pitchFamily="2" charset="-122"/>
              </a:rPr>
              <a:t>【</a:t>
            </a:r>
            <a:r>
              <a:rPr lang="zh-CN" altLang="en-US" sz="2600" b="1" dirty="0" smtClean="0">
                <a:solidFill>
                  <a:srgbClr val="FF0000"/>
                </a:solidFill>
                <a:latin typeface="华文楷体" panose="02010600040101010101" pitchFamily="2" charset="-122"/>
                <a:ea typeface="华文楷体" panose="02010600040101010101" pitchFamily="2" charset="-122"/>
                <a:sym typeface="+mn-ea"/>
              </a:rPr>
              <a:t>考虑</a:t>
            </a:r>
            <a:r>
              <a:rPr lang="zh-CN" altLang="en-US" sz="2600" b="1" dirty="0" smtClean="0">
                <a:solidFill>
                  <a:srgbClr val="FF0000"/>
                </a:solidFill>
                <a:latin typeface="华文楷体" panose="02010600040101010101" pitchFamily="2" charset="-122"/>
                <a:ea typeface="华文楷体" panose="02010600040101010101" pitchFamily="2" charset="-122"/>
              </a:rPr>
              <a:t>】</a:t>
            </a:r>
            <a:r>
              <a:rPr lang="en-US" altLang="zh-CN" sz="2600" b="1" dirty="0" smtClean="0">
                <a:latin typeface="华文楷体" panose="02010600040101010101" pitchFamily="2" charset="-122"/>
                <a:ea typeface="华文楷体" panose="02010600040101010101" pitchFamily="2" charset="-122"/>
              </a:rPr>
              <a:t>义</a:t>
            </a:r>
            <a:r>
              <a:rPr lang="zh-CN" altLang="en-US" sz="2600" b="1" dirty="0" smtClean="0">
                <a:solidFill>
                  <a:srgbClr val="FF0000"/>
                </a:solidFill>
                <a:latin typeface="华文楷体" panose="02010600040101010101" pitchFamily="2" charset="-122"/>
                <a:ea typeface="华文楷体" panose="02010600040101010101" pitchFamily="2" charset="-122"/>
              </a:rPr>
              <a:t>【</a:t>
            </a:r>
            <a:r>
              <a:rPr lang="zh-CN" altLang="en-US" sz="2600" b="1" dirty="0" smtClean="0">
                <a:solidFill>
                  <a:srgbClr val="FF0000"/>
                </a:solidFill>
                <a:latin typeface="华文楷体" panose="02010600040101010101" pitchFamily="2" charset="-122"/>
                <a:ea typeface="华文楷体" panose="02010600040101010101" pitchFamily="2" charset="-122"/>
                <a:sym typeface="+mn-ea"/>
              </a:rPr>
              <a:t>合乎情理</a:t>
            </a:r>
            <a:r>
              <a:rPr lang="zh-CN" altLang="en-US" sz="2600" b="1" dirty="0" smtClean="0">
                <a:solidFill>
                  <a:srgbClr val="FF0000"/>
                </a:solidFill>
                <a:latin typeface="华文楷体" panose="02010600040101010101" pitchFamily="2" charset="-122"/>
                <a:ea typeface="华文楷体" panose="02010600040101010101" pitchFamily="2" charset="-122"/>
              </a:rPr>
              <a:t>】</a:t>
            </a:r>
            <a:r>
              <a:rPr lang="en-US" altLang="zh-CN" sz="2600" b="1" dirty="0" smtClean="0">
                <a:latin typeface="华文楷体" panose="02010600040101010101" pitchFamily="2" charset="-122"/>
                <a:ea typeface="华文楷体" panose="02010600040101010101" pitchFamily="2" charset="-122"/>
              </a:rPr>
              <a:t>而后动</a:t>
            </a:r>
            <a:r>
              <a:rPr lang="zh-CN" altLang="en-US" sz="2600" b="1" dirty="0" smtClean="0">
                <a:latin typeface="华文楷体" panose="02010600040101010101" pitchFamily="2" charset="-122"/>
                <a:ea typeface="华文楷体" panose="02010600040101010101" pitchFamily="2" charset="-122"/>
              </a:rPr>
              <a:t>，</a:t>
            </a:r>
            <a:r>
              <a:rPr lang="en-US" altLang="zh-CN" sz="2600" b="1" dirty="0" smtClean="0">
                <a:latin typeface="华文楷体" panose="02010600040101010101" pitchFamily="2" charset="-122"/>
                <a:ea typeface="华文楷体" panose="02010600040101010101" pitchFamily="2" charset="-122"/>
              </a:rPr>
              <a:t>是</a:t>
            </a:r>
            <a:r>
              <a:rPr lang="zh-CN" altLang="en-US" sz="2600" b="1" dirty="0" smtClean="0">
                <a:solidFill>
                  <a:srgbClr val="FF0000"/>
                </a:solidFill>
                <a:latin typeface="华文楷体" panose="02010600040101010101" pitchFamily="2" charset="-122"/>
                <a:ea typeface="华文楷体" panose="02010600040101010101" pitchFamily="2" charset="-122"/>
              </a:rPr>
              <a:t>【认为正确】</a:t>
            </a:r>
            <a:r>
              <a:rPr lang="en-US" altLang="zh-CN" sz="2600" b="1" dirty="0" smtClean="0">
                <a:latin typeface="华文楷体" panose="02010600040101010101" pitchFamily="2" charset="-122"/>
                <a:ea typeface="华文楷体" panose="02010600040101010101" pitchFamily="2" charset="-122"/>
              </a:rPr>
              <a:t>而不见可</a:t>
            </a:r>
            <a:r>
              <a:rPr lang="zh-CN" altLang="en-US" sz="2600" b="1" dirty="0" smtClean="0">
                <a:solidFill>
                  <a:srgbClr val="FF0000"/>
                </a:solidFill>
                <a:latin typeface="华文楷体" panose="02010600040101010101" pitchFamily="2" charset="-122"/>
                <a:ea typeface="华文楷体" panose="02010600040101010101" pitchFamily="2" charset="-122"/>
              </a:rPr>
              <a:t>【</a:t>
            </a:r>
            <a:r>
              <a:rPr lang="zh-CN" altLang="en-US" sz="2600" b="1" dirty="0" smtClean="0">
                <a:solidFill>
                  <a:srgbClr val="FF0000"/>
                </a:solidFill>
                <a:latin typeface="华文楷体" panose="02010600040101010101" pitchFamily="2" charset="-122"/>
                <a:ea typeface="华文楷体" panose="02010600040101010101" pitchFamily="2" charset="-122"/>
                <a:sym typeface="+mn-ea"/>
              </a:rPr>
              <a:t>值得</a:t>
            </a:r>
            <a:r>
              <a:rPr lang="zh-CN" altLang="en-US" sz="2600" b="1" dirty="0" smtClean="0">
                <a:solidFill>
                  <a:srgbClr val="FF0000"/>
                </a:solidFill>
                <a:latin typeface="华文楷体" panose="02010600040101010101" pitchFamily="2" charset="-122"/>
                <a:ea typeface="华文楷体" panose="02010600040101010101" pitchFamily="2" charset="-122"/>
              </a:rPr>
              <a:t>】</a:t>
            </a:r>
            <a:r>
              <a:rPr lang="en-US" altLang="zh-CN" sz="2600" b="1" dirty="0" smtClean="0">
                <a:latin typeface="华文楷体" panose="02010600040101010101" pitchFamily="2" charset="-122"/>
                <a:ea typeface="华文楷体" panose="02010600040101010101" pitchFamily="2" charset="-122"/>
              </a:rPr>
              <a:t>悔</a:t>
            </a:r>
            <a:r>
              <a:rPr lang="zh-CN" altLang="en-US" sz="2600" b="1" dirty="0" smtClean="0">
                <a:solidFill>
                  <a:srgbClr val="FF0000"/>
                </a:solidFill>
                <a:latin typeface="华文楷体" panose="02010600040101010101" pitchFamily="2" charset="-122"/>
                <a:ea typeface="华文楷体" panose="02010600040101010101" pitchFamily="2" charset="-122"/>
              </a:rPr>
              <a:t>【</a:t>
            </a:r>
            <a:r>
              <a:rPr lang="zh-CN" altLang="en-US" sz="2600" b="1" dirty="0" smtClean="0">
                <a:solidFill>
                  <a:srgbClr val="FF0000"/>
                </a:solidFill>
                <a:latin typeface="华文楷体" panose="02010600040101010101" pitchFamily="2" charset="-122"/>
                <a:ea typeface="华文楷体" panose="02010600040101010101" pitchFamily="2" charset="-122"/>
                <a:sym typeface="+mn-ea"/>
              </a:rPr>
              <a:t>后悔</a:t>
            </a:r>
            <a:r>
              <a:rPr lang="zh-CN" altLang="en-US" sz="2600" b="1" dirty="0" smtClean="0">
                <a:solidFill>
                  <a:srgbClr val="FF0000"/>
                </a:solidFill>
                <a:latin typeface="华文楷体" panose="02010600040101010101" pitchFamily="2" charset="-122"/>
                <a:ea typeface="华文楷体" panose="02010600040101010101" pitchFamily="2" charset="-122"/>
              </a:rPr>
              <a:t>】</a:t>
            </a:r>
            <a:r>
              <a:rPr lang="en-US" altLang="zh-CN" sz="2600" b="1" dirty="0" smtClean="0">
                <a:latin typeface="华文楷体" panose="02010600040101010101" pitchFamily="2" charset="-122"/>
                <a:ea typeface="华文楷体" panose="02010600040101010101" pitchFamily="2" charset="-122"/>
              </a:rPr>
              <a:t>故也。</a:t>
            </a:r>
            <a:r>
              <a:rPr lang="en-US" altLang="zh-CN" sz="2600" b="1" u="sng" dirty="0" smtClean="0">
                <a:latin typeface="华文楷体" panose="02010600040101010101" pitchFamily="2" charset="-122"/>
                <a:ea typeface="华文楷体" panose="02010600040101010101" pitchFamily="2" charset="-122"/>
              </a:rPr>
              <a:t>如君实责</a:t>
            </a:r>
            <a:r>
              <a:rPr lang="zh-CN" altLang="en-US" sz="2600" b="1" u="sng" dirty="0" smtClean="0">
                <a:solidFill>
                  <a:srgbClr val="FF0000"/>
                </a:solidFill>
                <a:latin typeface="华文楷体" panose="02010600040101010101" pitchFamily="2" charset="-122"/>
                <a:ea typeface="华文楷体" panose="02010600040101010101" pitchFamily="2" charset="-122"/>
              </a:rPr>
              <a:t>【</a:t>
            </a:r>
            <a:r>
              <a:rPr lang="zh-CN" altLang="en-US" sz="2600" b="1" u="sng" dirty="0" smtClean="0">
                <a:solidFill>
                  <a:srgbClr val="FF0000"/>
                </a:solidFill>
                <a:latin typeface="华文楷体" panose="02010600040101010101" pitchFamily="2" charset="-122"/>
                <a:ea typeface="华文楷体" panose="02010600040101010101" pitchFamily="2" charset="-122"/>
                <a:sym typeface="+mn-ea"/>
              </a:rPr>
              <a:t>责备</a:t>
            </a:r>
            <a:r>
              <a:rPr lang="zh-CN" altLang="en-US" sz="2600" b="1" u="sng" dirty="0" smtClean="0">
                <a:solidFill>
                  <a:srgbClr val="FF0000"/>
                </a:solidFill>
                <a:latin typeface="华文楷体" panose="02010600040101010101" pitchFamily="2" charset="-122"/>
                <a:ea typeface="华文楷体" panose="02010600040101010101" pitchFamily="2" charset="-122"/>
              </a:rPr>
              <a:t>】</a:t>
            </a:r>
            <a:r>
              <a:rPr lang="en-US" altLang="zh-CN" sz="2600" b="1" u="sng" dirty="0" smtClean="0">
                <a:latin typeface="华文楷体" panose="02010600040101010101" pitchFamily="2" charset="-122"/>
                <a:ea typeface="华文楷体" panose="02010600040101010101" pitchFamily="2" charset="-122"/>
              </a:rPr>
              <a:t>我</a:t>
            </a:r>
            <a:r>
              <a:rPr lang="en-US" altLang="zh-CN" sz="2600" b="1" u="sng" dirty="0" smtClean="0">
                <a:solidFill>
                  <a:schemeClr val="accent5"/>
                </a:solidFill>
                <a:latin typeface="华文楷体" panose="02010600040101010101" pitchFamily="2" charset="-122"/>
                <a:ea typeface="华文楷体" panose="02010600040101010101" pitchFamily="2" charset="-122"/>
              </a:rPr>
              <a:t>以[用、拿]</a:t>
            </a:r>
            <a:r>
              <a:rPr lang="en-US" altLang="zh-CN" sz="2600" b="1" u="sng" dirty="0" smtClean="0">
                <a:latin typeface="华文楷体" panose="02010600040101010101" pitchFamily="2" charset="-122"/>
                <a:ea typeface="华文楷体" panose="02010600040101010101" pitchFamily="2" charset="-122"/>
              </a:rPr>
              <a:t>在位久，未能助上大有为，</a:t>
            </a:r>
            <a:r>
              <a:rPr lang="en-US" altLang="zh-CN" sz="2600" b="1" u="sng" dirty="0" smtClean="0">
                <a:solidFill>
                  <a:schemeClr val="accent5"/>
                </a:solidFill>
                <a:latin typeface="华文楷体" panose="02010600040101010101" pitchFamily="2" charset="-122"/>
                <a:ea typeface="华文楷体" panose="02010600040101010101" pitchFamily="2" charset="-122"/>
              </a:rPr>
              <a:t>以[来]</a:t>
            </a:r>
            <a:r>
              <a:rPr lang="en-US" altLang="zh-CN" sz="2600" b="1" u="sng" dirty="0" smtClean="0">
                <a:latin typeface="华文楷体" panose="02010600040101010101" pitchFamily="2" charset="-122"/>
                <a:ea typeface="华文楷体" panose="02010600040101010101" pitchFamily="2" charset="-122"/>
              </a:rPr>
              <a:t>膏泽斯民</a:t>
            </a:r>
            <a:r>
              <a:rPr lang="zh-CN" altLang="en-US" sz="2600" b="1" u="sng" dirty="0" smtClean="0">
                <a:solidFill>
                  <a:srgbClr val="FF0000"/>
                </a:solidFill>
                <a:latin typeface="华文楷体" panose="02010600040101010101" pitchFamily="2" charset="-122"/>
                <a:ea typeface="华文楷体" panose="02010600040101010101" pitchFamily="2" charset="-122"/>
              </a:rPr>
              <a:t>【</a:t>
            </a:r>
            <a:r>
              <a:rPr lang="zh-CN" altLang="en-US" sz="2600" b="1" u="sng" dirty="0" smtClean="0">
                <a:solidFill>
                  <a:srgbClr val="FF0000"/>
                </a:solidFill>
                <a:latin typeface="华文楷体" panose="02010600040101010101" pitchFamily="2" charset="-122"/>
                <a:ea typeface="华文楷体" panose="02010600040101010101" pitchFamily="2" charset="-122"/>
                <a:sym typeface="+mn-ea"/>
              </a:rPr>
              <a:t>使老百姓得到幸福。膏泽: 名词作动词，给予好处</a:t>
            </a:r>
            <a:r>
              <a:rPr lang="zh-CN" altLang="en-US" sz="2600" b="1" u="sng" dirty="0" smtClean="0">
                <a:solidFill>
                  <a:srgbClr val="FF0000"/>
                </a:solidFill>
                <a:latin typeface="华文楷体" panose="02010600040101010101" pitchFamily="2" charset="-122"/>
                <a:ea typeface="华文楷体" panose="02010600040101010101" pitchFamily="2" charset="-122"/>
              </a:rPr>
              <a:t>】</a:t>
            </a:r>
            <a:r>
              <a:rPr lang="en-US" altLang="zh-CN" sz="2600" b="1" dirty="0" smtClean="0">
                <a:latin typeface="华文楷体" panose="02010600040101010101" pitchFamily="2" charset="-122"/>
                <a:ea typeface="华文楷体" panose="02010600040101010101" pitchFamily="2" charset="-122"/>
              </a:rPr>
              <a:t>,则某知罪矣</a:t>
            </a:r>
            <a:r>
              <a:rPr lang="zh-CN" altLang="en-US" sz="2600" b="1" dirty="0" smtClean="0">
                <a:latin typeface="华文楷体" panose="02010600040101010101" pitchFamily="2" charset="-122"/>
                <a:ea typeface="华文楷体" panose="02010600040101010101" pitchFamily="2" charset="-122"/>
              </a:rPr>
              <a:t>；</a:t>
            </a:r>
            <a:r>
              <a:rPr lang="en-US" altLang="zh-CN" sz="2600" b="1" dirty="0" smtClean="0">
                <a:latin typeface="华文楷体" panose="02010600040101010101" pitchFamily="2" charset="-122"/>
                <a:ea typeface="华文楷体" panose="02010600040101010101" pitchFamily="2" charset="-122"/>
              </a:rPr>
              <a:t>如</a:t>
            </a:r>
            <a:r>
              <a:rPr lang="zh-CN" altLang="en-US" sz="2600" b="1" dirty="0" smtClean="0">
                <a:latin typeface="华文楷体" panose="02010600040101010101" pitchFamily="2" charset="-122"/>
                <a:ea typeface="华文楷体" panose="02010600040101010101" pitchFamily="2" charset="-122"/>
              </a:rPr>
              <a:t>曰</a:t>
            </a:r>
            <a:r>
              <a:rPr lang="en-US" altLang="zh-CN" sz="2600" b="1" dirty="0" smtClean="0">
                <a:latin typeface="华文楷体" panose="02010600040101010101" pitchFamily="2" charset="-122"/>
                <a:ea typeface="华文楷体" panose="02010600040101010101" pitchFamily="2" charset="-122"/>
              </a:rPr>
              <a:t>今日当</a:t>
            </a:r>
            <a:r>
              <a:rPr lang="zh-CN" altLang="en-US" sz="2600" b="1" dirty="0" smtClean="0">
                <a:solidFill>
                  <a:srgbClr val="FF0000"/>
                </a:solidFill>
                <a:latin typeface="华文楷体" panose="02010600040101010101" pitchFamily="2" charset="-122"/>
                <a:ea typeface="华文楷体" panose="02010600040101010101" pitchFamily="2" charset="-122"/>
              </a:rPr>
              <a:t>【</a:t>
            </a:r>
            <a:r>
              <a:rPr lang="zh-CN" altLang="en-US" sz="2600" b="1" dirty="0" smtClean="0">
                <a:solidFill>
                  <a:srgbClr val="FF0000"/>
                </a:solidFill>
                <a:latin typeface="华文楷体" panose="02010600040101010101" pitchFamily="2" charset="-122"/>
                <a:ea typeface="华文楷体" panose="02010600040101010101" pitchFamily="2" charset="-122"/>
                <a:sym typeface="+mn-ea"/>
              </a:rPr>
              <a:t>应当</a:t>
            </a:r>
            <a:r>
              <a:rPr lang="zh-CN" altLang="en-US" sz="2600" b="1" dirty="0" smtClean="0">
                <a:solidFill>
                  <a:srgbClr val="FF0000"/>
                </a:solidFill>
                <a:latin typeface="华文楷体" panose="02010600040101010101" pitchFamily="2" charset="-122"/>
                <a:ea typeface="华文楷体" panose="02010600040101010101" pitchFamily="2" charset="-122"/>
              </a:rPr>
              <a:t>】</a:t>
            </a:r>
            <a:r>
              <a:rPr lang="zh-CN" altLang="en-US" sz="2600" b="1" dirty="0" smtClean="0">
                <a:latin typeface="华文楷体" panose="02010600040101010101" pitchFamily="2" charset="-122"/>
                <a:ea typeface="华文楷体" panose="02010600040101010101" pitchFamily="2" charset="-122"/>
              </a:rPr>
              <a:t>一</a:t>
            </a:r>
            <a:r>
              <a:rPr lang="en-US" altLang="zh-CN" sz="2600" b="1" dirty="0" smtClean="0">
                <a:latin typeface="华文楷体" panose="02010600040101010101" pitchFamily="2" charset="-122"/>
                <a:ea typeface="华文楷体" panose="02010600040101010101" pitchFamily="2" charset="-122"/>
              </a:rPr>
              <a:t>切不事</a:t>
            </a:r>
            <a:r>
              <a:rPr lang="zh-CN" altLang="en-US" sz="2600" b="1" dirty="0" smtClean="0">
                <a:solidFill>
                  <a:srgbClr val="FF0000"/>
                </a:solidFill>
                <a:latin typeface="华文楷体" panose="02010600040101010101" pitchFamily="2" charset="-122"/>
                <a:ea typeface="华文楷体" panose="02010600040101010101" pitchFamily="2" charset="-122"/>
              </a:rPr>
              <a:t>【名词作动词，做】</a:t>
            </a:r>
            <a:r>
              <a:rPr lang="en-US" altLang="zh-CN" sz="2600" b="1" dirty="0" smtClean="0">
                <a:latin typeface="华文楷体" panose="02010600040101010101" pitchFamily="2" charset="-122"/>
                <a:ea typeface="华文楷体" panose="02010600040101010101" pitchFamily="2" charset="-122"/>
              </a:rPr>
              <a:t>事</a:t>
            </a:r>
            <a:r>
              <a:rPr lang="zh-CN" altLang="en-US" sz="2600" b="1" dirty="0" smtClean="0">
                <a:solidFill>
                  <a:srgbClr val="FF0000"/>
                </a:solidFill>
                <a:latin typeface="华文楷体" panose="02010600040101010101" pitchFamily="2" charset="-122"/>
                <a:ea typeface="华文楷体" panose="02010600040101010101" pitchFamily="2" charset="-122"/>
              </a:rPr>
              <a:t>【名词，事情】</a:t>
            </a:r>
            <a:r>
              <a:rPr lang="en-US" altLang="zh-CN" sz="2600" b="1" dirty="0" smtClean="0">
                <a:latin typeface="华文楷体" panose="02010600040101010101" pitchFamily="2" charset="-122"/>
                <a:ea typeface="华文楷体" panose="02010600040101010101" pitchFamily="2" charset="-122"/>
              </a:rPr>
              <a:t>，守前所为</a:t>
            </a:r>
            <a:r>
              <a:rPr lang="zh-CN" altLang="en-US" sz="2600" b="1" dirty="0" smtClean="0">
                <a:latin typeface="华文楷体" panose="02010600040101010101" pitchFamily="2" charset="-122"/>
                <a:ea typeface="华文楷体" panose="02010600040101010101" pitchFamily="2" charset="-122"/>
              </a:rPr>
              <a:t>【</a:t>
            </a:r>
            <a:r>
              <a:rPr lang="zh-CN" altLang="en-US" sz="2600" b="1" dirty="0" smtClean="0">
                <a:solidFill>
                  <a:srgbClr val="FF0000"/>
                </a:solidFill>
                <a:latin typeface="华文楷体" panose="02010600040101010101" pitchFamily="2" charset="-122"/>
                <a:ea typeface="华文楷体" panose="02010600040101010101" pitchFamily="2" charset="-122"/>
                <a:sym typeface="+mn-ea"/>
              </a:rPr>
              <a:t>墨守以前的陈规旧法</a:t>
            </a:r>
            <a:r>
              <a:rPr lang="zh-CN" altLang="en-US" sz="2600" b="1" dirty="0" smtClean="0">
                <a:solidFill>
                  <a:srgbClr val="FF0000"/>
                </a:solidFill>
                <a:latin typeface="华文楷体" panose="02010600040101010101" pitchFamily="2" charset="-122"/>
                <a:ea typeface="华文楷体" panose="02010600040101010101" pitchFamily="2" charset="-122"/>
              </a:rPr>
              <a:t>】</a:t>
            </a:r>
            <a:r>
              <a:rPr lang="en-US" altLang="zh-CN" sz="2600" b="1" dirty="0" smtClean="0">
                <a:latin typeface="华文楷体" panose="02010600040101010101" pitchFamily="2" charset="-122"/>
                <a:ea typeface="华文楷体" panose="02010600040101010101" pitchFamily="2" charset="-122"/>
              </a:rPr>
              <a:t>而已，则非某之所敢知</a:t>
            </a:r>
            <a:r>
              <a:rPr lang="zh-CN" altLang="en-US" sz="2600" b="1" dirty="0" smtClean="0">
                <a:solidFill>
                  <a:srgbClr val="FF0000"/>
                </a:solidFill>
                <a:latin typeface="华文楷体" panose="02010600040101010101" pitchFamily="2" charset="-122"/>
                <a:ea typeface="华文楷体" panose="02010600040101010101" pitchFamily="2" charset="-122"/>
              </a:rPr>
              <a:t>【</a:t>
            </a:r>
            <a:r>
              <a:rPr lang="zh-CN" altLang="en-US" sz="2600" b="1" dirty="0" smtClean="0">
                <a:solidFill>
                  <a:srgbClr val="FF0000"/>
                </a:solidFill>
                <a:latin typeface="华文楷体" panose="02010600040101010101" pitchFamily="2" charset="-122"/>
                <a:ea typeface="华文楷体" panose="02010600040101010101" pitchFamily="2" charset="-122"/>
                <a:sym typeface="+mn-ea"/>
              </a:rPr>
              <a:t>领教，接受</a:t>
            </a:r>
            <a:r>
              <a:rPr lang="zh-CN" altLang="en-US" sz="2600" b="1" dirty="0" smtClean="0">
                <a:solidFill>
                  <a:srgbClr val="FF0000"/>
                </a:solidFill>
                <a:latin typeface="华文楷体" panose="02010600040101010101" pitchFamily="2" charset="-122"/>
                <a:ea typeface="华文楷体" panose="02010600040101010101" pitchFamily="2" charset="-122"/>
              </a:rPr>
              <a:t>】</a:t>
            </a:r>
            <a:r>
              <a:rPr lang="zh-CN" altLang="en-US" sz="2600" b="1" dirty="0" smtClean="0">
                <a:latin typeface="华文楷体" panose="02010600040101010101" pitchFamily="2" charset="-122"/>
                <a:ea typeface="华文楷体" panose="02010600040101010101" pitchFamily="2" charset="-122"/>
              </a:rPr>
              <a:t>。</a:t>
            </a:r>
            <a:endParaRPr lang="zh-CN" altLang="en-US" sz="2600" b="1" dirty="0" smtClean="0">
              <a:latin typeface="华文楷体" panose="02010600040101010101" pitchFamily="2" charset="-122"/>
              <a:ea typeface="华文楷体" panose="02010600040101010101" pitchFamily="2" charset="-122"/>
            </a:endParaRPr>
          </a:p>
          <a:p>
            <a:pPr>
              <a:lnSpc>
                <a:spcPts val="2800"/>
              </a:lnSpc>
              <a:defRPr/>
            </a:pPr>
            <a:r>
              <a:rPr lang="zh-CN" altLang="en-US" sz="2600" b="1" dirty="0" smtClean="0">
                <a:latin typeface="华文楷体" panose="02010600040101010101" pitchFamily="2" charset="-122"/>
                <a:ea typeface="华文楷体" panose="02010600040101010101" pitchFamily="2" charset="-122"/>
              </a:rPr>
              <a:t>     无由</a:t>
            </a:r>
            <a:r>
              <a:rPr lang="zh-CN" altLang="en-US" sz="2600" b="1" dirty="0" smtClean="0">
                <a:solidFill>
                  <a:srgbClr val="FF0000"/>
                </a:solidFill>
                <a:latin typeface="华文楷体" panose="02010600040101010101" pitchFamily="2" charset="-122"/>
                <a:ea typeface="华文楷体" panose="02010600040101010101" pitchFamily="2" charset="-122"/>
              </a:rPr>
              <a:t>【</a:t>
            </a:r>
            <a:r>
              <a:rPr lang="zh-CN" altLang="en-US" sz="2600" b="1" dirty="0" smtClean="0">
                <a:solidFill>
                  <a:srgbClr val="FF0000"/>
                </a:solidFill>
                <a:latin typeface="华文楷体" panose="02010600040101010101" pitchFamily="2" charset="-122"/>
                <a:ea typeface="华文楷体" panose="02010600040101010101" pitchFamily="2" charset="-122"/>
                <a:sym typeface="+mn-ea"/>
              </a:rPr>
              <a:t>机缘， 机会</a:t>
            </a:r>
            <a:r>
              <a:rPr lang="zh-CN" altLang="en-US" sz="2600" b="1" dirty="0" smtClean="0">
                <a:solidFill>
                  <a:srgbClr val="FF0000"/>
                </a:solidFill>
                <a:latin typeface="华文楷体" panose="02010600040101010101" pitchFamily="2" charset="-122"/>
                <a:ea typeface="华文楷体" panose="02010600040101010101" pitchFamily="2" charset="-122"/>
              </a:rPr>
              <a:t>】</a:t>
            </a:r>
            <a:r>
              <a:rPr lang="zh-CN" altLang="en-US" sz="2600" b="1" dirty="0" smtClean="0">
                <a:latin typeface="华文楷体" panose="02010600040101010101" pitchFamily="2" charset="-122"/>
                <a:ea typeface="华文楷体" panose="02010600040101010101" pitchFamily="2" charset="-122"/>
              </a:rPr>
              <a:t>会晤</a:t>
            </a:r>
            <a:r>
              <a:rPr lang="zh-CN" altLang="en-US" sz="2600" b="1" dirty="0" smtClean="0">
                <a:solidFill>
                  <a:srgbClr val="FF0000"/>
                </a:solidFill>
                <a:latin typeface="华文楷体" panose="02010600040101010101" pitchFamily="2" charset="-122"/>
                <a:ea typeface="华文楷体" panose="02010600040101010101" pitchFamily="2" charset="-122"/>
              </a:rPr>
              <a:t>【</a:t>
            </a:r>
            <a:r>
              <a:rPr lang="zh-CN" altLang="en-US" sz="2600" b="1" dirty="0" smtClean="0">
                <a:solidFill>
                  <a:srgbClr val="FF0000"/>
                </a:solidFill>
                <a:latin typeface="华文楷体" panose="02010600040101010101" pitchFamily="2" charset="-122"/>
                <a:ea typeface="华文楷体" panose="02010600040101010101" pitchFamily="2" charset="-122"/>
                <a:sym typeface="+mn-ea"/>
              </a:rPr>
              <a:t>会面</a:t>
            </a:r>
            <a:r>
              <a:rPr lang="zh-CN" altLang="en-US" sz="2600" b="1" dirty="0" smtClean="0">
                <a:solidFill>
                  <a:srgbClr val="FF0000"/>
                </a:solidFill>
                <a:latin typeface="华文楷体" panose="02010600040101010101" pitchFamily="2" charset="-122"/>
                <a:ea typeface="华文楷体" panose="02010600040101010101" pitchFamily="2" charset="-122"/>
              </a:rPr>
              <a:t>】</a:t>
            </a:r>
            <a:r>
              <a:rPr lang="zh-CN" altLang="en-US" sz="2600" b="1" dirty="0" smtClean="0">
                <a:latin typeface="华文楷体" panose="02010600040101010101" pitchFamily="2" charset="-122"/>
                <a:ea typeface="华文楷体" panose="02010600040101010101" pitchFamily="2" charset="-122"/>
              </a:rPr>
              <a:t>,不任</a:t>
            </a:r>
            <a:r>
              <a:rPr lang="zh-CN" altLang="en-US" sz="2600" b="1" dirty="0" smtClean="0">
                <a:solidFill>
                  <a:srgbClr val="FF0000"/>
                </a:solidFill>
                <a:latin typeface="华文楷体" panose="02010600040101010101" pitchFamily="2" charset="-122"/>
                <a:ea typeface="华文楷体" panose="02010600040101010101" pitchFamily="2" charset="-122"/>
              </a:rPr>
              <a:t>【</a:t>
            </a:r>
            <a:r>
              <a:rPr lang="zh-CN" altLang="en-US" sz="2600" b="1" dirty="0" smtClean="0">
                <a:solidFill>
                  <a:srgbClr val="FF0000"/>
                </a:solidFill>
                <a:latin typeface="华文楷体" panose="02010600040101010101" pitchFamily="2" charset="-122"/>
                <a:ea typeface="华文楷体" panose="02010600040101010101" pitchFamily="2" charset="-122"/>
                <a:sym typeface="+mn-ea"/>
              </a:rPr>
              <a:t>不胜</a:t>
            </a:r>
            <a:r>
              <a:rPr lang="zh-CN" altLang="en-US" sz="2600" b="1" dirty="0" smtClean="0">
                <a:solidFill>
                  <a:srgbClr val="FF0000"/>
                </a:solidFill>
                <a:latin typeface="华文楷体" panose="02010600040101010101" pitchFamily="2" charset="-122"/>
                <a:ea typeface="华文楷体" panose="02010600040101010101" pitchFamily="2" charset="-122"/>
              </a:rPr>
              <a:t>】</a:t>
            </a:r>
            <a:r>
              <a:rPr lang="zh-CN" altLang="en-US" sz="2600" b="1" dirty="0" smtClean="0">
                <a:latin typeface="华文楷体" panose="02010600040101010101" pitchFamily="2" charset="-122"/>
                <a:ea typeface="华文楷体" panose="02010600040101010101" pitchFamily="2" charset="-122"/>
              </a:rPr>
              <a:t>区区【</a:t>
            </a:r>
            <a:r>
              <a:rPr lang="zh-CN" altLang="en-US" sz="2600" b="1" dirty="0" smtClean="0">
                <a:solidFill>
                  <a:srgbClr val="FF0000"/>
                </a:solidFill>
                <a:latin typeface="华文楷体" panose="02010600040101010101" pitchFamily="2" charset="-122"/>
                <a:ea typeface="华文楷体" panose="02010600040101010101" pitchFamily="2" charset="-122"/>
                <a:sym typeface="+mn-ea"/>
              </a:rPr>
              <a:t>古义:诚心，情意诚挚:今义:今常用作数量极少</a:t>
            </a:r>
            <a:r>
              <a:rPr lang="zh-CN" altLang="en-US" sz="2600" b="1" dirty="0" smtClean="0">
                <a:solidFill>
                  <a:srgbClr val="FF0000"/>
                </a:solidFill>
                <a:latin typeface="华文楷体" panose="02010600040101010101" pitchFamily="2" charset="-122"/>
                <a:ea typeface="华文楷体" panose="02010600040101010101" pitchFamily="2" charset="-122"/>
              </a:rPr>
              <a:t>】</a:t>
            </a:r>
            <a:r>
              <a:rPr lang="zh-CN" altLang="en-US" sz="2600" b="1" dirty="0" smtClean="0">
                <a:latin typeface="华文楷体" panose="02010600040101010101" pitchFamily="2" charset="-122"/>
                <a:ea typeface="华文楷体" panose="02010600040101010101" pitchFamily="2" charset="-122"/>
              </a:rPr>
              <a:t>向往之至</a:t>
            </a:r>
            <a:r>
              <a:rPr lang="zh-CN" altLang="en-US" sz="2600" b="1" dirty="0" smtClean="0">
                <a:solidFill>
                  <a:srgbClr val="FF0000"/>
                </a:solidFill>
                <a:latin typeface="华文楷体" panose="02010600040101010101" pitchFamily="2" charset="-122"/>
                <a:ea typeface="华文楷体" panose="02010600040101010101" pitchFamily="2" charset="-122"/>
              </a:rPr>
              <a:t>【</a:t>
            </a:r>
            <a:r>
              <a:rPr lang="zh-CN" altLang="en-US" sz="2600" b="1" dirty="0" smtClean="0">
                <a:solidFill>
                  <a:srgbClr val="FF0000"/>
                </a:solidFill>
                <a:latin typeface="华文楷体" panose="02010600040101010101" pitchFamily="2" charset="-122"/>
                <a:ea typeface="华文楷体" panose="02010600040101010101" pitchFamily="2" charset="-122"/>
                <a:sym typeface="+mn-ea"/>
              </a:rPr>
              <a:t>仰慕到了极点</a:t>
            </a:r>
            <a:r>
              <a:rPr lang="zh-CN" altLang="en-US" sz="2600" b="1" dirty="0" smtClean="0">
                <a:solidFill>
                  <a:srgbClr val="FF0000"/>
                </a:solidFill>
                <a:latin typeface="华文楷体" panose="02010600040101010101" pitchFamily="2" charset="-122"/>
                <a:ea typeface="华文楷体" panose="02010600040101010101" pitchFamily="2" charset="-122"/>
              </a:rPr>
              <a:t>】</a:t>
            </a:r>
            <a:r>
              <a:rPr lang="zh-CN" altLang="en-US" sz="2600" b="1" dirty="0" smtClean="0">
                <a:latin typeface="华文楷体" panose="02010600040101010101" pitchFamily="2" charset="-122"/>
                <a:ea typeface="华文楷体" panose="02010600040101010101" pitchFamily="2" charset="-122"/>
              </a:rPr>
              <a:t>。</a:t>
            </a:r>
            <a:endParaRPr lang="zh-CN" altLang="en-US" sz="2600" b="1" dirty="0" smtClean="0">
              <a:latin typeface="华文楷体" panose="02010600040101010101" pitchFamily="2" charset="-122"/>
              <a:ea typeface="华文楷体" panose="02010600040101010101" pitchFamily="2" charset="-122"/>
            </a:endParaRPr>
          </a:p>
          <a:p>
            <a:pPr>
              <a:lnSpc>
                <a:spcPts val="2800"/>
              </a:lnSpc>
              <a:defRPr/>
            </a:pPr>
            <a:endParaRPr lang="en-US" altLang="zh-CN" sz="2600" b="1" dirty="0" smtClean="0">
              <a:latin typeface="华文楷体" panose="02010600040101010101" pitchFamily="2" charset="-122"/>
              <a:ea typeface="华文楷体" panose="02010600040101010101" pitchFamily="2" charset="-122"/>
            </a:endParaRPr>
          </a:p>
        </p:txBody>
      </p:sp>
      <p:sp>
        <p:nvSpPr>
          <p:cNvPr id="17" name="文本框 34"/>
          <p:cNvSpPr txBox="1"/>
          <p:nvPr/>
        </p:nvSpPr>
        <p:spPr>
          <a:xfrm>
            <a:off x="2110313" y="560436"/>
            <a:ext cx="4099568" cy="706755"/>
          </a:xfrm>
          <a:prstGeom prst="rect">
            <a:avLst/>
          </a:prstGeom>
          <a:noFill/>
        </p:spPr>
        <p:txBody>
          <a:bodyPr wrap="square" rtlCol="0">
            <a:spAutoFit/>
          </a:bodyPr>
          <a:lstStyle/>
          <a:p>
            <a:r>
              <a:rPr lang="zh-CN" altLang="en-US" sz="4000" b="1" dirty="0" smtClean="0">
                <a:solidFill>
                  <a:schemeClr val="tx1">
                    <a:lumMod val="85000"/>
                    <a:lumOff val="15000"/>
                  </a:schemeClr>
                </a:solidFill>
                <a:latin typeface="华文行楷" panose="02010800040101010101" pitchFamily="2" charset="-122"/>
                <a:ea typeface="华文行楷" panose="02010800040101010101" pitchFamily="2" charset="-122"/>
              </a:rPr>
              <a:t>第三、四段</a:t>
            </a:r>
            <a:endParaRPr lang="zh-CN" altLang="en-US" sz="4000" b="1" dirty="0">
              <a:solidFill>
                <a:schemeClr val="tx1">
                  <a:lumMod val="85000"/>
                  <a:lumOff val="15000"/>
                </a:schemeClr>
              </a:solidFill>
              <a:latin typeface="华文行楷" panose="02010800040101010101" pitchFamily="2" charset="-122"/>
              <a:ea typeface="华文行楷" panose="02010800040101010101" pitchFamily="2" charset="-122"/>
            </a:endParaRPr>
          </a:p>
        </p:txBody>
      </p:sp>
    </p:spTree>
  </p:cSld>
  <p:clrMapOvr>
    <a:masterClrMapping/>
  </p:clrMapOvr>
  <p:transition spd="slow">
    <p:random/>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资源 6@4x"/>
          <p:cNvPicPr>
            <a:picLocks noChangeAspect="1"/>
          </p:cNvPicPr>
          <p:nvPr/>
        </p:nvPicPr>
        <p:blipFill>
          <a:blip r:embed="rId1" cstate="print"/>
          <a:stretch>
            <a:fillRect/>
          </a:stretch>
        </p:blipFill>
        <p:spPr>
          <a:xfrm rot="8820000">
            <a:off x="165100" y="-29210"/>
            <a:ext cx="949325" cy="885825"/>
          </a:xfrm>
          <a:prstGeom prst="rect">
            <a:avLst/>
          </a:prstGeom>
        </p:spPr>
      </p:pic>
      <p:pic>
        <p:nvPicPr>
          <p:cNvPr id="8" name="图片 7" descr="2"/>
          <p:cNvPicPr>
            <a:picLocks noChangeAspect="1"/>
          </p:cNvPicPr>
          <p:nvPr/>
        </p:nvPicPr>
        <p:blipFill>
          <a:blip r:embed="rId2"/>
          <a:stretch>
            <a:fillRect/>
          </a:stretch>
        </p:blipFill>
        <p:spPr>
          <a:xfrm>
            <a:off x="635" y="-216535"/>
            <a:ext cx="2952115" cy="2200275"/>
          </a:xfrm>
          <a:prstGeom prst="rect">
            <a:avLst/>
          </a:prstGeom>
        </p:spPr>
      </p:pic>
      <p:pic>
        <p:nvPicPr>
          <p:cNvPr id="5" name="图片 4" descr="图片4"/>
          <p:cNvPicPr>
            <a:picLocks noChangeAspect="1"/>
          </p:cNvPicPr>
          <p:nvPr/>
        </p:nvPicPr>
        <p:blipFill>
          <a:blip r:embed="rId3"/>
          <a:stretch>
            <a:fillRect/>
          </a:stretch>
        </p:blipFill>
        <p:spPr>
          <a:xfrm>
            <a:off x="711835" y="155575"/>
            <a:ext cx="1120140" cy="1176020"/>
          </a:xfrm>
          <a:prstGeom prst="rect">
            <a:avLst/>
          </a:prstGeom>
        </p:spPr>
      </p:pic>
      <p:pic>
        <p:nvPicPr>
          <p:cNvPr id="7" name="图片 6"/>
          <p:cNvPicPr>
            <a:picLocks noChangeAspect="1"/>
          </p:cNvPicPr>
          <p:nvPr/>
        </p:nvPicPr>
        <p:blipFill>
          <a:blip r:embed="rId4">
            <a:extLst>
              <a:ext uri="{BEBA8EAE-BF5A-486C-A8C5-ECC9F3942E4B}">
                <a14:imgProps xmlns:a14="http://schemas.microsoft.com/office/drawing/2010/main">
                  <a14:imgLayer r:embed="rId5">
                    <a14:imgEffect>
                      <a14:colorTemperature colorTemp="10375"/>
                    </a14:imgEffect>
                    <a14:imgEffect>
                      <a14:saturation sat="58000"/>
                    </a14:imgEffect>
                  </a14:imgLayer>
                </a14:imgProps>
              </a:ext>
              <a:ext uri="{28A0092B-C50C-407E-A947-70E740481C1C}">
                <a14:useLocalDpi xmlns:a14="http://schemas.microsoft.com/office/drawing/2010/main" val="0"/>
              </a:ext>
            </a:extLst>
          </a:blip>
          <a:stretch>
            <a:fillRect/>
          </a:stretch>
        </p:blipFill>
        <p:spPr>
          <a:xfrm>
            <a:off x="9789160" y="2468245"/>
            <a:ext cx="3719195" cy="5313045"/>
          </a:xfrm>
          <a:prstGeom prst="rect">
            <a:avLst/>
          </a:prstGeom>
        </p:spPr>
      </p:pic>
      <p:pic>
        <p:nvPicPr>
          <p:cNvPr id="10" name="图片 9" descr="2"/>
          <p:cNvPicPr>
            <a:picLocks noChangeAspect="1"/>
          </p:cNvPicPr>
          <p:nvPr/>
        </p:nvPicPr>
        <p:blipFill>
          <a:blip r:embed="rId2"/>
          <a:stretch>
            <a:fillRect/>
          </a:stretch>
        </p:blipFill>
        <p:spPr>
          <a:xfrm rot="20220000">
            <a:off x="635" y="-15875"/>
            <a:ext cx="2952115" cy="2200275"/>
          </a:xfrm>
          <a:prstGeom prst="rect">
            <a:avLst/>
          </a:prstGeom>
        </p:spPr>
      </p:pic>
      <p:sp>
        <p:nvSpPr>
          <p:cNvPr id="14" name="TextBox 13"/>
          <p:cNvSpPr txBox="1"/>
          <p:nvPr/>
        </p:nvSpPr>
        <p:spPr>
          <a:xfrm>
            <a:off x="-2846177" y="685264"/>
            <a:ext cx="5326827" cy="646331"/>
          </a:xfrm>
          <a:prstGeom prst="rect">
            <a:avLst/>
          </a:prstGeom>
          <a:noFill/>
        </p:spPr>
        <p:txBody>
          <a:bodyPr wrap="square" rtlCol="0">
            <a:spAutoFit/>
          </a:bodyPr>
          <a:lstStyle/>
          <a:p>
            <a:r>
              <a:rPr lang="en-US" b="1" dirty="0"/>
              <a:t> </a:t>
            </a:r>
            <a:endParaRPr lang="zh-CN" altLang="en-US" dirty="0"/>
          </a:p>
          <a:p>
            <a:endParaRPr lang="zh-CN" altLang="en-US" dirty="0"/>
          </a:p>
        </p:txBody>
      </p:sp>
      <p:sp>
        <p:nvSpPr>
          <p:cNvPr id="9" name="矩形 8"/>
          <p:cNvSpPr/>
          <p:nvPr/>
        </p:nvSpPr>
        <p:spPr>
          <a:xfrm>
            <a:off x="567055" y="1662430"/>
            <a:ext cx="10916285" cy="3681730"/>
          </a:xfrm>
          <a:prstGeom prst="rect">
            <a:avLst/>
          </a:prstGeom>
        </p:spPr>
        <p:txBody>
          <a:bodyPr wrap="square">
            <a:spAutoFit/>
          </a:bodyPr>
          <a:lstStyle/>
          <a:p>
            <a:pPr>
              <a:lnSpc>
                <a:spcPts val="2800"/>
              </a:lnSpc>
              <a:defRPr/>
            </a:pPr>
            <a:r>
              <a:rPr lang="zh-CN" altLang="en-US" sz="2600" b="1" dirty="0" smtClean="0">
                <a:latin typeface="华文楷体" panose="02010600040101010101" pitchFamily="2" charset="-122"/>
                <a:ea typeface="华文楷体" panose="02010600040101010101" pitchFamily="2" charset="-122"/>
              </a:rPr>
              <a:t>     </a:t>
            </a:r>
            <a:r>
              <a:rPr sz="2600" b="1" dirty="0" smtClean="0">
                <a:latin typeface="华文楷体" panose="02010600040101010101" pitchFamily="2" charset="-122"/>
                <a:ea typeface="华文楷体" panose="02010600040101010101" pitchFamily="2" charset="-122"/>
              </a:rPr>
              <a:t>人们习惯于得过且过，不是一天两天了。大小官员大多把不关心考虑国家大事、附和世俗讨好众人当作上策。皇上才想改变这种情况，而我不估量政敌的多少，想出力协助皇上来对抗他们，那么他们为什么会不声势汹汹</a:t>
            </a:r>
            <a:r>
              <a:rPr lang="zh-CN" sz="2600" b="1" dirty="0" smtClean="0">
                <a:latin typeface="华文楷体" panose="02010600040101010101" pitchFamily="2" charset="-122"/>
                <a:ea typeface="华文楷体" panose="02010600040101010101" pitchFamily="2" charset="-122"/>
              </a:rPr>
              <a:t>？</a:t>
            </a:r>
            <a:r>
              <a:rPr sz="2600" b="1" dirty="0" smtClean="0">
                <a:latin typeface="华文楷体" panose="02010600040101010101" pitchFamily="2" charset="-122"/>
                <a:ea typeface="华文楷体" panose="02010600040101010101" pitchFamily="2" charset="-122"/>
              </a:rPr>
              <a:t>(当年) 盘庚迁都，怨恨的是老百姓，不只是朝廷里的官员罢了。盘庾不因为人们怎恨的缘故，就改变他的计划;考虑得合情合理之后才行动，</a:t>
            </a:r>
            <a:r>
              <a:rPr lang="zh-CN" sz="2600" b="1" dirty="0" smtClean="0">
                <a:latin typeface="华文楷体" panose="02010600040101010101" pitchFamily="2" charset="-122"/>
                <a:ea typeface="华文楷体" panose="02010600040101010101" pitchFamily="2" charset="-122"/>
              </a:rPr>
              <a:t>认为正确</a:t>
            </a:r>
            <a:r>
              <a:rPr sz="2600" b="1" dirty="0" smtClean="0">
                <a:latin typeface="华文楷体" panose="02010600040101010101" pitchFamily="2" charset="-122"/>
                <a:ea typeface="华文楷体" panose="02010600040101010101" pitchFamily="2" charset="-122"/>
              </a:rPr>
              <a:t>就看不出有什么后悔的。如果你责备我在职的时间很久，不能帮助皇上有大的作为，来使老百姓得到幸福，受到恩泽，那么我承认自己的罪过;如果说现在应当不做任何事情，只是墨守以前的陈规旧法罢了，(这)就不是我所敢于领教的了。</a:t>
            </a:r>
            <a:endParaRPr sz="2600" b="1" dirty="0" smtClean="0">
              <a:latin typeface="华文楷体" panose="02010600040101010101" pitchFamily="2" charset="-122"/>
              <a:ea typeface="华文楷体" panose="02010600040101010101" pitchFamily="2" charset="-122"/>
            </a:endParaRPr>
          </a:p>
          <a:p>
            <a:pPr>
              <a:lnSpc>
                <a:spcPts val="2800"/>
              </a:lnSpc>
              <a:defRPr/>
            </a:pPr>
            <a:r>
              <a:rPr sz="2600" b="1" dirty="0" smtClean="0">
                <a:latin typeface="华文楷体" panose="02010600040101010101" pitchFamily="2" charset="-122"/>
                <a:ea typeface="华文楷体" panose="02010600040101010101" pitchFamily="2" charset="-122"/>
              </a:rPr>
              <a:t>    没有机会(和您)见面, (我对您)情意诚挚</a:t>
            </a:r>
            <a:r>
              <a:rPr lang="zh-CN" sz="2600" b="1" dirty="0" smtClean="0">
                <a:latin typeface="华文楷体" panose="02010600040101010101" pitchFamily="2" charset="-122"/>
                <a:ea typeface="华文楷体" panose="02010600040101010101" pitchFamily="2" charset="-122"/>
              </a:rPr>
              <a:t>仰慕</a:t>
            </a:r>
            <a:r>
              <a:rPr sz="2600" b="1" dirty="0" smtClean="0">
                <a:latin typeface="华文楷体" panose="02010600040101010101" pitchFamily="2" charset="-122"/>
                <a:ea typeface="华文楷体" panose="02010600040101010101" pitchFamily="2" charset="-122"/>
              </a:rPr>
              <a:t>到了极点。</a:t>
            </a:r>
            <a:endParaRPr sz="2600" b="1" dirty="0" smtClean="0">
              <a:latin typeface="华文楷体" panose="02010600040101010101" pitchFamily="2" charset="-122"/>
              <a:ea typeface="华文楷体" panose="02010600040101010101" pitchFamily="2" charset="-122"/>
            </a:endParaRPr>
          </a:p>
        </p:txBody>
      </p:sp>
      <p:sp>
        <p:nvSpPr>
          <p:cNvPr id="17" name="文本框 34"/>
          <p:cNvSpPr txBox="1"/>
          <p:nvPr/>
        </p:nvSpPr>
        <p:spPr>
          <a:xfrm>
            <a:off x="2100153" y="529956"/>
            <a:ext cx="4099568" cy="706755"/>
          </a:xfrm>
          <a:prstGeom prst="rect">
            <a:avLst/>
          </a:prstGeom>
          <a:noFill/>
        </p:spPr>
        <p:txBody>
          <a:bodyPr wrap="square" rtlCol="0">
            <a:spAutoFit/>
          </a:bodyPr>
          <a:lstStyle/>
          <a:p>
            <a:r>
              <a:rPr lang="zh-CN" altLang="en-US" sz="4000" b="1" dirty="0" smtClean="0">
                <a:solidFill>
                  <a:schemeClr val="tx1">
                    <a:lumMod val="85000"/>
                    <a:lumOff val="15000"/>
                  </a:schemeClr>
                </a:solidFill>
                <a:latin typeface="华文行楷" panose="02010800040101010101" pitchFamily="2" charset="-122"/>
                <a:ea typeface="华文行楷" panose="02010800040101010101" pitchFamily="2" charset="-122"/>
              </a:rPr>
              <a:t>第三、四段译文</a:t>
            </a:r>
            <a:endParaRPr lang="zh-CN" altLang="en-US" sz="4000" b="1" dirty="0">
              <a:solidFill>
                <a:schemeClr val="tx1">
                  <a:lumMod val="85000"/>
                  <a:lumOff val="15000"/>
                </a:schemeClr>
              </a:solidFill>
              <a:latin typeface="华文行楷" panose="02010800040101010101" pitchFamily="2" charset="-122"/>
              <a:ea typeface="华文行楷" panose="02010800040101010101" pitchFamily="2" charset="-122"/>
            </a:endParaRPr>
          </a:p>
        </p:txBody>
      </p:sp>
    </p:spTree>
  </p:cSld>
  <p:clrMapOvr>
    <a:masterClrMapping/>
  </p:clrMapOvr>
  <p:transition spd="slow">
    <p:random/>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资源 6@4x"/>
          <p:cNvPicPr>
            <a:picLocks noChangeAspect="1"/>
          </p:cNvPicPr>
          <p:nvPr/>
        </p:nvPicPr>
        <p:blipFill>
          <a:blip r:embed="rId1" cstate="print"/>
          <a:stretch>
            <a:fillRect/>
          </a:stretch>
        </p:blipFill>
        <p:spPr>
          <a:xfrm rot="8820000">
            <a:off x="165100" y="-29210"/>
            <a:ext cx="949325" cy="885825"/>
          </a:xfrm>
          <a:prstGeom prst="rect">
            <a:avLst/>
          </a:prstGeom>
        </p:spPr>
      </p:pic>
      <p:pic>
        <p:nvPicPr>
          <p:cNvPr id="8" name="图片 7" descr="2"/>
          <p:cNvPicPr>
            <a:picLocks noChangeAspect="1"/>
          </p:cNvPicPr>
          <p:nvPr/>
        </p:nvPicPr>
        <p:blipFill>
          <a:blip r:embed="rId2"/>
          <a:stretch>
            <a:fillRect/>
          </a:stretch>
        </p:blipFill>
        <p:spPr>
          <a:xfrm>
            <a:off x="635" y="-216535"/>
            <a:ext cx="2669540" cy="1990090"/>
          </a:xfrm>
          <a:prstGeom prst="rect">
            <a:avLst/>
          </a:prstGeom>
        </p:spPr>
      </p:pic>
      <p:pic>
        <p:nvPicPr>
          <p:cNvPr id="5" name="图片 4" descr="图片4"/>
          <p:cNvPicPr>
            <a:picLocks noChangeAspect="1"/>
          </p:cNvPicPr>
          <p:nvPr/>
        </p:nvPicPr>
        <p:blipFill>
          <a:blip r:embed="rId3"/>
          <a:stretch>
            <a:fillRect/>
          </a:stretch>
        </p:blipFill>
        <p:spPr>
          <a:xfrm>
            <a:off x="711835" y="155575"/>
            <a:ext cx="1120140" cy="1176020"/>
          </a:xfrm>
          <a:prstGeom prst="rect">
            <a:avLst/>
          </a:prstGeom>
        </p:spPr>
      </p:pic>
      <p:pic>
        <p:nvPicPr>
          <p:cNvPr id="7" name="图片 6"/>
          <p:cNvPicPr>
            <a:picLocks noChangeAspect="1"/>
          </p:cNvPicPr>
          <p:nvPr/>
        </p:nvPicPr>
        <p:blipFill>
          <a:blip r:embed="rId4">
            <a:extLst>
              <a:ext uri="{BEBA8EAE-BF5A-486C-A8C5-ECC9F3942E4B}">
                <a14:imgProps xmlns:a14="http://schemas.microsoft.com/office/drawing/2010/main">
                  <a14:imgLayer r:embed="rId5">
                    <a14:imgEffect>
                      <a14:colorTemperature colorTemp="10375"/>
                    </a14:imgEffect>
                    <a14:imgEffect>
                      <a14:saturation sat="58000"/>
                    </a14:imgEffect>
                  </a14:imgLayer>
                </a14:imgProps>
              </a:ext>
              <a:ext uri="{28A0092B-C50C-407E-A947-70E740481C1C}">
                <a14:useLocalDpi xmlns:a14="http://schemas.microsoft.com/office/drawing/2010/main" val="0"/>
              </a:ext>
            </a:extLst>
          </a:blip>
          <a:stretch>
            <a:fillRect/>
          </a:stretch>
        </p:blipFill>
        <p:spPr>
          <a:xfrm>
            <a:off x="9789160" y="2468245"/>
            <a:ext cx="3719195" cy="5313045"/>
          </a:xfrm>
          <a:prstGeom prst="rect">
            <a:avLst/>
          </a:prstGeom>
        </p:spPr>
      </p:pic>
      <p:pic>
        <p:nvPicPr>
          <p:cNvPr id="10" name="图片 9" descr="2"/>
          <p:cNvPicPr>
            <a:picLocks noChangeAspect="1"/>
          </p:cNvPicPr>
          <p:nvPr/>
        </p:nvPicPr>
        <p:blipFill>
          <a:blip r:embed="rId2"/>
          <a:stretch>
            <a:fillRect/>
          </a:stretch>
        </p:blipFill>
        <p:spPr>
          <a:xfrm rot="20220000">
            <a:off x="-39370" y="69215"/>
            <a:ext cx="2574925" cy="1919605"/>
          </a:xfrm>
          <a:prstGeom prst="rect">
            <a:avLst/>
          </a:prstGeom>
        </p:spPr>
      </p:pic>
      <p:sp>
        <p:nvSpPr>
          <p:cNvPr id="14" name="TextBox 13"/>
          <p:cNvSpPr txBox="1"/>
          <p:nvPr/>
        </p:nvSpPr>
        <p:spPr>
          <a:xfrm>
            <a:off x="-2846177" y="685264"/>
            <a:ext cx="5326827" cy="646331"/>
          </a:xfrm>
          <a:prstGeom prst="rect">
            <a:avLst/>
          </a:prstGeom>
          <a:noFill/>
        </p:spPr>
        <p:txBody>
          <a:bodyPr wrap="square" rtlCol="0">
            <a:spAutoFit/>
          </a:bodyPr>
          <a:lstStyle/>
          <a:p>
            <a:r>
              <a:rPr lang="en-US" b="1" dirty="0"/>
              <a:t> </a:t>
            </a:r>
            <a:endParaRPr lang="zh-CN" altLang="en-US" dirty="0"/>
          </a:p>
          <a:p>
            <a:endParaRPr lang="zh-CN" altLang="en-US" dirty="0"/>
          </a:p>
        </p:txBody>
      </p:sp>
      <p:sp>
        <p:nvSpPr>
          <p:cNvPr id="9" name="文本框 8"/>
          <p:cNvSpPr txBox="1"/>
          <p:nvPr/>
        </p:nvSpPr>
        <p:spPr>
          <a:xfrm>
            <a:off x="417830" y="4225925"/>
            <a:ext cx="6864350" cy="491490"/>
          </a:xfrm>
          <a:prstGeom prst="rect">
            <a:avLst/>
          </a:prstGeom>
          <a:noFill/>
        </p:spPr>
        <p:txBody>
          <a:bodyPr wrap="square" rtlCol="0" anchor="t">
            <a:spAutoFit/>
          </a:bodyPr>
          <a:lstStyle/>
          <a:p>
            <a:pPr lvl="0" algn="l">
              <a:buClrTx/>
              <a:buSzTx/>
              <a:buFontTx/>
            </a:pPr>
            <a:r>
              <a:rPr lang="en-US" altLang="zh-CN" sz="2600">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sym typeface="+mn-ea"/>
              </a:rPr>
              <a:t>2</a:t>
            </a:r>
            <a:r>
              <a:rPr lang="en-US" altLang="zh-CN" sz="2600">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sym typeface="+mn-ea"/>
              </a:rPr>
              <a:t>．</a:t>
            </a:r>
            <a:r>
              <a:rPr lang="en-US" altLang="zh-CN" sz="2600">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sym typeface="+mn-ea"/>
              </a:rPr>
              <a:t>实施变法时，出现了怎样的情形？</a:t>
            </a:r>
            <a:endParaRPr lang="en-US" altLang="zh-CN" sz="2600">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sym typeface="+mn-ea"/>
            </a:endParaRPr>
          </a:p>
        </p:txBody>
      </p:sp>
      <p:sp>
        <p:nvSpPr>
          <p:cNvPr id="17" name="文本框 34"/>
          <p:cNvSpPr txBox="1"/>
          <p:nvPr/>
        </p:nvSpPr>
        <p:spPr>
          <a:xfrm>
            <a:off x="2110313" y="560436"/>
            <a:ext cx="4099568" cy="706755"/>
          </a:xfrm>
          <a:prstGeom prst="rect">
            <a:avLst/>
          </a:prstGeom>
          <a:noFill/>
        </p:spPr>
        <p:txBody>
          <a:bodyPr wrap="square" rtlCol="0">
            <a:spAutoFit/>
          </a:bodyPr>
          <a:lstStyle/>
          <a:p>
            <a:r>
              <a:rPr lang="zh-CN" altLang="en-US" sz="4000" b="1" dirty="0">
                <a:solidFill>
                  <a:schemeClr val="tx1">
                    <a:lumMod val="85000"/>
                    <a:lumOff val="15000"/>
                  </a:schemeClr>
                </a:solidFill>
                <a:latin typeface="华文行楷" panose="02010800040101010101" pitchFamily="2" charset="-122"/>
                <a:ea typeface="华文行楷" panose="02010800040101010101" pitchFamily="2" charset="-122"/>
              </a:rPr>
              <a:t>文本探究</a:t>
            </a:r>
            <a:endParaRPr lang="zh-CN" altLang="en-US" sz="4000" b="1" dirty="0">
              <a:solidFill>
                <a:schemeClr val="tx1">
                  <a:lumMod val="85000"/>
                  <a:lumOff val="15000"/>
                </a:schemeClr>
              </a:solidFill>
              <a:latin typeface="华文行楷" panose="02010800040101010101" pitchFamily="2" charset="-122"/>
              <a:ea typeface="华文行楷" panose="02010800040101010101" pitchFamily="2" charset="-122"/>
            </a:endParaRPr>
          </a:p>
        </p:txBody>
      </p:sp>
      <p:sp>
        <p:nvSpPr>
          <p:cNvPr id="3" name="文本框 2"/>
          <p:cNvSpPr txBox="1"/>
          <p:nvPr/>
        </p:nvSpPr>
        <p:spPr>
          <a:xfrm>
            <a:off x="417830" y="4866005"/>
            <a:ext cx="4092575" cy="1198880"/>
          </a:xfrm>
          <a:prstGeom prst="rect">
            <a:avLst/>
          </a:prstGeom>
          <a:noFill/>
        </p:spPr>
        <p:txBody>
          <a:bodyPr wrap="square" rtlCol="0" anchor="t">
            <a:spAutoFit/>
          </a:bodyPr>
          <a:p>
            <a:pPr lvl="0" algn="l">
              <a:lnSpc>
                <a:spcPct val="150000"/>
              </a:lnSpc>
              <a:buClrTx/>
              <a:buSzTx/>
              <a:buFontTx/>
              <a:defRPr/>
            </a:pPr>
            <a:r>
              <a:rPr lang="en-US" altLang="zh-CN" sz="2400" b="1" dirty="0" smtClean="0">
                <a:solidFill>
                  <a:srgbClr val="FF0000"/>
                </a:solidFill>
                <a:latin typeface="华文楷体" panose="02010600040101010101" pitchFamily="2" charset="-122"/>
                <a:ea typeface="华文楷体" panose="02010600040101010101" pitchFamily="2" charset="-122"/>
                <a:sym typeface="+mn-ea"/>
              </a:rPr>
              <a:t>     </a:t>
            </a:r>
            <a:r>
              <a:rPr lang="zh-CN" altLang="en-US" sz="2400" b="1" dirty="0" smtClean="0">
                <a:solidFill>
                  <a:srgbClr val="FF0000"/>
                </a:solidFill>
                <a:latin typeface="华文楷体" panose="02010600040101010101" pitchFamily="2" charset="-122"/>
                <a:ea typeface="华文楷体" panose="02010600040101010101" pitchFamily="2" charset="-122"/>
                <a:sym typeface="+mn-ea"/>
              </a:rPr>
              <a:t>①</a:t>
            </a:r>
            <a:r>
              <a:rPr lang="en-US" altLang="zh-CN" sz="2400" b="1" dirty="0" smtClean="0">
                <a:solidFill>
                  <a:srgbClr val="FF0000"/>
                </a:solidFill>
                <a:latin typeface="华文楷体" panose="02010600040101010101" pitchFamily="2" charset="-122"/>
                <a:ea typeface="华文楷体" panose="02010600040101010101" pitchFamily="2" charset="-122"/>
                <a:sym typeface="Wingdings" panose="05000000000000000000" pitchFamily="2" charset="2"/>
              </a:rPr>
              <a:t>天下</a:t>
            </a:r>
            <a:r>
              <a:rPr lang="en-US" altLang="zh-CN" sz="2400" b="1" dirty="0" smtClean="0">
                <a:solidFill>
                  <a:srgbClr val="FF0000"/>
                </a:solidFill>
                <a:latin typeface="华文楷体" panose="02010600040101010101" pitchFamily="2" charset="-122"/>
                <a:ea typeface="华文楷体" panose="02010600040101010101" pitchFamily="2" charset="-122"/>
                <a:sym typeface="Wingdings" panose="05000000000000000000" pitchFamily="2" charset="2"/>
              </a:rPr>
              <a:t>——“</a:t>
            </a:r>
            <a:r>
              <a:rPr lang="en-US" altLang="zh-CN" sz="2400" b="1" dirty="0" smtClean="0">
                <a:solidFill>
                  <a:srgbClr val="FF0000"/>
                </a:solidFill>
                <a:latin typeface="华文楷体" panose="02010600040101010101" pitchFamily="2" charset="-122"/>
                <a:ea typeface="华文楷体" panose="02010600040101010101" pitchFamily="2" charset="-122"/>
                <a:sym typeface="Wingdings" panose="05000000000000000000" pitchFamily="2" charset="2"/>
              </a:rPr>
              <a:t>怨谤”；</a:t>
            </a:r>
            <a:endParaRPr lang="en-US" altLang="zh-CN" sz="2400" b="1" dirty="0" smtClean="0">
              <a:solidFill>
                <a:srgbClr val="FF0000"/>
              </a:solidFill>
              <a:latin typeface="华文楷体" panose="02010600040101010101" pitchFamily="2" charset="-122"/>
              <a:ea typeface="华文楷体" panose="02010600040101010101" pitchFamily="2" charset="-122"/>
              <a:sym typeface="Wingdings" panose="05000000000000000000" pitchFamily="2" charset="2"/>
            </a:endParaRPr>
          </a:p>
          <a:p>
            <a:pPr lvl="0" algn="l">
              <a:lnSpc>
                <a:spcPct val="150000"/>
              </a:lnSpc>
              <a:buClrTx/>
              <a:buSzTx/>
              <a:buFontTx/>
              <a:defRPr/>
            </a:pPr>
            <a:r>
              <a:rPr lang="en-US" altLang="zh-CN" sz="2400" b="1" dirty="0" smtClean="0">
                <a:solidFill>
                  <a:srgbClr val="FF0000"/>
                </a:solidFill>
                <a:latin typeface="华文楷体" panose="02010600040101010101" pitchFamily="2" charset="-122"/>
                <a:ea typeface="华文楷体" panose="02010600040101010101" pitchFamily="2" charset="-122"/>
                <a:sym typeface="Wingdings" panose="05000000000000000000" pitchFamily="2" charset="2"/>
              </a:rPr>
              <a:t>   </a:t>
            </a:r>
            <a:r>
              <a:rPr lang="en-US" altLang="zh-CN" sz="2400" b="1" dirty="0" smtClean="0">
                <a:solidFill>
                  <a:srgbClr val="FF0000"/>
                </a:solidFill>
                <a:latin typeface="华文楷体" panose="02010600040101010101" pitchFamily="2" charset="-122"/>
                <a:ea typeface="华文楷体" panose="02010600040101010101" pitchFamily="2" charset="-122"/>
                <a:sym typeface="Wingdings" panose="05000000000000000000" pitchFamily="2" charset="2"/>
              </a:rPr>
              <a:t> </a:t>
            </a:r>
            <a:r>
              <a:rPr lang="en-US" altLang="zh-CN" sz="2400" b="1" dirty="0" smtClean="0">
                <a:solidFill>
                  <a:srgbClr val="FF0000"/>
                </a:solidFill>
                <a:latin typeface="华文楷体" panose="02010600040101010101" pitchFamily="2" charset="-122"/>
                <a:ea typeface="华文楷体" panose="02010600040101010101" pitchFamily="2" charset="-122"/>
                <a:sym typeface="Wingdings" panose="05000000000000000000" pitchFamily="2" charset="2"/>
              </a:rPr>
              <a:t> </a:t>
            </a:r>
            <a:r>
              <a:rPr lang="zh-CN" altLang="en-US" sz="2400" b="1" dirty="0" smtClean="0">
                <a:solidFill>
                  <a:srgbClr val="FF0000"/>
                </a:solidFill>
                <a:latin typeface="华文楷体" panose="02010600040101010101" pitchFamily="2" charset="-122"/>
                <a:ea typeface="华文楷体" panose="02010600040101010101" pitchFamily="2" charset="-122"/>
                <a:sym typeface="Wingdings" panose="05000000000000000000" pitchFamily="2" charset="2"/>
              </a:rPr>
              <a:t>②</a:t>
            </a:r>
            <a:r>
              <a:rPr lang="en-US" altLang="zh-CN" sz="2400" b="1" dirty="0" smtClean="0">
                <a:solidFill>
                  <a:srgbClr val="FF0000"/>
                </a:solidFill>
                <a:latin typeface="华文楷体" panose="02010600040101010101" pitchFamily="2" charset="-122"/>
                <a:ea typeface="华文楷体" panose="02010600040101010101" pitchFamily="2" charset="-122"/>
                <a:sym typeface="Wingdings" panose="05000000000000000000" pitchFamily="2" charset="2"/>
              </a:rPr>
              <a:t>众</a:t>
            </a:r>
            <a:r>
              <a:rPr lang="en-US" altLang="zh-CN" sz="2400" b="1" dirty="0" smtClean="0">
                <a:solidFill>
                  <a:srgbClr val="FF0000"/>
                </a:solidFill>
                <a:latin typeface="华文楷体" panose="02010600040101010101" pitchFamily="2" charset="-122"/>
                <a:ea typeface="华文楷体" panose="02010600040101010101" pitchFamily="2" charset="-122"/>
                <a:sym typeface="Wingdings" panose="05000000000000000000" pitchFamily="2" charset="2"/>
              </a:rPr>
              <a:t>——“</a:t>
            </a:r>
            <a:r>
              <a:rPr lang="en-US" altLang="zh-CN" sz="2400" b="1" dirty="0" smtClean="0">
                <a:solidFill>
                  <a:srgbClr val="FF0000"/>
                </a:solidFill>
                <a:latin typeface="华文楷体" panose="02010600040101010101" pitchFamily="2" charset="-122"/>
                <a:ea typeface="华文楷体" panose="02010600040101010101" pitchFamily="2" charset="-122"/>
                <a:sym typeface="Wingdings" panose="05000000000000000000" pitchFamily="2" charset="2"/>
              </a:rPr>
              <a:t>汹汹然”。</a:t>
            </a:r>
            <a:endParaRPr lang="en-US" altLang="zh-CN" sz="2400" b="1" dirty="0" smtClean="0">
              <a:solidFill>
                <a:srgbClr val="FF0000"/>
              </a:solidFill>
              <a:latin typeface="华文楷体" panose="02010600040101010101" pitchFamily="2" charset="-122"/>
              <a:ea typeface="华文楷体" panose="02010600040101010101" pitchFamily="2" charset="-122"/>
              <a:sym typeface="Wingdings" panose="05000000000000000000" pitchFamily="2" charset="2"/>
            </a:endParaRPr>
          </a:p>
        </p:txBody>
      </p:sp>
      <p:sp>
        <p:nvSpPr>
          <p:cNvPr id="4" name="文本框 3"/>
          <p:cNvSpPr txBox="1"/>
          <p:nvPr/>
        </p:nvSpPr>
        <p:spPr>
          <a:xfrm>
            <a:off x="417830" y="1773555"/>
            <a:ext cx="7757160" cy="491490"/>
          </a:xfrm>
          <a:prstGeom prst="rect">
            <a:avLst/>
          </a:prstGeom>
          <a:noFill/>
        </p:spPr>
        <p:txBody>
          <a:bodyPr wrap="none" rtlCol="0" anchor="t">
            <a:spAutoFit/>
          </a:bodyPr>
          <a:p>
            <a:pPr algn="l"/>
            <a:r>
              <a:rPr lang="en-US" altLang="zh-CN" sz="2600">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sym typeface="+mn-ea"/>
              </a:rPr>
              <a:t>1</a:t>
            </a:r>
            <a:r>
              <a:rPr lang="zh-CN" altLang="en-US" sz="2600">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sym typeface="+mn-ea"/>
              </a:rPr>
              <a:t>.根据</a:t>
            </a:r>
            <a:r>
              <a:rPr lang="en-US" altLang="zh-CN" sz="2600">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sym typeface="+mn-ea"/>
              </a:rPr>
              <a:t>第三段</a:t>
            </a:r>
            <a:r>
              <a:rPr lang="zh-CN" altLang="en-US" sz="2600">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sym typeface="+mn-ea"/>
              </a:rPr>
              <a:t>概括</a:t>
            </a:r>
            <a:r>
              <a:rPr lang="en-US" altLang="zh-CN" sz="2600">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sym typeface="+mn-ea"/>
              </a:rPr>
              <a:t>，王安石为什么要进行这场变法？</a:t>
            </a:r>
            <a:endParaRPr lang="en-US" altLang="zh-CN" sz="2600">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endParaRPr>
          </a:p>
        </p:txBody>
      </p:sp>
      <p:sp>
        <p:nvSpPr>
          <p:cNvPr id="6" name="文本框 5"/>
          <p:cNvSpPr txBox="1"/>
          <p:nvPr/>
        </p:nvSpPr>
        <p:spPr>
          <a:xfrm>
            <a:off x="136525" y="2334895"/>
            <a:ext cx="11638280" cy="1753235"/>
          </a:xfrm>
          <a:prstGeom prst="rect">
            <a:avLst/>
          </a:prstGeom>
          <a:noFill/>
        </p:spPr>
        <p:txBody>
          <a:bodyPr wrap="square" rtlCol="0" anchor="t">
            <a:spAutoFit/>
          </a:bodyPr>
          <a:p>
            <a:pPr lvl="0" algn="l" fontAlgn="auto">
              <a:lnSpc>
                <a:spcPct val="150000"/>
              </a:lnSpc>
              <a:buClrTx/>
              <a:buSzTx/>
              <a:buFontTx/>
              <a:defRPr/>
            </a:pPr>
            <a:r>
              <a:rPr lang="en-US" altLang="zh-CN" sz="2400" b="1" dirty="0" smtClean="0">
                <a:solidFill>
                  <a:srgbClr val="FF0000"/>
                </a:solidFill>
                <a:latin typeface="华文楷体" panose="02010600040101010101" pitchFamily="2" charset="-122"/>
                <a:ea typeface="华文楷体" panose="02010600040101010101" pitchFamily="2" charset="-122"/>
                <a:sym typeface="+mn-ea"/>
              </a:rPr>
              <a:t>        </a:t>
            </a:r>
            <a:r>
              <a:rPr lang="zh-CN" altLang="en-US" sz="2400" b="1" dirty="0" smtClean="0">
                <a:solidFill>
                  <a:srgbClr val="FF0000"/>
                </a:solidFill>
                <a:latin typeface="华文楷体" panose="02010600040101010101" pitchFamily="2" charset="-122"/>
                <a:ea typeface="华文楷体" panose="02010600040101010101" pitchFamily="2" charset="-122"/>
                <a:sym typeface="+mn-ea"/>
              </a:rPr>
              <a:t>①人</a:t>
            </a:r>
            <a:r>
              <a:rPr lang="en-US" altLang="zh-CN" sz="2400" b="1" dirty="0" smtClean="0">
                <a:solidFill>
                  <a:srgbClr val="FF0000"/>
                </a:solidFill>
                <a:latin typeface="华文楷体" panose="02010600040101010101" pitchFamily="2" charset="-122"/>
                <a:ea typeface="华文楷体" panose="02010600040101010101" pitchFamily="2" charset="-122"/>
                <a:sym typeface="+mn-ea"/>
              </a:rPr>
              <a:t>——“</a:t>
            </a:r>
            <a:r>
              <a:rPr lang="zh-CN" altLang="en-US" sz="2400" b="1" dirty="0" smtClean="0">
                <a:solidFill>
                  <a:srgbClr val="FF0000"/>
                </a:solidFill>
                <a:latin typeface="华文楷体" panose="02010600040101010101" pitchFamily="2" charset="-122"/>
                <a:ea typeface="华文楷体" panose="02010600040101010101" pitchFamily="2" charset="-122"/>
                <a:sym typeface="+mn-ea"/>
              </a:rPr>
              <a:t>习于苟且</a:t>
            </a:r>
            <a:r>
              <a:rPr lang="en-US" altLang="zh-CN" sz="2400" b="1" dirty="0" smtClean="0">
                <a:solidFill>
                  <a:srgbClr val="FF0000"/>
                </a:solidFill>
                <a:latin typeface="华文楷体" panose="02010600040101010101" pitchFamily="2" charset="-122"/>
                <a:ea typeface="华文楷体" panose="02010600040101010101" pitchFamily="2" charset="-122"/>
                <a:sym typeface="+mn-ea"/>
              </a:rPr>
              <a:t>”</a:t>
            </a:r>
            <a:endParaRPr lang="en-US" altLang="zh-CN" sz="2400" b="1" dirty="0" smtClean="0">
              <a:solidFill>
                <a:srgbClr val="FF0000"/>
              </a:solidFill>
              <a:latin typeface="华文楷体" panose="02010600040101010101" pitchFamily="2" charset="-122"/>
              <a:ea typeface="华文楷体" panose="02010600040101010101" pitchFamily="2" charset="-122"/>
              <a:sym typeface="+mn-ea"/>
            </a:endParaRPr>
          </a:p>
          <a:p>
            <a:pPr lvl="0" algn="l" fontAlgn="auto">
              <a:lnSpc>
                <a:spcPct val="150000"/>
              </a:lnSpc>
              <a:buClrTx/>
              <a:buSzTx/>
              <a:buFontTx/>
              <a:defRPr/>
            </a:pPr>
            <a:r>
              <a:rPr lang="zh-CN" altLang="en-US" sz="2400" b="1" dirty="0" smtClean="0">
                <a:solidFill>
                  <a:srgbClr val="FF0000"/>
                </a:solidFill>
                <a:latin typeface="华文楷体" panose="02010600040101010101" pitchFamily="2" charset="-122"/>
                <a:ea typeface="华文楷体" panose="02010600040101010101" pitchFamily="2" charset="-122"/>
                <a:sym typeface="+mn-ea"/>
              </a:rPr>
              <a:t>        ②士大夫</a:t>
            </a:r>
            <a:r>
              <a:rPr lang="en-US" altLang="zh-CN" sz="2400" b="1" dirty="0" smtClean="0">
                <a:solidFill>
                  <a:srgbClr val="FF0000"/>
                </a:solidFill>
                <a:latin typeface="华文楷体" panose="02010600040101010101" pitchFamily="2" charset="-122"/>
                <a:ea typeface="华文楷体" panose="02010600040101010101" pitchFamily="2" charset="-122"/>
                <a:sym typeface="+mn-ea"/>
              </a:rPr>
              <a:t>——“</a:t>
            </a:r>
            <a:r>
              <a:rPr lang="zh-CN" altLang="en-US" sz="2400" b="1" dirty="0" smtClean="0">
                <a:solidFill>
                  <a:srgbClr val="FF0000"/>
                </a:solidFill>
                <a:latin typeface="华文楷体" panose="02010600040101010101" pitchFamily="2" charset="-122"/>
                <a:ea typeface="华文楷体" panose="02010600040101010101" pitchFamily="2" charset="-122"/>
                <a:sym typeface="+mn-ea"/>
              </a:rPr>
              <a:t>不恤国事、同俗自媚于众</a:t>
            </a:r>
            <a:r>
              <a:rPr lang="en-US" altLang="zh-CN" sz="2400" b="1" dirty="0" smtClean="0">
                <a:solidFill>
                  <a:srgbClr val="FF0000"/>
                </a:solidFill>
                <a:latin typeface="华文楷体" panose="02010600040101010101" pitchFamily="2" charset="-122"/>
                <a:ea typeface="华文楷体" panose="02010600040101010101" pitchFamily="2" charset="-122"/>
                <a:sym typeface="+mn-ea"/>
              </a:rPr>
              <a:t>”</a:t>
            </a:r>
            <a:endParaRPr lang="en-US" altLang="zh-CN" sz="2400" b="1" dirty="0" smtClean="0">
              <a:solidFill>
                <a:srgbClr val="FF0000"/>
              </a:solidFill>
              <a:latin typeface="华文楷体" panose="02010600040101010101" pitchFamily="2" charset="-122"/>
              <a:ea typeface="华文楷体" panose="02010600040101010101" pitchFamily="2" charset="-122"/>
              <a:sym typeface="+mn-ea"/>
            </a:endParaRPr>
          </a:p>
          <a:p>
            <a:pPr lvl="0" algn="l" fontAlgn="auto">
              <a:lnSpc>
                <a:spcPct val="150000"/>
              </a:lnSpc>
              <a:buClrTx/>
              <a:buSzTx/>
              <a:buFontTx/>
              <a:defRPr/>
            </a:pPr>
            <a:r>
              <a:rPr lang="en-US" altLang="zh-CN" sz="2400" b="1" dirty="0" smtClean="0">
                <a:solidFill>
                  <a:srgbClr val="FF0000"/>
                </a:solidFill>
                <a:latin typeface="华文楷体" panose="02010600040101010101" pitchFamily="2" charset="-122"/>
                <a:ea typeface="华文楷体" panose="02010600040101010101" pitchFamily="2" charset="-122"/>
                <a:sym typeface="+mn-ea"/>
              </a:rPr>
              <a:t>        </a:t>
            </a:r>
            <a:r>
              <a:rPr lang="zh-CN" altLang="en-US" sz="2400" b="1" dirty="0" smtClean="0">
                <a:solidFill>
                  <a:srgbClr val="FF0000"/>
                </a:solidFill>
                <a:latin typeface="华文楷体" panose="02010600040101010101" pitchFamily="2" charset="-122"/>
                <a:ea typeface="华文楷体" panose="02010600040101010101" pitchFamily="2" charset="-122"/>
                <a:sym typeface="+mn-ea"/>
              </a:rPr>
              <a:t>③皇帝</a:t>
            </a:r>
            <a:r>
              <a:rPr lang="en-US" altLang="zh-CN" sz="2400" b="1" dirty="0" smtClean="0">
                <a:solidFill>
                  <a:srgbClr val="FF0000"/>
                </a:solidFill>
                <a:latin typeface="华文楷体" panose="02010600040101010101" pitchFamily="2" charset="-122"/>
                <a:ea typeface="华文楷体" panose="02010600040101010101" pitchFamily="2" charset="-122"/>
                <a:sym typeface="+mn-ea"/>
              </a:rPr>
              <a:t>——“</a:t>
            </a:r>
            <a:r>
              <a:rPr lang="zh-CN" altLang="en-US" sz="2400" b="1" dirty="0" smtClean="0">
                <a:solidFill>
                  <a:srgbClr val="FF0000"/>
                </a:solidFill>
                <a:latin typeface="华文楷体" panose="02010600040101010101" pitchFamily="2" charset="-122"/>
                <a:ea typeface="华文楷体" panose="02010600040101010101" pitchFamily="2" charset="-122"/>
                <a:sym typeface="+mn-ea"/>
              </a:rPr>
              <a:t>上乃于变此</a:t>
            </a:r>
            <a:r>
              <a:rPr lang="en-US" altLang="zh-CN" sz="2400" b="1" dirty="0" smtClean="0">
                <a:solidFill>
                  <a:srgbClr val="FF0000"/>
                </a:solidFill>
                <a:latin typeface="华文楷体" panose="02010600040101010101" pitchFamily="2" charset="-122"/>
                <a:ea typeface="华文楷体" panose="02010600040101010101" pitchFamily="2" charset="-122"/>
                <a:sym typeface="+mn-ea"/>
              </a:rPr>
              <a:t>”</a:t>
            </a:r>
            <a:endParaRPr lang="zh-CN" altLang="en-US" sz="2400" b="1" dirty="0" smtClean="0">
              <a:solidFill>
                <a:srgbClr val="FF0000"/>
              </a:solidFill>
              <a:latin typeface="华文楷体" panose="02010600040101010101" pitchFamily="2" charset="-122"/>
              <a:ea typeface="华文楷体" panose="02010600040101010101" pitchFamily="2" charset="-122"/>
              <a:sym typeface="+mn-ea"/>
            </a:endParaRPr>
          </a:p>
        </p:txBody>
      </p:sp>
      <p:sp>
        <p:nvSpPr>
          <p:cNvPr id="11" name="右箭头 10"/>
          <p:cNvSpPr/>
          <p:nvPr/>
        </p:nvSpPr>
        <p:spPr>
          <a:xfrm flipH="1">
            <a:off x="4510405" y="5490210"/>
            <a:ext cx="1004570" cy="101600"/>
          </a:xfrm>
          <a:prstGeom prst="rightArrow">
            <a:avLst>
              <a:gd name="adj1" fmla="val 50000"/>
              <a:gd name="adj2" fmla="val 11177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nvSpPr>
        <p:spPr>
          <a:xfrm>
            <a:off x="5687060" y="4717415"/>
            <a:ext cx="5308600" cy="1753235"/>
          </a:xfrm>
          <a:prstGeom prst="rect">
            <a:avLst/>
          </a:prstGeom>
          <a:noFill/>
        </p:spPr>
        <p:txBody>
          <a:bodyPr wrap="square" rtlCol="0" anchor="t">
            <a:spAutoFit/>
          </a:bodyPr>
          <a:p>
            <a:pPr lvl="0" algn="l">
              <a:lnSpc>
                <a:spcPct val="150000"/>
              </a:lnSpc>
              <a:buClrTx/>
              <a:buSzTx/>
              <a:buFontTx/>
              <a:defRPr/>
            </a:pPr>
            <a:r>
              <a:rPr lang="en-US" altLang="zh-CN" sz="2400" b="1" dirty="0" smtClean="0">
                <a:solidFill>
                  <a:srgbClr val="FF0000"/>
                </a:solidFill>
                <a:latin typeface="华文楷体" panose="02010600040101010101" pitchFamily="2" charset="-122"/>
                <a:ea typeface="华文楷体" panose="02010600040101010101" pitchFamily="2" charset="-122"/>
                <a:sym typeface="+mn-ea"/>
              </a:rPr>
              <a:t>他们认为是王安石在变法中，“侵官、生事、征利、拒谏”造成的。</a:t>
            </a:r>
            <a:endParaRPr lang="en-US" altLang="zh-CN" sz="2400" b="1" dirty="0" smtClean="0">
              <a:solidFill>
                <a:srgbClr val="FF0000"/>
              </a:solidFill>
              <a:latin typeface="华文楷体" panose="02010600040101010101" pitchFamily="2" charset="-122"/>
              <a:ea typeface="华文楷体" panose="02010600040101010101" pitchFamily="2" charset="-122"/>
              <a:sym typeface="+mn-ea"/>
            </a:endParaRPr>
          </a:p>
          <a:p>
            <a:pPr lvl="0" algn="l">
              <a:lnSpc>
                <a:spcPct val="150000"/>
              </a:lnSpc>
              <a:buClrTx/>
              <a:buSzTx/>
              <a:buFontTx/>
              <a:defRPr/>
            </a:pPr>
            <a:endParaRPr lang="en-US" altLang="zh-CN" sz="2400" b="1" dirty="0" smtClean="0">
              <a:solidFill>
                <a:srgbClr val="FF0000"/>
              </a:solidFill>
              <a:latin typeface="华文楷体" panose="02010600040101010101" pitchFamily="2" charset="-122"/>
              <a:ea typeface="华文楷体" panose="02010600040101010101" pitchFamily="2" charset="-122"/>
              <a:sym typeface="+mn-ea"/>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heel(1)">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diamond(in)">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ppt_x"/>
                                          </p:val>
                                        </p:tav>
                                        <p:tav tm="100000">
                                          <p:val>
                                            <p:strVal val="#ppt_x"/>
                                          </p:val>
                                        </p:tav>
                                      </p:tavLst>
                                    </p:anim>
                                    <p:anim calcmode="lin" valueType="num">
                                      <p:cBhvr additive="base">
                                        <p:cTn id="2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p:tgtEl>
                                          <p:spTgt spid="12"/>
                                        </p:tgtEl>
                                        <p:attrNameLst>
                                          <p:attrName>ppt_y</p:attrName>
                                        </p:attrNameLst>
                                      </p:cBhvr>
                                      <p:tavLst>
                                        <p:tav tm="0">
                                          <p:val>
                                            <p:strVal val="#ppt_y+#ppt_h*1.125000"/>
                                          </p:val>
                                        </p:tav>
                                        <p:tav tm="100000">
                                          <p:val>
                                            <p:strVal val="#ppt_y"/>
                                          </p:val>
                                        </p:tav>
                                      </p:tavLst>
                                    </p:anim>
                                    <p:animEffect transition="in" filter="wipe(up)">
                                      <p:cBhvr>
                                        <p:cTn id="2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p:bldP spid="6" grpId="0"/>
      <p:bldP spid="9" grpId="0"/>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资源 6@4x"/>
          <p:cNvPicPr>
            <a:picLocks noChangeAspect="1"/>
          </p:cNvPicPr>
          <p:nvPr/>
        </p:nvPicPr>
        <p:blipFill>
          <a:blip r:embed="rId1" cstate="print"/>
          <a:stretch>
            <a:fillRect/>
          </a:stretch>
        </p:blipFill>
        <p:spPr>
          <a:xfrm rot="8820000">
            <a:off x="165100" y="-29210"/>
            <a:ext cx="949325" cy="885825"/>
          </a:xfrm>
          <a:prstGeom prst="rect">
            <a:avLst/>
          </a:prstGeom>
        </p:spPr>
      </p:pic>
      <p:pic>
        <p:nvPicPr>
          <p:cNvPr id="8" name="图片 7" descr="2"/>
          <p:cNvPicPr>
            <a:picLocks noChangeAspect="1"/>
          </p:cNvPicPr>
          <p:nvPr/>
        </p:nvPicPr>
        <p:blipFill>
          <a:blip r:embed="rId2"/>
          <a:stretch>
            <a:fillRect/>
          </a:stretch>
        </p:blipFill>
        <p:spPr>
          <a:xfrm>
            <a:off x="635" y="-216535"/>
            <a:ext cx="2669540" cy="1990090"/>
          </a:xfrm>
          <a:prstGeom prst="rect">
            <a:avLst/>
          </a:prstGeom>
        </p:spPr>
      </p:pic>
      <p:pic>
        <p:nvPicPr>
          <p:cNvPr id="5" name="图片 4" descr="图片4"/>
          <p:cNvPicPr>
            <a:picLocks noChangeAspect="1"/>
          </p:cNvPicPr>
          <p:nvPr/>
        </p:nvPicPr>
        <p:blipFill>
          <a:blip r:embed="rId3"/>
          <a:stretch>
            <a:fillRect/>
          </a:stretch>
        </p:blipFill>
        <p:spPr>
          <a:xfrm>
            <a:off x="711835" y="155575"/>
            <a:ext cx="1120140" cy="1176020"/>
          </a:xfrm>
          <a:prstGeom prst="rect">
            <a:avLst/>
          </a:prstGeom>
        </p:spPr>
      </p:pic>
      <p:pic>
        <p:nvPicPr>
          <p:cNvPr id="7" name="图片 6"/>
          <p:cNvPicPr>
            <a:picLocks noChangeAspect="1"/>
          </p:cNvPicPr>
          <p:nvPr/>
        </p:nvPicPr>
        <p:blipFill>
          <a:blip r:embed="rId4">
            <a:extLst>
              <a:ext uri="{BEBA8EAE-BF5A-486C-A8C5-ECC9F3942E4B}">
                <a14:imgProps xmlns:a14="http://schemas.microsoft.com/office/drawing/2010/main">
                  <a14:imgLayer r:embed="rId5">
                    <a14:imgEffect>
                      <a14:colorTemperature colorTemp="10375"/>
                    </a14:imgEffect>
                    <a14:imgEffect>
                      <a14:saturation sat="58000"/>
                    </a14:imgEffect>
                  </a14:imgLayer>
                </a14:imgProps>
              </a:ext>
              <a:ext uri="{28A0092B-C50C-407E-A947-70E740481C1C}">
                <a14:useLocalDpi xmlns:a14="http://schemas.microsoft.com/office/drawing/2010/main" val="0"/>
              </a:ext>
            </a:extLst>
          </a:blip>
          <a:stretch>
            <a:fillRect/>
          </a:stretch>
        </p:blipFill>
        <p:spPr>
          <a:xfrm>
            <a:off x="9789160" y="2468245"/>
            <a:ext cx="3719195" cy="5313045"/>
          </a:xfrm>
          <a:prstGeom prst="rect">
            <a:avLst/>
          </a:prstGeom>
        </p:spPr>
      </p:pic>
      <p:pic>
        <p:nvPicPr>
          <p:cNvPr id="10" name="图片 9" descr="2"/>
          <p:cNvPicPr>
            <a:picLocks noChangeAspect="1"/>
          </p:cNvPicPr>
          <p:nvPr/>
        </p:nvPicPr>
        <p:blipFill>
          <a:blip r:embed="rId2"/>
          <a:stretch>
            <a:fillRect/>
          </a:stretch>
        </p:blipFill>
        <p:spPr>
          <a:xfrm rot="20220000">
            <a:off x="-15875" y="48895"/>
            <a:ext cx="2574925" cy="1919605"/>
          </a:xfrm>
          <a:prstGeom prst="rect">
            <a:avLst/>
          </a:prstGeom>
        </p:spPr>
      </p:pic>
      <p:sp>
        <p:nvSpPr>
          <p:cNvPr id="14" name="TextBox 13"/>
          <p:cNvSpPr txBox="1"/>
          <p:nvPr/>
        </p:nvSpPr>
        <p:spPr>
          <a:xfrm>
            <a:off x="-2846177" y="685264"/>
            <a:ext cx="5326827" cy="646331"/>
          </a:xfrm>
          <a:prstGeom prst="rect">
            <a:avLst/>
          </a:prstGeom>
          <a:noFill/>
        </p:spPr>
        <p:txBody>
          <a:bodyPr wrap="square" rtlCol="0">
            <a:spAutoFit/>
          </a:bodyPr>
          <a:lstStyle/>
          <a:p>
            <a:r>
              <a:rPr lang="en-US" b="1" dirty="0"/>
              <a:t> </a:t>
            </a:r>
            <a:endParaRPr lang="zh-CN" altLang="en-US" dirty="0"/>
          </a:p>
          <a:p>
            <a:endParaRPr lang="zh-CN" altLang="en-US" dirty="0"/>
          </a:p>
        </p:txBody>
      </p:sp>
      <p:sp>
        <p:nvSpPr>
          <p:cNvPr id="9" name="矩形 8"/>
          <p:cNvSpPr/>
          <p:nvPr/>
        </p:nvSpPr>
        <p:spPr>
          <a:xfrm>
            <a:off x="417830" y="3658235"/>
            <a:ext cx="11356340" cy="808990"/>
          </a:xfrm>
          <a:prstGeom prst="rect">
            <a:avLst/>
          </a:prstGeom>
        </p:spPr>
        <p:txBody>
          <a:bodyPr wrap="square">
            <a:spAutoFit/>
          </a:bodyPr>
          <a:lstStyle/>
          <a:p>
            <a:pPr>
              <a:lnSpc>
                <a:spcPts val="2800"/>
              </a:lnSpc>
              <a:defRPr/>
            </a:pPr>
            <a:r>
              <a:rPr lang="en-US" altLang="zh-CN" sz="2600">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rPr>
              <a:t>4</a:t>
            </a:r>
            <a:r>
              <a:rPr lang="zh-CN" altLang="en-US" sz="2600">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rPr>
              <a:t>．第三段两个两个假设句（如君实责我</a:t>
            </a:r>
            <a:r>
              <a:rPr lang="en-US" altLang="zh-CN" sz="2600">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rPr>
              <a:t>……</a:t>
            </a:r>
            <a:r>
              <a:rPr lang="zh-CN" altLang="en-US" sz="2600">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rPr>
              <a:t>；如曰今日当一切不事事</a:t>
            </a:r>
            <a:r>
              <a:rPr lang="en-US" altLang="zh-CN" sz="2600">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rPr>
              <a:t>……</a:t>
            </a:r>
            <a:r>
              <a:rPr lang="zh-CN" altLang="en-US" sz="2600">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rPr>
              <a:t>）有何作用？</a:t>
            </a:r>
            <a:endParaRPr lang="en-US" altLang="zh-CN" sz="2600" b="1" dirty="0" smtClean="0">
              <a:latin typeface="华文楷体" panose="02010600040101010101" pitchFamily="2" charset="-122"/>
              <a:ea typeface="华文楷体" panose="02010600040101010101" pitchFamily="2" charset="-122"/>
            </a:endParaRPr>
          </a:p>
        </p:txBody>
      </p:sp>
      <p:sp>
        <p:nvSpPr>
          <p:cNvPr id="17" name="文本框 34"/>
          <p:cNvSpPr txBox="1"/>
          <p:nvPr/>
        </p:nvSpPr>
        <p:spPr>
          <a:xfrm>
            <a:off x="2110313" y="560436"/>
            <a:ext cx="4099568" cy="706755"/>
          </a:xfrm>
          <a:prstGeom prst="rect">
            <a:avLst/>
          </a:prstGeom>
          <a:noFill/>
        </p:spPr>
        <p:txBody>
          <a:bodyPr wrap="square" rtlCol="0">
            <a:spAutoFit/>
          </a:bodyPr>
          <a:lstStyle/>
          <a:p>
            <a:r>
              <a:rPr lang="zh-CN" altLang="en-US" sz="4000" b="1" dirty="0">
                <a:solidFill>
                  <a:schemeClr val="tx1">
                    <a:lumMod val="85000"/>
                    <a:lumOff val="15000"/>
                  </a:schemeClr>
                </a:solidFill>
                <a:latin typeface="华文行楷" panose="02010800040101010101" pitchFamily="2" charset="-122"/>
                <a:ea typeface="华文行楷" panose="02010800040101010101" pitchFamily="2" charset="-122"/>
              </a:rPr>
              <a:t>文本探究</a:t>
            </a:r>
            <a:endParaRPr lang="zh-CN" altLang="en-US" sz="4000" b="1" dirty="0">
              <a:solidFill>
                <a:schemeClr val="tx1">
                  <a:lumMod val="85000"/>
                  <a:lumOff val="15000"/>
                </a:schemeClr>
              </a:solidFill>
              <a:latin typeface="华文行楷" panose="02010800040101010101" pitchFamily="2" charset="-122"/>
              <a:ea typeface="华文行楷" panose="02010800040101010101" pitchFamily="2" charset="-122"/>
            </a:endParaRPr>
          </a:p>
        </p:txBody>
      </p:sp>
      <p:sp>
        <p:nvSpPr>
          <p:cNvPr id="3" name="文本框 2"/>
          <p:cNvSpPr txBox="1"/>
          <p:nvPr/>
        </p:nvSpPr>
        <p:spPr>
          <a:xfrm>
            <a:off x="135890" y="4540885"/>
            <a:ext cx="10614025" cy="1168400"/>
          </a:xfrm>
          <a:prstGeom prst="rect">
            <a:avLst/>
          </a:prstGeom>
          <a:noFill/>
        </p:spPr>
        <p:txBody>
          <a:bodyPr wrap="square" rtlCol="0" anchor="t">
            <a:spAutoFit/>
          </a:bodyPr>
          <a:p>
            <a:pPr lvl="0" algn="l">
              <a:lnSpc>
                <a:spcPts val="2800"/>
              </a:lnSpc>
              <a:buClrTx/>
              <a:buSzTx/>
              <a:buFontTx/>
              <a:defRPr/>
            </a:pPr>
            <a:r>
              <a:rPr lang="en-US" altLang="zh-CN" sz="2400" b="1" dirty="0" smtClean="0">
                <a:solidFill>
                  <a:srgbClr val="FF0000"/>
                </a:solidFill>
                <a:latin typeface="华文楷体" panose="02010600040101010101" pitchFamily="2" charset="-122"/>
                <a:ea typeface="华文楷体" panose="02010600040101010101" pitchFamily="2" charset="-122"/>
                <a:sym typeface="+mn-ea"/>
              </a:rPr>
              <a:t>        </a:t>
            </a:r>
            <a:r>
              <a:rPr lang="en-US" altLang="zh-CN" sz="2400" b="1" dirty="0" smtClean="0">
                <a:solidFill>
                  <a:srgbClr val="FF0000"/>
                </a:solidFill>
                <a:latin typeface="华文楷体" panose="02010600040101010101" pitchFamily="2" charset="-122"/>
                <a:ea typeface="华文楷体" panose="02010600040101010101" pitchFamily="2" charset="-122"/>
                <a:sym typeface="+mn-ea"/>
              </a:rPr>
              <a:t>两句内容上退中有进，前句看似在退，王安石说自己</a:t>
            </a:r>
            <a:r>
              <a:rPr lang="en-US" altLang="zh-CN" sz="2400" b="1" dirty="0" smtClean="0">
                <a:solidFill>
                  <a:srgbClr val="FF0000"/>
                </a:solidFill>
                <a:latin typeface="华文楷体" panose="02010600040101010101" pitchFamily="2" charset="-122"/>
                <a:ea typeface="华文楷体" panose="02010600040101010101" pitchFamily="2" charset="-122"/>
                <a:sym typeface="+mn-ea"/>
              </a:rPr>
              <a:t>“</a:t>
            </a:r>
            <a:r>
              <a:rPr lang="en-US" altLang="zh-CN" sz="2400" b="1" dirty="0" smtClean="0">
                <a:solidFill>
                  <a:srgbClr val="FF0000"/>
                </a:solidFill>
                <a:latin typeface="华文楷体" panose="02010600040101010101" pitchFamily="2" charset="-122"/>
                <a:ea typeface="华文楷体" panose="02010600040101010101" pitchFamily="2" charset="-122"/>
                <a:sym typeface="+mn-ea"/>
              </a:rPr>
              <a:t>错</a:t>
            </a:r>
            <a:r>
              <a:rPr lang="en-US" altLang="zh-CN" sz="2400" b="1" dirty="0" smtClean="0">
                <a:solidFill>
                  <a:srgbClr val="FF0000"/>
                </a:solidFill>
                <a:latin typeface="华文楷体" panose="02010600040101010101" pitchFamily="2" charset="-122"/>
                <a:ea typeface="华文楷体" panose="02010600040101010101" pitchFamily="2" charset="-122"/>
                <a:sym typeface="+mn-ea"/>
              </a:rPr>
              <a:t>”</a:t>
            </a:r>
            <a:r>
              <a:rPr lang="en-US" altLang="zh-CN" sz="2400" b="1" dirty="0" smtClean="0">
                <a:solidFill>
                  <a:srgbClr val="FF0000"/>
                </a:solidFill>
                <a:latin typeface="华文楷体" panose="02010600040101010101" pitchFamily="2" charset="-122"/>
                <a:ea typeface="华文楷体" panose="02010600040101010101" pitchFamily="2" charset="-122"/>
                <a:sym typeface="+mn-ea"/>
              </a:rPr>
              <a:t>在</a:t>
            </a:r>
            <a:r>
              <a:rPr lang="en-US" altLang="zh-CN" sz="2400" b="1" dirty="0" smtClean="0">
                <a:solidFill>
                  <a:srgbClr val="FF0000"/>
                </a:solidFill>
                <a:latin typeface="华文楷体" panose="02010600040101010101" pitchFamily="2" charset="-122"/>
                <a:ea typeface="华文楷体" panose="02010600040101010101" pitchFamily="2" charset="-122"/>
                <a:sym typeface="+mn-ea"/>
              </a:rPr>
              <a:t>“</a:t>
            </a:r>
            <a:r>
              <a:rPr lang="en-US" altLang="zh-CN" sz="2400" b="1" dirty="0" smtClean="0">
                <a:solidFill>
                  <a:srgbClr val="FF0000"/>
                </a:solidFill>
                <a:latin typeface="华文楷体" panose="02010600040101010101" pitchFamily="2" charset="-122"/>
                <a:ea typeface="华文楷体" panose="02010600040101010101" pitchFamily="2" charset="-122"/>
                <a:sym typeface="+mn-ea"/>
              </a:rPr>
              <a:t>在位久，未能助上大有为，以膏泽斯民</a:t>
            </a:r>
            <a:r>
              <a:rPr lang="en-US" altLang="zh-CN" sz="2400" b="1" dirty="0" smtClean="0">
                <a:solidFill>
                  <a:srgbClr val="FF0000"/>
                </a:solidFill>
                <a:latin typeface="华文楷体" panose="02010600040101010101" pitchFamily="2" charset="-122"/>
                <a:ea typeface="华文楷体" panose="02010600040101010101" pitchFamily="2" charset="-122"/>
                <a:sym typeface="+mn-ea"/>
              </a:rPr>
              <a:t>”</a:t>
            </a:r>
            <a:r>
              <a:rPr lang="en-US" altLang="zh-CN" sz="2400" b="1" dirty="0" smtClean="0">
                <a:solidFill>
                  <a:srgbClr val="FF0000"/>
                </a:solidFill>
                <a:latin typeface="华文楷体" panose="02010600040101010101" pitchFamily="2" charset="-122"/>
                <a:ea typeface="华文楷体" panose="02010600040101010101" pitchFamily="2" charset="-122"/>
                <a:sym typeface="+mn-ea"/>
              </a:rPr>
              <a:t>，实际上是认为自己改革还不够坚决，不够迅速，不够彻底，这也</a:t>
            </a:r>
            <a:r>
              <a:rPr lang="en-US" altLang="zh-CN" sz="2400" b="1" dirty="0" smtClean="0">
                <a:solidFill>
                  <a:srgbClr val="FF0000"/>
                </a:solidFill>
                <a:latin typeface="华文楷体" panose="02010600040101010101" pitchFamily="2" charset="-122"/>
                <a:ea typeface="华文楷体" panose="02010600040101010101" pitchFamily="2" charset="-122"/>
                <a:sym typeface="+mn-ea"/>
              </a:rPr>
              <a:t>使后句的驳斥更显柔中有刚。</a:t>
            </a:r>
            <a:endParaRPr lang="en-US" altLang="zh-CN" sz="2400" b="1" dirty="0" smtClean="0">
              <a:solidFill>
                <a:srgbClr val="FF0000"/>
              </a:solidFill>
              <a:latin typeface="华文楷体" panose="02010600040101010101" pitchFamily="2" charset="-122"/>
              <a:ea typeface="华文楷体" panose="02010600040101010101" pitchFamily="2" charset="-122"/>
              <a:sym typeface="+mn-ea"/>
            </a:endParaRPr>
          </a:p>
        </p:txBody>
      </p:sp>
      <p:sp>
        <p:nvSpPr>
          <p:cNvPr id="4" name="文本框 3"/>
          <p:cNvSpPr txBox="1"/>
          <p:nvPr/>
        </p:nvSpPr>
        <p:spPr>
          <a:xfrm>
            <a:off x="417830" y="1773555"/>
            <a:ext cx="5775960" cy="491490"/>
          </a:xfrm>
          <a:prstGeom prst="rect">
            <a:avLst/>
          </a:prstGeom>
          <a:noFill/>
        </p:spPr>
        <p:txBody>
          <a:bodyPr wrap="none" rtlCol="0" anchor="t">
            <a:spAutoFit/>
          </a:bodyPr>
          <a:p>
            <a:pPr algn="l"/>
            <a:r>
              <a:rPr lang="en-US" altLang="zh-CN" sz="2600">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sym typeface="+mn-ea"/>
              </a:rPr>
              <a:t>3</a:t>
            </a:r>
            <a:r>
              <a:rPr lang="zh-CN" altLang="en-US" sz="2600">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sym typeface="+mn-ea"/>
              </a:rPr>
              <a:t>.作者使用</a:t>
            </a:r>
            <a:r>
              <a:rPr lang="en-US" altLang="zh-CN" sz="2600">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sym typeface="+mn-ea"/>
              </a:rPr>
              <a:t>“</a:t>
            </a:r>
            <a:r>
              <a:rPr lang="zh-CN" altLang="en-US" sz="2600">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sym typeface="+mn-ea"/>
              </a:rPr>
              <a:t>盘庚之迁</a:t>
            </a:r>
            <a:r>
              <a:rPr lang="en-US" altLang="zh-CN" sz="2600">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sym typeface="+mn-ea"/>
              </a:rPr>
              <a:t>”</a:t>
            </a:r>
            <a:r>
              <a:rPr lang="zh-CN" altLang="en-US" sz="2600">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sym typeface="+mn-ea"/>
              </a:rPr>
              <a:t>的用意是什么</a:t>
            </a:r>
            <a:endParaRPr lang="zh-CN" altLang="en-US" sz="2600">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sym typeface="+mn-ea"/>
            </a:endParaRPr>
          </a:p>
        </p:txBody>
      </p:sp>
      <p:sp>
        <p:nvSpPr>
          <p:cNvPr id="6" name="文本框 5"/>
          <p:cNvSpPr txBox="1"/>
          <p:nvPr/>
        </p:nvSpPr>
        <p:spPr>
          <a:xfrm>
            <a:off x="135890" y="2335530"/>
            <a:ext cx="11638280" cy="1168400"/>
          </a:xfrm>
          <a:prstGeom prst="rect">
            <a:avLst/>
          </a:prstGeom>
          <a:noFill/>
        </p:spPr>
        <p:txBody>
          <a:bodyPr wrap="square" rtlCol="0" anchor="t">
            <a:spAutoFit/>
          </a:bodyPr>
          <a:p>
            <a:pPr lvl="0" algn="l">
              <a:lnSpc>
                <a:spcPts val="2800"/>
              </a:lnSpc>
              <a:buClrTx/>
              <a:buSzTx/>
              <a:buFontTx/>
              <a:defRPr/>
            </a:pPr>
            <a:r>
              <a:rPr lang="en-US" altLang="zh-CN" sz="2400" b="1" dirty="0" smtClean="0">
                <a:solidFill>
                  <a:srgbClr val="FF0000"/>
                </a:solidFill>
                <a:latin typeface="华文楷体" panose="02010600040101010101" pitchFamily="2" charset="-122"/>
                <a:ea typeface="华文楷体" panose="02010600040101010101" pitchFamily="2" charset="-122"/>
                <a:sym typeface="+mn-ea"/>
              </a:rPr>
              <a:t>       </a:t>
            </a:r>
            <a:r>
              <a:rPr lang="zh-CN" altLang="en-US" sz="2400" b="1" dirty="0" smtClean="0">
                <a:solidFill>
                  <a:srgbClr val="FF0000"/>
                </a:solidFill>
                <a:latin typeface="华文楷体" panose="02010600040101010101" pitchFamily="2" charset="-122"/>
                <a:ea typeface="华文楷体" panose="02010600040101010101" pitchFamily="2" charset="-122"/>
                <a:sym typeface="+mn-ea"/>
              </a:rPr>
              <a:t>意在说明</a:t>
            </a:r>
            <a:r>
              <a:rPr lang="en-US" altLang="zh-CN" sz="2400" b="1" dirty="0" smtClean="0">
                <a:solidFill>
                  <a:srgbClr val="FF0000"/>
                </a:solidFill>
                <a:latin typeface="华文楷体" panose="02010600040101010101" pitchFamily="2" charset="-122"/>
                <a:ea typeface="华文楷体" panose="02010600040101010101" pitchFamily="2" charset="-122"/>
                <a:sym typeface="+mn-ea"/>
              </a:rPr>
              <a:t>“</a:t>
            </a:r>
            <a:r>
              <a:rPr lang="zh-CN" altLang="en-US" sz="2400" b="1" dirty="0" smtClean="0">
                <a:solidFill>
                  <a:srgbClr val="FF0000"/>
                </a:solidFill>
                <a:latin typeface="华文楷体" panose="02010600040101010101" pitchFamily="2" charset="-122"/>
                <a:ea typeface="华文楷体" panose="02010600040101010101" pitchFamily="2" charset="-122"/>
                <a:sym typeface="+mn-ea"/>
              </a:rPr>
              <a:t>怨诽之多</a:t>
            </a:r>
            <a:r>
              <a:rPr lang="en-US" altLang="zh-CN" sz="2400" b="1" dirty="0" smtClean="0">
                <a:solidFill>
                  <a:srgbClr val="FF0000"/>
                </a:solidFill>
                <a:latin typeface="华文楷体" panose="02010600040101010101" pitchFamily="2" charset="-122"/>
                <a:ea typeface="华文楷体" panose="02010600040101010101" pitchFamily="2" charset="-122"/>
                <a:sym typeface="+mn-ea"/>
              </a:rPr>
              <a:t>”</a:t>
            </a:r>
            <a:r>
              <a:rPr lang="zh-CN" altLang="en-US" sz="2400" b="1" dirty="0" smtClean="0">
                <a:solidFill>
                  <a:srgbClr val="FF0000"/>
                </a:solidFill>
                <a:latin typeface="华文楷体" panose="02010600040101010101" pitchFamily="2" charset="-122"/>
                <a:ea typeface="华文楷体" panose="02010600040101010101" pitchFamily="2" charset="-122"/>
                <a:sym typeface="+mn-ea"/>
              </a:rPr>
              <a:t>并不是评定是非的唯一标准；只要确认自己做得对，就不会因为别人的毁谤而放弃推行新法；同时也表明了自己会力排众议，坚持变法，表达了自己坚持变法的决心。</a:t>
            </a:r>
            <a:endParaRPr lang="zh-CN" altLang="en-US" sz="2400" b="1" dirty="0" smtClean="0">
              <a:solidFill>
                <a:srgbClr val="FF0000"/>
              </a:solidFill>
              <a:latin typeface="华文楷体" panose="02010600040101010101" pitchFamily="2" charset="-122"/>
              <a:ea typeface="华文楷体" panose="02010600040101010101" pitchFamily="2" charset="-122"/>
              <a:sym typeface="+mn-ea"/>
            </a:endParaRPr>
          </a:p>
        </p:txBody>
      </p:sp>
    </p:spTree>
  </p:cSld>
  <p:clrMapOvr>
    <a:masterClrMapping/>
  </p:clrMapOvr>
  <p:transition spd="slow">
    <p:rand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资源 6@4x"/>
          <p:cNvPicPr>
            <a:picLocks noChangeAspect="1"/>
          </p:cNvPicPr>
          <p:nvPr/>
        </p:nvPicPr>
        <p:blipFill>
          <a:blip r:embed="rId1" cstate="print"/>
          <a:stretch>
            <a:fillRect/>
          </a:stretch>
        </p:blipFill>
        <p:spPr>
          <a:xfrm rot="8820000">
            <a:off x="165100" y="-29210"/>
            <a:ext cx="949325" cy="885825"/>
          </a:xfrm>
          <a:prstGeom prst="rect">
            <a:avLst/>
          </a:prstGeom>
        </p:spPr>
      </p:pic>
      <p:pic>
        <p:nvPicPr>
          <p:cNvPr id="8" name="图片 7" descr="2"/>
          <p:cNvPicPr>
            <a:picLocks noChangeAspect="1"/>
          </p:cNvPicPr>
          <p:nvPr/>
        </p:nvPicPr>
        <p:blipFill>
          <a:blip r:embed="rId2"/>
          <a:stretch>
            <a:fillRect/>
          </a:stretch>
        </p:blipFill>
        <p:spPr>
          <a:xfrm>
            <a:off x="635" y="-216535"/>
            <a:ext cx="2669540" cy="1990090"/>
          </a:xfrm>
          <a:prstGeom prst="rect">
            <a:avLst/>
          </a:prstGeom>
        </p:spPr>
      </p:pic>
      <p:pic>
        <p:nvPicPr>
          <p:cNvPr id="5" name="图片 4" descr="图片4"/>
          <p:cNvPicPr>
            <a:picLocks noChangeAspect="1"/>
          </p:cNvPicPr>
          <p:nvPr/>
        </p:nvPicPr>
        <p:blipFill>
          <a:blip r:embed="rId3"/>
          <a:stretch>
            <a:fillRect/>
          </a:stretch>
        </p:blipFill>
        <p:spPr>
          <a:xfrm>
            <a:off x="711835" y="155575"/>
            <a:ext cx="1120140" cy="1176020"/>
          </a:xfrm>
          <a:prstGeom prst="rect">
            <a:avLst/>
          </a:prstGeom>
        </p:spPr>
      </p:pic>
      <p:pic>
        <p:nvPicPr>
          <p:cNvPr id="7" name="图片 6"/>
          <p:cNvPicPr>
            <a:picLocks noChangeAspect="1"/>
          </p:cNvPicPr>
          <p:nvPr/>
        </p:nvPicPr>
        <p:blipFill>
          <a:blip r:embed="rId4">
            <a:extLst>
              <a:ext uri="{BEBA8EAE-BF5A-486C-A8C5-ECC9F3942E4B}">
                <a14:imgProps xmlns:a14="http://schemas.microsoft.com/office/drawing/2010/main">
                  <a14:imgLayer r:embed="rId5">
                    <a14:imgEffect>
                      <a14:colorTemperature colorTemp="10375"/>
                    </a14:imgEffect>
                    <a14:imgEffect>
                      <a14:saturation sat="58000"/>
                    </a14:imgEffect>
                  </a14:imgLayer>
                </a14:imgProps>
              </a:ext>
              <a:ext uri="{28A0092B-C50C-407E-A947-70E740481C1C}">
                <a14:useLocalDpi xmlns:a14="http://schemas.microsoft.com/office/drawing/2010/main" val="0"/>
              </a:ext>
            </a:extLst>
          </a:blip>
          <a:stretch>
            <a:fillRect/>
          </a:stretch>
        </p:blipFill>
        <p:spPr>
          <a:xfrm>
            <a:off x="9789160" y="2468245"/>
            <a:ext cx="3719195" cy="5313045"/>
          </a:xfrm>
          <a:prstGeom prst="rect">
            <a:avLst/>
          </a:prstGeom>
        </p:spPr>
      </p:pic>
      <p:pic>
        <p:nvPicPr>
          <p:cNvPr id="10" name="图片 9" descr="2"/>
          <p:cNvPicPr>
            <a:picLocks noChangeAspect="1"/>
          </p:cNvPicPr>
          <p:nvPr/>
        </p:nvPicPr>
        <p:blipFill>
          <a:blip r:embed="rId2"/>
          <a:stretch>
            <a:fillRect/>
          </a:stretch>
        </p:blipFill>
        <p:spPr>
          <a:xfrm rot="20220000">
            <a:off x="-15875" y="48895"/>
            <a:ext cx="2574925" cy="1919605"/>
          </a:xfrm>
          <a:prstGeom prst="rect">
            <a:avLst/>
          </a:prstGeom>
        </p:spPr>
      </p:pic>
      <p:sp>
        <p:nvSpPr>
          <p:cNvPr id="14" name="TextBox 13"/>
          <p:cNvSpPr txBox="1"/>
          <p:nvPr/>
        </p:nvSpPr>
        <p:spPr>
          <a:xfrm>
            <a:off x="-2846177" y="685264"/>
            <a:ext cx="5326827" cy="646331"/>
          </a:xfrm>
          <a:prstGeom prst="rect">
            <a:avLst/>
          </a:prstGeom>
          <a:noFill/>
        </p:spPr>
        <p:txBody>
          <a:bodyPr wrap="square" rtlCol="0">
            <a:spAutoFit/>
          </a:bodyPr>
          <a:lstStyle/>
          <a:p>
            <a:r>
              <a:rPr lang="en-US" b="1" dirty="0"/>
              <a:t> </a:t>
            </a:r>
            <a:endParaRPr lang="zh-CN" altLang="en-US" dirty="0"/>
          </a:p>
          <a:p>
            <a:endParaRPr lang="zh-CN" altLang="en-US" dirty="0"/>
          </a:p>
        </p:txBody>
      </p:sp>
      <p:sp>
        <p:nvSpPr>
          <p:cNvPr id="17" name="文本框 34"/>
          <p:cNvSpPr txBox="1"/>
          <p:nvPr/>
        </p:nvSpPr>
        <p:spPr>
          <a:xfrm>
            <a:off x="2110313" y="560436"/>
            <a:ext cx="4099568" cy="706755"/>
          </a:xfrm>
          <a:prstGeom prst="rect">
            <a:avLst/>
          </a:prstGeom>
          <a:noFill/>
        </p:spPr>
        <p:txBody>
          <a:bodyPr wrap="square" rtlCol="0">
            <a:spAutoFit/>
          </a:bodyPr>
          <a:lstStyle/>
          <a:p>
            <a:r>
              <a:rPr lang="zh-CN" altLang="en-US" sz="4000" b="1" dirty="0">
                <a:solidFill>
                  <a:schemeClr val="tx1">
                    <a:lumMod val="85000"/>
                    <a:lumOff val="15000"/>
                  </a:schemeClr>
                </a:solidFill>
                <a:latin typeface="华文行楷" panose="02010800040101010101" pitchFamily="2" charset="-122"/>
                <a:ea typeface="华文行楷" panose="02010800040101010101" pitchFamily="2" charset="-122"/>
              </a:rPr>
              <a:t>文本探究</a:t>
            </a:r>
            <a:endParaRPr lang="zh-CN" altLang="en-US" sz="4000" b="1" dirty="0">
              <a:solidFill>
                <a:schemeClr val="tx1">
                  <a:lumMod val="85000"/>
                  <a:lumOff val="15000"/>
                </a:schemeClr>
              </a:solidFill>
              <a:latin typeface="华文行楷" panose="02010800040101010101" pitchFamily="2" charset="-122"/>
              <a:ea typeface="华文行楷" panose="02010800040101010101" pitchFamily="2" charset="-122"/>
            </a:endParaRPr>
          </a:p>
        </p:txBody>
      </p:sp>
      <p:sp>
        <p:nvSpPr>
          <p:cNvPr id="3" name="矩形 2"/>
          <p:cNvSpPr/>
          <p:nvPr/>
        </p:nvSpPr>
        <p:spPr>
          <a:xfrm>
            <a:off x="207010" y="1834515"/>
            <a:ext cx="11171555" cy="808990"/>
          </a:xfrm>
          <a:prstGeom prst="rect">
            <a:avLst/>
          </a:prstGeom>
        </p:spPr>
        <p:txBody>
          <a:bodyPr wrap="square" rtlCol="0" anchor="t">
            <a:spAutoFit/>
          </a:bodyPr>
          <a:lstStyle/>
          <a:p>
            <a:pPr lvl="0" algn="l">
              <a:lnSpc>
                <a:spcPts val="2800"/>
              </a:lnSpc>
              <a:buClrTx/>
              <a:buSzTx/>
              <a:buFontTx/>
              <a:defRPr/>
            </a:pPr>
            <a:r>
              <a:rPr lang="en-US" altLang="zh-CN" sz="2600">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sym typeface="+mn-ea"/>
              </a:rPr>
              <a:t>5</a:t>
            </a:r>
            <a:r>
              <a:rPr lang="zh-CN" altLang="en-US" sz="2600">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sym typeface="+mn-ea"/>
              </a:rPr>
              <a:t>、</a:t>
            </a:r>
            <a:r>
              <a:rPr lang="en-US" altLang="zh-CN" sz="2600">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sym typeface="+mn-ea"/>
              </a:rPr>
              <a:t>作为“11世纪的改革家”。王安石在本文中哪些地方体现了他非凡的政治胆略</a:t>
            </a:r>
            <a:r>
              <a:rPr lang="en-US" altLang="zh-CN" sz="2600">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sym typeface="+mn-ea"/>
              </a:rPr>
              <a:t>?</a:t>
            </a:r>
            <a:endParaRPr lang="en-US" altLang="zh-CN" sz="2600">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sym typeface="+mn-ea"/>
            </a:endParaRPr>
          </a:p>
        </p:txBody>
      </p:sp>
      <p:sp>
        <p:nvSpPr>
          <p:cNvPr id="4" name="文本框 3"/>
          <p:cNvSpPr txBox="1"/>
          <p:nvPr/>
        </p:nvSpPr>
        <p:spPr>
          <a:xfrm>
            <a:off x="207010" y="2643505"/>
            <a:ext cx="10705465" cy="4041140"/>
          </a:xfrm>
          <a:prstGeom prst="rect">
            <a:avLst/>
          </a:prstGeom>
          <a:noFill/>
        </p:spPr>
        <p:txBody>
          <a:bodyPr wrap="square" rtlCol="0" anchor="t">
            <a:spAutoFit/>
          </a:bodyPr>
          <a:p>
            <a:pPr lvl="0" algn="l">
              <a:lnSpc>
                <a:spcPts val="2800"/>
              </a:lnSpc>
              <a:buClrTx/>
              <a:buSzTx/>
              <a:buFontTx/>
              <a:defRPr/>
            </a:pPr>
            <a:r>
              <a:rPr lang="en-US" altLang="zh-CN" sz="2400" b="1" dirty="0" smtClean="0">
                <a:solidFill>
                  <a:srgbClr val="FF0000"/>
                </a:solidFill>
                <a:latin typeface="华文楷体" panose="02010600040101010101" pitchFamily="2" charset="-122"/>
                <a:ea typeface="华文楷体" panose="02010600040101010101" pitchFamily="2" charset="-122"/>
                <a:sym typeface="+mn-ea"/>
              </a:rPr>
              <a:t>(1 )"至于怨诽之多，则固前知其如此”，改革前就已经将这种情况洞明于心，却敢于挑战，体现非凡的胆略。</a:t>
            </a:r>
            <a:endParaRPr lang="en-US" altLang="zh-CN" sz="2400" b="1" dirty="0" smtClean="0">
              <a:solidFill>
                <a:srgbClr val="FF0000"/>
              </a:solidFill>
              <a:latin typeface="华文楷体" panose="02010600040101010101" pitchFamily="2" charset="-122"/>
              <a:ea typeface="华文楷体" panose="02010600040101010101" pitchFamily="2" charset="-122"/>
              <a:sym typeface="+mn-ea"/>
            </a:endParaRPr>
          </a:p>
          <a:p>
            <a:pPr lvl="0" algn="l">
              <a:lnSpc>
                <a:spcPts val="2800"/>
              </a:lnSpc>
              <a:buClrTx/>
              <a:buSzTx/>
              <a:buFontTx/>
              <a:defRPr/>
            </a:pPr>
            <a:endParaRPr lang="en-US" altLang="zh-CN" sz="2400" b="1" dirty="0" smtClean="0">
              <a:solidFill>
                <a:srgbClr val="FF0000"/>
              </a:solidFill>
              <a:latin typeface="华文楷体" panose="02010600040101010101" pitchFamily="2" charset="-122"/>
              <a:ea typeface="华文楷体" panose="02010600040101010101" pitchFamily="2" charset="-122"/>
              <a:sym typeface="+mn-ea"/>
            </a:endParaRPr>
          </a:p>
          <a:p>
            <a:pPr lvl="0" algn="l">
              <a:lnSpc>
                <a:spcPts val="2800"/>
              </a:lnSpc>
              <a:buClrTx/>
              <a:buSzTx/>
              <a:buFontTx/>
              <a:defRPr/>
            </a:pPr>
            <a:r>
              <a:rPr lang="en-US" altLang="zh-CN" sz="2400" b="1" dirty="0" smtClean="0">
                <a:solidFill>
                  <a:srgbClr val="FF0000"/>
                </a:solidFill>
                <a:latin typeface="华文楷体" panose="02010600040101010101" pitchFamily="2" charset="-122"/>
                <a:ea typeface="华文楷体" panose="02010600040101010101" pitchFamily="2" charset="-122"/>
                <a:sym typeface="+mn-ea"/>
              </a:rPr>
              <a:t>(2)“人习于苟且非一日，士大夫多以不恤国事、同俗自媚于众为善”，直斥当时苟且偷安，不思进取，墨守成规的现象，不回避，不妥协，不遮掩，体现一种直言不讳的勇气。</a:t>
            </a:r>
            <a:endParaRPr lang="en-US" altLang="zh-CN" sz="2400" b="1" dirty="0" smtClean="0">
              <a:solidFill>
                <a:srgbClr val="FF0000"/>
              </a:solidFill>
              <a:latin typeface="华文楷体" panose="02010600040101010101" pitchFamily="2" charset="-122"/>
              <a:ea typeface="华文楷体" panose="02010600040101010101" pitchFamily="2" charset="-122"/>
              <a:sym typeface="+mn-ea"/>
            </a:endParaRPr>
          </a:p>
          <a:p>
            <a:pPr lvl="0" algn="l">
              <a:lnSpc>
                <a:spcPts val="2800"/>
              </a:lnSpc>
              <a:buClrTx/>
              <a:buSzTx/>
              <a:buFontTx/>
              <a:defRPr/>
            </a:pPr>
            <a:endParaRPr lang="en-US" altLang="zh-CN" sz="2400" b="1" dirty="0" smtClean="0">
              <a:solidFill>
                <a:srgbClr val="FF0000"/>
              </a:solidFill>
              <a:latin typeface="华文楷体" panose="02010600040101010101" pitchFamily="2" charset="-122"/>
              <a:ea typeface="华文楷体" panose="02010600040101010101" pitchFamily="2" charset="-122"/>
              <a:sym typeface="+mn-ea"/>
            </a:endParaRPr>
          </a:p>
          <a:p>
            <a:pPr lvl="0" algn="l">
              <a:lnSpc>
                <a:spcPts val="2800"/>
              </a:lnSpc>
              <a:buClrTx/>
              <a:buSzTx/>
              <a:buFontTx/>
              <a:defRPr/>
            </a:pPr>
            <a:r>
              <a:rPr lang="en-US" altLang="zh-CN" sz="2400" b="1" dirty="0" smtClean="0">
                <a:solidFill>
                  <a:srgbClr val="FF0000"/>
                </a:solidFill>
                <a:latin typeface="华文楷体" panose="02010600040101010101" pitchFamily="2" charset="-122"/>
                <a:ea typeface="华文楷体" panose="02010600040101010101" pitchFamily="2" charset="-122"/>
                <a:sym typeface="+mn-ea"/>
              </a:rPr>
              <a:t>(3)明知寡不敌众，却“欲出力助上以抗之”</a:t>
            </a:r>
            <a:endParaRPr lang="en-US" altLang="zh-CN" sz="2400" b="1" dirty="0" smtClean="0">
              <a:solidFill>
                <a:srgbClr val="FF0000"/>
              </a:solidFill>
              <a:latin typeface="华文楷体" panose="02010600040101010101" pitchFamily="2" charset="-122"/>
              <a:ea typeface="华文楷体" panose="02010600040101010101" pitchFamily="2" charset="-122"/>
              <a:sym typeface="+mn-ea"/>
            </a:endParaRPr>
          </a:p>
          <a:p>
            <a:pPr lvl="0" algn="l">
              <a:lnSpc>
                <a:spcPts val="2800"/>
              </a:lnSpc>
              <a:buClrTx/>
              <a:buSzTx/>
              <a:buFontTx/>
              <a:defRPr/>
            </a:pPr>
            <a:endParaRPr lang="en-US" altLang="zh-CN" sz="2400" b="1" dirty="0" smtClean="0">
              <a:solidFill>
                <a:srgbClr val="FF0000"/>
              </a:solidFill>
              <a:latin typeface="华文楷体" panose="02010600040101010101" pitchFamily="2" charset="-122"/>
              <a:ea typeface="华文楷体" panose="02010600040101010101" pitchFamily="2" charset="-122"/>
              <a:sym typeface="+mn-ea"/>
            </a:endParaRPr>
          </a:p>
          <a:p>
            <a:pPr lvl="0" algn="l">
              <a:lnSpc>
                <a:spcPts val="2800"/>
              </a:lnSpc>
              <a:buClrTx/>
              <a:buSzTx/>
              <a:buFontTx/>
              <a:defRPr/>
            </a:pPr>
            <a:r>
              <a:rPr lang="en-US" altLang="zh-CN" sz="2400" b="1" dirty="0" smtClean="0">
                <a:solidFill>
                  <a:srgbClr val="FF0000"/>
                </a:solidFill>
                <a:latin typeface="华文楷体" panose="02010600040101010101" pitchFamily="2" charset="-122"/>
                <a:ea typeface="华文楷体" panose="02010600040101010101" pitchFamily="2" charset="-122"/>
                <a:sym typeface="+mn-ea"/>
              </a:rPr>
              <a:t>(4)在论辩中面对司马光这样的政敌，使用“何为而不汹汹然?”之类的强烈</a:t>
            </a:r>
            <a:r>
              <a:rPr lang="zh-CN" altLang="en-US" sz="2400" b="1" dirty="0" smtClean="0">
                <a:solidFill>
                  <a:srgbClr val="FF0000"/>
                </a:solidFill>
                <a:latin typeface="华文楷体" panose="02010600040101010101" pitchFamily="2" charset="-122"/>
                <a:ea typeface="华文楷体" panose="02010600040101010101" pitchFamily="2" charset="-122"/>
                <a:sym typeface="+mn-ea"/>
              </a:rPr>
              <a:t>反</a:t>
            </a:r>
            <a:r>
              <a:rPr lang="zh-CN" altLang="en-US" sz="2400" b="1" dirty="0" smtClean="0">
                <a:solidFill>
                  <a:srgbClr val="FF0000"/>
                </a:solidFill>
                <a:latin typeface="华文楷体" panose="02010600040101010101" pitchFamily="2" charset="-122"/>
                <a:ea typeface="华文楷体" panose="02010600040101010101" pitchFamily="2" charset="-122"/>
                <a:sym typeface="+mn-ea"/>
              </a:rPr>
              <a:t>诘</a:t>
            </a:r>
            <a:r>
              <a:rPr lang="en-US" altLang="zh-CN" sz="2400" b="1" dirty="0" smtClean="0">
                <a:solidFill>
                  <a:srgbClr val="FF0000"/>
                </a:solidFill>
                <a:latin typeface="华文楷体" panose="02010600040101010101" pitchFamily="2" charset="-122"/>
                <a:ea typeface="华文楷体" panose="02010600040101010101" pitchFamily="2" charset="-122"/>
                <a:sym typeface="+mn-ea"/>
              </a:rPr>
              <a:t>语气。</a:t>
            </a:r>
            <a:endParaRPr lang="en-US" altLang="zh-CN" sz="2400" b="1" dirty="0" smtClean="0">
              <a:solidFill>
                <a:srgbClr val="FF0000"/>
              </a:solidFill>
              <a:latin typeface="华文楷体" panose="02010600040101010101" pitchFamily="2" charset="-122"/>
              <a:ea typeface="华文楷体" panose="02010600040101010101" pitchFamily="2" charset="-122"/>
              <a:sym typeface="+mn-ea"/>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资源 6@4x"/>
          <p:cNvPicPr>
            <a:picLocks noChangeAspect="1"/>
          </p:cNvPicPr>
          <p:nvPr/>
        </p:nvPicPr>
        <p:blipFill>
          <a:blip r:embed="rId1" cstate="print"/>
          <a:stretch>
            <a:fillRect/>
          </a:stretch>
        </p:blipFill>
        <p:spPr>
          <a:xfrm rot="8820000">
            <a:off x="165100" y="-29210"/>
            <a:ext cx="949325" cy="885825"/>
          </a:xfrm>
          <a:prstGeom prst="rect">
            <a:avLst/>
          </a:prstGeom>
        </p:spPr>
      </p:pic>
      <p:pic>
        <p:nvPicPr>
          <p:cNvPr id="8" name="图片 7" descr="2"/>
          <p:cNvPicPr>
            <a:picLocks noChangeAspect="1"/>
          </p:cNvPicPr>
          <p:nvPr/>
        </p:nvPicPr>
        <p:blipFill>
          <a:blip r:embed="rId2"/>
          <a:stretch>
            <a:fillRect/>
          </a:stretch>
        </p:blipFill>
        <p:spPr>
          <a:xfrm>
            <a:off x="635" y="-216535"/>
            <a:ext cx="2669540" cy="1990090"/>
          </a:xfrm>
          <a:prstGeom prst="rect">
            <a:avLst/>
          </a:prstGeom>
        </p:spPr>
      </p:pic>
      <p:pic>
        <p:nvPicPr>
          <p:cNvPr id="5" name="图片 4" descr="图片4"/>
          <p:cNvPicPr>
            <a:picLocks noChangeAspect="1"/>
          </p:cNvPicPr>
          <p:nvPr/>
        </p:nvPicPr>
        <p:blipFill>
          <a:blip r:embed="rId3"/>
          <a:stretch>
            <a:fillRect/>
          </a:stretch>
        </p:blipFill>
        <p:spPr>
          <a:xfrm>
            <a:off x="711835" y="155575"/>
            <a:ext cx="1120140" cy="1176020"/>
          </a:xfrm>
          <a:prstGeom prst="rect">
            <a:avLst/>
          </a:prstGeom>
        </p:spPr>
      </p:pic>
      <p:pic>
        <p:nvPicPr>
          <p:cNvPr id="7" name="图片 6"/>
          <p:cNvPicPr>
            <a:picLocks noChangeAspect="1"/>
          </p:cNvPicPr>
          <p:nvPr/>
        </p:nvPicPr>
        <p:blipFill>
          <a:blip r:embed="rId4">
            <a:extLst>
              <a:ext uri="{BEBA8EAE-BF5A-486C-A8C5-ECC9F3942E4B}">
                <a14:imgProps xmlns:a14="http://schemas.microsoft.com/office/drawing/2010/main">
                  <a14:imgLayer r:embed="rId5">
                    <a14:imgEffect>
                      <a14:colorTemperature colorTemp="10375"/>
                    </a14:imgEffect>
                    <a14:imgEffect>
                      <a14:saturation sat="58000"/>
                    </a14:imgEffect>
                  </a14:imgLayer>
                </a14:imgProps>
              </a:ext>
              <a:ext uri="{28A0092B-C50C-407E-A947-70E740481C1C}">
                <a14:useLocalDpi xmlns:a14="http://schemas.microsoft.com/office/drawing/2010/main" val="0"/>
              </a:ext>
            </a:extLst>
          </a:blip>
          <a:stretch>
            <a:fillRect/>
          </a:stretch>
        </p:blipFill>
        <p:spPr>
          <a:xfrm>
            <a:off x="9789160" y="2468245"/>
            <a:ext cx="3719195" cy="5313045"/>
          </a:xfrm>
          <a:prstGeom prst="rect">
            <a:avLst/>
          </a:prstGeom>
        </p:spPr>
      </p:pic>
      <p:pic>
        <p:nvPicPr>
          <p:cNvPr id="10" name="图片 9" descr="2"/>
          <p:cNvPicPr>
            <a:picLocks noChangeAspect="1"/>
          </p:cNvPicPr>
          <p:nvPr/>
        </p:nvPicPr>
        <p:blipFill>
          <a:blip r:embed="rId2"/>
          <a:stretch>
            <a:fillRect/>
          </a:stretch>
        </p:blipFill>
        <p:spPr>
          <a:xfrm rot="20220000">
            <a:off x="-15875" y="48895"/>
            <a:ext cx="2574925" cy="1919605"/>
          </a:xfrm>
          <a:prstGeom prst="rect">
            <a:avLst/>
          </a:prstGeom>
        </p:spPr>
      </p:pic>
      <p:sp>
        <p:nvSpPr>
          <p:cNvPr id="14" name="TextBox 13"/>
          <p:cNvSpPr txBox="1"/>
          <p:nvPr/>
        </p:nvSpPr>
        <p:spPr>
          <a:xfrm>
            <a:off x="-2846177" y="685264"/>
            <a:ext cx="5326827" cy="646331"/>
          </a:xfrm>
          <a:prstGeom prst="rect">
            <a:avLst/>
          </a:prstGeom>
          <a:noFill/>
        </p:spPr>
        <p:txBody>
          <a:bodyPr wrap="square" rtlCol="0">
            <a:spAutoFit/>
          </a:bodyPr>
          <a:lstStyle/>
          <a:p>
            <a:r>
              <a:rPr lang="en-US" b="1" dirty="0"/>
              <a:t> </a:t>
            </a:r>
            <a:endParaRPr lang="zh-CN" altLang="en-US" dirty="0"/>
          </a:p>
          <a:p>
            <a:endParaRPr lang="zh-CN" altLang="en-US" dirty="0"/>
          </a:p>
        </p:txBody>
      </p:sp>
      <p:sp>
        <p:nvSpPr>
          <p:cNvPr id="17" name="文本框 34"/>
          <p:cNvSpPr txBox="1"/>
          <p:nvPr/>
        </p:nvSpPr>
        <p:spPr>
          <a:xfrm>
            <a:off x="2110313" y="560436"/>
            <a:ext cx="4099568" cy="706755"/>
          </a:xfrm>
          <a:prstGeom prst="rect">
            <a:avLst/>
          </a:prstGeom>
          <a:noFill/>
        </p:spPr>
        <p:txBody>
          <a:bodyPr wrap="square" rtlCol="0">
            <a:spAutoFit/>
          </a:bodyPr>
          <a:lstStyle/>
          <a:p>
            <a:r>
              <a:rPr lang="zh-CN" altLang="en-US" sz="4000" b="1" dirty="0">
                <a:solidFill>
                  <a:schemeClr val="tx1">
                    <a:lumMod val="85000"/>
                    <a:lumOff val="15000"/>
                  </a:schemeClr>
                </a:solidFill>
                <a:latin typeface="华文行楷" panose="02010800040101010101" pitchFamily="2" charset="-122"/>
                <a:ea typeface="华文行楷" panose="02010800040101010101" pitchFamily="2" charset="-122"/>
              </a:rPr>
              <a:t>主旨归纳</a:t>
            </a:r>
            <a:endParaRPr lang="zh-CN" altLang="en-US" sz="4000" b="1" dirty="0">
              <a:solidFill>
                <a:schemeClr val="tx1">
                  <a:lumMod val="85000"/>
                  <a:lumOff val="15000"/>
                </a:schemeClr>
              </a:solidFill>
              <a:latin typeface="华文行楷" panose="02010800040101010101" pitchFamily="2" charset="-122"/>
              <a:ea typeface="华文行楷" panose="02010800040101010101" pitchFamily="2" charset="-122"/>
            </a:endParaRPr>
          </a:p>
        </p:txBody>
      </p:sp>
      <p:sp>
        <p:nvSpPr>
          <p:cNvPr id="3" name="文本框 2"/>
          <p:cNvSpPr txBox="1"/>
          <p:nvPr/>
        </p:nvSpPr>
        <p:spPr>
          <a:xfrm>
            <a:off x="836295" y="1773555"/>
            <a:ext cx="9518650" cy="4615815"/>
          </a:xfrm>
          <a:prstGeom prst="rect">
            <a:avLst/>
          </a:prstGeom>
          <a:noFill/>
        </p:spPr>
        <p:txBody>
          <a:bodyPr wrap="square" rtlCol="0" anchor="t">
            <a:spAutoFit/>
          </a:bodyPr>
          <a:p>
            <a:pPr indent="574675">
              <a:lnSpc>
                <a:spcPct val="150000"/>
              </a:lnSpc>
            </a:pPr>
            <a:r>
              <a:rPr lang="en-US" altLang="zh-CN" sz="2800" b="1" dirty="0" smtClean="0">
                <a:solidFill>
                  <a:srgbClr val="FF0000"/>
                </a:solidFill>
                <a:latin typeface="华文楷体" panose="02010600040101010101" pitchFamily="2" charset="-122"/>
                <a:ea typeface="华文楷体" panose="02010600040101010101" pitchFamily="2" charset="-122"/>
                <a:sym typeface="+mn-ea"/>
              </a:rPr>
              <a:t>       </a:t>
            </a:r>
            <a:r>
              <a:rPr lang="zh-CN" altLang="en-US" sz="2800" b="1" dirty="0">
                <a:latin typeface="华文楷体" panose="02010600040101010101" pitchFamily="2" charset="-122"/>
                <a:ea typeface="华文楷体" panose="02010600040101010101" pitchFamily="2" charset="-122"/>
                <a:sym typeface="+mn-ea"/>
              </a:rPr>
              <a:t>全文论点是</a:t>
            </a:r>
            <a:r>
              <a:rPr lang="zh-CN" altLang="en-US" sz="2800" b="1" dirty="0">
                <a:solidFill>
                  <a:srgbClr val="FF0000"/>
                </a:solidFill>
                <a:latin typeface="华文楷体" panose="02010600040101010101" pitchFamily="2" charset="-122"/>
                <a:ea typeface="华文楷体" panose="02010600040101010101" pitchFamily="2" charset="-122"/>
                <a:sym typeface="+mn-ea"/>
              </a:rPr>
              <a:t>针对司马光认为新法“侵官，生事，征利，拒谏，以致天下怨谤也”的指责，指出“儒者所争，尤在于名实，名实已明，而天下之理得矣”，从而说明变法是正确的，司马光的攻击名实不符，全是谬论</a:t>
            </a:r>
            <a:r>
              <a:rPr lang="zh-CN" altLang="en-US" sz="2800" b="1" dirty="0">
                <a:latin typeface="华文楷体" panose="02010600040101010101" pitchFamily="2" charset="-122"/>
                <a:ea typeface="华文楷体" panose="02010600040101010101" pitchFamily="2" charset="-122"/>
                <a:sym typeface="+mn-ea"/>
              </a:rPr>
              <a:t>。文章逐条驳斥司马光的谬论，从而批驳了保守派不恤国事、墨守成规的弊端，表现出作者坚持改革、绝不为流言俗语所动的决心以及坚持变法的坚决态度。</a:t>
            </a:r>
            <a:endParaRPr lang="zh-CN" altLang="en-US" sz="2800" b="1" dirty="0" smtClean="0">
              <a:solidFill>
                <a:srgbClr val="FF0000"/>
              </a:solidFill>
              <a:latin typeface="华文楷体" panose="02010600040101010101" pitchFamily="2" charset="-122"/>
              <a:ea typeface="华文楷体" panose="02010600040101010101" pitchFamily="2" charset="-122"/>
              <a:sym typeface="+mn-ea"/>
            </a:endParaRPr>
          </a:p>
        </p:txBody>
      </p:sp>
    </p:spTree>
  </p:cSld>
  <p:clrMapOvr>
    <a:masterClrMapping/>
  </p:clrMapOvr>
  <p:transition spd="slow">
    <p:random/>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资源 6@4x"/>
          <p:cNvPicPr>
            <a:picLocks noChangeAspect="1"/>
          </p:cNvPicPr>
          <p:nvPr/>
        </p:nvPicPr>
        <p:blipFill>
          <a:blip r:embed="rId1" cstate="print"/>
          <a:stretch>
            <a:fillRect/>
          </a:stretch>
        </p:blipFill>
        <p:spPr>
          <a:xfrm rot="8820000">
            <a:off x="165100" y="-29210"/>
            <a:ext cx="949325" cy="885825"/>
          </a:xfrm>
          <a:prstGeom prst="rect">
            <a:avLst/>
          </a:prstGeom>
        </p:spPr>
      </p:pic>
      <p:pic>
        <p:nvPicPr>
          <p:cNvPr id="8" name="图片 7" descr="2"/>
          <p:cNvPicPr>
            <a:picLocks noChangeAspect="1"/>
          </p:cNvPicPr>
          <p:nvPr/>
        </p:nvPicPr>
        <p:blipFill>
          <a:blip r:embed="rId2"/>
          <a:stretch>
            <a:fillRect/>
          </a:stretch>
        </p:blipFill>
        <p:spPr>
          <a:xfrm>
            <a:off x="635" y="-216535"/>
            <a:ext cx="2669540" cy="1990090"/>
          </a:xfrm>
          <a:prstGeom prst="rect">
            <a:avLst/>
          </a:prstGeom>
        </p:spPr>
      </p:pic>
      <p:pic>
        <p:nvPicPr>
          <p:cNvPr id="5" name="图片 4" descr="图片4"/>
          <p:cNvPicPr>
            <a:picLocks noChangeAspect="1"/>
          </p:cNvPicPr>
          <p:nvPr/>
        </p:nvPicPr>
        <p:blipFill>
          <a:blip r:embed="rId3"/>
          <a:stretch>
            <a:fillRect/>
          </a:stretch>
        </p:blipFill>
        <p:spPr>
          <a:xfrm>
            <a:off x="711835" y="155575"/>
            <a:ext cx="1120140" cy="1176020"/>
          </a:xfrm>
          <a:prstGeom prst="rect">
            <a:avLst/>
          </a:prstGeom>
        </p:spPr>
      </p:pic>
      <p:pic>
        <p:nvPicPr>
          <p:cNvPr id="7" name="图片 6"/>
          <p:cNvPicPr>
            <a:picLocks noChangeAspect="1"/>
          </p:cNvPicPr>
          <p:nvPr/>
        </p:nvPicPr>
        <p:blipFill>
          <a:blip r:embed="rId4">
            <a:extLst>
              <a:ext uri="{BEBA8EAE-BF5A-486C-A8C5-ECC9F3942E4B}">
                <a14:imgProps xmlns:a14="http://schemas.microsoft.com/office/drawing/2010/main">
                  <a14:imgLayer r:embed="rId5">
                    <a14:imgEffect>
                      <a14:colorTemperature colorTemp="10375"/>
                    </a14:imgEffect>
                    <a14:imgEffect>
                      <a14:saturation sat="58000"/>
                    </a14:imgEffect>
                  </a14:imgLayer>
                </a14:imgProps>
              </a:ext>
              <a:ext uri="{28A0092B-C50C-407E-A947-70E740481C1C}">
                <a14:useLocalDpi xmlns:a14="http://schemas.microsoft.com/office/drawing/2010/main" val="0"/>
              </a:ext>
            </a:extLst>
          </a:blip>
          <a:stretch>
            <a:fillRect/>
          </a:stretch>
        </p:blipFill>
        <p:spPr>
          <a:xfrm>
            <a:off x="9789160" y="2468245"/>
            <a:ext cx="3719195" cy="5313045"/>
          </a:xfrm>
          <a:prstGeom prst="rect">
            <a:avLst/>
          </a:prstGeom>
        </p:spPr>
      </p:pic>
      <p:pic>
        <p:nvPicPr>
          <p:cNvPr id="10" name="图片 9" descr="2"/>
          <p:cNvPicPr>
            <a:picLocks noChangeAspect="1"/>
          </p:cNvPicPr>
          <p:nvPr/>
        </p:nvPicPr>
        <p:blipFill>
          <a:blip r:embed="rId2"/>
          <a:stretch>
            <a:fillRect/>
          </a:stretch>
        </p:blipFill>
        <p:spPr>
          <a:xfrm rot="20220000">
            <a:off x="-15875" y="48895"/>
            <a:ext cx="2574925" cy="1919605"/>
          </a:xfrm>
          <a:prstGeom prst="rect">
            <a:avLst/>
          </a:prstGeom>
        </p:spPr>
      </p:pic>
      <p:sp>
        <p:nvSpPr>
          <p:cNvPr id="14" name="TextBox 13"/>
          <p:cNvSpPr txBox="1"/>
          <p:nvPr/>
        </p:nvSpPr>
        <p:spPr>
          <a:xfrm>
            <a:off x="-2846177" y="685264"/>
            <a:ext cx="5326827" cy="646331"/>
          </a:xfrm>
          <a:prstGeom prst="rect">
            <a:avLst/>
          </a:prstGeom>
          <a:noFill/>
        </p:spPr>
        <p:txBody>
          <a:bodyPr wrap="square" rtlCol="0">
            <a:spAutoFit/>
          </a:bodyPr>
          <a:lstStyle/>
          <a:p>
            <a:r>
              <a:rPr lang="en-US" b="1" dirty="0"/>
              <a:t> </a:t>
            </a:r>
            <a:endParaRPr lang="zh-CN" altLang="en-US" dirty="0"/>
          </a:p>
          <a:p>
            <a:endParaRPr lang="zh-CN" altLang="en-US" dirty="0"/>
          </a:p>
        </p:txBody>
      </p:sp>
      <p:sp>
        <p:nvSpPr>
          <p:cNvPr id="17" name="文本框 34"/>
          <p:cNvSpPr txBox="1"/>
          <p:nvPr/>
        </p:nvSpPr>
        <p:spPr>
          <a:xfrm>
            <a:off x="2110313" y="560436"/>
            <a:ext cx="4099568" cy="706755"/>
          </a:xfrm>
          <a:prstGeom prst="rect">
            <a:avLst/>
          </a:prstGeom>
          <a:noFill/>
        </p:spPr>
        <p:txBody>
          <a:bodyPr wrap="square" rtlCol="0">
            <a:spAutoFit/>
          </a:bodyPr>
          <a:lstStyle/>
          <a:p>
            <a:r>
              <a:rPr lang="zh-CN" altLang="en-US" sz="4000" b="1" dirty="0">
                <a:solidFill>
                  <a:schemeClr val="tx1">
                    <a:lumMod val="85000"/>
                    <a:lumOff val="15000"/>
                  </a:schemeClr>
                </a:solidFill>
                <a:latin typeface="华文行楷" panose="02010800040101010101" pitchFamily="2" charset="-122"/>
                <a:ea typeface="华文行楷" panose="02010800040101010101" pitchFamily="2" charset="-122"/>
              </a:rPr>
              <a:t>写作特点</a:t>
            </a:r>
            <a:endParaRPr lang="zh-CN" altLang="en-US" sz="4000" b="1" dirty="0">
              <a:solidFill>
                <a:schemeClr val="tx1">
                  <a:lumMod val="85000"/>
                  <a:lumOff val="15000"/>
                </a:schemeClr>
              </a:solidFill>
              <a:latin typeface="华文行楷" panose="02010800040101010101" pitchFamily="2" charset="-122"/>
              <a:ea typeface="华文行楷" panose="02010800040101010101" pitchFamily="2" charset="-122"/>
            </a:endParaRPr>
          </a:p>
        </p:txBody>
      </p:sp>
      <p:sp>
        <p:nvSpPr>
          <p:cNvPr id="3" name="文本框 2"/>
          <p:cNvSpPr txBox="1"/>
          <p:nvPr/>
        </p:nvSpPr>
        <p:spPr>
          <a:xfrm>
            <a:off x="172720" y="1331595"/>
            <a:ext cx="11355705" cy="6123940"/>
          </a:xfrm>
          <a:prstGeom prst="rect">
            <a:avLst/>
          </a:prstGeom>
          <a:noFill/>
        </p:spPr>
        <p:txBody>
          <a:bodyPr wrap="square" rtlCol="0" anchor="t">
            <a:spAutoFit/>
          </a:bodyPr>
          <a:p>
            <a:pPr indent="574675" fontAlgn="auto">
              <a:lnSpc>
                <a:spcPct val="100000"/>
              </a:lnSpc>
            </a:pPr>
            <a:r>
              <a:rPr lang="en-US" altLang="zh-CN" sz="2800" b="1" dirty="0" smtClean="0">
                <a:solidFill>
                  <a:srgbClr val="FF0000"/>
                </a:solidFill>
                <a:latin typeface="华文楷体" panose="02010600040101010101" pitchFamily="2" charset="-122"/>
                <a:ea typeface="华文楷体" panose="02010600040101010101" pitchFamily="2" charset="-122"/>
                <a:sym typeface="+mn-ea"/>
              </a:rPr>
              <a:t> </a:t>
            </a:r>
            <a:r>
              <a:rPr lang="zh-CN" altLang="en-US" sz="2800" b="1" dirty="0">
                <a:solidFill>
                  <a:srgbClr val="FF0000"/>
                </a:solidFill>
                <a:latin typeface="华文楷体" panose="02010600040101010101" pitchFamily="2" charset="-122"/>
                <a:ea typeface="华文楷体" panose="02010600040101010101" pitchFamily="2" charset="-122"/>
                <a:sym typeface="+mn-ea"/>
              </a:rPr>
              <a:t>①行文简洁，结构严谨。</a:t>
            </a:r>
            <a:endParaRPr lang="zh-CN" altLang="en-US" sz="2800" b="1" dirty="0">
              <a:solidFill>
                <a:srgbClr val="FF0000"/>
              </a:solidFill>
              <a:latin typeface="华文楷体" panose="02010600040101010101" pitchFamily="2" charset="-122"/>
              <a:ea typeface="华文楷体" panose="02010600040101010101" pitchFamily="2" charset="-122"/>
              <a:sym typeface="+mn-ea"/>
            </a:endParaRPr>
          </a:p>
          <a:p>
            <a:pPr indent="574675" fontAlgn="auto">
              <a:lnSpc>
                <a:spcPct val="100000"/>
              </a:lnSpc>
            </a:pPr>
            <a:r>
              <a:rPr lang="zh-CN" altLang="en-US" sz="2800" b="1" dirty="0">
                <a:latin typeface="华文楷体" panose="02010600040101010101" pitchFamily="2" charset="-122"/>
                <a:ea typeface="华文楷体" panose="02010600040101010101" pitchFamily="2" charset="-122"/>
                <a:sym typeface="+mn-ea"/>
              </a:rPr>
              <a:t>作为书信体议论文首要特点是行文简洁,结构严谨，没有枝蔓，全文除开头和结尾段用几句酬答的礼貌语言以外，紧紧扣住保守派的几个主要论点进行驳斥，只驳论点不涉及其他事情,结构非常严谨，驳斥时针对其要害，言简意明，使文章短小精悍。</a:t>
            </a:r>
            <a:endParaRPr lang="zh-CN" altLang="en-US" sz="2800" b="1" dirty="0">
              <a:latin typeface="华文楷体" panose="02010600040101010101" pitchFamily="2" charset="-122"/>
              <a:ea typeface="华文楷体" panose="02010600040101010101" pitchFamily="2" charset="-122"/>
              <a:sym typeface="+mn-ea"/>
            </a:endParaRPr>
          </a:p>
          <a:p>
            <a:pPr indent="574675" fontAlgn="auto">
              <a:lnSpc>
                <a:spcPct val="100000"/>
              </a:lnSpc>
            </a:pPr>
            <a:r>
              <a:rPr lang="zh-CN" altLang="en-US" sz="2800" b="1" dirty="0">
                <a:solidFill>
                  <a:srgbClr val="FF0000"/>
                </a:solidFill>
                <a:latin typeface="华文楷体" panose="02010600040101010101" pitchFamily="2" charset="-122"/>
                <a:ea typeface="华文楷体" panose="02010600040101010101" pitchFamily="2" charset="-122"/>
                <a:sym typeface="+mn-ea"/>
              </a:rPr>
              <a:t>②论证方法多样。</a:t>
            </a:r>
            <a:endParaRPr lang="zh-CN" altLang="en-US" sz="2800" b="1" dirty="0">
              <a:solidFill>
                <a:srgbClr val="FF0000"/>
              </a:solidFill>
              <a:latin typeface="华文楷体" panose="02010600040101010101" pitchFamily="2" charset="-122"/>
              <a:ea typeface="华文楷体" panose="02010600040101010101" pitchFamily="2" charset="-122"/>
              <a:sym typeface="+mn-ea"/>
            </a:endParaRPr>
          </a:p>
          <a:p>
            <a:pPr indent="574675" fontAlgn="auto">
              <a:lnSpc>
                <a:spcPct val="100000"/>
              </a:lnSpc>
            </a:pPr>
            <a:r>
              <a:rPr lang="zh-CN" altLang="en-US" sz="2800" b="1" dirty="0">
                <a:latin typeface="华文楷体" panose="02010600040101010101" pitchFamily="2" charset="-122"/>
                <a:ea typeface="华文楷体" panose="02010600040101010101" pitchFamily="2" charset="-122"/>
                <a:sym typeface="+mn-ea"/>
              </a:rPr>
              <a:t>本文的论证方式是驳论，批驳的方法是多种多样的。第一是直接反驳，如“为天下理财，不为征利”。第二是借助论据，如“某则以谓受命于人主，议法度而修之于朝廷，以授之于有司，不为侵官”。这里就举出了有利的根据，说明不是自己独断专行，而是受命于皇帝，是朝廷议过的法度，是合理合法的。第三是举出史实进行反驳，如盘庚迁都的典故表示自己不会因流言蜚语改变立场，委婉地反驳了对方的责难，又表达了自己变法的坚定决心。整个反驳是明确而有力的。</a:t>
            </a:r>
            <a:endParaRPr lang="zh-CN" altLang="en-US" sz="2800" b="1" dirty="0">
              <a:latin typeface="华文楷体" panose="02010600040101010101" pitchFamily="2" charset="-122"/>
              <a:ea typeface="华文楷体" panose="02010600040101010101" pitchFamily="2" charset="-122"/>
              <a:sym typeface="+mn-ea"/>
            </a:endParaRPr>
          </a:p>
          <a:p>
            <a:pPr indent="574675" fontAlgn="auto">
              <a:lnSpc>
                <a:spcPct val="100000"/>
              </a:lnSpc>
            </a:pPr>
            <a:endParaRPr lang="zh-CN" altLang="en-US" sz="2800" b="1" dirty="0">
              <a:latin typeface="华文楷体" panose="02010600040101010101" pitchFamily="2" charset="-122"/>
              <a:ea typeface="华文楷体" panose="02010600040101010101" pitchFamily="2" charset="-122"/>
              <a:sym typeface="+mn-ea"/>
            </a:endParaRPr>
          </a:p>
        </p:txBody>
      </p:sp>
    </p:spTree>
  </p:cSld>
  <p:clrMapOvr>
    <a:masterClrMapping/>
  </p:clrMapOvr>
  <p:transition spd="slow">
    <p:random/>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资源 6@4x"/>
          <p:cNvPicPr>
            <a:picLocks noChangeAspect="1"/>
          </p:cNvPicPr>
          <p:nvPr/>
        </p:nvPicPr>
        <p:blipFill>
          <a:blip r:embed="rId1" cstate="print"/>
          <a:stretch>
            <a:fillRect/>
          </a:stretch>
        </p:blipFill>
        <p:spPr>
          <a:xfrm rot="8820000">
            <a:off x="165100" y="-29210"/>
            <a:ext cx="949325" cy="885825"/>
          </a:xfrm>
          <a:prstGeom prst="rect">
            <a:avLst/>
          </a:prstGeom>
        </p:spPr>
      </p:pic>
      <p:pic>
        <p:nvPicPr>
          <p:cNvPr id="8" name="图片 7" descr="2"/>
          <p:cNvPicPr>
            <a:picLocks noChangeAspect="1"/>
          </p:cNvPicPr>
          <p:nvPr/>
        </p:nvPicPr>
        <p:blipFill>
          <a:blip r:embed="rId2"/>
          <a:stretch>
            <a:fillRect/>
          </a:stretch>
        </p:blipFill>
        <p:spPr>
          <a:xfrm>
            <a:off x="635" y="-216535"/>
            <a:ext cx="2669540" cy="1990090"/>
          </a:xfrm>
          <a:prstGeom prst="rect">
            <a:avLst/>
          </a:prstGeom>
        </p:spPr>
      </p:pic>
      <p:pic>
        <p:nvPicPr>
          <p:cNvPr id="5" name="图片 4" descr="图片4"/>
          <p:cNvPicPr>
            <a:picLocks noChangeAspect="1"/>
          </p:cNvPicPr>
          <p:nvPr/>
        </p:nvPicPr>
        <p:blipFill>
          <a:blip r:embed="rId3"/>
          <a:stretch>
            <a:fillRect/>
          </a:stretch>
        </p:blipFill>
        <p:spPr>
          <a:xfrm>
            <a:off x="711835" y="155575"/>
            <a:ext cx="1120140" cy="1176020"/>
          </a:xfrm>
          <a:prstGeom prst="rect">
            <a:avLst/>
          </a:prstGeom>
        </p:spPr>
      </p:pic>
      <p:pic>
        <p:nvPicPr>
          <p:cNvPr id="7" name="图片 6"/>
          <p:cNvPicPr>
            <a:picLocks noChangeAspect="1"/>
          </p:cNvPicPr>
          <p:nvPr/>
        </p:nvPicPr>
        <p:blipFill>
          <a:blip r:embed="rId4">
            <a:extLst>
              <a:ext uri="{BEBA8EAE-BF5A-486C-A8C5-ECC9F3942E4B}">
                <a14:imgProps xmlns:a14="http://schemas.microsoft.com/office/drawing/2010/main">
                  <a14:imgLayer r:embed="rId5">
                    <a14:imgEffect>
                      <a14:colorTemperature colorTemp="10375"/>
                    </a14:imgEffect>
                    <a14:imgEffect>
                      <a14:saturation sat="58000"/>
                    </a14:imgEffect>
                  </a14:imgLayer>
                </a14:imgProps>
              </a:ext>
              <a:ext uri="{28A0092B-C50C-407E-A947-70E740481C1C}">
                <a14:useLocalDpi xmlns:a14="http://schemas.microsoft.com/office/drawing/2010/main" val="0"/>
              </a:ext>
            </a:extLst>
          </a:blip>
          <a:stretch>
            <a:fillRect/>
          </a:stretch>
        </p:blipFill>
        <p:spPr>
          <a:xfrm>
            <a:off x="9789160" y="2468245"/>
            <a:ext cx="3719195" cy="5313045"/>
          </a:xfrm>
          <a:prstGeom prst="rect">
            <a:avLst/>
          </a:prstGeom>
        </p:spPr>
      </p:pic>
      <p:pic>
        <p:nvPicPr>
          <p:cNvPr id="10" name="图片 9" descr="2"/>
          <p:cNvPicPr>
            <a:picLocks noChangeAspect="1"/>
          </p:cNvPicPr>
          <p:nvPr/>
        </p:nvPicPr>
        <p:blipFill>
          <a:blip r:embed="rId2"/>
          <a:stretch>
            <a:fillRect/>
          </a:stretch>
        </p:blipFill>
        <p:spPr>
          <a:xfrm rot="20220000">
            <a:off x="-15875" y="48895"/>
            <a:ext cx="2574925" cy="1919605"/>
          </a:xfrm>
          <a:prstGeom prst="rect">
            <a:avLst/>
          </a:prstGeom>
        </p:spPr>
      </p:pic>
      <p:sp>
        <p:nvSpPr>
          <p:cNvPr id="14" name="TextBox 13"/>
          <p:cNvSpPr txBox="1"/>
          <p:nvPr/>
        </p:nvSpPr>
        <p:spPr>
          <a:xfrm>
            <a:off x="-2846177" y="685264"/>
            <a:ext cx="5326827" cy="646331"/>
          </a:xfrm>
          <a:prstGeom prst="rect">
            <a:avLst/>
          </a:prstGeom>
          <a:noFill/>
        </p:spPr>
        <p:txBody>
          <a:bodyPr wrap="square" rtlCol="0">
            <a:spAutoFit/>
          </a:bodyPr>
          <a:lstStyle/>
          <a:p>
            <a:r>
              <a:rPr lang="en-US" b="1" dirty="0"/>
              <a:t> </a:t>
            </a:r>
            <a:endParaRPr lang="zh-CN" altLang="en-US" dirty="0"/>
          </a:p>
          <a:p>
            <a:endParaRPr lang="zh-CN" altLang="en-US" dirty="0"/>
          </a:p>
        </p:txBody>
      </p:sp>
      <p:sp>
        <p:nvSpPr>
          <p:cNvPr id="17" name="文本框 34"/>
          <p:cNvSpPr txBox="1"/>
          <p:nvPr/>
        </p:nvSpPr>
        <p:spPr>
          <a:xfrm>
            <a:off x="2110313" y="560436"/>
            <a:ext cx="4099568" cy="706755"/>
          </a:xfrm>
          <a:prstGeom prst="rect">
            <a:avLst/>
          </a:prstGeom>
          <a:noFill/>
        </p:spPr>
        <p:txBody>
          <a:bodyPr wrap="square" rtlCol="0">
            <a:spAutoFit/>
          </a:bodyPr>
          <a:lstStyle/>
          <a:p>
            <a:r>
              <a:rPr lang="zh-CN" altLang="en-US" sz="4000" b="1" dirty="0">
                <a:solidFill>
                  <a:schemeClr val="tx1">
                    <a:lumMod val="85000"/>
                    <a:lumOff val="15000"/>
                  </a:schemeClr>
                </a:solidFill>
                <a:latin typeface="华文行楷" panose="02010800040101010101" pitchFamily="2" charset="-122"/>
                <a:ea typeface="华文行楷" panose="02010800040101010101" pitchFamily="2" charset="-122"/>
              </a:rPr>
              <a:t>写作特点</a:t>
            </a:r>
            <a:endParaRPr lang="zh-CN" altLang="en-US" sz="4000" b="1" dirty="0">
              <a:solidFill>
                <a:schemeClr val="tx1">
                  <a:lumMod val="85000"/>
                  <a:lumOff val="15000"/>
                </a:schemeClr>
              </a:solidFill>
              <a:latin typeface="华文行楷" panose="02010800040101010101" pitchFamily="2" charset="-122"/>
              <a:ea typeface="华文行楷" panose="02010800040101010101" pitchFamily="2" charset="-122"/>
            </a:endParaRPr>
          </a:p>
        </p:txBody>
      </p:sp>
      <p:sp>
        <p:nvSpPr>
          <p:cNvPr id="3" name="文本框 2"/>
          <p:cNvSpPr txBox="1"/>
          <p:nvPr/>
        </p:nvSpPr>
        <p:spPr>
          <a:xfrm>
            <a:off x="542290" y="1773555"/>
            <a:ext cx="10534015" cy="3538220"/>
          </a:xfrm>
          <a:prstGeom prst="rect">
            <a:avLst/>
          </a:prstGeom>
          <a:noFill/>
        </p:spPr>
        <p:txBody>
          <a:bodyPr wrap="square" rtlCol="0" anchor="t">
            <a:spAutoFit/>
          </a:bodyPr>
          <a:p>
            <a:pPr indent="574675" fontAlgn="auto">
              <a:lnSpc>
                <a:spcPct val="100000"/>
              </a:lnSpc>
            </a:pPr>
            <a:r>
              <a:rPr lang="en-US" altLang="zh-CN" sz="2800" b="1" dirty="0" smtClean="0">
                <a:solidFill>
                  <a:srgbClr val="FF0000"/>
                </a:solidFill>
                <a:latin typeface="华文楷体" panose="02010600040101010101" pitchFamily="2" charset="-122"/>
                <a:ea typeface="华文楷体" panose="02010600040101010101" pitchFamily="2" charset="-122"/>
                <a:sym typeface="+mn-ea"/>
              </a:rPr>
              <a:t>   </a:t>
            </a:r>
            <a:r>
              <a:rPr lang="zh-CN" altLang="en-US" sz="2800" b="1" dirty="0">
                <a:solidFill>
                  <a:srgbClr val="FF0000"/>
                </a:solidFill>
                <a:latin typeface="华文楷体" panose="02010600040101010101" pitchFamily="2" charset="-122"/>
                <a:ea typeface="华文楷体" panose="02010600040101010101" pitchFamily="2" charset="-122"/>
                <a:sym typeface="+mn-ea"/>
              </a:rPr>
              <a:t>③气势磅礴，寓刚于柔。</a:t>
            </a:r>
            <a:endParaRPr lang="zh-CN" altLang="en-US" sz="2800" b="1" dirty="0">
              <a:latin typeface="华文楷体" panose="02010600040101010101" pitchFamily="2" charset="-122"/>
              <a:ea typeface="华文楷体" panose="02010600040101010101" pitchFamily="2" charset="-122"/>
              <a:sym typeface="+mn-ea"/>
            </a:endParaRPr>
          </a:p>
          <a:p>
            <a:pPr indent="574675" fontAlgn="auto">
              <a:lnSpc>
                <a:spcPct val="100000"/>
              </a:lnSpc>
            </a:pPr>
            <a:r>
              <a:rPr lang="zh-CN" altLang="en-US" sz="2800" b="1" dirty="0">
                <a:latin typeface="华文楷体" panose="02010600040101010101" pitchFamily="2" charset="-122"/>
                <a:ea typeface="华文楷体" panose="02010600040101010101" pitchFamily="2" charset="-122"/>
                <a:sym typeface="+mn-ea"/>
              </a:rPr>
              <a:t>全文之所以有压倒论敌的浩然正气是因为:第一、立足于理，</a:t>
            </a:r>
            <a:r>
              <a:rPr lang="zh-CN" altLang="en-US" sz="2800" b="1" dirty="0">
                <a:latin typeface="华文楷体" panose="02010600040101010101" pitchFamily="2" charset="-122"/>
                <a:ea typeface="华文楷体" panose="02010600040101010101" pitchFamily="2" charset="-122"/>
                <a:sym typeface="+mn-ea"/>
              </a:rPr>
              <a:t>理足则气盛。第二，擅于排比，连用排</a:t>
            </a:r>
            <a:r>
              <a:rPr lang="zh-CN" altLang="en-US" sz="2800" b="1" dirty="0">
                <a:latin typeface="华文楷体" panose="02010600040101010101" pitchFamily="2" charset="-122"/>
                <a:ea typeface="华文楷体" panose="02010600040101010101" pitchFamily="2" charset="-122"/>
                <a:sym typeface="+mn-ea"/>
              </a:rPr>
              <a:t>比驳斥对方，势如破竹，无</a:t>
            </a:r>
            <a:r>
              <a:rPr lang="zh-CN" altLang="en-US" sz="2800" b="1" dirty="0">
                <a:latin typeface="华文楷体" panose="02010600040101010101" pitchFamily="2" charset="-122"/>
                <a:ea typeface="华文楷体" panose="02010600040101010101" pitchFamily="2" charset="-122"/>
                <a:sym typeface="+mn-ea"/>
              </a:rPr>
              <a:t>可阻挡。第三，擅用反语，如“欲出</a:t>
            </a:r>
            <a:r>
              <a:rPr lang="zh-CN" altLang="en-US" sz="2800" b="1" dirty="0">
                <a:latin typeface="华文楷体" panose="02010600040101010101" pitchFamily="2" charset="-122"/>
                <a:ea typeface="华文楷体" panose="02010600040101010101" pitchFamily="2" charset="-122"/>
                <a:sym typeface="+mn-ea"/>
              </a:rPr>
              <a:t>力助上以抗之，则众何为而</a:t>
            </a:r>
            <a:r>
              <a:rPr lang="zh-CN" altLang="en-US" sz="2800" b="1" dirty="0">
                <a:latin typeface="华文楷体" panose="02010600040101010101" pitchFamily="2" charset="-122"/>
                <a:ea typeface="华文楷体" panose="02010600040101010101" pitchFamily="2" charset="-122"/>
                <a:sym typeface="+mn-ea"/>
              </a:rPr>
              <a:t>不汹汹然?”铿锵有力。虽</a:t>
            </a:r>
            <a:r>
              <a:rPr lang="zh-CN" altLang="en-US" sz="2800" b="1" dirty="0">
                <a:latin typeface="华文楷体" panose="02010600040101010101" pitchFamily="2" charset="-122"/>
                <a:ea typeface="华文楷体" panose="02010600040101010101" pitchFamily="2" charset="-122"/>
                <a:sym typeface="+mn-ea"/>
              </a:rPr>
              <a:t>然全文傲岸之气，愤然涌出，</a:t>
            </a:r>
            <a:r>
              <a:rPr lang="zh-CN" altLang="en-US" sz="2800" b="1" dirty="0">
                <a:latin typeface="华文楷体" panose="02010600040101010101" pitchFamily="2" charset="-122"/>
                <a:ea typeface="华文楷体" panose="02010600040101010101" pitchFamily="2" charset="-122"/>
                <a:sym typeface="+mn-ea"/>
              </a:rPr>
              <a:t>强调坚持改革的决心不可逆转，</a:t>
            </a:r>
            <a:r>
              <a:rPr lang="zh-CN" altLang="en-US" sz="2800" b="1" dirty="0">
                <a:latin typeface="华文楷体" panose="02010600040101010101" pitchFamily="2" charset="-122"/>
                <a:ea typeface="华文楷体" panose="02010600040101010101" pitchFamily="2" charset="-122"/>
                <a:sym typeface="+mn-ea"/>
              </a:rPr>
              <a:t>但语气相当委婉、柔中有刚。这固然是由于书信体格式的需要，也出于朋友之间情意，</a:t>
            </a:r>
            <a:r>
              <a:rPr lang="zh-CN" altLang="en-US" sz="2800" b="1" dirty="0">
                <a:latin typeface="华文楷体" panose="02010600040101010101" pitchFamily="2" charset="-122"/>
                <a:ea typeface="华文楷体" panose="02010600040101010101" pitchFamily="2" charset="-122"/>
                <a:sym typeface="+mn-ea"/>
              </a:rPr>
              <a:t>但更是源于</a:t>
            </a:r>
            <a:r>
              <a:rPr lang="zh-CN" altLang="en-US" sz="2800" b="1" dirty="0">
                <a:latin typeface="华文楷体" panose="02010600040101010101" pitchFamily="2" charset="-122"/>
                <a:ea typeface="华文楷体" panose="02010600040101010101" pitchFamily="2" charset="-122"/>
                <a:sym typeface="+mn-ea"/>
              </a:rPr>
              <a:t>王安石作为一个政治家的坦荡胸怀和高度自信。</a:t>
            </a:r>
            <a:endParaRPr lang="zh-CN" altLang="en-US" sz="2800" b="1" dirty="0">
              <a:latin typeface="华文楷体" panose="02010600040101010101" pitchFamily="2" charset="-122"/>
              <a:ea typeface="华文楷体" panose="02010600040101010101" pitchFamily="2" charset="-122"/>
              <a:sym typeface="+mn-ea"/>
            </a:endParaRPr>
          </a:p>
        </p:txBody>
      </p:sp>
    </p:spTree>
  </p:cSld>
  <p:clrMapOvr>
    <a:masterClrMapping/>
  </p:clrMapOvr>
  <p:transition spd="slow">
    <p:random/>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资源 6@4x"/>
          <p:cNvPicPr>
            <a:picLocks noChangeAspect="1"/>
          </p:cNvPicPr>
          <p:nvPr/>
        </p:nvPicPr>
        <p:blipFill>
          <a:blip r:embed="rId1" cstate="print"/>
          <a:stretch>
            <a:fillRect/>
          </a:stretch>
        </p:blipFill>
        <p:spPr>
          <a:xfrm rot="8820000">
            <a:off x="165100" y="-29210"/>
            <a:ext cx="949325" cy="885825"/>
          </a:xfrm>
          <a:prstGeom prst="rect">
            <a:avLst/>
          </a:prstGeom>
        </p:spPr>
      </p:pic>
      <p:pic>
        <p:nvPicPr>
          <p:cNvPr id="8" name="图片 7" descr="2"/>
          <p:cNvPicPr>
            <a:picLocks noChangeAspect="1"/>
          </p:cNvPicPr>
          <p:nvPr/>
        </p:nvPicPr>
        <p:blipFill>
          <a:blip r:embed="rId2"/>
          <a:stretch>
            <a:fillRect/>
          </a:stretch>
        </p:blipFill>
        <p:spPr>
          <a:xfrm>
            <a:off x="635" y="-216535"/>
            <a:ext cx="2669540" cy="1990090"/>
          </a:xfrm>
          <a:prstGeom prst="rect">
            <a:avLst/>
          </a:prstGeom>
        </p:spPr>
      </p:pic>
      <p:pic>
        <p:nvPicPr>
          <p:cNvPr id="5" name="图片 4" descr="图片4"/>
          <p:cNvPicPr>
            <a:picLocks noChangeAspect="1"/>
          </p:cNvPicPr>
          <p:nvPr/>
        </p:nvPicPr>
        <p:blipFill>
          <a:blip r:embed="rId3"/>
          <a:stretch>
            <a:fillRect/>
          </a:stretch>
        </p:blipFill>
        <p:spPr>
          <a:xfrm>
            <a:off x="711835" y="155575"/>
            <a:ext cx="1120140" cy="1176020"/>
          </a:xfrm>
          <a:prstGeom prst="rect">
            <a:avLst/>
          </a:prstGeom>
        </p:spPr>
      </p:pic>
      <p:pic>
        <p:nvPicPr>
          <p:cNvPr id="7" name="图片 6"/>
          <p:cNvPicPr>
            <a:picLocks noChangeAspect="1"/>
          </p:cNvPicPr>
          <p:nvPr/>
        </p:nvPicPr>
        <p:blipFill>
          <a:blip r:embed="rId4">
            <a:extLst>
              <a:ext uri="{BEBA8EAE-BF5A-486C-A8C5-ECC9F3942E4B}">
                <a14:imgProps xmlns:a14="http://schemas.microsoft.com/office/drawing/2010/main">
                  <a14:imgLayer r:embed="rId5">
                    <a14:imgEffect>
                      <a14:colorTemperature colorTemp="10375"/>
                    </a14:imgEffect>
                    <a14:imgEffect>
                      <a14:saturation sat="58000"/>
                    </a14:imgEffect>
                  </a14:imgLayer>
                </a14:imgProps>
              </a:ext>
              <a:ext uri="{28A0092B-C50C-407E-A947-70E740481C1C}">
                <a14:useLocalDpi xmlns:a14="http://schemas.microsoft.com/office/drawing/2010/main" val="0"/>
              </a:ext>
            </a:extLst>
          </a:blip>
          <a:stretch>
            <a:fillRect/>
          </a:stretch>
        </p:blipFill>
        <p:spPr>
          <a:xfrm>
            <a:off x="9789160" y="2468245"/>
            <a:ext cx="3719195" cy="5313045"/>
          </a:xfrm>
          <a:prstGeom prst="rect">
            <a:avLst/>
          </a:prstGeom>
        </p:spPr>
      </p:pic>
      <p:pic>
        <p:nvPicPr>
          <p:cNvPr id="10" name="图片 9" descr="2"/>
          <p:cNvPicPr>
            <a:picLocks noChangeAspect="1"/>
          </p:cNvPicPr>
          <p:nvPr/>
        </p:nvPicPr>
        <p:blipFill>
          <a:blip r:embed="rId2"/>
          <a:stretch>
            <a:fillRect/>
          </a:stretch>
        </p:blipFill>
        <p:spPr>
          <a:xfrm rot="20220000">
            <a:off x="-15875" y="48895"/>
            <a:ext cx="2574925" cy="1919605"/>
          </a:xfrm>
          <a:prstGeom prst="rect">
            <a:avLst/>
          </a:prstGeom>
        </p:spPr>
      </p:pic>
      <p:sp>
        <p:nvSpPr>
          <p:cNvPr id="14" name="TextBox 13"/>
          <p:cNvSpPr txBox="1"/>
          <p:nvPr/>
        </p:nvSpPr>
        <p:spPr>
          <a:xfrm>
            <a:off x="-2846177" y="685264"/>
            <a:ext cx="5326827" cy="646331"/>
          </a:xfrm>
          <a:prstGeom prst="rect">
            <a:avLst/>
          </a:prstGeom>
          <a:noFill/>
        </p:spPr>
        <p:txBody>
          <a:bodyPr wrap="square" rtlCol="0">
            <a:spAutoFit/>
          </a:bodyPr>
          <a:lstStyle/>
          <a:p>
            <a:r>
              <a:rPr lang="en-US" b="1" dirty="0"/>
              <a:t> </a:t>
            </a:r>
            <a:endParaRPr lang="zh-CN" altLang="en-US" dirty="0"/>
          </a:p>
          <a:p>
            <a:endParaRPr lang="zh-CN" altLang="en-US" dirty="0"/>
          </a:p>
        </p:txBody>
      </p:sp>
      <p:sp>
        <p:nvSpPr>
          <p:cNvPr id="17" name="文本框 34"/>
          <p:cNvSpPr txBox="1"/>
          <p:nvPr/>
        </p:nvSpPr>
        <p:spPr>
          <a:xfrm>
            <a:off x="2110313" y="560436"/>
            <a:ext cx="4099568" cy="706755"/>
          </a:xfrm>
          <a:prstGeom prst="rect">
            <a:avLst/>
          </a:prstGeom>
          <a:noFill/>
        </p:spPr>
        <p:txBody>
          <a:bodyPr wrap="square" rtlCol="0">
            <a:spAutoFit/>
          </a:bodyPr>
          <a:lstStyle/>
          <a:p>
            <a:r>
              <a:rPr lang="zh-CN" altLang="en-US" sz="4000" b="1" dirty="0">
                <a:solidFill>
                  <a:schemeClr val="tx1">
                    <a:lumMod val="85000"/>
                    <a:lumOff val="15000"/>
                  </a:schemeClr>
                </a:solidFill>
                <a:latin typeface="华文行楷" panose="02010800040101010101" pitchFamily="2" charset="-122"/>
                <a:ea typeface="华文行楷" panose="02010800040101010101" pitchFamily="2" charset="-122"/>
              </a:rPr>
              <a:t>作业</a:t>
            </a:r>
            <a:endParaRPr lang="zh-CN" altLang="en-US" sz="4000" b="1" dirty="0">
              <a:solidFill>
                <a:schemeClr val="tx1">
                  <a:lumMod val="85000"/>
                  <a:lumOff val="15000"/>
                </a:schemeClr>
              </a:solidFill>
              <a:latin typeface="华文行楷" panose="02010800040101010101" pitchFamily="2" charset="-122"/>
              <a:ea typeface="华文行楷" panose="02010800040101010101" pitchFamily="2" charset="-122"/>
            </a:endParaRPr>
          </a:p>
        </p:txBody>
      </p:sp>
      <p:sp>
        <p:nvSpPr>
          <p:cNvPr id="3" name="文本框 2"/>
          <p:cNvSpPr txBox="1"/>
          <p:nvPr/>
        </p:nvSpPr>
        <p:spPr>
          <a:xfrm>
            <a:off x="633730" y="2077720"/>
            <a:ext cx="10280015" cy="2306955"/>
          </a:xfrm>
          <a:prstGeom prst="rect">
            <a:avLst/>
          </a:prstGeom>
          <a:noFill/>
        </p:spPr>
        <p:txBody>
          <a:bodyPr wrap="square" rtlCol="0" anchor="t">
            <a:spAutoFit/>
          </a:bodyPr>
          <a:p>
            <a:pPr indent="574675" fontAlgn="auto">
              <a:lnSpc>
                <a:spcPct val="150000"/>
              </a:lnSpc>
            </a:pPr>
            <a:r>
              <a:rPr lang="en-US" sz="3200" b="1" dirty="0" smtClean="0">
                <a:solidFill>
                  <a:schemeClr val="tx1">
                    <a:lumMod val="85000"/>
                    <a:lumOff val="15000"/>
                  </a:schemeClr>
                </a:solidFill>
                <a:latin typeface="华文楷体" panose="02010600040101010101" pitchFamily="2" charset="-122"/>
                <a:ea typeface="华文楷体" panose="02010600040101010101" pitchFamily="2" charset="-122"/>
                <a:sym typeface="+mn-ea"/>
              </a:rPr>
              <a:t>1</a:t>
            </a:r>
            <a:r>
              <a:rPr lang="zh-CN" altLang="en-US" sz="3200" b="1" dirty="0" smtClean="0">
                <a:solidFill>
                  <a:schemeClr val="tx1">
                    <a:lumMod val="85000"/>
                    <a:lumOff val="15000"/>
                  </a:schemeClr>
                </a:solidFill>
                <a:latin typeface="华文楷体" panose="02010600040101010101" pitchFamily="2" charset="-122"/>
                <a:ea typeface="华文楷体" panose="02010600040101010101" pitchFamily="2" charset="-122"/>
                <a:sym typeface="+mn-ea"/>
              </a:rPr>
              <a:t>、落实本课文言知识，完成课后相关练习。（必做）</a:t>
            </a:r>
            <a:endParaRPr lang="zh-CN" altLang="en-US" sz="3200" b="1" dirty="0" smtClean="0">
              <a:solidFill>
                <a:schemeClr val="tx1">
                  <a:lumMod val="85000"/>
                  <a:lumOff val="15000"/>
                </a:schemeClr>
              </a:solidFill>
              <a:latin typeface="华文楷体" panose="02010600040101010101" pitchFamily="2" charset="-122"/>
              <a:ea typeface="华文楷体" panose="02010600040101010101" pitchFamily="2" charset="-122"/>
              <a:sym typeface="+mn-ea"/>
            </a:endParaRPr>
          </a:p>
          <a:p>
            <a:pPr indent="574675" fontAlgn="auto">
              <a:lnSpc>
                <a:spcPct val="150000"/>
              </a:lnSpc>
            </a:pPr>
            <a:r>
              <a:rPr lang="en-US" altLang="zh-CN" sz="3200" b="1" dirty="0" smtClean="0">
                <a:solidFill>
                  <a:schemeClr val="tx1">
                    <a:lumMod val="85000"/>
                    <a:lumOff val="15000"/>
                  </a:schemeClr>
                </a:solidFill>
                <a:latin typeface="华文楷体" panose="02010600040101010101" pitchFamily="2" charset="-122"/>
                <a:ea typeface="华文楷体" panose="02010600040101010101" pitchFamily="2" charset="-122"/>
                <a:sym typeface="+mn-ea"/>
              </a:rPr>
              <a:t>2</a:t>
            </a:r>
            <a:r>
              <a:rPr lang="zh-CN" altLang="en-US" sz="3200" b="1" dirty="0" smtClean="0">
                <a:solidFill>
                  <a:schemeClr val="tx1">
                    <a:lumMod val="85000"/>
                    <a:lumOff val="15000"/>
                  </a:schemeClr>
                </a:solidFill>
                <a:latin typeface="华文楷体" panose="02010600040101010101" pitchFamily="2" charset="-122"/>
                <a:ea typeface="华文楷体" panose="02010600040101010101" pitchFamily="2" charset="-122"/>
                <a:sym typeface="+mn-ea"/>
              </a:rPr>
              <a:t>、想象司马光收到这封回信后会有什么反应，写一段文字描写该场景。（选做）</a:t>
            </a:r>
            <a:endParaRPr lang="zh-CN" altLang="en-US" sz="3200" b="1" dirty="0" smtClean="0">
              <a:solidFill>
                <a:schemeClr val="tx1">
                  <a:lumMod val="85000"/>
                  <a:lumOff val="15000"/>
                </a:schemeClr>
              </a:solidFill>
              <a:latin typeface="华文楷体" panose="02010600040101010101" pitchFamily="2" charset="-122"/>
              <a:ea typeface="华文楷体" panose="02010600040101010101" pitchFamily="2" charset="-122"/>
              <a:sym typeface="+mn-ea"/>
            </a:endParaRPr>
          </a:p>
        </p:txBody>
      </p:sp>
    </p:spTree>
  </p:cSld>
  <p:clrMapOvr>
    <a:masterClrMapping/>
  </p:clrMapOvr>
  <p:transition spd="slow">
    <p:random/>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0b368de67830206ce918468f5eb6e59a"/>
          <p:cNvPicPr>
            <a:picLocks noChangeAspect="1"/>
          </p:cNvPicPr>
          <p:nvPr/>
        </p:nvPicPr>
        <p:blipFill>
          <a:blip r:embed="rId1"/>
          <a:srcRect r="72554"/>
          <a:stretch>
            <a:fillRect/>
          </a:stretch>
        </p:blipFill>
        <p:spPr>
          <a:xfrm>
            <a:off x="7085" y="-70587"/>
            <a:ext cx="5109202" cy="6902227"/>
          </a:xfrm>
          <a:prstGeom prst="rect">
            <a:avLst/>
          </a:prstGeom>
        </p:spPr>
      </p:pic>
      <p:pic>
        <p:nvPicPr>
          <p:cNvPr id="2" name="图片 1" descr="资源 6@4x"/>
          <p:cNvPicPr>
            <a:picLocks noChangeAspect="1"/>
          </p:cNvPicPr>
          <p:nvPr/>
        </p:nvPicPr>
        <p:blipFill>
          <a:blip r:embed="rId2" cstate="print"/>
          <a:stretch>
            <a:fillRect/>
          </a:stretch>
        </p:blipFill>
        <p:spPr>
          <a:xfrm rot="8820000">
            <a:off x="165100" y="-29210"/>
            <a:ext cx="949325" cy="885825"/>
          </a:xfrm>
          <a:prstGeom prst="rect">
            <a:avLst/>
          </a:prstGeom>
        </p:spPr>
      </p:pic>
      <p:pic>
        <p:nvPicPr>
          <p:cNvPr id="8" name="图片 7" descr="2"/>
          <p:cNvPicPr>
            <a:picLocks noChangeAspect="1"/>
          </p:cNvPicPr>
          <p:nvPr/>
        </p:nvPicPr>
        <p:blipFill>
          <a:blip r:embed="rId3"/>
          <a:stretch>
            <a:fillRect/>
          </a:stretch>
        </p:blipFill>
        <p:spPr>
          <a:xfrm rot="21180000">
            <a:off x="96520" y="-386715"/>
            <a:ext cx="2145030" cy="1598930"/>
          </a:xfrm>
          <a:prstGeom prst="rect">
            <a:avLst/>
          </a:prstGeom>
        </p:spPr>
      </p:pic>
      <p:sp>
        <p:nvSpPr>
          <p:cNvPr id="9" name="矩形 8"/>
          <p:cNvSpPr/>
          <p:nvPr/>
        </p:nvSpPr>
        <p:spPr>
          <a:xfrm>
            <a:off x="5845175" y="3380105"/>
            <a:ext cx="6366510" cy="1812925"/>
          </a:xfrm>
          <a:prstGeom prst="rect">
            <a:avLst/>
          </a:prstGeom>
          <a:solidFill>
            <a:srgbClr val="3F8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p:cNvSpPr txBox="1"/>
          <p:nvPr/>
        </p:nvSpPr>
        <p:spPr>
          <a:xfrm>
            <a:off x="5741670" y="3609458"/>
            <a:ext cx="6573520" cy="1414780"/>
          </a:xfrm>
          <a:prstGeom prst="rect">
            <a:avLst/>
          </a:prstGeom>
          <a:noFill/>
        </p:spPr>
        <p:txBody>
          <a:bodyPr wrap="square" rtlCol="0">
            <a:spAutoFit/>
          </a:bodyPr>
          <a:lstStyle/>
          <a:p>
            <a:pPr algn="ctr"/>
            <a:r>
              <a:rPr lang="zh-CN" altLang="en-US" sz="5400" dirty="0" smtClean="0">
                <a:solidFill>
                  <a:schemeClr val="bg1"/>
                </a:solidFill>
                <a:cs typeface="+mn-ea"/>
                <a:sym typeface="+mn-lt"/>
              </a:rPr>
              <a:t>感谢大家</a:t>
            </a:r>
            <a:endParaRPr lang="en-US" altLang="zh-CN" sz="5400" dirty="0" smtClean="0">
              <a:solidFill>
                <a:schemeClr val="bg1"/>
              </a:solidFill>
              <a:cs typeface="+mn-ea"/>
              <a:sym typeface="+mn-lt"/>
            </a:endParaRPr>
          </a:p>
          <a:p>
            <a:pPr algn="ctr"/>
            <a:endParaRPr lang="zh-CN" altLang="en-US" sz="3200" dirty="0">
              <a:solidFill>
                <a:schemeClr val="bg1"/>
              </a:solidFill>
              <a:cs typeface="+mn-ea"/>
              <a:sym typeface="+mn-lt"/>
            </a:endParaRPr>
          </a:p>
        </p:txBody>
      </p:sp>
      <p:sp>
        <p:nvSpPr>
          <p:cNvPr id="12" name="文本框 11"/>
          <p:cNvSpPr txBox="1"/>
          <p:nvPr/>
        </p:nvSpPr>
        <p:spPr>
          <a:xfrm>
            <a:off x="7972153" y="1946251"/>
            <a:ext cx="3323346" cy="1433854"/>
          </a:xfrm>
          <a:prstGeom prst="rect">
            <a:avLst/>
          </a:prstGeom>
          <a:noFill/>
        </p:spPr>
        <p:txBody>
          <a:bodyPr wrap="none" rtlCol="0" anchor="t">
            <a:spAutoFit/>
          </a:bodyPr>
          <a:lstStyle/>
          <a:p>
            <a:pPr>
              <a:lnSpc>
                <a:spcPct val="120000"/>
              </a:lnSpc>
            </a:pPr>
            <a:r>
              <a:rPr lang="en-US" altLang="zh-CN" sz="8000" dirty="0" smtClean="0">
                <a:solidFill>
                  <a:srgbClr val="3F8A76"/>
                </a:solidFill>
                <a:cs typeface="+mn-ea"/>
                <a:sym typeface="+mn-lt"/>
              </a:rPr>
              <a:t>2020</a:t>
            </a:r>
            <a:r>
              <a:rPr lang="en-US" altLang="zh-CN" sz="8000" dirty="0">
                <a:solidFill>
                  <a:srgbClr val="3F8A76"/>
                </a:solidFill>
                <a:cs typeface="+mn-ea"/>
                <a:sym typeface="+mn-lt"/>
              </a:rPr>
              <a:t>.</a:t>
            </a:r>
            <a:r>
              <a:rPr lang="en-US" altLang="zh-CN" sz="8000" dirty="0" smtClean="0">
                <a:solidFill>
                  <a:srgbClr val="3F8A76"/>
                </a:solidFill>
                <a:cs typeface="+mn-ea"/>
                <a:sym typeface="+mn-lt"/>
              </a:rPr>
              <a:t>4</a:t>
            </a:r>
            <a:endParaRPr lang="en-US" altLang="zh-CN" sz="8000" dirty="0">
              <a:solidFill>
                <a:srgbClr val="3F8A76"/>
              </a:solidFill>
              <a:cs typeface="+mn-ea"/>
              <a:sym typeface="+mn-lt"/>
            </a:endParaRPr>
          </a:p>
        </p:txBody>
      </p:sp>
      <p:pic>
        <p:nvPicPr>
          <p:cNvPr id="28" name="图片 27"/>
          <p:cNvPicPr>
            <a:picLocks noChangeAspect="1"/>
          </p:cNvPicPr>
          <p:nvPr/>
        </p:nvPicPr>
        <p:blipFill>
          <a:blip r:embed="rId4">
            <a:extLst>
              <a:ext uri="{BEBA8EAE-BF5A-486C-A8C5-ECC9F3942E4B}">
                <a14:imgProps xmlns:a14="http://schemas.microsoft.com/office/drawing/2010/main">
                  <a14:imgLayer r:embed="rId5">
                    <a14:imgEffect>
                      <a14:colorTemperature colorTemp="5300"/>
                    </a14:imgEffect>
                    <a14:imgEffect>
                      <a14:saturation sat="75000"/>
                    </a14:imgEffect>
                  </a14:imgLayer>
                </a14:imgProps>
              </a:ext>
              <a:ext uri="{28A0092B-C50C-407E-A947-70E740481C1C}">
                <a14:useLocalDpi xmlns:a14="http://schemas.microsoft.com/office/drawing/2010/main" val="0"/>
              </a:ext>
            </a:extLst>
          </a:blip>
          <a:stretch>
            <a:fillRect/>
          </a:stretch>
        </p:blipFill>
        <p:spPr>
          <a:xfrm>
            <a:off x="9059545" y="-25400"/>
            <a:ext cx="3152140" cy="2469515"/>
          </a:xfrm>
          <a:prstGeom prst="rect">
            <a:avLst/>
          </a:prstGeom>
        </p:spPr>
      </p:pic>
    </p:spTree>
  </p:cSld>
  <p:clrMapOvr>
    <a:masterClrMapping/>
  </p:clrMapOvr>
  <p:transition spd="slow">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资源 6@4x"/>
          <p:cNvPicPr>
            <a:picLocks noChangeAspect="1"/>
          </p:cNvPicPr>
          <p:nvPr/>
        </p:nvPicPr>
        <p:blipFill>
          <a:blip r:embed="rId1" cstate="print"/>
          <a:stretch>
            <a:fillRect/>
          </a:stretch>
        </p:blipFill>
        <p:spPr>
          <a:xfrm rot="8820000">
            <a:off x="165100" y="-29210"/>
            <a:ext cx="949325" cy="885825"/>
          </a:xfrm>
          <a:prstGeom prst="rect">
            <a:avLst/>
          </a:prstGeom>
        </p:spPr>
      </p:pic>
      <p:pic>
        <p:nvPicPr>
          <p:cNvPr id="8" name="图片 7" descr="2"/>
          <p:cNvPicPr>
            <a:picLocks noChangeAspect="1"/>
          </p:cNvPicPr>
          <p:nvPr/>
        </p:nvPicPr>
        <p:blipFill>
          <a:blip r:embed="rId2"/>
          <a:stretch>
            <a:fillRect/>
          </a:stretch>
        </p:blipFill>
        <p:spPr>
          <a:xfrm>
            <a:off x="635" y="-216535"/>
            <a:ext cx="2952115" cy="2200275"/>
          </a:xfrm>
          <a:prstGeom prst="rect">
            <a:avLst/>
          </a:prstGeom>
        </p:spPr>
      </p:pic>
      <p:pic>
        <p:nvPicPr>
          <p:cNvPr id="5" name="图片 4" descr="图片4"/>
          <p:cNvPicPr>
            <a:picLocks noChangeAspect="1"/>
          </p:cNvPicPr>
          <p:nvPr/>
        </p:nvPicPr>
        <p:blipFill>
          <a:blip r:embed="rId3"/>
          <a:stretch>
            <a:fillRect/>
          </a:stretch>
        </p:blipFill>
        <p:spPr>
          <a:xfrm>
            <a:off x="711835" y="155575"/>
            <a:ext cx="1120140" cy="1176020"/>
          </a:xfrm>
          <a:prstGeom prst="rect">
            <a:avLst/>
          </a:prstGeom>
        </p:spPr>
      </p:pic>
      <p:pic>
        <p:nvPicPr>
          <p:cNvPr id="7" name="图片 6"/>
          <p:cNvPicPr>
            <a:picLocks noChangeAspect="1"/>
          </p:cNvPicPr>
          <p:nvPr/>
        </p:nvPicPr>
        <p:blipFill>
          <a:blip r:embed="rId4">
            <a:extLst>
              <a:ext uri="{BEBA8EAE-BF5A-486C-A8C5-ECC9F3942E4B}">
                <a14:imgProps xmlns:a14="http://schemas.microsoft.com/office/drawing/2010/main">
                  <a14:imgLayer r:embed="rId5">
                    <a14:imgEffect>
                      <a14:colorTemperature colorTemp="10375"/>
                    </a14:imgEffect>
                    <a14:imgEffect>
                      <a14:saturation sat="58000"/>
                    </a14:imgEffect>
                  </a14:imgLayer>
                </a14:imgProps>
              </a:ext>
              <a:ext uri="{28A0092B-C50C-407E-A947-70E740481C1C}">
                <a14:useLocalDpi xmlns:a14="http://schemas.microsoft.com/office/drawing/2010/main" val="0"/>
              </a:ext>
            </a:extLst>
          </a:blip>
          <a:stretch>
            <a:fillRect/>
          </a:stretch>
        </p:blipFill>
        <p:spPr>
          <a:xfrm>
            <a:off x="9789160" y="2468245"/>
            <a:ext cx="3719195" cy="5313045"/>
          </a:xfrm>
          <a:prstGeom prst="rect">
            <a:avLst/>
          </a:prstGeom>
        </p:spPr>
      </p:pic>
      <p:pic>
        <p:nvPicPr>
          <p:cNvPr id="10" name="图片 9" descr="2"/>
          <p:cNvPicPr>
            <a:picLocks noChangeAspect="1"/>
          </p:cNvPicPr>
          <p:nvPr/>
        </p:nvPicPr>
        <p:blipFill>
          <a:blip r:embed="rId2"/>
          <a:stretch>
            <a:fillRect/>
          </a:stretch>
        </p:blipFill>
        <p:spPr>
          <a:xfrm rot="20220000">
            <a:off x="635" y="-15875"/>
            <a:ext cx="2952115" cy="2200275"/>
          </a:xfrm>
          <a:prstGeom prst="rect">
            <a:avLst/>
          </a:prstGeom>
        </p:spPr>
      </p:pic>
      <p:sp>
        <p:nvSpPr>
          <p:cNvPr id="14" name="TextBox 13"/>
          <p:cNvSpPr txBox="1"/>
          <p:nvPr/>
        </p:nvSpPr>
        <p:spPr>
          <a:xfrm>
            <a:off x="-2846177" y="685264"/>
            <a:ext cx="5326827" cy="646331"/>
          </a:xfrm>
          <a:prstGeom prst="rect">
            <a:avLst/>
          </a:prstGeom>
          <a:noFill/>
        </p:spPr>
        <p:txBody>
          <a:bodyPr wrap="square" rtlCol="0">
            <a:spAutoFit/>
          </a:bodyPr>
          <a:lstStyle/>
          <a:p>
            <a:r>
              <a:rPr lang="en-US" b="1" dirty="0"/>
              <a:t> </a:t>
            </a:r>
            <a:endParaRPr lang="zh-CN" altLang="en-US" dirty="0"/>
          </a:p>
          <a:p>
            <a:endParaRPr lang="zh-CN" altLang="en-US" dirty="0"/>
          </a:p>
        </p:txBody>
      </p:sp>
      <p:sp>
        <p:nvSpPr>
          <p:cNvPr id="9" name="矩形 8"/>
          <p:cNvSpPr/>
          <p:nvPr/>
        </p:nvSpPr>
        <p:spPr>
          <a:xfrm>
            <a:off x="487362" y="1998164"/>
            <a:ext cx="6969352" cy="4269105"/>
          </a:xfrm>
          <a:prstGeom prst="rect">
            <a:avLst/>
          </a:prstGeom>
        </p:spPr>
        <p:txBody>
          <a:bodyPr wrap="square">
            <a:spAutoFit/>
          </a:bodyPr>
          <a:lstStyle/>
          <a:p>
            <a:pPr marL="0" marR="0" lvl="0" indent="0" algn="l" defTabSz="914400" rtl="0" fontAlgn="base">
              <a:lnSpc>
                <a:spcPts val="3620"/>
              </a:lnSpc>
              <a:spcBef>
                <a:spcPct val="0"/>
              </a:spcBef>
              <a:spcAft>
                <a:spcPct val="0"/>
              </a:spcAft>
              <a:buClrTx/>
              <a:buSzTx/>
              <a:buFont typeface="Arial" panose="020B0604020202020204" pitchFamily="34" charset="0"/>
              <a:buNone/>
              <a:defRPr/>
            </a:pPr>
            <a:r>
              <a:rPr lang="zh-CN" altLang="en-US" sz="2600" b="1" dirty="0" smtClean="0">
                <a:latin typeface="华文楷体" panose="02010600040101010101" pitchFamily="2" charset="-122"/>
                <a:ea typeface="华文楷体" panose="02010600040101010101" pitchFamily="2" charset="-122"/>
              </a:rPr>
              <a:t>        </a:t>
            </a:r>
            <a:r>
              <a:rPr lang="zh-CN" altLang="en-US" sz="2600" b="1" noProof="0" dirty="0">
                <a:ln>
                  <a:noFill/>
                </a:ln>
                <a:effectLst/>
                <a:uLnTx/>
                <a:uFillTx/>
                <a:latin typeface="华文楷体" panose="02010600040101010101" pitchFamily="2" charset="-122"/>
                <a:ea typeface="华文楷体" panose="02010600040101010101" pitchFamily="2" charset="-122"/>
                <a:cs typeface="等线" panose="02010600030101010101" charset="-122"/>
                <a:sym typeface="+mn-ea"/>
              </a:rPr>
              <a:t>王安石的</a:t>
            </a:r>
            <a:r>
              <a:rPr lang="zh-CN" altLang="en-US" sz="2600" b="1" noProof="0" dirty="0">
                <a:ln>
                  <a:noFill/>
                </a:ln>
                <a:solidFill>
                  <a:srgbClr val="FF0000"/>
                </a:solidFill>
                <a:effectLst/>
                <a:uLnTx/>
                <a:uFillTx/>
                <a:latin typeface="华文楷体" panose="02010600040101010101" pitchFamily="2" charset="-122"/>
                <a:ea typeface="华文楷体" panose="02010600040101010101" pitchFamily="2" charset="-122"/>
                <a:cs typeface="等线" panose="02010600030101010101" charset="-122"/>
                <a:sym typeface="+mn-ea"/>
              </a:rPr>
              <a:t>诗文多为揭露时弊、反映社会矛盾</a:t>
            </a:r>
            <a:r>
              <a:rPr lang="zh-CN" altLang="en-US" sz="2600" b="1" noProof="0" dirty="0">
                <a:ln>
                  <a:noFill/>
                </a:ln>
                <a:effectLst/>
                <a:uLnTx/>
                <a:uFillTx/>
                <a:latin typeface="华文楷体" panose="02010600040101010101" pitchFamily="2" charset="-122"/>
                <a:ea typeface="华文楷体" panose="02010600040101010101" pitchFamily="2" charset="-122"/>
                <a:cs typeface="等线" panose="02010600030101010101" charset="-122"/>
                <a:sym typeface="+mn-ea"/>
              </a:rPr>
              <a:t>之作，体现了他的政治主张和抱负。</a:t>
            </a:r>
            <a:r>
              <a:rPr lang="zh-CN" altLang="en-US" sz="2600" b="1" noProof="0" dirty="0">
                <a:ln>
                  <a:noFill/>
                </a:ln>
                <a:solidFill>
                  <a:srgbClr val="FF0000"/>
                </a:solidFill>
                <a:effectLst/>
                <a:uLnTx/>
                <a:uFillTx/>
                <a:latin typeface="华文楷体" panose="02010600040101010101" pitchFamily="2" charset="-122"/>
                <a:ea typeface="华文楷体" panose="02010600040101010101" pitchFamily="2" charset="-122"/>
                <a:cs typeface="等线" panose="02010600030101010101" charset="-122"/>
                <a:sym typeface="+mn-ea"/>
              </a:rPr>
              <a:t>他的散文雄健峭拔</a:t>
            </a:r>
            <a:r>
              <a:rPr lang="zh-CN" altLang="en-US" sz="2600" b="1" noProof="0" dirty="0">
                <a:ln>
                  <a:noFill/>
                </a:ln>
                <a:effectLst/>
                <a:uLnTx/>
                <a:uFillTx/>
                <a:latin typeface="华文楷体" panose="02010600040101010101" pitchFamily="2" charset="-122"/>
                <a:ea typeface="华文楷体" panose="02010600040101010101" pitchFamily="2" charset="-122"/>
                <a:cs typeface="等线" panose="02010600030101010101" charset="-122"/>
                <a:sym typeface="+mn-ea"/>
              </a:rPr>
              <a:t>，在“唐宋八大家”中独树一帜；</a:t>
            </a:r>
            <a:r>
              <a:rPr lang="zh-CN" altLang="en-US" sz="2600" b="1" noProof="0" dirty="0">
                <a:ln>
                  <a:noFill/>
                </a:ln>
                <a:solidFill>
                  <a:srgbClr val="FF0000"/>
                </a:solidFill>
                <a:effectLst/>
                <a:uLnTx/>
                <a:uFillTx/>
                <a:latin typeface="华文楷体" panose="02010600040101010101" pitchFamily="2" charset="-122"/>
                <a:ea typeface="华文楷体" panose="02010600040101010101" pitchFamily="2" charset="-122"/>
                <a:cs typeface="等线" panose="02010600030101010101" charset="-122"/>
                <a:sym typeface="+mn-ea"/>
              </a:rPr>
              <a:t>诗歌遒劲清新</a:t>
            </a:r>
            <a:r>
              <a:rPr lang="zh-CN" altLang="en-US" sz="2600" b="1" noProof="0" dirty="0">
                <a:ln>
                  <a:noFill/>
                </a:ln>
                <a:effectLst/>
                <a:uLnTx/>
                <a:uFillTx/>
                <a:latin typeface="华文楷体" panose="02010600040101010101" pitchFamily="2" charset="-122"/>
                <a:ea typeface="华文楷体" panose="02010600040101010101" pitchFamily="2" charset="-122"/>
                <a:cs typeface="等线" panose="02010600030101010101" charset="-122"/>
                <a:sym typeface="+mn-ea"/>
              </a:rPr>
              <a:t>，</a:t>
            </a:r>
            <a:r>
              <a:rPr lang="zh-CN" altLang="en-US" sz="2600" b="1" noProof="0" dirty="0">
                <a:ln>
                  <a:noFill/>
                </a:ln>
                <a:solidFill>
                  <a:srgbClr val="FF0000"/>
                </a:solidFill>
                <a:effectLst/>
                <a:uLnTx/>
                <a:uFillTx/>
                <a:latin typeface="华文楷体" panose="02010600040101010101" pitchFamily="2" charset="-122"/>
                <a:ea typeface="华文楷体" panose="02010600040101010101" pitchFamily="2" charset="-122"/>
                <a:cs typeface="等线" panose="02010600030101010101" charset="-122"/>
                <a:sym typeface="+mn-ea"/>
              </a:rPr>
              <a:t>词</a:t>
            </a:r>
            <a:r>
              <a:rPr lang="zh-CN" altLang="en-US" sz="2600" b="1" noProof="0" dirty="0">
                <a:ln>
                  <a:noFill/>
                </a:ln>
                <a:effectLst/>
                <a:uLnTx/>
                <a:uFillTx/>
                <a:latin typeface="华文楷体" panose="02010600040101010101" pitchFamily="2" charset="-122"/>
                <a:ea typeface="华文楷体" panose="02010600040101010101" pitchFamily="2" charset="-122"/>
                <a:cs typeface="等线" panose="02010600030101010101" charset="-122"/>
                <a:sym typeface="+mn-ea"/>
              </a:rPr>
              <a:t>虽不多，但</a:t>
            </a:r>
            <a:r>
              <a:rPr lang="zh-CN" altLang="en-US" sz="2600" b="1" noProof="0" dirty="0">
                <a:ln>
                  <a:noFill/>
                </a:ln>
                <a:solidFill>
                  <a:srgbClr val="FF0000"/>
                </a:solidFill>
                <a:effectLst/>
                <a:uLnTx/>
                <a:uFillTx/>
                <a:latin typeface="华文楷体" panose="02010600040101010101" pitchFamily="2" charset="-122"/>
                <a:ea typeface="华文楷体" panose="02010600040101010101" pitchFamily="2" charset="-122"/>
                <a:cs typeface="等线" panose="02010600030101010101" charset="-122"/>
                <a:sym typeface="+mn-ea"/>
              </a:rPr>
              <a:t>风格高峻</a:t>
            </a:r>
            <a:r>
              <a:rPr lang="zh-CN" altLang="en-US" sz="2600" b="1" noProof="0" dirty="0">
                <a:ln>
                  <a:noFill/>
                </a:ln>
                <a:effectLst/>
                <a:uLnTx/>
                <a:uFillTx/>
                <a:latin typeface="华文楷体" panose="02010600040101010101" pitchFamily="2" charset="-122"/>
                <a:ea typeface="华文楷体" panose="02010600040101010101" pitchFamily="2" charset="-122"/>
                <a:cs typeface="等线" panose="02010600030101010101" charset="-122"/>
                <a:sym typeface="+mn-ea"/>
              </a:rPr>
              <a:t>。</a:t>
            </a:r>
            <a:endParaRPr kumimoji="0" lang="zh-CN" altLang="en-US" sz="2600" b="1"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等线" panose="02010600030101010101" charset="-122"/>
            </a:endParaRPr>
          </a:p>
          <a:p>
            <a:pPr marL="0" marR="0" lvl="0" indent="0" algn="l" defTabSz="914400" rtl="0" fontAlgn="base">
              <a:lnSpc>
                <a:spcPts val="3620"/>
              </a:lnSpc>
              <a:spcBef>
                <a:spcPct val="0"/>
              </a:spcBef>
              <a:spcAft>
                <a:spcPct val="0"/>
              </a:spcAft>
              <a:buClrTx/>
              <a:buSzTx/>
              <a:buFont typeface="Arial" panose="020B0604020202020204" pitchFamily="34" charset="0"/>
              <a:buNone/>
              <a:defRPr/>
            </a:pPr>
            <a:r>
              <a:rPr lang="zh-CN" altLang="en-US" sz="2600" b="1" noProof="0" dirty="0">
                <a:ln>
                  <a:noFill/>
                </a:ln>
                <a:effectLst/>
                <a:uLnTx/>
                <a:uFillTx/>
                <a:latin typeface="华文楷体" panose="02010600040101010101" pitchFamily="2" charset="-122"/>
                <a:ea typeface="华文楷体" panose="02010600040101010101" pitchFamily="2" charset="-122"/>
                <a:cs typeface="等线" panose="02010600030101010101" charset="-122"/>
                <a:sym typeface="+mn-ea"/>
              </a:rPr>
              <a:t>         主要作品有</a:t>
            </a:r>
            <a:r>
              <a:rPr lang="en-US" altLang="zh-CN" sz="2600" b="1" noProof="0" dirty="0">
                <a:ln>
                  <a:noFill/>
                </a:ln>
                <a:effectLst/>
                <a:uLnTx/>
                <a:uFillTx/>
                <a:latin typeface="华文楷体" panose="02010600040101010101" pitchFamily="2" charset="-122"/>
                <a:ea typeface="华文楷体" panose="02010600040101010101" pitchFamily="2" charset="-122"/>
                <a:cs typeface="等线" panose="02010600030101010101" charset="-122"/>
                <a:sym typeface="+mn-ea"/>
              </a:rPr>
              <a:t>《</a:t>
            </a:r>
            <a:r>
              <a:rPr lang="zh-CN" altLang="en-US" sz="2600" b="1" noProof="0" dirty="0">
                <a:ln>
                  <a:noFill/>
                </a:ln>
                <a:effectLst/>
                <a:uLnTx/>
                <a:uFillTx/>
                <a:latin typeface="华文楷体" panose="02010600040101010101" pitchFamily="2" charset="-122"/>
                <a:ea typeface="华文楷体" panose="02010600040101010101" pitchFamily="2" charset="-122"/>
                <a:cs typeface="等线" panose="02010600030101010101" charset="-122"/>
                <a:sym typeface="+mn-ea"/>
              </a:rPr>
              <a:t>答司马谏议书</a:t>
            </a:r>
            <a:r>
              <a:rPr lang="en-US" altLang="zh-CN" sz="2600" b="1" noProof="0" dirty="0">
                <a:ln>
                  <a:noFill/>
                </a:ln>
                <a:effectLst/>
                <a:uLnTx/>
                <a:uFillTx/>
                <a:latin typeface="华文楷体" panose="02010600040101010101" pitchFamily="2" charset="-122"/>
                <a:ea typeface="华文楷体" panose="02010600040101010101" pitchFamily="2" charset="-122"/>
                <a:cs typeface="等线" panose="02010600030101010101" charset="-122"/>
                <a:sym typeface="+mn-ea"/>
              </a:rPr>
              <a:t>》《</a:t>
            </a:r>
            <a:r>
              <a:rPr lang="zh-CN" altLang="en-US" sz="2600" b="1" noProof="0" dirty="0">
                <a:ln>
                  <a:noFill/>
                </a:ln>
                <a:effectLst/>
                <a:uLnTx/>
                <a:uFillTx/>
                <a:latin typeface="华文楷体" panose="02010600040101010101" pitchFamily="2" charset="-122"/>
                <a:ea typeface="华文楷体" panose="02010600040101010101" pitchFamily="2" charset="-122"/>
                <a:cs typeface="等线" panose="02010600030101010101" charset="-122"/>
                <a:sym typeface="+mn-ea"/>
              </a:rPr>
              <a:t>伤仲永</a:t>
            </a:r>
            <a:r>
              <a:rPr lang="en-US" altLang="zh-CN" sz="2600" b="1" noProof="0" dirty="0">
                <a:ln>
                  <a:noFill/>
                </a:ln>
                <a:effectLst/>
                <a:uLnTx/>
                <a:uFillTx/>
                <a:latin typeface="华文楷体" panose="02010600040101010101" pitchFamily="2" charset="-122"/>
                <a:ea typeface="华文楷体" panose="02010600040101010101" pitchFamily="2" charset="-122"/>
                <a:cs typeface="等线" panose="02010600030101010101" charset="-122"/>
                <a:sym typeface="+mn-ea"/>
              </a:rPr>
              <a:t>》《</a:t>
            </a:r>
            <a:r>
              <a:rPr lang="zh-CN" altLang="en-US" sz="2600" b="1" noProof="0" dirty="0">
                <a:ln>
                  <a:noFill/>
                </a:ln>
                <a:effectLst/>
                <a:uLnTx/>
                <a:uFillTx/>
                <a:latin typeface="华文楷体" panose="02010600040101010101" pitchFamily="2" charset="-122"/>
                <a:ea typeface="华文楷体" panose="02010600040101010101" pitchFamily="2" charset="-122"/>
                <a:cs typeface="等线" panose="02010600030101010101" charset="-122"/>
                <a:sym typeface="+mn-ea"/>
              </a:rPr>
              <a:t>游褒禅山记</a:t>
            </a:r>
            <a:r>
              <a:rPr lang="en-US" altLang="zh-CN" sz="2600" b="1" noProof="0" dirty="0">
                <a:ln>
                  <a:noFill/>
                </a:ln>
                <a:effectLst/>
                <a:uLnTx/>
                <a:uFillTx/>
                <a:latin typeface="华文楷体" panose="02010600040101010101" pitchFamily="2" charset="-122"/>
                <a:ea typeface="华文楷体" panose="02010600040101010101" pitchFamily="2" charset="-122"/>
                <a:cs typeface="等线" panose="02010600030101010101" charset="-122"/>
                <a:sym typeface="+mn-ea"/>
              </a:rPr>
              <a:t>》</a:t>
            </a:r>
            <a:r>
              <a:rPr lang="zh-CN" altLang="en-US" sz="2600" b="1" noProof="0" dirty="0">
                <a:ln>
                  <a:noFill/>
                </a:ln>
                <a:effectLst/>
                <a:uLnTx/>
                <a:uFillTx/>
                <a:latin typeface="华文楷体" panose="02010600040101010101" pitchFamily="2" charset="-122"/>
                <a:ea typeface="华文楷体" panose="02010600040101010101" pitchFamily="2" charset="-122"/>
                <a:cs typeface="等线" panose="02010600030101010101" charset="-122"/>
                <a:sym typeface="+mn-ea"/>
              </a:rPr>
              <a:t>等散文名篇；诗歌</a:t>
            </a:r>
            <a:r>
              <a:rPr lang="en-US" altLang="zh-CN" sz="2600" b="1" noProof="0" dirty="0">
                <a:ln>
                  <a:noFill/>
                </a:ln>
                <a:effectLst/>
                <a:uLnTx/>
                <a:uFillTx/>
                <a:latin typeface="华文楷体" panose="02010600040101010101" pitchFamily="2" charset="-122"/>
                <a:ea typeface="华文楷体" panose="02010600040101010101" pitchFamily="2" charset="-122"/>
                <a:cs typeface="等线" panose="02010600030101010101" charset="-122"/>
                <a:sym typeface="+mn-ea"/>
              </a:rPr>
              <a:t>《</a:t>
            </a:r>
            <a:r>
              <a:rPr lang="zh-CN" altLang="en-US" sz="2600" b="1" noProof="0" dirty="0">
                <a:ln>
                  <a:noFill/>
                </a:ln>
                <a:effectLst/>
                <a:uLnTx/>
                <a:uFillTx/>
                <a:latin typeface="华文楷体" panose="02010600040101010101" pitchFamily="2" charset="-122"/>
                <a:ea typeface="华文楷体" panose="02010600040101010101" pitchFamily="2" charset="-122"/>
                <a:cs typeface="等线" panose="02010600030101010101" charset="-122"/>
                <a:sym typeface="+mn-ea"/>
              </a:rPr>
              <a:t>泊船瓜洲</a:t>
            </a:r>
            <a:r>
              <a:rPr lang="en-US" altLang="zh-CN" sz="2600" b="1" noProof="0" dirty="0">
                <a:ln>
                  <a:noFill/>
                </a:ln>
                <a:effectLst/>
                <a:uLnTx/>
                <a:uFillTx/>
                <a:latin typeface="华文楷体" panose="02010600040101010101" pitchFamily="2" charset="-122"/>
                <a:ea typeface="华文楷体" panose="02010600040101010101" pitchFamily="2" charset="-122"/>
                <a:cs typeface="等线" panose="02010600030101010101" charset="-122"/>
                <a:sym typeface="+mn-ea"/>
              </a:rPr>
              <a:t>》             </a:t>
            </a:r>
            <a:endParaRPr lang="en-US" altLang="zh-CN" sz="2600" b="1" noProof="0" dirty="0">
              <a:ln>
                <a:noFill/>
              </a:ln>
              <a:effectLst/>
              <a:uLnTx/>
              <a:uFillTx/>
              <a:latin typeface="华文楷体" panose="02010600040101010101" pitchFamily="2" charset="-122"/>
              <a:ea typeface="华文楷体" panose="02010600040101010101" pitchFamily="2" charset="-122"/>
              <a:cs typeface="等线" panose="02010600030101010101" charset="-122"/>
              <a:sym typeface="+mn-ea"/>
            </a:endParaRPr>
          </a:p>
          <a:p>
            <a:pPr marL="0" marR="0" lvl="0" indent="0" algn="l" defTabSz="914400" rtl="0" fontAlgn="base">
              <a:lnSpc>
                <a:spcPts val="3620"/>
              </a:lnSpc>
              <a:spcBef>
                <a:spcPct val="0"/>
              </a:spcBef>
              <a:spcAft>
                <a:spcPct val="0"/>
              </a:spcAft>
              <a:buClrTx/>
              <a:buSzTx/>
              <a:buFont typeface="Arial" panose="020B0604020202020204" pitchFamily="34" charset="0"/>
              <a:buNone/>
              <a:defRPr/>
            </a:pPr>
            <a:r>
              <a:rPr lang="en-US" altLang="zh-CN" sz="2600" b="1" noProof="0" dirty="0">
                <a:ln>
                  <a:noFill/>
                </a:ln>
                <a:effectLst/>
                <a:uLnTx/>
                <a:uFillTx/>
                <a:latin typeface="华文楷体" panose="02010600040101010101" pitchFamily="2" charset="-122"/>
                <a:ea typeface="华文楷体" panose="02010600040101010101" pitchFamily="2" charset="-122"/>
                <a:cs typeface="等线" panose="02010600030101010101" charset="-122"/>
                <a:sym typeface="+mn-ea"/>
              </a:rPr>
              <a:t>《</a:t>
            </a:r>
            <a:r>
              <a:rPr lang="zh-CN" altLang="en-US" sz="2600" b="1" noProof="0" dirty="0">
                <a:ln>
                  <a:noFill/>
                </a:ln>
                <a:effectLst/>
                <a:uLnTx/>
                <a:uFillTx/>
                <a:latin typeface="华文楷体" panose="02010600040101010101" pitchFamily="2" charset="-122"/>
                <a:ea typeface="华文楷体" panose="02010600040101010101" pitchFamily="2" charset="-122"/>
                <a:cs typeface="等线" panose="02010600030101010101" charset="-122"/>
                <a:sym typeface="+mn-ea"/>
              </a:rPr>
              <a:t>登飞来峰</a:t>
            </a:r>
            <a:r>
              <a:rPr lang="en-US" altLang="zh-CN" sz="2600" b="1" noProof="0" dirty="0">
                <a:ln>
                  <a:noFill/>
                </a:ln>
                <a:effectLst/>
                <a:uLnTx/>
                <a:uFillTx/>
                <a:latin typeface="华文楷体" panose="02010600040101010101" pitchFamily="2" charset="-122"/>
                <a:ea typeface="华文楷体" panose="02010600040101010101" pitchFamily="2" charset="-122"/>
                <a:cs typeface="等线" panose="02010600030101010101" charset="-122"/>
                <a:sym typeface="+mn-ea"/>
              </a:rPr>
              <a:t>》</a:t>
            </a:r>
            <a:r>
              <a:rPr lang="zh-CN" altLang="en-US" sz="2600" b="1" noProof="0" dirty="0">
                <a:ln>
                  <a:noFill/>
                </a:ln>
                <a:effectLst/>
                <a:uLnTx/>
                <a:uFillTx/>
                <a:latin typeface="华文楷体" panose="02010600040101010101" pitchFamily="2" charset="-122"/>
                <a:ea typeface="华文楷体" panose="02010600040101010101" pitchFamily="2" charset="-122"/>
                <a:cs typeface="等线" panose="02010600030101010101" charset="-122"/>
                <a:sym typeface="+mn-ea"/>
              </a:rPr>
              <a:t>等。有</a:t>
            </a:r>
            <a:r>
              <a:rPr lang="en-US" altLang="zh-CN" sz="2600" b="1" noProof="0" dirty="0">
                <a:ln>
                  <a:noFill/>
                </a:ln>
                <a:effectLst/>
                <a:uLnTx/>
                <a:uFillTx/>
                <a:latin typeface="华文楷体" panose="02010600040101010101" pitchFamily="2" charset="-122"/>
                <a:ea typeface="华文楷体" panose="02010600040101010101" pitchFamily="2" charset="-122"/>
                <a:cs typeface="等线" panose="02010600030101010101" charset="-122"/>
                <a:sym typeface="+mn-ea"/>
              </a:rPr>
              <a:t>《</a:t>
            </a:r>
            <a:r>
              <a:rPr lang="zh-CN" altLang="en-US" sz="2600" b="1" noProof="0" dirty="0">
                <a:ln>
                  <a:noFill/>
                </a:ln>
                <a:effectLst/>
                <a:uLnTx/>
                <a:uFillTx/>
                <a:latin typeface="华文楷体" panose="02010600040101010101" pitchFamily="2" charset="-122"/>
                <a:ea typeface="华文楷体" panose="02010600040101010101" pitchFamily="2" charset="-122"/>
                <a:cs typeface="等线" panose="02010600030101010101" charset="-122"/>
                <a:sym typeface="+mn-ea"/>
              </a:rPr>
              <a:t>临川先生文集</a:t>
            </a:r>
            <a:r>
              <a:rPr lang="en-US" altLang="zh-CN" sz="2600" b="1" noProof="0" dirty="0">
                <a:ln>
                  <a:noFill/>
                </a:ln>
                <a:effectLst/>
                <a:uLnTx/>
                <a:uFillTx/>
                <a:latin typeface="华文楷体" panose="02010600040101010101" pitchFamily="2" charset="-122"/>
                <a:ea typeface="华文楷体" panose="02010600040101010101" pitchFamily="2" charset="-122"/>
                <a:cs typeface="等线" panose="02010600030101010101" charset="-122"/>
                <a:sym typeface="+mn-ea"/>
              </a:rPr>
              <a:t>》《</a:t>
            </a:r>
            <a:r>
              <a:rPr lang="zh-CN" altLang="en-US" sz="2600" b="1" noProof="0" dirty="0">
                <a:ln>
                  <a:noFill/>
                </a:ln>
                <a:effectLst/>
                <a:uLnTx/>
                <a:uFillTx/>
                <a:latin typeface="华文楷体" panose="02010600040101010101" pitchFamily="2" charset="-122"/>
                <a:ea typeface="华文楷体" panose="02010600040101010101" pitchFamily="2" charset="-122"/>
                <a:cs typeface="等线" panose="02010600030101010101" charset="-122"/>
                <a:sym typeface="+mn-ea"/>
              </a:rPr>
              <a:t>王文公文集</a:t>
            </a:r>
            <a:r>
              <a:rPr lang="en-US" altLang="zh-CN" sz="2600" b="1" noProof="0" dirty="0">
                <a:ln>
                  <a:noFill/>
                </a:ln>
                <a:effectLst/>
                <a:uLnTx/>
                <a:uFillTx/>
                <a:latin typeface="华文楷体" panose="02010600040101010101" pitchFamily="2" charset="-122"/>
                <a:ea typeface="华文楷体" panose="02010600040101010101" pitchFamily="2" charset="-122"/>
                <a:cs typeface="等线" panose="02010600030101010101" charset="-122"/>
                <a:sym typeface="+mn-ea"/>
              </a:rPr>
              <a:t>》</a:t>
            </a:r>
            <a:r>
              <a:rPr lang="zh-CN" altLang="en-US" sz="2600" b="1" noProof="0" dirty="0">
                <a:ln>
                  <a:noFill/>
                </a:ln>
                <a:effectLst/>
                <a:uLnTx/>
                <a:uFillTx/>
                <a:latin typeface="华文楷体" panose="02010600040101010101" pitchFamily="2" charset="-122"/>
                <a:ea typeface="华文楷体" panose="02010600040101010101" pitchFamily="2" charset="-122"/>
                <a:cs typeface="等线" panose="02010600030101010101" charset="-122"/>
                <a:sym typeface="+mn-ea"/>
              </a:rPr>
              <a:t>存世。</a:t>
            </a:r>
            <a:endParaRPr lang="en-US" altLang="zh-CN" sz="2600" b="1" dirty="0" smtClean="0">
              <a:latin typeface="华文楷体" panose="02010600040101010101" pitchFamily="2" charset="-122"/>
              <a:ea typeface="华文楷体" panose="02010600040101010101" pitchFamily="2" charset="-122"/>
            </a:endParaRPr>
          </a:p>
          <a:p>
            <a:pPr marL="0" marR="0" lvl="0" indent="0" algn="l" rtl="0">
              <a:lnSpc>
                <a:spcPts val="3620"/>
              </a:lnSpc>
              <a:spcBef>
                <a:spcPct val="0"/>
              </a:spcBef>
              <a:spcAft>
                <a:spcPct val="0"/>
              </a:spcAft>
              <a:buNone/>
              <a:defRPr/>
            </a:pPr>
            <a:r>
              <a:rPr lang="zh-CN" altLang="en-US" sz="2600" b="1" dirty="0" smtClean="0">
                <a:latin typeface="华文楷体" panose="02010600040101010101" pitchFamily="2" charset="-122"/>
                <a:ea typeface="华文楷体" panose="02010600040101010101" pitchFamily="2" charset="-122"/>
              </a:rPr>
              <a:t>       </a:t>
            </a:r>
            <a:endParaRPr lang="en-US" altLang="zh-CN" sz="2600" b="1" dirty="0" smtClean="0">
              <a:latin typeface="华文楷体" panose="02010600040101010101" pitchFamily="2" charset="-122"/>
              <a:ea typeface="华文楷体" panose="02010600040101010101" pitchFamily="2" charset="-122"/>
            </a:endParaRPr>
          </a:p>
        </p:txBody>
      </p:sp>
      <p:sp>
        <p:nvSpPr>
          <p:cNvPr id="17" name="文本框 34"/>
          <p:cNvSpPr txBox="1"/>
          <p:nvPr/>
        </p:nvSpPr>
        <p:spPr>
          <a:xfrm>
            <a:off x="2110313" y="560436"/>
            <a:ext cx="4099568" cy="707886"/>
          </a:xfrm>
          <a:prstGeom prst="rect">
            <a:avLst/>
          </a:prstGeom>
          <a:noFill/>
        </p:spPr>
        <p:txBody>
          <a:bodyPr wrap="square" rtlCol="0">
            <a:spAutoFit/>
          </a:bodyPr>
          <a:lstStyle/>
          <a:p>
            <a:r>
              <a:rPr lang="zh-CN" altLang="en-US" sz="4000" b="1" dirty="0" smtClean="0">
                <a:solidFill>
                  <a:schemeClr val="tx1">
                    <a:lumMod val="85000"/>
                    <a:lumOff val="15000"/>
                  </a:schemeClr>
                </a:solidFill>
                <a:latin typeface="华文行楷" panose="02010800040101010101" pitchFamily="2" charset="-122"/>
                <a:ea typeface="华文行楷" panose="02010800040101010101" pitchFamily="2" charset="-122"/>
              </a:rPr>
              <a:t>一、走进作者</a:t>
            </a:r>
            <a:endParaRPr lang="zh-CN" altLang="en-US" sz="4000" b="1" dirty="0">
              <a:solidFill>
                <a:schemeClr val="tx1">
                  <a:lumMod val="85000"/>
                  <a:lumOff val="15000"/>
                </a:schemeClr>
              </a:solidFill>
              <a:latin typeface="华文行楷" panose="02010800040101010101" pitchFamily="2" charset="-122"/>
              <a:ea typeface="华文行楷" panose="02010800040101010101" pitchFamily="2" charset="-122"/>
            </a:endParaRPr>
          </a:p>
        </p:txBody>
      </p:sp>
      <p:pic>
        <p:nvPicPr>
          <p:cNvPr id="11" name="Picture 6" descr="wang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76457" y="1503776"/>
            <a:ext cx="3355520" cy="4597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资源 6@4x"/>
          <p:cNvPicPr>
            <a:picLocks noChangeAspect="1"/>
          </p:cNvPicPr>
          <p:nvPr/>
        </p:nvPicPr>
        <p:blipFill>
          <a:blip r:embed="rId1" cstate="print"/>
          <a:stretch>
            <a:fillRect/>
          </a:stretch>
        </p:blipFill>
        <p:spPr>
          <a:xfrm rot="8820000">
            <a:off x="165100" y="-29210"/>
            <a:ext cx="949325" cy="885825"/>
          </a:xfrm>
          <a:prstGeom prst="rect">
            <a:avLst/>
          </a:prstGeom>
        </p:spPr>
      </p:pic>
      <p:pic>
        <p:nvPicPr>
          <p:cNvPr id="8" name="图片 7" descr="2"/>
          <p:cNvPicPr>
            <a:picLocks noChangeAspect="1"/>
          </p:cNvPicPr>
          <p:nvPr/>
        </p:nvPicPr>
        <p:blipFill>
          <a:blip r:embed="rId2"/>
          <a:stretch>
            <a:fillRect/>
          </a:stretch>
        </p:blipFill>
        <p:spPr>
          <a:xfrm>
            <a:off x="635" y="-216535"/>
            <a:ext cx="2952115" cy="2200275"/>
          </a:xfrm>
          <a:prstGeom prst="rect">
            <a:avLst/>
          </a:prstGeom>
        </p:spPr>
      </p:pic>
      <p:pic>
        <p:nvPicPr>
          <p:cNvPr id="5" name="图片 4" descr="图片4"/>
          <p:cNvPicPr>
            <a:picLocks noChangeAspect="1"/>
          </p:cNvPicPr>
          <p:nvPr/>
        </p:nvPicPr>
        <p:blipFill>
          <a:blip r:embed="rId3"/>
          <a:stretch>
            <a:fillRect/>
          </a:stretch>
        </p:blipFill>
        <p:spPr>
          <a:xfrm>
            <a:off x="711835" y="155575"/>
            <a:ext cx="1120140" cy="1176020"/>
          </a:xfrm>
          <a:prstGeom prst="rect">
            <a:avLst/>
          </a:prstGeom>
        </p:spPr>
      </p:pic>
      <p:pic>
        <p:nvPicPr>
          <p:cNvPr id="7" name="图片 6"/>
          <p:cNvPicPr>
            <a:picLocks noChangeAspect="1"/>
          </p:cNvPicPr>
          <p:nvPr/>
        </p:nvPicPr>
        <p:blipFill>
          <a:blip r:embed="rId4">
            <a:extLst>
              <a:ext uri="{BEBA8EAE-BF5A-486C-A8C5-ECC9F3942E4B}">
                <a14:imgProps xmlns:a14="http://schemas.microsoft.com/office/drawing/2010/main">
                  <a14:imgLayer r:embed="rId5">
                    <a14:imgEffect>
                      <a14:colorTemperature colorTemp="10375"/>
                    </a14:imgEffect>
                    <a14:imgEffect>
                      <a14:saturation sat="58000"/>
                    </a14:imgEffect>
                  </a14:imgLayer>
                </a14:imgProps>
              </a:ext>
              <a:ext uri="{28A0092B-C50C-407E-A947-70E740481C1C}">
                <a14:useLocalDpi xmlns:a14="http://schemas.microsoft.com/office/drawing/2010/main" val="0"/>
              </a:ext>
            </a:extLst>
          </a:blip>
          <a:stretch>
            <a:fillRect/>
          </a:stretch>
        </p:blipFill>
        <p:spPr>
          <a:xfrm>
            <a:off x="9789160" y="2468245"/>
            <a:ext cx="3719195" cy="5313045"/>
          </a:xfrm>
          <a:prstGeom prst="rect">
            <a:avLst/>
          </a:prstGeom>
        </p:spPr>
      </p:pic>
      <p:pic>
        <p:nvPicPr>
          <p:cNvPr id="10" name="图片 9" descr="2"/>
          <p:cNvPicPr>
            <a:picLocks noChangeAspect="1"/>
          </p:cNvPicPr>
          <p:nvPr/>
        </p:nvPicPr>
        <p:blipFill>
          <a:blip r:embed="rId2"/>
          <a:stretch>
            <a:fillRect/>
          </a:stretch>
        </p:blipFill>
        <p:spPr>
          <a:xfrm rot="20220000">
            <a:off x="635" y="-15875"/>
            <a:ext cx="2952115" cy="2200275"/>
          </a:xfrm>
          <a:prstGeom prst="rect">
            <a:avLst/>
          </a:prstGeom>
        </p:spPr>
      </p:pic>
      <p:sp>
        <p:nvSpPr>
          <p:cNvPr id="9" name="文本框 34"/>
          <p:cNvSpPr txBox="1"/>
          <p:nvPr/>
        </p:nvSpPr>
        <p:spPr>
          <a:xfrm>
            <a:off x="2110313" y="560436"/>
            <a:ext cx="4099568" cy="707886"/>
          </a:xfrm>
          <a:prstGeom prst="rect">
            <a:avLst/>
          </a:prstGeom>
          <a:noFill/>
        </p:spPr>
        <p:txBody>
          <a:bodyPr wrap="square" rtlCol="0">
            <a:spAutoFit/>
          </a:bodyPr>
          <a:lstStyle/>
          <a:p>
            <a:r>
              <a:rPr lang="zh-CN" altLang="en-US" sz="4000" b="1" dirty="0" smtClean="0">
                <a:solidFill>
                  <a:schemeClr val="tx1">
                    <a:lumMod val="85000"/>
                    <a:lumOff val="15000"/>
                  </a:schemeClr>
                </a:solidFill>
                <a:latin typeface="华文行楷" panose="02010800040101010101" pitchFamily="2" charset="-122"/>
                <a:ea typeface="华文行楷" panose="02010800040101010101" pitchFamily="2" charset="-122"/>
              </a:rPr>
              <a:t>二、题目解析</a:t>
            </a:r>
            <a:endParaRPr lang="zh-CN" altLang="en-US" sz="4000" b="1" dirty="0">
              <a:solidFill>
                <a:schemeClr val="tx1">
                  <a:lumMod val="85000"/>
                  <a:lumOff val="15000"/>
                </a:schemeClr>
              </a:solidFill>
              <a:latin typeface="华文行楷" panose="02010800040101010101" pitchFamily="2" charset="-122"/>
              <a:ea typeface="华文行楷" panose="02010800040101010101" pitchFamily="2" charset="-122"/>
            </a:endParaRPr>
          </a:p>
        </p:txBody>
      </p:sp>
      <p:sp>
        <p:nvSpPr>
          <p:cNvPr id="3" name="矩形 2"/>
          <p:cNvSpPr/>
          <p:nvPr/>
        </p:nvSpPr>
        <p:spPr>
          <a:xfrm>
            <a:off x="930309" y="1366472"/>
            <a:ext cx="10053377" cy="4985980"/>
          </a:xfrm>
          <a:prstGeom prst="rect">
            <a:avLst/>
          </a:prstGeom>
        </p:spPr>
        <p:txBody>
          <a:bodyPr wrap="square">
            <a:spAutoFit/>
          </a:bodyPr>
          <a:lstStyle/>
          <a:p>
            <a:pPr algn="ctr"/>
            <a:r>
              <a:rPr lang="en-US" altLang="zh-CN" sz="4800" dirty="0" smtClean="0">
                <a:solidFill>
                  <a:schemeClr val="tx1">
                    <a:lumMod val="85000"/>
                    <a:lumOff val="15000"/>
                  </a:schemeClr>
                </a:solidFill>
                <a:latin typeface="华文新魏" panose="02010800040101010101" pitchFamily="2" charset="-122"/>
                <a:ea typeface="华文新魏" panose="02010800040101010101" pitchFamily="2" charset="-122"/>
              </a:rPr>
              <a:t>《</a:t>
            </a:r>
            <a:r>
              <a:rPr lang="zh-CN" altLang="en-US" sz="4800" u="sng" dirty="0" smtClean="0">
                <a:solidFill>
                  <a:schemeClr val="tx1">
                    <a:lumMod val="85000"/>
                    <a:lumOff val="15000"/>
                  </a:schemeClr>
                </a:solidFill>
                <a:latin typeface="华文新魏" panose="02010800040101010101" pitchFamily="2" charset="-122"/>
                <a:ea typeface="华文新魏" panose="02010800040101010101" pitchFamily="2" charset="-122"/>
              </a:rPr>
              <a:t>答</a:t>
            </a:r>
            <a:r>
              <a:rPr lang="zh-CN" altLang="en-US" sz="4800" dirty="0" smtClean="0">
                <a:solidFill>
                  <a:schemeClr val="tx1">
                    <a:lumMod val="85000"/>
                    <a:lumOff val="15000"/>
                  </a:schemeClr>
                </a:solidFill>
                <a:latin typeface="华文新魏" panose="02010800040101010101" pitchFamily="2" charset="-122"/>
                <a:ea typeface="华文新魏" panose="02010800040101010101" pitchFamily="2" charset="-122"/>
              </a:rPr>
              <a:t> </a:t>
            </a:r>
            <a:r>
              <a:rPr lang="zh-CN" altLang="en-US" sz="4800" u="sng" dirty="0" smtClean="0">
                <a:solidFill>
                  <a:schemeClr val="tx1">
                    <a:lumMod val="85000"/>
                    <a:lumOff val="15000"/>
                  </a:schemeClr>
                </a:solidFill>
                <a:latin typeface="华文新魏" panose="02010800040101010101" pitchFamily="2" charset="-122"/>
                <a:ea typeface="华文新魏" panose="02010800040101010101" pitchFamily="2" charset="-122"/>
              </a:rPr>
              <a:t>司马谏议</a:t>
            </a:r>
            <a:r>
              <a:rPr lang="zh-CN" altLang="en-US" sz="4800" dirty="0" smtClean="0">
                <a:solidFill>
                  <a:schemeClr val="tx1">
                    <a:lumMod val="85000"/>
                    <a:lumOff val="15000"/>
                  </a:schemeClr>
                </a:solidFill>
                <a:latin typeface="华文新魏" panose="02010800040101010101" pitchFamily="2" charset="-122"/>
                <a:ea typeface="华文新魏" panose="02010800040101010101" pitchFamily="2" charset="-122"/>
              </a:rPr>
              <a:t> </a:t>
            </a:r>
            <a:r>
              <a:rPr lang="zh-CN" altLang="en-US" sz="4800" u="sng" dirty="0" smtClean="0">
                <a:solidFill>
                  <a:schemeClr val="tx1">
                    <a:lumMod val="85000"/>
                    <a:lumOff val="15000"/>
                  </a:schemeClr>
                </a:solidFill>
                <a:latin typeface="华文新魏" panose="02010800040101010101" pitchFamily="2" charset="-122"/>
                <a:ea typeface="华文新魏" panose="02010800040101010101" pitchFamily="2" charset="-122"/>
              </a:rPr>
              <a:t>书</a:t>
            </a:r>
            <a:r>
              <a:rPr lang="en-US" altLang="zh-CN" sz="4800" dirty="0" smtClean="0">
                <a:solidFill>
                  <a:schemeClr val="tx1">
                    <a:lumMod val="85000"/>
                    <a:lumOff val="15000"/>
                  </a:schemeClr>
                </a:solidFill>
                <a:latin typeface="华文新魏" panose="02010800040101010101" pitchFamily="2" charset="-122"/>
                <a:ea typeface="华文新魏" panose="02010800040101010101" pitchFamily="2" charset="-122"/>
              </a:rPr>
              <a:t>》</a:t>
            </a:r>
            <a:endParaRPr lang="en-US" altLang="zh-CN" sz="4800" dirty="0">
              <a:solidFill>
                <a:schemeClr val="tx1">
                  <a:lumMod val="85000"/>
                  <a:lumOff val="15000"/>
                </a:schemeClr>
              </a:solidFill>
              <a:latin typeface="华文新魏" panose="02010800040101010101" pitchFamily="2" charset="-122"/>
              <a:ea typeface="华文新魏" panose="02010800040101010101" pitchFamily="2" charset="-122"/>
            </a:endParaRPr>
          </a:p>
          <a:p>
            <a:pPr>
              <a:lnSpc>
                <a:spcPct val="150000"/>
              </a:lnSpc>
            </a:pPr>
            <a:r>
              <a:rPr lang="zh-CN" altLang="en-US" sz="3600" b="1" dirty="0" smtClean="0">
                <a:solidFill>
                  <a:srgbClr val="FF0000"/>
                </a:solidFill>
                <a:latin typeface="华文楷体" panose="02010600040101010101" pitchFamily="2" charset="-122"/>
                <a:ea typeface="华文楷体" panose="02010600040101010101" pitchFamily="2" charset="-122"/>
              </a:rPr>
              <a:t>“答”</a:t>
            </a:r>
            <a:r>
              <a:rPr lang="zh-CN" altLang="en-US" sz="3600" b="1" dirty="0">
                <a:latin typeface="华文楷体" panose="02010600040101010101" pitchFamily="2" charset="-122"/>
                <a:ea typeface="华文楷体" panose="02010600040101010101" pitchFamily="2" charset="-122"/>
              </a:rPr>
              <a:t>即“答复、回复”之意</a:t>
            </a:r>
            <a:r>
              <a:rPr lang="zh-CN" altLang="en-US" sz="3600" b="1" dirty="0" smtClean="0">
                <a:latin typeface="华文楷体" panose="02010600040101010101" pitchFamily="2" charset="-122"/>
                <a:ea typeface="华文楷体" panose="02010600040101010101" pitchFamily="2" charset="-122"/>
              </a:rPr>
              <a:t>。</a:t>
            </a:r>
            <a:endParaRPr lang="en-US" altLang="zh-CN" sz="3600" b="1" dirty="0" smtClean="0">
              <a:latin typeface="华文楷体" panose="02010600040101010101" pitchFamily="2" charset="-122"/>
              <a:ea typeface="华文楷体" panose="02010600040101010101" pitchFamily="2" charset="-122"/>
            </a:endParaRPr>
          </a:p>
          <a:p>
            <a:pPr>
              <a:lnSpc>
                <a:spcPct val="150000"/>
              </a:lnSpc>
            </a:pPr>
            <a:r>
              <a:rPr lang="zh-CN" altLang="en-US" sz="3600" b="1" dirty="0" smtClean="0">
                <a:solidFill>
                  <a:srgbClr val="FF0000"/>
                </a:solidFill>
                <a:latin typeface="华文楷体" panose="02010600040101010101" pitchFamily="2" charset="-122"/>
                <a:ea typeface="华文楷体" panose="02010600040101010101" pitchFamily="2" charset="-122"/>
              </a:rPr>
              <a:t>“谏议”</a:t>
            </a:r>
            <a:r>
              <a:rPr lang="zh-CN" altLang="en-US" sz="3600" b="1" dirty="0">
                <a:latin typeface="华文楷体" panose="02010600040101010101" pitchFamily="2" charset="-122"/>
                <a:ea typeface="华文楷体" panose="02010600040101010101" pitchFamily="2" charset="-122"/>
              </a:rPr>
              <a:t>指的是“谏议大夫”这个官职，司马光当时任谏议</a:t>
            </a:r>
            <a:r>
              <a:rPr lang="zh-CN" altLang="en-US" sz="3600" b="1" dirty="0" smtClean="0">
                <a:latin typeface="华文楷体" panose="02010600040101010101" pitchFamily="2" charset="-122"/>
                <a:ea typeface="华文楷体" panose="02010600040101010101" pitchFamily="2" charset="-122"/>
              </a:rPr>
              <a:t>大夫。</a:t>
            </a:r>
            <a:endParaRPr lang="en-US" altLang="zh-CN" sz="3600" b="1" dirty="0" smtClean="0">
              <a:latin typeface="华文楷体" panose="02010600040101010101" pitchFamily="2" charset="-122"/>
              <a:ea typeface="华文楷体" panose="02010600040101010101" pitchFamily="2" charset="-122"/>
            </a:endParaRPr>
          </a:p>
          <a:p>
            <a:pPr>
              <a:lnSpc>
                <a:spcPct val="150000"/>
              </a:lnSpc>
            </a:pPr>
            <a:r>
              <a:rPr lang="zh-CN" altLang="en-US" sz="3600" b="1" dirty="0">
                <a:solidFill>
                  <a:srgbClr val="FF0000"/>
                </a:solidFill>
                <a:latin typeface="华文楷体" panose="02010600040101010101" pitchFamily="2" charset="-122"/>
                <a:ea typeface="华文楷体" panose="02010600040101010101" pitchFamily="2" charset="-122"/>
              </a:rPr>
              <a:t>“书”</a:t>
            </a:r>
            <a:r>
              <a:rPr lang="zh-CN" altLang="en-US" sz="3600" b="1" dirty="0">
                <a:latin typeface="华文楷体" panose="02010600040101010101" pitchFamily="2" charset="-122"/>
                <a:ea typeface="华文楷体" panose="02010600040101010101" pitchFamily="2" charset="-122"/>
              </a:rPr>
              <a:t>是古代的一种文体，就是书信的意思</a:t>
            </a:r>
            <a:r>
              <a:rPr lang="zh-CN" altLang="en-US" sz="3600" b="1" dirty="0" smtClean="0">
                <a:latin typeface="华文楷体" panose="02010600040101010101" pitchFamily="2" charset="-122"/>
                <a:ea typeface="华文楷体" panose="02010600040101010101" pitchFamily="2" charset="-122"/>
              </a:rPr>
              <a:t>。，</a:t>
            </a:r>
            <a:endParaRPr lang="en-US" altLang="zh-CN" sz="3600" b="1" dirty="0" smtClean="0">
              <a:latin typeface="华文楷体" panose="02010600040101010101" pitchFamily="2" charset="-122"/>
              <a:ea typeface="华文楷体" panose="02010600040101010101" pitchFamily="2" charset="-122"/>
            </a:endParaRPr>
          </a:p>
          <a:p>
            <a:pPr>
              <a:lnSpc>
                <a:spcPct val="150000"/>
              </a:lnSpc>
            </a:pPr>
            <a:r>
              <a:rPr lang="zh-CN" altLang="en-US" sz="3600" b="1" dirty="0" smtClean="0">
                <a:latin typeface="华文楷体" panose="02010600040101010101" pitchFamily="2" charset="-122"/>
                <a:ea typeface="华文楷体" panose="02010600040101010101" pitchFamily="2" charset="-122"/>
              </a:rPr>
              <a:t>“答</a:t>
            </a:r>
            <a:r>
              <a:rPr lang="zh-CN" altLang="en-US" sz="3600" b="1" dirty="0">
                <a:latin typeface="华文楷体" panose="02010600040101010101" pitchFamily="2" charset="-122"/>
                <a:ea typeface="华文楷体" panose="02010600040101010101" pitchFamily="2" charset="-122"/>
              </a:rPr>
              <a:t>司马谏议书”即“</a:t>
            </a:r>
            <a:r>
              <a:rPr lang="zh-CN" altLang="en-US" sz="3600" b="1" dirty="0">
                <a:solidFill>
                  <a:srgbClr val="FF0000"/>
                </a:solidFill>
                <a:latin typeface="华文楷体" panose="02010600040101010101" pitchFamily="2" charset="-122"/>
                <a:ea typeface="华文楷体" panose="02010600040101010101" pitchFamily="2" charset="-122"/>
              </a:rPr>
              <a:t>回复谏议大夫司马光的信</a:t>
            </a:r>
            <a:r>
              <a:rPr lang="zh-CN" altLang="en-US" sz="3600" b="1" dirty="0">
                <a:latin typeface="华文楷体" panose="02010600040101010101" pitchFamily="2" charset="-122"/>
                <a:ea typeface="华文楷体" panose="02010600040101010101" pitchFamily="2" charset="-122"/>
              </a:rPr>
              <a:t>”</a:t>
            </a:r>
            <a:endParaRPr lang="zh-CN" altLang="en-US" sz="3600" b="1" dirty="0">
              <a:latin typeface="华文楷体" panose="02010600040101010101" pitchFamily="2" charset="-122"/>
              <a:ea typeface="华文楷体" panose="02010600040101010101" pitchFamily="2" charset="-122"/>
            </a:endParaRPr>
          </a:p>
        </p:txBody>
      </p:sp>
    </p:spTree>
  </p:cSld>
  <p:clrMapOvr>
    <a:masterClrMapping/>
  </p:clrMapOvr>
  <p:transition spd="slow">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资源 6@4x"/>
          <p:cNvPicPr>
            <a:picLocks noChangeAspect="1"/>
          </p:cNvPicPr>
          <p:nvPr/>
        </p:nvPicPr>
        <p:blipFill>
          <a:blip r:embed="rId1" cstate="print"/>
          <a:stretch>
            <a:fillRect/>
          </a:stretch>
        </p:blipFill>
        <p:spPr>
          <a:xfrm rot="8820000">
            <a:off x="165100" y="-29210"/>
            <a:ext cx="949325" cy="885825"/>
          </a:xfrm>
          <a:prstGeom prst="rect">
            <a:avLst/>
          </a:prstGeom>
        </p:spPr>
      </p:pic>
      <p:pic>
        <p:nvPicPr>
          <p:cNvPr id="8" name="图片 7" descr="2"/>
          <p:cNvPicPr>
            <a:picLocks noChangeAspect="1"/>
          </p:cNvPicPr>
          <p:nvPr/>
        </p:nvPicPr>
        <p:blipFill>
          <a:blip r:embed="rId2"/>
          <a:stretch>
            <a:fillRect/>
          </a:stretch>
        </p:blipFill>
        <p:spPr>
          <a:xfrm>
            <a:off x="635" y="-216535"/>
            <a:ext cx="2952115" cy="2200275"/>
          </a:xfrm>
          <a:prstGeom prst="rect">
            <a:avLst/>
          </a:prstGeom>
        </p:spPr>
      </p:pic>
      <p:pic>
        <p:nvPicPr>
          <p:cNvPr id="5" name="图片 4" descr="图片4"/>
          <p:cNvPicPr>
            <a:picLocks noChangeAspect="1"/>
          </p:cNvPicPr>
          <p:nvPr/>
        </p:nvPicPr>
        <p:blipFill>
          <a:blip r:embed="rId3"/>
          <a:stretch>
            <a:fillRect/>
          </a:stretch>
        </p:blipFill>
        <p:spPr>
          <a:xfrm>
            <a:off x="711835" y="155575"/>
            <a:ext cx="1120140" cy="1176020"/>
          </a:xfrm>
          <a:prstGeom prst="rect">
            <a:avLst/>
          </a:prstGeom>
        </p:spPr>
      </p:pic>
      <p:pic>
        <p:nvPicPr>
          <p:cNvPr id="7" name="图片 6"/>
          <p:cNvPicPr>
            <a:picLocks noChangeAspect="1"/>
          </p:cNvPicPr>
          <p:nvPr/>
        </p:nvPicPr>
        <p:blipFill>
          <a:blip r:embed="rId4">
            <a:extLst>
              <a:ext uri="{BEBA8EAE-BF5A-486C-A8C5-ECC9F3942E4B}">
                <a14:imgProps xmlns:a14="http://schemas.microsoft.com/office/drawing/2010/main">
                  <a14:imgLayer r:embed="rId5">
                    <a14:imgEffect>
                      <a14:colorTemperature colorTemp="10375"/>
                    </a14:imgEffect>
                    <a14:imgEffect>
                      <a14:saturation sat="58000"/>
                    </a14:imgEffect>
                  </a14:imgLayer>
                </a14:imgProps>
              </a:ext>
              <a:ext uri="{28A0092B-C50C-407E-A947-70E740481C1C}">
                <a14:useLocalDpi xmlns:a14="http://schemas.microsoft.com/office/drawing/2010/main" val="0"/>
              </a:ext>
            </a:extLst>
          </a:blip>
          <a:stretch>
            <a:fillRect/>
          </a:stretch>
        </p:blipFill>
        <p:spPr>
          <a:xfrm>
            <a:off x="9789160" y="2468245"/>
            <a:ext cx="3719195" cy="5313045"/>
          </a:xfrm>
          <a:prstGeom prst="rect">
            <a:avLst/>
          </a:prstGeom>
        </p:spPr>
      </p:pic>
      <p:pic>
        <p:nvPicPr>
          <p:cNvPr id="10" name="图片 9" descr="2"/>
          <p:cNvPicPr>
            <a:picLocks noChangeAspect="1"/>
          </p:cNvPicPr>
          <p:nvPr/>
        </p:nvPicPr>
        <p:blipFill>
          <a:blip r:embed="rId2"/>
          <a:stretch>
            <a:fillRect/>
          </a:stretch>
        </p:blipFill>
        <p:spPr>
          <a:xfrm rot="20220000">
            <a:off x="635" y="-15875"/>
            <a:ext cx="2952115" cy="2200275"/>
          </a:xfrm>
          <a:prstGeom prst="rect">
            <a:avLst/>
          </a:prstGeom>
        </p:spPr>
      </p:pic>
      <p:sp>
        <p:nvSpPr>
          <p:cNvPr id="9" name="文本框 34"/>
          <p:cNvSpPr txBox="1"/>
          <p:nvPr/>
        </p:nvSpPr>
        <p:spPr>
          <a:xfrm>
            <a:off x="2110313" y="560436"/>
            <a:ext cx="4099568" cy="707886"/>
          </a:xfrm>
          <a:prstGeom prst="rect">
            <a:avLst/>
          </a:prstGeom>
          <a:noFill/>
        </p:spPr>
        <p:txBody>
          <a:bodyPr wrap="square" rtlCol="0">
            <a:spAutoFit/>
          </a:bodyPr>
          <a:lstStyle/>
          <a:p>
            <a:r>
              <a:rPr lang="zh-CN" altLang="en-US" sz="4000" b="1" dirty="0">
                <a:solidFill>
                  <a:schemeClr val="tx1">
                    <a:lumMod val="85000"/>
                    <a:lumOff val="15000"/>
                  </a:schemeClr>
                </a:solidFill>
                <a:latin typeface="华文行楷" panose="02010800040101010101" pitchFamily="2" charset="-122"/>
                <a:ea typeface="华文行楷" panose="02010800040101010101" pitchFamily="2" charset="-122"/>
              </a:rPr>
              <a:t>三</a:t>
            </a:r>
            <a:r>
              <a:rPr lang="zh-CN" altLang="en-US" sz="4000" b="1" dirty="0" smtClean="0">
                <a:solidFill>
                  <a:schemeClr val="tx1">
                    <a:lumMod val="85000"/>
                    <a:lumOff val="15000"/>
                  </a:schemeClr>
                </a:solidFill>
                <a:latin typeface="华文行楷" panose="02010800040101010101" pitchFamily="2" charset="-122"/>
                <a:ea typeface="华文行楷" panose="02010800040101010101" pitchFamily="2" charset="-122"/>
              </a:rPr>
              <a:t>、写作背景</a:t>
            </a:r>
            <a:endParaRPr lang="zh-CN" altLang="en-US" sz="4000" b="1" dirty="0">
              <a:solidFill>
                <a:schemeClr val="tx1">
                  <a:lumMod val="85000"/>
                  <a:lumOff val="15000"/>
                </a:schemeClr>
              </a:solidFill>
              <a:latin typeface="华文行楷" panose="02010800040101010101" pitchFamily="2" charset="-122"/>
              <a:ea typeface="华文行楷" panose="02010800040101010101" pitchFamily="2" charset="-122"/>
            </a:endParaRPr>
          </a:p>
        </p:txBody>
      </p:sp>
      <p:sp>
        <p:nvSpPr>
          <p:cNvPr id="11" name="矩形 1"/>
          <p:cNvSpPr>
            <a:spLocks noChangeArrowheads="1"/>
          </p:cNvSpPr>
          <p:nvPr/>
        </p:nvSpPr>
        <p:spPr bwMode="auto">
          <a:xfrm>
            <a:off x="337457" y="1816780"/>
            <a:ext cx="11092543"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574675" algn="just">
              <a:lnSpc>
                <a:spcPct val="150000"/>
              </a:lnSpc>
            </a:pPr>
            <a:r>
              <a:rPr lang="zh-CN" altLang="en-US" sz="2400" b="1" dirty="0">
                <a:solidFill>
                  <a:srgbClr val="FF0000"/>
                </a:solidFill>
                <a:latin typeface="华文楷体" panose="02010600040101010101" pitchFamily="2" charset="-122"/>
                <a:ea typeface="华文楷体" panose="02010600040101010101" pitchFamily="2" charset="-122"/>
              </a:rPr>
              <a:t>北宋中期，社会矛盾尖锐。</a:t>
            </a:r>
            <a:r>
              <a:rPr lang="zh-CN" altLang="en-US" sz="2400" b="1" dirty="0">
                <a:latin typeface="华文楷体" panose="02010600040101010101" pitchFamily="2" charset="-122"/>
                <a:ea typeface="华文楷体" panose="02010600040101010101" pitchFamily="2" charset="-122"/>
              </a:rPr>
              <a:t>宋神宗任命王安石为参知政事，实行变法，力图通过整军理财以求富国强兵</a:t>
            </a:r>
            <a:r>
              <a:rPr lang="zh-CN" altLang="en-US" sz="2400" b="1" dirty="0" smtClean="0">
                <a:latin typeface="华文楷体" panose="02010600040101010101" pitchFamily="2" charset="-122"/>
                <a:ea typeface="华文楷体" panose="02010600040101010101" pitchFamily="2" charset="-122"/>
              </a:rPr>
              <a:t>。</a:t>
            </a:r>
            <a:r>
              <a:rPr lang="zh-CN" altLang="en-US" sz="2400" b="1" dirty="0" smtClean="0">
                <a:solidFill>
                  <a:srgbClr val="FF0000"/>
                </a:solidFill>
                <a:latin typeface="华文楷体" panose="02010600040101010101" pitchFamily="2" charset="-122"/>
                <a:ea typeface="华文楷体" panose="02010600040101010101" pitchFamily="2" charset="-122"/>
              </a:rPr>
              <a:t>保守派</a:t>
            </a:r>
            <a:r>
              <a:rPr lang="zh-CN" altLang="en-US" sz="2400" b="1" dirty="0">
                <a:solidFill>
                  <a:srgbClr val="FF0000"/>
                </a:solidFill>
                <a:latin typeface="华文楷体" panose="02010600040101010101" pitchFamily="2" charset="-122"/>
                <a:ea typeface="华文楷体" panose="02010600040101010101" pitchFamily="2" charset="-122"/>
              </a:rPr>
              <a:t>代表人物当时任右谏议大夫的司马光多次致书王安石</a:t>
            </a:r>
            <a:r>
              <a:rPr lang="zh-CN" altLang="en-US" sz="2400" b="1" dirty="0">
                <a:latin typeface="华文楷体" panose="02010600040101010101" pitchFamily="2" charset="-122"/>
                <a:ea typeface="华文楷体" panose="02010600040101010101" pitchFamily="2" charset="-122"/>
              </a:rPr>
              <a:t>，要求罢黜新法，恢复旧制</a:t>
            </a:r>
            <a:r>
              <a:rPr lang="zh-CN" altLang="en-US" sz="2400" b="1" dirty="0" smtClean="0">
                <a:latin typeface="华文楷体" panose="02010600040101010101" pitchFamily="2" charset="-122"/>
                <a:ea typeface="华文楷体" panose="02010600040101010101" pitchFamily="2" charset="-122"/>
              </a:rPr>
              <a:t>。</a:t>
            </a:r>
            <a:endParaRPr lang="en-US" altLang="zh-CN" sz="2400" b="1" dirty="0" smtClean="0">
              <a:latin typeface="华文楷体" panose="02010600040101010101" pitchFamily="2" charset="-122"/>
              <a:ea typeface="华文楷体" panose="02010600040101010101" pitchFamily="2" charset="-122"/>
            </a:endParaRPr>
          </a:p>
          <a:p>
            <a:pPr indent="574675" algn="just">
              <a:lnSpc>
                <a:spcPct val="150000"/>
              </a:lnSpc>
            </a:pPr>
            <a:r>
              <a:rPr lang="zh-CN" altLang="en-US" sz="2400" b="1" dirty="0" smtClean="0">
                <a:latin typeface="华文楷体" panose="02010600040101010101" pitchFamily="2" charset="-122"/>
                <a:ea typeface="华文楷体" panose="02010600040101010101" pitchFamily="2" charset="-122"/>
              </a:rPr>
              <a:t>王安石</a:t>
            </a:r>
            <a:r>
              <a:rPr lang="zh-CN" altLang="en-US" sz="2400" b="1" dirty="0">
                <a:latin typeface="华文楷体" panose="02010600040101010101" pitchFamily="2" charset="-122"/>
                <a:ea typeface="华文楷体" panose="02010600040101010101" pitchFamily="2" charset="-122"/>
              </a:rPr>
              <a:t>读了司马光的第一封信，颇不高兴，出于礼节，只回了一封短信，没有就司马光的意见作实质性答复。司马光心有不甘，又写了第二封信，进一步</a:t>
            </a:r>
            <a:r>
              <a:rPr lang="zh-CN" altLang="en-US" sz="2400" b="1" dirty="0" smtClean="0">
                <a:latin typeface="华文楷体" panose="02010600040101010101" pitchFamily="2" charset="-122"/>
                <a:ea typeface="华文楷体" panose="02010600040101010101" pitchFamily="2" charset="-122"/>
              </a:rPr>
              <a:t>阐明变法（</a:t>
            </a:r>
            <a:r>
              <a:rPr lang="zh-CN" altLang="en-US" sz="2400" b="1" dirty="0">
                <a:latin typeface="华文楷体" panose="02010600040101010101" pitchFamily="2" charset="-122"/>
                <a:ea typeface="华文楷体" panose="02010600040101010101" pitchFamily="2" charset="-122"/>
              </a:rPr>
              <a:t>青苗</a:t>
            </a:r>
            <a:r>
              <a:rPr lang="zh-CN" altLang="en-US" sz="2400" b="1" dirty="0" smtClean="0">
                <a:latin typeface="华文楷体" panose="02010600040101010101" pitchFamily="2" charset="-122"/>
                <a:ea typeface="华文楷体" panose="02010600040101010101" pitchFamily="2" charset="-122"/>
              </a:rPr>
              <a:t>法）的</a:t>
            </a:r>
            <a:r>
              <a:rPr lang="zh-CN" altLang="en-US" sz="2400" b="1" dirty="0">
                <a:latin typeface="华文楷体" panose="02010600040101010101" pitchFamily="2" charset="-122"/>
                <a:ea typeface="华文楷体" panose="02010600040101010101" pitchFamily="2" charset="-122"/>
              </a:rPr>
              <a:t>不当之处，其意仍在说教。王安石接信后，又回了封信，就司马光第一封信作了较为具体的答复，这就是后来闻名于世的</a:t>
            </a:r>
            <a:r>
              <a:rPr lang="en-US" altLang="zh-CN" sz="2400" b="1" dirty="0">
                <a:latin typeface="华文楷体" panose="02010600040101010101" pitchFamily="2" charset="-122"/>
                <a:ea typeface="华文楷体" panose="02010600040101010101" pitchFamily="2" charset="-122"/>
              </a:rPr>
              <a:t>《</a:t>
            </a:r>
            <a:r>
              <a:rPr lang="zh-CN" altLang="en-US" sz="2400" b="1" dirty="0">
                <a:latin typeface="华文楷体" panose="02010600040101010101" pitchFamily="2" charset="-122"/>
                <a:ea typeface="华文楷体" panose="02010600040101010101" pitchFamily="2" charset="-122"/>
              </a:rPr>
              <a:t>答司马谏议书</a:t>
            </a:r>
            <a:r>
              <a:rPr lang="en-US" altLang="zh-CN" sz="2400" b="1" dirty="0">
                <a:latin typeface="华文楷体" panose="02010600040101010101" pitchFamily="2" charset="-122"/>
                <a:ea typeface="华文楷体" panose="02010600040101010101" pitchFamily="2" charset="-122"/>
              </a:rPr>
              <a:t>》</a:t>
            </a:r>
            <a:r>
              <a:rPr lang="zh-CN" altLang="en-US" sz="2400" b="1" dirty="0">
                <a:latin typeface="华文楷体" panose="02010600040101010101" pitchFamily="2" charset="-122"/>
                <a:ea typeface="华文楷体" panose="02010600040101010101" pitchFamily="2" charset="-122"/>
              </a:rPr>
              <a:t>。</a:t>
            </a:r>
            <a:endParaRPr lang="zh-CN" altLang="en-US" sz="2400" b="1" dirty="0">
              <a:latin typeface="华文楷体" panose="02010600040101010101" pitchFamily="2" charset="-122"/>
              <a:ea typeface="华文楷体" panose="02010600040101010101" pitchFamily="2" charset="-122"/>
            </a:endParaRPr>
          </a:p>
        </p:txBody>
      </p:sp>
    </p:spTree>
  </p:cSld>
  <p:clrMapOvr>
    <a:masterClrMapping/>
  </p:clrMapOvr>
  <p:transition spd="slow">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资源 6@4x"/>
          <p:cNvPicPr>
            <a:picLocks noChangeAspect="1"/>
          </p:cNvPicPr>
          <p:nvPr/>
        </p:nvPicPr>
        <p:blipFill>
          <a:blip r:embed="rId1" cstate="print"/>
          <a:stretch>
            <a:fillRect/>
          </a:stretch>
        </p:blipFill>
        <p:spPr>
          <a:xfrm rot="8820000">
            <a:off x="165100" y="-29210"/>
            <a:ext cx="949325" cy="885825"/>
          </a:xfrm>
          <a:prstGeom prst="rect">
            <a:avLst/>
          </a:prstGeom>
        </p:spPr>
      </p:pic>
      <p:pic>
        <p:nvPicPr>
          <p:cNvPr id="8" name="图片 7" descr="2"/>
          <p:cNvPicPr>
            <a:picLocks noChangeAspect="1"/>
          </p:cNvPicPr>
          <p:nvPr/>
        </p:nvPicPr>
        <p:blipFill>
          <a:blip r:embed="rId2"/>
          <a:stretch>
            <a:fillRect/>
          </a:stretch>
        </p:blipFill>
        <p:spPr>
          <a:xfrm>
            <a:off x="635" y="-216535"/>
            <a:ext cx="2952115" cy="2200275"/>
          </a:xfrm>
          <a:prstGeom prst="rect">
            <a:avLst/>
          </a:prstGeom>
        </p:spPr>
      </p:pic>
      <p:pic>
        <p:nvPicPr>
          <p:cNvPr id="5" name="图片 4" descr="图片4"/>
          <p:cNvPicPr>
            <a:picLocks noChangeAspect="1"/>
          </p:cNvPicPr>
          <p:nvPr/>
        </p:nvPicPr>
        <p:blipFill>
          <a:blip r:embed="rId3"/>
          <a:stretch>
            <a:fillRect/>
          </a:stretch>
        </p:blipFill>
        <p:spPr>
          <a:xfrm>
            <a:off x="711835" y="155575"/>
            <a:ext cx="1120140" cy="1176020"/>
          </a:xfrm>
          <a:prstGeom prst="rect">
            <a:avLst/>
          </a:prstGeom>
        </p:spPr>
      </p:pic>
      <p:pic>
        <p:nvPicPr>
          <p:cNvPr id="7" name="图片 6"/>
          <p:cNvPicPr>
            <a:picLocks noChangeAspect="1"/>
          </p:cNvPicPr>
          <p:nvPr/>
        </p:nvPicPr>
        <p:blipFill>
          <a:blip r:embed="rId4">
            <a:extLst>
              <a:ext uri="{BEBA8EAE-BF5A-486C-A8C5-ECC9F3942E4B}">
                <a14:imgProps xmlns:a14="http://schemas.microsoft.com/office/drawing/2010/main">
                  <a14:imgLayer r:embed="rId5">
                    <a14:imgEffect>
                      <a14:colorTemperature colorTemp="10375"/>
                    </a14:imgEffect>
                    <a14:imgEffect>
                      <a14:saturation sat="58000"/>
                    </a14:imgEffect>
                  </a14:imgLayer>
                </a14:imgProps>
              </a:ext>
              <a:ext uri="{28A0092B-C50C-407E-A947-70E740481C1C}">
                <a14:useLocalDpi xmlns:a14="http://schemas.microsoft.com/office/drawing/2010/main" val="0"/>
              </a:ext>
            </a:extLst>
          </a:blip>
          <a:stretch>
            <a:fillRect/>
          </a:stretch>
        </p:blipFill>
        <p:spPr>
          <a:xfrm>
            <a:off x="9789160" y="2468245"/>
            <a:ext cx="3719195" cy="5313045"/>
          </a:xfrm>
          <a:prstGeom prst="rect">
            <a:avLst/>
          </a:prstGeom>
        </p:spPr>
      </p:pic>
      <p:pic>
        <p:nvPicPr>
          <p:cNvPr id="10" name="图片 9" descr="2"/>
          <p:cNvPicPr>
            <a:picLocks noChangeAspect="1"/>
          </p:cNvPicPr>
          <p:nvPr/>
        </p:nvPicPr>
        <p:blipFill>
          <a:blip r:embed="rId2"/>
          <a:stretch>
            <a:fillRect/>
          </a:stretch>
        </p:blipFill>
        <p:spPr>
          <a:xfrm rot="20220000">
            <a:off x="635" y="-15875"/>
            <a:ext cx="2952115" cy="2200275"/>
          </a:xfrm>
          <a:prstGeom prst="rect">
            <a:avLst/>
          </a:prstGeom>
          <a:noFill/>
          <a:ln>
            <a:noFill/>
          </a:ln>
        </p:spPr>
      </p:pic>
      <p:sp>
        <p:nvSpPr>
          <p:cNvPr id="12" name="文本框 34"/>
          <p:cNvSpPr txBox="1"/>
          <p:nvPr/>
        </p:nvSpPr>
        <p:spPr>
          <a:xfrm>
            <a:off x="2110313" y="560436"/>
            <a:ext cx="6707116" cy="707886"/>
          </a:xfrm>
          <a:prstGeom prst="rect">
            <a:avLst/>
          </a:prstGeom>
          <a:noFill/>
        </p:spPr>
        <p:txBody>
          <a:bodyPr wrap="square" rtlCol="0">
            <a:spAutoFit/>
          </a:bodyPr>
          <a:lstStyle/>
          <a:p>
            <a:r>
              <a:rPr lang="zh-CN" altLang="en-US" sz="4000" b="1" dirty="0" smtClean="0">
                <a:solidFill>
                  <a:schemeClr val="tx1">
                    <a:lumMod val="85000"/>
                    <a:lumOff val="15000"/>
                  </a:schemeClr>
                </a:solidFill>
                <a:latin typeface="华文行楷" panose="02010800040101010101" pitchFamily="2" charset="-122"/>
                <a:ea typeface="华文行楷" panose="02010800040101010101" pitchFamily="2" charset="-122"/>
              </a:rPr>
              <a:t>四、“政敌”与“诤友”</a:t>
            </a:r>
            <a:endParaRPr lang="zh-CN" altLang="en-US" sz="4000" b="1" dirty="0">
              <a:solidFill>
                <a:schemeClr val="tx1">
                  <a:lumMod val="85000"/>
                  <a:lumOff val="15000"/>
                </a:schemeClr>
              </a:solidFill>
              <a:latin typeface="华文行楷" panose="02010800040101010101" pitchFamily="2" charset="-122"/>
              <a:ea typeface="华文行楷" panose="02010800040101010101" pitchFamily="2" charset="-122"/>
            </a:endParaRPr>
          </a:p>
        </p:txBody>
      </p:sp>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36972" y="1810765"/>
            <a:ext cx="3529585" cy="4535937"/>
          </a:xfrm>
          <a:prstGeom prst="rect">
            <a:avLst/>
          </a:prstGeom>
        </p:spPr>
      </p:pic>
      <p:sp>
        <p:nvSpPr>
          <p:cNvPr id="13" name="TextBox 12"/>
          <p:cNvSpPr txBox="1"/>
          <p:nvPr/>
        </p:nvSpPr>
        <p:spPr>
          <a:xfrm>
            <a:off x="2282521" y="6346702"/>
            <a:ext cx="1340458" cy="523220"/>
          </a:xfrm>
          <a:prstGeom prst="rect">
            <a:avLst/>
          </a:prstGeom>
          <a:noFill/>
        </p:spPr>
        <p:txBody>
          <a:bodyPr wrap="square" rtlCol="0">
            <a:spAutoFit/>
          </a:bodyPr>
          <a:lstStyle/>
          <a:p>
            <a:r>
              <a:rPr lang="zh-CN" altLang="en-US" sz="2800" b="1" dirty="0">
                <a:solidFill>
                  <a:schemeClr val="tx1">
                    <a:lumMod val="85000"/>
                    <a:lumOff val="15000"/>
                  </a:schemeClr>
                </a:solidFill>
                <a:latin typeface="华文新魏" panose="02010800040101010101" pitchFamily="2" charset="-122"/>
                <a:ea typeface="华文新魏" panose="02010800040101010101" pitchFamily="2" charset="-122"/>
              </a:rPr>
              <a:t>司马光</a:t>
            </a:r>
            <a:endParaRPr lang="zh-CN" altLang="en-US" sz="2800" b="1" dirty="0">
              <a:solidFill>
                <a:schemeClr val="tx1">
                  <a:lumMod val="85000"/>
                  <a:lumOff val="15000"/>
                </a:schemeClr>
              </a:solidFill>
              <a:latin typeface="华文新魏" panose="02010800040101010101" pitchFamily="2" charset="-122"/>
              <a:ea typeface="华文新魏" panose="02010800040101010101" pitchFamily="2" charset="-122"/>
            </a:endParaRPr>
          </a:p>
        </p:txBody>
      </p:sp>
      <p:sp>
        <p:nvSpPr>
          <p:cNvPr id="15" name="矩形 14"/>
          <p:cNvSpPr/>
          <p:nvPr/>
        </p:nvSpPr>
        <p:spPr>
          <a:xfrm>
            <a:off x="4792433" y="1514610"/>
            <a:ext cx="6158595" cy="4831080"/>
          </a:xfrm>
          <a:prstGeom prst="rect">
            <a:avLst/>
          </a:prstGeom>
        </p:spPr>
        <p:txBody>
          <a:bodyPr wrap="square">
            <a:spAutoFit/>
          </a:bodyPr>
          <a:lstStyle/>
          <a:p>
            <a:pPr indent="574675" algn="just"/>
            <a:r>
              <a:rPr lang="zh-CN" altLang="en-US" sz="2800" b="1" dirty="0">
                <a:solidFill>
                  <a:schemeClr val="tx1">
                    <a:lumMod val="85000"/>
                    <a:lumOff val="15000"/>
                  </a:schemeClr>
                </a:solidFill>
                <a:latin typeface="华文楷体" panose="02010600040101010101" pitchFamily="2" charset="-122"/>
                <a:ea typeface="华文楷体" panose="02010600040101010101" pitchFamily="2" charset="-122"/>
              </a:rPr>
              <a:t>王安石和司马光，既是朋友又是政敌，两人的政治主张针锋相对，彼此都认为对方的执政方针荒谬至极。王安石大权在握，皇帝询问他对司马光的看法，王安石大加赞赏，称司马光为“国之栋梁”，对他的人品、能力、文学造诣都给了很高的评价。正因为如此，虽然司马光失去了皇帝的信任</a:t>
            </a:r>
            <a:r>
              <a:rPr lang="en-US" altLang="zh-CN" sz="2800" b="1" dirty="0">
                <a:solidFill>
                  <a:schemeClr val="tx1">
                    <a:lumMod val="85000"/>
                    <a:lumOff val="15000"/>
                  </a:schemeClr>
                </a:solidFill>
                <a:latin typeface="华文楷体" panose="02010600040101010101" pitchFamily="2" charset="-122"/>
                <a:ea typeface="华文楷体" panose="02010600040101010101" pitchFamily="2" charset="-122"/>
              </a:rPr>
              <a:t>,</a:t>
            </a:r>
            <a:r>
              <a:rPr lang="zh-CN" altLang="en-US" sz="2800" b="1" dirty="0">
                <a:solidFill>
                  <a:schemeClr val="tx1">
                    <a:lumMod val="85000"/>
                    <a:lumOff val="15000"/>
                  </a:schemeClr>
                </a:solidFill>
                <a:latin typeface="华文楷体" panose="02010600040101010101" pitchFamily="2" charset="-122"/>
                <a:ea typeface="华文楷体" panose="02010600040101010101" pitchFamily="2" charset="-122"/>
              </a:rPr>
              <a:t>但是并没有因为大权旁落而陷入悲惨的境地，总而得以从容地“退江湖之远”，吟诗作赋，锦衣玉食。</a:t>
            </a:r>
            <a:endParaRPr lang="zh-CN" altLang="en-US" sz="2800" b="1" dirty="0">
              <a:solidFill>
                <a:schemeClr val="tx1">
                  <a:lumMod val="85000"/>
                  <a:lumOff val="15000"/>
                </a:schemeClr>
              </a:solidFill>
              <a:latin typeface="华文楷体" panose="02010600040101010101" pitchFamily="2" charset="-122"/>
              <a:ea typeface="华文楷体" panose="02010600040101010101" pitchFamily="2" charset="-122"/>
            </a:endParaRPr>
          </a:p>
        </p:txBody>
      </p:sp>
    </p:spTree>
  </p:cSld>
  <p:clrMapOvr>
    <a:masterClrMapping/>
  </p:clrMapOvr>
  <p:transition spd="slow">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资源 6@4x"/>
          <p:cNvPicPr>
            <a:picLocks noChangeAspect="1"/>
          </p:cNvPicPr>
          <p:nvPr/>
        </p:nvPicPr>
        <p:blipFill>
          <a:blip r:embed="rId1" cstate="print"/>
          <a:stretch>
            <a:fillRect/>
          </a:stretch>
        </p:blipFill>
        <p:spPr>
          <a:xfrm rot="8820000">
            <a:off x="165100" y="-29210"/>
            <a:ext cx="949325" cy="885825"/>
          </a:xfrm>
          <a:prstGeom prst="rect">
            <a:avLst/>
          </a:prstGeom>
        </p:spPr>
      </p:pic>
      <p:pic>
        <p:nvPicPr>
          <p:cNvPr id="8" name="图片 7" descr="2"/>
          <p:cNvPicPr>
            <a:picLocks noChangeAspect="1"/>
          </p:cNvPicPr>
          <p:nvPr/>
        </p:nvPicPr>
        <p:blipFill>
          <a:blip r:embed="rId2"/>
          <a:stretch>
            <a:fillRect/>
          </a:stretch>
        </p:blipFill>
        <p:spPr>
          <a:xfrm>
            <a:off x="635" y="-216535"/>
            <a:ext cx="2952115" cy="2200275"/>
          </a:xfrm>
          <a:prstGeom prst="rect">
            <a:avLst/>
          </a:prstGeom>
        </p:spPr>
      </p:pic>
      <p:pic>
        <p:nvPicPr>
          <p:cNvPr id="5" name="图片 4" descr="图片4"/>
          <p:cNvPicPr>
            <a:picLocks noChangeAspect="1"/>
          </p:cNvPicPr>
          <p:nvPr/>
        </p:nvPicPr>
        <p:blipFill>
          <a:blip r:embed="rId3"/>
          <a:stretch>
            <a:fillRect/>
          </a:stretch>
        </p:blipFill>
        <p:spPr>
          <a:xfrm>
            <a:off x="711835" y="155575"/>
            <a:ext cx="1120140" cy="1176020"/>
          </a:xfrm>
          <a:prstGeom prst="rect">
            <a:avLst/>
          </a:prstGeom>
        </p:spPr>
      </p:pic>
      <p:pic>
        <p:nvPicPr>
          <p:cNvPr id="7" name="图片 6"/>
          <p:cNvPicPr>
            <a:picLocks noChangeAspect="1"/>
          </p:cNvPicPr>
          <p:nvPr/>
        </p:nvPicPr>
        <p:blipFill>
          <a:blip r:embed="rId4">
            <a:extLst>
              <a:ext uri="{BEBA8EAE-BF5A-486C-A8C5-ECC9F3942E4B}">
                <a14:imgProps xmlns:a14="http://schemas.microsoft.com/office/drawing/2010/main">
                  <a14:imgLayer r:embed="rId5">
                    <a14:imgEffect>
                      <a14:colorTemperature colorTemp="10375"/>
                    </a14:imgEffect>
                    <a14:imgEffect>
                      <a14:saturation sat="58000"/>
                    </a14:imgEffect>
                  </a14:imgLayer>
                </a14:imgProps>
              </a:ext>
              <a:ext uri="{28A0092B-C50C-407E-A947-70E740481C1C}">
                <a14:useLocalDpi xmlns:a14="http://schemas.microsoft.com/office/drawing/2010/main" val="0"/>
              </a:ext>
            </a:extLst>
          </a:blip>
          <a:stretch>
            <a:fillRect/>
          </a:stretch>
        </p:blipFill>
        <p:spPr>
          <a:xfrm>
            <a:off x="9789160" y="2468245"/>
            <a:ext cx="3719195" cy="5313045"/>
          </a:xfrm>
          <a:prstGeom prst="rect">
            <a:avLst/>
          </a:prstGeom>
        </p:spPr>
      </p:pic>
      <p:pic>
        <p:nvPicPr>
          <p:cNvPr id="10" name="图片 9" descr="2"/>
          <p:cNvPicPr>
            <a:picLocks noChangeAspect="1"/>
          </p:cNvPicPr>
          <p:nvPr/>
        </p:nvPicPr>
        <p:blipFill>
          <a:blip r:embed="rId2"/>
          <a:stretch>
            <a:fillRect/>
          </a:stretch>
        </p:blipFill>
        <p:spPr>
          <a:xfrm rot="20220000">
            <a:off x="635" y="-15875"/>
            <a:ext cx="2952115" cy="2200275"/>
          </a:xfrm>
          <a:prstGeom prst="rect">
            <a:avLst/>
          </a:prstGeom>
          <a:noFill/>
          <a:ln>
            <a:noFill/>
          </a:ln>
        </p:spPr>
      </p:pic>
      <p:sp>
        <p:nvSpPr>
          <p:cNvPr id="12" name="文本框 34"/>
          <p:cNvSpPr txBox="1"/>
          <p:nvPr/>
        </p:nvSpPr>
        <p:spPr>
          <a:xfrm>
            <a:off x="2110313" y="560436"/>
            <a:ext cx="6707116" cy="707886"/>
          </a:xfrm>
          <a:prstGeom prst="rect">
            <a:avLst/>
          </a:prstGeom>
          <a:noFill/>
        </p:spPr>
        <p:txBody>
          <a:bodyPr wrap="square" rtlCol="0">
            <a:spAutoFit/>
          </a:bodyPr>
          <a:lstStyle/>
          <a:p>
            <a:r>
              <a:rPr lang="zh-CN" altLang="en-US" sz="4000" b="1" dirty="0" smtClean="0">
                <a:solidFill>
                  <a:schemeClr val="tx1">
                    <a:lumMod val="85000"/>
                    <a:lumOff val="15000"/>
                  </a:schemeClr>
                </a:solidFill>
                <a:latin typeface="华文行楷" panose="02010800040101010101" pitchFamily="2" charset="-122"/>
                <a:ea typeface="华文行楷" panose="02010800040101010101" pitchFamily="2" charset="-122"/>
              </a:rPr>
              <a:t>四、“政敌”与“诤友”</a:t>
            </a:r>
            <a:endParaRPr lang="zh-CN" altLang="en-US" sz="4000" b="1" dirty="0">
              <a:solidFill>
                <a:schemeClr val="tx1">
                  <a:lumMod val="85000"/>
                  <a:lumOff val="15000"/>
                </a:schemeClr>
              </a:solidFill>
              <a:latin typeface="华文行楷" panose="02010800040101010101" pitchFamily="2" charset="-122"/>
              <a:ea typeface="华文行楷" panose="02010800040101010101" pitchFamily="2" charset="-122"/>
            </a:endParaRPr>
          </a:p>
        </p:txBody>
      </p:sp>
      <p:sp>
        <p:nvSpPr>
          <p:cNvPr id="4" name="矩形 3"/>
          <p:cNvSpPr/>
          <p:nvPr/>
        </p:nvSpPr>
        <p:spPr>
          <a:xfrm>
            <a:off x="803048" y="1785782"/>
            <a:ext cx="10213295" cy="4399915"/>
          </a:xfrm>
          <a:prstGeom prst="rect">
            <a:avLst/>
          </a:prstGeom>
          <a:noFill/>
          <a:ln>
            <a:noFill/>
          </a:ln>
        </p:spPr>
        <p:txBody>
          <a:bodyPr wrap="square">
            <a:spAutoFit/>
          </a:bodyPr>
          <a:lstStyle/>
          <a:p>
            <a:pPr indent="574675" algn="just"/>
            <a:r>
              <a:rPr lang="zh-CN" altLang="en-US" sz="2800" b="1" dirty="0" smtClean="0">
                <a:solidFill>
                  <a:schemeClr val="tx1">
                    <a:lumMod val="85000"/>
                    <a:lumOff val="15000"/>
                  </a:schemeClr>
                </a:solidFill>
                <a:latin typeface="华文楷体" panose="02010600040101010101" pitchFamily="2" charset="-122"/>
                <a:ea typeface="华文楷体" panose="02010600040101010101" pitchFamily="2" charset="-122"/>
              </a:rPr>
              <a:t>神</a:t>
            </a:r>
            <a:r>
              <a:rPr lang="zh-CN" altLang="en-US" sz="2800" b="1" dirty="0">
                <a:solidFill>
                  <a:schemeClr val="tx1">
                    <a:lumMod val="85000"/>
                    <a:lumOff val="15000"/>
                  </a:schemeClr>
                </a:solidFill>
                <a:latin typeface="华文楷体" panose="02010600040101010101" pitchFamily="2" charset="-122"/>
                <a:ea typeface="华文楷体" panose="02010600040101010101" pitchFamily="2" charset="-122"/>
              </a:rPr>
              <a:t>宗死后，司马光担任宰相。皇帝询问司马光对王安石的评价时，司马光说</a:t>
            </a:r>
            <a:r>
              <a:rPr lang="en-US" altLang="zh-CN" sz="2800" b="1" dirty="0">
                <a:solidFill>
                  <a:schemeClr val="tx1">
                    <a:lumMod val="85000"/>
                    <a:lumOff val="15000"/>
                  </a:schemeClr>
                </a:solidFill>
                <a:latin typeface="华文楷体" panose="02010600040101010101" pitchFamily="2" charset="-122"/>
                <a:ea typeface="华文楷体" panose="02010600040101010101" pitchFamily="2" charset="-122"/>
              </a:rPr>
              <a:t>:“</a:t>
            </a:r>
            <a:r>
              <a:rPr lang="zh-CN" altLang="en-US" sz="2800" b="1" dirty="0">
                <a:solidFill>
                  <a:schemeClr val="tx1">
                    <a:lumMod val="85000"/>
                    <a:lumOff val="15000"/>
                  </a:schemeClr>
                </a:solidFill>
                <a:latin typeface="华文楷体" panose="02010600040101010101" pitchFamily="2" charset="-122"/>
                <a:ea typeface="华文楷体" panose="02010600040101010101" pitchFamily="2" charset="-122"/>
              </a:rPr>
              <a:t>王安石嫉恶如仇胸怀坦荡</a:t>
            </a:r>
            <a:r>
              <a:rPr lang="zh-CN" altLang="en-US" sz="2800" b="1" dirty="0" smtClean="0">
                <a:solidFill>
                  <a:schemeClr val="tx1">
                    <a:lumMod val="85000"/>
                    <a:lumOff val="15000"/>
                  </a:schemeClr>
                </a:solidFill>
                <a:latin typeface="华文楷体" panose="02010600040101010101" pitchFamily="2" charset="-122"/>
                <a:ea typeface="华文楷体" panose="02010600040101010101" pitchFamily="2" charset="-122"/>
              </a:rPr>
              <a:t>，忠心耿耿。</a:t>
            </a:r>
            <a:r>
              <a:rPr lang="zh-CN" altLang="en-US" sz="2800" b="1" dirty="0">
                <a:solidFill>
                  <a:schemeClr val="tx1">
                    <a:lumMod val="85000"/>
                    <a:lumOff val="15000"/>
                  </a:schemeClr>
                </a:solidFill>
                <a:latin typeface="华文楷体" panose="02010600040101010101" pitchFamily="2" charset="-122"/>
                <a:ea typeface="华文楷体" panose="02010600040101010101" pitchFamily="2" charset="-122"/>
              </a:rPr>
              <a:t>”皇帝说了一句话“卿等皆君子也</a:t>
            </a:r>
            <a:r>
              <a:rPr lang="en-US" altLang="zh-CN" sz="2800" b="1" dirty="0">
                <a:solidFill>
                  <a:schemeClr val="tx1">
                    <a:lumMod val="85000"/>
                    <a:lumOff val="15000"/>
                  </a:schemeClr>
                </a:solidFill>
                <a:latin typeface="华文楷体" panose="02010600040101010101" pitchFamily="2" charset="-122"/>
                <a:ea typeface="华文楷体" panose="02010600040101010101" pitchFamily="2" charset="-122"/>
              </a:rPr>
              <a:t>!”1086</a:t>
            </a:r>
            <a:r>
              <a:rPr lang="zh-CN" altLang="en-US" sz="2800" b="1" dirty="0">
                <a:solidFill>
                  <a:schemeClr val="tx1">
                    <a:lumMod val="85000"/>
                    <a:lumOff val="15000"/>
                  </a:schemeClr>
                </a:solidFill>
                <a:latin typeface="华文楷体" panose="02010600040101010101" pitchFamily="2" charset="-122"/>
                <a:ea typeface="华文楷体" panose="02010600040101010101" pitchFamily="2" charset="-122"/>
              </a:rPr>
              <a:t>年，王安石去世。司马光预感到王安石身后，可能会遭受世俗的鄙薄和小人的凌辱。他立即抱病作书，告诉右相吕公著</a:t>
            </a:r>
            <a:r>
              <a:rPr lang="en-US" altLang="zh-CN" sz="2800" b="1" dirty="0">
                <a:solidFill>
                  <a:schemeClr val="tx1">
                    <a:lumMod val="85000"/>
                    <a:lumOff val="15000"/>
                  </a:schemeClr>
                </a:solidFill>
                <a:latin typeface="华文楷体" panose="02010600040101010101" pitchFamily="2" charset="-122"/>
                <a:ea typeface="华文楷体" panose="02010600040101010101" pitchFamily="2" charset="-122"/>
              </a:rPr>
              <a:t>:</a:t>
            </a:r>
            <a:r>
              <a:rPr lang="en-US" altLang="zh-CN" sz="2800" b="1" dirty="0">
                <a:solidFill>
                  <a:srgbClr val="FF0000"/>
                </a:solidFill>
                <a:latin typeface="华文楷体" panose="02010600040101010101" pitchFamily="2" charset="-122"/>
                <a:ea typeface="华文楷体" panose="02010600040101010101" pitchFamily="2" charset="-122"/>
              </a:rPr>
              <a:t>“</a:t>
            </a:r>
            <a:r>
              <a:rPr lang="zh-CN" altLang="en-US" sz="2800" b="1" dirty="0">
                <a:solidFill>
                  <a:srgbClr val="FF0000"/>
                </a:solidFill>
                <a:latin typeface="华文楷体" panose="02010600040101010101" pitchFamily="2" charset="-122"/>
                <a:ea typeface="华文楷体" panose="02010600040101010101" pitchFamily="2" charset="-122"/>
              </a:rPr>
              <a:t>介甫文章节义</a:t>
            </a:r>
            <a:r>
              <a:rPr lang="zh-CN" altLang="en-US" sz="2800" b="1" dirty="0" smtClean="0">
                <a:solidFill>
                  <a:srgbClr val="FF0000"/>
                </a:solidFill>
                <a:latin typeface="华文楷体" panose="02010600040101010101" pitchFamily="2" charset="-122"/>
                <a:ea typeface="华文楷体" panose="02010600040101010101" pitchFamily="2" charset="-122"/>
              </a:rPr>
              <a:t>，过人之处甚多</a:t>
            </a:r>
            <a:r>
              <a:rPr lang="en-US" altLang="zh-CN" sz="2800" b="1" dirty="0" smtClean="0">
                <a:solidFill>
                  <a:srgbClr val="FF0000"/>
                </a:solidFill>
                <a:latin typeface="华文楷体" panose="02010600040101010101" pitchFamily="2" charset="-122"/>
                <a:ea typeface="华文楷体" panose="02010600040101010101" pitchFamily="2" charset="-122"/>
              </a:rPr>
              <a:t>......</a:t>
            </a:r>
            <a:r>
              <a:rPr lang="zh-CN" altLang="en-US" sz="2800" b="1" dirty="0" smtClean="0">
                <a:solidFill>
                  <a:srgbClr val="FF0000"/>
                </a:solidFill>
                <a:latin typeface="华文楷体" panose="02010600040101010101" pitchFamily="2" charset="-122"/>
                <a:ea typeface="华文楷体" panose="02010600040101010101" pitchFamily="2" charset="-122"/>
              </a:rPr>
              <a:t>方矫其</a:t>
            </a:r>
            <a:r>
              <a:rPr lang="zh-CN" altLang="en-US" sz="2800" b="1" dirty="0">
                <a:solidFill>
                  <a:srgbClr val="FF0000"/>
                </a:solidFill>
                <a:latin typeface="华文楷体" panose="02010600040101010101" pitchFamily="2" charset="-122"/>
                <a:ea typeface="华文楷体" panose="02010600040101010101" pitchFamily="2" charset="-122"/>
              </a:rPr>
              <a:t>失，革其弊，不幸介甫</a:t>
            </a:r>
            <a:r>
              <a:rPr lang="zh-CN" altLang="en-US" sz="2800" b="1" dirty="0" smtClean="0">
                <a:solidFill>
                  <a:srgbClr val="FF0000"/>
                </a:solidFill>
                <a:latin typeface="华文楷体" panose="02010600040101010101" pitchFamily="2" charset="-122"/>
                <a:ea typeface="华文楷体" panose="02010600040101010101" pitchFamily="2" charset="-122"/>
              </a:rPr>
              <a:t>谢世，反复之徒必</a:t>
            </a:r>
            <a:r>
              <a:rPr lang="zh-CN" altLang="en-US" sz="2800" b="1" dirty="0">
                <a:solidFill>
                  <a:srgbClr val="FF0000"/>
                </a:solidFill>
                <a:latin typeface="华文楷体" panose="02010600040101010101" pitchFamily="2" charset="-122"/>
                <a:ea typeface="华文楷体" panose="02010600040101010101" pitchFamily="2" charset="-122"/>
              </a:rPr>
              <a:t>诋毁百端，光意以谓朝廷宜优加厚礼，以振起浮薄之</a:t>
            </a:r>
            <a:r>
              <a:rPr lang="zh-CN" altLang="en-US" sz="2800" b="1" dirty="0" smtClean="0">
                <a:solidFill>
                  <a:srgbClr val="FF0000"/>
                </a:solidFill>
                <a:latin typeface="华文楷体" panose="02010600040101010101" pitchFamily="2" charset="-122"/>
                <a:ea typeface="华文楷体" panose="02010600040101010101" pitchFamily="2" charset="-122"/>
              </a:rPr>
              <a:t>风 。”</a:t>
            </a:r>
            <a:endParaRPr lang="en-US" altLang="zh-CN" sz="2800" b="1" dirty="0" smtClean="0">
              <a:solidFill>
                <a:srgbClr val="FF0000"/>
              </a:solidFill>
              <a:latin typeface="华文楷体" panose="02010600040101010101" pitchFamily="2" charset="-122"/>
              <a:ea typeface="华文楷体" panose="02010600040101010101" pitchFamily="2" charset="-122"/>
            </a:endParaRPr>
          </a:p>
          <a:p>
            <a:pPr indent="574675" algn="just"/>
            <a:r>
              <a:rPr lang="zh-CN" altLang="en-US" sz="2800" b="1" dirty="0" smtClean="0">
                <a:solidFill>
                  <a:schemeClr val="tx1">
                    <a:lumMod val="85000"/>
                    <a:lumOff val="15000"/>
                  </a:schemeClr>
                </a:solidFill>
                <a:latin typeface="华文楷体" panose="02010600040101010101" pitchFamily="2" charset="-122"/>
                <a:ea typeface="华文楷体" panose="02010600040101010101" pitchFamily="2" charset="-122"/>
              </a:rPr>
              <a:t>司马</a:t>
            </a:r>
            <a:r>
              <a:rPr lang="zh-CN" altLang="en-US" sz="2800" b="1" dirty="0">
                <a:solidFill>
                  <a:schemeClr val="tx1">
                    <a:lumMod val="85000"/>
                    <a:lumOff val="15000"/>
                  </a:schemeClr>
                </a:solidFill>
                <a:latin typeface="华文楷体" panose="02010600040101010101" pitchFamily="2" charset="-122"/>
                <a:ea typeface="华文楷体" panose="02010600040101010101" pitchFamily="2" charset="-122"/>
              </a:rPr>
              <a:t>光对王安石的评价甚为怡当、王安石的文章在气势</a:t>
            </a:r>
            <a:r>
              <a:rPr lang="zh-CN" altLang="en-US" sz="2800" b="1" dirty="0" smtClean="0">
                <a:solidFill>
                  <a:schemeClr val="tx1">
                    <a:lumMod val="85000"/>
                    <a:lumOff val="15000"/>
                  </a:schemeClr>
                </a:solidFill>
                <a:latin typeface="华文楷体" panose="02010600040101010101" pitchFamily="2" charset="-122"/>
                <a:ea typeface="华文楷体" panose="02010600040101010101" pitchFamily="2" charset="-122"/>
              </a:rPr>
              <a:t>上常人</a:t>
            </a:r>
            <a:r>
              <a:rPr lang="zh-CN" altLang="en-US" sz="2800" b="1" dirty="0">
                <a:solidFill>
                  <a:schemeClr val="tx1">
                    <a:lumMod val="85000"/>
                    <a:lumOff val="15000"/>
                  </a:schemeClr>
                </a:solidFill>
                <a:latin typeface="华文楷体" panose="02010600040101010101" pitchFamily="2" charset="-122"/>
                <a:ea typeface="华文楷体" panose="02010600040101010101" pitchFamily="2" charset="-122"/>
              </a:rPr>
              <a:t>所不能</a:t>
            </a:r>
            <a:r>
              <a:rPr lang="zh-CN" altLang="en-US" sz="2800" b="1" dirty="0" smtClean="0">
                <a:solidFill>
                  <a:schemeClr val="tx1">
                    <a:lumMod val="85000"/>
                    <a:lumOff val="15000"/>
                  </a:schemeClr>
                </a:solidFill>
                <a:latin typeface="华文楷体" panose="02010600040101010101" pitchFamily="2" charset="-122"/>
                <a:ea typeface="华文楷体" panose="02010600040101010101" pitchFamily="2" charset="-122"/>
              </a:rPr>
              <a:t>及，所</a:t>
            </a:r>
            <a:r>
              <a:rPr lang="zh-CN" altLang="en-US" sz="2800" b="1" dirty="0">
                <a:solidFill>
                  <a:schemeClr val="tx1">
                    <a:lumMod val="85000"/>
                    <a:lumOff val="15000"/>
                  </a:schemeClr>
                </a:solidFill>
                <a:latin typeface="华文楷体" panose="02010600040101010101" pitchFamily="2" charset="-122"/>
                <a:ea typeface="华文楷体" panose="02010600040101010101" pitchFamily="2" charset="-122"/>
              </a:rPr>
              <a:t>发议论多带锋芒、无平庸之气</a:t>
            </a:r>
            <a:r>
              <a:rPr lang="zh-CN" altLang="en-US" sz="2800" b="1" dirty="0" smtClean="0">
                <a:solidFill>
                  <a:schemeClr val="tx1">
                    <a:lumMod val="85000"/>
                    <a:lumOff val="15000"/>
                  </a:schemeClr>
                </a:solidFill>
                <a:latin typeface="华文楷体" panose="02010600040101010101" pitchFamily="2" charset="-122"/>
                <a:ea typeface="华文楷体" panose="02010600040101010101" pitchFamily="2" charset="-122"/>
              </a:rPr>
              <a:t>。朝廷根据司马光的</a:t>
            </a:r>
            <a:r>
              <a:rPr lang="zh-CN" altLang="en-US" sz="2800" b="1" dirty="0">
                <a:solidFill>
                  <a:schemeClr val="tx1">
                    <a:lumMod val="85000"/>
                    <a:lumOff val="15000"/>
                  </a:schemeClr>
                </a:solidFill>
                <a:latin typeface="华文楷体" panose="02010600040101010101" pitchFamily="2" charset="-122"/>
                <a:ea typeface="华文楷体" panose="02010600040101010101" pitchFamily="2" charset="-122"/>
              </a:rPr>
              <a:t>建议</a:t>
            </a:r>
            <a:r>
              <a:rPr lang="en-US" altLang="zh-CN" sz="2800" b="1" dirty="0">
                <a:solidFill>
                  <a:schemeClr val="tx1">
                    <a:lumMod val="85000"/>
                    <a:lumOff val="15000"/>
                  </a:schemeClr>
                </a:solidFill>
                <a:latin typeface="华文楷体" panose="02010600040101010101" pitchFamily="2" charset="-122"/>
                <a:ea typeface="华文楷体" panose="02010600040101010101" pitchFamily="2" charset="-122"/>
              </a:rPr>
              <a:t>,</a:t>
            </a:r>
            <a:r>
              <a:rPr lang="zh-CN" altLang="en-US" sz="2800" b="1" dirty="0">
                <a:solidFill>
                  <a:schemeClr val="tx1">
                    <a:lumMod val="85000"/>
                    <a:lumOff val="15000"/>
                  </a:schemeClr>
                </a:solidFill>
                <a:latin typeface="华文楷体" panose="02010600040101010101" pitchFamily="2" charset="-122"/>
                <a:ea typeface="华文楷体" panose="02010600040101010101" pitchFamily="2" charset="-122"/>
              </a:rPr>
              <a:t>追赠王安石为太傅，</a:t>
            </a:r>
            <a:r>
              <a:rPr lang="zh-CN" altLang="en-US" sz="2800" b="1" dirty="0" smtClean="0">
                <a:solidFill>
                  <a:schemeClr val="tx1">
                    <a:lumMod val="85000"/>
                    <a:lumOff val="15000"/>
                  </a:schemeClr>
                </a:solidFill>
                <a:latin typeface="华文楷体" panose="02010600040101010101" pitchFamily="2" charset="-122"/>
                <a:ea typeface="华文楷体" panose="02010600040101010101" pitchFamily="2" charset="-122"/>
              </a:rPr>
              <a:t>赠谥号为“文”。</a:t>
            </a:r>
            <a:endParaRPr lang="zh-CN" altLang="en-US" sz="2800" b="1" dirty="0">
              <a:solidFill>
                <a:schemeClr val="tx1">
                  <a:lumMod val="85000"/>
                  <a:lumOff val="15000"/>
                </a:schemeClr>
              </a:solidFill>
              <a:latin typeface="华文楷体" panose="02010600040101010101" pitchFamily="2" charset="-122"/>
              <a:ea typeface="华文楷体" panose="02010600040101010101" pitchFamily="2" charset="-122"/>
            </a:endParaRPr>
          </a:p>
        </p:txBody>
      </p:sp>
    </p:spTree>
  </p:cSld>
  <p:clrMapOvr>
    <a:masterClrMapping/>
  </p:clrMapOvr>
  <p:transition spd="slow">
    <p:rand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资源 6@4x"/>
          <p:cNvPicPr>
            <a:picLocks noChangeAspect="1"/>
          </p:cNvPicPr>
          <p:nvPr/>
        </p:nvPicPr>
        <p:blipFill>
          <a:blip r:embed="rId1" cstate="print"/>
          <a:stretch>
            <a:fillRect/>
          </a:stretch>
        </p:blipFill>
        <p:spPr>
          <a:xfrm rot="8820000">
            <a:off x="165100" y="-29210"/>
            <a:ext cx="949325" cy="885825"/>
          </a:xfrm>
          <a:prstGeom prst="rect">
            <a:avLst/>
          </a:prstGeom>
        </p:spPr>
      </p:pic>
      <p:pic>
        <p:nvPicPr>
          <p:cNvPr id="8" name="图片 7" descr="2"/>
          <p:cNvPicPr>
            <a:picLocks noChangeAspect="1"/>
          </p:cNvPicPr>
          <p:nvPr/>
        </p:nvPicPr>
        <p:blipFill>
          <a:blip r:embed="rId2"/>
          <a:stretch>
            <a:fillRect/>
          </a:stretch>
        </p:blipFill>
        <p:spPr>
          <a:xfrm>
            <a:off x="635" y="-216535"/>
            <a:ext cx="2952115" cy="2200275"/>
          </a:xfrm>
          <a:prstGeom prst="rect">
            <a:avLst/>
          </a:prstGeom>
        </p:spPr>
      </p:pic>
      <p:pic>
        <p:nvPicPr>
          <p:cNvPr id="5" name="图片 4" descr="图片4"/>
          <p:cNvPicPr>
            <a:picLocks noChangeAspect="1"/>
          </p:cNvPicPr>
          <p:nvPr/>
        </p:nvPicPr>
        <p:blipFill>
          <a:blip r:embed="rId3"/>
          <a:stretch>
            <a:fillRect/>
          </a:stretch>
        </p:blipFill>
        <p:spPr>
          <a:xfrm>
            <a:off x="711835" y="155575"/>
            <a:ext cx="1120140" cy="1176020"/>
          </a:xfrm>
          <a:prstGeom prst="rect">
            <a:avLst/>
          </a:prstGeom>
        </p:spPr>
      </p:pic>
      <p:pic>
        <p:nvPicPr>
          <p:cNvPr id="7" name="图片 6"/>
          <p:cNvPicPr>
            <a:picLocks noChangeAspect="1"/>
          </p:cNvPicPr>
          <p:nvPr/>
        </p:nvPicPr>
        <p:blipFill>
          <a:blip r:embed="rId4">
            <a:extLst>
              <a:ext uri="{BEBA8EAE-BF5A-486C-A8C5-ECC9F3942E4B}">
                <a14:imgProps xmlns:a14="http://schemas.microsoft.com/office/drawing/2010/main">
                  <a14:imgLayer r:embed="rId5">
                    <a14:imgEffect>
                      <a14:colorTemperature colorTemp="10375"/>
                    </a14:imgEffect>
                    <a14:imgEffect>
                      <a14:saturation sat="58000"/>
                    </a14:imgEffect>
                  </a14:imgLayer>
                </a14:imgProps>
              </a:ext>
              <a:ext uri="{28A0092B-C50C-407E-A947-70E740481C1C}">
                <a14:useLocalDpi xmlns:a14="http://schemas.microsoft.com/office/drawing/2010/main" val="0"/>
              </a:ext>
            </a:extLst>
          </a:blip>
          <a:stretch>
            <a:fillRect/>
          </a:stretch>
        </p:blipFill>
        <p:spPr>
          <a:xfrm>
            <a:off x="9789160" y="2468245"/>
            <a:ext cx="3719195" cy="5313045"/>
          </a:xfrm>
          <a:prstGeom prst="rect">
            <a:avLst/>
          </a:prstGeom>
        </p:spPr>
      </p:pic>
      <p:pic>
        <p:nvPicPr>
          <p:cNvPr id="10" name="图片 9" descr="2"/>
          <p:cNvPicPr>
            <a:picLocks noChangeAspect="1"/>
          </p:cNvPicPr>
          <p:nvPr/>
        </p:nvPicPr>
        <p:blipFill>
          <a:blip r:embed="rId2"/>
          <a:stretch>
            <a:fillRect/>
          </a:stretch>
        </p:blipFill>
        <p:spPr>
          <a:xfrm rot="20220000">
            <a:off x="635" y="-15875"/>
            <a:ext cx="2952115" cy="2200275"/>
          </a:xfrm>
          <a:prstGeom prst="rect">
            <a:avLst/>
          </a:prstGeom>
        </p:spPr>
      </p:pic>
      <p:sp>
        <p:nvSpPr>
          <p:cNvPr id="9" name="文本框 34"/>
          <p:cNvSpPr txBox="1"/>
          <p:nvPr/>
        </p:nvSpPr>
        <p:spPr>
          <a:xfrm>
            <a:off x="2110313" y="560436"/>
            <a:ext cx="6707116" cy="707886"/>
          </a:xfrm>
          <a:prstGeom prst="rect">
            <a:avLst/>
          </a:prstGeom>
          <a:noFill/>
        </p:spPr>
        <p:txBody>
          <a:bodyPr wrap="square" rtlCol="0">
            <a:spAutoFit/>
          </a:bodyPr>
          <a:lstStyle/>
          <a:p>
            <a:r>
              <a:rPr lang="zh-CN" altLang="en-US" sz="4000" b="1" dirty="0">
                <a:solidFill>
                  <a:schemeClr val="tx1">
                    <a:lumMod val="85000"/>
                    <a:lumOff val="15000"/>
                  </a:schemeClr>
                </a:solidFill>
                <a:latin typeface="华文行楷" panose="02010800040101010101" pitchFamily="2" charset="-122"/>
                <a:ea typeface="华文行楷" panose="02010800040101010101" pitchFamily="2" charset="-122"/>
              </a:rPr>
              <a:t>五</a:t>
            </a:r>
            <a:r>
              <a:rPr lang="zh-CN" altLang="en-US" sz="4000" b="1" dirty="0" smtClean="0">
                <a:solidFill>
                  <a:schemeClr val="tx1">
                    <a:lumMod val="85000"/>
                    <a:lumOff val="15000"/>
                  </a:schemeClr>
                </a:solidFill>
                <a:latin typeface="华文行楷" panose="02010800040101010101" pitchFamily="2" charset="-122"/>
                <a:ea typeface="华文行楷" panose="02010800040101010101" pitchFamily="2" charset="-122"/>
              </a:rPr>
              <a:t>、课文朗读</a:t>
            </a:r>
            <a:endParaRPr lang="zh-CN" altLang="en-US" sz="4000" b="1" dirty="0">
              <a:solidFill>
                <a:schemeClr val="tx1">
                  <a:lumMod val="85000"/>
                  <a:lumOff val="15000"/>
                </a:schemeClr>
              </a:solidFill>
              <a:latin typeface="华文行楷" panose="02010800040101010101" pitchFamily="2" charset="-122"/>
              <a:ea typeface="华文行楷" panose="02010800040101010101" pitchFamily="2" charset="-122"/>
            </a:endParaRPr>
          </a:p>
        </p:txBody>
      </p:sp>
      <p:sp>
        <p:nvSpPr>
          <p:cNvPr id="3" name="矩形 2"/>
          <p:cNvSpPr/>
          <p:nvPr/>
        </p:nvSpPr>
        <p:spPr>
          <a:xfrm>
            <a:off x="805542" y="2348806"/>
            <a:ext cx="9862457" cy="3416320"/>
          </a:xfrm>
          <a:prstGeom prst="rect">
            <a:avLst/>
          </a:prstGeom>
        </p:spPr>
        <p:txBody>
          <a:bodyPr wrap="square">
            <a:spAutoFit/>
          </a:bodyPr>
          <a:lstStyle/>
          <a:p>
            <a:r>
              <a:rPr lang="zh-CN" altLang="en-US" sz="3600" b="1" dirty="0" smtClean="0">
                <a:solidFill>
                  <a:srgbClr val="FF0000"/>
                </a:solidFill>
                <a:latin typeface="华文楷体" panose="02010600040101010101" pitchFamily="2" charset="-122"/>
                <a:ea typeface="华文楷体" panose="02010600040101010101" pitchFamily="2" charset="-122"/>
              </a:rPr>
              <a:t>        某</a:t>
            </a:r>
            <a:r>
              <a:rPr lang="zh-CN" altLang="en-US" sz="3600" b="1" dirty="0">
                <a:latin typeface="华文楷体" panose="02010600040101010101" pitchFamily="2" charset="-122"/>
                <a:ea typeface="华文楷体" panose="02010600040101010101" pitchFamily="2" charset="-122"/>
              </a:rPr>
              <a:t>启：昨日</a:t>
            </a:r>
            <a:r>
              <a:rPr lang="zh-CN" altLang="en-US" sz="3600" b="1" dirty="0" smtClean="0">
                <a:latin typeface="华文楷体" panose="02010600040101010101" pitchFamily="2" charset="-122"/>
                <a:ea typeface="华文楷体" panose="02010600040101010101" pitchFamily="2" charset="-122"/>
              </a:rPr>
              <a:t>蒙教，</a:t>
            </a:r>
            <a:r>
              <a:rPr lang="zh-CN" altLang="en-US" sz="3600" b="1" dirty="0" smtClean="0">
                <a:solidFill>
                  <a:srgbClr val="FF0000"/>
                </a:solidFill>
                <a:latin typeface="华文楷体" panose="02010600040101010101" pitchFamily="2" charset="-122"/>
                <a:ea typeface="华文楷体" panose="02010600040101010101" pitchFamily="2" charset="-122"/>
              </a:rPr>
              <a:t>窃</a:t>
            </a:r>
            <a:r>
              <a:rPr lang="zh-CN" altLang="en-US" sz="3600" b="1" dirty="0">
                <a:latin typeface="华文楷体" panose="02010600040101010101" pitchFamily="2" charset="-122"/>
                <a:ea typeface="华文楷体" panose="02010600040101010101" pitchFamily="2" charset="-122"/>
              </a:rPr>
              <a:t>以为与君实游</a:t>
            </a:r>
            <a:r>
              <a:rPr lang="zh-CN" altLang="en-US" sz="3600" b="1" dirty="0" smtClean="0">
                <a:latin typeface="华文楷体" panose="02010600040101010101" pitchFamily="2" charset="-122"/>
                <a:ea typeface="华文楷体" panose="02010600040101010101" pitchFamily="2" charset="-122"/>
              </a:rPr>
              <a:t>处（</a:t>
            </a:r>
            <a:r>
              <a:rPr lang="en-US" altLang="zh-CN" sz="3600" b="1" dirty="0" err="1">
                <a:latin typeface="华文楷体" panose="02010600040101010101" pitchFamily="2" charset="-122"/>
                <a:ea typeface="华文楷体" panose="02010600040101010101" pitchFamily="2" charset="-122"/>
              </a:rPr>
              <a:t>chǔ</a:t>
            </a:r>
            <a:r>
              <a:rPr lang="zh-CN" altLang="en-US" sz="3600" b="1" dirty="0" smtClean="0">
                <a:latin typeface="华文楷体" panose="02010600040101010101" pitchFamily="2" charset="-122"/>
                <a:ea typeface="华文楷体" panose="02010600040101010101" pitchFamily="2" charset="-122"/>
              </a:rPr>
              <a:t>）相好</a:t>
            </a:r>
            <a:r>
              <a:rPr lang="zh-CN" altLang="en-US" sz="3600" b="1" dirty="0">
                <a:latin typeface="华文楷体" panose="02010600040101010101" pitchFamily="2" charset="-122"/>
                <a:ea typeface="华文楷体" panose="02010600040101010101" pitchFamily="2" charset="-122"/>
              </a:rPr>
              <a:t>之日久，而议事</a:t>
            </a:r>
            <a:r>
              <a:rPr lang="zh-CN" altLang="en-US" sz="3600" b="1" dirty="0">
                <a:solidFill>
                  <a:srgbClr val="FF0000"/>
                </a:solidFill>
                <a:latin typeface="华文楷体" panose="02010600040101010101" pitchFamily="2" charset="-122"/>
                <a:ea typeface="华文楷体" panose="02010600040101010101" pitchFamily="2" charset="-122"/>
              </a:rPr>
              <a:t>每</a:t>
            </a:r>
            <a:r>
              <a:rPr lang="zh-CN" altLang="en-US" sz="3600" b="1" dirty="0">
                <a:latin typeface="华文楷体" panose="02010600040101010101" pitchFamily="2" charset="-122"/>
                <a:ea typeface="华文楷体" panose="02010600040101010101" pitchFamily="2" charset="-122"/>
              </a:rPr>
              <a:t>不合，所操之</a:t>
            </a:r>
            <a:r>
              <a:rPr lang="zh-CN" altLang="en-US" sz="3600" b="1" dirty="0">
                <a:solidFill>
                  <a:srgbClr val="FF0000"/>
                </a:solidFill>
                <a:latin typeface="华文楷体" panose="02010600040101010101" pitchFamily="2" charset="-122"/>
                <a:ea typeface="华文楷体" panose="02010600040101010101" pitchFamily="2" charset="-122"/>
              </a:rPr>
              <a:t>术</a:t>
            </a:r>
            <a:r>
              <a:rPr lang="zh-CN" altLang="en-US" sz="3600" b="1" dirty="0">
                <a:latin typeface="华文楷体" panose="02010600040101010101" pitchFamily="2" charset="-122"/>
                <a:ea typeface="华文楷体" panose="02010600040101010101" pitchFamily="2" charset="-122"/>
              </a:rPr>
              <a:t>多异故</a:t>
            </a:r>
            <a:r>
              <a:rPr lang="zh-CN" altLang="en-US" sz="3600" b="1" dirty="0" smtClean="0">
                <a:latin typeface="华文楷体" panose="02010600040101010101" pitchFamily="2" charset="-122"/>
                <a:ea typeface="华文楷体" panose="02010600040101010101" pitchFamily="2" charset="-122"/>
              </a:rPr>
              <a:t>也。</a:t>
            </a:r>
            <a:r>
              <a:rPr lang="zh-CN" altLang="en-US" sz="3600" b="1" dirty="0">
                <a:latin typeface="华文楷体" panose="02010600040101010101" pitchFamily="2" charset="-122"/>
                <a:ea typeface="华文楷体" panose="02010600040101010101" pitchFamily="2" charset="-122"/>
              </a:rPr>
              <a:t>虽欲强聒，终必不蒙见察，故略上报，不复一一自</a:t>
            </a:r>
            <a:r>
              <a:rPr lang="zh-CN" altLang="en-US" sz="3600" b="1" dirty="0" smtClean="0">
                <a:latin typeface="华文楷体" panose="02010600040101010101" pitchFamily="2" charset="-122"/>
                <a:ea typeface="华文楷体" panose="02010600040101010101" pitchFamily="2" charset="-122"/>
              </a:rPr>
              <a:t>辨。</a:t>
            </a:r>
            <a:r>
              <a:rPr lang="zh-CN" altLang="en-US" sz="3600" b="1" dirty="0" smtClean="0">
                <a:solidFill>
                  <a:srgbClr val="FF0000"/>
                </a:solidFill>
                <a:latin typeface="华文楷体" panose="02010600040101010101" pitchFamily="2" charset="-122"/>
                <a:ea typeface="华文楷体" panose="02010600040101010101" pitchFamily="2" charset="-122"/>
              </a:rPr>
              <a:t>重（</a:t>
            </a:r>
            <a:r>
              <a:rPr lang="en-US" altLang="zh-CN" sz="3600" b="1" dirty="0" err="1">
                <a:solidFill>
                  <a:srgbClr val="FF0000"/>
                </a:solidFill>
                <a:latin typeface="华文楷体" panose="02010600040101010101" pitchFamily="2" charset="-122"/>
                <a:ea typeface="华文楷体" panose="02010600040101010101" pitchFamily="2" charset="-122"/>
              </a:rPr>
              <a:t>chóng</a:t>
            </a:r>
            <a:r>
              <a:rPr lang="zh-CN" altLang="en-US" sz="3600" b="1" dirty="0" smtClean="0">
                <a:solidFill>
                  <a:srgbClr val="FF0000"/>
                </a:solidFill>
                <a:latin typeface="华文楷体" panose="02010600040101010101" pitchFamily="2" charset="-122"/>
                <a:ea typeface="华文楷体" panose="02010600040101010101" pitchFamily="2" charset="-122"/>
              </a:rPr>
              <a:t>）</a:t>
            </a:r>
            <a:r>
              <a:rPr lang="zh-CN" altLang="en-US" sz="3600" b="1" dirty="0" smtClean="0">
                <a:latin typeface="华文楷体" panose="02010600040101010101" pitchFamily="2" charset="-122"/>
                <a:ea typeface="华文楷体" panose="02010600040101010101" pitchFamily="2" charset="-122"/>
              </a:rPr>
              <a:t>念</a:t>
            </a:r>
            <a:r>
              <a:rPr lang="zh-CN" altLang="en-US" sz="3600" b="1" dirty="0">
                <a:latin typeface="华文楷体" panose="02010600040101010101" pitchFamily="2" charset="-122"/>
                <a:ea typeface="华文楷体" panose="02010600040101010101" pitchFamily="2" charset="-122"/>
              </a:rPr>
              <a:t>蒙君实视遇厚，</a:t>
            </a:r>
            <a:r>
              <a:rPr lang="zh-CN" altLang="en-US" sz="3600" b="1" dirty="0" smtClean="0">
                <a:latin typeface="华文楷体" panose="02010600040101010101" pitchFamily="2" charset="-122"/>
                <a:ea typeface="华文楷体" panose="02010600040101010101" pitchFamily="2" charset="-122"/>
              </a:rPr>
              <a:t>于反覆不宜</a:t>
            </a:r>
            <a:r>
              <a:rPr lang="zh-CN" altLang="en-US" sz="3600" b="1" dirty="0">
                <a:latin typeface="华文楷体" panose="02010600040101010101" pitchFamily="2" charset="-122"/>
                <a:ea typeface="华文楷体" panose="02010600040101010101" pitchFamily="2" charset="-122"/>
              </a:rPr>
              <a:t>卤莽，故今</a:t>
            </a:r>
            <a:r>
              <a:rPr lang="zh-CN" altLang="en-US" sz="3600" b="1" dirty="0">
                <a:solidFill>
                  <a:srgbClr val="FF0000"/>
                </a:solidFill>
                <a:latin typeface="华文楷体" panose="02010600040101010101" pitchFamily="2" charset="-122"/>
                <a:ea typeface="华文楷体" panose="02010600040101010101" pitchFamily="2" charset="-122"/>
              </a:rPr>
              <a:t>具道所以</a:t>
            </a:r>
            <a:r>
              <a:rPr lang="zh-CN" altLang="en-US" sz="3600" b="1" dirty="0">
                <a:latin typeface="华文楷体" panose="02010600040101010101" pitchFamily="2" charset="-122"/>
                <a:ea typeface="华文楷体" panose="02010600040101010101" pitchFamily="2" charset="-122"/>
              </a:rPr>
              <a:t>，冀君实或</a:t>
            </a:r>
            <a:r>
              <a:rPr lang="zh-CN" altLang="en-US" sz="3600" b="1" dirty="0">
                <a:solidFill>
                  <a:srgbClr val="FF0000"/>
                </a:solidFill>
                <a:latin typeface="华文楷体" panose="02010600040101010101" pitchFamily="2" charset="-122"/>
                <a:ea typeface="华文楷体" panose="02010600040101010101" pitchFamily="2" charset="-122"/>
              </a:rPr>
              <a:t>见恕</a:t>
            </a:r>
            <a:r>
              <a:rPr lang="zh-CN" altLang="en-US" sz="3600" b="1" dirty="0">
                <a:latin typeface="华文楷体" panose="02010600040101010101" pitchFamily="2" charset="-122"/>
                <a:ea typeface="华文楷体" panose="02010600040101010101" pitchFamily="2" charset="-122"/>
              </a:rPr>
              <a:t>也。</a:t>
            </a:r>
            <a:endParaRPr lang="zh-CN" altLang="en-US" sz="3600" b="1" dirty="0">
              <a:latin typeface="华文楷体" panose="02010600040101010101" pitchFamily="2" charset="-122"/>
              <a:ea typeface="华文楷体" panose="02010600040101010101" pitchFamily="2" charset="-122"/>
            </a:endParaRPr>
          </a:p>
          <a:p>
            <a:endParaRPr lang="zh-CN" altLang="en-US" sz="3600" dirty="0">
              <a:latin typeface="华文楷体" panose="02010600040101010101" pitchFamily="2" charset="-122"/>
              <a:ea typeface="华文楷体" panose="02010600040101010101" pitchFamily="2" charset="-122"/>
            </a:endParaRPr>
          </a:p>
        </p:txBody>
      </p:sp>
    </p:spTree>
  </p:cSld>
  <p:clrMapOvr>
    <a:masterClrMapping/>
  </p:clrMapOvr>
  <p:transition spd="slow">
    <p:random/>
  </p:transition>
  <p:timing>
    <p:tnLst>
      <p:par>
        <p:cTn id="1" dur="indefinite" restart="never" nodeType="tmRoot"/>
      </p:par>
    </p:tnLst>
  </p:timing>
</p:sld>
</file>

<file path=ppt/tags/tag1.xml><?xml version="1.0" encoding="utf-8"?>
<p:tagLst xmlns:p="http://schemas.openxmlformats.org/presentationml/2006/main">
  <p:tag name="ISPRING_PRESENTATION_TITLE" val="PowerPoint 演示文稿4"/>
  <p:tag name="[PLUGINVER]" val="1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kgb2e1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6636</Words>
  <Application>WPS 演示</Application>
  <PresentationFormat>自定义</PresentationFormat>
  <Paragraphs>377</Paragraphs>
  <Slides>39</Slides>
  <Notes>1</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39</vt:i4>
      </vt:variant>
    </vt:vector>
  </HeadingPairs>
  <TitlesOfParts>
    <vt:vector size="56" baseType="lpstr">
      <vt:lpstr>Arial</vt:lpstr>
      <vt:lpstr>宋体</vt:lpstr>
      <vt:lpstr>Wingdings</vt:lpstr>
      <vt:lpstr>微软雅黑</vt:lpstr>
      <vt:lpstr>Segoe UI Black</vt:lpstr>
      <vt:lpstr>Calibri</vt:lpstr>
      <vt:lpstr>方正大黑简体</vt:lpstr>
      <vt:lpstr>黑体</vt:lpstr>
      <vt:lpstr>钟齐流江毛笔草体</vt:lpstr>
      <vt:lpstr>华文楷体</vt:lpstr>
      <vt:lpstr>楷体</vt:lpstr>
      <vt:lpstr>华文行楷</vt:lpstr>
      <vt:lpstr>等线</vt:lpstr>
      <vt:lpstr>华文新魏</vt:lpstr>
      <vt:lpstr>Arial Unicode MS</vt:lpstr>
      <vt:lpstr>华文中宋</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演示文稿4</dc:title>
  <dc:creator>Administrator</dc:creator>
  <cp:lastModifiedBy>张文省</cp:lastModifiedBy>
  <cp:revision>92</cp:revision>
  <dcterms:created xsi:type="dcterms:W3CDTF">2017-09-21T15:37:00Z</dcterms:created>
  <dcterms:modified xsi:type="dcterms:W3CDTF">2020-05-07T12:37:25Z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