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.xml" ContentType="application/vnd.openxmlformats-officedocument.theme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theme/theme24.xml" ContentType="application/vnd.openxmlformats-officedocument.theme+xml"/>
  <Override PartName="/ppt/theme/theme25.xml" ContentType="application/vnd.openxmlformats-officedocument.theme+xml"/>
  <Override PartName="/ppt/theme/theme26.xml" ContentType="application/vnd.openxmlformats-officedocument.theme+xml"/>
  <Override PartName="/ppt/theme/theme27.xml" ContentType="application/vnd.openxmlformats-officedocument.theme+xml"/>
  <Override PartName="/ppt/theme/theme28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  <p:sldMasterId id="2147483675" r:id="rId4"/>
    <p:sldMasterId id="2147483687" r:id="rId5"/>
    <p:sldMasterId id="2147483699" r:id="rId6"/>
    <p:sldMasterId id="2147483711" r:id="rId7"/>
    <p:sldMasterId id="2147483723" r:id="rId8"/>
    <p:sldMasterId id="2147483735" r:id="rId9"/>
    <p:sldMasterId id="2147483747" r:id="rId10"/>
    <p:sldMasterId id="2147483759" r:id="rId11"/>
    <p:sldMasterId id="2147483771" r:id="rId12"/>
    <p:sldMasterId id="2147483783" r:id="rId13"/>
    <p:sldMasterId id="2147483795" r:id="rId14"/>
    <p:sldMasterId id="2147483807" r:id="rId15"/>
    <p:sldMasterId id="2147483819" r:id="rId16"/>
    <p:sldMasterId id="2147483831" r:id="rId17"/>
    <p:sldMasterId id="2147483843" r:id="rId18"/>
    <p:sldMasterId id="2147483855" r:id="rId19"/>
    <p:sldMasterId id="2147483867" r:id="rId20"/>
    <p:sldMasterId id="2147483879" r:id="rId21"/>
    <p:sldMasterId id="2147483891" r:id="rId22"/>
    <p:sldMasterId id="2147483904" r:id="rId23"/>
    <p:sldMasterId id="2147483920" r:id="rId24"/>
    <p:sldMasterId id="2147483936" r:id="rId25"/>
    <p:sldMasterId id="2147483952" r:id="rId26"/>
    <p:sldMasterId id="2147483968" r:id="rId27"/>
    <p:sldMasterId id="2147483984" r:id="rId28"/>
  </p:sldMasterIdLst>
  <p:notesMasterIdLst>
    <p:notesMasterId r:id="rId39"/>
  </p:notesMasterIdLst>
  <p:sldIdLst>
    <p:sldId id="1440" r:id="rId29"/>
    <p:sldId id="1251" r:id="rId30"/>
    <p:sldId id="1353" r:id="rId31"/>
    <p:sldId id="1387" r:id="rId32"/>
    <p:sldId id="1354" r:id="rId33"/>
    <p:sldId id="1253" r:id="rId34"/>
    <p:sldId id="1356" r:id="rId35"/>
    <p:sldId id="1355" r:id="rId36"/>
    <p:sldId id="1374" r:id="rId37"/>
    <p:sldId id="1375" r:id="rId38"/>
    <p:sldId id="1326" r:id="rId40"/>
    <p:sldId id="1255" r:id="rId41"/>
    <p:sldId id="1256" r:id="rId42"/>
    <p:sldId id="1340" r:id="rId43"/>
    <p:sldId id="1369" r:id="rId44"/>
    <p:sldId id="1388" r:id="rId45"/>
    <p:sldId id="1259" r:id="rId46"/>
    <p:sldId id="1420" r:id="rId47"/>
    <p:sldId id="1389" r:id="rId48"/>
    <p:sldId id="1260" r:id="rId49"/>
    <p:sldId id="1352" r:id="rId50"/>
    <p:sldId id="1407" r:id="rId51"/>
    <p:sldId id="1341" r:id="rId52"/>
    <p:sldId id="1408" r:id="rId53"/>
    <p:sldId id="1368" r:id="rId54"/>
    <p:sldId id="1410" r:id="rId55"/>
    <p:sldId id="1411" r:id="rId56"/>
    <p:sldId id="1412" r:id="rId57"/>
    <p:sldId id="1413" r:id="rId58"/>
    <p:sldId id="1414" r:id="rId59"/>
    <p:sldId id="1415" r:id="rId60"/>
    <p:sldId id="1441" r:id="rId61"/>
    <p:sldId id="1417" r:id="rId62"/>
    <p:sldId id="1416" r:id="rId6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F0000"/>
    <a:srgbClr val="CC0099"/>
    <a:srgbClr val="FF3399"/>
    <a:srgbClr val="3333CC"/>
    <a:srgbClr val="CCFF99"/>
    <a:srgbClr val="FF0066"/>
    <a:srgbClr val="D6009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739"/>
    <p:restoredTop sz="95270"/>
  </p:normalViewPr>
  <p:slideViewPr>
    <p:cSldViewPr showGuides="1">
      <p:cViewPr varScale="1">
        <p:scale>
          <a:sx n="84" d="100"/>
          <a:sy n="84" d="100"/>
        </p:scale>
        <p:origin x="-1500" y="-90"/>
      </p:cViewPr>
      <p:guideLst>
        <p:guide orient="horz" pos="2116"/>
        <p:guide pos="293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6" Type="http://schemas.openxmlformats.org/officeDocument/2006/relationships/tableStyles" Target="tableStyles.xml"/><Relationship Id="rId65" Type="http://schemas.openxmlformats.org/officeDocument/2006/relationships/viewProps" Target="viewProps.xml"/><Relationship Id="rId64" Type="http://schemas.openxmlformats.org/officeDocument/2006/relationships/presProps" Target="presProps.xml"/><Relationship Id="rId63" Type="http://schemas.openxmlformats.org/officeDocument/2006/relationships/slide" Target="slides/slide34.xml"/><Relationship Id="rId62" Type="http://schemas.openxmlformats.org/officeDocument/2006/relationships/slide" Target="slides/slide33.xml"/><Relationship Id="rId61" Type="http://schemas.openxmlformats.org/officeDocument/2006/relationships/slide" Target="slides/slide32.xml"/><Relationship Id="rId60" Type="http://schemas.openxmlformats.org/officeDocument/2006/relationships/slide" Target="slides/slide31.xml"/><Relationship Id="rId6" Type="http://schemas.openxmlformats.org/officeDocument/2006/relationships/slideMaster" Target="slideMasters/slideMaster5.xml"/><Relationship Id="rId59" Type="http://schemas.openxmlformats.org/officeDocument/2006/relationships/slide" Target="slides/slide30.xml"/><Relationship Id="rId58" Type="http://schemas.openxmlformats.org/officeDocument/2006/relationships/slide" Target="slides/slide29.xml"/><Relationship Id="rId57" Type="http://schemas.openxmlformats.org/officeDocument/2006/relationships/slide" Target="slides/slide28.xml"/><Relationship Id="rId56" Type="http://schemas.openxmlformats.org/officeDocument/2006/relationships/slide" Target="slides/slide27.xml"/><Relationship Id="rId55" Type="http://schemas.openxmlformats.org/officeDocument/2006/relationships/slide" Target="slides/slide26.xml"/><Relationship Id="rId54" Type="http://schemas.openxmlformats.org/officeDocument/2006/relationships/slide" Target="slides/slide25.xml"/><Relationship Id="rId53" Type="http://schemas.openxmlformats.org/officeDocument/2006/relationships/slide" Target="slides/slide24.xml"/><Relationship Id="rId52" Type="http://schemas.openxmlformats.org/officeDocument/2006/relationships/slide" Target="slides/slide23.xml"/><Relationship Id="rId51" Type="http://schemas.openxmlformats.org/officeDocument/2006/relationships/slide" Target="slides/slide22.xml"/><Relationship Id="rId50" Type="http://schemas.openxmlformats.org/officeDocument/2006/relationships/slide" Target="slides/slide21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20.xml"/><Relationship Id="rId48" Type="http://schemas.openxmlformats.org/officeDocument/2006/relationships/slide" Target="slides/slide19.xml"/><Relationship Id="rId47" Type="http://schemas.openxmlformats.org/officeDocument/2006/relationships/slide" Target="slides/slide18.xml"/><Relationship Id="rId46" Type="http://schemas.openxmlformats.org/officeDocument/2006/relationships/slide" Target="slides/slide17.xml"/><Relationship Id="rId45" Type="http://schemas.openxmlformats.org/officeDocument/2006/relationships/slide" Target="slides/slide16.xml"/><Relationship Id="rId44" Type="http://schemas.openxmlformats.org/officeDocument/2006/relationships/slide" Target="slides/slide15.xml"/><Relationship Id="rId43" Type="http://schemas.openxmlformats.org/officeDocument/2006/relationships/slide" Target="slides/slide14.xml"/><Relationship Id="rId42" Type="http://schemas.openxmlformats.org/officeDocument/2006/relationships/slide" Target="slides/slide13.xml"/><Relationship Id="rId41" Type="http://schemas.openxmlformats.org/officeDocument/2006/relationships/slide" Target="slides/slide12.xml"/><Relationship Id="rId40" Type="http://schemas.openxmlformats.org/officeDocument/2006/relationships/slide" Target="slides/slide11.xml"/><Relationship Id="rId4" Type="http://schemas.openxmlformats.org/officeDocument/2006/relationships/slideMaster" Target="slideMasters/slideMaster3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10.xml"/><Relationship Id="rId37" Type="http://schemas.openxmlformats.org/officeDocument/2006/relationships/slide" Target="slides/slide9.xml"/><Relationship Id="rId36" Type="http://schemas.openxmlformats.org/officeDocument/2006/relationships/slide" Target="slides/slide8.xml"/><Relationship Id="rId35" Type="http://schemas.openxmlformats.org/officeDocument/2006/relationships/slide" Target="slides/slide7.xml"/><Relationship Id="rId34" Type="http://schemas.openxmlformats.org/officeDocument/2006/relationships/slide" Target="slides/slide6.xml"/><Relationship Id="rId33" Type="http://schemas.openxmlformats.org/officeDocument/2006/relationships/slide" Target="slides/slide5.xml"/><Relationship Id="rId32" Type="http://schemas.openxmlformats.org/officeDocument/2006/relationships/slide" Target="slides/slide4.xml"/><Relationship Id="rId31" Type="http://schemas.openxmlformats.org/officeDocument/2006/relationships/slide" Target="slides/slide3.xml"/><Relationship Id="rId30" Type="http://schemas.openxmlformats.org/officeDocument/2006/relationships/slide" Target="slides/slide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.xml"/><Relationship Id="rId28" Type="http://schemas.openxmlformats.org/officeDocument/2006/relationships/slideMaster" Target="slideMasters/slideMaster27.xml"/><Relationship Id="rId27" Type="http://schemas.openxmlformats.org/officeDocument/2006/relationships/slideMaster" Target="slideMasters/slideMaster26.xml"/><Relationship Id="rId26" Type="http://schemas.openxmlformats.org/officeDocument/2006/relationships/slideMaster" Target="slideMasters/slideMaster25.xml"/><Relationship Id="rId25" Type="http://schemas.openxmlformats.org/officeDocument/2006/relationships/slideMaster" Target="slideMasters/slideMaster24.xml"/><Relationship Id="rId24" Type="http://schemas.openxmlformats.org/officeDocument/2006/relationships/slideMaster" Target="slideMasters/slideMaster23.xml"/><Relationship Id="rId23" Type="http://schemas.openxmlformats.org/officeDocument/2006/relationships/slideMaster" Target="slideMasters/slideMaster22.xml"/><Relationship Id="rId22" Type="http://schemas.openxmlformats.org/officeDocument/2006/relationships/slideMaster" Target="slideMasters/slideMaster21.xml"/><Relationship Id="rId21" Type="http://schemas.openxmlformats.org/officeDocument/2006/relationships/slideMaster" Target="slideMasters/slideMaster20.xml"/><Relationship Id="rId20" Type="http://schemas.openxmlformats.org/officeDocument/2006/relationships/slideMaster" Target="slideMasters/slideMaster19.xml"/><Relationship Id="rId2" Type="http://schemas.openxmlformats.org/officeDocument/2006/relationships/theme" Target="theme/theme1.xml"/><Relationship Id="rId19" Type="http://schemas.openxmlformats.org/officeDocument/2006/relationships/slideMaster" Target="slideMasters/slideMaster18.xml"/><Relationship Id="rId18" Type="http://schemas.openxmlformats.org/officeDocument/2006/relationships/slideMaster" Target="slideMasters/slideMaster17.xml"/><Relationship Id="rId17" Type="http://schemas.openxmlformats.org/officeDocument/2006/relationships/slideMaster" Target="slideMasters/slideMaster16.xml"/><Relationship Id="rId16" Type="http://schemas.openxmlformats.org/officeDocument/2006/relationships/slideMaster" Target="slideMasters/slideMaster15.xml"/><Relationship Id="rId15" Type="http://schemas.openxmlformats.org/officeDocument/2006/relationships/slideMaster" Target="slideMasters/slideMaster14.xml"/><Relationship Id="rId14" Type="http://schemas.openxmlformats.org/officeDocument/2006/relationships/slideMaster" Target="slideMasters/slideMaster13.xml"/><Relationship Id="rId13" Type="http://schemas.openxmlformats.org/officeDocument/2006/relationships/slideMaster" Target="slideMasters/slideMaster12.xml"/><Relationship Id="rId12" Type="http://schemas.openxmlformats.org/officeDocument/2006/relationships/slideMaster" Target="slideMasters/slideMaster1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348" name="Rectangle 4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en-US" altLang="zh-CN" sz="1200" b="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z="1200" b="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61442" name="文本占位符 2"/>
          <p:cNvSpPr/>
          <p:nvPr>
            <p:ph type="body"/>
          </p:nvPr>
        </p:nvSpPr>
        <p:spPr/>
        <p:txBody>
          <a:bodyPr wrap="square" lIns="91440" tIns="45720" rIns="91440" bIns="45720" anchor="ctr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Tx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>
              <a:buFontTx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showMasterSp="0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00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F1C8524-0739-42D9-B4A4-F7685D2E477E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00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showMasterSp="0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Tx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>
              <a:buFontTx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Tx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>
              <a:buFontTx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showMasterSp="0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b="0">
                <a:solidFill>
                  <a:srgbClr val="FF00FF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b="0">
                <a:solidFill>
                  <a:srgbClr val="FF00FF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showMasterSp="0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00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D182DD9-D486-4B68-B801-00BB23B06191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00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showMasterSp="0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Tx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>
              <a:buFontTx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showMasterSp="0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b="0">
                <a:solidFill>
                  <a:srgbClr val="FF00FF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b="0">
                <a:solidFill>
                  <a:srgbClr val="FF00FF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showMasterSp="0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00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247B894-BD95-4314-95B5-BA0A4763DE0E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00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showMasterSp="0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Tx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>
              <a:buFontTx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showMasterSp="0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b="0">
                <a:solidFill>
                  <a:srgbClr val="FF00FF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b="0">
                <a:solidFill>
                  <a:srgbClr val="FF00FF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showMasterSp="0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00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B16CE04-4377-420D-B02A-86AEFA2988DB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00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showMasterSp="0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Tx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>
              <a:buFontTx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showMasterSp="0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b="0">
                <a:solidFill>
                  <a:srgbClr val="FF00FF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b="0">
                <a:solidFill>
                  <a:srgbClr val="FF00FF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showMasterSp="0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00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E90732B-05D8-4D7A-BCEB-731B84D85EAE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00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showMasterSp="0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Tx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>
              <a:buFontTx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showMasterSp="0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b="0">
                <a:solidFill>
                  <a:srgbClr val="FF00FF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b="0">
                <a:solidFill>
                  <a:srgbClr val="FF00FF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showMasterSp="0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00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B22DB8C-ADBA-4B1F-AA9A-53A74A5B75E2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00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showMasterSp="0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buFontTx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>
              <a:buFontTx/>
              <a:buNone/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showMasterSp="0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b="0">
                <a:solidFill>
                  <a:srgbClr val="FF00FF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b="0">
                <a:solidFill>
                  <a:srgbClr val="FF00FF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showMasterSp="0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00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2588BA27-1DAF-40CF-8BA3-0647152E453D}" type="datetime1"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00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showMasterSp="0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" name="日期占位符 4"/>
          <p:cNvSpPr>
            <a:spLocks noGrp="1"/>
          </p:cNvSpPr>
          <p:nvPr>
            <p:ph type="dt" sz="half" idx="1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3.jpeg"/><Relationship Id="rId16" Type="http://schemas.openxmlformats.org/officeDocument/2006/relationships/image" Target="../media/image2.png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1.xml"/><Relationship Id="rId8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104.xml"/><Relationship Id="rId15" Type="http://schemas.openxmlformats.org/officeDocument/2006/relationships/theme" Target="../theme/theme10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03.xml"/></Relationships>
</file>

<file path=ppt/slideMasters/_rels/slideMaster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2.xml"/><Relationship Id="rId8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115.xml"/><Relationship Id="rId15" Type="http://schemas.openxmlformats.org/officeDocument/2006/relationships/theme" Target="../theme/theme11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14.xml"/></Relationships>
</file>

<file path=ppt/slideMasters/_rels/slideMaster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3.xml"/><Relationship Id="rId8" Type="http://schemas.openxmlformats.org/officeDocument/2006/relationships/slideLayout" Target="../slideLayouts/slideLayout132.xml"/><Relationship Id="rId7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8.xml"/><Relationship Id="rId3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26.xml"/><Relationship Id="rId15" Type="http://schemas.openxmlformats.org/officeDocument/2006/relationships/theme" Target="../theme/theme12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25.xml"/></Relationships>
</file>

<file path=ppt/slideMasters/_rels/slideMaster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4.xml"/><Relationship Id="rId8" Type="http://schemas.openxmlformats.org/officeDocument/2006/relationships/slideLayout" Target="../slideLayouts/slideLayout143.xml"/><Relationship Id="rId7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37.xml"/><Relationship Id="rId15" Type="http://schemas.openxmlformats.org/officeDocument/2006/relationships/theme" Target="../theme/theme13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36.xml"/></Relationships>
</file>

<file path=ppt/slideMasters/_rels/slideMaster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5.xml"/><Relationship Id="rId8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50.xml"/><Relationship Id="rId3" Type="http://schemas.openxmlformats.org/officeDocument/2006/relationships/slideLayout" Target="../slideLayouts/slideLayout149.xml"/><Relationship Id="rId2" Type="http://schemas.openxmlformats.org/officeDocument/2006/relationships/slideLayout" Target="../slideLayouts/slideLayout148.xml"/><Relationship Id="rId15" Type="http://schemas.openxmlformats.org/officeDocument/2006/relationships/theme" Target="../theme/theme14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47.xml"/></Relationships>
</file>

<file path=ppt/slideMasters/_rels/slideMaster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6.xml"/><Relationship Id="rId8" Type="http://schemas.openxmlformats.org/officeDocument/2006/relationships/slideLayout" Target="../slideLayouts/slideLayout165.xml"/><Relationship Id="rId7" Type="http://schemas.openxmlformats.org/officeDocument/2006/relationships/slideLayout" Target="../slideLayouts/slideLayout164.xml"/><Relationship Id="rId6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61.xml"/><Relationship Id="rId3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59.xml"/><Relationship Id="rId15" Type="http://schemas.openxmlformats.org/officeDocument/2006/relationships/theme" Target="../theme/theme15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68.xml"/><Relationship Id="rId10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58.xml"/></Relationships>
</file>

<file path=ppt/slideMasters/_rels/slideMaster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7.xml"/><Relationship Id="rId8" Type="http://schemas.openxmlformats.org/officeDocument/2006/relationships/slideLayout" Target="../slideLayouts/slideLayout176.xml"/><Relationship Id="rId7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74.xml"/><Relationship Id="rId5" Type="http://schemas.openxmlformats.org/officeDocument/2006/relationships/slideLayout" Target="../slideLayouts/slideLayout173.xml"/><Relationship Id="rId4" Type="http://schemas.openxmlformats.org/officeDocument/2006/relationships/slideLayout" Target="../slideLayouts/slideLayout172.xml"/><Relationship Id="rId3" Type="http://schemas.openxmlformats.org/officeDocument/2006/relationships/slideLayout" Target="../slideLayouts/slideLayout171.xml"/><Relationship Id="rId2" Type="http://schemas.openxmlformats.org/officeDocument/2006/relationships/slideLayout" Target="../slideLayouts/slideLayout170.xml"/><Relationship Id="rId15" Type="http://schemas.openxmlformats.org/officeDocument/2006/relationships/theme" Target="../theme/theme16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79.xml"/><Relationship Id="rId10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69.xml"/></Relationships>
</file>

<file path=ppt/slideMasters/_rels/slideMaster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8.xml"/><Relationship Id="rId8" Type="http://schemas.openxmlformats.org/officeDocument/2006/relationships/slideLayout" Target="../slideLayouts/slideLayout187.xml"/><Relationship Id="rId7" Type="http://schemas.openxmlformats.org/officeDocument/2006/relationships/slideLayout" Target="../slideLayouts/slideLayout186.xml"/><Relationship Id="rId6" Type="http://schemas.openxmlformats.org/officeDocument/2006/relationships/slideLayout" Target="../slideLayouts/slideLayout185.xml"/><Relationship Id="rId5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83.xml"/><Relationship Id="rId3" Type="http://schemas.openxmlformats.org/officeDocument/2006/relationships/slideLayout" Target="../slideLayouts/slideLayout182.xml"/><Relationship Id="rId2" Type="http://schemas.openxmlformats.org/officeDocument/2006/relationships/slideLayout" Target="../slideLayouts/slideLayout181.xml"/><Relationship Id="rId15" Type="http://schemas.openxmlformats.org/officeDocument/2006/relationships/theme" Target="../theme/theme17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90.xml"/><Relationship Id="rId10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0.xml"/></Relationships>
</file>

<file path=ppt/slideMasters/_rels/slideMaster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9.xml"/><Relationship Id="rId8" Type="http://schemas.openxmlformats.org/officeDocument/2006/relationships/slideLayout" Target="../slideLayouts/slideLayout198.xml"/><Relationship Id="rId7" Type="http://schemas.openxmlformats.org/officeDocument/2006/relationships/slideLayout" Target="../slideLayouts/slideLayout197.xml"/><Relationship Id="rId6" Type="http://schemas.openxmlformats.org/officeDocument/2006/relationships/slideLayout" Target="../slideLayouts/slideLayout196.xml"/><Relationship Id="rId5" Type="http://schemas.openxmlformats.org/officeDocument/2006/relationships/slideLayout" Target="../slideLayouts/slideLayout195.xml"/><Relationship Id="rId4" Type="http://schemas.openxmlformats.org/officeDocument/2006/relationships/slideLayout" Target="../slideLayouts/slideLayout194.xml"/><Relationship Id="rId3" Type="http://schemas.openxmlformats.org/officeDocument/2006/relationships/slideLayout" Target="../slideLayouts/slideLayout193.xml"/><Relationship Id="rId2" Type="http://schemas.openxmlformats.org/officeDocument/2006/relationships/slideLayout" Target="../slideLayouts/slideLayout192.xml"/><Relationship Id="rId15" Type="http://schemas.openxmlformats.org/officeDocument/2006/relationships/theme" Target="../theme/theme18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01.xml"/><Relationship Id="rId10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1.xml"/></Relationships>
</file>

<file path=ppt/slideMasters/_rels/slideMaster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0.xml"/><Relationship Id="rId8" Type="http://schemas.openxmlformats.org/officeDocument/2006/relationships/slideLayout" Target="../slideLayouts/slideLayout209.xml"/><Relationship Id="rId7" Type="http://schemas.openxmlformats.org/officeDocument/2006/relationships/slideLayout" Target="../slideLayouts/slideLayout208.xml"/><Relationship Id="rId6" Type="http://schemas.openxmlformats.org/officeDocument/2006/relationships/slideLayout" Target="../slideLayouts/slideLayout207.xml"/><Relationship Id="rId5" Type="http://schemas.openxmlformats.org/officeDocument/2006/relationships/slideLayout" Target="../slideLayouts/slideLayout206.xml"/><Relationship Id="rId4" Type="http://schemas.openxmlformats.org/officeDocument/2006/relationships/slideLayout" Target="../slideLayouts/slideLayout205.xml"/><Relationship Id="rId3" Type="http://schemas.openxmlformats.org/officeDocument/2006/relationships/slideLayout" Target="../slideLayouts/slideLayout204.xml"/><Relationship Id="rId2" Type="http://schemas.openxmlformats.org/officeDocument/2006/relationships/slideLayout" Target="../slideLayouts/slideLayout203.xml"/><Relationship Id="rId15" Type="http://schemas.openxmlformats.org/officeDocument/2006/relationships/theme" Target="../theme/theme19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12.xml"/><Relationship Id="rId10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02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_rels/slideMaster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1.xml"/><Relationship Id="rId8" Type="http://schemas.openxmlformats.org/officeDocument/2006/relationships/slideLayout" Target="../slideLayouts/slideLayout220.xml"/><Relationship Id="rId7" Type="http://schemas.openxmlformats.org/officeDocument/2006/relationships/slideLayout" Target="../slideLayouts/slideLayout219.xml"/><Relationship Id="rId6" Type="http://schemas.openxmlformats.org/officeDocument/2006/relationships/slideLayout" Target="../slideLayouts/slideLayout218.xml"/><Relationship Id="rId5" Type="http://schemas.openxmlformats.org/officeDocument/2006/relationships/slideLayout" Target="../slideLayouts/slideLayout217.xml"/><Relationship Id="rId4" Type="http://schemas.openxmlformats.org/officeDocument/2006/relationships/slideLayout" Target="../slideLayouts/slideLayout216.xml"/><Relationship Id="rId3" Type="http://schemas.openxmlformats.org/officeDocument/2006/relationships/slideLayout" Target="../slideLayouts/slideLayout215.xml"/><Relationship Id="rId2" Type="http://schemas.openxmlformats.org/officeDocument/2006/relationships/slideLayout" Target="../slideLayouts/slideLayout214.xml"/><Relationship Id="rId15" Type="http://schemas.openxmlformats.org/officeDocument/2006/relationships/theme" Target="../theme/theme20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3.xml"/><Relationship Id="rId10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13.xml"/></Relationships>
</file>

<file path=ppt/slideMasters/_rels/slideMaster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2.xml"/><Relationship Id="rId8" Type="http://schemas.openxmlformats.org/officeDocument/2006/relationships/slideLayout" Target="../slideLayouts/slideLayout231.xml"/><Relationship Id="rId7" Type="http://schemas.openxmlformats.org/officeDocument/2006/relationships/slideLayout" Target="../slideLayouts/slideLayout230.xml"/><Relationship Id="rId6" Type="http://schemas.openxmlformats.org/officeDocument/2006/relationships/slideLayout" Target="../slideLayouts/slideLayout229.xml"/><Relationship Id="rId5" Type="http://schemas.openxmlformats.org/officeDocument/2006/relationships/slideLayout" Target="../slideLayouts/slideLayout228.xml"/><Relationship Id="rId4" Type="http://schemas.openxmlformats.org/officeDocument/2006/relationships/slideLayout" Target="../slideLayouts/slideLayout227.xml"/><Relationship Id="rId3" Type="http://schemas.openxmlformats.org/officeDocument/2006/relationships/slideLayout" Target="../slideLayouts/slideLayout226.xml"/><Relationship Id="rId2" Type="http://schemas.openxmlformats.org/officeDocument/2006/relationships/slideLayout" Target="../slideLayouts/slideLayout225.xml"/><Relationship Id="rId16" Type="http://schemas.openxmlformats.org/officeDocument/2006/relationships/theme" Target="../theme/theme21.xml"/><Relationship Id="rId15" Type="http://schemas.openxmlformats.org/officeDocument/2006/relationships/image" Target="../media/image3.jpe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235.xml"/><Relationship Id="rId11" Type="http://schemas.openxmlformats.org/officeDocument/2006/relationships/slideLayout" Target="../slideLayouts/slideLayout234.xml"/><Relationship Id="rId10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24.xml"/></Relationships>
</file>

<file path=ppt/slideMasters/_rels/slideMaster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4.xml"/><Relationship Id="rId8" Type="http://schemas.openxmlformats.org/officeDocument/2006/relationships/slideLayout" Target="../slideLayouts/slideLayout243.xml"/><Relationship Id="rId7" Type="http://schemas.openxmlformats.org/officeDocument/2006/relationships/slideLayout" Target="../slideLayouts/slideLayout242.xml"/><Relationship Id="rId6" Type="http://schemas.openxmlformats.org/officeDocument/2006/relationships/slideLayout" Target="../slideLayouts/slideLayout241.xml"/><Relationship Id="rId5" Type="http://schemas.openxmlformats.org/officeDocument/2006/relationships/slideLayout" Target="../slideLayouts/slideLayout240.xml"/><Relationship Id="rId4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8.xml"/><Relationship Id="rId2" Type="http://schemas.openxmlformats.org/officeDocument/2006/relationships/slideLayout" Target="../slideLayouts/slideLayout237.xml"/><Relationship Id="rId19" Type="http://schemas.openxmlformats.org/officeDocument/2006/relationships/theme" Target="../theme/theme22.xml"/><Relationship Id="rId18" Type="http://schemas.openxmlformats.org/officeDocument/2006/relationships/image" Target="../media/image3.jpeg"/><Relationship Id="rId17" Type="http://schemas.openxmlformats.org/officeDocument/2006/relationships/image" Target="../media/image2.png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250.xml"/><Relationship Id="rId14" Type="http://schemas.openxmlformats.org/officeDocument/2006/relationships/slideLayout" Target="../slideLayouts/slideLayout249.xml"/><Relationship Id="rId13" Type="http://schemas.openxmlformats.org/officeDocument/2006/relationships/slideLayout" Target="../slideLayouts/slideLayout248.xml"/><Relationship Id="rId12" Type="http://schemas.openxmlformats.org/officeDocument/2006/relationships/slideLayout" Target="../slideLayouts/slideLayout247.xml"/><Relationship Id="rId11" Type="http://schemas.openxmlformats.org/officeDocument/2006/relationships/slideLayout" Target="../slideLayouts/slideLayout246.xml"/><Relationship Id="rId10" Type="http://schemas.openxmlformats.org/officeDocument/2006/relationships/slideLayout" Target="../slideLayouts/slideLayout245.xml"/><Relationship Id="rId1" Type="http://schemas.openxmlformats.org/officeDocument/2006/relationships/slideLayout" Target="../slideLayouts/slideLayout236.xml"/></Relationships>
</file>

<file path=ppt/slideMasters/_rels/slideMaster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9.xml"/><Relationship Id="rId8" Type="http://schemas.openxmlformats.org/officeDocument/2006/relationships/slideLayout" Target="../slideLayouts/slideLayout258.xml"/><Relationship Id="rId7" Type="http://schemas.openxmlformats.org/officeDocument/2006/relationships/slideLayout" Target="../slideLayouts/slideLayout257.xml"/><Relationship Id="rId6" Type="http://schemas.openxmlformats.org/officeDocument/2006/relationships/slideLayout" Target="../slideLayouts/slideLayout256.xml"/><Relationship Id="rId5" Type="http://schemas.openxmlformats.org/officeDocument/2006/relationships/slideLayout" Target="../slideLayouts/slideLayout255.xml"/><Relationship Id="rId4" Type="http://schemas.openxmlformats.org/officeDocument/2006/relationships/slideLayout" Target="../slideLayouts/slideLayout254.xml"/><Relationship Id="rId3" Type="http://schemas.openxmlformats.org/officeDocument/2006/relationships/slideLayout" Target="../slideLayouts/slideLayout253.xml"/><Relationship Id="rId2" Type="http://schemas.openxmlformats.org/officeDocument/2006/relationships/slideLayout" Target="../slideLayouts/slideLayout252.xml"/><Relationship Id="rId19" Type="http://schemas.openxmlformats.org/officeDocument/2006/relationships/theme" Target="../theme/theme23.xml"/><Relationship Id="rId18" Type="http://schemas.openxmlformats.org/officeDocument/2006/relationships/image" Target="../media/image3.jpeg"/><Relationship Id="rId17" Type="http://schemas.openxmlformats.org/officeDocument/2006/relationships/image" Target="../media/image2.png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265.xml"/><Relationship Id="rId14" Type="http://schemas.openxmlformats.org/officeDocument/2006/relationships/slideLayout" Target="../slideLayouts/slideLayout264.xml"/><Relationship Id="rId13" Type="http://schemas.openxmlformats.org/officeDocument/2006/relationships/slideLayout" Target="../slideLayouts/slideLayout263.xml"/><Relationship Id="rId12" Type="http://schemas.openxmlformats.org/officeDocument/2006/relationships/slideLayout" Target="../slideLayouts/slideLayout262.xml"/><Relationship Id="rId11" Type="http://schemas.openxmlformats.org/officeDocument/2006/relationships/slideLayout" Target="../slideLayouts/slideLayout261.xml"/><Relationship Id="rId10" Type="http://schemas.openxmlformats.org/officeDocument/2006/relationships/slideLayout" Target="../slideLayouts/slideLayout260.xml"/><Relationship Id="rId1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74.xml"/><Relationship Id="rId8" Type="http://schemas.openxmlformats.org/officeDocument/2006/relationships/slideLayout" Target="../slideLayouts/slideLayout273.xml"/><Relationship Id="rId7" Type="http://schemas.openxmlformats.org/officeDocument/2006/relationships/slideLayout" Target="../slideLayouts/slideLayout272.xml"/><Relationship Id="rId6" Type="http://schemas.openxmlformats.org/officeDocument/2006/relationships/slideLayout" Target="../slideLayouts/slideLayout271.xml"/><Relationship Id="rId5" Type="http://schemas.openxmlformats.org/officeDocument/2006/relationships/slideLayout" Target="../slideLayouts/slideLayout270.xml"/><Relationship Id="rId4" Type="http://schemas.openxmlformats.org/officeDocument/2006/relationships/slideLayout" Target="../slideLayouts/slideLayout269.xml"/><Relationship Id="rId3" Type="http://schemas.openxmlformats.org/officeDocument/2006/relationships/slideLayout" Target="../slideLayouts/slideLayout268.xml"/><Relationship Id="rId2" Type="http://schemas.openxmlformats.org/officeDocument/2006/relationships/slideLayout" Target="../slideLayouts/slideLayout267.xml"/><Relationship Id="rId19" Type="http://schemas.openxmlformats.org/officeDocument/2006/relationships/theme" Target="../theme/theme24.xml"/><Relationship Id="rId18" Type="http://schemas.openxmlformats.org/officeDocument/2006/relationships/image" Target="../media/image3.jpeg"/><Relationship Id="rId17" Type="http://schemas.openxmlformats.org/officeDocument/2006/relationships/image" Target="../media/image2.png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280.xml"/><Relationship Id="rId14" Type="http://schemas.openxmlformats.org/officeDocument/2006/relationships/slideLayout" Target="../slideLayouts/slideLayout279.xml"/><Relationship Id="rId13" Type="http://schemas.openxmlformats.org/officeDocument/2006/relationships/slideLayout" Target="../slideLayouts/slideLayout278.xml"/><Relationship Id="rId12" Type="http://schemas.openxmlformats.org/officeDocument/2006/relationships/slideLayout" Target="../slideLayouts/slideLayout277.xml"/><Relationship Id="rId11" Type="http://schemas.openxmlformats.org/officeDocument/2006/relationships/slideLayout" Target="../slideLayouts/slideLayout276.xml"/><Relationship Id="rId10" Type="http://schemas.openxmlformats.org/officeDocument/2006/relationships/slideLayout" Target="../slideLayouts/slideLayout275.xml"/><Relationship Id="rId1" Type="http://schemas.openxmlformats.org/officeDocument/2006/relationships/slideLayout" Target="../slideLayouts/slideLayout266.xml"/></Relationships>
</file>

<file path=ppt/slideMasters/_rels/slideMaster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89.xml"/><Relationship Id="rId8" Type="http://schemas.openxmlformats.org/officeDocument/2006/relationships/slideLayout" Target="../slideLayouts/slideLayout288.xml"/><Relationship Id="rId7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84.xml"/><Relationship Id="rId3" Type="http://schemas.openxmlformats.org/officeDocument/2006/relationships/slideLayout" Target="../slideLayouts/slideLayout283.xml"/><Relationship Id="rId2" Type="http://schemas.openxmlformats.org/officeDocument/2006/relationships/slideLayout" Target="../slideLayouts/slideLayout282.xml"/><Relationship Id="rId19" Type="http://schemas.openxmlformats.org/officeDocument/2006/relationships/theme" Target="../theme/theme25.xml"/><Relationship Id="rId18" Type="http://schemas.openxmlformats.org/officeDocument/2006/relationships/image" Target="../media/image3.jpeg"/><Relationship Id="rId17" Type="http://schemas.openxmlformats.org/officeDocument/2006/relationships/image" Target="../media/image2.png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295.xml"/><Relationship Id="rId14" Type="http://schemas.openxmlformats.org/officeDocument/2006/relationships/slideLayout" Target="../slideLayouts/slideLayout294.xml"/><Relationship Id="rId13" Type="http://schemas.openxmlformats.org/officeDocument/2006/relationships/slideLayout" Target="../slideLayouts/slideLayout293.xml"/><Relationship Id="rId12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0.xml"/><Relationship Id="rId1" Type="http://schemas.openxmlformats.org/officeDocument/2006/relationships/slideLayout" Target="../slideLayouts/slideLayout281.xml"/></Relationships>
</file>

<file path=ppt/slideMasters/_rels/slideMaster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4.xml"/><Relationship Id="rId8" Type="http://schemas.openxmlformats.org/officeDocument/2006/relationships/slideLayout" Target="../slideLayouts/slideLayout303.xml"/><Relationship Id="rId7" Type="http://schemas.openxmlformats.org/officeDocument/2006/relationships/slideLayout" Target="../slideLayouts/slideLayout302.xml"/><Relationship Id="rId6" Type="http://schemas.openxmlformats.org/officeDocument/2006/relationships/slideLayout" Target="../slideLayouts/slideLayout301.xml"/><Relationship Id="rId5" Type="http://schemas.openxmlformats.org/officeDocument/2006/relationships/slideLayout" Target="../slideLayouts/slideLayout300.xml"/><Relationship Id="rId4" Type="http://schemas.openxmlformats.org/officeDocument/2006/relationships/slideLayout" Target="../slideLayouts/slideLayout299.xml"/><Relationship Id="rId3" Type="http://schemas.openxmlformats.org/officeDocument/2006/relationships/slideLayout" Target="../slideLayouts/slideLayout298.xml"/><Relationship Id="rId2" Type="http://schemas.openxmlformats.org/officeDocument/2006/relationships/slideLayout" Target="../slideLayouts/slideLayout297.xml"/><Relationship Id="rId19" Type="http://schemas.openxmlformats.org/officeDocument/2006/relationships/theme" Target="../theme/theme26.xml"/><Relationship Id="rId18" Type="http://schemas.openxmlformats.org/officeDocument/2006/relationships/image" Target="../media/image3.jpeg"/><Relationship Id="rId17" Type="http://schemas.openxmlformats.org/officeDocument/2006/relationships/image" Target="../media/image2.png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310.xml"/><Relationship Id="rId14" Type="http://schemas.openxmlformats.org/officeDocument/2006/relationships/slideLayout" Target="../slideLayouts/slideLayout309.xml"/><Relationship Id="rId13" Type="http://schemas.openxmlformats.org/officeDocument/2006/relationships/slideLayout" Target="../slideLayouts/slideLayout308.xml"/><Relationship Id="rId12" Type="http://schemas.openxmlformats.org/officeDocument/2006/relationships/slideLayout" Target="../slideLayouts/slideLayout307.xml"/><Relationship Id="rId11" Type="http://schemas.openxmlformats.org/officeDocument/2006/relationships/slideLayout" Target="../slideLayouts/slideLayout306.xml"/><Relationship Id="rId10" Type="http://schemas.openxmlformats.org/officeDocument/2006/relationships/slideLayout" Target="../slideLayouts/slideLayout305.xml"/><Relationship Id="rId1" Type="http://schemas.openxmlformats.org/officeDocument/2006/relationships/slideLayout" Target="../slideLayouts/slideLayout296.xml"/></Relationships>
</file>

<file path=ppt/slideMasters/_rels/slideMaster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9.xml"/><Relationship Id="rId8" Type="http://schemas.openxmlformats.org/officeDocument/2006/relationships/slideLayout" Target="../slideLayouts/slideLayout318.xml"/><Relationship Id="rId7" Type="http://schemas.openxmlformats.org/officeDocument/2006/relationships/slideLayout" Target="../slideLayouts/slideLayout317.xml"/><Relationship Id="rId6" Type="http://schemas.openxmlformats.org/officeDocument/2006/relationships/slideLayout" Target="../slideLayouts/slideLayout316.xml"/><Relationship Id="rId5" Type="http://schemas.openxmlformats.org/officeDocument/2006/relationships/slideLayout" Target="../slideLayouts/slideLayout315.xml"/><Relationship Id="rId4" Type="http://schemas.openxmlformats.org/officeDocument/2006/relationships/slideLayout" Target="../slideLayouts/slideLayout314.xml"/><Relationship Id="rId3" Type="http://schemas.openxmlformats.org/officeDocument/2006/relationships/slideLayout" Target="../slideLayouts/slideLayout313.xml"/><Relationship Id="rId2" Type="http://schemas.openxmlformats.org/officeDocument/2006/relationships/slideLayout" Target="../slideLayouts/slideLayout312.xml"/><Relationship Id="rId19" Type="http://schemas.openxmlformats.org/officeDocument/2006/relationships/theme" Target="../theme/theme27.xml"/><Relationship Id="rId18" Type="http://schemas.openxmlformats.org/officeDocument/2006/relationships/image" Target="../media/image3.jpeg"/><Relationship Id="rId17" Type="http://schemas.openxmlformats.org/officeDocument/2006/relationships/image" Target="../media/image2.png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325.xml"/><Relationship Id="rId14" Type="http://schemas.openxmlformats.org/officeDocument/2006/relationships/slideLayout" Target="../slideLayouts/slideLayout324.xml"/><Relationship Id="rId13" Type="http://schemas.openxmlformats.org/officeDocument/2006/relationships/slideLayout" Target="../slideLayouts/slideLayout323.xml"/><Relationship Id="rId12" Type="http://schemas.openxmlformats.org/officeDocument/2006/relationships/slideLayout" Target="../slideLayouts/slideLayout322.xml"/><Relationship Id="rId11" Type="http://schemas.openxmlformats.org/officeDocument/2006/relationships/slideLayout" Target="../slideLayouts/slideLayout321.xml"/><Relationship Id="rId10" Type="http://schemas.openxmlformats.org/officeDocument/2006/relationships/slideLayout" Target="../slideLayouts/slideLayout320.xml"/><Relationship Id="rId1" Type="http://schemas.openxmlformats.org/officeDocument/2006/relationships/slideLayout" Target="../slideLayouts/slideLayout3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5" Type="http://schemas.openxmlformats.org/officeDocument/2006/relationships/theme" Target="../theme/theme3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5.xml"/><Relationship Id="rId8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2.xml"/><Relationship Id="rId5" Type="http://schemas.openxmlformats.org/officeDocument/2006/relationships/slideLayout" Target="../slideLayouts/slideLayout41.xml"/><Relationship Id="rId4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8.xml"/><Relationship Id="rId15" Type="http://schemas.openxmlformats.org/officeDocument/2006/relationships/theme" Target="../theme/theme4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6.xml"/><Relationship Id="rId1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9.xml"/><Relationship Id="rId15" Type="http://schemas.openxmlformats.org/officeDocument/2006/relationships/theme" Target="../theme/theme5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0.xml"/><Relationship Id="rId15" Type="http://schemas.openxmlformats.org/officeDocument/2006/relationships/theme" Target="../theme/theme6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68.xml"/><Relationship Id="rId1" Type="http://schemas.openxmlformats.org/officeDocument/2006/relationships/slideLayout" Target="../slideLayouts/slideLayout59.xml"/></Relationships>
</file>

<file path=ppt/slideMasters/_rels/slideMaster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5" Type="http://schemas.openxmlformats.org/officeDocument/2006/relationships/theme" Target="../theme/theme7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0.xml"/></Relationships>
</file>

<file path=ppt/slideMasters/_rels/slideMaster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89.xml"/><Relationship Id="rId8" Type="http://schemas.openxmlformats.org/officeDocument/2006/relationships/slideLayout" Target="../slideLayouts/slideLayout88.xml"/><Relationship Id="rId7" Type="http://schemas.openxmlformats.org/officeDocument/2006/relationships/slideLayout" Target="../slideLayouts/slideLayout87.xml"/><Relationship Id="rId6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4.xml"/><Relationship Id="rId3" Type="http://schemas.openxmlformats.org/officeDocument/2006/relationships/slideLayout" Target="../slideLayouts/slideLayout83.xml"/><Relationship Id="rId2" Type="http://schemas.openxmlformats.org/officeDocument/2006/relationships/slideLayout" Target="../slideLayouts/slideLayout82.xml"/><Relationship Id="rId15" Type="http://schemas.openxmlformats.org/officeDocument/2006/relationships/theme" Target="../theme/theme8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1.xml"/></Relationships>
</file>

<file path=ppt/slideMasters/_rels/slideMaster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0.xml"/><Relationship Id="rId8" Type="http://schemas.openxmlformats.org/officeDocument/2006/relationships/slideLayout" Target="../slideLayouts/slideLayout99.xml"/><Relationship Id="rId7" Type="http://schemas.openxmlformats.org/officeDocument/2006/relationships/slideLayout" Target="../slideLayouts/slideLayout98.xml"/><Relationship Id="rId6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5.xml"/><Relationship Id="rId3" Type="http://schemas.openxmlformats.org/officeDocument/2006/relationships/slideLayout" Target="../slideLayouts/slideLayout94.xml"/><Relationship Id="rId2" Type="http://schemas.openxmlformats.org/officeDocument/2006/relationships/slideLayout" Target="../slideLayouts/slideLayout93.xml"/><Relationship Id="rId15" Type="http://schemas.openxmlformats.org/officeDocument/2006/relationships/theme" Target="../theme/theme9.xml"/><Relationship Id="rId14" Type="http://schemas.openxmlformats.org/officeDocument/2006/relationships/image" Target="../media/image3.jpe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9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1027" name="图片 5" descr="organizers.png"/>
            <p:cNvPicPr>
              <a:picLocks noChangeAspect="1"/>
            </p:cNvPicPr>
            <p:nvPr/>
          </p:nvPicPr>
          <p:blipFill>
            <a:blip r:embed="rId16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0" name="图片 7" descr="校徽改.jpg"/>
          <p:cNvPicPr>
            <a:picLocks noChangeAspect="1"/>
          </p:cNvPicPr>
          <p:nvPr/>
        </p:nvPicPr>
        <p:blipFill>
          <a:blip r:embed="rId17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1" name="图片 9" descr="校徽改.jpg"/>
          <p:cNvPicPr>
            <a:picLocks noChangeAspect="1"/>
          </p:cNvPicPr>
          <p:nvPr/>
        </p:nvPicPr>
        <p:blipFill>
          <a:blip r:embed="rId17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42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10243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6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1266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11267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0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2290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12291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4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3314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13315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18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9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4338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14339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42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8" r:id="rId1"/>
    <p:sldLayoutId id="2147483809" r:id="rId2"/>
    <p:sldLayoutId id="2147483810" r:id="rId3"/>
    <p:sldLayoutId id="2147483811" r:id="rId4"/>
    <p:sldLayoutId id="2147483812" r:id="rId5"/>
    <p:sldLayoutId id="2147483813" r:id="rId6"/>
    <p:sldLayoutId id="2147483814" r:id="rId7"/>
    <p:sldLayoutId id="2147483815" r:id="rId8"/>
    <p:sldLayoutId id="2147483816" r:id="rId9"/>
    <p:sldLayoutId id="2147483817" r:id="rId10"/>
    <p:sldLayoutId id="2147483818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5362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15363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366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6386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16387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390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7410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17411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14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8434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18435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38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9458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19459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62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3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50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2051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5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482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20483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6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506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21507" name="图片 5" descr="organizers.png"/>
            <p:cNvPicPr>
              <a:picLocks noChangeAspect="1"/>
            </p:cNvPicPr>
            <p:nvPr/>
          </p:nvPicPr>
          <p:blipFill>
            <a:blip r:embed="rId14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10" name="图片 7" descr="校徽改.jpg"/>
          <p:cNvPicPr>
            <a:picLocks noChangeAspect="1"/>
          </p:cNvPicPr>
          <p:nvPr/>
        </p:nvPicPr>
        <p:blipFill>
          <a:blip r:embed="rId15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11" name="图片 9" descr="校徽改.jpg"/>
          <p:cNvPicPr>
            <a:picLocks noChangeAspect="1"/>
          </p:cNvPicPr>
          <p:nvPr/>
        </p:nvPicPr>
        <p:blipFill>
          <a:blip r:embed="rId15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  <p:sldLayoutId id="214748390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2530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22531" name="图片 5" descr="organizers.png"/>
            <p:cNvPicPr>
              <a:picLocks noChangeAspect="1"/>
            </p:cNvPicPr>
            <p:nvPr/>
          </p:nvPicPr>
          <p:blipFill>
            <a:blip r:embed="rId17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534" name="图片 7" descr="校徽改.jpg"/>
          <p:cNvPicPr>
            <a:picLocks noChangeAspect="1"/>
          </p:cNvPicPr>
          <p:nvPr/>
        </p:nvPicPr>
        <p:blipFill>
          <a:blip r:embed="rId18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5" name="图片 9" descr="校徽改.jpg"/>
          <p:cNvPicPr>
            <a:picLocks noChangeAspect="1"/>
          </p:cNvPicPr>
          <p:nvPr/>
        </p:nvPicPr>
        <p:blipFill>
          <a:blip r:embed="rId18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  <p:sldLayoutId id="2147483917" r:id="rId13"/>
    <p:sldLayoutId id="2147483918" r:id="rId14"/>
    <p:sldLayoutId id="2147483919" r:id="rId1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554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23555" name="图片 5" descr="organizers.png"/>
            <p:cNvPicPr>
              <a:picLocks noChangeAspect="1"/>
            </p:cNvPicPr>
            <p:nvPr/>
          </p:nvPicPr>
          <p:blipFill>
            <a:blip r:embed="rId17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58" name="图片 7" descr="校徽改.jpg"/>
          <p:cNvPicPr>
            <a:picLocks noChangeAspect="1"/>
          </p:cNvPicPr>
          <p:nvPr/>
        </p:nvPicPr>
        <p:blipFill>
          <a:blip r:embed="rId18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9" name="图片 9" descr="校徽改.jpg"/>
          <p:cNvPicPr>
            <a:picLocks noChangeAspect="1"/>
          </p:cNvPicPr>
          <p:nvPr/>
        </p:nvPicPr>
        <p:blipFill>
          <a:blip r:embed="rId18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4578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24579" name="图片 5" descr="organizers.png"/>
            <p:cNvPicPr>
              <a:picLocks noChangeAspect="1"/>
            </p:cNvPicPr>
            <p:nvPr/>
          </p:nvPicPr>
          <p:blipFill>
            <a:blip r:embed="rId17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2" name="图片 7" descr="校徽改.jpg"/>
          <p:cNvPicPr>
            <a:picLocks noChangeAspect="1"/>
          </p:cNvPicPr>
          <p:nvPr/>
        </p:nvPicPr>
        <p:blipFill>
          <a:blip r:embed="rId18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3" name="图片 9" descr="校徽改.jpg"/>
          <p:cNvPicPr>
            <a:picLocks noChangeAspect="1"/>
          </p:cNvPicPr>
          <p:nvPr/>
        </p:nvPicPr>
        <p:blipFill>
          <a:blip r:embed="rId18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  <p:sldLayoutId id="2147483948" r:id="rId12"/>
    <p:sldLayoutId id="2147483949" r:id="rId13"/>
    <p:sldLayoutId id="2147483950" r:id="rId14"/>
    <p:sldLayoutId id="2147483951" r:id="rId1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5602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25603" name="图片 5" descr="organizers.png"/>
            <p:cNvPicPr>
              <a:picLocks noChangeAspect="1"/>
            </p:cNvPicPr>
            <p:nvPr/>
          </p:nvPicPr>
          <p:blipFill>
            <a:blip r:embed="rId17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6" name="图片 7" descr="校徽改.jpg"/>
          <p:cNvPicPr>
            <a:picLocks noChangeAspect="1"/>
          </p:cNvPicPr>
          <p:nvPr/>
        </p:nvPicPr>
        <p:blipFill>
          <a:blip r:embed="rId18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7" name="图片 9" descr="校徽改.jpg"/>
          <p:cNvPicPr>
            <a:picLocks noChangeAspect="1"/>
          </p:cNvPicPr>
          <p:nvPr/>
        </p:nvPicPr>
        <p:blipFill>
          <a:blip r:embed="rId18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53" r:id="rId1"/>
    <p:sldLayoutId id="2147483954" r:id="rId2"/>
    <p:sldLayoutId id="2147483955" r:id="rId3"/>
    <p:sldLayoutId id="2147483956" r:id="rId4"/>
    <p:sldLayoutId id="2147483957" r:id="rId5"/>
    <p:sldLayoutId id="2147483958" r:id="rId6"/>
    <p:sldLayoutId id="2147483959" r:id="rId7"/>
    <p:sldLayoutId id="2147483960" r:id="rId8"/>
    <p:sldLayoutId id="2147483961" r:id="rId9"/>
    <p:sldLayoutId id="2147483962" r:id="rId10"/>
    <p:sldLayoutId id="2147483963" r:id="rId11"/>
    <p:sldLayoutId id="2147483964" r:id="rId12"/>
    <p:sldLayoutId id="2147483965" r:id="rId13"/>
    <p:sldLayoutId id="2147483966" r:id="rId14"/>
    <p:sldLayoutId id="2147483967" r:id="rId1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6626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26627" name="图片 5" descr="organizers.png"/>
            <p:cNvPicPr>
              <a:picLocks noChangeAspect="1"/>
            </p:cNvPicPr>
            <p:nvPr/>
          </p:nvPicPr>
          <p:blipFill>
            <a:blip r:embed="rId17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630" name="图片 7" descr="校徽改.jpg"/>
          <p:cNvPicPr>
            <a:picLocks noChangeAspect="1"/>
          </p:cNvPicPr>
          <p:nvPr/>
        </p:nvPicPr>
        <p:blipFill>
          <a:blip r:embed="rId18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1" name="图片 9" descr="校徽改.jpg"/>
          <p:cNvPicPr>
            <a:picLocks noChangeAspect="1"/>
          </p:cNvPicPr>
          <p:nvPr/>
        </p:nvPicPr>
        <p:blipFill>
          <a:blip r:embed="rId18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  <p:sldLayoutId id="2147483980" r:id="rId12"/>
    <p:sldLayoutId id="2147483981" r:id="rId13"/>
    <p:sldLayoutId id="2147483982" r:id="rId14"/>
    <p:sldLayoutId id="2147483983" r:id="rId1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7650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27651" name="图片 5" descr="organizers.png"/>
            <p:cNvPicPr>
              <a:picLocks noChangeAspect="1"/>
            </p:cNvPicPr>
            <p:nvPr/>
          </p:nvPicPr>
          <p:blipFill>
            <a:blip r:embed="rId17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54" name="图片 7" descr="校徽改.jpg"/>
          <p:cNvPicPr>
            <a:picLocks noChangeAspect="1"/>
          </p:cNvPicPr>
          <p:nvPr/>
        </p:nvPicPr>
        <p:blipFill>
          <a:blip r:embed="rId18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图片 9" descr="校徽改.jpg"/>
          <p:cNvPicPr>
            <a:picLocks noChangeAspect="1"/>
          </p:cNvPicPr>
          <p:nvPr/>
        </p:nvPicPr>
        <p:blipFill>
          <a:blip r:embed="rId18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  <p:sldLayoutId id="2147483996" r:id="rId12"/>
    <p:sldLayoutId id="2147483997" r:id="rId13"/>
    <p:sldLayoutId id="2147483998" r:id="rId14"/>
    <p:sldLayoutId id="2147483999" r:id="rId1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074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3075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8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9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4099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2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5123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6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7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146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6147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50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7170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7171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4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194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8195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8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9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9218" name="组合 7"/>
          <p:cNvGrpSpPr/>
          <p:nvPr/>
        </p:nvGrpSpPr>
        <p:grpSpPr>
          <a:xfrm>
            <a:off x="7000875" y="5000625"/>
            <a:ext cx="2143125" cy="1857375"/>
            <a:chOff x="6715140" y="4857760"/>
            <a:chExt cx="2428860" cy="2000240"/>
          </a:xfrm>
        </p:grpSpPr>
        <p:pic>
          <p:nvPicPr>
            <p:cNvPr id="9219" name="图片 5" descr="organizers.png"/>
            <p:cNvPicPr>
              <a:picLocks noChangeAspect="1"/>
            </p:cNvPicPr>
            <p:nvPr/>
          </p:nvPicPr>
          <p:blipFill>
            <a:blip r:embed="rId13"/>
            <a:srcRect l="82813"/>
            <a:stretch>
              <a:fillRect/>
            </a:stretch>
          </p:blipFill>
          <p:spPr>
            <a:xfrm>
              <a:off x="6786578" y="4857760"/>
              <a:ext cx="2357422" cy="20002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715140" y="5428769"/>
              <a:ext cx="856398" cy="3692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0" y="928664"/>
            <a:ext cx="9144000" cy="1588"/>
          </a:xfrm>
          <a:prstGeom prst="line">
            <a:avLst/>
          </a:prstGeom>
          <a:ln w="73025">
            <a:gradFill flip="none" rotWithShape="1">
              <a:gsLst>
                <a:gs pos="0">
                  <a:srgbClr val="3399FF"/>
                </a:gs>
                <a:gs pos="16000">
                  <a:srgbClr val="00CCCC"/>
                </a:gs>
                <a:gs pos="47000">
                  <a:srgbClr val="9999FF"/>
                </a:gs>
                <a:gs pos="60001">
                  <a:srgbClr val="2E6792"/>
                </a:gs>
                <a:gs pos="71001">
                  <a:srgbClr val="3333CC"/>
                </a:gs>
                <a:gs pos="81000">
                  <a:srgbClr val="1170FF"/>
                </a:gs>
                <a:gs pos="100000">
                  <a:srgbClr val="006699"/>
                </a:gs>
              </a:gsLst>
              <a:lin ang="27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222" name="图片 7" descr="校徽改.jpg"/>
          <p:cNvPicPr>
            <a:picLocks noChangeAspect="1"/>
          </p:cNvPicPr>
          <p:nvPr/>
        </p:nvPicPr>
        <p:blipFill>
          <a:blip r:embed="rId14"/>
          <a:srcRect l="11702" t="43773" r="9573" b="40625"/>
          <a:stretch>
            <a:fillRect/>
          </a:stretch>
        </p:blipFill>
        <p:spPr>
          <a:xfrm>
            <a:off x="1214438" y="285750"/>
            <a:ext cx="2601912" cy="550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9" descr="校徽改.jpg"/>
          <p:cNvPicPr>
            <a:picLocks noChangeAspect="1"/>
          </p:cNvPicPr>
          <p:nvPr/>
        </p:nvPicPr>
        <p:blipFill>
          <a:blip r:embed="rId14"/>
          <a:srcRect l="31773" t="4842" r="28865" b="57355"/>
          <a:stretch>
            <a:fillRect/>
          </a:stretch>
        </p:blipFill>
        <p:spPr>
          <a:xfrm>
            <a:off x="214313" y="0"/>
            <a:ext cx="857250" cy="881063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3600" b="0" i="0" u="none" strike="noStrike" kern="1200" cap="all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0722" name="Picture 3" descr="25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3316" name="Text Box 5"/>
          <p:cNvSpPr txBox="1"/>
          <p:nvPr/>
        </p:nvSpPr>
        <p:spPr>
          <a:xfrm>
            <a:off x="1183640" y="2124710"/>
            <a:ext cx="67767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9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楷体_GB2312" charset="-122"/>
              </a:rPr>
              <a:t>让心灵说话</a:t>
            </a:r>
            <a:endParaRPr lang="zh-CN" altLang="en-US" sz="9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楷体_GB231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649470" y="253365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从课文中找方法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1765" y="4651375"/>
            <a:ext cx="8575675" cy="113728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/>
              <a:t>     </a:t>
            </a:r>
            <a:r>
              <a:rPr lang="zh-CN" altLang="zh-CN" sz="3200"/>
              <a:t>淡黑的起伏的连山，</a:t>
            </a:r>
            <a:r>
              <a:rPr lang="zh-CN" altLang="zh-CN" sz="3200">
                <a:solidFill>
                  <a:srgbClr val="FF0000"/>
                </a:solidFill>
              </a:rPr>
              <a:t>仿佛</a:t>
            </a:r>
            <a:r>
              <a:rPr lang="zh-CN" altLang="zh-CN" sz="3200"/>
              <a:t>是铁的兽脊似的，</a:t>
            </a:r>
            <a:endParaRPr lang="zh-CN" altLang="zh-CN" sz="3200"/>
          </a:p>
          <a:p>
            <a:r>
              <a:rPr lang="zh-CN" altLang="zh-CN" sz="3200"/>
              <a:t>都远远地向船尾跑去了，但</a:t>
            </a:r>
            <a:r>
              <a:rPr lang="zh-CN" altLang="zh-CN" sz="3200">
                <a:solidFill>
                  <a:srgbClr val="FF0000"/>
                </a:solidFill>
              </a:rPr>
              <a:t>我却还以为船慢</a:t>
            </a:r>
            <a:r>
              <a:rPr lang="zh-CN" altLang="zh-CN" sz="3200"/>
              <a:t>。</a:t>
            </a:r>
            <a:endParaRPr lang="zh-CN" altLang="zh-CN" sz="3200"/>
          </a:p>
        </p:txBody>
      </p:sp>
      <p:sp>
        <p:nvSpPr>
          <p:cNvPr id="4" name="文本框 3"/>
          <p:cNvSpPr txBox="1"/>
          <p:nvPr/>
        </p:nvSpPr>
        <p:spPr>
          <a:xfrm>
            <a:off x="177800" y="2999105"/>
            <a:ext cx="8992235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  </a:t>
            </a:r>
            <a:r>
              <a:rPr lang="zh-CN" altLang="en-US" sz="3200"/>
              <a:t>我的很重的心忽而轻松了，身体也</a:t>
            </a:r>
            <a:r>
              <a:rPr lang="zh-CN" altLang="en-US" sz="3200">
                <a:solidFill>
                  <a:srgbClr val="FF0000"/>
                </a:solidFill>
              </a:rPr>
              <a:t>似乎</a:t>
            </a:r>
            <a:endParaRPr lang="zh-CN" altLang="en-US" sz="3200"/>
          </a:p>
          <a:p>
            <a:r>
              <a:rPr lang="zh-CN" altLang="en-US" sz="3200"/>
              <a:t>舒展到说不出的大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51765" y="1076325"/>
            <a:ext cx="9018270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</a:t>
            </a:r>
            <a:r>
              <a:rPr lang="en-US" altLang="zh-CN" sz="3200"/>
              <a:t> </a:t>
            </a:r>
            <a:r>
              <a:rPr lang="zh-CN" altLang="en-US" sz="3200"/>
              <a:t>到下午，我的朋友都去了，戏已经开场了，我</a:t>
            </a:r>
            <a:r>
              <a:rPr lang="zh-CN" altLang="en-US" sz="3200">
                <a:solidFill>
                  <a:srgbClr val="FF0000"/>
                </a:solidFill>
              </a:rPr>
              <a:t>似乎</a:t>
            </a:r>
            <a:r>
              <a:rPr lang="zh-CN" altLang="en-US" sz="3200"/>
              <a:t>听到锣鼓的声音，而且知道他们在戏台下买豆浆喝。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994150" y="337820"/>
            <a:ext cx="43148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dirty="0">
                <a:solidFill>
                  <a:srgbClr val="3333FF"/>
                </a:solidFill>
                <a:latin typeface="Comic Sans MS" panose="030F0702030302020204" pitchFamily="66" charset="0"/>
                <a:sym typeface="+mn-ea"/>
              </a:rPr>
              <a:t>从满分作文中觅灵感</a:t>
            </a:r>
            <a:endParaRPr lang="zh-CN" altLang="en-US" sz="3600" dirty="0">
              <a:solidFill>
                <a:srgbClr val="3333FF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520" y="1565275"/>
            <a:ext cx="13745210" cy="45847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dirty="0">
                <a:solidFill>
                  <a:srgbClr val="FF0000"/>
                </a:solidFill>
                <a:sym typeface="+mn-ea"/>
              </a:rPr>
              <a:t>                                 </a:t>
            </a:r>
            <a:r>
              <a:rPr lang="en-US" altLang="zh-CN" sz="3200" dirty="0">
                <a:solidFill>
                  <a:srgbClr val="CC0099"/>
                </a:solidFill>
                <a:sym typeface="+mn-ea"/>
              </a:rPr>
              <a:t> </a:t>
            </a:r>
            <a:r>
              <a:rPr lang="zh-CN" altLang="en-US" sz="3600" dirty="0">
                <a:solidFill>
                  <a:srgbClr val="CC0099"/>
                </a:solidFill>
                <a:sym typeface="+mn-ea"/>
              </a:rPr>
              <a:t>我最喜欢的一堂语文课</a:t>
            </a:r>
            <a:br>
              <a:rPr lang="zh-CN" altLang="en-US" sz="3600" dirty="0">
                <a:solidFill>
                  <a:srgbClr val="CC0099"/>
                </a:solidFill>
                <a:sym typeface="+mn-ea"/>
              </a:rPr>
            </a:b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       考场上，看到作文题目，我的思绪又回到了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那节让我记忆深刻的语文课上</a:t>
            </a:r>
            <a:r>
              <a:rPr lang="en-US" altLang="zh-CN" sz="3200" dirty="0">
                <a:solidFill>
                  <a:schemeClr val="tx1"/>
                </a:solidFill>
                <a:sym typeface="+mn-ea"/>
              </a:rPr>
              <a:t>——</a:t>
            </a:r>
            <a:br>
              <a:rPr lang="zh-CN" altLang="en-US" sz="3200" dirty="0">
                <a:solidFill>
                  <a:schemeClr val="tx1"/>
                </a:solidFill>
                <a:sym typeface="+mn-ea"/>
              </a:rPr>
            </a:b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      上课铃刚打，教室里就嘈杂起来。同学们紧张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地默背昨天学的</a:t>
            </a:r>
            <a:r>
              <a:rPr lang="en-US" altLang="zh-CN" sz="3200" dirty="0">
                <a:solidFill>
                  <a:schemeClr val="tx1"/>
                </a:solidFill>
                <a:sym typeface="+mn-ea"/>
              </a:rPr>
              <a:t>《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我爱这土地</a:t>
            </a:r>
            <a:r>
              <a:rPr lang="en-US" altLang="zh-CN" sz="3200" dirty="0">
                <a:solidFill>
                  <a:schemeClr val="tx1"/>
                </a:solidFill>
                <a:sym typeface="+mn-ea"/>
              </a:rPr>
              <a:t>》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。我一边背一边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紧张地看着门口，祈祷着老师晚点来到。</a:t>
            </a:r>
            <a:br>
              <a:rPr lang="zh-CN" altLang="en-US" sz="3200" dirty="0">
                <a:solidFill>
                  <a:schemeClr val="tx1"/>
                </a:solidFill>
                <a:sym typeface="+mn-ea"/>
              </a:rPr>
            </a:b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       这时，语文老师踏进教室，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我心里紧张到</a:t>
            </a:r>
            <a:endParaRPr lang="zh-CN" altLang="en-US" sz="3200" dirty="0">
              <a:solidFill>
                <a:srgbClr val="FF0000"/>
              </a:solidFill>
              <a:sym typeface="+mn-ea"/>
            </a:endParaRPr>
          </a:p>
          <a:p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极点：</a:t>
            </a:r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完了，完了，今天早上背的全忘光了</a:t>
            </a:r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……</a:t>
            </a:r>
            <a:endParaRPr lang="en-US" altLang="zh-CN" sz="3200" dirty="0">
              <a:solidFill>
                <a:srgbClr val="FF0000"/>
              </a:solidFill>
              <a:sym typeface="+mn-ea"/>
            </a:endParaRPr>
          </a:p>
          <a:p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要是一会提问就惨了</a:t>
            </a:r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……”</a:t>
            </a:r>
            <a:endParaRPr lang="en-US" altLang="zh-CN" sz="3200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newsfla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62465" name="文本框 1"/>
          <p:cNvSpPr txBox="1"/>
          <p:nvPr/>
        </p:nvSpPr>
        <p:spPr>
          <a:xfrm>
            <a:off x="741363" y="1838325"/>
            <a:ext cx="7564437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966470"/>
            <a:ext cx="1891220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     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老师清了清嗓子，大家背诵的声音停了下来。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果不其然，老师说：</a:t>
            </a:r>
            <a:r>
              <a:rPr lang="en-US" altLang="zh-CN" sz="3200" dirty="0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下面检查课文背诵。</a:t>
            </a:r>
            <a:r>
              <a:rPr lang="en-US" altLang="zh-CN" sz="3200" dirty="0">
                <a:solidFill>
                  <a:schemeClr val="tx1"/>
                </a:solidFill>
                <a:sym typeface="+mn-ea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他锐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利的眼神夹杂着些许鼓励扫视全班，教室里鸦雀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无声，比上自习时还要静。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我偷偷瞅了瞅周围，</a:t>
            </a:r>
            <a:endParaRPr lang="zh-CN" altLang="en-US" sz="3200" dirty="0">
              <a:solidFill>
                <a:srgbClr val="FF0000"/>
              </a:solidFill>
              <a:sym typeface="+mn-ea"/>
            </a:endParaRPr>
          </a:p>
          <a:p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大家的头都快低到桌子上了，都紧张地看着书本。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      老师又突然来了句：</a:t>
            </a:r>
            <a:r>
              <a:rPr lang="en-US" altLang="zh-CN" sz="3200" dirty="0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今天背诵，由同学们提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问我</a:t>
            </a:r>
            <a:r>
              <a:rPr lang="en-US" altLang="zh-CN" sz="3200" dirty="0">
                <a:solidFill>
                  <a:schemeClr val="tx1"/>
                </a:solidFill>
                <a:sym typeface="+mn-ea"/>
              </a:rPr>
              <a:t>”</a:t>
            </a:r>
            <a:r>
              <a:rPr lang="zh-CN" altLang="en-US" sz="3200" dirty="0">
                <a:sym typeface="+mn-ea"/>
              </a:rPr>
              <a:t>。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我们的头在一瞬间都抬了起来，眼睛齐刷</a:t>
            </a:r>
            <a:endParaRPr lang="zh-CN" altLang="en-US" sz="3200" dirty="0">
              <a:solidFill>
                <a:srgbClr val="FF0000"/>
              </a:solidFill>
              <a:sym typeface="+mn-ea"/>
            </a:endParaRPr>
          </a:p>
          <a:p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刷地投向老师，都丈二和尚</a:t>
            </a:r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——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摸不着头脑。我</a:t>
            </a:r>
            <a:endParaRPr lang="zh-CN" altLang="en-US" sz="3200" dirty="0">
              <a:solidFill>
                <a:srgbClr val="FF0000"/>
              </a:solidFill>
              <a:sym typeface="+mn-ea"/>
            </a:endParaRPr>
          </a:p>
          <a:p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把疑问的眼神投向同位，她小声说：</a:t>
            </a:r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老师葫芦里</a:t>
            </a:r>
            <a:endParaRPr lang="zh-CN" altLang="en-US" sz="3200" dirty="0">
              <a:solidFill>
                <a:srgbClr val="FF0000"/>
              </a:solidFill>
              <a:sym typeface="+mn-ea"/>
            </a:endParaRPr>
          </a:p>
          <a:p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卖的什么药呀</a:t>
            </a:r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?”</a:t>
            </a:r>
            <a:endParaRPr lang="zh-CN" altLang="en-US" sz="3200"/>
          </a:p>
          <a:p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4823460" y="551180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910590"/>
            <a:ext cx="9435465" cy="69856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     </a:t>
            </a:r>
            <a:r>
              <a:rPr lang="en-US" altLang="zh-CN" sz="3200" dirty="0">
                <a:solidFill>
                  <a:schemeClr val="tx1"/>
                </a:solidFill>
                <a:sym typeface="+mn-ea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老师接着说：</a:t>
            </a:r>
            <a:r>
              <a:rPr lang="en-US" altLang="zh-CN" sz="3200" dirty="0">
                <a:solidFill>
                  <a:schemeClr val="tx1"/>
                </a:solidFill>
                <a:sym typeface="+mn-ea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背诵一直是同学们的一个难关，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pPr algn="l"/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今天晨读时有个同学问我，老师总是要求同学们背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pPr algn="l"/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诵，自己会不会背</a:t>
            </a:r>
            <a:r>
              <a:rPr lang="en-US" altLang="zh-CN" sz="3200" dirty="0">
                <a:solidFill>
                  <a:schemeClr val="tx1"/>
                </a:solidFill>
                <a:sym typeface="+mn-ea"/>
              </a:rPr>
              <a:t>?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我突然意识到，要让同学们背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pPr algn="l"/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会，首先老师要做出表率，所以，我决定这节课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pPr algn="l"/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由我背诵。</a:t>
            </a:r>
            <a:r>
              <a:rPr lang="en-US" altLang="zh-CN" sz="3200" dirty="0">
                <a:solidFill>
                  <a:schemeClr val="tx1"/>
                </a:solidFill>
                <a:sym typeface="+mn-ea"/>
              </a:rPr>
              <a:t>”</a:t>
            </a:r>
            <a:endParaRPr lang="en-US" altLang="zh-CN" sz="3200" dirty="0">
              <a:solidFill>
                <a:schemeClr val="tx1"/>
              </a:solidFill>
              <a:sym typeface="+mn-ea"/>
            </a:endParaRPr>
          </a:p>
          <a:p>
            <a:pPr algn="l"/>
            <a:r>
              <a:rPr lang="zh-CN" altLang="en-US" sz="3200" dirty="0">
                <a:solidFill>
                  <a:srgbClr val="C00000"/>
                </a:solidFill>
                <a:sym typeface="+mn-ea"/>
              </a:rPr>
              <a:t>      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我们顿时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兴奋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起来，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认真地看着课本，检查老师</a:t>
            </a:r>
            <a:endParaRPr lang="zh-CN" altLang="en-US" sz="3200" dirty="0">
              <a:solidFill>
                <a:srgbClr val="FF0000"/>
              </a:solidFill>
              <a:sym typeface="+mn-ea"/>
            </a:endParaRPr>
          </a:p>
          <a:p>
            <a:pPr algn="l"/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背诵时有没有错误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。　“假如我是一只鸟</a:t>
            </a:r>
            <a:r>
              <a:rPr lang="en-US" altLang="zh-CN" sz="3200" dirty="0">
                <a:solidFill>
                  <a:schemeClr val="tx1"/>
                </a:solidFill>
                <a:sym typeface="+mn-ea"/>
              </a:rPr>
              <a:t>/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我也应该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pPr algn="l"/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用嘶哑的喉咙歌唱</a:t>
            </a:r>
            <a:r>
              <a:rPr lang="en-US" altLang="zh-CN" sz="3200" dirty="0">
                <a:solidFill>
                  <a:schemeClr val="tx1"/>
                </a:solidFill>
                <a:sym typeface="+mn-ea"/>
              </a:rPr>
              <a:t>……”</a:t>
            </a:r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老师富于韵味的声音回荡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pPr algn="l"/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在教室，我们被带入一个崭新的诗歌世界中。这个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pPr algn="l"/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世界里有诗人对祖国深沉的爱，有对侵略者切齿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pPr algn="l"/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的恨，有对处于日本铁蹄蹂躏下祖国深沉的爱，</a:t>
            </a:r>
            <a:endParaRPr lang="zh-CN" altLang="en-US" sz="3200" dirty="0">
              <a:solidFill>
                <a:schemeClr val="tx1"/>
              </a:solidFill>
              <a:sym typeface="+mn-ea"/>
            </a:endParaRPr>
          </a:p>
          <a:p>
            <a:pPr algn="l"/>
            <a:r>
              <a:rPr lang="zh-CN" altLang="en-US" sz="3200" dirty="0">
                <a:solidFill>
                  <a:schemeClr val="tx1"/>
                </a:solidFill>
                <a:sym typeface="+mn-ea"/>
              </a:rPr>
              <a:t>有为国献身的热情</a:t>
            </a:r>
            <a:r>
              <a:rPr lang="en-US" altLang="zh-CN" sz="3200" dirty="0">
                <a:solidFill>
                  <a:schemeClr val="tx1"/>
                </a:solidFill>
                <a:sym typeface="+mn-ea"/>
              </a:rPr>
              <a:t>……</a:t>
            </a:r>
            <a:endParaRPr lang="en-US" altLang="zh-CN" sz="3200" dirty="0">
              <a:solidFill>
                <a:schemeClr val="tx1"/>
              </a:solidFill>
            </a:endParaRPr>
          </a:p>
          <a:p>
            <a:pPr algn="l"/>
            <a:endParaRPr lang="zh-CN" altLang="en-US" sz="3200" dirty="0">
              <a:solidFill>
                <a:schemeClr val="tx1"/>
              </a:solidFill>
            </a:endParaRPr>
          </a:p>
          <a:p>
            <a:endParaRPr lang="zh-CN" altLang="en-US" sz="3200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2710" y="923290"/>
            <a:ext cx="895858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    </a:t>
            </a:r>
            <a:r>
              <a:rPr lang="zh-CN" altLang="en-US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老师背完，我们都还沉浸在声情并茂的背诵中。稍后，教室响起了雷鸣般的掌声。老师脸上绽放开惬意的微笑。此时，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室外，风儿沙沙，鸟儿啾啾。</a:t>
            </a:r>
            <a:endParaRPr lang="en-US" altLang="zh-CN" sz="32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Comic Sans MS" panose="030F0702030302020204" pitchFamily="66" charset="0"/>
                <a:sym typeface="+mn-ea"/>
              </a:rPr>
              <a:t>     这就是我最喜欢的一堂语文课</a:t>
            </a:r>
            <a:endParaRPr lang="zh-CN" altLang="en-US" sz="3200" dirty="0">
              <a:solidFill>
                <a:schemeClr val="tx1"/>
              </a:solidFill>
              <a:latin typeface="Comic Sans MS" panose="030F0702030302020204" pitchFamily="66" charset="0"/>
              <a:sym typeface="+mn-ea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57345" y="347345"/>
            <a:ext cx="38576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心理描写之两招四式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3305" y="1270000"/>
            <a:ext cx="293751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第一招第一式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3305" y="2130425"/>
            <a:ext cx="35490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/>
              <a:t>第一招</a:t>
            </a:r>
            <a:r>
              <a:rPr lang="en-US" altLang="zh-CN" sz="3600"/>
              <a:t>:</a:t>
            </a:r>
            <a:r>
              <a:rPr lang="zh-CN" altLang="en-US" sz="3600"/>
              <a:t>直接刻画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1043305" y="3106420"/>
            <a:ext cx="43148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第一式：内心独白式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5" y="3903980"/>
            <a:ext cx="91440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    </a:t>
            </a:r>
            <a:r>
              <a:rPr lang="zh-CN" altLang="en-US" sz="3200"/>
              <a:t>让心灵说话，把人物心里所想的用语言形式描写出来，直接写我的想法、感受、打算等，实际上有些像自言自语。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95115" y="267335"/>
            <a:ext cx="43148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第一式：内心独白式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-89535" y="912495"/>
            <a:ext cx="102203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    </a:t>
            </a:r>
            <a:r>
              <a:rPr lang="zh-CN" altLang="en-US" sz="3600"/>
              <a:t>语文课开始了，老师把批好的试卷发了下</a:t>
            </a:r>
            <a:endParaRPr lang="zh-CN" altLang="en-US" sz="3600"/>
          </a:p>
          <a:p>
            <a:r>
              <a:rPr lang="zh-CN" altLang="en-US" sz="3600"/>
              <a:t>来。在拿到试卷之前，我</a:t>
            </a:r>
            <a:r>
              <a:rPr lang="zh-CN" altLang="en-US" sz="3600">
                <a:solidFill>
                  <a:srgbClr val="CC0099"/>
                </a:solidFill>
              </a:rPr>
              <a:t>紧张地</a:t>
            </a:r>
            <a:r>
              <a:rPr lang="zh-CN" altLang="en-US" sz="3600"/>
              <a:t>要命，就怕</a:t>
            </a:r>
            <a:endParaRPr lang="zh-CN" altLang="en-US" sz="3600"/>
          </a:p>
          <a:p>
            <a:r>
              <a:rPr lang="zh-CN" altLang="en-US" sz="3600"/>
              <a:t>自己考砸了。试卷拿到手之后，我一看，不</a:t>
            </a:r>
            <a:endParaRPr lang="zh-CN" altLang="en-US" sz="3600"/>
          </a:p>
          <a:p>
            <a:r>
              <a:rPr lang="zh-CN" altLang="en-US" sz="3600"/>
              <a:t>及格！我很是伤心。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0" y="3219450"/>
            <a:ext cx="8913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  </a:t>
            </a:r>
            <a:r>
              <a:rPr lang="zh-CN" altLang="en-US" sz="3600"/>
              <a:t>思考：怎样运用内心独白法把紧张表现出来呢？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95115" y="267335"/>
            <a:ext cx="43148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第一式：内心独白式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114935" y="921385"/>
            <a:ext cx="1049210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   1</a:t>
            </a:r>
            <a:r>
              <a:rPr lang="zh-CN" altLang="en-US" sz="3200"/>
              <a:t>、语文课开始了，老师把批好的试卷发了下</a:t>
            </a:r>
            <a:endParaRPr lang="zh-CN" altLang="en-US" sz="3200"/>
          </a:p>
          <a:p>
            <a:r>
              <a:rPr lang="zh-CN" altLang="en-US" sz="3200"/>
              <a:t>来。在拿到试卷之前，我</a:t>
            </a:r>
            <a:r>
              <a:rPr lang="zh-CN" altLang="en-US" sz="3200">
                <a:solidFill>
                  <a:srgbClr val="CC0099"/>
                </a:solidFill>
              </a:rPr>
              <a:t>紧张地</a:t>
            </a:r>
            <a:r>
              <a:rPr lang="zh-CN" altLang="en-US" sz="3200"/>
              <a:t>要命，我不停地</a:t>
            </a:r>
            <a:endParaRPr lang="zh-CN" altLang="en-US" sz="3200"/>
          </a:p>
          <a:p>
            <a:r>
              <a:rPr lang="zh-CN" altLang="en-US" sz="3200"/>
              <a:t>念叨：</a:t>
            </a:r>
            <a:r>
              <a:rPr lang="en-US" altLang="zh-CN" sz="3200"/>
              <a:t>“</a:t>
            </a:r>
            <a:r>
              <a:rPr lang="zh-CN" altLang="en-US" sz="3200"/>
              <a:t>阿弥托佛，老天啊，佛祖啊，保佑我吧</a:t>
            </a:r>
            <a:r>
              <a:rPr lang="en-US" altLang="zh-CN" sz="3200"/>
              <a:t>!</a:t>
            </a:r>
            <a:endParaRPr lang="en-US" altLang="zh-CN" sz="3200"/>
          </a:p>
          <a:p>
            <a:r>
              <a:rPr lang="zh-CN" altLang="en-US" sz="3200"/>
              <a:t>我再也不刷抖音，不看电视，不打游戏了！都怪</a:t>
            </a:r>
            <a:endParaRPr lang="zh-CN" altLang="en-US" sz="3200"/>
          </a:p>
          <a:p>
            <a:r>
              <a:rPr lang="zh-CN" altLang="en-US" sz="3200"/>
              <a:t>我，考试前一天，我还趁着父母不在家偷看了一个</a:t>
            </a:r>
            <a:endParaRPr lang="zh-CN" altLang="en-US" sz="3200"/>
          </a:p>
          <a:p>
            <a:r>
              <a:rPr lang="zh-CN" altLang="en-US" sz="3200"/>
              <a:t>小时的《知否，知否》</a:t>
            </a:r>
            <a:r>
              <a:rPr lang="en-US" altLang="zh-CN" sz="3200"/>
              <a:t>......</a:t>
            </a:r>
            <a:r>
              <a:rPr lang="zh-CN" altLang="en-US" sz="3200"/>
              <a:t>老师啊，发发慈悲吧，</a:t>
            </a:r>
            <a:endParaRPr lang="zh-CN" altLang="en-US" sz="3200"/>
          </a:p>
          <a:p>
            <a:r>
              <a:rPr lang="zh-CN" altLang="en-US" sz="3200"/>
              <a:t>手下留情，少扣点分，我以后上课一定</a:t>
            </a:r>
            <a:r>
              <a:rPr lang="zh-CN" altLang="en-US" sz="3200">
                <a:sym typeface="+mn-ea"/>
              </a:rPr>
              <a:t>好好听讲，</a:t>
            </a:r>
            <a:endParaRPr lang="zh-CN" altLang="en-US" sz="3200">
              <a:sym typeface="+mn-ea"/>
            </a:endParaRPr>
          </a:p>
          <a:p>
            <a:r>
              <a:rPr lang="zh-CN" altLang="en-US" sz="3200">
                <a:sym typeface="+mn-ea"/>
              </a:rPr>
              <a:t>千万别让我不及格啊！</a:t>
            </a:r>
            <a:r>
              <a:rPr lang="en-US" altLang="zh-CN" sz="3200">
                <a:sym typeface="+mn-ea"/>
              </a:rPr>
              <a:t>” </a:t>
            </a:r>
            <a:endParaRPr lang="zh-CN" altLang="en-US" sz="3200"/>
          </a:p>
          <a:p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14935" y="5863590"/>
            <a:ext cx="89134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940435"/>
            <a:ext cx="9368790" cy="40309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200">
                <a:solidFill>
                  <a:srgbClr val="FF0000"/>
                </a:solidFill>
              </a:rPr>
              <a:t>2.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/>
              <a:t>啊，我才</a:t>
            </a:r>
            <a:r>
              <a:rPr lang="en-US" altLang="zh-CN" sz="3200"/>
              <a:t>84</a:t>
            </a:r>
            <a:r>
              <a:rPr lang="zh-CN" altLang="en-US" sz="3200"/>
              <a:t>分？我的英语从来没考这么差过！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”</a:t>
            </a:r>
            <a:endParaRPr lang="en-US" altLang="zh-CN" sz="3200">
              <a:solidFill>
                <a:srgbClr val="FF0000"/>
              </a:solidFill>
              <a:sym typeface="+mn-ea"/>
            </a:endParaRPr>
          </a:p>
          <a:p>
            <a:pPr algn="l"/>
            <a:r>
              <a:rPr lang="zh-CN" altLang="en-US" sz="3200"/>
              <a:t>这时。我的心里乱哄哄的。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zh-CN" sz="3200">
                <a:sym typeface="+mn-ea"/>
              </a:rPr>
              <a:t>我还能回家吗</a:t>
            </a:r>
            <a:r>
              <a:rPr lang="en-US" altLang="zh-CN" sz="3200">
                <a:sym typeface="+mn-ea"/>
              </a:rPr>
              <a:t>?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>
                <a:sym typeface="+mn-ea"/>
              </a:rPr>
              <a:t>想到</a:t>
            </a:r>
            <a:endParaRPr lang="zh-CN" altLang="en-US" sz="3200">
              <a:sym typeface="+mn-ea"/>
            </a:endParaRPr>
          </a:p>
          <a:p>
            <a:pPr algn="l"/>
            <a:r>
              <a:rPr lang="zh-CN" altLang="en-US" sz="3200">
                <a:sym typeface="+mn-ea"/>
              </a:rPr>
              <a:t>这里，我不禁小声哭了起来</a:t>
            </a:r>
            <a:r>
              <a:rPr lang="en-US" altLang="zh-CN" sz="3200">
                <a:sym typeface="+mn-ea"/>
              </a:rPr>
              <a:t>“</a:t>
            </a:r>
            <a:r>
              <a:rPr lang="zh-CN" altLang="en-US" sz="3200">
                <a:sym typeface="+mn-ea"/>
              </a:rPr>
              <a:t>怎么办？说试卷丢了？</a:t>
            </a:r>
            <a:endParaRPr lang="zh-CN" altLang="en-US" sz="3200">
              <a:sym typeface="+mn-ea"/>
            </a:endParaRPr>
          </a:p>
          <a:p>
            <a:pPr algn="l"/>
            <a:r>
              <a:rPr lang="zh-CN" altLang="en-US" sz="3200">
                <a:sym typeface="+mn-ea"/>
              </a:rPr>
              <a:t>妈妈肯定不会相信的。说老师出错题了？连我自己</a:t>
            </a:r>
            <a:endParaRPr lang="zh-CN" altLang="en-US" sz="3200">
              <a:sym typeface="+mn-ea"/>
            </a:endParaRPr>
          </a:p>
          <a:p>
            <a:pPr algn="l"/>
            <a:r>
              <a:rPr lang="zh-CN" altLang="en-US" sz="3200">
                <a:sym typeface="+mn-ea"/>
              </a:rPr>
              <a:t>都不相信！说老师没讲过？题难？老师给我改错了</a:t>
            </a:r>
            <a:endParaRPr lang="zh-CN" altLang="en-US" sz="3200">
              <a:sym typeface="+mn-ea"/>
            </a:endParaRPr>
          </a:p>
          <a:p>
            <a:pPr algn="l"/>
            <a:r>
              <a:rPr lang="zh-CN" altLang="en-US" sz="3200">
                <a:sym typeface="+mn-ea"/>
              </a:rPr>
              <a:t>？</a:t>
            </a:r>
            <a:r>
              <a:rPr lang="en-US" altLang="zh-CN" sz="3200">
                <a:sym typeface="+mn-ea"/>
              </a:rPr>
              <a:t>”</a:t>
            </a:r>
            <a:r>
              <a:rPr lang="zh-CN" altLang="en-US" sz="3200">
                <a:sym typeface="+mn-ea"/>
              </a:rPr>
              <a:t>说我一时疏忽大意？那就更没法活了！哦。青</a:t>
            </a:r>
            <a:endParaRPr lang="zh-CN" altLang="en-US" sz="3200">
              <a:sym typeface="+mn-ea"/>
            </a:endParaRPr>
          </a:p>
          <a:p>
            <a:pPr algn="l"/>
            <a:r>
              <a:rPr lang="zh-CN" altLang="en-US" sz="3200">
                <a:sym typeface="+mn-ea"/>
              </a:rPr>
              <a:t>天大老爷，你教教我，到底该怎么办，才能不挨</a:t>
            </a:r>
            <a:endParaRPr lang="zh-CN" altLang="en-US" sz="3200">
              <a:sym typeface="+mn-ea"/>
            </a:endParaRPr>
          </a:p>
          <a:p>
            <a:pPr algn="l"/>
            <a:r>
              <a:rPr lang="zh-CN" altLang="en-US" sz="3200">
                <a:sym typeface="+mn-ea"/>
              </a:rPr>
              <a:t>我妈的唠叨？</a:t>
            </a:r>
            <a:endParaRPr lang="zh-CN" altLang="en-US" sz="3200">
              <a:sym typeface="+mn-ea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95115" y="267335"/>
            <a:ext cx="431482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第一式：内心独白式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-89535" y="912495"/>
            <a:ext cx="10220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/>
              <a:t>       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-89535" y="1374775"/>
            <a:ext cx="891349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    2.</a:t>
            </a:r>
            <a:r>
              <a:rPr lang="zh-CN" altLang="en-US" sz="3600"/>
              <a:t>我捧着这</a:t>
            </a:r>
            <a:r>
              <a:rPr lang="zh-CN" altLang="en-US" sz="3600">
                <a:sym typeface="+mn-ea"/>
              </a:rPr>
              <a:t>碗热乎乎的姜汤，一股热流流遍我的全身，我的每一个细胞都被温暖包裹着，这碗姜汤凝聚着老师对我无微不至的关怀和无限深情的爱。我一口气喝了下去，姜汤带着温馨，带着深情流遍了我的每一根血管，它是那么香，那么甜，香甜中又透出令人振奋的辣味，使我全身的血液都沸腾起来了</a:t>
            </a:r>
            <a:r>
              <a:rPr lang="en-US" altLang="zh-CN" sz="3600">
                <a:sym typeface="+mn-ea"/>
              </a:rPr>
              <a:t>......</a:t>
            </a:r>
            <a:r>
              <a:rPr lang="zh-CN" altLang="en-US" sz="3600">
                <a:sym typeface="+mn-ea"/>
              </a:rPr>
              <a:t>顿时，我眼睛发热，鼻子发酸，一颗颗泪珠滚到了腮边。</a:t>
            </a:r>
            <a:r>
              <a:rPr lang="en-US" altLang="zh-CN" sz="3600"/>
              <a:t>  </a:t>
            </a:r>
            <a:endParaRPr lang="zh-CN" altLang="en-US" sz="36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8369" name="Line 3"/>
          <p:cNvSpPr/>
          <p:nvPr/>
        </p:nvSpPr>
        <p:spPr>
          <a:xfrm>
            <a:off x="904875" y="6102350"/>
            <a:ext cx="7291388" cy="1588"/>
          </a:xfrm>
          <a:prstGeom prst="line">
            <a:avLst/>
          </a:prstGeom>
          <a:ln w="57150" cap="flat" cmpd="thinThick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5305425" y="196850"/>
            <a:ext cx="309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endParaRPr lang="zh-CN" altLang="zh-CN" sz="3600"/>
          </a:p>
        </p:txBody>
      </p:sp>
      <p:sp>
        <p:nvSpPr>
          <p:cNvPr id="3" name="文本框 2"/>
          <p:cNvSpPr txBox="1"/>
          <p:nvPr/>
        </p:nvSpPr>
        <p:spPr>
          <a:xfrm>
            <a:off x="904240" y="1298575"/>
            <a:ext cx="82391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600">
                <a:solidFill>
                  <a:srgbClr val="FF0000"/>
                </a:solidFill>
              </a:rPr>
              <a:t>读词语：</a:t>
            </a:r>
            <a:endParaRPr lang="zh-CN" altLang="en-US" sz="3600">
              <a:solidFill>
                <a:srgbClr val="FF0000"/>
              </a:solidFill>
            </a:endParaRPr>
          </a:p>
          <a:p>
            <a:pPr algn="l"/>
            <a:r>
              <a:rPr lang="zh-CN" altLang="en-US" sz="3600">
                <a:solidFill>
                  <a:srgbClr val="FF0000"/>
                </a:solidFill>
              </a:rPr>
              <a:t>悲喜交加       依依不舍        心花怒放</a:t>
            </a:r>
            <a:endParaRPr lang="zh-CN" altLang="en-US" sz="3600">
              <a:solidFill>
                <a:srgbClr val="FF0000"/>
              </a:solidFill>
            </a:endParaRPr>
          </a:p>
          <a:p>
            <a:pPr algn="l"/>
            <a:r>
              <a:rPr lang="zh-CN" altLang="en-US" sz="3600">
                <a:solidFill>
                  <a:srgbClr val="FF0000"/>
                </a:solidFill>
              </a:rPr>
              <a:t>忐忑不安       心急如焚         欣喜若狂</a:t>
            </a:r>
            <a:endParaRPr lang="zh-CN" altLang="en-US" sz="3600">
              <a:solidFill>
                <a:srgbClr val="FF0000"/>
              </a:solidFill>
            </a:endParaRPr>
          </a:p>
          <a:p>
            <a:pPr algn="l"/>
            <a:r>
              <a:rPr lang="zh-CN" altLang="en-US" sz="3600">
                <a:solidFill>
                  <a:srgbClr val="FF0000"/>
                </a:solidFill>
              </a:rPr>
              <a:t>喜出望外       怒火中烧        魂飞魄散</a:t>
            </a:r>
            <a:endParaRPr lang="zh-CN" altLang="en-US" sz="3600">
              <a:solidFill>
                <a:srgbClr val="FF0000"/>
              </a:solidFill>
            </a:endParaRPr>
          </a:p>
          <a:p>
            <a:pPr algn="l"/>
            <a:r>
              <a:rPr lang="zh-CN" altLang="en-US" sz="3600">
                <a:solidFill>
                  <a:srgbClr val="FF0000"/>
                </a:solidFill>
              </a:rPr>
              <a:t>惊心动魄       勃然大怒        心有余悸</a:t>
            </a:r>
            <a:endParaRPr lang="zh-CN" altLang="en-US" sz="3600">
              <a:solidFill>
                <a:srgbClr val="FF0000"/>
              </a:solidFill>
            </a:endParaRPr>
          </a:p>
          <a:p>
            <a:pPr algn="l"/>
            <a:r>
              <a:rPr lang="zh-CN" altLang="en-US" sz="3600">
                <a:solidFill>
                  <a:srgbClr val="FF0000"/>
                </a:solidFill>
              </a:rPr>
              <a:t>心旷神怡       神采飞扬        心猿意马   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83920" y="1339850"/>
            <a:ext cx="29375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FF0000"/>
                </a:solidFill>
                <a:sym typeface="+mn-ea"/>
              </a:rPr>
              <a:t>第一招第二式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4429125" y="1339850"/>
            <a:ext cx="247840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/>
              <a:t>梦幻想象法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0" y="2275840"/>
            <a:ext cx="8905875" cy="341503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/>
              <a:t>       </a:t>
            </a:r>
            <a:r>
              <a:rPr lang="zh-CN" altLang="en-US" sz="3600"/>
              <a:t>即借助梦境幻觉来反映内心世界。幻觉</a:t>
            </a:r>
            <a:endParaRPr lang="zh-CN" altLang="en-US" sz="3600"/>
          </a:p>
          <a:p>
            <a:pPr algn="l"/>
            <a:r>
              <a:rPr lang="zh-CN" altLang="en-US" sz="3600"/>
              <a:t>能折射出人物的心愿或思想感情。人在特定</a:t>
            </a:r>
            <a:endParaRPr lang="zh-CN" altLang="en-US" sz="3600"/>
          </a:p>
          <a:p>
            <a:pPr algn="l"/>
            <a:r>
              <a:rPr lang="zh-CN" altLang="en-US" sz="3600"/>
              <a:t>的状态下，耳边或眼前会出现虚幻的画面或</a:t>
            </a:r>
            <a:endParaRPr lang="zh-CN" altLang="en-US" sz="3600"/>
          </a:p>
          <a:p>
            <a:pPr algn="l"/>
            <a:r>
              <a:rPr lang="zh-CN" altLang="en-US" sz="3600"/>
              <a:t>声音，而这往往是自己最想或最怕听到的和</a:t>
            </a:r>
            <a:endParaRPr lang="zh-CN" altLang="en-US" sz="3600"/>
          </a:p>
          <a:p>
            <a:pPr algn="l"/>
            <a:r>
              <a:rPr lang="zh-CN" altLang="en-US" sz="3600"/>
              <a:t>看到的，如果讲这些内容详细</a:t>
            </a:r>
            <a:r>
              <a:rPr lang="zh-CN" altLang="en-US" sz="3600">
                <a:sym typeface="+mn-ea"/>
              </a:rPr>
              <a:t>准确地描绘出</a:t>
            </a:r>
            <a:endParaRPr lang="zh-CN" altLang="en-US" sz="3600">
              <a:sym typeface="+mn-ea"/>
            </a:endParaRPr>
          </a:p>
          <a:p>
            <a:pPr algn="l"/>
            <a:r>
              <a:rPr lang="zh-CN" altLang="en-US" sz="3600">
                <a:sym typeface="+mn-ea"/>
              </a:rPr>
              <a:t>来，就是当时人们内心的最好写照。</a:t>
            </a:r>
            <a:endParaRPr lang="zh-CN" altLang="en-US" sz="360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36975" y="351790"/>
            <a:ext cx="3098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endParaRPr lang="zh-CN" altLang="en-US" sz="3600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21430" y="351790"/>
            <a:ext cx="319786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第一招第二式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 __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35" y="907415"/>
            <a:ext cx="914336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/>
              <a:t>       </a:t>
            </a:r>
            <a:r>
              <a:rPr lang="zh-CN" altLang="en-US" sz="3200"/>
              <a:t>火柴燃起来了，发出亮光来了。亮光落在墙上， 那儿忽然变得像薄纱那么透明，她可以一直看到屋里。桌上铺着雪白的台布，摆着精致的盘子和碗，肚子里填满了苹果和梅子的烤鹅正冒着香气。更妙的是这只鹅从盘子里跳下来，背上插着刀和叉，摇摇摆摆地在地板上走着，一直向这个穷苦的小女孩走来。</a:t>
            </a:r>
            <a:endParaRPr lang="zh-CN" altLang="en-US" sz="3200"/>
          </a:p>
          <a:p>
            <a:r>
              <a:rPr lang="en-US" altLang="zh-CN" sz="3200"/>
              <a:t>                                     ——</a:t>
            </a:r>
            <a:r>
              <a:rPr lang="zh-CN" altLang="en-US" sz="3200"/>
              <a:t>《卖火柴的小女孩》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3973830" y="385445"/>
            <a:ext cx="46094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第一招第二式</a:t>
            </a:r>
            <a:r>
              <a:rPr lang="en-US" altLang="zh-CN" sz="2800">
                <a:solidFill>
                  <a:srgbClr val="FF0000"/>
                </a:solidFill>
                <a:sym typeface="+mn-ea"/>
              </a:rPr>
              <a:t> __</a:t>
            </a:r>
            <a:r>
              <a:rPr lang="zh-CN" altLang="zh-CN" sz="2800">
                <a:solidFill>
                  <a:srgbClr val="FF0000"/>
                </a:solidFill>
                <a:sym typeface="+mn-ea"/>
              </a:rPr>
              <a:t>梦幻想象法</a:t>
            </a:r>
            <a:endParaRPr lang="zh-CN" altLang="zh-CN" sz="28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35" y="890270"/>
            <a:ext cx="9142730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/>
              <a:t>       </a:t>
            </a:r>
            <a:r>
              <a:rPr lang="zh-CN" altLang="en-US" sz="3200"/>
              <a:t>她又擦着了一根火柴。这一回，她坐在美丽的圣诞树下。这棵圣诞树，比她去年圣诞节透过富商家的玻璃门看到的还要大，还要美。翠绿的树枝上点着几千支明晃晃的蜡烛，许多幅美丽的彩色画片，跟挂在商店橱窗里的一个样，在向她眨眼睛。小女孩向画片伸出手去。这时候，火柴又灭了。只见圣诞树上的烛光越升越高，最后成了在天空中闪烁的星星。有一颗星星落下来了，在天空中划出了一道细长的红光。</a:t>
            </a:r>
            <a:endParaRPr lang="zh-CN" altLang="en-US" sz="3200"/>
          </a:p>
          <a:p>
            <a:r>
              <a:rPr lang="zh-CN" altLang="en-US" sz="3200"/>
              <a:t>                          </a:t>
            </a:r>
            <a:r>
              <a:rPr lang="en-US" altLang="zh-CN" sz="3200">
                <a:sym typeface="+mn-ea"/>
              </a:rPr>
              <a:t>——</a:t>
            </a:r>
            <a:r>
              <a:rPr lang="zh-CN" altLang="en-US" sz="3200">
                <a:sym typeface="+mn-ea"/>
              </a:rPr>
              <a:t>《卖火柴的小女孩》</a:t>
            </a:r>
            <a:endParaRPr lang="zh-CN" altLang="en-US" sz="3200"/>
          </a:p>
          <a:p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3903980" y="306705"/>
            <a:ext cx="52393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第一招第二式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 __</a:t>
            </a:r>
            <a:r>
              <a:rPr lang="zh-CN" altLang="zh-CN" sz="3200">
                <a:solidFill>
                  <a:srgbClr val="FF0000"/>
                </a:solidFill>
                <a:sym typeface="+mn-ea"/>
              </a:rPr>
              <a:t>梦幻想象法</a:t>
            </a:r>
            <a:endParaRPr lang="zh-CN" altLang="en-US" sz="320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5120" y="1144905"/>
            <a:ext cx="849439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sym typeface="+mn-ea"/>
              </a:rPr>
              <a:t>     </a:t>
            </a:r>
            <a:r>
              <a:rPr lang="zh-CN" altLang="en-US" sz="3600">
                <a:sym typeface="+mn-ea"/>
              </a:rPr>
              <a:t>语文课开始了，老师把批好的试卷发了下来。在拿到试卷之前，我</a:t>
            </a:r>
            <a:r>
              <a:rPr lang="zh-CN" altLang="en-US" sz="3600">
                <a:solidFill>
                  <a:srgbClr val="CC0099"/>
                </a:solidFill>
                <a:sym typeface="+mn-ea"/>
              </a:rPr>
              <a:t>紧张地</a:t>
            </a:r>
            <a:r>
              <a:rPr lang="zh-CN" altLang="en-US" sz="3600">
                <a:sym typeface="+mn-ea"/>
              </a:rPr>
              <a:t>要命，（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我好像</a:t>
            </a:r>
            <a:r>
              <a:rPr lang="zh-CN" altLang="en-US" sz="3600">
                <a:sym typeface="+mn-ea"/>
              </a:rPr>
              <a:t>）</a:t>
            </a:r>
            <a:r>
              <a:rPr lang="zh-CN" altLang="en-US" sz="3600">
                <a:sym typeface="+mn-ea"/>
              </a:rPr>
              <a:t>看见满试卷鲜红的叉组成一张巨大的网向我卷来，使我不能动弹，不能呼吸，不能喘息。我又仿佛看到了老师满面的怒容，仿佛听到了父母悲伤的叹息和旁人的嘲笑声。</a:t>
            </a:r>
            <a:endParaRPr lang="en-US" altLang="zh-CN" sz="360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73500" y="394335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第一招第二式：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21170" y="394335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ym typeface="+mn-ea"/>
              </a:rPr>
              <a:t>梦幻想象法</a:t>
            </a:r>
            <a:endParaRPr lang="zh-CN" altLang="en-US" sz="3200">
              <a:sym typeface="+mn-ea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9700" y="939800"/>
            <a:ext cx="38576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第二招：简接刻画法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635" y="1791335"/>
            <a:ext cx="91363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第一式：语言行动式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——</a:t>
            </a:r>
            <a:endParaRPr lang="en-US" altLang="zh-CN" sz="3200">
              <a:solidFill>
                <a:srgbClr val="FF0000"/>
              </a:solidFill>
              <a:sym typeface="+mn-ea"/>
            </a:endParaRPr>
          </a:p>
          <a:p>
            <a:pPr algn="l"/>
            <a:endParaRPr lang="zh-CN" altLang="en-US" sz="3200">
              <a:solidFill>
                <a:srgbClr val="FF0000"/>
              </a:solidFill>
              <a:sym typeface="+mn-ea"/>
            </a:endParaRPr>
          </a:p>
          <a:p>
            <a:pPr algn="l"/>
            <a:r>
              <a:rPr lang="zh-CN" altLang="en-US" sz="3200">
                <a:sym typeface="+mn-ea"/>
              </a:rPr>
              <a:t>     人物个性鲜明的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语言和动作</a:t>
            </a:r>
            <a:r>
              <a:rPr lang="zh-CN" altLang="en-US" sz="3200">
                <a:sym typeface="+mn-ea"/>
              </a:rPr>
              <a:t>往往能传神地体现出人物的心理，恰当地借助语言、动作、神态等</a:t>
            </a:r>
            <a:endParaRPr lang="zh-CN" altLang="en-US" sz="3200">
              <a:sym typeface="+mn-ea"/>
            </a:endParaRPr>
          </a:p>
          <a:p>
            <a:pPr algn="l"/>
            <a:r>
              <a:rPr lang="zh-CN" altLang="en-US" sz="3200">
                <a:sym typeface="+mn-ea"/>
              </a:rPr>
              <a:t>描写方法，更能体现出人物内心的喜、怒、哀、</a:t>
            </a:r>
            <a:endParaRPr lang="zh-CN" altLang="en-US" sz="3200">
              <a:sym typeface="+mn-ea"/>
            </a:endParaRPr>
          </a:p>
          <a:p>
            <a:pPr algn="l"/>
            <a:r>
              <a:rPr lang="zh-CN" altLang="en-US" sz="3200">
                <a:sym typeface="+mn-ea"/>
              </a:rPr>
              <a:t>乐、惧。</a:t>
            </a:r>
            <a:endParaRPr lang="en-US" altLang="zh-CN" sz="3200">
              <a:sym typeface="+mn-ea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96360" y="238760"/>
            <a:ext cx="22244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语言行动式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0" y="1002665"/>
            <a:ext cx="9165590" cy="30460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200">
                <a:solidFill>
                  <a:schemeClr val="tx1"/>
                </a:solidFill>
              </a:rPr>
              <a:t>1.  </a:t>
            </a:r>
            <a:r>
              <a:rPr lang="zh-CN" altLang="en-US" sz="3200">
                <a:solidFill>
                  <a:schemeClr val="tx1"/>
                </a:solidFill>
              </a:rPr>
              <a:t>试卷静静地反躺在桌子上，我用有点颤抖的手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rgbClr val="FF0000"/>
                </a:solidFill>
              </a:rPr>
              <a:t>掀开</a:t>
            </a:r>
            <a:r>
              <a:rPr lang="zh-CN" altLang="en-US" sz="3200">
                <a:solidFill>
                  <a:schemeClr val="tx1"/>
                </a:solidFill>
              </a:rPr>
              <a:t>试卷，一个鲜红的</a:t>
            </a:r>
            <a:r>
              <a:rPr lang="en-US" altLang="zh-CN" sz="3200">
                <a:solidFill>
                  <a:schemeClr val="tx1"/>
                </a:solidFill>
              </a:rPr>
              <a:t>“5”</a:t>
            </a:r>
            <a:r>
              <a:rPr lang="zh-CN" altLang="en-US" sz="3200">
                <a:solidFill>
                  <a:schemeClr val="tx1"/>
                </a:solidFill>
              </a:rPr>
              <a:t>字映入我的眼帘。我的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手一</a:t>
            </a:r>
            <a:r>
              <a:rPr lang="zh-CN" altLang="en-US" sz="3200">
                <a:solidFill>
                  <a:srgbClr val="FF0000"/>
                </a:solidFill>
              </a:rPr>
              <a:t>抖</a:t>
            </a:r>
            <a:r>
              <a:rPr lang="zh-CN" altLang="en-US" sz="3200">
                <a:solidFill>
                  <a:schemeClr val="tx1"/>
                </a:solidFill>
              </a:rPr>
              <a:t>，试卷又合上了。我一</a:t>
            </a:r>
            <a:r>
              <a:rPr lang="zh-CN" altLang="en-US" sz="3200">
                <a:solidFill>
                  <a:srgbClr val="FF0000"/>
                </a:solidFill>
              </a:rPr>
              <a:t>咬牙</a:t>
            </a:r>
            <a:r>
              <a:rPr lang="zh-CN" altLang="en-US" sz="3200">
                <a:solidFill>
                  <a:schemeClr val="tx1"/>
                </a:solidFill>
              </a:rPr>
              <a:t>，把手</a:t>
            </a:r>
            <a:r>
              <a:rPr lang="zh-CN" altLang="en-US" sz="3200">
                <a:solidFill>
                  <a:srgbClr val="FF0000"/>
                </a:solidFill>
              </a:rPr>
              <a:t>伸到</a:t>
            </a:r>
            <a:r>
              <a:rPr lang="zh-CN" altLang="en-US" sz="3200">
                <a:solidFill>
                  <a:schemeClr val="tx1"/>
                </a:solidFill>
              </a:rPr>
              <a:t>试卷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底下，用力一</a:t>
            </a:r>
            <a:r>
              <a:rPr lang="zh-CN" altLang="en-US" sz="3200">
                <a:solidFill>
                  <a:srgbClr val="FF0000"/>
                </a:solidFill>
              </a:rPr>
              <a:t>翻</a:t>
            </a:r>
            <a:r>
              <a:rPr lang="zh-CN" altLang="en-US" sz="3200">
                <a:solidFill>
                  <a:schemeClr val="tx1"/>
                </a:solidFill>
              </a:rPr>
              <a:t>，随着</a:t>
            </a:r>
            <a:r>
              <a:rPr lang="en-US" altLang="zh-CN" sz="3200">
                <a:solidFill>
                  <a:schemeClr val="tx1"/>
                </a:solidFill>
              </a:rPr>
              <a:t>“</a:t>
            </a:r>
            <a:r>
              <a:rPr lang="zh-CN" altLang="en-US" sz="3200">
                <a:solidFill>
                  <a:schemeClr val="tx1"/>
                </a:solidFill>
              </a:rPr>
              <a:t>啪</a:t>
            </a:r>
            <a:r>
              <a:rPr lang="en-US" altLang="zh-CN" sz="3200">
                <a:solidFill>
                  <a:schemeClr val="tx1"/>
                </a:solidFill>
              </a:rPr>
              <a:t>”</a:t>
            </a:r>
            <a:r>
              <a:rPr lang="zh-CN" altLang="en-US" sz="3200">
                <a:solidFill>
                  <a:schemeClr val="tx1"/>
                </a:solidFill>
              </a:rPr>
              <a:t>的一声，我</a:t>
            </a:r>
            <a:r>
              <a:rPr lang="zh-CN" altLang="en-US" sz="3200">
                <a:solidFill>
                  <a:srgbClr val="FF0000"/>
                </a:solidFill>
              </a:rPr>
              <a:t>看</a:t>
            </a:r>
            <a:r>
              <a:rPr lang="zh-CN" altLang="en-US" sz="3200">
                <a:solidFill>
                  <a:schemeClr val="tx1"/>
                </a:solidFill>
              </a:rPr>
              <a:t>到了我的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分数</a:t>
            </a:r>
            <a:r>
              <a:rPr lang="en-US" altLang="zh-CN" sz="3200">
                <a:solidFill>
                  <a:schemeClr val="tx1"/>
                </a:solidFill>
              </a:rPr>
              <a:t>——58</a:t>
            </a:r>
            <a:r>
              <a:rPr lang="zh-CN" altLang="en-US" sz="3200">
                <a:solidFill>
                  <a:schemeClr val="tx1"/>
                </a:solidFill>
              </a:rPr>
              <a:t>！可怜的</a:t>
            </a:r>
            <a:r>
              <a:rPr lang="en-US" altLang="zh-CN" sz="3200">
                <a:solidFill>
                  <a:schemeClr val="tx1"/>
                </a:solidFill>
              </a:rPr>
              <a:t>58</a:t>
            </a:r>
            <a:r>
              <a:rPr lang="zh-CN" altLang="en-US" sz="3200">
                <a:solidFill>
                  <a:schemeClr val="tx1"/>
                </a:solidFill>
              </a:rPr>
              <a:t>！还差两分就及格了啊！</a:t>
            </a:r>
            <a:r>
              <a:rPr lang="en-US" altLang="zh-CN" sz="3200">
                <a:solidFill>
                  <a:schemeClr val="tx1"/>
                </a:solidFill>
              </a:rPr>
              <a:t> </a:t>
            </a:r>
            <a:endParaRPr lang="en-US" altLang="zh-CN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我</a:t>
            </a:r>
            <a:r>
              <a:rPr lang="zh-CN" altLang="en-US" sz="3200">
                <a:solidFill>
                  <a:srgbClr val="FF0000"/>
                </a:solidFill>
              </a:rPr>
              <a:t>唉</a:t>
            </a:r>
            <a:r>
              <a:rPr lang="zh-CN" altLang="en-US" sz="3200">
                <a:solidFill>
                  <a:schemeClr val="tx1"/>
                </a:solidFill>
              </a:rPr>
              <a:t>的一声便</a:t>
            </a:r>
            <a:r>
              <a:rPr lang="zh-CN" altLang="en-US" sz="3200">
                <a:solidFill>
                  <a:srgbClr val="FF0000"/>
                </a:solidFill>
              </a:rPr>
              <a:t>瘫</a:t>
            </a:r>
            <a:r>
              <a:rPr lang="zh-CN" altLang="en-US" sz="3200">
                <a:solidFill>
                  <a:schemeClr val="tx1"/>
                </a:solidFill>
              </a:rPr>
              <a:t>在了桌上。</a:t>
            </a:r>
            <a:endParaRPr lang="zh-CN" altLang="en-US" sz="32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3525" y="1010285"/>
            <a:ext cx="8757285" cy="30460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第二招第二式：环境衬托法</a:t>
            </a:r>
            <a:r>
              <a:rPr lang="en-US" altLang="zh-CN" sz="3200">
                <a:solidFill>
                  <a:srgbClr val="FF0000"/>
                </a:solidFill>
              </a:rPr>
              <a:t>——</a:t>
            </a:r>
            <a:endParaRPr lang="en-US" altLang="zh-CN" sz="3200">
              <a:solidFill>
                <a:srgbClr val="FF0000"/>
              </a:solidFill>
            </a:endParaRPr>
          </a:p>
          <a:p>
            <a:endParaRPr lang="en-US" altLang="zh-CN" sz="3200">
              <a:solidFill>
                <a:srgbClr val="FF0000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不同的心情看不同的景物，会产生不同的感受。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因此，人的眼睛能根据自己的心情，随主观感受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选择景物，这些在特定感受笼罩下的景物描写下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来，就能充分表现人物的心理状态。</a:t>
            </a:r>
            <a:endParaRPr lang="zh-CN" altLang="en-US" sz="32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806825" y="337820"/>
            <a:ext cx="508254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第二招第二式：环境衬托法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7645" y="1057910"/>
            <a:ext cx="8757285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场景一：</a:t>
            </a:r>
            <a:r>
              <a:rPr lang="zh-CN" altLang="en-US" sz="3200"/>
              <a:t>得知我期末考试成绩非常优秀，马上将</a:t>
            </a:r>
            <a:endParaRPr lang="zh-CN" altLang="en-US" sz="3200"/>
          </a:p>
          <a:p>
            <a:pPr algn="l"/>
            <a:r>
              <a:rPr lang="zh-CN" altLang="en-US" sz="3200"/>
              <a:t>受到奖励，我心里高兴极了</a:t>
            </a:r>
            <a:endParaRPr lang="en-US" altLang="zh-CN" sz="3200"/>
          </a:p>
        </p:txBody>
      </p:sp>
      <p:sp>
        <p:nvSpPr>
          <p:cNvPr id="5" name="文本框 4"/>
          <p:cNvSpPr txBox="1"/>
          <p:nvPr/>
        </p:nvSpPr>
        <p:spPr>
          <a:xfrm>
            <a:off x="207645" y="2134235"/>
            <a:ext cx="9147810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600">
                <a:solidFill>
                  <a:schemeClr val="accent2"/>
                </a:solidFill>
                <a:sym typeface="+mn-ea"/>
              </a:rPr>
              <a:t>      </a:t>
            </a:r>
            <a:r>
              <a:rPr lang="zh-CN" altLang="en-US" sz="3200">
                <a:solidFill>
                  <a:schemeClr val="accent2"/>
                </a:solidFill>
                <a:sym typeface="+mn-ea"/>
              </a:rPr>
              <a:t>得知我期末考试成绩非常优秀，马上将受到奖励，我心里高兴极了。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窗外的树叶在风中摇摆，好像在为我舞蹈；鸟儿在空中欢叫，好像也在为我歌唱；花园里的花儿绽放，好像也在为我点赞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......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  <a:p>
            <a:endParaRPr lang="zh-CN" altLang="en-US" sz="32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771265" y="253365"/>
            <a:ext cx="58064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环境衬托法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———-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-635" y="983615"/>
            <a:ext cx="89890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场景二：</a:t>
            </a:r>
            <a:r>
              <a:rPr lang="zh-CN" altLang="en-US" sz="3200">
                <a:sym typeface="+mn-ea"/>
              </a:rPr>
              <a:t>得知我期末考试成绩下降厉害，又得挨妈妈批评，我心里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糟糕</a:t>
            </a:r>
            <a:r>
              <a:rPr lang="zh-CN" altLang="en-US" sz="3200">
                <a:sym typeface="+mn-ea"/>
              </a:rPr>
              <a:t>极了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00660" y="2195830"/>
            <a:ext cx="9165590" cy="20612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>
                <a:sym typeface="+mn-ea"/>
              </a:rPr>
              <a:t>得知我期末考试成绩下降厉害，又得挨妈妈批评，</a:t>
            </a:r>
            <a:endParaRPr lang="zh-CN" altLang="en-US" sz="3200">
              <a:sym typeface="+mn-ea"/>
            </a:endParaRPr>
          </a:p>
          <a:p>
            <a:pPr algn="l"/>
            <a:r>
              <a:rPr lang="zh-CN" altLang="en-US" sz="3200">
                <a:sym typeface="+mn-ea"/>
              </a:rPr>
              <a:t>我心里糟糕极了。窗外，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风</a:t>
            </a:r>
            <a:r>
              <a:rPr lang="zh-CN" altLang="en-US" sz="3200">
                <a:sym typeface="+mn-ea"/>
              </a:rPr>
              <a:t>呼呼地刮着，仿佛是</a:t>
            </a:r>
            <a:endParaRPr lang="zh-CN" altLang="en-US" sz="3200">
              <a:sym typeface="+mn-ea"/>
            </a:endParaRPr>
          </a:p>
          <a:p>
            <a:pPr algn="l"/>
            <a:r>
              <a:rPr lang="zh-CN" altLang="en-US" sz="3200">
                <a:sym typeface="+mn-ea"/>
              </a:rPr>
              <a:t>在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怒吼</a:t>
            </a:r>
            <a:r>
              <a:rPr lang="zh-CN" altLang="en-US" sz="3200">
                <a:sym typeface="+mn-ea"/>
              </a:rPr>
              <a:t>；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小鸟</a:t>
            </a:r>
            <a:r>
              <a:rPr lang="zh-CN" altLang="en-US" sz="3200">
                <a:sym typeface="+mn-ea"/>
              </a:rPr>
              <a:t>也叽叽喳喳地叫着，仿佛都在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嘲笑</a:t>
            </a:r>
            <a:endParaRPr lang="zh-CN" altLang="en-US" sz="3200">
              <a:sym typeface="+mn-ea"/>
            </a:endParaRPr>
          </a:p>
          <a:p>
            <a:pPr algn="l"/>
            <a:r>
              <a:rPr lang="zh-CN" altLang="en-US" sz="3200">
                <a:sym typeface="+mn-ea"/>
              </a:rPr>
              <a:t>我；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花儿</a:t>
            </a:r>
            <a:r>
              <a:rPr lang="zh-CN" altLang="en-US" sz="3200">
                <a:sym typeface="+mn-ea"/>
              </a:rPr>
              <a:t>也低下了脑袋，仿佛在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伤心哭泣</a:t>
            </a:r>
            <a:r>
              <a:rPr lang="en-US" altLang="zh-CN" sz="3200">
                <a:sym typeface="+mn-ea"/>
              </a:rPr>
              <a:t>......</a:t>
            </a:r>
            <a:endParaRPr lang="en-US" altLang="zh-CN" sz="32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103370" y="323850"/>
            <a:ext cx="351980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环境衬托法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———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-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0" y="907415"/>
            <a:ext cx="9165590" cy="107632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试一试：同样是花、草、树、木、红旗这些景象，</a:t>
            </a:r>
            <a:endParaRPr lang="zh-CN" altLang="en-US" sz="3200"/>
          </a:p>
          <a:p>
            <a:r>
              <a:rPr lang="zh-CN" altLang="en-US" sz="3200"/>
              <a:t>不同的心情应该怎样描述呢？你来试一试？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0" y="1983740"/>
            <a:ext cx="97358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高兴：</a:t>
            </a:r>
            <a:r>
              <a:rPr lang="zh-CN" altLang="en-US" sz="3200">
                <a:solidFill>
                  <a:schemeClr val="tx1"/>
                </a:solidFill>
              </a:rPr>
              <a:t>校门口，五颜六色的红旗迎风招展，意气风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发，路旁的小花开得格外鲜艳，小草也挺直了身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子，抖擞了精神，连一向稳重的大树都笑出了声。</a:t>
            </a:r>
            <a:endParaRPr lang="zh-CN" altLang="en-US" sz="3200">
              <a:solidFill>
                <a:schemeClr val="tx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315" y="3552190"/>
            <a:ext cx="8757285" cy="20612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沮丧：</a:t>
            </a:r>
            <a:r>
              <a:rPr lang="zh-CN" altLang="en-US" sz="3200">
                <a:solidFill>
                  <a:schemeClr val="tx1"/>
                </a:solidFill>
              </a:rPr>
              <a:t>校门口，各色的旗帜被风吹得呼呼作响，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紧绷的旗面就像是妈妈生气的脸，路旁的小花软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绵绵地趴在泥土中，连小草也低垂着头，无精打</a:t>
            </a:r>
            <a:endParaRPr lang="zh-CN" altLang="en-US" sz="3200">
              <a:solidFill>
                <a:schemeClr val="tx1"/>
              </a:solidFill>
            </a:endParaRPr>
          </a:p>
          <a:p>
            <a:r>
              <a:rPr lang="zh-CN" altLang="en-US" sz="3200">
                <a:solidFill>
                  <a:schemeClr val="tx1"/>
                </a:solidFill>
              </a:rPr>
              <a:t>采，梧桐树叶子早已让大风吹得翻了白眼。</a:t>
            </a:r>
            <a:endParaRPr lang="zh-CN" altLang="en-US" sz="32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70658" name="Rectangle 2"/>
          <p:cNvSpPr>
            <a:spLocks noGrp="1" noChangeArrowheads="1"/>
          </p:cNvSpPr>
          <p:nvPr>
            <p:ph type="ctrTitle"/>
          </p:nvPr>
        </p:nvSpPr>
        <p:spPr/>
        <p:txBody>
          <a:bodyPr vert="horz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3600" b="0" i="0" u="none" strike="noStrike" kern="1200" cap="all" spc="0" normalizeH="0" baseline="0" noProof="0" smtClean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 vert="horz" wrap="square" lIns="91440" tIns="45720" rIns="91440" bIns="45720" numCol="1" anchor="b" anchorCtr="0" compatLnSpc="1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anose="05020102010507070707"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15" name="Picture 4" descr="http_imgloadCAMXO01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" y="0"/>
            <a:ext cx="9188450" cy="68586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 Box 5"/>
          <p:cNvSpPr txBox="1"/>
          <p:nvPr/>
        </p:nvSpPr>
        <p:spPr>
          <a:xfrm>
            <a:off x="2195513" y="2420938"/>
            <a:ext cx="4010025" cy="1006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6000" b="1" dirty="0">
                <a:solidFill>
                  <a:srgbClr val="3333FF"/>
                </a:solidFill>
                <a:latin typeface="Arial" panose="020B0604020202020204" pitchFamily="34" charset="0"/>
                <a:ea typeface="楷体_GB2312" charset="-122"/>
              </a:rPr>
              <a:t>让心灵说话</a:t>
            </a:r>
            <a:endParaRPr lang="zh-CN" altLang="en-US" sz="6000" b="1" dirty="0">
              <a:solidFill>
                <a:srgbClr val="3333FF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13317" name="Text Box 6"/>
          <p:cNvSpPr txBox="1"/>
          <p:nvPr/>
        </p:nvSpPr>
        <p:spPr>
          <a:xfrm>
            <a:off x="3563938" y="3789363"/>
            <a:ext cx="3740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心理活动描写指导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16400" y="182880"/>
            <a:ext cx="339661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zh-CN" sz="3600">
                <a:solidFill>
                  <a:srgbClr val="FF0000"/>
                </a:solidFill>
                <a:sym typeface="+mn-ea"/>
              </a:rPr>
              <a:t>越努力，越幸运</a:t>
            </a:r>
            <a:endParaRPr lang="zh-CN" altLang="zh-CN" sz="36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712335" y="253365"/>
            <a:ext cx="181610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方法盘点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425" y="940435"/>
            <a:ext cx="426593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心理描写之两招四式：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238760" y="2111375"/>
            <a:ext cx="22244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直接刻画法</a:t>
            </a:r>
            <a:endParaRPr lang="zh-CN" altLang="en-US" sz="3200"/>
          </a:p>
        </p:txBody>
      </p:sp>
      <p:sp>
        <p:nvSpPr>
          <p:cNvPr id="6" name="左中括号 5"/>
          <p:cNvSpPr/>
          <p:nvPr/>
        </p:nvSpPr>
        <p:spPr>
          <a:xfrm>
            <a:off x="2463165" y="1777365"/>
            <a:ext cx="99060" cy="1082675"/>
          </a:xfrm>
          <a:prstGeom prst="leftBracket">
            <a:avLst>
              <a:gd name="adj" fmla="val 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51125" y="1524000"/>
            <a:ext cx="2841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内心独白式</a:t>
            </a:r>
            <a:endParaRPr lang="zh-CN" altLang="en-US" sz="3200"/>
          </a:p>
        </p:txBody>
      </p:sp>
      <p:sp>
        <p:nvSpPr>
          <p:cNvPr id="8" name="文本框 7"/>
          <p:cNvSpPr txBox="1"/>
          <p:nvPr/>
        </p:nvSpPr>
        <p:spPr>
          <a:xfrm>
            <a:off x="2562225" y="2538730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梦幻想象式</a:t>
            </a:r>
            <a:endParaRPr lang="zh-CN" altLang="en-US" sz="3200"/>
          </a:p>
        </p:txBody>
      </p:sp>
      <p:sp>
        <p:nvSpPr>
          <p:cNvPr id="9" name="文本框 8"/>
          <p:cNvSpPr txBox="1"/>
          <p:nvPr/>
        </p:nvSpPr>
        <p:spPr>
          <a:xfrm>
            <a:off x="426720" y="3902710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简接刻画法</a:t>
            </a:r>
            <a:endParaRPr lang="zh-CN" altLang="en-US" sz="3200"/>
          </a:p>
        </p:txBody>
      </p:sp>
      <p:sp>
        <p:nvSpPr>
          <p:cNvPr id="10" name="左中括号 9"/>
          <p:cNvSpPr/>
          <p:nvPr/>
        </p:nvSpPr>
        <p:spPr>
          <a:xfrm>
            <a:off x="2651125" y="3730625"/>
            <a:ext cx="98425" cy="1097915"/>
          </a:xfrm>
          <a:prstGeom prst="leftBracket">
            <a:avLst>
              <a:gd name="adj" fmla="val 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3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857500" y="3319145"/>
            <a:ext cx="23323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语言动作式</a:t>
            </a:r>
            <a:endParaRPr lang="zh-CN" altLang="en-US" sz="3200"/>
          </a:p>
        </p:txBody>
      </p:sp>
      <p:sp>
        <p:nvSpPr>
          <p:cNvPr id="12" name="文本框 11"/>
          <p:cNvSpPr txBox="1"/>
          <p:nvPr/>
        </p:nvSpPr>
        <p:spPr>
          <a:xfrm>
            <a:off x="2857500" y="4486275"/>
            <a:ext cx="222440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景物烘托式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929640"/>
            <a:ext cx="9435465" cy="501586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布置作业：片段描写</a:t>
            </a:r>
            <a:r>
              <a:rPr lang="en-US" altLang="zh-CN" sz="3200"/>
              <a:t>——</a:t>
            </a:r>
            <a:endParaRPr lang="en-US" altLang="zh-CN" sz="3200"/>
          </a:p>
          <a:p>
            <a:r>
              <a:rPr lang="zh-CN" altLang="en-US" sz="3200"/>
              <a:t>      选择下列某个场景，运用本节课学到的写作知识</a:t>
            </a:r>
            <a:endParaRPr lang="zh-CN" altLang="en-US" sz="3200"/>
          </a:p>
          <a:p>
            <a:r>
              <a:rPr lang="zh-CN" altLang="en-US" sz="3200"/>
              <a:t>写一段人物心理活动。</a:t>
            </a:r>
            <a:r>
              <a:rPr lang="en-US" altLang="zh-CN" sz="3200"/>
              <a:t>300</a:t>
            </a:r>
            <a:r>
              <a:rPr lang="zh-CN" altLang="en-US" sz="3200"/>
              <a:t>字左右。</a:t>
            </a:r>
            <a:endParaRPr lang="zh-CN" altLang="en-US" sz="3200"/>
          </a:p>
          <a:p>
            <a:r>
              <a:rPr lang="en-US" altLang="zh-CN" sz="3200"/>
              <a:t>1</a:t>
            </a:r>
            <a:r>
              <a:rPr lang="zh-CN" altLang="en-US" sz="3200"/>
              <a:t>、第一次迟到</a:t>
            </a:r>
            <a:endParaRPr lang="zh-CN" altLang="en-US" sz="3200"/>
          </a:p>
          <a:p>
            <a:r>
              <a:rPr lang="en-US" altLang="zh-CN" sz="3200"/>
              <a:t>2</a:t>
            </a:r>
            <a:r>
              <a:rPr lang="zh-CN" altLang="en-US" sz="3200"/>
              <a:t>、那次，我被冤枉了</a:t>
            </a:r>
            <a:endParaRPr lang="zh-CN" altLang="en-US" sz="3200"/>
          </a:p>
          <a:p>
            <a:r>
              <a:rPr lang="en-US" altLang="zh-CN" sz="3200"/>
              <a:t>3</a:t>
            </a:r>
            <a:r>
              <a:rPr lang="zh-CN" altLang="en-US" sz="3200"/>
              <a:t>、我终于考了第一</a:t>
            </a:r>
            <a:endParaRPr lang="zh-CN" altLang="en-US" sz="3200"/>
          </a:p>
          <a:p>
            <a:r>
              <a:rPr lang="en-US" altLang="zh-CN" sz="3200"/>
              <a:t>4</a:t>
            </a:r>
            <a:r>
              <a:rPr lang="zh-CN" altLang="en-US" sz="3200"/>
              <a:t>、捡到钱包以后</a:t>
            </a:r>
            <a:endParaRPr lang="zh-CN" altLang="en-US" sz="3200"/>
          </a:p>
          <a:p>
            <a:r>
              <a:rPr lang="en-US" altLang="zh-CN" sz="3200"/>
              <a:t>5</a:t>
            </a:r>
            <a:r>
              <a:rPr lang="zh-CN" altLang="en-US" sz="3200"/>
              <a:t>、宅居在家一周后</a:t>
            </a:r>
            <a:endParaRPr lang="zh-CN" altLang="en-US" sz="3200"/>
          </a:p>
          <a:p>
            <a:r>
              <a:rPr lang="en-US" altLang="zh-CN" sz="3200"/>
              <a:t>      ......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02260" y="796608"/>
            <a:ext cx="8229600" cy="1143000"/>
          </a:xfrm>
          <a:noFill/>
          <a:ln>
            <a:noFill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写作心理刻画的思维过程</a:t>
            </a:r>
            <a:endParaRPr kumimoji="0" lang="zh-CN" altLang="en-US" sz="36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8674" name="Rectangle 3"/>
          <p:cNvSpPr>
            <a:spLocks noGrp="1"/>
          </p:cNvSpPr>
          <p:nvPr>
            <p:ph idx="1"/>
          </p:nvPr>
        </p:nvSpPr>
        <p:spPr>
          <a:xfrm>
            <a:off x="685800" y="1828800"/>
            <a:ext cx="2433638" cy="36576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tx1"/>
                </a:solidFill>
              </a:rPr>
              <a:t>第一步</a:t>
            </a:r>
            <a:endParaRPr lang="zh-CN" altLang="en-US" sz="3600" b="1" dirty="0">
              <a:solidFill>
                <a:srgbClr val="0099FF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3600" b="1" dirty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tx1"/>
                </a:solidFill>
              </a:rPr>
              <a:t>第二步</a:t>
            </a:r>
            <a:endParaRPr lang="zh-CN" altLang="en-US" sz="3600" b="1" dirty="0">
              <a:solidFill>
                <a:srgbClr val="0099FF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3600" b="1" dirty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tx1"/>
                </a:solidFill>
              </a:rPr>
              <a:t>第三步</a:t>
            </a:r>
            <a:endParaRPr lang="zh-CN" altLang="en-US" sz="3600" b="1" dirty="0">
              <a:solidFill>
                <a:srgbClr val="0099FF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3600" b="1" dirty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chemeClr val="tx1"/>
                </a:solidFill>
              </a:rPr>
              <a:t>第四步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41988" name="Text Box 4"/>
          <p:cNvSpPr txBox="1"/>
          <p:nvPr/>
        </p:nvSpPr>
        <p:spPr>
          <a:xfrm>
            <a:off x="2987675" y="1844675"/>
            <a:ext cx="3816350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明确写作话题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9" name="Text Box 5"/>
          <p:cNvSpPr txBox="1"/>
          <p:nvPr/>
        </p:nvSpPr>
        <p:spPr>
          <a:xfrm>
            <a:off x="2987675" y="2997200"/>
            <a:ext cx="5113338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了解情节环境（情境）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0" name="Text Box 6"/>
          <p:cNvSpPr txBox="1"/>
          <p:nvPr/>
        </p:nvSpPr>
        <p:spPr>
          <a:xfrm>
            <a:off x="3132138" y="4221163"/>
            <a:ext cx="5184775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揣摩（分析）心理状态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1" name="Text Box 7"/>
          <p:cNvSpPr txBox="1"/>
          <p:nvPr/>
        </p:nvSpPr>
        <p:spPr>
          <a:xfrm>
            <a:off x="3203575" y="5445125"/>
            <a:ext cx="4368800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选择恰当的方法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  <p:bldP spid="41990" grpId="0"/>
      <p:bldP spid="4199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0015" y="833120"/>
            <a:ext cx="890397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dirty="0">
                <a:solidFill>
                  <a:schemeClr val="tx1"/>
                </a:solidFill>
                <a:ea typeface="隶书" panose="02010509060101010101" pitchFamily="49" charset="-122"/>
                <a:sym typeface="+mn-ea"/>
              </a:rPr>
              <a:t>温馨提示</a:t>
            </a:r>
            <a:r>
              <a:rPr lang="en-US" altLang="zh-CN" sz="3200" dirty="0">
                <a:solidFill>
                  <a:schemeClr val="tx1"/>
                </a:solidFill>
                <a:ea typeface="隶书" panose="02010509060101010101" pitchFamily="49" charset="-122"/>
                <a:sym typeface="+mn-ea"/>
              </a:rPr>
              <a:t>——</a:t>
            </a:r>
            <a:r>
              <a:rPr lang="zh-CN" altLang="en-US" sz="3200" dirty="0">
                <a:solidFill>
                  <a:schemeClr val="tx1"/>
                </a:solidFill>
                <a:ea typeface="隶书" panose="02010509060101010101" pitchFamily="49" charset="-122"/>
                <a:sym typeface="+mn-ea"/>
              </a:rPr>
              <a:t>进行心理描写时应注意：</a:t>
            </a:r>
            <a:endParaRPr lang="zh-CN" altLang="zh-CN" sz="3200" b="1" dirty="0">
              <a:solidFill>
                <a:schemeClr val="tx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endParaRPr lang="zh-CN" altLang="zh-CN" sz="3200" b="1" dirty="0">
              <a:solidFill>
                <a:schemeClr val="tx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ea typeface="隶书" panose="02010509060101010101" pitchFamily="49" charset="-122"/>
                <a:sym typeface="+mn-ea"/>
              </a:rPr>
              <a:t> </a:t>
            </a:r>
            <a:r>
              <a:rPr lang="en-US" altLang="zh-CN" sz="3200" dirty="0">
                <a:solidFill>
                  <a:schemeClr val="tx1"/>
                </a:solidFill>
                <a:ea typeface="隶书" panose="02010509060101010101" pitchFamily="49" charset="-122"/>
                <a:sym typeface="+mn-ea"/>
              </a:rPr>
              <a:t>1.</a:t>
            </a:r>
            <a:r>
              <a:rPr lang="zh-CN" altLang="en-US" sz="3200" dirty="0">
                <a:solidFill>
                  <a:schemeClr val="tx1"/>
                </a:solidFill>
                <a:ea typeface="隶书" panose="02010509060101010101" pitchFamily="49" charset="-122"/>
                <a:sym typeface="+mn-ea"/>
              </a:rPr>
              <a:t>心理描写，应符合人物的</a:t>
            </a:r>
            <a:r>
              <a:rPr lang="zh-CN" altLang="en-US" sz="3200" u="sng" dirty="0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身份、年龄</a:t>
            </a:r>
            <a:r>
              <a:rPr lang="zh-CN" altLang="en-US" sz="3200" dirty="0">
                <a:solidFill>
                  <a:schemeClr val="tx1"/>
                </a:solidFill>
                <a:ea typeface="隶书" panose="02010509060101010101" pitchFamily="49" charset="-122"/>
                <a:sym typeface="+mn-ea"/>
              </a:rPr>
              <a:t>等特征，写出其在</a:t>
            </a:r>
            <a:r>
              <a:rPr lang="zh-CN" altLang="en-US" sz="3200" u="sng" dirty="0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特定环境中</a:t>
            </a:r>
            <a:r>
              <a:rPr lang="zh-CN" altLang="en-US" sz="3200" dirty="0">
                <a:solidFill>
                  <a:schemeClr val="tx1"/>
                </a:solidFill>
                <a:ea typeface="隶书" panose="02010509060101010101" pitchFamily="49" charset="-122"/>
                <a:sym typeface="+mn-ea"/>
              </a:rPr>
              <a:t>的心理活动，从而表现人物的思想性格。</a:t>
            </a:r>
            <a:endParaRPr lang="zh-CN" altLang="zh-CN" sz="3200" b="1" dirty="0">
              <a:solidFill>
                <a:schemeClr val="tx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r>
              <a:rPr lang="en-US" altLang="zh-CN" sz="3200" dirty="0">
                <a:solidFill>
                  <a:schemeClr val="tx1"/>
                </a:solidFill>
                <a:ea typeface="隶书" panose="02010509060101010101" pitchFamily="49" charset="-122"/>
                <a:sym typeface="+mn-ea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ea typeface="隶书" panose="02010509060101010101" pitchFamily="49" charset="-122"/>
                <a:sym typeface="+mn-ea"/>
              </a:rPr>
              <a:t>心理描写，要努力表现出人物</a:t>
            </a:r>
            <a:r>
              <a:rPr lang="zh-CN" altLang="en-US" sz="3200" u="sng" dirty="0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细微</a:t>
            </a:r>
            <a:r>
              <a:rPr lang="zh-CN" altLang="en-US" sz="3200" dirty="0">
                <a:solidFill>
                  <a:schemeClr val="tx1"/>
                </a:solidFill>
                <a:ea typeface="隶书" panose="02010509060101010101" pitchFamily="49" charset="-122"/>
                <a:sym typeface="+mn-ea"/>
              </a:rPr>
              <a:t>的感情波澜和</a:t>
            </a:r>
            <a:r>
              <a:rPr lang="zh-CN" altLang="en-US" sz="3200" u="sng" dirty="0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复杂</a:t>
            </a:r>
            <a:r>
              <a:rPr lang="zh-CN" altLang="en-US" sz="3200" dirty="0">
                <a:solidFill>
                  <a:schemeClr val="tx1"/>
                </a:solidFill>
                <a:ea typeface="隶书" panose="02010509060101010101" pitchFamily="49" charset="-122"/>
                <a:sym typeface="+mn-ea"/>
              </a:rPr>
              <a:t>的心理变化过程，描写方法也可以多种多样。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r>
              <a:rPr lang="en-US" altLang="zh-CN" sz="3200" dirty="0">
                <a:solidFill>
                  <a:schemeClr val="tx1"/>
                </a:solidFill>
                <a:ea typeface="隶书" panose="02010509060101010101" pitchFamily="49" charset="-122"/>
                <a:sym typeface="+mn-ea"/>
              </a:rPr>
              <a:t>3.</a:t>
            </a:r>
            <a:r>
              <a:rPr lang="zh-CN" altLang="en-US" sz="3200" dirty="0">
                <a:solidFill>
                  <a:schemeClr val="tx1"/>
                </a:solidFill>
                <a:ea typeface="隶书" panose="02010509060101010101" pitchFamily="49" charset="-122"/>
                <a:sym typeface="+mn-ea"/>
              </a:rPr>
              <a:t>心理描写，不必拘泥于一种形式，可穿插其它角度，如</a:t>
            </a:r>
            <a:r>
              <a:rPr lang="zh-CN" altLang="en-US" sz="3200" dirty="0">
                <a:solidFill>
                  <a:srgbClr val="FF0000"/>
                </a:solidFill>
                <a:ea typeface="隶书" panose="02010509060101010101" pitchFamily="49" charset="-122"/>
                <a:sym typeface="+mn-ea"/>
              </a:rPr>
              <a:t>联想、比喻、侧面描写</a:t>
            </a:r>
            <a:r>
              <a:rPr lang="zh-CN" altLang="en-US" sz="3200" dirty="0">
                <a:solidFill>
                  <a:schemeClr val="tx1"/>
                </a:solidFill>
                <a:ea typeface="隶书" panose="02010509060101010101" pitchFamily="49" charset="-122"/>
                <a:sym typeface="+mn-ea"/>
              </a:rPr>
              <a:t>等。</a:t>
            </a:r>
            <a:endParaRPr lang="zh-CN" altLang="en-US" sz="3200" dirty="0">
              <a:solidFill>
                <a:schemeClr val="tx1"/>
              </a:solidFill>
              <a:ea typeface="隶书" panose="02010509060101010101" pitchFamily="49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47395" y="2493645"/>
            <a:ext cx="70656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谢谢聆听，祝同学们学习愉快！</a:t>
            </a:r>
            <a:endParaRPr lang="zh-CN" altLang="en-US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0" y="1637030"/>
            <a:ext cx="914400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/>
              <a:t>      </a:t>
            </a:r>
            <a:r>
              <a:rPr lang="zh-CN" altLang="zh-CN" sz="4000">
                <a:solidFill>
                  <a:srgbClr val="FF0000"/>
                </a:solidFill>
              </a:rPr>
              <a:t>心理描写就是将人物在特定环境中内心的喜、怒、哀、乐、惧、秘密和矛盾，生动具体地呈现给读者。</a:t>
            </a:r>
            <a:endParaRPr lang="zh-CN" altLang="zh-CN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0481" name="Picture 2" descr="模板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01700"/>
            <a:ext cx="9144635" cy="401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2" name="Rectangle 3"/>
          <p:cNvSpPr/>
          <p:nvPr/>
        </p:nvSpPr>
        <p:spPr>
          <a:xfrm>
            <a:off x="855345" y="1353185"/>
            <a:ext cx="7715250" cy="316928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0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在众多的写作手法当中，最能揭示人物精神世界、最能写出人物真情实感、最能表现人物性格、</a:t>
            </a:r>
            <a:r>
              <a:rPr lang="zh-CN" altLang="en-US" sz="4000">
                <a:solidFill>
                  <a:srgbClr val="CC0099"/>
                </a:solidFill>
                <a:sym typeface="+mn-ea"/>
              </a:rPr>
              <a:t>推动情节的发展、深化文章主题的，</a:t>
            </a:r>
            <a:r>
              <a:rPr lang="zh-CN" altLang="en-US" sz="4000" b="1" dirty="0">
                <a:solidFill>
                  <a:srgbClr val="9900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莫过于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心理描写。</a:t>
            </a:r>
            <a:endParaRPr lang="zh-CN" altLang="en-US" sz="4800" b="1" dirty="0">
              <a:solidFill>
                <a:srgbClr val="99009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35145" y="210820"/>
            <a:ext cx="264795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cap="all" noProof="0" dirty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华文宋体" panose="02010600040101010101" pitchFamily="2" charset="-122"/>
                <a:cs typeface="+mj-cs"/>
                <a:sym typeface="+mn-ea"/>
              </a:rPr>
              <a:t>放 飞 真 情</a:t>
            </a:r>
            <a:endParaRPr lang="zh-CN" altLang="en-US" sz="4000" cap="all" noProof="0" dirty="0" smtClean="0">
              <a:ln>
                <a:noFill/>
              </a:ln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华文宋体" panose="02010600040101010101" pitchFamily="2" charset="-122"/>
              <a:cs typeface="+mj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9605" y="1485900"/>
            <a:ext cx="8014970" cy="1087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90000"/>
              </a:lnSpc>
              <a:buNone/>
            </a:pPr>
            <a:r>
              <a:rPr lang="zh-CN" altLang="en-US" sz="36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“感人心者，莫先乎情”</a:t>
            </a:r>
            <a:endParaRPr lang="en-US" altLang="zh-CN" sz="3600" b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>
              <a:lnSpc>
                <a:spcPct val="90000"/>
              </a:lnSpc>
              <a:buNone/>
            </a:pPr>
            <a:r>
              <a:rPr lang="en-US" altLang="zh-CN" sz="36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                                      ——</a:t>
            </a:r>
            <a:r>
              <a:rPr lang="zh-CN" altLang="en-US" sz="3600" b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白居易</a:t>
            </a:r>
            <a:endParaRPr lang="zh-CN" altLang="en-US" sz="3600" b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2939415"/>
            <a:ext cx="8905875" cy="2084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90000"/>
              </a:lnSpc>
              <a:buNone/>
            </a:pPr>
            <a:r>
              <a:rPr lang="en-US" altLang="zh-CN" dirty="0">
                <a:solidFill>
                  <a:srgbClr val="7030A0"/>
                </a:solidFill>
                <a:sym typeface="+mn-ea"/>
              </a:rPr>
              <a:t>         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你的感情只要有一点儿不真实，读者</a:t>
            </a:r>
            <a:endParaRPr lang="zh-CN" altLang="en-US" sz="3600" dirty="0">
              <a:solidFill>
                <a:srgbClr val="FF0000"/>
              </a:solidFill>
              <a:sym typeface="+mn-ea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一下子就会念得出来。所以要对自己真实，</a:t>
            </a:r>
            <a:endParaRPr lang="zh-CN" altLang="en-US" sz="3600" dirty="0">
              <a:solidFill>
                <a:srgbClr val="FF0000"/>
              </a:solidFill>
              <a:sym typeface="+mn-ea"/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要把自己的真情实感写出来。”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 </a:t>
            </a:r>
            <a:r>
              <a:rPr lang="en-US" altLang="zh-CN" sz="3600" dirty="0">
                <a:solidFill>
                  <a:srgbClr val="FF0000"/>
                </a:solidFill>
                <a:sym typeface="+mn-ea"/>
              </a:rPr>
              <a:t>——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冰心</a:t>
            </a:r>
            <a:endParaRPr lang="zh-CN" altLang="en-US" sz="3600">
              <a:solidFill>
                <a:srgbClr val="FF0000"/>
              </a:solidFill>
            </a:endParaRPr>
          </a:p>
          <a:p>
            <a:pPr algn="l">
              <a:lnSpc>
                <a:spcPct val="90000"/>
              </a:lnSpc>
              <a:buNone/>
            </a:pP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                        </a:t>
            </a:r>
            <a:endParaRPr lang="zh-CN" altLang="en-US" sz="3600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419860" y="2633980"/>
            <a:ext cx="6304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/>
              <a:t>如何写好心理描写呢？</a:t>
            </a:r>
            <a:endParaRPr lang="zh-CN" altLang="en-US" sz="4800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486910" y="276225"/>
            <a:ext cx="339661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从课文中找方法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635" y="921385"/>
            <a:ext cx="9144635" cy="5323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 </a:t>
            </a:r>
            <a:r>
              <a:rPr lang="en-US" altLang="zh-CN" sz="3200"/>
              <a:t> </a:t>
            </a:r>
            <a:r>
              <a:rPr lang="en-US" altLang="zh-CN" sz="3200">
                <a:solidFill>
                  <a:srgbClr val="FF0000"/>
                </a:solidFill>
              </a:rPr>
              <a:t> </a:t>
            </a:r>
            <a:r>
              <a:rPr lang="zh-CN" altLang="en-US" sz="2800">
                <a:solidFill>
                  <a:srgbClr val="FF0000"/>
                </a:solidFill>
              </a:rPr>
              <a:t>我</a:t>
            </a:r>
            <a:r>
              <a:rPr lang="zh-CN" altLang="en-US" sz="2800"/>
              <a:t>往下望，</a:t>
            </a:r>
            <a:r>
              <a:rPr lang="zh-CN" altLang="en-US" sz="2800">
                <a:solidFill>
                  <a:srgbClr val="FF0000"/>
                </a:solidFill>
              </a:rPr>
              <a:t>感到</a:t>
            </a:r>
            <a:r>
              <a:rPr lang="zh-CN" altLang="en-US" sz="2800"/>
              <a:t>阵阵晕眩一股无名的力量好像正在逼迫我掉下去。我</a:t>
            </a:r>
            <a:r>
              <a:rPr lang="zh-CN" altLang="en-US" sz="2800">
                <a:solidFill>
                  <a:srgbClr val="FF0000"/>
                </a:solidFill>
              </a:rPr>
              <a:t>紧贴</a:t>
            </a:r>
            <a:r>
              <a:rPr lang="zh-CN" altLang="en-US" sz="2800"/>
              <a:t>在一块岩石上，</a:t>
            </a:r>
            <a:r>
              <a:rPr lang="zh-CN" altLang="en-US" sz="2800">
                <a:solidFill>
                  <a:srgbClr val="FF0000"/>
                </a:solidFill>
              </a:rPr>
              <a:t>感到</a:t>
            </a:r>
            <a:r>
              <a:rPr lang="zh-CN" altLang="en-US" sz="2800"/>
              <a:t>天旋地转，我</a:t>
            </a:r>
            <a:r>
              <a:rPr lang="zh-CN" altLang="en-US" sz="2800">
                <a:solidFill>
                  <a:srgbClr val="FF0000"/>
                </a:solidFill>
              </a:rPr>
              <a:t>想</a:t>
            </a:r>
            <a:r>
              <a:rPr lang="zh-CN" altLang="en-US" sz="2800"/>
              <a:t>掉头回去，但知道我绝对回不去了，这太远，也太危险了；在悬崖的中途，我会逐渐</a:t>
            </a:r>
            <a:r>
              <a:rPr lang="zh-CN" altLang="en-US" sz="2800">
                <a:solidFill>
                  <a:srgbClr val="FF0000"/>
                </a:solidFill>
              </a:rPr>
              <a:t>感到</a:t>
            </a:r>
            <a:r>
              <a:rPr lang="zh-CN" altLang="en-US" sz="2800"/>
              <a:t>虚弱、无力，然后松手，掉下去摔死。但是通向顶部的路看起来更糟</a:t>
            </a:r>
            <a:r>
              <a:rPr lang="en-US" altLang="zh-CN" sz="2800"/>
              <a:t>——</a:t>
            </a:r>
            <a:r>
              <a:rPr lang="zh-CN" altLang="en-US" sz="2800">
                <a:sym typeface="+mn-ea"/>
              </a:rPr>
              <a:t>更高，</a:t>
            </a:r>
            <a:r>
              <a:rPr lang="zh-CN" altLang="en-US" sz="2800"/>
              <a:t>更陡，更变化莫测。我肯定上不去。我听见有人在哭泣，呻吟；我</a:t>
            </a:r>
            <a:r>
              <a:rPr lang="zh-CN" altLang="en-US" sz="2800">
                <a:solidFill>
                  <a:srgbClr val="FF0000"/>
                </a:solidFill>
              </a:rPr>
              <a:t>想</a:t>
            </a:r>
            <a:r>
              <a:rPr lang="zh-CN" altLang="en-US" sz="2800"/>
              <a:t>知道那是谁，最后才</a:t>
            </a:r>
            <a:r>
              <a:rPr lang="zh-CN" altLang="en-US" sz="2800">
                <a:solidFill>
                  <a:srgbClr val="FF0000"/>
                </a:solidFill>
              </a:rPr>
              <a:t>意识</a:t>
            </a:r>
            <a:r>
              <a:rPr lang="zh-CN" altLang="en-US" sz="2800"/>
              <a:t>到那就是我。 </a:t>
            </a:r>
            <a:endParaRPr lang="zh-CN" altLang="en-US" sz="2800"/>
          </a:p>
          <a:p>
            <a:r>
              <a:rPr lang="zh-CN" altLang="en-US" sz="2800"/>
              <a:t>        </a:t>
            </a:r>
            <a:r>
              <a:rPr lang="zh-CN" altLang="en-US" sz="2800">
                <a:solidFill>
                  <a:srgbClr val="CC0099"/>
                </a:solidFill>
              </a:rPr>
              <a:t>时间在慢慢地过去。影子在慢慢拉长，太阳已经在西边低矮的树梢下，夜暮开始降临。周围一片寂静，</a:t>
            </a:r>
            <a:r>
              <a:rPr lang="zh-CN" altLang="en-US" sz="2800"/>
              <a:t>我</a:t>
            </a:r>
            <a:r>
              <a:rPr lang="zh-CN" altLang="en-US" sz="2800">
                <a:solidFill>
                  <a:srgbClr val="FF0000"/>
                </a:solidFill>
              </a:rPr>
              <a:t>趴</a:t>
            </a:r>
            <a:r>
              <a:rPr lang="zh-CN" altLang="en-US" sz="2800"/>
              <a:t>在岩石上，神情恍惚，</a:t>
            </a:r>
            <a:r>
              <a:rPr lang="zh-CN" altLang="en-US" sz="2800">
                <a:solidFill>
                  <a:srgbClr val="FF0000"/>
                </a:solidFill>
              </a:rPr>
              <a:t>害怕和疲劳已经让我麻木。我一动也不动，甚至</a:t>
            </a:r>
            <a:r>
              <a:rPr lang="zh-CN" altLang="en-US" sz="2800"/>
              <a:t>无法思考怎样下去，安全地回家。</a:t>
            </a:r>
            <a:endParaRPr lang="zh-CN" altLang="en-US" sz="2800"/>
          </a:p>
          <a:p>
            <a:r>
              <a:rPr lang="zh-CN" altLang="en-US" sz="2800"/>
              <a:t>                       </a:t>
            </a:r>
            <a:r>
              <a:rPr lang="en-US" altLang="zh-CN" sz="2800"/>
              <a:t>————</a:t>
            </a:r>
            <a:r>
              <a:rPr lang="zh-CN" altLang="en-US" sz="2800"/>
              <a:t>莫顿</a:t>
            </a:r>
            <a:r>
              <a:rPr lang="en-US" altLang="zh-CN" sz="2800"/>
              <a:t>·</a:t>
            </a:r>
            <a:r>
              <a:rPr lang="zh-CN" altLang="en-US" sz="2800"/>
              <a:t>亨特《走一步，再走一步</a:t>
            </a:r>
            <a:r>
              <a:rPr lang="zh-CN" altLang="en-US" sz="2800">
                <a:sym typeface="+mn-ea"/>
              </a:rPr>
              <a:t>》</a:t>
            </a:r>
            <a:r>
              <a:rPr lang="zh-CN" altLang="en-US" sz="2800"/>
              <a:t> </a:t>
            </a:r>
            <a:endParaRPr lang="zh-CN" altLang="en-US" sz="280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0815" y="995045"/>
            <a:ext cx="912876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我不知道</a:t>
            </a:r>
            <a:r>
              <a:rPr lang="zh-CN" altLang="en-US" sz="3600" dirty="0">
                <a:sym typeface="+mn-ea"/>
              </a:rPr>
              <a:t>为什么家里的人要将我送进书塾里去了，而且还是全城中称为最严厉的书塾。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也许</a:t>
            </a:r>
            <a:r>
              <a:rPr lang="zh-CN" altLang="en-US" sz="3600" dirty="0">
                <a:sym typeface="+mn-ea"/>
              </a:rPr>
              <a:t>是因为拔何首乌毁了泥墙吧，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也许</a:t>
            </a:r>
            <a:r>
              <a:rPr lang="zh-CN" altLang="en-US" sz="3600" dirty="0">
                <a:sym typeface="+mn-ea"/>
              </a:rPr>
              <a:t>是因为将砖头抛到间壁的梁家去了吧，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也许</a:t>
            </a:r>
            <a:r>
              <a:rPr lang="zh-CN" altLang="en-US" sz="3600" dirty="0">
                <a:sym typeface="+mn-ea"/>
              </a:rPr>
              <a:t>是因为站在石井栏上跳了下来吧</a:t>
            </a:r>
            <a:r>
              <a:rPr lang="en-US" altLang="zh-CN" sz="3600" dirty="0">
                <a:sym typeface="+mn-ea"/>
              </a:rPr>
              <a:t>……</a:t>
            </a:r>
            <a:r>
              <a:rPr lang="zh-CN" altLang="en-US" sz="3600" dirty="0">
                <a:sym typeface="+mn-ea"/>
              </a:rPr>
              <a:t>都</a:t>
            </a:r>
            <a:r>
              <a:rPr lang="zh-CN" altLang="en-US" sz="3600" dirty="0">
                <a:solidFill>
                  <a:srgbClr val="FF0000"/>
                </a:solidFill>
                <a:sym typeface="+mn-ea"/>
              </a:rPr>
              <a:t>无从知道</a:t>
            </a:r>
            <a:r>
              <a:rPr lang="zh-CN" altLang="en-US" sz="3600" dirty="0">
                <a:sym typeface="+mn-ea"/>
              </a:rPr>
              <a:t>。总而言之：我将不能常到百草园了。</a:t>
            </a:r>
            <a:r>
              <a:rPr lang="en-US" altLang="zh-CN" sz="3600" dirty="0">
                <a:sym typeface="+mn-ea"/>
              </a:rPr>
              <a:t>Ade,</a:t>
            </a:r>
            <a:r>
              <a:rPr lang="zh-CN" altLang="en-US" sz="3600" dirty="0">
                <a:sym typeface="+mn-ea"/>
              </a:rPr>
              <a:t>我的蟋蟀们</a:t>
            </a:r>
            <a:r>
              <a:rPr lang="en-US" altLang="zh-CN" sz="3600" dirty="0">
                <a:sym typeface="+mn-ea"/>
              </a:rPr>
              <a:t>!Ade</a:t>
            </a:r>
            <a:r>
              <a:rPr lang="zh-CN" altLang="en-US" sz="3600" dirty="0">
                <a:sym typeface="+mn-ea"/>
              </a:rPr>
              <a:t>，我的覆盆子们和木莲们</a:t>
            </a:r>
            <a:r>
              <a:rPr lang="en-US" altLang="zh-CN" sz="3600" dirty="0">
                <a:sym typeface="+mn-ea"/>
              </a:rPr>
              <a:t>!</a:t>
            </a:r>
            <a:endParaRPr lang="zh-CN" altLang="en-US" sz="3600" dirty="0"/>
          </a:p>
          <a:p>
            <a:r>
              <a:rPr lang="en-US" altLang="zh-CN" sz="3600" dirty="0">
                <a:sym typeface="+mn-ea"/>
              </a:rPr>
              <a:t>———</a:t>
            </a:r>
            <a:r>
              <a:rPr lang="zh-CN" altLang="en-US" sz="3600" dirty="0">
                <a:sym typeface="+mn-ea"/>
              </a:rPr>
              <a:t>鲁迅的</a:t>
            </a:r>
            <a:r>
              <a:rPr lang="en-US" altLang="zh-CN" sz="3600" dirty="0">
                <a:sym typeface="+mn-ea"/>
              </a:rPr>
              <a:t>《</a:t>
            </a:r>
            <a:r>
              <a:rPr lang="zh-CN" altLang="en-US" sz="3600" dirty="0">
                <a:sym typeface="+mn-ea"/>
              </a:rPr>
              <a:t>从百草园到三味书屋</a:t>
            </a:r>
            <a:r>
              <a:rPr lang="en-US" altLang="zh-CN" sz="3600" dirty="0">
                <a:sym typeface="+mn-ea"/>
              </a:rPr>
              <a:t>》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4465955" y="380365"/>
            <a:ext cx="304101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FF0000"/>
                </a:solidFill>
                <a:sym typeface="+mn-ea"/>
              </a:rPr>
              <a:t>从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课文中找方法</a:t>
            </a:r>
            <a:endParaRPr lang="zh-CN" altLang="en-US" sz="320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9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0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1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3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4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5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6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7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8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0.xml><?xml version="1.0" encoding="utf-8"?>
<a:theme xmlns:a="http://schemas.openxmlformats.org/drawingml/2006/main" name="19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20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21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22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4.xml><?xml version="1.0" encoding="utf-8"?>
<a:theme xmlns:a="http://schemas.openxmlformats.org/drawingml/2006/main" name="23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5.xml><?xml version="1.0" encoding="utf-8"?>
<a:theme xmlns:a="http://schemas.openxmlformats.org/drawingml/2006/main" name="24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6.xml><?xml version="1.0" encoding="utf-8"?>
<a:theme xmlns:a="http://schemas.openxmlformats.org/drawingml/2006/main" name="25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26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《九年级第三单元》课件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《九年级第三单元》课件</Template>
  <TotalTime>0</TotalTime>
  <Words>4437</Words>
  <Application>WPS 演示</Application>
  <PresentationFormat>全屏显示(4:3)</PresentationFormat>
  <Paragraphs>277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27</vt:i4>
      </vt:variant>
      <vt:variant>
        <vt:lpstr>幻灯片标题</vt:lpstr>
      </vt:variant>
      <vt:variant>
        <vt:i4>34</vt:i4>
      </vt:variant>
    </vt:vector>
  </HeadingPairs>
  <TitlesOfParts>
    <vt:vector size="73" baseType="lpstr">
      <vt:lpstr>Arial</vt:lpstr>
      <vt:lpstr>宋体</vt:lpstr>
      <vt:lpstr>Wingdings</vt:lpstr>
      <vt:lpstr>黑体</vt:lpstr>
      <vt:lpstr>楷体_GB2312</vt:lpstr>
      <vt:lpstr>新宋体</vt:lpstr>
      <vt:lpstr>Wingdings 2</vt:lpstr>
      <vt:lpstr>华文宋体</vt:lpstr>
      <vt:lpstr>微软雅黑</vt:lpstr>
      <vt:lpstr>Arial Unicode MS</vt:lpstr>
      <vt:lpstr>Comic Sans MS</vt:lpstr>
      <vt:lpstr>隶书</vt:lpstr>
      <vt:lpstr>《九年级第三单元》课件</vt:lpstr>
      <vt:lpstr>1_《九年级第三单元》课件</vt:lpstr>
      <vt:lpstr>2_《九年级第三单元》课件</vt:lpstr>
      <vt:lpstr>3_《九年级第三单元》课件</vt:lpstr>
      <vt:lpstr>4_《九年级第三单元》课件</vt:lpstr>
      <vt:lpstr>5_《九年级第三单元》课件</vt:lpstr>
      <vt:lpstr>6_《九年级第三单元》课件</vt:lpstr>
      <vt:lpstr>7_《九年级第三单元》课件</vt:lpstr>
      <vt:lpstr>8_《九年级第三单元》课件</vt:lpstr>
      <vt:lpstr>9_《九年级第三单元》课件</vt:lpstr>
      <vt:lpstr>10_《九年级第三单元》课件</vt:lpstr>
      <vt:lpstr>11_《九年级第三单元》课件</vt:lpstr>
      <vt:lpstr>12_《九年级第三单元》课件</vt:lpstr>
      <vt:lpstr>13_《九年级第三单元》课件</vt:lpstr>
      <vt:lpstr>14_《九年级第三单元》课件</vt:lpstr>
      <vt:lpstr>15_《九年级第三单元》课件</vt:lpstr>
      <vt:lpstr>16_《九年级第三单元》课件</vt:lpstr>
      <vt:lpstr>17_《九年级第三单元》课件</vt:lpstr>
      <vt:lpstr>18_《九年级第三单元》课件</vt:lpstr>
      <vt:lpstr>19_《九年级第三单元》课件</vt:lpstr>
      <vt:lpstr>20_《九年级第三单元》课件</vt:lpstr>
      <vt:lpstr>21_《九年级第三单元》课件</vt:lpstr>
      <vt:lpstr>22_《九年级第三单元》课件</vt:lpstr>
      <vt:lpstr>23_《九年级第三单元》课件</vt:lpstr>
      <vt:lpstr>24_《九年级第三单元》课件</vt:lpstr>
      <vt:lpstr>25_《九年级第三单元》课件</vt:lpstr>
      <vt:lpstr>26_《九年级第三单元》课件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写作心理刻画的思维过程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阳光</cp:lastModifiedBy>
  <cp:revision>598</cp:revision>
  <dcterms:created xsi:type="dcterms:W3CDTF">2016-12-13T02:55:00Z</dcterms:created>
  <dcterms:modified xsi:type="dcterms:W3CDTF">2020-04-25T12:54:26Z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