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2"/>
    <p:sldId id="410" r:id="rId3"/>
    <p:sldId id="411" r:id="rId4"/>
    <p:sldId id="412" r:id="rId5"/>
    <p:sldId id="413" r:id="rId6"/>
    <p:sldId id="414" r:id="rId7"/>
    <p:sldId id="416" r:id="rId8"/>
    <p:sldId id="417" r:id="rId9"/>
    <p:sldId id="418" r:id="rId10"/>
    <p:sldId id="415" r:id="rId11"/>
    <p:sldId id="420" r:id="rId12"/>
    <p:sldId id="421" r:id="rId13"/>
    <p:sldId id="422" r:id="rId14"/>
    <p:sldId id="423" r:id="rId15"/>
    <p:sldId id="426" r:id="rId16"/>
    <p:sldId id="424" r:id="rId17"/>
    <p:sldId id="425" r:id="rId18"/>
    <p:sldId id="427" r:id="rId19"/>
    <p:sldId id="428" r:id="rId20"/>
    <p:sldId id="429" r:id="rId21"/>
    <p:sldId id="430" r:id="rId22"/>
    <p:sldId id="431" r:id="rId23"/>
    <p:sldId id="432" r:id="rId24"/>
    <p:sldId id="433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1875" y="1151255"/>
            <a:ext cx="80232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和钟西耘庶常德祥律门感怀诗</a:t>
            </a:r>
          </a:p>
          <a:p>
            <a:r>
              <a:rPr lang="en-US" altLang="zh-CN" sz="4000" b="1">
                <a:solidFill>
                  <a:srgbClr val="FF0000"/>
                </a:solidFill>
              </a:rPr>
              <a:t>                 </a:t>
            </a:r>
            <a:r>
              <a:rPr lang="zh-CN" altLang="en-US" sz="4000" b="1">
                <a:solidFill>
                  <a:srgbClr val="FF0000"/>
                </a:solidFill>
              </a:rPr>
              <a:t>[清] 黄遵宪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电掣重轮走水车，风行千里献比闾。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移山未要嗤愚叟，捧土真能塞孟诸。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黑齿雕题征鬼箓，赤文绿字诩天书。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寻常弓矢疑堪用，闻道潮人驱鳄鱼。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1d16aed81c02b7bdb18af1b9f33a1a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770" y="1407160"/>
            <a:ext cx="3143250" cy="3143250"/>
          </a:xfrm>
          <a:prstGeom prst="rect">
            <a:avLst/>
          </a:prstGeom>
        </p:spPr>
      </p:pic>
      <p:pic>
        <p:nvPicPr>
          <p:cNvPr id="5" name="图片 4" descr="src=http___co.zxart.cn_upload_2018_3_31_20180331_195753988_920.jpg&amp;amp;refer=http___co.zx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150" y="2156460"/>
            <a:ext cx="3336925" cy="23939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第一媒体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50055" y="506857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报纸刊物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第二媒体</a:t>
            </a:r>
          </a:p>
        </p:txBody>
      </p:sp>
      <p:pic>
        <p:nvPicPr>
          <p:cNvPr id="8" name="图片 7" descr="fa2534499454fa59e8c35892f6a21e9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01670" y="1177290"/>
            <a:ext cx="5788660" cy="38608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2510" y="5038090"/>
            <a:ext cx="25069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广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</a:t>
            </a:r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播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第三媒体</a:t>
            </a:r>
          </a:p>
        </p:txBody>
      </p:sp>
      <p:pic>
        <p:nvPicPr>
          <p:cNvPr id="3" name="图片 2" descr="0ca6c369825b715b5f8ae52da942095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190" y="1334770"/>
            <a:ext cx="5341620" cy="39173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42510" y="5038090"/>
            <a:ext cx="25069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电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   </a:t>
            </a:r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视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第四媒体</a:t>
            </a:r>
          </a:p>
        </p:txBody>
      </p:sp>
      <p:pic>
        <p:nvPicPr>
          <p:cNvPr id="2" name="图片 1" descr="src=http___www.jdoo.cn_upload_201705_091137593865.jpg&amp;amp;refer=http___www.jdo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6140" y="958215"/>
            <a:ext cx="7325360" cy="4337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85360" y="5295265"/>
            <a:ext cx="30022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互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</a:t>
            </a:r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联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 </a:t>
            </a:r>
            <a:r>
              <a:rPr lang="zh-CN" altLang="en-US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网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第五媒体</a:t>
            </a:r>
          </a:p>
        </p:txBody>
      </p:sp>
      <p:pic>
        <p:nvPicPr>
          <p:cNvPr id="2" name="图片 1" descr="微信图片_202104070927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905" y="0"/>
            <a:ext cx="5318125" cy="5850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24400" y="5514340"/>
            <a:ext cx="34975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移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动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网</a:t>
            </a:r>
            <a:r>
              <a:rPr lang="en-US" alt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zh-CN" sz="5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络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92d5bd6dcc3a5077f5131f5a7bba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426845"/>
            <a:ext cx="3535680" cy="3319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20335" y="2205355"/>
            <a:ext cx="54406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/>
              <a:t>形式三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92365" y="4934585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按目前适应性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平面媒体</a:t>
            </a:r>
          </a:p>
        </p:txBody>
      </p:sp>
      <p:pic>
        <p:nvPicPr>
          <p:cNvPr id="4" name="图片 3" descr="01d16aed81c02b7bdb18af1b9f33a1a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405" y="1527810"/>
            <a:ext cx="2185035" cy="2185035"/>
          </a:xfrm>
          <a:prstGeom prst="rect">
            <a:avLst/>
          </a:prstGeom>
        </p:spPr>
      </p:pic>
      <p:pic>
        <p:nvPicPr>
          <p:cNvPr id="5" name="图片 4" descr="src=http___co.zxart.cn_upload_2018_3_31_20180331_195753988_920.jpg&amp;amp;refer=http___co.zxar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395" y="1852930"/>
            <a:ext cx="2592070" cy="1859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4625" y="606425"/>
            <a:ext cx="3289300" cy="3289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57045" y="4538980"/>
            <a:ext cx="27019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印刷类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08010" y="4538980"/>
            <a:ext cx="36366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非印刷类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电波媒体</a:t>
            </a:r>
          </a:p>
        </p:txBody>
      </p:sp>
      <p:pic>
        <p:nvPicPr>
          <p:cNvPr id="8" name="图片 7" descr="fa2534499454fa59e8c35892f6a21e9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4535" y="1602105"/>
            <a:ext cx="5788660" cy="3860800"/>
          </a:xfrm>
          <a:prstGeom prst="rect">
            <a:avLst/>
          </a:prstGeom>
        </p:spPr>
      </p:pic>
      <p:pic>
        <p:nvPicPr>
          <p:cNvPr id="3" name="图片 2" descr="0ca6c369825b715b5f8ae52da942095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5080" y="1978660"/>
            <a:ext cx="5341620" cy="3917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网络媒体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285" y="1833245"/>
            <a:ext cx="3719195" cy="2656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5950" y="1942465"/>
            <a:ext cx="2438400" cy="2438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5500" y="5116830"/>
            <a:ext cx="102412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主要包括网络索引、平面、动画、论坛等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528f9aaf129b593cc687a506ae01c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65225" y="1376045"/>
            <a:ext cx="89439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报纸杂志、广播、电视被一直认定为传统媒体，对新媒体的定义并不一致，为了方便理解，现将报纸杂志、广播、电视统称为传统媒体，将互联网、移动网络统称为新媒体（以微博微信为主</a:t>
            </a:r>
            <a:r>
              <a:rPr lang="en-US" altLang="zh-CN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).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1650" y="691515"/>
            <a:ext cx="84550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梁启超说:"欲为诗界之哥伦布、玛赛郎，不可不备三长:第一要新意境，第二要新语句，而又须以古人之风格入之，然后成其为诗。"(《夏威夷游记》)又说:"革命者，当革其精神，非革其形式。吾党近好言诗界革命，虽然，若以堆积满纸新名词为革命，是又满洲政府变法维新之类也。能以旧风格含新意境，斯可以举革命之实矣。"(《饮冰室诗话》)他总结前期诗界革命的缺点，认为一在于"扯新名词以自表异"，二在于"不备诗家之资格"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src=http___tc.sinaimg.cn_maxwidth.800_tc.service.weibo.com_upload_images_jianshu_io_96ce55a937a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785" y="1151255"/>
            <a:ext cx="6096000" cy="3219450"/>
          </a:xfrm>
          <a:prstGeom prst="rect">
            <a:avLst/>
          </a:prstGeom>
        </p:spPr>
      </p:pic>
      <p:pic>
        <p:nvPicPr>
          <p:cNvPr id="3" name="图片 2" descr="src=http___pic159.nipic.com_file_20180329_26523992_132411783037_2.jpg&amp;amp;refer=http___pic159.nipi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7910" y="3408680"/>
            <a:ext cx="5563870" cy="37058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9405" y="1947545"/>
            <a:ext cx="772414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+mn-ea"/>
                <a:cs typeface="+mn-ea"/>
              </a:rPr>
              <a:t>“我不在现场，但我在微博”。 “微博”作为一种新的媒介工具加入，使很多欢庆活动变得温情、时尚。适逢母校十年校庆，校友们纷纷以“微征文”的形式发来祝贺。请你在80字的微博里，写一段与母校有关的逸闻趣事、记忆、印象或创意祝福。要求，语言通畅，格调高雅，最少使用两种修辞手法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95" y="-137346"/>
            <a:ext cx="4686492" cy="21620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0120" y="2197100"/>
            <a:ext cx="699071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难忘安静教室里泛舟书海的愉悦，难忘幽静小径上畅谈人生的温馨，难忘宽阔跑道上释放活力的精彩。梦想在这里萌芽生长，青春于斯扬帆起航。亲爱的母校，十周岁生日快乐！</a:t>
            </a:r>
          </a:p>
          <a:p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85485" y="70739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参考答案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95" y="-137346"/>
            <a:ext cx="4686492" cy="21620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95" y="-137346"/>
            <a:ext cx="4686492" cy="21620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82850" y="1631315"/>
            <a:ext cx="77241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+mn-ea"/>
                <a:cs typeface="+mn-ea"/>
              </a:rPr>
              <a:t>某同学在假期去海南旅游，拍了如下照片发朋友圈，文案是：天好蓝，海好蓝，好开心啊！</a:t>
            </a:r>
            <a:r>
              <a:rPr lang="en-US" altLang="zh-CN" sz="2800" b="1">
                <a:solidFill>
                  <a:srgbClr val="002060"/>
                </a:solidFill>
                <a:latin typeface="+mn-ea"/>
                <a:cs typeface="+mn-ea"/>
              </a:rPr>
              <a:t> </a:t>
            </a:r>
            <a:r>
              <a:rPr lang="zh-CN" altLang="en-US" sz="2800" b="1">
                <a:solidFill>
                  <a:srgbClr val="002060"/>
                </a:solidFill>
                <a:latin typeface="+mn-ea"/>
                <a:cs typeface="+mn-ea"/>
              </a:rPr>
              <a:t>你认为这个文案好不好，如果不好你要怎么发？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695" y="3275330"/>
            <a:ext cx="5005705" cy="3128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3355" y="3359150"/>
            <a:ext cx="4867275" cy="30448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95" y="-137346"/>
            <a:ext cx="4686492" cy="21620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82215" y="1151255"/>
            <a:ext cx="87312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1.今天的记忆是带着海水味道的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2.大海成全了夏天的一半快乐 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3.浩瀚星空余晖落日海浪和沙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4.看看蓝天，拥抱大海，享受阳光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5.我会在每个有意义的时辰 远隔山海与你共存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6.少年的征途应是星辰大海，而非烟尘人间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7.海鸟和鱼相爱 只是一场意外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8.你是我游来的海，也是我游往的岸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9.所爱隔山海，山海皆可平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10.我从海上来，浪花满袖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89245" y="44450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参考答案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68805" y="1533525"/>
            <a:ext cx="84550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诗界革命的本质，其实就是新的语言环境下，语文对自己的前途和命运的一种尝试和探索。而如今的时代，更是突飞猛进，新的语言，新的形式层出不穷，我们的语文学习又要面临着哪些问题呢？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2260" y="2533015"/>
            <a:ext cx="9326880" cy="23069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FF0000"/>
                </a:solidFill>
              </a:rPr>
              <a:t>信息时代的语文生活之</a:t>
            </a:r>
          </a:p>
          <a:p>
            <a:r>
              <a:rPr lang="en-US" altLang="zh-CN" sz="7200" b="1" dirty="0">
                <a:solidFill>
                  <a:srgbClr val="FF0000"/>
                </a:solidFill>
              </a:rPr>
              <a:t>           </a:t>
            </a:r>
            <a:r>
              <a:rPr lang="zh-CN" altLang="en-US" sz="7200" b="1" dirty="0">
                <a:solidFill>
                  <a:srgbClr val="FF0000"/>
                </a:solidFill>
              </a:rPr>
              <a:t>认识多媒介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528f9aaf129b593cc687a506ae01c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50"/>
            <a:ext cx="12192000" cy="6845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0500" y="927100"/>
            <a:ext cx="866711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从传统媒体到新媒体，传播形式也随着世界的发展、科学技术的进步和生产力水平的提高发生了翻天覆地的变化。根据不同时期、参照不同的标准，媒体的定义和分类也有不同的形式。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92d5bd6dcc3a5077f5131f5a7bba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426845"/>
            <a:ext cx="3535680" cy="3319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20335" y="2205355"/>
            <a:ext cx="54406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/>
              <a:t>形式一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a2534499454fa59e8c35892f6a21e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910" y="4091305"/>
            <a:ext cx="2594610" cy="1730375"/>
          </a:xfrm>
          <a:prstGeom prst="rect">
            <a:avLst/>
          </a:prstGeom>
        </p:spPr>
      </p:pic>
      <p:pic>
        <p:nvPicPr>
          <p:cNvPr id="3" name="图片 2" descr="0ca6c369825b715b5f8ae52da942095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165" y="4091305"/>
            <a:ext cx="2658110" cy="1949450"/>
          </a:xfrm>
          <a:prstGeom prst="rect">
            <a:avLst/>
          </a:prstGeom>
        </p:spPr>
      </p:pic>
      <p:pic>
        <p:nvPicPr>
          <p:cNvPr id="4" name="图片 3" descr="01d16aed81c02b7bdb18af1b9f33a1a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0120" y="946150"/>
            <a:ext cx="2438400" cy="2438400"/>
          </a:xfrm>
          <a:prstGeom prst="rect">
            <a:avLst/>
          </a:prstGeom>
        </p:spPr>
      </p:pic>
      <p:pic>
        <p:nvPicPr>
          <p:cNvPr id="5" name="图片 4" descr="src=http___co.zxart.cn_upload_2018_3_31_20180331_195753988_920.jpg&amp;amp;refer=http___co.zxart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4585" y="1489710"/>
            <a:ext cx="2592705" cy="18599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025" y="234950"/>
            <a:ext cx="4754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四大传统媒体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9880" y="338455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报纸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246745" y="3384550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杂志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246745" y="615124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电视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49880" y="595566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广播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7025" y="23495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/>
              <a:t>第五媒体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56030" y="1998345"/>
            <a:ext cx="609790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</a:rPr>
              <a:t>新的技术支撑体系下出现的媒体形态,如数字杂志、数字报纸、数字广播、手机短信、移动电视、网络、桌面视窗,数字电视、数字电影、触摸媒体等,被统称为“第五媒体”。</a:t>
            </a:r>
          </a:p>
        </p:txBody>
      </p:sp>
      <p:pic>
        <p:nvPicPr>
          <p:cNvPr id="3" name="图片 2" descr="71cc612a924841d90b50e4628bd680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4475" y="2379980"/>
            <a:ext cx="4174490" cy="41744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92d5bd6dcc3a5077f5131f5a7bba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1426845"/>
            <a:ext cx="3535680" cy="33191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20335" y="2205355"/>
            <a:ext cx="54406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/>
              <a:t>形式二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92365" y="4934585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按出现顺序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25,&quot;width&quot;:4086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25,&quot;width&quot;:4086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796</Words>
  <Application>Microsoft Office PowerPoint</Application>
  <PresentationFormat>自定义</PresentationFormat>
  <Paragraphs>55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2021-04-07T19:33:54Z</cp:lastPrinted>
  <dcterms:created xsi:type="dcterms:W3CDTF">2021-04-07T19:33:54Z</dcterms:created>
  <dcterms:modified xsi:type="dcterms:W3CDTF">2021-04-19T07:16:28Z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