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wav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removePersonalInfoOnSave="1" saveSubsetFonts="1">
  <p:sldMasterIdLst>
    <p:sldMasterId id="2147483742" r:id="rId1"/>
  </p:sldMasterIdLst>
  <p:notesMasterIdLst>
    <p:notesMasterId r:id="rId2"/>
  </p:notesMasterIdLst>
  <p:sldIdLst>
    <p:sldId id="620" r:id="rId3"/>
    <p:sldId id="257" r:id="rId4"/>
    <p:sldId id="773" r:id="rId5"/>
    <p:sldId id="440" r:id="rId6"/>
    <p:sldId id="621" r:id="rId7"/>
    <p:sldId id="734" r:id="rId8"/>
    <p:sldId id="553" r:id="rId9"/>
    <p:sldId id="554" r:id="rId10"/>
    <p:sldId id="271" r:id="rId11"/>
    <p:sldId id="530" r:id="rId12"/>
    <p:sldId id="555" r:id="rId13"/>
    <p:sldId id="556" r:id="rId14"/>
    <p:sldId id="570" r:id="rId15"/>
    <p:sldId id="557" r:id="rId16"/>
    <p:sldId id="709" r:id="rId17"/>
    <p:sldId id="769" r:id="rId18"/>
    <p:sldId id="770" r:id="rId19"/>
    <p:sldId id="562" r:id="rId20"/>
    <p:sldId id="564" r:id="rId21"/>
    <p:sldId id="563" r:id="rId22"/>
    <p:sldId id="771" r:id="rId23"/>
    <p:sldId id="558" r:id="rId24"/>
    <p:sldId id="559" r:id="rId25"/>
    <p:sldId id="772" r:id="rId26"/>
    <p:sldId id="711" r:id="rId27"/>
    <p:sldId id="710" r:id="rId28"/>
    <p:sldId id="565" r:id="rId29"/>
    <p:sldId id="560" r:id="rId30"/>
    <p:sldId id="713" r:id="rId31"/>
    <p:sldId id="712" r:id="rId32"/>
    <p:sldId id="468" r:id="rId33"/>
    <p:sldId id="469" r:id="rId34"/>
    <p:sldId id="573" r:id="rId35"/>
    <p:sldId id="574" r:id="rId36"/>
    <p:sldId id="578" r:id="rId37"/>
    <p:sldId id="579" r:id="rId38"/>
    <p:sldId id="581" r:id="rId39"/>
    <p:sldId id="582" r:id="rId40"/>
    <p:sldId id="774" r:id="rId41"/>
    <p:sldId id="583" r:id="rId42"/>
    <p:sldId id="775" r:id="rId43"/>
    <p:sldId id="776" r:id="rId44"/>
    <p:sldId id="777" r:id="rId45"/>
    <p:sldId id="463" r:id="rId46"/>
    <p:sldId id="778" r:id="rId47"/>
    <p:sldId id="426" r:id="rId48"/>
  </p:sldIdLst>
  <p:sldSz cx="9144000" cy="6858000" type="screen4x3"/>
  <p:notesSz cx="6858000" cy="9144000"/>
  <p:custDataLst>
    <p:tags r:id="rId4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61070" autoAdjust="0"/>
  </p:normalViewPr>
  <p:slideViewPr>
    <p:cSldViewPr>
      <p:cViewPr>
        <p:scale>
          <a:sx n="40" d="100"/>
          <a:sy n="40" d="100"/>
        </p:scale>
        <p:origin x="-2256" y="-138"/>
      </p:cViewPr>
      <p:guideLst>
        <p:guide orient="horz" pos="2102"/>
        <p:guide pos="293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0776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5" cy="72005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slide" Target="slides/slide46.xml" /><Relationship Id="rId49" Type="http://schemas.openxmlformats.org/officeDocument/2006/relationships/tags" Target="tags/tag53.xml" /><Relationship Id="rId5" Type="http://schemas.openxmlformats.org/officeDocument/2006/relationships/slide" Target="slides/slide3.xml" /><Relationship Id="rId50" Type="http://schemas.openxmlformats.org/officeDocument/2006/relationships/presProps" Target="presProps.xml" /><Relationship Id="rId51" Type="http://schemas.openxmlformats.org/officeDocument/2006/relationships/viewProps" Target="viewProps.xml" /><Relationship Id="rId52" Type="http://schemas.openxmlformats.org/officeDocument/2006/relationships/theme" Target="theme/theme1.xml" /><Relationship Id="rId53" Type="http://schemas.openxmlformats.org/officeDocument/2006/relationships/tableStyles" Target="tableStyles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>
              <a:defRPr/>
            </a:pPr>
            <a:fld id="{E0E40091-4216-4F1D-AEA1-5FDCE7968C55}" type="datetimeFigureOut">
              <a:rPr lang="zh-CN" altLang="en-US"/>
              <a:pPr>
                <a:defRPr/>
              </a:pPr>
              <a:t>2020-11-11</a:t>
            </a:fld>
            <a:endParaRPr lang="zh-CN" altLang="en-US"/>
          </a:p>
        </p:txBody>
      </p:sp>
      <p:sp>
        <p:nvSpPr>
          <p:cNvPr id="54276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9" name="备注占位符 4"/>
          <p:cNvSpPr>
            <a:spLocks noGrp="1" noChangeArrowheads="1"/>
          </p:cNvSpPr>
          <p:nvPr>
            <p:ph type="body" sz="quarter" idx="6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AE36A3D6-07BC-4598-9AF1-14E6BA680E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9624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36A3D6-07BC-4598-9AF1-14E6BA680E55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3677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36A3D6-07BC-4598-9AF1-14E6BA680E55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53932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10" Type="http://schemas.openxmlformats.org/officeDocument/2006/relationships/image" Target="../media/image4.jpeg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1.jpeg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image" Target="../media/image2.jpeg" /><Relationship Id="rId6" Type="http://schemas.openxmlformats.org/officeDocument/2006/relationships/tags" Target="../tags/tag4.xml" /><Relationship Id="rId7" Type="http://schemas.openxmlformats.org/officeDocument/2006/relationships/tags" Target="../tags/tag5.xml" /><Relationship Id="rId8" Type="http://schemas.openxmlformats.org/officeDocument/2006/relationships/image" Target="../media/image3.jpeg" /><Relationship Id="rId9" Type="http://schemas.openxmlformats.org/officeDocument/2006/relationships/tags" Target="../tags/tag6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bg bwMode="auto">
      <p:bgPr>
        <a:blipFill dpi="0" rotWithShape="0"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Rectangle 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281238" y="4354513"/>
            <a:ext cx="1366837" cy="1368425"/>
          </a:xfrm>
          <a:prstGeom prst="rect">
            <a:avLst/>
          </a:prstGeom>
          <a:solidFill>
            <a:srgbClr val="6AB598"/>
          </a:solidFill>
          <a:ln w="44450">
            <a:solidFill>
              <a:srgbClr val="6AB598"/>
            </a:solidFill>
            <a:miter lim="800000"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pic>
        <p:nvPicPr>
          <p:cNvPr id="5" name="Picture 5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317750" y="4391025"/>
            <a:ext cx="1295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8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841750" y="4354513"/>
            <a:ext cx="1366838" cy="1368425"/>
          </a:xfrm>
          <a:prstGeom prst="rect">
            <a:avLst/>
          </a:prstGeom>
          <a:solidFill>
            <a:srgbClr val="6AB598"/>
          </a:solidFill>
          <a:ln w="44450">
            <a:solidFill>
              <a:srgbClr val="6AB598"/>
            </a:solidFill>
            <a:miter lim="800000"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pic>
        <p:nvPicPr>
          <p:cNvPr id="7" name="Picture 6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876675" y="4391025"/>
            <a:ext cx="1295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10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20725" y="4354513"/>
            <a:ext cx="1368425" cy="1368425"/>
          </a:xfrm>
          <a:prstGeom prst="rect">
            <a:avLst/>
          </a:prstGeom>
          <a:solidFill>
            <a:srgbClr val="6AB598"/>
          </a:solidFill>
          <a:ln w="44450">
            <a:solidFill>
              <a:srgbClr val="6AB598"/>
            </a:solidFill>
            <a:miter lim="800000"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pic>
        <p:nvPicPr>
          <p:cNvPr id="9" name="Picture 7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57238" y="4391025"/>
            <a:ext cx="1295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3050" y="2374900"/>
            <a:ext cx="6076950" cy="914400"/>
          </a:xfrm>
          <a:extLst/>
        </p:spPr>
        <p:txBody>
          <a:bodyPr lIns="90170" tIns="46990" rIns="90170" bIns="46990"/>
          <a:lstStyle>
            <a:lvl1pPr algn="l" eaLnBrk="1" hangingPunct="1">
              <a:buFont typeface="Arial" pitchFamily="34" charset="0"/>
              <a:buNone/>
              <a:defRPr sz="4800">
                <a:solidFill>
                  <a:srgbClr val="1483B5"/>
                </a:solidFill>
                <a:sym typeface="Arial" pitchFamily="34" charset="0"/>
              </a:defRPr>
            </a:lvl1pPr>
          </a:lstStyle>
          <a:p>
            <a:pPr lvl="0"/>
            <a:r>
              <a:rPr lang="zh-CN" altLang="en-US" noProof="0" smtClean="0">
                <a:sym typeface="Arial" pitchFamily="34" charset="0"/>
              </a:rPr>
              <a:t>单击此处编辑母版标题样式</a:t>
            </a:r>
            <a:endParaRPr lang="zh-CN" noProof="0" smtClean="0">
              <a:sym typeface="Arial" pitchFamily="34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3050" y="3289300"/>
            <a:ext cx="6076950" cy="817563"/>
          </a:xfrm>
          <a:extLst/>
        </p:spPr>
        <p:txBody>
          <a:bodyPr/>
          <a:lstStyle>
            <a:lvl1pPr marL="0" indent="0" eaLnBrk="1" hangingPunct="1">
              <a:lnSpc>
                <a:spcPct val="80000"/>
              </a:lnSpc>
              <a:spcBef>
                <a:spcPct val="0"/>
              </a:spcBef>
              <a:buFont typeface="Arial" pitchFamily="34" charset="0"/>
              <a:buNone/>
              <a:defRPr sz="1800">
                <a:solidFill>
                  <a:srgbClr val="5A4C41"/>
                </a:solidFill>
                <a:sym typeface="Arial" pitchFamily="34" charset="0"/>
              </a:defRPr>
            </a:lvl1pPr>
          </a:lstStyle>
          <a:p>
            <a:pPr lvl="0"/>
            <a:r>
              <a:rPr lang="zh-CN" noProof="0" smtClean="0">
                <a:sym typeface="Arial" pitchFamily="34" charset="0"/>
              </a:rPr>
              <a:t>单击此处编辑母版副标题样式</a:t>
            </a:r>
          </a:p>
        </p:txBody>
      </p:sp>
      <p:sp>
        <p:nvSpPr>
          <p:cNvPr id="10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9A3BF43-6166-4655-976F-06EF5EAB2FF0}" type="datetimeFigureOut">
              <a:rPr lang="zh-CN" altLang="en-US"/>
              <a:pPr>
                <a:defRPr/>
              </a:pPr>
              <a:t>2020-11-11</a:t>
            </a:fld>
            <a:endParaRPr lang="zh-CN" altLang="en-US"/>
          </a:p>
        </p:txBody>
      </p:sp>
      <p:sp>
        <p:nvSpPr>
          <p:cNvPr id="11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C928EAF-5479-431B-A60C-56CE7392C8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944652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200" y="408675"/>
            <a:ext cx="78876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BEE067-A5BF-4FBA-AFB6-94F21497C043}" type="datetimeFigureOut">
              <a:rPr lang="zh-CN" altLang="en-US"/>
              <a:pPr>
                <a:defRPr/>
              </a:pPr>
              <a:t>2020-11-11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2EF54B-3CFD-44E5-AC20-B8BD9F8AED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295523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05C61C-1865-4D2C-A3D1-0335584C1E34}" type="datetimeFigureOut">
              <a:rPr lang="zh-CN" altLang="en-US"/>
              <a:pPr>
                <a:defRPr/>
              </a:pPr>
              <a:t>2020-11-11</a:t>
            </a:fld>
            <a:endParaRPr lang="zh-CN" altLang="en-US"/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2B3170-F74B-455D-A2CC-1453290B34A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820226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31CAE-8181-4BCD-B600-57B12A8ADBCF}" type="datetimeFigureOut">
              <a:rPr lang="zh-CN" altLang="en-US"/>
              <a:pPr>
                <a:defRPr/>
              </a:pPr>
              <a:t>2020-11-11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22FA21-0CE6-4BD5-A89A-1431A995E1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867496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Oval 7"/>
          <p:cNvSpPr>
            <a:spLocks noChangeArrowheads="1"/>
          </p:cNvSpPr>
          <p:nvPr/>
        </p:nvSpPr>
        <p:spPr bwMode="auto">
          <a:xfrm>
            <a:off x="1362075" y="2241550"/>
            <a:ext cx="2052638" cy="2051050"/>
          </a:xfrm>
          <a:prstGeom prst="ellipse">
            <a:avLst/>
          </a:prstGeom>
          <a:solidFill>
            <a:srgbClr val="009999">
              <a:alpha val="79999"/>
            </a:srgbClr>
          </a:solidFill>
          <a:ln w="57150">
            <a:solidFill>
              <a:schemeClr val="bg1"/>
            </a:solidFill>
            <a:round/>
          </a:ln>
        </p:spPr>
        <p:txBody>
          <a:bodyPr lIns="90170" tIns="46990" rIns="90170" bIns="46990" anchor="ctr"/>
          <a:lstStyle/>
          <a:p>
            <a:pPr algn="ctr">
              <a:defRPr/>
            </a:pPr>
            <a:endParaRPr lang="zh-CN" altLang="en-US" sz="2400">
              <a:solidFill>
                <a:schemeClr val="bg1"/>
              </a:solidFill>
              <a:ea typeface="黑体" pitchFamily="49" charset="-122"/>
            </a:endParaRPr>
          </a:p>
        </p:txBody>
      </p:sp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525838" y="2398713"/>
            <a:ext cx="4330700" cy="1069975"/>
          </a:xfrm>
          <a:noFill/>
          <a:extLst/>
        </p:spPr>
        <p:txBody>
          <a:bodyPr anchor="b"/>
          <a:lstStyle>
            <a:lvl1pPr algn="l"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noProof="0" smtClean="0">
                <a:sym typeface="Arial" pitchFamily="34" charset="0"/>
              </a:rPr>
              <a:t>单击此处编辑母版标题样式</a:t>
            </a: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527425" y="3468688"/>
            <a:ext cx="4330700" cy="714375"/>
          </a:xfrm>
        </p:spPr>
        <p:txBody>
          <a:bodyPr/>
          <a:lstStyle>
            <a:lvl1pPr marL="0" indent="0">
              <a:buFontTx/>
              <a:buNone/>
              <a:defRPr sz="2000"/>
            </a:lvl1pPr>
          </a:lstStyle>
          <a:p>
            <a:pPr lvl="0"/>
            <a:r>
              <a:rPr lang="zh-CN" noProof="0" smtClean="0"/>
              <a:t>单击此处编辑母版副标题样式</a:t>
            </a: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1B5183E-9E0B-4018-ADCE-B804D6893235}" type="datetimeFigureOut">
              <a:rPr lang="zh-CN" altLang="en-US"/>
              <a:pPr>
                <a:defRPr/>
              </a:pPr>
              <a:t>2020-11-11</a:t>
            </a:fld>
            <a:endParaRPr lang="zh-CN" altLang="en-US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CC03F7B-B4C0-47F3-828C-03E9010BDB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169626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600200"/>
            <a:ext cx="3867150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67150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53587-BAFD-45A1-8BB6-E2ADA4F42D9E}" type="datetimeFigureOut">
              <a:rPr lang="zh-CN" altLang="en-US"/>
              <a:pPr>
                <a:defRPr/>
              </a:pPr>
              <a:t>2020-11-11</a:t>
            </a:fld>
            <a:endParaRPr lang="zh-CN" altLang="en-US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02B593-DADB-4E7F-B757-8A7C619157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267152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直接连接符 6" descr="#wm#_33_23_*Z"/>
          <p:cNvSpPr>
            <a:spLocks noChangeShapeType="1"/>
          </p:cNvSpPr>
          <p:nvPr/>
        </p:nvSpPr>
        <p:spPr bwMode="auto">
          <a:xfrm flipH="1">
            <a:off x="4622800" y="1979613"/>
            <a:ext cx="0" cy="4117975"/>
          </a:xfrm>
          <a:prstGeom prst="line">
            <a:avLst/>
          </a:prstGeom>
          <a:noFill/>
          <a:ln w="25400">
            <a:solidFill>
              <a:srgbClr val="ABD2B3"/>
            </a:solidFill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1400" y="779653"/>
            <a:ext cx="7441200" cy="601200"/>
          </a:xfrm>
          <a:solidFill>
            <a:schemeClr val="accent1"/>
          </a:solidFill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59422" y="1985963"/>
            <a:ext cx="3387600" cy="896400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59422" y="2858643"/>
            <a:ext cx="3387600" cy="3272400"/>
          </a:xfrm>
        </p:spPr>
        <p:txBody>
          <a:bodyPr/>
          <a:lstStyle>
            <a:lvl1pPr marL="0" indent="0">
              <a:buFont typeface="Arial" pitchFamily="34" charset="0"/>
              <a:buNone/>
              <a:defRPr sz="2400"/>
            </a:lvl1pPr>
            <a:lvl2pPr marL="457200" indent="0">
              <a:buFont typeface="Arial" pitchFamily="34" charset="0"/>
              <a:buNone/>
              <a:defRPr sz="2000"/>
            </a:lvl2pPr>
            <a:lvl3pPr marL="914400" indent="0">
              <a:buFont typeface="Arial" pitchFamily="34" charset="0"/>
              <a:buNone/>
              <a:defRPr sz="1800"/>
            </a:lvl3pPr>
            <a:lvl4pPr marL="1371600" indent="0">
              <a:buFont typeface="Arial" pitchFamily="34" charset="0"/>
              <a:buNone/>
              <a:defRPr sz="1800"/>
            </a:lvl4pPr>
            <a:lvl5pPr marL="1828800" indent="0">
              <a:buFont typeface="Arial" pitchFamily="34" charset="0"/>
              <a:buNone/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872990" y="1985963"/>
            <a:ext cx="3387600" cy="896400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872990" y="2858643"/>
            <a:ext cx="3387600" cy="3272400"/>
          </a:xfrm>
        </p:spPr>
        <p:txBody>
          <a:bodyPr/>
          <a:lstStyle>
            <a:lvl1pPr marL="0" indent="0">
              <a:buFont typeface="Arial" pitchFamily="34" charset="0"/>
              <a:buNone/>
              <a:defRPr sz="2400"/>
            </a:lvl1pPr>
            <a:lvl2pPr marL="457200" indent="0">
              <a:buFont typeface="Arial" pitchFamily="34" charset="0"/>
              <a:buNone/>
              <a:defRPr sz="2000"/>
            </a:lvl2pPr>
            <a:lvl3pPr marL="914400" indent="0">
              <a:buFont typeface="Arial" pitchFamily="34" charset="0"/>
              <a:buNone/>
              <a:defRPr sz="1800"/>
            </a:lvl3pPr>
            <a:lvl4pPr marL="1371600" indent="0">
              <a:buFont typeface="Arial" pitchFamily="34" charset="0"/>
              <a:buNone/>
              <a:defRPr sz="1800"/>
            </a:lvl4pPr>
            <a:lvl5pPr marL="1828800" indent="0">
              <a:buFont typeface="Arial" pitchFamily="34" charset="0"/>
              <a:buNone/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5FA078F-560A-478C-85C6-94A8DC91131C}" type="datetimeFigureOut">
              <a:rPr lang="zh-CN" altLang="en-US"/>
              <a:pPr>
                <a:defRPr/>
              </a:pPr>
              <a:t>2020-11-11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A148EDF-E9D7-4215-B6A5-C38AC2F504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149628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583123"/>
            <a:ext cx="8229600" cy="1144800"/>
          </a:xfrm>
        </p:spPr>
        <p:txBody>
          <a:bodyPr/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6EC0D-150A-4058-9E1A-460FC5B30BCD}" type="datetimeFigureOut">
              <a:rPr lang="zh-CN" altLang="en-US"/>
              <a:pPr>
                <a:defRPr/>
              </a:pPr>
              <a:t>2020-11-11</a:t>
            </a:fld>
            <a:endParaRPr lang="zh-CN" altLang="en-US"/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B610AD-9346-4EEE-9F38-6201F420AB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262556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0D775-912F-42A1-AF47-1626FECEC579}" type="datetimeFigureOut">
              <a:rPr lang="zh-CN" altLang="en-US"/>
              <a:pPr>
                <a:defRPr/>
              </a:pPr>
              <a:t>2020-11-11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1D1EE-5494-47FF-9E01-AC9AEA6294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246590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629841" y="711200"/>
            <a:ext cx="3196800" cy="1600200"/>
          </a:xfrm>
        </p:spPr>
        <p:txBody>
          <a:bodyPr anchor="t">
            <a:noAutofit/>
          </a:bodyPr>
          <a:lstStyle>
            <a:lvl1pPr algn="l">
              <a:defRPr sz="4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9" name="图片占位符 2"/>
          <p:cNvSpPr>
            <a:spLocks noGrp="1"/>
          </p:cNvSpPr>
          <p:nvPr>
            <p:ph type="pic" idx="1"/>
          </p:nvPr>
        </p:nvSpPr>
        <p:spPr>
          <a:xfrm>
            <a:off x="4014391" y="733425"/>
            <a:ext cx="4478400" cy="54036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>
              <a:sym typeface="Arial" pitchFamily="34" charset="0"/>
            </a:endParaRPr>
          </a:p>
        </p:txBody>
      </p:sp>
      <p:sp>
        <p:nvSpPr>
          <p:cNvPr id="10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561138"/>
            <a:ext cx="2057400" cy="201612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CF7AC32-3347-4EDD-A479-CFB7147F0D73}" type="datetimeFigureOut">
              <a:rPr lang="zh-CN" altLang="en-US"/>
              <a:pPr>
                <a:defRPr/>
              </a:pPr>
              <a:t>2020-11-11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561138"/>
            <a:ext cx="3086100" cy="201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561138"/>
            <a:ext cx="2057400" cy="201612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F9E3902-B7E2-4F35-94A9-F765C807EB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83017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39354" y="274638"/>
            <a:ext cx="1375996" cy="5851525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6287964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A7451F-75DD-4DBD-9364-9A42CC40515F}" type="datetimeFigureOut">
              <a:rPr lang="zh-CN" altLang="en-US"/>
              <a:pPr>
                <a:defRPr/>
              </a:pPr>
              <a:t>2020-11-11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F3DDDE-477C-4A0B-B438-51701200AB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475358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26" name="Group 2"/>
          <p:cNvGrpSpPr/>
          <p:nvPr/>
        </p:nvGrpSpPr>
        <p:grpSpPr>
          <a:xfrm>
            <a:off x="1588" y="6721475"/>
            <a:ext cx="9144000" cy="144463"/>
            <a:chExt cx="14400" cy="228"/>
          </a:xfrm>
        </p:grpSpPr>
        <p:sp>
          <p:nvSpPr>
            <p:cNvPr id="5" name="矩形 7"/>
            <p:cNvSpPr>
              <a:spLocks noChangeArrowheads="1"/>
            </p:cNvSpPr>
            <p:nvPr/>
          </p:nvSpPr>
          <p:spPr bwMode="auto">
            <a:xfrm>
              <a:off x="0" y="0"/>
              <a:ext cx="6617" cy="225"/>
            </a:xfrm>
            <a:prstGeom prst="rect">
              <a:avLst/>
            </a:prstGeom>
            <a:solidFill>
              <a:srgbClr val="EEF2CD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>
                <a:defRPr/>
              </a:pPr>
              <a:endParaRPr lang="zh-CN" altLang="en-US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6" name="矩形 11"/>
            <p:cNvSpPr>
              <a:spLocks noChangeArrowheads="1"/>
            </p:cNvSpPr>
            <p:nvPr/>
          </p:nvSpPr>
          <p:spPr bwMode="auto">
            <a:xfrm>
              <a:off x="7360" y="0"/>
              <a:ext cx="7040" cy="225"/>
            </a:xfrm>
            <a:prstGeom prst="rect">
              <a:avLst/>
            </a:prstGeom>
            <a:solidFill>
              <a:srgbClr val="5A4C41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>
                <a:defRPr/>
              </a:pPr>
              <a:endParaRPr lang="zh-CN" altLang="en-US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1029" name="矩形 8"/>
            <p:cNvSpPr>
              <a:spLocks noChangeArrowheads="1"/>
            </p:cNvSpPr>
            <p:nvPr/>
          </p:nvSpPr>
          <p:spPr bwMode="auto">
            <a:xfrm>
              <a:off x="6535" y="0"/>
              <a:ext cx="450" cy="225"/>
            </a:xfrm>
            <a:prstGeom prst="rect">
              <a:avLst/>
            </a:prstGeom>
            <a:solidFill>
              <a:srgbClr val="B2D4B9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>
                <a:defRPr/>
              </a:pPr>
              <a:endParaRPr lang="zh-CN" altLang="en-US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1030" name="矩形 9"/>
            <p:cNvSpPr>
              <a:spLocks noChangeArrowheads="1"/>
            </p:cNvSpPr>
            <p:nvPr/>
          </p:nvSpPr>
          <p:spPr bwMode="auto">
            <a:xfrm>
              <a:off x="6812" y="0"/>
              <a:ext cx="378" cy="225"/>
            </a:xfrm>
            <a:prstGeom prst="rect">
              <a:avLst/>
            </a:prstGeom>
            <a:solidFill>
              <a:srgbClr val="61ADA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>
                <a:defRPr/>
              </a:pPr>
              <a:endParaRPr lang="zh-CN" altLang="en-US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1031" name="矩形 10"/>
            <p:cNvSpPr>
              <a:spLocks noChangeArrowheads="1"/>
            </p:cNvSpPr>
            <p:nvPr/>
          </p:nvSpPr>
          <p:spPr bwMode="auto">
            <a:xfrm>
              <a:off x="7055" y="0"/>
              <a:ext cx="310" cy="228"/>
            </a:xfrm>
            <a:prstGeom prst="rect">
              <a:avLst/>
            </a:prstGeom>
            <a:solidFill>
              <a:srgbClr val="258F8D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>
                <a:defRPr/>
              </a:pPr>
              <a:endParaRPr lang="zh-CN" altLang="en-US">
                <a:solidFill>
                  <a:srgbClr val="FFFFFF"/>
                </a:solidFill>
                <a:ea typeface="黑体" pitchFamily="49" charset="-122"/>
              </a:endParaRPr>
            </a:p>
          </p:txBody>
        </p:sp>
      </p:grpSp>
      <p:sp>
        <p:nvSpPr>
          <p:cNvPr id="1027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8650" y="450850"/>
            <a:ext cx="7886700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Arial" pitchFamily="34" charset="0"/>
              </a:rPr>
              <a:t>单击此处编辑母版标题样式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5"/>
          </p:nvPr>
        </p:nvSpPr>
        <p:spPr bwMode="auto">
          <a:xfrm>
            <a:off x="628650" y="1600200"/>
            <a:ext cx="78867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Arial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Arial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Arial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Arial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Arial" pitchFamily="34" charset="0"/>
              </a:rPr>
              <a:t>第五级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noProof="1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4BB0A59-0DF6-48ED-896C-813815E1927F}" type="datetimeFigureOut">
              <a:rPr lang="zh-CN" altLang="en-US"/>
              <a:pPr>
                <a:defRPr/>
              </a:pPr>
              <a:t>2020-11-11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3FA1CB7-D97A-4DC2-A508-8E8747366F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66" r:id="rId2"/>
    <p:sldLayoutId id="2147483774" r:id="rId3"/>
    <p:sldLayoutId id="2147483767" r:id="rId4"/>
    <p:sldLayoutId id="2147483775" r:id="rId5"/>
    <p:sldLayoutId id="2147483768" r:id="rId6"/>
    <p:sldLayoutId id="2147483769" r:id="rId7"/>
    <p:sldLayoutId id="2147483776" r:id="rId8"/>
    <p:sldLayoutId id="2147483770" r:id="rId9"/>
    <p:sldLayoutId id="2147483771" r:id="rId10"/>
    <p:sldLayoutId id="2147483772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黑体"/>
          <a:cs typeface="+mj-cs"/>
          <a:sym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黑体"/>
          <a:sym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黑体"/>
          <a:sym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黑体"/>
          <a:sym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黑体"/>
          <a:sym typeface="Arial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黑体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黑体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黑体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黑体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bg2"/>
          </a:solidFill>
          <a:latin typeface="Arial" pitchFamily="34" charset="0"/>
          <a:ea typeface="黑体"/>
          <a:cs typeface="+mn-cs"/>
          <a:sym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bg2"/>
          </a:solidFill>
          <a:latin typeface="Arial" pitchFamily="34" charset="0"/>
          <a:ea typeface="黑体"/>
          <a:cs typeface="+mn-cs"/>
          <a:sym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ern="1200">
          <a:solidFill>
            <a:schemeClr val="bg2"/>
          </a:solidFill>
          <a:latin typeface="Arial" pitchFamily="34" charset="0"/>
          <a:ea typeface="黑体"/>
          <a:cs typeface="+mn-cs"/>
          <a:sym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ern="1200">
          <a:solidFill>
            <a:schemeClr val="bg2"/>
          </a:solidFill>
          <a:latin typeface="Arial" pitchFamily="34" charset="0"/>
          <a:ea typeface="黑体"/>
          <a:cs typeface="+mn-cs"/>
          <a:sym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ern="1200">
          <a:solidFill>
            <a:schemeClr val="bg2"/>
          </a:solidFill>
          <a:latin typeface="Arial" pitchFamily="34" charset="0"/>
          <a:ea typeface="黑体"/>
          <a:cs typeface="+mn-cs"/>
          <a:sym typeface="Arial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5.jpeg" /><Relationship Id="rId4" Type="http://schemas.openxmlformats.org/officeDocument/2006/relationships/tags" Target="../tags/tag7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9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0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3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4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png" /><Relationship Id="rId3" Type="http://schemas.openxmlformats.org/officeDocument/2006/relationships/tags" Target="../tags/tag25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image" Target="../media/image6.png" /><Relationship Id="rId3" Type="http://schemas.openxmlformats.org/officeDocument/2006/relationships/tags" Target="../tags/tag8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6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8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9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0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1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3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4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5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png" /><Relationship Id="rId3" Type="http://schemas.openxmlformats.org/officeDocument/2006/relationships/tags" Target="../tags/tag9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6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png" /><Relationship Id="rId3" Type="http://schemas.openxmlformats.org/officeDocument/2006/relationships/tags" Target="../tags/tag37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8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9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png" /><Relationship Id="rId3" Type="http://schemas.openxmlformats.org/officeDocument/2006/relationships/tags" Target="../tags/tag40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png" /><Relationship Id="rId3" Type="http://schemas.openxmlformats.org/officeDocument/2006/relationships/image" Target="../media/image11.jpeg" /><Relationship Id="rId4" Type="http://schemas.openxmlformats.org/officeDocument/2006/relationships/tags" Target="../tags/tag41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42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jpeg" /><Relationship Id="rId3" Type="http://schemas.openxmlformats.org/officeDocument/2006/relationships/tags" Target="../tags/tag43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44.xml" /><Relationship Id="rId3" Type="http://schemas.openxmlformats.org/officeDocument/2006/relationships/audio" Target="../media/audio11.wav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45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7.png" /><Relationship Id="rId4" Type="http://schemas.openxmlformats.org/officeDocument/2006/relationships/tags" Target="../tags/tag10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3.png" /><Relationship Id="rId3" Type="http://schemas.openxmlformats.org/officeDocument/2006/relationships/tags" Target="../tags/tag46.xml" /><Relationship Id="rId4" Type="http://schemas.openxmlformats.org/officeDocument/2006/relationships/audio" Target="../media/audio22.wav" /><Relationship Id="rId5" Type="http://schemas.openxmlformats.org/officeDocument/2006/relationships/audio" Target="../media/audio33.wav" /><Relationship Id="rId6" Type="http://schemas.openxmlformats.org/officeDocument/2006/relationships/audio" Target="../media/audio11.wav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47.xml" /><Relationship Id="rId3" Type="http://schemas.openxmlformats.org/officeDocument/2006/relationships/audio" Target="../media/audio11.wav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48.xml" /><Relationship Id="rId3" Type="http://schemas.openxmlformats.org/officeDocument/2006/relationships/audio" Target="../media/audio11.wav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49.xml" /><Relationship Id="rId3" Type="http://schemas.openxmlformats.org/officeDocument/2006/relationships/audio" Target="../media/audio11.wav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png" /><Relationship Id="rId3" Type="http://schemas.openxmlformats.org/officeDocument/2006/relationships/tags" Target="../tags/tag50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png" /><Relationship Id="rId3" Type="http://schemas.openxmlformats.org/officeDocument/2006/relationships/tags" Target="../tags/tag51.xml" /><Relationship Id="rId4" Type="http://schemas.openxmlformats.org/officeDocument/2006/relationships/audio" Target="../media/audio22.wav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image" Target="../media/image6.png" /><Relationship Id="rId3" Type="http://schemas.openxmlformats.org/officeDocument/2006/relationships/image" Target="../media/image14.png" /><Relationship Id="rId4" Type="http://schemas.openxmlformats.org/officeDocument/2006/relationships/image" Target="../media/image15.png" /><Relationship Id="rId5" Type="http://schemas.openxmlformats.org/officeDocument/2006/relationships/tags" Target="../tags/tag5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png" /><Relationship Id="rId3" Type="http://schemas.openxmlformats.org/officeDocument/2006/relationships/image" Target="../media/image8.png" /><Relationship Id="rId4" Type="http://schemas.openxmlformats.org/officeDocument/2006/relationships/tags" Target="../tags/tag1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png" /><Relationship Id="rId3" Type="http://schemas.openxmlformats.org/officeDocument/2006/relationships/tags" Target="../tags/tag1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png" /><Relationship Id="rId3" Type="http://schemas.openxmlformats.org/officeDocument/2006/relationships/tags" Target="../tags/tag14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image" Target="../media/image6.png" /><Relationship Id="rId3" Type="http://schemas.openxmlformats.org/officeDocument/2006/relationships/tags" Target="../tags/tag15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dpi="0" rotWithShape="0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/>
        </p:nvSpPr>
        <p:spPr>
          <a:xfrm>
            <a:off x="0" y="4149725"/>
            <a:ext cx="9144000" cy="1655763"/>
          </a:xfrm>
          <a:prstGeom prst="rect">
            <a:avLst/>
          </a:prstGeom>
          <a:solidFill>
            <a:srgbClr val="F2F2F2">
              <a:alpha val="5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6147" name="文本框 1"/>
          <p:cNvSpPr txBox="1">
            <a:spLocks noChangeArrowheads="1"/>
          </p:cNvSpPr>
          <p:nvPr/>
        </p:nvSpPr>
        <p:spPr bwMode="auto">
          <a:xfrm>
            <a:off x="1533525" y="4209256"/>
            <a:ext cx="607695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4400" b="1"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4400" b="1">
                <a:latin typeface="微软雅黑" pitchFamily="34" charset="-122"/>
                <a:ea typeface="微软雅黑" pitchFamily="34" charset="-122"/>
              </a:rPr>
              <a:t>  醉翁亭记</a:t>
            </a: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2178050" y="5133975"/>
            <a:ext cx="47879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custDataLst>
      <p:tags r:id="rId4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27050" y="1292225"/>
            <a:ext cx="8091488" cy="427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70000"/>
              </a:lnSpc>
            </a:pPr>
            <a:r>
              <a:rPr lang="en-US" altLang="zh-CN" sz="3200" b="1">
                <a:latin typeface="黑体" pitchFamily="49" charset="-122"/>
                <a:ea typeface="黑体" pitchFamily="49" charset="-122"/>
              </a:rPr>
              <a:t>作亭者谁？山之僧智仙也。名之者谁？太守自谓也。太守与客来饮于此，饮少辄醉，而年又最高，故自号曰醉翁也。醉翁之意不在酒，在乎山水之间也。山水之乐，得之心而寓之酒也。</a:t>
            </a:r>
            <a:endParaRPr lang="zh-CN" altLang="en-US" sz="3200" b="1">
              <a:latin typeface="黑体" pitchFamily="49" charset="-122"/>
              <a:ea typeface="黑体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39738" y="1292225"/>
            <a:ext cx="8005762" cy="427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70000"/>
              </a:lnSpc>
            </a:pPr>
            <a:r>
              <a:rPr lang="en-US" altLang="zh-CN" sz="3200" b="1">
                <a:latin typeface="黑体" pitchFamily="49" charset="-122"/>
                <a:ea typeface="黑体" pitchFamily="49" charset="-122"/>
                <a:sym typeface="宋体" pitchFamily="2" charset="-122"/>
              </a:rPr>
              <a:t>    </a:t>
            </a:r>
            <a:r>
              <a:rPr lang="zh-CN" altLang="en-US" sz="3200" b="1">
                <a:latin typeface="黑体" pitchFamily="49" charset="-122"/>
                <a:ea typeface="黑体" pitchFamily="49" charset="-122"/>
                <a:sym typeface="宋体" pitchFamily="2" charset="-122"/>
              </a:rPr>
              <a:t>若夫日出而林霏开，云归而岩穴暝，晦明变化者，山间之朝暮也。野芳发而幽香，佳木秀而繁阴，风霜高洁，水落而石出者，山间之四时也。朝而往，暮而归，四时之景不同，而乐亦无穷也。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68313" y="796925"/>
            <a:ext cx="8148637" cy="526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b="1">
                <a:latin typeface="黑体" pitchFamily="49" charset="-122"/>
                <a:ea typeface="黑体" pitchFamily="49" charset="-122"/>
                <a:sym typeface="宋体" pitchFamily="2" charset="-122"/>
              </a:rPr>
              <a:t>    </a:t>
            </a:r>
            <a:r>
              <a:rPr lang="zh-CN" altLang="en-US" sz="3200" b="1">
                <a:latin typeface="黑体" pitchFamily="49" charset="-122"/>
                <a:ea typeface="黑体" pitchFamily="49" charset="-122"/>
                <a:sym typeface="宋体" pitchFamily="2" charset="-122"/>
              </a:rPr>
              <a:t>至于负者歌于途，行者休于树，前者呼，后者应，伛偻提携，往来而不绝者，滁人游也。临溪而渔，溪深而鱼肥，酿泉为酒，泉香而酒洌，山肴野蔌，杂然而前陈者，太守宴也。宴酣之乐，非丝非竹，射者中，弈者胜，觥筹交错，起坐而喧哗者，众宾欢也。苍颜白发，颓然乎其间者，太守醉也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5" name="文本框 1"/>
          <p:cNvSpPr txBox="1">
            <a:spLocks noChangeArrowheads="1"/>
          </p:cNvSpPr>
          <p:nvPr/>
        </p:nvSpPr>
        <p:spPr bwMode="auto">
          <a:xfrm>
            <a:off x="398463" y="1168400"/>
            <a:ext cx="8158162" cy="452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b="1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已而夕阳在山，人影散乱，太守归而宾客从也。树林阴翳，鸣声上下，游人去而禽鸟乐也。然而禽鸟知山林之乐，而不知人之乐；人知从太守游而乐，而不知太守之乐其乐也。醉能同其乐，醒能述以文者，太守也。太守谓谁？庐陵欧阳修也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390525" y="2154238"/>
            <a:ext cx="8228013" cy="385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3600" b="1">
                <a:latin typeface="黑体" pitchFamily="49" charset="-122"/>
                <a:ea typeface="黑体" pitchFamily="49" charset="-122"/>
                <a:sym typeface="宋体" pitchFamily="2" charset="-122"/>
              </a:rPr>
              <a:t>    </a:t>
            </a:r>
            <a:r>
              <a:rPr lang="zh-CN" altLang="en-US" sz="36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环滁</a:t>
            </a:r>
            <a:r>
              <a:rPr lang="zh-CN" altLang="en-US" sz="3600" b="1">
                <a:latin typeface="黑体" pitchFamily="49" charset="-122"/>
                <a:ea typeface="黑体" pitchFamily="49" charset="-122"/>
                <a:sym typeface="宋体" pitchFamily="2" charset="-122"/>
              </a:rPr>
              <a:t>皆山也。其西南诸峰，</a:t>
            </a:r>
            <a:r>
              <a:rPr lang="zh-CN" altLang="en-US" sz="36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林壑</a:t>
            </a:r>
            <a:r>
              <a:rPr lang="zh-CN" altLang="en-US" sz="3600" b="1">
                <a:latin typeface="黑体" pitchFamily="49" charset="-122"/>
                <a:ea typeface="黑体" pitchFamily="49" charset="-122"/>
                <a:sym typeface="宋体" pitchFamily="2" charset="-122"/>
              </a:rPr>
              <a:t>尤美，望之</a:t>
            </a:r>
            <a:r>
              <a:rPr lang="zh-CN" altLang="en-US" sz="36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蔚然而深秀者，琅琊也</a:t>
            </a:r>
            <a:r>
              <a:rPr lang="zh-CN" altLang="en-US" sz="3600" b="1">
                <a:latin typeface="黑体" pitchFamily="49" charset="-122"/>
                <a:ea typeface="黑体" pitchFamily="49" charset="-122"/>
                <a:sym typeface="宋体" pitchFamily="2" charset="-122"/>
              </a:rPr>
              <a:t>。山行六七里，渐闻水声潺潺而泻出于两峰之间者，酿泉也。</a:t>
            </a:r>
          </a:p>
        </p:txBody>
      </p:sp>
      <p:sp>
        <p:nvSpPr>
          <p:cNvPr id="15362" name="文本框 1"/>
          <p:cNvSpPr txBox="1">
            <a:spLocks noChangeArrowheads="1"/>
          </p:cNvSpPr>
          <p:nvPr/>
        </p:nvSpPr>
        <p:spPr bwMode="auto">
          <a:xfrm>
            <a:off x="833438" y="1954213"/>
            <a:ext cx="25193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环绕着滁州城</a:t>
            </a:r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。</a:t>
            </a:r>
          </a:p>
        </p:txBody>
      </p:sp>
      <p:sp>
        <p:nvSpPr>
          <p:cNvPr id="15364" name="文本框 4"/>
          <p:cNvSpPr txBox="1">
            <a:spLocks noChangeArrowheads="1"/>
          </p:cNvSpPr>
          <p:nvPr/>
        </p:nvSpPr>
        <p:spPr bwMode="auto">
          <a:xfrm>
            <a:off x="3651250" y="5026025"/>
            <a:ext cx="4778375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树木茂盛，幽深秀丽的是琅琊山（在滁州西南十里）。</a:t>
            </a:r>
          </a:p>
        </p:txBody>
      </p:sp>
      <p:sp>
        <p:nvSpPr>
          <p:cNvPr id="14338" name="文本框 1"/>
          <p:cNvSpPr txBox="1">
            <a:spLocks noChangeArrowheads="1"/>
          </p:cNvSpPr>
          <p:nvPr/>
        </p:nvSpPr>
        <p:spPr bwMode="auto">
          <a:xfrm>
            <a:off x="390525" y="917575"/>
            <a:ext cx="5759450" cy="584200"/>
          </a:xfrm>
          <a:prstGeom prst="rect">
            <a:avLst/>
          </a:prstGeom>
          <a:noFill/>
          <a:ln w="12700">
            <a:solidFill>
              <a:srgbClr val="385D8A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黑体" pitchFamily="49" charset="-122"/>
                <a:ea typeface="黑体" pitchFamily="49" charset="-122"/>
                <a:sym typeface="宋体" pitchFamily="2" charset="-122"/>
              </a:rPr>
              <a:t>再读课文，结合课下注释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翻译</a:t>
            </a:r>
            <a:r>
              <a:rPr lang="zh-CN" altLang="en-US" sz="3200" b="1">
                <a:latin typeface="黑体" pitchFamily="49" charset="-122"/>
                <a:ea typeface="黑体" pitchFamily="49" charset="-122"/>
                <a:sym typeface="宋体" pitchFamily="2" charset="-122"/>
              </a:rPr>
              <a:t>。</a:t>
            </a:r>
          </a:p>
        </p:txBody>
      </p:sp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6286500" y="1954213"/>
            <a:ext cx="2143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树林和山谷。 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/>
      <p:bldP spid="15362" grpId="0"/>
      <p:bldP spid="15364" grpId="0"/>
      <p:bldP spid="14338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5" name="矩形 1"/>
          <p:cNvSpPr>
            <a:spLocks noChangeArrowheads="1"/>
          </p:cNvSpPr>
          <p:nvPr/>
        </p:nvSpPr>
        <p:spPr bwMode="auto">
          <a:xfrm>
            <a:off x="549275" y="1422400"/>
            <a:ext cx="8043863" cy="4014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译文：</a:t>
            </a:r>
            <a:r>
              <a:rPr lang="zh-CN" altLang="en-US" sz="3000" b="1">
                <a:latin typeface="宋体" pitchFamily="2" charset="-122"/>
              </a:rPr>
              <a:t>环绕滁州的都是山。那西南的几座山峰，树林和山谷尤其优美，一眼望去树木茂盛，幽深秀丽的是琅琊山。沿着山路走六七里，渐渐听到潺潺的水声，看到流水从两座山峰之间倾泻而出的，那是酿泉。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584200" y="1173163"/>
            <a:ext cx="7845425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36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峰回路转</a:t>
            </a:r>
            <a:r>
              <a:rPr lang="zh-CN" altLang="en-US" sz="3600" b="1">
                <a:latin typeface="黑体" pitchFamily="49" charset="-122"/>
                <a:ea typeface="黑体" pitchFamily="49" charset="-122"/>
                <a:sym typeface="宋体" pitchFamily="2" charset="-122"/>
              </a:rPr>
              <a:t>，有亭</a:t>
            </a:r>
            <a:r>
              <a:rPr lang="zh-CN" altLang="en-US" sz="36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翼然临于泉上</a:t>
            </a:r>
            <a:r>
              <a:rPr lang="zh-CN" altLang="en-US" sz="3600" b="1">
                <a:latin typeface="黑体" pitchFamily="49" charset="-122"/>
                <a:ea typeface="黑体" pitchFamily="49" charset="-122"/>
                <a:sym typeface="宋体" pitchFamily="2" charset="-122"/>
              </a:rPr>
              <a:t>者，醉</a:t>
            </a:r>
          </a:p>
          <a:p>
            <a:pPr>
              <a:lnSpc>
                <a:spcPct val="170000"/>
              </a:lnSpc>
            </a:pPr>
            <a:endParaRPr lang="zh-CN" altLang="en-US" sz="3600" b="1">
              <a:latin typeface="黑体" pitchFamily="49" charset="-122"/>
              <a:ea typeface="黑体" pitchFamily="49" charset="-122"/>
              <a:sym typeface="宋体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3600" b="1">
                <a:latin typeface="黑体" pitchFamily="49" charset="-122"/>
                <a:ea typeface="黑体" pitchFamily="49" charset="-122"/>
                <a:sym typeface="宋体" pitchFamily="2" charset="-122"/>
              </a:rPr>
              <a:t>翁亭也。</a:t>
            </a:r>
            <a:r>
              <a:rPr lang="en-US" altLang="zh-CN" sz="3600" b="1">
                <a:latin typeface="黑体" pitchFamily="49" charset="-122"/>
                <a:ea typeface="黑体" pitchFamily="49" charset="-122"/>
              </a:rPr>
              <a:t>作亭者谁？山之僧智仙也。</a:t>
            </a:r>
          </a:p>
          <a:p>
            <a:pPr>
              <a:lnSpc>
                <a:spcPct val="170000"/>
              </a:lnSpc>
            </a:pPr>
            <a:endParaRPr lang="en-US" altLang="zh-CN" sz="3600" b="1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3600" b="1">
                <a:latin typeface="黑体" pitchFamily="49" charset="-122"/>
                <a:ea typeface="黑体" pitchFamily="49" charset="-122"/>
              </a:rPr>
              <a:t>名之者谁？太守</a:t>
            </a:r>
            <a:r>
              <a:rPr lang="en-US" altLang="zh-CN" sz="36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自谓</a:t>
            </a:r>
            <a:r>
              <a:rPr lang="en-US" altLang="zh-CN" sz="3600" b="1">
                <a:latin typeface="黑体" pitchFamily="49" charset="-122"/>
                <a:ea typeface="黑体" pitchFamily="49" charset="-122"/>
              </a:rPr>
              <a:t>也。</a:t>
            </a:r>
            <a:endParaRPr lang="zh-CN" altLang="en-US" sz="3600" b="1">
              <a:latin typeface="黑体" pitchFamily="49" charset="-122"/>
              <a:ea typeface="黑体" pitchFamily="49" charset="-122"/>
              <a:sym typeface="宋体" pitchFamily="2" charset="-122"/>
            </a:endParaRPr>
          </a:p>
        </p:txBody>
      </p:sp>
      <p:sp>
        <p:nvSpPr>
          <p:cNvPr id="15362" name="文本框 1"/>
          <p:cNvSpPr txBox="1">
            <a:spLocks noChangeArrowheads="1"/>
          </p:cNvSpPr>
          <p:nvPr/>
        </p:nvSpPr>
        <p:spPr bwMode="auto">
          <a:xfrm>
            <a:off x="1249363" y="4637088"/>
            <a:ext cx="61118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用自己的别号（“醉翁”）来命名。</a:t>
            </a:r>
          </a:p>
        </p:txBody>
      </p:sp>
      <p:sp>
        <p:nvSpPr>
          <p:cNvPr id="15364" name="文本框 4"/>
          <p:cNvSpPr txBox="1">
            <a:spLocks noChangeArrowheads="1"/>
          </p:cNvSpPr>
          <p:nvPr/>
        </p:nvSpPr>
        <p:spPr bwMode="auto">
          <a:xfrm>
            <a:off x="436563" y="979488"/>
            <a:ext cx="43640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山势回环，路也跟着拐弯。</a:t>
            </a:r>
          </a:p>
        </p:txBody>
      </p:sp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3363913" y="2166938"/>
            <a:ext cx="44005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</a:rPr>
              <a:t>四角翘起，像鸟张开翅膀一样，高踞在泉水上边。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4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5" name="矩形 1"/>
          <p:cNvSpPr>
            <a:spLocks noChangeArrowheads="1"/>
          </p:cNvSpPr>
          <p:nvPr/>
        </p:nvSpPr>
        <p:spPr bwMode="auto">
          <a:xfrm>
            <a:off x="523875" y="1420813"/>
            <a:ext cx="8094663" cy="401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译文：</a:t>
            </a:r>
            <a:r>
              <a:rPr lang="zh-CN" altLang="en-US" sz="3000" b="1">
                <a:latin typeface="宋体" pitchFamily="2" charset="-122"/>
                <a:sym typeface="宋体" pitchFamily="2" charset="-122"/>
              </a:rPr>
              <a:t>山势回环，路也跟着拐弯</a:t>
            </a:r>
            <a:r>
              <a:rPr lang="zh-CN" altLang="en-US" sz="3000" b="1">
                <a:latin typeface="宋体" pitchFamily="2" charset="-122"/>
              </a:rPr>
              <a:t>，有一座亭子</a:t>
            </a:r>
            <a:r>
              <a:rPr lang="zh-CN" altLang="en-US" sz="3000" b="1">
                <a:sym typeface="宋体" pitchFamily="2" charset="-122"/>
              </a:rPr>
              <a:t>四角翘起，像鸟张开翅膀一样，高踞在泉水上边的，</a:t>
            </a:r>
            <a:r>
              <a:rPr lang="zh-CN" altLang="en-US" sz="3000" b="1">
                <a:latin typeface="宋体" pitchFamily="2" charset="-122"/>
              </a:rPr>
              <a:t>那就是醉翁亭。建造这亭子的是谁呢？是山上的和尚智仙。给它取名的又是谁呢？太守用自己的别号（</a:t>
            </a:r>
            <a:r>
              <a:rPr lang="en-US" altLang="zh-CN" sz="3000" b="1">
                <a:latin typeface="宋体" pitchFamily="2" charset="-122"/>
              </a:rPr>
              <a:t>“</a:t>
            </a:r>
            <a:r>
              <a:rPr lang="zh-CN" altLang="en-US" sz="3000" b="1">
                <a:latin typeface="宋体" pitchFamily="2" charset="-122"/>
              </a:rPr>
              <a:t>醉翁</a:t>
            </a:r>
            <a:r>
              <a:rPr lang="en-US" altLang="zh-CN" sz="3000" b="1">
                <a:latin typeface="宋体" pitchFamily="2" charset="-122"/>
              </a:rPr>
              <a:t>”</a:t>
            </a:r>
            <a:r>
              <a:rPr lang="zh-CN" altLang="en-US" sz="3000" b="1">
                <a:latin typeface="宋体" pitchFamily="2" charset="-122"/>
              </a:rPr>
              <a:t>）来命名。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文本框 5"/>
          <p:cNvSpPr txBox="1">
            <a:spLocks noChangeArrowheads="1"/>
          </p:cNvSpPr>
          <p:nvPr/>
        </p:nvSpPr>
        <p:spPr bwMode="auto">
          <a:xfrm>
            <a:off x="434975" y="863600"/>
            <a:ext cx="8272463" cy="513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600" b="1">
                <a:latin typeface="黑体" pitchFamily="49" charset="-122"/>
                <a:ea typeface="黑体" pitchFamily="49" charset="-122"/>
              </a:rPr>
              <a:t>太守与客来饮于此，饮少</a:t>
            </a:r>
            <a:r>
              <a:rPr lang="en-US" altLang="zh-CN" sz="36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辄</a:t>
            </a:r>
            <a:r>
              <a:rPr lang="en-US" altLang="zh-CN" sz="3600" b="1">
                <a:latin typeface="黑体" pitchFamily="49" charset="-122"/>
                <a:ea typeface="黑体" pitchFamily="49" charset="-122"/>
              </a:rPr>
              <a:t>醉，而年又</a:t>
            </a:r>
          </a:p>
          <a:p>
            <a:pPr eaLnBrk="1" hangingPunct="1">
              <a:lnSpc>
                <a:spcPct val="130000"/>
              </a:lnSpc>
            </a:pPr>
            <a:endParaRPr lang="en-US" altLang="zh-CN" sz="3600" b="1"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600" b="1">
                <a:latin typeface="黑体" pitchFamily="49" charset="-122"/>
                <a:ea typeface="黑体" pitchFamily="49" charset="-122"/>
              </a:rPr>
              <a:t>最高，故自号曰醉翁也。醉翁之</a:t>
            </a:r>
            <a:r>
              <a:rPr lang="en-US" altLang="zh-CN" sz="36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意</a:t>
            </a:r>
            <a:r>
              <a:rPr lang="en-US" altLang="zh-CN" sz="3600" b="1">
                <a:latin typeface="黑体" pitchFamily="49" charset="-122"/>
                <a:ea typeface="黑体" pitchFamily="49" charset="-122"/>
              </a:rPr>
              <a:t>不在</a:t>
            </a:r>
          </a:p>
          <a:p>
            <a:pPr eaLnBrk="1" hangingPunct="1">
              <a:lnSpc>
                <a:spcPct val="130000"/>
              </a:lnSpc>
            </a:pPr>
            <a:endParaRPr lang="en-US" altLang="zh-CN" sz="3600" b="1"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600" b="1">
                <a:latin typeface="黑体" pitchFamily="49" charset="-122"/>
                <a:ea typeface="黑体" pitchFamily="49" charset="-122"/>
              </a:rPr>
              <a:t>酒，在乎山水之间也。</a:t>
            </a:r>
            <a:r>
              <a:rPr lang="en-US" altLang="zh-CN" sz="36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山水之乐，得之</a:t>
            </a:r>
          </a:p>
          <a:p>
            <a:pPr eaLnBrk="1" hangingPunct="1">
              <a:lnSpc>
                <a:spcPct val="130000"/>
              </a:lnSpc>
            </a:pPr>
            <a:endParaRPr lang="en-US" altLang="zh-CN" sz="3600" b="1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6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心而寓之酒也。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551238" y="4491038"/>
            <a:ext cx="49784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欣赏山水的乐趣，领会在心里，寄托在喝酒上。</a:t>
            </a:r>
          </a:p>
        </p:txBody>
      </p:sp>
      <p:sp>
        <p:nvSpPr>
          <p:cNvPr id="4" name="文本框 2"/>
          <p:cNvSpPr txBox="1">
            <a:spLocks noChangeArrowheads="1"/>
          </p:cNvSpPr>
          <p:nvPr/>
        </p:nvSpPr>
        <p:spPr bwMode="auto">
          <a:xfrm>
            <a:off x="6751638" y="3090863"/>
            <a:ext cx="9588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情趣</a:t>
            </a:r>
          </a:p>
        </p:txBody>
      </p:sp>
      <p:sp>
        <p:nvSpPr>
          <p:cNvPr id="5" name="文本框 2"/>
          <p:cNvSpPr txBox="1">
            <a:spLocks noChangeArrowheads="1"/>
          </p:cNvSpPr>
          <p:nvPr/>
        </p:nvSpPr>
        <p:spPr bwMode="auto">
          <a:xfrm>
            <a:off x="5511800" y="1665288"/>
            <a:ext cx="6270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就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5" name="矩形 1"/>
          <p:cNvSpPr>
            <a:spLocks noChangeArrowheads="1"/>
          </p:cNvSpPr>
          <p:nvPr/>
        </p:nvSpPr>
        <p:spPr bwMode="auto">
          <a:xfrm>
            <a:off x="523875" y="1306513"/>
            <a:ext cx="8094663" cy="355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译文：</a:t>
            </a:r>
            <a:r>
              <a:rPr lang="zh-CN" altLang="en-US" sz="3000" b="1">
                <a:latin typeface="宋体" pitchFamily="2" charset="-122"/>
              </a:rPr>
              <a:t>太守和他的宾客们来这儿饮酒，只喝一点儿就醉了，而且年纪又最大，所以自号“醉翁”。醉翁的情趣不在于喝酒，而在欣赏山水的美景。欣赏山水的乐趣，领会在心里，寄托在喝酒上。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0179" y="4347210"/>
            <a:ext cx="2099310" cy="2061843"/>
          </a:xfrm>
          <a:prstGeom prst="ellipse">
            <a:avLst/>
          </a:prstGeom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0" name="文本框 1"/>
          <p:cNvSpPr txBox="1">
            <a:spLocks noChangeArrowheads="1"/>
          </p:cNvSpPr>
          <p:nvPr/>
        </p:nvSpPr>
        <p:spPr bwMode="auto">
          <a:xfrm>
            <a:off x="493713" y="1489075"/>
            <a:ext cx="8097837" cy="415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altLang="zh-CN" sz="3000" b="1">
                <a:latin typeface="宋体" pitchFamily="2" charset="-122"/>
              </a:rPr>
              <a:t>1.</a:t>
            </a:r>
            <a:r>
              <a:rPr lang="zh-CN" altLang="en-US" sz="3000" b="1">
                <a:latin typeface="Times New Roman" pitchFamily="18" charset="0"/>
                <a:sym typeface="宋体" pitchFamily="2" charset="-122"/>
              </a:rPr>
              <a:t>疏通文意，理清思路。</a:t>
            </a:r>
            <a:endParaRPr lang="zh-CN" altLang="en-US" sz="3000" b="1">
              <a:latin typeface="宋体" pitchFamily="2" charset="-122"/>
            </a:endParaRPr>
          </a:p>
          <a:p>
            <a:pPr eaLnBrk="1" hangingPunct="1">
              <a:lnSpc>
                <a:spcPct val="170000"/>
              </a:lnSpc>
            </a:pPr>
            <a:r>
              <a:rPr lang="en-US" altLang="zh-CN" sz="3000" b="1">
                <a:latin typeface="宋体" pitchFamily="2" charset="-122"/>
              </a:rPr>
              <a:t>2.</a:t>
            </a:r>
            <a:r>
              <a:rPr lang="zh-CN" altLang="en-US" sz="3000" b="1">
                <a:latin typeface="Times New Roman" pitchFamily="18" charset="0"/>
                <a:sym typeface="宋体" pitchFamily="2" charset="-122"/>
              </a:rPr>
              <a:t>感受作者对醉翁亭周围美好的自然风光和人物欢乐场景的描绘，体会融情入景、情景交融的写法。</a:t>
            </a:r>
          </a:p>
          <a:p>
            <a:pPr eaLnBrk="1" hangingPunct="1">
              <a:lnSpc>
                <a:spcPct val="170000"/>
              </a:lnSpc>
            </a:pPr>
            <a:r>
              <a:rPr lang="en-US" altLang="zh-CN" sz="3000" b="1">
                <a:latin typeface="宋体" pitchFamily="2" charset="-122"/>
              </a:rPr>
              <a:t>3.</a:t>
            </a:r>
            <a:r>
              <a:rPr lang="zh-CN" altLang="en-US" sz="3000" b="1">
                <a:latin typeface="Times New Roman" pitchFamily="18" charset="0"/>
                <a:sym typeface="宋体" pitchFamily="2" charset="-122"/>
              </a:rPr>
              <a:t>理解作者“寄情山水，与民同乐”的情怀。</a:t>
            </a:r>
          </a:p>
        </p:txBody>
      </p:sp>
      <p:grpSp>
        <p:nvGrpSpPr>
          <p:cNvPr id="7171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7172" name="Picture 18" descr="未标题-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3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zh-CN" sz="2800" b="1">
                  <a:solidFill>
                    <a:srgbClr val="0099CC"/>
                  </a:solidFill>
                  <a:latin typeface="黑体" pitchFamily="49" charset="-122"/>
                  <a:ea typeface="黑体" pitchFamily="49" charset="-122"/>
                </a:rPr>
                <a:t>学习目标</a:t>
              </a:r>
            </a:p>
          </p:txBody>
        </p:sp>
      </p:grpSp>
    </p:spTree>
    <p:custDataLst>
      <p:tags r:id="rId3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文本框 1"/>
          <p:cNvSpPr txBox="1">
            <a:spLocks noChangeArrowheads="1"/>
          </p:cNvSpPr>
          <p:nvPr/>
        </p:nvSpPr>
        <p:spPr bwMode="auto">
          <a:xfrm>
            <a:off x="539750" y="1651000"/>
            <a:ext cx="8064500" cy="396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latin typeface="黑体" pitchFamily="49" charset="-122"/>
                <a:ea typeface="黑体" pitchFamily="49" charset="-122"/>
                <a:sym typeface="宋体" pitchFamily="2" charset="-122"/>
              </a:rPr>
              <a:t>   </a:t>
            </a:r>
            <a:r>
              <a:rPr lang="zh-CN" altLang="en-US" sz="3600" b="1">
                <a:latin typeface="黑体" pitchFamily="49" charset="-122"/>
                <a:ea typeface="黑体" pitchFamily="49" charset="-122"/>
                <a:sym typeface="宋体" pitchFamily="2" charset="-122"/>
              </a:rPr>
              <a:t>若夫日出而</a:t>
            </a:r>
            <a:r>
              <a:rPr lang="zh-CN" altLang="en-US" sz="36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林霏开</a:t>
            </a:r>
            <a:r>
              <a:rPr lang="zh-CN" altLang="en-US" sz="3600" b="1">
                <a:latin typeface="黑体" pitchFamily="49" charset="-122"/>
                <a:ea typeface="黑体" pitchFamily="49" charset="-122"/>
                <a:sym typeface="宋体" pitchFamily="2" charset="-122"/>
              </a:rPr>
              <a:t>，</a:t>
            </a:r>
            <a:r>
              <a:rPr lang="zh-CN" altLang="en-US" sz="36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云归而岩穴暝</a:t>
            </a:r>
            <a:r>
              <a:rPr lang="zh-CN" altLang="en-US" sz="3600" b="1">
                <a:latin typeface="黑体" pitchFamily="49" charset="-122"/>
                <a:ea typeface="黑体" pitchFamily="49" charset="-122"/>
                <a:sym typeface="宋体" pitchFamily="2" charset="-122"/>
              </a:rPr>
              <a:t>，</a:t>
            </a:r>
          </a:p>
          <a:p>
            <a:pPr eaLnBrk="1" hangingPunct="1"/>
            <a:endParaRPr lang="zh-CN" altLang="en-US" sz="3600" b="1">
              <a:solidFill>
                <a:srgbClr val="C00000"/>
              </a:solidFill>
              <a:latin typeface="黑体" pitchFamily="49" charset="-122"/>
              <a:ea typeface="黑体" pitchFamily="49" charset="-122"/>
              <a:sym typeface="宋体" pitchFamily="2" charset="-122"/>
            </a:endParaRPr>
          </a:p>
          <a:p>
            <a:pPr eaLnBrk="1" hangingPunct="1"/>
            <a:endParaRPr lang="zh-CN" altLang="en-US" sz="3600" b="1">
              <a:solidFill>
                <a:srgbClr val="C00000"/>
              </a:solidFill>
              <a:latin typeface="黑体" pitchFamily="49" charset="-122"/>
              <a:ea typeface="黑体" pitchFamily="49" charset="-122"/>
              <a:sym typeface="宋体" pitchFamily="2" charset="-122"/>
            </a:endParaRPr>
          </a:p>
          <a:p>
            <a:pPr eaLnBrk="1" hangingPunct="1"/>
            <a:r>
              <a:rPr lang="zh-CN" altLang="en-US" sz="36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晦明</a:t>
            </a:r>
            <a:r>
              <a:rPr lang="zh-CN" altLang="en-US" sz="3600" b="1">
                <a:latin typeface="黑体" pitchFamily="49" charset="-122"/>
                <a:ea typeface="黑体" pitchFamily="49" charset="-122"/>
                <a:sym typeface="宋体" pitchFamily="2" charset="-122"/>
              </a:rPr>
              <a:t>变化者，山间之朝暮也。野芳发而</a:t>
            </a:r>
          </a:p>
          <a:p>
            <a:pPr eaLnBrk="1" hangingPunct="1"/>
            <a:endParaRPr lang="zh-CN" altLang="en-US" sz="3600" b="1">
              <a:latin typeface="黑体" pitchFamily="49" charset="-122"/>
              <a:ea typeface="黑体" pitchFamily="49" charset="-122"/>
              <a:sym typeface="宋体" pitchFamily="2" charset="-122"/>
            </a:endParaRPr>
          </a:p>
          <a:p>
            <a:pPr eaLnBrk="1" hangingPunct="1"/>
            <a:endParaRPr lang="zh-CN" altLang="en-US" sz="3600" b="1">
              <a:latin typeface="黑体" pitchFamily="49" charset="-122"/>
              <a:ea typeface="黑体" pitchFamily="49" charset="-122"/>
              <a:sym typeface="宋体" pitchFamily="2" charset="-122"/>
            </a:endParaRPr>
          </a:p>
          <a:p>
            <a:pPr eaLnBrk="1" hangingPunct="1"/>
            <a:r>
              <a:rPr lang="zh-CN" altLang="en-US" sz="3600" b="1">
                <a:latin typeface="黑体" pitchFamily="49" charset="-122"/>
                <a:ea typeface="黑体" pitchFamily="49" charset="-122"/>
                <a:sym typeface="宋体" pitchFamily="2" charset="-122"/>
              </a:rPr>
              <a:t>幽香，</a:t>
            </a:r>
            <a:r>
              <a:rPr lang="zh-CN" altLang="en-US" sz="36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佳木秀而繁阴</a:t>
            </a:r>
            <a:r>
              <a:rPr lang="zh-CN" altLang="en-US" sz="3600" b="1">
                <a:latin typeface="黑体" pitchFamily="49" charset="-122"/>
                <a:ea typeface="黑体" pitchFamily="49" charset="-122"/>
                <a:sym typeface="宋体" pitchFamily="2" charset="-122"/>
              </a:rPr>
              <a:t>，</a:t>
            </a:r>
          </a:p>
        </p:txBody>
      </p:sp>
      <p:sp>
        <p:nvSpPr>
          <p:cNvPr id="15362" name="文本框 1"/>
          <p:cNvSpPr txBox="1">
            <a:spLocks noChangeArrowheads="1"/>
          </p:cNvSpPr>
          <p:nvPr/>
        </p:nvSpPr>
        <p:spPr bwMode="auto">
          <a:xfrm>
            <a:off x="3771900" y="2371725"/>
            <a:ext cx="48323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云雾聚拢来，山谷就昏暗了。</a:t>
            </a:r>
          </a:p>
        </p:txBody>
      </p:sp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2701925" y="1130300"/>
            <a:ext cx="3278188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树林里的雾气散了。</a:t>
            </a:r>
          </a:p>
        </p:txBody>
      </p:sp>
      <p:sp>
        <p:nvSpPr>
          <p:cNvPr id="6" name="文本框 1"/>
          <p:cNvSpPr txBox="1">
            <a:spLocks noChangeArrowheads="1"/>
          </p:cNvSpPr>
          <p:nvPr/>
        </p:nvSpPr>
        <p:spPr bwMode="auto">
          <a:xfrm>
            <a:off x="438150" y="2833688"/>
            <a:ext cx="36750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  <a:sym typeface="宋体" pitchFamily="2" charset="-122"/>
              </a:rPr>
              <a:t>有时昏暗，有时明亮</a:t>
            </a:r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。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384300" y="4378325"/>
            <a:ext cx="55483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林木枝叶茂盛，形成浓密的绿荫。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3" grpId="0"/>
      <p:bldP spid="6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文本框 1"/>
          <p:cNvSpPr txBox="1">
            <a:spLocks noChangeArrowheads="1"/>
          </p:cNvSpPr>
          <p:nvPr/>
        </p:nvSpPr>
        <p:spPr bwMode="auto">
          <a:xfrm>
            <a:off x="573088" y="1349375"/>
            <a:ext cx="7997825" cy="441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260000"/>
              </a:lnSpc>
            </a:pPr>
            <a:r>
              <a:rPr lang="zh-CN" altLang="en-US" sz="36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风霜高洁</a:t>
            </a:r>
            <a:r>
              <a:rPr lang="zh-CN" altLang="en-US" sz="3600" b="1">
                <a:latin typeface="黑体" pitchFamily="49" charset="-122"/>
                <a:ea typeface="黑体" pitchFamily="49" charset="-122"/>
                <a:sym typeface="宋体" pitchFamily="2" charset="-122"/>
              </a:rPr>
              <a:t>，水落而石出者，山间之四时也。朝而往，暮而归，四时之景不同，而乐亦无穷也。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31813" y="1401763"/>
            <a:ext cx="59372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即风高霜洁，天高气爽，霜色洁白。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5" name="矩形 1"/>
          <p:cNvSpPr>
            <a:spLocks noChangeArrowheads="1"/>
          </p:cNvSpPr>
          <p:nvPr/>
        </p:nvSpPr>
        <p:spPr bwMode="auto">
          <a:xfrm>
            <a:off x="501650" y="798513"/>
            <a:ext cx="8140700" cy="526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译文：</a:t>
            </a:r>
            <a:r>
              <a:rPr lang="zh-CN" altLang="en-US" sz="3000" b="1">
                <a:latin typeface="宋体" pitchFamily="2" charset="-122"/>
              </a:rPr>
              <a:t>像那太阳出来，树林里的雾气散了，云聚拢过来，山谷就昏暗了，或暗或明，变化不一，这就是山间早晚的景象。野花开了，散发出一股清幽的香味，林木枝叶茂盛，形成浓密的绿荫，天高气爽，霜色洁白，水面低落下去，石头裸露出来，是山中四季的景色。早晨上山，傍晚返回，四季的景色不同，那乐趣也是没有穷尽的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65125" y="1384300"/>
            <a:ext cx="8139113" cy="424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>
                <a:latin typeface="黑体" pitchFamily="49" charset="-122"/>
                <a:ea typeface="黑体" pitchFamily="49" charset="-122"/>
                <a:sym typeface="宋体" pitchFamily="2" charset="-122"/>
              </a:rPr>
              <a:t>    至于</a:t>
            </a:r>
            <a:r>
              <a:rPr lang="en-US" altLang="zh-CN" sz="36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负者</a:t>
            </a:r>
            <a:r>
              <a:rPr lang="en-US" altLang="zh-CN" sz="3600" b="1">
                <a:latin typeface="黑体" pitchFamily="49" charset="-122"/>
                <a:ea typeface="黑体" pitchFamily="49" charset="-122"/>
                <a:sym typeface="宋体" pitchFamily="2" charset="-122"/>
              </a:rPr>
              <a:t>歌于途，行者</a:t>
            </a:r>
            <a:r>
              <a:rPr lang="en-US" altLang="zh-CN" sz="36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休于树</a:t>
            </a:r>
            <a:r>
              <a:rPr lang="en-US" altLang="zh-CN" sz="3600" b="1">
                <a:latin typeface="黑体" pitchFamily="49" charset="-122"/>
                <a:ea typeface="黑体" pitchFamily="49" charset="-122"/>
                <a:sym typeface="宋体" pitchFamily="2" charset="-122"/>
              </a:rPr>
              <a:t>，前</a:t>
            </a:r>
          </a:p>
          <a:p>
            <a:pPr>
              <a:lnSpc>
                <a:spcPct val="150000"/>
              </a:lnSpc>
            </a:pPr>
            <a:endParaRPr lang="en-US" altLang="zh-CN" sz="3600" b="1">
              <a:latin typeface="黑体" pitchFamily="49" charset="-122"/>
              <a:ea typeface="黑体" pitchFamily="49" charset="-122"/>
              <a:sym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>
                <a:latin typeface="黑体" pitchFamily="49" charset="-122"/>
                <a:ea typeface="黑体" pitchFamily="49" charset="-122"/>
                <a:sym typeface="宋体" pitchFamily="2" charset="-122"/>
              </a:rPr>
              <a:t>者呼，后者应，</a:t>
            </a:r>
            <a:r>
              <a:rPr lang="en-US" altLang="zh-CN" sz="36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伛偻提携</a:t>
            </a:r>
            <a:r>
              <a:rPr lang="en-US" altLang="zh-CN" sz="3600" b="1">
                <a:latin typeface="黑体" pitchFamily="49" charset="-122"/>
                <a:ea typeface="黑体" pitchFamily="49" charset="-122"/>
                <a:sym typeface="宋体" pitchFamily="2" charset="-122"/>
              </a:rPr>
              <a:t>，往来而不绝</a:t>
            </a:r>
          </a:p>
          <a:p>
            <a:pPr>
              <a:lnSpc>
                <a:spcPct val="150000"/>
              </a:lnSpc>
            </a:pPr>
            <a:endParaRPr lang="en-US" altLang="zh-CN" sz="3600" b="1">
              <a:latin typeface="黑体" pitchFamily="49" charset="-122"/>
              <a:ea typeface="黑体" pitchFamily="49" charset="-122"/>
              <a:sym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>
                <a:latin typeface="黑体" pitchFamily="49" charset="-122"/>
                <a:ea typeface="黑体" pitchFamily="49" charset="-122"/>
                <a:sym typeface="宋体" pitchFamily="2" charset="-122"/>
              </a:rPr>
              <a:t>者，滁人游也。</a:t>
            </a:r>
          </a:p>
        </p:txBody>
      </p:sp>
      <p:sp>
        <p:nvSpPr>
          <p:cNvPr id="17410" name="文本框 2"/>
          <p:cNvSpPr txBox="1">
            <a:spLocks noChangeArrowheads="1"/>
          </p:cNvSpPr>
          <p:nvPr/>
        </p:nvSpPr>
        <p:spPr bwMode="auto">
          <a:xfrm>
            <a:off x="1727200" y="1019175"/>
            <a:ext cx="23622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背着东西的人。 </a:t>
            </a:r>
          </a:p>
        </p:txBody>
      </p:sp>
      <p:sp>
        <p:nvSpPr>
          <p:cNvPr id="17411" name="文本框 1"/>
          <p:cNvSpPr txBox="1">
            <a:spLocks noChangeArrowheads="1"/>
          </p:cNvSpPr>
          <p:nvPr/>
        </p:nvSpPr>
        <p:spPr bwMode="auto">
          <a:xfrm>
            <a:off x="3324225" y="2676525"/>
            <a:ext cx="29416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  <a:sym typeface="宋体" pitchFamily="2" charset="-122"/>
              </a:rPr>
              <a:t>老老小小的人们。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530850" y="1019175"/>
            <a:ext cx="21939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  <a:sym typeface="宋体" pitchFamily="2" charset="-122"/>
              </a:rPr>
              <a:t>在树下休息。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423863" y="1384300"/>
            <a:ext cx="8113712" cy="424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>
                <a:latin typeface="黑体" pitchFamily="49" charset="-122"/>
                <a:ea typeface="黑体" pitchFamily="49" charset="-122"/>
                <a:sym typeface="宋体" pitchFamily="2" charset="-122"/>
              </a:rPr>
              <a:t>临溪而渔，溪深而鱼肥</a:t>
            </a:r>
            <a:r>
              <a:rPr lang="zh-CN" altLang="en-US" sz="3600" b="1">
                <a:latin typeface="黑体" pitchFamily="49" charset="-122"/>
                <a:ea typeface="黑体" pitchFamily="49" charset="-122"/>
                <a:sym typeface="宋体" pitchFamily="2" charset="-122"/>
              </a:rPr>
              <a:t>，</a:t>
            </a:r>
            <a:r>
              <a:rPr lang="en-US" altLang="zh-CN" sz="3600" b="1">
                <a:latin typeface="黑体" pitchFamily="49" charset="-122"/>
                <a:ea typeface="黑体" pitchFamily="49" charset="-122"/>
                <a:sym typeface="宋体" pitchFamily="2" charset="-122"/>
              </a:rPr>
              <a:t>酿泉为酒，泉</a:t>
            </a:r>
          </a:p>
          <a:p>
            <a:pPr>
              <a:lnSpc>
                <a:spcPct val="150000"/>
              </a:lnSpc>
            </a:pPr>
            <a:endParaRPr lang="en-US" altLang="zh-CN" sz="3600" b="1">
              <a:latin typeface="黑体" pitchFamily="49" charset="-122"/>
              <a:ea typeface="黑体" pitchFamily="49" charset="-122"/>
              <a:sym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>
                <a:latin typeface="黑体" pitchFamily="49" charset="-122"/>
                <a:ea typeface="黑体" pitchFamily="49" charset="-122"/>
                <a:sym typeface="宋体" pitchFamily="2" charset="-122"/>
              </a:rPr>
              <a:t>香而</a:t>
            </a:r>
            <a:r>
              <a:rPr lang="en-US" altLang="zh-CN" sz="36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酒洌</a:t>
            </a:r>
            <a:r>
              <a:rPr lang="zh-CN" altLang="en-US" sz="36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，</a:t>
            </a:r>
            <a:r>
              <a:rPr lang="en-US" altLang="zh-CN" sz="36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山肴野蔌</a:t>
            </a:r>
            <a:r>
              <a:rPr lang="en-US" altLang="zh-CN" sz="3600" b="1">
                <a:latin typeface="黑体" pitchFamily="49" charset="-122"/>
                <a:ea typeface="黑体" pitchFamily="49" charset="-122"/>
                <a:sym typeface="宋体" pitchFamily="2" charset="-122"/>
              </a:rPr>
              <a:t>，杂然而前陈者，</a:t>
            </a:r>
          </a:p>
          <a:p>
            <a:pPr>
              <a:lnSpc>
                <a:spcPct val="150000"/>
              </a:lnSpc>
            </a:pPr>
            <a:endParaRPr lang="en-US" altLang="zh-CN" sz="3600" b="1">
              <a:latin typeface="黑体" pitchFamily="49" charset="-122"/>
              <a:ea typeface="黑体" pitchFamily="49" charset="-122"/>
              <a:sym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>
                <a:latin typeface="黑体" pitchFamily="49" charset="-122"/>
                <a:ea typeface="黑体" pitchFamily="49" charset="-122"/>
                <a:sym typeface="宋体" pitchFamily="2" charset="-122"/>
              </a:rPr>
              <a:t>太守宴也。</a:t>
            </a:r>
          </a:p>
        </p:txBody>
      </p:sp>
      <p:sp>
        <p:nvSpPr>
          <p:cNvPr id="17414" name="文本框 5"/>
          <p:cNvSpPr txBox="1">
            <a:spLocks noChangeArrowheads="1"/>
          </p:cNvSpPr>
          <p:nvPr/>
        </p:nvSpPr>
        <p:spPr bwMode="auto">
          <a:xfrm>
            <a:off x="1006475" y="2679700"/>
            <a:ext cx="18399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  <a:sym typeface="宋体" pitchFamily="2" charset="-122"/>
              </a:rPr>
              <a:t>酒味清醇。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971800" y="3978275"/>
            <a:ext cx="19542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野味野菜。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5" name="矩形 1"/>
          <p:cNvSpPr>
            <a:spLocks noChangeArrowheads="1"/>
          </p:cNvSpPr>
          <p:nvPr/>
        </p:nvSpPr>
        <p:spPr bwMode="auto">
          <a:xfrm>
            <a:off x="368300" y="1028700"/>
            <a:ext cx="8269288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译文：</a:t>
            </a:r>
            <a:r>
              <a:rPr lang="zh-CN" altLang="en-US" sz="3000" b="1">
                <a:latin typeface="宋体" pitchFamily="2" charset="-122"/>
              </a:rPr>
              <a:t>至于背着东西的人在路上歌唱，走路的人在树下休息，前面的人呼喊，后面的人应答，老老小小的人们，来来往往络绎不绝的，是滁州人在游山啊。到溪边捕鱼，溪水深鱼儿肥，用泉水酿酒，泉水香甜，</a:t>
            </a:r>
            <a:r>
              <a:rPr lang="zh-CN" altLang="en-US" sz="3000" b="1">
                <a:latin typeface="宋体" pitchFamily="2" charset="-122"/>
                <a:sym typeface="宋体" pitchFamily="2" charset="-122"/>
              </a:rPr>
              <a:t>酒味清醇</a:t>
            </a:r>
            <a:r>
              <a:rPr lang="zh-CN" altLang="en-US" sz="3000" b="1">
                <a:latin typeface="宋体" pitchFamily="2" charset="-122"/>
              </a:rPr>
              <a:t>，山中的野味野菜，杂乱地摆放在前面，这是太守在举行酒宴。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330200" y="1225550"/>
            <a:ext cx="828675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36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宴酣之乐，非丝非竹</a:t>
            </a:r>
            <a:r>
              <a:rPr lang="en-US" altLang="zh-CN" sz="3600" b="1">
                <a:latin typeface="黑体" pitchFamily="49" charset="-122"/>
                <a:ea typeface="黑体" pitchFamily="49" charset="-122"/>
                <a:sym typeface="宋体" pitchFamily="2" charset="-122"/>
              </a:rPr>
              <a:t>，</a:t>
            </a:r>
            <a:r>
              <a:rPr lang="en-US" altLang="zh-CN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射者中，弈者胜</a:t>
            </a:r>
            <a:r>
              <a:rPr lang="en-US" altLang="zh-CN" sz="3600" b="1">
                <a:latin typeface="黑体" pitchFamily="49" charset="-122"/>
                <a:ea typeface="黑体" pitchFamily="49" charset="-122"/>
                <a:sym typeface="宋体" pitchFamily="2" charset="-122"/>
              </a:rPr>
              <a:t>，</a:t>
            </a:r>
          </a:p>
          <a:p>
            <a:pPr>
              <a:lnSpc>
                <a:spcPct val="170000"/>
              </a:lnSpc>
            </a:pPr>
            <a:endParaRPr lang="en-US" altLang="zh-CN" sz="3600" b="1">
              <a:solidFill>
                <a:srgbClr val="C00000"/>
              </a:solidFill>
              <a:latin typeface="黑体" pitchFamily="49" charset="-122"/>
              <a:ea typeface="黑体" pitchFamily="49" charset="-122"/>
              <a:sym typeface="宋体" pitchFamily="2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36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觥筹交错</a:t>
            </a:r>
            <a:r>
              <a:rPr lang="en-US" altLang="zh-CN" sz="3600" b="1">
                <a:latin typeface="黑体" pitchFamily="49" charset="-122"/>
                <a:ea typeface="黑体" pitchFamily="49" charset="-122"/>
                <a:sym typeface="宋体" pitchFamily="2" charset="-122"/>
              </a:rPr>
              <a:t>，起坐而喧哗者，众宾欢也。</a:t>
            </a:r>
          </a:p>
          <a:p>
            <a:pPr>
              <a:lnSpc>
                <a:spcPct val="170000"/>
              </a:lnSpc>
            </a:pPr>
            <a:endParaRPr lang="en-US" altLang="zh-CN" sz="3600" b="1">
              <a:solidFill>
                <a:srgbClr val="C00000"/>
              </a:solidFill>
              <a:latin typeface="黑体" pitchFamily="49" charset="-122"/>
              <a:ea typeface="黑体" pitchFamily="49" charset="-122"/>
              <a:sym typeface="宋体" pitchFamily="2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36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苍颜</a:t>
            </a:r>
            <a:r>
              <a:rPr lang="en-US" altLang="zh-CN" sz="3600" b="1">
                <a:latin typeface="黑体" pitchFamily="49" charset="-122"/>
                <a:ea typeface="黑体" pitchFamily="49" charset="-122"/>
                <a:sym typeface="宋体" pitchFamily="2" charset="-122"/>
              </a:rPr>
              <a:t>白发，</a:t>
            </a:r>
            <a:r>
              <a:rPr lang="en-US" altLang="zh-CN" sz="36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颓然乎其间</a:t>
            </a:r>
            <a:r>
              <a:rPr lang="en-US" altLang="zh-CN" sz="3600" b="1">
                <a:latin typeface="黑体" pitchFamily="49" charset="-122"/>
                <a:ea typeface="黑体" pitchFamily="49" charset="-122"/>
                <a:sym typeface="宋体" pitchFamily="2" charset="-122"/>
              </a:rPr>
              <a:t>者，太守醉也。</a:t>
            </a:r>
          </a:p>
        </p:txBody>
      </p:sp>
      <p:sp>
        <p:nvSpPr>
          <p:cNvPr id="17410" name="文本框 2"/>
          <p:cNvSpPr txBox="1">
            <a:spLocks noChangeArrowheads="1"/>
          </p:cNvSpPr>
          <p:nvPr/>
        </p:nvSpPr>
        <p:spPr bwMode="auto">
          <a:xfrm>
            <a:off x="511175" y="966788"/>
            <a:ext cx="51689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宴会畅饮的乐趣，不在于音乐。</a:t>
            </a:r>
          </a:p>
        </p:txBody>
      </p:sp>
      <p:sp>
        <p:nvSpPr>
          <p:cNvPr id="17411" name="文本框 1"/>
          <p:cNvSpPr txBox="1">
            <a:spLocks noChangeArrowheads="1"/>
          </p:cNvSpPr>
          <p:nvPr/>
        </p:nvSpPr>
        <p:spPr bwMode="auto">
          <a:xfrm>
            <a:off x="398463" y="2857500"/>
            <a:ext cx="7088187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  <a:sym typeface="宋体" pitchFamily="2" charset="-122"/>
              </a:rPr>
              <a:t>酒杯和酒筹交互错杂，形容宴饮尽欢的样子。</a:t>
            </a:r>
          </a:p>
        </p:txBody>
      </p:sp>
      <p:sp>
        <p:nvSpPr>
          <p:cNvPr id="17414" name="文本框 5"/>
          <p:cNvSpPr txBox="1">
            <a:spLocks noChangeArrowheads="1"/>
          </p:cNvSpPr>
          <p:nvPr/>
        </p:nvSpPr>
        <p:spPr bwMode="auto">
          <a:xfrm>
            <a:off x="400050" y="4662488"/>
            <a:ext cx="23209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苍老的容颜。 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905250" y="2111375"/>
            <a:ext cx="471170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  <a:sym typeface="宋体" pitchFamily="2" charset="-122"/>
              </a:rPr>
              <a:t>投壶的投中了，下棋的赢了。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171825" y="4662488"/>
            <a:ext cx="43148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醉醺醺地坐在众人中间。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/>
      <p:bldP spid="17414" grpId="0"/>
      <p:bldP spid="2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5" name="矩形 1"/>
          <p:cNvSpPr>
            <a:spLocks noChangeArrowheads="1"/>
          </p:cNvSpPr>
          <p:nvPr/>
        </p:nvSpPr>
        <p:spPr bwMode="auto">
          <a:xfrm>
            <a:off x="449263" y="1190625"/>
            <a:ext cx="8245475" cy="447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90000"/>
              </a:lnSpc>
            </a:pPr>
            <a:r>
              <a:rPr lang="zh-CN" altLang="en-US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译文：</a:t>
            </a:r>
            <a:r>
              <a:rPr lang="zh-CN" altLang="en-US" sz="3000" b="1">
                <a:latin typeface="宋体" pitchFamily="2" charset="-122"/>
              </a:rPr>
              <a:t>宴会畅饮的乐趣，不在于音乐，</a:t>
            </a:r>
            <a:r>
              <a:rPr lang="zh-CN" altLang="en-US" sz="3000" b="1">
                <a:latin typeface="宋体" pitchFamily="2" charset="-122"/>
                <a:sym typeface="宋体" pitchFamily="2" charset="-122"/>
              </a:rPr>
              <a:t>投壶的投中了，下棋的赢了</a:t>
            </a:r>
            <a:r>
              <a:rPr lang="zh-CN" altLang="en-US" sz="3000" b="1">
                <a:latin typeface="宋体" pitchFamily="2" charset="-122"/>
              </a:rPr>
              <a:t>，酒杯和酒筹交互错杂，时起时坐，大声喧哗的，是众位宾客欢乐的样子。脸色苍老，头发花白，醉醺醺地坐在众人中间的，是太守喝醉了。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644525" y="515938"/>
            <a:ext cx="7856538" cy="563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600" b="1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已而夕阳在山，人影散乱，太守归而宾客从也。树林</a:t>
            </a:r>
            <a:r>
              <a:rPr lang="zh-CN" altLang="en-US" sz="36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阴翳</a:t>
            </a:r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36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鸣声上下</a:t>
            </a:r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，游人去而禽鸟乐也。然而禽鸟知山林之乐，而不知人之乐；人知从太守游而乐，而不知太守之乐其乐也。</a:t>
            </a:r>
          </a:p>
        </p:txBody>
      </p:sp>
      <p:sp>
        <p:nvSpPr>
          <p:cNvPr id="17410" name="文本框 2"/>
          <p:cNvSpPr txBox="1">
            <a:spLocks noChangeArrowheads="1"/>
          </p:cNvSpPr>
          <p:nvPr/>
        </p:nvSpPr>
        <p:spPr bwMode="auto">
          <a:xfrm>
            <a:off x="5164138" y="2679700"/>
            <a:ext cx="33369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</a:rPr>
              <a:t>意思是鸟到处鸣叫。</a:t>
            </a:r>
          </a:p>
        </p:txBody>
      </p:sp>
      <p:sp>
        <p:nvSpPr>
          <p:cNvPr id="17411" name="文本框 1"/>
          <p:cNvSpPr txBox="1">
            <a:spLocks noChangeArrowheads="1"/>
          </p:cNvSpPr>
          <p:nvPr/>
        </p:nvSpPr>
        <p:spPr bwMode="auto">
          <a:xfrm>
            <a:off x="3194050" y="1600200"/>
            <a:ext cx="33972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</a:rPr>
              <a:t>形容枝叶茂密成荫。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5" name="矩形 1"/>
          <p:cNvSpPr>
            <a:spLocks noChangeArrowheads="1"/>
          </p:cNvSpPr>
          <p:nvPr/>
        </p:nvSpPr>
        <p:spPr bwMode="auto">
          <a:xfrm>
            <a:off x="503238" y="1028700"/>
            <a:ext cx="8085137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译文：</a:t>
            </a:r>
            <a:r>
              <a:rPr lang="zh-CN" altLang="en-US" sz="3000" b="1">
                <a:latin typeface="宋体" pitchFamily="2" charset="-122"/>
              </a:rPr>
              <a:t>不久太阳落到山顶，人的影子散乱一地，太守下山回家，宾客跟随着。</a:t>
            </a:r>
            <a:r>
              <a:rPr lang="zh-CN" altLang="en-US" sz="3000" b="1"/>
              <a:t>枝叶茂密成荫</a:t>
            </a:r>
            <a:r>
              <a:rPr lang="zh-CN" altLang="en-US" sz="3000" b="1">
                <a:latin typeface="宋体" pitchFamily="2" charset="-122"/>
              </a:rPr>
              <a:t>，鸟到处鸣叫，那是因为游人离开后鸟儿们在快乐啊。然而鸟儿只知道山林的乐趣，却不知道游人的乐趣；游人只知道跟随太守游玩的乐趣，却不知道太守以宾客的快乐为快乐。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194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8197" name="Picture 18" descr="未标题-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98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zh-CN" sz="2800" b="1">
                  <a:solidFill>
                    <a:srgbClr val="0099CC"/>
                  </a:solidFill>
                  <a:latin typeface="黑体" pitchFamily="49" charset="-122"/>
                  <a:ea typeface="黑体" pitchFamily="49" charset="-122"/>
                </a:rPr>
                <a:t>新课导入</a:t>
              </a:r>
            </a:p>
          </p:txBody>
        </p:sp>
      </p:grpSp>
      <p:sp>
        <p:nvSpPr>
          <p:cNvPr id="16388" name="文本框 1"/>
          <p:cNvSpPr txBox="1">
            <a:spLocks noChangeArrowheads="1"/>
          </p:cNvSpPr>
          <p:nvPr/>
        </p:nvSpPr>
        <p:spPr bwMode="auto">
          <a:xfrm>
            <a:off x="3663950" y="1412875"/>
            <a:ext cx="1816100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画荻教子</a:t>
            </a:r>
            <a:endParaRPr lang="zh-CN" altLang="en-US" sz="32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389" name="文本框 2"/>
          <p:cNvSpPr txBox="1">
            <a:spLocks noChangeArrowheads="1"/>
          </p:cNvSpPr>
          <p:nvPr/>
        </p:nvSpPr>
        <p:spPr bwMode="auto">
          <a:xfrm>
            <a:off x="444500" y="2155825"/>
            <a:ext cx="8255000" cy="355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000" b="1">
                <a:latin typeface="宋体" pitchFamily="2" charset="-122"/>
              </a:rPr>
              <a:t>    </a:t>
            </a:r>
            <a:r>
              <a:rPr lang="zh-CN" altLang="en-US" sz="3000" b="1">
                <a:latin typeface="宋体" pitchFamily="2" charset="-122"/>
              </a:rPr>
              <a:t>北宋时期，有个杰出的文学家和史学家，叫欧阳修。文章写得很出色，在文学上有很高的成就。他四岁那年，父亲去世了，家里生活非常困难。他的母亲一心想让儿子读书，可是，哪里有钱供他上学呢？</a:t>
            </a:r>
            <a:endParaRPr lang="zh-CN" altLang="en-US" sz="3000">
              <a:latin typeface="宋体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357188" y="866775"/>
            <a:ext cx="8243887" cy="230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醉能同其乐，醒能述以文者</a:t>
            </a:r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，太守也。</a:t>
            </a:r>
          </a:p>
          <a:p>
            <a:endParaRPr lang="zh-CN" altLang="en-US" sz="3600" b="1">
              <a:latin typeface="黑体" pitchFamily="49" charset="-122"/>
              <a:ea typeface="黑体" pitchFamily="49" charset="-122"/>
            </a:endParaRPr>
          </a:p>
          <a:p>
            <a:endParaRPr lang="zh-CN" altLang="en-US" sz="36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太守</a:t>
            </a:r>
            <a:r>
              <a:rPr lang="zh-CN" altLang="en-US" sz="36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谓</a:t>
            </a:r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谁？</a:t>
            </a:r>
            <a:r>
              <a:rPr lang="zh-CN" altLang="en-US" sz="36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庐陵</a:t>
            </a:r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欧阳修也。</a:t>
            </a:r>
          </a:p>
        </p:txBody>
      </p:sp>
      <p:sp>
        <p:nvSpPr>
          <p:cNvPr id="17410" name="文本框 2"/>
          <p:cNvSpPr txBox="1">
            <a:spLocks noChangeArrowheads="1"/>
          </p:cNvSpPr>
          <p:nvPr/>
        </p:nvSpPr>
        <p:spPr bwMode="auto">
          <a:xfrm>
            <a:off x="715963" y="3073400"/>
            <a:ext cx="16176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</a:rPr>
              <a:t>是，为。</a:t>
            </a:r>
          </a:p>
        </p:txBody>
      </p:sp>
      <p:sp>
        <p:nvSpPr>
          <p:cNvPr id="17411" name="文本框 1"/>
          <p:cNvSpPr txBox="1">
            <a:spLocks noChangeArrowheads="1"/>
          </p:cNvSpPr>
          <p:nvPr/>
        </p:nvSpPr>
        <p:spPr bwMode="auto">
          <a:xfrm>
            <a:off x="546100" y="1490663"/>
            <a:ext cx="61468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</a:rPr>
              <a:t>醉了能同大家一起欢乐，醒来能用文章记述这种乐事的人。 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708275" y="3073400"/>
            <a:ext cx="58070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</a:rPr>
              <a:t>古郡名，宋代称吉州，今江西吉安。</a:t>
            </a:r>
          </a:p>
        </p:txBody>
      </p:sp>
      <p:sp>
        <p:nvSpPr>
          <p:cNvPr id="16385" name="矩形 1"/>
          <p:cNvSpPr>
            <a:spLocks noChangeArrowheads="1"/>
          </p:cNvSpPr>
          <p:nvPr/>
        </p:nvSpPr>
        <p:spPr bwMode="auto">
          <a:xfrm>
            <a:off x="358775" y="3902075"/>
            <a:ext cx="8240713" cy="216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译文：</a:t>
            </a:r>
            <a:r>
              <a:rPr lang="zh-CN" altLang="en-US" sz="3000" b="1">
                <a:latin typeface="宋体" pitchFamily="2" charset="-122"/>
              </a:rPr>
              <a:t>醉了能够同大家一起快乐，醒来能用文章记述这乐事的人，是太守。太守是谁？是庐陵人欧阳修。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/>
      <p:bldP spid="2" grpId="0"/>
      <p:bldP spid="1638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6866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36876" name="Picture 18" descr="未标题-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877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zh-CN" sz="2800" b="1">
                  <a:solidFill>
                    <a:srgbClr val="0099CC"/>
                  </a:solidFill>
                  <a:latin typeface="黑体" pitchFamily="49" charset="-122"/>
                  <a:ea typeface="黑体" pitchFamily="49" charset="-122"/>
                </a:rPr>
                <a:t>重点积累</a:t>
              </a:r>
            </a:p>
          </p:txBody>
        </p:sp>
      </p:grp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27038" y="1533525"/>
            <a:ext cx="3079750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黑体" pitchFamily="49" charset="-122"/>
                <a:ea typeface="黑体" pitchFamily="49" charset="-122"/>
                <a:sym typeface="宋体" pitchFamily="2" charset="-122"/>
              </a:rPr>
              <a:t>一、一词多义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149350" y="2333625"/>
            <a:ext cx="3690938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>
                <a:latin typeface="黑体" pitchFamily="49" charset="-122"/>
                <a:ea typeface="黑体" pitchFamily="49" charset="-122"/>
                <a:sym typeface="宋体" pitchFamily="2" charset="-122"/>
              </a:rPr>
              <a:t>云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归</a:t>
            </a:r>
            <a:r>
              <a:rPr lang="zh-CN" altLang="en-US" sz="3200" b="1">
                <a:latin typeface="黑体" pitchFamily="49" charset="-122"/>
                <a:ea typeface="黑体" pitchFamily="49" charset="-122"/>
                <a:sym typeface="宋体" pitchFamily="2" charset="-122"/>
              </a:rPr>
              <a:t>而岩穴暝　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3200" b="1">
                <a:latin typeface="黑体" pitchFamily="49" charset="-122"/>
                <a:ea typeface="黑体" pitchFamily="49" charset="-122"/>
                <a:sym typeface="宋体" pitchFamily="2" charset="-122"/>
              </a:rPr>
              <a:t>太守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归</a:t>
            </a:r>
            <a:r>
              <a:rPr lang="zh-CN" altLang="en-US" sz="3200" b="1">
                <a:latin typeface="黑体" pitchFamily="49" charset="-122"/>
                <a:ea typeface="黑体" pitchFamily="49" charset="-122"/>
                <a:sym typeface="宋体" pitchFamily="2" charset="-122"/>
              </a:rPr>
              <a:t>而宾客从也    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5391150" y="2536825"/>
            <a:ext cx="2401888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  <a:sym typeface="宋体" pitchFamily="2" charset="-122"/>
              </a:rPr>
              <a:t>聚拢，归集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391150" y="3267075"/>
            <a:ext cx="14684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  <a:sym typeface="宋体" pitchFamily="2" charset="-122"/>
              </a:rPr>
              <a:t>回家</a:t>
            </a:r>
          </a:p>
        </p:txBody>
      </p:sp>
      <p:sp>
        <p:nvSpPr>
          <p:cNvPr id="9" name="左大括号 8"/>
          <p:cNvSpPr/>
          <p:nvPr/>
        </p:nvSpPr>
        <p:spPr>
          <a:xfrm>
            <a:off x="815975" y="2714625"/>
            <a:ext cx="333375" cy="1031875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1149350" y="4198938"/>
            <a:ext cx="3690938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>
                <a:latin typeface="黑体" pitchFamily="49" charset="-122"/>
                <a:ea typeface="黑体" pitchFamily="49" charset="-122"/>
                <a:sym typeface="宋体" pitchFamily="2" charset="-122"/>
              </a:rPr>
              <a:t>蔚然而深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秀</a:t>
            </a:r>
            <a:r>
              <a:rPr lang="zh-CN" altLang="en-US" sz="3200" b="1">
                <a:latin typeface="黑体" pitchFamily="49" charset="-122"/>
                <a:ea typeface="黑体" pitchFamily="49" charset="-122"/>
                <a:sym typeface="宋体" pitchFamily="2" charset="-122"/>
              </a:rPr>
              <a:t>者　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3200" b="1">
                <a:latin typeface="黑体" pitchFamily="49" charset="-122"/>
                <a:ea typeface="黑体" pitchFamily="49" charset="-122"/>
                <a:sym typeface="宋体" pitchFamily="2" charset="-122"/>
              </a:rPr>
              <a:t>佳木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秀</a:t>
            </a:r>
            <a:r>
              <a:rPr lang="zh-CN" altLang="en-US" sz="3200" b="1">
                <a:latin typeface="黑体" pitchFamily="49" charset="-122"/>
                <a:ea typeface="黑体" pitchFamily="49" charset="-122"/>
                <a:sym typeface="宋体" pitchFamily="2" charset="-122"/>
              </a:rPr>
              <a:t>而繁阴 </a:t>
            </a: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5391150" y="4400550"/>
            <a:ext cx="19256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  <a:sym typeface="宋体" pitchFamily="2" charset="-122"/>
              </a:rPr>
              <a:t>秀丽</a:t>
            </a: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5391150" y="5137150"/>
            <a:ext cx="20145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  <a:sym typeface="宋体" pitchFamily="2" charset="-122"/>
              </a:rPr>
              <a:t>发荣滋长</a:t>
            </a:r>
          </a:p>
        </p:txBody>
      </p:sp>
      <p:sp>
        <p:nvSpPr>
          <p:cNvPr id="14" name="左大括号 13"/>
          <p:cNvSpPr/>
          <p:nvPr/>
        </p:nvSpPr>
        <p:spPr>
          <a:xfrm>
            <a:off x="815975" y="4554538"/>
            <a:ext cx="333375" cy="1039812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074738" y="1250950"/>
            <a:ext cx="4094162" cy="230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山水之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乐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　</a:t>
            </a:r>
            <a:r>
              <a:rPr lang="zh-CN" altLang="en-US" sz="3200" b="1">
                <a:latin typeface="黑体" pitchFamily="49" charset="-122"/>
                <a:ea typeface="黑体" pitchFamily="49" charset="-122"/>
                <a:sym typeface="宋体" pitchFamily="2" charset="-122"/>
              </a:rPr>
              <a:t>  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人知从太守游而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乐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不知太守之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乐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其乐也</a:t>
            </a: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　</a:t>
            </a:r>
            <a:r>
              <a:rPr lang="zh-CN" altLang="en-US" sz="3200" b="1">
                <a:latin typeface="黑体" pitchFamily="49" charset="-122"/>
                <a:ea typeface="黑体" pitchFamily="49" charset="-122"/>
                <a:sym typeface="宋体" pitchFamily="2" charset="-122"/>
              </a:rPr>
              <a:t>    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5402263" y="2192338"/>
            <a:ext cx="1162050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</a:rPr>
              <a:t>欢乐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5402263" y="2916238"/>
            <a:ext cx="26590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</a:rPr>
              <a:t>以</a:t>
            </a:r>
            <a:r>
              <a:rPr lang="en-US" altLang="zh-CN" sz="3200" b="1">
                <a:solidFill>
                  <a:srgbClr val="0000FF"/>
                </a:solidFill>
                <a:latin typeface="宋体" pitchFamily="2" charset="-122"/>
              </a:rPr>
              <a:t>……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</a:rPr>
              <a:t>为乐</a:t>
            </a:r>
          </a:p>
        </p:txBody>
      </p:sp>
      <p:sp>
        <p:nvSpPr>
          <p:cNvPr id="11" name="左大括号 10"/>
          <p:cNvSpPr/>
          <p:nvPr/>
        </p:nvSpPr>
        <p:spPr>
          <a:xfrm>
            <a:off x="744538" y="1635125"/>
            <a:ext cx="333375" cy="1744663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5402263" y="1463675"/>
            <a:ext cx="21320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</a:rPr>
              <a:t>乐趣</a:t>
            </a: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1074738" y="3978275"/>
            <a:ext cx="2297112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>
                <a:latin typeface="黑体" pitchFamily="49" charset="-122"/>
                <a:ea typeface="黑体" pitchFamily="49" charset="-122"/>
                <a:sym typeface="宋体" pitchFamily="2" charset="-122"/>
              </a:rPr>
              <a:t>太守自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谓</a:t>
            </a:r>
            <a:r>
              <a:rPr lang="zh-CN" altLang="en-US" sz="3200" b="1">
                <a:latin typeface="黑体" pitchFamily="49" charset="-122"/>
                <a:ea typeface="黑体" pitchFamily="49" charset="-122"/>
                <a:sym typeface="宋体" pitchFamily="2" charset="-122"/>
              </a:rPr>
              <a:t>　　  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3200" b="1">
                <a:latin typeface="黑体" pitchFamily="49" charset="-122"/>
                <a:ea typeface="黑体" pitchFamily="49" charset="-122"/>
                <a:sym typeface="宋体" pitchFamily="2" charset="-122"/>
              </a:rPr>
              <a:t>太守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谓</a:t>
            </a:r>
            <a:r>
              <a:rPr lang="zh-CN" altLang="en-US" sz="3200" b="1">
                <a:latin typeface="黑体" pitchFamily="49" charset="-122"/>
                <a:ea typeface="黑体" pitchFamily="49" charset="-122"/>
                <a:sym typeface="宋体" pitchFamily="2" charset="-122"/>
              </a:rPr>
              <a:t>谁　</a:t>
            </a: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　</a:t>
            </a:r>
            <a:r>
              <a:rPr lang="zh-CN" altLang="en-US" sz="3200" b="1">
                <a:latin typeface="黑体" pitchFamily="49" charset="-122"/>
                <a:ea typeface="黑体" pitchFamily="49" charset="-122"/>
                <a:sym typeface="宋体" pitchFamily="2" charset="-122"/>
              </a:rPr>
              <a:t>    </a:t>
            </a: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5402263" y="4918075"/>
            <a:ext cx="17684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  <a:sym typeface="宋体" pitchFamily="2" charset="-122"/>
              </a:rPr>
              <a:t>是，为</a:t>
            </a:r>
          </a:p>
        </p:txBody>
      </p:sp>
      <p:sp>
        <p:nvSpPr>
          <p:cNvPr id="20" name="左大括号 19"/>
          <p:cNvSpPr/>
          <p:nvPr/>
        </p:nvSpPr>
        <p:spPr>
          <a:xfrm>
            <a:off x="741363" y="4352925"/>
            <a:ext cx="333375" cy="1000125"/>
          </a:xfrm>
          <a:prstGeom prst="leftBrace">
            <a:avLst>
              <a:gd name="adj1" fmla="val 3333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5402263" y="4191000"/>
            <a:ext cx="11620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  <a:sym typeface="宋体" pitchFamily="2" charset="-122"/>
              </a:rPr>
              <a:t>称谓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6" grpId="0"/>
      <p:bldP spid="18" grpId="0"/>
      <p:bldP spid="19" grpId="0"/>
      <p:bldP spid="20" grpId="0"/>
      <p:bldP spid="2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03225" y="992188"/>
            <a:ext cx="31003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黑体" pitchFamily="49" charset="-122"/>
                <a:ea typeface="黑体" pitchFamily="49" charset="-122"/>
                <a:sym typeface="宋体" pitchFamily="2" charset="-122"/>
              </a:rPr>
              <a:t>二、成语</a:t>
            </a:r>
          </a:p>
        </p:txBody>
      </p:sp>
      <p:sp>
        <p:nvSpPr>
          <p:cNvPr id="12291" name="文本框 12290"/>
          <p:cNvSpPr txBox="1">
            <a:spLocks noChangeArrowheads="1"/>
          </p:cNvSpPr>
          <p:nvPr/>
        </p:nvSpPr>
        <p:spPr bwMode="auto">
          <a:xfrm>
            <a:off x="412750" y="1689100"/>
            <a:ext cx="8181975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3000" b="1">
                <a:solidFill>
                  <a:srgbClr val="FF0000"/>
                </a:solidFill>
                <a:latin typeface="宋体" pitchFamily="2" charset="-122"/>
              </a:rPr>
              <a:t>【水落石出】</a:t>
            </a:r>
            <a:r>
              <a:rPr lang="zh-CN" altLang="en-US" sz="3000" b="1">
                <a:latin typeface="宋体" pitchFamily="2" charset="-122"/>
              </a:rPr>
              <a:t>水落下去，石头就露出来。比喻真相大白。</a:t>
            </a:r>
          </a:p>
        </p:txBody>
      </p:sp>
      <p:sp>
        <p:nvSpPr>
          <p:cNvPr id="12292" name="文本框 12291"/>
          <p:cNvSpPr txBox="1">
            <a:spLocks noChangeArrowheads="1"/>
          </p:cNvSpPr>
          <p:nvPr/>
        </p:nvSpPr>
        <p:spPr bwMode="auto">
          <a:xfrm>
            <a:off x="412750" y="3424238"/>
            <a:ext cx="64087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3000" b="1">
                <a:solidFill>
                  <a:srgbClr val="FF0000"/>
                </a:solidFill>
                <a:latin typeface="宋体" pitchFamily="2" charset="-122"/>
              </a:rPr>
              <a:t>【觥筹交错】</a:t>
            </a:r>
            <a:r>
              <a:rPr lang="zh-CN" altLang="en-US" sz="3000" b="1">
                <a:latin typeface="宋体" pitchFamily="2" charset="-122"/>
              </a:rPr>
              <a:t>酒杯和酒筹交互错杂。</a:t>
            </a:r>
          </a:p>
        </p:txBody>
      </p:sp>
      <p:sp>
        <p:nvSpPr>
          <p:cNvPr id="12293" name="文本框 12292"/>
          <p:cNvSpPr txBox="1">
            <a:spLocks noChangeArrowheads="1"/>
          </p:cNvSpPr>
          <p:nvPr/>
        </p:nvSpPr>
        <p:spPr bwMode="auto">
          <a:xfrm>
            <a:off x="403225" y="4238625"/>
            <a:ext cx="819150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3000" b="1">
                <a:solidFill>
                  <a:srgbClr val="FF0000"/>
                </a:solidFill>
                <a:latin typeface="宋体" pitchFamily="2" charset="-122"/>
              </a:rPr>
              <a:t>【醉翁之意不在酒】</a:t>
            </a:r>
            <a:r>
              <a:rPr lang="zh-CN" altLang="en-US" sz="3000" b="1">
                <a:latin typeface="宋体" pitchFamily="2" charset="-122"/>
              </a:rPr>
              <a:t>醉翁的兴趣并不在于喝酒。形容人别有意图，言在此而意在彼。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291" grpId="0"/>
      <p:bldP spid="12292" grpId="0"/>
      <p:bldP spid="1229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4" name="文本框 12293"/>
          <p:cNvSpPr txBox="1">
            <a:spLocks noChangeArrowheads="1"/>
          </p:cNvSpPr>
          <p:nvPr/>
        </p:nvSpPr>
        <p:spPr bwMode="auto">
          <a:xfrm>
            <a:off x="541338" y="1566863"/>
            <a:ext cx="63373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3000" b="1">
                <a:solidFill>
                  <a:srgbClr val="FF0000"/>
                </a:solidFill>
                <a:latin typeface="宋体" pitchFamily="2" charset="-122"/>
              </a:rPr>
              <a:t>【前呼后应】</a:t>
            </a:r>
            <a:r>
              <a:rPr lang="zh-CN" altLang="en-US" sz="3000" b="1">
                <a:latin typeface="宋体" pitchFamily="2" charset="-122"/>
              </a:rPr>
              <a:t>前面吆喝，后最呼应。</a:t>
            </a:r>
          </a:p>
        </p:txBody>
      </p:sp>
      <p:sp>
        <p:nvSpPr>
          <p:cNvPr id="12295" name="文本框 12294"/>
          <p:cNvSpPr txBox="1">
            <a:spLocks noChangeArrowheads="1"/>
          </p:cNvSpPr>
          <p:nvPr/>
        </p:nvSpPr>
        <p:spPr bwMode="auto">
          <a:xfrm>
            <a:off x="541338" y="2481263"/>
            <a:ext cx="4897437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3000" b="1">
                <a:solidFill>
                  <a:srgbClr val="FF0000"/>
                </a:solidFill>
                <a:latin typeface="宋体" pitchFamily="2" charset="-122"/>
              </a:rPr>
              <a:t>【山肴野蔌】</a:t>
            </a:r>
            <a:r>
              <a:rPr lang="zh-CN" altLang="en-US" sz="3000" b="1">
                <a:latin typeface="宋体" pitchFamily="2" charset="-122"/>
              </a:rPr>
              <a:t>指野味蔬菜。</a:t>
            </a:r>
          </a:p>
        </p:txBody>
      </p:sp>
      <p:sp>
        <p:nvSpPr>
          <p:cNvPr id="12296" name="文本框 12295"/>
          <p:cNvSpPr txBox="1">
            <a:spLocks noChangeArrowheads="1"/>
          </p:cNvSpPr>
          <p:nvPr/>
        </p:nvSpPr>
        <p:spPr bwMode="auto">
          <a:xfrm>
            <a:off x="541338" y="3527425"/>
            <a:ext cx="727075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3000" b="1">
                <a:solidFill>
                  <a:srgbClr val="FF0000"/>
                </a:solidFill>
                <a:latin typeface="宋体" pitchFamily="2" charset="-122"/>
              </a:rPr>
              <a:t>【峰回路转】</a:t>
            </a:r>
            <a:r>
              <a:rPr lang="zh-CN" altLang="en-US" sz="3000" b="1">
                <a:latin typeface="宋体" pitchFamily="2" charset="-122"/>
              </a:rPr>
              <a:t>现比喻局势发生变化。</a:t>
            </a:r>
          </a:p>
        </p:txBody>
      </p:sp>
      <p:pic>
        <p:nvPicPr>
          <p:cNvPr id="39941" name="图片 1" descr="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661275" y="5549900"/>
            <a:ext cx="903288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/>
      <p:bldP spid="12295" grpId="0"/>
      <p:bldP spid="1229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0962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40966" name="Picture 18" descr="未标题-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967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zh-CN" sz="2800" b="1">
                  <a:solidFill>
                    <a:srgbClr val="0099CC"/>
                  </a:solidFill>
                  <a:latin typeface="黑体" pitchFamily="49" charset="-122"/>
                  <a:ea typeface="黑体" pitchFamily="49" charset="-122"/>
                </a:rPr>
                <a:t>细读感悟</a:t>
              </a:r>
            </a:p>
          </p:txBody>
        </p:sp>
      </p:grpSp>
      <p:sp>
        <p:nvSpPr>
          <p:cNvPr id="45060" name="文本框 41985"/>
          <p:cNvSpPr txBox="1">
            <a:spLocks noChangeArrowheads="1"/>
          </p:cNvSpPr>
          <p:nvPr/>
        </p:nvSpPr>
        <p:spPr bwMode="auto">
          <a:xfrm>
            <a:off x="500063" y="1582738"/>
            <a:ext cx="62880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本文的内容可以用哪三个字概括？</a:t>
            </a:r>
          </a:p>
        </p:txBody>
      </p:sp>
      <p:sp>
        <p:nvSpPr>
          <p:cNvPr id="45063" name="文本框 4"/>
          <p:cNvSpPr txBox="1">
            <a:spLocks noChangeArrowheads="1"/>
          </p:cNvSpPr>
          <p:nvPr/>
        </p:nvSpPr>
        <p:spPr bwMode="auto">
          <a:xfrm>
            <a:off x="6473825" y="3213100"/>
            <a:ext cx="611188" cy="230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</a:rPr>
              <a:t>美   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</a:rPr>
              <a:t>醉    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</a:rPr>
              <a:t>乐</a:t>
            </a: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233488" y="2557463"/>
            <a:ext cx="4822825" cy="361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/>
      <p:bldP spid="4506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1" name="Cloud"/>
          <p:cNvSpPr>
            <a:spLocks noChangeAspect="1" noEditPoints="1"/>
          </p:cNvSpPr>
          <p:nvPr/>
        </p:nvSpPr>
        <p:spPr>
          <a:xfrm>
            <a:off x="820477" y="908825"/>
            <a:ext cx="1425575" cy="1198563"/>
          </a:xfrm>
          <a:custGeom>
            <a:cxnLst>
              <a:cxn ang="0">
                <a:pos x="67" y="10800"/>
              </a:cxn>
              <a:cxn ang="0">
                <a:pos x="10800" y="21577"/>
              </a:cxn>
              <a:cxn ang="0">
                <a:pos x="21582" y="10800"/>
              </a:cxn>
              <a:cxn ang="0">
                <a:pos x="10800" y="1235"/>
              </a:cxn>
            </a:cxnLst>
            <a:rect l="0" t="0" r="0" b="0"/>
            <a:pathLst>
              <a:path w="21600" h="21600">
                <a:moveTo>
                  <a:pt x="1950" y="7185"/>
                </a:moveTo>
                <a:cubicBezTo>
                  <a:pt x="854" y="7337"/>
                  <a:pt x="-1" y="8603"/>
                  <a:pt x="-1" y="10142"/>
                </a:cubicBezTo>
                <a:cubicBezTo>
                  <a:pt x="-1" y="11236"/>
                  <a:pt x="431" y="12192"/>
                  <a:pt x="1074" y="12708"/>
                </a:cubicBezTo>
                <a:cubicBezTo>
                  <a:pt x="709" y="13237"/>
                  <a:pt x="486" y="13948"/>
                  <a:pt x="486" y="14730"/>
                </a:cubicBezTo>
                <a:cubicBezTo>
                  <a:pt x="486" y="16364"/>
                  <a:pt x="1462" y="17689"/>
                  <a:pt x="2666" y="17689"/>
                </a:cubicBezTo>
                <a:cubicBezTo>
                  <a:pt x="2752" y="17689"/>
                  <a:pt x="2837" y="17682"/>
                  <a:pt x="2921" y="17669"/>
                </a:cubicBezTo>
                <a:cubicBezTo>
                  <a:pt x="3587" y="19254"/>
                  <a:pt x="4837" y="20320"/>
                  <a:pt x="6270" y="20320"/>
                </a:cubicBezTo>
                <a:cubicBezTo>
                  <a:pt x="6998" y="20320"/>
                  <a:pt x="7678" y="20045"/>
                  <a:pt x="8259" y="19567"/>
                </a:cubicBezTo>
                <a:cubicBezTo>
                  <a:pt x="8865" y="20802"/>
                  <a:pt x="9896" y="21614"/>
                  <a:pt x="11066" y="21614"/>
                </a:cubicBezTo>
                <a:cubicBezTo>
                  <a:pt x="12590" y="21614"/>
                  <a:pt x="13878" y="20236"/>
                  <a:pt x="14298" y="18343"/>
                </a:cubicBezTo>
                <a:cubicBezTo>
                  <a:pt x="14741" y="18721"/>
                  <a:pt x="15266" y="18939"/>
                  <a:pt x="15829" y="18939"/>
                </a:cubicBezTo>
                <a:cubicBezTo>
                  <a:pt x="17419" y="18939"/>
                  <a:pt x="18709" y="17195"/>
                  <a:pt x="18722" y="15037"/>
                </a:cubicBezTo>
                <a:cubicBezTo>
                  <a:pt x="20367" y="14720"/>
                  <a:pt x="21630" y="12798"/>
                  <a:pt x="21630" y="10474"/>
                </a:cubicBezTo>
                <a:cubicBezTo>
                  <a:pt x="21630" y="9417"/>
                  <a:pt x="21369" y="8443"/>
                  <a:pt x="20929" y="7666"/>
                </a:cubicBezTo>
                <a:cubicBezTo>
                  <a:pt x="21068" y="7226"/>
                  <a:pt x="21145" y="6741"/>
                  <a:pt x="21145" y="6232"/>
                </a:cubicBezTo>
                <a:cubicBezTo>
                  <a:pt x="21145" y="4555"/>
                  <a:pt x="20312" y="3142"/>
                  <a:pt x="19180" y="2722"/>
                </a:cubicBezTo>
                <a:cubicBezTo>
                  <a:pt x="18976" y="1178"/>
                  <a:pt x="17983" y="8"/>
                  <a:pt x="16789" y="8"/>
                </a:cubicBezTo>
                <a:cubicBezTo>
                  <a:pt x="16046" y="8"/>
                  <a:pt x="15382" y="460"/>
                  <a:pt x="14936" y="1173"/>
                </a:cubicBezTo>
                <a:cubicBezTo>
                  <a:pt x="14537" y="461"/>
                  <a:pt x="13908" y="2"/>
                  <a:pt x="13200" y="2"/>
                </a:cubicBezTo>
                <a:cubicBezTo>
                  <a:pt x="12345" y="2"/>
                  <a:pt x="11604" y="672"/>
                  <a:pt x="11246" y="1647"/>
                </a:cubicBezTo>
                <a:cubicBezTo>
                  <a:pt x="10765" y="1001"/>
                  <a:pt x="10104" y="602"/>
                  <a:pt x="9375" y="602"/>
                </a:cubicBezTo>
                <a:cubicBezTo>
                  <a:pt x="8354" y="602"/>
                  <a:pt x="7468" y="1383"/>
                  <a:pt x="7019" y="2531"/>
                </a:cubicBezTo>
                <a:cubicBezTo>
                  <a:pt x="6519" y="2130"/>
                  <a:pt x="5935" y="1900"/>
                  <a:pt x="5312" y="1900"/>
                </a:cubicBezTo>
                <a:cubicBezTo>
                  <a:pt x="3447" y="1900"/>
                  <a:pt x="1935" y="3957"/>
                  <a:pt x="1935" y="6495"/>
                </a:cubicBezTo>
                <a:cubicBezTo>
                  <a:pt x="1935" y="6706"/>
                  <a:pt x="1945" y="6913"/>
                  <a:pt x="1966" y="7117"/>
                </a:cubicBezTo>
                <a:close/>
              </a:path>
              <a:path w="21600" h="21600" fill="none">
                <a:moveTo>
                  <a:pt x="1080" y="12690"/>
                </a:moveTo>
                <a:cubicBezTo>
                  <a:pt x="1402" y="12949"/>
                  <a:pt x="1778" y="13097"/>
                  <a:pt x="2178" y="13097"/>
                </a:cubicBezTo>
                <a:cubicBezTo>
                  <a:pt x="2235" y="13097"/>
                  <a:pt x="2292" y="13094"/>
                  <a:pt x="2348" y="13088"/>
                </a:cubicBezTo>
              </a:path>
              <a:path w="21600" h="21600" fill="none">
                <a:moveTo>
                  <a:pt x="2910" y="17640"/>
                </a:moveTo>
                <a:cubicBezTo>
                  <a:pt x="3105" y="17609"/>
                  <a:pt x="3290" y="17544"/>
                  <a:pt x="3465" y="17450"/>
                </a:cubicBezTo>
              </a:path>
              <a:path w="21600" h="21600" fill="none">
                <a:moveTo>
                  <a:pt x="7905" y="18675"/>
                </a:moveTo>
                <a:cubicBezTo>
                  <a:pt x="7993" y="18984"/>
                  <a:pt x="8105" y="19275"/>
                  <a:pt x="8238" y="19546"/>
                </a:cubicBezTo>
              </a:path>
              <a:path w="21600" h="21600" fill="none">
                <a:moveTo>
                  <a:pt x="14280" y="18330"/>
                </a:moveTo>
                <a:cubicBezTo>
                  <a:pt x="14349" y="18025"/>
                  <a:pt x="14394" y="17705"/>
                  <a:pt x="14414" y="17375"/>
                </a:cubicBezTo>
              </a:path>
              <a:path w="21600" h="21600" fill="none">
                <a:moveTo>
                  <a:pt x="18690" y="15045"/>
                </a:moveTo>
                <a:cubicBezTo>
                  <a:pt x="18690" y="15034"/>
                  <a:pt x="18690" y="15024"/>
                  <a:pt x="18690" y="15013"/>
                </a:cubicBezTo>
                <a:cubicBezTo>
                  <a:pt x="18690" y="13459"/>
                  <a:pt x="18027" y="12115"/>
                  <a:pt x="17065" y="11476"/>
                </a:cubicBezTo>
              </a:path>
              <a:path w="21600" h="21600" fill="none">
                <a:moveTo>
                  <a:pt x="20175" y="9015"/>
                </a:moveTo>
                <a:cubicBezTo>
                  <a:pt x="20486" y="8654"/>
                  <a:pt x="20736" y="8197"/>
                  <a:pt x="20900" y="7678"/>
                </a:cubicBezTo>
              </a:path>
              <a:path w="21600" h="21600" fill="none">
                <a:moveTo>
                  <a:pt x="19200" y="3345"/>
                </a:moveTo>
                <a:cubicBezTo>
                  <a:pt x="19200" y="3329"/>
                  <a:pt x="19200" y="3313"/>
                  <a:pt x="19200" y="3297"/>
                </a:cubicBezTo>
                <a:cubicBezTo>
                  <a:pt x="19200" y="3097"/>
                  <a:pt x="19187" y="2901"/>
                  <a:pt x="19162" y="2711"/>
                </a:cubicBezTo>
              </a:path>
              <a:path w="21600" h="21600" fill="none">
                <a:moveTo>
                  <a:pt x="14910" y="1170"/>
                </a:moveTo>
                <a:cubicBezTo>
                  <a:pt x="14759" y="1412"/>
                  <a:pt x="14634" y="1683"/>
                  <a:pt x="14539" y="1976"/>
                </a:cubicBezTo>
              </a:path>
              <a:path w="21600" h="21600" fill="none">
                <a:moveTo>
                  <a:pt x="11250" y="1665"/>
                </a:moveTo>
                <a:cubicBezTo>
                  <a:pt x="11169" y="1882"/>
                  <a:pt x="11108" y="2115"/>
                  <a:pt x="11069" y="2360"/>
                </a:cubicBezTo>
              </a:path>
              <a:path w="21600" h="21600" fill="none">
                <a:moveTo>
                  <a:pt x="7650" y="3270"/>
                </a:moveTo>
                <a:cubicBezTo>
                  <a:pt x="7455" y="3011"/>
                  <a:pt x="7237" y="2784"/>
                  <a:pt x="7001" y="2595"/>
                </a:cubicBezTo>
              </a:path>
              <a:path w="21600" h="21600" fill="none">
                <a:moveTo>
                  <a:pt x="1950" y="7185"/>
                </a:moveTo>
                <a:cubicBezTo>
                  <a:pt x="1974" y="7430"/>
                  <a:pt x="2012" y="7667"/>
                  <a:pt x="2063" y="7896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headEnd type="none" w="med" len="med"/>
            <a:tailEnd type="none" w="med" len="med"/>
          </a:ln>
          <a:effectLst>
            <a:outerShdw blurRad="139700" dist="635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noProof="1">
                <a:solidFill>
                  <a:srgbClr val="FF0000"/>
                </a:solidFill>
                <a:latin typeface="黑体" panose="02010600030101010101" charset="-122"/>
              </a:rPr>
              <a:t>美</a:t>
            </a:r>
          </a:p>
        </p:txBody>
      </p:sp>
      <p:sp>
        <p:nvSpPr>
          <p:cNvPr id="43011" name="矩形 43010"/>
          <p:cNvSpPr>
            <a:spLocks noChangeArrowheads="1"/>
          </p:cNvSpPr>
          <p:nvPr/>
        </p:nvSpPr>
        <p:spPr bwMode="auto">
          <a:xfrm>
            <a:off x="2068513" y="2354263"/>
            <a:ext cx="4800600" cy="2306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9BBB59"/>
              </a:buClr>
              <a:buFont typeface="Wingdings" pitchFamily="2" charset="2"/>
              <a:buChar char=""/>
            </a:pPr>
            <a:r>
              <a:rPr lang="zh-CN" altLang="en-US" sz="3200" b="1">
                <a:latin typeface="宋体" pitchFamily="2" charset="-122"/>
              </a:rPr>
              <a:t>其一，山水相映之美；</a:t>
            </a:r>
          </a:p>
          <a:p>
            <a:pPr marL="457200" indent="-457200">
              <a:lnSpc>
                <a:spcPct val="150000"/>
              </a:lnSpc>
              <a:buClr>
                <a:srgbClr val="9BBB59"/>
              </a:buClr>
              <a:buFont typeface="Wingdings" pitchFamily="2" charset="2"/>
              <a:buChar char=""/>
            </a:pPr>
            <a:r>
              <a:rPr lang="zh-CN" altLang="en-US" sz="3200" b="1">
                <a:latin typeface="宋体" pitchFamily="2" charset="-122"/>
              </a:rPr>
              <a:t>其二，朝暮变化之美；</a:t>
            </a:r>
          </a:p>
          <a:p>
            <a:pPr marL="457200" indent="-457200">
              <a:lnSpc>
                <a:spcPct val="150000"/>
              </a:lnSpc>
              <a:buClr>
                <a:srgbClr val="9BBB59"/>
              </a:buClr>
              <a:buFont typeface="Wingdings" pitchFamily="2" charset="2"/>
              <a:buChar char=""/>
            </a:pPr>
            <a:r>
              <a:rPr lang="zh-CN" altLang="en-US" sz="3200" b="1">
                <a:latin typeface="宋体" pitchFamily="2" charset="-122"/>
              </a:rPr>
              <a:t>其三，四季变幻之美；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1" grpId="0"/>
      <p:bldP spid="4301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2" name="文本框 46081"/>
          <p:cNvSpPr txBox="1">
            <a:spLocks noChangeArrowheads="1"/>
          </p:cNvSpPr>
          <p:nvPr/>
        </p:nvSpPr>
        <p:spPr bwMode="auto">
          <a:xfrm>
            <a:off x="715963" y="2460625"/>
            <a:ext cx="5576887" cy="193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000" b="1">
                <a:latin typeface="宋体" pitchFamily="2" charset="-122"/>
              </a:rPr>
              <a:t>1.景物与景物之间的动静对比；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000" b="1">
                <a:latin typeface="宋体" pitchFamily="2" charset="-122"/>
              </a:rPr>
              <a:t>2.景物与人物之间的动静对比；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000" b="1">
                <a:latin typeface="宋体" pitchFamily="2" charset="-122"/>
              </a:rPr>
              <a:t>3.人物与人物之间的动静对比。</a:t>
            </a:r>
          </a:p>
        </p:txBody>
      </p:sp>
      <p:sp>
        <p:nvSpPr>
          <p:cNvPr id="46085" name="矩形 46084"/>
          <p:cNvSpPr>
            <a:spLocks noChangeArrowheads="1"/>
          </p:cNvSpPr>
          <p:nvPr/>
        </p:nvSpPr>
        <p:spPr bwMode="auto">
          <a:xfrm>
            <a:off x="387350" y="1479550"/>
            <a:ext cx="4579938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>
              <a:buClr>
                <a:srgbClr val="9BBB59"/>
              </a:buClr>
              <a:buFont typeface="Wingdings" pitchFamily="2" charset="2"/>
              <a:buChar char=""/>
            </a:pP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</a:rPr>
              <a:t>其四，动静对比之美。</a:t>
            </a:r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360988" y="4587875"/>
            <a:ext cx="31242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4608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0179" name="直接连接符 47107"/>
          <p:cNvSpPr/>
          <p:nvPr/>
        </p:nvSpPr>
        <p:spPr>
          <a:xfrm flipV="1">
            <a:off x="2503488" y="1846263"/>
            <a:ext cx="457200" cy="304800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zh-CN" altLang="en-US" noProof="1">
              <a:ea typeface="宋体" pitchFamily="2" charset="-122"/>
            </a:endParaRPr>
          </a:p>
        </p:txBody>
      </p:sp>
      <p:sp>
        <p:nvSpPr>
          <p:cNvPr id="47109" name="文本框 47108"/>
          <p:cNvSpPr txBox="1">
            <a:spLocks noChangeArrowheads="1"/>
          </p:cNvSpPr>
          <p:nvPr/>
        </p:nvSpPr>
        <p:spPr bwMode="auto">
          <a:xfrm>
            <a:off x="3036888" y="1438275"/>
            <a:ext cx="20050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latin typeface="宋体" pitchFamily="2" charset="-122"/>
              </a:rPr>
              <a:t>山水而醉</a:t>
            </a:r>
          </a:p>
        </p:txBody>
      </p:sp>
      <p:sp>
        <p:nvSpPr>
          <p:cNvPr id="50181" name="直接连接符 47109"/>
          <p:cNvSpPr/>
          <p:nvPr/>
        </p:nvSpPr>
        <p:spPr>
          <a:xfrm>
            <a:off x="2503488" y="3087688"/>
            <a:ext cx="457200" cy="304800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zh-CN" altLang="en-US" noProof="1">
              <a:ea typeface="宋体" pitchFamily="2" charset="-122"/>
            </a:endParaRPr>
          </a:p>
        </p:txBody>
      </p:sp>
      <p:sp>
        <p:nvSpPr>
          <p:cNvPr id="50182" name="直接连接符 47110"/>
          <p:cNvSpPr/>
          <p:nvPr/>
        </p:nvSpPr>
        <p:spPr>
          <a:xfrm>
            <a:off x="2427288" y="2711450"/>
            <a:ext cx="609600" cy="0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zh-CN" altLang="en-US" noProof="1">
              <a:ea typeface="宋体" pitchFamily="2" charset="-122"/>
            </a:endParaRPr>
          </a:p>
        </p:txBody>
      </p:sp>
      <p:sp>
        <p:nvSpPr>
          <p:cNvPr id="47112" name="文本框 47111"/>
          <p:cNvSpPr txBox="1">
            <a:spLocks noChangeArrowheads="1"/>
          </p:cNvSpPr>
          <p:nvPr/>
        </p:nvSpPr>
        <p:spPr bwMode="auto">
          <a:xfrm>
            <a:off x="3063875" y="2419350"/>
            <a:ext cx="1952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latin typeface="宋体" pitchFamily="2" charset="-122"/>
              </a:rPr>
              <a:t>宴酣而醉</a:t>
            </a:r>
          </a:p>
        </p:txBody>
      </p:sp>
      <p:sp>
        <p:nvSpPr>
          <p:cNvPr id="47113" name="文本框 47112"/>
          <p:cNvSpPr txBox="1">
            <a:spLocks noChangeArrowheads="1"/>
          </p:cNvSpPr>
          <p:nvPr/>
        </p:nvSpPr>
        <p:spPr bwMode="auto">
          <a:xfrm>
            <a:off x="3036888" y="3305175"/>
            <a:ext cx="2971800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latin typeface="宋体" pitchFamily="2" charset="-122"/>
              </a:rPr>
              <a:t>与民同乐而醉</a:t>
            </a:r>
          </a:p>
        </p:txBody>
      </p:sp>
      <p:sp>
        <p:nvSpPr>
          <p:cNvPr id="47115" name="文本框 47114"/>
          <p:cNvSpPr txBox="1">
            <a:spLocks noChangeArrowheads="1"/>
          </p:cNvSpPr>
          <p:nvPr/>
        </p:nvSpPr>
        <p:spPr bwMode="auto">
          <a:xfrm>
            <a:off x="1166813" y="4518025"/>
            <a:ext cx="6810375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醉翁之意不在酒，在乎山水之间也。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009650" y="2151063"/>
            <a:ext cx="1150938" cy="936625"/>
          </a:xfrm>
          <a:prstGeom prst="roundRect">
            <a:avLst/>
          </a:prstGeom>
          <a:solidFill>
            <a:schemeClr val="accent3">
              <a:alpha val="40000"/>
            </a:schemeClr>
          </a:solidFill>
          <a:effectLst>
            <a:outerShdw blurRad="101600" dist="101600" dir="2154000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noProof="1">
                <a:solidFill>
                  <a:srgbClr val="FF0000"/>
                </a:solidFill>
                <a:latin typeface="黑体" panose="02010600030101010101" charset="-122"/>
              </a:rPr>
              <a:t>醉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" dur="5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9" grpId="0"/>
      <p:bldP spid="47112" grpId="0"/>
      <p:bldP spid="47113" grpId="0"/>
      <p:bldP spid="47115" grpId="0"/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113" name="文本框 47112"/>
          <p:cNvSpPr txBox="1">
            <a:spLocks noChangeArrowheads="1"/>
          </p:cNvSpPr>
          <p:nvPr/>
        </p:nvSpPr>
        <p:spPr bwMode="auto">
          <a:xfrm>
            <a:off x="384175" y="1466850"/>
            <a:ext cx="8186738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>
                <a:latin typeface="宋体" pitchFamily="2" charset="-122"/>
              </a:rPr>
              <a:t>    </a:t>
            </a:r>
            <a:r>
              <a:rPr lang="zh-CN" altLang="en-US" sz="3200" b="1">
                <a:latin typeface="宋体" pitchFamily="2" charset="-122"/>
              </a:rPr>
              <a:t>太守周围的人情事物无一不让他愉悦动情。</a:t>
            </a:r>
            <a:r>
              <a:rPr lang="en-US" altLang="zh-CN" sz="3200" b="1">
                <a:latin typeface="宋体" pitchFamily="2" charset="-122"/>
              </a:rPr>
              <a:t>他所治理的滁州这一方水土，可谓政通人和，百姓安居乐业，快乐无比，太守自然也就乐得其醉了，他沉醉于这方山水之乐，也更沉醉与民同乐之中。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835810" y="2161898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6389" name="文本框 2"/>
          <p:cNvSpPr txBox="1">
            <a:spLocks noChangeArrowheads="1"/>
          </p:cNvSpPr>
          <p:nvPr/>
        </p:nvSpPr>
        <p:spPr bwMode="auto">
          <a:xfrm>
            <a:off x="476250" y="1119188"/>
            <a:ext cx="8191500" cy="286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000" b="1">
                <a:latin typeface="宋体" pitchFamily="2" charset="-122"/>
              </a:rPr>
              <a:t>    </a:t>
            </a:r>
            <a:r>
              <a:rPr lang="zh-CN" altLang="en-US" sz="3000" b="1">
                <a:latin typeface="宋体" pitchFamily="2" charset="-122"/>
              </a:rPr>
              <a:t>她左思右想，决定自己教儿子。她买不起纸笔，就拿荻草秆在地上写字，代替纸笔，教儿子认字。这就是历史上有名的“画荻教子”的故事。</a:t>
            </a:r>
            <a:endParaRPr lang="zh-CN" altLang="en-US" sz="3000">
              <a:latin typeface="宋体" pitchFamily="2" charset="-122"/>
            </a:endParaRPr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898775" y="3717925"/>
            <a:ext cx="334645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131" name="文本框 48130"/>
          <p:cNvSpPr txBox="1">
            <a:spLocks noChangeArrowheads="1"/>
          </p:cNvSpPr>
          <p:nvPr/>
        </p:nvSpPr>
        <p:spPr bwMode="auto">
          <a:xfrm>
            <a:off x="2641600" y="1125538"/>
            <a:ext cx="20875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latin typeface="宋体" pitchFamily="2" charset="-122"/>
              </a:rPr>
              <a:t>山水之乐</a:t>
            </a:r>
          </a:p>
        </p:txBody>
      </p:sp>
      <p:sp>
        <p:nvSpPr>
          <p:cNvPr id="48133" name="文本框 48132"/>
          <p:cNvSpPr txBox="1">
            <a:spLocks noChangeArrowheads="1"/>
          </p:cNvSpPr>
          <p:nvPr/>
        </p:nvSpPr>
        <p:spPr bwMode="auto">
          <a:xfrm>
            <a:off x="2641600" y="2128838"/>
            <a:ext cx="1925638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latin typeface="宋体" pitchFamily="2" charset="-122"/>
              </a:rPr>
              <a:t>禽鸟之乐</a:t>
            </a:r>
          </a:p>
        </p:txBody>
      </p:sp>
      <p:sp>
        <p:nvSpPr>
          <p:cNvPr id="48135" name="文本框 48134"/>
          <p:cNvSpPr txBox="1">
            <a:spLocks noChangeArrowheads="1"/>
          </p:cNvSpPr>
          <p:nvPr/>
        </p:nvSpPr>
        <p:spPr bwMode="auto">
          <a:xfrm>
            <a:off x="2641600" y="3128963"/>
            <a:ext cx="19240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latin typeface="宋体" pitchFamily="2" charset="-122"/>
              </a:rPr>
              <a:t>游人之乐</a:t>
            </a:r>
          </a:p>
        </p:txBody>
      </p:sp>
      <p:sp>
        <p:nvSpPr>
          <p:cNvPr id="48137" name="文本框 48136"/>
          <p:cNvSpPr txBox="1">
            <a:spLocks noChangeArrowheads="1"/>
          </p:cNvSpPr>
          <p:nvPr/>
        </p:nvSpPr>
        <p:spPr bwMode="auto">
          <a:xfrm>
            <a:off x="2641600" y="4132263"/>
            <a:ext cx="19240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latin typeface="宋体" pitchFamily="2" charset="-122"/>
              </a:rPr>
              <a:t>宾客之乐</a:t>
            </a:r>
          </a:p>
        </p:txBody>
      </p:sp>
      <p:sp>
        <p:nvSpPr>
          <p:cNvPr id="48139" name="文本框 48138"/>
          <p:cNvSpPr txBox="1">
            <a:spLocks noChangeArrowheads="1"/>
          </p:cNvSpPr>
          <p:nvPr/>
        </p:nvSpPr>
        <p:spPr bwMode="auto">
          <a:xfrm>
            <a:off x="2641600" y="5178425"/>
            <a:ext cx="19240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latin typeface="宋体" pitchFamily="2" charset="-122"/>
              </a:rPr>
              <a:t>太守之乐</a:t>
            </a:r>
          </a:p>
        </p:txBody>
      </p:sp>
      <p:sp>
        <p:nvSpPr>
          <p:cNvPr id="2" name="椭圆 1"/>
          <p:cNvSpPr/>
          <p:nvPr/>
        </p:nvSpPr>
        <p:spPr>
          <a:xfrm>
            <a:off x="692150" y="2894013"/>
            <a:ext cx="1152525" cy="1152525"/>
          </a:xfrm>
          <a:prstGeom prst="ellipse">
            <a:avLst/>
          </a:prstGeom>
          <a:solidFill>
            <a:schemeClr val="bg2"/>
          </a:solidFill>
          <a:effectLst>
            <a:outerShdw blurRad="304800" dist="63500" dir="4800000" algn="ctr" rotWithShape="0">
              <a:schemeClr val="tx1">
                <a:alpha val="31000"/>
              </a:scheme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noProof="1">
                <a:solidFill>
                  <a:srgbClr val="FF0000"/>
                </a:solidFill>
                <a:latin typeface="黑体" panose="02010600030101010101" charset="-122"/>
              </a:rPr>
              <a:t>乐</a:t>
            </a:r>
          </a:p>
        </p:txBody>
      </p:sp>
      <p:sp>
        <p:nvSpPr>
          <p:cNvPr id="3" name="左大括号 2"/>
          <p:cNvSpPr/>
          <p:nvPr/>
        </p:nvSpPr>
        <p:spPr>
          <a:xfrm>
            <a:off x="2065338" y="1289050"/>
            <a:ext cx="576262" cy="4360863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164138" y="1049338"/>
            <a:ext cx="3211512" cy="484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48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/>
      <p:bldP spid="48133" grpId="0"/>
      <p:bldP spid="48135" grpId="0"/>
      <p:bldP spid="48137" grpId="0"/>
      <p:bldP spid="48139" grpId="0"/>
      <p:bldP spid="2" grpId="0"/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139" name="文本框 48138"/>
          <p:cNvSpPr txBox="1">
            <a:spLocks noChangeArrowheads="1"/>
          </p:cNvSpPr>
          <p:nvPr/>
        </p:nvSpPr>
        <p:spPr bwMode="auto">
          <a:xfrm>
            <a:off x="500063" y="1620838"/>
            <a:ext cx="8143875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>
                <a:latin typeface="宋体" pitchFamily="2" charset="-122"/>
              </a:rPr>
              <a:t>    </a:t>
            </a:r>
            <a:r>
              <a:rPr lang="zh-CN" altLang="en-US" sz="3200" b="1">
                <a:latin typeface="宋体" pitchFamily="2" charset="-122"/>
              </a:rPr>
              <a:t>“与民同乐”是他的理想，这正是他在失意中仍坚守自己的理想之后所得到的心理慰藉。这种“乐”也许并不为别人全知晓，也不需要别人都知晓，而他自己却愿意自得其乐。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139" name="文本框 48138"/>
          <p:cNvSpPr txBox="1">
            <a:spLocks noChangeArrowheads="1"/>
          </p:cNvSpPr>
          <p:nvPr/>
        </p:nvSpPr>
        <p:spPr bwMode="auto">
          <a:xfrm>
            <a:off x="428625" y="2911475"/>
            <a:ext cx="81438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宋体" pitchFamily="2" charset="-122"/>
              </a:rPr>
              <a:t>    “</a:t>
            </a:r>
            <a:r>
              <a:rPr lang="zh-CN" altLang="zh-CN" sz="3200" b="1">
                <a:solidFill>
                  <a:srgbClr val="0000FF"/>
                </a:solidFill>
                <a:latin typeface="宋体" pitchFamily="2" charset="-122"/>
              </a:rPr>
              <a:t>醉翁之意不在酒，在乎山水之间也。山水之乐，得之心而寓之酒也。</a:t>
            </a:r>
            <a:r>
              <a:rPr lang="en-US" altLang="zh-CN" sz="3200" b="1">
                <a:solidFill>
                  <a:srgbClr val="0000FF"/>
                </a:solidFill>
                <a:latin typeface="宋体" pitchFamily="2" charset="-122"/>
              </a:rPr>
              <a:t>”</a:t>
            </a:r>
          </a:p>
        </p:txBody>
      </p:sp>
      <p:sp>
        <p:nvSpPr>
          <p:cNvPr id="47109" name="文本框 47108"/>
          <p:cNvSpPr txBox="1">
            <a:spLocks noChangeArrowheads="1"/>
          </p:cNvSpPr>
          <p:nvPr/>
        </p:nvSpPr>
        <p:spPr bwMode="auto">
          <a:xfrm>
            <a:off x="428625" y="1092200"/>
            <a:ext cx="8129588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你认为文章中的那一句话有着提挈全篇的作用？并简要分析。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9" grpId="0"/>
      <p:bldP spid="4710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139" name="文本框 48138"/>
          <p:cNvSpPr txBox="1">
            <a:spLocks noChangeArrowheads="1"/>
          </p:cNvSpPr>
          <p:nvPr/>
        </p:nvSpPr>
        <p:spPr bwMode="auto">
          <a:xfrm>
            <a:off x="500063" y="1060450"/>
            <a:ext cx="8143875" cy="493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3000" b="1">
                <a:latin typeface="宋体" pitchFamily="2" charset="-122"/>
              </a:rPr>
              <a:t>    </a:t>
            </a:r>
            <a:r>
              <a:rPr lang="zh-CN" altLang="zh-CN" sz="3000" b="1">
                <a:latin typeface="宋体" pitchFamily="2" charset="-122"/>
              </a:rPr>
              <a:t>这句话从醉翁亭的命名巧妙地引出“乐”字，而“醉”是表象，“乐”是实质，写“醉”就是为了写“乐”。 到全文结尾处，更用“醉能同其乐”一句将“醉”和“乐”统一起来，画龙点睛般地勾出全文的主旨。所以山林之乐、宴酣之乐，禽鸟之乐、游人之乐最后都统一在太守之乐中，“乐”才是贯穿全文的主线。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0178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50181" name="Picture 18" descr="未标题-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182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zh-CN" sz="2800" b="1">
                  <a:solidFill>
                    <a:srgbClr val="0099CC"/>
                  </a:solidFill>
                  <a:latin typeface="黑体" pitchFamily="49" charset="-122"/>
                  <a:ea typeface="黑体" pitchFamily="49" charset="-122"/>
                </a:rPr>
                <a:t>课堂小结</a:t>
              </a:r>
            </a:p>
          </p:txBody>
        </p:sp>
      </p:grpSp>
      <p:sp>
        <p:nvSpPr>
          <p:cNvPr id="50179" name="文本框 1"/>
          <p:cNvSpPr txBox="1">
            <a:spLocks noChangeArrowheads="1"/>
          </p:cNvSpPr>
          <p:nvPr/>
        </p:nvSpPr>
        <p:spPr bwMode="auto">
          <a:xfrm>
            <a:off x="423863" y="1306513"/>
            <a:ext cx="8128000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spcBef>
                <a:spcPct val="20000"/>
              </a:spcBef>
            </a:pPr>
            <a:r>
              <a:rPr lang="en-US" altLang="zh-CN" sz="3000" b="1">
                <a:ea typeface="楷体_GB2312" pitchFamily="49" charset="-122"/>
              </a:rPr>
              <a:t>   </a:t>
            </a:r>
            <a:r>
              <a:rPr lang="en-US" altLang="zh-CN" sz="3000" b="1">
                <a:sym typeface="宋体" pitchFamily="2" charset="-122"/>
              </a:rPr>
              <a:t>    </a:t>
            </a:r>
            <a:endParaRPr lang="zh-CN" altLang="en-US" sz="3000" b="1">
              <a:ea typeface="楷体_GB2312" pitchFamily="49" charset="-122"/>
            </a:endParaRPr>
          </a:p>
        </p:txBody>
      </p:sp>
      <p:sp>
        <p:nvSpPr>
          <p:cNvPr id="192515" name="矩形 192514"/>
          <p:cNvSpPr>
            <a:spLocks noChangeArrowheads="1"/>
          </p:cNvSpPr>
          <p:nvPr/>
        </p:nvSpPr>
        <p:spPr bwMode="auto">
          <a:xfrm>
            <a:off x="423863" y="1444625"/>
            <a:ext cx="8126412" cy="427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  <a:buClr>
                <a:schemeClr val="bg1"/>
              </a:buClr>
            </a:pPr>
            <a:r>
              <a:rPr lang="en-US" altLang="zh-CN" sz="3200" b="1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200" b="1">
                <a:latin typeface="宋体" pitchFamily="2" charset="-122"/>
              </a:rPr>
              <a:t>这篇游记写于欧阳修到滁州任上的第二年，描写了滁州一带自然景物的幽深秀美，滁州百姓和平宁静的生活，特别是作者在山林中游赏宴饮的乐趣。表现了作者寄情山水，随遇而安、与民同乐的旷达情怀。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2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2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2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2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51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1202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51213" name="Picture 18" descr="未标题-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214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zh-CN" sz="2800" b="1">
                  <a:solidFill>
                    <a:srgbClr val="0099CC"/>
                  </a:solidFill>
                  <a:latin typeface="黑体" pitchFamily="49" charset="-122"/>
                  <a:ea typeface="黑体" pitchFamily="49" charset="-122"/>
                </a:rPr>
                <a:t>板书设计</a:t>
              </a:r>
            </a:p>
          </p:txBody>
        </p:sp>
      </p:grpSp>
      <p:sp>
        <p:nvSpPr>
          <p:cNvPr id="192515" name="矩形 192514"/>
          <p:cNvSpPr>
            <a:spLocks noChangeArrowheads="1"/>
          </p:cNvSpPr>
          <p:nvPr/>
        </p:nvSpPr>
        <p:spPr bwMode="auto">
          <a:xfrm>
            <a:off x="3660775" y="1522413"/>
            <a:ext cx="1822450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醉翁亭记</a:t>
            </a:r>
          </a:p>
        </p:txBody>
      </p:sp>
      <p:sp>
        <p:nvSpPr>
          <p:cNvPr id="48131" name="文本框 48130"/>
          <p:cNvSpPr txBox="1">
            <a:spLocks noChangeArrowheads="1"/>
          </p:cNvSpPr>
          <p:nvPr/>
        </p:nvSpPr>
        <p:spPr bwMode="auto">
          <a:xfrm>
            <a:off x="792163" y="2419350"/>
            <a:ext cx="1233487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000" b="1">
                <a:solidFill>
                  <a:srgbClr val="0000FF"/>
                </a:solidFill>
                <a:latin typeface="宋体" pitchFamily="2" charset="-122"/>
              </a:rPr>
              <a:t>路线：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792163" y="3360738"/>
            <a:ext cx="1233487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000" b="1">
                <a:solidFill>
                  <a:srgbClr val="0000FF"/>
                </a:solidFill>
                <a:latin typeface="宋体" pitchFamily="2" charset="-122"/>
              </a:rPr>
              <a:t>风景：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92163" y="4302125"/>
            <a:ext cx="1233487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000" b="1">
                <a:solidFill>
                  <a:srgbClr val="0000FF"/>
                </a:solidFill>
                <a:latin typeface="宋体" pitchFamily="2" charset="-122"/>
              </a:rPr>
              <a:t>风俗：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92163" y="5207000"/>
            <a:ext cx="1233487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000" b="1">
                <a:solidFill>
                  <a:srgbClr val="0000FF"/>
                </a:solidFill>
                <a:latin typeface="宋体" pitchFamily="2" charset="-122"/>
              </a:rPr>
              <a:t>心情：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211388" y="2419350"/>
            <a:ext cx="57705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000" b="1">
                <a:latin typeface="宋体" pitchFamily="2" charset="-122"/>
              </a:rPr>
              <a:t>环滁</a:t>
            </a:r>
            <a:r>
              <a:rPr lang="en-US" altLang="zh-CN" sz="3000" b="1">
                <a:latin typeface="宋体" pitchFamily="2" charset="-122"/>
              </a:rPr>
              <a:t>—</a:t>
            </a:r>
            <a:r>
              <a:rPr lang="zh-CN" altLang="en-US" sz="3000" b="1">
                <a:latin typeface="宋体" pitchFamily="2" charset="-122"/>
              </a:rPr>
              <a:t>琅琊山</a:t>
            </a:r>
            <a:r>
              <a:rPr lang="en-US" altLang="zh-CN" sz="3000" b="1">
                <a:latin typeface="宋体" pitchFamily="2" charset="-122"/>
              </a:rPr>
              <a:t>—</a:t>
            </a:r>
            <a:r>
              <a:rPr lang="zh-CN" altLang="en-US" sz="3000" b="1">
                <a:latin typeface="宋体" pitchFamily="2" charset="-122"/>
              </a:rPr>
              <a:t>酿泉</a:t>
            </a:r>
            <a:r>
              <a:rPr lang="en-US" altLang="zh-CN" sz="3000" b="1">
                <a:latin typeface="宋体" pitchFamily="2" charset="-122"/>
              </a:rPr>
              <a:t>—</a:t>
            </a:r>
            <a:r>
              <a:rPr lang="zh-CN" altLang="en-US" sz="3000" b="1">
                <a:latin typeface="宋体" pitchFamily="2" charset="-122"/>
              </a:rPr>
              <a:t>醉翁亭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211388" y="3360738"/>
            <a:ext cx="4487862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000" b="1">
                <a:latin typeface="宋体" pitchFamily="2" charset="-122"/>
              </a:rPr>
              <a:t>朝暮之景</a:t>
            </a:r>
            <a:r>
              <a:rPr lang="en-US" altLang="zh-CN" sz="3000" b="1">
                <a:latin typeface="宋体" pitchFamily="2" charset="-122"/>
              </a:rPr>
              <a:t>—</a:t>
            </a:r>
            <a:r>
              <a:rPr lang="zh-CN" altLang="en-US" sz="3000" b="1">
                <a:latin typeface="宋体" pitchFamily="2" charset="-122"/>
              </a:rPr>
              <a:t>四时之景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211388" y="4302125"/>
            <a:ext cx="61976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000" b="1">
                <a:latin typeface="宋体" pitchFamily="2" charset="-122"/>
              </a:rPr>
              <a:t>滁人游</a:t>
            </a:r>
            <a:r>
              <a:rPr lang="en-US" altLang="zh-CN" sz="3000" b="1">
                <a:latin typeface="宋体" pitchFamily="2" charset="-122"/>
              </a:rPr>
              <a:t>—</a:t>
            </a:r>
            <a:r>
              <a:rPr lang="zh-CN" altLang="en-US" sz="3000" b="1">
                <a:latin typeface="宋体" pitchFamily="2" charset="-122"/>
              </a:rPr>
              <a:t>太守宴</a:t>
            </a:r>
            <a:r>
              <a:rPr lang="en-US" altLang="zh-CN" sz="3000" b="1">
                <a:latin typeface="宋体" pitchFamily="2" charset="-122"/>
              </a:rPr>
              <a:t>—</a:t>
            </a:r>
            <a:r>
              <a:rPr lang="zh-CN" altLang="en-US" sz="3000" b="1">
                <a:latin typeface="宋体" pitchFamily="2" charset="-122"/>
              </a:rPr>
              <a:t>众宾欢</a:t>
            </a:r>
            <a:r>
              <a:rPr lang="en-US" altLang="zh-CN" sz="3000" b="1">
                <a:latin typeface="宋体" pitchFamily="2" charset="-122"/>
              </a:rPr>
              <a:t>—</a:t>
            </a:r>
            <a:r>
              <a:rPr lang="zh-CN" altLang="en-US" sz="3000" b="1">
                <a:latin typeface="宋体" pitchFamily="2" charset="-122"/>
              </a:rPr>
              <a:t>太守醉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211388" y="5207000"/>
            <a:ext cx="4929187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000" b="1">
                <a:latin typeface="宋体" pitchFamily="2" charset="-122"/>
              </a:rPr>
              <a:t>禽鸟乐—人之乐—乐其乐</a:t>
            </a:r>
          </a:p>
        </p:txBody>
      </p:sp>
      <p:sp>
        <p:nvSpPr>
          <p:cNvPr id="9" name="左大括号 8"/>
          <p:cNvSpPr/>
          <p:nvPr/>
        </p:nvSpPr>
        <p:spPr>
          <a:xfrm>
            <a:off x="504825" y="2563813"/>
            <a:ext cx="287338" cy="3097212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2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515" grpId="0"/>
      <p:bldP spid="48131" grpId="0"/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2226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52229" name="Picture 18" descr="未标题-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230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zh-CN" sz="2800" b="1">
                  <a:solidFill>
                    <a:srgbClr val="0099CC"/>
                  </a:solidFill>
                  <a:latin typeface="黑体" pitchFamily="49" charset="-122"/>
                  <a:ea typeface="黑体" pitchFamily="49" charset="-122"/>
                </a:rPr>
                <a:t>随堂练习</a:t>
              </a:r>
            </a:p>
          </p:txBody>
        </p:sp>
      </p:grpSp>
      <p:sp>
        <p:nvSpPr>
          <p:cNvPr id="53256" name="矩形 50182"/>
          <p:cNvSpPr>
            <a:spLocks noChangeArrowheads="1"/>
          </p:cNvSpPr>
          <p:nvPr/>
        </p:nvSpPr>
        <p:spPr bwMode="auto">
          <a:xfrm>
            <a:off x="509588" y="1476375"/>
            <a:ext cx="812482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en-US" altLang="zh-CN" sz="3200" b="1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将文中描写山间朝暮、四时景的一节改写成现代散文</a:t>
            </a:r>
            <a:r>
              <a:rPr lang="zh-CN" altLang="en-US" sz="3200" b="1" smtClean="0">
                <a:latin typeface="黑体" pitchFamily="49" charset="-122"/>
                <a:ea typeface="黑体" pitchFamily="49" charset="-122"/>
              </a:rPr>
              <a:t>。 </a:t>
            </a:r>
            <a:endParaRPr lang="zh-CN" altLang="en-US" sz="3200" b="1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590800" y="3282950"/>
            <a:ext cx="3962400" cy="297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7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2077700" y="10401300"/>
            <a:ext cx="304800" cy="215900"/>
          </a:xfrm>
          <a:prstGeom prst="cube">
            <a:avLst/>
          </a:prstGeom>
        </p:spPr>
      </p:pic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242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10246" name="Picture 18" descr="未标题-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47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zh-CN" sz="2800" b="1">
                  <a:solidFill>
                    <a:srgbClr val="0099CC"/>
                  </a:solidFill>
                  <a:latin typeface="黑体" pitchFamily="49" charset="-122"/>
                  <a:ea typeface="黑体" pitchFamily="49" charset="-122"/>
                </a:rPr>
                <a:t>走近作者</a:t>
              </a:r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42913" y="1352550"/>
            <a:ext cx="8110537" cy="286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FF0000"/>
                </a:solidFill>
                <a:latin typeface="宋体" pitchFamily="2" charset="-122"/>
              </a:rPr>
              <a:t>【欧阳修】</a:t>
            </a:r>
            <a:r>
              <a:rPr lang="zh-CN" altLang="en-US" sz="3000" b="1">
                <a:latin typeface="宋体" pitchFamily="2" charset="-122"/>
              </a:rPr>
              <a:t>（100</a:t>
            </a:r>
            <a:r>
              <a:rPr lang="en-US" altLang="zh-CN" sz="3000" b="1">
                <a:latin typeface="宋体" pitchFamily="2" charset="-122"/>
              </a:rPr>
              <a:t>7—</a:t>
            </a:r>
            <a:r>
              <a:rPr lang="zh-CN" altLang="en-US" sz="3000" b="1">
                <a:latin typeface="宋体" pitchFamily="2" charset="-122"/>
              </a:rPr>
              <a:t>1072年），字永叔，号醉翁、六一居士，北宋政治家、文学家，且在政治上负有盛名。因吉州原属庐陵郡，以“庐陵欧阳修”自居。谥号文忠，世称欧阳文忠公。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42913" y="4719638"/>
            <a:ext cx="554355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000" b="1">
                <a:solidFill>
                  <a:srgbClr val="FF0000"/>
                </a:solidFill>
                <a:latin typeface="宋体" pitchFamily="2" charset="-122"/>
              </a:rPr>
              <a:t>【代表作】</a:t>
            </a:r>
            <a:r>
              <a:rPr lang="zh-CN" altLang="en-US" sz="3000" b="1">
                <a:latin typeface="宋体" pitchFamily="2" charset="-122"/>
              </a:rPr>
              <a:t>《欧阳文忠公集》。</a:t>
            </a:r>
            <a:endParaRPr lang="en-US" altLang="zh-CN" sz="3000" b="1">
              <a:latin typeface="宋体" pitchFamily="2" charset="-122"/>
            </a:endParaRPr>
          </a:p>
        </p:txBody>
      </p:sp>
      <p:pic>
        <p:nvPicPr>
          <p:cNvPr id="17414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853113" y="4213225"/>
            <a:ext cx="2759075" cy="212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00063" y="1028700"/>
            <a:ext cx="8143875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70000"/>
              </a:lnSpc>
            </a:pPr>
            <a:r>
              <a:rPr lang="en-US" altLang="zh-CN" sz="3000" b="1">
                <a:latin typeface="宋体" pitchFamily="2" charset="-122"/>
              </a:rPr>
              <a:t>    </a:t>
            </a:r>
            <a:r>
              <a:rPr lang="zh-CN" altLang="zh-CN" sz="3000" b="1">
                <a:latin typeface="宋体" pitchFamily="2" charset="-122"/>
              </a:rPr>
              <a:t>欧阳修是在宋代文学史上最早开创一代文风的文坛领袖。领导了北宋诗文革新运动，继承并发展了韩愈的古文理论。后人又将其与韩愈、柳宗元和苏轼合称“千古文章四大家”。与韩愈、柳宗元、苏洵、苏轼、苏辙、王安石、曾巩被世人称为</a:t>
            </a:r>
            <a:r>
              <a:rPr lang="zh-CN" altLang="zh-CN" sz="3000" b="1">
                <a:solidFill>
                  <a:srgbClr val="0000FF"/>
                </a:solidFill>
                <a:latin typeface="宋体" pitchFamily="2" charset="-122"/>
              </a:rPr>
              <a:t>“唐宋散文八大家”</a:t>
            </a:r>
            <a:r>
              <a:rPr lang="zh-CN" altLang="zh-CN" sz="3000" b="1">
                <a:latin typeface="宋体" pitchFamily="2" charset="-122"/>
              </a:rPr>
              <a:t>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290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12292" name="Picture 18" descr="未标题-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293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zh-CN" sz="2800" b="1">
                  <a:solidFill>
                    <a:srgbClr val="0099CC"/>
                  </a:solidFill>
                  <a:latin typeface="黑体" pitchFamily="49" charset="-122"/>
                  <a:ea typeface="黑体" pitchFamily="49" charset="-122"/>
                </a:rPr>
                <a:t>写作背景</a:t>
              </a:r>
            </a:p>
          </p:txBody>
        </p:sp>
      </p:grpSp>
      <p:sp>
        <p:nvSpPr>
          <p:cNvPr id="19460" name="文本框 2"/>
          <p:cNvSpPr txBox="1">
            <a:spLocks noChangeArrowheads="1"/>
          </p:cNvSpPr>
          <p:nvPr/>
        </p:nvSpPr>
        <p:spPr bwMode="auto">
          <a:xfrm>
            <a:off x="569913" y="1597025"/>
            <a:ext cx="8004175" cy="424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000" b="1">
                <a:latin typeface="宋体" pitchFamily="2" charset="-122"/>
              </a:rPr>
              <a:t>     </a:t>
            </a:r>
            <a:r>
              <a:rPr lang="zh-CN" altLang="en-US" sz="3000" b="1">
                <a:latin typeface="宋体" pitchFamily="2" charset="-122"/>
              </a:rPr>
              <a:t>宋仁宗庆历五年（</a:t>
            </a:r>
            <a:r>
              <a:rPr lang="en-US" altLang="zh-CN" sz="3000" b="1">
                <a:latin typeface="宋体" pitchFamily="2" charset="-122"/>
              </a:rPr>
              <a:t>1045</a:t>
            </a:r>
            <a:r>
              <a:rPr lang="zh-CN" altLang="en-US" sz="3000" b="1">
                <a:latin typeface="宋体" pitchFamily="2" charset="-122"/>
              </a:rPr>
              <a:t>），范仲淹、富弼、杜衍、韩琦等推行“庆历新政”失败，相继被贬职。欧阳修因上书为他们辩护，也被贬为滁州知州。这篇游记写于欧阳修到滁州任上的第二年，表现了作者随遇而安、与民同乐的旷达情怀。</a:t>
            </a:r>
            <a:endParaRPr lang="zh-CN" altLang="en-US" sz="3000">
              <a:latin typeface="宋体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8" name="文本框 18437"/>
          <p:cNvSpPr txBox="1">
            <a:spLocks noChangeArrowheads="1"/>
          </p:cNvSpPr>
          <p:nvPr/>
        </p:nvSpPr>
        <p:spPr bwMode="auto">
          <a:xfrm>
            <a:off x="1068388" y="2312988"/>
            <a:ext cx="7005637" cy="279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>
                <a:latin typeface="黑体" pitchFamily="49" charset="-122"/>
                <a:ea typeface="黑体" pitchFamily="49" charset="-122"/>
              </a:rPr>
              <a:t>林</a:t>
            </a:r>
            <a:r>
              <a:rPr lang="zh-CN" altLang="en-US" sz="4400" b="1">
                <a:latin typeface="黑体" pitchFamily="49" charset="-122"/>
                <a:ea typeface="黑体" pitchFamily="49" charset="-122"/>
              </a:rPr>
              <a:t>壑      琅琊      辄</a:t>
            </a:r>
          </a:p>
          <a:p>
            <a:pPr eaLnBrk="1" hangingPunct="1">
              <a:spcBef>
                <a:spcPct val="50000"/>
              </a:spcBef>
            </a:pPr>
            <a:endParaRPr lang="zh-CN" altLang="en-US" sz="4400" b="1">
              <a:latin typeface="黑体" pitchFamily="49" charset="-122"/>
              <a:ea typeface="黑体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400" b="1">
                <a:latin typeface="黑体" pitchFamily="49" charset="-122"/>
                <a:ea typeface="黑体" pitchFamily="49" charset="-122"/>
              </a:rPr>
              <a:t>伛偻      </a:t>
            </a:r>
            <a:r>
              <a:rPr lang="zh-CN" altLang="en-US" sz="4400">
                <a:latin typeface="黑体" pitchFamily="49" charset="-122"/>
                <a:ea typeface="黑体" pitchFamily="49" charset="-122"/>
              </a:rPr>
              <a:t>山</a:t>
            </a:r>
            <a:r>
              <a:rPr lang="zh-CN" altLang="en-US" sz="4400" b="1">
                <a:latin typeface="黑体" pitchFamily="49" charset="-122"/>
                <a:ea typeface="黑体" pitchFamily="49" charset="-122"/>
              </a:rPr>
              <a:t>肴      觥</a:t>
            </a:r>
            <a:r>
              <a:rPr lang="zh-CN" altLang="en-US" sz="4400">
                <a:latin typeface="黑体" pitchFamily="49" charset="-122"/>
                <a:ea typeface="黑体" pitchFamily="49" charset="-122"/>
              </a:rPr>
              <a:t>筹</a:t>
            </a:r>
          </a:p>
        </p:txBody>
      </p:sp>
      <p:sp>
        <p:nvSpPr>
          <p:cNvPr id="18439" name="文本框 18438"/>
          <p:cNvSpPr txBox="1">
            <a:spLocks noChangeArrowheads="1"/>
          </p:cNvSpPr>
          <p:nvPr/>
        </p:nvSpPr>
        <p:spPr bwMode="auto">
          <a:xfrm>
            <a:off x="1693863" y="1776413"/>
            <a:ext cx="6492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宋体" pitchFamily="2" charset="-122"/>
              </a:rPr>
              <a:t>hè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383088" y="3751263"/>
            <a:ext cx="9064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宋体" pitchFamily="2" charset="-122"/>
              </a:rPr>
              <a:t>yáo</a:t>
            </a:r>
          </a:p>
        </p:txBody>
      </p:sp>
      <p:sp>
        <p:nvSpPr>
          <p:cNvPr id="18443" name="文本框 18442"/>
          <p:cNvSpPr txBox="1">
            <a:spLocks noChangeArrowheads="1"/>
          </p:cNvSpPr>
          <p:nvPr/>
        </p:nvSpPr>
        <p:spPr bwMode="auto">
          <a:xfrm>
            <a:off x="1068388" y="3751263"/>
            <a:ext cx="13985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宋体" pitchFamily="2" charset="-122"/>
              </a:rPr>
              <a:t>yǔ lǚ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6592888" y="1776413"/>
            <a:ext cx="9128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宋体" pitchFamily="2" charset="-122"/>
              </a:rPr>
              <a:t>zhé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6592888" y="3751263"/>
            <a:ext cx="11763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宋体" pitchFamily="2" charset="-122"/>
              </a:rPr>
              <a:t>gōng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3579813" y="1776413"/>
            <a:ext cx="18637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宋体" pitchFamily="2" charset="-122"/>
              </a:rPr>
              <a:t>láng yá</a:t>
            </a:r>
          </a:p>
        </p:txBody>
      </p:sp>
      <p:grpSp>
        <p:nvGrpSpPr>
          <p:cNvPr id="13321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13322" name="Picture 18" descr="未标题-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23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zh-CN" sz="2800" b="1">
                  <a:solidFill>
                    <a:srgbClr val="0099CC"/>
                  </a:solidFill>
                  <a:latin typeface="黑体" pitchFamily="49" charset="-122"/>
                  <a:ea typeface="黑体" pitchFamily="49" charset="-122"/>
                </a:rPr>
                <a:t>字词积累</a:t>
              </a:r>
            </a:p>
          </p:txBody>
        </p:sp>
      </p:grp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/>
      <p:bldP spid="18439" grpId="0"/>
      <p:bldP spid="5" grpId="0"/>
      <p:bldP spid="18443" grpId="0"/>
      <p:bldP spid="7" grpId="0"/>
      <p:bldP spid="8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4338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14341" name="Picture 18" descr="未标题-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2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zh-CN" sz="2800" b="1">
                  <a:solidFill>
                    <a:srgbClr val="0099CC"/>
                  </a:solidFill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01638" y="1597025"/>
            <a:ext cx="61547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朗读课文，读准节奏，读出感情。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01638" y="2616200"/>
            <a:ext cx="8223250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b="1">
                <a:latin typeface="黑体" pitchFamily="49" charset="-122"/>
                <a:ea typeface="黑体" pitchFamily="49" charset="-122"/>
              </a:rPr>
              <a:t>    环滁皆山也。其西南诸峰，林壑尤美，望之蔚然而深秀者，琅琊也。山行六七里，渐闻水声潺潺而泻出于两峰之间者，酿泉也。峰回路转，有亭翼然临于泉上者，醉翁亭也。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EMPLATE_CATEGORY" val="custom"/>
  <p:tag name="KSO_WM_TEMPLATE_INDEX" val="33"/>
  <p:tag name="KSO_WM_UNIT_ID" val="328*i*4"/>
  <p:tag name="KSO_WM_UNIT_TYPE" val="i"/>
</p:tagLst>
</file>

<file path=ppt/tags/tag10.xml><?xml version="1.0" encoding="utf-8"?>
<p:tagLst xmlns:p="http://schemas.openxmlformats.org/presentationml/2006/main">
  <p:tag name="KSO_WM_TEMPLATE_CATEGORY" val="custom"/>
  <p:tag name="KSO_WM_TEMPLATE_INDEX" val="33"/>
</p:tagLst>
</file>

<file path=ppt/tags/tag11.xml><?xml version="1.0" encoding="utf-8"?>
<p:tagLst xmlns:p="http://schemas.openxmlformats.org/presentationml/2006/main">
  <p:tag name="KSO_WM_TEMPLATE_CATEGORY" val="custom"/>
  <p:tag name="KSO_WM_TEMPLATE_INDEX" val="33"/>
</p:tagLst>
</file>

<file path=ppt/tags/tag12.xml><?xml version="1.0" encoding="utf-8"?>
<p:tagLst xmlns:p="http://schemas.openxmlformats.org/presentationml/2006/main">
  <p:tag name="KSO_WM_TEMPLATE_CATEGORY" val="custom"/>
  <p:tag name="KSO_WM_TEMPLATE_INDEX" val="33"/>
</p:tagLst>
</file>

<file path=ppt/tags/tag13.xml><?xml version="1.0" encoding="utf-8"?>
<p:tagLst xmlns:p="http://schemas.openxmlformats.org/presentationml/2006/main">
  <p:tag name="KSO_WM_TEMPLATE_CATEGORY" val="custom"/>
  <p:tag name="KSO_WM_TEMPLATE_INDEX" val="33"/>
</p:tagLst>
</file>

<file path=ppt/tags/tag14.xml><?xml version="1.0" encoding="utf-8"?>
<p:tagLst xmlns:p="http://schemas.openxmlformats.org/presentationml/2006/main">
  <p:tag name="KSO_WM_TEMPLATE_CATEGORY" val="custom"/>
  <p:tag name="KSO_WM_TEMPLATE_INDEX" val="33"/>
</p:tagLst>
</file>

<file path=ppt/tags/tag15.xml><?xml version="1.0" encoding="utf-8"?>
<p:tagLst xmlns:p="http://schemas.openxmlformats.org/presentationml/2006/main">
  <p:tag name="KSO_WM_TEMPLATE_CATEGORY" val="custom"/>
  <p:tag name="KSO_WM_TEMPLATE_INDEX" val="33"/>
</p:tagLst>
</file>

<file path=ppt/tags/tag16.xml><?xml version="1.0" encoding="utf-8"?>
<p:tagLst xmlns:p="http://schemas.openxmlformats.org/presentationml/2006/main">
  <p:tag name="KSO_WM_TEMPLATE_CATEGORY" val="custom"/>
  <p:tag name="KSO_WM_TEMPLATE_INDEX" val="33"/>
</p:tagLst>
</file>

<file path=ppt/tags/tag17.xml><?xml version="1.0" encoding="utf-8"?>
<p:tagLst xmlns:p="http://schemas.openxmlformats.org/presentationml/2006/main">
  <p:tag name="KSO_WM_TEMPLATE_CATEGORY" val="custom"/>
  <p:tag name="KSO_WM_TEMPLATE_INDEX" val="33"/>
</p:tagLst>
</file>

<file path=ppt/tags/tag18.xml><?xml version="1.0" encoding="utf-8"?>
<p:tagLst xmlns:p="http://schemas.openxmlformats.org/presentationml/2006/main">
  <p:tag name="KSO_WM_TEMPLATE_CATEGORY" val="custom"/>
  <p:tag name="KSO_WM_TEMPLATE_INDEX" val="33"/>
</p:tagLst>
</file>

<file path=ppt/tags/tag19.xml><?xml version="1.0" encoding="utf-8"?>
<p:tagLst xmlns:p="http://schemas.openxmlformats.org/presentationml/2006/main">
  <p:tag name="KSO_WM_TEMPLATE_CATEGORY" val="custom"/>
  <p:tag name="KSO_WM_TEMPLATE_INDEX" val="33"/>
</p:tagLst>
</file>

<file path=ppt/tags/tag2.xml><?xml version="1.0" encoding="utf-8"?>
<p:tagLst xmlns:p="http://schemas.openxmlformats.org/presentationml/2006/main">
  <p:tag name="KSO_WM_BEAUTIFY_FLAG" val="#wm#"/>
  <p:tag name="KSO_WM_TEMPLATE_CATEGORY" val="custom"/>
  <p:tag name="KSO_WM_TEMPLATE_INDEX" val="33"/>
  <p:tag name="KSO_WM_UNIT_CLEAR" val="0"/>
  <p:tag name="KSO_WM_UNIT_COMPATIBLE" val="0"/>
  <p:tag name="KSO_WM_UNIT_HIGHLIGHT" val="0"/>
  <p:tag name="KSO_WM_UNIT_ID" val="328*d*2"/>
  <p:tag name="KSO_WM_UNIT_INDEX" val="2"/>
  <p:tag name="KSO_WM_UNIT_LAYERLEVEL" val="1"/>
  <p:tag name="KSO_WM_UNIT_TYPE" val="d"/>
  <p:tag name="KSO_WM_UNIT_VALUE" val="360*360"/>
</p:tagLst>
</file>

<file path=ppt/tags/tag20.xml><?xml version="1.0" encoding="utf-8"?>
<p:tagLst xmlns:p="http://schemas.openxmlformats.org/presentationml/2006/main">
  <p:tag name="KSO_WM_TEMPLATE_CATEGORY" val="custom"/>
  <p:tag name="KSO_WM_TEMPLATE_INDEX" val="33"/>
</p:tagLst>
</file>

<file path=ppt/tags/tag21.xml><?xml version="1.0" encoding="utf-8"?>
<p:tagLst xmlns:p="http://schemas.openxmlformats.org/presentationml/2006/main">
  <p:tag name="KSO_WM_TEMPLATE_CATEGORY" val="custom"/>
  <p:tag name="KSO_WM_TEMPLATE_INDEX" val="33"/>
</p:tagLst>
</file>

<file path=ppt/tags/tag22.xml><?xml version="1.0" encoding="utf-8"?>
<p:tagLst xmlns:p="http://schemas.openxmlformats.org/presentationml/2006/main">
  <p:tag name="KSO_WM_TEMPLATE_CATEGORY" val="custom"/>
  <p:tag name="KSO_WM_TEMPLATE_INDEX" val="33"/>
</p:tagLst>
</file>

<file path=ppt/tags/tag23.xml><?xml version="1.0" encoding="utf-8"?>
<p:tagLst xmlns:p="http://schemas.openxmlformats.org/presentationml/2006/main">
  <p:tag name="KSO_WM_TEMPLATE_CATEGORY" val="custom"/>
  <p:tag name="KSO_WM_TEMPLATE_INDEX" val="33"/>
</p:tagLst>
</file>

<file path=ppt/tags/tag24.xml><?xml version="1.0" encoding="utf-8"?>
<p:tagLst xmlns:p="http://schemas.openxmlformats.org/presentationml/2006/main">
  <p:tag name="KSO_WM_TEMPLATE_CATEGORY" val="custom"/>
  <p:tag name="KSO_WM_TEMPLATE_INDEX" val="33"/>
</p:tagLst>
</file>

<file path=ppt/tags/tag25.xml><?xml version="1.0" encoding="utf-8"?>
<p:tagLst xmlns:p="http://schemas.openxmlformats.org/presentationml/2006/main">
  <p:tag name="KSO_WM_TEMPLATE_CATEGORY" val="custom"/>
  <p:tag name="KSO_WM_TEMPLATE_INDEX" val="33"/>
</p:tagLst>
</file>

<file path=ppt/tags/tag26.xml><?xml version="1.0" encoding="utf-8"?>
<p:tagLst xmlns:p="http://schemas.openxmlformats.org/presentationml/2006/main">
  <p:tag name="KSO_WM_TEMPLATE_CATEGORY" val="custom"/>
  <p:tag name="KSO_WM_TEMPLATE_INDEX" val="33"/>
</p:tagLst>
</file>

<file path=ppt/tags/tag27.xml><?xml version="1.0" encoding="utf-8"?>
<p:tagLst xmlns:p="http://schemas.openxmlformats.org/presentationml/2006/main">
  <p:tag name="KSO_WM_TEMPLATE_CATEGORY" val="custom"/>
  <p:tag name="KSO_WM_TEMPLATE_INDEX" val="33"/>
</p:tagLst>
</file>

<file path=ppt/tags/tag28.xml><?xml version="1.0" encoding="utf-8"?>
<p:tagLst xmlns:p="http://schemas.openxmlformats.org/presentationml/2006/main">
  <p:tag name="KSO_WM_TEMPLATE_CATEGORY" val="custom"/>
  <p:tag name="KSO_WM_TEMPLATE_INDEX" val="33"/>
</p:tagLst>
</file>

<file path=ppt/tags/tag29.xml><?xml version="1.0" encoding="utf-8"?>
<p:tagLst xmlns:p="http://schemas.openxmlformats.org/presentationml/2006/main">
  <p:tag name="KSO_WM_TEMPLATE_CATEGORY" val="custom"/>
  <p:tag name="KSO_WM_TEMPLATE_INDEX" val="33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33"/>
  <p:tag name="KSO_WM_UNIT_ID" val="328*i*6"/>
  <p:tag name="KSO_WM_UNIT_TYPE" val="i"/>
</p:tagLst>
</file>

<file path=ppt/tags/tag30.xml><?xml version="1.0" encoding="utf-8"?>
<p:tagLst xmlns:p="http://schemas.openxmlformats.org/presentationml/2006/main">
  <p:tag name="KSO_WM_TEMPLATE_CATEGORY" val="custom"/>
  <p:tag name="KSO_WM_TEMPLATE_INDEX" val="33"/>
</p:tagLst>
</file>

<file path=ppt/tags/tag31.xml><?xml version="1.0" encoding="utf-8"?>
<p:tagLst xmlns:p="http://schemas.openxmlformats.org/presentationml/2006/main">
  <p:tag name="KSO_WM_TEMPLATE_CATEGORY" val="custom"/>
  <p:tag name="KSO_WM_TEMPLATE_INDEX" val="33"/>
</p:tagLst>
</file>

<file path=ppt/tags/tag32.xml><?xml version="1.0" encoding="utf-8"?>
<p:tagLst xmlns:p="http://schemas.openxmlformats.org/presentationml/2006/main">
  <p:tag name="KSO_WM_TEMPLATE_CATEGORY" val="custom"/>
  <p:tag name="KSO_WM_TEMPLATE_INDEX" val="33"/>
</p:tagLst>
</file>

<file path=ppt/tags/tag33.xml><?xml version="1.0" encoding="utf-8"?>
<p:tagLst xmlns:p="http://schemas.openxmlformats.org/presentationml/2006/main">
  <p:tag name="KSO_WM_TEMPLATE_CATEGORY" val="custom"/>
  <p:tag name="KSO_WM_TEMPLATE_INDEX" val="33"/>
</p:tagLst>
</file>

<file path=ppt/tags/tag34.xml><?xml version="1.0" encoding="utf-8"?>
<p:tagLst xmlns:p="http://schemas.openxmlformats.org/presentationml/2006/main">
  <p:tag name="KSO_WM_TEMPLATE_CATEGORY" val="custom"/>
  <p:tag name="KSO_WM_TEMPLATE_INDEX" val="33"/>
</p:tagLst>
</file>

<file path=ppt/tags/tag35.xml><?xml version="1.0" encoding="utf-8"?>
<p:tagLst xmlns:p="http://schemas.openxmlformats.org/presentationml/2006/main">
  <p:tag name="KSO_WM_TEMPLATE_CATEGORY" val="custom"/>
  <p:tag name="KSO_WM_TEMPLATE_INDEX" val="33"/>
</p:tagLst>
</file>

<file path=ppt/tags/tag36.xml><?xml version="1.0" encoding="utf-8"?>
<p:tagLst xmlns:p="http://schemas.openxmlformats.org/presentationml/2006/main">
  <p:tag name="KSO_WM_TEMPLATE_CATEGORY" val="custom"/>
  <p:tag name="KSO_WM_TEMPLATE_INDEX" val="33"/>
</p:tagLst>
</file>

<file path=ppt/tags/tag37.xml><?xml version="1.0" encoding="utf-8"?>
<p:tagLst xmlns:p="http://schemas.openxmlformats.org/presentationml/2006/main">
  <p:tag name="KSO_WM_TEMPLATE_CATEGORY" val="custom"/>
  <p:tag name="KSO_WM_TEMPLATE_INDEX" val="33"/>
</p:tagLst>
</file>

<file path=ppt/tags/tag38.xml><?xml version="1.0" encoding="utf-8"?>
<p:tagLst xmlns:p="http://schemas.openxmlformats.org/presentationml/2006/main">
  <p:tag name="KSO_WM_TEMPLATE_CATEGORY" val="custom"/>
  <p:tag name="KSO_WM_TEMPLATE_INDEX" val="33"/>
</p:tagLst>
</file>

<file path=ppt/tags/tag39.xml><?xml version="1.0" encoding="utf-8"?>
<p:tagLst xmlns:p="http://schemas.openxmlformats.org/presentationml/2006/main">
  <p:tag name="KSO_WM_TEMPLATE_CATEGORY" val="custom"/>
  <p:tag name="KSO_WM_TEMPLATE_INDEX" val="33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33"/>
  <p:tag name="KSO_WM_UNIT_CLEAR" val="0"/>
  <p:tag name="KSO_WM_UNIT_COMPATIBLE" val="0"/>
  <p:tag name="KSO_WM_UNIT_HIGHLIGHT" val="0"/>
  <p:tag name="KSO_WM_UNIT_ID" val="328*d*3"/>
  <p:tag name="KSO_WM_UNIT_INDEX" val="3"/>
  <p:tag name="KSO_WM_UNIT_LAYERLEVEL" val="1"/>
  <p:tag name="KSO_WM_UNIT_TYPE" val="d"/>
  <p:tag name="KSO_WM_UNIT_VALUE" val="360*360"/>
</p:tagLst>
</file>

<file path=ppt/tags/tag40.xml><?xml version="1.0" encoding="utf-8"?>
<p:tagLst xmlns:p="http://schemas.openxmlformats.org/presentationml/2006/main">
  <p:tag name="KSO_WM_TEMPLATE_CATEGORY" val="custom"/>
  <p:tag name="KSO_WM_TEMPLATE_INDEX" val="33"/>
</p:tagLst>
</file>

<file path=ppt/tags/tag41.xml><?xml version="1.0" encoding="utf-8"?>
<p:tagLst xmlns:p="http://schemas.openxmlformats.org/presentationml/2006/main">
  <p:tag name="KSO_WM_TEMPLATE_CATEGORY" val="custom"/>
  <p:tag name="KSO_WM_TEMPLATE_INDEX" val="33"/>
</p:tagLst>
</file>

<file path=ppt/tags/tag42.xml><?xml version="1.0" encoding="utf-8"?>
<p:tagLst xmlns:p="http://schemas.openxmlformats.org/presentationml/2006/main">
  <p:tag name="KSO_WM_TEMPLATE_CATEGORY" val="custom"/>
  <p:tag name="KSO_WM_TEMPLATE_INDEX" val="33"/>
</p:tagLst>
</file>

<file path=ppt/tags/tag43.xml><?xml version="1.0" encoding="utf-8"?>
<p:tagLst xmlns:p="http://schemas.openxmlformats.org/presentationml/2006/main">
  <p:tag name="KSO_WM_TEMPLATE_CATEGORY" val="custom"/>
  <p:tag name="KSO_WM_TEMPLATE_INDEX" val="33"/>
</p:tagLst>
</file>

<file path=ppt/tags/tag44.xml><?xml version="1.0" encoding="utf-8"?>
<p:tagLst xmlns:p="http://schemas.openxmlformats.org/presentationml/2006/main">
  <p:tag name="KSO_WM_TEMPLATE_CATEGORY" val="custom"/>
  <p:tag name="KSO_WM_TEMPLATE_INDEX" val="33"/>
</p:tagLst>
</file>

<file path=ppt/tags/tag45.xml><?xml version="1.0" encoding="utf-8"?>
<p:tagLst xmlns:p="http://schemas.openxmlformats.org/presentationml/2006/main">
  <p:tag name="KSO_WM_TEMPLATE_CATEGORY" val="custom"/>
  <p:tag name="KSO_WM_TEMPLATE_INDEX" val="33"/>
</p:tagLst>
</file>

<file path=ppt/tags/tag46.xml><?xml version="1.0" encoding="utf-8"?>
<p:tagLst xmlns:p="http://schemas.openxmlformats.org/presentationml/2006/main">
  <p:tag name="KSO_WM_TEMPLATE_CATEGORY" val="custom"/>
  <p:tag name="KSO_WM_TEMPLATE_INDEX" val="33"/>
</p:tagLst>
</file>

<file path=ppt/tags/tag47.xml><?xml version="1.0" encoding="utf-8"?>
<p:tagLst xmlns:p="http://schemas.openxmlformats.org/presentationml/2006/main">
  <p:tag name="KSO_WM_TEMPLATE_CATEGORY" val="custom"/>
  <p:tag name="KSO_WM_TEMPLATE_INDEX" val="33"/>
</p:tagLst>
</file>

<file path=ppt/tags/tag48.xml><?xml version="1.0" encoding="utf-8"?>
<p:tagLst xmlns:p="http://schemas.openxmlformats.org/presentationml/2006/main">
  <p:tag name="KSO_WM_TEMPLATE_CATEGORY" val="custom"/>
  <p:tag name="KSO_WM_TEMPLATE_INDEX" val="33"/>
</p:tagLst>
</file>

<file path=ppt/tags/tag49.xml><?xml version="1.0" encoding="utf-8"?>
<p:tagLst xmlns:p="http://schemas.openxmlformats.org/presentationml/2006/main">
  <p:tag name="KSO_WM_TEMPLATE_CATEGORY" val="custom"/>
  <p:tag name="KSO_WM_TEMPLATE_INDEX" val="33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33"/>
  <p:tag name="KSO_WM_UNIT_ID" val="328*i*8"/>
  <p:tag name="KSO_WM_UNIT_TYPE" val="i"/>
</p:tagLst>
</file>

<file path=ppt/tags/tag50.xml><?xml version="1.0" encoding="utf-8"?>
<p:tagLst xmlns:p="http://schemas.openxmlformats.org/presentationml/2006/main">
  <p:tag name="KSO_WM_TEMPLATE_CATEGORY" val="custom"/>
  <p:tag name="KSO_WM_TEMPLATE_INDEX" val="33"/>
</p:tagLst>
</file>

<file path=ppt/tags/tag51.xml><?xml version="1.0" encoding="utf-8"?>
<p:tagLst xmlns:p="http://schemas.openxmlformats.org/presentationml/2006/main">
  <p:tag name="KSO_WM_TEMPLATE_CATEGORY" val="custom"/>
  <p:tag name="KSO_WM_TEMPLATE_INDEX" val="33"/>
</p:tagLst>
</file>

<file path=ppt/tags/tag52.xml><?xml version="1.0" encoding="utf-8"?>
<p:tagLst xmlns:p="http://schemas.openxmlformats.org/presentationml/2006/main">
  <p:tag name="KSO_WM_TEMPLATE_CATEGORY" val="custom"/>
  <p:tag name="KSO_WM_TEMPLATE_INDEX" val="33"/>
</p:tagLst>
</file>

<file path=ppt/tags/tag5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33"/>
  <p:tag name="KSO_WM_UNIT_CLEAR" val="0"/>
  <p:tag name="KSO_WM_UNIT_COMPATIBLE" val="0"/>
  <p:tag name="KSO_WM_UNIT_HIGHLIGHT" val="0"/>
  <p:tag name="KSO_WM_UNIT_ID" val="328*d*1"/>
  <p:tag name="KSO_WM_UNIT_INDEX" val="1"/>
  <p:tag name="KSO_WM_UNIT_LAYERLEVEL" val="1"/>
  <p:tag name="KSO_WM_UNIT_TYPE" val="d"/>
  <p:tag name="KSO_WM_UNIT_VALUE" val="360*360"/>
</p:tagLst>
</file>

<file path=ppt/tags/tag7.xml><?xml version="1.0" encoding="utf-8"?>
<p:tagLst xmlns:p="http://schemas.openxmlformats.org/presentationml/2006/main">
  <p:tag name="KSO_WM_TEMPLATE_CATEGORY" val="custom"/>
  <p:tag name="KSO_WM_TEMPLATE_INDEX" val="33"/>
</p:tagLst>
</file>

<file path=ppt/tags/tag8.xml><?xml version="1.0" encoding="utf-8"?>
<p:tagLst xmlns:p="http://schemas.openxmlformats.org/presentationml/2006/main">
  <p:tag name="KSO_WM_TEMPLATE_CATEGORY" val="custom"/>
  <p:tag name="KSO_WM_TEMPLATE_INDEX" val="33"/>
</p:tagLst>
</file>

<file path=ppt/tags/tag9.xml><?xml version="1.0" encoding="utf-8"?>
<p:tagLst xmlns:p="http://schemas.openxmlformats.org/presentationml/2006/main">
  <p:tag name="KSO_WM_TEMPLATE_CATEGORY" val="custom"/>
  <p:tag name="KSO_WM_TEMPLATE_INDEX" val="33"/>
</p:tagLst>
</file>

<file path=ppt/theme/theme1.xml><?xml version="1.0" encoding="utf-8"?>
<a:theme xmlns:r="http://schemas.openxmlformats.org/officeDocument/2006/relationships" xmlns:a="http://schemas.openxmlformats.org/drawingml/2006/main" name="1">
  <a:themeElements>
    <a:clrScheme name="PPT3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258F8D"/>
      </a:accent1>
      <a:accent2>
        <a:srgbClr val="1483B5"/>
      </a:accent2>
      <a:accent3>
        <a:srgbClr val="5A4C41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黑体"/>
        <a:cs typeface="Arial"/>
      </a:majorFont>
      <a:minorFont>
        <a:latin typeface="Arial"/>
        <a:ea typeface="黑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0030101010101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0030101010101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175</Paragraphs>
  <Slides>46</Slides>
  <Notes>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baseType="lpstr" size="56">
      <vt:lpstr>Arial</vt:lpstr>
      <vt:lpstr>黑体</vt:lpstr>
      <vt:lpstr>Calibri Light</vt:lpstr>
      <vt:lpstr>Calibri</vt:lpstr>
      <vt:lpstr>宋体</vt:lpstr>
      <vt:lpstr>微软雅黑</vt:lpstr>
      <vt:lpstr>Times New Roman</vt:lpstr>
      <vt:lpstr>Wingdings</vt:lpstr>
      <vt:lpstr>楷体_GB2312</vt:lpstr>
      <vt:lpstr>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2020-12-28T23:02:26.391</cp:lastPrinted>
  <dcterms:created xsi:type="dcterms:W3CDTF">2020-12-28T23:02:26Z</dcterms:created>
  <dcterms:modified xsi:type="dcterms:W3CDTF">2020-12-28T15:02:26Z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