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autoCompressPictures="0">
  <p:sldMasterIdLst>
    <p:sldMasterId id="2147483681" r:id="rId1"/>
  </p:sldMasterIdLst>
  <p:sldIdLst>
    <p:sldId id="256" r:id="rId2"/>
    <p:sldId id="284" r:id="rId3"/>
    <p:sldId id="258" r:id="rId4"/>
    <p:sldId id="266" r:id="rId5"/>
    <p:sldId id="267" r:id="rId6"/>
    <p:sldId id="272" r:id="rId7"/>
    <p:sldId id="273" r:id="rId8"/>
    <p:sldId id="270" r:id="rId9"/>
    <p:sldId id="259" r:id="rId10"/>
    <p:sldId id="257" r:id="rId11"/>
    <p:sldId id="280" r:id="rId12"/>
    <p:sldId id="286" r:id="rId13"/>
    <p:sldId id="285" r:id="rId14"/>
    <p:sldId id="288" r:id="rId15"/>
    <p:sldId id="287" r:id="rId16"/>
    <p:sldId id="281" r:id="rId17"/>
    <p:sldId id="264" r:id="rId18"/>
    <p:sldId id="289" r:id="rId19"/>
    <p:sldId id="261" r:id="rId20"/>
    <p:sldId id="262" r:id="rId21"/>
    <p:sldId id="263" r:id="rId22"/>
    <p:sldId id="290" r:id="rId23"/>
    <p:sldId id="305" r:id="rId24"/>
    <p:sldId id="311" r:id="rId25"/>
    <p:sldId id="312" r:id="rId26"/>
    <p:sldId id="306" r:id="rId27"/>
    <p:sldId id="307" r:id="rId28"/>
    <p:sldId id="297" r:id="rId29"/>
    <p:sldId id="308" r:id="rId30"/>
    <p:sldId id="313" r:id="rId31"/>
    <p:sldId id="314" r:id="rId32"/>
    <p:sldId id="309" r:id="rId33"/>
    <p:sldId id="315" r:id="rId34"/>
    <p:sldId id="316" r:id="rId35"/>
    <p:sldId id="291" r:id="rId36"/>
    <p:sldId id="292" r:id="rId37"/>
    <p:sldId id="293" r:id="rId38"/>
    <p:sldId id="294" r:id="rId39"/>
    <p:sldId id="310" r:id="rId40"/>
    <p:sldId id="298" r:id="rId41"/>
    <p:sldId id="300" r:id="rId42"/>
    <p:sldId id="301" r:id="rId43"/>
    <p:sldId id="303" r:id="rId44"/>
  </p:sldIdLst>
  <p:sldSz cx="12192000" cy="6858000"/>
  <p:notesSz cx="9144000" cy="6858000"/>
  <p:custDataLst>
    <p:tags r:id="rId4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fill>
          <a:solidFill>
            <a:schemeClr val="accent4">
              <a:tint val="40000"/>
            </a:schemeClr>
          </a:solidFill>
        </a:fill>
      </a:tcStyle>
    </a:band1H>
    <a:band1V>
      <a:tcStyle>
        <a:fill>
          <a:solidFill>
            <a:schemeClr val="accent4">
              <a:tint val="40000"/>
            </a:schemeClr>
          </a:solidFill>
        </a:fill>
      </a:tcStyle>
    </a:band1V>
    <a:lastCol>
      <a:tcTxStyle b="on">
        <a:fontRef idx="minor">
          <a:prstClr val="black"/>
        </a:fontRef>
        <a:schemeClr val="lt1"/>
      </a:tcTxStyle>
      <a:tcStyle>
        <a:fill>
          <a:solidFill>
            <a:schemeClr val="accent4"/>
          </a:solidFill>
        </a:fill>
      </a:tcStyle>
    </a:lastCol>
    <a:firstCol>
      <a:tcTxStyle b="on">
        <a:fontRef idx="minor">
          <a:prstClr val="black"/>
        </a:fontRef>
        <a:schemeClr val="lt1"/>
      </a:tcTxStyle>
      <a:tcStyle>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fill>
          <a:solidFill>
            <a:schemeClr val="accent5">
              <a:tint val="40000"/>
            </a:schemeClr>
          </a:solidFill>
        </a:fill>
      </a:tcStyle>
    </a:band1H>
    <a:band1V>
      <a:tcStyle>
        <a:fill>
          <a:solidFill>
            <a:schemeClr val="accent5">
              <a:tint val="40000"/>
            </a:schemeClr>
          </a:solidFill>
        </a:fill>
      </a:tcStyle>
    </a:band1V>
    <a:lastCol>
      <a:tcTxStyle b="on">
        <a:fontRef idx="minor">
          <a:prstClr val="black"/>
        </a:fontRef>
        <a:schemeClr val="lt1"/>
      </a:tcTxStyle>
      <a:tcStyle>
        <a:fill>
          <a:solidFill>
            <a:schemeClr val="accent5"/>
          </a:solidFill>
        </a:fill>
      </a:tcStyle>
    </a:lastCol>
    <a:firstCol>
      <a:tcTxStyle b="on">
        <a:fontRef idx="minor">
          <a:prstClr val="black"/>
        </a:fontRef>
        <a:schemeClr val="lt1"/>
      </a:tcTxStyle>
      <a:tcStyle>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B9631B5-78F2-41C9-869B-9F39066F8104}" styleName="中度样式 3 - 强调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fill>
          <a:solidFill>
            <a:schemeClr val="dk1">
              <a:tint val="20000"/>
            </a:schemeClr>
          </a:solidFill>
        </a:fill>
      </a:tcStyle>
    </a:band1H>
    <a:band1V>
      <a:tcStyle>
        <a:fill>
          <a:solidFill>
            <a:schemeClr val="dk1">
              <a:tint val="20000"/>
            </a:schemeClr>
          </a:solidFill>
        </a:fill>
      </a:tcStyle>
    </a:band1V>
    <a:lastCol>
      <a:tcTxStyle b="on">
        <a:fontRef idx="minor">
          <a:scrgbClr r="0" g="0" b="0"/>
        </a:fontRef>
        <a:schemeClr val="lt1"/>
      </a:tcTxStyle>
      <a:tcStyle>
        <a:fill>
          <a:solidFill>
            <a:schemeClr val="accent4"/>
          </a:solidFill>
        </a:fill>
      </a:tcStyle>
    </a:lastCol>
    <a:firstCol>
      <a:tcTxStyle b="on">
        <a:fontRef idx="minor">
          <a:scrgbClr r="0" g="0" b="0"/>
        </a:fontRef>
        <a:schemeClr val="lt1"/>
      </a:tcTxStyle>
      <a:tcStyle>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seCell>
    <a:swCell>
      <a:tcTxStyle b="on">
        <a:fontRef idx="minor">
          <a:scrgbClr r="0" g="0" b="0"/>
        </a:fontRef>
        <a:schemeClr val="dk1"/>
      </a:tcTx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08"/>
    <p:restoredTop sz="94652"/>
  </p:normalViewPr>
  <p:slideViewPr>
    <p:cSldViewPr snapToGrid="0" snapToObjects="1">
      <p:cViewPr varScale="1">
        <p:scale>
          <a:sx n="96" d="100"/>
          <a:sy n="96" d="100"/>
        </p:scale>
        <p:origin x="624" y="16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tags" Target="tags/tag1.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diagrams/colors1.xml><?xml version="1.0" encoding="utf-8"?>
<dgm:colorsDef xmlns:a="http://schemas.openxmlformats.org/drawingml/2006/main" xmlns:dgm="http://schemas.openxmlformats.org/drawingml/2006/diagram"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2A2C9032-1C03-C249-977B-00F0399EEAB2}" type="doc">
      <dgm:prSet loTypeId="urn:microsoft.com/office/officeart/2005/8/layout/hierarchy2" loCatId="" qsTypeId="urn:microsoft.com/office/officeart/2005/8/quickstyle/simple1" qsCatId="simple" csTypeId="urn:microsoft.com/office/officeart/2005/8/colors/accent3_5" csCatId="accent3" phldr="1"/>
      <dgm:spPr/>
      <dgm:t>
        <a:bodyPr/>
        <a:lstStyle/>
        <a:p>
          <a:endParaRPr lang="zh-CN" altLang="en-US"/>
        </a:p>
      </dgm:t>
    </dgm:pt>
    <dgm:pt modelId="{A6825D98-B934-8B4F-AE5B-E6BD97F054C1}" type="parTrans" cxnId="{7E7E0EB9-B155-463A-9D13-BF35417DCB7A}">
      <dgm:prSet/>
      <dgm:spPr/>
      <dgm:t>
        <a:bodyPr/>
        <a:lstStyle/>
        <a:p>
          <a:endParaRPr lang="zh-CN" altLang="en-US"/>
        </a:p>
      </dgm:t>
    </dgm:pt>
    <dgm:pt modelId="{62531A15-416B-A247-A58E-FCB62455C656}">
      <dgm:prSet phldrT="[文本]"/>
      <dgm:spPr>
        <a:solidFill>
          <a:schemeClr val="accent3">
            <a:alpha val="80000"/>
            <a:hueOff val="0"/>
            <a:satOff val="0"/>
            <a:lumOff val="0"/>
            <a:alphaOff val="0"/>
          </a:schemeClr>
        </a:solidFill>
        <a:ln w="19050" cap="rnd" cmpd="sng" algn="ctr">
          <a:solidFill>
            <a:schemeClr val="lt1">
              <a:hueOff val="0"/>
              <a:satOff val="0"/>
              <a:lumOff val="0"/>
              <a:alphaOff val="0"/>
            </a:schemeClr>
          </a:solidFill>
          <a:prstDash val="solid"/>
        </a:ln>
      </dgm:spPr>
      <dgm:t>
        <a:bodyPr/>
        <a:lstStyle/>
        <a:p>
          <a:r>
            <a:rPr lang="zh-CN" altLang="en-US"/>
            <a:t>阿</a:t>
          </a:r>
          <a:r>
            <a:rPr lang="en-US" altLang="zh-CN"/>
            <a:t>Q</a:t>
          </a:r>
          <a:endParaRPr lang="zh-CN" altLang="en-US"/>
        </a:p>
      </dgm:t>
    </dgm:pt>
    <dgm:pt modelId="{86CC6567-3793-DC44-90A9-2A0D329F3663}" type="parTrans" cxnId="{D4AFAE08-B412-497C-8ACB-14BFE39F5B90}">
      <dgm:prSet/>
      <dgm:spPr>
        <a:noFill/>
        <a:ln w="19050" cap="rnd" cmpd="sng" algn="ctr">
          <a:solidFill>
            <a:schemeClr val="accent3">
              <a:tint val="90000"/>
              <a:hueOff val="0"/>
              <a:satOff val="0"/>
              <a:lumOff val="0"/>
              <a:alphaOff val="0"/>
            </a:schemeClr>
          </a:solidFill>
          <a:prstDash val="solid"/>
        </a:ln>
      </dgm:spPr>
      <dgm:t>
        <a:bodyPr/>
        <a:lstStyle/>
        <a:p>
          <a:endParaRPr lang="zh-CN" altLang="en-US"/>
        </a:p>
      </dgm:t>
    </dgm:pt>
    <dgm:pt modelId="{0FCE1258-4B39-3044-A99D-FD58857B0847}">
      <dgm:prSet phldrT="[文本]"/>
      <dgm:spPr>
        <a:solidFill>
          <a:schemeClr val="accent3">
            <a:alpha val="70000"/>
            <a:hueOff val="0"/>
            <a:satOff val="0"/>
            <a:lumOff val="0"/>
            <a:alphaOff val="0"/>
          </a:schemeClr>
        </a:solidFill>
        <a:ln w="19050" cap="rnd" cmpd="sng" algn="ctr">
          <a:solidFill>
            <a:schemeClr val="lt1">
              <a:hueOff val="0"/>
              <a:satOff val="0"/>
              <a:lumOff val="0"/>
              <a:alphaOff val="0"/>
            </a:schemeClr>
          </a:solidFill>
          <a:prstDash val="solid"/>
        </a:ln>
      </dgm:spPr>
      <dgm:t>
        <a:bodyPr/>
        <a:lstStyle/>
        <a:p>
          <a:r>
            <a:rPr lang="zh-CN" altLang="en-US"/>
            <a:t>口讷的</a:t>
          </a:r>
        </a:p>
      </dgm:t>
    </dgm:pt>
    <dgm:pt modelId="{CCCC96D6-2F69-9D45-BB50-E04B681688BE}" type="parTrans" cxnId="{31DCFE4F-6D3B-4EDE-99D1-C79A7DE46036}">
      <dgm:prSet/>
      <dgm:spPr>
        <a:noFill/>
        <a:ln w="19050" cap="rnd" cmpd="sng" algn="ctr">
          <a:solidFill>
            <a:schemeClr val="accent3">
              <a:tint val="70000"/>
              <a:hueOff val="0"/>
              <a:satOff val="0"/>
              <a:lumOff val="0"/>
              <a:alphaOff val="0"/>
            </a:schemeClr>
          </a:solidFill>
          <a:prstDash val="solid"/>
        </a:ln>
      </dgm:spPr>
      <dgm:t>
        <a:bodyPr/>
        <a:lstStyle/>
        <a:p>
          <a:endParaRPr lang="zh-CN" altLang="en-US"/>
        </a:p>
      </dgm:t>
    </dgm:pt>
    <dgm:pt modelId="{09E2DEBC-2F8C-F645-B944-76415D9DC8F8}">
      <dgm:prSet phldrT="[文本]"/>
      <dgm:spPr>
        <a:solidFill>
          <a:schemeClr val="accent3">
            <a:alpha val="50000"/>
            <a:hueOff val="0"/>
            <a:satOff val="0"/>
            <a:lumOff val="0"/>
            <a:alphaOff val="0"/>
          </a:schemeClr>
        </a:solidFill>
        <a:ln w="19050" cap="rnd" cmpd="sng" algn="ctr">
          <a:solidFill>
            <a:schemeClr val="lt1">
              <a:hueOff val="0"/>
              <a:satOff val="0"/>
              <a:lumOff val="0"/>
              <a:alphaOff val="0"/>
            </a:schemeClr>
          </a:solidFill>
          <a:prstDash val="solid"/>
        </a:ln>
      </dgm:spPr>
      <dgm:t>
        <a:bodyPr/>
        <a:lstStyle/>
        <a:p>
          <a:r>
            <a:rPr lang="zh-CN" altLang="en-US"/>
            <a:t>骂</a:t>
          </a:r>
        </a:p>
      </dgm:t>
    </dgm:pt>
    <dgm:pt modelId="{D19ACA93-F3F0-0E4C-B8EF-6881BA411B68}" type="sibTrans" cxnId="{31DCFE4F-6D3B-4EDE-99D1-C79A7DE46036}">
      <dgm:prSet/>
      <dgm:spPr/>
      <dgm:t>
        <a:bodyPr/>
        <a:lstStyle/>
        <a:p>
          <a:endParaRPr lang="zh-CN" altLang="en-US"/>
        </a:p>
      </dgm:t>
    </dgm:pt>
    <dgm:pt modelId="{159970D1-A88B-7A43-AD48-BEBFA9C35D14}" type="sibTrans" cxnId="{D4AFAE08-B412-497C-8ACB-14BFE39F5B90}">
      <dgm:prSet/>
      <dgm:spPr/>
      <dgm:t>
        <a:bodyPr/>
        <a:lstStyle/>
        <a:p>
          <a:endParaRPr lang="zh-CN" altLang="en-US"/>
        </a:p>
      </dgm:t>
    </dgm:pt>
    <dgm:pt modelId="{740CE182-40DF-F249-97B3-B9B88E1F5F78}" type="parTrans" cxnId="{88570960-C109-41BF-8502-26149015C11A}">
      <dgm:prSet/>
      <dgm:spPr>
        <a:noFill/>
        <a:ln w="19050" cap="rnd" cmpd="sng" algn="ctr">
          <a:solidFill>
            <a:schemeClr val="accent3">
              <a:tint val="90000"/>
              <a:hueOff val="0"/>
              <a:satOff val="0"/>
              <a:lumOff val="0"/>
              <a:alphaOff val="0"/>
            </a:schemeClr>
          </a:solidFill>
          <a:prstDash val="solid"/>
        </a:ln>
      </dgm:spPr>
      <dgm:t>
        <a:bodyPr/>
        <a:lstStyle/>
        <a:p>
          <a:endParaRPr lang="zh-CN" altLang="en-US"/>
        </a:p>
      </dgm:t>
    </dgm:pt>
    <dgm:pt modelId="{37400499-11DC-1549-B310-4A372C5A5B09}">
      <dgm:prSet phldrT="[文本]"/>
      <dgm:spPr>
        <a:solidFill>
          <a:schemeClr val="accent3">
            <a:alpha val="70000"/>
            <a:hueOff val="0"/>
            <a:satOff val="0"/>
            <a:lumOff val="0"/>
            <a:alphaOff val="0"/>
          </a:schemeClr>
        </a:solidFill>
        <a:ln w="19050" cap="rnd" cmpd="sng" algn="ctr">
          <a:solidFill>
            <a:schemeClr val="lt1">
              <a:hueOff val="0"/>
              <a:satOff val="0"/>
              <a:lumOff val="0"/>
              <a:alphaOff val="0"/>
            </a:schemeClr>
          </a:solidFill>
          <a:prstDash val="solid"/>
        </a:ln>
      </dgm:spPr>
      <dgm:t>
        <a:bodyPr/>
        <a:lstStyle/>
        <a:p>
          <a:r>
            <a:rPr lang="zh-CN" altLang="en-US"/>
            <a:t>气力小的</a:t>
          </a:r>
        </a:p>
      </dgm:t>
    </dgm:pt>
    <dgm:pt modelId="{776C1B25-894C-0043-AB42-3FF739F2494E}" type="parTrans" cxnId="{FB4CCB0D-3877-46AC-A04F-7B52724DE36D}">
      <dgm:prSet/>
      <dgm:spPr>
        <a:noFill/>
        <a:ln w="19050" cap="rnd" cmpd="sng" algn="ctr">
          <a:solidFill>
            <a:schemeClr val="accent3">
              <a:tint val="70000"/>
              <a:hueOff val="0"/>
              <a:satOff val="0"/>
              <a:lumOff val="0"/>
              <a:alphaOff val="0"/>
            </a:schemeClr>
          </a:solidFill>
          <a:prstDash val="solid"/>
        </a:ln>
      </dgm:spPr>
      <dgm:t>
        <a:bodyPr/>
        <a:lstStyle/>
        <a:p>
          <a:endParaRPr lang="zh-CN" altLang="en-US"/>
        </a:p>
      </dgm:t>
    </dgm:pt>
    <dgm:pt modelId="{EED3B28B-2F33-FE4C-BAB2-85A15B508E3A}">
      <dgm:prSet phldrT="[文本]"/>
      <dgm:spPr>
        <a:solidFill>
          <a:schemeClr val="accent3">
            <a:alpha val="50000"/>
            <a:hueOff val="0"/>
            <a:satOff val="0"/>
            <a:lumOff val="0"/>
            <a:alphaOff val="0"/>
          </a:schemeClr>
        </a:solidFill>
        <a:ln w="19050" cap="rnd" cmpd="sng" algn="ctr">
          <a:solidFill>
            <a:schemeClr val="lt1">
              <a:hueOff val="0"/>
              <a:satOff val="0"/>
              <a:lumOff val="0"/>
              <a:alphaOff val="0"/>
            </a:schemeClr>
          </a:solidFill>
          <a:prstDash val="solid"/>
        </a:ln>
      </dgm:spPr>
      <dgm:t>
        <a:bodyPr/>
        <a:lstStyle/>
        <a:p>
          <a:r>
            <a:rPr lang="zh-CN" altLang="en-US"/>
            <a:t>打</a:t>
          </a:r>
        </a:p>
      </dgm:t>
    </dgm:pt>
    <dgm:pt modelId="{84CD6AE1-8A4F-DC42-833B-5B25F3783BE9}" type="sibTrans" cxnId="{FB4CCB0D-3877-46AC-A04F-7B52724DE36D}">
      <dgm:prSet/>
      <dgm:spPr/>
      <dgm:t>
        <a:bodyPr/>
        <a:lstStyle/>
        <a:p>
          <a:endParaRPr lang="zh-CN" altLang="en-US"/>
        </a:p>
      </dgm:t>
    </dgm:pt>
    <dgm:pt modelId="{B8B4223B-A709-F14C-9349-650B11E5E6DE}" type="sibTrans" cxnId="{88570960-C109-41BF-8502-26149015C11A}">
      <dgm:prSet/>
      <dgm:spPr/>
      <dgm:t>
        <a:bodyPr/>
        <a:lstStyle/>
        <a:p>
          <a:endParaRPr lang="zh-CN" altLang="en-US"/>
        </a:p>
      </dgm:t>
    </dgm:pt>
    <dgm:pt modelId="{27266E2A-60C7-0A4F-9EFD-D68172FB8253}" type="parTrans" cxnId="{87EBF711-0FDF-472F-AF3B-8C089B567503}">
      <dgm:prSet/>
      <dgm:spPr>
        <a:noFill/>
        <a:ln w="19050" cap="rnd" cmpd="sng" algn="ctr">
          <a:solidFill>
            <a:schemeClr val="accent3">
              <a:tint val="90000"/>
              <a:hueOff val="0"/>
              <a:satOff val="0"/>
              <a:lumOff val="0"/>
              <a:alphaOff val="0"/>
            </a:schemeClr>
          </a:solidFill>
          <a:prstDash val="solid"/>
        </a:ln>
      </dgm:spPr>
      <dgm:t>
        <a:bodyPr/>
        <a:lstStyle/>
        <a:p>
          <a:endParaRPr lang="zh-CN" altLang="en-US"/>
        </a:p>
      </dgm:t>
    </dgm:pt>
    <dgm:pt modelId="{009DD6C1-419A-4847-9C02-3D7E74839B8C}">
      <dgm:prSet/>
      <dgm:spPr>
        <a:solidFill>
          <a:schemeClr val="accent3">
            <a:alpha val="70000"/>
            <a:hueOff val="0"/>
            <a:satOff val="0"/>
            <a:lumOff val="0"/>
            <a:alphaOff val="0"/>
          </a:schemeClr>
        </a:solidFill>
        <a:ln w="19050" cap="rnd" cmpd="sng" algn="ctr">
          <a:solidFill>
            <a:schemeClr val="lt1">
              <a:hueOff val="0"/>
              <a:satOff val="0"/>
              <a:lumOff val="0"/>
              <a:alphaOff val="0"/>
            </a:schemeClr>
          </a:solidFill>
          <a:prstDash val="solid"/>
        </a:ln>
      </dgm:spPr>
      <dgm:t>
        <a:bodyPr/>
        <a:lstStyle/>
        <a:p>
          <a:r>
            <a:rPr lang="zh-CN" altLang="en-US"/>
            <a:t>打不过的</a:t>
          </a:r>
        </a:p>
      </dgm:t>
    </dgm:pt>
    <dgm:pt modelId="{7F238C32-E3E2-8F4B-AF2C-CA40AA3A1A08}" type="parTrans" cxnId="{BFD45187-D8D7-4AB3-88F4-F64EE4DFDEAF}">
      <dgm:prSet/>
      <dgm:spPr>
        <a:noFill/>
        <a:ln w="19050" cap="rnd" cmpd="sng" algn="ctr">
          <a:solidFill>
            <a:schemeClr val="accent3">
              <a:tint val="70000"/>
              <a:hueOff val="0"/>
              <a:satOff val="0"/>
              <a:lumOff val="0"/>
              <a:alphaOff val="0"/>
            </a:schemeClr>
          </a:solidFill>
          <a:prstDash val="solid"/>
        </a:ln>
      </dgm:spPr>
      <dgm:t>
        <a:bodyPr/>
        <a:lstStyle/>
        <a:p>
          <a:endParaRPr lang="zh-CN" altLang="en-US"/>
        </a:p>
      </dgm:t>
    </dgm:pt>
    <dgm:pt modelId="{342B720E-C136-1A41-B8B4-5701D909D046}">
      <dgm:prSet/>
      <dgm:spPr>
        <a:solidFill>
          <a:schemeClr val="accent3">
            <a:alpha val="50000"/>
            <a:hueOff val="0"/>
            <a:satOff val="0"/>
            <a:lumOff val="0"/>
            <a:alphaOff val="0"/>
          </a:schemeClr>
        </a:solidFill>
        <a:ln w="19050" cap="rnd" cmpd="sng" algn="ctr">
          <a:solidFill>
            <a:schemeClr val="lt1">
              <a:hueOff val="0"/>
              <a:satOff val="0"/>
              <a:lumOff val="0"/>
              <a:alphaOff val="0"/>
            </a:schemeClr>
          </a:solidFill>
          <a:prstDash val="solid"/>
        </a:ln>
      </dgm:spPr>
      <dgm:t>
        <a:bodyPr/>
        <a:lstStyle/>
        <a:p>
          <a:r>
            <a:rPr lang="zh-CN" altLang="en-US"/>
            <a:t>怒目而视</a:t>
          </a:r>
        </a:p>
      </dgm:t>
    </dgm:pt>
    <dgm:pt modelId="{A1AD3B9D-D4E3-174B-B10D-86CADC188F5A}" type="parTrans" cxnId="{CC501F74-00A9-4499-A056-AC43F2A2F238}">
      <dgm:prSet/>
      <dgm:spPr>
        <a:noFill/>
        <a:ln w="19050" cap="rnd" cmpd="sng" algn="ctr">
          <a:solidFill>
            <a:schemeClr val="accent3">
              <a:tint val="50000"/>
              <a:hueOff val="0"/>
              <a:satOff val="0"/>
              <a:lumOff val="0"/>
              <a:alphaOff val="0"/>
            </a:schemeClr>
          </a:solidFill>
          <a:prstDash val="solid"/>
        </a:ln>
      </dgm:spPr>
      <dgm:t>
        <a:bodyPr/>
        <a:lstStyle/>
        <a:p>
          <a:endParaRPr lang="zh-CN" altLang="en-US"/>
        </a:p>
      </dgm:t>
    </dgm:pt>
    <dgm:pt modelId="{F8B01BF6-44B9-2144-86B8-A85002409DFA}">
      <dgm:prSet/>
      <dgm:spPr>
        <a:solidFill>
          <a:schemeClr val="accent3">
            <a:alpha val="30000"/>
            <a:hueOff val="0"/>
            <a:satOff val="0"/>
            <a:lumOff val="0"/>
            <a:alphaOff val="0"/>
          </a:schemeClr>
        </a:solidFill>
        <a:ln w="19050" cap="rnd" cmpd="sng" algn="ctr">
          <a:solidFill>
            <a:schemeClr val="lt1">
              <a:hueOff val="0"/>
              <a:satOff val="0"/>
              <a:lumOff val="0"/>
              <a:alphaOff val="0"/>
            </a:schemeClr>
          </a:solidFill>
          <a:prstDash val="solid"/>
        </a:ln>
      </dgm:spPr>
      <dgm:t>
        <a:bodyPr/>
        <a:lstStyle/>
        <a:p>
          <a:r>
            <a:rPr lang="zh-CN" altLang="en-US"/>
            <a:t>腹诽心谤 </a:t>
          </a:r>
        </a:p>
      </dgm:t>
    </dgm:pt>
    <dgm:pt modelId="{3EA0AAE9-90B9-D948-8280-47F469DEC6D5}" type="parTrans" cxnId="{33BD0704-12DA-497D-9052-657A9C688753}">
      <dgm:prSet/>
      <dgm:spPr>
        <a:noFill/>
        <a:ln w="19050" cap="rnd" cmpd="sng" algn="ctr">
          <a:solidFill>
            <a:schemeClr val="accent3">
              <a:tint val="50000"/>
              <a:hueOff val="0"/>
              <a:satOff val="0"/>
              <a:lumOff val="0"/>
              <a:alphaOff val="0"/>
            </a:schemeClr>
          </a:solidFill>
          <a:prstDash val="solid"/>
        </a:ln>
      </dgm:spPr>
      <dgm:t>
        <a:bodyPr/>
        <a:lstStyle/>
        <a:p>
          <a:endParaRPr lang="zh-CN" altLang="en-US"/>
        </a:p>
      </dgm:t>
    </dgm:pt>
    <dgm:pt modelId="{D490B114-9B8E-5C49-8C12-C71E803C14CA}">
      <dgm:prSet/>
      <dgm:spPr>
        <a:solidFill>
          <a:schemeClr val="accent3">
            <a:alpha val="30000"/>
            <a:hueOff val="0"/>
            <a:satOff val="0"/>
            <a:lumOff val="0"/>
            <a:alphaOff val="0"/>
          </a:schemeClr>
        </a:solidFill>
        <a:ln w="19050" cap="rnd" cmpd="sng" algn="ctr">
          <a:solidFill>
            <a:schemeClr val="lt1">
              <a:hueOff val="0"/>
              <a:satOff val="0"/>
              <a:lumOff val="0"/>
              <a:alphaOff val="0"/>
            </a:schemeClr>
          </a:solidFill>
          <a:prstDash val="solid"/>
        </a:ln>
      </dgm:spPr>
      <dgm:t>
        <a:bodyPr/>
        <a:lstStyle/>
        <a:p>
          <a:r>
            <a:rPr lang="zh-CN" altLang="en-US"/>
            <a:t>自轻自贱</a:t>
          </a:r>
        </a:p>
      </dgm:t>
    </dgm:pt>
    <dgm:pt modelId="{69AAAFA0-13BB-C24F-B435-5D35DF78BBE3}" type="parTrans" cxnId="{8C555D4B-01E4-47F5-A49C-CC3DF5256228}">
      <dgm:prSet/>
      <dgm:spPr>
        <a:noFill/>
        <a:ln w="19050" cap="rnd" cmpd="sng" algn="ctr">
          <a:solidFill>
            <a:schemeClr val="accent3">
              <a:tint val="50000"/>
              <a:hueOff val="0"/>
              <a:satOff val="0"/>
              <a:lumOff val="0"/>
              <a:alphaOff val="0"/>
            </a:schemeClr>
          </a:solidFill>
          <a:prstDash val="solid"/>
        </a:ln>
      </dgm:spPr>
      <dgm:t>
        <a:bodyPr/>
        <a:lstStyle/>
        <a:p>
          <a:endParaRPr lang="zh-CN" altLang="en-US"/>
        </a:p>
      </dgm:t>
    </dgm:pt>
    <dgm:pt modelId="{EA92CD86-007B-1744-BE09-7DE18FDB6339}">
      <dgm:prSet/>
      <dgm:spPr>
        <a:solidFill>
          <a:schemeClr val="accent3">
            <a:alpha val="30000"/>
            <a:hueOff val="0"/>
            <a:satOff val="0"/>
            <a:lumOff val="0"/>
            <a:alphaOff val="0"/>
          </a:schemeClr>
        </a:solidFill>
        <a:ln w="19050" cap="rnd" cmpd="sng" algn="ctr">
          <a:solidFill>
            <a:schemeClr val="lt1">
              <a:hueOff val="0"/>
              <a:satOff val="0"/>
              <a:lumOff val="0"/>
              <a:alphaOff val="0"/>
            </a:schemeClr>
          </a:solidFill>
          <a:prstDash val="solid"/>
        </a:ln>
      </dgm:spPr>
      <dgm:t>
        <a:bodyPr/>
        <a:lstStyle/>
        <a:p>
          <a:r>
            <a:rPr lang="zh-CN" altLang="en-US"/>
            <a:t>自残自伤</a:t>
          </a:r>
        </a:p>
      </dgm:t>
    </dgm:pt>
    <dgm:pt modelId="{F5480D57-E6B4-3044-99B2-7B8545BC1248}" type="sibTrans" cxnId="{8C555D4B-01E4-47F5-A49C-CC3DF5256228}">
      <dgm:prSet/>
      <dgm:spPr/>
      <dgm:t>
        <a:bodyPr/>
        <a:lstStyle/>
        <a:p>
          <a:endParaRPr lang="zh-CN" altLang="en-US"/>
        </a:p>
      </dgm:t>
    </dgm:pt>
    <dgm:pt modelId="{F8370FCB-C3CB-D54C-8D8D-F7D9AD06D39C}" type="sibTrans" cxnId="{33BD0704-12DA-497D-9052-657A9C688753}">
      <dgm:prSet/>
      <dgm:spPr/>
      <dgm:t>
        <a:bodyPr/>
        <a:lstStyle/>
        <a:p>
          <a:endParaRPr lang="zh-CN" altLang="en-US"/>
        </a:p>
      </dgm:t>
    </dgm:pt>
    <dgm:pt modelId="{737EE432-FD35-6D44-AEB6-105B2DC0D28F}" type="sibTrans" cxnId="{CC501F74-00A9-4499-A056-AC43F2A2F238}">
      <dgm:prSet/>
      <dgm:spPr/>
      <dgm:t>
        <a:bodyPr/>
        <a:lstStyle/>
        <a:p>
          <a:endParaRPr lang="zh-CN" altLang="en-US"/>
        </a:p>
      </dgm:t>
    </dgm:pt>
    <dgm:pt modelId="{664D047F-80B3-FC41-BE10-762A9BF08521}" type="sibTrans" cxnId="{BFD45187-D8D7-4AB3-88F4-F64EE4DFDEAF}">
      <dgm:prSet/>
      <dgm:spPr/>
      <dgm:t>
        <a:bodyPr/>
        <a:lstStyle/>
        <a:p>
          <a:endParaRPr lang="zh-CN" altLang="en-US"/>
        </a:p>
      </dgm:t>
    </dgm:pt>
    <dgm:pt modelId="{561E85E3-9F66-9D46-8DDD-3D5226297C11}" type="sibTrans" cxnId="{87EBF711-0FDF-472F-AF3B-8C089B567503}">
      <dgm:prSet/>
      <dgm:spPr/>
      <dgm:t>
        <a:bodyPr/>
        <a:lstStyle/>
        <a:p>
          <a:endParaRPr lang="zh-CN" altLang="en-US"/>
        </a:p>
      </dgm:t>
    </dgm:pt>
    <dgm:pt modelId="{7634BD34-ABF9-0D44-AA36-8A343F36409E}" type="sibTrans" cxnId="{7E7E0EB9-B155-463A-9D13-BF35417DCB7A}">
      <dgm:prSet/>
      <dgm:spPr/>
      <dgm:t>
        <a:bodyPr/>
        <a:lstStyle/>
        <a:p>
          <a:endParaRPr lang="zh-CN" altLang="en-US"/>
        </a:p>
      </dgm:t>
    </dgm:pt>
    <dgm:pt modelId="{D1111DDF-8A94-5C49-9CCA-1DA58381A621}" type="pres">
      <dgm:prSet presAssocID="{2A2C9032-1C03-C249-977B-00F0399EEAB2}" presName="diagram">
        <dgm:presLayoutVars>
          <dgm:chPref val="1"/>
          <dgm:dir/>
          <dgm:animOne val="branch"/>
          <dgm:animLvl val="lvl"/>
          <dgm:resizeHandles val="exact"/>
        </dgm:presLayoutVars>
      </dgm:prSet>
      <dgm:spPr/>
      <dgm:t>
        <a:bodyPr/>
        <a:lstStyle/>
        <a:p/>
      </dgm:t>
    </dgm:pt>
    <dgm:pt modelId="{1113CF30-E854-624B-915D-55303F199EB6}" type="pres">
      <dgm:prSet presAssocID="{62531A15-416B-A247-A58E-FCB62455C656}" presName="root1"/>
      <dgm:spPr/>
      <dgm:t>
        <a:bodyPr/>
        <a:lstStyle/>
        <a:p/>
      </dgm:t>
    </dgm:pt>
    <dgm:pt modelId="{BBC16113-AE6E-5749-826A-DB98FF5728A6}" type="pres">
      <dgm:prSet presAssocID="{62531A15-416B-A247-A58E-FCB62455C656}" presName="LevelOneTextNode" presStyleLbl="node0" presStyleCnt="1">
        <dgm:presLayoutVars>
          <dgm:chPref val="3"/>
        </dgm:presLayoutVars>
      </dgm:prSet>
      <dgm:spPr/>
      <dgm:t>
        <a:bodyPr/>
        <a:lstStyle/>
        <a:p/>
      </dgm:t>
    </dgm:pt>
    <dgm:pt modelId="{8F69D937-A866-8045-ABA4-327D7A333959}" type="pres">
      <dgm:prSet presAssocID="{62531A15-416B-A247-A58E-FCB62455C656}" presName="level2hierChild"/>
      <dgm:spPr/>
      <dgm:t>
        <a:bodyPr/>
        <a:lstStyle/>
        <a:p/>
      </dgm:t>
    </dgm:pt>
    <dgm:pt modelId="{F1799A1B-EF42-0843-8928-D0AAAA65C475}" type="pres">
      <dgm:prSet presAssocID="{86CC6567-3793-DC44-90A9-2A0D329F3663}" presName="conn2-1" presStyleLbl="parChTrans1D2" presStyleCnt="3"/>
      <dgm:spPr/>
      <dgm:t>
        <a:bodyPr/>
        <a:lstStyle/>
        <a:p/>
      </dgm:t>
    </dgm:pt>
    <dgm:pt modelId="{3615EB03-16D8-FA42-85E5-028329D2C579}" type="pres">
      <dgm:prSet presAssocID="{86CC6567-3793-DC44-90A9-2A0D329F3663}" presName="connTx" presStyleLbl="parChTrans2D2" presStyleCnt="3"/>
      <dgm:spPr/>
      <dgm:t>
        <a:bodyPr/>
        <a:lstStyle/>
        <a:p/>
      </dgm:t>
    </dgm:pt>
    <dgm:pt modelId="{7CFB7078-744F-A947-B143-E749B905C1AB}" type="pres">
      <dgm:prSet presAssocID="{0FCE1258-4B39-3044-A99D-FD58857B0847}" presName="root2"/>
      <dgm:spPr/>
      <dgm:t>
        <a:bodyPr/>
        <a:lstStyle/>
        <a:p/>
      </dgm:t>
    </dgm:pt>
    <dgm:pt modelId="{CC92E9F3-B3F1-BC4C-9BC9-532442A2A1F4}" type="pres">
      <dgm:prSet presAssocID="{0FCE1258-4B39-3044-A99D-FD58857B0847}" presName="LevelTwoTextNode" presStyleLbl="node2" presStyleCnt="3">
        <dgm:presLayoutVars>
          <dgm:chPref val="3"/>
        </dgm:presLayoutVars>
      </dgm:prSet>
      <dgm:spPr/>
      <dgm:t>
        <a:bodyPr/>
        <a:lstStyle/>
        <a:p/>
      </dgm:t>
    </dgm:pt>
    <dgm:pt modelId="{42C8BB4B-8243-2643-B9EF-179CB8A8E280}" type="pres">
      <dgm:prSet presAssocID="{0FCE1258-4B39-3044-A99D-FD58857B0847}" presName="level3hierChild"/>
      <dgm:spPr/>
      <dgm:t>
        <a:bodyPr/>
        <a:lstStyle/>
        <a:p/>
      </dgm:t>
    </dgm:pt>
    <dgm:pt modelId="{80553578-A3E3-8442-8568-1821652C19F1}" type="pres">
      <dgm:prSet presAssocID="{CCCC96D6-2F69-9D45-BB50-E04B681688BE}" presName="conn2-1" presStyleLbl="parChTrans1D3" presStyleCnt="3"/>
      <dgm:spPr/>
      <dgm:t>
        <a:bodyPr/>
        <a:lstStyle/>
        <a:p/>
      </dgm:t>
    </dgm:pt>
    <dgm:pt modelId="{3B584D51-4C85-8442-A60A-6B168C758208}" type="pres">
      <dgm:prSet presAssocID="{CCCC96D6-2F69-9D45-BB50-E04B681688BE}" presName="connTx" presStyleLbl="parChTrans2D3" presStyleCnt="3"/>
      <dgm:spPr/>
      <dgm:t>
        <a:bodyPr/>
        <a:lstStyle/>
        <a:p/>
      </dgm:t>
    </dgm:pt>
    <dgm:pt modelId="{9651CCB0-B392-B14B-8C66-C377CA77A5CF}" type="pres">
      <dgm:prSet presAssocID="{09E2DEBC-2F8C-F645-B944-76415D9DC8F8}" presName="root2"/>
      <dgm:spPr/>
      <dgm:t>
        <a:bodyPr/>
        <a:lstStyle/>
        <a:p/>
      </dgm:t>
    </dgm:pt>
    <dgm:pt modelId="{A1E63CA5-D636-9441-8C35-C7AECCB74889}" type="pres">
      <dgm:prSet presAssocID="{09E2DEBC-2F8C-F645-B944-76415D9DC8F8}" presName="LevelTwoTextNode" presStyleLbl="node3" presStyleCnt="3">
        <dgm:presLayoutVars>
          <dgm:chPref val="3"/>
        </dgm:presLayoutVars>
      </dgm:prSet>
      <dgm:spPr/>
      <dgm:t>
        <a:bodyPr/>
        <a:lstStyle/>
        <a:p/>
      </dgm:t>
    </dgm:pt>
    <dgm:pt modelId="{B194EA16-1279-6B49-ADE4-AFA2E3FDBC95}" type="pres">
      <dgm:prSet presAssocID="{09E2DEBC-2F8C-F645-B944-76415D9DC8F8}" presName="level3hierChild"/>
      <dgm:spPr/>
      <dgm:t>
        <a:bodyPr/>
        <a:lstStyle/>
        <a:p/>
      </dgm:t>
    </dgm:pt>
    <dgm:pt modelId="{41B2EF08-F1AA-8E4D-81C5-6D4D7D4149C2}" type="pres">
      <dgm:prSet presAssocID="{740CE182-40DF-F249-97B3-B9B88E1F5F78}" presName="conn2-1" presStyleLbl="parChTrans1D2" presStyleIdx="1" presStyleCnt="3"/>
      <dgm:spPr/>
      <dgm:t>
        <a:bodyPr/>
        <a:lstStyle/>
        <a:p/>
      </dgm:t>
    </dgm:pt>
    <dgm:pt modelId="{CDAD97D6-C9C3-9043-9AC8-F1CE16D293AF}" type="pres">
      <dgm:prSet presAssocID="{740CE182-40DF-F249-97B3-B9B88E1F5F78}" presName="connTx" presStyleLbl="parChTrans2D2" presStyleIdx="1" presStyleCnt="3"/>
      <dgm:spPr/>
      <dgm:t>
        <a:bodyPr/>
        <a:lstStyle/>
        <a:p/>
      </dgm:t>
    </dgm:pt>
    <dgm:pt modelId="{B8207711-C24F-8C4F-B8C2-BAAB73F666BB}" type="pres">
      <dgm:prSet presAssocID="{37400499-11DC-1549-B310-4A372C5A5B09}" presName="root2"/>
      <dgm:spPr/>
      <dgm:t>
        <a:bodyPr/>
        <a:lstStyle/>
        <a:p/>
      </dgm:t>
    </dgm:pt>
    <dgm:pt modelId="{C192CDD6-98B0-8148-8D50-51BBCE5946F1}" type="pres">
      <dgm:prSet presAssocID="{37400499-11DC-1549-B310-4A372C5A5B09}" presName="LevelTwoTextNode" presStyleLbl="node2" presStyleIdx="1" presStyleCnt="3">
        <dgm:presLayoutVars>
          <dgm:chPref val="3"/>
        </dgm:presLayoutVars>
      </dgm:prSet>
      <dgm:spPr/>
      <dgm:t>
        <a:bodyPr/>
        <a:lstStyle/>
        <a:p/>
      </dgm:t>
    </dgm:pt>
    <dgm:pt modelId="{ED3C61DD-793F-7446-8FAF-590CE498E38E}" type="pres">
      <dgm:prSet presAssocID="{37400499-11DC-1549-B310-4A372C5A5B09}" presName="level3hierChild"/>
      <dgm:spPr/>
      <dgm:t>
        <a:bodyPr/>
        <a:lstStyle/>
        <a:p/>
      </dgm:t>
    </dgm:pt>
    <dgm:pt modelId="{F7D6C2A3-5120-F843-8812-6A77D83A5097}" type="pres">
      <dgm:prSet presAssocID="{776C1B25-894C-0043-AB42-3FF739F2494E}" presName="conn2-1" presStyleLbl="parChTrans1D3" presStyleIdx="1" presStyleCnt="3"/>
      <dgm:spPr/>
      <dgm:t>
        <a:bodyPr/>
        <a:lstStyle/>
        <a:p/>
      </dgm:t>
    </dgm:pt>
    <dgm:pt modelId="{1AF6E236-832D-1F40-8DFD-18FE2067B80B}" type="pres">
      <dgm:prSet presAssocID="{776C1B25-894C-0043-AB42-3FF739F2494E}" presName="connTx" presStyleLbl="parChTrans2D3" presStyleIdx="1" presStyleCnt="3"/>
      <dgm:spPr/>
      <dgm:t>
        <a:bodyPr/>
        <a:lstStyle/>
        <a:p/>
      </dgm:t>
    </dgm:pt>
    <dgm:pt modelId="{77E11F11-3AEA-854A-B948-7E3A5BEEA29F}" type="pres">
      <dgm:prSet presAssocID="{EED3B28B-2F33-FE4C-BAB2-85A15B508E3A}" presName="root2"/>
      <dgm:spPr/>
      <dgm:t>
        <a:bodyPr/>
        <a:lstStyle/>
        <a:p/>
      </dgm:t>
    </dgm:pt>
    <dgm:pt modelId="{97E530C5-AA04-754D-89CC-DCDCF7D4D37C}" type="pres">
      <dgm:prSet presAssocID="{EED3B28B-2F33-FE4C-BAB2-85A15B508E3A}" presName="LevelTwoTextNode" presStyleLbl="node3" presStyleIdx="1" presStyleCnt="3">
        <dgm:presLayoutVars>
          <dgm:chPref val="3"/>
        </dgm:presLayoutVars>
      </dgm:prSet>
      <dgm:spPr/>
      <dgm:t>
        <a:bodyPr/>
        <a:lstStyle/>
        <a:p/>
      </dgm:t>
    </dgm:pt>
    <dgm:pt modelId="{FE29764A-73DE-EA48-B565-81B4BE7AAFD8}" type="pres">
      <dgm:prSet presAssocID="{EED3B28B-2F33-FE4C-BAB2-85A15B508E3A}" presName="level3hierChild"/>
      <dgm:spPr/>
      <dgm:t>
        <a:bodyPr/>
        <a:lstStyle/>
        <a:p/>
      </dgm:t>
    </dgm:pt>
    <dgm:pt modelId="{EDC4E1EB-5F49-7F4B-BBB1-55D8B30CF739}" type="pres">
      <dgm:prSet presAssocID="{27266E2A-60C7-0A4F-9EFD-D68172FB8253}" presName="conn2-1" presStyleLbl="parChTrans1D2" presStyleIdx="2" presStyleCnt="3"/>
      <dgm:spPr/>
      <dgm:t>
        <a:bodyPr/>
        <a:lstStyle/>
        <a:p/>
      </dgm:t>
    </dgm:pt>
    <dgm:pt modelId="{262C6F44-02B5-5947-8D30-784273E1730F}" type="pres">
      <dgm:prSet presAssocID="{27266E2A-60C7-0A4F-9EFD-D68172FB8253}" presName="connTx" presStyleLbl="parChTrans2D2" presStyleIdx="2" presStyleCnt="3"/>
      <dgm:spPr/>
      <dgm:t>
        <a:bodyPr/>
        <a:lstStyle/>
        <a:p/>
      </dgm:t>
    </dgm:pt>
    <dgm:pt modelId="{710CE707-CB8D-E843-98DB-0122A89B8B6A}" type="pres">
      <dgm:prSet presAssocID="{009DD6C1-419A-4847-9C02-3D7E74839B8C}" presName="root2"/>
      <dgm:spPr/>
      <dgm:t>
        <a:bodyPr/>
        <a:lstStyle/>
        <a:p/>
      </dgm:t>
    </dgm:pt>
    <dgm:pt modelId="{9C2C3468-9C1B-E940-A9D6-0A3753C9D765}" type="pres">
      <dgm:prSet presAssocID="{009DD6C1-419A-4847-9C02-3D7E74839B8C}" presName="LevelTwoTextNode" presStyleLbl="node2" presStyleIdx="2" presStyleCnt="3">
        <dgm:presLayoutVars>
          <dgm:chPref val="3"/>
        </dgm:presLayoutVars>
      </dgm:prSet>
      <dgm:spPr/>
      <dgm:t>
        <a:bodyPr/>
        <a:lstStyle/>
        <a:p/>
      </dgm:t>
    </dgm:pt>
    <dgm:pt modelId="{62DDBA15-97A0-4F46-8967-118D144FB31A}" type="pres">
      <dgm:prSet presAssocID="{009DD6C1-419A-4847-9C02-3D7E74839B8C}" presName="level3hierChild"/>
      <dgm:spPr/>
      <dgm:t>
        <a:bodyPr/>
        <a:lstStyle/>
        <a:p/>
      </dgm:t>
    </dgm:pt>
    <dgm:pt modelId="{70A579D3-C569-D346-B478-9032D8CB18A2}" type="pres">
      <dgm:prSet presAssocID="{7F238C32-E3E2-8F4B-AF2C-CA40AA3A1A08}" presName="conn2-1" presStyleLbl="parChTrans1D3" presStyleIdx="2" presStyleCnt="3"/>
      <dgm:spPr/>
      <dgm:t>
        <a:bodyPr/>
        <a:lstStyle/>
        <a:p/>
      </dgm:t>
    </dgm:pt>
    <dgm:pt modelId="{96704411-1B8D-CB47-AB83-D1442B88E4EA}" type="pres">
      <dgm:prSet presAssocID="{7F238C32-E3E2-8F4B-AF2C-CA40AA3A1A08}" presName="connTx" presStyleLbl="parChTrans2D3" presStyleIdx="2" presStyleCnt="3"/>
      <dgm:spPr/>
      <dgm:t>
        <a:bodyPr/>
        <a:lstStyle/>
        <a:p/>
      </dgm:t>
    </dgm:pt>
    <dgm:pt modelId="{CA86D260-E96B-4742-BD9C-EE14E4C58C26}" type="pres">
      <dgm:prSet presAssocID="{342B720E-C136-1A41-B8B4-5701D909D046}" presName="root2"/>
      <dgm:spPr/>
      <dgm:t>
        <a:bodyPr/>
        <a:lstStyle/>
        <a:p/>
      </dgm:t>
    </dgm:pt>
    <dgm:pt modelId="{46C6FD89-F7A8-3D44-8435-78772E586168}" type="pres">
      <dgm:prSet presAssocID="{342B720E-C136-1A41-B8B4-5701D909D046}" presName="LevelTwoTextNode" presStyleLbl="node3" presStyleIdx="2" presStyleCnt="3">
        <dgm:presLayoutVars>
          <dgm:chPref val="3"/>
        </dgm:presLayoutVars>
      </dgm:prSet>
      <dgm:spPr/>
      <dgm:t>
        <a:bodyPr/>
        <a:lstStyle/>
        <a:p/>
      </dgm:t>
    </dgm:pt>
    <dgm:pt modelId="{D2493871-881E-9B4A-AAB6-53C6BE96DB45}" type="pres">
      <dgm:prSet presAssocID="{342B720E-C136-1A41-B8B4-5701D909D046}" presName="level3hierChild"/>
      <dgm:spPr/>
      <dgm:t>
        <a:bodyPr/>
        <a:lstStyle/>
        <a:p/>
      </dgm:t>
    </dgm:pt>
    <dgm:pt modelId="{E136371F-7D9B-A148-B69A-9E0AF1B1BB2F}" type="pres">
      <dgm:prSet presAssocID="{A1AD3B9D-D4E3-174B-B10D-86CADC188F5A}" presName="conn2-1" presStyleLbl="parChTrans1D4" presStyleCnt="3"/>
      <dgm:spPr/>
      <dgm:t>
        <a:bodyPr/>
        <a:lstStyle/>
        <a:p/>
      </dgm:t>
    </dgm:pt>
    <dgm:pt modelId="{168879A2-BB33-B646-9D8E-CE8A604E3947}" type="pres">
      <dgm:prSet presAssocID="{A1AD3B9D-D4E3-174B-B10D-86CADC188F5A}" presName="connTx" presStyleLbl="parChTrans2D4" presStyleCnt="3"/>
      <dgm:spPr/>
      <dgm:t>
        <a:bodyPr/>
        <a:lstStyle/>
        <a:p/>
      </dgm:t>
    </dgm:pt>
    <dgm:pt modelId="{BF572765-6507-9B44-8690-92AE3A832724}" type="pres">
      <dgm:prSet presAssocID="{F8B01BF6-44B9-2144-86B8-A85002409DFA}" presName="root2"/>
      <dgm:spPr/>
      <dgm:t>
        <a:bodyPr/>
        <a:lstStyle/>
        <a:p/>
      </dgm:t>
    </dgm:pt>
    <dgm:pt modelId="{6D46DEC7-3378-3B40-84ED-CBAC56B7B110}" type="pres">
      <dgm:prSet presAssocID="{F8B01BF6-44B9-2144-86B8-A85002409DFA}" presName="LevelTwoTextNode" presStyleLbl="node4" presStyleCnt="3">
        <dgm:presLayoutVars>
          <dgm:chPref val="3"/>
        </dgm:presLayoutVars>
      </dgm:prSet>
      <dgm:spPr/>
      <dgm:t>
        <a:bodyPr/>
        <a:lstStyle/>
        <a:p/>
      </dgm:t>
    </dgm:pt>
    <dgm:pt modelId="{5BF798F7-C77E-8E49-BA3B-8E3D2BCA9AEB}" type="pres">
      <dgm:prSet presAssocID="{F8B01BF6-44B9-2144-86B8-A85002409DFA}" presName="level3hierChild"/>
      <dgm:spPr/>
      <dgm:t>
        <a:bodyPr/>
        <a:lstStyle/>
        <a:p/>
      </dgm:t>
    </dgm:pt>
    <dgm:pt modelId="{D34D6D93-3069-EC40-9C45-D352588B8F9B}" type="pres">
      <dgm:prSet presAssocID="{3EA0AAE9-90B9-D948-8280-47F469DEC6D5}" presName="conn2-1" presStyleLbl="parChTrans1D4" presStyleIdx="1" presStyleCnt="3"/>
      <dgm:spPr/>
      <dgm:t>
        <a:bodyPr/>
        <a:lstStyle/>
        <a:p/>
      </dgm:t>
    </dgm:pt>
    <dgm:pt modelId="{992958A7-DD67-9744-9ABC-697672C38058}" type="pres">
      <dgm:prSet presAssocID="{3EA0AAE9-90B9-D948-8280-47F469DEC6D5}" presName="connTx" presStyleLbl="parChTrans2D4" presStyleIdx="1" presStyleCnt="3"/>
      <dgm:spPr/>
      <dgm:t>
        <a:bodyPr/>
        <a:lstStyle/>
        <a:p/>
      </dgm:t>
    </dgm:pt>
    <dgm:pt modelId="{5BD64A2B-99D9-E745-B630-EEF47264BB26}" type="pres">
      <dgm:prSet presAssocID="{D490B114-9B8E-5C49-8C12-C71E803C14CA}" presName="root2"/>
      <dgm:spPr/>
      <dgm:t>
        <a:bodyPr/>
        <a:lstStyle/>
        <a:p/>
      </dgm:t>
    </dgm:pt>
    <dgm:pt modelId="{01742AD5-D73D-E94C-B047-49F7A91D2CB4}" type="pres">
      <dgm:prSet presAssocID="{D490B114-9B8E-5C49-8C12-C71E803C14CA}" presName="LevelTwoTextNode" presStyleLbl="node4" presStyleIdx="1" presStyleCnt="3">
        <dgm:presLayoutVars>
          <dgm:chPref val="3"/>
        </dgm:presLayoutVars>
      </dgm:prSet>
      <dgm:spPr/>
      <dgm:t>
        <a:bodyPr/>
        <a:lstStyle/>
        <a:p/>
      </dgm:t>
    </dgm:pt>
    <dgm:pt modelId="{3B0D87A1-DBDF-A54D-A895-65A4542B0869}" type="pres">
      <dgm:prSet presAssocID="{D490B114-9B8E-5C49-8C12-C71E803C14CA}" presName="level3hierChild"/>
      <dgm:spPr/>
      <dgm:t>
        <a:bodyPr/>
        <a:lstStyle/>
        <a:p/>
      </dgm:t>
    </dgm:pt>
    <dgm:pt modelId="{3F1AA534-D0FD-BF4B-8454-5330F6C47FAA}" type="pres">
      <dgm:prSet presAssocID="{69AAAFA0-13BB-C24F-B435-5D35DF78BBE3}" presName="conn2-1" presStyleLbl="parChTrans1D4" presStyleIdx="2" presStyleCnt="3"/>
      <dgm:spPr/>
      <dgm:t>
        <a:bodyPr/>
        <a:lstStyle/>
        <a:p/>
      </dgm:t>
    </dgm:pt>
    <dgm:pt modelId="{CF8D076D-6810-7F45-8780-C80FC2025AD3}" type="pres">
      <dgm:prSet presAssocID="{69AAAFA0-13BB-C24F-B435-5D35DF78BBE3}" presName="connTx" presStyleLbl="parChTrans2D4" presStyleIdx="2" presStyleCnt="3"/>
      <dgm:spPr/>
      <dgm:t>
        <a:bodyPr/>
        <a:lstStyle/>
        <a:p/>
      </dgm:t>
    </dgm:pt>
    <dgm:pt modelId="{DBE160FB-4FC4-D64B-8666-2B657972FABA}" type="pres">
      <dgm:prSet presAssocID="{EA92CD86-007B-1744-BE09-7DE18FDB6339}" presName="root2"/>
      <dgm:spPr/>
      <dgm:t>
        <a:bodyPr/>
        <a:lstStyle/>
        <a:p/>
      </dgm:t>
    </dgm:pt>
    <dgm:pt modelId="{0248C9B1-A20B-A443-B23E-4601DD7CE699}" type="pres">
      <dgm:prSet presAssocID="{EA92CD86-007B-1744-BE09-7DE18FDB6339}" presName="LevelTwoTextNode" presStyleLbl="node4" presStyleIdx="2" presStyleCnt="3">
        <dgm:presLayoutVars>
          <dgm:chPref val="3"/>
        </dgm:presLayoutVars>
      </dgm:prSet>
      <dgm:spPr/>
      <dgm:t>
        <a:bodyPr/>
        <a:lstStyle/>
        <a:p/>
      </dgm:t>
    </dgm:pt>
    <dgm:pt modelId="{AAC6C177-5E61-7442-8F90-C008F8B11D5D}" type="pres">
      <dgm:prSet presAssocID="{EA92CD86-007B-1744-BE09-7DE18FDB6339}" presName="level3hierChild"/>
      <dgm:spPr/>
      <dgm:t>
        <a:bodyPr/>
        <a:lstStyle/>
        <a:p/>
      </dgm:t>
    </dgm:pt>
  </dgm:ptLst>
  <dgm:cxnLst>
    <dgm:cxn modelId="{7E7E0EB9-B155-463A-9D13-BF35417DCB7A}" srcId="{2A2C9032-1C03-C249-977B-00F0399EEAB2}" destId="{62531A15-416B-A247-A58E-FCB62455C656}" srcOrd="0" destOrd="0" parTransId="{A6825D98-B934-8B4F-AE5B-E6BD97F054C1}" sibTransId="{7634BD34-ABF9-0D44-AA36-8A343F36409E}"/>
    <dgm:cxn modelId="{D4AFAE08-B412-497C-8ACB-14BFE39F5B90}" srcId="{62531A15-416B-A247-A58E-FCB62455C656}" destId="{0FCE1258-4B39-3044-A99D-FD58857B0847}" srcOrd="0" destOrd="0" parTransId="{86CC6567-3793-DC44-90A9-2A0D329F3663}" sibTransId="{159970D1-A88B-7A43-AD48-BEBFA9C35D14}"/>
    <dgm:cxn modelId="{31DCFE4F-6D3B-4EDE-99D1-C79A7DE46036}" srcId="{0FCE1258-4B39-3044-A99D-FD58857B0847}" destId="{09E2DEBC-2F8C-F645-B944-76415D9DC8F8}" srcOrd="0" destOrd="0" parTransId="{CCCC96D6-2F69-9D45-BB50-E04B681688BE}" sibTransId="{D19ACA93-F3F0-0E4C-B8EF-6881BA411B68}"/>
    <dgm:cxn modelId="{88570960-C109-41BF-8502-26149015C11A}" srcId="{62531A15-416B-A247-A58E-FCB62455C656}" destId="{37400499-11DC-1549-B310-4A372C5A5B09}" srcOrd="1" destOrd="0" parTransId="{740CE182-40DF-F249-97B3-B9B88E1F5F78}" sibTransId="{B8B4223B-A709-F14C-9349-650B11E5E6DE}"/>
    <dgm:cxn modelId="{FB4CCB0D-3877-46AC-A04F-7B52724DE36D}" srcId="{37400499-11DC-1549-B310-4A372C5A5B09}" destId="{EED3B28B-2F33-FE4C-BAB2-85A15B508E3A}" srcOrd="0" destOrd="0" parTransId="{776C1B25-894C-0043-AB42-3FF739F2494E}" sibTransId="{84CD6AE1-8A4F-DC42-833B-5B25F3783BE9}"/>
    <dgm:cxn modelId="{87EBF711-0FDF-472F-AF3B-8C089B567503}" srcId="{62531A15-416B-A247-A58E-FCB62455C656}" destId="{009DD6C1-419A-4847-9C02-3D7E74839B8C}" srcOrd="2" destOrd="0" parTransId="{27266E2A-60C7-0A4F-9EFD-D68172FB8253}" sibTransId="{561E85E3-9F66-9D46-8DDD-3D5226297C11}"/>
    <dgm:cxn modelId="{BFD45187-D8D7-4AB3-88F4-F64EE4DFDEAF}" srcId="{009DD6C1-419A-4847-9C02-3D7E74839B8C}" destId="{342B720E-C136-1A41-B8B4-5701D909D046}" srcOrd="0" destOrd="0" parTransId="{7F238C32-E3E2-8F4B-AF2C-CA40AA3A1A08}" sibTransId="{664D047F-80B3-FC41-BE10-762A9BF08521}"/>
    <dgm:cxn modelId="{CC501F74-00A9-4499-A056-AC43F2A2F238}" srcId="{342B720E-C136-1A41-B8B4-5701D909D046}" destId="{F8B01BF6-44B9-2144-86B8-A85002409DFA}" srcOrd="0" destOrd="0" parTransId="{A1AD3B9D-D4E3-174B-B10D-86CADC188F5A}" sibTransId="{737EE432-FD35-6D44-AEB6-105B2DC0D28F}"/>
    <dgm:cxn modelId="{33BD0704-12DA-497D-9052-657A9C688753}" srcId="{F8B01BF6-44B9-2144-86B8-A85002409DFA}" destId="{D490B114-9B8E-5C49-8C12-C71E803C14CA}" srcOrd="0" destOrd="0" parTransId="{3EA0AAE9-90B9-D948-8280-47F469DEC6D5}" sibTransId="{F8370FCB-C3CB-D54C-8D8D-F7D9AD06D39C}"/>
    <dgm:cxn modelId="{8C555D4B-01E4-47F5-A49C-CC3DF5256228}" srcId="{D490B114-9B8E-5C49-8C12-C71E803C14CA}" destId="{EA92CD86-007B-1744-BE09-7DE18FDB6339}" srcOrd="0" destOrd="0" parTransId="{69AAAFA0-13BB-C24F-B435-5D35DF78BBE3}" sibTransId="{F5480D57-E6B4-3044-99B2-7B8545BC1248}"/>
    <dgm:cxn modelId="{4CB07656-DFDE-4C48-95C2-0D135B27D458}" type="presOf" srcId="{2A2C9032-1C03-C249-977B-00F0399EEAB2}" destId="{D1111DDF-8A94-5C49-9CCA-1DA58381A621}" srcOrd="0" destOrd="0" presId="urn:microsoft.com/office/officeart/2005/8/layout/hierarchy2"/>
    <dgm:cxn modelId="{4B9B43CC-1BC0-45BB-92F0-DB0BED7A17E0}" type="presParOf" srcId="{D1111DDF-8A94-5C49-9CCA-1DA58381A621}" destId="{1113CF30-E854-624B-915D-55303F199EB6}" srcOrd="0" destOrd="0" presId="urn:microsoft.com/office/officeart/2005/8/layout/hierarchy2"/>
    <dgm:cxn modelId="{E0C6FD7D-79F5-4E78-AA78-DDDA39343C13}" type="presParOf" srcId="{1113CF30-E854-624B-915D-55303F199EB6}" destId="{BBC16113-AE6E-5749-826A-DB98FF5728A6}" srcOrd="0" destOrd="0" presId="urn:microsoft.com/office/officeart/2005/8/layout/hierarchy2"/>
    <dgm:cxn modelId="{0B991F96-00AA-4471-997F-4E4963F7A5D2}" type="presOf" srcId="{62531A15-416B-A247-A58E-FCB62455C656}" destId="{BBC16113-AE6E-5749-826A-DB98FF5728A6}" srcOrd="0" destOrd="0" presId="urn:microsoft.com/office/officeart/2005/8/layout/hierarchy2"/>
    <dgm:cxn modelId="{93F5BC9C-31BA-45AD-B7D3-4B3AE98D9572}" type="presParOf" srcId="{1113CF30-E854-624B-915D-55303F199EB6}" destId="{8F69D937-A866-8045-ABA4-327D7A333959}" srcOrd="1" destOrd="0" presId="urn:microsoft.com/office/officeart/2005/8/layout/hierarchy2"/>
    <dgm:cxn modelId="{0F6AA94E-14F2-48A2-A80B-4C6CCDD2E6DD}" type="presParOf" srcId="{8F69D937-A866-8045-ABA4-327D7A333959}" destId="{F1799A1B-EF42-0843-8928-D0AAAA65C475}" srcOrd="0" destOrd="0" presId="urn:microsoft.com/office/officeart/2005/8/layout/hierarchy2"/>
    <dgm:cxn modelId="{E2DFCAB6-CAEB-4904-8683-4BE8148A675A}" type="presOf" srcId="{86CC6567-3793-DC44-90A9-2A0D329F3663}" destId="{F1799A1B-EF42-0843-8928-D0AAAA65C475}" srcOrd="0" destOrd="0" presId="urn:microsoft.com/office/officeart/2005/8/layout/hierarchy2"/>
    <dgm:cxn modelId="{A0BEC7ED-9F18-47EE-A1CB-7DC7576F2984}" type="presParOf" srcId="{F1799A1B-EF42-0843-8928-D0AAAA65C475}" destId="{3615EB03-16D8-FA42-85E5-028329D2C579}" srcOrd="0" destOrd="0" presId="urn:microsoft.com/office/officeart/2005/8/layout/hierarchy2"/>
    <dgm:cxn modelId="{76B2DC27-D8B9-4CFC-A8E7-85E07BE2FD00}" type="presOf" srcId="{86CC6567-3793-DC44-90A9-2A0D329F3663}" destId="{3615EB03-16D8-FA42-85E5-028329D2C579}" srcOrd="1" destOrd="0" presId="urn:microsoft.com/office/officeart/2005/8/layout/hierarchy2"/>
    <dgm:cxn modelId="{397FBDCF-47DA-4BB4-934D-53882726525D}" type="presParOf" srcId="{8F69D937-A866-8045-ABA4-327D7A333959}" destId="{7CFB7078-744F-A947-B143-E749B905C1AB}" srcOrd="1" destOrd="0" presId="urn:microsoft.com/office/officeart/2005/8/layout/hierarchy2"/>
    <dgm:cxn modelId="{ED77189E-BC6B-4298-8EA2-B696380D9A82}" type="presParOf" srcId="{7CFB7078-744F-A947-B143-E749B905C1AB}" destId="{CC92E9F3-B3F1-BC4C-9BC9-532442A2A1F4}" srcOrd="0" destOrd="0" presId="urn:microsoft.com/office/officeart/2005/8/layout/hierarchy2"/>
    <dgm:cxn modelId="{EF6C8442-F287-41D9-8F81-DCAB3F123D9D}" type="presOf" srcId="{0FCE1258-4B39-3044-A99D-FD58857B0847}" destId="{CC92E9F3-B3F1-BC4C-9BC9-532442A2A1F4}" srcOrd="0" destOrd="0" presId="urn:microsoft.com/office/officeart/2005/8/layout/hierarchy2"/>
    <dgm:cxn modelId="{ED3B7B16-EEEA-48AD-B591-DAEAE14F777C}" type="presParOf" srcId="{7CFB7078-744F-A947-B143-E749B905C1AB}" destId="{42C8BB4B-8243-2643-B9EF-179CB8A8E280}" srcOrd="1" destOrd="0" presId="urn:microsoft.com/office/officeart/2005/8/layout/hierarchy2"/>
    <dgm:cxn modelId="{89D3D990-AC04-4338-96C2-0CB3E67B4929}" type="presParOf" srcId="{42C8BB4B-8243-2643-B9EF-179CB8A8E280}" destId="{80553578-A3E3-8442-8568-1821652C19F1}" srcOrd="0" destOrd="0" presId="urn:microsoft.com/office/officeart/2005/8/layout/hierarchy2"/>
    <dgm:cxn modelId="{926F3E13-E848-4BDE-AE71-5FB742F54B38}" type="presOf" srcId="{CCCC96D6-2F69-9D45-BB50-E04B681688BE}" destId="{80553578-A3E3-8442-8568-1821652C19F1}" srcOrd="0" destOrd="0" presId="urn:microsoft.com/office/officeart/2005/8/layout/hierarchy2"/>
    <dgm:cxn modelId="{D0832E2C-F30B-4DC3-8FDF-C6FC778FB504}" type="presParOf" srcId="{80553578-A3E3-8442-8568-1821652C19F1}" destId="{3B584D51-4C85-8442-A60A-6B168C758208}" srcOrd="0" destOrd="0" presId="urn:microsoft.com/office/officeart/2005/8/layout/hierarchy2"/>
    <dgm:cxn modelId="{EE263D6D-E1A5-4809-9CC5-5890A9A1B9C4}" type="presOf" srcId="{CCCC96D6-2F69-9D45-BB50-E04B681688BE}" destId="{3B584D51-4C85-8442-A60A-6B168C758208}" srcOrd="1" destOrd="0" presId="urn:microsoft.com/office/officeart/2005/8/layout/hierarchy2"/>
    <dgm:cxn modelId="{3E09B6E1-DB76-446D-B548-C7CB9CECBCA6}" type="presParOf" srcId="{42C8BB4B-8243-2643-B9EF-179CB8A8E280}" destId="{9651CCB0-B392-B14B-8C66-C377CA77A5CF}" srcOrd="1" destOrd="0" presId="urn:microsoft.com/office/officeart/2005/8/layout/hierarchy2"/>
    <dgm:cxn modelId="{890F9301-8530-4735-800D-CCDC75E4D4C1}" type="presParOf" srcId="{9651CCB0-B392-B14B-8C66-C377CA77A5CF}" destId="{A1E63CA5-D636-9441-8C35-C7AECCB74889}" srcOrd="0" destOrd="0" presId="urn:microsoft.com/office/officeart/2005/8/layout/hierarchy2"/>
    <dgm:cxn modelId="{BD32FD8C-6DCF-4D5F-B321-61FB62B0CC20}" type="presOf" srcId="{09E2DEBC-2F8C-F645-B944-76415D9DC8F8}" destId="{A1E63CA5-D636-9441-8C35-C7AECCB74889}" srcOrd="0" destOrd="0" presId="urn:microsoft.com/office/officeart/2005/8/layout/hierarchy2"/>
    <dgm:cxn modelId="{0E8368BB-D4D5-43C7-B248-D59A0F03D35D}" type="presParOf" srcId="{9651CCB0-B392-B14B-8C66-C377CA77A5CF}" destId="{B194EA16-1279-6B49-ADE4-AFA2E3FDBC95}" srcOrd="1" destOrd="0" presId="urn:microsoft.com/office/officeart/2005/8/layout/hierarchy2"/>
    <dgm:cxn modelId="{D6E33EBC-FA7F-42C2-89D7-F40D0D68430A}" type="presParOf" srcId="{8F69D937-A866-8045-ABA4-327D7A333959}" destId="{41B2EF08-F1AA-8E4D-81C5-6D4D7D4149C2}" srcOrd="2" destOrd="0" presId="urn:microsoft.com/office/officeart/2005/8/layout/hierarchy2"/>
    <dgm:cxn modelId="{6CA266C1-59B1-4072-8D27-E98136454FFE}" type="presOf" srcId="{740CE182-40DF-F249-97B3-B9B88E1F5F78}" destId="{41B2EF08-F1AA-8E4D-81C5-6D4D7D4149C2}" srcOrd="0" destOrd="0" presId="urn:microsoft.com/office/officeart/2005/8/layout/hierarchy2"/>
    <dgm:cxn modelId="{E631B697-D66E-453C-9016-97CD03188E98}" type="presParOf" srcId="{41B2EF08-F1AA-8E4D-81C5-6D4D7D4149C2}" destId="{CDAD97D6-C9C3-9043-9AC8-F1CE16D293AF}" srcOrd="0" destOrd="0" presId="urn:microsoft.com/office/officeart/2005/8/layout/hierarchy2"/>
    <dgm:cxn modelId="{A4BFB1A7-18A0-4D18-89F1-4B4CE57F6165}" type="presOf" srcId="{740CE182-40DF-F249-97B3-B9B88E1F5F78}" destId="{CDAD97D6-C9C3-9043-9AC8-F1CE16D293AF}" srcOrd="1" destOrd="0" presId="urn:microsoft.com/office/officeart/2005/8/layout/hierarchy2"/>
    <dgm:cxn modelId="{E7B39AE6-1767-46F4-8272-B7C746E66A9A}" type="presParOf" srcId="{8F69D937-A866-8045-ABA4-327D7A333959}" destId="{B8207711-C24F-8C4F-B8C2-BAAB73F666BB}" srcOrd="3" destOrd="0" presId="urn:microsoft.com/office/officeart/2005/8/layout/hierarchy2"/>
    <dgm:cxn modelId="{321CA5B8-995D-4B61-988D-AAB9323C468C}" type="presParOf" srcId="{B8207711-C24F-8C4F-B8C2-BAAB73F666BB}" destId="{C192CDD6-98B0-8148-8D50-51BBCE5946F1}" srcOrd="0" destOrd="0" presId="urn:microsoft.com/office/officeart/2005/8/layout/hierarchy2"/>
    <dgm:cxn modelId="{E9C7ED39-5C3C-4662-A150-BCD47115D321}" type="presOf" srcId="{37400499-11DC-1549-B310-4A372C5A5B09}" destId="{C192CDD6-98B0-8148-8D50-51BBCE5946F1}" srcOrd="0" destOrd="0" presId="urn:microsoft.com/office/officeart/2005/8/layout/hierarchy2"/>
    <dgm:cxn modelId="{7BB1A89F-14D5-499F-AD71-9BD83C7FE055}" type="presParOf" srcId="{B8207711-C24F-8C4F-B8C2-BAAB73F666BB}" destId="{ED3C61DD-793F-7446-8FAF-590CE498E38E}" srcOrd="1" destOrd="0" presId="urn:microsoft.com/office/officeart/2005/8/layout/hierarchy2"/>
    <dgm:cxn modelId="{1E807FE0-2E95-4BC5-848E-E192C59438B3}" type="presParOf" srcId="{ED3C61DD-793F-7446-8FAF-590CE498E38E}" destId="{F7D6C2A3-5120-F843-8812-6A77D83A5097}" srcOrd="0" destOrd="0" presId="urn:microsoft.com/office/officeart/2005/8/layout/hierarchy2"/>
    <dgm:cxn modelId="{18B46491-928F-439B-AD03-59AC3F7F32FA}" type="presOf" srcId="{776C1B25-894C-0043-AB42-3FF739F2494E}" destId="{F7D6C2A3-5120-F843-8812-6A77D83A5097}" srcOrd="0" destOrd="0" presId="urn:microsoft.com/office/officeart/2005/8/layout/hierarchy2"/>
    <dgm:cxn modelId="{667D0A35-40A9-49C3-8DA4-208EA2A9B5CF}" type="presParOf" srcId="{F7D6C2A3-5120-F843-8812-6A77D83A5097}" destId="{1AF6E236-832D-1F40-8DFD-18FE2067B80B}" srcOrd="0" destOrd="0" presId="urn:microsoft.com/office/officeart/2005/8/layout/hierarchy2"/>
    <dgm:cxn modelId="{63B155D6-93DE-4A72-8CA4-E4AC3A032DC3}" type="presOf" srcId="{776C1B25-894C-0043-AB42-3FF739F2494E}" destId="{1AF6E236-832D-1F40-8DFD-18FE2067B80B}" srcOrd="1" destOrd="0" presId="urn:microsoft.com/office/officeart/2005/8/layout/hierarchy2"/>
    <dgm:cxn modelId="{E7D92E48-3A7D-49E2-A86E-1E63C6A5F505}" type="presParOf" srcId="{ED3C61DD-793F-7446-8FAF-590CE498E38E}" destId="{77E11F11-3AEA-854A-B948-7E3A5BEEA29F}" srcOrd="1" destOrd="0" presId="urn:microsoft.com/office/officeart/2005/8/layout/hierarchy2"/>
    <dgm:cxn modelId="{EBA0755E-2042-4A3D-8699-23E014FC6373}" type="presParOf" srcId="{77E11F11-3AEA-854A-B948-7E3A5BEEA29F}" destId="{97E530C5-AA04-754D-89CC-DCDCF7D4D37C}" srcOrd="0" destOrd="0" presId="urn:microsoft.com/office/officeart/2005/8/layout/hierarchy2"/>
    <dgm:cxn modelId="{91B255FE-0E41-4559-9CDA-2BE3AB5B748B}" type="presOf" srcId="{EED3B28B-2F33-FE4C-BAB2-85A15B508E3A}" destId="{97E530C5-AA04-754D-89CC-DCDCF7D4D37C}" srcOrd="0" destOrd="0" presId="urn:microsoft.com/office/officeart/2005/8/layout/hierarchy2"/>
    <dgm:cxn modelId="{F7E13CA0-2AFC-4C55-AFCB-FE91C169A464}" type="presParOf" srcId="{77E11F11-3AEA-854A-B948-7E3A5BEEA29F}" destId="{FE29764A-73DE-EA48-B565-81B4BE7AAFD8}" srcOrd="1" destOrd="0" presId="urn:microsoft.com/office/officeart/2005/8/layout/hierarchy2"/>
    <dgm:cxn modelId="{EA5F5A34-1F1A-4BE3-A222-A5F01207AD8F}" type="presParOf" srcId="{8F69D937-A866-8045-ABA4-327D7A333959}" destId="{EDC4E1EB-5F49-7F4B-BBB1-55D8B30CF739}" srcOrd="4" destOrd="0" presId="urn:microsoft.com/office/officeart/2005/8/layout/hierarchy2"/>
    <dgm:cxn modelId="{7118E919-DA97-4964-BD7D-A11D213BF5B4}" type="presOf" srcId="{27266E2A-60C7-0A4F-9EFD-D68172FB8253}" destId="{EDC4E1EB-5F49-7F4B-BBB1-55D8B30CF739}" srcOrd="0" destOrd="0" presId="urn:microsoft.com/office/officeart/2005/8/layout/hierarchy2"/>
    <dgm:cxn modelId="{602BC4F7-9D0A-464B-AB64-9AD9330703FB}" type="presParOf" srcId="{EDC4E1EB-5F49-7F4B-BBB1-55D8B30CF739}" destId="{262C6F44-02B5-5947-8D30-784273E1730F}" srcOrd="0" destOrd="0" presId="urn:microsoft.com/office/officeart/2005/8/layout/hierarchy2"/>
    <dgm:cxn modelId="{5A7C24EF-9531-436F-B151-141095401FBA}" type="presOf" srcId="{27266E2A-60C7-0A4F-9EFD-D68172FB8253}" destId="{262C6F44-02B5-5947-8D30-784273E1730F}" srcOrd="1" destOrd="0" presId="urn:microsoft.com/office/officeart/2005/8/layout/hierarchy2"/>
    <dgm:cxn modelId="{1693816F-169E-4F4B-9718-D51DDF8E5A38}" type="presParOf" srcId="{8F69D937-A866-8045-ABA4-327D7A333959}" destId="{710CE707-CB8D-E843-98DB-0122A89B8B6A}" srcOrd="5" destOrd="0" presId="urn:microsoft.com/office/officeart/2005/8/layout/hierarchy2"/>
    <dgm:cxn modelId="{3DCD35D7-6998-40CA-9323-952365481ECC}" type="presParOf" srcId="{710CE707-CB8D-E843-98DB-0122A89B8B6A}" destId="{9C2C3468-9C1B-E940-A9D6-0A3753C9D765}" srcOrd="0" destOrd="0" presId="urn:microsoft.com/office/officeart/2005/8/layout/hierarchy2"/>
    <dgm:cxn modelId="{90179769-9431-43E7-A06E-81A398F0E315}" type="presOf" srcId="{009DD6C1-419A-4847-9C02-3D7E74839B8C}" destId="{9C2C3468-9C1B-E940-A9D6-0A3753C9D765}" srcOrd="0" destOrd="0" presId="urn:microsoft.com/office/officeart/2005/8/layout/hierarchy2"/>
    <dgm:cxn modelId="{91AF2FB2-DE69-4B16-8908-D5E3CEFB0BF0}" type="presParOf" srcId="{710CE707-CB8D-E843-98DB-0122A89B8B6A}" destId="{62DDBA15-97A0-4F46-8967-118D144FB31A}" srcOrd="1" destOrd="0" presId="urn:microsoft.com/office/officeart/2005/8/layout/hierarchy2"/>
    <dgm:cxn modelId="{D4B33729-2DDB-4A56-9B54-3DE0B5D4D582}" type="presParOf" srcId="{62DDBA15-97A0-4F46-8967-118D144FB31A}" destId="{70A579D3-C569-D346-B478-9032D8CB18A2}" srcOrd="0" destOrd="0" presId="urn:microsoft.com/office/officeart/2005/8/layout/hierarchy2"/>
    <dgm:cxn modelId="{94672178-0566-48BA-B7C3-04A6CBCEEA05}" type="presOf" srcId="{7F238C32-E3E2-8F4B-AF2C-CA40AA3A1A08}" destId="{70A579D3-C569-D346-B478-9032D8CB18A2}" srcOrd="0" destOrd="0" presId="urn:microsoft.com/office/officeart/2005/8/layout/hierarchy2"/>
    <dgm:cxn modelId="{761ED359-4DEE-40BF-AFB1-AB825D7C7961}" type="presParOf" srcId="{70A579D3-C569-D346-B478-9032D8CB18A2}" destId="{96704411-1B8D-CB47-AB83-D1442B88E4EA}" srcOrd="0" destOrd="0" presId="urn:microsoft.com/office/officeart/2005/8/layout/hierarchy2"/>
    <dgm:cxn modelId="{5177C3BE-D77F-406A-9C20-001E67B16CFE}" type="presOf" srcId="{7F238C32-E3E2-8F4B-AF2C-CA40AA3A1A08}" destId="{96704411-1B8D-CB47-AB83-D1442B88E4EA}" srcOrd="1" destOrd="0" presId="urn:microsoft.com/office/officeart/2005/8/layout/hierarchy2"/>
    <dgm:cxn modelId="{275BCB57-BA0D-4646-A1F1-232D9E223CD0}" type="presParOf" srcId="{62DDBA15-97A0-4F46-8967-118D144FB31A}" destId="{CA86D260-E96B-4742-BD9C-EE14E4C58C26}" srcOrd="1" destOrd="0" presId="urn:microsoft.com/office/officeart/2005/8/layout/hierarchy2"/>
    <dgm:cxn modelId="{65F6B46D-3EE9-4006-AD58-2378DA00E5EB}" type="presParOf" srcId="{CA86D260-E96B-4742-BD9C-EE14E4C58C26}" destId="{46C6FD89-F7A8-3D44-8435-78772E586168}" srcOrd="0" destOrd="0" presId="urn:microsoft.com/office/officeart/2005/8/layout/hierarchy2"/>
    <dgm:cxn modelId="{A67A5ABB-A5E7-4D77-A253-C3D9BC49E6AF}" type="presOf" srcId="{342B720E-C136-1A41-B8B4-5701D909D046}" destId="{46C6FD89-F7A8-3D44-8435-78772E586168}" srcOrd="0" destOrd="0" presId="urn:microsoft.com/office/officeart/2005/8/layout/hierarchy2"/>
    <dgm:cxn modelId="{B700791E-6508-4D8A-AEFD-361DBCAF68ED}" type="presParOf" srcId="{CA86D260-E96B-4742-BD9C-EE14E4C58C26}" destId="{D2493871-881E-9B4A-AAB6-53C6BE96DB45}" srcOrd="1" destOrd="0" presId="urn:microsoft.com/office/officeart/2005/8/layout/hierarchy2"/>
    <dgm:cxn modelId="{B0DEF110-AF04-4E9A-8305-3DFA9CF80945}" type="presParOf" srcId="{D2493871-881E-9B4A-AAB6-53C6BE96DB45}" destId="{E136371F-7D9B-A148-B69A-9E0AF1B1BB2F}" srcOrd="0" destOrd="0" presId="urn:microsoft.com/office/officeart/2005/8/layout/hierarchy2"/>
    <dgm:cxn modelId="{3DA2F176-37FC-4048-B255-2D392A67E31A}" type="presOf" srcId="{A1AD3B9D-D4E3-174B-B10D-86CADC188F5A}" destId="{E136371F-7D9B-A148-B69A-9E0AF1B1BB2F}" srcOrd="0" destOrd="0" presId="urn:microsoft.com/office/officeart/2005/8/layout/hierarchy2"/>
    <dgm:cxn modelId="{CA01736D-F4AC-411A-AE5B-C59739C5C86A}" type="presParOf" srcId="{E136371F-7D9B-A148-B69A-9E0AF1B1BB2F}" destId="{168879A2-BB33-B646-9D8E-CE8A604E3947}" srcOrd="0" destOrd="0" presId="urn:microsoft.com/office/officeart/2005/8/layout/hierarchy2"/>
    <dgm:cxn modelId="{51F131D2-2ECB-4D64-BB69-914F98570038}" type="presOf" srcId="{A1AD3B9D-D4E3-174B-B10D-86CADC188F5A}" destId="{168879A2-BB33-B646-9D8E-CE8A604E3947}" srcOrd="1" destOrd="0" presId="urn:microsoft.com/office/officeart/2005/8/layout/hierarchy2"/>
    <dgm:cxn modelId="{DD917489-AF37-46D5-8DFB-341C6145C199}" type="presParOf" srcId="{D2493871-881E-9B4A-AAB6-53C6BE96DB45}" destId="{BF572765-6507-9B44-8690-92AE3A832724}" srcOrd="1" destOrd="0" presId="urn:microsoft.com/office/officeart/2005/8/layout/hierarchy2"/>
    <dgm:cxn modelId="{02207FD8-3DAB-4354-A737-3146E5A1EB22}" type="presParOf" srcId="{BF572765-6507-9B44-8690-92AE3A832724}" destId="{6D46DEC7-3378-3B40-84ED-CBAC56B7B110}" srcOrd="0" destOrd="0" presId="urn:microsoft.com/office/officeart/2005/8/layout/hierarchy2"/>
    <dgm:cxn modelId="{A5CBE9EA-DD6D-49E7-A8E6-F77DA9BC809C}" type="presOf" srcId="{F8B01BF6-44B9-2144-86B8-A85002409DFA}" destId="{6D46DEC7-3378-3B40-84ED-CBAC56B7B110}" srcOrd="0" destOrd="0" presId="urn:microsoft.com/office/officeart/2005/8/layout/hierarchy2"/>
    <dgm:cxn modelId="{ADF0BAE6-4C88-4BED-A2B6-0AD9933F38CA}" type="presParOf" srcId="{BF572765-6507-9B44-8690-92AE3A832724}" destId="{5BF798F7-C77E-8E49-BA3B-8E3D2BCA9AEB}" srcOrd="1" destOrd="0" presId="urn:microsoft.com/office/officeart/2005/8/layout/hierarchy2"/>
    <dgm:cxn modelId="{AC3665F3-AA22-40BD-83FD-A0254662D01B}" type="presParOf" srcId="{5BF798F7-C77E-8E49-BA3B-8E3D2BCA9AEB}" destId="{D34D6D93-3069-EC40-9C45-D352588B8F9B}" srcOrd="0" destOrd="0" presId="urn:microsoft.com/office/officeart/2005/8/layout/hierarchy2"/>
    <dgm:cxn modelId="{501AC992-962B-408F-B2F2-78B471389494}" type="presOf" srcId="{3EA0AAE9-90B9-D948-8280-47F469DEC6D5}" destId="{D34D6D93-3069-EC40-9C45-D352588B8F9B}" srcOrd="0" destOrd="0" presId="urn:microsoft.com/office/officeart/2005/8/layout/hierarchy2"/>
    <dgm:cxn modelId="{B9CA492B-AAF4-4570-9EB0-FF17E26EE021}" type="presParOf" srcId="{D34D6D93-3069-EC40-9C45-D352588B8F9B}" destId="{992958A7-DD67-9744-9ABC-697672C38058}" srcOrd="0" destOrd="0" presId="urn:microsoft.com/office/officeart/2005/8/layout/hierarchy2"/>
    <dgm:cxn modelId="{A931BEAC-C222-4501-8E86-B768B3D55633}" type="presOf" srcId="{3EA0AAE9-90B9-D948-8280-47F469DEC6D5}" destId="{992958A7-DD67-9744-9ABC-697672C38058}" srcOrd="1" destOrd="0" presId="urn:microsoft.com/office/officeart/2005/8/layout/hierarchy2"/>
    <dgm:cxn modelId="{D73F6E8F-FEE2-4B40-A45F-EF25E67D7C6A}" type="presParOf" srcId="{5BF798F7-C77E-8E49-BA3B-8E3D2BCA9AEB}" destId="{5BD64A2B-99D9-E745-B630-EEF47264BB26}" srcOrd="1" destOrd="0" presId="urn:microsoft.com/office/officeart/2005/8/layout/hierarchy2"/>
    <dgm:cxn modelId="{1E4994FE-AD1A-428B-AFE2-2ACF6588DCA9}" type="presParOf" srcId="{5BD64A2B-99D9-E745-B630-EEF47264BB26}" destId="{01742AD5-D73D-E94C-B047-49F7A91D2CB4}" srcOrd="0" destOrd="0" presId="urn:microsoft.com/office/officeart/2005/8/layout/hierarchy2"/>
    <dgm:cxn modelId="{9E9C09C7-5CA3-4793-AEB0-BCF26105F1D9}" type="presOf" srcId="{D490B114-9B8E-5C49-8C12-C71E803C14CA}" destId="{01742AD5-D73D-E94C-B047-49F7A91D2CB4}" srcOrd="0" destOrd="0" presId="urn:microsoft.com/office/officeart/2005/8/layout/hierarchy2"/>
    <dgm:cxn modelId="{B367F1E4-395E-48DD-84B1-4A9A8BB70FAE}" type="presParOf" srcId="{5BD64A2B-99D9-E745-B630-EEF47264BB26}" destId="{3B0D87A1-DBDF-A54D-A895-65A4542B0869}" srcOrd="1" destOrd="0" presId="urn:microsoft.com/office/officeart/2005/8/layout/hierarchy2"/>
    <dgm:cxn modelId="{7BBA4A02-E29E-4CA1-BEEE-A2514E1DB482}" type="presParOf" srcId="{3B0D87A1-DBDF-A54D-A895-65A4542B0869}" destId="{3F1AA534-D0FD-BF4B-8454-5330F6C47FAA}" srcOrd="0" destOrd="0" presId="urn:microsoft.com/office/officeart/2005/8/layout/hierarchy2"/>
    <dgm:cxn modelId="{218EAFDD-7C30-4D1E-BD90-7FE2439EA0A7}" type="presOf" srcId="{69AAAFA0-13BB-C24F-B435-5D35DF78BBE3}" destId="{3F1AA534-D0FD-BF4B-8454-5330F6C47FAA}" srcOrd="0" destOrd="0" presId="urn:microsoft.com/office/officeart/2005/8/layout/hierarchy2"/>
    <dgm:cxn modelId="{80D8F5E8-E4B4-491E-B0BE-D2754158E4D5}" type="presParOf" srcId="{3F1AA534-D0FD-BF4B-8454-5330F6C47FAA}" destId="{CF8D076D-6810-7F45-8780-C80FC2025AD3}" srcOrd="0" destOrd="0" presId="urn:microsoft.com/office/officeart/2005/8/layout/hierarchy2"/>
    <dgm:cxn modelId="{4722462C-EB2E-4915-8B1C-AF0A462FB020}" type="presOf" srcId="{69AAAFA0-13BB-C24F-B435-5D35DF78BBE3}" destId="{CF8D076D-6810-7F45-8780-C80FC2025AD3}" srcOrd="1" destOrd="0" presId="urn:microsoft.com/office/officeart/2005/8/layout/hierarchy2"/>
    <dgm:cxn modelId="{8351A183-A0C3-421C-A257-71055A5CF20F}" type="presParOf" srcId="{3B0D87A1-DBDF-A54D-A895-65A4542B0869}" destId="{DBE160FB-4FC4-D64B-8666-2B657972FABA}" srcOrd="1" destOrd="0" presId="urn:microsoft.com/office/officeart/2005/8/layout/hierarchy2"/>
    <dgm:cxn modelId="{CFAC108B-DD0A-4672-A8E1-56C7BB188B09}" type="presParOf" srcId="{DBE160FB-4FC4-D64B-8666-2B657972FABA}" destId="{0248C9B1-A20B-A443-B23E-4601DD7CE699}" srcOrd="0" destOrd="0" presId="urn:microsoft.com/office/officeart/2005/8/layout/hierarchy2"/>
    <dgm:cxn modelId="{326E4347-E40E-47D7-89C1-04840D2CD475}" type="presOf" srcId="{EA92CD86-007B-1744-BE09-7DE18FDB6339}" destId="{0248C9B1-A20B-A443-B23E-4601DD7CE699}" srcOrd="0" destOrd="0" presId="urn:microsoft.com/office/officeart/2005/8/layout/hierarchy2"/>
    <dgm:cxn modelId="{56B8C7DF-FCB7-4344-A648-6E4A947E0D1C}" type="presParOf" srcId="{DBE160FB-4FC4-D64B-8666-2B657972FABA}" destId="{AAC6C177-5E61-7442-8F90-C008F8B11D5D}" srcOrd="1" destOrd="0" presId="urn:microsoft.com/office/officeart/2005/8/layout/hierarchy2"/>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18" name=""/>
      <dsp:cNvGrpSpPr/>
    </dsp:nvGrpSpPr>
    <dsp:grpSpPr/>
    <dsp:sp modelId="{BBC16113-AE6E-5749-826A-DB98FF5728A6}">
      <dsp:nvSpPr>
        <dsp:cNvPr id="19" name=""/>
        <dsp:cNvSpPr/>
      </dsp:nvSpPr>
      <dsp:spPr>
        <a:xfrm>
          <a:off x="5754" y="2253778"/>
          <a:ext cx="1325380" cy="662690"/>
        </a:xfrm>
        <a:prstGeom prst="roundRect">
          <a:avLst>
            <a:gd name="adj" fmla="val 10000"/>
          </a:avLst>
        </a:prstGeom>
        <a:solidFill>
          <a:schemeClr val="accent3">
            <a:alpha val="8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t>阿</a:t>
          </a:r>
          <a:r>
            <a:rPr lang="en-US" altLang="zh-CN" sz="2400" kern="1200"/>
            <a:t>Q</a:t>
          </a:r>
          <a:endParaRPr lang="zh-CN" altLang="en-US" sz="2400" kern="1200"/>
        </a:p>
      </dsp:txBody>
      <dsp:txXfrm>
        <a:off x="25164" y="2273188"/>
        <a:ext cx="1286561" cy="623871"/>
      </dsp:txXfrm>
    </dsp:sp>
    <dsp:sp modelId="{F1799A1B-EF42-0843-8928-D0AAAA65C475}">
      <dsp:nvSpPr>
        <dsp:cNvPr id="20" name=""/>
        <dsp:cNvSpPr/>
      </dsp:nvSpPr>
      <dsp:spPr>
        <a:xfrm rot="18289468">
          <a:off x="1132032" y="2192541"/>
          <a:ext cx="928358" cy="23071"/>
        </a:xfrm>
        <a:custGeom>
          <a:rect l="0" t="0" r="0" b="0"/>
          <a:pathLst>
            <a:path>
              <a:moveTo>
                <a:pt x="0" y="11535"/>
              </a:moveTo>
              <a:lnTo>
                <a:pt x="928358" y="11535"/>
              </a:lnTo>
            </a:path>
          </a:pathLst>
        </a:custGeom>
        <a:noFill/>
        <a:ln w="19050" cap="rnd" cmpd="sng" algn="ctr">
          <a:solidFill>
            <a:schemeClr val="accent3">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573002" y="2180868"/>
        <a:ext cx="46417" cy="46417"/>
      </dsp:txXfrm>
    </dsp:sp>
    <dsp:sp modelId="{CC92E9F3-B3F1-BC4C-9BC9-532442A2A1F4}">
      <dsp:nvSpPr>
        <dsp:cNvPr id="21" name=""/>
        <dsp:cNvSpPr/>
      </dsp:nvSpPr>
      <dsp:spPr>
        <a:xfrm>
          <a:off x="1861287" y="1491684"/>
          <a:ext cx="1325380" cy="662690"/>
        </a:xfrm>
        <a:prstGeom prst="roundRect">
          <a:avLst>
            <a:gd name="adj" fmla="val 10000"/>
          </a:avLst>
        </a:prstGeom>
        <a:solidFill>
          <a:schemeClr val="accent3">
            <a:alpha val="7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t>口讷的</a:t>
          </a:r>
        </a:p>
      </dsp:txBody>
      <dsp:txXfrm>
        <a:off x="1880696" y="1511094"/>
        <a:ext cx="1286561" cy="623871"/>
      </dsp:txXfrm>
    </dsp:sp>
    <dsp:sp modelId="{80553578-A3E3-8442-8568-1821652C19F1}">
      <dsp:nvSpPr>
        <dsp:cNvPr id="22" name=""/>
        <dsp:cNvSpPr/>
      </dsp:nvSpPr>
      <dsp:spPr>
        <a:xfrm>
          <a:off x="3186668" y="1811494"/>
          <a:ext cx="530152" cy="23071"/>
        </a:xfrm>
        <a:custGeom>
          <a:rect l="0" t="0" r="0" b="0"/>
          <a:pathLst>
            <a:path>
              <a:moveTo>
                <a:pt x="0" y="11535"/>
              </a:moveTo>
              <a:lnTo>
                <a:pt x="530152" y="11535"/>
              </a:lnTo>
            </a:path>
          </a:pathLst>
        </a:custGeom>
        <a:noFill/>
        <a:ln w="19050" cap="rnd" cmpd="sng" algn="ctr">
          <a:solidFill>
            <a:schemeClr val="accent3">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438490" y="1809776"/>
        <a:ext cx="26507" cy="26507"/>
      </dsp:txXfrm>
    </dsp:sp>
    <dsp:sp modelId="{A1E63CA5-D636-9441-8C35-C7AECCB74889}">
      <dsp:nvSpPr>
        <dsp:cNvPr id="23" name=""/>
        <dsp:cNvSpPr/>
      </dsp:nvSpPr>
      <dsp:spPr>
        <a:xfrm>
          <a:off x="3716820" y="1491684"/>
          <a:ext cx="1325380" cy="662690"/>
        </a:xfrm>
        <a:prstGeom prst="roundRect">
          <a:avLst>
            <a:gd name="adj" fmla="val 10000"/>
          </a:avLst>
        </a:prstGeom>
        <a:solidFill>
          <a:schemeClr val="accent3">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t>骂</a:t>
          </a:r>
        </a:p>
      </dsp:txBody>
      <dsp:txXfrm>
        <a:off x="3736230" y="1511094"/>
        <a:ext cx="1286561" cy="623871"/>
      </dsp:txXfrm>
    </dsp:sp>
    <dsp:sp modelId="{41B2EF08-F1AA-8E4D-81C5-6D4D7D4149C2}">
      <dsp:nvSpPr>
        <dsp:cNvPr id="24" name=""/>
        <dsp:cNvSpPr/>
      </dsp:nvSpPr>
      <dsp:spPr>
        <a:xfrm>
          <a:off x="1331135" y="2573588"/>
          <a:ext cx="530152" cy="23071"/>
        </a:xfrm>
        <a:custGeom>
          <a:rect l="0" t="0" r="0" b="0"/>
          <a:pathLst>
            <a:path>
              <a:moveTo>
                <a:pt x="0" y="11535"/>
              </a:moveTo>
              <a:lnTo>
                <a:pt x="530152" y="11535"/>
              </a:lnTo>
            </a:path>
          </a:pathLst>
        </a:custGeom>
        <a:noFill/>
        <a:ln w="19050" cap="rnd" cmpd="sng" algn="ctr">
          <a:solidFill>
            <a:schemeClr val="accent3">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582957" y="2571870"/>
        <a:ext cx="26507" cy="26507"/>
      </dsp:txXfrm>
    </dsp:sp>
    <dsp:sp modelId="{C192CDD6-98B0-8148-8D50-51BBCE5946F1}">
      <dsp:nvSpPr>
        <dsp:cNvPr id="25" name=""/>
        <dsp:cNvSpPr/>
      </dsp:nvSpPr>
      <dsp:spPr>
        <a:xfrm>
          <a:off x="1861287" y="2253778"/>
          <a:ext cx="1325380" cy="662690"/>
        </a:xfrm>
        <a:prstGeom prst="roundRect">
          <a:avLst>
            <a:gd name="adj" fmla="val 10000"/>
          </a:avLst>
        </a:prstGeom>
        <a:solidFill>
          <a:schemeClr val="accent3">
            <a:alpha val="7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t>气力小的</a:t>
          </a:r>
        </a:p>
      </dsp:txBody>
      <dsp:txXfrm>
        <a:off x="1880696" y="2273188"/>
        <a:ext cx="1286561" cy="623871"/>
      </dsp:txXfrm>
    </dsp:sp>
    <dsp:sp modelId="{F7D6C2A3-5120-F843-8812-6A77D83A5097}">
      <dsp:nvSpPr>
        <dsp:cNvPr id="26" name=""/>
        <dsp:cNvSpPr/>
      </dsp:nvSpPr>
      <dsp:spPr>
        <a:xfrm>
          <a:off x="3186668" y="2573588"/>
          <a:ext cx="530152" cy="23071"/>
        </a:xfrm>
        <a:custGeom>
          <a:rect l="0" t="0" r="0" b="0"/>
          <a:pathLst>
            <a:path>
              <a:moveTo>
                <a:pt x="0" y="11535"/>
              </a:moveTo>
              <a:lnTo>
                <a:pt x="530152" y="11535"/>
              </a:lnTo>
            </a:path>
          </a:pathLst>
        </a:custGeom>
        <a:noFill/>
        <a:ln w="19050" cap="rnd" cmpd="sng" algn="ctr">
          <a:solidFill>
            <a:schemeClr val="accent3">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438490" y="2571870"/>
        <a:ext cx="26507" cy="26507"/>
      </dsp:txXfrm>
    </dsp:sp>
    <dsp:sp modelId="{97E530C5-AA04-754D-89CC-DCDCF7D4D37C}">
      <dsp:nvSpPr>
        <dsp:cNvPr id="27" name=""/>
        <dsp:cNvSpPr/>
      </dsp:nvSpPr>
      <dsp:spPr>
        <a:xfrm>
          <a:off x="3716820" y="2253778"/>
          <a:ext cx="1325380" cy="662690"/>
        </a:xfrm>
        <a:prstGeom prst="roundRect">
          <a:avLst>
            <a:gd name="adj" fmla="val 10000"/>
          </a:avLst>
        </a:prstGeom>
        <a:solidFill>
          <a:schemeClr val="accent3">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t>打</a:t>
          </a:r>
        </a:p>
      </dsp:txBody>
      <dsp:txXfrm>
        <a:off x="3736230" y="2273188"/>
        <a:ext cx="1286561" cy="623871"/>
      </dsp:txXfrm>
    </dsp:sp>
    <dsp:sp modelId="{EDC4E1EB-5F49-7F4B-BBB1-55D8B30CF739}">
      <dsp:nvSpPr>
        <dsp:cNvPr id="28" name=""/>
        <dsp:cNvSpPr/>
      </dsp:nvSpPr>
      <dsp:spPr>
        <a:xfrm rot="3310531">
          <a:off x="1132032" y="2954635"/>
          <a:ext cx="928358" cy="23071"/>
        </a:xfrm>
        <a:custGeom>
          <a:rect l="0" t="0" r="0" b="0"/>
          <a:pathLst>
            <a:path>
              <a:moveTo>
                <a:pt x="0" y="11535"/>
              </a:moveTo>
              <a:lnTo>
                <a:pt x="928358" y="11535"/>
              </a:lnTo>
            </a:path>
          </a:pathLst>
        </a:custGeom>
        <a:noFill/>
        <a:ln w="19050" cap="rnd" cmpd="sng" algn="ctr">
          <a:solidFill>
            <a:schemeClr val="accent3">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573002" y="2942962"/>
        <a:ext cx="46417" cy="46417"/>
      </dsp:txXfrm>
    </dsp:sp>
    <dsp:sp modelId="{9C2C3468-9C1B-E940-A9D6-0A3753C9D765}">
      <dsp:nvSpPr>
        <dsp:cNvPr id="29" name=""/>
        <dsp:cNvSpPr/>
      </dsp:nvSpPr>
      <dsp:spPr>
        <a:xfrm>
          <a:off x="1861287" y="3015872"/>
          <a:ext cx="1325380" cy="662690"/>
        </a:xfrm>
        <a:prstGeom prst="roundRect">
          <a:avLst>
            <a:gd name="adj" fmla="val 10000"/>
          </a:avLst>
        </a:prstGeom>
        <a:solidFill>
          <a:schemeClr val="accent3">
            <a:alpha val="7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t>打不过的</a:t>
          </a:r>
        </a:p>
      </dsp:txBody>
      <dsp:txXfrm>
        <a:off x="1880696" y="3035282"/>
        <a:ext cx="1286561" cy="623871"/>
      </dsp:txXfrm>
    </dsp:sp>
    <dsp:sp modelId="{70A579D3-C569-D346-B478-9032D8CB18A2}">
      <dsp:nvSpPr>
        <dsp:cNvPr id="30" name=""/>
        <dsp:cNvSpPr/>
      </dsp:nvSpPr>
      <dsp:spPr>
        <a:xfrm>
          <a:off x="3186668" y="3335682"/>
          <a:ext cx="530152" cy="23071"/>
        </a:xfrm>
        <a:custGeom>
          <a:rect l="0" t="0" r="0" b="0"/>
          <a:pathLst>
            <a:path>
              <a:moveTo>
                <a:pt x="0" y="11535"/>
              </a:moveTo>
              <a:lnTo>
                <a:pt x="530152" y="11535"/>
              </a:lnTo>
            </a:path>
          </a:pathLst>
        </a:custGeom>
        <a:noFill/>
        <a:ln w="19050" cap="rnd" cmpd="sng" algn="ctr">
          <a:solidFill>
            <a:schemeClr val="accent3">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438490" y="3333964"/>
        <a:ext cx="26507" cy="26507"/>
      </dsp:txXfrm>
    </dsp:sp>
    <dsp:sp modelId="{46C6FD89-F7A8-3D44-8435-78772E586168}">
      <dsp:nvSpPr>
        <dsp:cNvPr id="31" name=""/>
        <dsp:cNvSpPr/>
      </dsp:nvSpPr>
      <dsp:spPr>
        <a:xfrm>
          <a:off x="3716820" y="3015872"/>
          <a:ext cx="1325380" cy="662690"/>
        </a:xfrm>
        <a:prstGeom prst="roundRect">
          <a:avLst>
            <a:gd name="adj" fmla="val 10000"/>
          </a:avLst>
        </a:prstGeom>
        <a:solidFill>
          <a:schemeClr val="accent3">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t>怒目而视</a:t>
          </a:r>
        </a:p>
      </dsp:txBody>
      <dsp:txXfrm>
        <a:off x="3736230" y="3035282"/>
        <a:ext cx="1286561" cy="623871"/>
      </dsp:txXfrm>
    </dsp:sp>
    <dsp:sp modelId="{E136371F-7D9B-A148-B69A-9E0AF1B1BB2F}">
      <dsp:nvSpPr>
        <dsp:cNvPr id="32" name=""/>
        <dsp:cNvSpPr/>
      </dsp:nvSpPr>
      <dsp:spPr>
        <a:xfrm>
          <a:off x="5042201" y="3335682"/>
          <a:ext cx="530152" cy="23071"/>
        </a:xfrm>
        <a:custGeom>
          <a:rect l="0" t="0" r="0" b="0"/>
          <a:pathLst>
            <a:path>
              <a:moveTo>
                <a:pt x="0" y="11535"/>
              </a:moveTo>
              <a:lnTo>
                <a:pt x="530152" y="11535"/>
              </a:lnTo>
            </a:path>
          </a:pathLst>
        </a:custGeom>
        <a:noFill/>
        <a:ln w="19050" cap="rnd" cmpd="sng" algn="ctr">
          <a:solidFill>
            <a:schemeClr val="accent3">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294024" y="3333964"/>
        <a:ext cx="26507" cy="26507"/>
      </dsp:txXfrm>
    </dsp:sp>
    <dsp:sp modelId="{6D46DEC7-3378-3B40-84ED-CBAC56B7B110}">
      <dsp:nvSpPr>
        <dsp:cNvPr id="33" name=""/>
        <dsp:cNvSpPr/>
      </dsp:nvSpPr>
      <dsp:spPr>
        <a:xfrm>
          <a:off x="5572354" y="3015872"/>
          <a:ext cx="1325380" cy="662690"/>
        </a:xfrm>
        <a:prstGeom prst="roundRect">
          <a:avLst>
            <a:gd name="adj" fmla="val 10000"/>
          </a:avLst>
        </a:prstGeom>
        <a:solidFill>
          <a:schemeClr val="accent3">
            <a:alpha val="3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t>腹诽心谤 </a:t>
          </a:r>
        </a:p>
      </dsp:txBody>
      <dsp:txXfrm>
        <a:off x="5591763" y="3035282"/>
        <a:ext cx="1286561" cy="623871"/>
      </dsp:txXfrm>
    </dsp:sp>
    <dsp:sp modelId="{D34D6D93-3069-EC40-9C45-D352588B8F9B}">
      <dsp:nvSpPr>
        <dsp:cNvPr id="34" name=""/>
        <dsp:cNvSpPr/>
      </dsp:nvSpPr>
      <dsp:spPr>
        <a:xfrm>
          <a:off x="6897735" y="3335682"/>
          <a:ext cx="530152" cy="23071"/>
        </a:xfrm>
        <a:custGeom>
          <a:rect l="0" t="0" r="0" b="0"/>
          <a:pathLst>
            <a:path>
              <a:moveTo>
                <a:pt x="0" y="11535"/>
              </a:moveTo>
              <a:lnTo>
                <a:pt x="530152" y="11535"/>
              </a:lnTo>
            </a:path>
          </a:pathLst>
        </a:custGeom>
        <a:noFill/>
        <a:ln w="19050" cap="rnd" cmpd="sng" algn="ctr">
          <a:solidFill>
            <a:schemeClr val="accent3">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7149557" y="3333964"/>
        <a:ext cx="26507" cy="26507"/>
      </dsp:txXfrm>
    </dsp:sp>
    <dsp:sp modelId="{01742AD5-D73D-E94C-B047-49F7A91D2CB4}">
      <dsp:nvSpPr>
        <dsp:cNvPr id="35" name=""/>
        <dsp:cNvSpPr/>
      </dsp:nvSpPr>
      <dsp:spPr>
        <a:xfrm>
          <a:off x="7427887" y="3015872"/>
          <a:ext cx="1325380" cy="662690"/>
        </a:xfrm>
        <a:prstGeom prst="roundRect">
          <a:avLst>
            <a:gd name="adj" fmla="val 10000"/>
          </a:avLst>
        </a:prstGeom>
        <a:solidFill>
          <a:schemeClr val="accent3">
            <a:alpha val="3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t>自轻自贱</a:t>
          </a:r>
        </a:p>
      </dsp:txBody>
      <dsp:txXfrm>
        <a:off x="7447296" y="3035282"/>
        <a:ext cx="1286561" cy="623871"/>
      </dsp:txXfrm>
    </dsp:sp>
    <dsp:sp modelId="{3F1AA534-D0FD-BF4B-8454-5330F6C47FAA}">
      <dsp:nvSpPr>
        <dsp:cNvPr id="36" name=""/>
        <dsp:cNvSpPr/>
      </dsp:nvSpPr>
      <dsp:spPr>
        <a:xfrm>
          <a:off x="8753268" y="3335682"/>
          <a:ext cx="530152" cy="23071"/>
        </a:xfrm>
        <a:custGeom>
          <a:rect l="0" t="0" r="0" b="0"/>
          <a:pathLst>
            <a:path>
              <a:moveTo>
                <a:pt x="0" y="11535"/>
              </a:moveTo>
              <a:lnTo>
                <a:pt x="530152" y="11535"/>
              </a:lnTo>
            </a:path>
          </a:pathLst>
        </a:custGeom>
        <a:noFill/>
        <a:ln w="19050" cap="rnd" cmpd="sng" algn="ctr">
          <a:solidFill>
            <a:schemeClr val="accent3">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9005090" y="3333964"/>
        <a:ext cx="26507" cy="26507"/>
      </dsp:txXfrm>
    </dsp:sp>
    <dsp:sp modelId="{0248C9B1-A20B-A443-B23E-4601DD7CE699}">
      <dsp:nvSpPr>
        <dsp:cNvPr id="37" name=""/>
        <dsp:cNvSpPr/>
      </dsp:nvSpPr>
      <dsp:spPr>
        <a:xfrm>
          <a:off x="9283420" y="3015872"/>
          <a:ext cx="1325380" cy="662690"/>
        </a:xfrm>
        <a:prstGeom prst="roundRect">
          <a:avLst>
            <a:gd name="adj" fmla="val 10000"/>
          </a:avLst>
        </a:prstGeom>
        <a:solidFill>
          <a:schemeClr val="accent3">
            <a:alpha val="3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t>自残自伤</a:t>
          </a:r>
        </a:p>
      </dsp:txBody>
      <dsp:txXfrm>
        <a:off x="9302829" y="3035282"/>
        <a:ext cx="1286561" cy="623871"/>
      </dsp:txXfrm>
    </dsp:sp>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r:blip="">
            <dgm:adjLst/>
          </dgm:shape>
          <dgm:presOf/>
          <dgm:constrLst/>
          <dgm:ruleLst/>
          <dgm:layoutNode name="LevelOneTextNode" styleLbl="node0">
            <dgm:varLst>
              <dgm:chPref val="3"/>
            </dgm:varLst>
            <dgm:alg type="tx"/>
            <dgm:shape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fact="0.25"/>
                      <dgm:rule type="w" fact="0.8"/>
                      <dgm:rule type="primFontSz" val="5"/>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r:blip="">
                    <dgm:adjLst/>
                  </dgm:shape>
                  <dgm:presOf/>
                  <dgm:constrLst/>
                  <dgm:ruleLst/>
                  <dgm:layoutNode name="LevelTwoTextNode">
                    <dgm:varLst>
                      <dgm:chPref val="3"/>
                    </dgm:varLst>
                    <dgm:alg type="tx"/>
                    <dgm:shape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zh-CN" altLang="en-US"/>
              <a:t>单击此处编辑母版标题样式</a:t>
            </a:r>
            <a:endParaRPr lang="en-US"/>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fld id="{78ABE3C1-DBE1-495D-B57B-2849774B866A}" type="datetimeFigureOut">
              <a:rPr lang="en-US" smtClean="0"/>
              <a:t>3/19/21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21578504"/>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带描述的全景图片">
    <p:spTree>
      <p:nvGrpSpPr>
        <p:cNvPr id="1" name=""/>
        <p:cNvGrpSpPr/>
        <p:nvPr/>
      </p:nvGrpSpPr>
      <p:grpSpPr>
        <a:xfrm>
          <a:off x="0" y="0"/>
          <a: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D6E9DEC-419B-4CC5-A080-3B06BD5A8291}" type="datetimeFigureOut">
              <a:rPr lang="en-US" smtClean="0"/>
              <a:t>3/19/21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343431779"/>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标题和描述">
    <p:spTree>
      <p:nvGrpSpPr>
        <p:cNvPr id="1" name=""/>
        <p:cNvGrpSpPr/>
        <p:nvPr/>
      </p:nvGrpSpPr>
      <p:grpSpPr>
        <a:xfrm>
          <a:off x="0" y="0"/>
          <a: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zh-CN" altLang="en-US"/>
              <a:t>单击此处编辑母版标题样式</a:t>
            </a:r>
            <a:endParaRPr lang="en-US"/>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9D6E9DEC-419B-4CC5-A080-3B06BD5A8291}" type="datetimeFigureOut">
              <a:rPr lang="en-US" smtClean="0"/>
              <a:t>3/19/21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652757888"/>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带描述的引言">
    <p:spTree>
      <p:nvGrpSpPr>
        <p:cNvPr id="1" name=""/>
        <p:cNvGrpSpPr/>
        <p:nvPr/>
      </p:nvGrpSpPr>
      <p:grpSpPr>
        <a:xfrm>
          <a:off x="0" y="0"/>
          <a: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zh-CN" altLang="en-US"/>
              <a:t>单击此处编辑母版标题样式</a:t>
            </a:r>
            <a:endParaRPr lang="en-US"/>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zh-CN" altLang="en-US"/>
              <a:t>单击此处编辑母版文本样式</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9D6E9DEC-419B-4CC5-A080-3B06BD5A8291}" type="datetimeFigureOut">
              <a:rPr lang="en-US" smtClean="0"/>
              <a:t>3/19/21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a:t>”</a:t>
            </a:r>
          </a:p>
        </p:txBody>
      </p:sp>
    </p:spTree>
    <p:extLst>
      <p:ext uri="{BB962C8B-B14F-4D97-AF65-F5344CB8AC3E}">
        <p14:creationId xmlns:p14="http://schemas.microsoft.com/office/powerpoint/2010/main" val="3537337380"/>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名片">
    <p:spTree>
      <p:nvGrpSpPr>
        <p:cNvPr id="1" name=""/>
        <p:cNvGrpSpPr/>
        <p:nvPr/>
      </p:nvGrpSpPr>
      <p:grpSpPr>
        <a:xfrm>
          <a:off x="0" y="0"/>
          <a: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zh-CN" altLang="en-US"/>
              <a:t>单击此处编辑母版标题样式</a:t>
            </a:r>
            <a:endParaRPr lang="en-US"/>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9D6E9DEC-419B-4CC5-A080-3B06BD5A8291}" type="datetimeFigureOut">
              <a:rPr lang="en-US" smtClean="0"/>
              <a:t>3/19/21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532073918"/>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3 栏">
    <p:spTree>
      <p:nvGrpSpPr>
        <p:cNvPr id="1" name=""/>
        <p:cNvGrpSpPr/>
        <p:nvPr/>
      </p:nvGrpSpPr>
      <p:grpSpPr>
        <a:xfrm>
          <a:off x="0" y="0"/>
          <a:ext cx="0" cy="0"/>
        </a:xfrm>
      </p:grpSpPr>
      <p:sp>
        <p:nvSpPr>
          <p:cNvPr id="2" name="Title 1"/>
          <p:cNvSpPr>
            <a:spLocks noGrp="1"/>
          </p:cNvSpPr>
          <p:nvPr>
            <p:ph type="title"/>
          </p:nvPr>
        </p:nvSpPr>
        <p:spPr/>
        <p:txBody>
          <a:bodyPr/>
          <a:lstStyle>
            <a:lvl1pPr>
              <a:defRPr sz="4200"/>
            </a:lvl1pPr>
          </a:lstStyle>
          <a:p>
            <a:r>
              <a:rPr lang="zh-CN" altLang="en-US"/>
              <a:t>单击此处编辑母版标题样式</a:t>
            </a:r>
            <a:endParaRPr lang="en-US"/>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cxnSp>
        <p:nvCxnSpPr>
          <p:cNvPr id="17" name="Straight Connector 16"/>
          <p:cNvCxnSpPr/>
          <p:nvPr/>
        </p:nvCxnSpPr>
        <p:spPr>
          <a:xfrm flipH="1">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D6E9DEC-419B-4CC5-A080-3B06BD5A8291}" type="datetimeFigureOut">
              <a:rPr lang="en-US" smtClean="0"/>
              <a:t>3/19/21</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394861218"/>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3 图片栏">
    <p:spTree>
      <p:nvGrpSpPr>
        <p:cNvPr id="1" name=""/>
        <p:cNvGrpSpPr/>
        <p:nvPr/>
      </p:nvGrpSpPr>
      <p:grpSpPr>
        <a:xfrm>
          <a:off x="0" y="0"/>
          <a:ext cx="0" cy="0"/>
        </a:xfrm>
      </p:grpSpPr>
      <p:sp>
        <p:nvSpPr>
          <p:cNvPr id="2" name="Title 1"/>
          <p:cNvSpPr>
            <a:spLocks noGrp="1"/>
          </p:cNvSpPr>
          <p:nvPr>
            <p:ph type="title"/>
          </p:nvPr>
        </p:nvSpPr>
        <p:spPr/>
        <p:txBody>
          <a:bodyPr/>
          <a:lstStyle>
            <a:lvl1pPr>
              <a:defRPr sz="4200"/>
            </a:lvl1pPr>
          </a:lstStyle>
          <a:p>
            <a:r>
              <a:rPr lang="zh-CN" altLang="en-US"/>
              <a:t>单击此处编辑母版标题样式</a:t>
            </a:r>
            <a:endParaRPr lang="en-US"/>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cxnSp>
        <p:nvCxnSpPr>
          <p:cNvPr id="19" name="Straight Connector 18"/>
          <p:cNvCxnSpPr/>
          <p:nvPr/>
        </p:nvCxnSpPr>
        <p:spPr>
          <a:xfrm flipH="1">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D6E9DEC-419B-4CC5-A080-3B06BD5A8291}" type="datetimeFigureOut">
              <a:rPr lang="en-US" smtClean="0"/>
              <a:t>3/19/21</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858767270"/>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nchor="t" anchorCtr="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1FA3F48C-C7C6-4055-9F49-3777875E72AE}" type="datetimeFigureOut">
              <a:rPr lang="en-US" smtClean="0"/>
              <a:t>3/19/21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70266274"/>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zh-CN" altLang="en-US"/>
              <a:t>单击此处编辑母版标题样式</a:t>
            </a:r>
            <a:endParaRPr lang="en-US"/>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6178E61D-D431-422C-9764-11DAFE33AB63}" type="datetimeFigureOut">
              <a:rPr lang="en-US" smtClean="0"/>
              <a:t>3/19/21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6745303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3"/>
          <p:cNvSpPr>
            <a:spLocks noGrp="1"/>
          </p:cNvSpPr>
          <p:nvPr>
            <p:ph type="dt" sz="half" idx="10"/>
          </p:nvPr>
        </p:nvSpPr>
        <p:spPr/>
        <p:txBody>
          <a:bodyPr/>
          <a:lstStyle/>
          <a:p>
            <a:fld id="{12DE42F4-6EEF-4EF7-8ED4-2208F0F89A08}" type="datetimeFigureOut">
              <a:rPr lang="en-US" smtClean="0"/>
              <a:t>3/19/21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790589076"/>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zh-CN" altLang="en-US"/>
              <a:t>单击此处编辑母版标题样式</a:t>
            </a:r>
            <a:endParaRPr lang="en-US"/>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30578ACC-22D6-47C1-A373-4FD133E34F3C}" type="datetimeFigureOut">
              <a:rPr lang="en-US" smtClean="0"/>
              <a:t>3/19/21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670223577"/>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nvPr>
        </p:nvSpPr>
        <p:spPr/>
        <p:txBody>
          <a:bodyPr/>
          <a:lstStyle/>
          <a:p>
            <a:fld id="{4E5A6C69-6797-4E8A-BF37-F2C3751466E9}" type="datetimeFigureOut">
              <a:rPr lang="en-US" smtClean="0"/>
              <a:t>3/19/21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61308204"/>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nvPr>
        </p:nvSpPr>
        <p:spPr/>
        <p:txBody>
          <a:bodyPr/>
          <a:lstStyle/>
          <a:p>
            <a:fld id="{D82014A1-A632-4878-A0D3-F52BA7563730}" type="datetimeFigureOut">
              <a:rPr lang="en-US" smtClean="0"/>
              <a:t>3/19/21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620877896"/>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7" name="Date Placeholder 2"/>
          <p:cNvSpPr>
            <a:spLocks noGrp="1"/>
          </p:cNvSpPr>
          <p:nvPr>
            <p:ph type="dt" sz="half" idx="10"/>
          </p:nvPr>
        </p:nvSpPr>
        <p:spPr/>
        <p:txBody>
          <a:bodyPr/>
          <a:lstStyle/>
          <a:p>
            <a:fld id="{CE99F462-093F-4566-844B-4C71F2739DA5}" type="datetimeFigureOut">
              <a:rPr lang="en-US" smtClean="0"/>
              <a:t>3/19/21</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536005729"/>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7" name="Date Placeholder 1"/>
          <p:cNvSpPr>
            <a:spLocks noGrp="1"/>
          </p:cNvSpPr>
          <p:nvPr>
            <p:ph type="dt" sz="half" idx="10"/>
          </p:nvPr>
        </p:nvSpPr>
        <p:spPr/>
        <p:txBody>
          <a:bodyPr/>
          <a:lstStyle/>
          <a:p>
            <a:fld id="{3D24A7AC-904D-4781-85BA-7D10C17ED021}" type="datetimeFigureOut">
              <a:rPr lang="en-US" smtClean="0"/>
              <a:t>3/19/21</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032159234"/>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zh-CN" altLang="en-US"/>
              <a:t>单击此处编辑母版标题样式</a:t>
            </a:r>
            <a:endParaRPr lang="en-US"/>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7" name="Date Placeholder 4"/>
          <p:cNvSpPr>
            <a:spLocks noGrp="1"/>
          </p:cNvSpPr>
          <p:nvPr>
            <p:ph type="dt" sz="half" idx="10"/>
          </p:nvPr>
        </p:nvSpPr>
        <p:spPr/>
        <p:txBody>
          <a:bodyPr/>
          <a:lstStyle/>
          <a:p>
            <a:fld id="{E331444B-B92B-4E27-8C94-BB93EAF5CB18}" type="datetimeFigureOut">
              <a:rPr lang="en-US" smtClean="0"/>
              <a:t>3/19/21</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050813018"/>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63EFA5E-FA76-400D-B3DC-F0BA90E6D107}" type="datetimeFigureOut">
              <a:rPr lang="en-US" smtClean="0"/>
              <a:t>3/19/21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298419018"/>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image" Target="../media/image1.png" /><Relationship Id="rId19" Type="http://schemas.openxmlformats.org/officeDocument/2006/relationships/image" Target="../media/image2.png" /><Relationship Id="rId2" Type="http://schemas.openxmlformats.org/officeDocument/2006/relationships/slideLayout" Target="../slideLayouts/slideLayout2.xml" /><Relationship Id="rId20" Type="http://schemas.openxmlformats.org/officeDocument/2006/relationships/image" Target="../media/image3.png" /><Relationship Id="rId21" Type="http://schemas.openxmlformats.org/officeDocument/2006/relationships/image" Target="../media/image4.png" /><Relationship Id="rId22"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pic>
        <p:nvPicPr>
          <p:cNvPr id="8" name="Picture 7"/>
          <p:cNvPicPr>
            <a:picLocks noChangeAspect="1"/>
          </p:cNvPicPr>
          <p:nvPr/>
        </p:nvPicPr>
        <p:blipFill>
          <a:blip r:embed="rId18">
            <a:extLst>
              <a:ext uri="{28A0092B-C50C-407E-A947-70E740481C1C}">
                <a14:useLocalDpi xmlns:a14="http://schemas.microsoft.com/office/drawing/2010/main" val="0"/>
              </a:ext>
            </a:extLst>
          </a:blip>
          <a:srcRect l="3613"/>
          <a:stretch>
            <a:fillRect/>
          </a:stretch>
        </p:blipFill>
        <p:spPr>
          <a:xfrm>
            <a:off x="0" y="2669685"/>
            <a:ext cx="4037012" cy="4188315"/>
          </a:xfrm>
          <a:prstGeom prst="rect">
            <a:avLst/>
          </a:prstGeom>
        </p:spPr>
      </p:pic>
      <p:pic>
        <p:nvPicPr>
          <p:cNvPr id="7" name="Picture 6"/>
          <p:cNvPicPr>
            <a:picLocks noChangeAspect="1"/>
          </p:cNvPicPr>
          <p:nvPr/>
        </p:nvPicPr>
        <p:blipFill>
          <a:blip r:embed="rId19">
            <a:extLst>
              <a:ext uri="{28A0092B-C50C-407E-A947-70E740481C1C}">
                <a14:useLocalDpi xmlns:a14="http://schemas.microsoft.com/office/drawing/2010/main" val="0"/>
              </a:ext>
            </a:extLst>
          </a:blip>
          <a:srcRect l="35640"/>
          <a:stretch>
            <a:fillRect/>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p:txBody>
      </p:sp>
      <p:pic>
        <p:nvPicPr>
          <p:cNvPr id="9" name="Picture 8"/>
          <p:cNvPicPr>
            <a:picLocks noChangeAspect="1"/>
          </p:cNvPicPr>
          <p:nvPr/>
        </p:nvPicPr>
        <p:blipFill>
          <a:blip r:embed="rId20">
            <a:extLst>
              <a:ext uri="{28A0092B-C50C-407E-A947-70E740481C1C}">
                <a14:useLocalDpi xmlns:a14="http://schemas.microsoft.com/office/drawing/2010/main" val="0"/>
              </a:ext>
            </a:extLst>
          </a:blip>
          <a:srcRect t="28813"/>
          <a:stretch>
            <a:fillRect/>
          </a:stretch>
        </p:blipFill>
        <p:spPr>
          <a:xfrm>
            <a:off x="7999412" y="0"/>
            <a:ext cx="1603387" cy="1141407"/>
          </a:xfrm>
          <a:prstGeom prst="rect">
            <a:avLst/>
          </a:prstGeom>
        </p:spPr>
      </p:pic>
      <p:pic>
        <p:nvPicPr>
          <p:cNvPr id="10" name="Picture 9"/>
          <p:cNvPicPr>
            <a:picLocks noChangeAspect="1"/>
          </p:cNvPicPr>
          <p:nvPr/>
        </p:nvPicPr>
        <p:blipFill>
          <a:blip r:embed="rId21">
            <a:extLst>
              <a:ext uri="{28A0092B-C50C-407E-A947-70E740481C1C}">
                <a14:useLocalDpi xmlns:a14="http://schemas.microsoft.com/office/drawing/2010/main" val="0"/>
              </a:ext>
            </a:extLst>
          </a:blip>
          <a:srcRect b="23320"/>
          <a:stretch>
            <a:fillRect/>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p:txBody>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zh-CN" altLang="en-US"/>
              <a:t>单击此处编辑母版标题样式</a:t>
            </a:r>
            <a:endParaRPr lang="en-US"/>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9D6E9DEC-419B-4CC5-A080-3B06BD5A8291}" type="datetimeFigureOut">
              <a:rPr lang="en-US" smtClean="0"/>
              <a:t>3/19/21</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6D22F896-40B5-4ADD-8801-0D06FADFA095}" type="slidenum">
              <a:rPr lang="en-US" smtClean="0"/>
              <a:t>‹#›</a:t>
            </a:fld>
            <a:endParaRPr lang="en-US"/>
          </a:p>
        </p:txBody>
      </p:sp>
    </p:spTree>
    <p:extLst>
      <p:ext uri="{BB962C8B-B14F-4D97-AF65-F5344CB8AC3E}">
        <p14:creationId xmlns:p14="http://schemas.microsoft.com/office/powerpoint/2010/main" val="2503758644"/>
      </p:ext>
    </p:extLst>
  </p:cSld>
  <p:clrMap bg1="dk1" tx1="lt1" bg2="dk2" tx2="lt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Lst>
  <p:transition/>
  <p:timing/>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ct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ct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ct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ct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ct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ct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ct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ct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microsoft.com/office/2007/relationships/diagramDrawing" Target="../diagrams/drawing1.xml" /><Relationship Id="rId3" Type="http://schemas.openxmlformats.org/officeDocument/2006/relationships/diagramData" Target="../diagrams/data1.xml" /><Relationship Id="rId4" Type="http://schemas.openxmlformats.org/officeDocument/2006/relationships/diagramLayout" Target="../diagrams/layout1.xml" /><Relationship Id="rId5" Type="http://schemas.openxmlformats.org/officeDocument/2006/relationships/diagramQuickStyle" Target="../diagrams/quickStyle1.xml" /><Relationship Id="rId6" Type="http://schemas.openxmlformats.org/officeDocument/2006/relationships/diagramColors" Target="../diagrams/colors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A6BEE23F-33CE-5042-9700-5A3F23B9504D}"/>
              </a:ext>
            </a:extLst>
          </p:cNvPr>
          <p:cNvSpPr>
            <a:spLocks noGrp="1"/>
          </p:cNvSpPr>
          <p:nvPr>
            <p:ph type="ctrTitle"/>
          </p:nvPr>
        </p:nvSpPr>
        <p:spPr/>
        <p:txBody>
          <a:bodyPr/>
          <a:lstStyle/>
          <a:p>
            <a:r>
              <a:rPr kumimoji="1" lang="zh-CN" altLang="en-US"/>
              <a:t>阿</a:t>
            </a:r>
            <a:r>
              <a:rPr kumimoji="1" lang="en-US" altLang="zh-CN">
                <a:latin typeface="American Typewriter" panose="02090604020004020304" pitchFamily="18" charset="0"/>
              </a:rPr>
              <a:t>Q</a:t>
            </a:r>
            <a:r>
              <a:rPr kumimoji="1" lang="zh-CN" altLang="en-US"/>
              <a:t>正传</a:t>
            </a:r>
          </a:p>
        </p:txBody>
      </p:sp>
      <p:sp>
        <p:nvSpPr>
          <p:cNvPr id="3" name="副标题 2">
            <a:extLst>
              <a:ext uri="{FF2B5EF4-FFF2-40B4-BE49-F238E27FC236}">
                <a16:creationId xmlns:a16="http://schemas.microsoft.com/office/drawing/2014/main" id="{AC86F4AD-87AD-2544-8006-EB5F6DCF3FAC}"/>
              </a:ext>
            </a:extLst>
          </p:cNvPr>
          <p:cNvSpPr>
            <a:spLocks noGrp="1"/>
          </p:cNvSpPr>
          <p:nvPr>
            <p:ph type="subTitle" idx="1"/>
          </p:nvPr>
        </p:nvSpPr>
        <p:spPr/>
        <p:txBody>
          <a:bodyPr/>
          <a:lstStyle/>
          <a:p>
            <a:r>
              <a:rPr kumimoji="1" lang="zh-CN" altLang="en-US"/>
              <a:t>鲁迅</a:t>
            </a:r>
          </a:p>
        </p:txBody>
      </p:sp>
    </p:spTree>
    <p:extLst>
      <p:ext uri="{BB962C8B-B14F-4D97-AF65-F5344CB8AC3E}">
        <p14:creationId xmlns:p14="http://schemas.microsoft.com/office/powerpoint/2010/main" val="2249294831"/>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284E9BD9-B660-7943-B8DB-E1411F44B862}"/>
              </a:ext>
            </a:extLst>
          </p:cNvPr>
          <p:cNvSpPr>
            <a:spLocks noGrp="1"/>
          </p:cNvSpPr>
          <p:nvPr>
            <p:ph type="title"/>
          </p:nvPr>
        </p:nvSpPr>
        <p:spPr/>
        <p:txBody>
          <a:bodyPr/>
          <a:lstStyle/>
          <a:p>
            <a:r>
              <a:rPr kumimoji="1" lang="zh-CN" altLang="en-US"/>
              <a:t>阿</a:t>
            </a:r>
            <a:r>
              <a:rPr kumimoji="1" lang="en-US" altLang="zh-CN"/>
              <a:t>Q</a:t>
            </a:r>
            <a:r>
              <a:rPr kumimoji="1" lang="zh-CN" altLang="en-US"/>
              <a:t>形象的普遍意义</a:t>
            </a:r>
          </a:p>
        </p:txBody>
      </p:sp>
      <p:sp>
        <p:nvSpPr>
          <p:cNvPr id="3" name="内容占位符 2">
            <a:extLst>
              <a:ext uri="{FF2B5EF4-FFF2-40B4-BE49-F238E27FC236}">
                <a16:creationId xmlns:a16="http://schemas.microsoft.com/office/drawing/2014/main" id="{D014F6DF-7CFA-8A42-9CE9-F96D87F554F1}"/>
              </a:ext>
            </a:extLst>
          </p:cNvPr>
          <p:cNvSpPr>
            <a:spLocks noGrp="1"/>
          </p:cNvSpPr>
          <p:nvPr>
            <p:ph idx="1"/>
          </p:nvPr>
        </p:nvSpPr>
        <p:spPr/>
        <p:txBody>
          <a:bodyPr>
            <a:normAutofit/>
          </a:bodyPr>
          <a:lstStyle/>
          <a:p>
            <a:r>
              <a:rPr kumimoji="1" lang="zh-CN" altLang="en-US" sz="2400"/>
              <a:t>茅盾：“我读这篇小说的时候，总觉得阿</a:t>
            </a:r>
            <a:r>
              <a:rPr kumimoji="1" lang="en-US" altLang="zh-CN" sz="2400"/>
              <a:t>Q</a:t>
            </a:r>
            <a:r>
              <a:rPr kumimoji="1" lang="zh-CN" altLang="en-US" sz="2400"/>
              <a:t>这人很是面熟，是呵，他是中国人品性的结晶呀。”</a:t>
            </a:r>
            <a:endParaRPr kumimoji="1" lang="en-US" altLang="zh-CN" sz="2400"/>
          </a:p>
          <a:p>
            <a:r>
              <a:rPr kumimoji="1" lang="zh-CN" altLang="en-US" sz="2400"/>
              <a:t>茅盾</a:t>
            </a:r>
            <a:r>
              <a:rPr kumimoji="1" lang="en-US" altLang="zh-CN" sz="2400"/>
              <a:t>《</a:t>
            </a:r>
            <a:r>
              <a:rPr kumimoji="1" lang="zh-CN" altLang="en-US" sz="2400"/>
              <a:t>读</a:t>
            </a:r>
            <a:r>
              <a:rPr kumimoji="1" lang="en-US" altLang="zh-CN" sz="2400"/>
              <a:t>&lt;</a:t>
            </a:r>
            <a:r>
              <a:rPr kumimoji="1" lang="zh-CN" altLang="en-US" sz="2400"/>
              <a:t>呐喊</a:t>
            </a:r>
            <a:r>
              <a:rPr kumimoji="1" lang="en-US" altLang="zh-CN" sz="2400"/>
              <a:t>&gt;》</a:t>
            </a:r>
            <a:r>
              <a:rPr kumimoji="1" lang="zh-CN" altLang="en-US" sz="2400"/>
              <a:t>：“我又觉得‘阿</a:t>
            </a:r>
            <a:r>
              <a:rPr kumimoji="1" lang="en-US" altLang="zh-CN" sz="2400"/>
              <a:t>Q</a:t>
            </a:r>
            <a:r>
              <a:rPr kumimoji="1" lang="zh-CN" altLang="en-US" sz="2400"/>
              <a:t>相’未必全然是中国民族所特具，似乎这也是人类的普通弱点的一种。”</a:t>
            </a:r>
            <a:endParaRPr kumimoji="1" lang="en-US" altLang="zh-CN" sz="2400"/>
          </a:p>
          <a:p>
            <a:endParaRPr kumimoji="1" lang="en-US" altLang="zh-CN" sz="2400"/>
          </a:p>
          <a:p>
            <a:r>
              <a:rPr kumimoji="1" lang="zh-CN" altLang="en-US" sz="2400"/>
              <a:t>作家张天翼</a:t>
            </a:r>
            <a:r>
              <a:rPr kumimoji="1" lang="en-US" altLang="zh-CN" sz="2400"/>
              <a:t>《</a:t>
            </a:r>
            <a:r>
              <a:rPr kumimoji="1" lang="zh-CN" altLang="en-US" sz="2400"/>
              <a:t>论</a:t>
            </a:r>
            <a:r>
              <a:rPr kumimoji="1" lang="en-US" altLang="zh-CN" sz="2400"/>
              <a:t>〈</a:t>
            </a:r>
            <a:r>
              <a:rPr kumimoji="1" lang="zh-CN" altLang="en-US" sz="2400"/>
              <a:t>阿</a:t>
            </a:r>
            <a:r>
              <a:rPr kumimoji="1" lang="en-US" altLang="zh-CN" sz="2400"/>
              <a:t>Q</a:t>
            </a:r>
            <a:r>
              <a:rPr kumimoji="1" lang="zh-CN" altLang="en-US" sz="2400"/>
              <a:t>正传</a:t>
            </a:r>
            <a:r>
              <a:rPr kumimoji="1" lang="en-US" altLang="zh-CN" sz="2400"/>
              <a:t>〉》</a:t>
            </a:r>
            <a:r>
              <a:rPr kumimoji="1" lang="zh-CN" altLang="en-US" sz="2400"/>
              <a:t>：“我们民族中的这每一个分子，都把自身检验一下，看你还带有阿</a:t>
            </a:r>
            <a:r>
              <a:rPr kumimoji="1" lang="en-US" altLang="zh-CN" sz="2400"/>
              <a:t>Q</a:t>
            </a:r>
            <a:r>
              <a:rPr kumimoji="1" lang="zh-CN" altLang="en-US" sz="2400"/>
              <a:t>灵魂原子没有</a:t>
            </a:r>
            <a:r>
              <a:rPr kumimoji="1" lang="en-US" altLang="zh-CN" sz="2400"/>
              <a:t>……</a:t>
            </a:r>
            <a:r>
              <a:rPr kumimoji="1" lang="zh-CN" altLang="en-US" sz="2400"/>
              <a:t>一定要勇于正视我们自身上的缺点和毛病，一定要洗涤我们的灵魂。”</a:t>
            </a:r>
          </a:p>
        </p:txBody>
      </p:sp>
    </p:spTree>
    <p:extLst>
      <p:ext uri="{BB962C8B-B14F-4D97-AF65-F5344CB8AC3E}">
        <p14:creationId xmlns:p14="http://schemas.microsoft.com/office/powerpoint/2010/main" val="3186919650"/>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a:extLst>
              <a:ext uri="{FF2B5EF4-FFF2-40B4-BE49-F238E27FC236}">
                <a16:creationId xmlns:a16="http://schemas.microsoft.com/office/drawing/2014/main" id="{12323D0E-05AB-CF42-8A39-1F8E63830EEB}"/>
              </a:ext>
            </a:extLst>
          </p:cNvPr>
          <p:cNvSpPr txBox="1"/>
          <p:nvPr/>
        </p:nvSpPr>
        <p:spPr>
          <a:xfrm>
            <a:off x="505476" y="449455"/>
            <a:ext cx="5989982" cy="584775"/>
          </a:xfrm>
          <a:prstGeom prst="rect">
            <a:avLst/>
          </a:prstGeom>
          <a:noFill/>
        </p:spPr>
        <p:txBody>
          <a:bodyPr wrap="square" rtlCol="0">
            <a:spAutoFit/>
          </a:bodyPr>
          <a:lstStyle/>
          <a:p>
            <a:pPr lvl="0">
              <a:spcBef>
                <a:spcPts val="1000"/>
              </a:spcBef>
              <a:buClr>
                <a:srgbClr val="1E5155">
                  <a:lumMod val="40000"/>
                  <a:lumOff val="60000"/>
                </a:srgbClr>
              </a:buClr>
              <a:buSzPct val="80000"/>
            </a:pPr>
            <a:r>
              <a:rPr lang="zh-CN" altLang="en-US" sz="3200">
                <a:solidFill>
                  <a:srgbClr val="FFFF00"/>
                </a:solidFill>
                <a:cs typeface="+mj-cs"/>
              </a:rPr>
              <a:t>“优胜记略”与“续优胜记略”</a:t>
            </a:r>
            <a:endParaRPr lang="en-US" altLang="zh-CN" sz="3200">
              <a:solidFill>
                <a:srgbClr val="FFFF00"/>
              </a:solidFill>
              <a:cs typeface="+mj-cs"/>
            </a:endParaRPr>
          </a:p>
        </p:txBody>
      </p:sp>
      <p:sp>
        <p:nvSpPr>
          <p:cNvPr id="6" name="内容占位符 2">
            <a:extLst>
              <a:ext uri="{FF2B5EF4-FFF2-40B4-BE49-F238E27FC236}">
                <a16:creationId xmlns:a16="http://schemas.microsoft.com/office/drawing/2014/main" id="{3650CD39-9C6D-3C41-ACD2-D16CF61ED34F}"/>
              </a:ext>
            </a:extLst>
          </p:cNvPr>
          <p:cNvSpPr>
            <a:spLocks noGrp="1"/>
          </p:cNvSpPr>
          <p:nvPr>
            <p:ph idx="1"/>
          </p:nvPr>
        </p:nvSpPr>
        <p:spPr>
          <a:xfrm>
            <a:off x="1872628" y="1034230"/>
            <a:ext cx="8946541" cy="4195481"/>
          </a:xfrm>
        </p:spPr>
        <p:txBody>
          <a:bodyPr>
            <a:normAutofit/>
          </a:bodyPr>
          <a:lstStyle/>
          <a:p>
            <a:r>
              <a:rPr kumimoji="1" lang="zh-CN" altLang="en-US" sz="2800"/>
              <a:t>阿</a:t>
            </a:r>
            <a:r>
              <a:rPr kumimoji="1" lang="en-US" altLang="zh-CN" sz="2800"/>
              <a:t>Q</a:t>
            </a:r>
            <a:r>
              <a:rPr kumimoji="1" lang="zh-CN" altLang="en-US" sz="2800"/>
              <a:t>有过哪些“优胜”？他“优胜”的原因是什么？</a:t>
            </a:r>
          </a:p>
        </p:txBody>
      </p:sp>
      <p:graphicFrame>
        <p:nvGraphicFramePr>
          <p:cNvPr id="7" name="表格 6">
            <a:extLst>
              <a:ext uri="{FF2B5EF4-FFF2-40B4-BE49-F238E27FC236}">
                <a16:creationId xmlns:a16="http://schemas.microsoft.com/office/drawing/2014/main" id="{04F5F0AA-A05A-A14A-8C50-36BB73FFFA4B}"/>
              </a:ext>
            </a:extLst>
          </p:cNvPr>
          <p:cNvGraphicFramePr>
            <a:graphicFrameLocks noGrp="1"/>
          </p:cNvGraphicFramePr>
          <p:nvPr>
            <p:extLst>
              <p:ext uri="{D42A27DB-BD31-4B8C-83A1-F6EECF244321}">
                <p14:modId xmlns:p14="http://schemas.microsoft.com/office/powerpoint/2010/main" val="1738068051"/>
              </p:ext>
            </p:extLst>
          </p:nvPr>
        </p:nvGraphicFramePr>
        <p:xfrm>
          <a:off x="1128156" y="1628289"/>
          <a:ext cx="9309970" cy="4658650"/>
        </p:xfrm>
        <a:graphic>
          <a:graphicData uri="http://schemas.openxmlformats.org/drawingml/2006/table">
            <a:tbl>
              <a:tblPr firstRow="1" bandRow="1">
                <a:tableStyleId>{7DF18680-E054-41AD-8BC1-D1AEF772440D}</a:tableStyleId>
              </a:tblPr>
              <a:tblGrid>
                <a:gridCol w="1947553">
                  <a:extLst>
                    <a:ext uri="{9D8B030D-6E8A-4147-A177-3AD203B41FA5}">
                      <a16:colId xmlns:a16="http://schemas.microsoft.com/office/drawing/2014/main" val="1617752671"/>
                    </a:ext>
                  </a:extLst>
                </a:gridCol>
                <a:gridCol w="2113907">
                  <a:extLst>
                    <a:ext uri="{9D8B030D-6E8A-4147-A177-3AD203B41FA5}">
                      <a16:colId xmlns:a16="http://schemas.microsoft.com/office/drawing/2014/main" val="2198309136"/>
                    </a:ext>
                  </a:extLst>
                </a:gridCol>
                <a:gridCol w="2821546">
                  <a:extLst>
                    <a:ext uri="{9D8B030D-6E8A-4147-A177-3AD203B41FA5}">
                      <a16:colId xmlns:a16="http://schemas.microsoft.com/office/drawing/2014/main" val="1875867632"/>
                    </a:ext>
                  </a:extLst>
                </a:gridCol>
                <a:gridCol w="2426964">
                  <a:extLst>
                    <a:ext uri="{9D8B030D-6E8A-4147-A177-3AD203B41FA5}">
                      <a16:colId xmlns:a16="http://schemas.microsoft.com/office/drawing/2014/main" val="4291197837"/>
                    </a:ext>
                  </a:extLst>
                </a:gridCol>
              </a:tblGrid>
              <a:tr h="334533">
                <a:tc>
                  <a:txBody>
                    <a:bodyPr vert="horz" wrap="square"/>
                    <a:lstStyle/>
                    <a:p>
                      <a:pPr algn="just"/>
                      <a:r>
                        <a:rPr lang="en-US" sz="1400" kern="100">
                          <a:effectLst/>
                        </a:rPr>
                        <a:t>“</a:t>
                      </a:r>
                      <a:r>
                        <a:rPr lang="zh-CN" sz="1400" kern="100">
                          <a:effectLst/>
                        </a:rPr>
                        <a:t>优胜</a:t>
                      </a:r>
                      <a:r>
                        <a:rPr lang="en-US" sz="1400" kern="100">
                          <a:effectLst/>
                        </a:rPr>
                        <a:t>”</a:t>
                      </a:r>
                      <a:r>
                        <a:rPr lang="zh-CN" sz="1400" kern="100">
                          <a:effectLst/>
                        </a:rPr>
                        <a:t>的对象</a:t>
                      </a:r>
                      <a:r>
                        <a:rPr lang="zh-CN" altLang="en-US" sz="1400" kern="100">
                          <a:effectLst/>
                        </a:rPr>
                        <a:t>   </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r>
                        <a:rPr lang="en-US" sz="1400" kern="100">
                          <a:effectLst/>
                        </a:rPr>
                        <a:t>“</a:t>
                      </a:r>
                      <a:r>
                        <a:rPr lang="zh-CN" sz="1400" kern="100">
                          <a:effectLst/>
                        </a:rPr>
                        <a:t>优胜</a:t>
                      </a:r>
                      <a:r>
                        <a:rPr lang="en-US" sz="1400" kern="100">
                          <a:effectLst/>
                        </a:rPr>
                        <a:t>”</a:t>
                      </a:r>
                      <a:r>
                        <a:rPr lang="zh-CN" sz="1400" kern="100">
                          <a:effectLst/>
                        </a:rPr>
                        <a:t>的标志</a:t>
                      </a:r>
                      <a:r>
                        <a:rPr lang="en-US" sz="1400" kern="100">
                          <a:effectLst/>
                        </a:rPr>
                        <a:t>/</a:t>
                      </a:r>
                      <a:r>
                        <a:rPr lang="zh-CN" sz="1400" kern="100">
                          <a:effectLst/>
                        </a:rPr>
                        <a:t>具体内容</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r>
                        <a:rPr lang="en-US" sz="1400" kern="100">
                          <a:effectLst/>
                        </a:rPr>
                        <a:t>“</a:t>
                      </a:r>
                      <a:r>
                        <a:rPr lang="zh-CN" sz="1400" kern="100">
                          <a:effectLst/>
                        </a:rPr>
                        <a:t>优胜</a:t>
                      </a:r>
                      <a:r>
                        <a:rPr lang="en-US" sz="1400" kern="100">
                          <a:effectLst/>
                        </a:rPr>
                        <a:t>”</a:t>
                      </a:r>
                      <a:r>
                        <a:rPr lang="zh-CN" sz="1400" kern="100">
                          <a:effectLst/>
                        </a:rPr>
                        <a:t>的原因（方法）</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ctr"/>
                      <a:r>
                        <a:rPr lang="zh-CN" sz="1400" kern="100">
                          <a:effectLst/>
                        </a:rPr>
                        <a:t>心理特征</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736304838"/>
                  </a:ext>
                </a:extLst>
              </a:tr>
              <a:tr h="412243">
                <a:tc>
                  <a:txBody>
                    <a:bodyPr vert="horz" wrap="square"/>
                    <a:lstStyle/>
                    <a:p>
                      <a:pPr algn="just"/>
                      <a:r>
                        <a:rPr lang="zh-CN" sz="1400" kern="100">
                          <a:effectLst/>
                        </a:rPr>
                        <a:t>发生口角的人</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r>
                        <a:rPr lang="zh-CN" sz="1400" kern="100">
                          <a:effectLst/>
                        </a:rPr>
                        <a:t>我们先前</a:t>
                      </a:r>
                      <a:r>
                        <a:rPr lang="en-US" sz="1400" kern="100">
                          <a:effectLst/>
                        </a:rPr>
                        <a:t>——</a:t>
                      </a:r>
                      <a:r>
                        <a:rPr lang="zh-CN" sz="1400" kern="100">
                          <a:effectLst/>
                        </a:rPr>
                        <a:t>比你阔多了</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r>
                        <a:rPr lang="zh-CN" sz="1400" kern="100">
                          <a:effectLst/>
                        </a:rPr>
                        <a:t>用凭空虚构的</a:t>
                      </a:r>
                      <a:r>
                        <a:rPr lang="en-US" sz="1400" kern="100">
                          <a:effectLst/>
                          <a:latin typeface="SimSun" panose="02010600030101010101" pitchFamily="2" charset="-122"/>
                          <a:ea typeface="SimSun" panose="02010600030101010101" pitchFamily="2" charset="-122"/>
                        </a:rPr>
                        <a:t>“</a:t>
                      </a:r>
                      <a:r>
                        <a:rPr lang="zh-CN" sz="1400" kern="100">
                          <a:effectLst/>
                          <a:latin typeface="SimSun" panose="02010600030101010101" pitchFamily="2" charset="-122"/>
                          <a:ea typeface="SimSun" panose="02010600030101010101" pitchFamily="2" charset="-122"/>
                        </a:rPr>
                        <a:t>阔气</a:t>
                      </a:r>
                      <a:r>
                        <a:rPr lang="en-US" sz="1400" kern="100">
                          <a:effectLst/>
                          <a:latin typeface="SimSun" panose="02010600030101010101" pitchFamily="2" charset="-122"/>
                          <a:ea typeface="SimSun" panose="02010600030101010101" pitchFamily="2" charset="-122"/>
                        </a:rPr>
                        <a:t>”</a:t>
                      </a:r>
                      <a:r>
                        <a:rPr lang="zh-CN" sz="1400" kern="100">
                          <a:effectLst/>
                        </a:rPr>
                        <a:t>压倒别人</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r>
                        <a:rPr lang="zh-CN" sz="1400" kern="100">
                          <a:effectLst/>
                        </a:rPr>
                        <a:t>要强、不甘示弱、自欺欺人</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3231083725"/>
                  </a:ext>
                </a:extLst>
              </a:tr>
              <a:tr h="441625">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3458508343"/>
                  </a:ext>
                </a:extLst>
              </a:tr>
              <a:tr h="432690">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1165781006"/>
                  </a:ext>
                </a:extLst>
              </a:tr>
              <a:tr h="397370">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3905704579"/>
                  </a:ext>
                </a:extLst>
              </a:tr>
              <a:tr h="426752">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4188422734"/>
                  </a:ext>
                </a:extLst>
              </a:tr>
              <a:tr h="456135">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3793760994"/>
                  </a:ext>
                </a:extLst>
              </a:tr>
              <a:tr h="432690">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1754217424"/>
                  </a:ext>
                </a:extLst>
              </a:tr>
              <a:tr h="432690">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340114004"/>
                  </a:ext>
                </a:extLst>
              </a:tr>
              <a:tr h="576920">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3658316523"/>
                  </a:ext>
                </a:extLst>
              </a:tr>
              <a:tr h="315002">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1788012925"/>
                  </a:ext>
                </a:extLst>
              </a:tr>
            </a:tbl>
          </a:graphicData>
        </a:graphic>
      </p:graphicFrame>
      <p:sp>
        <p:nvSpPr>
          <p:cNvPr id="8" name="文本框 7">
            <a:extLst>
              <a:ext uri="{FF2B5EF4-FFF2-40B4-BE49-F238E27FC236}">
                <a16:creationId xmlns:a16="http://schemas.microsoft.com/office/drawing/2014/main" id="{A1E3EED7-F919-6C45-A0E8-4FE7F9404D78}"/>
              </a:ext>
            </a:extLst>
          </p:cNvPr>
          <p:cNvSpPr txBox="1"/>
          <p:nvPr/>
        </p:nvSpPr>
        <p:spPr>
          <a:xfrm>
            <a:off x="926275" y="1698171"/>
            <a:ext cx="184731" cy="369332"/>
          </a:xfrm>
          <a:prstGeom prst="rect">
            <a:avLst/>
          </a:prstGeom>
          <a:noFill/>
        </p:spPr>
        <p:txBody>
          <a:bodyPr wrap="none" rtlCol="0">
            <a:spAutoFit/>
          </a:bodyPr>
          <a:lstStyle/>
          <a:p>
            <a:endParaRPr kumimoji="1" lang="zh-CN" altLang="en-US"/>
          </a:p>
        </p:txBody>
      </p:sp>
    </p:spTree>
    <p:extLst>
      <p:ext uri="{BB962C8B-B14F-4D97-AF65-F5344CB8AC3E}">
        <p14:creationId xmlns:p14="http://schemas.microsoft.com/office/powerpoint/2010/main" val="3594273452"/>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a:extLst>
              <a:ext uri="{FF2B5EF4-FFF2-40B4-BE49-F238E27FC236}">
                <a16:creationId xmlns:a16="http://schemas.microsoft.com/office/drawing/2014/main" id="{12323D0E-05AB-CF42-8A39-1F8E63830EEB}"/>
              </a:ext>
            </a:extLst>
          </p:cNvPr>
          <p:cNvSpPr txBox="1"/>
          <p:nvPr/>
        </p:nvSpPr>
        <p:spPr>
          <a:xfrm>
            <a:off x="505476" y="449455"/>
            <a:ext cx="5989982" cy="584775"/>
          </a:xfrm>
          <a:prstGeom prst="rect">
            <a:avLst/>
          </a:prstGeom>
          <a:noFill/>
        </p:spPr>
        <p:txBody>
          <a:bodyPr wrap="square" rtlCol="0">
            <a:spAutoFit/>
          </a:bodyPr>
          <a:lstStyle/>
          <a:p>
            <a:pPr lvl="0">
              <a:spcBef>
                <a:spcPts val="1000"/>
              </a:spcBef>
              <a:buClr>
                <a:srgbClr val="1E5155">
                  <a:lumMod val="40000"/>
                  <a:lumOff val="60000"/>
                </a:srgbClr>
              </a:buClr>
              <a:buSzPct val="80000"/>
            </a:pPr>
            <a:r>
              <a:rPr lang="zh-CN" altLang="en-US" sz="3200">
                <a:solidFill>
                  <a:srgbClr val="FFFF00"/>
                </a:solidFill>
                <a:cs typeface="+mj-cs"/>
              </a:rPr>
              <a:t>“优胜记略”与“续优胜记略”</a:t>
            </a:r>
            <a:endParaRPr lang="en-US" altLang="zh-CN" sz="3200">
              <a:solidFill>
                <a:srgbClr val="FFFF00"/>
              </a:solidFill>
              <a:cs typeface="+mj-cs"/>
            </a:endParaRPr>
          </a:p>
        </p:txBody>
      </p:sp>
      <p:sp>
        <p:nvSpPr>
          <p:cNvPr id="6" name="内容占位符 2">
            <a:extLst>
              <a:ext uri="{FF2B5EF4-FFF2-40B4-BE49-F238E27FC236}">
                <a16:creationId xmlns:a16="http://schemas.microsoft.com/office/drawing/2014/main" id="{3650CD39-9C6D-3C41-ACD2-D16CF61ED34F}"/>
              </a:ext>
            </a:extLst>
          </p:cNvPr>
          <p:cNvSpPr>
            <a:spLocks noGrp="1"/>
          </p:cNvSpPr>
          <p:nvPr>
            <p:ph idx="1"/>
          </p:nvPr>
        </p:nvSpPr>
        <p:spPr>
          <a:xfrm>
            <a:off x="1872628" y="1034230"/>
            <a:ext cx="8946541" cy="4195481"/>
          </a:xfrm>
        </p:spPr>
        <p:txBody>
          <a:bodyPr>
            <a:normAutofit/>
          </a:bodyPr>
          <a:lstStyle/>
          <a:p>
            <a:r>
              <a:rPr kumimoji="1" lang="zh-CN" altLang="en-US" sz="2800"/>
              <a:t>阿</a:t>
            </a:r>
            <a:r>
              <a:rPr kumimoji="1" lang="en-US" altLang="zh-CN" sz="2800"/>
              <a:t>Q</a:t>
            </a:r>
            <a:r>
              <a:rPr kumimoji="1" lang="zh-CN" altLang="en-US" sz="2800"/>
              <a:t>有过哪些“优胜”？他“优胜”的原因是什么？</a:t>
            </a:r>
          </a:p>
        </p:txBody>
      </p:sp>
      <p:graphicFrame>
        <p:nvGraphicFramePr>
          <p:cNvPr id="7" name="表格 6">
            <a:extLst>
              <a:ext uri="{FF2B5EF4-FFF2-40B4-BE49-F238E27FC236}">
                <a16:creationId xmlns:a16="http://schemas.microsoft.com/office/drawing/2014/main" id="{04F5F0AA-A05A-A14A-8C50-36BB73FFFA4B}"/>
              </a:ext>
            </a:extLst>
          </p:cNvPr>
          <p:cNvGraphicFramePr>
            <a:graphicFrameLocks noGrp="1"/>
          </p:cNvGraphicFramePr>
          <p:nvPr>
            <p:extLst>
              <p:ext uri="{D42A27DB-BD31-4B8C-83A1-F6EECF244321}">
                <p14:modId xmlns:p14="http://schemas.microsoft.com/office/powerpoint/2010/main" val="4125408084"/>
              </p:ext>
            </p:extLst>
          </p:nvPr>
        </p:nvGraphicFramePr>
        <p:xfrm>
          <a:off x="1128156" y="1628289"/>
          <a:ext cx="9309970" cy="4658650"/>
        </p:xfrm>
        <a:graphic>
          <a:graphicData uri="http://schemas.openxmlformats.org/drawingml/2006/table">
            <a:tbl>
              <a:tblPr firstRow="1" bandRow="1">
                <a:tableStyleId>{7DF18680-E054-41AD-8BC1-D1AEF772440D}</a:tableStyleId>
              </a:tblPr>
              <a:tblGrid>
                <a:gridCol w="1947553">
                  <a:extLst>
                    <a:ext uri="{9D8B030D-6E8A-4147-A177-3AD203B41FA5}">
                      <a16:colId xmlns:a16="http://schemas.microsoft.com/office/drawing/2014/main" val="1617752671"/>
                    </a:ext>
                  </a:extLst>
                </a:gridCol>
                <a:gridCol w="2113907">
                  <a:extLst>
                    <a:ext uri="{9D8B030D-6E8A-4147-A177-3AD203B41FA5}">
                      <a16:colId xmlns:a16="http://schemas.microsoft.com/office/drawing/2014/main" val="2198309136"/>
                    </a:ext>
                  </a:extLst>
                </a:gridCol>
                <a:gridCol w="2821546">
                  <a:extLst>
                    <a:ext uri="{9D8B030D-6E8A-4147-A177-3AD203B41FA5}">
                      <a16:colId xmlns:a16="http://schemas.microsoft.com/office/drawing/2014/main" val="1875867632"/>
                    </a:ext>
                  </a:extLst>
                </a:gridCol>
                <a:gridCol w="2426964">
                  <a:extLst>
                    <a:ext uri="{9D8B030D-6E8A-4147-A177-3AD203B41FA5}">
                      <a16:colId xmlns:a16="http://schemas.microsoft.com/office/drawing/2014/main" val="4291197837"/>
                    </a:ext>
                  </a:extLst>
                </a:gridCol>
              </a:tblGrid>
              <a:tr h="334533">
                <a:tc>
                  <a:txBody>
                    <a:bodyPr vert="horz" wrap="square"/>
                    <a:lstStyle/>
                    <a:p>
                      <a:pPr algn="just"/>
                      <a:r>
                        <a:rPr lang="en-US" sz="1400" b="1" kern="100">
                          <a:effectLst/>
                        </a:rPr>
                        <a:t>“</a:t>
                      </a:r>
                      <a:r>
                        <a:rPr lang="zh-CN" sz="1400" b="1" kern="100">
                          <a:effectLst/>
                        </a:rPr>
                        <a:t>优胜</a:t>
                      </a:r>
                      <a:r>
                        <a:rPr lang="en-US" sz="1400" b="1" kern="100">
                          <a:effectLst/>
                        </a:rPr>
                        <a:t>”</a:t>
                      </a:r>
                      <a:r>
                        <a:rPr lang="zh-CN" sz="1400" b="1" kern="100">
                          <a:effectLst/>
                        </a:rPr>
                        <a:t>的对象</a:t>
                      </a:r>
                      <a:r>
                        <a:rPr lang="zh-CN" altLang="en-US" sz="1400" b="1" kern="100">
                          <a:effectLst/>
                        </a:rPr>
                        <a:t>   </a:t>
                      </a:r>
                      <a:endParaRPr lang="zh-CN" sz="1200" b="1"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r>
                        <a:rPr lang="en-US" sz="1400" b="1" kern="100">
                          <a:effectLst/>
                        </a:rPr>
                        <a:t>“</a:t>
                      </a:r>
                      <a:r>
                        <a:rPr lang="zh-CN" sz="1400" b="1" kern="100">
                          <a:effectLst/>
                        </a:rPr>
                        <a:t>优胜</a:t>
                      </a:r>
                      <a:r>
                        <a:rPr lang="en-US" sz="1400" b="1" kern="100">
                          <a:effectLst/>
                        </a:rPr>
                        <a:t>”</a:t>
                      </a:r>
                      <a:r>
                        <a:rPr lang="zh-CN" sz="1400" b="1" kern="100">
                          <a:effectLst/>
                        </a:rPr>
                        <a:t>的标志</a:t>
                      </a:r>
                      <a:r>
                        <a:rPr lang="en-US" sz="1400" b="1" kern="100">
                          <a:effectLst/>
                        </a:rPr>
                        <a:t>/</a:t>
                      </a:r>
                      <a:r>
                        <a:rPr lang="zh-CN" sz="1400" b="1" kern="100">
                          <a:effectLst/>
                        </a:rPr>
                        <a:t>具体内容</a:t>
                      </a:r>
                      <a:endParaRPr lang="zh-CN" sz="1200" b="1"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r>
                        <a:rPr lang="en-US" sz="1400" b="1" kern="100">
                          <a:effectLst/>
                        </a:rPr>
                        <a:t>“</a:t>
                      </a:r>
                      <a:r>
                        <a:rPr lang="zh-CN" sz="1400" b="1" kern="100">
                          <a:effectLst/>
                        </a:rPr>
                        <a:t>优胜</a:t>
                      </a:r>
                      <a:r>
                        <a:rPr lang="en-US" sz="1400" b="1" kern="100">
                          <a:effectLst/>
                        </a:rPr>
                        <a:t>”</a:t>
                      </a:r>
                      <a:r>
                        <a:rPr lang="zh-CN" sz="1400" b="1" kern="100">
                          <a:effectLst/>
                        </a:rPr>
                        <a:t>的原因（方法）</a:t>
                      </a:r>
                      <a:endParaRPr lang="zh-CN" sz="1200" b="1"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ctr"/>
                      <a:r>
                        <a:rPr lang="zh-CN" sz="1400" b="1" kern="100">
                          <a:effectLst/>
                        </a:rPr>
                        <a:t>心理特征</a:t>
                      </a:r>
                      <a:endParaRPr lang="zh-CN" sz="1200" b="1"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736304838"/>
                  </a:ext>
                </a:extLst>
              </a:tr>
              <a:tr h="412243">
                <a:tc>
                  <a:txBody>
                    <a:bodyPr vert="horz" wrap="square"/>
                    <a:lstStyle/>
                    <a:p>
                      <a:pPr algn="just"/>
                      <a:r>
                        <a:rPr lang="zh-CN" sz="1400" kern="100">
                          <a:effectLst/>
                        </a:rPr>
                        <a:t>发生口角的人</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r>
                        <a:rPr lang="zh-CN" sz="1400" kern="100">
                          <a:effectLst/>
                        </a:rPr>
                        <a:t>我们先前</a:t>
                      </a:r>
                      <a:r>
                        <a:rPr lang="en-US" sz="1400" kern="100">
                          <a:effectLst/>
                        </a:rPr>
                        <a:t>——</a:t>
                      </a:r>
                      <a:r>
                        <a:rPr lang="zh-CN" sz="1400" kern="100">
                          <a:effectLst/>
                        </a:rPr>
                        <a:t>比你阔多了</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r>
                        <a:rPr lang="zh-CN" sz="1400" kern="100">
                          <a:effectLst/>
                        </a:rPr>
                        <a:t>用凭空虚构的</a:t>
                      </a:r>
                      <a:r>
                        <a:rPr lang="en-US" sz="1400" kern="100">
                          <a:effectLst/>
                          <a:latin typeface="SimSun" panose="02010600030101010101" pitchFamily="2" charset="-122"/>
                          <a:ea typeface="SimSun" panose="02010600030101010101" pitchFamily="2" charset="-122"/>
                        </a:rPr>
                        <a:t>“</a:t>
                      </a:r>
                      <a:r>
                        <a:rPr lang="zh-CN" sz="1400" kern="100">
                          <a:effectLst/>
                          <a:latin typeface="SimSun" panose="02010600030101010101" pitchFamily="2" charset="-122"/>
                          <a:ea typeface="SimSun" panose="02010600030101010101" pitchFamily="2" charset="-122"/>
                        </a:rPr>
                        <a:t>阔气</a:t>
                      </a:r>
                      <a:r>
                        <a:rPr lang="en-US" sz="1400" kern="100">
                          <a:effectLst/>
                          <a:latin typeface="SimSun" panose="02010600030101010101" pitchFamily="2" charset="-122"/>
                          <a:ea typeface="SimSun" panose="02010600030101010101" pitchFamily="2" charset="-122"/>
                        </a:rPr>
                        <a:t>”</a:t>
                      </a:r>
                      <a:r>
                        <a:rPr lang="zh-CN" sz="1400" kern="100">
                          <a:effectLst/>
                        </a:rPr>
                        <a:t>压倒别人</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r>
                        <a:rPr lang="zh-CN" sz="1400" kern="100">
                          <a:effectLst/>
                        </a:rPr>
                        <a:t>要强、不甘示弱、自欺欺人</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3231083725"/>
                  </a:ext>
                </a:extLst>
              </a:tr>
              <a:tr h="441625">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r>
                        <a:rPr lang="zh-CN" altLang="zh-CN" sz="1600" kern="100">
                          <a:effectLst/>
                        </a:rPr>
                        <a:t>老头子</a:t>
                      </a: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3458508343"/>
                  </a:ext>
                </a:extLst>
              </a:tr>
              <a:tr h="432690">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r>
                        <a:rPr lang="zh-CN" altLang="zh-CN" sz="1600" kern="100">
                          <a:effectLst/>
                        </a:rPr>
                        <a:t>赵太爷</a:t>
                      </a:r>
                      <a:r>
                        <a:rPr lang="en-US" altLang="zh-CN" sz="1600" kern="100">
                          <a:effectLst/>
                        </a:rPr>
                        <a:t>/</a:t>
                      </a:r>
                      <a:r>
                        <a:rPr lang="zh-CN" altLang="zh-CN" sz="1600" kern="100">
                          <a:effectLst/>
                        </a:rPr>
                        <a:t>钱太爷</a:t>
                      </a: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1165781006"/>
                  </a:ext>
                </a:extLst>
              </a:tr>
              <a:tr h="397370">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r>
                        <a:rPr lang="zh-CN" altLang="zh-CN" sz="1600" kern="100">
                          <a:effectLst/>
                        </a:rPr>
                        <a:t>未庄的村民</a:t>
                      </a: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3905704579"/>
                  </a:ext>
                </a:extLst>
              </a:tr>
              <a:tr h="426752">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r>
                        <a:rPr lang="zh-CN" altLang="zh-CN" sz="1600" kern="100">
                          <a:effectLst/>
                        </a:rPr>
                        <a:t>城里人</a:t>
                      </a: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4188422734"/>
                  </a:ext>
                </a:extLst>
              </a:tr>
              <a:tr h="456135">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r>
                        <a:rPr lang="zh-CN" altLang="zh-CN" sz="1600" kern="100">
                          <a:effectLst/>
                        </a:rPr>
                        <a:t>闲人</a:t>
                      </a: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3793760994"/>
                  </a:ext>
                </a:extLst>
              </a:tr>
              <a:tr h="432690">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r>
                        <a:rPr lang="zh-CN" altLang="zh-CN" sz="1600" kern="100">
                          <a:effectLst/>
                        </a:rPr>
                        <a:t>赌摊上抢钱打人的人</a:t>
                      </a: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1754217424"/>
                  </a:ext>
                </a:extLst>
              </a:tr>
              <a:tr h="432690">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r>
                        <a:rPr lang="zh-CN" altLang="zh-CN" sz="1600" kern="100">
                          <a:effectLst/>
                        </a:rPr>
                        <a:t>王胡</a:t>
                      </a: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340114004"/>
                  </a:ext>
                </a:extLst>
              </a:tr>
              <a:tr h="576920">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r>
                        <a:rPr lang="zh-CN" altLang="zh-CN" sz="1600" kern="100">
                          <a:effectLst/>
                        </a:rPr>
                        <a:t>假洋鬼子</a:t>
                      </a: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3658316523"/>
                  </a:ext>
                </a:extLst>
              </a:tr>
              <a:tr h="315002">
                <a:tc>
                  <a:txBody>
                    <a:bodyPr vert="horz" wrap="square"/>
                    <a:lstStyle/>
                    <a:p>
                      <a:pPr marL="0" marR="0" lvl="0" indent="0" algn="just" defTabSz="457200" rtl="0" eaLnBrk="1" fontAlgn="auto" latinLnBrk="0" hangingPunct="1">
                        <a:lnSpc>
                          <a:spcPct val="100000"/>
                        </a:lnSpc>
                        <a:spcBef>
                          <a:spcPct val="0"/>
                        </a:spcBef>
                        <a:spcAft>
                          <a:spcPct val="0"/>
                        </a:spcAft>
                        <a:buClrTx/>
                        <a:buSzTx/>
                        <a:buFontTx/>
                        <a:buNone/>
                        <a:defRPr/>
                      </a:pPr>
                      <a:r>
                        <a:rPr lang="zh-CN" altLang="zh-CN" sz="1600" kern="100">
                          <a:effectLst/>
                        </a:rPr>
                        <a:t>小尼姑</a:t>
                      </a:r>
                      <a:endParaRPr lang="zh-CN" altLang="zh-CN" sz="14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tc>
                  <a:txBody>
                    <a:bodyPr vert="horz" wrap="square"/>
                    <a:lstStyle/>
                    <a:p>
                      <a:pPr algn="just"/>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nchor="ctr"/>
                </a:tc>
                <a:extLst>
                  <a:ext uri="{0D108BD9-81ED-4DB2-BD59-A6C34878D82A}">
                    <a16:rowId xmlns:a16="http://schemas.microsoft.com/office/drawing/2014/main" val="1788012925"/>
                  </a:ext>
                </a:extLst>
              </a:tr>
            </a:tbl>
          </a:graphicData>
        </a:graphic>
      </p:graphicFrame>
      <p:sp>
        <p:nvSpPr>
          <p:cNvPr id="8" name="文本框 7">
            <a:extLst>
              <a:ext uri="{FF2B5EF4-FFF2-40B4-BE49-F238E27FC236}">
                <a16:creationId xmlns:a16="http://schemas.microsoft.com/office/drawing/2014/main" id="{A1E3EED7-F919-6C45-A0E8-4FE7F9404D78}"/>
              </a:ext>
            </a:extLst>
          </p:cNvPr>
          <p:cNvSpPr txBox="1"/>
          <p:nvPr/>
        </p:nvSpPr>
        <p:spPr>
          <a:xfrm>
            <a:off x="926275" y="1698171"/>
            <a:ext cx="184731" cy="369332"/>
          </a:xfrm>
          <a:prstGeom prst="rect">
            <a:avLst/>
          </a:prstGeom>
          <a:noFill/>
        </p:spPr>
        <p:txBody>
          <a:bodyPr wrap="none" rtlCol="0">
            <a:spAutoFit/>
          </a:bodyPr>
          <a:lstStyle/>
          <a:p>
            <a:endParaRPr kumimoji="1" lang="zh-CN" altLang="en-US"/>
          </a:p>
        </p:txBody>
      </p:sp>
    </p:spTree>
    <p:extLst>
      <p:ext uri="{BB962C8B-B14F-4D97-AF65-F5344CB8AC3E}">
        <p14:creationId xmlns:p14="http://schemas.microsoft.com/office/powerpoint/2010/main" val="1965801330"/>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a:extLst>
              <a:ext uri="{FF2B5EF4-FFF2-40B4-BE49-F238E27FC236}">
                <a16:creationId xmlns:a16="http://schemas.microsoft.com/office/drawing/2014/main" id="{12323D0E-05AB-CF42-8A39-1F8E63830EEB}"/>
              </a:ext>
            </a:extLst>
          </p:cNvPr>
          <p:cNvSpPr txBox="1"/>
          <p:nvPr/>
        </p:nvSpPr>
        <p:spPr>
          <a:xfrm>
            <a:off x="505476" y="449455"/>
            <a:ext cx="5989982" cy="584775"/>
          </a:xfrm>
          <a:prstGeom prst="rect">
            <a:avLst/>
          </a:prstGeom>
          <a:noFill/>
        </p:spPr>
        <p:txBody>
          <a:bodyPr wrap="square" rtlCol="0">
            <a:spAutoFit/>
          </a:bodyPr>
          <a:lstStyle/>
          <a:p>
            <a:pPr lvl="0">
              <a:spcBef>
                <a:spcPts val="1000"/>
              </a:spcBef>
              <a:buClr>
                <a:srgbClr val="1E5155">
                  <a:lumMod val="40000"/>
                  <a:lumOff val="60000"/>
                </a:srgbClr>
              </a:buClr>
              <a:buSzPct val="80000"/>
            </a:pPr>
            <a:r>
              <a:rPr lang="zh-CN" altLang="en-US" sz="3200">
                <a:solidFill>
                  <a:srgbClr val="FFFF00"/>
                </a:solidFill>
                <a:cs typeface="+mj-cs"/>
              </a:rPr>
              <a:t>“优胜记略”与“续优胜记略”</a:t>
            </a:r>
            <a:endParaRPr lang="en-US" altLang="zh-CN" sz="3200">
              <a:solidFill>
                <a:srgbClr val="FFFF00"/>
              </a:solidFill>
              <a:cs typeface="+mj-cs"/>
            </a:endParaRPr>
          </a:p>
        </p:txBody>
      </p:sp>
      <p:sp>
        <p:nvSpPr>
          <p:cNvPr id="6" name="内容占位符 2">
            <a:extLst>
              <a:ext uri="{FF2B5EF4-FFF2-40B4-BE49-F238E27FC236}">
                <a16:creationId xmlns:a16="http://schemas.microsoft.com/office/drawing/2014/main" id="{3650CD39-9C6D-3C41-ACD2-D16CF61ED34F}"/>
              </a:ext>
            </a:extLst>
          </p:cNvPr>
          <p:cNvSpPr>
            <a:spLocks noGrp="1"/>
          </p:cNvSpPr>
          <p:nvPr>
            <p:ph idx="1"/>
          </p:nvPr>
        </p:nvSpPr>
        <p:spPr>
          <a:xfrm>
            <a:off x="1872628" y="1034230"/>
            <a:ext cx="8946541" cy="4195481"/>
          </a:xfrm>
        </p:spPr>
        <p:txBody>
          <a:bodyPr>
            <a:normAutofit/>
          </a:bodyPr>
          <a:lstStyle/>
          <a:p>
            <a:r>
              <a:rPr kumimoji="1" lang="zh-CN" altLang="en-US" sz="2800"/>
              <a:t>阿</a:t>
            </a:r>
            <a:r>
              <a:rPr kumimoji="1" lang="en-US" altLang="zh-CN" sz="2800"/>
              <a:t>Q</a:t>
            </a:r>
            <a:r>
              <a:rPr kumimoji="1" lang="zh-CN" altLang="en-US" sz="2800"/>
              <a:t>有过哪些“优胜”？他“优胜”的原因是什么？</a:t>
            </a:r>
          </a:p>
        </p:txBody>
      </p:sp>
      <p:graphicFrame>
        <p:nvGraphicFramePr>
          <p:cNvPr id="7" name="表格 6">
            <a:extLst>
              <a:ext uri="{FF2B5EF4-FFF2-40B4-BE49-F238E27FC236}">
                <a16:creationId xmlns:a16="http://schemas.microsoft.com/office/drawing/2014/main" id="{04F5F0AA-A05A-A14A-8C50-36BB73FFFA4B}"/>
              </a:ext>
            </a:extLst>
          </p:cNvPr>
          <p:cNvGraphicFramePr>
            <a:graphicFrameLocks noGrp="1"/>
          </p:cNvGraphicFramePr>
          <p:nvPr>
            <p:extLst>
              <p:ext uri="{D42A27DB-BD31-4B8C-83A1-F6EECF244321}">
                <p14:modId xmlns:p14="http://schemas.microsoft.com/office/powerpoint/2010/main" val="4233086809"/>
              </p:ext>
            </p:extLst>
          </p:nvPr>
        </p:nvGraphicFramePr>
        <p:xfrm>
          <a:off x="1254370" y="1628289"/>
          <a:ext cx="9183756" cy="4934645"/>
        </p:xfrm>
        <a:graphic>
          <a:graphicData uri="http://schemas.openxmlformats.org/drawingml/2006/table">
            <a:tbl>
              <a:tblPr firstRow="1" bandRow="1">
                <a:tableStyleId>{7DF18680-E054-41AD-8BC1-D1AEF772440D}</a:tableStyleId>
              </a:tblPr>
              <a:tblGrid>
                <a:gridCol w="1785713">
                  <a:extLst>
                    <a:ext uri="{9D8B030D-6E8A-4147-A177-3AD203B41FA5}">
                      <a16:colId xmlns:a16="http://schemas.microsoft.com/office/drawing/2014/main" val="1617752671"/>
                    </a:ext>
                  </a:extLst>
                </a:gridCol>
                <a:gridCol w="2220686">
                  <a:extLst>
                    <a:ext uri="{9D8B030D-6E8A-4147-A177-3AD203B41FA5}">
                      <a16:colId xmlns:a16="http://schemas.microsoft.com/office/drawing/2014/main" val="2198309136"/>
                    </a:ext>
                  </a:extLst>
                </a:gridCol>
                <a:gridCol w="2783295">
                  <a:extLst>
                    <a:ext uri="{9D8B030D-6E8A-4147-A177-3AD203B41FA5}">
                      <a16:colId xmlns:a16="http://schemas.microsoft.com/office/drawing/2014/main" val="1875867632"/>
                    </a:ext>
                  </a:extLst>
                </a:gridCol>
                <a:gridCol w="2394062">
                  <a:extLst>
                    <a:ext uri="{9D8B030D-6E8A-4147-A177-3AD203B41FA5}">
                      <a16:colId xmlns:a16="http://schemas.microsoft.com/office/drawing/2014/main" val="4291197837"/>
                    </a:ext>
                  </a:extLst>
                </a:gridCol>
              </a:tblGrid>
              <a:tr h="334533">
                <a:tc>
                  <a:txBody>
                    <a:bodyPr vert="horz" wrap="square"/>
                    <a:lstStyle/>
                    <a:p>
                      <a:pPr algn="just"/>
                      <a:r>
                        <a:rPr lang="en-US" sz="1400" kern="100">
                          <a:effectLst/>
                        </a:rPr>
                        <a:t>“</a:t>
                      </a:r>
                      <a:r>
                        <a:rPr lang="zh-CN" sz="1400" kern="100">
                          <a:effectLst/>
                        </a:rPr>
                        <a:t>优胜</a:t>
                      </a:r>
                      <a:r>
                        <a:rPr lang="en-US" sz="1400" kern="100">
                          <a:effectLst/>
                        </a:rPr>
                        <a:t>”</a:t>
                      </a:r>
                      <a:r>
                        <a:rPr lang="zh-CN" sz="1400" kern="100">
                          <a:effectLst/>
                        </a:rPr>
                        <a:t>的对象</a:t>
                      </a:r>
                      <a:r>
                        <a:rPr lang="zh-CN" altLang="en-US" sz="1400" kern="100">
                          <a:effectLst/>
                        </a:rPr>
                        <a:t>   </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en-US" sz="1400" kern="100">
                          <a:effectLst/>
                        </a:rPr>
                        <a:t>“</a:t>
                      </a:r>
                      <a:r>
                        <a:rPr lang="zh-CN" sz="1400" kern="100">
                          <a:effectLst/>
                        </a:rPr>
                        <a:t>优胜</a:t>
                      </a:r>
                      <a:r>
                        <a:rPr lang="en-US" sz="1400" kern="100">
                          <a:effectLst/>
                        </a:rPr>
                        <a:t>”</a:t>
                      </a:r>
                      <a:r>
                        <a:rPr lang="zh-CN" sz="1400" kern="100">
                          <a:effectLst/>
                        </a:rPr>
                        <a:t>的标志</a:t>
                      </a:r>
                      <a:r>
                        <a:rPr lang="en-US" sz="1400" kern="100">
                          <a:effectLst/>
                        </a:rPr>
                        <a:t>/</a:t>
                      </a:r>
                      <a:r>
                        <a:rPr lang="zh-CN" sz="1400" kern="100">
                          <a:effectLst/>
                        </a:rPr>
                        <a:t>具体内容</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en-US" sz="1400" kern="100">
                          <a:effectLst/>
                        </a:rPr>
                        <a:t>“</a:t>
                      </a:r>
                      <a:r>
                        <a:rPr lang="zh-CN" sz="1400" kern="100">
                          <a:effectLst/>
                        </a:rPr>
                        <a:t>优胜</a:t>
                      </a:r>
                      <a:r>
                        <a:rPr lang="en-US" sz="1400" kern="100">
                          <a:effectLst/>
                        </a:rPr>
                        <a:t>”</a:t>
                      </a:r>
                      <a:r>
                        <a:rPr lang="zh-CN" sz="1400" kern="100">
                          <a:effectLst/>
                        </a:rPr>
                        <a:t>的原因（方法）</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ctr"/>
                      <a:r>
                        <a:rPr lang="zh-CN" sz="1400" kern="100">
                          <a:effectLst/>
                        </a:rPr>
                        <a:t>心理特征</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extLst>
                  <a:ext uri="{0D108BD9-81ED-4DB2-BD59-A6C34878D82A}">
                    <a16:rowId xmlns:a16="http://schemas.microsoft.com/office/drawing/2014/main" val="736304838"/>
                  </a:ext>
                </a:extLst>
              </a:tr>
              <a:tr h="315002">
                <a:tc>
                  <a:txBody>
                    <a:bodyPr vert="horz" wrap="square"/>
                    <a:lstStyle/>
                    <a:p>
                      <a:pPr algn="just"/>
                      <a:r>
                        <a:rPr lang="zh-CN" sz="1400" kern="100">
                          <a:effectLst/>
                        </a:rPr>
                        <a:t>发生口角的人</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我们先前</a:t>
                      </a:r>
                      <a:r>
                        <a:rPr lang="en-US" sz="1400" kern="100">
                          <a:effectLst/>
                        </a:rPr>
                        <a:t>——</a:t>
                      </a:r>
                      <a:r>
                        <a:rPr lang="zh-CN" sz="1400" kern="100">
                          <a:effectLst/>
                        </a:rPr>
                        <a:t>比你阔多了</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用凭空虚构的</a:t>
                      </a:r>
                      <a:r>
                        <a:rPr lang="en-US" sz="1400" kern="100">
                          <a:effectLst/>
                          <a:latin typeface="SimSun" panose="02010600030101010101" pitchFamily="2" charset="-122"/>
                          <a:ea typeface="SimSun" panose="02010600030101010101" pitchFamily="2" charset="-122"/>
                        </a:rPr>
                        <a:t>“</a:t>
                      </a:r>
                      <a:r>
                        <a:rPr lang="zh-CN" sz="1400" kern="100">
                          <a:effectLst/>
                          <a:latin typeface="SimSun" panose="02010600030101010101" pitchFamily="2" charset="-122"/>
                          <a:ea typeface="SimSun" panose="02010600030101010101" pitchFamily="2" charset="-122"/>
                        </a:rPr>
                        <a:t>阔气</a:t>
                      </a:r>
                      <a:r>
                        <a:rPr lang="en-US" sz="1400" kern="100">
                          <a:effectLst/>
                          <a:latin typeface="SimSun" panose="02010600030101010101" pitchFamily="2" charset="-122"/>
                          <a:ea typeface="SimSun" panose="02010600030101010101" pitchFamily="2" charset="-122"/>
                        </a:rPr>
                        <a:t>”</a:t>
                      </a:r>
                      <a:r>
                        <a:rPr lang="zh-CN" sz="1400" kern="100">
                          <a:effectLst/>
                        </a:rPr>
                        <a:t>压倒别人</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要强、不甘示弱、</a:t>
                      </a:r>
                      <a:r>
                        <a:rPr lang="zh-CN" sz="1400" kern="100">
                          <a:effectLst/>
                          <a:highlight>
                            <a:srgbClr val="FFFF00"/>
                          </a:highlight>
                        </a:rPr>
                        <a:t>自欺欺人</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extLst>
                  <a:ext uri="{0D108BD9-81ED-4DB2-BD59-A6C34878D82A}">
                    <a16:rowId xmlns:a16="http://schemas.microsoft.com/office/drawing/2014/main" val="3231083725"/>
                  </a:ext>
                </a:extLst>
              </a:tr>
              <a:tr h="288459">
                <a:tc>
                  <a:txBody>
                    <a:bodyPr vert="horz" wrap="square"/>
                    <a:lstStyle/>
                    <a:p>
                      <a:pPr algn="just"/>
                      <a:r>
                        <a:rPr lang="zh-CN" sz="1400" kern="100">
                          <a:effectLst/>
                        </a:rPr>
                        <a:t>老头子</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阿</a:t>
                      </a:r>
                      <a:r>
                        <a:rPr lang="en-US" sz="1400" kern="100">
                          <a:effectLst/>
                        </a:rPr>
                        <a:t>Q</a:t>
                      </a:r>
                      <a:r>
                        <a:rPr lang="zh-CN" sz="1400" kern="100">
                          <a:effectLst/>
                        </a:rPr>
                        <a:t>真能做</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自欺欺人，将讥笑当作褒奖来满足自己</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病态的自尊、</a:t>
                      </a:r>
                      <a:r>
                        <a:rPr lang="zh-CN" sz="1400" kern="100">
                          <a:effectLst/>
                          <a:highlight>
                            <a:srgbClr val="FFFF00"/>
                          </a:highlight>
                        </a:rPr>
                        <a:t>自欺欺人</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extLst>
                  <a:ext uri="{0D108BD9-81ED-4DB2-BD59-A6C34878D82A}">
                    <a16:rowId xmlns:a16="http://schemas.microsoft.com/office/drawing/2014/main" val="3458508343"/>
                  </a:ext>
                </a:extLst>
              </a:tr>
              <a:tr h="432690">
                <a:tc>
                  <a:txBody>
                    <a:bodyPr vert="horz" wrap="square"/>
                    <a:lstStyle/>
                    <a:p>
                      <a:pPr algn="just"/>
                      <a:r>
                        <a:rPr lang="zh-CN" sz="1400" kern="100">
                          <a:effectLst/>
                        </a:rPr>
                        <a:t>赵太爷</a:t>
                      </a:r>
                      <a:r>
                        <a:rPr lang="en-US" sz="1400" kern="100">
                          <a:effectLst/>
                        </a:rPr>
                        <a:t>/</a:t>
                      </a:r>
                      <a:r>
                        <a:rPr lang="zh-CN" sz="1400" kern="100">
                          <a:effectLst/>
                        </a:rPr>
                        <a:t>钱太爷</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儿子打老子、我的儿子会阔得多</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用口头上占便宜的方式来安慰自己、用虚无的未来宽解眼前的窘迫</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highlight>
                            <a:srgbClr val="FFFF00"/>
                          </a:highlight>
                        </a:rPr>
                        <a:t>自欺欺人</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extLst>
                  <a:ext uri="{0D108BD9-81ED-4DB2-BD59-A6C34878D82A}">
                    <a16:rowId xmlns:a16="http://schemas.microsoft.com/office/drawing/2014/main" val="1165781006"/>
                  </a:ext>
                </a:extLst>
              </a:tr>
              <a:tr h="315002">
                <a:tc>
                  <a:txBody>
                    <a:bodyPr vert="horz" wrap="square"/>
                    <a:lstStyle/>
                    <a:p>
                      <a:pPr algn="just"/>
                      <a:r>
                        <a:rPr lang="zh-CN" sz="1400" kern="100">
                          <a:effectLst/>
                        </a:rPr>
                        <a:t>未庄的村民</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全不在他眼睛里、未庄人未见世面</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凭借微不足道</a:t>
                      </a:r>
                      <a:r>
                        <a:rPr lang="zh-CN" sz="1400" kern="100">
                          <a:effectLst/>
                          <a:latin typeface="SimSun" panose="02010600030101010101" pitchFamily="2" charset="-122"/>
                          <a:ea typeface="SimSun" panose="02010600030101010101" pitchFamily="2" charset="-122"/>
                        </a:rPr>
                        <a:t>的</a:t>
                      </a:r>
                      <a:r>
                        <a:rPr lang="en-US" sz="1400" kern="100">
                          <a:effectLst/>
                          <a:latin typeface="SimSun" panose="02010600030101010101" pitchFamily="2" charset="-122"/>
                          <a:ea typeface="SimSun" panose="02010600030101010101" pitchFamily="2" charset="-122"/>
                        </a:rPr>
                        <a:t>“</a:t>
                      </a:r>
                      <a:r>
                        <a:rPr lang="zh-CN" sz="1400" kern="100">
                          <a:effectLst/>
                          <a:latin typeface="SimSun" panose="02010600030101010101" pitchFamily="2" charset="-122"/>
                          <a:ea typeface="SimSun" panose="02010600030101010101" pitchFamily="2" charset="-122"/>
                        </a:rPr>
                        <a:t>见识</a:t>
                      </a:r>
                      <a:r>
                        <a:rPr lang="en-US" sz="1400" kern="100">
                          <a:effectLst/>
                          <a:latin typeface="SimSun" panose="02010600030101010101" pitchFamily="2" charset="-122"/>
                          <a:ea typeface="SimSun" panose="02010600030101010101" pitchFamily="2" charset="-122"/>
                        </a:rPr>
                        <a:t>”</a:t>
                      </a:r>
                      <a:r>
                        <a:rPr lang="zh-CN" sz="1400" kern="100">
                          <a:effectLst/>
                        </a:rPr>
                        <a:t>骄人</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盲目趋时、</a:t>
                      </a:r>
                      <a:r>
                        <a:rPr lang="zh-CN" sz="1400" kern="100">
                          <a:effectLst/>
                          <a:highlight>
                            <a:srgbClr val="FFFF00"/>
                          </a:highlight>
                        </a:rPr>
                        <a:t>妄自尊大</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extLst>
                  <a:ext uri="{0D108BD9-81ED-4DB2-BD59-A6C34878D82A}">
                    <a16:rowId xmlns:a16="http://schemas.microsoft.com/office/drawing/2014/main" val="3905704579"/>
                  </a:ext>
                </a:extLst>
              </a:tr>
              <a:tr h="315002">
                <a:tc>
                  <a:txBody>
                    <a:bodyPr vert="horz" wrap="square"/>
                    <a:lstStyle/>
                    <a:p>
                      <a:pPr algn="just"/>
                      <a:r>
                        <a:rPr lang="zh-CN" sz="1400" kern="100">
                          <a:effectLst/>
                        </a:rPr>
                        <a:t>城里人</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将长凳叫做条凳，使用葱丝煎鱼</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认识不到自己的见识短浅，反而自以为见识高</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狭隘保守，</a:t>
                      </a:r>
                      <a:r>
                        <a:rPr lang="zh-CN" sz="1400" kern="100">
                          <a:effectLst/>
                          <a:highlight>
                            <a:srgbClr val="FFFF00"/>
                          </a:highlight>
                        </a:rPr>
                        <a:t>自尊自大</a:t>
                      </a:r>
                      <a:r>
                        <a:rPr lang="zh-CN" sz="1400" kern="100">
                          <a:effectLst/>
                        </a:rPr>
                        <a:t>、自傲自足</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extLst>
                  <a:ext uri="{0D108BD9-81ED-4DB2-BD59-A6C34878D82A}">
                    <a16:rowId xmlns:a16="http://schemas.microsoft.com/office/drawing/2014/main" val="4188422734"/>
                  </a:ext>
                </a:extLst>
              </a:tr>
              <a:tr h="576920">
                <a:tc>
                  <a:txBody>
                    <a:bodyPr vert="horz" wrap="square"/>
                    <a:lstStyle/>
                    <a:p>
                      <a:pPr algn="just"/>
                      <a:r>
                        <a:rPr lang="zh-CN" sz="1400" kern="100">
                          <a:effectLst/>
                        </a:rPr>
                        <a:t>闲人</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你还不配、总算被儿子打了、第一个自轻自贱</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以自己的短处自骄、以口头上占便宜的方式来安慰自己、以自轻自贱的方式获得心理满足</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highlight>
                            <a:srgbClr val="FFFF00"/>
                          </a:highlight>
                        </a:rPr>
                        <a:t>自高自大</a:t>
                      </a:r>
                      <a:r>
                        <a:rPr lang="zh-CN" sz="1400" kern="100">
                          <a:effectLst/>
                        </a:rPr>
                        <a:t>、自欺欺人、</a:t>
                      </a:r>
                      <a:r>
                        <a:rPr lang="zh-CN" sz="1400" kern="100">
                          <a:effectLst/>
                          <a:highlight>
                            <a:srgbClr val="FFFF00"/>
                          </a:highlight>
                        </a:rPr>
                        <a:t>自轻自贱</a:t>
                      </a:r>
                      <a:endParaRPr lang="zh-CN" sz="1200" kern="100">
                        <a:effectLst/>
                        <a:highlight>
                          <a:srgbClr val="FFFF00"/>
                        </a:highligh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extLst>
                  <a:ext uri="{0D108BD9-81ED-4DB2-BD59-A6C34878D82A}">
                    <a16:rowId xmlns:a16="http://schemas.microsoft.com/office/drawing/2014/main" val="3793760994"/>
                  </a:ext>
                </a:extLst>
              </a:tr>
              <a:tr h="432690">
                <a:tc>
                  <a:txBody>
                    <a:bodyPr vert="horz" wrap="square"/>
                    <a:lstStyle/>
                    <a:p>
                      <a:pPr algn="just"/>
                      <a:r>
                        <a:rPr lang="zh-CN" sz="1400" kern="100">
                          <a:effectLst/>
                        </a:rPr>
                        <a:t>赌摊上抢钱打人的人</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自己打自己，仿佛打了别个一般</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用人格分裂的方式转移屈辱，自我开解</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自欺欺人、</a:t>
                      </a:r>
                      <a:r>
                        <a:rPr lang="zh-CN" sz="1400" kern="100">
                          <a:effectLst/>
                          <a:highlight>
                            <a:srgbClr val="FFFF00"/>
                          </a:highlight>
                        </a:rPr>
                        <a:t>自轻自贱</a:t>
                      </a:r>
                      <a:r>
                        <a:rPr lang="zh-CN" sz="1400" kern="100">
                          <a:effectLst/>
                        </a:rPr>
                        <a:t>、</a:t>
                      </a:r>
                      <a:r>
                        <a:rPr lang="zh-CN" sz="1400" kern="100">
                          <a:effectLst/>
                          <a:highlight>
                            <a:srgbClr val="FFFF00"/>
                          </a:highlight>
                        </a:rPr>
                        <a:t>自我麻醉</a:t>
                      </a:r>
                      <a:endParaRPr lang="zh-CN" sz="1200" kern="100">
                        <a:effectLst/>
                        <a:highlight>
                          <a:srgbClr val="FFFF00"/>
                        </a:highligh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extLst>
                  <a:ext uri="{0D108BD9-81ED-4DB2-BD59-A6C34878D82A}">
                    <a16:rowId xmlns:a16="http://schemas.microsoft.com/office/drawing/2014/main" val="1754217424"/>
                  </a:ext>
                </a:extLst>
              </a:tr>
              <a:tr h="432690">
                <a:tc>
                  <a:txBody>
                    <a:bodyPr vert="horz" wrap="square"/>
                    <a:lstStyle/>
                    <a:p>
                      <a:pPr algn="just"/>
                      <a:r>
                        <a:rPr lang="zh-CN" sz="1400" kern="100">
                          <a:effectLst/>
                        </a:rPr>
                        <a:t>王胡</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络腮胡子太新奇，看不上眼</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将络腮胡视为缺陷，看低欺压缺陷“多于”自己的人来寻得自我满足</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highlight>
                            <a:srgbClr val="FFFF00"/>
                          </a:highlight>
                        </a:rPr>
                        <a:t>欺软怕硬</a:t>
                      </a:r>
                      <a:r>
                        <a:rPr lang="zh-CN" sz="1400" kern="100">
                          <a:effectLst/>
                        </a:rPr>
                        <a:t>、</a:t>
                      </a:r>
                      <a:r>
                        <a:rPr lang="zh-CN" sz="1400" kern="100">
                          <a:effectLst/>
                          <a:highlight>
                            <a:srgbClr val="FFFF00"/>
                          </a:highlight>
                        </a:rPr>
                        <a:t>自高自大</a:t>
                      </a:r>
                      <a:endParaRPr lang="zh-CN" sz="1200" kern="100">
                        <a:effectLst/>
                        <a:highlight>
                          <a:srgbClr val="FFFF00"/>
                        </a:highligh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extLst>
                  <a:ext uri="{0D108BD9-81ED-4DB2-BD59-A6C34878D82A}">
                    <a16:rowId xmlns:a16="http://schemas.microsoft.com/office/drawing/2014/main" val="340114004"/>
                  </a:ext>
                </a:extLst>
              </a:tr>
              <a:tr h="576920">
                <a:tc>
                  <a:txBody>
                    <a:bodyPr vert="horz" wrap="square"/>
                    <a:lstStyle/>
                    <a:p>
                      <a:pPr algn="just"/>
                      <a:r>
                        <a:rPr lang="zh-CN" sz="1400" kern="100">
                          <a:effectLst/>
                        </a:rPr>
                        <a:t>假洋鬼子</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没有辫子，就没有做人的资格，秃驴儿、忘却发生效力反而觉得轻松</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以排斥“异端”的方式来泄愤，以用健忘的方式淡化受到的欺凌和侮辱</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狭隘保守、</a:t>
                      </a:r>
                      <a:r>
                        <a:rPr lang="zh-CN" sz="1400" kern="100">
                          <a:effectLst/>
                          <a:highlight>
                            <a:srgbClr val="FFFF00"/>
                          </a:highlight>
                        </a:rPr>
                        <a:t>自轻自贱</a:t>
                      </a:r>
                      <a:r>
                        <a:rPr lang="zh-CN" sz="1400" kern="100">
                          <a:effectLst/>
                        </a:rPr>
                        <a:t>、</a:t>
                      </a:r>
                      <a:r>
                        <a:rPr lang="zh-CN" sz="1400" kern="100">
                          <a:effectLst/>
                          <a:highlight>
                            <a:srgbClr val="FFFF00"/>
                          </a:highlight>
                        </a:rPr>
                        <a:t>自我麻醉</a:t>
                      </a:r>
                      <a:endParaRPr lang="zh-CN" sz="1200" kern="100">
                        <a:effectLst/>
                        <a:highlight>
                          <a:srgbClr val="FFFF00"/>
                        </a:highligh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extLst>
                  <a:ext uri="{0D108BD9-81ED-4DB2-BD59-A6C34878D82A}">
                    <a16:rowId xmlns:a16="http://schemas.microsoft.com/office/drawing/2014/main" val="3658316523"/>
                  </a:ext>
                </a:extLst>
              </a:tr>
              <a:tr h="315002">
                <a:tc>
                  <a:txBody>
                    <a:bodyPr vert="horz" wrap="square"/>
                    <a:lstStyle/>
                    <a:p>
                      <a:pPr algn="just"/>
                      <a:r>
                        <a:rPr lang="zh-CN" sz="1400" kern="100">
                          <a:effectLst/>
                        </a:rPr>
                        <a:t>小尼姑</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晦气、异端、</a:t>
                      </a:r>
                      <a:r>
                        <a:rPr lang="en-US" sz="1400" kern="100">
                          <a:effectLst/>
                          <a:latin typeface="SimSun" panose="02010600030101010101" pitchFamily="2" charset="-122"/>
                          <a:ea typeface="SimSun" panose="02010600030101010101" pitchFamily="2" charset="-122"/>
                        </a:rPr>
                        <a:t>“</a:t>
                      </a:r>
                      <a:r>
                        <a:rPr lang="zh-CN" sz="1400" kern="100">
                          <a:effectLst/>
                          <a:latin typeface="SimSun" panose="02010600030101010101" pitchFamily="2" charset="-122"/>
                          <a:ea typeface="SimSun" panose="02010600030101010101" pitchFamily="2" charset="-122"/>
                        </a:rPr>
                        <a:t>和尚动得，我动不得？</a:t>
                      </a:r>
                      <a:r>
                        <a:rPr lang="en-US" sz="1400" kern="100">
                          <a:effectLst/>
                          <a:latin typeface="SimSun" panose="02010600030101010101" pitchFamily="2" charset="-122"/>
                          <a:ea typeface="SimSun" panose="02010600030101010101" pitchFamily="2" charset="-122"/>
                        </a:rPr>
                        <a:t>”</a:t>
                      </a:r>
                      <a:endParaRPr lang="zh-CN" sz="1200" kern="100">
                        <a:effectLst/>
                        <a:latin typeface="SimSun" panose="02010600030101010101" pitchFamily="2" charset="-122"/>
                        <a:ea typeface="SimSu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欺侮弱小转嫁屈辱，来获得心灵的平衡</a:t>
                      </a:r>
                      <a:endParaRPr lang="zh-CN" sz="12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tc>
                  <a:txBody>
                    <a:bodyPr vert="horz" wrap="square"/>
                    <a:lstStyle/>
                    <a:p>
                      <a:pPr algn="just"/>
                      <a:r>
                        <a:rPr lang="zh-CN" sz="1400" kern="100">
                          <a:effectLst/>
                        </a:rPr>
                        <a:t>偏见保守、</a:t>
                      </a:r>
                      <a:r>
                        <a:rPr lang="zh-CN" sz="1400" kern="100">
                          <a:effectLst/>
                          <a:highlight>
                            <a:srgbClr val="FFFF00"/>
                          </a:highlight>
                        </a:rPr>
                        <a:t>欺软怕硬</a:t>
                      </a:r>
                      <a:endParaRPr lang="zh-CN" sz="1200" kern="100">
                        <a:effectLst/>
                        <a:highlight>
                          <a:srgbClr val="FFFF00"/>
                        </a:highlight>
                        <a:latin typeface="DengXian" panose="02010600030101010101" pitchFamily="2" charset="-122"/>
                        <a:ea typeface="DengXian" panose="02010600030101010101" pitchFamily="2" charset="-122"/>
                        <a:cs typeface="Times New Roman" panose="02020603050405020304" pitchFamily="18" charset="0"/>
                      </a:endParaRPr>
                    </a:p>
                  </a:txBody>
                  <a:tcPr marL="52350" marR="52350" marT="0" marB="0"/>
                </a:tc>
                <a:extLst>
                  <a:ext uri="{0D108BD9-81ED-4DB2-BD59-A6C34878D82A}">
                    <a16:rowId xmlns:a16="http://schemas.microsoft.com/office/drawing/2014/main" val="1788012925"/>
                  </a:ext>
                </a:extLst>
              </a:tr>
            </a:tbl>
          </a:graphicData>
        </a:graphic>
      </p:graphicFrame>
      <p:sp>
        <p:nvSpPr>
          <p:cNvPr id="2" name="文本框 1">
            <a:extLst>
              <a:ext uri="{FF2B5EF4-FFF2-40B4-BE49-F238E27FC236}">
                <a16:creationId xmlns:a16="http://schemas.microsoft.com/office/drawing/2014/main" id="{1A184932-A966-B44D-870C-6CA00D38A53E}"/>
              </a:ext>
            </a:extLst>
          </p:cNvPr>
          <p:cNvSpPr txBox="1"/>
          <p:nvPr/>
        </p:nvSpPr>
        <p:spPr>
          <a:xfrm>
            <a:off x="10723418" y="3040083"/>
            <a:ext cx="1318161" cy="2308324"/>
          </a:xfrm>
          <a:prstGeom prst="rect">
            <a:avLst/>
          </a:prstGeom>
          <a:noFill/>
        </p:spPr>
        <p:txBody>
          <a:bodyPr wrap="square" rtlCol="0">
            <a:spAutoFit/>
          </a:bodyPr>
          <a:lstStyle/>
          <a:p>
            <a:r>
              <a:rPr lang="zh-CN" altLang="zh-CN"/>
              <a:t>“精神胜利法”的集中表：</a:t>
            </a:r>
          </a:p>
          <a:p>
            <a:r>
              <a:rPr lang="zh-CN" altLang="zh-CN"/>
              <a:t>自高自大、自欺欺人、自轻自贱、自我麻醉、欺软怕硬</a:t>
            </a:r>
            <a:r>
              <a:rPr lang="zh-CN" altLang="en-US"/>
              <a:t>。</a:t>
            </a:r>
            <a:r>
              <a:rPr lang="zh-CN" altLang="zh-CN"/>
              <a:t> </a:t>
            </a:r>
            <a:endParaRPr kumimoji="1" lang="zh-CN" altLang="en-US"/>
          </a:p>
        </p:txBody>
      </p:sp>
      <p:sp>
        <p:nvSpPr>
          <p:cNvPr id="3" name="矩形 2">
            <a:extLst>
              <a:ext uri="{FF2B5EF4-FFF2-40B4-BE49-F238E27FC236}">
                <a16:creationId xmlns:a16="http://schemas.microsoft.com/office/drawing/2014/main" id="{AFA70D3B-881C-C644-81DA-1CD7352A07E7}"/>
              </a:ext>
            </a:extLst>
          </p:cNvPr>
          <p:cNvSpPr/>
          <p:nvPr/>
        </p:nvSpPr>
        <p:spPr>
          <a:xfrm>
            <a:off x="75869" y="1980697"/>
            <a:ext cx="1113183" cy="3693319"/>
          </a:xfrm>
          <a:prstGeom prst="rect">
            <a:avLst/>
          </a:prstGeom>
        </p:spPr>
        <p:txBody>
          <a:bodyPr wrap="square">
            <a:spAutoFit/>
          </a:bodyPr>
          <a:lstStyle/>
          <a:p>
            <a:r>
              <a:rPr lang="zh-CN" altLang="zh-CN" kern="100">
                <a:solidFill>
                  <a:srgbClr val="FFFF00"/>
                </a:solidFill>
              </a:rPr>
              <a:t>再识阿</a:t>
            </a:r>
            <a:r>
              <a:rPr lang="en-US" altLang="zh-CN" kern="100">
                <a:solidFill>
                  <a:srgbClr val="FFFF00"/>
                </a:solidFill>
              </a:rPr>
              <a:t>Q</a:t>
            </a:r>
            <a:r>
              <a:rPr lang="zh-CN" altLang="zh-CN" kern="100">
                <a:solidFill>
                  <a:srgbClr val="FFFF00"/>
                </a:solidFill>
              </a:rPr>
              <a:t>：</a:t>
            </a:r>
          </a:p>
          <a:p>
            <a:r>
              <a:rPr lang="zh-CN" altLang="zh-CN" kern="100"/>
              <a:t>麻木、愚昧、落后、无赖；</a:t>
            </a:r>
          </a:p>
          <a:p>
            <a:r>
              <a:rPr lang="zh-CN" altLang="zh-CN" kern="100"/>
              <a:t>妄自尊大、自轻自贱、自欺欺人、</a:t>
            </a:r>
            <a:r>
              <a:rPr lang="zh-CN" altLang="en-US" kern="100"/>
              <a:t>自我麻醉、</a:t>
            </a:r>
            <a:r>
              <a:rPr lang="zh-CN" altLang="zh-CN" kern="100"/>
              <a:t>欺软怕硬的“精神胜利法”是其立身法宝。</a:t>
            </a:r>
            <a:endParaRPr lang="en-US" altLang="zh-CN" kern="100"/>
          </a:p>
        </p:txBody>
      </p:sp>
    </p:spTree>
    <p:extLst>
      <p:ext uri="{BB962C8B-B14F-4D97-AF65-F5344CB8AC3E}">
        <p14:creationId xmlns:p14="http://schemas.microsoft.com/office/powerpoint/2010/main" val="4315590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D3E163D6-C803-0445-B466-BD92A46F4884}"/>
              </a:ext>
            </a:extLst>
          </p:cNvPr>
          <p:cNvSpPr>
            <a:spLocks noGrp="1"/>
          </p:cNvSpPr>
          <p:nvPr>
            <p:ph type="title"/>
          </p:nvPr>
        </p:nvSpPr>
        <p:spPr>
          <a:xfrm>
            <a:off x="202807" y="274447"/>
            <a:ext cx="9404723" cy="1400530"/>
          </a:xfrm>
        </p:spPr>
        <p:txBody>
          <a:bodyPr/>
          <a:lstStyle/>
          <a:p>
            <a:r>
              <a:rPr kumimoji="1" lang="zh-CN" altLang="en-US" sz="4000"/>
              <a:t>“精神胜利法”是如何形成与发展的？</a:t>
            </a:r>
          </a:p>
        </p:txBody>
      </p:sp>
      <p:sp>
        <p:nvSpPr>
          <p:cNvPr id="27" name="矩形 26">
            <a:extLst>
              <a:ext uri="{FF2B5EF4-FFF2-40B4-BE49-F238E27FC236}">
                <a16:creationId xmlns:a16="http://schemas.microsoft.com/office/drawing/2014/main" id="{5FD3A231-1C9A-344E-89E6-64A0789156F6}"/>
              </a:ext>
            </a:extLst>
          </p:cNvPr>
          <p:cNvSpPr/>
          <p:nvPr/>
        </p:nvSpPr>
        <p:spPr>
          <a:xfrm>
            <a:off x="9245664" y="1315837"/>
            <a:ext cx="2423976" cy="2308324"/>
          </a:xfrm>
          <a:prstGeom prst="rect">
            <a:avLst/>
          </a:prstGeom>
        </p:spPr>
        <p:txBody>
          <a:bodyPr wrap="square">
            <a:spAutoFit/>
          </a:bodyPr>
          <a:lstStyle/>
          <a:p>
            <a:pPr algn="just"/>
            <a:r>
              <a:rPr lang="zh-CN" altLang="zh-CN" kern="100">
                <a:solidFill>
                  <a:schemeClr val="accent1">
                    <a:lumMod val="60000"/>
                    <a:lumOff val="40000"/>
                  </a:schemeClr>
                </a:solidFill>
                <a:latin typeface="DengXian" panose="02010600030101010101" pitchFamily="2" charset="-122"/>
                <a:cs typeface="Times New Roman" panose="02020603050405020304" pitchFamily="18" charset="0"/>
              </a:rPr>
              <a:t>凭借个人力量无法改变外在恶劣环境，只好退回内心，追求精神上的解放，通过幻想的方式维持自我，而在行为上却因自己的弱小而不得不表现出对环境的变态适应。</a:t>
            </a:r>
            <a:endParaRPr lang="zh-CN" altLang="zh-CN" sz="1400" kern="100">
              <a:solidFill>
                <a:schemeClr val="accent1">
                  <a:lumMod val="60000"/>
                  <a:lumOff val="40000"/>
                </a:schemeClr>
              </a:solidFill>
              <a:effectLst/>
              <a:latin typeface="DengXian" panose="02010600030101010101" pitchFamily="2" charset="-122"/>
              <a:ea typeface="DengXian" panose="02010600030101010101" pitchFamily="2" charset="-122"/>
              <a:cs typeface="Times New Roman" panose="02020603050405020304" pitchFamily="18" charset="0"/>
            </a:endParaRPr>
          </a:p>
        </p:txBody>
      </p:sp>
      <p:grpSp>
        <p:nvGrpSpPr>
          <p:cNvPr id="4" name="组合 3">
            <a:extLst>
              <a:ext uri="{FF2B5EF4-FFF2-40B4-BE49-F238E27FC236}">
                <a16:creationId xmlns:a16="http://schemas.microsoft.com/office/drawing/2014/main" id="{1D0C52F9-381C-C844-9A91-B58B805F5F57}"/>
              </a:ext>
            </a:extLst>
          </p:cNvPr>
          <p:cNvGrpSpPr/>
          <p:nvPr/>
        </p:nvGrpSpPr>
        <p:grpSpPr>
          <a:xfrm>
            <a:off x="785674" y="1342610"/>
            <a:ext cx="11107264" cy="4997646"/>
            <a:chOff x="785674" y="1342610"/>
            <a:chExt cx="11107264" cy="4997646"/>
          </a:xfrm>
        </p:grpSpPr>
        <p:sp>
          <p:nvSpPr>
            <p:cNvPr id="3" name="圆角矩形 2">
              <a:extLst>
                <a:ext uri="{FF2B5EF4-FFF2-40B4-BE49-F238E27FC236}">
                  <a16:creationId xmlns:a16="http://schemas.microsoft.com/office/drawing/2014/main" id="{23FBC0FA-E7B0-C141-A856-61607BA11847}"/>
                </a:ext>
              </a:extLst>
            </p:cNvPr>
            <p:cNvSpPr/>
            <p:nvPr/>
          </p:nvSpPr>
          <p:spPr>
            <a:xfrm>
              <a:off x="2483703" y="1342610"/>
              <a:ext cx="2421466" cy="856085"/>
            </a:xfrm>
            <a:prstGeom prst="roundRect">
              <a:avLst/>
            </a:prstGeom>
            <a:solidFill>
              <a:schemeClr val="tx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a:solidFill>
                    <a:schemeClr val="bg2"/>
                  </a:solidFill>
                </a:rPr>
                <a:t>自我</a:t>
              </a:r>
            </a:p>
          </p:txBody>
        </p:sp>
        <p:sp>
          <p:nvSpPr>
            <p:cNvPr id="5" name="圆角矩形 4">
              <a:extLst>
                <a:ext uri="{FF2B5EF4-FFF2-40B4-BE49-F238E27FC236}">
                  <a16:creationId xmlns:a16="http://schemas.microsoft.com/office/drawing/2014/main" id="{9DE016F4-356F-8943-A9B5-4C7A4CB37B0D}"/>
                </a:ext>
              </a:extLst>
            </p:cNvPr>
            <p:cNvSpPr/>
            <p:nvPr/>
          </p:nvSpPr>
          <p:spPr>
            <a:xfrm>
              <a:off x="5650236" y="1342610"/>
              <a:ext cx="2743201" cy="856085"/>
            </a:xfrm>
            <a:prstGeom prst="roundRect">
              <a:avLst/>
            </a:prstGeom>
            <a:solidFill>
              <a:schemeClr val="tx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a:solidFill>
                    <a:schemeClr val="bg2"/>
                  </a:solidFill>
                </a:rPr>
                <a:t>外在环境</a:t>
              </a:r>
            </a:p>
          </p:txBody>
        </p:sp>
        <p:sp>
          <p:nvSpPr>
            <p:cNvPr id="6" name="丁字箭头 5">
              <a:extLst>
                <a:ext uri="{FF2B5EF4-FFF2-40B4-BE49-F238E27FC236}">
                  <a16:creationId xmlns:a16="http://schemas.microsoft.com/office/drawing/2014/main" id="{662BD8CD-FE6D-C542-8DEA-B2D2063C4159}"/>
                </a:ext>
              </a:extLst>
            </p:cNvPr>
            <p:cNvSpPr/>
            <p:nvPr/>
          </p:nvSpPr>
          <p:spPr>
            <a:xfrm rot="10800000">
              <a:off x="4989835" y="1618252"/>
              <a:ext cx="575734" cy="1139243"/>
            </a:xfrm>
            <a:prstGeom prst="leftRightUp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a:extLst>
                <a:ext uri="{FF2B5EF4-FFF2-40B4-BE49-F238E27FC236}">
                  <a16:creationId xmlns:a16="http://schemas.microsoft.com/office/drawing/2014/main" id="{CEC7EBCE-8D09-2249-9A7F-AA18FBF469DF}"/>
                </a:ext>
              </a:extLst>
            </p:cNvPr>
            <p:cNvSpPr/>
            <p:nvPr/>
          </p:nvSpPr>
          <p:spPr>
            <a:xfrm>
              <a:off x="4210902" y="2900477"/>
              <a:ext cx="2032000" cy="838200"/>
            </a:xfrm>
            <a:prstGeom prst="roundRect">
              <a:avLst/>
            </a:prstGeom>
            <a:solidFill>
              <a:schemeClr val="tx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a:solidFill>
                    <a:schemeClr val="bg2"/>
                  </a:solidFill>
                </a:rPr>
                <a:t>分裂自我</a:t>
              </a:r>
            </a:p>
          </p:txBody>
        </p:sp>
        <p:sp>
          <p:nvSpPr>
            <p:cNvPr id="8" name="下箭头 7">
              <a:extLst>
                <a:ext uri="{FF2B5EF4-FFF2-40B4-BE49-F238E27FC236}">
                  <a16:creationId xmlns:a16="http://schemas.microsoft.com/office/drawing/2014/main" id="{AEC37D8A-01B4-A744-BB28-13848C8BC45A}"/>
                </a:ext>
              </a:extLst>
            </p:cNvPr>
            <p:cNvSpPr/>
            <p:nvPr/>
          </p:nvSpPr>
          <p:spPr>
            <a:xfrm rot="18187920">
              <a:off x="6185595" y="3810954"/>
              <a:ext cx="351684" cy="758345"/>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a:extLst>
                <a:ext uri="{FF2B5EF4-FFF2-40B4-BE49-F238E27FC236}">
                  <a16:creationId xmlns:a16="http://schemas.microsoft.com/office/drawing/2014/main" id="{ABCEE408-52A1-7248-9A50-4EFD74237034}"/>
                </a:ext>
              </a:extLst>
            </p:cNvPr>
            <p:cNvSpPr/>
            <p:nvPr/>
          </p:nvSpPr>
          <p:spPr>
            <a:xfrm>
              <a:off x="6361437" y="4745652"/>
              <a:ext cx="2032000" cy="838200"/>
            </a:xfrm>
            <a:prstGeom prst="roundRect">
              <a:avLst/>
            </a:prstGeom>
            <a:solidFill>
              <a:schemeClr val="tx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a:solidFill>
                    <a:schemeClr val="bg2"/>
                  </a:solidFill>
                </a:rPr>
                <a:t>幻想胜利</a:t>
              </a:r>
            </a:p>
          </p:txBody>
        </p:sp>
        <p:sp>
          <p:nvSpPr>
            <p:cNvPr id="10" name="下箭头 9">
              <a:extLst>
                <a:ext uri="{FF2B5EF4-FFF2-40B4-BE49-F238E27FC236}">
                  <a16:creationId xmlns:a16="http://schemas.microsoft.com/office/drawing/2014/main" id="{67B84A85-AF70-F94C-91FF-3DC740D35285}"/>
                </a:ext>
              </a:extLst>
            </p:cNvPr>
            <p:cNvSpPr/>
            <p:nvPr/>
          </p:nvSpPr>
          <p:spPr>
            <a:xfrm rot="2800255">
              <a:off x="4129185" y="3825833"/>
              <a:ext cx="351684" cy="758345"/>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圆角矩形 10">
              <a:extLst>
                <a:ext uri="{FF2B5EF4-FFF2-40B4-BE49-F238E27FC236}">
                  <a16:creationId xmlns:a16="http://schemas.microsoft.com/office/drawing/2014/main" id="{A6B866A4-C2FC-B842-8812-A5413119A547}"/>
                </a:ext>
              </a:extLst>
            </p:cNvPr>
            <p:cNvSpPr/>
            <p:nvPr/>
          </p:nvSpPr>
          <p:spPr>
            <a:xfrm>
              <a:off x="2678436" y="4721547"/>
              <a:ext cx="2032000" cy="838200"/>
            </a:xfrm>
            <a:prstGeom prst="roundRect">
              <a:avLst/>
            </a:prstGeom>
            <a:solidFill>
              <a:schemeClr val="tx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a:solidFill>
                    <a:schemeClr val="bg2"/>
                  </a:solidFill>
                </a:rPr>
                <a:t>扭曲自我</a:t>
              </a:r>
            </a:p>
          </p:txBody>
        </p:sp>
        <p:sp>
          <p:nvSpPr>
            <p:cNvPr id="12" name="文本框 11">
              <a:extLst>
                <a:ext uri="{FF2B5EF4-FFF2-40B4-BE49-F238E27FC236}">
                  <a16:creationId xmlns:a16="http://schemas.microsoft.com/office/drawing/2014/main" id="{B00D0C33-A69E-E646-8C68-50F74C596B4C}"/>
                </a:ext>
              </a:extLst>
            </p:cNvPr>
            <p:cNvSpPr txBox="1"/>
            <p:nvPr/>
          </p:nvSpPr>
          <p:spPr>
            <a:xfrm>
              <a:off x="6566839" y="3788319"/>
              <a:ext cx="1454528" cy="369332"/>
            </a:xfrm>
            <a:prstGeom prst="rect">
              <a:avLst/>
            </a:prstGeom>
            <a:noFill/>
          </p:spPr>
          <p:txBody>
            <a:bodyPr wrap="square" rtlCol="0">
              <a:spAutoFit/>
            </a:bodyPr>
            <a:lstStyle/>
            <a:p>
              <a:r>
                <a:rPr kumimoji="1" lang="zh-CN" altLang="en-US"/>
                <a:t>退回内心</a:t>
              </a:r>
            </a:p>
          </p:txBody>
        </p:sp>
        <p:sp>
          <p:nvSpPr>
            <p:cNvPr id="13" name="文本框 12">
              <a:extLst>
                <a:ext uri="{FF2B5EF4-FFF2-40B4-BE49-F238E27FC236}">
                  <a16:creationId xmlns:a16="http://schemas.microsoft.com/office/drawing/2014/main" id="{61ECABBA-FB65-5746-9E8B-24781F6F4929}"/>
                </a:ext>
              </a:extLst>
            </p:cNvPr>
            <p:cNvSpPr txBox="1"/>
            <p:nvPr/>
          </p:nvSpPr>
          <p:spPr>
            <a:xfrm>
              <a:off x="2942866" y="3844383"/>
              <a:ext cx="1454528" cy="369332"/>
            </a:xfrm>
            <a:prstGeom prst="rect">
              <a:avLst/>
            </a:prstGeom>
            <a:noFill/>
          </p:spPr>
          <p:txBody>
            <a:bodyPr wrap="square" rtlCol="0">
              <a:spAutoFit/>
            </a:bodyPr>
            <a:lstStyle/>
            <a:p>
              <a:r>
                <a:rPr kumimoji="1" lang="zh-CN" altLang="en-US"/>
                <a:t>泯灭意志</a:t>
              </a:r>
            </a:p>
          </p:txBody>
        </p:sp>
        <p:sp>
          <p:nvSpPr>
            <p:cNvPr id="14" name="右大括号 13">
              <a:extLst>
                <a:ext uri="{FF2B5EF4-FFF2-40B4-BE49-F238E27FC236}">
                  <a16:creationId xmlns:a16="http://schemas.microsoft.com/office/drawing/2014/main" id="{3E42B876-9E1F-2649-AEB5-4C0F61193485}"/>
                </a:ext>
              </a:extLst>
            </p:cNvPr>
            <p:cNvSpPr/>
            <p:nvPr/>
          </p:nvSpPr>
          <p:spPr>
            <a:xfrm>
              <a:off x="1892775" y="4494115"/>
              <a:ext cx="605642" cy="1246305"/>
            </a:xfrm>
            <a:prstGeom prst="rightBrace">
              <a:avLst/>
            </a:prstGeom>
            <a:noFill/>
            <a:ln w="381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
          <p:nvSpPr>
            <p:cNvPr id="15" name="文本框 14">
              <a:extLst>
                <a:ext uri="{FF2B5EF4-FFF2-40B4-BE49-F238E27FC236}">
                  <a16:creationId xmlns:a16="http://schemas.microsoft.com/office/drawing/2014/main" id="{4ADA440E-AE18-324B-AF29-7B1F83888DB5}"/>
                </a:ext>
              </a:extLst>
            </p:cNvPr>
            <p:cNvSpPr txBox="1"/>
            <p:nvPr/>
          </p:nvSpPr>
          <p:spPr>
            <a:xfrm>
              <a:off x="785674" y="4309449"/>
              <a:ext cx="1301442" cy="369332"/>
            </a:xfrm>
            <a:prstGeom prst="rect">
              <a:avLst/>
            </a:prstGeom>
            <a:noFill/>
          </p:spPr>
          <p:txBody>
            <a:bodyPr wrap="square" rtlCol="0">
              <a:spAutoFit/>
            </a:bodyPr>
            <a:lstStyle/>
            <a:p>
              <a:r>
                <a:rPr kumimoji="1" lang="zh-CN" altLang="en-US"/>
                <a:t>乖乖挨打</a:t>
              </a:r>
            </a:p>
          </p:txBody>
        </p:sp>
        <p:sp>
          <p:nvSpPr>
            <p:cNvPr id="17" name="文本框 16">
              <a:extLst>
                <a:ext uri="{FF2B5EF4-FFF2-40B4-BE49-F238E27FC236}">
                  <a16:creationId xmlns:a16="http://schemas.microsoft.com/office/drawing/2014/main" id="{2C364EB5-EB80-B74A-AAA3-A6A8C89A1CA1}"/>
                </a:ext>
              </a:extLst>
            </p:cNvPr>
            <p:cNvSpPr txBox="1"/>
            <p:nvPr/>
          </p:nvSpPr>
          <p:spPr>
            <a:xfrm>
              <a:off x="785674" y="5549966"/>
              <a:ext cx="1301442" cy="646331"/>
            </a:xfrm>
            <a:prstGeom prst="rect">
              <a:avLst/>
            </a:prstGeom>
            <a:noFill/>
          </p:spPr>
          <p:txBody>
            <a:bodyPr wrap="square" rtlCol="0">
              <a:spAutoFit/>
            </a:bodyPr>
            <a:lstStyle/>
            <a:p>
              <a:r>
                <a:rPr kumimoji="1" lang="zh-CN" altLang="en-US"/>
                <a:t>自轻自残</a:t>
              </a:r>
            </a:p>
          </p:txBody>
        </p:sp>
        <p:sp>
          <p:nvSpPr>
            <p:cNvPr id="18" name="文本框 17">
              <a:extLst>
                <a:ext uri="{FF2B5EF4-FFF2-40B4-BE49-F238E27FC236}">
                  <a16:creationId xmlns:a16="http://schemas.microsoft.com/office/drawing/2014/main" id="{7D274846-0E1B-854D-ACB1-3739C443F9EA}"/>
                </a:ext>
              </a:extLst>
            </p:cNvPr>
            <p:cNvSpPr txBox="1"/>
            <p:nvPr/>
          </p:nvSpPr>
          <p:spPr>
            <a:xfrm>
              <a:off x="793728" y="4932601"/>
              <a:ext cx="1196466" cy="369332"/>
            </a:xfrm>
            <a:prstGeom prst="rect">
              <a:avLst/>
            </a:prstGeom>
            <a:noFill/>
          </p:spPr>
          <p:txBody>
            <a:bodyPr wrap="square" rtlCol="0">
              <a:spAutoFit/>
            </a:bodyPr>
            <a:lstStyle/>
            <a:p>
              <a:r>
                <a:rPr kumimoji="1" lang="zh-CN" altLang="en-US"/>
                <a:t>屈服逃避</a:t>
              </a:r>
            </a:p>
          </p:txBody>
        </p:sp>
        <p:sp>
          <p:nvSpPr>
            <p:cNvPr id="21" name="文本框 20">
              <a:extLst>
                <a:ext uri="{FF2B5EF4-FFF2-40B4-BE49-F238E27FC236}">
                  <a16:creationId xmlns:a16="http://schemas.microsoft.com/office/drawing/2014/main" id="{358B856A-9075-7E4A-B126-E00EDE827FED}"/>
                </a:ext>
              </a:extLst>
            </p:cNvPr>
            <p:cNvSpPr txBox="1"/>
            <p:nvPr/>
          </p:nvSpPr>
          <p:spPr>
            <a:xfrm>
              <a:off x="9082405" y="4015679"/>
              <a:ext cx="2790701" cy="369332"/>
            </a:xfrm>
            <a:prstGeom prst="rect">
              <a:avLst/>
            </a:prstGeom>
            <a:noFill/>
          </p:spPr>
          <p:txBody>
            <a:bodyPr wrap="square" rtlCol="0">
              <a:spAutoFit/>
            </a:bodyPr>
            <a:lstStyle/>
            <a:p>
              <a:r>
                <a:rPr kumimoji="1" lang="zh-CN" altLang="en-US"/>
                <a:t>自欺欺人（改造现实）</a:t>
              </a:r>
            </a:p>
          </p:txBody>
        </p:sp>
        <p:sp>
          <p:nvSpPr>
            <p:cNvPr id="22" name="文本框 21">
              <a:extLst>
                <a:ext uri="{FF2B5EF4-FFF2-40B4-BE49-F238E27FC236}">
                  <a16:creationId xmlns:a16="http://schemas.microsoft.com/office/drawing/2014/main" id="{83442B4F-BCB7-D749-B3C8-AB69B8643ABC}"/>
                </a:ext>
              </a:extLst>
            </p:cNvPr>
            <p:cNvSpPr txBox="1"/>
            <p:nvPr/>
          </p:nvSpPr>
          <p:spPr>
            <a:xfrm>
              <a:off x="9062302" y="4408435"/>
              <a:ext cx="2790701" cy="369332"/>
            </a:xfrm>
            <a:prstGeom prst="rect">
              <a:avLst/>
            </a:prstGeom>
            <a:noFill/>
          </p:spPr>
          <p:txBody>
            <a:bodyPr wrap="square" rtlCol="0">
              <a:spAutoFit/>
            </a:bodyPr>
            <a:lstStyle/>
            <a:p>
              <a:r>
                <a:rPr kumimoji="1" lang="zh-CN" altLang="en-US"/>
                <a:t>自我麻醉（遗忘现实）</a:t>
              </a:r>
            </a:p>
          </p:txBody>
        </p:sp>
        <p:sp>
          <p:nvSpPr>
            <p:cNvPr id="23" name="文本框 22">
              <a:extLst>
                <a:ext uri="{FF2B5EF4-FFF2-40B4-BE49-F238E27FC236}">
                  <a16:creationId xmlns:a16="http://schemas.microsoft.com/office/drawing/2014/main" id="{8513881E-7C55-8447-A7C7-83A2E9FDB9B6}"/>
                </a:ext>
              </a:extLst>
            </p:cNvPr>
            <p:cNvSpPr txBox="1"/>
            <p:nvPr/>
          </p:nvSpPr>
          <p:spPr>
            <a:xfrm>
              <a:off x="9085724" y="4801191"/>
              <a:ext cx="2790701" cy="369332"/>
            </a:xfrm>
            <a:prstGeom prst="rect">
              <a:avLst/>
            </a:prstGeom>
            <a:noFill/>
          </p:spPr>
          <p:txBody>
            <a:bodyPr wrap="square" rtlCol="0">
              <a:spAutoFit/>
            </a:bodyPr>
            <a:lstStyle/>
            <a:p>
              <a:r>
                <a:rPr kumimoji="1" lang="zh-CN" altLang="en-US"/>
                <a:t>自高自大（弥补现实）</a:t>
              </a:r>
            </a:p>
          </p:txBody>
        </p:sp>
        <p:sp>
          <p:nvSpPr>
            <p:cNvPr id="24" name="文本框 23">
              <a:extLst>
                <a:ext uri="{FF2B5EF4-FFF2-40B4-BE49-F238E27FC236}">
                  <a16:creationId xmlns:a16="http://schemas.microsoft.com/office/drawing/2014/main" id="{8B8BCEB4-EBE5-7A4F-B6E3-DCB985DB0688}"/>
                </a:ext>
              </a:extLst>
            </p:cNvPr>
            <p:cNvSpPr txBox="1"/>
            <p:nvPr/>
          </p:nvSpPr>
          <p:spPr>
            <a:xfrm>
              <a:off x="9102237" y="5240009"/>
              <a:ext cx="2790701" cy="369332"/>
            </a:xfrm>
            <a:prstGeom prst="rect">
              <a:avLst/>
            </a:prstGeom>
            <a:noFill/>
          </p:spPr>
          <p:txBody>
            <a:bodyPr wrap="square" rtlCol="0">
              <a:spAutoFit/>
            </a:bodyPr>
            <a:lstStyle/>
            <a:p>
              <a:r>
                <a:rPr kumimoji="1" lang="zh-CN" altLang="en-US"/>
                <a:t>自轻自贱（弱化现实）</a:t>
              </a:r>
            </a:p>
          </p:txBody>
        </p:sp>
        <p:sp>
          <p:nvSpPr>
            <p:cNvPr id="25" name="右大括号 24">
              <a:extLst>
                <a:ext uri="{FF2B5EF4-FFF2-40B4-BE49-F238E27FC236}">
                  <a16:creationId xmlns:a16="http://schemas.microsoft.com/office/drawing/2014/main" id="{FA3BFCEE-9D2F-EB47-963E-E51D83E06D9E}"/>
                </a:ext>
              </a:extLst>
            </p:cNvPr>
            <p:cNvSpPr/>
            <p:nvPr/>
          </p:nvSpPr>
          <p:spPr>
            <a:xfrm rot="10800000">
              <a:off x="8476763" y="4200345"/>
              <a:ext cx="605642" cy="1768391"/>
            </a:xfrm>
            <a:prstGeom prst="rightBrace">
              <a:avLst/>
            </a:prstGeom>
            <a:noFill/>
            <a:ln w="381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
          <p:nvSpPr>
            <p:cNvPr id="26" name="文本框 25">
              <a:extLst>
                <a:ext uri="{FF2B5EF4-FFF2-40B4-BE49-F238E27FC236}">
                  <a16:creationId xmlns:a16="http://schemas.microsoft.com/office/drawing/2014/main" id="{776D242D-A890-E641-A3EE-03D745CBF3CD}"/>
                </a:ext>
              </a:extLst>
            </p:cNvPr>
            <p:cNvSpPr txBox="1"/>
            <p:nvPr/>
          </p:nvSpPr>
          <p:spPr>
            <a:xfrm>
              <a:off x="9102236" y="5688465"/>
              <a:ext cx="2790701" cy="369332"/>
            </a:xfrm>
            <a:prstGeom prst="rect">
              <a:avLst/>
            </a:prstGeom>
            <a:noFill/>
          </p:spPr>
          <p:txBody>
            <a:bodyPr wrap="square" rtlCol="0">
              <a:spAutoFit/>
            </a:bodyPr>
            <a:lstStyle/>
            <a:p>
              <a:r>
                <a:rPr kumimoji="1" lang="zh-CN" altLang="en-US"/>
                <a:t>欺软怕硬（平衡现实）</a:t>
              </a:r>
            </a:p>
          </p:txBody>
        </p:sp>
        <p:sp>
          <p:nvSpPr>
            <p:cNvPr id="28" name="矩形 27">
              <a:extLst>
                <a:ext uri="{FF2B5EF4-FFF2-40B4-BE49-F238E27FC236}">
                  <a16:creationId xmlns:a16="http://schemas.microsoft.com/office/drawing/2014/main" id="{7CE15679-FA59-844B-A1B5-ED5C2C8728CF}"/>
                </a:ext>
              </a:extLst>
            </p:cNvPr>
            <p:cNvSpPr/>
            <p:nvPr/>
          </p:nvSpPr>
          <p:spPr>
            <a:xfrm>
              <a:off x="2856101" y="5970924"/>
              <a:ext cx="5262979" cy="369332"/>
            </a:xfrm>
            <a:prstGeom prst="rect">
              <a:avLst/>
            </a:prstGeom>
          </p:spPr>
          <p:txBody>
            <a:bodyPr wrap="none">
              <a:spAutoFit/>
            </a:bodyPr>
            <a:lstStyle/>
            <a:p>
              <a:r>
                <a:rPr kumimoji="1" lang="zh-CN" altLang="en-US"/>
                <a:t>精神胜利法的本质：通过想象性的胜利来化解痛苦</a:t>
              </a:r>
              <a:endParaRPr kumimoji="1" lang="en-US" altLang="zh-CN"/>
            </a:p>
          </p:txBody>
        </p:sp>
      </p:grpSp>
    </p:spTree>
    <p:extLst>
      <p:ext uri="{BB962C8B-B14F-4D97-AF65-F5344CB8AC3E}">
        <p14:creationId xmlns:p14="http://schemas.microsoft.com/office/powerpoint/2010/main" val="20936998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D3E163D6-C803-0445-B466-BD92A46F4884}"/>
              </a:ext>
            </a:extLst>
          </p:cNvPr>
          <p:cNvSpPr>
            <a:spLocks noGrp="1"/>
          </p:cNvSpPr>
          <p:nvPr>
            <p:ph type="title"/>
          </p:nvPr>
        </p:nvSpPr>
        <p:spPr>
          <a:xfrm>
            <a:off x="646111" y="311431"/>
            <a:ext cx="9404723" cy="1400530"/>
          </a:xfrm>
        </p:spPr>
        <p:txBody>
          <a:bodyPr/>
          <a:lstStyle/>
          <a:p>
            <a:r>
              <a:rPr kumimoji="1" lang="zh-CN" altLang="en-US" sz="4000"/>
              <a:t>“精神胜利法”是如何发展的？</a:t>
            </a:r>
          </a:p>
        </p:txBody>
      </p:sp>
      <p:grpSp>
        <p:nvGrpSpPr>
          <p:cNvPr id="4" name="组合 3">
            <a:extLst>
              <a:ext uri="{FF2B5EF4-FFF2-40B4-BE49-F238E27FC236}">
                <a16:creationId xmlns:a16="http://schemas.microsoft.com/office/drawing/2014/main" id="{7F39321B-EA95-3945-B991-8D3ACC0712EA}"/>
              </a:ext>
            </a:extLst>
          </p:cNvPr>
          <p:cNvGrpSpPr/>
          <p:nvPr/>
        </p:nvGrpSpPr>
        <p:grpSpPr>
          <a:xfrm>
            <a:off x="646111" y="611122"/>
            <a:ext cx="10614556" cy="5170248"/>
            <a:chOff x="646111" y="611122"/>
            <a:chExt cx="10614556" cy="5170248"/>
          </a:xfrm>
        </p:grpSpPr>
        <p:grpSp>
          <p:nvGrpSpPr>
            <p:cNvPr id="3" name="组合 2">
              <a:extLst>
                <a:ext uri="{FF2B5EF4-FFF2-40B4-BE49-F238E27FC236}">
                  <a16:creationId xmlns:a16="http://schemas.microsoft.com/office/drawing/2014/main" id="{3A2F6B60-CE94-0046-A3D0-D220186F2073}"/>
                </a:ext>
              </a:extLst>
            </p:cNvPr>
            <p:cNvGrpSpPr/>
            <p:nvPr/>
          </p:nvGrpSpPr>
          <p:grpSpPr>
            <a:xfrm>
              <a:off x="646111" y="611122"/>
              <a:ext cx="10614556" cy="5170248"/>
              <a:chOff x="646111" y="611122"/>
              <a:chExt cx="10614556" cy="5170248"/>
            </a:xfrm>
          </p:grpSpPr>
          <p:graphicFrame>
            <p:nvGraphicFramePr>
              <p:cNvPr id="5" name="图示 4">
                <a:extLst>
                  <a:ext uri="{FF2B5EF4-FFF2-40B4-BE49-F238E27FC236}">
                    <a16:creationId xmlns:a16="http://schemas.microsoft.com/office/drawing/2014/main" id="{F307D2B3-A5EE-324E-BDF3-940E32480E1D}"/>
                  </a:ext>
                </a:extLst>
              </p:cNvPr>
              <p:cNvGraphicFramePr/>
              <p:nvPr>
                <p:extLst>
                  <p:ext uri="{D42A27DB-BD31-4B8C-83A1-F6EECF244321}">
                    <p14:modId xmlns:p14="http://schemas.microsoft.com/office/powerpoint/2010/main" val="646829755"/>
                  </p:ext>
                </p:extLst>
              </p:nvPr>
            </p:nvGraphicFramePr>
            <p:xfrm>
              <a:off x="646111" y="611122"/>
              <a:ext cx="10614556" cy="5170248"/>
            </p:xfrm>
            <a:graphic>
              <a:graphicData uri="http://schemas.openxmlformats.org/drawingml/2006/diagram">
                <dgm:relIds xmlns:dgm="http://schemas.openxmlformats.org/drawingml/2006/diagram" r:dm="rId3" r:lo="rId4" r:qs="rId5" r:cs="rId6"/>
              </a:graphicData>
            </a:graphic>
          </p:graphicFrame>
          <p:sp>
            <p:nvSpPr>
              <p:cNvPr id="10" name="右大括号 9">
                <a:extLst>
                  <a:ext uri="{FF2B5EF4-FFF2-40B4-BE49-F238E27FC236}">
                    <a16:creationId xmlns:a16="http://schemas.microsoft.com/office/drawing/2014/main" id="{B380912E-5901-E84C-9A18-8EBD76984091}"/>
                  </a:ext>
                </a:extLst>
              </p:cNvPr>
              <p:cNvSpPr/>
              <p:nvPr/>
            </p:nvSpPr>
            <p:spPr>
              <a:xfrm>
                <a:off x="5825066" y="2396072"/>
                <a:ext cx="84667" cy="982133"/>
              </a:xfrm>
              <a:prstGeom prst="rightBrace">
                <a:avLst/>
              </a:prstGeom>
              <a:ln>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grpSp>
        <p:sp>
          <p:nvSpPr>
            <p:cNvPr id="11" name="左弧形箭头 10">
              <a:extLst>
                <a:ext uri="{FF2B5EF4-FFF2-40B4-BE49-F238E27FC236}">
                  <a16:creationId xmlns:a16="http://schemas.microsoft.com/office/drawing/2014/main" id="{15A8C804-141B-9E43-BCD9-F9E148DFF4B7}"/>
                </a:ext>
              </a:extLst>
            </p:cNvPr>
            <p:cNvSpPr/>
            <p:nvPr/>
          </p:nvSpPr>
          <p:spPr>
            <a:xfrm rot="698932">
              <a:off x="5825066" y="2887138"/>
              <a:ext cx="331523" cy="982133"/>
            </a:xfrm>
            <a:prstGeom prst="curvedLeftArrow">
              <a:avLst/>
            </a:prstGeom>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sp>
        <p:nvSpPr>
          <p:cNvPr id="12" name="文本框 11">
            <a:extLst>
              <a:ext uri="{FF2B5EF4-FFF2-40B4-BE49-F238E27FC236}">
                <a16:creationId xmlns:a16="http://schemas.microsoft.com/office/drawing/2014/main" id="{E2232710-50AA-7042-9FEC-193E794942A4}"/>
              </a:ext>
            </a:extLst>
          </p:cNvPr>
          <p:cNvSpPr txBox="1"/>
          <p:nvPr/>
        </p:nvSpPr>
        <p:spPr>
          <a:xfrm>
            <a:off x="6387794" y="4462892"/>
            <a:ext cx="1401539" cy="830997"/>
          </a:xfrm>
          <a:prstGeom prst="rect">
            <a:avLst/>
          </a:prstGeom>
          <a:noFill/>
        </p:spPr>
        <p:txBody>
          <a:bodyPr wrap="square" rtlCol="0">
            <a:spAutoFit/>
          </a:bodyPr>
          <a:lstStyle/>
          <a:p>
            <a:r>
              <a:rPr kumimoji="1" lang="zh-CN" altLang="en-US" sz="2000">
                <a:solidFill>
                  <a:srgbClr val="FFFF00"/>
                </a:solidFill>
              </a:rPr>
              <a:t>阿</a:t>
            </a:r>
            <a:r>
              <a:rPr kumimoji="1" lang="en-US" altLang="zh-CN" sz="2000">
                <a:solidFill>
                  <a:srgbClr val="FFFF00"/>
                </a:solidFill>
              </a:rPr>
              <a:t>Q</a:t>
            </a:r>
            <a:r>
              <a:rPr kumimoji="1" lang="zh-CN" altLang="en-US" sz="2000">
                <a:solidFill>
                  <a:srgbClr val="FFFF00"/>
                </a:solidFill>
              </a:rPr>
              <a:t>站了一刻钟</a:t>
            </a:r>
          </a:p>
        </p:txBody>
      </p:sp>
      <p:sp>
        <p:nvSpPr>
          <p:cNvPr id="13" name="文本框 12">
            <a:extLst>
              <a:ext uri="{FF2B5EF4-FFF2-40B4-BE49-F238E27FC236}">
                <a16:creationId xmlns:a16="http://schemas.microsoft.com/office/drawing/2014/main" id="{0E8A2770-C452-9448-A309-DBF0D2EB019D}"/>
              </a:ext>
            </a:extLst>
          </p:cNvPr>
          <p:cNvSpPr txBox="1"/>
          <p:nvPr/>
        </p:nvSpPr>
        <p:spPr>
          <a:xfrm>
            <a:off x="8123460" y="4513691"/>
            <a:ext cx="1401539" cy="1015663"/>
          </a:xfrm>
          <a:prstGeom prst="rect">
            <a:avLst/>
          </a:prstGeom>
          <a:noFill/>
        </p:spPr>
        <p:txBody>
          <a:bodyPr wrap="square" rtlCol="0">
            <a:spAutoFit/>
          </a:bodyPr>
          <a:lstStyle/>
          <a:p>
            <a:r>
              <a:rPr kumimoji="1" lang="zh-CN" altLang="en-US" sz="2000">
                <a:solidFill>
                  <a:srgbClr val="FFFF00"/>
                </a:solidFill>
              </a:rPr>
              <a:t>然而不到十秒钟</a:t>
            </a:r>
          </a:p>
        </p:txBody>
      </p:sp>
      <p:sp>
        <p:nvSpPr>
          <p:cNvPr id="14" name="文本框 13">
            <a:extLst>
              <a:ext uri="{FF2B5EF4-FFF2-40B4-BE49-F238E27FC236}">
                <a16:creationId xmlns:a16="http://schemas.microsoft.com/office/drawing/2014/main" id="{5F1ACBE4-CF01-DE48-AD55-239E1F7A381F}"/>
              </a:ext>
            </a:extLst>
          </p:cNvPr>
          <p:cNvSpPr txBox="1"/>
          <p:nvPr/>
        </p:nvSpPr>
        <p:spPr>
          <a:xfrm>
            <a:off x="9899191" y="4513691"/>
            <a:ext cx="1646698" cy="707886"/>
          </a:xfrm>
          <a:prstGeom prst="rect">
            <a:avLst/>
          </a:prstGeom>
          <a:noFill/>
        </p:spPr>
        <p:txBody>
          <a:bodyPr wrap="square" rtlCol="0">
            <a:spAutoFit/>
          </a:bodyPr>
          <a:lstStyle/>
          <a:p>
            <a:r>
              <a:rPr kumimoji="1" lang="zh-CN" altLang="en-US" sz="2000">
                <a:solidFill>
                  <a:srgbClr val="FFFF00"/>
                </a:solidFill>
              </a:rPr>
              <a:t>但他立刻转败为胜了</a:t>
            </a:r>
          </a:p>
        </p:txBody>
      </p:sp>
      <p:sp>
        <p:nvSpPr>
          <p:cNvPr id="15" name="文本框 14">
            <a:extLst>
              <a:ext uri="{FF2B5EF4-FFF2-40B4-BE49-F238E27FC236}">
                <a16:creationId xmlns:a16="http://schemas.microsoft.com/office/drawing/2014/main" id="{5E5A1FBF-6585-9440-814E-0AC099753BB8}"/>
              </a:ext>
            </a:extLst>
          </p:cNvPr>
          <p:cNvSpPr txBox="1"/>
          <p:nvPr/>
        </p:nvSpPr>
        <p:spPr>
          <a:xfrm>
            <a:off x="5533627" y="5695187"/>
            <a:ext cx="6285840" cy="646331"/>
          </a:xfrm>
          <a:prstGeom prst="rect">
            <a:avLst/>
          </a:prstGeom>
          <a:noFill/>
        </p:spPr>
        <p:txBody>
          <a:bodyPr wrap="square" rtlCol="0">
            <a:spAutoFit/>
          </a:bodyPr>
          <a:lstStyle/>
          <a:p>
            <a:r>
              <a:rPr kumimoji="1" lang="zh-CN" altLang="en-US"/>
              <a:t>欺压越来越甚，自我越来越卑小，精神胜利法走向越来越脱离现实、越来越消极的精神自慰。</a:t>
            </a:r>
          </a:p>
        </p:txBody>
      </p:sp>
      <p:sp>
        <p:nvSpPr>
          <p:cNvPr id="16" name="文本框 15">
            <a:extLst>
              <a:ext uri="{FF2B5EF4-FFF2-40B4-BE49-F238E27FC236}">
                <a16:creationId xmlns:a16="http://schemas.microsoft.com/office/drawing/2014/main" id="{0E0D5D84-16D2-5A4E-BCA8-259E71E3B1A9}"/>
              </a:ext>
            </a:extLst>
          </p:cNvPr>
          <p:cNvSpPr txBox="1"/>
          <p:nvPr/>
        </p:nvSpPr>
        <p:spPr>
          <a:xfrm>
            <a:off x="9668932" y="1948766"/>
            <a:ext cx="2159001" cy="1477328"/>
          </a:xfrm>
          <a:prstGeom prst="rect">
            <a:avLst/>
          </a:prstGeom>
          <a:noFill/>
        </p:spPr>
        <p:txBody>
          <a:bodyPr wrap="square" rtlCol="0">
            <a:spAutoFit/>
          </a:bodyPr>
          <a:lstStyle/>
          <a:p>
            <a:r>
              <a:rPr kumimoji="1" lang="zh-CN" altLang="en-US"/>
              <a:t>说是算被儿子拿去了罢，总还是呼呼不乐；说自己是虫豸吧，也还是呼呼不乐。</a:t>
            </a:r>
          </a:p>
        </p:txBody>
      </p:sp>
      <p:sp>
        <p:nvSpPr>
          <p:cNvPr id="17" name="文本框 16">
            <a:extLst>
              <a:ext uri="{FF2B5EF4-FFF2-40B4-BE49-F238E27FC236}">
                <a16:creationId xmlns:a16="http://schemas.microsoft.com/office/drawing/2014/main" id="{2580DFC6-7A0B-B84F-9A1D-A1DD26FD5CE1}"/>
              </a:ext>
            </a:extLst>
          </p:cNvPr>
          <p:cNvSpPr txBox="1"/>
          <p:nvPr/>
        </p:nvSpPr>
        <p:spPr>
          <a:xfrm>
            <a:off x="2410691" y="4494858"/>
            <a:ext cx="1657850" cy="1200329"/>
          </a:xfrm>
          <a:prstGeom prst="rect">
            <a:avLst/>
          </a:prstGeom>
          <a:noFill/>
        </p:spPr>
        <p:txBody>
          <a:bodyPr wrap="square" rtlCol="0">
            <a:spAutoFit/>
          </a:bodyPr>
          <a:lstStyle/>
          <a:p>
            <a:r>
              <a:rPr kumimoji="1" lang="zh-CN" altLang="en-US" sz="2400"/>
              <a:t>沉重的现实压力变本加厉</a:t>
            </a:r>
          </a:p>
        </p:txBody>
      </p:sp>
    </p:spTree>
    <p:extLst>
      <p:ext uri="{BB962C8B-B14F-4D97-AF65-F5344CB8AC3E}">
        <p14:creationId xmlns:p14="http://schemas.microsoft.com/office/powerpoint/2010/main" val="39767674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p:bldP spid="15" grpId="0"/>
      <p:bldP spid="16" grpId="0"/>
      <p:bldP spid="1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955AD61C-8E3E-4143-8058-4471C8FA7793}"/>
              </a:ext>
            </a:extLst>
          </p:cNvPr>
          <p:cNvSpPr>
            <a:spLocks noGrp="1"/>
          </p:cNvSpPr>
          <p:nvPr>
            <p:ph type="title"/>
          </p:nvPr>
        </p:nvSpPr>
        <p:spPr>
          <a:xfrm>
            <a:off x="646111" y="725850"/>
            <a:ext cx="9404723" cy="1400530"/>
          </a:xfrm>
        </p:spPr>
        <p:txBody>
          <a:bodyPr/>
          <a:lstStyle/>
          <a:p>
            <a:r>
              <a:rPr kumimoji="1" lang="zh-CN" altLang="en-US" sz="3200"/>
              <a:t>精神胜利法的本质：通过想象性的胜利来化解痛苦</a:t>
            </a:r>
            <a:br>
              <a:rPr kumimoji="1" lang="en-US" altLang="zh-CN" sz="3200"/>
            </a:br>
            <a:endParaRPr kumimoji="1" lang="zh-CN" altLang="en-US"/>
          </a:p>
        </p:txBody>
      </p:sp>
      <p:sp>
        <p:nvSpPr>
          <p:cNvPr id="3" name="内容占位符 2">
            <a:extLst>
              <a:ext uri="{FF2B5EF4-FFF2-40B4-BE49-F238E27FC236}">
                <a16:creationId xmlns:a16="http://schemas.microsoft.com/office/drawing/2014/main" id="{FD05525A-BD67-B946-A46D-ED7A9DD7F416}"/>
              </a:ext>
            </a:extLst>
          </p:cNvPr>
          <p:cNvSpPr>
            <a:spLocks noGrp="1"/>
          </p:cNvSpPr>
          <p:nvPr>
            <p:ph idx="1"/>
          </p:nvPr>
        </p:nvSpPr>
        <p:spPr>
          <a:xfrm>
            <a:off x="1001390" y="1601654"/>
            <a:ext cx="9759375" cy="4706381"/>
          </a:xfrm>
        </p:spPr>
        <p:txBody>
          <a:bodyPr/>
          <a:lstStyle/>
          <a:p>
            <a:endParaRPr kumimoji="1" lang="en-US" altLang="zh-CN"/>
          </a:p>
          <a:p>
            <a:r>
              <a:rPr kumimoji="1" lang="zh-CN" altLang="en-US" b="1"/>
              <a:t>对于阿</a:t>
            </a:r>
            <a:r>
              <a:rPr kumimoji="1" lang="en-US" altLang="zh-CN" b="1"/>
              <a:t>Q</a:t>
            </a:r>
            <a:r>
              <a:rPr kumimoji="1" lang="zh-CN" altLang="en-US" b="1"/>
              <a:t>来说，这种“精神胜利法”，是一种在长期屈辱生活中，想反抗又无力反抗，即便反抗也不能得到胜利，于是便设法以精神的胜利来抚慰自己以便在黑暗的社会中能继续苟且偷生的变态的心理和性格。实质是一种</a:t>
            </a:r>
            <a:r>
              <a:rPr kumimoji="1" lang="zh-CN" altLang="en-US" b="1">
                <a:solidFill>
                  <a:srgbClr val="FFFF00"/>
                </a:solidFill>
              </a:rPr>
              <a:t>自我欺骗、自我麻醉</a:t>
            </a:r>
            <a:r>
              <a:rPr kumimoji="1" lang="zh-CN" altLang="en-US" b="1"/>
              <a:t>的手段。</a:t>
            </a:r>
            <a:endParaRPr kumimoji="1" lang="en-US" altLang="zh-CN" b="1"/>
          </a:p>
          <a:p>
            <a:r>
              <a:rPr kumimoji="1" lang="zh-CN" altLang="en-US" b="1"/>
              <a:t>只要生命的个体处在外在强力的压迫、禁锢、摧残、限制之下，其自身又不能</a:t>
            </a:r>
            <a:r>
              <a:rPr kumimoji="1" lang="zh-CN" altLang="en-US" b="1">
                <a:solidFill>
                  <a:srgbClr val="FFFF00"/>
                </a:solidFill>
              </a:rPr>
              <a:t>以积极进取、顽强抗争、坚定乐观的态度对待之</a:t>
            </a:r>
            <a:r>
              <a:rPr kumimoji="1" lang="zh-CN" altLang="en-US" b="1"/>
              <a:t>，而是以消极退缩、自欺自解的方式苟且偷生、聊以存活，精神胜利现象便会继续存在和发展下去。（</a:t>
            </a:r>
            <a:r>
              <a:rPr kumimoji="1" lang="en-US" altLang="zh-CN" b="1"/>
              <a:t> 《〈</a:t>
            </a:r>
            <a:r>
              <a:rPr kumimoji="1" lang="zh-CN" altLang="en-US" b="1"/>
              <a:t>阿 </a:t>
            </a:r>
            <a:r>
              <a:rPr kumimoji="1" lang="en-US" altLang="zh-CN" b="1"/>
              <a:t>Q </a:t>
            </a:r>
            <a:r>
              <a:rPr kumimoji="1" lang="zh-CN" altLang="en-US" b="1"/>
              <a:t>正传</a:t>
            </a:r>
            <a:r>
              <a:rPr kumimoji="1" lang="en-US" altLang="zh-CN" b="1"/>
              <a:t>〉</a:t>
            </a:r>
            <a:r>
              <a:rPr kumimoji="1" lang="zh-CN" altLang="en-US" b="1"/>
              <a:t>研究之研究</a:t>
            </a:r>
            <a:r>
              <a:rPr kumimoji="1" lang="en-US" altLang="zh-CN" b="1"/>
              <a:t>》 </a:t>
            </a:r>
            <a:r>
              <a:rPr kumimoji="1" lang="zh-CN" altLang="en-US" b="1"/>
              <a:t>冯光廉）</a:t>
            </a:r>
            <a:endParaRPr kumimoji="1" lang="en-US" altLang="zh-CN" b="1"/>
          </a:p>
          <a:p>
            <a:r>
              <a:rPr kumimoji="1" lang="zh-CN" altLang="en-US" b="1"/>
              <a:t>阿</a:t>
            </a:r>
            <a:r>
              <a:rPr kumimoji="1" lang="en-US" altLang="zh-CN" b="1"/>
              <a:t>Q</a:t>
            </a:r>
            <a:r>
              <a:rPr kumimoji="1" lang="zh-CN" altLang="en-US" b="1"/>
              <a:t>的精神胜利法为什么让人感到厌恶？因为它</a:t>
            </a:r>
            <a:r>
              <a:rPr kumimoji="1" lang="zh-CN" altLang="en-US" b="1">
                <a:solidFill>
                  <a:srgbClr val="FFFF00"/>
                </a:solidFill>
              </a:rPr>
              <a:t>使人失去了人最自然的反抗压迫的本性。</a:t>
            </a:r>
            <a:r>
              <a:rPr kumimoji="1" lang="zh-CN" altLang="en-US" b="1"/>
              <a:t>要恢复</a:t>
            </a:r>
            <a:r>
              <a:rPr kumimoji="1" lang="zh-CN" altLang="en-US" b="1">
                <a:solidFill>
                  <a:srgbClr val="FFFF00"/>
                </a:solidFill>
              </a:rPr>
              <a:t>个体尊严，首先要自己将自己当作人的存在。</a:t>
            </a:r>
            <a:r>
              <a:rPr kumimoji="1" lang="zh-CN" altLang="en-US" b="1"/>
              <a:t>人类摆脱精神胜利法的影响而真正赢得胜利的过程，便是永恒的争取自由的过程。</a:t>
            </a:r>
          </a:p>
        </p:txBody>
      </p:sp>
    </p:spTree>
    <p:extLst>
      <p:ext uri="{BB962C8B-B14F-4D97-AF65-F5344CB8AC3E}">
        <p14:creationId xmlns:p14="http://schemas.microsoft.com/office/powerpoint/2010/main" val="2577671912"/>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45EF3BB2-3CE7-554C-A9DA-6E2C11BE8F4B}"/>
              </a:ext>
            </a:extLst>
          </p:cNvPr>
          <p:cNvSpPr>
            <a:spLocks noGrp="1"/>
          </p:cNvSpPr>
          <p:nvPr>
            <p:ph idx="1"/>
          </p:nvPr>
        </p:nvSpPr>
        <p:spPr>
          <a:xfrm>
            <a:off x="1103312" y="993914"/>
            <a:ext cx="9564688" cy="5406886"/>
          </a:xfrm>
        </p:spPr>
        <p:txBody>
          <a:bodyPr>
            <a:normAutofit/>
          </a:bodyPr>
          <a:lstStyle/>
          <a:p>
            <a:r>
              <a:rPr kumimoji="1" lang="zh-CN" altLang="en-US" sz="2400"/>
              <a:t>果戈理谈自己的创作：“我挑出自己的毛病，把它放在不同的位置、不同情况下，把它当作自己的最痛苦、最屈辱的敌人来对待。”</a:t>
            </a:r>
            <a:endParaRPr kumimoji="1" lang="en-US" altLang="zh-CN" sz="2400"/>
          </a:p>
          <a:p>
            <a:r>
              <a:rPr kumimoji="1" lang="zh-CN" altLang="en-US" sz="2400"/>
              <a:t>鲁迅：“我的确时时解剖别人，然而更多地是更无情地解剖我自己，发表一点，酷爱温暖的人物已经觉得冷酷了，如果全露出我的血肉来，末路正不知要怎样。”</a:t>
            </a:r>
            <a:endParaRPr kumimoji="1" lang="en-US" altLang="zh-CN" sz="2400"/>
          </a:p>
          <a:p>
            <a:r>
              <a:rPr lang="zh-CN" altLang="en-US" sz="2400"/>
              <a:t>“鲁迅叫我们正视自己的腐肉，而且不允许我们有一点点逃避。鲁迅那冷峻的目光一直在注视着我们，他</a:t>
            </a:r>
            <a:r>
              <a:rPr lang="zh-CN" altLang="en-US" sz="2400">
                <a:solidFill>
                  <a:srgbClr val="FFFF00"/>
                </a:solidFill>
              </a:rPr>
              <a:t>执拗的阻碍着我们只追求自己的幸福。</a:t>
            </a:r>
            <a:r>
              <a:rPr lang="zh-CN" altLang="en-US" sz="2400"/>
              <a:t>所以，内心满足的人，或想出人头地的人最好不要读鲁迅。只有那些想和周围的人一起幸福并且为此而感知自己不幸的人，才可以以鲁迅为友，来研读鲁迅。世界在病态之中，我们自身不可能健康</a:t>
            </a:r>
            <a:r>
              <a:rPr lang="en-US" altLang="zh-CN" sz="2400"/>
              <a:t>……</a:t>
            </a:r>
            <a:r>
              <a:rPr lang="zh-CN" altLang="en-US" sz="2400"/>
              <a:t>”（竹内好）</a:t>
            </a:r>
            <a:endParaRPr kumimoji="1" lang="zh-CN" altLang="en-US" sz="2400"/>
          </a:p>
        </p:txBody>
      </p:sp>
    </p:spTree>
    <p:extLst>
      <p:ext uri="{BB962C8B-B14F-4D97-AF65-F5344CB8AC3E}">
        <p14:creationId xmlns:p14="http://schemas.microsoft.com/office/powerpoint/2010/main" val="379782595"/>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C114D688-3E0B-E04C-A864-D9DDFC896749}"/>
              </a:ext>
            </a:extLst>
          </p:cNvPr>
          <p:cNvSpPr>
            <a:spLocks noGrp="1"/>
          </p:cNvSpPr>
          <p:nvPr>
            <p:ph type="title"/>
          </p:nvPr>
        </p:nvSpPr>
        <p:spPr>
          <a:xfrm>
            <a:off x="1683965" y="2501652"/>
            <a:ext cx="9404723" cy="1400530"/>
          </a:xfrm>
        </p:spPr>
        <p:txBody>
          <a:bodyPr/>
          <a:lstStyle/>
          <a:p>
            <a:r>
              <a:rPr kumimoji="1" lang="zh-CN" altLang="en-US">
                <a:latin typeface="KaiTi" panose="02010609060101010101" pitchFamily="49" charset="-122"/>
                <a:ea typeface="KaiTi" panose="02010609060101010101" pitchFamily="49" charset="-122"/>
              </a:rPr>
              <a:t>思考：我的身边是否有着现代的阿</a:t>
            </a:r>
            <a:r>
              <a:rPr kumimoji="1" lang="en-US" altLang="zh-CN">
                <a:latin typeface="KaiTi" panose="02010609060101010101" pitchFamily="49" charset="-122"/>
                <a:ea typeface="KaiTi" panose="02010609060101010101" pitchFamily="49" charset="-122"/>
              </a:rPr>
              <a:t>Q</a:t>
            </a:r>
            <a:r>
              <a:rPr kumimoji="1" lang="zh-CN" altLang="en-US">
                <a:latin typeface="KaiTi" panose="02010609060101010101" pitchFamily="49" charset="-122"/>
                <a:ea typeface="KaiTi" panose="02010609060101010101" pitchFamily="49" charset="-122"/>
              </a:rPr>
              <a:t>？我自己是否仍有阿</a:t>
            </a:r>
            <a:r>
              <a:rPr kumimoji="1" lang="en-US" altLang="zh-CN">
                <a:latin typeface="KaiTi" panose="02010609060101010101" pitchFamily="49" charset="-122"/>
                <a:ea typeface="KaiTi" panose="02010609060101010101" pitchFamily="49" charset="-122"/>
              </a:rPr>
              <a:t>Q</a:t>
            </a:r>
            <a:r>
              <a:rPr kumimoji="1" lang="zh-CN" altLang="en-US">
                <a:latin typeface="KaiTi" panose="02010609060101010101" pitchFamily="49" charset="-122"/>
                <a:ea typeface="KaiTi" panose="02010609060101010101" pitchFamily="49" charset="-122"/>
              </a:rPr>
              <a:t>的原子？</a:t>
            </a:r>
          </a:p>
        </p:txBody>
      </p:sp>
    </p:spTree>
    <p:extLst>
      <p:ext uri="{BB962C8B-B14F-4D97-AF65-F5344CB8AC3E}">
        <p14:creationId xmlns:p14="http://schemas.microsoft.com/office/powerpoint/2010/main" val="3719023775"/>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1AF4D39D-31C4-8D4F-B14B-DA1D8294A24E}"/>
              </a:ext>
            </a:extLst>
          </p:cNvPr>
          <p:cNvSpPr>
            <a:spLocks noGrp="1"/>
          </p:cNvSpPr>
          <p:nvPr>
            <p:ph idx="1"/>
          </p:nvPr>
        </p:nvSpPr>
        <p:spPr>
          <a:xfrm>
            <a:off x="891277" y="1840885"/>
            <a:ext cx="9577941" cy="4043082"/>
          </a:xfrm>
        </p:spPr>
        <p:txBody>
          <a:bodyPr>
            <a:normAutofit/>
          </a:bodyPr>
          <a:lstStyle/>
          <a:p>
            <a:r>
              <a:rPr lang="zh-CN" altLang="zh-CN" sz="2800">
                <a:latin typeface="KaiTi" panose="02010609060101010101" pitchFamily="49" charset="-122"/>
                <a:ea typeface="KaiTi" panose="02010609060101010101" pitchFamily="49" charset="-122"/>
              </a:rPr>
              <a:t>但真所谓塞翁失马安知非福罢，阿Ｑ</a:t>
            </a:r>
            <a:r>
              <a:rPr lang="zh-CN" altLang="zh-CN" sz="2800" b="1">
                <a:solidFill>
                  <a:srgbClr val="FFFF00"/>
                </a:solidFill>
                <a:latin typeface="KaiTi" panose="02010609060101010101" pitchFamily="49" charset="-122"/>
                <a:ea typeface="KaiTi" panose="02010609060101010101" pitchFamily="49" charset="-122"/>
              </a:rPr>
              <a:t>不幸</a:t>
            </a:r>
            <a:r>
              <a:rPr lang="zh-CN" altLang="zh-CN" sz="2800">
                <a:latin typeface="KaiTi" panose="02010609060101010101" pitchFamily="49" charset="-122"/>
                <a:ea typeface="KaiTi" panose="02010609060101010101" pitchFamily="49" charset="-122"/>
              </a:rPr>
              <a:t>而赢了一回，他倒</a:t>
            </a:r>
            <a:r>
              <a:rPr lang="zh-CN" altLang="zh-CN" sz="2800" b="1">
                <a:solidFill>
                  <a:srgbClr val="FFFF00"/>
                </a:solidFill>
                <a:latin typeface="KaiTi" panose="02010609060101010101" pitchFamily="49" charset="-122"/>
                <a:ea typeface="KaiTi" panose="02010609060101010101" pitchFamily="49" charset="-122"/>
              </a:rPr>
              <a:t>几乎</a:t>
            </a:r>
            <a:r>
              <a:rPr lang="zh-CN" altLang="zh-CN" sz="2800">
                <a:latin typeface="KaiTi" panose="02010609060101010101" pitchFamily="49" charset="-122"/>
                <a:ea typeface="KaiTi" panose="02010609060101010101" pitchFamily="49" charset="-122"/>
              </a:rPr>
              <a:t>失败了。</a:t>
            </a:r>
          </a:p>
          <a:p>
            <a:r>
              <a:rPr lang="zh-CN" altLang="zh-CN" sz="2800"/>
              <a:t>“不幸”说明对阿</a:t>
            </a:r>
            <a:r>
              <a:rPr lang="en-US" altLang="zh-CN" sz="2800"/>
              <a:t>Q</a:t>
            </a:r>
            <a:r>
              <a:rPr lang="zh-CN" altLang="zh-CN" sz="2800"/>
              <a:t>而言</a:t>
            </a:r>
            <a:r>
              <a:rPr lang="zh-CN" altLang="zh-CN" sz="2800">
                <a:solidFill>
                  <a:srgbClr val="FFFF00"/>
                </a:solidFill>
              </a:rPr>
              <a:t>输钱是幸运的</a:t>
            </a:r>
            <a:r>
              <a:rPr lang="zh-CN" altLang="zh-CN" sz="2800"/>
              <a:t>，</a:t>
            </a:r>
            <a:r>
              <a:rPr lang="zh-CN" altLang="zh-CN" sz="2800">
                <a:solidFill>
                  <a:srgbClr val="FFFF00"/>
                </a:solidFill>
              </a:rPr>
              <a:t>赢钱反而会遭到更大创痛，是不幸的起源</a:t>
            </a:r>
            <a:r>
              <a:rPr lang="zh-CN" altLang="zh-CN" sz="2800"/>
              <a:t>，可见那是个</a:t>
            </a:r>
            <a:r>
              <a:rPr lang="zh-CN" altLang="zh-CN" sz="2800">
                <a:solidFill>
                  <a:srgbClr val="FFFF00"/>
                </a:solidFill>
              </a:rPr>
              <a:t>颠倒黑白</a:t>
            </a:r>
            <a:r>
              <a:rPr lang="zh-CN" altLang="zh-CN" sz="2800"/>
              <a:t>的社会；“几乎”表明阿</a:t>
            </a:r>
            <a:r>
              <a:rPr lang="en-US" altLang="zh-CN" sz="2800"/>
              <a:t>Q</a:t>
            </a:r>
            <a:r>
              <a:rPr lang="zh-CN" altLang="zh-CN" sz="2800"/>
              <a:t>这一次失败</a:t>
            </a:r>
            <a:r>
              <a:rPr lang="zh-CN" altLang="zh-CN" sz="2800">
                <a:solidFill>
                  <a:srgbClr val="FFFF00"/>
                </a:solidFill>
              </a:rPr>
              <a:t>本是千真万确的事实</a:t>
            </a:r>
            <a:r>
              <a:rPr lang="zh-CN" altLang="zh-CN" sz="2800"/>
              <a:t>，但他竟然能用“自己打自己”的方法获得</a:t>
            </a:r>
            <a:r>
              <a:rPr lang="zh-CN" altLang="zh-CN" sz="2800">
                <a:solidFill>
                  <a:srgbClr val="FFFF00"/>
                </a:solidFill>
              </a:rPr>
              <a:t>精神上的胜利</a:t>
            </a:r>
            <a:r>
              <a:rPr lang="zh-CN" altLang="zh-CN" sz="2800"/>
              <a:t>，使自己逃过一劫，完全出乎人的意料，所以说“几乎”失败。 </a:t>
            </a:r>
            <a:endParaRPr kumimoji="1" lang="zh-CN" altLang="en-US" sz="2800"/>
          </a:p>
        </p:txBody>
      </p:sp>
    </p:spTree>
    <p:extLst>
      <p:ext uri="{BB962C8B-B14F-4D97-AF65-F5344CB8AC3E}">
        <p14:creationId xmlns:p14="http://schemas.microsoft.com/office/powerpoint/2010/main" val="1259698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E8A260B6-20CB-534B-B4C3-44D05C4F245A}"/>
              </a:ext>
            </a:extLst>
          </p:cNvPr>
          <p:cNvSpPr>
            <a:spLocks noGrp="1"/>
          </p:cNvSpPr>
          <p:nvPr>
            <p:ph type="title"/>
          </p:nvPr>
        </p:nvSpPr>
        <p:spPr>
          <a:xfrm>
            <a:off x="646111" y="664752"/>
            <a:ext cx="9404723" cy="1400530"/>
          </a:xfrm>
        </p:spPr>
        <p:txBody>
          <a:bodyPr/>
          <a:lstStyle/>
          <a:p>
            <a:r>
              <a:rPr lang="en-US" altLang="zh-CN" sz="3600" b="1"/>
              <a:t>《</a:t>
            </a:r>
            <a:r>
              <a:rPr lang="zh-CN" altLang="en-US" sz="3600" b="1"/>
              <a:t>阿</a:t>
            </a:r>
            <a:r>
              <a:rPr lang="en-US" altLang="zh-CN" sz="3600" b="1"/>
              <a:t>Q</a:t>
            </a:r>
            <a:r>
              <a:rPr lang="zh-CN" altLang="en-US" sz="3600" b="1"/>
              <a:t>正传</a:t>
            </a:r>
            <a:r>
              <a:rPr lang="en-US" altLang="zh-CN" sz="3600" b="1"/>
              <a:t>》</a:t>
            </a:r>
            <a:r>
              <a:rPr lang="zh-CN" altLang="en-US" sz="3600" b="1"/>
              <a:t>在体裁和结构上的“新形式”</a:t>
            </a:r>
            <a:endParaRPr kumimoji="1" lang="zh-CN" altLang="en-US" sz="3600"/>
          </a:p>
        </p:txBody>
      </p:sp>
      <p:sp>
        <p:nvSpPr>
          <p:cNvPr id="3" name="内容占位符 2">
            <a:extLst>
              <a:ext uri="{FF2B5EF4-FFF2-40B4-BE49-F238E27FC236}">
                <a16:creationId xmlns:a16="http://schemas.microsoft.com/office/drawing/2014/main" id="{01FFD224-B4D8-914A-AA1B-13B3C87FDFB2}"/>
              </a:ext>
            </a:extLst>
          </p:cNvPr>
          <p:cNvSpPr>
            <a:spLocks noGrp="1"/>
          </p:cNvSpPr>
          <p:nvPr>
            <p:ph idx="1"/>
          </p:nvPr>
        </p:nvSpPr>
        <p:spPr>
          <a:xfrm>
            <a:off x="751148" y="1853248"/>
            <a:ext cx="10049374" cy="4467151"/>
          </a:xfrm>
        </p:spPr>
        <p:txBody>
          <a:bodyPr>
            <a:normAutofit/>
          </a:bodyPr>
          <a:lstStyle/>
          <a:p>
            <a:r>
              <a:rPr lang="zh-CN" altLang="en-US" sz="2400">
                <a:latin typeface="SimSun" panose="02010600030101010101" pitchFamily="2" charset="-122"/>
                <a:ea typeface="SimSun" panose="02010600030101010101" pitchFamily="2" charset="-122"/>
              </a:rPr>
              <a:t> 茅盾在</a:t>
            </a:r>
            <a:r>
              <a:rPr lang="en-US" altLang="zh-CN" sz="2400">
                <a:latin typeface="SimSun" panose="02010600030101010101" pitchFamily="2" charset="-122"/>
                <a:ea typeface="SimSun" panose="02010600030101010101" pitchFamily="2" charset="-122"/>
              </a:rPr>
              <a:t>《</a:t>
            </a:r>
            <a:r>
              <a:rPr lang="zh-CN" altLang="en-US" sz="2400">
                <a:latin typeface="SimSun" panose="02010600030101010101" pitchFamily="2" charset="-122"/>
                <a:ea typeface="SimSun" panose="02010600030101010101" pitchFamily="2" charset="-122"/>
              </a:rPr>
              <a:t>读</a:t>
            </a:r>
            <a:r>
              <a:rPr lang="en-US" altLang="zh-CN" sz="2400">
                <a:latin typeface="SimSun" panose="02010600030101010101" pitchFamily="2" charset="-122"/>
                <a:ea typeface="SimSun" panose="02010600030101010101" pitchFamily="2" charset="-122"/>
              </a:rPr>
              <a:t>〈</a:t>
            </a:r>
            <a:r>
              <a:rPr lang="zh-CN" altLang="en-US" sz="2400">
                <a:latin typeface="SimSun" panose="02010600030101010101" pitchFamily="2" charset="-122"/>
                <a:ea typeface="SimSun" panose="02010600030101010101" pitchFamily="2" charset="-122"/>
              </a:rPr>
              <a:t>呐喊</a:t>
            </a:r>
            <a:r>
              <a:rPr lang="en-US" altLang="zh-CN" sz="2400">
                <a:latin typeface="SimSun" panose="02010600030101010101" pitchFamily="2" charset="-122"/>
                <a:ea typeface="SimSun" panose="02010600030101010101" pitchFamily="2" charset="-122"/>
              </a:rPr>
              <a:t>〉》</a:t>
            </a:r>
            <a:r>
              <a:rPr lang="zh-CN" altLang="en-US" sz="2400">
                <a:latin typeface="SimSun" panose="02010600030101010101" pitchFamily="2" charset="-122"/>
                <a:ea typeface="SimSun" panose="02010600030101010101" pitchFamily="2" charset="-122"/>
              </a:rPr>
              <a:t>一文中曾说：“</a:t>
            </a:r>
            <a:r>
              <a:rPr lang="en-US" altLang="zh-CN" sz="2400">
                <a:latin typeface="SimSun" panose="02010600030101010101" pitchFamily="2" charset="-122"/>
                <a:ea typeface="SimSun" panose="02010600030101010101" pitchFamily="2" charset="-122"/>
              </a:rPr>
              <a:t>《</a:t>
            </a:r>
            <a:r>
              <a:rPr lang="zh-CN" altLang="en-US" sz="2400">
                <a:latin typeface="SimSun" panose="02010600030101010101" pitchFamily="2" charset="-122"/>
                <a:ea typeface="SimSun" panose="02010600030101010101" pitchFamily="2" charset="-122"/>
              </a:rPr>
              <a:t>呐喊</a:t>
            </a:r>
            <a:r>
              <a:rPr lang="en-US" altLang="zh-CN" sz="2400">
                <a:latin typeface="SimSun" panose="02010600030101010101" pitchFamily="2" charset="-122"/>
                <a:ea typeface="SimSun" panose="02010600030101010101" pitchFamily="2" charset="-122"/>
              </a:rPr>
              <a:t>》</a:t>
            </a:r>
            <a:r>
              <a:rPr lang="zh-CN" altLang="en-US" sz="2400">
                <a:latin typeface="SimSun" panose="02010600030101010101" pitchFamily="2" charset="-122"/>
                <a:ea typeface="SimSun" panose="02010600030101010101" pitchFamily="2" charset="-122"/>
              </a:rPr>
              <a:t>中的小说，几乎一篇有一篇新形式。”与</a:t>
            </a:r>
            <a:r>
              <a:rPr lang="en-US" altLang="zh-CN" sz="2400">
                <a:latin typeface="SimSun" panose="02010600030101010101" pitchFamily="2" charset="-122"/>
                <a:ea typeface="SimSun" panose="02010600030101010101" pitchFamily="2" charset="-122"/>
              </a:rPr>
              <a:t>《</a:t>
            </a:r>
            <a:r>
              <a:rPr lang="zh-CN" altLang="en-US" sz="2400">
                <a:latin typeface="SimSun" panose="02010600030101010101" pitchFamily="2" charset="-122"/>
                <a:ea typeface="SimSun" panose="02010600030101010101" pitchFamily="2" charset="-122"/>
              </a:rPr>
              <a:t>狂人日记</a:t>
            </a:r>
            <a:r>
              <a:rPr lang="en-US" altLang="zh-CN" sz="2400">
                <a:latin typeface="SimSun" panose="02010600030101010101" pitchFamily="2" charset="-122"/>
                <a:ea typeface="SimSun" panose="02010600030101010101" pitchFamily="2" charset="-122"/>
              </a:rPr>
              <a:t>》</a:t>
            </a:r>
            <a:r>
              <a:rPr lang="zh-CN" altLang="en-US" sz="2400">
                <a:latin typeface="SimSun" panose="02010600030101010101" pitchFamily="2" charset="-122"/>
                <a:ea typeface="SimSun" panose="02010600030101010101" pitchFamily="2" charset="-122"/>
              </a:rPr>
              <a:t>的日记体裁不同，</a:t>
            </a:r>
            <a:r>
              <a:rPr lang="en-US" altLang="zh-CN" sz="2400">
                <a:latin typeface="SimSun" panose="02010600030101010101" pitchFamily="2" charset="-122"/>
                <a:ea typeface="SimSun" panose="02010600030101010101" pitchFamily="2" charset="-122"/>
              </a:rPr>
              <a:t>《</a:t>
            </a:r>
            <a:r>
              <a:rPr lang="zh-CN" altLang="en-US" sz="2400">
                <a:latin typeface="SimSun" panose="02010600030101010101" pitchFamily="2" charset="-122"/>
                <a:ea typeface="SimSun" panose="02010600030101010101" pitchFamily="2" charset="-122"/>
              </a:rPr>
              <a:t>阿</a:t>
            </a:r>
            <a:r>
              <a:rPr lang="en-US" altLang="zh-CN" sz="2400">
                <a:latin typeface="SimSun" panose="02010600030101010101" pitchFamily="2" charset="-122"/>
                <a:ea typeface="SimSun" panose="02010600030101010101" pitchFamily="2" charset="-122"/>
              </a:rPr>
              <a:t>Q</a:t>
            </a:r>
            <a:r>
              <a:rPr lang="zh-CN" altLang="en-US" sz="2400">
                <a:latin typeface="SimSun" panose="02010600030101010101" pitchFamily="2" charset="-122"/>
                <a:ea typeface="SimSun" panose="02010600030101010101" pitchFamily="2" charset="-122"/>
              </a:rPr>
              <a:t>正传</a:t>
            </a:r>
            <a:r>
              <a:rPr lang="en-US" altLang="zh-CN" sz="2400">
                <a:latin typeface="SimSun" panose="02010600030101010101" pitchFamily="2" charset="-122"/>
                <a:ea typeface="SimSun" panose="02010600030101010101" pitchFamily="2" charset="-122"/>
              </a:rPr>
              <a:t>》</a:t>
            </a:r>
            <a:r>
              <a:rPr lang="zh-CN" altLang="en-US" sz="2400">
                <a:latin typeface="SimSun" panose="02010600030101010101" pitchFamily="2" charset="-122"/>
                <a:ea typeface="SimSun" panose="02010600030101010101" pitchFamily="2" charset="-122"/>
              </a:rPr>
              <a:t>可以说是属于</a:t>
            </a:r>
            <a:r>
              <a:rPr lang="zh-CN" altLang="en-US" sz="2400" i="1" u="sng">
                <a:solidFill>
                  <a:srgbClr val="FFFF00"/>
                </a:solidFill>
                <a:latin typeface="SimSun" panose="02010600030101010101" pitchFamily="2" charset="-122"/>
                <a:ea typeface="SimSun" panose="02010600030101010101" pitchFamily="2" charset="-122"/>
              </a:rPr>
              <a:t>“传记体”</a:t>
            </a:r>
            <a:r>
              <a:rPr lang="zh-CN" altLang="en-US" sz="2400">
                <a:latin typeface="SimSun" panose="02010600030101010101" pitchFamily="2" charset="-122"/>
                <a:ea typeface="SimSun" panose="02010600030101010101" pitchFamily="2" charset="-122"/>
              </a:rPr>
              <a:t>。作品在结构上就采取了</a:t>
            </a:r>
            <a:r>
              <a:rPr lang="zh-CN" altLang="en-US" sz="2400" i="1" u="sng">
                <a:solidFill>
                  <a:srgbClr val="FFFF00"/>
                </a:solidFill>
                <a:latin typeface="SimSun" panose="02010600030101010101" pitchFamily="2" charset="-122"/>
                <a:ea typeface="SimSun" panose="02010600030101010101" pitchFamily="2" charset="-122"/>
              </a:rPr>
              <a:t>点线结合的方式</a:t>
            </a:r>
            <a:r>
              <a:rPr lang="zh-CN" altLang="en-US" sz="2400">
                <a:latin typeface="SimSun" panose="02010600030101010101" pitchFamily="2" charset="-122"/>
                <a:ea typeface="SimSun" panose="02010600030101010101" pitchFamily="2" charset="-122"/>
              </a:rPr>
              <a:t>，即</a:t>
            </a:r>
            <a:r>
              <a:rPr lang="zh-CN" altLang="en-US" sz="2400" i="1" u="sng">
                <a:solidFill>
                  <a:srgbClr val="FFFF00"/>
                </a:solidFill>
                <a:latin typeface="SimSun" panose="02010600030101010101" pitchFamily="2" charset="-122"/>
                <a:ea typeface="SimSun" panose="02010600030101010101" pitchFamily="2" charset="-122"/>
              </a:rPr>
              <a:t>小说不是描绘阿</a:t>
            </a:r>
            <a:r>
              <a:rPr lang="en-US" altLang="zh-CN" sz="2400" i="1" u="sng">
                <a:solidFill>
                  <a:srgbClr val="FFFF00"/>
                </a:solidFill>
                <a:latin typeface="SimSun" panose="02010600030101010101" pitchFamily="2" charset="-122"/>
                <a:ea typeface="SimSun" panose="02010600030101010101" pitchFamily="2" charset="-122"/>
              </a:rPr>
              <a:t>Q</a:t>
            </a:r>
            <a:r>
              <a:rPr lang="zh-CN" altLang="en-US" sz="2400" i="1" u="sng">
                <a:solidFill>
                  <a:srgbClr val="FFFF00"/>
                </a:solidFill>
                <a:latin typeface="SimSun" panose="02010600030101010101" pitchFamily="2" charset="-122"/>
                <a:ea typeface="SimSun" panose="02010600030101010101" pitchFamily="2" charset="-122"/>
              </a:rPr>
              <a:t>生活的某一片断，而是几乎一生的历史。</a:t>
            </a:r>
            <a:r>
              <a:rPr lang="zh-CN" altLang="en-US" sz="2400">
                <a:latin typeface="SimSun" panose="02010600030101010101" pitchFamily="2" charset="-122"/>
                <a:ea typeface="SimSun" panose="02010600030101010101" pitchFamily="2" charset="-122"/>
              </a:rPr>
              <a:t>阿</a:t>
            </a:r>
            <a:r>
              <a:rPr lang="en-US" altLang="zh-CN" sz="2400">
                <a:latin typeface="SimSun" panose="02010600030101010101" pitchFamily="2" charset="-122"/>
                <a:ea typeface="SimSun" panose="02010600030101010101" pitchFamily="2" charset="-122"/>
              </a:rPr>
              <a:t>Q</a:t>
            </a:r>
            <a:r>
              <a:rPr lang="zh-CN" altLang="en-US" sz="2400">
                <a:latin typeface="SimSun" panose="02010600030101010101" pitchFamily="2" charset="-122"/>
                <a:ea typeface="SimSun" panose="02010600030101010101" pitchFamily="2" charset="-122"/>
              </a:rPr>
              <a:t>的思想性格与未庄和县城各种人的</a:t>
            </a:r>
            <a:r>
              <a:rPr lang="zh-CN" altLang="en-US" sz="2400" i="1" u="sng">
                <a:solidFill>
                  <a:srgbClr val="FFFF00"/>
                </a:solidFill>
                <a:latin typeface="SimSun" panose="02010600030101010101" pitchFamily="2" charset="-122"/>
                <a:ea typeface="SimSun" panose="02010600030101010101" pitchFamily="2" charset="-122"/>
              </a:rPr>
              <a:t>社会冲突</a:t>
            </a:r>
            <a:r>
              <a:rPr lang="zh-CN" altLang="en-US" sz="2400">
                <a:latin typeface="SimSun" panose="02010600030101010101" pitchFamily="2" charset="-122"/>
                <a:ea typeface="SimSun" panose="02010600030101010101" pitchFamily="2" charset="-122"/>
              </a:rPr>
              <a:t>，构成了全篇的</a:t>
            </a:r>
            <a:r>
              <a:rPr lang="zh-CN" altLang="en-US" sz="2400" i="1" u="sng">
                <a:solidFill>
                  <a:srgbClr val="FFFF00"/>
                </a:solidFill>
                <a:latin typeface="SimSun" panose="02010600030101010101" pitchFamily="2" charset="-122"/>
                <a:ea typeface="SimSun" panose="02010600030101010101" pitchFamily="2" charset="-122"/>
              </a:rPr>
              <a:t>主线</a:t>
            </a:r>
            <a:r>
              <a:rPr lang="zh-CN" altLang="en-US" sz="2400">
                <a:latin typeface="SimSun" panose="02010600030101010101" pitchFamily="2" charset="-122"/>
                <a:ea typeface="SimSun" panose="02010600030101010101" pitchFamily="2" charset="-122"/>
              </a:rPr>
              <a:t>即基本情节。未庄的阶级和社会关系以及辛亥革命的某些时代风貌都紧紧围绕这条主线穿插布局，使情节既具有丰富的社会和历史内容而又脉络分明。另一方面，作者没有平均用力地去铺叙阿</a:t>
            </a:r>
            <a:r>
              <a:rPr lang="en-US" altLang="zh-CN" sz="2400">
                <a:latin typeface="SimSun" panose="02010600030101010101" pitchFamily="2" charset="-122"/>
                <a:ea typeface="SimSun" panose="02010600030101010101" pitchFamily="2" charset="-122"/>
              </a:rPr>
              <a:t>Q</a:t>
            </a:r>
            <a:r>
              <a:rPr lang="zh-CN" altLang="en-US" sz="2400">
                <a:latin typeface="SimSun" panose="02010600030101010101" pitchFamily="2" charset="-122"/>
                <a:ea typeface="SimSun" panose="02010600030101010101" pitchFamily="2" charset="-122"/>
              </a:rPr>
              <a:t>的生活经历，而是抓住</a:t>
            </a:r>
            <a:r>
              <a:rPr lang="zh-CN" altLang="en-US" sz="2400" i="1" u="sng">
                <a:solidFill>
                  <a:srgbClr val="FFFF00"/>
                </a:solidFill>
                <a:latin typeface="SimSun" panose="02010600030101010101" pitchFamily="2" charset="-122"/>
                <a:ea typeface="SimSun" panose="02010600030101010101" pitchFamily="2" charset="-122"/>
              </a:rPr>
              <a:t>最能体现他的思想性格的一些生活片断</a:t>
            </a:r>
            <a:r>
              <a:rPr lang="zh-CN" altLang="en-US" sz="2400">
                <a:latin typeface="SimSun" panose="02010600030101010101" pitchFamily="2" charset="-122"/>
                <a:ea typeface="SimSun" panose="02010600030101010101" pitchFamily="2" charset="-122"/>
              </a:rPr>
              <a:t>，重笔描绘 ，使一个近代旧中国农村的落后农民的愚昧、不幸的灵魂，鲜明地呈现于读者的面前。</a:t>
            </a:r>
            <a:endParaRPr kumimoji="1" lang="zh-CN" altLang="en-US" sz="2400">
              <a:latin typeface="SimSun" panose="02010600030101010101" pitchFamily="2" charset="-122"/>
              <a:ea typeface="SimSun" panose="02010600030101010101" pitchFamily="2" charset="-122"/>
            </a:endParaRPr>
          </a:p>
        </p:txBody>
      </p:sp>
    </p:spTree>
    <p:extLst>
      <p:ext uri="{BB962C8B-B14F-4D97-AF65-F5344CB8AC3E}">
        <p14:creationId xmlns:p14="http://schemas.microsoft.com/office/powerpoint/2010/main" val="135322776"/>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2EC59CB3-2D82-E048-B5CF-2A16B96F5860}"/>
              </a:ext>
            </a:extLst>
          </p:cNvPr>
          <p:cNvSpPr>
            <a:spLocks noGrp="1"/>
          </p:cNvSpPr>
          <p:nvPr>
            <p:ph idx="1"/>
          </p:nvPr>
        </p:nvSpPr>
        <p:spPr>
          <a:xfrm>
            <a:off x="954157" y="993914"/>
            <a:ext cx="9515059" cy="5254486"/>
          </a:xfrm>
        </p:spPr>
        <p:txBody>
          <a:bodyPr>
            <a:normAutofit/>
          </a:bodyPr>
          <a:lstStyle/>
          <a:p>
            <a:pPr marL="0" indent="0">
              <a:buNone/>
            </a:pPr>
            <a:r>
              <a:rPr lang="zh-CN" altLang="zh-CN" sz="2400">
                <a:latin typeface="KaiTi" panose="02010609060101010101" pitchFamily="49" charset="-122"/>
                <a:ea typeface="KaiTi" panose="02010609060101010101" pitchFamily="49" charset="-122"/>
              </a:rPr>
              <a:t>（</a:t>
            </a:r>
            <a:r>
              <a:rPr lang="en-US" altLang="zh-CN" sz="2400">
                <a:latin typeface="KaiTi" panose="02010609060101010101" pitchFamily="49" charset="-122"/>
                <a:ea typeface="KaiTi" panose="02010609060101010101" pitchFamily="49" charset="-122"/>
              </a:rPr>
              <a:t>2</a:t>
            </a:r>
            <a:r>
              <a:rPr lang="zh-CN" altLang="zh-CN" sz="2400">
                <a:latin typeface="KaiTi" panose="02010609060101010101" pitchFamily="49" charset="-122"/>
                <a:ea typeface="KaiTi" panose="02010609060101010101" pitchFamily="49" charset="-122"/>
              </a:rPr>
              <a:t>）这拳头还未达到身上，已经被他抓住了，只一拉，阿Ｑ跄跄踉踉的跌进去，立刻又被王胡扭住了辫子，要拉到墙上</a:t>
            </a:r>
            <a:r>
              <a:rPr lang="zh-CN" altLang="zh-CN" sz="2400" b="1">
                <a:solidFill>
                  <a:srgbClr val="FFFF00"/>
                </a:solidFill>
                <a:latin typeface="KaiTi" panose="02010609060101010101" pitchFamily="49" charset="-122"/>
                <a:ea typeface="KaiTi" panose="02010609060101010101" pitchFamily="49" charset="-122"/>
              </a:rPr>
              <a:t>照例</a:t>
            </a:r>
            <a:r>
              <a:rPr lang="zh-CN" altLang="zh-CN" sz="2400">
                <a:latin typeface="KaiTi" panose="02010609060101010101" pitchFamily="49" charset="-122"/>
                <a:ea typeface="KaiTi" panose="02010609060101010101" pitchFamily="49" charset="-122"/>
              </a:rPr>
              <a:t>去碰头</a:t>
            </a:r>
            <a:r>
              <a:rPr lang="zh-CN" altLang="zh-CN" sz="2400"/>
              <a:t>。</a:t>
            </a:r>
          </a:p>
          <a:p>
            <a:pPr marL="0" indent="0">
              <a:buNone/>
            </a:pPr>
            <a:r>
              <a:rPr lang="zh-CN" altLang="zh-CN" sz="2400"/>
              <a:t>“照例”一词说明阿</a:t>
            </a:r>
            <a:r>
              <a:rPr lang="en-US" altLang="zh-CN" sz="2400"/>
              <a:t>Q</a:t>
            </a:r>
            <a:r>
              <a:rPr lang="zh-CN" altLang="zh-CN" sz="2400">
                <a:solidFill>
                  <a:srgbClr val="FFFF00"/>
                </a:solidFill>
              </a:rPr>
              <a:t>被人欺侮、虐打并非第一次</a:t>
            </a:r>
            <a:r>
              <a:rPr lang="zh-CN" altLang="zh-CN" sz="2400"/>
              <a:t>，已经形成</a:t>
            </a:r>
            <a:r>
              <a:rPr lang="zh-CN" altLang="zh-CN" sz="2400">
                <a:solidFill>
                  <a:srgbClr val="FFFF00"/>
                </a:solidFill>
              </a:rPr>
              <a:t>一种习惯</a:t>
            </a:r>
            <a:r>
              <a:rPr lang="zh-CN" altLang="zh-CN" sz="2400"/>
              <a:t>了。可见其</a:t>
            </a:r>
            <a:r>
              <a:rPr lang="zh-CN" altLang="zh-CN" sz="2400">
                <a:solidFill>
                  <a:srgbClr val="FFFF00"/>
                </a:solidFill>
              </a:rPr>
              <a:t>地位之低下，处境之悲惨</a:t>
            </a:r>
            <a:r>
              <a:rPr lang="zh-CN" altLang="zh-CN" sz="2400"/>
              <a:t>。</a:t>
            </a:r>
          </a:p>
          <a:p>
            <a:pPr marL="0" indent="0">
              <a:buNone/>
            </a:pPr>
            <a:endParaRPr lang="en-US" altLang="zh-CN" sz="2400">
              <a:latin typeface="KaiTi" panose="02010609060101010101" pitchFamily="49" charset="-122"/>
              <a:ea typeface="KaiTi" panose="02010609060101010101" pitchFamily="49" charset="-122"/>
            </a:endParaRPr>
          </a:p>
          <a:p>
            <a:pPr marL="0" indent="0">
              <a:buNone/>
            </a:pPr>
            <a:endParaRPr lang="en-US" altLang="zh-CN" sz="2400">
              <a:latin typeface="KaiTi" panose="02010609060101010101" pitchFamily="49" charset="-122"/>
              <a:ea typeface="KaiTi" panose="02010609060101010101" pitchFamily="49" charset="-122"/>
            </a:endParaRPr>
          </a:p>
          <a:p>
            <a:pPr marL="0" indent="0">
              <a:buNone/>
            </a:pPr>
            <a:r>
              <a:rPr lang="zh-CN" altLang="zh-CN" sz="2400">
                <a:latin typeface="KaiTi" panose="02010609060101010101" pitchFamily="49" charset="-122"/>
                <a:ea typeface="KaiTi" panose="02010609060101010101" pitchFamily="49" charset="-122"/>
              </a:rPr>
              <a:t>（</a:t>
            </a:r>
            <a:r>
              <a:rPr lang="en-US" altLang="zh-CN" sz="2400">
                <a:latin typeface="KaiTi" panose="02010609060101010101" pitchFamily="49" charset="-122"/>
                <a:ea typeface="KaiTi" panose="02010609060101010101" pitchFamily="49" charset="-122"/>
              </a:rPr>
              <a:t>3</a:t>
            </a:r>
            <a:r>
              <a:rPr lang="zh-CN" altLang="zh-CN" sz="2400">
                <a:latin typeface="KaiTi" panose="02010609060101010101" pitchFamily="49" charset="-122"/>
                <a:ea typeface="KaiTi" panose="02010609060101010101" pitchFamily="49" charset="-122"/>
              </a:rPr>
              <a:t>）然而阿Ｑ虽然常优胜，却直待</a:t>
            </a:r>
            <a:r>
              <a:rPr lang="zh-CN" altLang="zh-CN" sz="2400" b="1">
                <a:solidFill>
                  <a:srgbClr val="FFFF00"/>
                </a:solidFill>
                <a:latin typeface="KaiTi" panose="02010609060101010101" pitchFamily="49" charset="-122"/>
                <a:ea typeface="KaiTi" panose="02010609060101010101" pitchFamily="49" charset="-122"/>
              </a:rPr>
              <a:t>蒙</a:t>
            </a:r>
            <a:r>
              <a:rPr lang="zh-CN" altLang="zh-CN" sz="2400">
                <a:latin typeface="KaiTi" panose="02010609060101010101" pitchFamily="49" charset="-122"/>
                <a:ea typeface="KaiTi" panose="02010609060101010101" pitchFamily="49" charset="-122"/>
              </a:rPr>
              <a:t>赵太爷打他嘴巴之后，这才出了名。</a:t>
            </a:r>
          </a:p>
          <a:p>
            <a:pPr marL="0" indent="0">
              <a:buNone/>
            </a:pPr>
            <a:r>
              <a:rPr lang="zh-CN" altLang="zh-CN" sz="2400">
                <a:solidFill>
                  <a:srgbClr val="FFFF00"/>
                </a:solidFill>
              </a:rPr>
              <a:t>挨了打却像蒙受恩惠。</a:t>
            </a:r>
            <a:r>
              <a:rPr lang="zh-CN" altLang="zh-CN" sz="2400"/>
              <a:t>一个“蒙”字形象刻画出阿</a:t>
            </a:r>
            <a:r>
              <a:rPr lang="en-US" altLang="zh-CN" sz="2400"/>
              <a:t>Q</a:t>
            </a:r>
            <a:r>
              <a:rPr lang="zh-CN" altLang="zh-CN" sz="2400"/>
              <a:t>以及闲人们那种</a:t>
            </a:r>
            <a:r>
              <a:rPr lang="zh-CN" altLang="zh-CN" sz="2400">
                <a:solidFill>
                  <a:srgbClr val="FFFF00"/>
                </a:solidFill>
              </a:rPr>
              <a:t>以丧失人格为代价，盲目趋炎附势的变态心理</a:t>
            </a:r>
            <a:r>
              <a:rPr lang="zh-CN" altLang="zh-CN" sz="2400"/>
              <a:t>。</a:t>
            </a:r>
          </a:p>
        </p:txBody>
      </p:sp>
    </p:spTree>
    <p:extLst>
      <p:ext uri="{BB962C8B-B14F-4D97-AF65-F5344CB8AC3E}">
        <p14:creationId xmlns:p14="http://schemas.microsoft.com/office/powerpoint/2010/main" val="42767086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A2A35646-DB4B-EB4F-9436-CC497862892F}"/>
              </a:ext>
            </a:extLst>
          </p:cNvPr>
          <p:cNvSpPr>
            <a:spLocks noGrp="1"/>
          </p:cNvSpPr>
          <p:nvPr>
            <p:ph idx="1"/>
          </p:nvPr>
        </p:nvSpPr>
        <p:spPr>
          <a:xfrm>
            <a:off x="692495" y="1046923"/>
            <a:ext cx="10439331" cy="5075582"/>
          </a:xfrm>
        </p:spPr>
        <p:txBody>
          <a:bodyPr>
            <a:normAutofit fontScale="85000" lnSpcReduction="10000"/>
          </a:bodyPr>
          <a:lstStyle/>
          <a:p>
            <a:pPr marL="0" indent="0">
              <a:lnSpc>
                <a:spcPct val="120000"/>
              </a:lnSpc>
              <a:buNone/>
            </a:pPr>
            <a:r>
              <a:rPr lang="zh-CN" altLang="zh-CN" sz="2800">
                <a:latin typeface="KaiTi" panose="02010609060101010101" pitchFamily="49" charset="-122"/>
                <a:ea typeface="KaiTi" panose="02010609060101010101" pitchFamily="49" charset="-122"/>
              </a:rPr>
              <a:t>（</a:t>
            </a:r>
            <a:r>
              <a:rPr lang="en-US" altLang="zh-CN" sz="2800">
                <a:latin typeface="KaiTi" panose="02010609060101010101" pitchFamily="49" charset="-122"/>
                <a:ea typeface="KaiTi" panose="02010609060101010101" pitchFamily="49" charset="-122"/>
              </a:rPr>
              <a:t>4</a:t>
            </a:r>
            <a:r>
              <a:rPr lang="zh-CN" altLang="zh-CN" sz="2800">
                <a:latin typeface="KaiTi" panose="02010609060101010101" pitchFamily="49" charset="-122"/>
                <a:ea typeface="KaiTi" panose="02010609060101010101" pitchFamily="49" charset="-122"/>
              </a:rPr>
              <a:t>）阿Ｑ在这刹那，便知道大约要打了，赶紧抽紧筋骨，耸了肩膀</a:t>
            </a:r>
            <a:r>
              <a:rPr lang="zh-CN" altLang="zh-CN" sz="2800" b="1">
                <a:solidFill>
                  <a:srgbClr val="FFFF00"/>
                </a:solidFill>
                <a:latin typeface="KaiTi" panose="02010609060101010101" pitchFamily="49" charset="-122"/>
                <a:ea typeface="KaiTi" panose="02010609060101010101" pitchFamily="49" charset="-122"/>
              </a:rPr>
              <a:t>等候</a:t>
            </a:r>
            <a:r>
              <a:rPr lang="zh-CN" altLang="zh-CN" sz="2800">
                <a:latin typeface="KaiTi" panose="02010609060101010101" pitchFamily="49" charset="-122"/>
                <a:ea typeface="KaiTi" panose="02010609060101010101" pitchFamily="49" charset="-122"/>
              </a:rPr>
              <a:t>着，果然，拍的一声，似乎确凿打在自己头上了。</a:t>
            </a:r>
          </a:p>
          <a:p>
            <a:pPr marL="0" indent="0">
              <a:lnSpc>
                <a:spcPct val="120000"/>
              </a:lnSpc>
              <a:buNone/>
            </a:pPr>
            <a:r>
              <a:rPr lang="zh-CN" altLang="zh-CN" sz="2800"/>
              <a:t>一则表明其奴隶性，挨打而不知反抗。“等候”二字更</a:t>
            </a:r>
            <a:r>
              <a:rPr lang="zh-CN" altLang="zh-CN" sz="2800">
                <a:solidFill>
                  <a:srgbClr val="FFFF00"/>
                </a:solidFill>
              </a:rPr>
              <a:t>表明其主动地接受惩罚</a:t>
            </a:r>
            <a:r>
              <a:rPr lang="zh-CN" altLang="zh-CN" sz="2800"/>
              <a:t>，这种奴隶性甚至变成了某种受虐狂，让人诧异。</a:t>
            </a:r>
          </a:p>
          <a:p>
            <a:pPr marL="0" indent="0">
              <a:lnSpc>
                <a:spcPct val="120000"/>
              </a:lnSpc>
              <a:buNone/>
            </a:pPr>
            <a:endParaRPr lang="en-US" altLang="zh-CN" sz="2800">
              <a:latin typeface="KaiTi" panose="02010609060101010101" pitchFamily="49" charset="-122"/>
              <a:ea typeface="KaiTi" panose="02010609060101010101" pitchFamily="49" charset="-122"/>
            </a:endParaRPr>
          </a:p>
          <a:p>
            <a:pPr marL="0" indent="0">
              <a:lnSpc>
                <a:spcPct val="120000"/>
              </a:lnSpc>
              <a:buNone/>
            </a:pPr>
            <a:endParaRPr lang="en-US" altLang="zh-CN" sz="2800">
              <a:latin typeface="KaiTi" panose="02010609060101010101" pitchFamily="49" charset="-122"/>
              <a:ea typeface="KaiTi" panose="02010609060101010101" pitchFamily="49" charset="-122"/>
            </a:endParaRPr>
          </a:p>
          <a:p>
            <a:pPr marL="0" indent="0">
              <a:lnSpc>
                <a:spcPct val="120000"/>
              </a:lnSpc>
              <a:buNone/>
            </a:pPr>
            <a:r>
              <a:rPr lang="zh-CN" altLang="zh-CN" sz="2800">
                <a:latin typeface="KaiTi" panose="02010609060101010101" pitchFamily="49" charset="-122"/>
                <a:ea typeface="KaiTi" panose="02010609060101010101" pitchFamily="49" charset="-122"/>
              </a:rPr>
              <a:t>（</a:t>
            </a:r>
            <a:r>
              <a:rPr lang="en-US" altLang="zh-CN" sz="2800">
                <a:latin typeface="KaiTi" panose="02010609060101010101" pitchFamily="49" charset="-122"/>
                <a:ea typeface="KaiTi" panose="02010609060101010101" pitchFamily="49" charset="-122"/>
              </a:rPr>
              <a:t>5</a:t>
            </a:r>
            <a:r>
              <a:rPr lang="zh-CN" altLang="zh-CN" sz="2800">
                <a:latin typeface="KaiTi" panose="02010609060101010101" pitchFamily="49" charset="-122"/>
                <a:ea typeface="KaiTi" panose="02010609060101010101" pitchFamily="49" charset="-122"/>
              </a:rPr>
              <a:t>）哈哈哈！阿Ｑ</a:t>
            </a:r>
            <a:r>
              <a:rPr lang="zh-CN" altLang="zh-CN" sz="2800" b="1">
                <a:solidFill>
                  <a:srgbClr val="FFFF00"/>
                </a:solidFill>
                <a:latin typeface="KaiTi" panose="02010609060101010101" pitchFamily="49" charset="-122"/>
                <a:ea typeface="KaiTi" panose="02010609060101010101" pitchFamily="49" charset="-122"/>
              </a:rPr>
              <a:t>十分</a:t>
            </a:r>
            <a:r>
              <a:rPr lang="zh-CN" altLang="zh-CN" sz="2800">
                <a:solidFill>
                  <a:srgbClr val="FFFF00"/>
                </a:solidFill>
                <a:latin typeface="KaiTi" panose="02010609060101010101" pitchFamily="49" charset="-122"/>
                <a:ea typeface="KaiTi" panose="02010609060101010101" pitchFamily="49" charset="-122"/>
              </a:rPr>
              <a:t>得意</a:t>
            </a:r>
            <a:r>
              <a:rPr lang="zh-CN" altLang="zh-CN" sz="2800">
                <a:latin typeface="KaiTi" panose="02010609060101010101" pitchFamily="49" charset="-122"/>
                <a:ea typeface="KaiTi" panose="02010609060101010101" pitchFamily="49" charset="-122"/>
              </a:rPr>
              <a:t>的笑。哈哈哈！酒店里的人也</a:t>
            </a:r>
            <a:r>
              <a:rPr lang="zh-CN" altLang="zh-CN" sz="2800" b="1">
                <a:solidFill>
                  <a:srgbClr val="FFFF00"/>
                </a:solidFill>
                <a:latin typeface="KaiTi" panose="02010609060101010101" pitchFamily="49" charset="-122"/>
                <a:ea typeface="KaiTi" panose="02010609060101010101" pitchFamily="49" charset="-122"/>
              </a:rPr>
              <a:t>九分</a:t>
            </a:r>
            <a:r>
              <a:rPr lang="zh-CN" altLang="zh-CN" sz="2800">
                <a:solidFill>
                  <a:srgbClr val="FFFF00"/>
                </a:solidFill>
                <a:latin typeface="KaiTi" panose="02010609060101010101" pitchFamily="49" charset="-122"/>
                <a:ea typeface="KaiTi" panose="02010609060101010101" pitchFamily="49" charset="-122"/>
              </a:rPr>
              <a:t>得意</a:t>
            </a:r>
            <a:r>
              <a:rPr lang="zh-CN" altLang="zh-CN" sz="2800">
                <a:latin typeface="KaiTi" panose="02010609060101010101" pitchFamily="49" charset="-122"/>
                <a:ea typeface="KaiTi" panose="02010609060101010101" pitchFamily="49" charset="-122"/>
              </a:rPr>
              <a:t>的笑。</a:t>
            </a:r>
          </a:p>
          <a:p>
            <a:pPr marL="0" indent="0">
              <a:lnSpc>
                <a:spcPct val="120000"/>
              </a:lnSpc>
              <a:buNone/>
            </a:pPr>
            <a:r>
              <a:rPr lang="zh-CN" altLang="zh-CN" sz="2400"/>
              <a:t>阿</a:t>
            </a:r>
            <a:r>
              <a:rPr lang="en-US" altLang="zh-CN" sz="2400"/>
              <a:t>Q</a:t>
            </a:r>
            <a:r>
              <a:rPr lang="zh-CN" altLang="zh-CN" sz="2400"/>
              <a:t>欺负小尼姑，尽显其</a:t>
            </a:r>
            <a:r>
              <a:rPr lang="zh-CN" altLang="zh-CN" sz="2400">
                <a:solidFill>
                  <a:srgbClr val="FFFF00"/>
                </a:solidFill>
              </a:rPr>
              <a:t>欺软怕硬、卑鄙无赖</a:t>
            </a:r>
            <a:r>
              <a:rPr lang="zh-CN" altLang="zh-CN" sz="2400"/>
              <a:t>的丑恶嘴脸，本人却毫无羞耻之感，反“十分”得意；而“九分”是作者仿造的词语，</a:t>
            </a:r>
            <a:r>
              <a:rPr lang="zh-CN" altLang="zh-CN" sz="2400">
                <a:solidFill>
                  <a:srgbClr val="FFFF00"/>
                </a:solidFill>
              </a:rPr>
              <a:t>略带幽默地讽刺了“酒店里的人”，个个有着肮脏的灵魂</a:t>
            </a:r>
            <a:r>
              <a:rPr lang="zh-CN" altLang="zh-CN" sz="2400"/>
              <a:t>：毫无是非观，缺乏起码的同情心。他们因为没像阿</a:t>
            </a:r>
            <a:r>
              <a:rPr lang="en-US" altLang="zh-CN" sz="2400"/>
              <a:t>Q</a:t>
            </a:r>
            <a:r>
              <a:rPr lang="zh-CN" altLang="zh-CN" sz="2400"/>
              <a:t>一样亲手调戏小尼姑，因此觉得</a:t>
            </a:r>
            <a:r>
              <a:rPr lang="zh-CN" altLang="zh-CN" sz="2400">
                <a:solidFill>
                  <a:srgbClr val="FFFF00"/>
                </a:solidFill>
              </a:rPr>
              <a:t>并非十足过瘾</a:t>
            </a:r>
            <a:r>
              <a:rPr lang="zh-CN" altLang="zh-CN" sz="2400"/>
              <a:t>，所以比阿</a:t>
            </a:r>
            <a:r>
              <a:rPr lang="en-US" altLang="zh-CN" sz="2400"/>
              <a:t>Q</a:t>
            </a:r>
            <a:r>
              <a:rPr lang="zh-CN" altLang="zh-CN" sz="2400"/>
              <a:t>少一分得意。</a:t>
            </a:r>
          </a:p>
          <a:p>
            <a:pPr marL="0" indent="0">
              <a:lnSpc>
                <a:spcPct val="120000"/>
              </a:lnSpc>
              <a:buNone/>
            </a:pPr>
            <a:endParaRPr kumimoji="1" lang="zh-CN" altLang="en-US" sz="2400"/>
          </a:p>
        </p:txBody>
      </p:sp>
    </p:spTree>
    <p:extLst>
      <p:ext uri="{BB962C8B-B14F-4D97-AF65-F5344CB8AC3E}">
        <p14:creationId xmlns:p14="http://schemas.microsoft.com/office/powerpoint/2010/main" val="35199432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ABB877B2-5BA3-3247-A8A6-597A46A0B2C8}"/>
              </a:ext>
            </a:extLst>
          </p:cNvPr>
          <p:cNvSpPr>
            <a:spLocks noGrp="1"/>
          </p:cNvSpPr>
          <p:nvPr>
            <p:ph type="title"/>
          </p:nvPr>
        </p:nvSpPr>
        <p:spPr/>
        <p:txBody>
          <a:bodyPr/>
          <a:lstStyle/>
          <a:p>
            <a:r>
              <a:rPr kumimoji="1" lang="zh-CN" altLang="en-US" sz="3600"/>
              <a:t>恋爱悲剧、生存悲剧与革命悲剧</a:t>
            </a:r>
          </a:p>
        </p:txBody>
      </p:sp>
      <p:sp>
        <p:nvSpPr>
          <p:cNvPr id="3" name="内容占位符 2">
            <a:extLst>
              <a:ext uri="{FF2B5EF4-FFF2-40B4-BE49-F238E27FC236}">
                <a16:creationId xmlns:a16="http://schemas.microsoft.com/office/drawing/2014/main" id="{74D90AC8-BE02-784C-ABB6-8F28F549DE2C}"/>
              </a:ext>
            </a:extLst>
          </p:cNvPr>
          <p:cNvSpPr>
            <a:spLocks noGrp="1"/>
          </p:cNvSpPr>
          <p:nvPr>
            <p:ph idx="1"/>
          </p:nvPr>
        </p:nvSpPr>
        <p:spPr/>
        <p:txBody>
          <a:bodyPr>
            <a:normAutofit/>
          </a:bodyPr>
          <a:lstStyle/>
          <a:p>
            <a:pPr marL="0" indent="0">
              <a:buNone/>
            </a:pPr>
            <a:r>
              <a:rPr kumimoji="1" lang="en-US" altLang="zh-CN" sz="2800"/>
              <a:t>1.</a:t>
            </a:r>
            <a:r>
              <a:rPr kumimoji="1" lang="zh-CN" altLang="en-US" sz="2800"/>
              <a:t>阿</a:t>
            </a:r>
            <a:r>
              <a:rPr kumimoji="1" lang="en-US" altLang="zh-CN" sz="2800"/>
              <a:t>Q</a:t>
            </a:r>
            <a:r>
              <a:rPr kumimoji="1" lang="zh-CN" altLang="en-US" sz="2800"/>
              <a:t>是否恋爱了？“恋爱”悲剧的原因是什么？</a:t>
            </a:r>
            <a:endParaRPr kumimoji="1" lang="en-US" altLang="zh-CN" sz="2800"/>
          </a:p>
          <a:p>
            <a:pPr marL="0" indent="0">
              <a:buNone/>
            </a:pPr>
            <a:r>
              <a:rPr kumimoji="1" lang="en-US" altLang="zh-CN" sz="2800"/>
              <a:t>2.</a:t>
            </a:r>
            <a:r>
              <a:rPr kumimoji="1" lang="zh-CN" altLang="en-US" sz="2800"/>
              <a:t>是什么造成了阿</a:t>
            </a:r>
            <a:r>
              <a:rPr kumimoji="1" lang="en-US" altLang="zh-CN" sz="2800"/>
              <a:t>Q</a:t>
            </a:r>
            <a:r>
              <a:rPr kumimoji="1" lang="zh-CN" altLang="en-US" sz="2800"/>
              <a:t>的生计问题？</a:t>
            </a:r>
            <a:endParaRPr kumimoji="1" lang="en-US" altLang="zh-CN" sz="2800"/>
          </a:p>
          <a:p>
            <a:pPr marL="0" indent="0">
              <a:buNone/>
            </a:pPr>
            <a:r>
              <a:rPr kumimoji="1" lang="en-US" altLang="zh-CN" sz="2800"/>
              <a:t>3.</a:t>
            </a:r>
            <a:r>
              <a:rPr kumimoji="1" lang="zh-CN" altLang="en-US" sz="2800"/>
              <a:t>“中兴”到“末路”的转折点是什么？“中兴”到“末路”具体经历了怎样的过程？</a:t>
            </a:r>
            <a:endParaRPr kumimoji="1" lang="en-US" altLang="zh-CN" sz="2800"/>
          </a:p>
          <a:p>
            <a:pPr marL="0" indent="0">
              <a:buNone/>
            </a:pPr>
            <a:r>
              <a:rPr kumimoji="1" lang="en-US" altLang="zh-CN" sz="2800"/>
              <a:t>4.</a:t>
            </a:r>
            <a:r>
              <a:rPr kumimoji="1" lang="zh-CN" altLang="en-US" sz="2800"/>
              <a:t>阿</a:t>
            </a:r>
            <a:r>
              <a:rPr kumimoji="1" lang="en-US" altLang="zh-CN" sz="2800"/>
              <a:t>Q</a:t>
            </a:r>
            <a:r>
              <a:rPr kumimoji="1" lang="zh-CN" altLang="en-US" sz="2800"/>
              <a:t>为什么要参加革命？阿</a:t>
            </a:r>
            <a:r>
              <a:rPr kumimoji="1" lang="en-US" altLang="zh-CN" sz="2800"/>
              <a:t>Q</a:t>
            </a:r>
            <a:r>
              <a:rPr kumimoji="1" lang="zh-CN" altLang="en-US" sz="2800"/>
              <a:t>的“革命”理想如何？为什么不准他革命？</a:t>
            </a:r>
            <a:endParaRPr kumimoji="1" lang="en-US" altLang="zh-CN" sz="2800"/>
          </a:p>
          <a:p>
            <a:pPr marL="0" indent="0">
              <a:buNone/>
            </a:pPr>
            <a:r>
              <a:rPr kumimoji="1" lang="en-US" altLang="zh-CN" sz="2800"/>
              <a:t>5.</a:t>
            </a:r>
            <a:r>
              <a:rPr kumimoji="1" lang="zh-CN" altLang="en-US" sz="2800"/>
              <a:t>如何看待阿</a:t>
            </a:r>
            <a:r>
              <a:rPr kumimoji="1" lang="en-US" altLang="zh-CN" sz="2800"/>
              <a:t>Q</a:t>
            </a:r>
            <a:r>
              <a:rPr kumimoji="1" lang="zh-CN" altLang="en-US" sz="2800"/>
              <a:t>的死？</a:t>
            </a:r>
          </a:p>
        </p:txBody>
      </p:sp>
    </p:spTree>
    <p:extLst>
      <p:ext uri="{BB962C8B-B14F-4D97-AF65-F5344CB8AC3E}">
        <p14:creationId xmlns:p14="http://schemas.microsoft.com/office/powerpoint/2010/main" val="2560831748"/>
      </p:ext>
    </p:ext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D102BC1E-BE67-2848-97C6-889477E35DFC}"/>
              </a:ext>
            </a:extLst>
          </p:cNvPr>
          <p:cNvSpPr>
            <a:spLocks noGrp="1"/>
          </p:cNvSpPr>
          <p:nvPr>
            <p:ph idx="1"/>
          </p:nvPr>
        </p:nvSpPr>
        <p:spPr>
          <a:xfrm>
            <a:off x="1076807" y="1086678"/>
            <a:ext cx="9789975" cy="5963479"/>
          </a:xfrm>
        </p:spPr>
        <p:txBody>
          <a:bodyPr>
            <a:normAutofit/>
          </a:bodyPr>
          <a:lstStyle/>
          <a:p>
            <a:pPr marL="0" indent="0">
              <a:lnSpc>
                <a:spcPct val="150000"/>
              </a:lnSpc>
              <a:spcBef>
                <a:spcPct val="0"/>
              </a:spcBef>
              <a:spcAft>
                <a:spcPts val="600"/>
              </a:spcAft>
              <a:buNone/>
            </a:pPr>
            <a:r>
              <a:rPr lang="zh-CN" altLang="en-US">
                <a:latin typeface="+mn-ea"/>
                <a:ea typeface="+mn-ea"/>
              </a:rPr>
              <a:t>吴妈，是赵太爷家里</a:t>
            </a:r>
            <a:r>
              <a:rPr lang="zh-CN" altLang="en-US">
                <a:solidFill>
                  <a:srgbClr val="FFFF00"/>
                </a:solidFill>
                <a:latin typeface="+mn-ea"/>
                <a:ea typeface="+mn-ea"/>
              </a:rPr>
              <a:t>唯一的女仆</a:t>
            </a:r>
            <a:r>
              <a:rPr lang="zh-CN" altLang="en-US">
                <a:latin typeface="+mn-ea"/>
                <a:ea typeface="+mn-ea"/>
              </a:rPr>
              <a:t>，洗完了碗碟，也就在长凳上坐下了，而且和阿Ｑ谈闲天：</a:t>
            </a:r>
            <a:br>
              <a:rPr lang="zh-CN" altLang="en-US">
                <a:latin typeface="+mn-ea"/>
                <a:ea typeface="+mn-ea"/>
              </a:rPr>
            </a:br>
            <a:r>
              <a:rPr lang="zh-CN" altLang="en-US">
                <a:latin typeface="+mn-ea"/>
                <a:ea typeface="+mn-ea"/>
              </a:rPr>
              <a:t>“太太两天没有吃饭哩，因为老爷要买一个小的</a:t>
            </a:r>
            <a:r>
              <a:rPr lang="en-US" altLang="zh-CN">
                <a:latin typeface="+mn-ea"/>
                <a:ea typeface="+mn-ea"/>
              </a:rPr>
              <a:t>……</a:t>
            </a:r>
            <a:r>
              <a:rPr lang="zh-CN" altLang="en-US">
                <a:latin typeface="+mn-ea"/>
                <a:ea typeface="+mn-ea"/>
              </a:rPr>
              <a:t>”</a:t>
            </a:r>
            <a:br>
              <a:rPr lang="zh-CN" altLang="en-US">
                <a:latin typeface="+mn-ea"/>
                <a:ea typeface="+mn-ea"/>
              </a:rPr>
            </a:br>
            <a:r>
              <a:rPr lang="zh-CN" altLang="en-US">
                <a:latin typeface="+mn-ea"/>
                <a:ea typeface="+mn-ea"/>
              </a:rPr>
              <a:t>“女人</a:t>
            </a:r>
            <a:r>
              <a:rPr lang="en-US" altLang="zh-CN">
                <a:latin typeface="+mn-ea"/>
                <a:ea typeface="+mn-ea"/>
              </a:rPr>
              <a:t>……</a:t>
            </a:r>
            <a:r>
              <a:rPr lang="zh-CN" altLang="en-US">
                <a:latin typeface="+mn-ea"/>
                <a:ea typeface="+mn-ea"/>
              </a:rPr>
              <a:t>吴妈</a:t>
            </a:r>
            <a:r>
              <a:rPr lang="en-US" altLang="zh-CN">
                <a:latin typeface="+mn-ea"/>
                <a:ea typeface="+mn-ea"/>
              </a:rPr>
              <a:t>……</a:t>
            </a:r>
            <a:r>
              <a:rPr lang="zh-CN" altLang="en-US">
                <a:solidFill>
                  <a:srgbClr val="FFFF00"/>
                </a:solidFill>
                <a:latin typeface="+mn-ea"/>
                <a:ea typeface="+mn-ea"/>
              </a:rPr>
              <a:t>这小孤孀</a:t>
            </a:r>
            <a:r>
              <a:rPr lang="en-US" altLang="zh-CN">
                <a:latin typeface="+mn-ea"/>
                <a:ea typeface="+mn-ea"/>
              </a:rPr>
              <a:t>……</a:t>
            </a:r>
            <a:r>
              <a:rPr lang="zh-CN" altLang="en-US">
                <a:latin typeface="+mn-ea"/>
                <a:ea typeface="+mn-ea"/>
              </a:rPr>
              <a:t>”阿Ｑ想。</a:t>
            </a:r>
            <a:br>
              <a:rPr lang="zh-CN" altLang="en-US">
                <a:latin typeface="+mn-ea"/>
                <a:ea typeface="+mn-ea"/>
              </a:rPr>
            </a:br>
            <a:r>
              <a:rPr lang="zh-CN" altLang="en-US">
                <a:latin typeface="+mn-ea"/>
                <a:ea typeface="+mn-ea"/>
              </a:rPr>
              <a:t>“我们的少奶奶是八月里要生孩子了</a:t>
            </a:r>
            <a:r>
              <a:rPr lang="en-US" altLang="zh-CN">
                <a:latin typeface="+mn-ea"/>
                <a:ea typeface="+mn-ea"/>
              </a:rPr>
              <a:t>……</a:t>
            </a:r>
            <a:r>
              <a:rPr lang="zh-CN" altLang="en-US">
                <a:latin typeface="+mn-ea"/>
                <a:ea typeface="+mn-ea"/>
              </a:rPr>
              <a:t>”</a:t>
            </a:r>
            <a:br>
              <a:rPr lang="zh-CN" altLang="en-US">
                <a:latin typeface="+mn-ea"/>
                <a:ea typeface="+mn-ea"/>
              </a:rPr>
            </a:br>
            <a:r>
              <a:rPr lang="zh-CN" altLang="en-US">
                <a:latin typeface="+mn-ea"/>
                <a:ea typeface="+mn-ea"/>
              </a:rPr>
              <a:t>“女人</a:t>
            </a:r>
            <a:r>
              <a:rPr lang="en-US" altLang="zh-CN">
                <a:latin typeface="+mn-ea"/>
                <a:ea typeface="+mn-ea"/>
              </a:rPr>
              <a:t>……</a:t>
            </a:r>
            <a:r>
              <a:rPr lang="zh-CN" altLang="en-US">
                <a:latin typeface="+mn-ea"/>
                <a:ea typeface="+mn-ea"/>
              </a:rPr>
              <a:t>”阿Ｑ想。</a:t>
            </a:r>
            <a:br>
              <a:rPr lang="zh-CN" altLang="en-US">
                <a:latin typeface="+mn-ea"/>
                <a:ea typeface="+mn-ea"/>
              </a:rPr>
            </a:br>
            <a:r>
              <a:rPr lang="zh-CN" altLang="en-US">
                <a:latin typeface="+mn-ea"/>
                <a:ea typeface="+mn-ea"/>
              </a:rPr>
              <a:t>阿Ｑ放下烟管，站了起来。</a:t>
            </a:r>
            <a:br>
              <a:rPr lang="zh-CN" altLang="en-US">
                <a:latin typeface="+mn-ea"/>
                <a:ea typeface="+mn-ea"/>
              </a:rPr>
            </a:br>
            <a:r>
              <a:rPr lang="zh-CN" altLang="en-US">
                <a:latin typeface="+mn-ea"/>
                <a:ea typeface="+mn-ea"/>
              </a:rPr>
              <a:t>“我们的少奶奶</a:t>
            </a:r>
            <a:r>
              <a:rPr lang="en-US" altLang="zh-CN">
                <a:latin typeface="+mn-ea"/>
                <a:ea typeface="+mn-ea"/>
              </a:rPr>
              <a:t>……</a:t>
            </a:r>
            <a:r>
              <a:rPr lang="zh-CN" altLang="en-US">
                <a:latin typeface="+mn-ea"/>
                <a:ea typeface="+mn-ea"/>
              </a:rPr>
              <a:t>”吴妈还唠叨说。</a:t>
            </a:r>
            <a:br>
              <a:rPr lang="zh-CN" altLang="en-US">
                <a:latin typeface="+mn-ea"/>
                <a:ea typeface="+mn-ea"/>
              </a:rPr>
            </a:br>
            <a:r>
              <a:rPr lang="zh-CN" altLang="en-US">
                <a:solidFill>
                  <a:srgbClr val="FFFF00"/>
                </a:solidFill>
                <a:latin typeface="+mn-ea"/>
                <a:ea typeface="+mn-ea"/>
              </a:rPr>
              <a:t>“我和你困觉，我和你困觉！”阿Ｑ忽然抢上去，对伊跪下了。</a:t>
            </a:r>
            <a:br>
              <a:rPr lang="zh-CN" altLang="en-US">
                <a:solidFill>
                  <a:srgbClr val="FFFF00"/>
                </a:solidFill>
                <a:latin typeface="+mn-ea"/>
                <a:ea typeface="+mn-ea"/>
              </a:rPr>
            </a:br>
            <a:r>
              <a:rPr lang="zh-CN" altLang="en-US">
                <a:latin typeface="+mn-ea"/>
                <a:ea typeface="+mn-ea"/>
              </a:rPr>
              <a:t>一刹时中很寂然。</a:t>
            </a:r>
            <a:br>
              <a:rPr lang="zh-CN" altLang="en-US">
                <a:latin typeface="+mn-ea"/>
                <a:ea typeface="+mn-ea"/>
              </a:rPr>
            </a:br>
            <a:r>
              <a:rPr lang="zh-CN" altLang="en-US">
                <a:latin typeface="+mn-ea"/>
                <a:ea typeface="+mn-ea"/>
              </a:rPr>
              <a:t>“阿呀！”吴妈</a:t>
            </a:r>
            <a:r>
              <a:rPr lang="zh-CN" altLang="en-US">
                <a:solidFill>
                  <a:srgbClr val="FFFF00"/>
                </a:solidFill>
                <a:latin typeface="+mn-ea"/>
                <a:ea typeface="+mn-ea"/>
              </a:rPr>
              <a:t>楞了一息，突然发抖，大叫着往外跑，且跑且嚷，似乎后来带哭了。</a:t>
            </a:r>
            <a:br>
              <a:rPr lang="zh-CN" altLang="en-US">
                <a:solidFill>
                  <a:srgbClr val="FFFF00"/>
                </a:solidFill>
                <a:latin typeface="+mn-ea"/>
                <a:ea typeface="+mn-ea"/>
              </a:rPr>
            </a:br>
            <a:endParaRPr kumimoji="1" lang="zh-CN" altLang="en-US">
              <a:latin typeface="FangSong" panose="02010609060101010101" pitchFamily="49" charset="-122"/>
              <a:ea typeface="FangSong" panose="02010609060101010101" pitchFamily="49" charset="-122"/>
            </a:endParaRPr>
          </a:p>
        </p:txBody>
      </p:sp>
      <p:sp>
        <p:nvSpPr>
          <p:cNvPr id="4" name="文本框 3">
            <a:extLst>
              <a:ext uri="{FF2B5EF4-FFF2-40B4-BE49-F238E27FC236}">
                <a16:creationId xmlns:a16="http://schemas.microsoft.com/office/drawing/2014/main" id="{A5AC7180-4183-1E40-BDDA-07603B9C4725}"/>
              </a:ext>
            </a:extLst>
          </p:cNvPr>
          <p:cNvSpPr txBox="1"/>
          <p:nvPr/>
        </p:nvSpPr>
        <p:spPr>
          <a:xfrm>
            <a:off x="596346" y="437322"/>
            <a:ext cx="8097079" cy="523220"/>
          </a:xfrm>
          <a:prstGeom prst="rect">
            <a:avLst/>
          </a:prstGeom>
          <a:noFill/>
        </p:spPr>
        <p:txBody>
          <a:bodyPr wrap="square" rtlCol="0">
            <a:spAutoFit/>
          </a:bodyPr>
          <a:lstStyle/>
          <a:p>
            <a:r>
              <a:rPr kumimoji="1" lang="zh-CN" altLang="en-US" sz="2800">
                <a:solidFill>
                  <a:srgbClr val="FF0000"/>
                </a:solidFill>
                <a:highlight>
                  <a:srgbClr val="FFFF00"/>
                </a:highlight>
              </a:rPr>
              <a:t>阿</a:t>
            </a:r>
            <a:r>
              <a:rPr kumimoji="1" lang="en-US" altLang="zh-CN" sz="2800">
                <a:solidFill>
                  <a:srgbClr val="FF0000"/>
                </a:solidFill>
                <a:highlight>
                  <a:srgbClr val="FFFF00"/>
                </a:highlight>
              </a:rPr>
              <a:t>Q</a:t>
            </a:r>
            <a:r>
              <a:rPr kumimoji="1" lang="zh-CN" altLang="en-US" sz="2800">
                <a:solidFill>
                  <a:srgbClr val="FF0000"/>
                </a:solidFill>
                <a:highlight>
                  <a:srgbClr val="FFFF00"/>
                </a:highlight>
              </a:rPr>
              <a:t>是否恋爱了？“恋爱”悲剧的原因又是什么？</a:t>
            </a:r>
            <a:endParaRPr kumimoji="1" lang="en-US" altLang="zh-CN" sz="2800">
              <a:solidFill>
                <a:srgbClr val="FF0000"/>
              </a:solidFill>
              <a:highlight>
                <a:srgbClr val="FFFF00"/>
              </a:highlight>
            </a:endParaRPr>
          </a:p>
        </p:txBody>
      </p:sp>
    </p:spTree>
    <p:extLst>
      <p:ext uri="{BB962C8B-B14F-4D97-AF65-F5344CB8AC3E}">
        <p14:creationId xmlns:p14="http://schemas.microsoft.com/office/powerpoint/2010/main" val="1673166878"/>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a:extLst>
              <a:ext uri="{FF2B5EF4-FFF2-40B4-BE49-F238E27FC236}">
                <a16:creationId xmlns:a16="http://schemas.microsoft.com/office/drawing/2014/main" id="{C2A1DDB8-B311-2B4A-8FF8-E5DD9BD27463}"/>
              </a:ext>
            </a:extLst>
          </p:cNvPr>
          <p:cNvSpPr txBox="1"/>
          <p:nvPr/>
        </p:nvSpPr>
        <p:spPr>
          <a:xfrm>
            <a:off x="844028" y="1100672"/>
            <a:ext cx="10029811" cy="5262979"/>
          </a:xfrm>
          <a:prstGeom prst="rect">
            <a:avLst/>
          </a:prstGeom>
          <a:noFill/>
        </p:spPr>
        <p:txBody>
          <a:bodyPr wrap="square" rtlCol="0">
            <a:spAutoFit/>
          </a:bodyPr>
          <a:lstStyle/>
          <a:p>
            <a:r>
              <a:rPr kumimoji="1" lang="zh-CN" altLang="en-US" sz="2400"/>
              <a:t>“恋爱”是男女互相爱慕的行为表现，阿</a:t>
            </a:r>
            <a:r>
              <a:rPr kumimoji="1" lang="en-US" altLang="zh-CN" sz="2400"/>
              <a:t>Q</a:t>
            </a:r>
            <a:r>
              <a:rPr kumimoji="1" lang="zh-CN" altLang="en-US" sz="2400"/>
              <a:t>并未向吴妈表露过爱慕之情，他向吴妈示爱是出于</a:t>
            </a:r>
            <a:r>
              <a:rPr kumimoji="1" lang="zh-CN" altLang="en-US" sz="2400">
                <a:solidFill>
                  <a:srgbClr val="FFFF00"/>
                </a:solidFill>
              </a:rPr>
              <a:t>原始的欲望、传宗接代的需要</a:t>
            </a:r>
            <a:r>
              <a:rPr kumimoji="1" lang="zh-CN" altLang="en-US" sz="2400"/>
              <a:t>，所以从这个意义上来讲，阿</a:t>
            </a:r>
            <a:r>
              <a:rPr kumimoji="1" lang="en-US" altLang="zh-CN" sz="2400"/>
              <a:t>Q</a:t>
            </a:r>
            <a:r>
              <a:rPr kumimoji="1" lang="zh-CN" altLang="en-US" sz="2400"/>
              <a:t>并没有真正恋爱。</a:t>
            </a:r>
            <a:endParaRPr kumimoji="1" lang="en-US" altLang="zh-CN" sz="2800"/>
          </a:p>
          <a:p>
            <a:endParaRPr kumimoji="1" lang="en-US" altLang="zh-CN" sz="2400"/>
          </a:p>
          <a:p>
            <a:r>
              <a:rPr kumimoji="1" lang="zh-CN" altLang="en-US" sz="2400"/>
              <a:t>但阿</a:t>
            </a:r>
            <a:r>
              <a:rPr kumimoji="1" lang="en-US" altLang="zh-CN" sz="2400"/>
              <a:t>Q</a:t>
            </a:r>
            <a:r>
              <a:rPr kumimoji="1" lang="zh-CN" altLang="en-US" sz="2400"/>
              <a:t>觉醒的性的欲望也包含了一种朦胧的情爱需求，虽然触发的原因极卑劣可耻，但是是一贯泯灭自我意志的阿</a:t>
            </a:r>
            <a:r>
              <a:rPr kumimoji="1" lang="en-US" altLang="zh-CN" sz="2400"/>
              <a:t>Q</a:t>
            </a:r>
            <a:r>
              <a:rPr kumimoji="1" lang="zh-CN" altLang="en-US" sz="2400"/>
              <a:t>身上复苏的对人性的追求，使他对生活提出了生存之上的需求。但鉴于阿</a:t>
            </a:r>
            <a:r>
              <a:rPr kumimoji="1" lang="en-US" altLang="zh-CN" sz="2400"/>
              <a:t>Q</a:t>
            </a:r>
            <a:r>
              <a:rPr kumimoji="1" lang="zh-CN" altLang="en-US" sz="2400"/>
              <a:t>的地位和景况，他自己又非常深信扭曲的禁欲的伦理观，他是很难在社会上找到合适的女人。只有赵家的女仆吴妈和他地位相当，且由于做工关系接近较多。阿</a:t>
            </a:r>
            <a:r>
              <a:rPr kumimoji="1" lang="en-US" altLang="zh-CN" sz="2400"/>
              <a:t>Q</a:t>
            </a:r>
            <a:r>
              <a:rPr kumimoji="1" lang="zh-CN" altLang="en-US" sz="2400"/>
              <a:t>的欲望原始而野蛮，缺少对情爱的体验，对男女情事茫然无知，他以赤裸、唐突、野蛮又虔诚的方式向吴妈表白，吴妈从情感上本不可能接受。再加上吴妈在节烈精神的腐蚀下，她完全已经窒灭了自己的人性和对生活的追求。她对阿</a:t>
            </a:r>
            <a:r>
              <a:rPr kumimoji="1" lang="en-US" altLang="zh-CN" sz="2400"/>
              <a:t>Q</a:t>
            </a:r>
            <a:r>
              <a:rPr kumimoji="1" lang="zh-CN" altLang="en-US" sz="2400"/>
              <a:t>的表白感到震惊和屈辱，逃离危险情境后，她大叫大嚷，来显示自己的清白与贞节，客观上为赵家迫害阿</a:t>
            </a:r>
            <a:r>
              <a:rPr kumimoji="1" lang="en-US" altLang="zh-CN" sz="2400"/>
              <a:t>Q</a:t>
            </a:r>
            <a:r>
              <a:rPr kumimoji="1" lang="zh-CN" altLang="en-US" sz="2400"/>
              <a:t>提供了借口。</a:t>
            </a:r>
            <a:endParaRPr kumimoji="1" lang="en-US" altLang="zh-CN" sz="2400"/>
          </a:p>
        </p:txBody>
      </p:sp>
    </p:spTree>
    <p:extLst>
      <p:ext uri="{BB962C8B-B14F-4D97-AF65-F5344CB8AC3E}">
        <p14:creationId xmlns:p14="http://schemas.microsoft.com/office/powerpoint/2010/main" val="2186235268"/>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FB155AD5-3F6D-C742-9A31-CF932D25BEE4}"/>
              </a:ext>
            </a:extLst>
          </p:cNvPr>
          <p:cNvSpPr>
            <a:spLocks noGrp="1"/>
          </p:cNvSpPr>
          <p:nvPr>
            <p:ph idx="1"/>
          </p:nvPr>
        </p:nvSpPr>
        <p:spPr>
          <a:xfrm>
            <a:off x="1086378" y="1561851"/>
            <a:ext cx="9513889" cy="4195481"/>
          </a:xfrm>
        </p:spPr>
        <p:txBody>
          <a:bodyPr>
            <a:normAutofit/>
          </a:bodyPr>
          <a:lstStyle/>
          <a:p>
            <a:r>
              <a:rPr kumimoji="1" lang="zh-CN" altLang="en-US" sz="2400"/>
              <a:t>阿</a:t>
            </a:r>
            <a:r>
              <a:rPr kumimoji="1" lang="en-US" altLang="zh-CN" sz="2400"/>
              <a:t>Q</a:t>
            </a:r>
            <a:r>
              <a:rPr kumimoji="1" lang="zh-CN" altLang="en-US" sz="2400"/>
              <a:t>恋爱的悲剧本质上是由他的身份（社会地位和经济地位）低下导致的，吴妈从来没有将他视为有正常男性魅力的人，他的经济状况更不可能值得托付。</a:t>
            </a:r>
            <a:endParaRPr kumimoji="1" lang="en-US" altLang="zh-CN" sz="2400"/>
          </a:p>
          <a:p>
            <a:r>
              <a:rPr kumimoji="1" lang="zh-CN" altLang="en-US" sz="2400"/>
              <a:t>此外，在赵家和吴妈的视野中，阿</a:t>
            </a:r>
            <a:r>
              <a:rPr kumimoji="1" lang="en-US" altLang="zh-CN" sz="2400"/>
              <a:t>Q</a:t>
            </a:r>
            <a:r>
              <a:rPr kumimoji="1" lang="zh-CN" altLang="en-US" sz="2400"/>
              <a:t>是最卑微最低下的存在，他的求爱是僭越的，是冒犯赵家的人，自然也如同他宣称自己是赵太爷的本家一样会遭遇镇压。“你也配姓赵？”，这次换成了“你也配有女人？”。此外，畸形的伦理观和女性观使他无法获得情爱的体验，也使吴妈不得不“正经”。残酷的环境对阿</a:t>
            </a:r>
            <a:r>
              <a:rPr kumimoji="1" lang="en-US" altLang="zh-CN" sz="2400"/>
              <a:t>Q</a:t>
            </a:r>
            <a:r>
              <a:rPr kumimoji="1" lang="zh-CN" altLang="en-US" sz="2400"/>
              <a:t>的压迫，是其恋爱悲剧的外因。</a:t>
            </a:r>
          </a:p>
          <a:p>
            <a:endParaRPr kumimoji="1" lang="zh-CN" altLang="en-US" sz="2400"/>
          </a:p>
        </p:txBody>
      </p:sp>
    </p:spTree>
    <p:extLst>
      <p:ext uri="{BB962C8B-B14F-4D97-AF65-F5344CB8AC3E}">
        <p14:creationId xmlns:p14="http://schemas.microsoft.com/office/powerpoint/2010/main" val="3517065672"/>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a:extLst>
              <a:ext uri="{FF2B5EF4-FFF2-40B4-BE49-F238E27FC236}">
                <a16:creationId xmlns:a16="http://schemas.microsoft.com/office/drawing/2014/main" id="{60DEEFFA-4236-2945-83A7-5D002C69EDFD}"/>
              </a:ext>
            </a:extLst>
          </p:cNvPr>
          <p:cNvSpPr txBox="1"/>
          <p:nvPr/>
        </p:nvSpPr>
        <p:spPr>
          <a:xfrm>
            <a:off x="569844" y="809648"/>
            <a:ext cx="9528313" cy="5583260"/>
          </a:xfrm>
          <a:prstGeom prst="rect">
            <a:avLst/>
          </a:prstGeom>
          <a:noFill/>
        </p:spPr>
        <p:txBody>
          <a:bodyPr wrap="square" rtlCol="0">
            <a:spAutoFit/>
          </a:bodyPr>
          <a:lstStyle/>
          <a:p>
            <a:pPr indent="457200">
              <a:lnSpc>
                <a:spcPct val="120000"/>
              </a:lnSpc>
            </a:pPr>
            <a:r>
              <a:rPr kumimoji="1" lang="zh-CN" altLang="en-US" sz="2000">
                <a:latin typeface="SimSun" panose="02010600030101010101" pitchFamily="2" charset="-122"/>
                <a:ea typeface="SimSun" panose="02010600030101010101" pitchFamily="2" charset="-122"/>
              </a:rPr>
              <a:t>阿Ｑ愈觉得稀奇了。他想，这些人家向来少不了要帮忙，不至于现在忽然都无事，这总该有些蹊跷在里面了。他留心打听，才知道他们有事都去叫小Ｄｏｎ。这小Ｄ，是一个穷小子，又瘦又乏，在阿Ｑ的眼睛里，位置是在王胡之下的，谁料这小子竟谋了他的饭碗去。所以阿Ｑ这一气，更与平常不同，当气愤愤的走着的时候，忽然将手一扬，唱道：</a:t>
            </a:r>
            <a:br>
              <a:rPr kumimoji="1" lang="zh-CN" altLang="en-US" sz="2000">
                <a:latin typeface="SimSun" panose="02010600030101010101" pitchFamily="2" charset="-122"/>
                <a:ea typeface="SimSun" panose="02010600030101010101" pitchFamily="2" charset="-122"/>
              </a:rPr>
            </a:br>
            <a:r>
              <a:rPr kumimoji="1" lang="zh-CN" altLang="en-US" sz="2000">
                <a:latin typeface="SimSun" panose="02010600030101010101" pitchFamily="2" charset="-122"/>
                <a:ea typeface="SimSun" panose="02010600030101010101" pitchFamily="2" charset="-122"/>
              </a:rPr>
              <a:t>   “我手执钢鞭将你打！</a:t>
            </a:r>
            <a:r>
              <a:rPr kumimoji="1" lang="en-US" altLang="zh-CN" sz="2000">
                <a:latin typeface="SimSun" panose="02010600030101010101" pitchFamily="2" charset="-122"/>
                <a:ea typeface="SimSun" panose="02010600030101010101" pitchFamily="2" charset="-122"/>
              </a:rPr>
              <a:t>……</a:t>
            </a:r>
            <a:r>
              <a:rPr kumimoji="1" lang="zh-CN" altLang="en-US" sz="2000">
                <a:latin typeface="SimSun" panose="02010600030101010101" pitchFamily="2" charset="-122"/>
                <a:ea typeface="SimSun" panose="02010600030101010101" pitchFamily="2" charset="-122"/>
              </a:rPr>
              <a:t>”</a:t>
            </a:r>
            <a:br>
              <a:rPr kumimoji="1" lang="en-US" altLang="zh-CN" sz="2000">
                <a:latin typeface="SimSun" panose="02010600030101010101" pitchFamily="2" charset="-122"/>
                <a:ea typeface="SimSun" panose="02010600030101010101" pitchFamily="2" charset="-122"/>
              </a:rPr>
            </a:br>
            <a:r>
              <a:rPr kumimoji="1" lang="zh-CN" altLang="en-US" sz="2000">
                <a:latin typeface="SimSun" panose="02010600030101010101" pitchFamily="2" charset="-122"/>
                <a:ea typeface="SimSun" panose="02010600030101010101" pitchFamily="2" charset="-122"/>
              </a:rPr>
              <a:t>   几天之后，他竟在钱府的照壁前遇见了小Ｄ。</a:t>
            </a:r>
            <a:r>
              <a:rPr kumimoji="1" lang="en-US" altLang="zh-CN" sz="2000">
                <a:latin typeface="SimSun" panose="02010600030101010101" pitchFamily="2" charset="-122"/>
                <a:ea typeface="SimSun" panose="02010600030101010101" pitchFamily="2" charset="-122"/>
              </a:rPr>
              <a:t>“</a:t>
            </a:r>
            <a:r>
              <a:rPr kumimoji="1" lang="zh-CN" altLang="en-US" sz="2000">
                <a:latin typeface="SimSun" panose="02010600030101010101" pitchFamily="2" charset="-122"/>
                <a:ea typeface="SimSun" panose="02010600030101010101" pitchFamily="2" charset="-122"/>
              </a:rPr>
              <a:t>仇人相见分外眼明</a:t>
            </a:r>
            <a:r>
              <a:rPr kumimoji="1" lang="en-US" altLang="zh-CN" sz="2000">
                <a:latin typeface="SimSun" panose="02010600030101010101" pitchFamily="2" charset="-122"/>
                <a:ea typeface="SimSun" panose="02010600030101010101" pitchFamily="2" charset="-122"/>
              </a:rPr>
              <a:t>”</a:t>
            </a:r>
            <a:r>
              <a:rPr kumimoji="1" lang="zh-CN" altLang="en-US" sz="2000">
                <a:latin typeface="SimSun" panose="02010600030101010101" pitchFamily="2" charset="-122"/>
                <a:ea typeface="SimSun" panose="02010600030101010101" pitchFamily="2" charset="-122"/>
              </a:rPr>
              <a:t>，阿Ｑ便迎上去，小Ｄ也站住了。</a:t>
            </a:r>
            <a:br>
              <a:rPr kumimoji="1" lang="zh-CN" altLang="en-US" sz="2000">
                <a:latin typeface="SimSun" panose="02010600030101010101" pitchFamily="2" charset="-122"/>
                <a:ea typeface="SimSun" panose="02010600030101010101" pitchFamily="2" charset="-122"/>
              </a:rPr>
            </a:br>
            <a:r>
              <a:rPr kumimoji="1" lang="zh-CN" altLang="en-US" sz="2000">
                <a:latin typeface="SimSun" panose="02010600030101010101" pitchFamily="2" charset="-122"/>
                <a:ea typeface="SimSun" panose="02010600030101010101" pitchFamily="2" charset="-122"/>
              </a:rPr>
              <a:t>   “畜生！”阿Ｑ怒目而视的说，嘴角上飞出唾沫来。</a:t>
            </a:r>
            <a:br>
              <a:rPr kumimoji="1" lang="zh-CN" altLang="en-US" sz="2000">
                <a:latin typeface="SimSun" panose="02010600030101010101" pitchFamily="2" charset="-122"/>
                <a:ea typeface="SimSun" panose="02010600030101010101" pitchFamily="2" charset="-122"/>
              </a:rPr>
            </a:br>
            <a:r>
              <a:rPr kumimoji="1" lang="zh-CN" altLang="en-US" sz="2000">
                <a:latin typeface="SimSun" panose="02010600030101010101" pitchFamily="2" charset="-122"/>
                <a:ea typeface="SimSun" panose="02010600030101010101" pitchFamily="2" charset="-122"/>
              </a:rPr>
              <a:t>   “我是虫豸，好么？</a:t>
            </a:r>
            <a:r>
              <a:rPr kumimoji="1" lang="en-US" altLang="zh-CN" sz="2000">
                <a:latin typeface="SimSun" panose="02010600030101010101" pitchFamily="2" charset="-122"/>
                <a:ea typeface="SimSun" panose="02010600030101010101" pitchFamily="2" charset="-122"/>
              </a:rPr>
              <a:t>……</a:t>
            </a:r>
            <a:r>
              <a:rPr kumimoji="1" lang="zh-CN" altLang="en-US" sz="2000">
                <a:latin typeface="SimSun" panose="02010600030101010101" pitchFamily="2" charset="-122"/>
                <a:ea typeface="SimSun" panose="02010600030101010101" pitchFamily="2" charset="-122"/>
              </a:rPr>
              <a:t>”小Ｄ说。</a:t>
            </a:r>
            <a:br>
              <a:rPr kumimoji="1" lang="zh-CN" altLang="en-US" sz="2000">
                <a:latin typeface="SimSun" panose="02010600030101010101" pitchFamily="2" charset="-122"/>
                <a:ea typeface="SimSun" panose="02010600030101010101" pitchFamily="2" charset="-122"/>
              </a:rPr>
            </a:br>
            <a:r>
              <a:rPr kumimoji="1" lang="zh-CN" altLang="en-US" sz="2000">
                <a:latin typeface="SimSun" panose="02010600030101010101" pitchFamily="2" charset="-122"/>
                <a:ea typeface="SimSun" panose="02010600030101010101" pitchFamily="2" charset="-122"/>
              </a:rPr>
              <a:t>    这谦逊反使阿Ｑ更加愤怒起来，但他手里没有钢鞭，于是只得扑上去，伸手去拔小Ｄ的辫子。小Ｄ一手护住了自己的辫根，一手也来拔阿Ｑ的辫子，阿Ｑ便也将空着的一只手护住了自己的辫根。从先前的阿Ｑ看来，，小Ｄ本来是不足齿数的，但他近来挨了饿，又瘦又乏已经不下于小Ｄ，所以便成了势均力敌的现象，四只手拔着两颗头，都弯了腰，在钱家粉墙上映出一个蓝色的虹形，至于半点钟之久了。</a:t>
            </a:r>
          </a:p>
        </p:txBody>
      </p:sp>
      <p:sp>
        <p:nvSpPr>
          <p:cNvPr id="7" name="文本框 6">
            <a:extLst>
              <a:ext uri="{FF2B5EF4-FFF2-40B4-BE49-F238E27FC236}">
                <a16:creationId xmlns:a16="http://schemas.microsoft.com/office/drawing/2014/main" id="{A4EA9239-3CEA-5E4F-B1ED-8B29AD69DBD6}"/>
              </a:ext>
            </a:extLst>
          </p:cNvPr>
          <p:cNvSpPr txBox="1"/>
          <p:nvPr/>
        </p:nvSpPr>
        <p:spPr>
          <a:xfrm>
            <a:off x="10098157" y="1873888"/>
            <a:ext cx="1961321" cy="3970318"/>
          </a:xfrm>
          <a:prstGeom prst="rect">
            <a:avLst/>
          </a:prstGeom>
          <a:noFill/>
        </p:spPr>
        <p:txBody>
          <a:bodyPr wrap="square" rtlCol="0">
            <a:spAutoFit/>
          </a:bodyPr>
          <a:lstStyle/>
          <a:p>
            <a:r>
              <a:rPr kumimoji="1" lang="zh-CN" altLang="en-US">
                <a:solidFill>
                  <a:srgbClr val="FFFF00"/>
                </a:solidFill>
              </a:rPr>
              <a:t>阿</a:t>
            </a:r>
            <a:r>
              <a:rPr kumimoji="1" lang="en-US" altLang="zh-CN">
                <a:solidFill>
                  <a:srgbClr val="FFFF00"/>
                </a:solidFill>
              </a:rPr>
              <a:t>Q</a:t>
            </a:r>
            <a:r>
              <a:rPr kumimoji="1" lang="zh-CN" altLang="en-US">
                <a:solidFill>
                  <a:srgbClr val="FFFF00"/>
                </a:solidFill>
              </a:rPr>
              <a:t>不去反思人们不愿意用他的原因是厌恶他的人品，却简单地认为是小</a:t>
            </a:r>
            <a:r>
              <a:rPr kumimoji="1" lang="en-US" altLang="zh-CN">
                <a:solidFill>
                  <a:srgbClr val="FFFF00"/>
                </a:solidFill>
              </a:rPr>
              <a:t>D</a:t>
            </a:r>
            <a:r>
              <a:rPr kumimoji="1" lang="zh-CN" altLang="en-US">
                <a:solidFill>
                  <a:srgbClr val="FFFF00"/>
                </a:solidFill>
              </a:rPr>
              <a:t>抢了他的饭碗，更认识不到自己之所以无以为生，走上绝路，正是因为赵家的盘剥和大肆宣扬。未庄人疏远阿</a:t>
            </a:r>
            <a:r>
              <a:rPr kumimoji="1" lang="en-US" altLang="zh-CN">
                <a:solidFill>
                  <a:srgbClr val="FFFF00"/>
                </a:solidFill>
              </a:rPr>
              <a:t>Q</a:t>
            </a:r>
            <a:r>
              <a:rPr kumimoji="1" lang="zh-CN" altLang="en-US">
                <a:solidFill>
                  <a:srgbClr val="FFFF00"/>
                </a:solidFill>
              </a:rPr>
              <a:t>同时也是对赵家威势对一种附和和迎合。</a:t>
            </a:r>
          </a:p>
        </p:txBody>
      </p:sp>
      <p:sp>
        <p:nvSpPr>
          <p:cNvPr id="9" name="矩形 8">
            <a:extLst>
              <a:ext uri="{FF2B5EF4-FFF2-40B4-BE49-F238E27FC236}">
                <a16:creationId xmlns:a16="http://schemas.microsoft.com/office/drawing/2014/main" id="{593B6950-C693-5648-8DE8-5340C96E0375}"/>
              </a:ext>
            </a:extLst>
          </p:cNvPr>
          <p:cNvSpPr/>
          <p:nvPr/>
        </p:nvSpPr>
        <p:spPr>
          <a:xfrm>
            <a:off x="702365" y="286428"/>
            <a:ext cx="4806124" cy="523220"/>
          </a:xfrm>
          <a:prstGeom prst="rect">
            <a:avLst/>
          </a:prstGeom>
        </p:spPr>
        <p:txBody>
          <a:bodyPr wrap="none">
            <a:spAutoFit/>
          </a:bodyPr>
          <a:lstStyle/>
          <a:p>
            <a:r>
              <a:rPr kumimoji="1" lang="zh-CN" altLang="en-US" sz="2800">
                <a:solidFill>
                  <a:srgbClr val="FF0000"/>
                </a:solidFill>
                <a:highlight>
                  <a:srgbClr val="FFFF00"/>
                </a:highlight>
              </a:rPr>
              <a:t>是什么造成了阿</a:t>
            </a:r>
            <a:r>
              <a:rPr kumimoji="1" lang="en-US" altLang="zh-CN" sz="2800">
                <a:solidFill>
                  <a:srgbClr val="FF0000"/>
                </a:solidFill>
                <a:highlight>
                  <a:srgbClr val="FFFF00"/>
                </a:highlight>
              </a:rPr>
              <a:t>Q</a:t>
            </a:r>
            <a:r>
              <a:rPr kumimoji="1" lang="zh-CN" altLang="en-US" sz="2800">
                <a:solidFill>
                  <a:srgbClr val="FF0000"/>
                </a:solidFill>
                <a:highlight>
                  <a:srgbClr val="FFFF00"/>
                </a:highlight>
              </a:rPr>
              <a:t>的生计问题？</a:t>
            </a:r>
            <a:endParaRPr kumimoji="1" lang="en-US" altLang="zh-CN"/>
          </a:p>
        </p:txBody>
      </p:sp>
    </p:spTree>
    <p:extLst>
      <p:ext uri="{BB962C8B-B14F-4D97-AF65-F5344CB8AC3E}">
        <p14:creationId xmlns:p14="http://schemas.microsoft.com/office/powerpoint/2010/main" val="2801485751"/>
      </p:ext>
    </p:ext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53E928D9-5FD0-5345-9D41-C1FF686725BC}"/>
              </a:ext>
            </a:extLst>
          </p:cNvPr>
          <p:cNvSpPr>
            <a:spLocks noGrp="1"/>
          </p:cNvSpPr>
          <p:nvPr>
            <p:ph idx="1"/>
          </p:nvPr>
        </p:nvSpPr>
        <p:spPr>
          <a:xfrm>
            <a:off x="944286" y="1231283"/>
            <a:ext cx="9100862" cy="2863639"/>
          </a:xfrm>
        </p:spPr>
        <p:txBody>
          <a:bodyPr/>
          <a:lstStyle/>
          <a:p>
            <a:pPr marL="0" indent="0">
              <a:buNone/>
            </a:pPr>
            <a:r>
              <a:rPr lang="zh-CN" altLang="en-US"/>
              <a:t>有一日很温和，微风拂拂的颇有些夏意了，阿Ｑ却觉得寒冷起来，但这还可担当，第一倒是肚子饿。棉被，毡帽，布衫，早已没有了，其次就卖了棉袄；现在有裤子，却万不可脱的；有破夹袄，又除了送人做鞋底之外，决定卖不出钱。他早想在路上拾得一注钱，但至今还没有见；他想在自己的破屋里忽然寻到一注钱，慌张的四顾，但屋内是空虚而且了然。于是他决计出门求食去了。</a:t>
            </a:r>
            <a:br>
              <a:rPr lang="zh-CN" altLang="en-US"/>
            </a:br>
            <a:br>
              <a:rPr lang="zh-CN" altLang="en-US"/>
            </a:br>
            <a:r>
              <a:rPr lang="zh-CN" altLang="en-US"/>
              <a:t>他在路上走着要“求食”，看见熟识的酒店，看见熟识的馒头，但他都走过了，</a:t>
            </a:r>
            <a:r>
              <a:rPr lang="zh-CN" altLang="en-US">
                <a:solidFill>
                  <a:srgbClr val="FFFF00"/>
                </a:solidFill>
              </a:rPr>
              <a:t>不但没有暂停，而且并不想要。</a:t>
            </a:r>
            <a:r>
              <a:rPr lang="zh-CN" altLang="en-US"/>
              <a:t>他所求的不是这类东西了；</a:t>
            </a:r>
            <a:r>
              <a:rPr lang="zh-CN" altLang="en-US">
                <a:solidFill>
                  <a:srgbClr val="FFFF00"/>
                </a:solidFill>
              </a:rPr>
              <a:t>他求的是什么东西，他自己不知道。</a:t>
            </a:r>
            <a:endParaRPr kumimoji="1" lang="zh-CN" altLang="en-US">
              <a:solidFill>
                <a:srgbClr val="FFFF00"/>
              </a:solidFill>
            </a:endParaRPr>
          </a:p>
        </p:txBody>
      </p:sp>
      <p:sp>
        <p:nvSpPr>
          <p:cNvPr id="4" name="文本框 3">
            <a:extLst>
              <a:ext uri="{FF2B5EF4-FFF2-40B4-BE49-F238E27FC236}">
                <a16:creationId xmlns:a16="http://schemas.microsoft.com/office/drawing/2014/main" id="{67EBED24-8702-C84F-B191-0845B48AB5F4}"/>
              </a:ext>
            </a:extLst>
          </p:cNvPr>
          <p:cNvSpPr txBox="1"/>
          <p:nvPr/>
        </p:nvSpPr>
        <p:spPr>
          <a:xfrm>
            <a:off x="1152939" y="4678017"/>
            <a:ext cx="9435548" cy="1569660"/>
          </a:xfrm>
          <a:prstGeom prst="rect">
            <a:avLst/>
          </a:prstGeom>
          <a:noFill/>
        </p:spPr>
        <p:txBody>
          <a:bodyPr wrap="square" rtlCol="0">
            <a:spAutoFit/>
          </a:bodyPr>
          <a:lstStyle/>
          <a:p>
            <a:r>
              <a:rPr kumimoji="1" lang="zh-CN" altLang="en-US" sz="2000">
                <a:solidFill>
                  <a:srgbClr val="FFFF00"/>
                </a:solidFill>
              </a:rPr>
              <a:t>阿</a:t>
            </a:r>
            <a:r>
              <a:rPr kumimoji="1" lang="en-US" altLang="zh-CN" sz="2000">
                <a:solidFill>
                  <a:srgbClr val="FFFF00"/>
                </a:solidFill>
              </a:rPr>
              <a:t>Q</a:t>
            </a:r>
            <a:r>
              <a:rPr kumimoji="1" lang="zh-CN" altLang="en-US" sz="2000">
                <a:solidFill>
                  <a:srgbClr val="FFFF00"/>
                </a:solidFill>
              </a:rPr>
              <a:t>并非并不想要，而已要不到，他再麻木，也能感受到大家的排斥，这种巨大的排斥力，不是凭已经饿得没有力气的他可以去抵抗的，不想要是他自欺心理的再现。而他混沌中更为希求的，是解决眼前温饱外的重新能够在未庄生存的空间。</a:t>
            </a:r>
          </a:p>
        </p:txBody>
      </p:sp>
      <p:sp>
        <p:nvSpPr>
          <p:cNvPr id="5" name="文本框 4">
            <a:extLst>
              <a:ext uri="{FF2B5EF4-FFF2-40B4-BE49-F238E27FC236}">
                <a16:creationId xmlns:a16="http://schemas.microsoft.com/office/drawing/2014/main" id="{13F1A164-6970-184A-8F85-0F5CDA713ADE}"/>
              </a:ext>
            </a:extLst>
          </p:cNvPr>
          <p:cNvSpPr txBox="1"/>
          <p:nvPr/>
        </p:nvSpPr>
        <p:spPr>
          <a:xfrm>
            <a:off x="10270435" y="2093843"/>
            <a:ext cx="1285461" cy="1754326"/>
          </a:xfrm>
          <a:prstGeom prst="rect">
            <a:avLst/>
          </a:prstGeom>
          <a:noFill/>
        </p:spPr>
        <p:txBody>
          <a:bodyPr wrap="square" rtlCol="0">
            <a:spAutoFit/>
          </a:bodyPr>
          <a:lstStyle/>
          <a:p>
            <a:r>
              <a:rPr kumimoji="1" lang="zh-CN" altLang="en-US"/>
              <a:t>他为什么“不想要”了？他“求的是什么东西”？</a:t>
            </a:r>
          </a:p>
        </p:txBody>
      </p:sp>
    </p:spTree>
    <p:extLst>
      <p:ext uri="{BB962C8B-B14F-4D97-AF65-F5344CB8AC3E}">
        <p14:creationId xmlns:p14="http://schemas.microsoft.com/office/powerpoint/2010/main" val="41813493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B3FE6C37-E478-B546-961F-A55B7868A763}"/>
              </a:ext>
            </a:extLst>
          </p:cNvPr>
          <p:cNvSpPr>
            <a:spLocks noGrp="1"/>
          </p:cNvSpPr>
          <p:nvPr>
            <p:ph idx="1"/>
          </p:nvPr>
        </p:nvSpPr>
        <p:spPr>
          <a:xfrm>
            <a:off x="530088" y="727701"/>
            <a:ext cx="10230678" cy="5646595"/>
          </a:xfrm>
        </p:spPr>
        <p:txBody>
          <a:bodyPr>
            <a:normAutofit fontScale="92500" lnSpcReduction="10000"/>
          </a:bodyPr>
          <a:lstStyle/>
          <a:p>
            <a:pPr marL="0" indent="0">
              <a:buNone/>
            </a:pPr>
            <a:r>
              <a:rPr lang="zh-CN" altLang="en-US">
                <a:solidFill>
                  <a:srgbClr val="FF0000"/>
                </a:solidFill>
                <a:highlight>
                  <a:srgbClr val="FFFF00"/>
                </a:highlight>
                <a:latin typeface="+mj-ea"/>
              </a:rPr>
              <a:t>“中兴”到“末路”的转折点是什么？“中兴”到“末路”具体经历了怎样的过程？</a:t>
            </a:r>
          </a:p>
          <a:p>
            <a:r>
              <a:rPr lang="zh-CN" altLang="en-US">
                <a:solidFill>
                  <a:srgbClr val="FFC000"/>
                </a:solidFill>
                <a:latin typeface="+mn-ea"/>
              </a:rPr>
              <a:t>疑而且敬畏、新敬畏（从城里回来，有了钱）→敬畏变相了，敬而远之→不足畏惧</a:t>
            </a:r>
            <a:endParaRPr lang="zh-CN" altLang="zh-CN">
              <a:solidFill>
                <a:srgbClr val="FFC000"/>
              </a:solidFill>
              <a:latin typeface="+mn-ea"/>
            </a:endParaRPr>
          </a:p>
          <a:p>
            <a:r>
              <a:rPr lang="zh-CN" altLang="en-US"/>
              <a:t>但阿Ｑ这回的回来，却与先前大不同，确乎很值得</a:t>
            </a:r>
            <a:r>
              <a:rPr lang="zh-CN" altLang="en-US">
                <a:solidFill>
                  <a:srgbClr val="FFFF00"/>
                </a:solidFill>
              </a:rPr>
              <a:t>惊异</a:t>
            </a:r>
            <a:r>
              <a:rPr lang="zh-CN" altLang="en-US"/>
              <a:t>。天色将黑，他睡眼蒙胧的在酒店门前出现了，他走近柜台，从腰间伸出手来，满把是银的和铜的，在柜上一扔说，</a:t>
            </a:r>
            <a:r>
              <a:rPr lang="en-US" altLang="zh-CN"/>
              <a:t>“</a:t>
            </a:r>
            <a:r>
              <a:rPr lang="zh-CN" altLang="en-US"/>
              <a:t>现钱！打酒来！</a:t>
            </a:r>
            <a:r>
              <a:rPr lang="en-US" altLang="zh-CN"/>
              <a:t>”</a:t>
            </a:r>
            <a:r>
              <a:rPr lang="zh-CN" altLang="en-US"/>
              <a:t>穿的是新夹袄，看去腰间还挂着一个大搭连，沉钿钿的将裤带坠成了很弯很弯的弧线。未庄老例，看见略有些醒目的人物，是与其慢也宁敬的，现在虽然明知道是阿Ｑ，但因为和破夹袄的阿Ｑ有些两样了，古人云，</a:t>
            </a:r>
            <a:r>
              <a:rPr lang="en-US" altLang="zh-CN"/>
              <a:t>“</a:t>
            </a:r>
            <a:r>
              <a:rPr lang="zh-CN" altLang="en-US"/>
              <a:t>士别三日便当刮目相待</a:t>
            </a:r>
            <a:r>
              <a:rPr lang="en-US" altLang="zh-CN"/>
              <a:t>”</a:t>
            </a:r>
            <a:r>
              <a:rPr lang="zh-CN" altLang="en-US"/>
              <a:t>，所以堂倌，掌柜，酒客，路人，便自然显出一种</a:t>
            </a:r>
            <a:r>
              <a:rPr lang="zh-CN" altLang="en-US">
                <a:solidFill>
                  <a:srgbClr val="FFFF00"/>
                </a:solidFill>
              </a:rPr>
              <a:t>疑而且敬</a:t>
            </a:r>
            <a:r>
              <a:rPr lang="zh-CN" altLang="en-US"/>
              <a:t>的形态来。掌柜既先之以点头，又继之以谈话：</a:t>
            </a:r>
            <a:endParaRPr lang="en-US" altLang="zh-CN"/>
          </a:p>
          <a:p>
            <a:r>
              <a:rPr lang="zh-CN" altLang="en-US"/>
              <a:t>这一件新闻，第二天便传遍了全未庄。人人都愿意知道现钱和新夹袄的阿Ｑ的中兴史，所以在酒店里，茶馆里，庙檐下，便渐渐的探听出来了。这结果，是阿Ｑ得了</a:t>
            </a:r>
            <a:r>
              <a:rPr lang="zh-CN" altLang="en-US">
                <a:solidFill>
                  <a:srgbClr val="FFFF00"/>
                </a:solidFill>
              </a:rPr>
              <a:t>新敬畏</a:t>
            </a:r>
            <a:r>
              <a:rPr lang="zh-CN" altLang="en-US"/>
              <a:t>。</a:t>
            </a:r>
            <a:endParaRPr lang="en-US" altLang="zh-CN"/>
          </a:p>
          <a:p>
            <a:r>
              <a:rPr lang="zh-CN" altLang="en-US"/>
              <a:t>但第二日，邹七嫂便将那蓝裙去染了皂，又将阿Ｑ可疑之点传扬出去了，可是确没有提起秀才要驱逐他这一节。然而这已经于阿Ｑ很不利。最先，地保寻上门了，取了他的门幕去，阿Ｑ说是赵太太要看的，而地保也不还并且要议定每月的孝敬钱。其次，是村人对于他的</a:t>
            </a:r>
            <a:r>
              <a:rPr lang="zh-CN" altLang="en-US">
                <a:solidFill>
                  <a:srgbClr val="FFFF00"/>
                </a:solidFill>
              </a:rPr>
              <a:t>敬畏忽而变相了</a:t>
            </a:r>
            <a:r>
              <a:rPr lang="zh-CN" altLang="en-US"/>
              <a:t>，虽然还不敢来放肆，却很有远避的神情，而这神情和先前的防他来</a:t>
            </a:r>
            <a:r>
              <a:rPr lang="en-US" altLang="zh-CN"/>
              <a:t>"</a:t>
            </a:r>
            <a:r>
              <a:rPr lang="zh-CN" altLang="en-US"/>
              <a:t>嚓</a:t>
            </a:r>
            <a:r>
              <a:rPr lang="en-US" altLang="zh-CN"/>
              <a:t>"</a:t>
            </a:r>
            <a:r>
              <a:rPr lang="zh-CN" altLang="en-US"/>
              <a:t>的时候又不同，颇混着</a:t>
            </a:r>
            <a:r>
              <a:rPr lang="en-US" altLang="zh-CN">
                <a:solidFill>
                  <a:srgbClr val="FFFF00"/>
                </a:solidFill>
              </a:rPr>
              <a:t>"</a:t>
            </a:r>
            <a:r>
              <a:rPr lang="zh-CN" altLang="en-US">
                <a:solidFill>
                  <a:srgbClr val="FFFF00"/>
                </a:solidFill>
              </a:rPr>
              <a:t>敬而远之</a:t>
            </a:r>
            <a:r>
              <a:rPr lang="en-US" altLang="zh-CN">
                <a:solidFill>
                  <a:srgbClr val="FFFF00"/>
                </a:solidFill>
              </a:rPr>
              <a:t>"</a:t>
            </a:r>
            <a:r>
              <a:rPr lang="zh-CN" altLang="en-US"/>
              <a:t>的分子了。</a:t>
            </a:r>
            <a:endParaRPr lang="en-US" altLang="zh-CN"/>
          </a:p>
          <a:p>
            <a:r>
              <a:rPr lang="zh-CN" altLang="en-US"/>
              <a:t>然而这故事却于阿Ｑ更不利，村人对于阿Ｑ的</a:t>
            </a:r>
            <a:r>
              <a:rPr lang="en-US" altLang="zh-CN"/>
              <a:t>"</a:t>
            </a:r>
            <a:r>
              <a:rPr lang="zh-CN" altLang="en-US"/>
              <a:t>敬而远之</a:t>
            </a:r>
            <a:r>
              <a:rPr lang="en-US" altLang="zh-CN"/>
              <a:t>"</a:t>
            </a:r>
            <a:r>
              <a:rPr lang="zh-CN" altLang="en-US"/>
              <a:t>者，本因为怕结怨，谁料他不过是一个不敢再偷的偷儿呢？这实在是</a:t>
            </a:r>
            <a:r>
              <a:rPr lang="en-US" altLang="zh-CN"/>
              <a:t>"</a:t>
            </a:r>
            <a:r>
              <a:rPr lang="zh-CN" altLang="en-US"/>
              <a:t>斯</a:t>
            </a:r>
            <a:r>
              <a:rPr lang="zh-CN" altLang="en-US">
                <a:solidFill>
                  <a:srgbClr val="FFFF00"/>
                </a:solidFill>
              </a:rPr>
              <a:t>亦不足畏</a:t>
            </a:r>
            <a:r>
              <a:rPr lang="zh-CN" altLang="en-US"/>
              <a:t>也矣</a:t>
            </a:r>
            <a:r>
              <a:rPr lang="en-US" altLang="zh-CN"/>
              <a:t>"</a:t>
            </a:r>
            <a:r>
              <a:rPr lang="zh-CN" altLang="en-US"/>
              <a:t>。</a:t>
            </a:r>
            <a:endParaRPr kumimoji="1" lang="zh-CN" altLang="en-US"/>
          </a:p>
        </p:txBody>
      </p:sp>
    </p:spTree>
    <p:extLst>
      <p:ext uri="{BB962C8B-B14F-4D97-AF65-F5344CB8AC3E}">
        <p14:creationId xmlns:p14="http://schemas.microsoft.com/office/powerpoint/2010/main" val="2642520364"/>
      </p:ext>
    </p:ext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F16375E3-3750-7146-AA81-3155243D2FFB}"/>
              </a:ext>
            </a:extLst>
          </p:cNvPr>
          <p:cNvSpPr>
            <a:spLocks noGrp="1"/>
          </p:cNvSpPr>
          <p:nvPr>
            <p:ph idx="1"/>
          </p:nvPr>
        </p:nvSpPr>
        <p:spPr>
          <a:xfrm>
            <a:off x="662609" y="1086679"/>
            <a:ext cx="9753600" cy="5400260"/>
          </a:xfrm>
        </p:spPr>
        <p:txBody>
          <a:bodyPr>
            <a:normAutofit fontScale="92500" lnSpcReduction="20000"/>
          </a:bodyPr>
          <a:lstStyle/>
          <a:p>
            <a:pPr marL="0" indent="0">
              <a:lnSpc>
                <a:spcPct val="120000"/>
              </a:lnSpc>
              <a:buNone/>
            </a:pPr>
            <a:r>
              <a:rPr lang="zh-CN" altLang="en-US"/>
              <a:t>      阿Ｑ飘飘然的飞了一通，回到土谷祠，酒已经醒透了。这晚上，管祠的老头子也意外的和气，请他喝茶；阿Ｑ便向他要了两个饼，吃完之后，又要了一支点过的四两烛和一个树烛台，点起来，独自躺在自己的小屋里。他说不出的新鲜而且高兴，烛火像元夜似的闪闪的跳，他的思想也迸跳起来了：</a:t>
            </a:r>
            <a:br>
              <a:rPr lang="zh-CN" altLang="en-US"/>
            </a:br>
            <a:r>
              <a:rPr lang="zh-CN" altLang="en-US"/>
              <a:t>     “造反？有趣，</a:t>
            </a:r>
            <a:r>
              <a:rPr lang="en-US" altLang="zh-CN"/>
              <a:t>……</a:t>
            </a:r>
            <a:r>
              <a:rPr lang="zh-CN" altLang="en-US"/>
              <a:t>来了一阵白盔白甲的革命党，都拿着板刀，钢鞭，炸弹，洋炮，三尖两刃刀，钩镰枪，走过土谷祠，叫道，阿Ｑ！同去同去！于是一同去。</a:t>
            </a:r>
            <a:r>
              <a:rPr lang="en-US" altLang="zh-CN"/>
              <a:t>……</a:t>
            </a:r>
            <a:br>
              <a:rPr lang="zh-CN" altLang="en-US"/>
            </a:br>
            <a:r>
              <a:rPr lang="zh-CN" altLang="en-US"/>
              <a:t>     “这时</a:t>
            </a:r>
            <a:r>
              <a:rPr lang="zh-CN" altLang="en-US">
                <a:solidFill>
                  <a:srgbClr val="FFFF00"/>
                </a:solidFill>
              </a:rPr>
              <a:t>未庄的一伙鸟男女才好笑哩，跪下叫道，阿Ｑ，饶命！谁听他！</a:t>
            </a:r>
            <a:r>
              <a:rPr lang="zh-CN" altLang="en-US"/>
              <a:t>第一个该死的是小Ｄ和赵太爷，还有秀才，还有假洋鬼子，</a:t>
            </a:r>
            <a:r>
              <a:rPr lang="en-US" altLang="zh-CN"/>
              <a:t>……</a:t>
            </a:r>
            <a:r>
              <a:rPr lang="zh-CN" altLang="en-US">
                <a:solidFill>
                  <a:srgbClr val="FFFF00"/>
                </a:solidFill>
              </a:rPr>
              <a:t>留几条么？王胡本来还可留，但也不要了。</a:t>
            </a:r>
            <a:r>
              <a:rPr lang="en-US" altLang="zh-CN">
                <a:solidFill>
                  <a:srgbClr val="FFFF00"/>
                </a:solidFill>
              </a:rPr>
              <a:t>……</a:t>
            </a:r>
            <a:br>
              <a:rPr lang="zh-CN" altLang="en-US"/>
            </a:br>
            <a:r>
              <a:rPr lang="zh-CN" altLang="en-US"/>
              <a:t>    “东西，</a:t>
            </a:r>
            <a:r>
              <a:rPr lang="en-US" altLang="zh-CN"/>
              <a:t>……</a:t>
            </a:r>
            <a:r>
              <a:rPr lang="zh-CN" altLang="en-US"/>
              <a:t>直走进去打开箱子来：</a:t>
            </a:r>
            <a:r>
              <a:rPr lang="zh-CN" altLang="en-US">
                <a:solidFill>
                  <a:srgbClr val="FFFF00"/>
                </a:solidFill>
              </a:rPr>
              <a:t>元宝，洋钱，洋纱衫，</a:t>
            </a:r>
            <a:r>
              <a:rPr lang="en-US" altLang="zh-CN">
                <a:solidFill>
                  <a:srgbClr val="FFFF00"/>
                </a:solidFill>
              </a:rPr>
              <a:t>……</a:t>
            </a:r>
            <a:r>
              <a:rPr lang="zh-CN" altLang="en-US">
                <a:solidFill>
                  <a:srgbClr val="FFFF00"/>
                </a:solidFill>
              </a:rPr>
              <a:t>秀才娘子的一张宁式床先搬到土谷祠，此外便摆了钱家的桌椅，</a:t>
            </a:r>
            <a:r>
              <a:rPr lang="en-US" altLang="zh-CN">
                <a:solidFill>
                  <a:srgbClr val="FFFF00"/>
                </a:solidFill>
              </a:rPr>
              <a:t>——</a:t>
            </a:r>
            <a:r>
              <a:rPr lang="zh-CN" altLang="en-US">
                <a:solidFill>
                  <a:srgbClr val="FFFF00"/>
                </a:solidFill>
              </a:rPr>
              <a:t>或者也就用赵家的罢。</a:t>
            </a:r>
            <a:r>
              <a:rPr lang="zh-CN" altLang="en-US"/>
              <a:t>自己是不动手的了，叫小Ｄ来搬，要搬得快，搬得不快打嘴巴。</a:t>
            </a:r>
            <a:r>
              <a:rPr lang="en-US" altLang="zh-CN"/>
              <a:t>……</a:t>
            </a:r>
            <a:br>
              <a:rPr lang="zh-CN" altLang="en-US"/>
            </a:br>
            <a:r>
              <a:rPr lang="zh-CN" altLang="en-US"/>
              <a:t>     “</a:t>
            </a:r>
            <a:r>
              <a:rPr lang="zh-CN" altLang="en-US">
                <a:solidFill>
                  <a:srgbClr val="FFFF00"/>
                </a:solidFill>
              </a:rPr>
              <a:t>赵司晨的妹子真丑。邹七嫂的女儿过几年再说。假洋鬼子的老婆会和没有辫子的男人睡觉，吓，不是好东西！秀才的老婆是眼胞上有疤的。</a:t>
            </a:r>
            <a:r>
              <a:rPr lang="en-US" altLang="zh-CN"/>
              <a:t>……</a:t>
            </a:r>
            <a:r>
              <a:rPr lang="zh-CN" altLang="en-US"/>
              <a:t>吴妈长久不见了，不知道在那里，</a:t>
            </a:r>
            <a:r>
              <a:rPr lang="en-US" altLang="zh-CN"/>
              <a:t>——</a:t>
            </a:r>
            <a:r>
              <a:rPr lang="zh-CN" altLang="en-US"/>
              <a:t>可惜脚太大。”</a:t>
            </a:r>
            <a:br>
              <a:rPr lang="zh-CN" altLang="en-US"/>
            </a:br>
            <a:r>
              <a:rPr lang="zh-CN" altLang="en-US"/>
              <a:t>      阿Ｑ没有想得十分停当，已经发了鼾声，四两烛还只点去了小半寸，红焰焰的光照着他张开的嘴。</a:t>
            </a:r>
            <a:endParaRPr kumimoji="1" lang="zh-CN" altLang="en-US"/>
          </a:p>
        </p:txBody>
      </p:sp>
      <p:sp>
        <p:nvSpPr>
          <p:cNvPr id="4" name="矩形 3">
            <a:extLst>
              <a:ext uri="{FF2B5EF4-FFF2-40B4-BE49-F238E27FC236}">
                <a16:creationId xmlns:a16="http://schemas.microsoft.com/office/drawing/2014/main" id="{71A65946-F67E-EE4E-99BF-4132D7AEB197}"/>
              </a:ext>
            </a:extLst>
          </p:cNvPr>
          <p:cNvSpPr/>
          <p:nvPr/>
        </p:nvSpPr>
        <p:spPr>
          <a:xfrm>
            <a:off x="424068" y="269870"/>
            <a:ext cx="11105323" cy="523220"/>
          </a:xfrm>
          <a:prstGeom prst="rect">
            <a:avLst/>
          </a:prstGeom>
        </p:spPr>
        <p:txBody>
          <a:bodyPr wrap="square">
            <a:spAutoFit/>
          </a:bodyPr>
          <a:lstStyle/>
          <a:p>
            <a:r>
              <a:rPr kumimoji="1" lang="zh-CN" altLang="en-US" sz="2800">
                <a:solidFill>
                  <a:srgbClr val="FF0000"/>
                </a:solidFill>
                <a:highlight>
                  <a:srgbClr val="FFFF00"/>
                </a:highlight>
                <a:latin typeface="SimSun" panose="02010600030101010101" pitchFamily="2" charset="-122"/>
                <a:ea typeface="SimSun" panose="02010600030101010101" pitchFamily="2" charset="-122"/>
              </a:rPr>
              <a:t>阿</a:t>
            </a:r>
            <a:r>
              <a:rPr kumimoji="1" lang="en-US" altLang="zh-CN" sz="2800">
                <a:solidFill>
                  <a:srgbClr val="FF0000"/>
                </a:solidFill>
                <a:highlight>
                  <a:srgbClr val="FFFF00"/>
                </a:highlight>
                <a:latin typeface="SimSun" panose="02010600030101010101" pitchFamily="2" charset="-122"/>
                <a:ea typeface="SimSun" panose="02010600030101010101" pitchFamily="2" charset="-122"/>
              </a:rPr>
              <a:t>Q</a:t>
            </a:r>
            <a:r>
              <a:rPr kumimoji="1" lang="zh-CN" altLang="en-US" sz="2800">
                <a:solidFill>
                  <a:srgbClr val="FF0000"/>
                </a:solidFill>
                <a:highlight>
                  <a:srgbClr val="FFFF00"/>
                </a:highlight>
                <a:latin typeface="SimSun" panose="02010600030101010101" pitchFamily="2" charset="-122"/>
                <a:ea typeface="SimSun" panose="02010600030101010101" pitchFamily="2" charset="-122"/>
              </a:rPr>
              <a:t>为什么要参加革命？阿</a:t>
            </a:r>
            <a:r>
              <a:rPr kumimoji="1" lang="en-US" altLang="zh-CN" sz="2800">
                <a:solidFill>
                  <a:srgbClr val="FF0000"/>
                </a:solidFill>
                <a:highlight>
                  <a:srgbClr val="FFFF00"/>
                </a:highlight>
                <a:latin typeface="SimSun" panose="02010600030101010101" pitchFamily="2" charset="-122"/>
                <a:ea typeface="SimSun" panose="02010600030101010101" pitchFamily="2" charset="-122"/>
              </a:rPr>
              <a:t>Q</a:t>
            </a:r>
            <a:r>
              <a:rPr kumimoji="1" lang="zh-CN" altLang="en-US" sz="2800">
                <a:solidFill>
                  <a:srgbClr val="FF0000"/>
                </a:solidFill>
                <a:highlight>
                  <a:srgbClr val="FFFF00"/>
                </a:highlight>
                <a:latin typeface="SimSun" panose="02010600030101010101" pitchFamily="2" charset="-122"/>
                <a:ea typeface="SimSun" panose="02010600030101010101" pitchFamily="2" charset="-122"/>
              </a:rPr>
              <a:t>的“革命”理想如何？为什么不准他革命？</a:t>
            </a:r>
            <a:endParaRPr kumimoji="1" lang="en-US" altLang="zh-CN" sz="2800">
              <a:solidFill>
                <a:srgbClr val="FF0000"/>
              </a:solidFill>
              <a:highlight>
                <a:srgbClr val="FFFF00"/>
              </a:highlight>
              <a:latin typeface="SimSun" panose="02010600030101010101" pitchFamily="2" charset="-122"/>
              <a:ea typeface="SimSun" panose="02010600030101010101" pitchFamily="2" charset="-122"/>
            </a:endParaRPr>
          </a:p>
        </p:txBody>
      </p:sp>
    </p:spTree>
    <p:extLst>
      <p:ext uri="{BB962C8B-B14F-4D97-AF65-F5344CB8AC3E}">
        <p14:creationId xmlns:p14="http://schemas.microsoft.com/office/powerpoint/2010/main" val="701140122"/>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AEB635E6-7313-BD48-8BD8-45C449B72BFE}"/>
              </a:ext>
            </a:extLst>
          </p:cNvPr>
          <p:cNvSpPr>
            <a:spLocks noGrp="1"/>
          </p:cNvSpPr>
          <p:nvPr>
            <p:ph type="title"/>
          </p:nvPr>
        </p:nvSpPr>
        <p:spPr/>
        <p:txBody>
          <a:bodyPr/>
          <a:lstStyle/>
          <a:p>
            <a:r>
              <a:rPr kumimoji="1" lang="zh-CN" altLang="en-US"/>
              <a:t>目录</a:t>
            </a:r>
          </a:p>
        </p:txBody>
      </p:sp>
      <p:sp>
        <p:nvSpPr>
          <p:cNvPr id="9" name="内容占位符 8">
            <a:extLst>
              <a:ext uri="{FF2B5EF4-FFF2-40B4-BE49-F238E27FC236}">
                <a16:creationId xmlns:a16="http://schemas.microsoft.com/office/drawing/2014/main" id="{2A8D3956-3198-EE45-81C7-C14DD81A08B2}"/>
              </a:ext>
            </a:extLst>
          </p:cNvPr>
          <p:cNvSpPr>
            <a:spLocks noGrp="1"/>
          </p:cNvSpPr>
          <p:nvPr>
            <p:ph idx="1"/>
          </p:nvPr>
        </p:nvSpPr>
        <p:spPr>
          <a:xfrm>
            <a:off x="997294" y="1666736"/>
            <a:ext cx="8946541" cy="4195481"/>
          </a:xfrm>
        </p:spPr>
        <p:txBody>
          <a:bodyPr>
            <a:normAutofit lnSpcReduction="10000"/>
          </a:bodyPr>
          <a:lstStyle/>
          <a:p>
            <a:pPr marL="0" indent="0">
              <a:buNone/>
            </a:pPr>
            <a:r>
              <a:rPr lang="zh-CN" altLang="en-US" sz="2400">
                <a:solidFill>
                  <a:schemeClr val="accent6">
                    <a:lumMod val="60000"/>
                    <a:lumOff val="40000"/>
                  </a:schemeClr>
                </a:solidFill>
              </a:rPr>
              <a:t>序</a:t>
            </a:r>
            <a:endParaRPr lang="en-US" altLang="zh-CN" sz="2400">
              <a:solidFill>
                <a:schemeClr val="accent6">
                  <a:lumMod val="60000"/>
                  <a:lumOff val="40000"/>
                </a:schemeClr>
              </a:solidFill>
            </a:endParaRPr>
          </a:p>
          <a:p>
            <a:pPr marL="0" indent="0">
              <a:buNone/>
            </a:pPr>
            <a:r>
              <a:rPr lang="zh-CN" altLang="en-US" sz="2400">
                <a:solidFill>
                  <a:srgbClr val="FFFF00"/>
                </a:solidFill>
              </a:rPr>
              <a:t>第</a:t>
            </a:r>
            <a:r>
              <a:rPr lang="en-US" altLang="zh-CN" sz="2400">
                <a:solidFill>
                  <a:srgbClr val="FFFF00"/>
                </a:solidFill>
              </a:rPr>
              <a:t>1</a:t>
            </a:r>
            <a:r>
              <a:rPr lang="zh-CN" altLang="en-US" sz="2400">
                <a:solidFill>
                  <a:srgbClr val="FFFF00"/>
                </a:solidFill>
              </a:rPr>
              <a:t>章 优胜记略</a:t>
            </a:r>
            <a:endParaRPr lang="en-US" altLang="zh-CN" sz="2400">
              <a:solidFill>
                <a:srgbClr val="FFFF00"/>
              </a:solidFill>
            </a:endParaRPr>
          </a:p>
          <a:p>
            <a:pPr marL="0" indent="0">
              <a:buNone/>
            </a:pPr>
            <a:r>
              <a:rPr lang="zh-CN" altLang="en-US" sz="2400">
                <a:solidFill>
                  <a:srgbClr val="FFFF00"/>
                </a:solidFill>
              </a:rPr>
              <a:t>第</a:t>
            </a:r>
            <a:r>
              <a:rPr lang="en-US" altLang="zh-CN" sz="2400">
                <a:solidFill>
                  <a:srgbClr val="FFFF00"/>
                </a:solidFill>
              </a:rPr>
              <a:t>2</a:t>
            </a:r>
            <a:r>
              <a:rPr lang="zh-CN" altLang="en-US" sz="2400">
                <a:solidFill>
                  <a:srgbClr val="FFFF00"/>
                </a:solidFill>
              </a:rPr>
              <a:t>章 续优胜记略</a:t>
            </a:r>
            <a:endParaRPr lang="en-US" altLang="zh-CN" sz="2400">
              <a:solidFill>
                <a:srgbClr val="FFFF00"/>
              </a:solidFill>
            </a:endParaRPr>
          </a:p>
          <a:p>
            <a:pPr marL="0" indent="0">
              <a:buNone/>
            </a:pPr>
            <a:r>
              <a:rPr lang="zh-CN" altLang="en-US" sz="2400">
                <a:solidFill>
                  <a:srgbClr val="92D050"/>
                </a:solidFill>
              </a:rPr>
              <a:t>第</a:t>
            </a:r>
            <a:r>
              <a:rPr lang="en-US" altLang="zh-CN" sz="2400">
                <a:solidFill>
                  <a:srgbClr val="92D050"/>
                </a:solidFill>
              </a:rPr>
              <a:t>3</a:t>
            </a:r>
            <a:r>
              <a:rPr lang="zh-CN" altLang="en-US" sz="2400">
                <a:solidFill>
                  <a:srgbClr val="92D050"/>
                </a:solidFill>
              </a:rPr>
              <a:t>章 恋爱的悲剧</a:t>
            </a:r>
            <a:endParaRPr lang="en-US" altLang="zh-CN" sz="2400">
              <a:solidFill>
                <a:srgbClr val="92D050"/>
              </a:solidFill>
            </a:endParaRPr>
          </a:p>
          <a:p>
            <a:pPr marL="0" indent="0">
              <a:buNone/>
            </a:pPr>
            <a:r>
              <a:rPr lang="zh-CN" altLang="en-US" sz="2400">
                <a:solidFill>
                  <a:srgbClr val="92D050"/>
                </a:solidFill>
              </a:rPr>
              <a:t>第</a:t>
            </a:r>
            <a:r>
              <a:rPr lang="en-US" altLang="zh-CN" sz="2400">
                <a:solidFill>
                  <a:srgbClr val="92D050"/>
                </a:solidFill>
              </a:rPr>
              <a:t>4</a:t>
            </a:r>
            <a:r>
              <a:rPr lang="zh-CN" altLang="en-US" sz="2400">
                <a:solidFill>
                  <a:srgbClr val="92D050"/>
                </a:solidFill>
              </a:rPr>
              <a:t>章 生计问题</a:t>
            </a:r>
            <a:endParaRPr lang="en-US" altLang="zh-CN" sz="2400">
              <a:solidFill>
                <a:srgbClr val="92D050"/>
              </a:solidFill>
            </a:endParaRPr>
          </a:p>
          <a:p>
            <a:pPr marL="0" indent="0">
              <a:buNone/>
            </a:pPr>
            <a:r>
              <a:rPr lang="zh-CN" altLang="en-US" sz="2400">
                <a:solidFill>
                  <a:srgbClr val="92D050"/>
                </a:solidFill>
              </a:rPr>
              <a:t>第</a:t>
            </a:r>
            <a:r>
              <a:rPr lang="en-US" altLang="zh-CN" sz="2400">
                <a:solidFill>
                  <a:srgbClr val="92D050"/>
                </a:solidFill>
              </a:rPr>
              <a:t>5</a:t>
            </a:r>
            <a:r>
              <a:rPr lang="zh-CN" altLang="en-US" sz="2400">
                <a:solidFill>
                  <a:srgbClr val="92D050"/>
                </a:solidFill>
              </a:rPr>
              <a:t>章 从中兴到末路</a:t>
            </a:r>
            <a:endParaRPr lang="en-US" altLang="zh-CN" sz="2400">
              <a:solidFill>
                <a:srgbClr val="92D050"/>
              </a:solidFill>
            </a:endParaRPr>
          </a:p>
          <a:p>
            <a:pPr marL="0" indent="0">
              <a:buNone/>
            </a:pPr>
            <a:r>
              <a:rPr lang="zh-CN" altLang="en-US" sz="2400">
                <a:solidFill>
                  <a:srgbClr val="00B0F0"/>
                </a:solidFill>
              </a:rPr>
              <a:t>第</a:t>
            </a:r>
            <a:r>
              <a:rPr lang="en-US" altLang="zh-CN" sz="2400">
                <a:solidFill>
                  <a:srgbClr val="00B0F0"/>
                </a:solidFill>
              </a:rPr>
              <a:t>6</a:t>
            </a:r>
            <a:r>
              <a:rPr lang="zh-CN" altLang="en-US" sz="2400">
                <a:solidFill>
                  <a:srgbClr val="00B0F0"/>
                </a:solidFill>
              </a:rPr>
              <a:t>章 革命</a:t>
            </a:r>
            <a:endParaRPr lang="en-US" altLang="zh-CN" sz="2400">
              <a:solidFill>
                <a:srgbClr val="00B0F0"/>
              </a:solidFill>
            </a:endParaRPr>
          </a:p>
          <a:p>
            <a:pPr marL="0" indent="0">
              <a:buNone/>
            </a:pPr>
            <a:r>
              <a:rPr lang="zh-CN" altLang="en-US" sz="2400">
                <a:solidFill>
                  <a:srgbClr val="00B0F0"/>
                </a:solidFill>
              </a:rPr>
              <a:t>第</a:t>
            </a:r>
            <a:r>
              <a:rPr lang="en-US" altLang="zh-CN" sz="2400">
                <a:solidFill>
                  <a:srgbClr val="00B0F0"/>
                </a:solidFill>
              </a:rPr>
              <a:t>7</a:t>
            </a:r>
            <a:r>
              <a:rPr lang="zh-CN" altLang="en-US" sz="2400">
                <a:solidFill>
                  <a:srgbClr val="00B0F0"/>
                </a:solidFill>
              </a:rPr>
              <a:t>章 不准革命</a:t>
            </a:r>
            <a:endParaRPr lang="en-US" altLang="zh-CN" sz="2400">
              <a:solidFill>
                <a:srgbClr val="00B0F0"/>
              </a:solidFill>
            </a:endParaRPr>
          </a:p>
          <a:p>
            <a:pPr marL="0" indent="0">
              <a:buNone/>
            </a:pPr>
            <a:r>
              <a:rPr lang="zh-CN" altLang="en-US" sz="2400">
                <a:solidFill>
                  <a:schemeClr val="accent6">
                    <a:lumMod val="60000"/>
                    <a:lumOff val="40000"/>
                  </a:schemeClr>
                </a:solidFill>
              </a:rPr>
              <a:t>第</a:t>
            </a:r>
            <a:r>
              <a:rPr lang="en-US" altLang="zh-CN" sz="2400">
                <a:solidFill>
                  <a:schemeClr val="accent6">
                    <a:lumMod val="60000"/>
                    <a:lumOff val="40000"/>
                  </a:schemeClr>
                </a:solidFill>
              </a:rPr>
              <a:t>8</a:t>
            </a:r>
            <a:r>
              <a:rPr lang="zh-CN" altLang="en-US" sz="2400">
                <a:solidFill>
                  <a:schemeClr val="accent6">
                    <a:lumMod val="60000"/>
                    <a:lumOff val="40000"/>
                  </a:schemeClr>
                </a:solidFill>
              </a:rPr>
              <a:t>章 大团圆</a:t>
            </a:r>
          </a:p>
        </p:txBody>
      </p:sp>
      <p:sp>
        <p:nvSpPr>
          <p:cNvPr id="4" name="矩形 3">
            <a:extLst>
              <a:ext uri="{FF2B5EF4-FFF2-40B4-BE49-F238E27FC236}">
                <a16:creationId xmlns:a16="http://schemas.microsoft.com/office/drawing/2014/main" id="{2F03ECAB-0B76-DA48-8404-5C312C274D5B}"/>
              </a:ext>
            </a:extLst>
          </p:cNvPr>
          <p:cNvSpPr/>
          <p:nvPr/>
        </p:nvSpPr>
        <p:spPr>
          <a:xfrm>
            <a:off x="4804484" y="1668582"/>
            <a:ext cx="5299849" cy="369332"/>
          </a:xfrm>
          <a:prstGeom prst="rect">
            <a:avLst/>
          </a:prstGeom>
        </p:spPr>
        <p:txBody>
          <a:bodyPr wrap="none">
            <a:spAutoFit/>
          </a:bodyPr>
          <a:lstStyle/>
          <a:p>
            <a:r>
              <a:rPr lang="zh-CN" altLang="en-US" b="1">
                <a:solidFill>
                  <a:schemeClr val="accent6">
                    <a:lumMod val="60000"/>
                    <a:lumOff val="40000"/>
                  </a:schemeClr>
                </a:solidFill>
                <a:latin typeface="SimSun" panose="02010600030101010101" pitchFamily="2" charset="-122"/>
                <a:ea typeface="SimSun" panose="02010600030101010101" pitchFamily="2" charset="-122"/>
              </a:rPr>
              <a:t>交代了给阿</a:t>
            </a:r>
            <a:r>
              <a:rPr lang="en-US" altLang="zh-CN" b="1">
                <a:solidFill>
                  <a:schemeClr val="accent6">
                    <a:lumMod val="60000"/>
                    <a:lumOff val="40000"/>
                  </a:schemeClr>
                </a:solidFill>
                <a:latin typeface="SimSun" panose="02010600030101010101" pitchFamily="2" charset="-122"/>
                <a:ea typeface="SimSun" panose="02010600030101010101" pitchFamily="2" charset="-122"/>
              </a:rPr>
              <a:t>Q</a:t>
            </a:r>
            <a:r>
              <a:rPr lang="zh-CN" altLang="en-US" b="1">
                <a:solidFill>
                  <a:schemeClr val="accent6">
                    <a:lumMod val="60000"/>
                    <a:lumOff val="40000"/>
                  </a:schemeClr>
                </a:solidFill>
                <a:latin typeface="SimSun" panose="02010600030101010101" pitchFamily="2" charset="-122"/>
                <a:ea typeface="SimSun" panose="02010600030101010101" pitchFamily="2" charset="-122"/>
              </a:rPr>
              <a:t>作传的缘起，介绍了阿</a:t>
            </a:r>
            <a:r>
              <a:rPr lang="en-US" altLang="zh-CN" b="1">
                <a:solidFill>
                  <a:schemeClr val="accent6">
                    <a:lumMod val="60000"/>
                    <a:lumOff val="40000"/>
                  </a:schemeClr>
                </a:solidFill>
                <a:latin typeface="SimSun" panose="02010600030101010101" pitchFamily="2" charset="-122"/>
                <a:ea typeface="SimSun" panose="02010600030101010101" pitchFamily="2" charset="-122"/>
              </a:rPr>
              <a:t>Q</a:t>
            </a:r>
            <a:r>
              <a:rPr lang="zh-CN" altLang="en-US" b="1">
                <a:solidFill>
                  <a:schemeClr val="accent6">
                    <a:lumMod val="60000"/>
                    <a:lumOff val="40000"/>
                  </a:schemeClr>
                </a:solidFill>
                <a:latin typeface="SimSun" panose="02010600030101010101" pitchFamily="2" charset="-122"/>
                <a:ea typeface="SimSun" panose="02010600030101010101" pitchFamily="2" charset="-122"/>
              </a:rPr>
              <a:t>的身世、处境</a:t>
            </a:r>
            <a:endParaRPr lang="zh-CN" altLang="en-US">
              <a:solidFill>
                <a:schemeClr val="accent6">
                  <a:lumMod val="60000"/>
                  <a:lumOff val="40000"/>
                </a:schemeClr>
              </a:solidFill>
            </a:endParaRPr>
          </a:p>
        </p:txBody>
      </p:sp>
      <p:sp>
        <p:nvSpPr>
          <p:cNvPr id="5" name="矩形 4">
            <a:extLst>
              <a:ext uri="{FF2B5EF4-FFF2-40B4-BE49-F238E27FC236}">
                <a16:creationId xmlns:a16="http://schemas.microsoft.com/office/drawing/2014/main" id="{122BE2FF-B769-444F-B946-7EE9D4EF4379}"/>
              </a:ext>
            </a:extLst>
          </p:cNvPr>
          <p:cNvSpPr/>
          <p:nvPr/>
        </p:nvSpPr>
        <p:spPr>
          <a:xfrm>
            <a:off x="4804484" y="2250421"/>
            <a:ext cx="4834978" cy="369332"/>
          </a:xfrm>
          <a:prstGeom prst="rect">
            <a:avLst/>
          </a:prstGeom>
        </p:spPr>
        <p:txBody>
          <a:bodyPr wrap="none">
            <a:spAutoFit/>
          </a:bodyPr>
          <a:lstStyle/>
          <a:p>
            <a:r>
              <a:rPr lang="zh-CN" altLang="en-US" b="1">
                <a:solidFill>
                  <a:srgbClr val="FFFF00"/>
                </a:solidFill>
                <a:latin typeface="+mj-ea"/>
              </a:rPr>
              <a:t>写阿</a:t>
            </a:r>
            <a:r>
              <a:rPr lang="en-US" altLang="zh-CN" b="1">
                <a:solidFill>
                  <a:srgbClr val="FFFF00"/>
                </a:solidFill>
                <a:latin typeface="+mj-ea"/>
              </a:rPr>
              <a:t>Q</a:t>
            </a:r>
            <a:r>
              <a:rPr lang="zh-CN" altLang="en-US" b="1">
                <a:solidFill>
                  <a:srgbClr val="FFFF00"/>
                </a:solidFill>
                <a:latin typeface="+mj-ea"/>
              </a:rPr>
              <a:t>的“行状”，着重介绍阿</a:t>
            </a:r>
            <a:r>
              <a:rPr lang="en-US" altLang="zh-CN" b="1">
                <a:solidFill>
                  <a:srgbClr val="FFFF00"/>
                </a:solidFill>
                <a:latin typeface="+mj-ea"/>
              </a:rPr>
              <a:t>Q</a:t>
            </a:r>
            <a:r>
              <a:rPr lang="zh-CN" altLang="en-US" b="1">
                <a:solidFill>
                  <a:srgbClr val="FFFF00"/>
                </a:solidFill>
                <a:latin typeface="+mj-ea"/>
              </a:rPr>
              <a:t>的精神胜利法</a:t>
            </a:r>
            <a:endParaRPr lang="zh-CN" altLang="en-US">
              <a:solidFill>
                <a:srgbClr val="FFFF00"/>
              </a:solidFill>
            </a:endParaRPr>
          </a:p>
        </p:txBody>
      </p:sp>
      <p:sp>
        <p:nvSpPr>
          <p:cNvPr id="6" name="矩形 5">
            <a:extLst>
              <a:ext uri="{FF2B5EF4-FFF2-40B4-BE49-F238E27FC236}">
                <a16:creationId xmlns:a16="http://schemas.microsoft.com/office/drawing/2014/main" id="{104AB04B-B141-0546-84B7-11F450E7AB4E}"/>
              </a:ext>
            </a:extLst>
          </p:cNvPr>
          <p:cNvSpPr/>
          <p:nvPr/>
        </p:nvSpPr>
        <p:spPr>
          <a:xfrm>
            <a:off x="4804484" y="2888236"/>
            <a:ext cx="6096000" cy="646331"/>
          </a:xfrm>
          <a:prstGeom prst="rect">
            <a:avLst/>
          </a:prstGeom>
        </p:spPr>
        <p:txBody>
          <a:bodyPr>
            <a:spAutoFit/>
          </a:bodyPr>
          <a:lstStyle/>
          <a:p>
            <a:r>
              <a:rPr lang="zh-CN" altLang="en-US" b="1">
                <a:solidFill>
                  <a:srgbClr val="92D050"/>
                </a:solidFill>
                <a:latin typeface="SimSun" panose="02010600030101010101" pitchFamily="2" charset="-122"/>
                <a:ea typeface="SimSun" panose="02010600030101010101" pitchFamily="2" charset="-122"/>
              </a:rPr>
              <a:t>写阿</a:t>
            </a:r>
            <a:r>
              <a:rPr lang="en-US" altLang="zh-CN" b="1">
                <a:solidFill>
                  <a:srgbClr val="92D050"/>
                </a:solidFill>
                <a:latin typeface="SimSun" panose="02010600030101010101" pitchFamily="2" charset="-122"/>
                <a:ea typeface="SimSun" panose="02010600030101010101" pitchFamily="2" charset="-122"/>
              </a:rPr>
              <a:t>Q</a:t>
            </a:r>
            <a:r>
              <a:rPr lang="zh-CN" altLang="en-US" b="1">
                <a:solidFill>
                  <a:srgbClr val="92D050"/>
                </a:solidFill>
                <a:latin typeface="SimSun" panose="02010600030101010101" pitchFamily="2" charset="-122"/>
                <a:ea typeface="SimSun" panose="02010600030101010101" pitchFamily="2" charset="-122"/>
              </a:rPr>
              <a:t>拙劣的求爱经过和遭到的可悲结果，继续表现阿</a:t>
            </a:r>
            <a:r>
              <a:rPr lang="en-US" altLang="zh-CN" b="1">
                <a:solidFill>
                  <a:srgbClr val="92D050"/>
                </a:solidFill>
                <a:latin typeface="SimSun" panose="02010600030101010101" pitchFamily="2" charset="-122"/>
                <a:ea typeface="SimSun" panose="02010600030101010101" pitchFamily="2" charset="-122"/>
              </a:rPr>
              <a:t>Q</a:t>
            </a:r>
            <a:r>
              <a:rPr lang="zh-CN" altLang="en-US" b="1">
                <a:solidFill>
                  <a:srgbClr val="92D050"/>
                </a:solidFill>
                <a:latin typeface="SimSun" panose="02010600030101010101" pitchFamily="2" charset="-122"/>
                <a:ea typeface="SimSun" panose="02010600030101010101" pitchFamily="2" charset="-122"/>
              </a:rPr>
              <a:t>  的地位和处境。</a:t>
            </a:r>
            <a:endParaRPr lang="zh-CN" altLang="en-US">
              <a:solidFill>
                <a:srgbClr val="92D050"/>
              </a:solidFill>
            </a:endParaRPr>
          </a:p>
        </p:txBody>
      </p:sp>
      <p:sp>
        <p:nvSpPr>
          <p:cNvPr id="7" name="矩形 6">
            <a:extLst>
              <a:ext uri="{FF2B5EF4-FFF2-40B4-BE49-F238E27FC236}">
                <a16:creationId xmlns:a16="http://schemas.microsoft.com/office/drawing/2014/main" id="{D2333CC7-B294-F943-866C-CA08069E608D}"/>
              </a:ext>
            </a:extLst>
          </p:cNvPr>
          <p:cNvSpPr/>
          <p:nvPr/>
        </p:nvSpPr>
        <p:spPr>
          <a:xfrm>
            <a:off x="4804484" y="3470075"/>
            <a:ext cx="5880136" cy="359778"/>
          </a:xfrm>
          <a:prstGeom prst="rect">
            <a:avLst/>
          </a:prstGeom>
        </p:spPr>
        <p:txBody>
          <a:bodyPr wrap="none">
            <a:spAutoFit/>
          </a:bodyPr>
          <a:lstStyle/>
          <a:p>
            <a:pPr>
              <a:lnSpc>
                <a:spcPct val="110000"/>
              </a:lnSpc>
              <a:buFont typeface="Wingdings" pitchFamily="2" charset="2"/>
              <a:buNone/>
            </a:pPr>
            <a:r>
              <a:rPr lang="zh-CN" altLang="en-US" b="1">
                <a:latin typeface="SimSun" panose="02010600030101010101" pitchFamily="2" charset="-122"/>
                <a:ea typeface="SimSun" panose="02010600030101010101" pitchFamily="2" charset="-122"/>
              </a:rPr>
              <a:t>写阿</a:t>
            </a:r>
            <a:r>
              <a:rPr lang="en-US" altLang="zh-CN" b="1">
                <a:latin typeface="SimSun" panose="02010600030101010101" pitchFamily="2" charset="-122"/>
                <a:ea typeface="SimSun" panose="02010600030101010101" pitchFamily="2" charset="-122"/>
              </a:rPr>
              <a:t>Q</a:t>
            </a:r>
            <a:r>
              <a:rPr lang="zh-CN" altLang="en-US" b="1">
                <a:latin typeface="SimSun" panose="02010600030101010101" pitchFamily="2" charset="-122"/>
                <a:ea typeface="SimSun" panose="02010600030101010101" pitchFamily="2" charset="-122"/>
              </a:rPr>
              <a:t>因为求爱引起的风波被逼到走投无路，决定进城。</a:t>
            </a:r>
            <a:endParaRPr lang="en-US" altLang="zh-CN" b="1">
              <a:latin typeface="SimSun" panose="02010600030101010101" pitchFamily="2" charset="-122"/>
              <a:ea typeface="SimSun" panose="02010600030101010101" pitchFamily="2" charset="-122"/>
            </a:endParaRPr>
          </a:p>
        </p:txBody>
      </p:sp>
      <p:sp>
        <p:nvSpPr>
          <p:cNvPr id="8" name="矩形 7">
            <a:extLst>
              <a:ext uri="{FF2B5EF4-FFF2-40B4-BE49-F238E27FC236}">
                <a16:creationId xmlns:a16="http://schemas.microsoft.com/office/drawing/2014/main" id="{195A8ABE-7549-5944-8003-7C31B699CAF8}"/>
              </a:ext>
            </a:extLst>
          </p:cNvPr>
          <p:cNvSpPr/>
          <p:nvPr/>
        </p:nvSpPr>
        <p:spPr>
          <a:xfrm>
            <a:off x="4804484" y="3804794"/>
            <a:ext cx="6096000" cy="646331"/>
          </a:xfrm>
          <a:prstGeom prst="rect">
            <a:avLst/>
          </a:prstGeom>
        </p:spPr>
        <p:txBody>
          <a:bodyPr>
            <a:spAutoFit/>
          </a:bodyPr>
          <a:lstStyle/>
          <a:p>
            <a:r>
              <a:rPr kumimoji="1" lang="zh-CN" altLang="en-US" b="1">
                <a:solidFill>
                  <a:srgbClr val="92D050"/>
                </a:solidFill>
                <a:latin typeface="SimSun" panose="02010600030101010101" pitchFamily="2" charset="-122"/>
                <a:ea typeface="SimSun" panose="02010600030101010101" pitchFamily="2" charset="-122"/>
              </a:rPr>
              <a:t>写出阿</a:t>
            </a:r>
            <a:r>
              <a:rPr kumimoji="1" lang="en-US" altLang="zh-CN" b="1">
                <a:solidFill>
                  <a:srgbClr val="92D050"/>
                </a:solidFill>
                <a:latin typeface="SimSun" panose="02010600030101010101" pitchFamily="2" charset="-122"/>
                <a:ea typeface="SimSun" panose="02010600030101010101" pitchFamily="2" charset="-122"/>
              </a:rPr>
              <a:t>Q</a:t>
            </a:r>
            <a:r>
              <a:rPr kumimoji="1" lang="zh-CN" altLang="en-US" b="1">
                <a:solidFill>
                  <a:srgbClr val="92D050"/>
                </a:solidFill>
                <a:latin typeface="SimSun" panose="02010600030101010101" pitchFamily="2" charset="-122"/>
                <a:ea typeface="SimSun" panose="02010600030101010101" pitchFamily="2" charset="-122"/>
              </a:rPr>
              <a:t>从走投无路到短暂的中兴，再被赵太爷逼到走  投无路的地步。</a:t>
            </a:r>
            <a:endParaRPr lang="zh-CN" altLang="en-US">
              <a:solidFill>
                <a:srgbClr val="92D050"/>
              </a:solidFill>
            </a:endParaRPr>
          </a:p>
        </p:txBody>
      </p:sp>
      <p:sp>
        <p:nvSpPr>
          <p:cNvPr id="17" name="矩形 16">
            <a:extLst>
              <a:ext uri="{FF2B5EF4-FFF2-40B4-BE49-F238E27FC236}">
                <a16:creationId xmlns:a16="http://schemas.microsoft.com/office/drawing/2014/main" id="{28C21104-AFCD-8D49-B1BE-29B35CAC082C}"/>
              </a:ext>
            </a:extLst>
          </p:cNvPr>
          <p:cNvSpPr/>
          <p:nvPr/>
        </p:nvSpPr>
        <p:spPr>
          <a:xfrm>
            <a:off x="4804484" y="4489864"/>
            <a:ext cx="6390222" cy="664477"/>
          </a:xfrm>
          <a:prstGeom prst="rect">
            <a:avLst/>
          </a:prstGeom>
        </p:spPr>
        <p:txBody>
          <a:bodyPr wrap="square">
            <a:spAutoFit/>
          </a:bodyPr>
          <a:lstStyle/>
          <a:p>
            <a:pPr>
              <a:lnSpc>
                <a:spcPct val="110000"/>
              </a:lnSpc>
              <a:buFont typeface="Wingdings" pitchFamily="2" charset="2"/>
              <a:buNone/>
            </a:pPr>
            <a:r>
              <a:rPr kumimoji="1" lang="zh-CN" altLang="en-US" b="1">
                <a:solidFill>
                  <a:srgbClr val="00B0F0"/>
                </a:solidFill>
                <a:latin typeface="SimSun" panose="02010600030101010101" pitchFamily="2" charset="-122"/>
                <a:ea typeface="SimSun" panose="02010600030101010101" pitchFamily="2" charset="-122"/>
              </a:rPr>
              <a:t>写革命波及未庄以后，阿</a:t>
            </a:r>
            <a:r>
              <a:rPr kumimoji="1" lang="en-US" altLang="zh-CN" b="1">
                <a:solidFill>
                  <a:srgbClr val="00B0F0"/>
                </a:solidFill>
                <a:latin typeface="SimSun" panose="02010600030101010101" pitchFamily="2" charset="-122"/>
                <a:ea typeface="SimSun" panose="02010600030101010101" pitchFamily="2" charset="-122"/>
              </a:rPr>
              <a:t>Q</a:t>
            </a:r>
            <a:r>
              <a:rPr kumimoji="1" lang="zh-CN" altLang="en-US" b="1">
                <a:solidFill>
                  <a:srgbClr val="00B0F0"/>
                </a:solidFill>
                <a:latin typeface="SimSun" panose="02010600030101010101" pitchFamily="2" charset="-122"/>
                <a:ea typeface="SimSun" panose="02010600030101010101" pitchFamily="2" charset="-122"/>
              </a:rPr>
              <a:t>自发地“神往 ”于革命的愿望和行动，以及假洋鬼子不准他革命后，对革命的极度失望。</a:t>
            </a:r>
            <a:endParaRPr kumimoji="1" lang="en-US" altLang="zh-CN" b="1">
              <a:solidFill>
                <a:srgbClr val="00B0F0"/>
              </a:solidFill>
              <a:latin typeface="SimSun" panose="02010600030101010101" pitchFamily="2" charset="-122"/>
              <a:ea typeface="SimSun" panose="02010600030101010101" pitchFamily="2" charset="-122"/>
            </a:endParaRPr>
          </a:p>
        </p:txBody>
      </p:sp>
      <p:sp>
        <p:nvSpPr>
          <p:cNvPr id="18" name="矩形 17">
            <a:extLst>
              <a:ext uri="{FF2B5EF4-FFF2-40B4-BE49-F238E27FC236}">
                <a16:creationId xmlns:a16="http://schemas.microsoft.com/office/drawing/2014/main" id="{B1874379-89C3-074C-A4C9-55CA2E18F29B}"/>
              </a:ext>
            </a:extLst>
          </p:cNvPr>
          <p:cNvSpPr/>
          <p:nvPr/>
        </p:nvSpPr>
        <p:spPr>
          <a:xfrm>
            <a:off x="4787913" y="5323613"/>
            <a:ext cx="6112571" cy="369332"/>
          </a:xfrm>
          <a:prstGeom prst="rect">
            <a:avLst/>
          </a:prstGeom>
        </p:spPr>
        <p:txBody>
          <a:bodyPr wrap="none">
            <a:spAutoFit/>
          </a:bodyPr>
          <a:lstStyle/>
          <a:p>
            <a:r>
              <a:rPr kumimoji="1" lang="zh-CN" altLang="en-US" b="1">
                <a:solidFill>
                  <a:schemeClr val="accent6">
                    <a:lumMod val="60000"/>
                    <a:lumOff val="40000"/>
                  </a:schemeClr>
                </a:solidFill>
                <a:latin typeface="SimSun" panose="02010600030101010101" pitchFamily="2" charset="-122"/>
                <a:ea typeface="SimSun" panose="02010600030101010101" pitchFamily="2" charset="-122"/>
              </a:rPr>
              <a:t>写反动派窃取革命果实以后，阿</a:t>
            </a:r>
            <a:r>
              <a:rPr kumimoji="1" lang="en-US" altLang="zh-CN" b="1">
                <a:solidFill>
                  <a:schemeClr val="accent6">
                    <a:lumMod val="60000"/>
                    <a:lumOff val="40000"/>
                  </a:schemeClr>
                </a:solidFill>
                <a:latin typeface="SimSun" panose="02010600030101010101" pitchFamily="2" charset="-122"/>
                <a:ea typeface="SimSun" panose="02010600030101010101" pitchFamily="2" charset="-122"/>
              </a:rPr>
              <a:t>Q</a:t>
            </a:r>
            <a:r>
              <a:rPr kumimoji="1" lang="zh-CN" altLang="en-US" b="1">
                <a:solidFill>
                  <a:schemeClr val="accent6">
                    <a:lumMod val="60000"/>
                    <a:lumOff val="40000"/>
                  </a:schemeClr>
                </a:solidFill>
                <a:latin typeface="SimSun" panose="02010600030101010101" pitchFamily="2" charset="-122"/>
                <a:ea typeface="SimSun" panose="02010600030101010101" pitchFamily="2" charset="-122"/>
              </a:rPr>
              <a:t>被当作替罪羊惨遭杀害。</a:t>
            </a:r>
            <a:endParaRPr lang="zh-CN" altLang="en-US">
              <a:solidFill>
                <a:schemeClr val="accent6">
                  <a:lumMod val="60000"/>
                  <a:lumOff val="40000"/>
                </a:schemeClr>
              </a:solidFill>
            </a:endParaRPr>
          </a:p>
        </p:txBody>
      </p:sp>
    </p:spTree>
    <p:extLst>
      <p:ext uri="{BB962C8B-B14F-4D97-AF65-F5344CB8AC3E}">
        <p14:creationId xmlns:p14="http://schemas.microsoft.com/office/powerpoint/2010/main" val="1340657101"/>
      </p:ext>
    </p:ext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2AE3E217-8C0E-9A48-BA63-E610364951F1}"/>
              </a:ext>
            </a:extLst>
          </p:cNvPr>
          <p:cNvSpPr>
            <a:spLocks noGrp="1"/>
          </p:cNvSpPr>
          <p:nvPr>
            <p:ph idx="1"/>
          </p:nvPr>
        </p:nvSpPr>
        <p:spPr>
          <a:xfrm>
            <a:off x="1154112" y="914400"/>
            <a:ext cx="8946541" cy="5029200"/>
          </a:xfrm>
        </p:spPr>
        <p:txBody>
          <a:bodyPr>
            <a:normAutofit fontScale="85000" lnSpcReduction="20000"/>
          </a:bodyPr>
          <a:lstStyle/>
          <a:p>
            <a:pPr>
              <a:lnSpc>
                <a:spcPct val="120000"/>
              </a:lnSpc>
            </a:pPr>
            <a:r>
              <a:rPr kumimoji="1" lang="zh-CN" altLang="en-US" sz="2400"/>
              <a:t>革命是阿</a:t>
            </a:r>
            <a:r>
              <a:rPr kumimoji="1" lang="en-US" altLang="zh-CN" sz="2400"/>
              <a:t>Q</a:t>
            </a:r>
            <a:r>
              <a:rPr kumimoji="1" lang="zh-CN" altLang="en-US" sz="2400"/>
              <a:t>精神胜利法的新发展，是阿</a:t>
            </a:r>
            <a:r>
              <a:rPr kumimoji="1" lang="en-US" altLang="zh-CN" sz="2400"/>
              <a:t>Q</a:t>
            </a:r>
            <a:r>
              <a:rPr kumimoji="1" lang="zh-CN" altLang="en-US" sz="2400"/>
              <a:t>对社会变革的一种病态反应。阿</a:t>
            </a:r>
            <a:r>
              <a:rPr kumimoji="1" lang="en-US" altLang="zh-CN" sz="2400"/>
              <a:t>Q</a:t>
            </a:r>
            <a:r>
              <a:rPr kumimoji="1" lang="zh-CN" altLang="en-US" sz="2400"/>
              <a:t>因为革命带来的人心动荡而意识到革命的“力量”，又在宣称革命后感到未庄人尤其是赵太爷的态度变化，感受到这场革命对他有利。</a:t>
            </a:r>
            <a:endParaRPr kumimoji="1" lang="en-US" altLang="zh-CN" sz="2400"/>
          </a:p>
          <a:p>
            <a:pPr>
              <a:lnSpc>
                <a:spcPct val="120000"/>
              </a:lnSpc>
            </a:pPr>
            <a:endParaRPr kumimoji="1" lang="en-US" altLang="zh-CN" sz="2400"/>
          </a:p>
          <a:p>
            <a:pPr>
              <a:lnSpc>
                <a:spcPct val="120000"/>
              </a:lnSpc>
            </a:pPr>
            <a:r>
              <a:rPr kumimoji="1" lang="zh-CN" altLang="en-US" sz="2400"/>
              <a:t>他怀着又新奇又兴奋的心情到处寻找革命党，充满对革命的憧憬，但他的“革命”是自私偏狭、目光短浅、带有报复性的。他以为的革命是“我要什么便是什么”，他的革命理想的主题就是威福、财富、女人和报复，是他幻想的做压迫者的美梦，只为取得眼前的生活利益和精神胜利，做爷、做可以欺压别人的人，既不涉及人性尊严，也不涉及社会公正。阿</a:t>
            </a:r>
            <a:r>
              <a:rPr kumimoji="1" lang="en-US" altLang="zh-CN" sz="2400"/>
              <a:t>Q</a:t>
            </a:r>
            <a:r>
              <a:rPr kumimoji="1" lang="zh-CN" altLang="en-US" sz="2400"/>
              <a:t>的革命理想本质上是主奴易位的理想，他依靠的力量也是想象中的白衣革命党的力量。</a:t>
            </a:r>
            <a:endParaRPr kumimoji="1" lang="en-US" altLang="zh-CN" sz="2400"/>
          </a:p>
          <a:p>
            <a:pPr>
              <a:lnSpc>
                <a:spcPct val="120000"/>
              </a:lnSpc>
            </a:pPr>
            <a:r>
              <a:rPr lang="zh-CN" altLang="en-US" sz="2400"/>
              <a:t>现实中，当他想要加入革命的队伍中时，假洋鬼子拒绝与阿</a:t>
            </a:r>
            <a:r>
              <a:rPr lang="en-US" altLang="zh-CN" sz="2400"/>
              <a:t>Q</a:t>
            </a:r>
            <a:r>
              <a:rPr lang="zh-CN" altLang="en-US" sz="2400"/>
              <a:t>合作，不准他参与到“革命”中来，实际上等于取消了阿</a:t>
            </a:r>
            <a:r>
              <a:rPr lang="en-US" altLang="zh-CN" sz="2400"/>
              <a:t>Q</a:t>
            </a:r>
            <a:r>
              <a:rPr lang="zh-CN" altLang="en-US" sz="2400"/>
              <a:t>的“革命”资格，取消了他的“革命者”的身份。走投无路的阿</a:t>
            </a:r>
            <a:r>
              <a:rPr lang="en-US" altLang="zh-CN" sz="2400"/>
              <a:t>Q</a:t>
            </a:r>
            <a:r>
              <a:rPr lang="zh-CN" altLang="en-US" sz="2400"/>
              <a:t>绝望之极，由向往“革命”而退出“革命”，而诅咒革命，并再次表示了他对假洋鬼子们极端的厌恶与痛恨。</a:t>
            </a:r>
            <a:endParaRPr kumimoji="1" lang="zh-CN" altLang="en-US" sz="2400"/>
          </a:p>
        </p:txBody>
      </p:sp>
    </p:spTree>
    <p:extLst>
      <p:ext uri="{BB962C8B-B14F-4D97-AF65-F5344CB8AC3E}">
        <p14:creationId xmlns:p14="http://schemas.microsoft.com/office/powerpoint/2010/main" val="4213527675"/>
      </p:ext>
    </p:ext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D6738CF9-A6E2-CA41-98B7-593DEB25E9C0}"/>
              </a:ext>
            </a:extLst>
          </p:cNvPr>
          <p:cNvSpPr>
            <a:spLocks noGrp="1"/>
          </p:cNvSpPr>
          <p:nvPr>
            <p:ph idx="1"/>
          </p:nvPr>
        </p:nvSpPr>
        <p:spPr>
          <a:xfrm>
            <a:off x="1129816" y="1734866"/>
            <a:ext cx="8946541" cy="4195481"/>
          </a:xfrm>
        </p:spPr>
        <p:txBody>
          <a:bodyPr>
            <a:normAutofit/>
          </a:bodyPr>
          <a:lstStyle/>
          <a:p>
            <a:r>
              <a:rPr lang="zh-CN" altLang="zh-CN" sz="2800">
                <a:solidFill>
                  <a:srgbClr val="FFFF00"/>
                </a:solidFill>
              </a:rPr>
              <a:t>假洋鬼子为什么不许阿</a:t>
            </a:r>
            <a:r>
              <a:rPr lang="en-US" altLang="zh-CN" sz="2800">
                <a:solidFill>
                  <a:srgbClr val="FFFF00"/>
                </a:solidFill>
              </a:rPr>
              <a:t>Q“</a:t>
            </a:r>
            <a:r>
              <a:rPr lang="zh-CN" altLang="zh-CN" sz="2800">
                <a:solidFill>
                  <a:srgbClr val="FFFF00"/>
                </a:solidFill>
              </a:rPr>
              <a:t>革命</a:t>
            </a:r>
            <a:r>
              <a:rPr lang="en-US" altLang="zh-CN" sz="2800">
                <a:solidFill>
                  <a:srgbClr val="FFFF00"/>
                </a:solidFill>
              </a:rPr>
              <a:t>”</a:t>
            </a:r>
            <a:r>
              <a:rPr lang="zh-CN" altLang="zh-CN" sz="2800">
                <a:solidFill>
                  <a:srgbClr val="FFFF00"/>
                </a:solidFill>
              </a:rPr>
              <a:t>？</a:t>
            </a:r>
          </a:p>
          <a:p>
            <a:r>
              <a:rPr lang="zh-CN" altLang="zh-CN" sz="2800"/>
              <a:t>假洋鬼子作为一个与封建主义有着千丝万缕联系的新式资产阶级人物，注定与广大群众有天然的隔膜，没有丝毫的共同利益可言，不可能与阿</a:t>
            </a:r>
            <a:r>
              <a:rPr lang="en-US" altLang="zh-CN" sz="2800"/>
              <a:t>Q</a:t>
            </a:r>
            <a:r>
              <a:rPr lang="zh-CN" altLang="zh-CN" sz="2800"/>
              <a:t>成为战友。再者，若假洋鬼子同意了阿</a:t>
            </a:r>
            <a:r>
              <a:rPr lang="en-US" altLang="zh-CN" sz="2800"/>
              <a:t>Q</a:t>
            </a:r>
            <a:r>
              <a:rPr lang="zh-CN" altLang="zh-CN" sz="2800"/>
              <a:t>与自己一同“革命”，会认为是对自己身份的极大羞辱。所以他决不与阿</a:t>
            </a:r>
            <a:r>
              <a:rPr lang="en-US" altLang="zh-CN" sz="2800"/>
              <a:t>Q</a:t>
            </a:r>
            <a:r>
              <a:rPr lang="zh-CN" altLang="zh-CN" sz="2800"/>
              <a:t>同一战壕，故不许阿</a:t>
            </a:r>
            <a:r>
              <a:rPr lang="en-US" altLang="zh-CN" sz="2800"/>
              <a:t>Q</a:t>
            </a:r>
            <a:r>
              <a:rPr lang="zh-CN" altLang="zh-CN" sz="2800"/>
              <a:t>革命。</a:t>
            </a:r>
          </a:p>
          <a:p>
            <a:endParaRPr kumimoji="1" lang="zh-CN" altLang="en-US" sz="2800"/>
          </a:p>
        </p:txBody>
      </p:sp>
    </p:spTree>
    <p:extLst>
      <p:ext uri="{BB962C8B-B14F-4D97-AF65-F5344CB8AC3E}">
        <p14:creationId xmlns:p14="http://schemas.microsoft.com/office/powerpoint/2010/main" val="1584204412"/>
      </p:ext>
    </p:ext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BDA8362E-013B-E74B-BB40-9E340A5AB5B2}"/>
              </a:ext>
            </a:extLst>
          </p:cNvPr>
          <p:cNvSpPr>
            <a:spLocks noGrp="1"/>
          </p:cNvSpPr>
          <p:nvPr>
            <p:ph idx="1"/>
          </p:nvPr>
        </p:nvSpPr>
        <p:spPr>
          <a:xfrm>
            <a:off x="811764" y="993914"/>
            <a:ext cx="10253801" cy="5373756"/>
          </a:xfrm>
        </p:spPr>
        <p:txBody>
          <a:bodyPr>
            <a:normAutofit lnSpcReduction="10000"/>
          </a:bodyPr>
          <a:lstStyle/>
          <a:p>
            <a:pPr marL="0" indent="0">
              <a:buNone/>
            </a:pPr>
            <a:r>
              <a:rPr lang="zh-CN" altLang="en-US"/>
              <a:t>      </a:t>
            </a:r>
            <a:r>
              <a:rPr lang="zh-CN" altLang="en-US">
                <a:solidFill>
                  <a:srgbClr val="FFFF00"/>
                </a:solidFill>
              </a:rPr>
              <a:t>“好！！！”从人丛里，便发出豺狼的嗥叫一般的声音来。</a:t>
            </a:r>
            <a:br>
              <a:rPr lang="zh-CN" altLang="en-US">
                <a:solidFill>
                  <a:srgbClr val="FFFF00"/>
                </a:solidFill>
              </a:rPr>
            </a:br>
            <a:r>
              <a:rPr lang="zh-CN" altLang="en-US"/>
              <a:t>      车子不住的前行，阿Ｑ在喝采声中，轮转眼睛去看吴妈，似乎</a:t>
            </a:r>
            <a:r>
              <a:rPr lang="zh-CN" altLang="en-US">
                <a:solidFill>
                  <a:srgbClr val="FFFF00"/>
                </a:solidFill>
              </a:rPr>
              <a:t>伊一向并没有见他</a:t>
            </a:r>
            <a:r>
              <a:rPr lang="zh-CN" altLang="en-US"/>
              <a:t>，却只是出神的看着兵们背上的洋炮。</a:t>
            </a:r>
            <a:br>
              <a:rPr lang="zh-CN" altLang="en-US"/>
            </a:br>
            <a:r>
              <a:rPr lang="zh-CN" altLang="en-US"/>
              <a:t>      阿Ｑ于是再看那些</a:t>
            </a:r>
            <a:r>
              <a:rPr lang="zh-CN" altLang="en-US">
                <a:solidFill>
                  <a:srgbClr val="FFFF00"/>
                </a:solidFill>
              </a:rPr>
              <a:t>喝采的人们</a:t>
            </a:r>
            <a:r>
              <a:rPr lang="zh-CN" altLang="en-US"/>
              <a:t>。</a:t>
            </a:r>
            <a:br>
              <a:rPr lang="zh-CN" altLang="en-US"/>
            </a:br>
            <a:r>
              <a:rPr lang="zh-CN" altLang="en-US"/>
              <a:t>      这刹那中，他的思想又仿佛旋风似的在脑里一回旋了。四年之前，他曾在山脚下遇见一只饿狼，永是不近不远的跟定他，要吃他的肉。他那时吓得几乎要死，幸而手里有一柄斫柴刀，才得仗这壮了胆，支持到未庄；可是永远记得那狼眼睛，又凶又怯，闪闪的像两颗鬼火，似乎远远的来穿透了他的皮肉。</a:t>
            </a:r>
            <a:r>
              <a:rPr lang="zh-CN" altLang="en-US">
                <a:solidFill>
                  <a:srgbClr val="FFFF00"/>
                </a:solidFill>
              </a:rPr>
              <a:t>而这回他又看见从来没有见过的更可怕的眼睛了，又钝又锋利，不但已经咀嚼了他的话，并且还要咀嚼他皮肉以外的东西，永是不近不远的跟他走。</a:t>
            </a:r>
            <a:br>
              <a:rPr lang="zh-CN" altLang="en-US">
                <a:solidFill>
                  <a:srgbClr val="FFFF00"/>
                </a:solidFill>
              </a:rPr>
            </a:br>
            <a:r>
              <a:rPr lang="zh-CN" altLang="en-US"/>
              <a:t>      </a:t>
            </a:r>
            <a:r>
              <a:rPr lang="zh-CN" altLang="en-US">
                <a:solidFill>
                  <a:srgbClr val="FFFF00"/>
                </a:solidFill>
              </a:rPr>
              <a:t>这些眼睛们似乎连成一气，已经在那里咬他的灵魂。</a:t>
            </a:r>
            <a:br>
              <a:rPr lang="zh-CN" altLang="en-US">
                <a:solidFill>
                  <a:srgbClr val="FFFF00"/>
                </a:solidFill>
              </a:rPr>
            </a:br>
            <a:r>
              <a:rPr lang="zh-CN" altLang="en-US"/>
              <a:t>     “救命，</a:t>
            </a:r>
            <a:r>
              <a:rPr lang="en-US" altLang="zh-CN"/>
              <a:t>……</a:t>
            </a:r>
            <a:r>
              <a:rPr lang="zh-CN" altLang="en-US"/>
              <a:t>”</a:t>
            </a:r>
            <a:br>
              <a:rPr lang="zh-CN" altLang="en-US"/>
            </a:br>
            <a:r>
              <a:rPr lang="zh-CN" altLang="en-US"/>
              <a:t>      然而阿Ｑ没有说。他早就两眼发黑，耳朵里嗡的一声，觉得全身仿佛微尘似的迸散了。</a:t>
            </a:r>
            <a:br>
              <a:rPr lang="zh-CN" altLang="en-US"/>
            </a:br>
            <a:r>
              <a:rPr lang="zh-CN" altLang="en-US"/>
              <a:t>至于当时的影响，最大的倒反在举人老爷，因为终于没有追赃，他全家都号啕了。其次是赵府，非特秀才因为上城去报官，被不好的革命党剪了辫子，而且又破费了二十千的赏钱，所以全家也号啕了。从这一天以来，他们便渐渐的都发生了遗老的气味。</a:t>
            </a:r>
            <a:br>
              <a:rPr lang="zh-CN" altLang="en-US"/>
            </a:br>
            <a:r>
              <a:rPr lang="zh-CN" altLang="en-US"/>
              <a:t>      至于舆论，在未庄是无异议，自然都说阿Ｑ坏，</a:t>
            </a:r>
            <a:r>
              <a:rPr lang="zh-CN" altLang="en-US">
                <a:solidFill>
                  <a:srgbClr val="FFFF00"/>
                </a:solidFill>
              </a:rPr>
              <a:t>被枪毙便是他的坏的证据：不坏又何至于被枪毙呢？而城里的舆论却不佳，他们多半不满足，以为枪毙并无杀头这般好看；而且那是怎样的一个可笑的死囚呵，游了那么久的街，竟没有唱一句戏：他们白跟一趟了。</a:t>
            </a:r>
            <a:endParaRPr kumimoji="1" lang="zh-CN" altLang="en-US">
              <a:solidFill>
                <a:srgbClr val="FFFF00"/>
              </a:solidFill>
            </a:endParaRPr>
          </a:p>
        </p:txBody>
      </p:sp>
      <p:sp>
        <p:nvSpPr>
          <p:cNvPr id="4" name="矩形 3">
            <a:extLst>
              <a:ext uri="{FF2B5EF4-FFF2-40B4-BE49-F238E27FC236}">
                <a16:creationId xmlns:a16="http://schemas.microsoft.com/office/drawing/2014/main" id="{D4C069D8-2D4C-A042-8F5D-3A40522C9E05}"/>
              </a:ext>
            </a:extLst>
          </p:cNvPr>
          <p:cNvSpPr/>
          <p:nvPr/>
        </p:nvSpPr>
        <p:spPr>
          <a:xfrm>
            <a:off x="620183" y="305664"/>
            <a:ext cx="4150599" cy="523220"/>
          </a:xfrm>
          <a:prstGeom prst="rect">
            <a:avLst/>
          </a:prstGeom>
        </p:spPr>
        <p:txBody>
          <a:bodyPr wrap="square">
            <a:spAutoFit/>
          </a:bodyPr>
          <a:lstStyle/>
          <a:p>
            <a:r>
              <a:rPr kumimoji="1" lang="zh-CN" altLang="en-US" sz="2800">
                <a:solidFill>
                  <a:srgbClr val="FF0000"/>
                </a:solidFill>
                <a:highlight>
                  <a:srgbClr val="FFFF00"/>
                </a:highlight>
              </a:rPr>
              <a:t>如何看待阿</a:t>
            </a:r>
            <a:r>
              <a:rPr kumimoji="1" lang="en-US" altLang="zh-CN" sz="2800">
                <a:solidFill>
                  <a:srgbClr val="FF0000"/>
                </a:solidFill>
                <a:highlight>
                  <a:srgbClr val="FFFF00"/>
                </a:highlight>
              </a:rPr>
              <a:t>Q</a:t>
            </a:r>
            <a:r>
              <a:rPr kumimoji="1" lang="zh-CN" altLang="en-US" sz="2800">
                <a:solidFill>
                  <a:srgbClr val="FF0000"/>
                </a:solidFill>
                <a:highlight>
                  <a:srgbClr val="FFFF00"/>
                </a:highlight>
              </a:rPr>
              <a:t>的死？</a:t>
            </a:r>
            <a:endParaRPr lang="zh-CN" altLang="en-US" sz="2800">
              <a:solidFill>
                <a:srgbClr val="FF0000"/>
              </a:solidFill>
              <a:highlight>
                <a:srgbClr val="FFFF00"/>
              </a:highlight>
            </a:endParaRPr>
          </a:p>
        </p:txBody>
      </p:sp>
    </p:spTree>
    <p:extLst>
      <p:ext uri="{BB962C8B-B14F-4D97-AF65-F5344CB8AC3E}">
        <p14:creationId xmlns:p14="http://schemas.microsoft.com/office/powerpoint/2010/main" val="1289639232"/>
      </p:ext>
    </p:ext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表格 3">
            <a:extLst>
              <a:ext uri="{FF2B5EF4-FFF2-40B4-BE49-F238E27FC236}">
                <a16:creationId xmlns:a16="http://schemas.microsoft.com/office/drawing/2014/main" id="{3EA37109-8389-864C-AFB7-10CDDF1A1453}"/>
              </a:ext>
            </a:extLst>
          </p:cNvPr>
          <p:cNvGraphicFramePr>
            <a:graphicFrameLocks noGrp="1"/>
          </p:cNvGraphicFramePr>
          <p:nvPr>
            <p:extLst>
              <p:ext uri="{D42A27DB-BD31-4B8C-83A1-F6EECF244321}">
                <p14:modId xmlns:p14="http://schemas.microsoft.com/office/powerpoint/2010/main" val="462354704"/>
              </p:ext>
            </p:extLst>
          </p:nvPr>
        </p:nvGraphicFramePr>
        <p:xfrm>
          <a:off x="982133" y="489847"/>
          <a:ext cx="9956800" cy="5878306"/>
        </p:xfrm>
        <a:graphic>
          <a:graphicData uri="http://schemas.openxmlformats.org/drawingml/2006/table">
            <a:tbl>
              <a:tblPr firstRow="1" firstCol="1" bandRow="1">
                <a:tableStyleId>{00A15C55-8517-42AA-B614-E9B94910E393}</a:tableStyleId>
              </a:tblPr>
              <a:tblGrid>
                <a:gridCol w="829734">
                  <a:extLst>
                    <a:ext uri="{9D8B030D-6E8A-4147-A177-3AD203B41FA5}">
                      <a16:colId xmlns:a16="http://schemas.microsoft.com/office/drawing/2014/main" val="2188138996"/>
                    </a:ext>
                  </a:extLst>
                </a:gridCol>
                <a:gridCol w="6590253">
                  <a:extLst>
                    <a:ext uri="{9D8B030D-6E8A-4147-A177-3AD203B41FA5}">
                      <a16:colId xmlns:a16="http://schemas.microsoft.com/office/drawing/2014/main" val="2547072612"/>
                    </a:ext>
                  </a:extLst>
                </a:gridCol>
                <a:gridCol w="2536813">
                  <a:extLst>
                    <a:ext uri="{9D8B030D-6E8A-4147-A177-3AD203B41FA5}">
                      <a16:colId xmlns:a16="http://schemas.microsoft.com/office/drawing/2014/main" val="1715198770"/>
                    </a:ext>
                  </a:extLst>
                </a:gridCol>
              </a:tblGrid>
              <a:tr h="254584">
                <a:tc>
                  <a:txBody>
                    <a:bodyPr vert="horz" wrap="square"/>
                    <a:lstStyle/>
                    <a:p>
                      <a:pPr indent="0" algn="ctr"/>
                      <a:r>
                        <a:rPr lang="zh-CN" sz="1800" kern="100">
                          <a:effectLst/>
                        </a:rPr>
                        <a:t>对象</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tc>
                  <a:txBody>
                    <a:bodyPr vert="horz" wrap="square"/>
                    <a:lstStyle/>
                    <a:p>
                      <a:pPr indent="0" algn="ctr"/>
                      <a:r>
                        <a:rPr lang="zh-CN" sz="1800" kern="100">
                          <a:effectLst/>
                        </a:rPr>
                        <a:t>反应（可摘录原文）</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tc>
                  <a:txBody>
                    <a:bodyPr vert="horz" wrap="square"/>
                    <a:lstStyle/>
                    <a:p>
                      <a:pPr indent="0" algn="ctr"/>
                      <a:r>
                        <a:rPr lang="zh-CN" sz="1800" kern="100">
                          <a:effectLst/>
                        </a:rPr>
                        <a:t>分析</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24149741"/>
                  </a:ext>
                </a:extLst>
              </a:tr>
              <a:tr h="1272923">
                <a:tc>
                  <a:txBody>
                    <a:bodyPr vert="horz" wrap="square"/>
                    <a:lstStyle/>
                    <a:p>
                      <a:pPr indent="0" algn="ctr"/>
                      <a:r>
                        <a:rPr lang="zh-CN" sz="1800" kern="100">
                          <a:effectLst/>
                        </a:rPr>
                        <a:t>举人老爷</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tc>
                  <a:txBody>
                    <a:bodyPr vert="horz" wrap="square"/>
                    <a:lstStyle/>
                    <a:p>
                      <a:pPr indent="0" algn="l"/>
                      <a:r>
                        <a:rPr lang="zh-CN" sz="1800" kern="100">
                          <a:effectLst/>
                        </a:rPr>
                        <a:t>举人老爷窘急了，然而还坚持，说是倘若不追赃，他便立刻辞了帮办民政的职务。而把总却道，“请便罢！”于是举人老爷在这一夜竟没有睡，但幸第二天倒也没有辞。</a:t>
                      </a:r>
                    </a:p>
                    <a:p>
                      <a:pPr indent="0" algn="l"/>
                      <a:r>
                        <a:rPr lang="zh-CN" sz="1800" kern="100">
                          <a:effectLst/>
                        </a:rPr>
                        <a:t>至于当时的影响，最大的倒反在举人老爷，因为终于没有追赃，他全家都号啕了。</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tc>
                  <a:txBody>
                    <a:bodyPr vert="horz" wrap="square"/>
                    <a:lstStyle/>
                    <a:p>
                      <a:pPr indent="0" algn="l"/>
                      <a:r>
                        <a:rPr lang="zh-CN" sz="1800" kern="100">
                          <a:effectLst/>
                        </a:rPr>
                        <a:t>只关心自家的钱财是否能追回</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92118085"/>
                  </a:ext>
                </a:extLst>
              </a:tr>
              <a:tr h="666226">
                <a:tc>
                  <a:txBody>
                    <a:bodyPr vert="horz" wrap="square"/>
                    <a:lstStyle/>
                    <a:p>
                      <a:pPr indent="0" algn="ctr"/>
                      <a:r>
                        <a:rPr lang="zh-CN" sz="1800" kern="100">
                          <a:effectLst/>
                        </a:rPr>
                        <a:t>赵秀才</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tc>
                  <a:txBody>
                    <a:bodyPr vert="horz" wrap="square"/>
                    <a:lstStyle/>
                    <a:p>
                      <a:pPr indent="0" algn="l"/>
                      <a:r>
                        <a:rPr lang="zh-CN" sz="1800" kern="100">
                          <a:effectLst/>
                        </a:rPr>
                        <a:t>非特秀才因为上城去报官，被不好的革命党剪了辫子，而且又破费了二十千的赏钱，所以全家也号啕了。</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tc>
                  <a:txBody>
                    <a:bodyPr vert="horz" wrap="square"/>
                    <a:lstStyle/>
                    <a:p>
                      <a:pPr indent="0" algn="l"/>
                      <a:r>
                        <a:rPr lang="zh-CN" sz="1800" kern="100">
                          <a:effectLst/>
                        </a:rPr>
                        <a:t>被剪了辫子，“革命”的赵秀才却视之为大耻</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89512250"/>
                  </a:ext>
                </a:extLst>
              </a:tr>
              <a:tr h="1018339">
                <a:tc>
                  <a:txBody>
                    <a:bodyPr vert="horz" wrap="square"/>
                    <a:lstStyle/>
                    <a:p>
                      <a:pPr indent="0" algn="ctr"/>
                      <a:r>
                        <a:rPr lang="zh-CN" sz="1800" kern="100">
                          <a:effectLst/>
                        </a:rPr>
                        <a:t>把总</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tc>
                  <a:txBody>
                    <a:bodyPr vert="horz" wrap="square"/>
                    <a:lstStyle/>
                    <a:p>
                      <a:pPr indent="0" algn="l"/>
                      <a:r>
                        <a:rPr lang="zh-CN" sz="1800" kern="100">
                          <a:effectLst/>
                        </a:rPr>
                        <a:t>把总主张第一要示众。把总近来很不将举人老爷放在眼里了，拍案打凳的说道，“惩一儆百！你看，我做革命党还不上二十天，抢案就是十几件，全不破案，我的面子在那里？破了案，你又来迂。不成！这是我管的！”</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tc>
                  <a:txBody>
                    <a:bodyPr vert="horz" wrap="square"/>
                    <a:lstStyle/>
                    <a:p>
                      <a:pPr indent="0" algn="l"/>
                      <a:r>
                        <a:rPr lang="zh-CN" sz="1800" kern="100">
                          <a:effectLst/>
                        </a:rPr>
                        <a:t>只一心“破案</a:t>
                      </a:r>
                      <a:r>
                        <a:rPr lang="en-US" sz="1800" kern="100">
                          <a:effectLst/>
                        </a:rPr>
                        <a:t>”</a:t>
                      </a:r>
                      <a:r>
                        <a:rPr lang="zh-CN" sz="1800" kern="100">
                          <a:effectLst/>
                        </a:rPr>
                        <a:t>，目的是保住自己的“面子”，毫不在乎抓到的是否为真凶</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9128063"/>
                  </a:ext>
                </a:extLst>
              </a:tr>
              <a:tr h="509169">
                <a:tc>
                  <a:txBody>
                    <a:bodyPr vert="horz" wrap="square"/>
                    <a:lstStyle/>
                    <a:p>
                      <a:pPr indent="0" algn="ctr"/>
                      <a:r>
                        <a:rPr lang="zh-CN" sz="1800" kern="100">
                          <a:effectLst/>
                        </a:rPr>
                        <a:t>吴妈</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tc>
                  <a:txBody>
                    <a:bodyPr vert="horz" wrap="square"/>
                    <a:lstStyle/>
                    <a:p>
                      <a:pPr indent="0" algn="l"/>
                      <a:r>
                        <a:rPr lang="zh-CN" sz="1800" kern="100">
                          <a:effectLst/>
                        </a:rPr>
                        <a:t>车子不住的前行，阿Ｑ在喝采声中，轮转眼睛去看吴妈，似乎伊一向并没有见他，却只是出神的看着兵们背上的洋炮。</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tc>
                  <a:txBody>
                    <a:bodyPr vert="horz" wrap="square"/>
                    <a:lstStyle/>
                    <a:p>
                      <a:pPr indent="0" algn="l"/>
                      <a:r>
                        <a:rPr lang="zh-CN" sz="1800" kern="100">
                          <a:effectLst/>
                        </a:rPr>
                        <a:t>一心一意看热闹</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594889830"/>
                  </a:ext>
                </a:extLst>
              </a:tr>
              <a:tr h="509169">
                <a:tc>
                  <a:txBody>
                    <a:bodyPr vert="horz" wrap="square"/>
                    <a:lstStyle/>
                    <a:p>
                      <a:pPr indent="0" algn="ctr"/>
                      <a:r>
                        <a:rPr lang="zh-CN" sz="1800" kern="100">
                          <a:effectLst/>
                        </a:rPr>
                        <a:t>未庄人</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tc>
                  <a:txBody>
                    <a:bodyPr vert="horz" wrap="square"/>
                    <a:lstStyle/>
                    <a:p>
                      <a:pPr indent="0" algn="l"/>
                      <a:r>
                        <a:rPr lang="zh-CN" sz="1800" kern="100">
                          <a:effectLst/>
                        </a:rPr>
                        <a:t>在未庄是无异议，自然都说阿Ｑ坏，被枪毙便是他的坏的证据：不坏又何至于被枪毙呢？</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tc>
                  <a:txBody>
                    <a:bodyPr vert="horz" wrap="square"/>
                    <a:lstStyle/>
                    <a:p>
                      <a:pPr indent="0" algn="l"/>
                      <a:r>
                        <a:rPr lang="zh-CN" sz="1800" kern="100">
                          <a:effectLst/>
                        </a:rPr>
                        <a:t>没有丝毫自主的判别能力</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0735708"/>
                  </a:ext>
                </a:extLst>
              </a:tr>
              <a:tr h="763753">
                <a:tc>
                  <a:txBody>
                    <a:bodyPr vert="horz" wrap="square"/>
                    <a:lstStyle/>
                    <a:p>
                      <a:pPr indent="0" algn="ctr"/>
                      <a:r>
                        <a:rPr lang="zh-CN" sz="1800" kern="100">
                          <a:effectLst/>
                        </a:rPr>
                        <a:t>城里人</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tc>
                  <a:txBody>
                    <a:bodyPr vert="horz" wrap="square"/>
                    <a:lstStyle/>
                    <a:p>
                      <a:pPr indent="0" algn="l"/>
                      <a:r>
                        <a:rPr lang="zh-CN" sz="1800" kern="100">
                          <a:effectLst/>
                        </a:rPr>
                        <a:t>城里的舆论却不佳，他们多半不满足，以为枪毙并无杀头这般好看；而且那是怎样的一个可笑的死囚呵，游了那么久的街，竟没有唱一句戏：他们白跟一趟了。</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tc>
                  <a:txBody>
                    <a:bodyPr vert="horz" wrap="square"/>
                    <a:lstStyle/>
                    <a:p>
                      <a:pPr indent="0" algn="l"/>
                      <a:r>
                        <a:rPr lang="zh-CN" sz="1800" kern="100">
                          <a:effectLst/>
                        </a:rPr>
                        <a:t>感到“不满足”，因为观看杀头却没有得到“快乐”</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82253507"/>
                  </a:ext>
                </a:extLst>
              </a:tr>
              <a:tr h="509169">
                <a:tc>
                  <a:txBody>
                    <a:bodyPr vert="horz" wrap="square"/>
                    <a:lstStyle/>
                    <a:p>
                      <a:pPr indent="0" algn="l"/>
                      <a:r>
                        <a:rPr lang="zh-CN" sz="1800" kern="100">
                          <a:effectLst/>
                        </a:rPr>
                        <a:t>理解与认识</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tc gridSpan="2">
                  <a:txBody>
                    <a:bodyPr vert="horz" wrap="square"/>
                    <a:lstStyle/>
                    <a:p>
                      <a:pPr indent="0" algn="l"/>
                      <a:r>
                        <a:rPr lang="zh-CN" sz="1800" kern="100">
                          <a:effectLst/>
                        </a:rPr>
                        <a:t>没有一个人对阿</a:t>
                      </a:r>
                      <a:r>
                        <a:rPr lang="en-US" sz="1800" kern="100">
                          <a:effectLst/>
                        </a:rPr>
                        <a:t>Q</a:t>
                      </a:r>
                      <a:r>
                        <a:rPr lang="zh-CN" sz="1800" kern="100">
                          <a:effectLst/>
                        </a:rPr>
                        <a:t>的死抱有哪怕一丝一毫的同情，人人都从自己的利益角度观察，或愤恨，或无视，或不满。多么可怕的冷漠与悲凉！</a:t>
                      </a:r>
                      <a:endParaRPr lang="zh-CN" sz="1800"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tc>
                <a:tc hMerge="1">
                  <a:txBody>
                    <a:bodyPr vert="horz" wrap="square"/>
                    <a:lstStyle/>
                    <a:p>
                      <a:endParaRPr lang="zh-CN" altLang="en-US"/>
                    </a:p>
                  </a:txBody>
                  <a:tcPr/>
                </a:tc>
                <a:extLst>
                  <a:ext uri="{0D108BD9-81ED-4DB2-BD59-A6C34878D82A}">
                    <a16:rowId xmlns:a16="http://schemas.microsoft.com/office/drawing/2014/main" val="935859470"/>
                  </a:ext>
                </a:extLst>
              </a:tr>
            </a:tbl>
          </a:graphicData>
        </a:graphic>
      </p:graphicFrame>
    </p:spTree>
    <p:extLst>
      <p:ext uri="{BB962C8B-B14F-4D97-AF65-F5344CB8AC3E}">
        <p14:creationId xmlns:p14="http://schemas.microsoft.com/office/powerpoint/2010/main" val="3551004119"/>
      </p:ext>
    </p:ext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470CE77B-5716-D84E-9B8E-421E9B936408}"/>
              </a:ext>
            </a:extLst>
          </p:cNvPr>
          <p:cNvSpPr>
            <a:spLocks noGrp="1"/>
          </p:cNvSpPr>
          <p:nvPr>
            <p:ph type="title"/>
          </p:nvPr>
        </p:nvSpPr>
        <p:spPr/>
        <p:txBody>
          <a:bodyPr/>
          <a:lstStyle/>
          <a:p>
            <a:r>
              <a:rPr kumimoji="1" lang="zh-CN" altLang="en-US"/>
              <a:t>大团圆</a:t>
            </a:r>
          </a:p>
        </p:txBody>
      </p:sp>
      <p:sp>
        <p:nvSpPr>
          <p:cNvPr id="3" name="内容占位符 2">
            <a:extLst>
              <a:ext uri="{FF2B5EF4-FFF2-40B4-BE49-F238E27FC236}">
                <a16:creationId xmlns:a16="http://schemas.microsoft.com/office/drawing/2014/main" id="{83E8B508-FF67-414B-9831-C8D337309CE7}"/>
              </a:ext>
            </a:extLst>
          </p:cNvPr>
          <p:cNvSpPr>
            <a:spLocks noGrp="1"/>
          </p:cNvSpPr>
          <p:nvPr>
            <p:ph idx="1"/>
          </p:nvPr>
        </p:nvSpPr>
        <p:spPr>
          <a:xfrm>
            <a:off x="1103312" y="2052918"/>
            <a:ext cx="9971088" cy="4195481"/>
          </a:xfrm>
        </p:spPr>
        <p:txBody>
          <a:bodyPr/>
          <a:lstStyle/>
          <a:p>
            <a:pPr marL="0" indent="0">
              <a:buNone/>
            </a:pPr>
            <a:r>
              <a:rPr kumimoji="1" lang="zh-CN" altLang="en-US"/>
              <a:t>大团圆看起来是极度的完满，实际上却如阿</a:t>
            </a:r>
            <a:r>
              <a:rPr kumimoji="1" lang="en-US" altLang="zh-CN"/>
              <a:t>Q</a:t>
            </a:r>
            <a:r>
              <a:rPr kumimoji="1" lang="zh-CN" altLang="en-US"/>
              <a:t>所画的圆一样拙劣，象征着革命看似完满，实则失败。</a:t>
            </a:r>
            <a:endParaRPr kumimoji="1" lang="en-US" altLang="zh-CN"/>
          </a:p>
          <a:p>
            <a:pPr marL="0" indent="0">
              <a:lnSpc>
                <a:spcPct val="150000"/>
              </a:lnSpc>
              <a:buNone/>
            </a:pPr>
            <a:r>
              <a:rPr lang="zh-CN" altLang="zh-CN" b="1"/>
              <a:t>①革命</a:t>
            </a:r>
            <a:r>
              <a:rPr lang="zh-CN" altLang="zh-CN" b="1">
                <a:solidFill>
                  <a:srgbClr val="FFFF00"/>
                </a:solidFill>
              </a:rPr>
              <a:t>前人心摇动、谣言旺盛</a:t>
            </a:r>
            <a:r>
              <a:rPr lang="zh-CN" altLang="zh-CN" b="1"/>
              <a:t>，革命后却</a:t>
            </a:r>
            <a:r>
              <a:rPr lang="zh-CN" altLang="zh-CN" b="1">
                <a:solidFill>
                  <a:srgbClr val="FFFF00"/>
                </a:solidFill>
              </a:rPr>
              <a:t>没有什么变化</a:t>
            </a:r>
            <a:r>
              <a:rPr lang="zh-CN" altLang="zh-CN" b="1"/>
              <a:t>，“样样照旧”；</a:t>
            </a:r>
            <a:endParaRPr lang="en-US" altLang="zh-CN" b="1"/>
          </a:p>
          <a:p>
            <a:pPr marL="0" indent="0">
              <a:lnSpc>
                <a:spcPct val="150000"/>
              </a:lnSpc>
              <a:buNone/>
            </a:pPr>
            <a:r>
              <a:rPr lang="zh-CN" altLang="zh-CN" b="1"/>
              <a:t>②封建势力</a:t>
            </a:r>
            <a:r>
              <a:rPr lang="zh-CN" altLang="zh-CN" b="1">
                <a:solidFill>
                  <a:srgbClr val="FFFF00"/>
                </a:solidFill>
              </a:rPr>
              <a:t>投机革命</a:t>
            </a:r>
            <a:r>
              <a:rPr lang="zh-CN" altLang="zh-CN" b="1"/>
              <a:t>，</a:t>
            </a:r>
            <a:r>
              <a:rPr lang="zh-CN" altLang="zh-CN" b="1">
                <a:solidFill>
                  <a:srgbClr val="FFFF00"/>
                </a:solidFill>
              </a:rPr>
              <a:t>反动势力迅速联合</a:t>
            </a:r>
            <a:r>
              <a:rPr lang="zh-CN" altLang="zh-CN" b="1"/>
              <a:t>；</a:t>
            </a:r>
            <a:endParaRPr lang="en-US" altLang="zh-CN" b="1"/>
          </a:p>
          <a:p>
            <a:pPr marL="0" indent="0">
              <a:lnSpc>
                <a:spcPct val="150000"/>
              </a:lnSpc>
              <a:buNone/>
            </a:pPr>
            <a:r>
              <a:rPr lang="zh-CN" altLang="zh-CN" b="1"/>
              <a:t>③静修庵</a:t>
            </a:r>
            <a:r>
              <a:rPr lang="zh-CN" altLang="zh-CN" b="1">
                <a:solidFill>
                  <a:srgbClr val="FFFF00"/>
                </a:solidFill>
              </a:rPr>
              <a:t>“革命”闹剧</a:t>
            </a:r>
            <a:r>
              <a:rPr lang="zh-CN" altLang="zh-CN" b="1"/>
              <a:t>。</a:t>
            </a:r>
            <a:endParaRPr lang="zh-CN" altLang="zh-CN"/>
          </a:p>
          <a:p>
            <a:pPr marL="0" indent="0">
              <a:lnSpc>
                <a:spcPct val="150000"/>
              </a:lnSpc>
              <a:buNone/>
            </a:pPr>
            <a:r>
              <a:rPr lang="zh-CN" altLang="zh-CN" b="1"/>
              <a:t>说明：革命不仅</a:t>
            </a:r>
            <a:r>
              <a:rPr lang="zh-CN" altLang="zh-CN" b="1">
                <a:solidFill>
                  <a:srgbClr val="FFFF00"/>
                </a:solidFill>
              </a:rPr>
              <a:t>没有从根本上动摇封建统治，反而被投机分子窃取了革命领导权，反过来镇压革命。</a:t>
            </a:r>
            <a:r>
              <a:rPr lang="zh-CN" altLang="zh-CN" b="1"/>
              <a:t>表明旧民主主义革命严重脱离群众，带有妥协性和不彻底性。</a:t>
            </a:r>
            <a:endParaRPr lang="en-US" altLang="zh-CN" b="1"/>
          </a:p>
          <a:p>
            <a:pPr marL="0" indent="0">
              <a:lnSpc>
                <a:spcPct val="150000"/>
              </a:lnSpc>
              <a:buNone/>
            </a:pPr>
            <a:r>
              <a:rPr lang="zh-CN" altLang="en-US" b="1"/>
              <a:t>同时“大团圆”还是阿</a:t>
            </a:r>
            <a:r>
              <a:rPr lang="en-US" altLang="zh-CN" b="1"/>
              <a:t>Q</a:t>
            </a:r>
            <a:r>
              <a:rPr lang="zh-CN" altLang="en-US" b="1"/>
              <a:t>被替罪、过堂、游街、示众、枪毙的巨大悲剧。</a:t>
            </a:r>
            <a:endParaRPr lang="zh-CN" altLang="zh-CN"/>
          </a:p>
          <a:p>
            <a:pPr marL="0" indent="0">
              <a:buNone/>
            </a:pPr>
            <a:endParaRPr kumimoji="1" lang="zh-CN" altLang="en-US"/>
          </a:p>
        </p:txBody>
      </p:sp>
    </p:spTree>
    <p:extLst>
      <p:ext uri="{BB962C8B-B14F-4D97-AF65-F5344CB8AC3E}">
        <p14:creationId xmlns:p14="http://schemas.microsoft.com/office/powerpoint/2010/main" val="920912916"/>
      </p:ext>
    </p:extLst>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9F85B94E-9DD4-A04D-8F53-876FEE64AB0A}"/>
              </a:ext>
            </a:extLst>
          </p:cNvPr>
          <p:cNvSpPr>
            <a:spLocks noGrp="1"/>
          </p:cNvSpPr>
          <p:nvPr>
            <p:ph idx="1"/>
          </p:nvPr>
        </p:nvSpPr>
        <p:spPr>
          <a:xfrm>
            <a:off x="927652" y="1736036"/>
            <a:ext cx="9660835" cy="5121964"/>
          </a:xfrm>
        </p:spPr>
        <p:txBody>
          <a:bodyPr>
            <a:normAutofit/>
          </a:bodyPr>
          <a:lstStyle/>
          <a:p>
            <a:pPr>
              <a:lnSpc>
                <a:spcPct val="100000"/>
              </a:lnSpc>
            </a:pPr>
            <a:r>
              <a:rPr lang="zh-CN" altLang="zh-CN"/>
              <a:t>（</a:t>
            </a:r>
            <a:r>
              <a:rPr lang="en-US" altLang="zh-CN"/>
              <a:t>1</a:t>
            </a:r>
            <a:r>
              <a:rPr lang="zh-CN" altLang="zh-CN"/>
              <a:t>）</a:t>
            </a:r>
            <a:r>
              <a:rPr lang="zh-CN" altLang="zh-CN" b="1">
                <a:latin typeface="+mj-ea"/>
              </a:rPr>
              <a:t>有人说：有些胜利者，愿意敌手如虎，如鹰，他才感得胜利的欢喜；假使如羊，如小鸡，他便反觉得胜利的无聊。又有些胜利者，当克服一切之后，看见死的死了，降的降了，“臣诚惶诚恐死罪死罪”，他于是没有了敌人，没有了对手，没有了朋友，只有自己在上，一个，孤另另，凄凉，寂寞，便反而感到了胜利的悲哀。然而我们的阿Ｑ却没有这样乏，他是永远得意的：这或者也是中国精神文明冠于全球的一个证据了。</a:t>
            </a:r>
          </a:p>
          <a:p>
            <a:endParaRPr lang="zh-CN" altLang="en-US"/>
          </a:p>
          <a:p>
            <a:r>
              <a:rPr lang="en-US" altLang="zh-CN" kern="100">
                <a:solidFill>
                  <a:srgbClr val="FFC000"/>
                </a:solidFill>
                <a:latin typeface="等线" panose="02010600030101010101" pitchFamily="2" charset="-122"/>
                <a:cs typeface="Times New Roman" panose="02020603050405020304" pitchFamily="18" charset="0"/>
              </a:rPr>
              <a:t> </a:t>
            </a:r>
            <a:r>
              <a:rPr lang="zh-CN" altLang="zh-CN" kern="100">
                <a:solidFill>
                  <a:srgbClr val="FFC000"/>
                </a:solidFill>
                <a:latin typeface="+mj-ea"/>
                <a:cs typeface="Times New Roman" panose="02020603050405020304" pitchFamily="18" charset="0"/>
              </a:rPr>
              <a:t>作者对历史</a:t>
            </a:r>
            <a:r>
              <a:rPr lang="zh-CN" altLang="en-US" kern="100">
                <a:solidFill>
                  <a:srgbClr val="FFC000"/>
                </a:solidFill>
                <a:latin typeface="+mj-ea"/>
                <a:cs typeface="Times New Roman" panose="02020603050405020304" pitchFamily="18" charset="0"/>
              </a:rPr>
              <a:t>中的“胜利者”</a:t>
            </a:r>
            <a:r>
              <a:rPr lang="zh-CN" altLang="zh-CN" kern="100">
                <a:solidFill>
                  <a:srgbClr val="FFC000"/>
                </a:solidFill>
                <a:latin typeface="+mj-ea"/>
                <a:cs typeface="Times New Roman" panose="02020603050405020304" pitchFamily="18" charset="0"/>
              </a:rPr>
              <a:t>进行总结，然后将阿</a:t>
            </a:r>
            <a:r>
              <a:rPr lang="en-US" altLang="zh-CN" kern="100">
                <a:solidFill>
                  <a:srgbClr val="FFC000"/>
                </a:solidFill>
                <a:latin typeface="+mj-ea"/>
                <a:cs typeface="Times New Roman" panose="02020603050405020304" pitchFamily="18" charset="0"/>
              </a:rPr>
              <a:t>Q</a:t>
            </a:r>
            <a:r>
              <a:rPr lang="zh-CN" altLang="zh-CN" kern="100">
                <a:solidFill>
                  <a:srgbClr val="FFC000"/>
                </a:solidFill>
                <a:latin typeface="+mj-ea"/>
                <a:cs typeface="Times New Roman" panose="02020603050405020304" pitchFamily="18" charset="0"/>
              </a:rPr>
              <a:t>与之并列，二者对比就有了讽刺的力量。讽刺</a:t>
            </a:r>
            <a:r>
              <a:rPr lang="zh-CN" altLang="en-US" kern="100">
                <a:solidFill>
                  <a:srgbClr val="FFC000"/>
                </a:solidFill>
                <a:latin typeface="+mj-ea"/>
                <a:cs typeface="Times New Roman" panose="02020603050405020304" pitchFamily="18" charset="0"/>
              </a:rPr>
              <a:t>了</a:t>
            </a:r>
            <a:r>
              <a:rPr lang="zh-CN" altLang="zh-CN" kern="100">
                <a:solidFill>
                  <a:srgbClr val="FFC000"/>
                </a:solidFill>
                <a:latin typeface="+mj-ea"/>
                <a:cs typeface="Times New Roman" panose="02020603050405020304" pitchFamily="18" charset="0"/>
              </a:rPr>
              <a:t>阿</a:t>
            </a:r>
            <a:r>
              <a:rPr lang="en-US" altLang="zh-CN" kern="100">
                <a:solidFill>
                  <a:srgbClr val="FFC000"/>
                </a:solidFill>
                <a:latin typeface="+mj-ea"/>
                <a:cs typeface="Times New Roman" panose="02020603050405020304" pitchFamily="18" charset="0"/>
              </a:rPr>
              <a:t>Q</a:t>
            </a:r>
            <a:r>
              <a:rPr lang="zh-CN" altLang="en-US" kern="100">
                <a:solidFill>
                  <a:srgbClr val="FFC000"/>
                </a:solidFill>
                <a:latin typeface="+mj-ea"/>
                <a:cs typeface="Times New Roman" panose="02020603050405020304" pitchFamily="18" charset="0"/>
              </a:rPr>
              <a:t>的胜利是无关对手的</a:t>
            </a:r>
            <a:r>
              <a:rPr lang="zh-CN" altLang="zh-CN" kern="100">
                <a:solidFill>
                  <a:srgbClr val="FFC000"/>
                </a:solidFill>
                <a:latin typeface="+mj-ea"/>
                <a:cs typeface="Times New Roman" panose="02020603050405020304" pitchFamily="18" charset="0"/>
              </a:rPr>
              <a:t>，</a:t>
            </a:r>
            <a:r>
              <a:rPr lang="zh-CN" altLang="en-US" kern="100">
                <a:solidFill>
                  <a:srgbClr val="FFC000"/>
                </a:solidFill>
                <a:latin typeface="+mj-ea"/>
                <a:cs typeface="Times New Roman" panose="02020603050405020304" pitchFamily="18" charset="0"/>
              </a:rPr>
              <a:t>是通过自轻自贱、自我麻痹、自我陶醉获得的精神上的胜利。而以此作为“中国精神文明冠于全球的”的证据，正是说明</a:t>
            </a:r>
            <a:r>
              <a:rPr lang="zh-CN" altLang="zh-CN" kern="100">
                <a:solidFill>
                  <a:srgbClr val="FFC000"/>
                </a:solidFill>
                <a:latin typeface="+mj-ea"/>
                <a:cs typeface="Times New Roman" panose="02020603050405020304" pitchFamily="18" charset="0"/>
              </a:rPr>
              <a:t>阿</a:t>
            </a:r>
            <a:r>
              <a:rPr lang="en-US" altLang="zh-CN" kern="100">
                <a:solidFill>
                  <a:srgbClr val="FFC000"/>
                </a:solidFill>
                <a:latin typeface="+mj-ea"/>
                <a:cs typeface="Times New Roman" panose="02020603050405020304" pitchFamily="18" charset="0"/>
              </a:rPr>
              <a:t>Q</a:t>
            </a:r>
            <a:r>
              <a:rPr lang="zh-CN" altLang="en-US" kern="100">
                <a:solidFill>
                  <a:srgbClr val="FFC000"/>
                </a:solidFill>
                <a:latin typeface="+mj-ea"/>
                <a:cs typeface="Times New Roman" panose="02020603050405020304" pitchFamily="18" charset="0"/>
              </a:rPr>
              <a:t>的精神胜利法具有普遍性和代表性。整个未庄，甚至整个中国的人，都生活在虚幻的优胜之中。这是鸦片战争后中国的写照，正如</a:t>
            </a:r>
            <a:r>
              <a:rPr lang="en-US" altLang="zh-CN" kern="100">
                <a:solidFill>
                  <a:srgbClr val="FFC000"/>
                </a:solidFill>
                <a:latin typeface="+mj-ea"/>
                <a:cs typeface="Times New Roman" panose="02020603050405020304" pitchFamily="18" charset="0"/>
              </a:rPr>
              <a:t>《</a:t>
            </a:r>
            <a:r>
              <a:rPr lang="zh-CN" altLang="en-US" kern="100">
                <a:solidFill>
                  <a:srgbClr val="FFC000"/>
                </a:solidFill>
                <a:latin typeface="+mj-ea"/>
                <a:cs typeface="Times New Roman" panose="02020603050405020304" pitchFamily="18" charset="0"/>
              </a:rPr>
              <a:t>拿来主义</a:t>
            </a:r>
            <a:r>
              <a:rPr lang="en-US" altLang="zh-CN" kern="100">
                <a:solidFill>
                  <a:srgbClr val="FFC000"/>
                </a:solidFill>
                <a:latin typeface="+mj-ea"/>
                <a:cs typeface="Times New Roman" panose="02020603050405020304" pitchFamily="18" charset="0"/>
              </a:rPr>
              <a:t>》</a:t>
            </a:r>
            <a:r>
              <a:rPr lang="zh-CN" altLang="en-US" kern="100">
                <a:solidFill>
                  <a:srgbClr val="FFC000"/>
                </a:solidFill>
                <a:latin typeface="+mj-ea"/>
                <a:cs typeface="Times New Roman" panose="02020603050405020304" pitchFamily="18" charset="0"/>
              </a:rPr>
              <a:t>中所揭示的那种源自天朝大国的天然优越感一样，当时积贫积弱的中国与生活于其中的国民大多选择忘却痛苦，以精神上的胜利进行自我麻痹。</a:t>
            </a:r>
            <a:endParaRPr kumimoji="1" lang="zh-CN" altLang="en-US"/>
          </a:p>
        </p:txBody>
      </p:sp>
      <p:sp>
        <p:nvSpPr>
          <p:cNvPr id="4" name="文本框 3">
            <a:extLst>
              <a:ext uri="{FF2B5EF4-FFF2-40B4-BE49-F238E27FC236}">
                <a16:creationId xmlns:a16="http://schemas.microsoft.com/office/drawing/2014/main" id="{271FBA1A-3C76-F04F-83C6-BD5D6213BD54}"/>
              </a:ext>
            </a:extLst>
          </p:cNvPr>
          <p:cNvSpPr txBox="1"/>
          <p:nvPr/>
        </p:nvSpPr>
        <p:spPr>
          <a:xfrm>
            <a:off x="622852" y="583096"/>
            <a:ext cx="2875722" cy="584775"/>
          </a:xfrm>
          <a:prstGeom prst="rect">
            <a:avLst/>
          </a:prstGeom>
          <a:noFill/>
        </p:spPr>
        <p:txBody>
          <a:bodyPr wrap="square" rtlCol="0">
            <a:spAutoFit/>
          </a:bodyPr>
          <a:lstStyle/>
          <a:p>
            <a:r>
              <a:rPr kumimoji="1" lang="zh-CN" altLang="en-US" sz="3600"/>
              <a:t>恋爱的悲剧</a:t>
            </a:r>
          </a:p>
        </p:txBody>
      </p:sp>
    </p:spTree>
    <p:extLst>
      <p:ext uri="{BB962C8B-B14F-4D97-AF65-F5344CB8AC3E}">
        <p14:creationId xmlns:p14="http://schemas.microsoft.com/office/powerpoint/2010/main" val="36935842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D6403C7D-9C23-0447-8B27-34BE03F79829}"/>
              </a:ext>
            </a:extLst>
          </p:cNvPr>
          <p:cNvSpPr>
            <a:spLocks noGrp="1"/>
          </p:cNvSpPr>
          <p:nvPr>
            <p:ph idx="1"/>
          </p:nvPr>
        </p:nvSpPr>
        <p:spPr>
          <a:xfrm>
            <a:off x="1103312" y="1590262"/>
            <a:ext cx="8946541" cy="4658138"/>
          </a:xfrm>
        </p:spPr>
        <p:txBody>
          <a:bodyPr>
            <a:normAutofit/>
          </a:bodyPr>
          <a:lstStyle/>
          <a:p>
            <a:r>
              <a:rPr lang="zh-CN" altLang="en-US" sz="2400"/>
              <a:t>（</a:t>
            </a:r>
            <a:r>
              <a:rPr lang="en-US" altLang="zh-CN" sz="2400" b="1">
                <a:latin typeface="+mj-ea"/>
              </a:rPr>
              <a:t>2</a:t>
            </a:r>
            <a:r>
              <a:rPr lang="zh-CN" altLang="en-US" sz="2400" b="1">
                <a:latin typeface="+mj-ea"/>
              </a:rPr>
              <a:t>）他想：不错，应该有一个女人，断子绝孙便没有人供一碗饭，</a:t>
            </a:r>
            <a:r>
              <a:rPr lang="en-US" altLang="zh-CN" sz="2400" b="1">
                <a:latin typeface="+mj-ea"/>
              </a:rPr>
              <a:t>……</a:t>
            </a:r>
            <a:r>
              <a:rPr lang="zh-CN" altLang="en-US" sz="2400" b="1">
                <a:latin typeface="+mj-ea"/>
              </a:rPr>
              <a:t>应该有一个女人。夫“不孝有三无后为大”，而“若敖之鬼馁而”，也是一件人生的大哀，所以他那思想，其实是样样合于圣经贤传的，只可惜后来有些“不能收其放心”了。</a:t>
            </a:r>
          </a:p>
          <a:p>
            <a:r>
              <a:rPr lang="zh-CN" altLang="en-US" sz="2400" kern="100">
                <a:solidFill>
                  <a:srgbClr val="FFC000"/>
                </a:solidFill>
                <a:latin typeface="等线" panose="02010600030101010101" pitchFamily="2" charset="-122"/>
                <a:cs typeface="Times New Roman" panose="02020603050405020304" pitchFamily="18" charset="0"/>
              </a:rPr>
              <a:t> 这一段看似写阿</a:t>
            </a:r>
            <a:r>
              <a:rPr lang="en-US" altLang="zh-CN" sz="2400" kern="100">
                <a:solidFill>
                  <a:srgbClr val="FFC000"/>
                </a:solidFill>
                <a:latin typeface="等线" panose="02010600030101010101" pitchFamily="2" charset="-122"/>
                <a:cs typeface="Times New Roman" panose="02020603050405020304" pitchFamily="18" charset="0"/>
              </a:rPr>
              <a:t>Q</a:t>
            </a:r>
            <a:r>
              <a:rPr lang="zh-CN" altLang="en-US" sz="2400" kern="100">
                <a:solidFill>
                  <a:srgbClr val="FFC000"/>
                </a:solidFill>
                <a:latin typeface="等线" panose="02010600030101010101" pitchFamily="2" charset="-122"/>
                <a:cs typeface="Times New Roman" panose="02020603050405020304" pitchFamily="18" charset="0"/>
              </a:rPr>
              <a:t>心理，然阿</a:t>
            </a:r>
            <a:r>
              <a:rPr lang="en-US" altLang="zh-CN" sz="2400" kern="100">
                <a:solidFill>
                  <a:srgbClr val="FFC000"/>
                </a:solidFill>
                <a:latin typeface="等线" panose="02010600030101010101" pitchFamily="2" charset="-122"/>
                <a:cs typeface="Times New Roman" panose="02020603050405020304" pitchFamily="18" charset="0"/>
              </a:rPr>
              <a:t>Q</a:t>
            </a:r>
            <a:r>
              <a:rPr lang="zh-CN" altLang="en-US" sz="2400" kern="100">
                <a:solidFill>
                  <a:srgbClr val="FFC000"/>
                </a:solidFill>
                <a:latin typeface="等线" panose="02010600030101010101" pitchFamily="2" charset="-122"/>
                <a:cs typeface="Times New Roman" panose="02020603050405020304" pitchFamily="18" charset="0"/>
              </a:rPr>
              <a:t>大字不识，怎会知儒家经典，所以这是作者跳出来议论。说明这样的想法是古已有之的，似乎为阿</a:t>
            </a:r>
            <a:r>
              <a:rPr lang="en-US" altLang="zh-CN" sz="2400" kern="100">
                <a:solidFill>
                  <a:srgbClr val="FFC000"/>
                </a:solidFill>
                <a:latin typeface="等线" panose="02010600030101010101" pitchFamily="2" charset="-122"/>
                <a:cs typeface="Times New Roman" panose="02020603050405020304" pitchFamily="18" charset="0"/>
              </a:rPr>
              <a:t>Q</a:t>
            </a:r>
            <a:r>
              <a:rPr lang="zh-CN" altLang="en-US" sz="2400" kern="100">
                <a:solidFill>
                  <a:srgbClr val="FFC000"/>
                </a:solidFill>
                <a:latin typeface="等线" panose="02010600030101010101" pitchFamily="2" charset="-122"/>
                <a:cs typeface="Times New Roman" panose="02020603050405020304" pitchFamily="18" charset="0"/>
              </a:rPr>
              <a:t>调戏小尼姑和向吴妈表白找到了合理合法、冠冕堂皇的根据。实则讽刺“阿</a:t>
            </a:r>
            <a:r>
              <a:rPr lang="en-US" altLang="zh-CN" sz="2400" kern="100">
                <a:solidFill>
                  <a:srgbClr val="FFC000"/>
                </a:solidFill>
                <a:latin typeface="等线" panose="02010600030101010101" pitchFamily="2" charset="-122"/>
                <a:cs typeface="Times New Roman" panose="02020603050405020304" pitchFamily="18" charset="0"/>
              </a:rPr>
              <a:t>Q</a:t>
            </a:r>
            <a:r>
              <a:rPr lang="zh-CN" altLang="en-US" sz="2400" kern="100">
                <a:solidFill>
                  <a:srgbClr val="FFC000"/>
                </a:solidFill>
                <a:latin typeface="等线" panose="02010600030101010101" pitchFamily="2" charset="-122"/>
                <a:cs typeface="Times New Roman" panose="02020603050405020304" pitchFamily="18" charset="0"/>
              </a:rPr>
              <a:t>们”或多或少以合乎圣贤经传的名义来为自己的行为辩护的行为。</a:t>
            </a:r>
            <a:endParaRPr kumimoji="1" lang="zh-CN" altLang="en-US" sz="2400"/>
          </a:p>
        </p:txBody>
      </p:sp>
    </p:spTree>
    <p:extLst>
      <p:ext uri="{BB962C8B-B14F-4D97-AF65-F5344CB8AC3E}">
        <p14:creationId xmlns:p14="http://schemas.microsoft.com/office/powerpoint/2010/main" val="6034047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7E598048-FC8F-5647-A7AB-4AD0DFB338A2}"/>
              </a:ext>
            </a:extLst>
          </p:cNvPr>
          <p:cNvSpPr>
            <a:spLocks noGrp="1"/>
          </p:cNvSpPr>
          <p:nvPr>
            <p:ph idx="1"/>
          </p:nvPr>
        </p:nvSpPr>
        <p:spPr>
          <a:xfrm>
            <a:off x="834888" y="861392"/>
            <a:ext cx="9214966" cy="5387008"/>
          </a:xfrm>
        </p:spPr>
        <p:txBody>
          <a:bodyPr>
            <a:normAutofit/>
          </a:bodyPr>
          <a:lstStyle/>
          <a:p>
            <a:pPr indent="0">
              <a:buNone/>
            </a:pPr>
            <a:r>
              <a:rPr lang="zh-CN" altLang="zh-CN" kern="100">
                <a:latin typeface="等线" panose="02010600030101010101" pitchFamily="2" charset="-122"/>
                <a:ea typeface="楷体" panose="02010609060101010101" pitchFamily="49" charset="-122"/>
                <a:cs typeface="Times New Roman" panose="02020603050405020304" pitchFamily="18" charset="0"/>
              </a:rPr>
              <a:t>（</a:t>
            </a:r>
            <a:r>
              <a:rPr lang="en-US" altLang="zh-CN" kern="100">
                <a:latin typeface="等线" panose="02010600030101010101" pitchFamily="2" charset="-122"/>
                <a:ea typeface="楷体" panose="02010609060101010101" pitchFamily="49" charset="-122"/>
                <a:cs typeface="Times New Roman" panose="02020603050405020304" pitchFamily="18" charset="0"/>
              </a:rPr>
              <a:t>3</a:t>
            </a:r>
            <a:r>
              <a:rPr lang="zh-CN" altLang="zh-CN" kern="100">
                <a:latin typeface="等线" panose="02010600030101010101" pitchFamily="2" charset="-122"/>
                <a:ea typeface="楷体" panose="02010609060101010101" pitchFamily="49" charset="-122"/>
                <a:cs typeface="Times New Roman" panose="02020603050405020304" pitchFamily="18" charset="0"/>
              </a:rPr>
              <a:t>）即此一端，我们便可以知道女人是害人的东西。</a:t>
            </a:r>
            <a:endParaRPr lang="zh-CN" altLang="zh-CN" kern="100">
              <a:latin typeface="等线" panose="02010600030101010101" pitchFamily="2" charset="-122"/>
              <a:ea typeface="等线" panose="02010600030101010101" pitchFamily="2" charset="-122"/>
              <a:cs typeface="Times New Roman" panose="02020603050405020304" pitchFamily="18" charset="0"/>
            </a:endParaRPr>
          </a:p>
          <a:p>
            <a:pPr indent="0">
              <a:buNone/>
            </a:pPr>
            <a:r>
              <a:rPr lang="zh-CN" altLang="zh-CN" kern="100">
                <a:latin typeface="等线" panose="02010600030101010101" pitchFamily="2" charset="-122"/>
                <a:ea typeface="楷体" panose="02010609060101010101" pitchFamily="49" charset="-122"/>
                <a:cs typeface="Times New Roman" panose="02020603050405020304" pitchFamily="18" charset="0"/>
              </a:rPr>
              <a:t>中国的男人，本来大半都可以做圣贤，可惜全被女人毁掉了。商是妲己闹亡的；周是褒姒弄坏的；秦……虽然史无明文，我们也假定他因为女人，大约未必十分错；而董卓可是的确给貂蝉害死了。</a:t>
            </a:r>
            <a:endParaRPr lang="zh-CN" altLang="zh-CN" kern="100">
              <a:latin typeface="等线" panose="02010600030101010101" pitchFamily="2" charset="-122"/>
              <a:ea typeface="等线" panose="02010600030101010101" pitchFamily="2" charset="-122"/>
              <a:cs typeface="Times New Roman" panose="02020603050405020304" pitchFamily="18" charset="0"/>
            </a:endParaRPr>
          </a:p>
          <a:p>
            <a:pPr indent="0">
              <a:buNone/>
            </a:pPr>
            <a:r>
              <a:rPr lang="zh-CN" altLang="zh-CN" kern="100">
                <a:latin typeface="等线" panose="02010600030101010101" pitchFamily="2" charset="-122"/>
                <a:ea typeface="楷体" panose="02010609060101010101" pitchFamily="49" charset="-122"/>
                <a:cs typeface="Times New Roman" panose="02020603050405020304" pitchFamily="18" charset="0"/>
              </a:rPr>
              <a:t>阿Ｑ本来也是正人，我们虽然不知道他曾蒙什么明师指授过，但他对于“男女之大防”却历来非常严；也很有排斥异端</a:t>
            </a:r>
            <a:r>
              <a:rPr lang="en-US" altLang="zh-CN" kern="100">
                <a:latin typeface="等线" panose="02010600030101010101" pitchFamily="2" charset="-122"/>
                <a:ea typeface="楷体" panose="02010609060101010101" pitchFamily="49" charset="-122"/>
                <a:cs typeface="Times New Roman" panose="02020603050405020304" pitchFamily="18" charset="0"/>
              </a:rPr>
              <a:t>——</a:t>
            </a:r>
            <a:r>
              <a:rPr lang="zh-CN" altLang="zh-CN" kern="100">
                <a:latin typeface="等线" panose="02010600030101010101" pitchFamily="2" charset="-122"/>
                <a:ea typeface="楷体" panose="02010609060101010101" pitchFamily="49" charset="-122"/>
                <a:cs typeface="Times New Roman" panose="02020603050405020304" pitchFamily="18" charset="0"/>
              </a:rPr>
              <a:t>如小尼姑及假洋鬼子之类</a:t>
            </a:r>
            <a:r>
              <a:rPr lang="en-US" altLang="zh-CN" kern="100">
                <a:latin typeface="等线" panose="02010600030101010101" pitchFamily="2" charset="-122"/>
                <a:ea typeface="楷体" panose="02010609060101010101" pitchFamily="49" charset="-122"/>
                <a:cs typeface="Times New Roman" panose="02020603050405020304" pitchFamily="18" charset="0"/>
              </a:rPr>
              <a:t>——</a:t>
            </a:r>
            <a:r>
              <a:rPr lang="zh-CN" altLang="zh-CN" kern="100">
                <a:latin typeface="等线" panose="02010600030101010101" pitchFamily="2" charset="-122"/>
                <a:ea typeface="楷体" panose="02010609060101010101" pitchFamily="49" charset="-122"/>
                <a:cs typeface="Times New Roman" panose="02020603050405020304" pitchFamily="18" charset="0"/>
              </a:rPr>
              <a:t>的正气。他的学说是：凡尼姑，一定与和尚私通；一个女人在外面走，一定想引诱野男人；一男一女在那里讲话，一定要有勾当了。为惩治他们起见，所以他往往怒目而视，或者大声说几句“诛心”话，或者在冷僻处，便从后面掷一块小石头。</a:t>
            </a:r>
            <a:endParaRPr lang="zh-CN" altLang="zh-CN" kern="100">
              <a:latin typeface="等线" panose="02010600030101010101" pitchFamily="2" charset="-122"/>
              <a:ea typeface="等线" panose="02010600030101010101" pitchFamily="2" charset="-122"/>
              <a:cs typeface="Times New Roman" panose="02020603050405020304" pitchFamily="18" charset="0"/>
            </a:endParaRPr>
          </a:p>
          <a:p>
            <a:pPr marL="0" indent="0">
              <a:buNone/>
            </a:pPr>
            <a:endParaRPr lang="zh-CN" altLang="en-US"/>
          </a:p>
          <a:p>
            <a:r>
              <a:rPr lang="zh-CN" altLang="en-US" kern="100">
                <a:solidFill>
                  <a:srgbClr val="FFC000"/>
                </a:solidFill>
                <a:latin typeface="等线" panose="02010600030101010101" pitchFamily="2" charset="-122"/>
                <a:cs typeface="Times New Roman" panose="02020603050405020304" pitchFamily="18" charset="0"/>
              </a:rPr>
              <a:t>“中国的男人”这句是正话反说，讽刺了男尊女卑的封建教条，也讽刺了无耻的假道学先生们。而阿</a:t>
            </a:r>
            <a:r>
              <a:rPr lang="en-US" altLang="zh-CN" kern="100">
                <a:solidFill>
                  <a:srgbClr val="FFC000"/>
                </a:solidFill>
                <a:latin typeface="等线" panose="02010600030101010101" pitchFamily="2" charset="-122"/>
                <a:cs typeface="Times New Roman" panose="02020603050405020304" pitchFamily="18" charset="0"/>
              </a:rPr>
              <a:t>Q</a:t>
            </a:r>
            <a:r>
              <a:rPr lang="zh-CN" altLang="en-US" kern="100">
                <a:solidFill>
                  <a:srgbClr val="FFC000"/>
                </a:solidFill>
                <a:latin typeface="等线" panose="02010600030101010101" pitchFamily="2" charset="-122"/>
                <a:cs typeface="Times New Roman" panose="02020603050405020304" pitchFamily="18" charset="0"/>
              </a:rPr>
              <a:t>的女性观主要包括：①女人都是水性杨花的；②女人是害人的东西。这说明阿</a:t>
            </a:r>
            <a:r>
              <a:rPr lang="en-US" altLang="zh-CN" kern="100">
                <a:solidFill>
                  <a:srgbClr val="FFC000"/>
                </a:solidFill>
                <a:latin typeface="等线" panose="02010600030101010101" pitchFamily="2" charset="-122"/>
                <a:cs typeface="Times New Roman" panose="02020603050405020304" pitchFamily="18" charset="0"/>
              </a:rPr>
              <a:t>Q</a:t>
            </a:r>
            <a:r>
              <a:rPr lang="zh-CN" altLang="en-US" kern="100">
                <a:solidFill>
                  <a:srgbClr val="FFC000"/>
                </a:solidFill>
                <a:latin typeface="等线" panose="02010600030101010101" pitchFamily="2" charset="-122"/>
                <a:cs typeface="Times New Roman" panose="02020603050405020304" pitchFamily="18" charset="0"/>
              </a:rPr>
              <a:t>亦深受封建思想的毒害。作者借阿</a:t>
            </a:r>
            <a:r>
              <a:rPr lang="en-US" altLang="zh-CN" kern="100">
                <a:solidFill>
                  <a:srgbClr val="FFC000"/>
                </a:solidFill>
                <a:latin typeface="等线" panose="02010600030101010101" pitchFamily="2" charset="-122"/>
                <a:cs typeface="Times New Roman" panose="02020603050405020304" pitchFamily="18" charset="0"/>
              </a:rPr>
              <a:t>Q</a:t>
            </a:r>
            <a:r>
              <a:rPr lang="zh-CN" altLang="en-US" kern="100">
                <a:solidFill>
                  <a:srgbClr val="FFC000"/>
                </a:solidFill>
                <a:latin typeface="等线" panose="02010600030101010101" pitchFamily="2" charset="-122"/>
                <a:cs typeface="Times New Roman" panose="02020603050405020304" pitchFamily="18" charset="0"/>
              </a:rPr>
              <a:t>也讽刺了假道学先生们表面道貌岸然，实际上满肚子男盗女娼的实质。</a:t>
            </a:r>
          </a:p>
          <a:p>
            <a:endParaRPr kumimoji="1" lang="zh-CN" altLang="en-US"/>
          </a:p>
        </p:txBody>
      </p:sp>
    </p:spTree>
    <p:extLst>
      <p:ext uri="{BB962C8B-B14F-4D97-AF65-F5344CB8AC3E}">
        <p14:creationId xmlns:p14="http://schemas.microsoft.com/office/powerpoint/2010/main" val="4812160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BC08F9B8-998B-6B41-A6AB-DF05A91B2955}"/>
              </a:ext>
            </a:extLst>
          </p:cNvPr>
          <p:cNvSpPr>
            <a:spLocks noGrp="1"/>
          </p:cNvSpPr>
          <p:nvPr>
            <p:ph idx="1"/>
          </p:nvPr>
        </p:nvSpPr>
        <p:spPr>
          <a:xfrm>
            <a:off x="1103312" y="1073426"/>
            <a:ext cx="9551436" cy="5174973"/>
          </a:xfrm>
        </p:spPr>
        <p:txBody>
          <a:bodyPr>
            <a:normAutofit/>
          </a:bodyPr>
          <a:lstStyle/>
          <a:p>
            <a:r>
              <a:rPr lang="zh-CN" altLang="en-US" sz="2400" b="1" u="sng">
                <a:solidFill>
                  <a:srgbClr val="FFFF00"/>
                </a:solidFill>
              </a:rPr>
              <a:t>插入议论的</a:t>
            </a:r>
            <a:r>
              <a:rPr lang="zh-CN" altLang="zh-CN" sz="2400">
                <a:solidFill>
                  <a:srgbClr val="FFFF00"/>
                </a:solidFill>
              </a:rPr>
              <a:t>作用：</a:t>
            </a:r>
            <a:endParaRPr lang="en-US" altLang="zh-CN" sz="2400">
              <a:solidFill>
                <a:srgbClr val="FFFF00"/>
              </a:solidFill>
            </a:endParaRPr>
          </a:p>
          <a:p>
            <a:pPr marL="0" indent="0">
              <a:lnSpc>
                <a:spcPct val="100000"/>
              </a:lnSpc>
              <a:buNone/>
            </a:pPr>
            <a:r>
              <a:rPr lang="zh-CN" altLang="zh-CN" sz="2400"/>
              <a:t>一，恰好形成一种停顿，是作者在提示读者：停下来想一想，</a:t>
            </a:r>
            <a:r>
              <a:rPr lang="zh-CN" altLang="zh-CN" sz="2400">
                <a:solidFill>
                  <a:srgbClr val="FFFF00"/>
                </a:solidFill>
              </a:rPr>
              <a:t>认真思考这些议论</a:t>
            </a:r>
            <a:r>
              <a:rPr lang="zh-CN" altLang="zh-CN" sz="2400"/>
              <a:t>；</a:t>
            </a:r>
            <a:endParaRPr lang="en-US" altLang="zh-CN" sz="2400"/>
          </a:p>
          <a:p>
            <a:pPr marL="0" indent="0">
              <a:lnSpc>
                <a:spcPct val="100000"/>
              </a:lnSpc>
              <a:buNone/>
            </a:pPr>
            <a:r>
              <a:rPr lang="zh-CN" altLang="zh-CN" sz="2400"/>
              <a:t>二，作者在提醒读者，阿</a:t>
            </a:r>
            <a:r>
              <a:rPr lang="en-US" altLang="zh-CN" sz="2400"/>
              <a:t>Q</a:t>
            </a:r>
            <a:r>
              <a:rPr lang="zh-CN" altLang="zh-CN" sz="2400"/>
              <a:t>并非特例，而是</a:t>
            </a:r>
            <a:r>
              <a:rPr lang="zh-CN" altLang="zh-CN" sz="2400">
                <a:solidFill>
                  <a:srgbClr val="FFFF00"/>
                </a:solidFill>
              </a:rPr>
              <a:t>一个典型，在他身上集合是无数人的特点</a:t>
            </a:r>
            <a:r>
              <a:rPr lang="zh-CN" altLang="zh-CN" sz="2400"/>
              <a:t>，他的劣根性也许就是你我身上的劣根性；</a:t>
            </a:r>
            <a:endParaRPr lang="en-US" altLang="zh-CN" sz="2400"/>
          </a:p>
          <a:p>
            <a:pPr marL="0" indent="0">
              <a:lnSpc>
                <a:spcPct val="100000"/>
              </a:lnSpc>
              <a:buNone/>
            </a:pPr>
            <a:r>
              <a:rPr lang="zh-CN" altLang="zh-CN" sz="2400"/>
              <a:t>三，写这篇小说，作者</a:t>
            </a:r>
            <a:r>
              <a:rPr lang="zh-CN" altLang="en-US" sz="2400"/>
              <a:t>想表达的很丰富</a:t>
            </a:r>
            <a:r>
              <a:rPr lang="zh-CN" altLang="zh-CN" sz="2400"/>
              <a:t>，只通过阿</a:t>
            </a:r>
            <a:r>
              <a:rPr lang="en-US" altLang="zh-CN" sz="2400"/>
              <a:t>Q</a:t>
            </a:r>
            <a:r>
              <a:rPr lang="zh-CN" altLang="zh-CN" sz="2400"/>
              <a:t>这一形象</a:t>
            </a:r>
            <a:r>
              <a:rPr lang="zh-CN" altLang="en-US" sz="2400"/>
              <a:t>极其描写可能难以言尽</a:t>
            </a:r>
            <a:r>
              <a:rPr lang="zh-CN" altLang="zh-CN" sz="2400"/>
              <a:t>，于是</a:t>
            </a:r>
            <a:r>
              <a:rPr lang="zh-CN" altLang="en-US" sz="2400">
                <a:solidFill>
                  <a:srgbClr val="FFFF00"/>
                </a:solidFill>
              </a:rPr>
              <a:t>用</a:t>
            </a:r>
            <a:r>
              <a:rPr lang="zh-CN" altLang="zh-CN" sz="2400">
                <a:solidFill>
                  <a:srgbClr val="FFFF00"/>
                </a:solidFill>
              </a:rPr>
              <a:t>直接议论</a:t>
            </a:r>
            <a:r>
              <a:rPr lang="zh-CN" altLang="en-US" sz="2400">
                <a:solidFill>
                  <a:srgbClr val="FFFF00"/>
                </a:solidFill>
              </a:rPr>
              <a:t>的方式表达自己的一些观点</a:t>
            </a:r>
            <a:r>
              <a:rPr lang="zh-CN" altLang="zh-CN" sz="2400"/>
              <a:t>；</a:t>
            </a:r>
            <a:endParaRPr lang="en-US" altLang="zh-CN" sz="2400"/>
          </a:p>
          <a:p>
            <a:pPr marL="0" indent="0">
              <a:lnSpc>
                <a:spcPct val="100000"/>
              </a:lnSpc>
              <a:buNone/>
            </a:pPr>
            <a:r>
              <a:rPr lang="zh-CN" altLang="zh-CN" sz="2400"/>
              <a:t>四，作者开篇即言仿“正史”进行创作，</a:t>
            </a:r>
            <a:r>
              <a:rPr lang="zh-CN" altLang="zh-CN" sz="2400">
                <a:solidFill>
                  <a:srgbClr val="FFFF00"/>
                </a:solidFill>
              </a:rPr>
              <a:t>这些议论正是对“太史公曰”这一体例的借鉴与发挥。</a:t>
            </a:r>
          </a:p>
          <a:p>
            <a:endParaRPr lang="zh-CN" altLang="zh-CN" sz="2400"/>
          </a:p>
          <a:p>
            <a:endParaRPr lang="zh-CN" altLang="en-US" sz="2400"/>
          </a:p>
        </p:txBody>
      </p:sp>
    </p:spTree>
    <p:extLst>
      <p:ext uri="{BB962C8B-B14F-4D97-AF65-F5344CB8AC3E}">
        <p14:creationId xmlns:p14="http://schemas.microsoft.com/office/powerpoint/2010/main" val="213117142"/>
      </p:ext>
    </p:ext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8C39BF52-9AB5-184D-9C40-99C9C291C5EF}"/>
              </a:ext>
            </a:extLst>
          </p:cNvPr>
          <p:cNvSpPr>
            <a:spLocks noGrp="1"/>
          </p:cNvSpPr>
          <p:nvPr>
            <p:ph idx="1"/>
          </p:nvPr>
        </p:nvSpPr>
        <p:spPr>
          <a:xfrm>
            <a:off x="887896" y="1086678"/>
            <a:ext cx="9161957" cy="5161721"/>
          </a:xfrm>
        </p:spPr>
        <p:txBody>
          <a:bodyPr/>
          <a:lstStyle/>
          <a:p>
            <a:r>
              <a:rPr lang="zh-CN" altLang="zh-CN"/>
              <a:t>（</a:t>
            </a:r>
            <a:r>
              <a:rPr lang="en-US" altLang="zh-CN"/>
              <a:t>1</a:t>
            </a:r>
            <a:r>
              <a:rPr lang="zh-CN" altLang="zh-CN"/>
              <a:t>）这谦逊反使阿Ｑ更加愤怒起来，但他手里没有钢鞭，于是只得扑上去，伸手去拔小Ｄ的辫子。小Ｄ一手护住了自己的辫根，一手也来拔阿Ｑ的辫子，阿Ｑ便也将空着的一只手护住了自己的辫根。从先前的阿Ｑ看来，，小Ｄ本来是不足齿数的，但他近来挨了饿，又瘦又乏已经不下于小Ｄ，所以便成了势均力敌的现象，四只手拔着两颗头，都弯了腰，在钱家粉墙上映出一个蓝色的虹形，至于半点钟之久了。</a:t>
            </a:r>
          </a:p>
          <a:p>
            <a:r>
              <a:rPr lang="zh-CN" altLang="zh-CN"/>
              <a:t>“好了，好了！”看的人们说，</a:t>
            </a:r>
            <a:r>
              <a:rPr lang="zh-CN" altLang="zh-CN" b="1"/>
              <a:t>大约</a:t>
            </a:r>
            <a:r>
              <a:rPr lang="zh-CN" altLang="zh-CN"/>
              <a:t>是解劝的。</a:t>
            </a:r>
          </a:p>
          <a:p>
            <a:pPr marL="0" indent="0">
              <a:buNone/>
            </a:pPr>
            <a:endParaRPr lang="en-US" altLang="zh-CN">
              <a:solidFill>
                <a:srgbClr val="FFFF00"/>
              </a:solidFill>
            </a:endParaRPr>
          </a:p>
          <a:p>
            <a:r>
              <a:rPr lang="zh-CN" altLang="zh-CN" sz="2400">
                <a:solidFill>
                  <a:srgbClr val="FFFF00"/>
                </a:solidFill>
              </a:rPr>
              <a:t>小</a:t>
            </a:r>
            <a:r>
              <a:rPr lang="en-US" altLang="zh-CN" sz="2400">
                <a:solidFill>
                  <a:srgbClr val="FFFF00"/>
                </a:solidFill>
              </a:rPr>
              <a:t>D</a:t>
            </a:r>
            <a:r>
              <a:rPr lang="zh-CN" altLang="zh-CN" sz="2400">
                <a:solidFill>
                  <a:srgbClr val="FFFF00"/>
                </a:solidFill>
              </a:rPr>
              <a:t>与阿</a:t>
            </a:r>
            <a:r>
              <a:rPr lang="en-US" altLang="zh-CN" sz="2400">
                <a:solidFill>
                  <a:srgbClr val="FFFF00"/>
                </a:solidFill>
              </a:rPr>
              <a:t>Q</a:t>
            </a:r>
            <a:r>
              <a:rPr lang="zh-CN" altLang="zh-CN" sz="2400">
                <a:solidFill>
                  <a:srgbClr val="FFFF00"/>
                </a:solidFill>
              </a:rPr>
              <a:t>同为受剥削的劳动者，却窝里斗。“大约”这个词描绘看客行为，鲁迅笔下的“看客”，大都是对别人的打架吵嘴煽风点火，以求得观赏的愉悦，并不会真的进行“解劝解”，所以用“大约”来形容。</a:t>
            </a:r>
          </a:p>
          <a:p>
            <a:endParaRPr kumimoji="1" lang="zh-CN" altLang="en-US"/>
          </a:p>
        </p:txBody>
      </p:sp>
    </p:spTree>
    <p:extLst>
      <p:ext uri="{BB962C8B-B14F-4D97-AF65-F5344CB8AC3E}">
        <p14:creationId xmlns:p14="http://schemas.microsoft.com/office/powerpoint/2010/main" val="39236454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022EF4F3-62A7-3D49-9595-AD8C7EC07A2A}"/>
              </a:ext>
            </a:extLst>
          </p:cNvPr>
          <p:cNvSpPr>
            <a:spLocks noGrp="1"/>
          </p:cNvSpPr>
          <p:nvPr>
            <p:ph type="title"/>
          </p:nvPr>
        </p:nvSpPr>
        <p:spPr/>
        <p:txBody>
          <a:bodyPr/>
          <a:lstStyle/>
          <a:p>
            <a:r>
              <a:rPr kumimoji="1" lang="zh-CN" altLang="en-US"/>
              <a:t>序</a:t>
            </a:r>
          </a:p>
        </p:txBody>
      </p:sp>
      <p:sp>
        <p:nvSpPr>
          <p:cNvPr id="3" name="内容占位符 2">
            <a:extLst>
              <a:ext uri="{FF2B5EF4-FFF2-40B4-BE49-F238E27FC236}">
                <a16:creationId xmlns:a16="http://schemas.microsoft.com/office/drawing/2014/main" id="{6BCA02EA-D067-984C-99B6-B5DB3934E21F}"/>
              </a:ext>
            </a:extLst>
          </p:cNvPr>
          <p:cNvSpPr>
            <a:spLocks noGrp="1"/>
          </p:cNvSpPr>
          <p:nvPr>
            <p:ph idx="1"/>
          </p:nvPr>
        </p:nvSpPr>
        <p:spPr/>
        <p:txBody>
          <a:bodyPr>
            <a:normAutofit/>
          </a:bodyPr>
          <a:lstStyle/>
          <a:p>
            <a:r>
              <a:rPr kumimoji="1" lang="zh-CN" altLang="en-US" sz="2800"/>
              <a:t>为什么“我要给阿</a:t>
            </a:r>
            <a:r>
              <a:rPr kumimoji="1" lang="en-US" altLang="zh-CN" sz="2800"/>
              <a:t>Q</a:t>
            </a:r>
            <a:r>
              <a:rPr kumimoji="1" lang="zh-CN" altLang="en-US" sz="2800"/>
              <a:t>做正传，已经不止一两年了</a:t>
            </a:r>
            <a:r>
              <a:rPr kumimoji="1" lang="en-US" altLang="zh-CN" sz="2800"/>
              <a:t>……</a:t>
            </a:r>
            <a:r>
              <a:rPr kumimoji="1" lang="zh-CN" altLang="en-US" sz="2800"/>
              <a:t>而终于归结到传阿</a:t>
            </a:r>
            <a:r>
              <a:rPr kumimoji="1" lang="en-US" altLang="zh-CN" sz="2800"/>
              <a:t>Q</a:t>
            </a:r>
            <a:r>
              <a:rPr kumimoji="1" lang="zh-CN" altLang="en-US" sz="2800"/>
              <a:t>，仿佛思想里有鬼似的”？为什么给阿</a:t>
            </a:r>
            <a:r>
              <a:rPr kumimoji="1" lang="en-US" altLang="zh-CN" sz="2800"/>
              <a:t>Q</a:t>
            </a:r>
            <a:r>
              <a:rPr kumimoji="1" lang="zh-CN" altLang="en-US" sz="2800"/>
              <a:t>作传会“思想里有鬼似的”？</a:t>
            </a:r>
            <a:endParaRPr kumimoji="1" lang="en-US" altLang="zh-CN" sz="2800"/>
          </a:p>
          <a:p>
            <a:endParaRPr kumimoji="1" lang="en-US" altLang="zh-CN" sz="2800"/>
          </a:p>
          <a:p>
            <a:r>
              <a:rPr kumimoji="1" lang="zh-CN" altLang="en-US" sz="2800"/>
              <a:t>为阿</a:t>
            </a:r>
            <a:r>
              <a:rPr kumimoji="1" lang="en-US" altLang="zh-CN" sz="2800"/>
              <a:t>Q</a:t>
            </a:r>
            <a:r>
              <a:rPr kumimoji="1" lang="zh-CN" altLang="en-US" sz="2800"/>
              <a:t>作传的“万分的困难”包括哪些方面？</a:t>
            </a:r>
          </a:p>
        </p:txBody>
      </p:sp>
    </p:spTree>
    <p:extLst>
      <p:ext uri="{BB962C8B-B14F-4D97-AF65-F5344CB8AC3E}">
        <p14:creationId xmlns:p14="http://schemas.microsoft.com/office/powerpoint/2010/main" val="2007830552"/>
      </p:ext>
    </p:extLst>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2ACF6FF8-7490-9145-BB8A-225E7C5EB44D}"/>
              </a:ext>
            </a:extLst>
          </p:cNvPr>
          <p:cNvSpPr>
            <a:spLocks noGrp="1"/>
          </p:cNvSpPr>
          <p:nvPr>
            <p:ph idx="1"/>
          </p:nvPr>
        </p:nvSpPr>
        <p:spPr>
          <a:xfrm>
            <a:off x="742122" y="1351722"/>
            <a:ext cx="10045148" cy="4896677"/>
          </a:xfrm>
        </p:spPr>
        <p:txBody>
          <a:bodyPr>
            <a:normAutofit/>
          </a:bodyPr>
          <a:lstStyle/>
          <a:p>
            <a:pPr indent="266700"/>
            <a:r>
              <a:rPr lang="zh-CN" altLang="zh-CN" kern="100">
                <a:latin typeface="等线" panose="02010600030101010101" pitchFamily="2" charset="-122"/>
                <a:ea typeface="楷体" panose="02010609060101010101" pitchFamily="49" charset="-122"/>
                <a:cs typeface="Times New Roman" panose="02020603050405020304" pitchFamily="18" charset="0"/>
              </a:rPr>
              <a:t>（</a:t>
            </a:r>
            <a:r>
              <a:rPr lang="en-US" altLang="zh-CN" kern="100">
                <a:latin typeface="等线" panose="02010600030101010101" pitchFamily="2" charset="-122"/>
                <a:ea typeface="楷体" panose="02010609060101010101" pitchFamily="49" charset="-122"/>
                <a:cs typeface="Times New Roman" panose="02020603050405020304" pitchFamily="18" charset="0"/>
              </a:rPr>
              <a:t>2</a:t>
            </a:r>
            <a:r>
              <a:rPr lang="zh-CN" altLang="zh-CN" kern="100">
                <a:latin typeface="等线" panose="02010600030101010101" pitchFamily="2" charset="-122"/>
                <a:ea typeface="楷体" panose="02010609060101010101" pitchFamily="49" charset="-122"/>
                <a:cs typeface="Times New Roman" panose="02020603050405020304" pitchFamily="18" charset="0"/>
              </a:rPr>
              <a:t>）阿Ｑ虽然答应着，却懒洋洋的出去了，也不知道他是否放在心上。这使赵太爷很失望，气愤而且担心，至于停止了打呵欠。秀才对于阿Ｑ的态度也很不平，于是说，这忘八蛋要提防，或者不如吩咐地保，不许他住在未庄。但赵太爷以为不然，说这也怕要结怨，况且做这路生意的大概是“老鹰不吃窝下食”，本村倒不必担心的；只要自己夜里警醒点就是了。秀才听了这“</a:t>
            </a:r>
            <a:r>
              <a:rPr lang="zh-CN" altLang="zh-CN" b="1" kern="100">
                <a:latin typeface="等线" panose="02010600030101010101" pitchFamily="2" charset="-122"/>
                <a:ea typeface="楷体" panose="02010609060101010101" pitchFamily="49" charset="-122"/>
                <a:cs typeface="Times New Roman" panose="02020603050405020304" pitchFamily="18" charset="0"/>
              </a:rPr>
              <a:t>庭训</a:t>
            </a:r>
            <a:r>
              <a:rPr lang="zh-CN" altLang="zh-CN" kern="100">
                <a:latin typeface="等线" panose="02010600030101010101" pitchFamily="2" charset="-122"/>
                <a:ea typeface="楷体" panose="02010609060101010101" pitchFamily="49" charset="-122"/>
                <a:cs typeface="Times New Roman" panose="02020603050405020304" pitchFamily="18" charset="0"/>
              </a:rPr>
              <a:t>”，非常之以为然，便即刻</a:t>
            </a:r>
            <a:r>
              <a:rPr lang="zh-CN" altLang="zh-CN" b="1" kern="100">
                <a:latin typeface="等线" panose="02010600030101010101" pitchFamily="2" charset="-122"/>
                <a:ea typeface="楷体" panose="02010609060101010101" pitchFamily="49" charset="-122"/>
                <a:cs typeface="Times New Roman" panose="02020603050405020304" pitchFamily="18" charset="0"/>
              </a:rPr>
              <a:t>撤消</a:t>
            </a:r>
            <a:r>
              <a:rPr lang="zh-CN" altLang="zh-CN" kern="100">
                <a:latin typeface="等线" panose="02010600030101010101" pitchFamily="2" charset="-122"/>
                <a:ea typeface="楷体" panose="02010609060101010101" pitchFamily="49" charset="-122"/>
                <a:cs typeface="Times New Roman" panose="02020603050405020304" pitchFamily="18" charset="0"/>
              </a:rPr>
              <a:t>了</a:t>
            </a:r>
            <a:r>
              <a:rPr lang="zh-CN" altLang="zh-CN" b="1" kern="100">
                <a:latin typeface="等线" panose="02010600030101010101" pitchFamily="2" charset="-122"/>
                <a:ea typeface="楷体" panose="02010609060101010101" pitchFamily="49" charset="-122"/>
                <a:cs typeface="Times New Roman" panose="02020603050405020304" pitchFamily="18" charset="0"/>
              </a:rPr>
              <a:t>驱逐</a:t>
            </a:r>
            <a:r>
              <a:rPr lang="zh-CN" altLang="zh-CN" kern="100">
                <a:latin typeface="等线" panose="02010600030101010101" pitchFamily="2" charset="-122"/>
                <a:ea typeface="楷体" panose="02010609060101010101" pitchFamily="49" charset="-122"/>
                <a:cs typeface="Times New Roman" panose="02020603050405020304" pitchFamily="18" charset="0"/>
              </a:rPr>
              <a:t>阿Ｑ的</a:t>
            </a:r>
            <a:r>
              <a:rPr lang="zh-CN" altLang="zh-CN" b="1" kern="100">
                <a:latin typeface="等线" panose="02010600030101010101" pitchFamily="2" charset="-122"/>
                <a:ea typeface="楷体" panose="02010609060101010101" pitchFamily="49" charset="-122"/>
                <a:cs typeface="Times New Roman" panose="02020603050405020304" pitchFamily="18" charset="0"/>
              </a:rPr>
              <a:t>提议</a:t>
            </a:r>
            <a:r>
              <a:rPr lang="zh-CN" altLang="zh-CN" kern="100">
                <a:latin typeface="等线" panose="02010600030101010101" pitchFamily="2" charset="-122"/>
                <a:ea typeface="楷体" panose="02010609060101010101" pitchFamily="49" charset="-122"/>
                <a:cs typeface="Times New Roman" panose="02020603050405020304" pitchFamily="18" charset="0"/>
              </a:rPr>
              <a:t>，而且叮嘱邹七嫂，请伊千万不要向人提起这一段话。</a:t>
            </a:r>
            <a:endParaRPr lang="zh-CN" altLang="zh-CN" kern="100">
              <a:latin typeface="等线" panose="02010600030101010101" pitchFamily="2" charset="-122"/>
              <a:ea typeface="等线" panose="02010600030101010101" pitchFamily="2" charset="-122"/>
              <a:cs typeface="Times New Roman" panose="02020603050405020304" pitchFamily="18" charset="0"/>
            </a:endParaRPr>
          </a:p>
          <a:p>
            <a:endParaRPr lang="zh-CN" altLang="en-US"/>
          </a:p>
          <a:p>
            <a:r>
              <a:rPr lang="zh-CN" altLang="en-US">
                <a:solidFill>
                  <a:srgbClr val="FFC000"/>
                </a:solidFill>
                <a:latin typeface="+mn-ea"/>
              </a:rPr>
              <a:t>秀才基于对阿</a:t>
            </a:r>
            <a:r>
              <a:rPr lang="en-US" altLang="zh-CN">
                <a:solidFill>
                  <a:srgbClr val="FFC000"/>
                </a:solidFill>
                <a:latin typeface="+mn-ea"/>
              </a:rPr>
              <a:t>Q</a:t>
            </a:r>
            <a:r>
              <a:rPr lang="zh-CN" altLang="en-US">
                <a:solidFill>
                  <a:srgbClr val="FFC000"/>
                </a:solidFill>
                <a:latin typeface="+mn-ea"/>
              </a:rPr>
              <a:t>是小偷的判断，以及自家并没有从中得到任何好处的现状，提出赶走阿</a:t>
            </a:r>
            <a:r>
              <a:rPr lang="en-US" altLang="zh-CN">
                <a:solidFill>
                  <a:srgbClr val="FFC000"/>
                </a:solidFill>
                <a:latin typeface="+mn-ea"/>
              </a:rPr>
              <a:t>Q</a:t>
            </a:r>
            <a:r>
              <a:rPr lang="zh-CN" altLang="en-US">
                <a:solidFill>
                  <a:srgbClr val="FFC000"/>
                </a:solidFill>
                <a:latin typeface="+mn-ea"/>
              </a:rPr>
              <a:t>，但赵太爷的分析则理智、世故很多。“怕结怨”出于欺善怕恶，明哲保身的心理；判断阿</a:t>
            </a:r>
            <a:r>
              <a:rPr lang="en-US" altLang="zh-CN">
                <a:solidFill>
                  <a:srgbClr val="FFC000"/>
                </a:solidFill>
                <a:latin typeface="+mn-ea"/>
              </a:rPr>
              <a:t>Q</a:t>
            </a:r>
            <a:r>
              <a:rPr lang="zh-CN" altLang="en-US">
                <a:solidFill>
                  <a:srgbClr val="FFC000"/>
                </a:solidFill>
                <a:latin typeface="+mn-ea"/>
              </a:rPr>
              <a:t>不会从身边下手，体现了其做事老道、为人世故的特点。“撤销</a:t>
            </a:r>
            <a:r>
              <a:rPr lang="en-US" altLang="zh-CN">
                <a:solidFill>
                  <a:srgbClr val="FFC000"/>
                </a:solidFill>
                <a:latin typeface="+mn-ea"/>
              </a:rPr>
              <a:t>……</a:t>
            </a:r>
            <a:r>
              <a:rPr lang="zh-CN" altLang="en-US">
                <a:solidFill>
                  <a:srgbClr val="FFC000"/>
                </a:solidFill>
                <a:latin typeface="+mn-ea"/>
              </a:rPr>
              <a:t>提议”则大词小用，讽刺了赵家人贪小便宜而不得的嘴脸，以及欺善怕恶的圆滑世故。</a:t>
            </a:r>
            <a:endParaRPr lang="zh-CN" altLang="zh-CN">
              <a:solidFill>
                <a:srgbClr val="FFC000"/>
              </a:solidFill>
              <a:latin typeface="+mn-ea"/>
            </a:endParaRPr>
          </a:p>
          <a:p>
            <a:endParaRPr kumimoji="1" lang="zh-CN" altLang="en-US"/>
          </a:p>
        </p:txBody>
      </p:sp>
    </p:spTree>
    <p:extLst>
      <p:ext uri="{BB962C8B-B14F-4D97-AF65-F5344CB8AC3E}">
        <p14:creationId xmlns:p14="http://schemas.microsoft.com/office/powerpoint/2010/main" val="22946247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41D75620-0D60-B04E-A743-6A36AD720A35}"/>
              </a:ext>
            </a:extLst>
          </p:cNvPr>
          <p:cNvSpPr>
            <a:spLocks noGrp="1"/>
          </p:cNvSpPr>
          <p:nvPr>
            <p:ph idx="1"/>
          </p:nvPr>
        </p:nvSpPr>
        <p:spPr>
          <a:xfrm>
            <a:off x="1020418" y="1404730"/>
            <a:ext cx="9029436" cy="4843669"/>
          </a:xfrm>
        </p:spPr>
        <p:txBody>
          <a:bodyPr>
            <a:normAutofit/>
          </a:bodyPr>
          <a:lstStyle/>
          <a:p>
            <a:pPr>
              <a:lnSpc>
                <a:spcPct val="100000"/>
              </a:lnSpc>
            </a:pPr>
            <a:r>
              <a:rPr lang="zh-CN" altLang="zh-CN" sz="2400">
                <a:latin typeface="+mj-ea"/>
              </a:rPr>
              <a:t>宣统三年九月十四日——</a:t>
            </a:r>
            <a:r>
              <a:rPr lang="zh-CN" altLang="zh-CN" sz="2400" b="1">
                <a:latin typeface="+mj-ea"/>
              </a:rPr>
              <a:t>即阿</a:t>
            </a:r>
            <a:r>
              <a:rPr lang="en-US" altLang="zh-CN" sz="2400" b="1">
                <a:latin typeface="+mj-ea"/>
              </a:rPr>
              <a:t>Q</a:t>
            </a:r>
            <a:r>
              <a:rPr lang="zh-CN" altLang="zh-CN" sz="2400" b="1">
                <a:latin typeface="+mj-ea"/>
              </a:rPr>
              <a:t>将搭连卖给赵白眼的这一天</a:t>
            </a:r>
            <a:r>
              <a:rPr lang="zh-CN" altLang="zh-CN" sz="2400">
                <a:latin typeface="+mj-ea"/>
              </a:rPr>
              <a:t>——三更四点，有一只乌篷船到了赵府上的河埠头。</a:t>
            </a:r>
          </a:p>
          <a:p>
            <a:endParaRPr lang="zh-CN" altLang="en-US" sz="2400"/>
          </a:p>
          <a:p>
            <a:r>
              <a:rPr lang="en-US" altLang="zh-CN" sz="2400" kern="100">
                <a:solidFill>
                  <a:srgbClr val="FFC000"/>
                </a:solidFill>
                <a:latin typeface="+mn-ea"/>
                <a:cs typeface="Times New Roman" panose="02020603050405020304" pitchFamily="18" charset="0"/>
              </a:rPr>
              <a:t> </a:t>
            </a:r>
            <a:r>
              <a:rPr lang="zh-CN" altLang="zh-CN" sz="2400" kern="100">
                <a:solidFill>
                  <a:srgbClr val="FFC000"/>
                </a:solidFill>
                <a:latin typeface="+mn-ea"/>
                <a:cs typeface="Times New Roman" panose="02020603050405020304" pitchFamily="18" charset="0"/>
              </a:rPr>
              <a:t>绍兴光复这么庄严的事情，作者却用阿</a:t>
            </a:r>
            <a:r>
              <a:rPr lang="en-US" altLang="zh-CN" sz="2400" kern="100">
                <a:solidFill>
                  <a:srgbClr val="FFC000"/>
                </a:solidFill>
                <a:latin typeface="+mn-ea"/>
                <a:cs typeface="Times New Roman" panose="02020603050405020304" pitchFamily="18" charset="0"/>
              </a:rPr>
              <a:t>Q</a:t>
            </a:r>
            <a:r>
              <a:rPr lang="zh-CN" altLang="zh-CN" sz="2400" kern="100">
                <a:solidFill>
                  <a:srgbClr val="FFC000"/>
                </a:solidFill>
                <a:latin typeface="+mn-ea"/>
                <a:cs typeface="Times New Roman" panose="02020603050405020304" pitchFamily="18" charset="0"/>
              </a:rPr>
              <a:t>卖搭连这件事作补充，一方面说明百姓并不关心什么绍兴光复，而只注意发生在身边的微末小事，辛亥革命与民众的生活距离太远，表明作者对辛亥革命的批评；另一方面将</a:t>
            </a:r>
            <a:r>
              <a:rPr lang="zh-CN" altLang="en-US" sz="2400" kern="100">
                <a:solidFill>
                  <a:srgbClr val="FFC000"/>
                </a:solidFill>
                <a:latin typeface="+mn-ea"/>
                <a:cs typeface="Times New Roman" panose="02020603050405020304" pitchFamily="18" charset="0"/>
              </a:rPr>
              <a:t>宏大的日子与小民的生活细节</a:t>
            </a:r>
            <a:r>
              <a:rPr lang="zh-CN" altLang="zh-CN" sz="2400" kern="100">
                <a:solidFill>
                  <a:srgbClr val="FFC000"/>
                </a:solidFill>
                <a:latin typeface="+mn-ea"/>
                <a:cs typeface="Times New Roman" panose="02020603050405020304" pitchFamily="18" charset="0"/>
              </a:rPr>
              <a:t>联系在一起，显得滑稽可笑。</a:t>
            </a:r>
            <a:endParaRPr kumimoji="1" lang="zh-CN" altLang="en-US" sz="2400"/>
          </a:p>
        </p:txBody>
      </p:sp>
    </p:spTree>
    <p:extLst>
      <p:ext uri="{BB962C8B-B14F-4D97-AF65-F5344CB8AC3E}">
        <p14:creationId xmlns:p14="http://schemas.microsoft.com/office/powerpoint/2010/main" val="3825031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表格 3">
            <a:extLst>
              <a:ext uri="{FF2B5EF4-FFF2-40B4-BE49-F238E27FC236}">
                <a16:creationId xmlns:a16="http://schemas.microsoft.com/office/drawing/2014/main" id="{A4F1B38C-376A-5248-AFD7-9B59C16BF39F}"/>
              </a:ext>
            </a:extLst>
          </p:cNvPr>
          <p:cNvGraphicFramePr>
            <a:graphicFrameLocks noGrp="1"/>
          </p:cNvGraphicFramePr>
          <p:nvPr>
            <p:extLst>
              <p:ext uri="{D42A27DB-BD31-4B8C-83A1-F6EECF244321}">
                <p14:modId xmlns:p14="http://schemas.microsoft.com/office/powerpoint/2010/main" val="3678804180"/>
              </p:ext>
            </p:extLst>
          </p:nvPr>
        </p:nvGraphicFramePr>
        <p:xfrm>
          <a:off x="477788" y="404664"/>
          <a:ext cx="11089232" cy="5853789"/>
        </p:xfrm>
        <a:graphic>
          <a:graphicData uri="http://schemas.openxmlformats.org/drawingml/2006/table">
            <a:tbl>
              <a:tblPr firstRow="1" firstCol="1" bandRow="1">
                <a:tableStyleId>{EB9631B5-78F2-41C9-869B-9F39066F8104}</a:tableStyleId>
              </a:tblPr>
              <a:tblGrid>
                <a:gridCol w="693318">
                  <a:extLst>
                    <a:ext uri="{9D8B030D-6E8A-4147-A177-3AD203B41FA5}">
                      <a16:colId xmlns:a16="http://schemas.microsoft.com/office/drawing/2014/main" val="20000"/>
                    </a:ext>
                  </a:extLst>
                </a:gridCol>
                <a:gridCol w="4059210">
                  <a:extLst>
                    <a:ext uri="{9D8B030D-6E8A-4147-A177-3AD203B41FA5}">
                      <a16:colId xmlns:a16="http://schemas.microsoft.com/office/drawing/2014/main" val="20001"/>
                    </a:ext>
                  </a:extLst>
                </a:gridCol>
                <a:gridCol w="3816424">
                  <a:extLst>
                    <a:ext uri="{9D8B030D-6E8A-4147-A177-3AD203B41FA5}">
                      <a16:colId xmlns:a16="http://schemas.microsoft.com/office/drawing/2014/main" val="20002"/>
                    </a:ext>
                  </a:extLst>
                </a:gridCol>
                <a:gridCol w="2520280">
                  <a:extLst>
                    <a:ext uri="{9D8B030D-6E8A-4147-A177-3AD203B41FA5}">
                      <a16:colId xmlns:a16="http://schemas.microsoft.com/office/drawing/2014/main" val="20003"/>
                    </a:ext>
                  </a:extLst>
                </a:gridCol>
              </a:tblGrid>
              <a:tr h="213541">
                <a:tc>
                  <a:txBody>
                    <a:bodyPr vert="horz" wrap="square"/>
                    <a:lstStyle/>
                    <a:p>
                      <a:pPr indent="266700" algn="ctr">
                        <a:spcAft>
                          <a:spcPct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3062" marR="63062" marT="0" marB="0"/>
                </a:tc>
                <a:tc>
                  <a:txBody>
                    <a:bodyPr vert="horz" wrap="square"/>
                    <a:lstStyle/>
                    <a:p>
                      <a:pPr indent="266700" algn="ctr">
                        <a:spcAft>
                          <a:spcPct val="0"/>
                        </a:spcAft>
                      </a:pPr>
                      <a:r>
                        <a:rPr lang="zh-CN" sz="1800" kern="100">
                          <a:effectLst/>
                        </a:rPr>
                        <a:t>革命前</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3062" marR="63062" marT="0" marB="0"/>
                </a:tc>
                <a:tc>
                  <a:txBody>
                    <a:bodyPr vert="horz" wrap="square"/>
                    <a:lstStyle/>
                    <a:p>
                      <a:pPr indent="266700" algn="ctr">
                        <a:spcAft>
                          <a:spcPct val="0"/>
                        </a:spcAft>
                      </a:pPr>
                      <a:r>
                        <a:rPr lang="zh-CN" sz="1800" kern="100">
                          <a:effectLst/>
                        </a:rPr>
                        <a:t>“革命行动”</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3062" marR="63062" marT="0" marB="0"/>
                </a:tc>
                <a:tc>
                  <a:txBody>
                    <a:bodyPr vert="horz" wrap="square"/>
                    <a:lstStyle/>
                    <a:p>
                      <a:pPr indent="266700" algn="ctr">
                        <a:spcAft>
                          <a:spcPct val="0"/>
                        </a:spcAft>
                      </a:pPr>
                      <a:r>
                        <a:rPr lang="zh-CN" sz="1800" kern="100">
                          <a:effectLst/>
                        </a:rPr>
                        <a:t>革命后</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3062" marR="63062" marT="0" marB="0"/>
                </a:tc>
                <a:extLst>
                  <a:ext uri="{0D108BD9-81ED-4DB2-BD59-A6C34878D82A}">
                    <a16:rowId xmlns:a16="http://schemas.microsoft.com/office/drawing/2014/main" val="10000"/>
                  </a:ext>
                </a:extLst>
              </a:tr>
              <a:tr h="1921869">
                <a:tc>
                  <a:txBody>
                    <a:bodyPr vert="horz" wrap="square"/>
                    <a:lstStyle/>
                    <a:p>
                      <a:pPr indent="0" algn="l">
                        <a:spcAft>
                          <a:spcPct val="0"/>
                        </a:spcAft>
                      </a:pPr>
                      <a:r>
                        <a:rPr lang="zh-CN" sz="1800" kern="100">
                          <a:effectLst/>
                        </a:rPr>
                        <a:t>阿</a:t>
                      </a:r>
                      <a:r>
                        <a:rPr lang="en-US" sz="1800" kern="100">
                          <a:effectLst/>
                        </a:rPr>
                        <a:t>Q</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3062" marR="63062" marT="0" marB="0"/>
                </a:tc>
                <a:tc>
                  <a:txBody>
                    <a:bodyPr vert="horz" wrap="square"/>
                    <a:lstStyle/>
                    <a:p>
                      <a:pPr indent="266700" algn="l">
                        <a:spcAft>
                          <a:spcPct val="0"/>
                        </a:spcAft>
                      </a:pPr>
                      <a:r>
                        <a:rPr lang="zh-CN" altLang="en-US" sz="2000" kern="100">
                          <a:effectLst/>
                        </a:rPr>
                        <a:t>对革命</a:t>
                      </a:r>
                      <a:r>
                        <a:rPr lang="zh-CN" sz="2000" kern="100">
                          <a:effectLst/>
                        </a:rPr>
                        <a:t>深恶痛绝；</a:t>
                      </a:r>
                    </a:p>
                    <a:p>
                      <a:pPr indent="266700" algn="l">
                        <a:spcAft>
                          <a:spcPct val="0"/>
                        </a:spcAft>
                      </a:pPr>
                      <a:r>
                        <a:rPr lang="zh-CN" altLang="en-US" sz="2000" kern="100">
                          <a:effectLst/>
                        </a:rPr>
                        <a:t>因为</a:t>
                      </a:r>
                      <a:r>
                        <a:rPr lang="zh-CN" sz="2000" kern="100">
                          <a:effectLst/>
                        </a:rPr>
                        <a:t>举人老爷</a:t>
                      </a:r>
                      <a:r>
                        <a:rPr lang="zh-CN" altLang="en-US" sz="2000" kern="100">
                          <a:effectLst/>
                        </a:rPr>
                        <a:t>的</a:t>
                      </a:r>
                      <a:r>
                        <a:rPr lang="zh-CN" sz="2000" kern="100">
                          <a:effectLst/>
                        </a:rPr>
                        <a:t>怕</a:t>
                      </a:r>
                      <a:r>
                        <a:rPr lang="zh-CN" altLang="en-US" sz="2000" kern="100">
                          <a:effectLst/>
                        </a:rPr>
                        <a:t>和未庄人</a:t>
                      </a:r>
                      <a:r>
                        <a:rPr lang="zh-CN" sz="2000" kern="100">
                          <a:effectLst/>
                        </a:rPr>
                        <a:t>慌张</a:t>
                      </a:r>
                      <a:r>
                        <a:rPr lang="zh-CN" altLang="en-US" sz="2000" kern="100">
                          <a:effectLst/>
                        </a:rPr>
                        <a:t>而</a:t>
                      </a:r>
                      <a:r>
                        <a:rPr lang="zh-CN" sz="2000" kern="100">
                          <a:effectLst/>
                        </a:rPr>
                        <a:t>快意；</a:t>
                      </a:r>
                    </a:p>
                    <a:p>
                      <a:pPr indent="266700" algn="l">
                        <a:spcAft>
                          <a:spcPct val="0"/>
                        </a:spcAft>
                      </a:pPr>
                      <a:r>
                        <a:rPr lang="zh-CN" sz="2000" kern="100">
                          <a:effectLst/>
                        </a:rPr>
                        <a:t>“革命也好罢，”阿Ｑ想，“革这伙妈妈的命，太可恶！太可恨！</a:t>
                      </a:r>
                      <a:r>
                        <a:rPr lang="en-US" sz="2000" kern="100">
                          <a:effectLst/>
                        </a:rPr>
                        <a:t>……</a:t>
                      </a:r>
                      <a:r>
                        <a:rPr lang="zh-CN" sz="2000" kern="100">
                          <a:effectLst/>
                        </a:rPr>
                        <a:t>便是我，也要投降革命党了。”</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3062" marR="63062" marT="0" marB="0"/>
                </a:tc>
                <a:tc>
                  <a:txBody>
                    <a:bodyPr vert="horz" wrap="square"/>
                    <a:lstStyle/>
                    <a:p>
                      <a:pPr indent="266700" algn="l">
                        <a:spcAft>
                          <a:spcPct val="0"/>
                        </a:spcAft>
                      </a:pPr>
                      <a:r>
                        <a:rPr lang="zh-CN" sz="2000" kern="100">
                          <a:effectLst/>
                        </a:rPr>
                        <a:t>喊“革命”的口号；</a:t>
                      </a:r>
                    </a:p>
                    <a:p>
                      <a:pPr indent="266700" algn="l">
                        <a:spcAft>
                          <a:spcPct val="0"/>
                        </a:spcAft>
                      </a:pPr>
                      <a:r>
                        <a:rPr lang="en-US" sz="2000" kern="100">
                          <a:effectLst/>
                        </a:rPr>
                        <a:t>“</a:t>
                      </a:r>
                      <a:r>
                        <a:rPr lang="zh-CN" sz="2000" kern="100">
                          <a:effectLst/>
                        </a:rPr>
                        <a:t>捏好砖头，摆开马步</a:t>
                      </a:r>
                      <a:r>
                        <a:rPr lang="en-US" sz="2000" kern="100">
                          <a:effectLst/>
                        </a:rPr>
                        <a:t>”</a:t>
                      </a:r>
                      <a:r>
                        <a:rPr lang="zh-CN" sz="2000" kern="100">
                          <a:effectLst/>
                        </a:rPr>
                        <a:t>去静修庵革命；</a:t>
                      </a:r>
                    </a:p>
                    <a:p>
                      <a:pPr indent="266700" algn="l">
                        <a:spcAft>
                          <a:spcPct val="0"/>
                        </a:spcAft>
                      </a:pPr>
                      <a:r>
                        <a:rPr lang="zh-CN" sz="2000" kern="100">
                          <a:effectLst/>
                        </a:rPr>
                        <a:t>在心里</a:t>
                      </a:r>
                      <a:r>
                        <a:rPr lang="en-US" sz="2000" kern="100">
                          <a:effectLst/>
                        </a:rPr>
                        <a:t>“</a:t>
                      </a:r>
                      <a:r>
                        <a:rPr lang="zh-CN" sz="2000" kern="100">
                          <a:effectLst/>
                        </a:rPr>
                        <a:t>投降了革命党</a:t>
                      </a:r>
                      <a:r>
                        <a:rPr lang="en-US" sz="2000" kern="100">
                          <a:effectLst/>
                        </a:rPr>
                        <a:t>”</a:t>
                      </a:r>
                      <a:r>
                        <a:rPr lang="zh-CN" sz="2000" kern="100">
                          <a:effectLst/>
                        </a:rPr>
                        <a:t>；</a:t>
                      </a:r>
                    </a:p>
                    <a:p>
                      <a:pPr indent="266700" algn="l">
                        <a:spcAft>
                          <a:spcPct val="0"/>
                        </a:spcAft>
                      </a:pPr>
                      <a:r>
                        <a:rPr lang="zh-CN" sz="2000" kern="100">
                          <a:effectLst/>
                        </a:rPr>
                        <a:t>将辫子盘在顶上。</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3062" marR="63062" marT="0" marB="0"/>
                </a:tc>
                <a:tc>
                  <a:txBody>
                    <a:bodyPr vert="horz" wrap="square"/>
                    <a:lstStyle/>
                    <a:p>
                      <a:pPr indent="266700" algn="l">
                        <a:spcAft>
                          <a:spcPct val="0"/>
                        </a:spcAft>
                      </a:pPr>
                      <a:r>
                        <a:rPr lang="zh-CN" sz="2000" kern="100">
                          <a:effectLst/>
                        </a:rPr>
                        <a:t>仍然肚饿；</a:t>
                      </a:r>
                    </a:p>
                    <a:p>
                      <a:pPr indent="266700" algn="l">
                        <a:spcAft>
                          <a:spcPct val="0"/>
                        </a:spcAft>
                      </a:pPr>
                      <a:r>
                        <a:rPr lang="zh-CN" sz="2000" kern="100">
                          <a:effectLst/>
                        </a:rPr>
                        <a:t>赶紧去和假洋鬼子商量；</a:t>
                      </a:r>
                    </a:p>
                    <a:p>
                      <a:pPr indent="266700" algn="l">
                        <a:spcAft>
                          <a:spcPct val="0"/>
                        </a:spcAft>
                      </a:pPr>
                      <a:r>
                        <a:rPr lang="zh-CN" sz="2000" kern="100">
                          <a:effectLst/>
                        </a:rPr>
                        <a:t>“滚出去！”洋先生扬起哭丧棒来了。</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3062" marR="63062" marT="0" marB="0"/>
                </a:tc>
                <a:extLst>
                  <a:ext uri="{0D108BD9-81ED-4DB2-BD59-A6C34878D82A}">
                    <a16:rowId xmlns:a16="http://schemas.microsoft.com/office/drawing/2014/main" val="10001"/>
                  </a:ext>
                </a:extLst>
              </a:tr>
              <a:tr h="1708328">
                <a:tc>
                  <a:txBody>
                    <a:bodyPr vert="horz" wrap="square"/>
                    <a:lstStyle/>
                    <a:p>
                      <a:pPr indent="0" algn="l">
                        <a:spcAft>
                          <a:spcPct val="0"/>
                        </a:spcAft>
                      </a:pPr>
                      <a:r>
                        <a:rPr lang="zh-CN" sz="1800" kern="100">
                          <a:effectLst/>
                        </a:rPr>
                        <a:t>赵家</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3062" marR="63062" marT="0" marB="0"/>
                </a:tc>
                <a:tc>
                  <a:txBody>
                    <a:bodyPr vert="horz" wrap="square"/>
                    <a:lstStyle/>
                    <a:p>
                      <a:pPr indent="266700" algn="l">
                        <a:spcAft>
                          <a:spcPct val="0"/>
                        </a:spcAft>
                      </a:pPr>
                      <a:r>
                        <a:rPr lang="zh-CN" sz="2000" kern="100">
                          <a:effectLst/>
                        </a:rPr>
                        <a:t>城里的举人老爷将箱子寄存在赵太爷家且排了转折亲；</a:t>
                      </a:r>
                    </a:p>
                    <a:p>
                      <a:pPr indent="266700" algn="l">
                        <a:spcAft>
                          <a:spcPct val="0"/>
                        </a:spcAft>
                      </a:pPr>
                      <a:r>
                        <a:rPr lang="zh-CN" sz="2000" kern="100">
                          <a:effectLst/>
                        </a:rPr>
                        <a:t>赵太爷“怯怯地低声叫”阿</a:t>
                      </a:r>
                      <a:r>
                        <a:rPr lang="en-US" sz="2000" kern="100">
                          <a:effectLst/>
                        </a:rPr>
                        <a:t>Q</a:t>
                      </a:r>
                      <a:r>
                        <a:rPr lang="zh-CN" sz="2000" kern="100">
                          <a:effectLst/>
                        </a:rPr>
                        <a:t>为“老</a:t>
                      </a:r>
                      <a:r>
                        <a:rPr lang="en-US" sz="2000" kern="100">
                          <a:effectLst/>
                        </a:rPr>
                        <a:t>Q</a:t>
                      </a:r>
                      <a:r>
                        <a:rPr lang="zh-CN" sz="2000" kern="100">
                          <a:effectLst/>
                        </a:rPr>
                        <a:t>”；</a:t>
                      </a:r>
                    </a:p>
                    <a:p>
                      <a:pPr indent="266700" algn="l">
                        <a:spcAft>
                          <a:spcPct val="0"/>
                        </a:spcAft>
                      </a:pPr>
                      <a:r>
                        <a:rPr lang="zh-CN" sz="2000" kern="100">
                          <a:effectLst/>
                        </a:rPr>
                        <a:t>赵白眼“惴惴的”与阿</a:t>
                      </a:r>
                      <a:r>
                        <a:rPr lang="en-US" sz="2000" kern="100">
                          <a:effectLst/>
                        </a:rPr>
                        <a:t>Q</a:t>
                      </a:r>
                      <a:r>
                        <a:rPr lang="zh-CN" sz="2000" kern="100">
                          <a:effectLst/>
                        </a:rPr>
                        <a:t>说话</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3062" marR="63062" marT="0" marB="0"/>
                </a:tc>
                <a:tc>
                  <a:txBody>
                    <a:bodyPr vert="horz" wrap="square"/>
                    <a:lstStyle/>
                    <a:p>
                      <a:pPr indent="266700" algn="l">
                        <a:spcAft>
                          <a:spcPct val="0"/>
                        </a:spcAft>
                      </a:pPr>
                      <a:r>
                        <a:rPr lang="zh-CN" sz="2000" kern="100">
                          <a:effectLst/>
                        </a:rPr>
                        <a:t>将辫子盘在顶上，一早去拜访那历来也不相能的钱洋鬼子；</a:t>
                      </a:r>
                    </a:p>
                    <a:p>
                      <a:pPr indent="266700" algn="l">
                        <a:spcAft>
                          <a:spcPct val="0"/>
                        </a:spcAft>
                      </a:pPr>
                      <a:r>
                        <a:rPr lang="zh-CN" sz="2000" kern="100">
                          <a:effectLst/>
                        </a:rPr>
                        <a:t>立刻成了情投意合的同志，也相约去革命；</a:t>
                      </a:r>
                    </a:p>
                    <a:p>
                      <a:pPr indent="266700" algn="l">
                        <a:spcAft>
                          <a:spcPct val="0"/>
                        </a:spcAft>
                      </a:pPr>
                      <a:r>
                        <a:rPr lang="zh-CN" sz="2000" kern="100">
                          <a:effectLst/>
                        </a:rPr>
                        <a:t>砸了龙牌，抢了宣德炉；</a:t>
                      </a:r>
                    </a:p>
                    <a:p>
                      <a:pPr indent="266700" algn="l">
                        <a:spcAft>
                          <a:spcPct val="0"/>
                        </a:spcAft>
                      </a:pPr>
                      <a:r>
                        <a:rPr lang="zh-CN" sz="2000" kern="100">
                          <a:effectLst/>
                        </a:rPr>
                        <a:t>赵秀才托假洋鬼子进城买得银桃了挂在大襟上。</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3062" marR="63062" marT="0" marB="0"/>
                </a:tc>
                <a:tc>
                  <a:txBody>
                    <a:bodyPr vert="horz" wrap="square"/>
                    <a:lstStyle/>
                    <a:p>
                      <a:pPr indent="266700" algn="l">
                        <a:spcAft>
                          <a:spcPct val="0"/>
                        </a:spcAft>
                      </a:pPr>
                      <a:r>
                        <a:rPr lang="zh-CN" sz="2000" kern="100">
                          <a:effectLst/>
                        </a:rPr>
                        <a:t>赵太爷目空一切，见了阿Ｑ，也就很有些不放在眼里了</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3062" marR="63062" marT="0" marB="0"/>
                </a:tc>
                <a:extLst>
                  <a:ext uri="{0D108BD9-81ED-4DB2-BD59-A6C34878D82A}">
                    <a16:rowId xmlns:a16="http://schemas.microsoft.com/office/drawing/2014/main" val="10002"/>
                  </a:ext>
                </a:extLst>
              </a:tr>
              <a:tr h="1067705">
                <a:tc>
                  <a:txBody>
                    <a:bodyPr vert="horz" wrap="square"/>
                    <a:lstStyle/>
                    <a:p>
                      <a:pPr indent="0" algn="l">
                        <a:spcAft>
                          <a:spcPct val="0"/>
                        </a:spcAft>
                      </a:pPr>
                      <a:r>
                        <a:rPr lang="zh-CN" sz="1800" kern="100">
                          <a:effectLst/>
                        </a:rPr>
                        <a:t>未庄</a:t>
                      </a:r>
                      <a:r>
                        <a:rPr lang="zh-CN" altLang="en-US" sz="1800" kern="100">
                          <a:effectLst/>
                        </a:rPr>
                        <a:t>人</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3062" marR="63062" marT="0" marB="0"/>
                </a:tc>
                <a:tc>
                  <a:txBody>
                    <a:bodyPr vert="horz" wrap="square"/>
                    <a:lstStyle/>
                    <a:p>
                      <a:pPr indent="266700" algn="l">
                        <a:spcAft>
                          <a:spcPct val="0"/>
                        </a:spcAft>
                      </a:pPr>
                      <a:r>
                        <a:rPr lang="zh-CN" sz="2000" kern="100">
                          <a:effectLst/>
                        </a:rPr>
                        <a:t>人心就很动摇</a:t>
                      </a:r>
                      <a:r>
                        <a:rPr lang="zh-CN" altLang="en-US" sz="2000" kern="100">
                          <a:effectLst/>
                        </a:rPr>
                        <a:t>，“大不安”</a:t>
                      </a:r>
                      <a:r>
                        <a:rPr lang="zh-CN" sz="2000" kern="100">
                          <a:effectLst/>
                        </a:rPr>
                        <a:t>；</a:t>
                      </a:r>
                    </a:p>
                    <a:p>
                      <a:pPr indent="266700" algn="l">
                        <a:spcAft>
                          <a:spcPct val="0"/>
                        </a:spcAft>
                      </a:pPr>
                      <a:r>
                        <a:rPr lang="zh-CN" sz="2000" kern="100">
                          <a:effectLst/>
                        </a:rPr>
                        <a:t>谣言很旺盛；</a:t>
                      </a:r>
                    </a:p>
                    <a:p>
                      <a:pPr indent="266700" algn="l">
                        <a:spcAft>
                          <a:spcPct val="0"/>
                        </a:spcAft>
                      </a:pPr>
                      <a:r>
                        <a:rPr lang="zh-CN" sz="2000" kern="100">
                          <a:effectLst/>
                        </a:rPr>
                        <a:t>都用了惊惧的眼光看阿</a:t>
                      </a:r>
                      <a:r>
                        <a:rPr lang="en-US" sz="2000" kern="100">
                          <a:effectLst/>
                        </a:rPr>
                        <a:t>Q</a:t>
                      </a:r>
                      <a:r>
                        <a:rPr lang="zh-CN" sz="2000" kern="100">
                          <a:effectLst/>
                        </a:rPr>
                        <a:t>。</a:t>
                      </a:r>
                    </a:p>
                    <a:p>
                      <a:pPr indent="266700" algn="l">
                        <a:spcAft>
                          <a:spcPct val="0"/>
                        </a:spcAft>
                      </a:pPr>
                      <a:r>
                        <a:rPr lang="zh-CN" sz="2000" kern="100">
                          <a:effectLst/>
                        </a:rPr>
                        <a:t>管祠的老头子也意外的和气，请他喝茶</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3062" marR="63062" marT="0" marB="0"/>
                </a:tc>
                <a:tc>
                  <a:txBody>
                    <a:bodyPr vert="horz" wrap="square"/>
                    <a:lstStyle/>
                    <a:p>
                      <a:pPr indent="266700" algn="l">
                        <a:spcAft>
                          <a:spcPct val="0"/>
                        </a:spcAft>
                      </a:pPr>
                      <a:r>
                        <a:rPr lang="en-US" sz="20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3062" marR="63062" marT="0" marB="0"/>
                </a:tc>
                <a:tc>
                  <a:txBody>
                    <a:bodyPr vert="horz" wrap="square"/>
                    <a:lstStyle/>
                    <a:p>
                      <a:pPr indent="266700" algn="l">
                        <a:spcAft>
                          <a:spcPct val="0"/>
                        </a:spcAft>
                      </a:pPr>
                      <a:r>
                        <a:rPr lang="zh-CN" sz="2000" kern="100">
                          <a:effectLst/>
                        </a:rPr>
                        <a:t>走出街上看时，样样都照旧；</a:t>
                      </a:r>
                    </a:p>
                    <a:p>
                      <a:pPr indent="266700" algn="l">
                        <a:spcAft>
                          <a:spcPct val="0"/>
                        </a:spcAft>
                      </a:pPr>
                      <a:r>
                        <a:rPr lang="zh-CN" sz="2000" kern="100">
                          <a:effectLst/>
                        </a:rPr>
                        <a:t>人心日见其安静；</a:t>
                      </a:r>
                    </a:p>
                    <a:p>
                      <a:pPr indent="266700" algn="l">
                        <a:spcAft>
                          <a:spcPct val="0"/>
                        </a:spcAft>
                      </a:pPr>
                      <a:r>
                        <a:rPr lang="zh-CN" sz="2000" kern="100">
                          <a:effectLst/>
                        </a:rPr>
                        <a:t>将辫子盘在顶上的逐渐增加起来了。</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3062" marR="63062" marT="0" marB="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783841186"/>
      </p:ext>
    </p:extLst>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92D18D14-C5F3-574E-91B7-8A27F4CE9F2D}"/>
              </a:ext>
            </a:extLst>
          </p:cNvPr>
          <p:cNvSpPr>
            <a:spLocks noGrp="1"/>
          </p:cNvSpPr>
          <p:nvPr>
            <p:ph idx="1"/>
          </p:nvPr>
        </p:nvSpPr>
        <p:spPr>
          <a:xfrm>
            <a:off x="808383" y="1139687"/>
            <a:ext cx="10243929" cy="5002695"/>
          </a:xfrm>
        </p:spPr>
        <p:txBody>
          <a:bodyPr>
            <a:normAutofit/>
          </a:bodyPr>
          <a:lstStyle/>
          <a:p>
            <a:r>
              <a:rPr lang="en-US" altLang="zh-CN" sz="2400"/>
              <a:t>②</a:t>
            </a:r>
            <a:r>
              <a:rPr lang="zh-CN" altLang="zh-CN" sz="2400">
                <a:latin typeface="+mj-ea"/>
              </a:rPr>
              <a:t>至于革命党，有的说是便在这一夜进了城，个个白盔白甲：</a:t>
            </a:r>
            <a:r>
              <a:rPr lang="zh-CN" altLang="zh-CN" sz="2400" b="1">
                <a:latin typeface="+mj-ea"/>
              </a:rPr>
              <a:t>穿着崇正皇帝的素</a:t>
            </a:r>
            <a:r>
              <a:rPr lang="zh-CN" altLang="zh-CN" sz="2400">
                <a:latin typeface="+mj-ea"/>
              </a:rPr>
              <a:t>。</a:t>
            </a:r>
          </a:p>
          <a:p>
            <a:pPr>
              <a:lnSpc>
                <a:spcPct val="120000"/>
              </a:lnSpc>
            </a:pPr>
            <a:r>
              <a:rPr lang="zh-CN" altLang="zh-CN" b="1">
                <a:solidFill>
                  <a:srgbClr val="FFC000"/>
                </a:solidFill>
                <a:latin typeface="+mn-ea"/>
              </a:rPr>
              <a:t>所谓“戴着崇正皇帝的素”，意思是“革命党”在未庄人眼中是为了反清复明。清朝已来亡，但未庄人的思想仍停留在几百年前的过去，而即便对几百年前的事也未必搞清楚了，将“崇祯”误为“崇正”。民众的愚昧落后不言</a:t>
            </a:r>
            <a:r>
              <a:rPr lang="zh-CN" altLang="en-US" b="1">
                <a:solidFill>
                  <a:srgbClr val="FFC000"/>
                </a:solidFill>
                <a:latin typeface="+mn-ea"/>
              </a:rPr>
              <a:t>自</a:t>
            </a:r>
            <a:r>
              <a:rPr lang="zh-CN" altLang="zh-CN" b="1">
                <a:solidFill>
                  <a:srgbClr val="FFC000"/>
                </a:solidFill>
                <a:latin typeface="+mn-ea"/>
              </a:rPr>
              <a:t>明。</a:t>
            </a:r>
          </a:p>
          <a:p>
            <a:pPr marL="0" indent="0">
              <a:buNone/>
            </a:pPr>
            <a:r>
              <a:rPr lang="en-US" altLang="zh-CN" sz="2400"/>
              <a:t> </a:t>
            </a:r>
            <a:endParaRPr lang="zh-CN" altLang="zh-CN" sz="2400"/>
          </a:p>
          <a:p>
            <a:r>
              <a:rPr lang="en-US" altLang="zh-CN" sz="2400"/>
              <a:t> </a:t>
            </a:r>
            <a:r>
              <a:rPr lang="zh-CN" altLang="zh-CN" sz="2400"/>
              <a:t>③</a:t>
            </a:r>
            <a:r>
              <a:rPr lang="zh-CN" altLang="zh-CN" sz="2400">
                <a:latin typeface="+mj-ea"/>
              </a:rPr>
              <a:t>“革命革命，</a:t>
            </a:r>
            <a:r>
              <a:rPr lang="zh-CN" altLang="zh-CN" sz="2400" b="1">
                <a:latin typeface="+mj-ea"/>
              </a:rPr>
              <a:t>革过一革的</a:t>
            </a:r>
            <a:r>
              <a:rPr lang="zh-CN" altLang="zh-CN" sz="2400">
                <a:latin typeface="+mj-ea"/>
              </a:rPr>
              <a:t>，</a:t>
            </a:r>
            <a:r>
              <a:rPr lang="en-US" altLang="zh-CN" sz="2400">
                <a:latin typeface="+mj-ea"/>
              </a:rPr>
              <a:t>……</a:t>
            </a:r>
            <a:r>
              <a:rPr lang="zh-CN" altLang="zh-CN" sz="2400">
                <a:latin typeface="+mj-ea"/>
              </a:rPr>
              <a:t>你们要革得我们怎么样呢？”老尼姑两眼通红的说。</a:t>
            </a:r>
          </a:p>
          <a:p>
            <a:pPr>
              <a:lnSpc>
                <a:spcPct val="120000"/>
              </a:lnSpc>
            </a:pPr>
            <a:r>
              <a:rPr lang="zh-CN" altLang="zh-CN" b="1">
                <a:solidFill>
                  <a:srgbClr val="FFC000"/>
                </a:solidFill>
                <a:latin typeface="+mn-ea"/>
              </a:rPr>
              <a:t>表明当时“革命”二字虽已成为人们的口头禅，却并不理解什么是革命，所以老尼姑会将其演绎为“革过一革的”。这是对革命的巨大讽刺，因为在民众眼里，所谓“革命”便是假洋鬼子与赵秀才之流的打砸抢罢了。</a:t>
            </a:r>
          </a:p>
          <a:p>
            <a:endParaRPr kumimoji="1" lang="zh-CN" altLang="en-US" sz="2400"/>
          </a:p>
        </p:txBody>
      </p:sp>
      <p:pic>
        <p:nvPicPr>
          <p:cNvPr id="4" name="New picture"/>
          <p:cNvPicPr/>
          <p:nvPr/>
        </p:nvPicPr>
        <p:blipFill>
          <a:blip r:embed="rId2"/>
          <a:stretch>
            <a:fillRect/>
          </a:stretch>
        </p:blipFill>
        <p:spPr>
          <a:xfrm>
            <a:off x="11036300" y="10248900"/>
            <a:ext cx="317500" cy="241300"/>
          </a:xfrm>
          <a:prstGeom prst="cube">
            <a:avLst/>
          </a:prstGeom>
        </p:spPr>
      </p:pic>
    </p:spTree>
    <p:extLst>
      <p:ext uri="{BB962C8B-B14F-4D97-AF65-F5344CB8AC3E}">
        <p14:creationId xmlns:p14="http://schemas.microsoft.com/office/powerpoint/2010/main" val="2864185744"/>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022EF4F3-62A7-3D49-9595-AD8C7EC07A2A}"/>
              </a:ext>
            </a:extLst>
          </p:cNvPr>
          <p:cNvSpPr>
            <a:spLocks noGrp="1"/>
          </p:cNvSpPr>
          <p:nvPr>
            <p:ph type="title"/>
          </p:nvPr>
        </p:nvSpPr>
        <p:spPr/>
        <p:txBody>
          <a:bodyPr/>
          <a:lstStyle/>
          <a:p>
            <a:r>
              <a:rPr kumimoji="1" lang="zh-CN" altLang="en-US"/>
              <a:t>序</a:t>
            </a:r>
          </a:p>
        </p:txBody>
      </p:sp>
      <p:sp>
        <p:nvSpPr>
          <p:cNvPr id="3" name="内容占位符 2">
            <a:extLst>
              <a:ext uri="{FF2B5EF4-FFF2-40B4-BE49-F238E27FC236}">
                <a16:creationId xmlns:a16="http://schemas.microsoft.com/office/drawing/2014/main" id="{6BCA02EA-D067-984C-99B6-B5DB3934E21F}"/>
              </a:ext>
            </a:extLst>
          </p:cNvPr>
          <p:cNvSpPr>
            <a:spLocks noGrp="1"/>
          </p:cNvSpPr>
          <p:nvPr>
            <p:ph idx="1"/>
          </p:nvPr>
        </p:nvSpPr>
        <p:spPr>
          <a:xfrm>
            <a:off x="1342832" y="2209801"/>
            <a:ext cx="8946541" cy="4195481"/>
          </a:xfrm>
        </p:spPr>
        <p:txBody>
          <a:bodyPr>
            <a:normAutofit/>
          </a:bodyPr>
          <a:lstStyle/>
          <a:p>
            <a:r>
              <a:rPr kumimoji="1" lang="zh-CN" altLang="en-US" sz="2800"/>
              <a:t>为什么“我要给阿</a:t>
            </a:r>
            <a:r>
              <a:rPr kumimoji="1" lang="en-US" altLang="zh-CN" sz="2800"/>
              <a:t>Q</a:t>
            </a:r>
            <a:r>
              <a:rPr kumimoji="1" lang="zh-CN" altLang="en-US" sz="2800"/>
              <a:t>做正传，已经不止一两年了</a:t>
            </a:r>
            <a:r>
              <a:rPr kumimoji="1" lang="en-US" altLang="zh-CN" sz="2800"/>
              <a:t>……</a:t>
            </a:r>
            <a:r>
              <a:rPr kumimoji="1" lang="zh-CN" altLang="en-US" sz="2800"/>
              <a:t>而终于归结到传阿</a:t>
            </a:r>
            <a:r>
              <a:rPr kumimoji="1" lang="en-US" altLang="zh-CN" sz="2800"/>
              <a:t>Q</a:t>
            </a:r>
            <a:r>
              <a:rPr kumimoji="1" lang="zh-CN" altLang="en-US" sz="2800"/>
              <a:t>，仿佛思想里有鬼似的”？为什么给阿</a:t>
            </a:r>
            <a:r>
              <a:rPr kumimoji="1" lang="en-US" altLang="zh-CN" sz="2800"/>
              <a:t>Q</a:t>
            </a:r>
            <a:r>
              <a:rPr kumimoji="1" lang="zh-CN" altLang="en-US" sz="2800"/>
              <a:t>作传会“思想里有鬼似的”？</a:t>
            </a:r>
            <a:endParaRPr kumimoji="1" lang="en-US" altLang="zh-CN" sz="2800"/>
          </a:p>
          <a:p>
            <a:r>
              <a:rPr kumimoji="1" lang="zh-CN" altLang="en-US" sz="2400">
                <a:solidFill>
                  <a:srgbClr val="FFFF00"/>
                </a:solidFill>
              </a:rPr>
              <a:t>想给阿</a:t>
            </a:r>
            <a:r>
              <a:rPr kumimoji="1" lang="en-US" altLang="zh-CN" sz="2400">
                <a:solidFill>
                  <a:srgbClr val="FFFF00"/>
                </a:solidFill>
              </a:rPr>
              <a:t>Q</a:t>
            </a:r>
            <a:r>
              <a:rPr kumimoji="1" lang="zh-CN" altLang="en-US" sz="2400">
                <a:solidFill>
                  <a:srgbClr val="FFFF00"/>
                </a:solidFill>
              </a:rPr>
              <a:t>作传的时间不算短，但“我”心里感觉不坦然。因为古人作传的传统里，立传要传不朽之人，传记、作者、传主是互相成就，共赴不朽的。然但在“我”看来，为阿</a:t>
            </a:r>
            <a:r>
              <a:rPr kumimoji="1" lang="en-US" altLang="zh-CN" sz="2400">
                <a:solidFill>
                  <a:srgbClr val="FFFF00"/>
                </a:solidFill>
              </a:rPr>
              <a:t>Q</a:t>
            </a:r>
            <a:r>
              <a:rPr kumimoji="1" lang="zh-CN" altLang="en-US" sz="2400">
                <a:solidFill>
                  <a:srgbClr val="FFFF00"/>
                </a:solidFill>
              </a:rPr>
              <a:t>作传要作的是“速朽”的文章，而阿</a:t>
            </a:r>
            <a:r>
              <a:rPr kumimoji="1" lang="en-US" altLang="zh-CN" sz="2400">
                <a:solidFill>
                  <a:srgbClr val="FFFF00"/>
                </a:solidFill>
              </a:rPr>
              <a:t>Q</a:t>
            </a:r>
            <a:r>
              <a:rPr kumimoji="1" lang="zh-CN" altLang="en-US" sz="2400">
                <a:solidFill>
                  <a:srgbClr val="FFFF00"/>
                </a:solidFill>
              </a:rPr>
              <a:t>也并不是不朽之人，混迹在“人以文传，文以人传”的历史中是不相伦类的，故而“我”不坦然，好像思想里有鬼似的。</a:t>
            </a:r>
            <a:endParaRPr kumimoji="1" lang="en-US" altLang="zh-CN" sz="2400">
              <a:solidFill>
                <a:srgbClr val="FFFF00"/>
              </a:solidFill>
            </a:endParaRPr>
          </a:p>
          <a:p>
            <a:endParaRPr kumimoji="1" lang="en-US" altLang="zh-CN" sz="2400"/>
          </a:p>
        </p:txBody>
      </p:sp>
    </p:spTree>
    <p:extLst>
      <p:ext uri="{BB962C8B-B14F-4D97-AF65-F5344CB8AC3E}">
        <p14:creationId xmlns:p14="http://schemas.microsoft.com/office/powerpoint/2010/main" val="220732762"/>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id="{D28C2DCE-175F-CA4E-8C5B-524C1C81A44D}"/>
              </a:ext>
            </a:extLst>
          </p:cNvPr>
          <p:cNvSpPr>
            <a:spLocks noGrp="1"/>
          </p:cNvSpPr>
          <p:nvPr>
            <p:ph idx="1"/>
          </p:nvPr>
        </p:nvSpPr>
        <p:spPr>
          <a:xfrm>
            <a:off x="1033670" y="1285462"/>
            <a:ext cx="9912626" cy="4439477"/>
          </a:xfrm>
        </p:spPr>
        <p:txBody>
          <a:bodyPr/>
          <a:lstStyle/>
          <a:p>
            <a:r>
              <a:rPr kumimoji="1" lang="zh-CN" altLang="en-US" sz="2800"/>
              <a:t>为阿</a:t>
            </a:r>
            <a:r>
              <a:rPr kumimoji="1" lang="en-US" altLang="zh-CN" sz="2800"/>
              <a:t>Q</a:t>
            </a:r>
            <a:r>
              <a:rPr kumimoji="1" lang="zh-CN" altLang="en-US" sz="2800"/>
              <a:t>作传的“万分的困难”包括哪些方面？</a:t>
            </a:r>
            <a:endParaRPr kumimoji="1" lang="en-US" altLang="zh-CN" sz="2800"/>
          </a:p>
          <a:p>
            <a:pPr marL="0" indent="0">
              <a:buNone/>
            </a:pPr>
            <a:r>
              <a:rPr kumimoji="1" lang="en-US" altLang="zh-CN">
                <a:solidFill>
                  <a:srgbClr val="FFFF00"/>
                </a:solidFill>
              </a:rPr>
              <a:t>①</a:t>
            </a:r>
            <a:r>
              <a:rPr kumimoji="1" lang="zh-CN" altLang="en-US">
                <a:solidFill>
                  <a:srgbClr val="FFFF00"/>
                </a:solidFill>
              </a:rPr>
              <a:t>给普通人作传打破了立传的传统，阿</a:t>
            </a:r>
            <a:r>
              <a:rPr kumimoji="1" lang="en-US" altLang="zh-CN">
                <a:solidFill>
                  <a:srgbClr val="FFFF00"/>
                </a:solidFill>
              </a:rPr>
              <a:t>Q</a:t>
            </a:r>
            <a:r>
              <a:rPr kumimoji="1" lang="zh-CN" altLang="en-US">
                <a:solidFill>
                  <a:srgbClr val="FFFF00"/>
                </a:solidFill>
              </a:rPr>
              <a:t>不是了不起的人物，没有恰切的名目；</a:t>
            </a:r>
            <a:endParaRPr kumimoji="1" lang="en-US" altLang="zh-CN">
              <a:solidFill>
                <a:srgbClr val="FFFF00"/>
              </a:solidFill>
            </a:endParaRPr>
          </a:p>
          <a:p>
            <a:pPr>
              <a:lnSpc>
                <a:spcPct val="80000"/>
              </a:lnSpc>
            </a:pPr>
            <a:r>
              <a:rPr lang="zh-CN" altLang="en-US" b="1">
                <a:latin typeface="FangSong" panose="02010609060101010101" pitchFamily="49" charset="-122"/>
                <a:ea typeface="FangSong" panose="02010609060101010101" pitchFamily="49" charset="-122"/>
              </a:rPr>
              <a:t>本传：记载一人的生平事迹及其著作等。包括列于家谱的“家传”和列于史书的“史传”。</a:t>
            </a:r>
          </a:p>
          <a:p>
            <a:pPr>
              <a:lnSpc>
                <a:spcPct val="80000"/>
              </a:lnSpc>
            </a:pPr>
            <a:r>
              <a:rPr lang="zh-CN" altLang="en-US" b="1">
                <a:latin typeface="FangSong" panose="02010609060101010101" pitchFamily="49" charset="-122"/>
                <a:ea typeface="FangSong" panose="02010609060101010101" pitchFamily="49" charset="-122"/>
              </a:rPr>
              <a:t>别传：与“本传”相对。多记载一人的逸闻轶事，可补充本传的不足。如</a:t>
            </a:r>
            <a:r>
              <a:rPr lang="en-US" altLang="zh-CN" b="1">
                <a:latin typeface="FangSong" panose="02010609060101010101" pitchFamily="49" charset="-122"/>
                <a:ea typeface="FangSong" panose="02010609060101010101" pitchFamily="49" charset="-122"/>
              </a:rPr>
              <a:t>《</a:t>
            </a:r>
            <a:r>
              <a:rPr lang="zh-CN" altLang="en-US" b="1">
                <a:latin typeface="FangSong" panose="02010609060101010101" pitchFamily="49" charset="-122"/>
                <a:ea typeface="FangSong" panose="02010609060101010101" pitchFamily="49" charset="-122"/>
              </a:rPr>
              <a:t>后汉书</a:t>
            </a:r>
            <a:r>
              <a:rPr lang="en-US" altLang="zh-CN" b="1">
                <a:latin typeface="FangSong" panose="02010609060101010101" pitchFamily="49" charset="-122"/>
                <a:ea typeface="FangSong" panose="02010609060101010101" pitchFamily="49" charset="-122"/>
              </a:rPr>
              <a:t>·</a:t>
            </a:r>
            <a:r>
              <a:rPr lang="zh-CN" altLang="en-US" b="1">
                <a:latin typeface="FangSong" panose="02010609060101010101" pitchFamily="49" charset="-122"/>
                <a:ea typeface="FangSong" panose="02010609060101010101" pitchFamily="49" charset="-122"/>
              </a:rPr>
              <a:t>董卓传</a:t>
            </a:r>
            <a:r>
              <a:rPr lang="en-US" altLang="zh-CN" b="1">
                <a:latin typeface="FangSong" panose="02010609060101010101" pitchFamily="49" charset="-122"/>
                <a:ea typeface="FangSong" panose="02010609060101010101" pitchFamily="49" charset="-122"/>
              </a:rPr>
              <a:t>》</a:t>
            </a:r>
            <a:r>
              <a:rPr lang="zh-CN" altLang="en-US" b="1">
                <a:latin typeface="FangSong" panose="02010609060101010101" pitchFamily="49" charset="-122"/>
                <a:ea typeface="FangSong" panose="02010609060101010101" pitchFamily="49" charset="-122"/>
              </a:rPr>
              <a:t>注引</a:t>
            </a:r>
            <a:r>
              <a:rPr lang="en-US" altLang="zh-CN" b="1">
                <a:latin typeface="FangSong" panose="02010609060101010101" pitchFamily="49" charset="-122"/>
                <a:ea typeface="FangSong" panose="02010609060101010101" pitchFamily="49" charset="-122"/>
              </a:rPr>
              <a:t>《</a:t>
            </a:r>
            <a:r>
              <a:rPr lang="zh-CN" altLang="en-US" b="1">
                <a:latin typeface="FangSong" panose="02010609060101010101" pitchFamily="49" charset="-122"/>
                <a:ea typeface="FangSong" panose="02010609060101010101" pitchFamily="49" charset="-122"/>
              </a:rPr>
              <a:t>董卓别传</a:t>
            </a:r>
            <a:r>
              <a:rPr lang="en-US" altLang="zh-CN" b="1">
                <a:latin typeface="FangSong" panose="02010609060101010101" pitchFamily="49" charset="-122"/>
                <a:ea typeface="FangSong" panose="02010609060101010101" pitchFamily="49" charset="-122"/>
              </a:rPr>
              <a:t>》</a:t>
            </a:r>
            <a:r>
              <a:rPr lang="zh-CN" altLang="en-US" b="1">
                <a:latin typeface="FangSong" panose="02010609060101010101" pitchFamily="49" charset="-122"/>
                <a:ea typeface="FangSong" panose="02010609060101010101" pitchFamily="49" charset="-122"/>
              </a:rPr>
              <a:t>、</a:t>
            </a:r>
            <a:r>
              <a:rPr lang="en-US" altLang="zh-CN" b="1">
                <a:latin typeface="FangSong" panose="02010609060101010101" pitchFamily="49" charset="-122"/>
                <a:ea typeface="FangSong" panose="02010609060101010101" pitchFamily="49" charset="-122"/>
              </a:rPr>
              <a:t>《</a:t>
            </a:r>
            <a:r>
              <a:rPr lang="zh-CN" altLang="en-US" b="1">
                <a:latin typeface="FangSong" panose="02010609060101010101" pitchFamily="49" charset="-122"/>
                <a:ea typeface="FangSong" panose="02010609060101010101" pitchFamily="49" charset="-122"/>
              </a:rPr>
              <a:t>三国志</a:t>
            </a:r>
            <a:r>
              <a:rPr lang="en-US" altLang="zh-CN" b="1">
                <a:latin typeface="FangSong" panose="02010609060101010101" pitchFamily="49" charset="-122"/>
                <a:ea typeface="FangSong" panose="02010609060101010101" pitchFamily="49" charset="-122"/>
              </a:rPr>
              <a:t>·</a:t>
            </a:r>
            <a:r>
              <a:rPr lang="zh-CN" altLang="en-US" b="1">
                <a:latin typeface="FangSong" panose="02010609060101010101" pitchFamily="49" charset="-122"/>
                <a:ea typeface="FangSong" panose="02010609060101010101" pitchFamily="49" charset="-122"/>
              </a:rPr>
              <a:t>蜀</a:t>
            </a:r>
            <a:r>
              <a:rPr lang="en-US" altLang="zh-CN" b="1">
                <a:latin typeface="FangSong" panose="02010609060101010101" pitchFamily="49" charset="-122"/>
                <a:ea typeface="FangSong" panose="02010609060101010101" pitchFamily="49" charset="-122"/>
              </a:rPr>
              <a:t>·</a:t>
            </a:r>
            <a:r>
              <a:rPr lang="zh-CN" altLang="en-US" b="1">
                <a:latin typeface="FangSong" panose="02010609060101010101" pitchFamily="49" charset="-122"/>
                <a:ea typeface="FangSong" panose="02010609060101010101" pitchFamily="49" charset="-122"/>
              </a:rPr>
              <a:t>赵云传</a:t>
            </a:r>
            <a:r>
              <a:rPr lang="en-US" altLang="zh-CN" b="1">
                <a:latin typeface="FangSong" panose="02010609060101010101" pitchFamily="49" charset="-122"/>
                <a:ea typeface="FangSong" panose="02010609060101010101" pitchFamily="49" charset="-122"/>
              </a:rPr>
              <a:t>》</a:t>
            </a:r>
            <a:r>
              <a:rPr lang="zh-CN" altLang="en-US" b="1">
                <a:latin typeface="FangSong" panose="02010609060101010101" pitchFamily="49" charset="-122"/>
                <a:ea typeface="FangSong" panose="02010609060101010101" pitchFamily="49" charset="-122"/>
              </a:rPr>
              <a:t>注引</a:t>
            </a:r>
            <a:r>
              <a:rPr lang="en-US" altLang="zh-CN" b="1">
                <a:latin typeface="FangSong" panose="02010609060101010101" pitchFamily="49" charset="-122"/>
                <a:ea typeface="FangSong" panose="02010609060101010101" pitchFamily="49" charset="-122"/>
              </a:rPr>
              <a:t>《</a:t>
            </a:r>
            <a:r>
              <a:rPr lang="zh-CN" altLang="en-US" b="1">
                <a:latin typeface="FangSong" panose="02010609060101010101" pitchFamily="49" charset="-122"/>
                <a:ea typeface="FangSong" panose="02010609060101010101" pitchFamily="49" charset="-122"/>
              </a:rPr>
              <a:t>赵云别传</a:t>
            </a:r>
            <a:r>
              <a:rPr lang="en-US" altLang="zh-CN" b="1">
                <a:latin typeface="FangSong" panose="02010609060101010101" pitchFamily="49" charset="-122"/>
                <a:ea typeface="FangSong" panose="02010609060101010101" pitchFamily="49" charset="-122"/>
              </a:rPr>
              <a:t>》</a:t>
            </a:r>
            <a:r>
              <a:rPr lang="zh-CN" altLang="en-US" b="1">
                <a:latin typeface="FangSong" panose="02010609060101010101" pitchFamily="49" charset="-122"/>
                <a:ea typeface="FangSong" panose="02010609060101010101" pitchFamily="49" charset="-122"/>
              </a:rPr>
              <a:t>等。</a:t>
            </a:r>
            <a:endParaRPr lang="en-US" altLang="zh-CN" b="1">
              <a:latin typeface="FangSong" panose="02010609060101010101" pitchFamily="49" charset="-122"/>
              <a:ea typeface="FangSong" panose="02010609060101010101" pitchFamily="49" charset="-122"/>
            </a:endParaRPr>
          </a:p>
          <a:p>
            <a:pPr>
              <a:lnSpc>
                <a:spcPct val="80000"/>
              </a:lnSpc>
            </a:pPr>
            <a:r>
              <a:rPr lang="zh-CN" altLang="en-US" b="1">
                <a:latin typeface="FangSong" panose="02010609060101010101" pitchFamily="49" charset="-122"/>
                <a:ea typeface="FangSong" panose="02010609060101010101" pitchFamily="49" charset="-122"/>
              </a:rPr>
              <a:t>外传</a:t>
            </a:r>
            <a:r>
              <a:rPr lang="en-US" altLang="zh-CN" b="1">
                <a:latin typeface="FangSong" panose="02010609060101010101" pitchFamily="49" charset="-122"/>
                <a:ea typeface="FangSong" panose="02010609060101010101" pitchFamily="49" charset="-122"/>
              </a:rPr>
              <a:t>:</a:t>
            </a:r>
            <a:r>
              <a:rPr lang="zh-CN" altLang="en-US" b="1">
                <a:latin typeface="FangSong" panose="02010609060101010101" pitchFamily="49" charset="-122"/>
                <a:ea typeface="FangSong" panose="02010609060101010101" pitchFamily="49" charset="-122"/>
              </a:rPr>
              <a:t>于正史外另为作传，记其遗闻逸事，都叫外传。如</a:t>
            </a:r>
            <a:r>
              <a:rPr lang="en-US" altLang="zh-CN" b="1">
                <a:latin typeface="FangSong" panose="02010609060101010101" pitchFamily="49" charset="-122"/>
                <a:ea typeface="FangSong" panose="02010609060101010101" pitchFamily="49" charset="-122"/>
              </a:rPr>
              <a:t>《</a:t>
            </a:r>
            <a:r>
              <a:rPr lang="zh-CN" altLang="en-US" b="1">
                <a:latin typeface="FangSong" panose="02010609060101010101" pitchFamily="49" charset="-122"/>
                <a:ea typeface="FangSong" panose="02010609060101010101" pitchFamily="49" charset="-122"/>
              </a:rPr>
              <a:t>汉武外传</a:t>
            </a:r>
            <a:r>
              <a:rPr lang="en-US" altLang="zh-CN" b="1">
                <a:latin typeface="FangSong" panose="02010609060101010101" pitchFamily="49" charset="-122"/>
                <a:ea typeface="FangSong" panose="02010609060101010101" pitchFamily="49" charset="-122"/>
              </a:rPr>
              <a:t>》</a:t>
            </a:r>
            <a:r>
              <a:rPr lang="zh-CN" altLang="en-US" b="1">
                <a:latin typeface="FangSong" panose="02010609060101010101" pitchFamily="49" charset="-122"/>
                <a:ea typeface="FangSong" panose="02010609060101010101" pitchFamily="49" charset="-122"/>
              </a:rPr>
              <a:t>、</a:t>
            </a:r>
            <a:r>
              <a:rPr lang="en-US" altLang="zh-CN" b="1">
                <a:latin typeface="FangSong" panose="02010609060101010101" pitchFamily="49" charset="-122"/>
                <a:ea typeface="FangSong" panose="02010609060101010101" pitchFamily="49" charset="-122"/>
              </a:rPr>
              <a:t>《</a:t>
            </a:r>
            <a:r>
              <a:rPr lang="zh-CN" altLang="en-US" b="1">
                <a:latin typeface="FangSong" panose="02010609060101010101" pitchFamily="49" charset="-122"/>
                <a:ea typeface="FangSong" panose="02010609060101010101" pitchFamily="49" charset="-122"/>
              </a:rPr>
              <a:t>飞燕外传</a:t>
            </a:r>
            <a:r>
              <a:rPr lang="en-US" altLang="zh-CN" b="1">
                <a:latin typeface="FangSong" panose="02010609060101010101" pitchFamily="49" charset="-122"/>
                <a:ea typeface="FangSong" panose="02010609060101010101" pitchFamily="49" charset="-122"/>
              </a:rPr>
              <a:t>》</a:t>
            </a:r>
            <a:r>
              <a:rPr lang="zh-CN" altLang="en-US" b="1">
                <a:latin typeface="FangSong" panose="02010609060101010101" pitchFamily="49" charset="-122"/>
                <a:ea typeface="FangSong" panose="02010609060101010101" pitchFamily="49" charset="-122"/>
              </a:rPr>
              <a:t>等。</a:t>
            </a:r>
          </a:p>
          <a:p>
            <a:pPr marL="0" indent="0">
              <a:buNone/>
            </a:pPr>
            <a:r>
              <a:rPr kumimoji="1" lang="en-US" altLang="zh-CN">
                <a:solidFill>
                  <a:srgbClr val="FFFF00"/>
                </a:solidFill>
              </a:rPr>
              <a:t>②</a:t>
            </a:r>
            <a:r>
              <a:rPr kumimoji="1" lang="zh-CN" altLang="en-US">
                <a:solidFill>
                  <a:srgbClr val="FFFF00"/>
                </a:solidFill>
              </a:rPr>
              <a:t>立传的通例需要介绍传主的姓氏，而“我”不知道阿</a:t>
            </a:r>
            <a:r>
              <a:rPr kumimoji="1" lang="en-US" altLang="zh-CN">
                <a:solidFill>
                  <a:srgbClr val="FFFF00"/>
                </a:solidFill>
              </a:rPr>
              <a:t>Q</a:t>
            </a:r>
            <a:r>
              <a:rPr kumimoji="1" lang="zh-CN" altLang="en-US">
                <a:solidFill>
                  <a:srgbClr val="FFFF00"/>
                </a:solidFill>
              </a:rPr>
              <a:t>姓什么。</a:t>
            </a:r>
            <a:endParaRPr kumimoji="1" lang="en-US" altLang="zh-CN">
              <a:solidFill>
                <a:srgbClr val="FFFF00"/>
              </a:solidFill>
            </a:endParaRPr>
          </a:p>
          <a:p>
            <a:pPr marL="0" indent="0">
              <a:buNone/>
            </a:pPr>
            <a:r>
              <a:rPr kumimoji="1" lang="en-US" altLang="zh-CN">
                <a:solidFill>
                  <a:srgbClr val="FFFF00"/>
                </a:solidFill>
              </a:rPr>
              <a:t>③</a:t>
            </a:r>
            <a:r>
              <a:rPr kumimoji="1" lang="zh-CN" altLang="en-US">
                <a:solidFill>
                  <a:srgbClr val="FFFF00"/>
                </a:solidFill>
              </a:rPr>
              <a:t>“我”不知道阿</a:t>
            </a:r>
            <a:r>
              <a:rPr kumimoji="1" lang="en-US" altLang="zh-CN">
                <a:solidFill>
                  <a:srgbClr val="FFFF00"/>
                </a:solidFill>
              </a:rPr>
              <a:t>Q</a:t>
            </a:r>
            <a:r>
              <a:rPr kumimoji="1" lang="zh-CN" altLang="en-US">
                <a:solidFill>
                  <a:srgbClr val="FFFF00"/>
                </a:solidFill>
              </a:rPr>
              <a:t>的名字是怎么写的。</a:t>
            </a:r>
            <a:endParaRPr kumimoji="1" lang="en-US" altLang="zh-CN">
              <a:solidFill>
                <a:srgbClr val="FFFF00"/>
              </a:solidFill>
            </a:endParaRPr>
          </a:p>
          <a:p>
            <a:pPr marL="0" indent="0">
              <a:buNone/>
            </a:pPr>
            <a:r>
              <a:rPr kumimoji="1" lang="en-US" altLang="zh-CN">
                <a:solidFill>
                  <a:srgbClr val="FFFF00"/>
                </a:solidFill>
              </a:rPr>
              <a:t>④</a:t>
            </a:r>
            <a:r>
              <a:rPr kumimoji="1" lang="zh-CN" altLang="en-US">
                <a:solidFill>
                  <a:srgbClr val="FFFF00"/>
                </a:solidFill>
              </a:rPr>
              <a:t>“我”不知道阿</a:t>
            </a:r>
            <a:r>
              <a:rPr kumimoji="1" lang="en-US" altLang="zh-CN">
                <a:solidFill>
                  <a:srgbClr val="FFFF00"/>
                </a:solidFill>
              </a:rPr>
              <a:t>Q</a:t>
            </a:r>
            <a:r>
              <a:rPr kumimoji="1" lang="zh-CN" altLang="en-US">
                <a:solidFill>
                  <a:srgbClr val="FFFF00"/>
                </a:solidFill>
              </a:rPr>
              <a:t>的籍贯。</a:t>
            </a:r>
            <a:endParaRPr kumimoji="1" lang="en-US" altLang="zh-CN">
              <a:solidFill>
                <a:srgbClr val="FFFF00"/>
              </a:solidFill>
            </a:endParaRPr>
          </a:p>
        </p:txBody>
      </p:sp>
    </p:spTree>
    <p:extLst>
      <p:ext uri="{BB962C8B-B14F-4D97-AF65-F5344CB8AC3E}">
        <p14:creationId xmlns:p14="http://schemas.microsoft.com/office/powerpoint/2010/main" val="1364183679"/>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209CD8A4-E953-D747-A1E1-2E90194DBCBE}"/>
              </a:ext>
            </a:extLst>
          </p:cNvPr>
          <p:cNvSpPr>
            <a:spLocks noGrp="1"/>
          </p:cNvSpPr>
          <p:nvPr>
            <p:ph type="title"/>
          </p:nvPr>
        </p:nvSpPr>
        <p:spPr/>
        <p:txBody>
          <a:bodyPr/>
          <a:lstStyle/>
          <a:p>
            <a:r>
              <a:rPr kumimoji="1" lang="zh-CN" altLang="en-US"/>
              <a:t>关于阿</a:t>
            </a:r>
            <a:r>
              <a:rPr kumimoji="1" lang="en-US" altLang="zh-CN"/>
              <a:t>Q</a:t>
            </a:r>
            <a:r>
              <a:rPr kumimoji="1" lang="zh-CN" altLang="en-US"/>
              <a:t>姓氏的线索</a:t>
            </a:r>
          </a:p>
        </p:txBody>
      </p:sp>
      <p:sp>
        <p:nvSpPr>
          <p:cNvPr id="3" name="内容占位符 2">
            <a:extLst>
              <a:ext uri="{FF2B5EF4-FFF2-40B4-BE49-F238E27FC236}">
                <a16:creationId xmlns:a16="http://schemas.microsoft.com/office/drawing/2014/main" id="{63D6157D-F326-2742-A295-F193F9EEB533}"/>
              </a:ext>
            </a:extLst>
          </p:cNvPr>
          <p:cNvSpPr>
            <a:spLocks noGrp="1"/>
          </p:cNvSpPr>
          <p:nvPr>
            <p:ph idx="1"/>
          </p:nvPr>
        </p:nvSpPr>
        <p:spPr>
          <a:xfrm>
            <a:off x="940905" y="1403561"/>
            <a:ext cx="9846365" cy="5116508"/>
          </a:xfrm>
        </p:spPr>
        <p:txBody>
          <a:bodyPr/>
          <a:lstStyle/>
          <a:p>
            <a:pPr marL="0" indent="457200">
              <a:buNone/>
            </a:pPr>
            <a:r>
              <a:rPr lang="zh-CN" altLang="en-US">
                <a:latin typeface="KaiTi" panose="02010609060101010101" pitchFamily="49" charset="-122"/>
                <a:ea typeface="KaiTi" panose="02010609060101010101" pitchFamily="49" charset="-122"/>
              </a:rPr>
              <a:t>有一回，他似乎是姓赵，但第二日便模糊了。那是赵太爷的儿子进了秀才的时候，锣声镗</a:t>
            </a:r>
            <a:r>
              <a:rPr lang="zh-CN" altLang="en-US">
                <a:latin typeface="SimSun" panose="02010600030101010101" pitchFamily="2" charset="-122"/>
                <a:ea typeface="SimSun" panose="02010600030101010101" pitchFamily="2" charset="-122"/>
              </a:rPr>
              <a:t>（</a:t>
            </a:r>
            <a:r>
              <a:rPr lang="en-US" altLang="zh-CN" err="1">
                <a:latin typeface="SimSun" panose="02010600030101010101" pitchFamily="2" charset="-122"/>
                <a:ea typeface="SimSun" panose="02010600030101010101" pitchFamily="2" charset="-122"/>
              </a:rPr>
              <a:t>tāng</a:t>
            </a:r>
            <a:r>
              <a:rPr lang="zh-CN" altLang="en-US"/>
              <a:t>）</a:t>
            </a:r>
            <a:r>
              <a:rPr lang="zh-CN" altLang="en-US">
                <a:latin typeface="KaiTi" panose="02010609060101010101" pitchFamily="49" charset="-122"/>
                <a:ea typeface="KaiTi" panose="02010609060101010101" pitchFamily="49" charset="-122"/>
              </a:rPr>
              <a:t>镗的报到村里来，阿Ｑ正喝了两碗黄酒，便手舞足蹈的说，这于他也很光采，因为</a:t>
            </a:r>
            <a:r>
              <a:rPr lang="zh-CN" altLang="en-US">
                <a:solidFill>
                  <a:srgbClr val="FFFF00"/>
                </a:solidFill>
                <a:latin typeface="KaiTi" panose="02010609060101010101" pitchFamily="49" charset="-122"/>
                <a:ea typeface="KaiTi" panose="02010609060101010101" pitchFamily="49" charset="-122"/>
              </a:rPr>
              <a:t>他和赵太爷原来是本家，细细的排起来他还比秀才长三辈呢。</a:t>
            </a:r>
            <a:r>
              <a:rPr lang="zh-CN" altLang="en-US">
                <a:latin typeface="KaiTi" panose="02010609060101010101" pitchFamily="49" charset="-122"/>
                <a:ea typeface="KaiTi" panose="02010609060101010101" pitchFamily="49" charset="-122"/>
              </a:rPr>
              <a:t>其时几个旁听人</a:t>
            </a:r>
            <a:r>
              <a:rPr lang="zh-CN" altLang="en-US">
                <a:solidFill>
                  <a:srgbClr val="FFFF00"/>
                </a:solidFill>
                <a:latin typeface="KaiTi" panose="02010609060101010101" pitchFamily="49" charset="-122"/>
                <a:ea typeface="KaiTi" panose="02010609060101010101" pitchFamily="49" charset="-122"/>
              </a:rPr>
              <a:t>倒也肃然的有些起敬</a:t>
            </a:r>
            <a:r>
              <a:rPr lang="zh-CN" altLang="en-US">
                <a:latin typeface="KaiTi" panose="02010609060101010101" pitchFamily="49" charset="-122"/>
                <a:ea typeface="KaiTi" panose="02010609060101010101" pitchFamily="49" charset="-122"/>
              </a:rPr>
              <a:t>了。那知道第二天，地保便叫阿Ｑ</a:t>
            </a:r>
            <a:r>
              <a:rPr lang="zh-CN" altLang="en-US">
                <a:solidFill>
                  <a:srgbClr val="FFFF00"/>
                </a:solidFill>
                <a:latin typeface="KaiTi" panose="02010609060101010101" pitchFamily="49" charset="-122"/>
                <a:ea typeface="KaiTi" panose="02010609060101010101" pitchFamily="49" charset="-122"/>
              </a:rPr>
              <a:t>到赵太爷家里去</a:t>
            </a:r>
            <a:r>
              <a:rPr lang="zh-CN" altLang="en-US">
                <a:latin typeface="KaiTi" panose="02010609060101010101" pitchFamily="49" charset="-122"/>
                <a:ea typeface="KaiTi" panose="02010609060101010101" pitchFamily="49" charset="-122"/>
              </a:rPr>
              <a:t>；太爷一见，满脸</a:t>
            </a:r>
            <a:r>
              <a:rPr lang="zh-CN" altLang="en-US">
                <a:solidFill>
                  <a:srgbClr val="FFFF00"/>
                </a:solidFill>
                <a:latin typeface="KaiTi" panose="02010609060101010101" pitchFamily="49" charset="-122"/>
                <a:ea typeface="KaiTi" panose="02010609060101010101" pitchFamily="49" charset="-122"/>
              </a:rPr>
              <a:t>溅朱</a:t>
            </a:r>
            <a:r>
              <a:rPr lang="zh-CN" altLang="en-US">
                <a:latin typeface="KaiTi" panose="02010609060101010101" pitchFamily="49" charset="-122"/>
                <a:ea typeface="KaiTi" panose="02010609060101010101" pitchFamily="49" charset="-122"/>
              </a:rPr>
              <a:t>，</a:t>
            </a:r>
            <a:r>
              <a:rPr lang="zh-CN" altLang="en-US">
                <a:solidFill>
                  <a:srgbClr val="FFFF00"/>
                </a:solidFill>
                <a:latin typeface="KaiTi" panose="02010609060101010101" pitchFamily="49" charset="-122"/>
                <a:ea typeface="KaiTi" panose="02010609060101010101" pitchFamily="49" charset="-122"/>
              </a:rPr>
              <a:t>喝</a:t>
            </a:r>
            <a:r>
              <a:rPr lang="zh-CN" altLang="en-US">
                <a:latin typeface="KaiTi" panose="02010609060101010101" pitchFamily="49" charset="-122"/>
                <a:ea typeface="KaiTi" panose="02010609060101010101" pitchFamily="49" charset="-122"/>
              </a:rPr>
              <a:t>道：</a:t>
            </a:r>
            <a:br>
              <a:rPr lang="zh-CN" altLang="en-US">
                <a:latin typeface="KaiTi" panose="02010609060101010101" pitchFamily="49" charset="-122"/>
                <a:ea typeface="KaiTi" panose="02010609060101010101" pitchFamily="49" charset="-122"/>
              </a:rPr>
            </a:br>
            <a:r>
              <a:rPr lang="zh-CN" altLang="en-US">
                <a:latin typeface="KaiTi" panose="02010609060101010101" pitchFamily="49" charset="-122"/>
                <a:ea typeface="KaiTi" panose="02010609060101010101" pitchFamily="49" charset="-122"/>
              </a:rPr>
              <a:t>   “阿Ｑ，你这浑小子！你说我是你的本家么？”</a:t>
            </a:r>
            <a:br>
              <a:rPr lang="zh-CN" altLang="en-US">
                <a:latin typeface="KaiTi" panose="02010609060101010101" pitchFamily="49" charset="-122"/>
                <a:ea typeface="KaiTi" panose="02010609060101010101" pitchFamily="49" charset="-122"/>
              </a:rPr>
            </a:br>
            <a:r>
              <a:rPr lang="zh-CN" altLang="en-US">
                <a:latin typeface="KaiTi" panose="02010609060101010101" pitchFamily="49" charset="-122"/>
                <a:ea typeface="KaiTi" panose="02010609060101010101" pitchFamily="49" charset="-122"/>
              </a:rPr>
              <a:t>    阿Ｑ</a:t>
            </a:r>
            <a:r>
              <a:rPr lang="zh-CN" altLang="en-US">
                <a:solidFill>
                  <a:srgbClr val="FFFF00"/>
                </a:solidFill>
                <a:latin typeface="KaiTi" panose="02010609060101010101" pitchFamily="49" charset="-122"/>
                <a:ea typeface="KaiTi" panose="02010609060101010101" pitchFamily="49" charset="-122"/>
              </a:rPr>
              <a:t>不开口</a:t>
            </a:r>
            <a:r>
              <a:rPr lang="zh-CN" altLang="en-US">
                <a:latin typeface="KaiTi" panose="02010609060101010101" pitchFamily="49" charset="-122"/>
                <a:ea typeface="KaiTi" panose="02010609060101010101" pitchFamily="49" charset="-122"/>
              </a:rPr>
              <a:t>。</a:t>
            </a:r>
            <a:br>
              <a:rPr lang="zh-CN" altLang="en-US">
                <a:latin typeface="KaiTi" panose="02010609060101010101" pitchFamily="49" charset="-122"/>
                <a:ea typeface="KaiTi" panose="02010609060101010101" pitchFamily="49" charset="-122"/>
              </a:rPr>
            </a:br>
            <a:r>
              <a:rPr lang="zh-CN" altLang="en-US">
                <a:latin typeface="KaiTi" panose="02010609060101010101" pitchFamily="49" charset="-122"/>
                <a:ea typeface="KaiTi" panose="02010609060101010101" pitchFamily="49" charset="-122"/>
              </a:rPr>
              <a:t>    赵太爷愈看愈生气了，</a:t>
            </a:r>
            <a:r>
              <a:rPr lang="zh-CN" altLang="en-US">
                <a:solidFill>
                  <a:srgbClr val="FFFF00"/>
                </a:solidFill>
                <a:latin typeface="KaiTi" panose="02010609060101010101" pitchFamily="49" charset="-122"/>
                <a:ea typeface="KaiTi" panose="02010609060101010101" pitchFamily="49" charset="-122"/>
              </a:rPr>
              <a:t>抢进</a:t>
            </a:r>
            <a:r>
              <a:rPr lang="zh-CN" altLang="en-US">
                <a:latin typeface="KaiTi" panose="02010609060101010101" pitchFamily="49" charset="-122"/>
                <a:ea typeface="KaiTi" panose="02010609060101010101" pitchFamily="49" charset="-122"/>
              </a:rPr>
              <a:t>几步说：</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你敢胡说！我怎么会有你这样的本家？你姓赵么？</a:t>
            </a:r>
            <a:r>
              <a:rPr lang="en-US" altLang="zh-CN">
                <a:latin typeface="KaiTi" panose="02010609060101010101" pitchFamily="49" charset="-122"/>
                <a:ea typeface="KaiTi" panose="02010609060101010101" pitchFamily="49" charset="-122"/>
              </a:rPr>
              <a:t>”</a:t>
            </a:r>
            <a:br>
              <a:rPr lang="zh-CN" altLang="en-US">
                <a:latin typeface="KaiTi" panose="02010609060101010101" pitchFamily="49" charset="-122"/>
                <a:ea typeface="KaiTi" panose="02010609060101010101" pitchFamily="49" charset="-122"/>
              </a:rPr>
            </a:br>
            <a:r>
              <a:rPr lang="zh-CN" altLang="en-US">
                <a:latin typeface="KaiTi" panose="02010609060101010101" pitchFamily="49" charset="-122"/>
                <a:ea typeface="KaiTi" panose="02010609060101010101" pitchFamily="49" charset="-122"/>
              </a:rPr>
              <a:t>    阿Ｑ</a:t>
            </a:r>
            <a:r>
              <a:rPr lang="zh-CN" altLang="en-US">
                <a:solidFill>
                  <a:srgbClr val="FFFF00"/>
                </a:solidFill>
                <a:latin typeface="KaiTi" panose="02010609060101010101" pitchFamily="49" charset="-122"/>
                <a:ea typeface="KaiTi" panose="02010609060101010101" pitchFamily="49" charset="-122"/>
              </a:rPr>
              <a:t>不开口</a:t>
            </a:r>
            <a:r>
              <a:rPr lang="zh-CN" altLang="en-US">
                <a:latin typeface="KaiTi" panose="02010609060101010101" pitchFamily="49" charset="-122"/>
                <a:ea typeface="KaiTi" panose="02010609060101010101" pitchFamily="49" charset="-122"/>
              </a:rPr>
              <a:t>，想往后退了；赵太爷</a:t>
            </a:r>
            <a:r>
              <a:rPr lang="zh-CN" altLang="en-US">
                <a:solidFill>
                  <a:srgbClr val="FFFF00"/>
                </a:solidFill>
                <a:latin typeface="KaiTi" panose="02010609060101010101" pitchFamily="49" charset="-122"/>
                <a:ea typeface="KaiTi" panose="02010609060101010101" pitchFamily="49" charset="-122"/>
              </a:rPr>
              <a:t>跳过去</a:t>
            </a:r>
            <a:r>
              <a:rPr lang="zh-CN" altLang="en-US">
                <a:latin typeface="KaiTi" panose="02010609060101010101" pitchFamily="49" charset="-122"/>
                <a:ea typeface="KaiTi" panose="02010609060101010101" pitchFamily="49" charset="-122"/>
              </a:rPr>
              <a:t>，给了他一个嘴巴。</a:t>
            </a:r>
            <a:br>
              <a:rPr lang="zh-CN" altLang="en-US">
                <a:latin typeface="KaiTi" panose="02010609060101010101" pitchFamily="49" charset="-122"/>
                <a:ea typeface="KaiTi" panose="02010609060101010101" pitchFamily="49" charset="-122"/>
              </a:rPr>
            </a:br>
            <a:r>
              <a:rPr lang="zh-CN" altLang="en-US">
                <a:latin typeface="KaiTi" panose="02010609060101010101" pitchFamily="49" charset="-122"/>
                <a:ea typeface="KaiTi" panose="02010609060101010101" pitchFamily="49" charset="-122"/>
              </a:rPr>
              <a:t>    “你怎么会姓赵！</a:t>
            </a:r>
            <a:r>
              <a:rPr lang="en-US" altLang="zh-CN">
                <a:latin typeface="KaiTi" panose="02010609060101010101" pitchFamily="49" charset="-122"/>
                <a:ea typeface="KaiTi" panose="02010609060101010101" pitchFamily="49" charset="-122"/>
              </a:rPr>
              <a:t>——</a:t>
            </a:r>
            <a:r>
              <a:rPr lang="zh-CN" altLang="en-US">
                <a:solidFill>
                  <a:srgbClr val="FFFF00"/>
                </a:solidFill>
                <a:highlight>
                  <a:srgbClr val="808000"/>
                </a:highlight>
                <a:latin typeface="KaiTi" panose="02010609060101010101" pitchFamily="49" charset="-122"/>
                <a:ea typeface="KaiTi" panose="02010609060101010101" pitchFamily="49" charset="-122"/>
              </a:rPr>
              <a:t>你那里配姓赵！</a:t>
            </a:r>
            <a:r>
              <a:rPr lang="zh-CN" altLang="en-US">
                <a:latin typeface="KaiTi" panose="02010609060101010101" pitchFamily="49" charset="-122"/>
                <a:ea typeface="KaiTi" panose="02010609060101010101" pitchFamily="49" charset="-122"/>
              </a:rPr>
              <a:t>”</a:t>
            </a:r>
            <a:br>
              <a:rPr lang="zh-CN" altLang="en-US">
                <a:latin typeface="KaiTi" panose="02010609060101010101" pitchFamily="49" charset="-122"/>
                <a:ea typeface="KaiTi" panose="02010609060101010101" pitchFamily="49" charset="-122"/>
              </a:rPr>
            </a:br>
            <a:r>
              <a:rPr lang="zh-CN" altLang="en-US">
                <a:latin typeface="KaiTi" panose="02010609060101010101" pitchFamily="49" charset="-122"/>
                <a:ea typeface="KaiTi" panose="02010609060101010101" pitchFamily="49" charset="-122"/>
              </a:rPr>
              <a:t>    阿Ｑ</a:t>
            </a:r>
            <a:r>
              <a:rPr lang="zh-CN" altLang="en-US">
                <a:solidFill>
                  <a:srgbClr val="FFFF00"/>
                </a:solidFill>
                <a:latin typeface="KaiTi" panose="02010609060101010101" pitchFamily="49" charset="-122"/>
                <a:ea typeface="KaiTi" panose="02010609060101010101" pitchFamily="49" charset="-122"/>
              </a:rPr>
              <a:t>并没有抗辩</a:t>
            </a:r>
            <a:r>
              <a:rPr lang="zh-CN" altLang="en-US">
                <a:latin typeface="KaiTi" panose="02010609060101010101" pitchFamily="49" charset="-122"/>
                <a:ea typeface="KaiTi" panose="02010609060101010101" pitchFamily="49" charset="-122"/>
              </a:rPr>
              <a:t>他确凿姓赵，只用手摸着左颊，和地保退出去了；外面</a:t>
            </a:r>
            <a:r>
              <a:rPr lang="zh-CN" altLang="en-US">
                <a:solidFill>
                  <a:srgbClr val="FFFF00"/>
                </a:solidFill>
                <a:latin typeface="KaiTi" panose="02010609060101010101" pitchFamily="49" charset="-122"/>
                <a:ea typeface="KaiTi" panose="02010609060101010101" pitchFamily="49" charset="-122"/>
              </a:rPr>
              <a:t>又被地保训斥了一番</a:t>
            </a:r>
            <a:r>
              <a:rPr lang="zh-CN" altLang="en-US">
                <a:latin typeface="KaiTi" panose="02010609060101010101" pitchFamily="49" charset="-122"/>
                <a:ea typeface="KaiTi" panose="02010609060101010101" pitchFamily="49" charset="-122"/>
              </a:rPr>
              <a:t>，</a:t>
            </a:r>
            <a:r>
              <a:rPr lang="zh-CN" altLang="en-US">
                <a:solidFill>
                  <a:srgbClr val="FFFF00"/>
                </a:solidFill>
                <a:latin typeface="KaiTi" panose="02010609060101010101" pitchFamily="49" charset="-122"/>
                <a:ea typeface="KaiTi" panose="02010609060101010101" pitchFamily="49" charset="-122"/>
              </a:rPr>
              <a:t>谢</a:t>
            </a:r>
            <a:r>
              <a:rPr lang="zh-CN" altLang="en-US">
                <a:latin typeface="KaiTi" panose="02010609060101010101" pitchFamily="49" charset="-122"/>
                <a:ea typeface="KaiTi" panose="02010609060101010101" pitchFamily="49" charset="-122"/>
              </a:rPr>
              <a:t>了地保二百文酒钱。</a:t>
            </a:r>
            <a:r>
              <a:rPr lang="zh-CN" altLang="en-US">
                <a:solidFill>
                  <a:srgbClr val="FFFF00"/>
                </a:solidFill>
                <a:latin typeface="KaiTi" panose="02010609060101010101" pitchFamily="49" charset="-122"/>
                <a:ea typeface="KaiTi" panose="02010609060101010101" pitchFamily="49" charset="-122"/>
              </a:rPr>
              <a:t>知道的人都说阿Ｑ太荒唐，自己去招打</a:t>
            </a:r>
            <a:r>
              <a:rPr lang="zh-CN" altLang="en-US">
                <a:latin typeface="KaiTi" panose="02010609060101010101" pitchFamily="49" charset="-122"/>
                <a:ea typeface="KaiTi" panose="02010609060101010101" pitchFamily="49" charset="-122"/>
              </a:rPr>
              <a:t>；他大约未必姓赵，</a:t>
            </a:r>
            <a:r>
              <a:rPr lang="zh-CN" altLang="en-US">
                <a:solidFill>
                  <a:srgbClr val="FFFF00"/>
                </a:solidFill>
                <a:latin typeface="KaiTi" panose="02010609060101010101" pitchFamily="49" charset="-122"/>
                <a:ea typeface="KaiTi" panose="02010609060101010101" pitchFamily="49" charset="-122"/>
              </a:rPr>
              <a:t>即使真姓赵，有赵太爷在这里，也不该如此胡说的</a:t>
            </a:r>
            <a:r>
              <a:rPr lang="zh-CN" altLang="en-US">
                <a:latin typeface="KaiTi" panose="02010609060101010101" pitchFamily="49" charset="-122"/>
                <a:ea typeface="KaiTi" panose="02010609060101010101" pitchFamily="49" charset="-122"/>
              </a:rPr>
              <a:t>。此后便再没有人提起他的氏族来，所以我终于不知道阿Ｑ究竟什么姓。</a:t>
            </a:r>
            <a:endParaRPr kumimoji="1" lang="zh-CN" altLang="en-US">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4258751034"/>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内容占位符 5">
            <a:extLst>
              <a:ext uri="{FF2B5EF4-FFF2-40B4-BE49-F238E27FC236}">
                <a16:creationId xmlns:a16="http://schemas.microsoft.com/office/drawing/2014/main" id="{4BDA421A-6EEF-624A-AFA0-B2DCE026BA52}"/>
              </a:ext>
            </a:extLst>
          </p:cNvPr>
          <p:cNvGraphicFramePr>
            <a:graphicFrameLocks noGrp="1"/>
          </p:cNvGraphicFramePr>
          <p:nvPr>
            <p:ph sz="half" idx="1"/>
            <p:extLst>
              <p:ext uri="{D42A27DB-BD31-4B8C-83A1-F6EECF244321}">
                <p14:modId xmlns:p14="http://schemas.microsoft.com/office/powerpoint/2010/main" val="769832263"/>
              </p:ext>
            </p:extLst>
          </p:nvPr>
        </p:nvGraphicFramePr>
        <p:xfrm>
          <a:off x="1451484" y="1442796"/>
          <a:ext cx="9289032" cy="4608514"/>
        </p:xfrm>
        <a:graphic>
          <a:graphicData uri="http://schemas.openxmlformats.org/drawingml/2006/table">
            <a:tbl>
              <a:tblPr firstRow="1" firstCol="1" bandRow="1">
                <a:tableStyleId>{00A15C55-8517-42AA-B614-E9B94910E393}</a:tableStyleId>
              </a:tblPr>
              <a:tblGrid>
                <a:gridCol w="1872208">
                  <a:extLst>
                    <a:ext uri="{9D8B030D-6E8A-4147-A177-3AD203B41FA5}">
                      <a16:colId xmlns:a16="http://schemas.microsoft.com/office/drawing/2014/main" val="20000"/>
                    </a:ext>
                  </a:extLst>
                </a:gridCol>
                <a:gridCol w="7416824">
                  <a:extLst>
                    <a:ext uri="{9D8B030D-6E8A-4147-A177-3AD203B41FA5}">
                      <a16:colId xmlns:a16="http://schemas.microsoft.com/office/drawing/2014/main" val="20001"/>
                    </a:ext>
                  </a:extLst>
                </a:gridCol>
              </a:tblGrid>
              <a:tr h="545252">
                <a:tc>
                  <a:txBody>
                    <a:bodyPr vert="horz" wrap="square"/>
                    <a:lstStyle/>
                    <a:p>
                      <a:pPr indent="266700" algn="ctr">
                        <a:lnSpc>
                          <a:spcPct val="150000"/>
                        </a:lnSpc>
                        <a:spcAft>
                          <a:spcPct val="0"/>
                        </a:spcAft>
                      </a:pPr>
                      <a:r>
                        <a:rPr lang="en-US" sz="20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45524" marR="45524" marT="0" marB="0"/>
                </a:tc>
                <a:tc>
                  <a:txBody>
                    <a:bodyPr vert="horz" wrap="square"/>
                    <a:lstStyle/>
                    <a:p>
                      <a:pPr indent="266700" algn="ctr">
                        <a:lnSpc>
                          <a:spcPct val="150000"/>
                        </a:lnSpc>
                        <a:spcAft>
                          <a:spcPct val="0"/>
                        </a:spcAft>
                      </a:pPr>
                      <a:r>
                        <a:rPr lang="zh-CN" sz="2000" kern="100">
                          <a:effectLst/>
                        </a:rPr>
                        <a:t>概括特点</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45524" marR="45524" marT="0" marB="0"/>
                </a:tc>
                <a:extLst>
                  <a:ext uri="{0D108BD9-81ED-4DB2-BD59-A6C34878D82A}">
                    <a16:rowId xmlns:a16="http://schemas.microsoft.com/office/drawing/2014/main" val="10000"/>
                  </a:ext>
                </a:extLst>
              </a:tr>
              <a:tr h="580466">
                <a:tc>
                  <a:txBody>
                    <a:bodyPr vert="horz" wrap="square"/>
                    <a:lstStyle/>
                    <a:p>
                      <a:pPr indent="266700" algn="ctr">
                        <a:lnSpc>
                          <a:spcPct val="150000"/>
                        </a:lnSpc>
                        <a:spcAft>
                          <a:spcPct val="0"/>
                        </a:spcAft>
                      </a:pPr>
                      <a:r>
                        <a:rPr lang="zh-CN" sz="2000" kern="100">
                          <a:effectLst/>
                        </a:rPr>
                        <a:t>住址</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45524" marR="45524" marT="0" marB="0"/>
                </a:tc>
                <a:tc>
                  <a:txBody>
                    <a:bodyPr vert="horz" wrap="square"/>
                    <a:lstStyle/>
                    <a:p>
                      <a:pPr indent="266700" algn="l">
                        <a:lnSpc>
                          <a:spcPct val="150000"/>
                        </a:lnSpc>
                        <a:spcAft>
                          <a:spcPct val="0"/>
                        </a:spcAft>
                      </a:pPr>
                      <a:r>
                        <a:rPr lang="zh-CN" sz="2400" kern="100">
                          <a:effectLst/>
                        </a:rPr>
                        <a:t>未庄土谷祠</a:t>
                      </a:r>
                      <a:r>
                        <a:rPr lang="en-US" sz="2400" kern="100">
                          <a:effectLst/>
                        </a:rPr>
                        <a:t>/</a:t>
                      </a:r>
                      <a:r>
                        <a:rPr lang="zh-CN" sz="2400" kern="100">
                          <a:effectLst/>
                        </a:rPr>
                        <a:t>居无定所</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5524" marR="45524" marT="0" marB="0"/>
                </a:tc>
                <a:extLst>
                  <a:ext uri="{0D108BD9-81ED-4DB2-BD59-A6C34878D82A}">
                    <a16:rowId xmlns:a16="http://schemas.microsoft.com/office/drawing/2014/main" val="10001"/>
                  </a:ext>
                </a:extLst>
              </a:tr>
              <a:tr h="580466">
                <a:tc>
                  <a:txBody>
                    <a:bodyPr vert="horz" wrap="square"/>
                    <a:lstStyle/>
                    <a:p>
                      <a:pPr indent="266700" algn="ctr">
                        <a:lnSpc>
                          <a:spcPct val="150000"/>
                        </a:lnSpc>
                        <a:spcAft>
                          <a:spcPct val="0"/>
                        </a:spcAft>
                      </a:pPr>
                      <a:r>
                        <a:rPr lang="zh-CN" sz="2000" kern="100">
                          <a:effectLst/>
                        </a:rPr>
                        <a:t>职业</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45524" marR="45524" marT="0" marB="0"/>
                </a:tc>
                <a:tc>
                  <a:txBody>
                    <a:bodyPr vert="horz" wrap="square"/>
                    <a:lstStyle/>
                    <a:p>
                      <a:pPr indent="266700" algn="l">
                        <a:lnSpc>
                          <a:spcPct val="150000"/>
                        </a:lnSpc>
                        <a:spcAft>
                          <a:spcPct val="0"/>
                        </a:spcAft>
                      </a:pPr>
                      <a:r>
                        <a:rPr lang="zh-CN" sz="2400" kern="100">
                          <a:effectLst/>
                        </a:rPr>
                        <a:t>无固定职业，给人做短工</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5524" marR="45524" marT="0" marB="0"/>
                </a:tc>
                <a:extLst>
                  <a:ext uri="{0D108BD9-81ED-4DB2-BD59-A6C34878D82A}">
                    <a16:rowId xmlns:a16="http://schemas.microsoft.com/office/drawing/2014/main" val="10002"/>
                  </a:ext>
                </a:extLst>
              </a:tr>
              <a:tr h="580466">
                <a:tc>
                  <a:txBody>
                    <a:bodyPr vert="horz" wrap="square"/>
                    <a:lstStyle/>
                    <a:p>
                      <a:pPr indent="266700" algn="ctr">
                        <a:lnSpc>
                          <a:spcPct val="150000"/>
                        </a:lnSpc>
                        <a:spcAft>
                          <a:spcPct val="0"/>
                        </a:spcAft>
                      </a:pPr>
                      <a:r>
                        <a:rPr lang="zh-CN" sz="2000" kern="100">
                          <a:effectLst/>
                        </a:rPr>
                        <a:t>外貌</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45524" marR="45524" marT="0" marB="0"/>
                </a:tc>
                <a:tc>
                  <a:txBody>
                    <a:bodyPr vert="horz" wrap="square"/>
                    <a:lstStyle/>
                    <a:p>
                      <a:pPr indent="266700" algn="l">
                        <a:lnSpc>
                          <a:spcPct val="150000"/>
                        </a:lnSpc>
                        <a:spcAft>
                          <a:spcPct val="0"/>
                        </a:spcAft>
                      </a:pPr>
                      <a:r>
                        <a:rPr lang="zh-CN" sz="2400" kern="100">
                          <a:effectLst/>
                        </a:rPr>
                        <a:t>头皮上长了几处癞疮疤，瘦伶仃</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5524" marR="45524" marT="0" marB="0"/>
                </a:tc>
                <a:extLst>
                  <a:ext uri="{0D108BD9-81ED-4DB2-BD59-A6C34878D82A}">
                    <a16:rowId xmlns:a16="http://schemas.microsoft.com/office/drawing/2014/main" val="10003"/>
                  </a:ext>
                </a:extLst>
              </a:tr>
              <a:tr h="580466">
                <a:tc>
                  <a:txBody>
                    <a:bodyPr vert="horz" wrap="square"/>
                    <a:lstStyle/>
                    <a:p>
                      <a:pPr indent="266700" algn="ctr">
                        <a:lnSpc>
                          <a:spcPct val="150000"/>
                        </a:lnSpc>
                        <a:spcAft>
                          <a:spcPct val="0"/>
                        </a:spcAft>
                      </a:pPr>
                      <a:r>
                        <a:rPr lang="zh-CN" sz="2000" kern="100">
                          <a:effectLst/>
                        </a:rPr>
                        <a:t>嗜好</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45524" marR="45524" marT="0" marB="0"/>
                </a:tc>
                <a:tc>
                  <a:txBody>
                    <a:bodyPr vert="horz" wrap="square"/>
                    <a:lstStyle/>
                    <a:p>
                      <a:pPr indent="266700" algn="l">
                        <a:lnSpc>
                          <a:spcPct val="150000"/>
                        </a:lnSpc>
                        <a:spcAft>
                          <a:spcPct val="0"/>
                        </a:spcAft>
                      </a:pPr>
                      <a:r>
                        <a:rPr lang="zh-CN" sz="2400" kern="100">
                          <a:effectLst/>
                        </a:rPr>
                        <a:t>喝酒、赌博、骂人、欺凌弱小</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5524" marR="45524" marT="0" marB="0"/>
                </a:tc>
                <a:extLst>
                  <a:ext uri="{0D108BD9-81ED-4DB2-BD59-A6C34878D82A}">
                    <a16:rowId xmlns:a16="http://schemas.microsoft.com/office/drawing/2014/main" val="10004"/>
                  </a:ext>
                </a:extLst>
              </a:tr>
              <a:tr h="580466">
                <a:tc>
                  <a:txBody>
                    <a:bodyPr vert="horz" wrap="square"/>
                    <a:lstStyle/>
                    <a:p>
                      <a:pPr indent="266700" algn="ctr">
                        <a:lnSpc>
                          <a:spcPct val="150000"/>
                        </a:lnSpc>
                        <a:spcAft>
                          <a:spcPct val="0"/>
                        </a:spcAft>
                      </a:pPr>
                      <a:r>
                        <a:rPr lang="zh-CN" sz="2000" kern="100">
                          <a:effectLst/>
                        </a:rPr>
                        <a:t>典型语言</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45524" marR="45524" marT="0" marB="0"/>
                </a:tc>
                <a:tc>
                  <a:txBody>
                    <a:bodyPr vert="horz" wrap="square"/>
                    <a:lstStyle/>
                    <a:p>
                      <a:pPr indent="266700" algn="l">
                        <a:lnSpc>
                          <a:spcPct val="150000"/>
                        </a:lnSpc>
                        <a:spcAft>
                          <a:spcPct val="0"/>
                        </a:spcAft>
                      </a:pPr>
                      <a:r>
                        <a:rPr lang="zh-CN" sz="2400" kern="100">
                          <a:effectLst/>
                        </a:rPr>
                        <a:t>妈妈的</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5524" marR="45524" marT="0" marB="0"/>
                </a:tc>
                <a:extLst>
                  <a:ext uri="{0D108BD9-81ED-4DB2-BD59-A6C34878D82A}">
                    <a16:rowId xmlns:a16="http://schemas.microsoft.com/office/drawing/2014/main" val="10005"/>
                  </a:ext>
                </a:extLst>
              </a:tr>
              <a:tr h="580466">
                <a:tc>
                  <a:txBody>
                    <a:bodyPr vert="horz" wrap="square"/>
                    <a:lstStyle/>
                    <a:p>
                      <a:pPr indent="266700" algn="ctr">
                        <a:lnSpc>
                          <a:spcPct val="150000"/>
                        </a:lnSpc>
                        <a:spcAft>
                          <a:spcPct val="0"/>
                        </a:spcAft>
                      </a:pPr>
                      <a:r>
                        <a:rPr lang="zh-CN" sz="2000" kern="100">
                          <a:effectLst/>
                        </a:rPr>
                        <a:t>最大屈辱</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45524" marR="45524" marT="0" marB="0"/>
                </a:tc>
                <a:tc>
                  <a:txBody>
                    <a:bodyPr vert="horz" wrap="square"/>
                    <a:lstStyle/>
                    <a:p>
                      <a:pPr indent="266700" algn="l">
                        <a:lnSpc>
                          <a:spcPct val="150000"/>
                        </a:lnSpc>
                        <a:spcAft>
                          <a:spcPct val="0"/>
                        </a:spcAft>
                      </a:pPr>
                      <a:r>
                        <a:rPr lang="zh-CN" sz="2400" kern="100">
                          <a:effectLst/>
                        </a:rPr>
                        <a:t>被王胡打</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5524" marR="45524" marT="0" marB="0"/>
                </a:tc>
                <a:extLst>
                  <a:ext uri="{0D108BD9-81ED-4DB2-BD59-A6C34878D82A}">
                    <a16:rowId xmlns:a16="http://schemas.microsoft.com/office/drawing/2014/main" val="10006"/>
                  </a:ext>
                </a:extLst>
              </a:tr>
              <a:tr h="580466">
                <a:tc>
                  <a:txBody>
                    <a:bodyPr vert="horz" wrap="square"/>
                    <a:lstStyle/>
                    <a:p>
                      <a:pPr indent="266700" algn="ctr">
                        <a:lnSpc>
                          <a:spcPct val="150000"/>
                        </a:lnSpc>
                        <a:spcAft>
                          <a:spcPct val="0"/>
                        </a:spcAft>
                      </a:pPr>
                      <a:r>
                        <a:rPr lang="zh-CN" sz="2000" kern="100">
                          <a:effectLst/>
                        </a:rPr>
                        <a:t>最大胜利</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45524" marR="45524" marT="0" marB="0"/>
                </a:tc>
                <a:tc>
                  <a:txBody>
                    <a:bodyPr vert="horz" wrap="square"/>
                    <a:lstStyle/>
                    <a:p>
                      <a:pPr indent="266700" algn="l">
                        <a:lnSpc>
                          <a:spcPct val="150000"/>
                        </a:lnSpc>
                        <a:spcAft>
                          <a:spcPct val="0"/>
                        </a:spcAft>
                      </a:pPr>
                      <a:r>
                        <a:rPr lang="zh-CN" sz="2400" kern="100">
                          <a:effectLst/>
                        </a:rPr>
                        <a:t>欺侮小尼姑</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5524" marR="45524" marT="0" marB="0"/>
                </a:tc>
                <a:extLst>
                  <a:ext uri="{0D108BD9-81ED-4DB2-BD59-A6C34878D82A}">
                    <a16:rowId xmlns:a16="http://schemas.microsoft.com/office/drawing/2014/main" val="10007"/>
                  </a:ext>
                </a:extLst>
              </a:tr>
            </a:tbl>
          </a:graphicData>
        </a:graphic>
      </p:graphicFrame>
      <p:sp>
        <p:nvSpPr>
          <p:cNvPr id="5" name="文本框 4">
            <a:extLst>
              <a:ext uri="{FF2B5EF4-FFF2-40B4-BE49-F238E27FC236}">
                <a16:creationId xmlns:a16="http://schemas.microsoft.com/office/drawing/2014/main" id="{CFC495C3-E25A-1142-833D-9379E4B3854C}"/>
              </a:ext>
            </a:extLst>
          </p:cNvPr>
          <p:cNvSpPr txBox="1"/>
          <p:nvPr/>
        </p:nvSpPr>
        <p:spPr>
          <a:xfrm>
            <a:off x="4757530" y="583096"/>
            <a:ext cx="2120348" cy="584775"/>
          </a:xfrm>
          <a:prstGeom prst="rect">
            <a:avLst/>
          </a:prstGeom>
          <a:noFill/>
        </p:spPr>
        <p:txBody>
          <a:bodyPr wrap="square" rtlCol="0">
            <a:spAutoFit/>
          </a:bodyPr>
          <a:lstStyle/>
          <a:p>
            <a:r>
              <a:rPr kumimoji="1" lang="zh-CN" altLang="en-US" sz="3200"/>
              <a:t>阿</a:t>
            </a:r>
            <a:r>
              <a:rPr kumimoji="1" lang="en-US" altLang="zh-CN" sz="3200"/>
              <a:t>Q</a:t>
            </a:r>
            <a:r>
              <a:rPr kumimoji="1" lang="zh-CN" altLang="en-US" sz="3200"/>
              <a:t>档案</a:t>
            </a:r>
          </a:p>
        </p:txBody>
      </p:sp>
    </p:spTree>
    <p:extLst>
      <p:ext uri="{BB962C8B-B14F-4D97-AF65-F5344CB8AC3E}">
        <p14:creationId xmlns:p14="http://schemas.microsoft.com/office/powerpoint/2010/main" val="1160294019"/>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extLst>
              <a:ext uri="{FF2B5EF4-FFF2-40B4-BE49-F238E27FC236}">
                <a16:creationId xmlns:a16="http://schemas.microsoft.com/office/drawing/2014/main" id="{739BF1D7-191F-A04C-95B8-0628A651F40A}"/>
              </a:ext>
            </a:extLst>
          </p:cNvPr>
          <p:cNvSpPr/>
          <p:nvPr/>
        </p:nvSpPr>
        <p:spPr>
          <a:xfrm>
            <a:off x="815009" y="1046922"/>
            <a:ext cx="10561982" cy="4154984"/>
          </a:xfrm>
          <a:prstGeom prst="rect">
            <a:avLst/>
          </a:prstGeom>
        </p:spPr>
        <p:txBody>
          <a:bodyPr wrap="square">
            <a:spAutoFit/>
          </a:bodyPr>
          <a:lstStyle/>
          <a:p>
            <a:pPr indent="266700"/>
            <a:r>
              <a:rPr lang="zh-CN" altLang="zh-CN" sz="2400" b="1" kern="100">
                <a:solidFill>
                  <a:srgbClr val="FFFF00"/>
                </a:solidFill>
              </a:rPr>
              <a:t>初识阿</a:t>
            </a:r>
            <a:r>
              <a:rPr lang="en-US" altLang="zh-CN" sz="2400" b="1" kern="100">
                <a:solidFill>
                  <a:srgbClr val="FFFF00"/>
                </a:solidFill>
              </a:rPr>
              <a:t>Q</a:t>
            </a:r>
            <a:r>
              <a:rPr lang="zh-CN" altLang="zh-CN" sz="2400" b="1" kern="100">
                <a:solidFill>
                  <a:srgbClr val="FFFF00"/>
                </a:solidFill>
              </a:rPr>
              <a:t>：</a:t>
            </a:r>
          </a:p>
          <a:p>
            <a:pPr indent="266700"/>
            <a:r>
              <a:rPr lang="zh-CN" altLang="zh-CN" sz="2400" kern="100"/>
              <a:t>阿</a:t>
            </a:r>
            <a:r>
              <a:rPr lang="en-US" altLang="zh-CN" sz="2400" kern="100"/>
              <a:t>Q</a:t>
            </a:r>
            <a:r>
              <a:rPr lang="zh-CN" altLang="zh-CN" sz="2400" kern="100">
                <a:solidFill>
                  <a:srgbClr val="FFFF00"/>
                </a:solidFill>
              </a:rPr>
              <a:t>姓名、籍贯皆“渺茫”，可见其社会地位之低下。</a:t>
            </a:r>
            <a:r>
              <a:rPr lang="zh-CN" altLang="zh-CN" sz="2400" kern="100"/>
              <a:t>传统农村极重视姓氏宗族，因为宗族可以庇护自己的族人。势单力薄的姓氏，往往受尽欺压，而大姓旺族则会为自己的姓氏自豪。阿</a:t>
            </a:r>
            <a:r>
              <a:rPr lang="en-US" altLang="zh-CN" sz="2400" kern="100"/>
              <a:t>Q</a:t>
            </a:r>
            <a:r>
              <a:rPr lang="zh-CN" altLang="zh-CN" sz="2400" kern="100"/>
              <a:t>“三无”就说明其</a:t>
            </a:r>
            <a:r>
              <a:rPr lang="zh-CN" altLang="zh-CN" sz="2400" kern="100">
                <a:solidFill>
                  <a:srgbClr val="FFFF00"/>
                </a:solidFill>
              </a:rPr>
              <a:t>无可依靠，处境之悲惨，不言自明。</a:t>
            </a:r>
          </a:p>
          <a:p>
            <a:pPr indent="266700"/>
            <a:r>
              <a:rPr lang="en-US" altLang="zh-CN" sz="2400" kern="100"/>
              <a:t> </a:t>
            </a:r>
            <a:endParaRPr lang="zh-CN" altLang="zh-CN" sz="2400" kern="100"/>
          </a:p>
          <a:p>
            <a:pPr indent="266700"/>
            <a:r>
              <a:rPr lang="zh-CN" altLang="zh-CN" sz="2400" kern="100">
                <a:solidFill>
                  <a:srgbClr val="FFFF00"/>
                </a:solidFill>
              </a:rPr>
              <a:t>思考：作者为什么要给一个“三无”之人做传？</a:t>
            </a:r>
          </a:p>
          <a:p>
            <a:pPr indent="266700"/>
            <a:r>
              <a:rPr lang="zh-CN" altLang="en-US" sz="2400" kern="100"/>
              <a:t>阿</a:t>
            </a:r>
            <a:r>
              <a:rPr lang="en-US" altLang="zh-CN" sz="2400" kern="100"/>
              <a:t>Q</a:t>
            </a:r>
            <a:r>
              <a:rPr lang="zh-CN" altLang="en-US" sz="2400" kern="100"/>
              <a:t>身上的不确定的空白，说明阿</a:t>
            </a:r>
            <a:r>
              <a:rPr lang="en-US" altLang="zh-CN" sz="2400" kern="100"/>
              <a:t>Q</a:t>
            </a:r>
            <a:r>
              <a:rPr lang="zh-CN" altLang="en-US" sz="2400" kern="100"/>
              <a:t>并非某一特指对象，渲染了他的</a:t>
            </a:r>
            <a:r>
              <a:rPr lang="zh-CN" altLang="en-US" sz="2400" kern="100">
                <a:solidFill>
                  <a:srgbClr val="FFFF00"/>
                </a:solidFill>
              </a:rPr>
              <a:t>不确定性、抽象性，目的在于将阿</a:t>
            </a:r>
            <a:r>
              <a:rPr lang="en-US" altLang="zh-CN" sz="2400" kern="100">
                <a:solidFill>
                  <a:srgbClr val="FFFF00"/>
                </a:solidFill>
              </a:rPr>
              <a:t>Q</a:t>
            </a:r>
            <a:r>
              <a:rPr lang="zh-CN" altLang="en-US" sz="2400" kern="100">
                <a:solidFill>
                  <a:srgbClr val="FFFF00"/>
                </a:solidFill>
              </a:rPr>
              <a:t>虚幻化</a:t>
            </a:r>
            <a:r>
              <a:rPr lang="zh-CN" altLang="en-US" sz="2400" kern="100"/>
              <a:t>，从而提醒读者，阿</a:t>
            </a:r>
            <a:r>
              <a:rPr lang="en-US" altLang="zh-CN" sz="2400" kern="100"/>
              <a:t>Q</a:t>
            </a:r>
            <a:r>
              <a:rPr lang="zh-CN" altLang="en-US" sz="2400" kern="100"/>
              <a:t>并非普通人，不能以常人看待，抽象性中其实是一种整体性，结合鲁迅一贯主张来看，</a:t>
            </a:r>
            <a:r>
              <a:rPr lang="zh-CN" altLang="en-US" sz="2400" kern="100">
                <a:solidFill>
                  <a:srgbClr val="FFFF00"/>
                </a:solidFill>
              </a:rPr>
              <a:t>阿</a:t>
            </a:r>
            <a:r>
              <a:rPr lang="en-US" altLang="zh-CN" sz="2400" kern="100">
                <a:solidFill>
                  <a:srgbClr val="FFFF00"/>
                </a:solidFill>
              </a:rPr>
              <a:t>Q</a:t>
            </a:r>
            <a:r>
              <a:rPr lang="zh-CN" altLang="en-US" sz="2400" kern="100">
                <a:solidFill>
                  <a:srgbClr val="FFFF00"/>
                </a:solidFill>
              </a:rPr>
              <a:t>是国民的“缩影”，凝聚了中国人的弱点，是整个国民劣根性的典型形象</a:t>
            </a:r>
            <a:r>
              <a:rPr lang="zh-CN" altLang="en-US" sz="2400" kern="100"/>
              <a:t>。</a:t>
            </a:r>
            <a:endParaRPr lang="zh-CN" altLang="zh-CN" sz="2400" kern="100">
              <a:latin typeface="DengXian" panose="02010600030101010101" pitchFamily="2" charset="-122"/>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87509087"/>
      </p:ext>
    </p:extLst>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_rels/theme1.xml.rels>&#65279;<?xml version="1.0" encoding="utf-8" standalone="yes"?><Relationships xmlns="http://schemas.openxmlformats.org/package/2006/relationships"><Relationship Id="rId1" Type="http://schemas.openxmlformats.org/officeDocument/2006/relationships/image" Target="../media/image5.jpeg" /></Relationships>
</file>

<file path=ppt/theme/theme1.xml><?xml version="1.0" encoding="utf-8"?>
<a:theme xmlns:r="http://schemas.openxmlformats.org/officeDocument/2006/relationships" xmlns:a="http://schemas.openxmlformats.org/drawingml/2006/main" name="离子">
  <a:themeElements>
    <a:clrScheme name="离子">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离子">
      <a:majorFont>
        <a:latin typeface="Century Gothic" panose="020b0502020202020204"/>
        <a:ea typeface="Arial"/>
        <a:cs typeface="Arial"/>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Arial"/>
        <a:cs typeface="Arial"/>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离子">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r:embed="rId1">
            <a:duotone>
              <a:schemeClr val="phClr">
                <a:shade val="69000"/>
                <a:hueMod val="108000"/>
                <a:satMod val="164000"/>
                <a:lumMod val="74000"/>
              </a:schemeClr>
              <a:schemeClr val="phClr">
                <a:tint val="96000"/>
                <a:hueMod val="88000"/>
                <a:satMod val="140000"/>
                <a:lumMod val="132000"/>
              </a:schemeClr>
            </a:duotone>
          </a:blip>
          <a:stretch>
            <a:fillRect/>
          </a:stretch>
        </a:blipFill>
      </a:bgFillStyleLst>
    </a:fmtScheme>
  </a:themeElements>
  <a:objectDefaults/>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vt="http://schemas.openxmlformats.org/officeDocument/2006/docPropsVTypes" xmlns="http://schemas.openxmlformats.org/officeDocument/2006/extended-properties">
  <Company>学科网</Company>
  <Paragraphs>177</Paragraphs>
  <Slides>43</Slides>
  <Notes>0</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43</vt:i4>
      </vt:variant>
    </vt:vector>
  </HeadingPairs>
  <TitlesOfParts>
    <vt:vector baseType="lpstr" size="56">
      <vt:lpstr>Arial</vt:lpstr>
      <vt:lpstr>Century Gothic</vt:lpstr>
      <vt:lpstr>Wingdings 3</vt:lpstr>
      <vt:lpstr>American Typewriter</vt:lpstr>
      <vt:lpstr>SimSun</vt:lpstr>
      <vt:lpstr>Wingdings</vt:lpstr>
      <vt:lpstr>FangSong</vt:lpstr>
      <vt:lpstr>KaiTi</vt:lpstr>
      <vt:lpstr>等线</vt:lpstr>
      <vt:lpstr>Times New Roman</vt:lpstr>
      <vt:lpstr>DengXian</vt:lpstr>
      <vt:lpstr>楷体</vt:lpstr>
      <vt:lpstr>离子</vt:lpstr>
      <vt:lpstr>阿Q正传</vt:lpstr>
      <vt:lpstr>《阿Q正传》在体裁和结构上的“新形式”</vt:lpstr>
      <vt:lpstr>目录</vt:lpstr>
      <vt:lpstr>序</vt:lpstr>
      <vt:lpstr>序</vt:lpstr>
      <vt:lpstr>PowerPoint Presentation</vt:lpstr>
      <vt:lpstr>关于阿Q姓氏的线索</vt:lpstr>
      <vt:lpstr>PowerPoint Presentation</vt:lpstr>
      <vt:lpstr>PowerPoint Presentation</vt:lpstr>
      <vt:lpstr>阿Q形象的普遍意义</vt:lpstr>
      <vt:lpstr>PowerPoint Presentation</vt:lpstr>
      <vt:lpstr>PowerPoint Presentation</vt:lpstr>
      <vt:lpstr>PowerPoint Presentation</vt:lpstr>
      <vt:lpstr>“精神胜利法”是如何形成与发展的？</vt:lpstr>
      <vt:lpstr>“精神胜利法”是如何发展的？</vt:lpstr>
      <vt:lpstr>精神胜利法的本质：通过想象性的胜利来化解痛苦</vt:lpstr>
      <vt:lpstr>PowerPoint Presentation</vt:lpstr>
      <vt:lpstr>思考：我的身边是否有着现代的阿Q？我自己是否仍有阿Q的原子？</vt:lpstr>
      <vt:lpstr>PowerPoint Presentation</vt:lpstr>
      <vt:lpstr>PowerPoint Presentation</vt:lpstr>
      <vt:lpstr>PowerPoint Presentation</vt:lpstr>
      <vt:lpstr>恋爱悲剧、生存悲剧与革命悲剧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大团圆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2021-03-25T10:37:15.583</cp:lastPrinted>
  <dcterms:created xsi:type="dcterms:W3CDTF">2021-03-25T10:37:15Z</dcterms:created>
  <dcterms:modified xsi:type="dcterms:W3CDTF">2021-03-25T02:37:17Z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