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51" r:id="rId2"/>
  </p:sldMasterIdLst>
  <p:sldIdLst>
    <p:sldId id="271" r:id="rId3"/>
    <p:sldId id="259" r:id="rId4"/>
    <p:sldId id="307" r:id="rId5"/>
    <p:sldId id="334" r:id="rId6"/>
    <p:sldId id="322" r:id="rId7"/>
    <p:sldId id="335" r:id="rId8"/>
    <p:sldId id="323" r:id="rId9"/>
    <p:sldId id="336" r:id="rId10"/>
    <p:sldId id="337" r:id="rId11"/>
    <p:sldId id="340" r:id="rId12"/>
    <p:sldId id="333" r:id="rId13"/>
    <p:sldId id="267" r:id="rId14"/>
    <p:sldId id="325" r:id="rId15"/>
    <p:sldId id="326" r:id="rId16"/>
    <p:sldId id="341" r:id="rId17"/>
    <p:sldId id="327" r:id="rId18"/>
    <p:sldId id="328" r:id="rId19"/>
    <p:sldId id="342" r:id="rId20"/>
    <p:sldId id="332" r:id="rId21"/>
    <p:sldId id="272" r:id="rId22"/>
    <p:sldId id="343" r:id="rId23"/>
    <p:sldId id="330" r:id="rId24"/>
    <p:sldId id="344" r:id="rId25"/>
    <p:sldId id="345" r:id="rId26"/>
    <p:sldId id="331"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p:cViewPr varScale="1">
        <p:scale>
          <a:sx n="61" d="100"/>
          <a:sy n="61" d="100"/>
        </p:scale>
        <p:origin x="-1404" y="-84"/>
      </p:cViewPr>
      <p:guideLst>
        <p:guide orient="horz" pos="618"/>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0.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0.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0.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0.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655DE6D3-0DC9-423B-9F37-D7F460F5D04B}"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B8BAEBA0-AB3B-4191-AC92-CE47FE24F2A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69367856-0DD4-4E04-84F4-FF710F77358B}"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18ADF63-AA30-4BE9-A089-FDE56E71A1F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93E5683D-D53B-42BD-A90B-2011EA26E51E}" type="datetimeFigureOut">
              <a:rPr lang="zh-CN" altLang="en-US"/>
              <a:pPr>
                <a:defRPr/>
              </a:pPr>
              <a:t>2016/9/19</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1F487387-9182-48B9-9FCF-1FF92F376986}"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A326783-EAAC-43C9-9EA3-471717B03EA1}"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ED5C5B4-5BAA-4B9C-8163-EE73BCDAF067}"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B60884C-A626-4E50-B6B4-CAAA58563748}"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E77034-42B0-4CFA-8057-3ED35FCE8BA1}"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6656373-04FE-4D8B-8C91-3F583119C5D2}"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331ED43-5051-4E22-8080-04FF4C545130}"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6812648-ED64-48CE-B727-035AF61B2421}"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1BE650-F0C3-4F62-B815-A5807FC5A4D6}"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9CD6760-6EBF-4241-8FB2-91822225E567}" type="datetimeFigureOut">
              <a:rPr lang="zh-CN" altLang="en-US"/>
              <a:pPr>
                <a:defRPr/>
              </a:pPr>
              <a:t>2016/9/19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E8DA5DC-A977-4120-98C1-231F6272B0C2}"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1DE8495-F297-42B6-97CD-B03AF4400067}" type="datetimeFigureOut">
              <a:rPr lang="zh-CN" altLang="en-US"/>
              <a:pPr>
                <a:defRPr/>
              </a:pPr>
              <a:t>2016/9/19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97E2758-C7A8-4461-A37F-429DC684CC67}"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63967BF-EACE-4A23-A6C3-062FC3C6B032}" type="datetimeFigureOut">
              <a:rPr lang="zh-CN" altLang="en-US"/>
              <a:pPr>
                <a:defRPr/>
              </a:pPr>
              <a:t>2016/9/19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0F73390-6726-4A6F-8989-EF23428ECE03}"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图片 4" descr="font.png"/>
          <p:cNvPicPr>
            <a:picLocks noChangeAspect="1"/>
          </p:cNvPicPr>
          <p:nvPr userDrawn="1"/>
        </p:nvPicPr>
        <p:blipFill>
          <a:blip r:embed="rId2"/>
          <a:srcRect/>
          <a:stretch>
            <a:fillRect/>
          </a:stretch>
        </p:blipFill>
        <p:spPr bwMode="auto">
          <a:xfrm>
            <a:off x="785813" y="1535113"/>
            <a:ext cx="803275" cy="1787525"/>
          </a:xfrm>
          <a:prstGeom prst="rect">
            <a:avLst/>
          </a:prstGeom>
          <a:noFill/>
          <a:ln w="9525">
            <a:noFill/>
            <a:miter lim="800000"/>
            <a:headEnd/>
            <a:tailEnd/>
          </a:ln>
        </p:spPr>
      </p:pic>
      <p:grpSp>
        <p:nvGrpSpPr>
          <p:cNvPr id="5" name="组合 1"/>
          <p:cNvGrpSpPr>
            <a:grpSpLocks/>
          </p:cNvGrpSpPr>
          <p:nvPr userDrawn="1"/>
        </p:nvGrpSpPr>
        <p:grpSpPr bwMode="auto">
          <a:xfrm>
            <a:off x="2411413" y="1558925"/>
            <a:ext cx="5946775" cy="214313"/>
            <a:chOff x="2411760" y="1558504"/>
            <a:chExt cx="5946429" cy="214312"/>
          </a:xfrm>
        </p:grpSpPr>
        <p:sp>
          <p:nvSpPr>
            <p:cNvPr id="7" name="Line 46"/>
            <p:cNvSpPr>
              <a:spLocks noChangeShapeType="1"/>
            </p:cNvSpPr>
            <p:nvPr userDrawn="1"/>
          </p:nvSpPr>
          <p:spPr bwMode="auto">
            <a:xfrm>
              <a:off x="2626060" y="1663279"/>
              <a:ext cx="5732129" cy="0"/>
            </a:xfrm>
            <a:prstGeom prst="line">
              <a:avLst/>
            </a:prstGeom>
            <a:noFill/>
            <a:ln w="25400">
              <a:solidFill>
                <a:srgbClr val="5F5F5F"/>
              </a:solidFill>
              <a:prstDash val="sysDot"/>
              <a:round/>
              <a:headEnd/>
              <a:tailEnd type="oval" w="med" len="med"/>
            </a:ln>
            <a:extLst>
              <a:ext uri="{909E8E84-426E-40DD-AFC4-6F175D3DCCD1}"/>
            </a:extLst>
          </p:spPr>
          <p:txBody>
            <a:bodyPr wrap="none" anchor="ctr"/>
            <a:lstStyle/>
            <a:p>
              <a:pPr>
                <a:defRPr/>
              </a:pPr>
              <a:endParaRPr lang="zh-CN" altLang="en-US"/>
            </a:p>
          </p:txBody>
        </p:sp>
        <p:sp>
          <p:nvSpPr>
            <p:cNvPr id="9" name="十六角星 12"/>
            <p:cNvSpPr/>
            <p:nvPr userDrawn="1"/>
          </p:nvSpPr>
          <p:spPr>
            <a:xfrm>
              <a:off x="2411760" y="1558504"/>
              <a:ext cx="214300"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FBE2A98-A7E4-4664-AC5D-F69A07E771F5}"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9110C76-4526-409D-BA64-2CB70A03226A}"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DA29A9-1340-4BA3-A48F-5D9A2B2E527A}"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4D0B47A-1218-483D-A368-7AC4D1C00B48}"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D6C45D3-4328-4F19-831A-13E2A90518A5}"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528904-F63D-462D-8935-4C1F88A24DF3}"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2291EFC-92D0-4C9D-ACD6-C0D8D396394D}"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94584B7-762B-4C0D-87F8-6DCE1352C0D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五边形 5">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p:cNvSpPr/>
          <p:nvPr userDrawn="1"/>
        </p:nvSpPr>
        <p:spPr>
          <a:xfrm>
            <a:off x="5292725" y="282575"/>
            <a:ext cx="1366838"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单元首页</a:t>
            </a:r>
            <a:endParaRPr lang="zh-CN" altLang="en-US" sz="1600" dirty="0">
              <a:solidFill>
                <a:schemeClr val="accent5">
                  <a:lumMod val="20000"/>
                  <a:lumOff val="8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10">
            <a:hlinkClick r:id="rId3" action="ppaction://hlinksldjump"/>
          </p:cNvPr>
          <p:cNvSpPr/>
          <p:nvPr userDrawn="1"/>
        </p:nvSpPr>
        <p:spPr>
          <a:xfrm>
            <a:off x="6465888" y="282575"/>
            <a:ext cx="1368425"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4" name="五边形 11">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五边形 1">
            <a:hlinkClick r:id="rId2" action="ppaction://hlinksldjump"/>
          </p:cNvPr>
          <p:cNvSpPr/>
          <p:nvPr userDrawn="1"/>
        </p:nvSpPr>
        <p:spPr>
          <a:xfrm>
            <a:off x="7667625" y="280988"/>
            <a:ext cx="1368425" cy="312737"/>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0B37E573-4BA0-4744-A381-E5AD08A943C3}" type="datetimeFigureOut">
              <a:rPr lang="zh-CN" altLang="en-US"/>
              <a:pPr>
                <a:defRPr/>
              </a:pPr>
              <a:t>2016/9/19</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B2125CA5-981B-435A-B5D7-398AB113ECA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Lst>
  <p:timing>
    <p:tnLst>
      <p:par>
        <p:cTn id="1" dur="indefinite" restart="never" nodeType="tmRoot"/>
      </p:par>
    </p:tnLst>
  </p:timing>
  <p:txStyles>
    <p:titleStyle>
      <a:lvl1pPr algn="ctr" rtl="0" fontAlgn="base">
        <a:spcBef>
          <a:spcPct val="0"/>
        </a:spcBef>
        <a:spcAft>
          <a:spcPct val="0"/>
        </a:spcAft>
        <a:defRPr sz="3600" b="1" kern="1200">
          <a:solidFill>
            <a:srgbClr val="353781"/>
          </a:solidFill>
          <a:latin typeface="黑体" pitchFamily="2" charset="-122"/>
          <a:ea typeface="黑体" pitchFamily="2" charset="-122"/>
          <a:cs typeface="+mj-cs"/>
        </a:defRPr>
      </a:lvl1pPr>
      <a:lvl2pPr algn="ctr" rtl="0" fontAlgn="base">
        <a:spcBef>
          <a:spcPct val="0"/>
        </a:spcBef>
        <a:spcAft>
          <a:spcPct val="0"/>
        </a:spcAft>
        <a:defRPr sz="3600" b="1">
          <a:solidFill>
            <a:srgbClr val="353781"/>
          </a:solidFill>
          <a:latin typeface="黑体" pitchFamily="2" charset="-122"/>
          <a:ea typeface="黑体" pitchFamily="2" charset="-122"/>
        </a:defRPr>
      </a:lvl2pPr>
      <a:lvl3pPr algn="ctr" rtl="0" fontAlgn="base">
        <a:spcBef>
          <a:spcPct val="0"/>
        </a:spcBef>
        <a:spcAft>
          <a:spcPct val="0"/>
        </a:spcAft>
        <a:defRPr sz="3600" b="1">
          <a:solidFill>
            <a:srgbClr val="353781"/>
          </a:solidFill>
          <a:latin typeface="黑体" pitchFamily="2" charset="-122"/>
          <a:ea typeface="黑体" pitchFamily="2" charset="-122"/>
        </a:defRPr>
      </a:lvl3pPr>
      <a:lvl4pPr algn="ctr" rtl="0" fontAlgn="base">
        <a:spcBef>
          <a:spcPct val="0"/>
        </a:spcBef>
        <a:spcAft>
          <a:spcPct val="0"/>
        </a:spcAft>
        <a:defRPr sz="3600" b="1">
          <a:solidFill>
            <a:srgbClr val="353781"/>
          </a:solidFill>
          <a:latin typeface="黑体" pitchFamily="2" charset="-122"/>
          <a:ea typeface="黑体" pitchFamily="2" charset="-122"/>
        </a:defRPr>
      </a:lvl4pPr>
      <a:lvl5pPr algn="ctr" rtl="0" fontAlgn="base">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41B4495D-4C33-4E68-A417-41A5634FFFFB}" type="datetimeFigureOut">
              <a:rPr lang="zh-CN" altLang="en-US"/>
              <a:pPr>
                <a:defRPr/>
              </a:pPr>
              <a:t>2016/9/19</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BB2901BD-5C3C-49DC-92F1-A13CF3C5BB6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74" r:id="rId1"/>
    <p:sldLayoutId id="2147483873" r:id="rId2"/>
    <p:sldLayoutId id="2147483872" r:id="rId3"/>
    <p:sldLayoutId id="2147483871" r:id="rId4"/>
    <p:sldLayoutId id="2147483870" r:id="rId5"/>
    <p:sldLayoutId id="2147483869" r:id="rId6"/>
    <p:sldLayoutId id="2147483868" r:id="rId7"/>
    <p:sldLayoutId id="2147483867" r:id="rId8"/>
    <p:sldLayoutId id="2147483866" r:id="rId9"/>
    <p:sldLayoutId id="2147483865" r:id="rId10"/>
    <p:sldLayoutId id="2147483864"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2.xml"/><Relationship Id="rId7" Type="http://schemas.openxmlformats.org/officeDocument/2006/relationships/slide" Target="slide17.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6.xml"/><Relationship Id="rId11" Type="http://schemas.openxmlformats.org/officeDocument/2006/relationships/package" Target="../embeddings/Microsoft_Word___55.docx"/><Relationship Id="rId5" Type="http://schemas.openxmlformats.org/officeDocument/2006/relationships/slide" Target="slide14.xml"/><Relationship Id="rId10" Type="http://schemas.openxmlformats.org/officeDocument/2006/relationships/package" Target="../embeddings/Microsoft_Word___44.docx"/><Relationship Id="rId4" Type="http://schemas.openxmlformats.org/officeDocument/2006/relationships/slide" Target="slide13.xml"/><Relationship Id="rId9" Type="http://schemas.openxmlformats.org/officeDocument/2006/relationships/package" Target="../embeddings/Microsoft_Word___33.docx"/></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2.xml"/><Relationship Id="rId7" Type="http://schemas.openxmlformats.org/officeDocument/2006/relationships/slide" Target="slide17.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4.xml"/><Relationship Id="rId4" Type="http://schemas.openxmlformats.org/officeDocument/2006/relationships/slide" Target="slide13.xml"/><Relationship Id="rId9" Type="http://schemas.openxmlformats.org/officeDocument/2006/relationships/package" Target="../embeddings/Microsoft_Word___66.docx"/></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Word___77.docx"/><Relationship Id="rId5" Type="http://schemas.openxmlformats.org/officeDocument/2006/relationships/slide" Target="slide25.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Word___88.docx"/><Relationship Id="rId5" Type="http://schemas.openxmlformats.org/officeDocument/2006/relationships/slide" Target="slide25.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3" name="Object 19"/>
          <p:cNvGraphicFramePr>
            <a:graphicFrameLocks noChangeAspect="1"/>
          </p:cNvGraphicFramePr>
          <p:nvPr/>
        </p:nvGraphicFramePr>
        <p:xfrm>
          <a:off x="508000" y="3117850"/>
          <a:ext cx="8128000" cy="876300"/>
        </p:xfrm>
        <a:graphic>
          <a:graphicData uri="http://schemas.openxmlformats.org/presentationml/2006/ole">
            <p:oleObj spid="_x0000_s1043" name="文档" r:id="rId3" imgW="3839157" imgH="414794" progId="">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6869" name="矩形 6"/>
          <p:cNvSpPr>
            <a:spLocks noChangeAspect="1"/>
          </p:cNvSpPr>
          <p:nvPr/>
        </p:nvSpPr>
        <p:spPr bwMode="auto">
          <a:xfrm>
            <a:off x="508000" y="2919413"/>
            <a:ext cx="8128000" cy="1273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韩王哈哈大笑</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心中却生出了仇恨</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韩非</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何许人也</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秦王拈须一笑</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心中却生出了敬仰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韩非</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何许人也</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a:p>
            <a:pPr indent="266700" algn="r">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有删改</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62" name="Object 14"/>
          <p:cNvGraphicFramePr>
            <a:graphicFrameLocks noChangeAspect="1"/>
          </p:cNvGraphicFramePr>
          <p:nvPr/>
        </p:nvGraphicFramePr>
        <p:xfrm>
          <a:off x="508000" y="3173413"/>
          <a:ext cx="8128000" cy="765175"/>
        </p:xfrm>
        <a:graphic>
          <a:graphicData uri="http://schemas.openxmlformats.org/presentationml/2006/ole">
            <p:oleObj spid="_x0000_s2062" name="文档" r:id="rId3" imgW="3839157" imgH="362585" progId="">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a:hlinkClick r:id="rId2" action="ppaction://hlinksldjump"/>
          </p:cNvPr>
          <p:cNvSpPr/>
          <p:nvPr/>
        </p:nvSpPr>
        <p:spPr>
          <a:xfrm>
            <a:off x="268446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1</a:t>
            </a:r>
            <a:endParaRPr lang="zh-CN" altLang="en-US" sz="1400" dirty="0">
              <a:solidFill>
                <a:schemeClr val="accent5">
                  <a:lumMod val="20000"/>
                  <a:lumOff val="80000"/>
                </a:schemeClr>
              </a:solidFill>
            </a:endParaRPr>
          </a:p>
        </p:txBody>
      </p:sp>
      <p:sp>
        <p:nvSpPr>
          <p:cNvPr id="14" name="椭圆 13">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15" name="椭圆 14">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16" name="椭圆 15">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17" name="椭圆 16">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21" name="矩形 20">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106613"/>
            <a:ext cx="8128000" cy="28987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请许学者而行宛曼于先王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请</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情</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真实、实在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卜子妻写弊裤也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弊</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敝</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破旧、破损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燕相白王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王大说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悦</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而置之其坐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坐</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座</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座位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其子所以反者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返</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而自知其益富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知</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智</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这里是意动用法</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为聪明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492625" y="2576513"/>
            <a:ext cx="34639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3348038" y="2978150"/>
            <a:ext cx="346233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348038" y="3386138"/>
            <a:ext cx="346233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2760663" y="3778250"/>
            <a:ext cx="3463925" cy="296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3059113" y="4186238"/>
            <a:ext cx="3463925" cy="296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3059113" y="4579938"/>
            <a:ext cx="5400675" cy="296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P spid="20"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11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3114" name="矩形 1"/>
          <p:cNvSpPr>
            <a:spLocks noChangeAspect="1"/>
          </p:cNvSpPr>
          <p:nvPr/>
        </p:nvSpPr>
        <p:spPr bwMode="auto">
          <a:xfrm>
            <a:off x="508000" y="1557338"/>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古今异义</a:t>
            </a:r>
            <a:r>
              <a:rPr lang="zh-CN" altLang="en-US"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3104" name="Object 32"/>
          <p:cNvGraphicFramePr>
            <a:graphicFrameLocks noChangeAspect="1"/>
          </p:cNvGraphicFramePr>
          <p:nvPr/>
        </p:nvGraphicFramePr>
        <p:xfrm>
          <a:off x="312738" y="1987550"/>
          <a:ext cx="8128000" cy="457200"/>
        </p:xfrm>
        <a:graphic>
          <a:graphicData uri="http://schemas.openxmlformats.org/presentationml/2006/ole">
            <p:oleObj spid="_x0000_s3104" name="文档" r:id="rId9" imgW="3839157" imgH="216039" progId="">
              <p:embed/>
            </p:oleObj>
          </a:graphicData>
        </a:graphic>
      </p:graphicFrame>
      <p:sp>
        <p:nvSpPr>
          <p:cNvPr id="4" name="矩形 3"/>
          <p:cNvSpPr>
            <a:spLocks noChangeAspect="1"/>
          </p:cNvSpPr>
          <p:nvPr/>
        </p:nvSpPr>
        <p:spPr>
          <a:xfrm>
            <a:off x="508000" y="2400300"/>
            <a:ext cx="8128000" cy="498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残暴昏乱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破坏社会秩序的武装骚动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105" name="Object 33"/>
          <p:cNvGraphicFramePr>
            <a:graphicFrameLocks noChangeAspect="1"/>
          </p:cNvGraphicFramePr>
          <p:nvPr/>
        </p:nvGraphicFramePr>
        <p:xfrm>
          <a:off x="312738" y="2878138"/>
          <a:ext cx="8128000" cy="457200"/>
        </p:xfrm>
        <a:graphic>
          <a:graphicData uri="http://schemas.openxmlformats.org/presentationml/2006/ole">
            <p:oleObj spid="_x0000_s3105" name="文档" r:id="rId10" imgW="3839157" imgH="216039" progId="">
              <p:embed/>
            </p:oleObj>
          </a:graphicData>
        </a:graphic>
      </p:graphicFrame>
      <p:sp>
        <p:nvSpPr>
          <p:cNvPr id="6" name="矩形 5"/>
          <p:cNvSpPr>
            <a:spLocks noChangeAspect="1"/>
          </p:cNvSpPr>
          <p:nvPr/>
        </p:nvSpPr>
        <p:spPr>
          <a:xfrm>
            <a:off x="508000" y="3298825"/>
            <a:ext cx="8128000" cy="8667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因</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依照、根据</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替、给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表示因果关系。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106" name="Object 34"/>
          <p:cNvGraphicFramePr>
            <a:graphicFrameLocks noChangeAspect="1"/>
          </p:cNvGraphicFramePr>
          <p:nvPr/>
        </p:nvGraphicFramePr>
        <p:xfrm>
          <a:off x="312738" y="4156075"/>
          <a:ext cx="8128000" cy="457200"/>
        </p:xfrm>
        <a:graphic>
          <a:graphicData uri="http://schemas.openxmlformats.org/presentationml/2006/ole">
            <p:oleObj spid="_x0000_s3106" name="文档" r:id="rId11" imgW="3839157" imgH="216039" progId="">
              <p:embed/>
            </p:oleObj>
          </a:graphicData>
        </a:graphic>
      </p:graphicFrame>
      <p:sp>
        <p:nvSpPr>
          <p:cNvPr id="8" name="矩形 7"/>
          <p:cNvSpPr>
            <a:spLocks noChangeAspect="1"/>
          </p:cNvSpPr>
          <p:nvPr/>
        </p:nvSpPr>
        <p:spPr>
          <a:xfrm>
            <a:off x="508000" y="4556125"/>
            <a:ext cx="8128000" cy="498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读书人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在学术上有一定成就的人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1498600" y="2466975"/>
            <a:ext cx="111918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1498600" y="3367088"/>
            <a:ext cx="36496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1504950" y="4616450"/>
            <a:ext cx="849313" cy="296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498600"/>
            <a:ext cx="8128000" cy="41148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是以圣人不期修古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不法常可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效法、遵守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用兵之法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故治国无法则乱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而后世多燕说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解说、解释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燕相受书而说之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燕相白王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王大说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鲰生说我曰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4686300" y="2403475"/>
            <a:ext cx="1982788" cy="3000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376488" y="2801938"/>
            <a:ext cx="1158875" cy="3000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3203575" y="3198813"/>
            <a:ext cx="1158875" cy="3000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2928938" y="4008438"/>
            <a:ext cx="1992312" cy="3000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198813" y="4398963"/>
            <a:ext cx="1158875" cy="3000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3275013" y="4821238"/>
            <a:ext cx="2317750" cy="3000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649538" y="5203825"/>
            <a:ext cx="1158875" cy="3000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44040" name="矩形 2"/>
          <p:cNvSpPr>
            <a:spLocks noChangeAspect="1"/>
          </p:cNvSpPr>
          <p:nvPr/>
        </p:nvSpPr>
        <p:spPr bwMode="auto">
          <a:xfrm>
            <a:off x="508000" y="992188"/>
            <a:ext cx="8128000" cy="53340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非</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则非知之难也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副词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不是</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cs typeface="Times New Roman" pitchFamily="18" charset="0"/>
              </a:rPr>
              <a:t>②</a:t>
            </a:r>
            <a:r>
              <a:rPr lang="zh-CN" altLang="zh-CN" sz="2200">
                <a:solidFill>
                  <a:srgbClr val="000000"/>
                </a:solidFill>
                <a:latin typeface="Times New Roman" pitchFamily="18" charset="0"/>
                <a:cs typeface="Times New Roman" pitchFamily="18" charset="0"/>
              </a:rPr>
              <a:t>其父不自罪于教子非也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形容词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不对、错误</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众闻则非之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责怪、反对</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胜</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人民不胜禽兽虫蛇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能承受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能承担</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日出江花红胜火</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胜过、超过</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予观夫巴陵胜状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形容词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优美的</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作</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有圣人作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产生、兴起</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一鼓作气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再而衰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三而竭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振作、奋起</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作《师说》以贻之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写作、撰写</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④</a:t>
            </a:r>
            <a:r>
              <a:rPr lang="zh-CN" altLang="zh-CN" sz="2200">
                <a:solidFill>
                  <a:srgbClr val="000000"/>
                </a:solidFill>
                <a:latin typeface="Times New Roman" pitchFamily="18" charset="0"/>
                <a:cs typeface="Times New Roman" pitchFamily="18" charset="0"/>
              </a:rPr>
              <a:t>其中往来种作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男女衣着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悉如外人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劳作、劳动</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2940050" y="1500188"/>
            <a:ext cx="11461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4054475" y="1898650"/>
            <a:ext cx="22574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654300" y="2303463"/>
            <a:ext cx="19875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3495675" y="3095625"/>
            <a:ext cx="23241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209925" y="3494088"/>
            <a:ext cx="19875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3208338" y="3916363"/>
            <a:ext cx="170021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376488" y="4708525"/>
            <a:ext cx="19780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4194175" y="5121275"/>
            <a:ext cx="19986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3481388" y="5518150"/>
            <a:ext cx="199707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5302250" y="5905500"/>
            <a:ext cx="199707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4"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6" action="ppaction://hlinksldjump"/>
          </p:cNvPr>
          <p:cNvSpPr/>
          <p:nvPr/>
        </p:nvSpPr>
        <p:spPr>
          <a:xfrm>
            <a:off x="381000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4</a:t>
            </a:r>
            <a:endParaRPr lang="zh-CN" altLang="en-US" sz="1400" dirty="0">
              <a:solidFill>
                <a:schemeClr val="accent5">
                  <a:lumMod val="20000"/>
                  <a:lumOff val="80000"/>
                </a:schemeClr>
              </a:solidFill>
            </a:endParaRPr>
          </a:p>
        </p:txBody>
      </p:sp>
      <p:sp>
        <p:nvSpPr>
          <p:cNvPr id="8" name="椭圆 7">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4116" name="矩形 1"/>
          <p:cNvSpPr>
            <a:spLocks noChangeAspect="1"/>
          </p:cNvSpPr>
          <p:nvPr/>
        </p:nvSpPr>
        <p:spPr bwMode="auto">
          <a:xfrm>
            <a:off x="508000" y="1146175"/>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词类活用</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4108" name="Object 12"/>
          <p:cNvGraphicFramePr>
            <a:graphicFrameLocks noChangeAspect="1"/>
          </p:cNvGraphicFramePr>
          <p:nvPr/>
        </p:nvGraphicFramePr>
        <p:xfrm>
          <a:off x="312738" y="1624013"/>
          <a:ext cx="8128000" cy="4397375"/>
        </p:xfrm>
        <a:graphic>
          <a:graphicData uri="http://schemas.openxmlformats.org/presentationml/2006/ole">
            <p:oleObj spid="_x0000_s4108" name="文档" r:id="rId9" imgW="3839157" imgH="2075770" progId="">
              <p:embed/>
            </p:oleObj>
          </a:graphicData>
        </a:graphic>
      </p:graphicFrame>
      <p:sp>
        <p:nvSpPr>
          <p:cNvPr id="11" name="矩形 10"/>
          <p:cNvSpPr/>
          <p:nvPr/>
        </p:nvSpPr>
        <p:spPr>
          <a:xfrm>
            <a:off x="2436813" y="1674813"/>
            <a:ext cx="19907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443163" y="2128838"/>
            <a:ext cx="32035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989013" y="3028950"/>
            <a:ext cx="43243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992188" y="3841750"/>
            <a:ext cx="56737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557588" y="4232275"/>
            <a:ext cx="2576512"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446338" y="4686300"/>
            <a:ext cx="37020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506663" y="5146675"/>
            <a:ext cx="19875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2986088" y="5610225"/>
            <a:ext cx="37020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5838"/>
            <a:ext cx="8128000" cy="53340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5</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特殊句式</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而民悦之</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使王天下</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省略句</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使</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后省略宾语</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之</a:t>
            </a:r>
            <a:r>
              <a:rPr lang="en-US" altLang="zh-CN" sz="2200">
                <a:solidFill>
                  <a:srgbClr val="000000"/>
                </a:solidFill>
                <a:latin typeface="Times New Roman" pitchFamily="18" charset="0"/>
                <a:ea typeface="方正书宋_GBK"/>
                <a:cs typeface="Times New Roman" pitchFamily="18" charset="0"/>
              </a:rPr>
              <a:t>”)</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今有构木、钻燧于夏后氏之世者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必为汤、武笑矣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兔不可复得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而身为宋国笑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被动句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宋人有耕田者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定语后置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妻子因毁新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令如故裤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后省略宾语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郢人有遗燕相国书者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定语后置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举烛</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非书意也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(8)</a:t>
            </a:r>
            <a:r>
              <a:rPr lang="zh-CN" altLang="zh-CN" sz="2200">
                <a:solidFill>
                  <a:srgbClr val="000000"/>
                </a:solidFill>
                <a:latin typeface="Times New Roman" pitchFamily="18" charset="0"/>
                <a:cs typeface="Times New Roman" pitchFamily="18" charset="0"/>
              </a:rPr>
              <a:t>举烛者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尚明也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尚明也者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举贤而任之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(9)</a:t>
            </a:r>
            <a:r>
              <a:rPr lang="zh-CN" altLang="zh-CN" sz="2200">
                <a:solidFill>
                  <a:srgbClr val="000000"/>
                </a:solidFill>
                <a:latin typeface="Times New Roman" pitchFamily="18" charset="0"/>
                <a:cs typeface="Times New Roman" pitchFamily="18" charset="0"/>
              </a:rPr>
              <a:t>王大说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国以治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后省略宾语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(10)</a:t>
            </a:r>
            <a:r>
              <a:rPr lang="zh-CN" altLang="zh-CN" sz="2200">
                <a:solidFill>
                  <a:srgbClr val="000000"/>
                </a:solidFill>
                <a:latin typeface="Times New Roman" pitchFamily="18" charset="0"/>
                <a:cs typeface="Times New Roman" pitchFamily="18" charset="0"/>
              </a:rPr>
              <a:t>治则治矣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非书意也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(11)</a:t>
            </a:r>
            <a:r>
              <a:rPr lang="zh-CN" altLang="zh-CN" sz="2200">
                <a:solidFill>
                  <a:srgbClr val="000000"/>
                </a:solidFill>
                <a:latin typeface="Times New Roman" pitchFamily="18" charset="0"/>
                <a:cs typeface="Times New Roman" pitchFamily="18" charset="0"/>
              </a:rPr>
              <a:t>郑人有且买履者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定语后置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(12)</a:t>
            </a:r>
            <a:r>
              <a:rPr lang="zh-CN" altLang="zh-CN" sz="2200">
                <a:solidFill>
                  <a:srgbClr val="000000"/>
                </a:solidFill>
                <a:latin typeface="Times New Roman" pitchFamily="18" charset="0"/>
                <a:cs typeface="Times New Roman" pitchFamily="18" charset="0"/>
              </a:rPr>
              <a:t>先自度其足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而置之其坐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后省略了介词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于</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3611563" y="1489075"/>
            <a:ext cx="33242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5210175" y="1889125"/>
            <a:ext cx="10890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6480175" y="2281238"/>
            <a:ext cx="79216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973388" y="2708275"/>
            <a:ext cx="10890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3881438" y="3105150"/>
            <a:ext cx="33242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3810000" y="3490913"/>
            <a:ext cx="10890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3044825" y="3890963"/>
            <a:ext cx="79216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5718175" y="4305300"/>
            <a:ext cx="79057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3055938" y="4716463"/>
            <a:ext cx="33242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矩形 23"/>
          <p:cNvSpPr/>
          <p:nvPr/>
        </p:nvSpPr>
        <p:spPr>
          <a:xfrm>
            <a:off x="3744913" y="5102225"/>
            <a:ext cx="792162"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3397250" y="5503863"/>
            <a:ext cx="109061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矩形 25"/>
          <p:cNvSpPr/>
          <p:nvPr/>
        </p:nvSpPr>
        <p:spPr>
          <a:xfrm>
            <a:off x="4313238" y="5916613"/>
            <a:ext cx="3592512"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4"/>
                                        </p:tgtEl>
                                      </p:cBhvr>
                                    </p:animEffect>
                                    <p:set>
                                      <p:cBhvr>
                                        <p:cTn id="52" dur="1" fill="hold">
                                          <p:stCondLst>
                                            <p:cond delay="499"/>
                                          </p:stCondLst>
                                        </p:cTn>
                                        <p:tgtEl>
                                          <p:spTgt spid="2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6"/>
                                        </p:tgtEl>
                                      </p:cBhvr>
                                    </p:animEffect>
                                    <p:set>
                                      <p:cBhvr>
                                        <p:cTn id="6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P spid="18" grpId="0" animBg="1"/>
      <p:bldP spid="20" grpId="0" animBg="1"/>
      <p:bldP spid="21" grpId="0" animBg="1"/>
      <p:bldP spid="22" grpId="0" animBg="1"/>
      <p:bldP spid="23" grpId="0" animBg="1"/>
      <p:bldP spid="24"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48136" name="矩形 2"/>
          <p:cNvSpPr>
            <a:spLocks noChangeAspect="1"/>
          </p:cNvSpPr>
          <p:nvPr/>
        </p:nvSpPr>
        <p:spPr bwMode="auto">
          <a:xfrm>
            <a:off x="508000" y="1498600"/>
            <a:ext cx="8128000" cy="41148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(13)</a:t>
            </a:r>
            <a:r>
              <a:rPr lang="zh-CN" altLang="zh-CN" sz="2200">
                <a:solidFill>
                  <a:srgbClr val="000000"/>
                </a:solidFill>
                <a:latin typeface="Times New Roman" pitchFamily="18" charset="0"/>
                <a:cs typeface="Times New Roman" pitchFamily="18" charset="0"/>
              </a:rPr>
              <a:t>何不试之以足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(14)</a:t>
            </a:r>
            <a:r>
              <a:rPr lang="zh-CN" altLang="zh-CN" sz="2200">
                <a:solidFill>
                  <a:srgbClr val="000000"/>
                </a:solidFill>
                <a:latin typeface="Times New Roman" pitchFamily="18" charset="0"/>
                <a:cs typeface="Times New Roman" pitchFamily="18" charset="0"/>
              </a:rPr>
              <a:t>宁信度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无自信也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(15)</a:t>
            </a:r>
            <a:r>
              <a:rPr lang="zh-CN" altLang="zh-CN" sz="2200">
                <a:solidFill>
                  <a:srgbClr val="000000"/>
                </a:solidFill>
                <a:latin typeface="Times New Roman" pitchFamily="18" charset="0"/>
                <a:cs typeface="Times New Roman" pitchFamily="18" charset="0"/>
              </a:rPr>
              <a:t>居三月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复召以为其子傅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介词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后省略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(16)</a:t>
            </a:r>
            <a:r>
              <a:rPr lang="zh-CN" altLang="zh-CN" sz="2200">
                <a:solidFill>
                  <a:srgbClr val="000000"/>
                </a:solidFill>
                <a:latin typeface="Times New Roman" pitchFamily="18" charset="0"/>
                <a:cs typeface="Times New Roman" pitchFamily="18" charset="0"/>
              </a:rPr>
              <a:t>乐羊以有功见疑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秦西巴以有罪益信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被动句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(17)</a:t>
            </a:r>
            <a:r>
              <a:rPr lang="zh-CN" altLang="zh-CN" sz="2200">
                <a:solidFill>
                  <a:srgbClr val="000000"/>
                </a:solidFill>
                <a:latin typeface="Times New Roman" pitchFamily="18" charset="0"/>
                <a:cs typeface="Times New Roman" pitchFamily="18" charset="0"/>
              </a:rPr>
              <a:t>为人妇而出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常也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其成居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幸也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被动句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(18)</a:t>
            </a:r>
            <a:r>
              <a:rPr lang="zh-CN" altLang="zh-CN" sz="2200">
                <a:solidFill>
                  <a:srgbClr val="000000"/>
                </a:solidFill>
                <a:latin typeface="Times New Roman" pitchFamily="18" charset="0"/>
                <a:cs typeface="Times New Roman" pitchFamily="18" charset="0"/>
              </a:rPr>
              <a:t>今人臣之处官者皆是类也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定语后置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人臣之处官者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处官之人臣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(19)</a:t>
            </a:r>
            <a:r>
              <a:rPr lang="zh-CN" altLang="zh-CN" sz="2200">
                <a:solidFill>
                  <a:srgbClr val="000000"/>
                </a:solidFill>
                <a:latin typeface="Times New Roman" pitchFamily="18" charset="0"/>
                <a:cs typeface="Times New Roman" pitchFamily="18" charset="0"/>
              </a:rPr>
              <a:t>因问于群臣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(20)</a:t>
            </a:r>
            <a:r>
              <a:rPr lang="zh-CN" altLang="zh-CN" sz="2200">
                <a:solidFill>
                  <a:srgbClr val="000000"/>
                </a:solidFill>
                <a:latin typeface="Times New Roman" pitchFamily="18" charset="0"/>
                <a:cs typeface="Times New Roman" pitchFamily="18" charset="0"/>
              </a:rPr>
              <a:t>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兄弟之国也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(21)</a:t>
            </a:r>
            <a:r>
              <a:rPr lang="zh-CN" altLang="zh-CN" sz="2200">
                <a:solidFill>
                  <a:srgbClr val="000000"/>
                </a:solidFill>
                <a:latin typeface="Times New Roman" pitchFamily="18" charset="0"/>
                <a:cs typeface="Times New Roman" pitchFamily="18" charset="0"/>
              </a:rPr>
              <a:t>厚者为戮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薄者见疑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被动句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3121025" y="1600200"/>
            <a:ext cx="10890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470275" y="2001838"/>
            <a:ext cx="10890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4294188" y="2398713"/>
            <a:ext cx="334645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5707063" y="2806700"/>
            <a:ext cx="7842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5014913" y="3222625"/>
            <a:ext cx="2281237"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4513263" y="3616325"/>
            <a:ext cx="404653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98425" y="4005263"/>
            <a:ext cx="3303588"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2844800" y="4406900"/>
            <a:ext cx="10890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3190875" y="4806950"/>
            <a:ext cx="7842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3740150" y="5214938"/>
            <a:ext cx="7921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20"/>
                                        </p:tgtEl>
                                      </p:cBhvr>
                                    </p:animEffect>
                                    <p:set>
                                      <p:cBhvr>
                                        <p:cTn id="45" dur="1" fill="hold">
                                          <p:stCondLst>
                                            <p:cond delay="499"/>
                                          </p:stCondLst>
                                        </p:cTn>
                                        <p:tgtEl>
                                          <p:spTgt spid="20"/>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21"/>
                                        </p:tgtEl>
                                      </p:cBhvr>
                                    </p:animEffect>
                                    <p:set>
                                      <p:cBhvr>
                                        <p:cTn id="5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0" name="矩形 19">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名句名篇</a:t>
            </a:r>
          </a:p>
        </p:txBody>
      </p:sp>
      <p:sp>
        <p:nvSpPr>
          <p:cNvPr id="2" name="矩形 1"/>
          <p:cNvSpPr>
            <a:spLocks noChangeAspect="1"/>
          </p:cNvSpPr>
          <p:nvPr/>
        </p:nvSpPr>
        <p:spPr>
          <a:xfrm>
            <a:off x="508000" y="2716213"/>
            <a:ext cx="8128000" cy="16795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今有构木、钻燧于夏后氏之世者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必为鲧、禹笑矣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有决渎于殷、周之世者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必为汤、武笑矣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。然则今有美尧、舜、汤、武、禹之道于当今之世者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必为新圣笑矣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是以圣人不期修古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不法常可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论世之事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因为之备。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81600" y="2792413"/>
            <a:ext cx="192881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a:xfrm>
            <a:off x="2351088" y="3178175"/>
            <a:ext cx="1928812" cy="295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2916238" y="3573463"/>
            <a:ext cx="1684337"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3513138" y="3987800"/>
            <a:ext cx="1087437" cy="293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4702175" y="3987800"/>
            <a:ext cx="1087438" cy="293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8677" name="矩形 1"/>
          <p:cNvSpPr>
            <a:spLocks noChangeAspect="1"/>
          </p:cNvSpPr>
          <p:nvPr/>
        </p:nvSpPr>
        <p:spPr bwMode="auto">
          <a:xfrm>
            <a:off x="508000" y="992188"/>
            <a:ext cx="8128000" cy="5429250"/>
          </a:xfrm>
          <a:prstGeom prst="rect">
            <a:avLst/>
          </a:prstGeom>
          <a:noFill/>
          <a:ln w="9525">
            <a:noFill/>
            <a:miter lim="800000"/>
            <a:headEnd/>
            <a:tailEnd/>
          </a:ln>
        </p:spPr>
        <p:txBody>
          <a:bodyPr>
            <a:spAutoFit/>
          </a:bodyPr>
          <a:lstStyle/>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本单元共两节。《郑人有且买履者》由</a:t>
            </a: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则选文组成。第</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则旨在说明治理天下应当研究当时的社会实际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从而准备和采取相应的措施。第</a:t>
            </a: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则旨在说明对于先王的言论后人难以确切地理解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根本没法拿来解决眼下的现实问题。治理天下最重要的是高度重视实际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一切从实际出发。第</a:t>
            </a: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则意在批评一些做官的人为达目的不择手段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表现了韩非子反对巧诈、肯定拙诚的观点。第</a:t>
            </a: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则意在说明人聪明不难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难的是正确对待自己的聪明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警示人们要谨慎处事。</a:t>
            </a:r>
            <a:endParaRPr lang="zh-CN" altLang="zh-CN" sz="2200">
              <a:solidFill>
                <a:srgbClr val="000000"/>
              </a:solidFill>
              <a:latin typeface="NEU-BZ-S92"/>
              <a:ea typeface="方正书宋_GBK"/>
              <a:cs typeface="Times New Roman" pitchFamily="18" charset="0"/>
            </a:endParaRPr>
          </a:p>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《子圉见孔子于商太宰》借十四个寓言故事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表现了韩非子对社会人生的种种思考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对某些隐微的人性弱点的精确剖析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蕴含着对社会人生的深刻洞察和卓越智慧。</a:t>
            </a:r>
            <a:endParaRPr lang="zh-CN" altLang="zh-CN" sz="2200">
              <a:solidFill>
                <a:srgbClr val="000000"/>
              </a:solidFill>
              <a:latin typeface="NEU-BZ-S92"/>
              <a:ea typeface="方正书宋_GBK"/>
              <a:cs typeface="方正书宋_GBK"/>
            </a:endParaRPr>
          </a:p>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近几年高考未涉及《韩非子》中名句的背诵默写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文言文阅读、断句题等涉及较多。学习本单元课文须结合当时的社会背景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在理解文意句意的基础上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熟读相关语段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以领会韩非思想为主要内容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从总体上去把握。</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989013"/>
            <a:ext cx="8128000" cy="5319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故先王有郢书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而后世多燕说。夫不适国事而谋先王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皆归取度者也。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所以古代帝王留下的书就像下面说的郢人写的信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而后代的人多半像下面说的燕相解说郢人的信那样来做解说。不采取适合国事的措施而考虑取法古代帝王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都是下面说的不照着脚的大小来买鞋子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却回家取尺码的人啊。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这句话概括说明了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不适国事而谋先王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的荒唐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对先王的言论穿凿附会、曲解本意以及教条主义的愚蠢行为。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做事要具体情况具体分析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以实践作为检验真理的标准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并且要在继承的基础上进行创新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寻求突破。只有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才能真正与时俱进。人云亦云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不求变通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最终只能走进死胡同。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wipe(down)">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701800"/>
            <a:ext cx="8128000" cy="37084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其父不自罪于教子非也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rPr>
              <a:t>而自知其益富。今人臣之处官者皆是类也。</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译文：</a:t>
            </a:r>
            <a:r>
              <a:rPr lang="zh-CN" altLang="zh-CN" sz="2200">
                <a:solidFill>
                  <a:srgbClr val="000000"/>
                </a:solidFill>
                <a:latin typeface="Times New Roman" pitchFamily="18" charset="0"/>
                <a:ea typeface="方正书宋_GBK"/>
                <a:cs typeface="方正书宋_GBK"/>
              </a:rPr>
              <a:t>这位女子的父亲不怪罪自己在教育女儿方面不对</a:t>
            </a:r>
            <a:r>
              <a:rPr lang="en-US" altLang="zh-CN" sz="2200">
                <a:solidFill>
                  <a:srgbClr val="000000"/>
                </a:solidFill>
                <a:latin typeface="Times New Roman" pitchFamily="18" charset="0"/>
                <a:ea typeface="方正书宋_GBK"/>
                <a:cs typeface="方正书宋_GBK"/>
              </a:rPr>
              <a:t>,</a:t>
            </a:r>
            <a:r>
              <a:rPr lang="zh-CN" altLang="zh-CN" sz="2200">
                <a:solidFill>
                  <a:srgbClr val="000000"/>
                </a:solidFill>
                <a:latin typeface="Times New Roman" pitchFamily="18" charset="0"/>
                <a:ea typeface="方正书宋_GBK"/>
                <a:cs typeface="方正书宋_GBK"/>
              </a:rPr>
              <a:t>却因为他的财富增加了而自认为聪明。现在的担任官职的人都是这样的。</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赏析：</a:t>
            </a:r>
            <a:r>
              <a:rPr lang="zh-CN" altLang="zh-CN" sz="2200">
                <a:solidFill>
                  <a:srgbClr val="000000"/>
                </a:solidFill>
                <a:latin typeface="Times New Roman" pitchFamily="18" charset="0"/>
                <a:ea typeface="楷体"/>
                <a:cs typeface="楷体"/>
              </a:rPr>
              <a:t>卫人嫁女这个寓言刻画了卫人不惜葬送女儿的幸福来追逐财利的可鄙嘴脸</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实际上是批判当时的官员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不顾惜君王和国家利益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贪赃枉法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追求财利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而自以为高明的自私卑劣行径。</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现实生活中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有的人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特别是掌握权力的个人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为了一己私利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不惜损害国家利益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最终葬送的却是自己的前程。</a:t>
            </a:r>
            <a:endParaRPr lang="zh-CN" altLang="zh-CN" sz="2200">
              <a:solidFill>
                <a:srgbClr val="000000"/>
              </a:solidFill>
              <a:latin typeface="NEU-BZ-S92"/>
              <a:ea typeface="方正书宋_GBK"/>
              <a:cs typeface="方正书宋_GB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4"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5"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5538"/>
            <a:ext cx="8128000" cy="8509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本课运用了几则寓言故事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分别说明了什么道理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Object 10"/>
          <p:cNvGraphicFramePr>
            <a:graphicFrameLocks noChangeAspect="1"/>
          </p:cNvGraphicFramePr>
          <p:nvPr/>
        </p:nvGraphicFramePr>
        <p:xfrm>
          <a:off x="508000" y="2060575"/>
          <a:ext cx="8128000" cy="4518025"/>
        </p:xfrm>
        <a:graphic>
          <a:graphicData uri="http://schemas.openxmlformats.org/presentationml/2006/ole">
            <p:oleObj spid="_x0000_s5130" name="文档" r:id="rId6" imgW="3839157" imgH="2133381"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8150"/>
            <a:ext cx="8128000" cy="36957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韩非主张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不期修古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不法常可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法先王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试分析这一思想的正确合理性。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韩非头脑清醒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立足现实。寻求直达功利目的的有效手段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这一点是他最关注的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也是具有实际意义的。韩非认为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历史不断地发展变化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每个时代都有每个时代的特点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与其用渺茫模糊的先王之道来治理当今社会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不如依据当今社会的实际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采取适合当今社会实际的策略方法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处理当世之政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治理当世之民。与其他学派思想的迂阔或理想化相比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韩非的法家思想更能切合当时社会发展的实际。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114550"/>
            <a:ext cx="8128000" cy="28829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郑公伐胡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智子疑邻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两则寓言表现了相同的寓意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其关联点上的两个人物是谁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郑公伐胡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智子疑邻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两则寓言表现了相同的寓意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即明白事理并不难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明白事理后正确处置才困难。和这一寓意关系最密切的人物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一是关其思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一是邻人之父。因为这两个人都具有清醒的认识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都看到了问题的关键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但他们的最终结果是一个被杀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一个被怀疑。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文本图解</a:t>
            </a:r>
          </a:p>
        </p:txBody>
      </p:sp>
      <p:graphicFrame>
        <p:nvGraphicFramePr>
          <p:cNvPr id="6154" name="Object 10"/>
          <p:cNvGraphicFramePr>
            <a:graphicFrameLocks noChangeAspect="1"/>
          </p:cNvGraphicFramePr>
          <p:nvPr/>
        </p:nvGraphicFramePr>
        <p:xfrm>
          <a:off x="508000" y="2601913"/>
          <a:ext cx="8128000" cy="1908175"/>
        </p:xfrm>
        <a:graphic>
          <a:graphicData uri="http://schemas.openxmlformats.org/presentationml/2006/ole">
            <p:oleObj spid="_x0000_s6154" name="文档" r:id="rId6" imgW="3839157" imgH="901961" progId="">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9701" name="矩形 1"/>
          <p:cNvSpPr>
            <a:spLocks noChangeAspect="1"/>
          </p:cNvSpPr>
          <p:nvPr/>
        </p:nvSpPr>
        <p:spPr bwMode="auto">
          <a:xfrm>
            <a:off x="508000" y="1477963"/>
            <a:ext cx="8128000" cy="41560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韩非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约前</a:t>
            </a:r>
            <a:r>
              <a:rPr lang="en-US" altLang="zh-CN" sz="2200">
                <a:solidFill>
                  <a:srgbClr val="000000"/>
                </a:solidFill>
                <a:latin typeface="Times New Roman" pitchFamily="18" charset="0"/>
                <a:cs typeface="Times New Roman" pitchFamily="18" charset="0"/>
              </a:rPr>
              <a:t>280—</a:t>
            </a:r>
            <a:r>
              <a:rPr lang="zh-CN" altLang="zh-CN" sz="2200">
                <a:solidFill>
                  <a:srgbClr val="000000"/>
                </a:solidFill>
                <a:latin typeface="Times New Roman" pitchFamily="18" charset="0"/>
                <a:cs typeface="Times New Roman" pitchFamily="18" charset="0"/>
              </a:rPr>
              <a:t>前</a:t>
            </a:r>
            <a:r>
              <a:rPr lang="en-US" altLang="zh-CN" sz="2200">
                <a:solidFill>
                  <a:srgbClr val="000000"/>
                </a:solidFill>
                <a:latin typeface="Times New Roman" pitchFamily="18" charset="0"/>
                <a:cs typeface="Times New Roman" pitchFamily="18" charset="0"/>
              </a:rPr>
              <a:t>233),</a:t>
            </a:r>
            <a:r>
              <a:rPr lang="zh-CN" altLang="zh-CN" sz="2200">
                <a:solidFill>
                  <a:srgbClr val="000000"/>
                </a:solidFill>
                <a:latin typeface="Times New Roman" pitchFamily="18" charset="0"/>
                <a:cs typeface="Times New Roman" pitchFamily="18" charset="0"/>
              </a:rPr>
              <a:t>战国末哲学家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法家学派的主要代表人物。他出身于韩国贵族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与李斯同师荀子。他继承和发展了荀子的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思想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同时又吸取了他以前的法家学说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成为法家学说的集大成者。</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韩非生于战国七雄纷争之世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七雄之中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韩国最弱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他目睹韩国日趋衰弱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曾多次向韩王上书进谏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寄希望于韩王励精图治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变法图强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但韩王置若罔闻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始终都未采纳。这使他孤独悲观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大失所望。他从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观往者得失之变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之中探索变弱为强的道路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写了《孤愤》《五蠹》《说难》等十余万言的著作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全面系统地阐述了他的法治思想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抒发了忧愤孤直而不容于时的愤懑。</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0725" name="矩形 1"/>
          <p:cNvSpPr>
            <a:spLocks noChangeAspect="1"/>
          </p:cNvSpPr>
          <p:nvPr/>
        </p:nvSpPr>
        <p:spPr bwMode="auto">
          <a:xfrm>
            <a:off x="508000" y="2317750"/>
            <a:ext cx="8128000" cy="24765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《韩非子》是先秦法家学说集大成之作。现存五十五篇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约十余万言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大部分为韩非自己的作品。文章说理精密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笔锋犀利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议论透辟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推证事理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切中要害。文章构思精巧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描写大胆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语言幽默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于平实中见奇妙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具有耐人寻味、警策世人的艺术效果。韩非还善于用大量浅显的寓言故事和丰富的历史知识作为论证资料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形象化地体现其法家思想和他对社会人生的深刻认识。</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301750"/>
            <a:ext cx="8128000" cy="4508500"/>
          </a:xfrm>
          <a:prstGeom prst="rect">
            <a:avLst/>
          </a:prstGeom>
        </p:spPr>
        <p:txBody>
          <a:bodyPr>
            <a:spAutoFit/>
          </a:bodyPr>
          <a:lstStyle/>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一、名句背诵</a:t>
            </a:r>
            <a:endParaRPr lang="zh-CN" altLang="zh-CN" sz="2200">
              <a:solidFill>
                <a:srgbClr val="000000"/>
              </a:solidFill>
              <a:latin typeface="NEU-BZ-S92"/>
              <a:ea typeface="方正书宋_GBK"/>
              <a:cs typeface="Times New Roman" pitchFamily="18" charset="0"/>
            </a:endParaRPr>
          </a:p>
          <a:p>
            <a:pPr indent="2794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近几年高考试题未涉及名句的背诵默写</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楷体"/>
              <a:cs typeface="楷体"/>
            </a:endParaRPr>
          </a:p>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rPr>
              <a:t>二、其他形式的试题</a:t>
            </a:r>
            <a:r>
              <a:rPr lang="en-US" altLang="zh-CN" sz="2200">
                <a:solidFill>
                  <a:srgbClr val="000000"/>
                </a:solidFill>
                <a:latin typeface="Times New Roman" pitchFamily="18" charset="0"/>
                <a:ea typeface="楷体"/>
                <a:cs typeface="楷体"/>
              </a:rPr>
              <a:t>(</a:t>
            </a:r>
            <a:r>
              <a:rPr lang="zh-CN" altLang="zh-CN" sz="2200">
                <a:solidFill>
                  <a:srgbClr val="000000"/>
                </a:solidFill>
                <a:ea typeface="黑体" pitchFamily="49" charset="-122"/>
              </a:rPr>
              <a:t>文化经典阅读</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(2011·</a:t>
            </a:r>
            <a:r>
              <a:rPr lang="zh-CN" altLang="zh-CN" sz="2200">
                <a:solidFill>
                  <a:srgbClr val="000000"/>
                </a:solidFill>
                <a:latin typeface="Times New Roman" pitchFamily="18" charset="0"/>
                <a:ea typeface="楷体"/>
                <a:cs typeface="楷体"/>
              </a:rPr>
              <a:t>浙江高考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阅读下面两段文字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完成第</a:t>
            </a:r>
            <a:r>
              <a:rPr lang="en-US" altLang="zh-CN" sz="2200">
                <a:solidFill>
                  <a:srgbClr val="000000"/>
                </a:solidFill>
                <a:latin typeface="Times New Roman" pitchFamily="18" charset="0"/>
                <a:cs typeface="Times New Roman" pitchFamily="18" charset="0"/>
              </a:rPr>
              <a:t>(1)~(2)</a:t>
            </a:r>
            <a:r>
              <a:rPr lang="zh-CN" altLang="zh-CN" sz="2200">
                <a:solidFill>
                  <a:srgbClr val="000000"/>
                </a:solidFill>
                <a:latin typeface="Times New Roman" pitchFamily="18" charset="0"/>
                <a:cs typeface="Times New Roman" pitchFamily="18" charset="0"/>
              </a:rPr>
              <a:t>题。</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道之以政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齐之以刑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民免而无耻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道之以德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齐之以礼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有耻且格。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《论语》</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夫圣人之治国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不恃人之为吾善</a:t>
            </a:r>
            <a:r>
              <a:rPr lang="zh-CN" altLang="zh-CN" sz="2200" baseline="30000">
                <a:solidFill>
                  <a:srgbClr val="000000"/>
                </a:solidFill>
                <a:latin typeface="NEU-BZ-S92"/>
              </a:rPr>
              <a:t>①</a:t>
            </a:r>
            <a:r>
              <a:rPr lang="zh-CN" altLang="zh-CN" sz="2200">
                <a:solidFill>
                  <a:srgbClr val="000000"/>
                </a:solidFill>
                <a:latin typeface="Times New Roman" pitchFamily="18" charset="0"/>
                <a:ea typeface="楷体"/>
                <a:cs typeface="楷体"/>
              </a:rPr>
              <a:t>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而用</a:t>
            </a:r>
            <a:r>
              <a:rPr lang="zh-CN" altLang="zh-CN" sz="2200" baseline="30000">
                <a:solidFill>
                  <a:srgbClr val="000000"/>
                </a:solidFill>
                <a:latin typeface="NEU-BZ-S92"/>
              </a:rPr>
              <a:t>②</a:t>
            </a:r>
            <a:r>
              <a:rPr lang="zh-CN" altLang="zh-CN" sz="2200">
                <a:solidFill>
                  <a:srgbClr val="000000"/>
                </a:solidFill>
                <a:latin typeface="Times New Roman" pitchFamily="18" charset="0"/>
                <a:ea typeface="楷体"/>
                <a:cs typeface="楷体"/>
              </a:rPr>
              <a:t>其不得为非也。恃人之为吾善也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境内不什数</a:t>
            </a:r>
            <a:r>
              <a:rPr lang="zh-CN" altLang="zh-CN" sz="2200" baseline="30000">
                <a:solidFill>
                  <a:srgbClr val="000000"/>
                </a:solidFill>
                <a:latin typeface="NEU-BZ-S92"/>
              </a:rPr>
              <a:t>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用人不得为非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一国可使齐。为治者用众而舍寡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故不务德而务法。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《韩非子》</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rPr>
              <a:t>注</a:t>
            </a: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为吾善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自我完善。</a:t>
            </a: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使。</a:t>
            </a: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不什数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不能用十来计算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即不到十个。</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985838"/>
            <a:ext cx="8128000" cy="53340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从上面两段文字中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概括出孔子和韩非子的为政观。</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孔子</a:t>
            </a:r>
            <a:r>
              <a:rPr lang="en-US" altLang="zh-CN" sz="2200">
                <a:solidFill>
                  <a:srgbClr val="000000"/>
                </a:solidFill>
                <a:latin typeface="Times New Roman" pitchFamily="18" charset="0"/>
                <a:ea typeface="楷体"/>
                <a:cs typeface="Times New Roman" pitchFamily="18" charset="0"/>
              </a:rPr>
              <a:t>:</a:t>
            </a:r>
            <a:r>
              <a:rPr lang="en-US" altLang="zh-CN" sz="2200" u="sng">
                <a:solidFill>
                  <a:srgbClr val="FF0000"/>
                </a:solidFill>
                <a:latin typeface="宋体" charset="-122"/>
                <a:ea typeface="楷体"/>
                <a:cs typeface="Times New Roman" pitchFamily="18" charset="0"/>
              </a:rPr>
              <a:t> </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韩非子</a:t>
            </a:r>
            <a:r>
              <a:rPr lang="en-US" altLang="zh-CN" sz="2200">
                <a:solidFill>
                  <a:srgbClr val="000000"/>
                </a:solidFill>
                <a:latin typeface="Times New Roman" pitchFamily="18" charset="0"/>
                <a:cs typeface="Times New Roman" pitchFamily="18" charset="0"/>
              </a:rPr>
              <a:t>:</a:t>
            </a:r>
            <a:r>
              <a:rPr lang="en-US" altLang="zh-CN" sz="2200" u="sng">
                <a:solidFill>
                  <a:srgbClr val="FF0000"/>
                </a:solidFill>
                <a:latin typeface="宋体" charset="-122"/>
                <a:ea typeface="方正书宋_GBK"/>
                <a:cs typeface="方正书宋_GBK"/>
              </a:rPr>
              <a:t> </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参考答案：</a:t>
            </a:r>
            <a:r>
              <a:rPr lang="zh-CN" altLang="zh-CN" sz="2200">
                <a:solidFill>
                  <a:srgbClr val="000000"/>
                </a:solidFill>
                <a:latin typeface="Times New Roman" pitchFamily="18" charset="0"/>
                <a:cs typeface="Times New Roman" pitchFamily="18" charset="0"/>
              </a:rPr>
              <a:t>为政以德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以德、礼治国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以法治国。</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解析：</a:t>
            </a:r>
            <a:r>
              <a:rPr lang="zh-CN" altLang="zh-CN" sz="2200">
                <a:solidFill>
                  <a:srgbClr val="000000"/>
                </a:solidFill>
                <a:latin typeface="Times New Roman" pitchFamily="18" charset="0"/>
                <a:ea typeface="楷体"/>
                <a:cs typeface="楷体"/>
              </a:rPr>
              <a:t>先要清楚短文的主要意思</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然后寻找答案。孔子的为政观在第一段后半部分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韩非子的为政观在第二段最后一句。</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对这两种为政观进行简要评析。</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参考答案：</a:t>
            </a:r>
            <a:r>
              <a:rPr lang="zh-CN" altLang="zh-CN" sz="2200">
                <a:solidFill>
                  <a:srgbClr val="000000"/>
                </a:solidFill>
                <a:latin typeface="Times New Roman" pitchFamily="18" charset="0"/>
                <a:cs typeface="Times New Roman" pitchFamily="18" charset="0"/>
              </a:rPr>
              <a:t>孔子认为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法治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虽有一定的作用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但也有缺陷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所以要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德治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韩非子认为能够自我完善的人很少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要管理众人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必须以法治国。两种观点各有侧重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各有偏颇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应相互补充。</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解析：</a:t>
            </a:r>
            <a:r>
              <a:rPr lang="zh-CN" altLang="zh-CN" sz="2200">
                <a:solidFill>
                  <a:srgbClr val="000000"/>
                </a:solidFill>
                <a:latin typeface="Times New Roman" pitchFamily="18" charset="0"/>
                <a:ea typeface="楷体"/>
                <a:cs typeface="楷体"/>
              </a:rPr>
              <a:t>评析时观点要正确。要先用自己的话概括出孔子和韩非子两种不同的为政观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而德治和法治是互为补充的。</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wipe(down)">
                                      <p:cBhvr>
                                        <p:cTn id="10" dur="500"/>
                                        <p:tgtEl>
                                          <p:spTgt spid="6">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Effect transition="in" filter="wipe(down)">
                                      <p:cBhvr>
                                        <p:cTn id="15" dur="500"/>
                                        <p:tgtEl>
                                          <p:spTgt spid="6">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xEl>
                                              <p:pRg st="7" end="7"/>
                                            </p:txEl>
                                          </p:spTgt>
                                        </p:tgtEl>
                                        <p:attrNameLst>
                                          <p:attrName>style.visibility</p:attrName>
                                        </p:attrNameLst>
                                      </p:cBhvr>
                                      <p:to>
                                        <p:strVal val="visible"/>
                                      </p:to>
                                    </p:set>
                                    <p:animEffect transition="in" filter="wipe(down)">
                                      <p:cBhvr>
                                        <p:cTn id="20" dur="500"/>
                                        <p:tgtEl>
                                          <p:spTgt spid="6">
                                            <p:txEl>
                                              <p:pRg st="7" end="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animEffect transition="in" filter="wipe(down)">
                                      <p:cBhvr>
                                        <p:cTn id="25"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7" name="矩形 6"/>
          <p:cNvSpPr>
            <a:spLocks noChangeAspect="1"/>
          </p:cNvSpPr>
          <p:nvPr/>
        </p:nvSpPr>
        <p:spPr>
          <a:xfrm>
            <a:off x="508000" y="985838"/>
            <a:ext cx="8128000" cy="5334000"/>
          </a:xfrm>
          <a:prstGeom prst="rect">
            <a:avLst/>
          </a:prstGeom>
        </p:spPr>
        <p:txBody>
          <a:bodyPr>
            <a:spAutoFit/>
          </a:bodyPr>
          <a:lstStyle/>
          <a:p>
            <a:pPr algn="ctr">
              <a:lnSpc>
                <a:spcPct val="120000"/>
              </a:lnSpc>
              <a:tabLst>
                <a:tab pos="1028700" algn="l"/>
                <a:tab pos="1849438" algn="l"/>
                <a:tab pos="2536825" algn="l"/>
                <a:tab pos="3221038" algn="l"/>
              </a:tabLst>
            </a:pPr>
            <a:r>
              <a:rPr lang="zh-CN" altLang="zh-CN" sz="2200">
                <a:solidFill>
                  <a:srgbClr val="000000"/>
                </a:solidFill>
                <a:latin typeface="NEU-BZ-S92"/>
                <a:ea typeface="方正宋黑_GBK"/>
                <a:cs typeface="Times New Roman" pitchFamily="18" charset="0"/>
              </a:rPr>
              <a:t>韩非子</a:t>
            </a:r>
            <a:r>
              <a:rPr lang="en-US" altLang="zh-CN" sz="2200">
                <a:solidFill>
                  <a:srgbClr val="000000"/>
                </a:solidFill>
                <a:latin typeface="Times New Roman" pitchFamily="18" charset="0"/>
                <a:ea typeface="方正宋黑_GBK"/>
                <a:cs typeface="Times New Roman" pitchFamily="18" charset="0"/>
              </a:rPr>
              <a:t>:</a:t>
            </a:r>
            <a:r>
              <a:rPr lang="zh-CN" altLang="zh-CN" sz="2200">
                <a:solidFill>
                  <a:srgbClr val="000000"/>
                </a:solidFill>
                <a:latin typeface="NEU-BZ-S92"/>
                <a:ea typeface="方正宋黑_GBK"/>
                <a:cs typeface="Times New Roman" pitchFamily="18" charset="0"/>
              </a:rPr>
              <a:t>战国时的一匹烈马</a:t>
            </a:r>
            <a:endParaRPr lang="zh-CN" altLang="zh-CN" sz="2200">
              <a:solidFill>
                <a:srgbClr val="000000"/>
              </a:solidFill>
              <a:latin typeface="NEU-BZ-S92"/>
              <a:ea typeface="方正书宋_GBK"/>
              <a:cs typeface="Times New Roman" pitchFamily="18" charset="0"/>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战国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一个弥漫着硝烟的时代</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群雄逐鹿之际</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楷体"/>
                <a:cs typeface="楷体"/>
              </a:rPr>
              <a:t>一匹烈马腾空而出。</a:t>
            </a:r>
            <a:endParaRPr lang="zh-CN" altLang="zh-CN" sz="2200">
              <a:solidFill>
                <a:srgbClr val="000000"/>
              </a:solidFill>
              <a:latin typeface="NEU-BZ-S92"/>
              <a:ea typeface="楷体"/>
              <a:cs typeface="楷体"/>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方正书宋_GBK"/>
                <a:cs typeface="方正书宋_GBK"/>
              </a:rPr>
              <a:t>他儒雅</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骨子里却坚如青铜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他沉默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竹简上却隐现出金戈铁马</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他痛苦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尘埃中却闪烁出智慧光芒。纵算风流会被雨打风吹去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扬一柄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的利刃也要傲视群雄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啸傲江湖。</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悲哉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韩非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万马齐喑究可哀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壮哉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韩非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你以你血荐轩辕</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韩非的一生是一部英雄史诗。</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他所留下的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不是一个没落贵族公子惆怅的叹息、温柔的懦弱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而是一名大丈夫铿锵的呼喊、坚忍的执着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以及他的千山万壑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国计民生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以及秦王的半壁江山。</a:t>
            </a:r>
            <a:endParaRPr lang="zh-CN" altLang="zh-CN" sz="2200">
              <a:solidFill>
                <a:srgbClr val="000000"/>
              </a:solidFill>
              <a:latin typeface="NEU-BZ-S92"/>
              <a:ea typeface="方正书宋_GBK"/>
              <a:cs typeface="方正书宋_GBK"/>
            </a:endParaRPr>
          </a:p>
          <a:p>
            <a:pPr>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今者所养非所用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所用非所养。悲廉直不容于邪枉之臣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观往者得失之变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故作《孤愤》、《五蠹》、《内外储》、《说林》、《说难》十馀万言。</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4821" name="矩形 5"/>
          <p:cNvSpPr>
            <a:spLocks noChangeAspect="1"/>
          </p:cNvSpPr>
          <p:nvPr/>
        </p:nvSpPr>
        <p:spPr bwMode="auto">
          <a:xfrm>
            <a:off x="508000" y="1295400"/>
            <a:ext cx="8128000" cy="45212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面对混乱的局势</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韩非没有在沉默中死亡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而是在沉默中爆发</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在爆发中指点江山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激扬文字</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尽管后来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他的爆发让他血溅三尺。</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韩非是一个说客</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但他远远没有一个说客迂回婉转的艺术。</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韩非是一个文人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但他却有威武将军的耿直脾性与凛然正气。</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他把文字当作沙场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以天下为己任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如椽大笔纵横捭阖。他胸怀韬略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热情似火</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热血沸腾。他得罪了很多人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君王、文人、武士</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他唯一没有得罪的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是天下。</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他一下子拿出宝镜</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照出是非</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道出黑白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他也毫不犹豫地拔出利刃</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割开浮华</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说出真相。他的言语有的是鹰隼的犀利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就如他咄咄逼人的眼神</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他的条规有的是蛇的冰冷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就像他严峻的表情</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他的逻辑是丁就不是卯</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就如他的一举手一投足</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毫不含糊。</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5845" name="矩形 5"/>
          <p:cNvSpPr>
            <a:spLocks noChangeAspect="1"/>
          </p:cNvSpPr>
          <p:nvPr/>
        </p:nvSpPr>
        <p:spPr bwMode="auto">
          <a:xfrm>
            <a:off x="508000" y="992188"/>
            <a:ext cx="8128000" cy="53340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韩非的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无情</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楷体"/>
                <a:cs typeface="Times New Roman" pitchFamily="18" charset="0"/>
              </a:rPr>
              <a:t>看穿了那一片繁华背后的荒凉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楷体"/>
              </a:rPr>
              <a:t>无情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必将让一部分人在痛定思痛之后重新审视自己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必须拿起法制的武器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树立起君王的威严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国无常强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无常弱。奉法者强则国强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奉法者弱则国弱</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今皆亡国者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其群臣官吏皆务所以乱而不务所以治也。其国乱弱矣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又皆释国法而私其外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则是负薪而救火也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乱弱甚矣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韩非子的确有先见之明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先天下之忧而忧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他似乎已经看到敌国的千军万马已蓄势待发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而韩国的君臣却沉醉在温柔之乡里苟且快活。看到韩国一天天衰弱下去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韩非已是心急如焚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他一次又一次次告诫韩王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没有永远的强国、弱国之分。一切坚决依法办事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国家就强盛</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不坚持依法治理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国家就会衰亡</a:t>
            </a:r>
            <a:r>
              <a:rPr lang="en-US" altLang="zh-CN" sz="2200">
                <a:solidFill>
                  <a:srgbClr val="000000"/>
                </a:solidFill>
                <a:latin typeface="Times New Roman" pitchFamily="18" charset="0"/>
                <a:cs typeface="Times New Roman" pitchFamily="18" charset="0"/>
              </a:rPr>
              <a:t>”</a:t>
            </a:r>
            <a:r>
              <a:rPr lang="en-US" altLang="zh-CN" sz="2200">
                <a:solidFill>
                  <a:srgbClr val="000000"/>
                </a:solidFill>
                <a:latin typeface="楷体"/>
                <a:ea typeface="方正书宋_GBK"/>
                <a:cs typeface="方正书宋_GBK"/>
              </a:rPr>
              <a:t>……</a:t>
            </a:r>
            <a:r>
              <a:rPr lang="zh-CN" altLang="zh-CN" sz="2200">
                <a:solidFill>
                  <a:srgbClr val="000000"/>
                </a:solidFill>
                <a:latin typeface="Times New Roman" pitchFamily="18" charset="0"/>
                <a:ea typeface="楷体"/>
                <a:cs typeface="楷体"/>
              </a:rPr>
              <a:t>看一下今天所有衰亡了的国家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都是因为这些国家的大小官员都在忙于应付乱而不是致力于治理乱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况且我们的韩国已经很衰弱了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必须加强法制来重振河山。</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CCE8C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金牌学案14模板</Template>
  <TotalTime>109</TotalTime>
  <Words>3919</Words>
  <Application>Microsoft Office PowerPoint</Application>
  <PresentationFormat>全屏显示(4:3)</PresentationFormat>
  <Paragraphs>218</Paragraphs>
  <Slides>25</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14</vt:i4>
      </vt:variant>
      <vt:variant>
        <vt:lpstr>嵌入 OLE 服务器</vt:lpstr>
      </vt:variant>
      <vt:variant>
        <vt:i4>1</vt:i4>
      </vt:variant>
      <vt:variant>
        <vt:lpstr>幻灯片标题</vt:lpstr>
      </vt:variant>
      <vt:variant>
        <vt:i4>25</vt:i4>
      </vt:variant>
    </vt:vector>
  </HeadingPairs>
  <TitlesOfParts>
    <vt:vector size="50" baseType="lpstr">
      <vt:lpstr>Arial</vt:lpstr>
      <vt:lpstr>宋体</vt:lpstr>
      <vt:lpstr>黑体</vt:lpstr>
      <vt:lpstr>Calibri</vt:lpstr>
      <vt:lpstr>Calibri Light</vt:lpstr>
      <vt:lpstr>Times New Roman</vt:lpstr>
      <vt:lpstr>NEU-BZ-S92</vt:lpstr>
      <vt:lpstr>方正书宋_GBK</vt:lpstr>
      <vt:lpstr>楷体</vt:lpstr>
      <vt:lpstr>方正宋黑_GBK</vt:lpstr>
      <vt:lpstr>金牌学案14模板</vt:lpstr>
      <vt:lpstr>自定义设计方案</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37</cp:revision>
  <dcterms:created xsi:type="dcterms:W3CDTF">2015-07-28T05:59:53Z</dcterms:created>
  <dcterms:modified xsi:type="dcterms:W3CDTF">2016-09-19T01:44:30Z</dcterms:modified>
</cp:coreProperties>
</file>