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tiff" ContentType="image/tif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535" r:id="rId5"/>
    <p:sldId id="439" r:id="rId6"/>
    <p:sldId id="260" r:id="rId7"/>
    <p:sldId id="506" r:id="rId8"/>
    <p:sldId id="508" r:id="rId9"/>
    <p:sldId id="509" r:id="rId10"/>
    <p:sldId id="500" r:id="rId11"/>
    <p:sldId id="537" r:id="rId12"/>
    <p:sldId id="542" r:id="rId13"/>
    <p:sldId id="555" r:id="rId14"/>
    <p:sldId id="556" r:id="rId15"/>
    <p:sldId id="554" r:id="rId16"/>
    <p:sldId id="541" r:id="rId17"/>
    <p:sldId id="557" r:id="rId18"/>
    <p:sldId id="543" r:id="rId19"/>
    <p:sldId id="544" r:id="rId20"/>
    <p:sldId id="558" r:id="rId21"/>
    <p:sldId id="559" r:id="rId22"/>
    <p:sldId id="560" r:id="rId23"/>
    <p:sldId id="561" r:id="rId24"/>
    <p:sldId id="562" r:id="rId25"/>
    <p:sldId id="301"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42" autoAdjust="0"/>
    <p:restoredTop sz="94660"/>
  </p:normalViewPr>
  <p:slideViewPr>
    <p:cSldViewPr snapToGrid="0">
      <p:cViewPr varScale="1">
        <p:scale>
          <a:sx n="114" d="100"/>
          <a:sy n="114" d="100"/>
        </p:scale>
        <p:origin x="-234" y="-108"/>
      </p:cViewPr>
      <p:guideLst>
        <p:guide orient="horz" pos="2105"/>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254.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69515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pn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7.jpeg" /><Relationship Id="rId3" Type="http://schemas.openxmlformats.org/officeDocument/2006/relationships/tags" Target="../tags/tag23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8.jpeg" /><Relationship Id="rId3" Type="http://schemas.openxmlformats.org/officeDocument/2006/relationships/tags" Target="../tags/tag23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jpeg" /><Relationship Id="rId3" Type="http://schemas.openxmlformats.org/officeDocument/2006/relationships/image" Target="../media/image20.png" /><Relationship Id="rId4" Type="http://schemas.openxmlformats.org/officeDocument/2006/relationships/tags" Target="../tags/tag24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 Id="rId3" Type="http://schemas.openxmlformats.org/officeDocument/2006/relationships/tags" Target="../tags/tag24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5.jpeg" /><Relationship Id="rId11" Type="http://schemas.openxmlformats.org/officeDocument/2006/relationships/tags" Target="../tags/tag227.xml" /><Relationship Id="rId12" Type="http://schemas.openxmlformats.org/officeDocument/2006/relationships/image" Target="../media/image6.tiff" /><Relationship Id="rId13" Type="http://schemas.openxmlformats.org/officeDocument/2006/relationships/tags" Target="../tags/tag22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image" Target="../media/image2.png" /><Relationship Id="rId7" Type="http://schemas.openxmlformats.org/officeDocument/2006/relationships/tags" Target="../tags/tag225.xml" /><Relationship Id="rId8" Type="http://schemas.openxmlformats.org/officeDocument/2006/relationships/image" Target="../media/image3.png" /><Relationship Id="rId9" Type="http://schemas.openxmlformats.org/officeDocument/2006/relationships/tags" Target="../tags/tag2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5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 Id="rId3" Type="http://schemas.openxmlformats.org/officeDocument/2006/relationships/image" Target="../media/image8.png" /><Relationship Id="rId4" Type="http://schemas.openxmlformats.org/officeDocument/2006/relationships/tags" Target="../tags/tag22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0.xml" /><Relationship Id="rId3" Type="http://schemas.openxmlformats.org/officeDocument/2006/relationships/image" Target="../media/image9.jpeg" /><Relationship Id="rId4" Type="http://schemas.openxmlformats.org/officeDocument/2006/relationships/tags" Target="../tags/tag2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2.xml"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tags" Target="../tags/tag23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jpeg" /><Relationship Id="rId3" Type="http://schemas.openxmlformats.org/officeDocument/2006/relationships/tags" Target="../tags/tag23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jpeg" /><Relationship Id="rId3" Type="http://schemas.openxmlformats.org/officeDocument/2006/relationships/tags" Target="../tags/tag23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3.jpeg" /><Relationship Id="rId3" Type="http://schemas.openxmlformats.org/officeDocument/2006/relationships/image" Target="../media/image14.jpeg" /><Relationship Id="rId4" Type="http://schemas.openxmlformats.org/officeDocument/2006/relationships/image" Target="../media/image15.jpeg" /><Relationship Id="rId5" Type="http://schemas.openxmlformats.org/officeDocument/2006/relationships/image" Target="../media/image16.jpeg" /><Relationship Id="rId6" Type="http://schemas.openxmlformats.org/officeDocument/2006/relationships/tags" Target="../tags/tag23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779270"/>
            <a:ext cx="10610850" cy="316992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chemeClr val="tx1"/>
                </a:solidFill>
                <a:sym typeface="+mn-ea"/>
              </a:rPr>
              <a:t>备战</a:t>
            </a:r>
            <a:r>
              <a:rPr lang="en-US" altLang="zh-CN" sz="4800" b="1">
                <a:solidFill>
                  <a:schemeClr val="tx1"/>
                </a:solidFill>
                <a:sym typeface="+mn-ea"/>
              </a:rPr>
              <a:t>2022</a:t>
            </a:r>
            <a:r>
              <a:rPr lang="zh-CN" altLang="en-US" sz="4800" b="1">
                <a:solidFill>
                  <a:schemeClr val="tx1"/>
                </a:solidFill>
                <a:sym typeface="+mn-ea"/>
              </a:rPr>
              <a:t>新高考作文</a:t>
            </a:r>
            <a:endParaRPr lang="zh-CN" altLang="en-US" sz="4400" b="1">
              <a:solidFill>
                <a:schemeClr val="tx1"/>
              </a:solidFill>
              <a:sym typeface="+mn-ea"/>
            </a:endParaRPr>
          </a:p>
          <a:p>
            <a:pPr algn="ctr">
              <a:lnSpc>
                <a:spcPct val="150000"/>
              </a:lnSpc>
            </a:pPr>
            <a:r>
              <a:rPr lang="zh-CN" altLang="en-US" sz="4400" b="1">
                <a:solidFill>
                  <a:schemeClr val="tx1"/>
                </a:solidFill>
                <a:sym typeface="+mn-ea"/>
              </a:rPr>
              <a:t>热点素材（五）</a:t>
            </a:r>
            <a:r>
              <a:rPr lang="en-US" altLang="zh-CN" sz="4400" b="1">
                <a:solidFill>
                  <a:srgbClr val="002060"/>
                </a:solidFill>
                <a:sym typeface="+mn-ea"/>
              </a:rPr>
              <a:t> </a:t>
            </a:r>
          </a:p>
          <a:p>
            <a:pPr algn="ctr">
              <a:lnSpc>
                <a:spcPct val="150000"/>
              </a:lnSpc>
            </a:pPr>
            <a:r>
              <a:rPr lang="zh-CN" altLang="en-US" sz="5400" b="1" smtClean="0">
                <a:solidFill>
                  <a:srgbClr val="002060"/>
                </a:solidFill>
                <a:latin typeface="楷体" panose="02010609060101010101" charset="-122"/>
                <a:ea typeface="楷体" panose="02010609060101010101" charset="-122"/>
                <a:sym typeface="+mn-ea"/>
              </a:rPr>
              <a:t>第</a:t>
            </a:r>
            <a:r>
              <a:rPr lang="en-US" altLang="zh-CN" sz="5400" b="1" smtClean="0">
                <a:solidFill>
                  <a:srgbClr val="002060"/>
                </a:solidFill>
                <a:latin typeface="楷体" panose="02010609060101010101" charset="-122"/>
                <a:ea typeface="楷体" panose="02010609060101010101" charset="-122"/>
                <a:sym typeface="+mn-ea"/>
              </a:rPr>
              <a:t>12</a:t>
            </a:r>
            <a:r>
              <a:rPr lang="zh-CN" altLang="en-US" sz="5400" b="1" smtClean="0">
                <a:solidFill>
                  <a:srgbClr val="002060"/>
                </a:solidFill>
                <a:latin typeface="楷体" panose="02010609060101010101" charset="-122"/>
                <a:ea typeface="楷体" panose="02010609060101010101" charset="-122"/>
                <a:sym typeface="+mn-ea"/>
              </a:rPr>
              <a:t>讲</a:t>
            </a:r>
            <a:r>
              <a:rPr lang="en-US" altLang="zh-CN" sz="4800" b="1" smtClean="0">
                <a:solidFill>
                  <a:srgbClr val="002060"/>
                </a:solidFill>
                <a:sym typeface="+mn-ea"/>
              </a:rPr>
              <a:t> </a:t>
            </a:r>
            <a:r>
              <a:rPr lang="zh-CN" altLang="en-US" sz="4800" b="1" smtClean="0">
                <a:solidFill>
                  <a:srgbClr val="002060"/>
                </a:solidFill>
                <a:sym typeface="+mn-ea"/>
              </a:rPr>
              <a:t>绿水青山，生态文明</a:t>
            </a:r>
            <a:endParaRPr lang="zh-CN" altLang="en-US" sz="5400" b="1">
              <a:solidFill>
                <a:srgbClr val="002060"/>
              </a:solidFill>
              <a:latin typeface="楷体" panose="02010609060101010101" charset="-122"/>
              <a:ea typeface="楷体" panose="02010609060101010101" charset="-122"/>
              <a:sym typeface="+mn-ea"/>
            </a:endParaRPr>
          </a:p>
        </p:txBody>
      </p:sp>
      <p:sp>
        <p:nvSpPr>
          <p:cNvPr id="9" name="矩形 8"/>
          <p:cNvSpPr/>
          <p:nvPr/>
        </p:nvSpPr>
        <p:spPr>
          <a:xfrm>
            <a:off x="9739630" y="5368290"/>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37" name="文本框 16"/>
          <p:cNvSpPr txBox="1"/>
          <p:nvPr/>
        </p:nvSpPr>
        <p:spPr>
          <a:xfrm>
            <a:off x="5759709" y="409533"/>
            <a:ext cx="5988006" cy="6432530"/>
          </a:xfrm>
          <a:prstGeom prst="rect">
            <a:avLst/>
          </a:prstGeom>
          <a:solidFill>
            <a:schemeClr val="accent4">
              <a:lumMod val="20000"/>
              <a:lumOff val="80000"/>
            </a:schemeClr>
          </a:solidFill>
        </p:spPr>
        <p:txBody>
          <a:bodyPr wrap="square" rtlCol="0">
            <a:spAutoFit/>
          </a:bodyPr>
          <a:lstStyle/>
          <a:p>
            <a:r>
              <a:rPr lang="zh-CN" altLang="en-US" sz="2400">
                <a:latin typeface="华文新魏" panose="02010800040101010101" charset="-122"/>
                <a:ea typeface="华文新魏" panose="02010800040101010101" charset="-122"/>
                <a:cs typeface="华文新魏" panose="02010800040101010101" charset="-122"/>
              </a:rPr>
              <a:t>    从北京一路向北，至河北省最北端，</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“河的源头，云的故乡，花的世界，林的海洋”</a:t>
            </a:r>
            <a:r>
              <a:rPr lang="zh-CN" altLang="en-US" sz="2400">
                <a:latin typeface="华文新魏" panose="02010800040101010101" charset="-122"/>
                <a:ea typeface="华文新魏" panose="02010800040101010101" charset="-122"/>
                <a:cs typeface="华文新魏" panose="02010800040101010101" charset="-122"/>
              </a:rPr>
              <a:t>镶嵌于此，这里是河北省承德市围场满族蒙古族自治县属的寒罕坝。从</a:t>
            </a:r>
            <a:r>
              <a:rPr lang="en-US" altLang="zh-CN" sz="2400">
                <a:latin typeface="华文新魏" panose="02010800040101010101" charset="-122"/>
                <a:ea typeface="华文新魏" panose="02010800040101010101" charset="-122"/>
                <a:cs typeface="华文新魏" panose="02010800040101010101" charset="-122"/>
              </a:rPr>
              <a:t>19</a:t>
            </a:r>
            <a:r>
              <a:rPr lang="zh-CN" altLang="en-US" sz="2400">
                <a:latin typeface="华文新魏" panose="02010800040101010101" charset="-122"/>
                <a:ea typeface="华文新魏" panose="02010800040101010101" charset="-122"/>
                <a:cs typeface="华文新魏" panose="02010800040101010101" charset="-122"/>
              </a:rPr>
              <a:t>世纪</a:t>
            </a:r>
            <a:r>
              <a:rPr lang="en-US" altLang="zh-CN" sz="2400">
                <a:latin typeface="华文新魏" panose="02010800040101010101" charset="-122"/>
                <a:ea typeface="华文新魏" panose="02010800040101010101" charset="-122"/>
                <a:cs typeface="华文新魏" panose="02010800040101010101" charset="-122"/>
              </a:rPr>
              <a:t>60</a:t>
            </a:r>
            <a:r>
              <a:rPr lang="zh-CN" altLang="en-US" sz="2400">
                <a:latin typeface="华文新魏" panose="02010800040101010101" charset="-122"/>
                <a:ea typeface="华文新魏" panose="02010800040101010101" charset="-122"/>
                <a:cs typeface="华文新魏" panose="02010800040101010101" charset="-122"/>
              </a:rPr>
              <a:t>年代开始，塞罕坝一带开围放垦，树木被大肆砍伐，生态日益恶化，渐渐成了“黄沙遮天日，飞鸟无栖树”的荒僻苦寒之地。</a:t>
            </a:r>
            <a:r>
              <a:rPr lang="en-US" altLang="zh-CN" sz="2400">
                <a:latin typeface="华文新魏" panose="02010800040101010101" charset="-122"/>
                <a:ea typeface="华文新魏" panose="02010800040101010101" charset="-122"/>
                <a:cs typeface="华文新魏" panose="02010800040101010101" charset="-122"/>
              </a:rPr>
              <a:t>1962</a:t>
            </a:r>
            <a:r>
              <a:rPr lang="zh-CN" altLang="en-US" sz="2400">
                <a:latin typeface="华文新魏" panose="02010800040101010101" charset="-122"/>
                <a:ea typeface="华文新魏" panose="02010800040101010101" charset="-122"/>
                <a:cs typeface="华文新魏" panose="02010800040101010101" charset="-122"/>
              </a:rPr>
              <a:t>年塞罕坝林场正式组建。一支平均年龄不到</a:t>
            </a:r>
            <a:r>
              <a:rPr lang="en-US" altLang="zh-CN" sz="2400">
                <a:latin typeface="华文新魏" panose="02010800040101010101" charset="-122"/>
                <a:ea typeface="华文新魏" panose="02010800040101010101" charset="-122"/>
                <a:cs typeface="华文新魏" panose="02010800040101010101" charset="-122"/>
              </a:rPr>
              <a:t>24</a:t>
            </a:r>
            <a:r>
              <a:rPr lang="zh-CN" altLang="en-US" sz="2400">
                <a:latin typeface="华文新魏" panose="02010800040101010101" charset="-122"/>
                <a:ea typeface="华文新魏" panose="02010800040101010101" charset="-122"/>
                <a:cs typeface="华文新魏" panose="02010800040101010101" charset="-122"/>
              </a:rPr>
              <a:t>岁、共计</a:t>
            </a:r>
            <a:r>
              <a:rPr lang="en-US" altLang="zh-CN" sz="2400">
                <a:latin typeface="华文新魏" panose="02010800040101010101" charset="-122"/>
                <a:ea typeface="华文新魏" panose="02010800040101010101" charset="-122"/>
                <a:cs typeface="华文新魏" panose="02010800040101010101" charset="-122"/>
              </a:rPr>
              <a:t>369</a:t>
            </a:r>
            <a:r>
              <a:rPr lang="zh-CN" altLang="en-US" sz="2400">
                <a:latin typeface="华文新魏" panose="02010800040101010101" charset="-122"/>
                <a:ea typeface="华文新魏" panose="02010800040101010101" charset="-122"/>
                <a:cs typeface="华文新魏" panose="02010800040101010101" charset="-122"/>
              </a:rPr>
              <a:t>人的创业队伍毅然走上塞北高原。</a:t>
            </a:r>
            <a:r>
              <a:rPr lang="en-US" altLang="zh-CN" sz="2400">
                <a:latin typeface="华文新魏" panose="02010800040101010101" charset="-122"/>
                <a:ea typeface="华文新魏" panose="02010800040101010101" charset="-122"/>
                <a:cs typeface="华文新魏" panose="02010800040101010101" charset="-122"/>
              </a:rPr>
              <a:t>1962</a:t>
            </a:r>
            <a:r>
              <a:rPr lang="zh-CN" altLang="en-US" sz="2400">
                <a:latin typeface="华文新魏" panose="02010800040101010101" charset="-122"/>
                <a:ea typeface="华文新魏" panose="02010800040101010101" charset="-122"/>
                <a:cs typeface="华文新魏" panose="02010800040101010101" charset="-122"/>
              </a:rPr>
              <a:t>年、</a:t>
            </a:r>
            <a:r>
              <a:rPr lang="en-US" altLang="zh-CN" sz="2400">
                <a:latin typeface="华文新魏" panose="02010800040101010101" charset="-122"/>
                <a:ea typeface="华文新魏" panose="02010800040101010101" charset="-122"/>
                <a:cs typeface="华文新魏" panose="02010800040101010101" charset="-122"/>
              </a:rPr>
              <a:t>1963</a:t>
            </a:r>
            <a:r>
              <a:rPr lang="zh-CN" altLang="en-US" sz="2400">
                <a:latin typeface="华文新魏" panose="02010800040101010101" charset="-122"/>
                <a:ea typeface="华文新魏" panose="02010800040101010101" charset="-122"/>
                <a:cs typeface="华文新魏" panose="02010800040101010101" charset="-122"/>
              </a:rPr>
              <a:t>年两次造林失败后，林场创业者们愈挫愈勇，重整旗鼓，在</a:t>
            </a:r>
            <a:r>
              <a:rPr lang="en-US" altLang="zh-CN" sz="2400">
                <a:latin typeface="华文新魏" panose="02010800040101010101" charset="-122"/>
                <a:ea typeface="华文新魏" panose="02010800040101010101" charset="-122"/>
                <a:cs typeface="华文新魏" panose="02010800040101010101" charset="-122"/>
              </a:rPr>
              <a:t>1964</a:t>
            </a:r>
            <a:r>
              <a:rPr lang="zh-CN" altLang="en-US" sz="2400">
                <a:latin typeface="华文新魏" panose="02010800040101010101" charset="-122"/>
                <a:ea typeface="华文新魏" panose="02010800040101010101" charset="-122"/>
                <a:cs typeface="华文新魏" panose="02010800040101010101" charset="-122"/>
              </a:rPr>
              <a:t>年春天，一场“马蹄坑造林大会战”大获成功，造林成活率达到</a:t>
            </a:r>
            <a:r>
              <a:rPr lang="en-US" altLang="zh-CN" sz="2400">
                <a:latin typeface="华文新魏" panose="02010800040101010101" charset="-122"/>
                <a:ea typeface="华文新魏" panose="02010800040101010101" charset="-122"/>
                <a:cs typeface="华文新魏" panose="02010800040101010101" charset="-122"/>
              </a:rPr>
              <a:t>90%</a:t>
            </a:r>
            <a:r>
              <a:rPr lang="zh-CN" altLang="en-US" sz="2400">
                <a:latin typeface="华文新魏" panose="02010800040101010101" charset="-122"/>
                <a:ea typeface="华文新魏" panose="02010800040101010101" charset="-122"/>
                <a:cs typeface="华文新魏" panose="02010800040101010101" charset="-122"/>
              </a:rPr>
              <a:t>以上。从此，植树造林，重整山河。</a:t>
            </a:r>
            <a:r>
              <a:rPr lang="en-US" altLang="zh-CN" sz="2400">
                <a:latin typeface="华文新魏" panose="02010800040101010101" charset="-122"/>
                <a:ea typeface="华文新魏" panose="02010800040101010101" charset="-122"/>
                <a:cs typeface="华文新魏" panose="02010800040101010101" charset="-122"/>
              </a:rPr>
              <a:t>112</a:t>
            </a:r>
            <a:r>
              <a:rPr lang="zh-CN" altLang="en-US" sz="2400">
                <a:latin typeface="华文新魏" panose="02010800040101010101" charset="-122"/>
                <a:ea typeface="华文新魏" panose="02010800040101010101" charset="-122"/>
                <a:cs typeface="华文新魏" panose="02010800040101010101" charset="-122"/>
              </a:rPr>
              <a:t>万亩世界上面积最大的人工林场拔地而起，</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筑起为京津阻沙源、涵水源的“绿色长城”</a:t>
            </a:r>
          </a:p>
          <a:p>
            <a:endParaRPr lang="zh-CN" altLang="en-US" sz="2800">
              <a:latin typeface="华文新魏" panose="02010800040101010101" charset="-122"/>
              <a:ea typeface="华文新魏" panose="02010800040101010101" charset="-122"/>
              <a:cs typeface="华文新魏" panose="02010800040101010101" charset="-122"/>
            </a:endParaRPr>
          </a:p>
        </p:txBody>
      </p:sp>
      <p:sp>
        <p:nvSpPr>
          <p:cNvPr id="1048635" name="对角圆角矩形 3"/>
          <p:cNvSpPr/>
          <p:nvPr/>
        </p:nvSpPr>
        <p:spPr>
          <a:xfrm>
            <a:off x="669925" y="1242060"/>
            <a:ext cx="4794885" cy="4390390"/>
          </a:xfrm>
          <a:prstGeom prst="round2DiagRect">
            <a:avLst>
              <a:gd name="adj1" fmla="val 16667"/>
              <a:gd name="adj2" fmla="val 0"/>
            </a:avLst>
          </a:prstGeom>
          <a:solidFill>
            <a:srgbClr val="273457"/>
          </a:solidFill>
          <a:ln>
            <a:noFill/>
          </a:ln>
        </p:spPr>
        <p:style>
          <a:lnRef idx="2">
            <a:schemeClr val="accent1">
              <a:shade val="50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矩形 2"/>
          <p:cNvSpPr/>
          <p:nvPr/>
        </p:nvSpPr>
        <p:spPr>
          <a:xfrm>
            <a:off x="669925" y="180343"/>
            <a:ext cx="3647152" cy="923330"/>
          </a:xfrm>
          <a:prstGeom prst="rect">
            <a:avLst/>
          </a:prstGeom>
          <a:noFill/>
        </p:spPr>
        <p:txBody>
          <a:bodyPr wrap="none" lIns="91440" tIns="45720" rIns="91440" bIns="45720">
            <a:spAutoFit/>
          </a:bodyPr>
          <a:lstStyle/>
          <a:p>
            <a:pPr algn="ctr"/>
            <a:r>
              <a:rPr lang="zh-CN" altLang="en-US" sz="5400" smtClean="0">
                <a:ln w="0"/>
                <a:solidFill>
                  <a:srgbClr val="00B050"/>
                </a:solidFill>
                <a:effectLst>
                  <a:outerShdw blurRad="38100" dist="19050" dir="2700000" algn="tl" rotWithShape="0">
                    <a:schemeClr val="dk1">
                      <a:alpha val="40000"/>
                    </a:schemeClr>
                  </a:outerShdw>
                </a:effectLst>
              </a:rPr>
              <a:t>塞罕坝精神</a:t>
            </a:r>
            <a:endParaRPr lang="zh-CN" altLang="en-US" sz="5400" b="0" cap="none" spc="0">
              <a:ln w="0"/>
              <a:solidFill>
                <a:srgbClr val="00B050"/>
              </a:solidFill>
              <a:effectLst>
                <a:outerShdw blurRad="38100" dist="19050" dir="2700000" algn="tl" rotWithShape="0">
                  <a:schemeClr val="dk1">
                    <a:alpha val="40000"/>
                  </a:schemeClr>
                </a:outerShdw>
              </a:effectLst>
            </a:endParaRPr>
          </a:p>
        </p:txBody>
      </p:sp>
      <p:pic>
        <p:nvPicPr>
          <p:cNvPr id="6" name="图片 5"/>
          <p:cNvPicPr>
            <a:picLocks noChangeAspect="1"/>
          </p:cNvPicPr>
          <p:nvPr/>
        </p:nvPicPr>
        <p:blipFill>
          <a:blip r:embed="rId2"/>
          <a:stretch>
            <a:fillRect/>
          </a:stretch>
        </p:blipFill>
        <p:spPr>
          <a:xfrm>
            <a:off x="669925" y="1518834"/>
            <a:ext cx="4794885" cy="3874575"/>
          </a:xfrm>
          <a:prstGeom prst="rect">
            <a:avLst/>
          </a:prstGeom>
        </p:spPr>
      </p:pic>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37" name="文本框 16"/>
          <p:cNvSpPr txBox="1"/>
          <p:nvPr/>
        </p:nvSpPr>
        <p:spPr>
          <a:xfrm>
            <a:off x="325465" y="70799"/>
            <a:ext cx="11521440" cy="3416320"/>
          </a:xfrm>
          <a:prstGeom prst="rect">
            <a:avLst/>
          </a:prstGeom>
          <a:solidFill>
            <a:schemeClr val="accent4">
              <a:lumMod val="20000"/>
              <a:lumOff val="80000"/>
            </a:schemeClr>
          </a:solidFill>
        </p:spPr>
        <p:txBody>
          <a:bodyPr wrap="square" rtlCol="0">
            <a:spAutoFit/>
          </a:bodyPr>
          <a:lstStyle/>
          <a:p>
            <a:r>
              <a:rPr lang="zh-CN" altLang="en-US" sz="2400" smtClean="0">
                <a:latin typeface="华文新魏" panose="02010800040101010101" charset="-122"/>
                <a:ea typeface="华文新魏" panose="02010800040101010101" charset="-122"/>
                <a:cs typeface="华文新魏" panose="02010800040101010101" charset="-122"/>
              </a:rPr>
              <a:t>     如今</a:t>
            </a:r>
            <a:r>
              <a:rPr lang="zh-CN" altLang="en-US" sz="2400">
                <a:latin typeface="华文新魏" panose="02010800040101010101" charset="-122"/>
                <a:ea typeface="华文新魏" panose="02010800040101010101" charset="-122"/>
                <a:cs typeface="华文新魏" panose="02010800040101010101" charset="-122"/>
              </a:rPr>
              <a:t>这满眼的绿色，并非大自然恩赐，美丽失而复得，是几代务林人胼手胝足的结果。几十年来，河北塞罕坝林场的建设者们听从党的召唤，在荒漠沙地上艰苦奋斗、</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甘于奉献创造了荒原变林海的人间奇迹用实际行动诠释了绿水青山就是金山银山的理念，铸就了牢记使命、艰苦创业、绿色发展的塞罕坝精神</a:t>
            </a:r>
            <a:r>
              <a:rPr lang="zh-CN" altLang="en-US" sz="2400">
                <a:latin typeface="华文新魏" panose="02010800040101010101" charset="-122"/>
                <a:ea typeface="华文新魏" panose="02010800040101010101" charset="-122"/>
                <a:cs typeface="华文新魏" panose="02010800040101010101" charset="-122"/>
              </a:rPr>
              <a:t>。</a:t>
            </a:r>
          </a:p>
          <a:p>
            <a:r>
              <a:rPr lang="zh-CN" altLang="en-US" sz="2400" smtClean="0">
                <a:latin typeface="华文新魏" panose="02010800040101010101" charset="-122"/>
                <a:ea typeface="华文新魏" panose="02010800040101010101" charset="-122"/>
                <a:cs typeface="华文新魏" panose="02010800040101010101" charset="-122"/>
              </a:rPr>
              <a:t>        </a:t>
            </a:r>
            <a:r>
              <a:rPr lang="en-US" altLang="zh-CN" sz="2400" smtClean="0">
                <a:latin typeface="华文新魏" panose="02010800040101010101" charset="-122"/>
                <a:ea typeface="华文新魏" panose="02010800040101010101" charset="-122"/>
                <a:cs typeface="华文新魏" panose="02010800040101010101" charset="-122"/>
              </a:rPr>
              <a:t>2014</a:t>
            </a:r>
            <a:r>
              <a:rPr lang="zh-CN" altLang="en-US" sz="2400">
                <a:latin typeface="华文新魏" panose="02010800040101010101" charset="-122"/>
                <a:ea typeface="华文新魏" panose="02010800040101010101" charset="-122"/>
                <a:cs typeface="华文新魏" panose="02010800040101010101" charset="-122"/>
              </a:rPr>
              <a:t>年，塞罕坝群体被中宣部授予“</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时代楷模</a:t>
            </a:r>
            <a:r>
              <a:rPr lang="zh-CN" altLang="en-US" sz="2400">
                <a:latin typeface="华文新魏" panose="02010800040101010101" charset="-122"/>
                <a:ea typeface="华文新魏" panose="02010800040101010101" charset="-122"/>
                <a:cs typeface="华文新魏" panose="02010800040101010101" charset="-122"/>
              </a:rPr>
              <a:t>”荣誉称号</a:t>
            </a:r>
            <a:r>
              <a:rPr lang="en-US" altLang="zh-CN" sz="2400">
                <a:latin typeface="华文新魏" panose="02010800040101010101" charset="-122"/>
                <a:ea typeface="华文新魏" panose="02010800040101010101" charset="-122"/>
                <a:cs typeface="华文新魏" panose="02010800040101010101" charset="-122"/>
              </a:rPr>
              <a:t>;</a:t>
            </a:r>
            <a:r>
              <a:rPr lang="zh-CN" altLang="en-US" sz="2400">
                <a:latin typeface="华文新魏" panose="02010800040101010101" charset="-122"/>
                <a:ea typeface="华文新魏" panose="02010800040101010101" charset="-122"/>
                <a:cs typeface="华文新魏" panose="02010800040101010101" charset="-122"/>
              </a:rPr>
              <a:t>塞罕坝林场建设者荣获</a:t>
            </a:r>
            <a:r>
              <a:rPr lang="en-US" altLang="zh-CN" sz="2400">
                <a:latin typeface="华文新魏" panose="02010800040101010101" charset="-122"/>
                <a:ea typeface="华文新魏" panose="02010800040101010101" charset="-122"/>
                <a:cs typeface="华文新魏" panose="02010800040101010101" charset="-122"/>
              </a:rPr>
              <a:t>2017</a:t>
            </a:r>
            <a:r>
              <a:rPr lang="zh-CN" altLang="en-US" sz="2400">
                <a:latin typeface="华文新魏" panose="02010800040101010101" charset="-122"/>
                <a:ea typeface="华文新魏" panose="02010800040101010101" charset="-122"/>
                <a:cs typeface="华文新魏" panose="02010800040101010101" charset="-122"/>
              </a:rPr>
              <a:t>年联合国环保最高荣誉</a:t>
            </a:r>
            <a:r>
              <a:rPr lang="en-US" altLang="zh-CN" sz="2400">
                <a:latin typeface="华文新魏" panose="02010800040101010101" charset="-122"/>
                <a:ea typeface="华文新魏" panose="02010800040101010101" charset="-122"/>
                <a:cs typeface="华文新魏" panose="02010800040101010101" charset="-122"/>
              </a:rPr>
              <a:t>--“</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地球卫士奖”</a:t>
            </a:r>
            <a:r>
              <a:rPr lang="en-US" altLang="zh-CN" sz="2400">
                <a:latin typeface="华文新魏" panose="02010800040101010101" charset="-122"/>
                <a:ea typeface="华文新魏" panose="02010800040101010101" charset="-122"/>
                <a:cs typeface="华文新魏" panose="02010800040101010101" charset="-122"/>
              </a:rPr>
              <a:t>;2019</a:t>
            </a:r>
            <a:r>
              <a:rPr lang="zh-CN" altLang="en-US" sz="2400">
                <a:latin typeface="华文新魏" panose="02010800040101010101" charset="-122"/>
                <a:ea typeface="华文新魏" panose="02010800040101010101" charset="-122"/>
                <a:cs typeface="华文新魏" panose="02010800040101010101" charset="-122"/>
              </a:rPr>
              <a:t>年，塞罕坝林场先进群体人选</a:t>
            </a:r>
            <a:r>
              <a:rPr lang="zh-CN" altLang="en-US" sz="2400">
                <a:solidFill>
                  <a:srgbClr val="00B050"/>
                </a:solidFill>
                <a:latin typeface="华文新魏" panose="02010800040101010101" charset="-122"/>
                <a:ea typeface="华文新魏" panose="02010800040101010101" charset="-122"/>
                <a:cs typeface="华文新魏" panose="02010800040101010101" charset="-122"/>
              </a:rPr>
              <a:t>“最美奋斗者</a:t>
            </a:r>
            <a:r>
              <a:rPr lang="en-US" altLang="zh-CN" sz="2400">
                <a:solidFill>
                  <a:srgbClr val="00B050"/>
                </a:solidFill>
                <a:latin typeface="华文新魏" panose="02010800040101010101" charset="-122"/>
                <a:ea typeface="华文新魏" panose="02010800040101010101" charset="-122"/>
                <a:cs typeface="华文新魏" panose="02010800040101010101" charset="-122"/>
              </a:rPr>
              <a:t>”</a:t>
            </a:r>
          </a:p>
          <a:p>
            <a:r>
              <a:rPr lang="zh-CN" altLang="en-US" sz="2400" smtClean="0">
                <a:latin typeface="华文新魏" panose="02010800040101010101" charset="-122"/>
                <a:ea typeface="华文新魏" panose="02010800040101010101" charset="-122"/>
                <a:cs typeface="华文新魏" panose="02010800040101010101" charset="-122"/>
              </a:rPr>
              <a:t>    如今</a:t>
            </a:r>
            <a:r>
              <a:rPr lang="zh-CN" altLang="en-US" sz="2400">
                <a:latin typeface="华文新魏" panose="02010800040101010101" charset="-122"/>
                <a:ea typeface="华文新魏" panose="02010800040101010101" charset="-122"/>
                <a:cs typeface="华文新魏" panose="02010800040101010101" charset="-122"/>
              </a:rPr>
              <a:t>，“塞罕坝”这三个字已经不仅是一个地理意义上的存在，更是一个绿色发展的美丽符号。</a:t>
            </a:r>
          </a:p>
        </p:txBody>
      </p:sp>
      <p:pic>
        <p:nvPicPr>
          <p:cNvPr id="3" name="图片 2"/>
          <p:cNvPicPr>
            <a:picLocks noChangeAspect="1"/>
          </p:cNvPicPr>
          <p:nvPr/>
        </p:nvPicPr>
        <p:blipFill>
          <a:blip r:embed="rId2"/>
          <a:stretch>
            <a:fillRect/>
          </a:stretch>
        </p:blipFill>
        <p:spPr>
          <a:xfrm>
            <a:off x="3669511" y="3239145"/>
            <a:ext cx="6260619" cy="3618855"/>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56461" y="697422"/>
            <a:ext cx="11463579" cy="6648773"/>
          </a:xfrm>
        </p:spPr>
        <p:style>
          <a:lnRef idx="1">
            <a:schemeClr val="accent6"/>
          </a:lnRef>
          <a:fillRef idx="2">
            <a:schemeClr val="accent6"/>
          </a:fillRef>
          <a:effectRef idx="1">
            <a:schemeClr val="accent6"/>
          </a:effectRef>
          <a:fontRef idx="minor">
            <a:schemeClr val="dk1"/>
          </a:fontRef>
        </p:style>
        <p:txBody>
          <a:bodyPr>
            <a:normAutofit fontScale="90000"/>
          </a:bodyPr>
          <a:lstStyle/>
          <a:p>
            <a:r>
              <a:rPr lang="zh-CN" altLang="en-US" sz="4400">
                <a:solidFill>
                  <a:srgbClr val="00B050"/>
                </a:solidFill>
              </a:rPr>
              <a:t>多维解读</a:t>
            </a:r>
            <a:br>
              <a:rPr lang="zh-CN" altLang="en-US"/>
            </a:br>
            <a:r>
              <a:rPr lang="zh-CN" altLang="en-US" smtClean="0"/>
              <a:t>     </a:t>
            </a:r>
            <a:br>
              <a:rPr lang="en-US" altLang="zh-CN" sz="2700" smtClean="0"/>
            </a:br>
            <a:r>
              <a:rPr lang="zh-CN" altLang="en-US" sz="2700">
                <a:latin typeface="华文行楷" panose="02010800040101010101" charset="-122"/>
                <a:ea typeface="华文行楷" panose="02010800040101010101" charset="-122"/>
                <a:cs typeface="华文行楷" panose="02010800040101010101" charset="-122"/>
              </a:rPr>
              <a:t> </a:t>
            </a:r>
            <a:r>
              <a:rPr lang="zh-CN" altLang="en-US" sz="2700" smtClean="0">
                <a:latin typeface="华文行楷" panose="02010800040101010101" charset="-122"/>
                <a:ea typeface="华文行楷" panose="02010800040101010101" charset="-122"/>
                <a:cs typeface="华文行楷" panose="02010800040101010101" charset="-122"/>
              </a:rPr>
              <a:t>    </a:t>
            </a:r>
            <a:r>
              <a:rPr lang="zh-CN" altLang="en-US" sz="2700" smtClean="0">
                <a:solidFill>
                  <a:srgbClr val="FF0000"/>
                </a:solidFill>
                <a:latin typeface="华文新魏" panose="02010800040101010101" charset="-122"/>
                <a:ea typeface="华文新魏" panose="02010800040101010101" charset="-122"/>
                <a:cs typeface="华文新魏" panose="02010800040101010101" charset="-122"/>
              </a:rPr>
              <a:t>植树造林</a:t>
            </a:r>
            <a:r>
              <a:rPr lang="zh-CN" altLang="en-US" sz="2700">
                <a:solidFill>
                  <a:srgbClr val="FF0000"/>
                </a:solidFill>
                <a:latin typeface="华文新魏" panose="02010800040101010101" charset="-122"/>
                <a:ea typeface="华文新魏" panose="02010800040101010101" charset="-122"/>
                <a:cs typeface="华文新魏" panose="02010800040101010101" charset="-122"/>
              </a:rPr>
              <a:t>，利在千秋</a:t>
            </a:r>
            <a:r>
              <a:rPr lang="zh-CN" altLang="en-US" sz="2700" smtClean="0">
                <a:latin typeface="华文新魏" panose="02010800040101010101" charset="-122"/>
                <a:ea typeface="华文新魏" panose="02010800040101010101" charset="-122"/>
                <a:cs typeface="华文新魏" panose="02010800040101010101" charset="-122"/>
              </a:rPr>
              <a:t>。塞罕坝筑起为京津阻隔风沙、涵养水源的“绿色长城”，也是建设美丽中国的重要一环。塞罕坝的生态保护意义长远，走可持续发展之路，是施惠于子孙后代的大功业。</a:t>
            </a:r>
            <a:br>
              <a:rPr lang="en-US" altLang="zh-CN" sz="2700" smtClean="0">
                <a:latin typeface="华文新魏" panose="02010800040101010101" charset="-122"/>
                <a:ea typeface="华文新魏" panose="02010800040101010101" charset="-122"/>
                <a:cs typeface="华文新魏" panose="02010800040101010101" charset="-122"/>
              </a:rPr>
            </a:br>
            <a:r>
              <a:rPr lang="zh-CN" altLang="en-US" sz="2700" smtClean="0">
                <a:latin typeface="华文新魏" panose="02010800040101010101" charset="-122"/>
                <a:ea typeface="华文新魏" panose="02010800040101010101" charset="-122"/>
                <a:cs typeface="华文新魏" panose="02010800040101010101" charset="-122"/>
              </a:rPr>
              <a:t>    </a:t>
            </a:r>
            <a:r>
              <a:rPr lang="zh-CN" altLang="en-US" sz="2700" smtClean="0">
                <a:solidFill>
                  <a:srgbClr val="FF0000"/>
                </a:solidFill>
                <a:latin typeface="华文新魏" panose="02010800040101010101" charset="-122"/>
                <a:ea typeface="华文新魏" panose="02010800040101010101" charset="-122"/>
                <a:cs typeface="华文新魏" panose="02010800040101010101" charset="-122"/>
              </a:rPr>
              <a:t>绿色</a:t>
            </a:r>
            <a:r>
              <a:rPr lang="zh-CN" altLang="en-US" sz="2700">
                <a:solidFill>
                  <a:srgbClr val="FF0000"/>
                </a:solidFill>
                <a:latin typeface="华文新魏" panose="02010800040101010101" charset="-122"/>
                <a:ea typeface="华文新魏" panose="02010800040101010101" charset="-122"/>
                <a:cs typeface="华文新魏" panose="02010800040101010101" charset="-122"/>
              </a:rPr>
              <a:t>使命，薪火相传</a:t>
            </a:r>
            <a:r>
              <a:rPr lang="zh-CN" altLang="en-US" sz="2700">
                <a:latin typeface="华文新魏" panose="02010800040101010101" charset="-122"/>
                <a:ea typeface="华文新魏" panose="02010800040101010101" charset="-122"/>
                <a:cs typeface="华文新魏" panose="02010800040101010101" charset="-122"/>
              </a:rPr>
              <a:t>。从</a:t>
            </a:r>
            <a:r>
              <a:rPr lang="en-US" altLang="zh-CN" sz="2700">
                <a:latin typeface="华文新魏" panose="02010800040101010101" charset="-122"/>
                <a:ea typeface="华文新魏" panose="02010800040101010101" charset="-122"/>
                <a:cs typeface="华文新魏" panose="02010800040101010101" charset="-122"/>
              </a:rPr>
              <a:t>1962</a:t>
            </a:r>
            <a:r>
              <a:rPr lang="zh-CN" altLang="en-US" sz="2700">
                <a:latin typeface="华文新魏" panose="02010800040101010101" charset="-122"/>
                <a:ea typeface="华文新魏" panose="02010800040101010101" charset="-122"/>
                <a:cs typeface="华文新魏" panose="02010800040101010101" charset="-122"/>
              </a:rPr>
              <a:t>年开始，护林员就进驻塞罕坝，和茫茫沙地“抗争”。从青春年华到白发苍苍，一代一代护林员在塞罕坝这片土地上注入热血。如今的林海绿洲是几代护林员肩负使命，点滴传承铸就的。这些护林员前辈不仅在大漠中创造出一片绿洲，更是让塞罕坝成为了绿色发展的精神符号。</a:t>
            </a:r>
            <a:br>
              <a:rPr lang="zh-CN" altLang="en-US" sz="2700">
                <a:latin typeface="华文新魏" panose="02010800040101010101" charset="-122"/>
                <a:ea typeface="华文新魏" panose="02010800040101010101" charset="-122"/>
                <a:cs typeface="华文新魏" panose="02010800040101010101" charset="-122"/>
              </a:rPr>
            </a:br>
            <a:r>
              <a:rPr lang="zh-CN" altLang="en-US" sz="2700" smtClean="0">
                <a:latin typeface="华文新魏" panose="02010800040101010101" charset="-122"/>
                <a:ea typeface="华文新魏" panose="02010800040101010101" charset="-122"/>
                <a:cs typeface="华文新魏" panose="02010800040101010101" charset="-122"/>
              </a:rPr>
              <a:t>     </a:t>
            </a:r>
            <a:r>
              <a:rPr lang="zh-CN" altLang="en-US" sz="3100" smtClean="0">
                <a:solidFill>
                  <a:srgbClr val="FF0000"/>
                </a:solidFill>
                <a:latin typeface="华文新魏" panose="02010800040101010101" charset="-122"/>
                <a:ea typeface="华文新魏" panose="02010800040101010101" charset="-122"/>
                <a:cs typeface="华文新魏" panose="02010800040101010101" charset="-122"/>
              </a:rPr>
              <a:t>用</a:t>
            </a:r>
            <a:r>
              <a:rPr lang="zh-CN" altLang="en-US" sz="3100">
                <a:solidFill>
                  <a:srgbClr val="FF0000"/>
                </a:solidFill>
                <a:latin typeface="华文新魏" panose="02010800040101010101" charset="-122"/>
                <a:ea typeface="华文新魏" panose="02010800040101010101" charset="-122"/>
                <a:cs typeface="华文新魏" panose="02010800040101010101" charset="-122"/>
              </a:rPr>
              <a:t>艰苦奋斗铸就绿色传奇。</a:t>
            </a:r>
            <a:r>
              <a:rPr lang="zh-CN" altLang="en-US" sz="2700">
                <a:latin typeface="华文新魏" panose="02010800040101010101" charset="-122"/>
                <a:ea typeface="华文新魏" panose="02010800040101010101" charset="-122"/>
                <a:cs typeface="华文新魏" panose="02010800040101010101" charset="-122"/>
              </a:rPr>
              <a:t>塞罕坝从漫漫黄沙变成绿色屏障，是一代又一代护林员不懈努力、艰苦奋斗、甘于奉献的结果。植树造林本就是一个极度枯燥的工作，一代代护林员用信念和初心让美丽失而复得。</a:t>
            </a:r>
            <a:br>
              <a:rPr lang="zh-CN" altLang="en-US" sz="2700">
                <a:latin typeface="华文新魏" panose="02010800040101010101" charset="-122"/>
                <a:ea typeface="华文新魏" panose="02010800040101010101" charset="-122"/>
                <a:cs typeface="华文新魏" panose="02010800040101010101" charset="-122"/>
              </a:rPr>
            </a:br>
            <a:br>
              <a:rPr lang="en-US" altLang="zh-CN" sz="2700" smtClean="0">
                <a:latin typeface="华文新魏" panose="02010800040101010101" charset="-122"/>
                <a:ea typeface="华文新魏" panose="02010800040101010101" charset="-122"/>
                <a:cs typeface="华文新魏" panose="02010800040101010101" charset="-122"/>
              </a:rPr>
            </a:br>
            <a:br>
              <a:rPr lang="en-US" altLang="zh-CN" sz="2700">
                <a:latin typeface="华文新魏" panose="02010800040101010101" charset="-122"/>
                <a:ea typeface="华文新魏" panose="02010800040101010101" charset="-122"/>
                <a:cs typeface="华文新魏" panose="02010800040101010101" charset="-122"/>
              </a:rPr>
            </a:br>
            <a:br>
              <a:rPr lang="en-US" altLang="zh-CN" smtClean="0"/>
            </a:br>
            <a:br>
              <a:rPr lang="en-US" altLang="zh-CN"/>
            </a:br>
            <a:br>
              <a:rPr lang="en-US" altLang="zh-CN" smtClean="0"/>
            </a:br>
            <a:br>
              <a:rPr lang="en-US" altLang="zh-CN"/>
            </a:br>
            <a:br>
              <a:rPr lang="en-US" altLang="zh-CN" smtClean="0"/>
            </a:br>
            <a:br>
              <a:rPr lang="en-US" altLang="zh-CN"/>
            </a:br>
            <a:endParaRPr lang="zh-CN" altLang="en-US"/>
          </a:p>
        </p:txBody>
      </p:sp>
      <p:pic>
        <p:nvPicPr>
          <p:cNvPr id="5" name="图片 4"/>
          <p:cNvPicPr>
            <a:picLocks noChangeAspect="1"/>
          </p:cNvPicPr>
          <p:nvPr/>
        </p:nvPicPr>
        <p:blipFill>
          <a:blip r:embed="rId2"/>
          <a:stretch>
            <a:fillRect/>
          </a:stretch>
        </p:blipFill>
        <p:spPr>
          <a:xfrm>
            <a:off x="7964626" y="4835687"/>
            <a:ext cx="4010397" cy="2510508"/>
          </a:xfrm>
          <a:prstGeom prst="rect">
            <a:avLst/>
          </a:prstGeom>
        </p:spPr>
      </p:pic>
      <p:pic>
        <p:nvPicPr>
          <p:cNvPr id="6" name="图片 5"/>
          <p:cNvPicPr>
            <a:picLocks noChangeAspect="1"/>
          </p:cNvPicPr>
          <p:nvPr/>
        </p:nvPicPr>
        <p:blipFill>
          <a:blip r:embed="rId3"/>
          <a:stretch>
            <a:fillRect/>
          </a:stretch>
        </p:blipFill>
        <p:spPr>
          <a:xfrm>
            <a:off x="867905" y="4721268"/>
            <a:ext cx="4036555" cy="2624927"/>
          </a:xfrm>
          <a:prstGeom prst="rect">
            <a:avLst/>
          </a:prstGeom>
        </p:spPr>
      </p:pic>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smtClean="0">
                <a:solidFill>
                  <a:srgbClr val="262626"/>
                </a:solidFill>
                <a:latin typeface="Arial" panose="020b0604020202020204" pitchFamily="34" charset="0"/>
                <a:ea typeface="等线"/>
              </a:rPr>
              <a:t>03</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3403708" y="3836035"/>
            <a:ext cx="5802286" cy="830997"/>
          </a:xfrm>
          <a:prstGeom prst="rect">
            <a:avLst/>
          </a:prstGeom>
          <a:noFill/>
          <a:ln w="9525">
            <a:noFill/>
          </a:ln>
        </p:spPr>
        <p:txBody>
          <a:bodyPr wrap="square" lIns="91440" tIns="45720" rIns="91440" bIns="45720" anchor="t" anchorCtr="0">
            <a:spAutoFit/>
            <a:scene3d>
              <a:camera prst="orthographicFront"/>
              <a:lightRig rig="threePt" dir="t"/>
            </a:scene3d>
          </a:bodyPr>
          <a:lstStyle/>
          <a:p>
            <a:pPr algn="ctr">
              <a:buFontTx/>
              <a:buNone/>
            </a:pP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高考链接：佳作赏析</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9966" y="1363851"/>
            <a:ext cx="11530739" cy="6501539"/>
          </a:xfrm>
        </p:spPr>
        <p:style>
          <a:lnRef idx="1">
            <a:schemeClr val="accent1"/>
          </a:lnRef>
          <a:fillRef idx="2">
            <a:schemeClr val="accent1"/>
          </a:fillRef>
          <a:effectRef idx="1">
            <a:schemeClr val="accent1"/>
          </a:effectRef>
          <a:fontRef idx="minor">
            <a:schemeClr val="dk1"/>
          </a:fontRef>
        </p:style>
        <p:txBody>
          <a:bodyPr>
            <a:noAutofit/>
          </a:bodyPr>
          <a:lstStyle/>
          <a:p>
            <a:pPr marL="0" indent="0">
              <a:buNone/>
            </a:pPr>
            <a:r>
              <a:rPr lang="en-US" altLang="zh-CN" sz="1800" smtClean="0"/>
              <a:t>1.</a:t>
            </a:r>
            <a:r>
              <a:rPr lang="zh-CN" altLang="en-US" sz="1800" smtClean="0"/>
              <a:t>人</a:t>
            </a:r>
            <a:r>
              <a:rPr lang="zh-CN" altLang="en-US" sz="1800"/>
              <a:t>与自然的关系是人类社会发展面临的基本问题。自然界为人类社会的存在和发展提供生存需要，人类归根结底是自然界的一部分。所以，在处理人与自然的关系中，我们必须尊重自然规律，不能利令智昏、杀鸡取卵、涸泽而渔、乱砍乱伐，肆意破坏自然资源和生态坏境。在生态环境保护上一定要算大账、</a:t>
            </a:r>
            <a:r>
              <a:rPr lang="zh-CN" altLang="en-US" sz="1800">
                <a:solidFill>
                  <a:srgbClr val="FF0000"/>
                </a:solidFill>
              </a:rPr>
              <a:t>算长远账、算整体账、算综合账，不能因小失大、顾此失彼、寅吃卯粮、</a:t>
            </a:r>
            <a:r>
              <a:rPr lang="zh-CN" altLang="en-US" sz="1800" smtClean="0">
                <a:solidFill>
                  <a:srgbClr val="FF0000"/>
                </a:solidFill>
              </a:rPr>
              <a:t>急功近利。</a:t>
            </a:r>
            <a:r>
              <a:rPr lang="zh-CN" altLang="en-US" sz="1800" smtClean="0"/>
              <a:t> </a:t>
            </a:r>
            <a:r>
              <a:rPr lang="en-US" altLang="zh-CN" sz="1800" smtClean="0"/>
              <a:t>——</a:t>
            </a:r>
            <a:r>
              <a:rPr lang="zh-CN" altLang="en-US" sz="1800" smtClean="0"/>
              <a:t>光明网</a:t>
            </a:r>
            <a:r>
              <a:rPr lang="en-US" altLang="zh-CN" sz="1800" smtClean="0"/>
              <a:t>《</a:t>
            </a:r>
            <a:r>
              <a:rPr lang="zh-CN" altLang="en-US" sz="1800" smtClean="0"/>
              <a:t>新时代努力推进生态文明建设的三重逻辑</a:t>
            </a:r>
            <a:r>
              <a:rPr lang="en-US" altLang="zh-CN" sz="1800" smtClean="0"/>
              <a:t>》</a:t>
            </a:r>
            <a:endParaRPr lang="zh-CN" altLang="en-US" sz="1800" smtClean="0"/>
          </a:p>
          <a:p>
            <a:pPr marL="0" indent="0">
              <a:buNone/>
            </a:pPr>
            <a:r>
              <a:rPr lang="en-US" altLang="zh-CN" sz="1800" smtClean="0"/>
              <a:t>2</a:t>
            </a:r>
            <a:r>
              <a:rPr lang="en-US" altLang="zh-CN" sz="1800" smtClean="0">
                <a:solidFill>
                  <a:srgbClr val="FF0000"/>
                </a:solidFill>
              </a:rPr>
              <a:t>.</a:t>
            </a:r>
            <a:r>
              <a:rPr lang="zh-CN" altLang="en-US" sz="1800" smtClean="0">
                <a:solidFill>
                  <a:srgbClr val="FF0000"/>
                </a:solidFill>
              </a:rPr>
              <a:t>“</a:t>
            </a:r>
            <a:r>
              <a:rPr lang="zh-CN" altLang="en-US" sz="1800">
                <a:solidFill>
                  <a:srgbClr val="FF0000"/>
                </a:solidFill>
              </a:rPr>
              <a:t>詹葡叶分飞鹭羽，荻芦花散钓鱼舟。黄橙红柿紫菱角，不羡人间万户侯”</a:t>
            </a:r>
            <a:r>
              <a:rPr lang="zh-CN" altLang="en-US" sz="1800"/>
              <a:t>。这是古人笔下描绘出的幽静雅致的湿地风光。如今，漫步湿地，眼前一派水乡泽国的景观，万顷荒野，原生世界，水草相连，白鹭翱翔，不知不觉中你我便走入画中。春日百花齐放，争奇斗艳；夏季草木繁盛，绿意盎然；秋日波光粼粼，水草金黄；冬季银装素裹、白雪皑皑</a:t>
            </a:r>
            <a:r>
              <a:rPr lang="zh-CN" altLang="en-US" sz="1800" smtClean="0"/>
              <a:t>。      </a:t>
            </a:r>
            <a:r>
              <a:rPr lang="en-US" altLang="zh-CN" sz="1800" smtClean="0"/>
              <a:t>——</a:t>
            </a:r>
            <a:r>
              <a:rPr lang="zh-CN" altLang="en-US" sz="1800"/>
              <a:t>人民日报</a:t>
            </a:r>
            <a:r>
              <a:rPr lang="en-US" altLang="zh-CN" sz="1800"/>
              <a:t>《</a:t>
            </a:r>
            <a:r>
              <a:rPr lang="zh-CN" altLang="en-US" sz="1800"/>
              <a:t>感受生态文明之美</a:t>
            </a:r>
            <a:r>
              <a:rPr lang="en-US" altLang="zh-CN" sz="1800"/>
              <a:t>》</a:t>
            </a:r>
            <a:endParaRPr lang="zh-CN" altLang="en-US" sz="1800"/>
          </a:p>
          <a:p>
            <a:pPr marL="0" indent="0">
              <a:buNone/>
            </a:pPr>
            <a:r>
              <a:rPr lang="en-US" altLang="zh-CN" sz="1800"/>
              <a:t>3</a:t>
            </a:r>
            <a:r>
              <a:rPr lang="en-US" altLang="zh-CN" sz="1800" smtClean="0"/>
              <a:t>.</a:t>
            </a:r>
            <a:r>
              <a:rPr lang="zh-CN" altLang="en-US" sz="1800" smtClean="0"/>
              <a:t>中国</a:t>
            </a:r>
            <a:r>
              <a:rPr lang="zh-CN" altLang="en-US" sz="1800"/>
              <a:t>的古人早就认识到人与自然应当和谐共生，提出了“天人合一”的思想。老子说：“人法地，地法天，天法道，道法自然。”道法自然其实就是说人类要遵循自然规律。孔子说：“子钓而不纲，弋不射宿。”意思是不用大网打鱼，不射夜宿之鸟。荀子说：“草木荣华滋硕之时，则斧斤不入山林，不夭其生，不绝其长也。”</a:t>
            </a:r>
            <a:r>
              <a:rPr lang="en-US" altLang="zh-CN" sz="1800"/>
              <a:t>《</a:t>
            </a:r>
            <a:r>
              <a:rPr lang="zh-CN" altLang="en-US" sz="1800"/>
              <a:t>吕氏春秋</a:t>
            </a:r>
            <a:r>
              <a:rPr lang="en-US" altLang="zh-CN" sz="1800"/>
              <a:t>》</a:t>
            </a:r>
            <a:r>
              <a:rPr lang="zh-CN" altLang="en-US" sz="1800"/>
              <a:t>中说</a:t>
            </a:r>
            <a:r>
              <a:rPr lang="zh-CN" altLang="en-US" sz="1800">
                <a:solidFill>
                  <a:srgbClr val="FF0000"/>
                </a:solidFill>
              </a:rPr>
              <a:t>：“竭泽而渔，岂不获得？而明年无鱼。”这些都是讲对自然要取之以时、取之有度、遵循规律</a:t>
            </a:r>
            <a:r>
              <a:rPr lang="zh-CN" altLang="en-US" sz="1800" smtClean="0">
                <a:solidFill>
                  <a:srgbClr val="FF0000"/>
                </a:solidFill>
              </a:rPr>
              <a:t>。</a:t>
            </a:r>
            <a:r>
              <a:rPr lang="zh-CN" altLang="en-US" sz="1800" smtClean="0"/>
              <a:t> </a:t>
            </a:r>
            <a:r>
              <a:rPr lang="en-US" altLang="zh-CN" sz="1800" smtClean="0"/>
              <a:t>——</a:t>
            </a:r>
            <a:r>
              <a:rPr lang="zh-CN" altLang="en-US" sz="1800"/>
              <a:t>央广网</a:t>
            </a:r>
            <a:r>
              <a:rPr lang="en-US" altLang="zh-CN" sz="1800"/>
              <a:t>《</a:t>
            </a:r>
            <a:r>
              <a:rPr lang="zh-CN" altLang="en-US" sz="1800"/>
              <a:t>砥砺共建美丽中国：坚持人与自然和谐共生</a:t>
            </a:r>
            <a:r>
              <a:rPr lang="en-US" altLang="zh-CN" sz="1800"/>
              <a:t>》</a:t>
            </a:r>
            <a:endParaRPr lang="zh-CN" altLang="en-US" sz="1800"/>
          </a:p>
        </p:txBody>
      </p:sp>
      <p:sp>
        <p:nvSpPr>
          <p:cNvPr id="4" name="矩形 3"/>
          <p:cNvSpPr/>
          <p:nvPr/>
        </p:nvSpPr>
        <p:spPr>
          <a:xfrm>
            <a:off x="4339704" y="193139"/>
            <a:ext cx="2954655" cy="923330"/>
          </a:xfrm>
          <a:prstGeom prst="rect">
            <a:avLst/>
          </a:prstGeom>
          <a:noFill/>
        </p:spPr>
        <p:txBody>
          <a:bodyPr wrap="none" lIns="91440" tIns="45720" rIns="91440" bIns="45720">
            <a:spAutoFit/>
          </a:bodyPr>
          <a:lstStyle/>
          <a:p>
            <a:pPr algn="ctr"/>
            <a:r>
              <a:rPr lang="zh-CN" altLang="en-US" sz="5400" b="0" cap="none" spc="0" smtClean="0">
                <a:ln w="0"/>
                <a:solidFill>
                  <a:srgbClr val="00B050"/>
                </a:solidFill>
                <a:effectLst>
                  <a:outerShdw blurRad="38100" dist="19050" dir="2700000" algn="tl" rotWithShape="0">
                    <a:schemeClr val="dk1">
                      <a:alpha val="40000"/>
                    </a:schemeClr>
                  </a:outerShdw>
                </a:effectLst>
              </a:rPr>
              <a:t>经典评论</a:t>
            </a:r>
            <a:endParaRPr lang="zh-CN" altLang="en-US" sz="5400" b="0" cap="none" spc="0">
              <a:ln w="0"/>
              <a:solidFill>
                <a:srgbClr val="00B050"/>
              </a:solidFill>
              <a:effectLst>
                <a:outerShdw blurRad="38100" dist="19050" dir="2700000" algn="tl" rotWithShape="0">
                  <a:schemeClr val="dk1">
                    <a:alpha val="40000"/>
                  </a:schemeClr>
                </a:outerShdw>
              </a:effectLst>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87457" y="1301858"/>
            <a:ext cx="4897465" cy="4943958"/>
          </a:xfrm>
        </p:spPr>
        <p:style>
          <a:lnRef idx="1">
            <a:schemeClr val="accent1"/>
          </a:lnRef>
          <a:fillRef idx="2">
            <a:schemeClr val="accent1"/>
          </a:fillRef>
          <a:effectRef idx="1">
            <a:schemeClr val="accent1"/>
          </a:effectRef>
          <a:fontRef idx="minor">
            <a:schemeClr val="dk1"/>
          </a:fontRef>
        </p:style>
        <p:txBody>
          <a:bodyPr>
            <a:noAutofit/>
          </a:bodyPr>
          <a:lstStyle/>
          <a:p>
            <a:pPr>
              <a:buFont typeface="Wingdings" panose="05000000000000000000" pitchFamily="2" charset="2"/>
              <a:buChar char="l"/>
            </a:pPr>
            <a:r>
              <a:rPr lang="en-US" altLang="zh-CN" sz="2000"/>
              <a:t>《</a:t>
            </a:r>
            <a:r>
              <a:rPr lang="zh-CN" altLang="en-US" sz="2000"/>
              <a:t>要青山不改，愿绿水长流</a:t>
            </a:r>
            <a:r>
              <a:rPr lang="en-US" altLang="zh-CN" sz="2000"/>
              <a:t>》    </a:t>
            </a:r>
            <a:br>
              <a:rPr lang="en-US" altLang="zh-CN" sz="2000"/>
            </a:br>
            <a:r>
              <a:rPr lang="en-US" altLang="zh-CN" sz="2000" smtClean="0"/>
              <a:t>《</a:t>
            </a:r>
            <a:r>
              <a:rPr lang="zh-CN" altLang="en-US" sz="2000"/>
              <a:t>利益在左，生态在右</a:t>
            </a:r>
            <a:r>
              <a:rPr lang="en-US" altLang="zh-CN" sz="2000"/>
              <a:t>》</a:t>
            </a:r>
          </a:p>
          <a:p>
            <a:pPr>
              <a:buFont typeface="Wingdings" panose="05000000000000000000" pitchFamily="2" charset="2"/>
              <a:buChar char="l"/>
            </a:pPr>
            <a:r>
              <a:rPr lang="en-US" altLang="zh-CN" sz="2000"/>
              <a:t>《</a:t>
            </a:r>
            <a:r>
              <a:rPr lang="zh-CN" altLang="en-US" sz="2000"/>
              <a:t>平衡中共生，博弈中发展</a:t>
            </a:r>
            <a:r>
              <a:rPr lang="en-US" altLang="zh-CN" sz="2000"/>
              <a:t>》      </a:t>
            </a:r>
          </a:p>
          <a:p>
            <a:pPr>
              <a:buFont typeface="Wingdings" panose="05000000000000000000" pitchFamily="2" charset="2"/>
              <a:buChar char="l"/>
            </a:pPr>
            <a:r>
              <a:rPr lang="en-US" altLang="zh-CN" sz="2000"/>
              <a:t>《</a:t>
            </a:r>
            <a:r>
              <a:rPr lang="zh-CN" altLang="en-US" sz="2000"/>
              <a:t>寻共存之道，沃自然之木</a:t>
            </a:r>
            <a:r>
              <a:rPr lang="en-US" altLang="zh-CN" sz="2000"/>
              <a:t>》</a:t>
            </a:r>
          </a:p>
          <a:p>
            <a:pPr>
              <a:buFont typeface="Wingdings" panose="05000000000000000000" pitchFamily="2" charset="2"/>
              <a:buChar char="l"/>
            </a:pPr>
            <a:r>
              <a:rPr lang="en-US" altLang="zh-CN" sz="2000"/>
              <a:t>《</a:t>
            </a:r>
            <a:r>
              <a:rPr lang="zh-CN" altLang="en-US" sz="2000"/>
              <a:t>中国行点亮世界绿</a:t>
            </a:r>
            <a:r>
              <a:rPr lang="en-US" altLang="zh-CN" sz="2000"/>
              <a:t>》            </a:t>
            </a:r>
          </a:p>
          <a:p>
            <a:pPr>
              <a:buFont typeface="Wingdings" panose="05000000000000000000" pitchFamily="2" charset="2"/>
              <a:buChar char="l"/>
            </a:pPr>
            <a:r>
              <a:rPr lang="en-US" altLang="zh-CN" sz="2000"/>
              <a:t>《</a:t>
            </a:r>
            <a:r>
              <a:rPr lang="zh-CN" altLang="en-US" sz="2000"/>
              <a:t>绿遍世界，美在心间</a:t>
            </a:r>
            <a:r>
              <a:rPr lang="en-US" altLang="zh-CN" sz="2000"/>
              <a:t>》</a:t>
            </a:r>
          </a:p>
          <a:p>
            <a:pPr>
              <a:buFont typeface="Wingdings" panose="05000000000000000000" pitchFamily="2" charset="2"/>
              <a:buChar char="l"/>
            </a:pPr>
            <a:r>
              <a:rPr lang="en-US" altLang="zh-CN" sz="2000"/>
              <a:t>《“</a:t>
            </a:r>
            <a:r>
              <a:rPr lang="zh-CN" altLang="en-US" sz="2000"/>
              <a:t>中国行”点亮“世界绿”</a:t>
            </a:r>
            <a:r>
              <a:rPr lang="en-US" altLang="zh-CN" sz="2000"/>
              <a:t>》    </a:t>
            </a:r>
          </a:p>
          <a:p>
            <a:pPr>
              <a:buFont typeface="Wingdings" panose="05000000000000000000" pitchFamily="2" charset="2"/>
              <a:buChar char="l"/>
            </a:pPr>
            <a:r>
              <a:rPr lang="en-US" altLang="zh-CN" sz="2000"/>
              <a:t> 《</a:t>
            </a:r>
            <a:r>
              <a:rPr lang="zh-CN" altLang="en-US" sz="2000"/>
              <a:t>中国行动点亮“绿色未来”</a:t>
            </a:r>
            <a:r>
              <a:rPr lang="en-US" altLang="zh-CN" sz="2000"/>
              <a:t>》</a:t>
            </a:r>
          </a:p>
          <a:p>
            <a:pPr>
              <a:buFont typeface="Wingdings" panose="05000000000000000000" pitchFamily="2" charset="2"/>
              <a:buChar char="l"/>
            </a:pPr>
            <a:r>
              <a:rPr lang="en-US" altLang="zh-CN" sz="2000"/>
              <a:t>《“</a:t>
            </a:r>
            <a:r>
              <a:rPr lang="zh-CN" altLang="en-US" sz="2000"/>
              <a:t>中国绿”为地球添生机</a:t>
            </a:r>
            <a:r>
              <a:rPr lang="en-US" altLang="zh-CN" sz="2000"/>
              <a:t>》 </a:t>
            </a:r>
          </a:p>
          <a:p>
            <a:pPr marL="0" indent="0">
              <a:buNone/>
            </a:pPr>
            <a:endParaRPr lang="zh-CN" altLang="en-US" sz="1800"/>
          </a:p>
        </p:txBody>
      </p:sp>
      <p:sp>
        <p:nvSpPr>
          <p:cNvPr id="4" name="矩形 3"/>
          <p:cNvSpPr/>
          <p:nvPr/>
        </p:nvSpPr>
        <p:spPr>
          <a:xfrm>
            <a:off x="4339705" y="193139"/>
            <a:ext cx="2954655" cy="923330"/>
          </a:xfrm>
          <a:prstGeom prst="rect">
            <a:avLst/>
          </a:prstGeom>
          <a:noFill/>
        </p:spPr>
        <p:txBody>
          <a:bodyPr wrap="none" lIns="91440" tIns="45720" rIns="91440" bIns="45720">
            <a:spAutoFit/>
          </a:bodyPr>
          <a:lstStyle/>
          <a:p>
            <a:pPr algn="ctr"/>
            <a:r>
              <a:rPr lang="zh-CN" altLang="en-US" sz="5400" b="0" cap="none" spc="0" smtClean="0">
                <a:ln w="0"/>
                <a:solidFill>
                  <a:srgbClr val="00B050"/>
                </a:solidFill>
                <a:effectLst>
                  <a:outerShdw blurRad="38100" dist="19050" dir="2700000" algn="tl" rotWithShape="0">
                    <a:schemeClr val="dk1">
                      <a:alpha val="40000"/>
                    </a:schemeClr>
                  </a:outerShdw>
                </a:effectLst>
              </a:rPr>
              <a:t>绝佳标题</a:t>
            </a:r>
            <a:endParaRPr lang="zh-CN" altLang="en-US" sz="5400" b="0" cap="none" spc="0">
              <a:ln w="0"/>
              <a:solidFill>
                <a:srgbClr val="00B050"/>
              </a:solidFill>
              <a:effectLst>
                <a:outerShdw blurRad="38100" dist="19050" dir="2700000" algn="tl" rotWithShape="0">
                  <a:schemeClr val="dk1">
                    <a:alpha val="40000"/>
                  </a:schemeClr>
                </a:outerShdw>
              </a:effectLst>
            </a:endParaRPr>
          </a:p>
        </p:txBody>
      </p:sp>
      <p:sp>
        <p:nvSpPr>
          <p:cNvPr id="5" name="内容占位符 2"/>
          <p:cNvSpPr txBox="1"/>
          <p:nvPr/>
        </p:nvSpPr>
        <p:spPr>
          <a:xfrm>
            <a:off x="5811864" y="1301858"/>
            <a:ext cx="5579391" cy="5098942"/>
          </a:xfrm>
          <a:prstGeom prst="rect">
            <a:avLst/>
          </a:prstGeom>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buFont typeface="Wingdings" panose="05000000000000000000" pitchFamily="2" charset="2"/>
              <a:buChar char="l"/>
            </a:pPr>
            <a:r>
              <a:rPr lang="en-US" altLang="zh-CN" sz="2000"/>
              <a:t>《</a:t>
            </a:r>
            <a:r>
              <a:rPr lang="zh-CN" altLang="en-US" sz="2000"/>
              <a:t>好日子就在青山绿水中</a:t>
            </a:r>
            <a:r>
              <a:rPr lang="en-US" altLang="zh-CN" sz="2000"/>
              <a:t>》</a:t>
            </a:r>
          </a:p>
          <a:p>
            <a:pPr>
              <a:buFont typeface="Wingdings" panose="05000000000000000000" pitchFamily="2" charset="2"/>
              <a:buChar char="l"/>
            </a:pPr>
            <a:r>
              <a:rPr lang="en-US" altLang="zh-CN" sz="2000"/>
              <a:t>《</a:t>
            </a:r>
            <a:r>
              <a:rPr lang="zh-CN" altLang="en-US" sz="2000"/>
              <a:t>好生态带来好生活</a:t>
            </a:r>
            <a:r>
              <a:rPr lang="en-US" altLang="zh-CN" sz="2000"/>
              <a:t>》</a:t>
            </a:r>
          </a:p>
          <a:p>
            <a:pPr>
              <a:buFont typeface="Wingdings" panose="05000000000000000000" pitchFamily="2" charset="2"/>
              <a:buChar char="l"/>
            </a:pPr>
            <a:r>
              <a:rPr lang="en-US" altLang="zh-CN" sz="2000"/>
              <a:t>《</a:t>
            </a:r>
            <a:r>
              <a:rPr lang="zh-CN" altLang="en-US" sz="2000"/>
              <a:t>减量生活，点亮生活</a:t>
            </a:r>
            <a:r>
              <a:rPr lang="en-US" altLang="zh-CN" sz="2000"/>
              <a:t>》</a:t>
            </a:r>
          </a:p>
          <a:p>
            <a:pPr>
              <a:buFont typeface="Wingdings" panose="05000000000000000000" pitchFamily="2" charset="2"/>
              <a:buChar char="l"/>
            </a:pPr>
            <a:r>
              <a:rPr lang="en-US" altLang="zh-CN" sz="2000"/>
              <a:t>《</a:t>
            </a:r>
            <a:r>
              <a:rPr lang="zh-CN" altLang="en-US" sz="2000"/>
              <a:t>凝聚生态共识</a:t>
            </a:r>
            <a:r>
              <a:rPr lang="en-US" altLang="zh-CN" sz="2000"/>
              <a:t>》</a:t>
            </a:r>
          </a:p>
          <a:p>
            <a:pPr>
              <a:buFont typeface="Wingdings" panose="05000000000000000000" pitchFamily="2" charset="2"/>
              <a:buChar char="l"/>
            </a:pPr>
            <a:r>
              <a:rPr lang="en-US" altLang="zh-CN" sz="2000"/>
              <a:t>《</a:t>
            </a:r>
            <a:r>
              <a:rPr lang="zh-CN" altLang="en-US" sz="2000"/>
              <a:t>让绿色包装生活</a:t>
            </a:r>
            <a:r>
              <a:rPr lang="en-US" altLang="zh-CN" sz="2000"/>
              <a:t>》</a:t>
            </a:r>
          </a:p>
          <a:p>
            <a:pPr>
              <a:buFont typeface="Wingdings" panose="05000000000000000000" pitchFamily="2" charset="2"/>
              <a:buChar char="l"/>
            </a:pPr>
            <a:r>
              <a:rPr lang="en-US" altLang="zh-CN" sz="2000"/>
              <a:t>《</a:t>
            </a:r>
            <a:r>
              <a:rPr lang="zh-CN" altLang="en-US" sz="2000"/>
              <a:t>莫让生态体验变成生态破坏</a:t>
            </a:r>
            <a:r>
              <a:rPr lang="en-US" altLang="zh-CN" sz="2000"/>
              <a:t>》</a:t>
            </a:r>
          </a:p>
          <a:p>
            <a:pPr>
              <a:buFont typeface="Wingdings" panose="05000000000000000000" pitchFamily="2" charset="2"/>
              <a:buChar char="l"/>
            </a:pPr>
            <a:r>
              <a:rPr lang="en-US" altLang="zh-CN" sz="2000"/>
              <a:t>《</a:t>
            </a:r>
            <a:r>
              <a:rPr lang="zh-CN" altLang="en-US" sz="2000"/>
              <a:t>经济发展需要一张生态名片</a:t>
            </a:r>
            <a:r>
              <a:rPr lang="en-US" altLang="zh-CN" sz="2000"/>
              <a:t>》</a:t>
            </a:r>
          </a:p>
          <a:p>
            <a:pPr>
              <a:buFont typeface="Wingdings" panose="05000000000000000000" pitchFamily="2" charset="2"/>
              <a:buChar char="l"/>
            </a:pPr>
            <a:r>
              <a:rPr lang="en-US" altLang="zh-CN" sz="2000"/>
              <a:t>《</a:t>
            </a:r>
            <a:r>
              <a:rPr lang="zh-CN" altLang="en-US" sz="2000"/>
              <a:t>实现生态效益、经济效益的最大化</a:t>
            </a:r>
            <a:r>
              <a:rPr lang="en-US" altLang="zh-CN" sz="2000"/>
              <a:t>》</a:t>
            </a:r>
            <a:r>
              <a:rPr lang="zh-CN" altLang="en-US" sz="2000"/>
              <a:t>（人民日报）</a:t>
            </a:r>
          </a:p>
          <a:p>
            <a:pPr>
              <a:buFont typeface="Wingdings" panose="05000000000000000000" pitchFamily="2" charset="2"/>
              <a:buChar char="l"/>
            </a:pPr>
            <a:r>
              <a:rPr lang="en-US" altLang="zh-CN" sz="2000"/>
              <a:t>《“</a:t>
            </a:r>
            <a:r>
              <a:rPr lang="zh-CN" altLang="en-US" sz="2000"/>
              <a:t>绿色中国”提升全球生态文明的颜值</a:t>
            </a:r>
            <a:r>
              <a:rPr lang="en-US" altLang="zh-CN" sz="2000" smtClean="0"/>
              <a:t>》</a:t>
            </a:r>
            <a:endParaRPr lang="en-US" altLang="zh-CN" sz="2000"/>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0963" y="3192652"/>
            <a:ext cx="7532176" cy="4029559"/>
          </a:xfrm>
          <a:solidFill>
            <a:schemeClr val="accent1">
              <a:lumMod val="20000"/>
              <a:lumOff val="80000"/>
            </a:schemeClr>
          </a:solidFill>
        </p:spPr>
        <p:txBody>
          <a:bodyPr>
            <a:noAutofit/>
          </a:bodyPr>
          <a:lstStyle/>
          <a:p>
            <a:r>
              <a:rPr lang="en-US" altLang="zh-CN" sz="2000" smtClean="0">
                <a:latin typeface="华文行楷" panose="02010800040101010101" charset="-122"/>
                <a:ea typeface="华文行楷" panose="02010800040101010101" charset="-122"/>
                <a:cs typeface="华文行楷" panose="02010800040101010101" charset="-122"/>
              </a:rPr>
              <a:t>1</a:t>
            </a:r>
            <a:r>
              <a:rPr lang="zh-CN" altLang="en-US" sz="2000">
                <a:latin typeface="华文行楷" panose="02010800040101010101" charset="-122"/>
                <a:ea typeface="华文行楷" panose="02010800040101010101" charset="-122"/>
                <a:cs typeface="华文行楷" panose="02010800040101010101" charset="-122"/>
              </a:rPr>
              <a:t>、在发展之路上的岔道口，利益在左，生态在右，无论偏颇于哪一方都并非十分妥当。唯有开创一条新的道路，生态与利益齐飞，发展共环境一色，方能在社会的建设之路上行稳致远</a:t>
            </a:r>
            <a:r>
              <a:rPr lang="zh-CN" altLang="en-US" sz="2000" smtClean="0">
                <a:latin typeface="华文行楷" panose="02010800040101010101" charset="-122"/>
                <a:ea typeface="华文行楷" panose="02010800040101010101" charset="-122"/>
                <a:cs typeface="华文行楷" panose="02010800040101010101" charset="-122"/>
              </a:rPr>
              <a:t>。</a:t>
            </a:r>
            <a:endParaRPr lang="en-US" altLang="zh-CN" sz="2000" smtClean="0">
              <a:latin typeface="华文行楷" panose="02010800040101010101" charset="-122"/>
              <a:ea typeface="华文行楷" panose="02010800040101010101" charset="-122"/>
              <a:cs typeface="华文行楷" panose="02010800040101010101" charset="-122"/>
            </a:endParaRPr>
          </a:p>
          <a:p>
            <a:r>
              <a:rPr lang="en-US" altLang="zh-CN" sz="2000" smtClean="0">
                <a:latin typeface="华文行楷" panose="02010800040101010101" charset="-122"/>
                <a:ea typeface="华文行楷" panose="02010800040101010101" charset="-122"/>
                <a:cs typeface="华文行楷" panose="02010800040101010101" charset="-122"/>
              </a:rPr>
              <a:t>2</a:t>
            </a:r>
            <a:r>
              <a:rPr lang="zh-CN" altLang="en-US" sz="2000" smtClean="0">
                <a:latin typeface="华文行楷" panose="02010800040101010101" charset="-122"/>
                <a:ea typeface="华文行楷" panose="02010800040101010101" charset="-122"/>
                <a:cs typeface="华文行楷" panose="02010800040101010101" charset="-122"/>
              </a:rPr>
              <a:t>、</a:t>
            </a:r>
            <a:r>
              <a:rPr lang="zh-CN" altLang="en-US" sz="2000">
                <a:latin typeface="华文行楷" panose="02010800040101010101" charset="-122"/>
                <a:ea typeface="华文行楷" panose="02010800040101010101" charset="-122"/>
                <a:cs typeface="华文行楷" panose="02010800040101010101" charset="-122"/>
              </a:rPr>
              <a:t>“惟江上之清风，与山间之明月，耳得之而为声，目遇之而成色。”我们欣赏着春有百花秋望月的美景，享受着夏有凉风冬听雪的意境，也应当尽力守护着它们。坚持生态文明建设，要青山不改，愿绿水长流。</a:t>
            </a:r>
            <a:endParaRPr lang="zh-CN" altLang="en-US" sz="2000">
              <a:effectLst/>
              <a:latin typeface="华文行楷" panose="02010800040101010101" charset="-122"/>
              <a:ea typeface="华文行楷" panose="02010800040101010101" charset="-122"/>
              <a:cs typeface="华文行楷" panose="02010800040101010101" charset="-122"/>
            </a:endParaRPr>
          </a:p>
        </p:txBody>
      </p:sp>
      <p:sp>
        <p:nvSpPr>
          <p:cNvPr id="1048703" name="文本框 2"/>
          <p:cNvSpPr txBox="1"/>
          <p:nvPr/>
        </p:nvSpPr>
        <p:spPr>
          <a:xfrm>
            <a:off x="4822217" y="177535"/>
            <a:ext cx="6803336" cy="2862322"/>
          </a:xfrm>
          <a:prstGeom prst="rect">
            <a:avLst/>
          </a:prstGeom>
          <a:solidFill>
            <a:schemeClr val="accent4">
              <a:lumMod val="20000"/>
              <a:lumOff val="80000"/>
            </a:schemeClr>
          </a:solidFill>
        </p:spPr>
        <p:txBody>
          <a:bodyPr wrap="square" rtlCol="0">
            <a:spAutoFit/>
          </a:bodyPr>
          <a:lstStyle/>
          <a:p>
            <a:r>
              <a:rPr lang="en-US" altLang="zh-CN" sz="2000">
                <a:latin typeface="华文行楷" panose="02010800040101010101" charset="-122"/>
                <a:ea typeface="华文行楷" panose="02010800040101010101" charset="-122"/>
                <a:cs typeface="华文行楷" panose="02010800040101010101" charset="-122"/>
              </a:rPr>
              <a:t>1</a:t>
            </a:r>
            <a:r>
              <a:rPr lang="zh-CN" altLang="en-US" sz="2000">
                <a:latin typeface="华文行楷" panose="02010800040101010101" charset="-122"/>
                <a:ea typeface="华文行楷" panose="02010800040101010101" charset="-122"/>
                <a:cs typeface="华文行楷" panose="02010800040101010101" charset="-122"/>
              </a:rPr>
              <a:t>、“海阔凭鱼跃，天高任鸟飞。”从前，我们面向大海，便想起春暖花开，立于青山，便念起青山妩媚。如今，海洋依然宽阔，漂浮着的却是工业污染；天空依然高远，朦胧着的却是层层雾霾。</a:t>
            </a:r>
          </a:p>
          <a:p>
            <a:br>
              <a:rPr lang="zh-CN" altLang="en-US" sz="2000">
                <a:latin typeface="华文行楷" panose="02010800040101010101" charset="-122"/>
                <a:ea typeface="华文行楷" panose="02010800040101010101" charset="-122"/>
                <a:cs typeface="华文行楷" panose="02010800040101010101" charset="-122"/>
              </a:rPr>
            </a:br>
            <a:r>
              <a:rPr lang="en-US" altLang="zh-CN" sz="2000" smtClean="0">
                <a:latin typeface="华文行楷" panose="02010800040101010101" charset="-122"/>
                <a:ea typeface="华文行楷" panose="02010800040101010101" charset="-122"/>
                <a:cs typeface="华文行楷" panose="02010800040101010101" charset="-122"/>
              </a:rPr>
              <a:t>2</a:t>
            </a:r>
            <a:r>
              <a:rPr lang="zh-CN" altLang="en-US" sz="2000">
                <a:latin typeface="华文行楷" panose="02010800040101010101" charset="-122"/>
                <a:ea typeface="华文行楷" panose="02010800040101010101" charset="-122"/>
                <a:cs typeface="华文行楷" panose="02010800040101010101" charset="-122"/>
              </a:rPr>
              <a:t>、清晨步小径，阴阴似尘起，一天霾雾拨难开。一碧苍穹杳无迹，云高天阔成追忆。人法地，地法天，天法道，道法自然。天行有常，顺乎自然生，背乎自然亡，和谐共生，方能繁荣昌盛</a:t>
            </a:r>
            <a:r>
              <a:rPr lang="zh-CN" altLang="en-US" sz="2000" smtClean="0">
                <a:latin typeface="华文行楷" panose="02010800040101010101" charset="-122"/>
                <a:ea typeface="华文行楷" panose="02010800040101010101" charset="-122"/>
                <a:cs typeface="华文行楷" panose="02010800040101010101" charset="-122"/>
              </a:rPr>
              <a:t>。</a:t>
            </a:r>
            <a:endParaRPr lang="zh-CN" altLang="en-US" sz="2000">
              <a:latin typeface="华文行楷" panose="02010800040101010101" charset="-122"/>
              <a:ea typeface="华文行楷" panose="02010800040101010101" charset="-122"/>
              <a:cs typeface="华文行楷" panose="02010800040101010101" charset="-122"/>
            </a:endParaRPr>
          </a:p>
        </p:txBody>
      </p:sp>
      <p:sp>
        <p:nvSpPr>
          <p:cNvPr id="2" name="矩形 1"/>
          <p:cNvSpPr/>
          <p:nvPr/>
        </p:nvSpPr>
        <p:spPr>
          <a:xfrm>
            <a:off x="873426" y="1147031"/>
            <a:ext cx="2954655" cy="923330"/>
          </a:xfrm>
          <a:prstGeom prst="rect">
            <a:avLst/>
          </a:prstGeom>
          <a:solidFill>
            <a:srgbClr val="00B050"/>
          </a:solidFill>
        </p:spPr>
        <p:style>
          <a:lnRef idx="2">
            <a:schemeClr val="dk1"/>
          </a:lnRef>
          <a:fillRef idx="1">
            <a:schemeClr val="lt1"/>
          </a:fillRef>
          <a:effectRef idx="0">
            <a:schemeClr val="dk1"/>
          </a:effectRef>
          <a:fontRef idx="minor">
            <a:schemeClr val="dk1"/>
          </a:fontRef>
        </p:style>
        <p:txBody>
          <a:bodyPr wrap="none" lIns="91440" tIns="45720" rIns="91440" bIns="45720">
            <a:spAutoFit/>
          </a:bodyPr>
          <a:lstStyle/>
          <a:p>
            <a:pPr algn="ctr"/>
            <a:r>
              <a:rPr lang="zh-CN" altLang="en-US" sz="54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经典开头</a:t>
            </a:r>
            <a:endParaRPr lang="zh-CN" altLang="en-US" sz="54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7" name="矩形 6"/>
          <p:cNvSpPr/>
          <p:nvPr/>
        </p:nvSpPr>
        <p:spPr>
          <a:xfrm>
            <a:off x="8372023" y="4468087"/>
            <a:ext cx="2954655" cy="923330"/>
          </a:xfrm>
          <a:prstGeom prst="rect">
            <a:avLst/>
          </a:prstGeom>
          <a:solidFill>
            <a:srgbClr val="00B050"/>
          </a:solidFill>
        </p:spPr>
        <p:style>
          <a:lnRef idx="2">
            <a:schemeClr val="dk1"/>
          </a:lnRef>
          <a:fillRef idx="1">
            <a:schemeClr val="lt1"/>
          </a:fillRef>
          <a:effectRef idx="0">
            <a:schemeClr val="dk1"/>
          </a:effectRef>
          <a:fontRef idx="minor">
            <a:schemeClr val="dk1"/>
          </a:fontRef>
        </p:style>
        <p:txBody>
          <a:bodyPr wrap="none" lIns="91440" tIns="45720" rIns="91440" bIns="45720">
            <a:spAutoFit/>
          </a:bodyPr>
          <a:lstStyle/>
          <a:p>
            <a:pPr algn="ctr"/>
            <a:r>
              <a:rPr lang="zh-CN" altLang="en-US" sz="5400" b="0" cap="none" spc="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经典结尾</a:t>
            </a:r>
            <a:endParaRPr lang="zh-CN" altLang="en-US" sz="54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048000" y="332623"/>
            <a:ext cx="6096000" cy="1138773"/>
          </a:xfrm>
          <a:prstGeom prst="rect">
            <a:avLst/>
          </a:prstGeom>
        </p:spPr>
        <p:txBody>
          <a:bodyPr>
            <a:spAutoFit/>
          </a:bodyPr>
          <a:lstStyle/>
          <a:p>
            <a:pPr algn="ctr"/>
            <a:r>
              <a:rPr lang="zh-CN" altLang="en-US" sz="3200" b="1" smtClean="0">
                <a:solidFill>
                  <a:srgbClr val="333333"/>
                </a:solidFill>
                <a:latin typeface="-apple-system" charset="0"/>
              </a:rPr>
              <a:t>为</a:t>
            </a:r>
            <a:r>
              <a:rPr lang="zh-CN" altLang="en-US" sz="3200" b="1">
                <a:solidFill>
                  <a:srgbClr val="333333"/>
                </a:solidFill>
                <a:latin typeface="-apple-system" charset="0"/>
              </a:rPr>
              <a:t>美好生活“留白增绿”</a:t>
            </a:r>
            <a:endParaRPr lang="zh-CN" altLang="en-US" sz="3200">
              <a:solidFill>
                <a:srgbClr val="333333"/>
              </a:solidFill>
              <a:latin typeface="-apple-system" charset="0"/>
            </a:endParaRPr>
          </a:p>
          <a:p>
            <a:pPr algn="ctr"/>
            <a:r>
              <a:rPr lang="zh-CN" altLang="en-US">
                <a:solidFill>
                  <a:srgbClr val="A0A0A0"/>
                </a:solidFill>
                <a:latin typeface="-apple-system" charset="0"/>
              </a:rPr>
              <a:t>来源：</a:t>
            </a:r>
            <a:r>
              <a:rPr lang="en-US" altLang="zh-CN">
                <a:solidFill>
                  <a:srgbClr val="A0A0A0"/>
                </a:solidFill>
                <a:latin typeface="-apple-system" charset="0"/>
              </a:rPr>
              <a:t>2019</a:t>
            </a:r>
            <a:r>
              <a:rPr lang="zh-CN" altLang="en-US">
                <a:solidFill>
                  <a:srgbClr val="A0A0A0"/>
                </a:solidFill>
                <a:latin typeface="-apple-system" charset="0"/>
              </a:rPr>
              <a:t>年</a:t>
            </a:r>
            <a:r>
              <a:rPr lang="en-US" altLang="zh-CN">
                <a:solidFill>
                  <a:srgbClr val="A0A0A0"/>
                </a:solidFill>
                <a:latin typeface="-apple-system" charset="0"/>
              </a:rPr>
              <a:t>11</a:t>
            </a:r>
            <a:r>
              <a:rPr lang="zh-CN" altLang="en-US">
                <a:solidFill>
                  <a:srgbClr val="A0A0A0"/>
                </a:solidFill>
                <a:latin typeface="-apple-system" charset="0"/>
              </a:rPr>
              <a:t>月</a:t>
            </a:r>
            <a:r>
              <a:rPr lang="en-US" altLang="zh-CN">
                <a:solidFill>
                  <a:srgbClr val="A0A0A0"/>
                </a:solidFill>
                <a:latin typeface="-apple-system" charset="0"/>
              </a:rPr>
              <a:t>22</a:t>
            </a:r>
            <a:r>
              <a:rPr lang="zh-CN" altLang="en-US">
                <a:solidFill>
                  <a:srgbClr val="A0A0A0"/>
                </a:solidFill>
                <a:latin typeface="-apple-system" charset="0"/>
              </a:rPr>
              <a:t>日 </a:t>
            </a:r>
            <a:r>
              <a:rPr lang="en-US" altLang="zh-CN">
                <a:solidFill>
                  <a:srgbClr val="A0A0A0"/>
                </a:solidFill>
                <a:latin typeface="-apple-system" charset="0"/>
              </a:rPr>
              <a:t>《</a:t>
            </a:r>
            <a:r>
              <a:rPr lang="zh-CN" altLang="en-US">
                <a:solidFill>
                  <a:srgbClr val="A0A0A0"/>
                </a:solidFill>
                <a:latin typeface="-apple-system" charset="0"/>
              </a:rPr>
              <a:t>光明日报</a:t>
            </a:r>
            <a:r>
              <a:rPr lang="en-US" altLang="zh-CN">
                <a:solidFill>
                  <a:srgbClr val="A0A0A0"/>
                </a:solidFill>
                <a:latin typeface="-apple-system" charset="0"/>
              </a:rPr>
              <a:t>》 02</a:t>
            </a:r>
            <a:r>
              <a:rPr lang="zh-CN" altLang="en-US">
                <a:solidFill>
                  <a:srgbClr val="A0A0A0"/>
                </a:solidFill>
                <a:latin typeface="-apple-system" charset="0"/>
              </a:rPr>
              <a:t>版  作者：樊良树</a:t>
            </a:r>
          </a:p>
          <a:p>
            <a:pPr algn="ctr"/>
            <a:r>
              <a:rPr lang="zh-CN" altLang="en-US">
                <a:solidFill>
                  <a:srgbClr val="7B0C00"/>
                </a:solidFill>
                <a:latin typeface="-apple-system" charset="0"/>
              </a:rPr>
              <a:t>（标题即论点，色彩明丽，新颖生动。）</a:t>
            </a:r>
            <a:endParaRPr lang="zh-CN" altLang="en-US" b="0" i="0" u="none" strike="noStrike">
              <a:solidFill>
                <a:srgbClr val="333333"/>
              </a:solidFill>
              <a:effectLst/>
              <a:latin typeface="-apple-system" charset="0"/>
            </a:endParaRPr>
          </a:p>
        </p:txBody>
      </p:sp>
      <p:sp>
        <p:nvSpPr>
          <p:cNvPr id="5" name="矩形 4"/>
          <p:cNvSpPr/>
          <p:nvPr/>
        </p:nvSpPr>
        <p:spPr>
          <a:xfrm>
            <a:off x="526941" y="1621220"/>
            <a:ext cx="10926306" cy="4893647"/>
          </a:xfrm>
          <a:prstGeom prst="rect">
            <a:avLst/>
          </a:prstGeom>
        </p:spPr>
        <p:txBody>
          <a:bodyPr wrap="square">
            <a:spAutoFit/>
          </a:bodyPr>
          <a:lstStyle/>
          <a:p>
            <a:r>
              <a:rPr lang="zh-CN" altLang="en-US" sz="2400">
                <a:latin typeface="楷体" panose="02010609060101010101" charset="-122"/>
                <a:ea typeface="楷体" panose="02010609060101010101" charset="-122"/>
                <a:cs typeface="楷体" panose="02010609060101010101" charset="-122"/>
              </a:rPr>
              <a:t>①党的十九届四中全会审议通过的一份文件指出，</a:t>
            </a:r>
            <a:r>
              <a:rPr lang="zh-CN" altLang="en-US" sz="2400" u="sng">
                <a:latin typeface="楷体" panose="02010609060101010101" charset="-122"/>
                <a:ea typeface="楷体" panose="02010609060101010101" charset="-122"/>
                <a:cs typeface="楷体" panose="02010609060101010101" charset="-122"/>
              </a:rPr>
              <a:t>坚持人与自然和谐共生，坚守尊重自然、顺应自然、保护自然。</a:t>
            </a:r>
            <a:r>
              <a:rPr lang="zh-CN" altLang="en-US" sz="2400">
                <a:solidFill>
                  <a:srgbClr val="7B0C00"/>
                </a:solidFill>
                <a:latin typeface="楷体" panose="02010609060101010101" charset="-122"/>
                <a:ea typeface="楷体" panose="02010609060101010101" charset="-122"/>
                <a:cs typeface="楷体" panose="02010609060101010101" charset="-122"/>
              </a:rPr>
              <a:t>（以中共中央的文件引出人与自然的话题，四言短句，简洁有力。</a:t>
            </a:r>
            <a:r>
              <a:rPr lang="zh-CN" altLang="en-US" sz="2400" smtClean="0">
                <a:solidFill>
                  <a:srgbClr val="7B0C00"/>
                </a:solidFill>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②</a:t>
            </a:r>
            <a:r>
              <a:rPr lang="zh-CN" altLang="en-US" sz="2400" u="sng">
                <a:latin typeface="楷体" panose="02010609060101010101" charset="-122"/>
                <a:ea typeface="楷体" panose="02010609060101010101" charset="-122"/>
                <a:cs typeface="楷体" panose="02010609060101010101" charset="-122"/>
              </a:rPr>
              <a:t>为美好生活“留白增绿”，促进人与自然和谐共生。</a:t>
            </a:r>
            <a:r>
              <a:rPr lang="zh-CN" altLang="en-US" sz="2400">
                <a:latin typeface="楷体" panose="02010609060101010101" charset="-122"/>
                <a:ea typeface="楷体" panose="02010609060101010101" charset="-122"/>
                <a:cs typeface="楷体" panose="02010609060101010101" charset="-122"/>
              </a:rPr>
              <a:t>留白，在城镇规划中留出相应的空白地带，为未来发展和绿色生产预备空间。增绿，扩大绿色生态空间，提高城镇生态涵养容量，以此为支撑提升人们米袋子、菜篮子、果盘子的绿色生态品质。</a:t>
            </a:r>
            <a:r>
              <a:rPr lang="zh-CN" altLang="en-US" sz="2400">
                <a:solidFill>
                  <a:srgbClr val="7B0C00"/>
                </a:solidFill>
                <a:latin typeface="楷体" panose="02010609060101010101" charset="-122"/>
                <a:ea typeface="楷体" panose="02010609060101010101" charset="-122"/>
                <a:cs typeface="楷体" panose="02010609060101010101" charset="-122"/>
              </a:rPr>
              <a:t>（照应标题，阐述核心概念“留白增绿”。“米袋子、菜篮子、果盘子”语言生动朴质。</a:t>
            </a:r>
            <a:r>
              <a:rPr lang="zh-CN" altLang="en-US" sz="2400" smtClean="0">
                <a:solidFill>
                  <a:srgbClr val="7B0C00"/>
                </a:solidFill>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③城镇化是现代化的必由之路。今天，一半以上的中国人常年居住在城镇，室内活动时间、阅览电子产品的“屏幕时间”明显增加，青少年普遍近视、肥胖等公共健康问题不容小觑。人能塑造环境，环境也影响人。生活在车水马龙的城镇，若要聚精会神解决问题、完成工作，自主地集中注意力乃关键所在。工作和城镇生活需要的“直接注意力”超过我们的负荷，将造成一定的压力和效率低下。</a:t>
            </a:r>
            <a:endParaRPr lang="zh-CN" altLang="en-US" sz="2400">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52773" y="258050"/>
            <a:ext cx="11639227" cy="6463308"/>
          </a:xfrm>
          <a:prstGeom prst="rect">
            <a:avLst/>
          </a:prstGeom>
        </p:spPr>
        <p:txBody>
          <a:bodyPr wrap="square">
            <a:spAutoFit/>
          </a:bodyPr>
          <a:lstStyle/>
          <a:p>
            <a:r>
              <a:rPr lang="zh-CN" altLang="en-US" sz="2300">
                <a:latin typeface="楷体" panose="02010609060101010101" charset="-122"/>
                <a:ea typeface="楷体" panose="02010609060101010101" charset="-122"/>
                <a:cs typeface="楷体" panose="02010609060101010101" charset="-122"/>
              </a:rPr>
              <a:t>④</a:t>
            </a:r>
            <a:r>
              <a:rPr lang="zh-CN" altLang="en-US" sz="2300" u="sng">
                <a:latin typeface="楷体" panose="02010609060101010101" charset="-122"/>
                <a:ea typeface="楷体" panose="02010609060101010101" charset="-122"/>
                <a:cs typeface="楷体" panose="02010609060101010101" charset="-122"/>
              </a:rPr>
              <a:t>相较于耗费心神的“直接注意力”与繁复嘈杂的人为痕迹，绿水青山激发人们的创新灵感，守护健康福祉。</a:t>
            </a:r>
            <a:r>
              <a:rPr lang="zh-CN" altLang="en-US" sz="2300">
                <a:latin typeface="楷体" panose="02010609060101010101" charset="-122"/>
                <a:ea typeface="楷体" panose="02010609060101010101" charset="-122"/>
                <a:cs typeface="楷体" panose="02010609060101010101" charset="-122"/>
              </a:rPr>
              <a:t>徜徉于生机勃勃的自然环境中，有助于恢复“直接注意力”。在紧张忙碌的工作生活间隙，推门见绿，开窗望绿，享有惬意生活休闲空间，将增进脑力、心力和从事创新、创意、创造工作的能力。</a:t>
            </a:r>
            <a:r>
              <a:rPr lang="zh-CN" altLang="en-US" sz="2300">
                <a:solidFill>
                  <a:srgbClr val="7B0C00"/>
                </a:solidFill>
                <a:latin typeface="楷体" panose="02010609060101010101" charset="-122"/>
                <a:ea typeface="楷体" panose="02010609060101010101" charset="-122"/>
                <a:cs typeface="楷体" panose="02010609060101010101" charset="-122"/>
              </a:rPr>
              <a:t>（重要性分析。论述“留白增绿”的重要性：在城镇化进程加快的今天，绿水青山激发人们的创新灵感，守护健康福祉。对比鲜明。</a:t>
            </a:r>
            <a:r>
              <a:rPr lang="zh-CN" altLang="en-US" sz="2300" smtClean="0">
                <a:solidFill>
                  <a:srgbClr val="7B0C00"/>
                </a:solidFill>
                <a:latin typeface="楷体" panose="02010609060101010101" charset="-122"/>
                <a:ea typeface="楷体" panose="02010609060101010101" charset="-122"/>
                <a:cs typeface="楷体" panose="02010609060101010101" charset="-122"/>
              </a:rPr>
              <a:t>）</a:t>
            </a:r>
            <a:br>
              <a:rPr lang="zh-CN" altLang="en-US" sz="2300">
                <a:latin typeface="楷体" panose="02010609060101010101" charset="-122"/>
                <a:ea typeface="楷体" panose="02010609060101010101" charset="-122"/>
                <a:cs typeface="楷体" panose="02010609060101010101" charset="-122"/>
              </a:rPr>
            </a:br>
            <a:r>
              <a:rPr lang="zh-CN" altLang="en-US" sz="2300" smtClean="0">
                <a:latin typeface="楷体" panose="02010609060101010101" charset="-122"/>
                <a:ea typeface="楷体" panose="02010609060101010101" charset="-122"/>
                <a:cs typeface="楷体" panose="02010609060101010101" charset="-122"/>
              </a:rPr>
              <a:t>⑤</a:t>
            </a:r>
            <a:r>
              <a:rPr lang="zh-CN" altLang="en-US" sz="2300">
                <a:latin typeface="楷体" panose="02010609060101010101" charset="-122"/>
                <a:ea typeface="楷体" panose="02010609060101010101" charset="-122"/>
                <a:cs typeface="楷体" panose="02010609060101010101" charset="-122"/>
              </a:rPr>
              <a:t>中国进入新时代，人民对优美生态环境的需要日益增长。我国经济由高速增长阶段转向高质量发展阶段，新一轮科学技术革命和人工智能、大数据等新业态蓄势待发。要适应发展更多依靠创新、创意、创造的大趋势，推动中国城镇空间结构和布局进行转变很有必要。</a:t>
            </a:r>
            <a:r>
              <a:rPr lang="zh-CN" altLang="en-US" sz="2300">
                <a:solidFill>
                  <a:srgbClr val="7B0C00"/>
                </a:solidFill>
                <a:latin typeface="楷体" panose="02010609060101010101" charset="-122"/>
                <a:ea typeface="楷体" panose="02010609060101010101" charset="-122"/>
                <a:cs typeface="楷体" panose="02010609060101010101" charset="-122"/>
              </a:rPr>
              <a:t>（现实性分析。“留白增绿”符合我国现阶段“人民对优美生态环境的需要日益增长”的基本国情。</a:t>
            </a:r>
            <a:r>
              <a:rPr lang="zh-CN" altLang="en-US" sz="2300" smtClean="0">
                <a:solidFill>
                  <a:srgbClr val="7B0C00"/>
                </a:solidFill>
                <a:latin typeface="楷体" panose="02010609060101010101" charset="-122"/>
                <a:ea typeface="楷体" panose="02010609060101010101" charset="-122"/>
                <a:cs typeface="楷体" panose="02010609060101010101" charset="-122"/>
              </a:rPr>
              <a:t>）</a:t>
            </a:r>
            <a:endParaRPr lang="en-US" altLang="zh-CN" sz="2300" smtClean="0">
              <a:solidFill>
                <a:srgbClr val="7B0C00"/>
              </a:solidFill>
              <a:latin typeface="楷体" panose="02010609060101010101" charset="-122"/>
              <a:ea typeface="楷体" panose="02010609060101010101" charset="-122"/>
              <a:cs typeface="楷体" panose="02010609060101010101" charset="-122"/>
            </a:endParaRPr>
          </a:p>
          <a:p>
            <a:r>
              <a:rPr lang="zh-CN" altLang="en-US" sz="2300" smtClean="0">
                <a:latin typeface="楷体" panose="02010609060101010101" charset="-122"/>
                <a:ea typeface="楷体" panose="02010609060101010101" charset="-122"/>
                <a:cs typeface="楷体" panose="02010609060101010101" charset="-122"/>
              </a:rPr>
              <a:t>⑥</a:t>
            </a:r>
            <a:r>
              <a:rPr lang="zh-CN" altLang="en-US" sz="2300" u="sng">
                <a:latin typeface="楷体" panose="02010609060101010101" charset="-122"/>
                <a:ea typeface="楷体" panose="02010609060101010101" charset="-122"/>
                <a:cs typeface="楷体" panose="02010609060101010101" charset="-122"/>
              </a:rPr>
              <a:t>我们必须要推进城镇“留白增绿”，使老百姓享有惬意生活休闲空间。</a:t>
            </a:r>
            <a:r>
              <a:rPr lang="zh-CN" altLang="en-US" sz="2300">
                <a:latin typeface="楷体" panose="02010609060101010101" charset="-122"/>
                <a:ea typeface="楷体" panose="02010609060101010101" charset="-122"/>
                <a:cs typeface="楷体" panose="02010609060101010101" charset="-122"/>
              </a:rPr>
              <a:t>“留白增绿”，是治疗“城镇病”尤其是“大城市病”的良方，也是更好满足人民美好生活需要的必要举措。通过“舍”的留白，为城镇夯实可持续发展根基。留白，相当于划定城镇开发边界，以此形成倒逼机制控制城镇建设体量、污染总量。在建设空间画好精谨细腻的“工笔画”，提升城镇运营效能。增绿，即通过人工造林、人工增绿等方式，使蓬勃新绿不断生长。在城镇内部及周边由点到面进行系统的生态重塑，形成涵养丰富生物多样性的自然环境。栽好梧桐树，引得凤凰来。</a:t>
            </a:r>
            <a:r>
              <a:rPr lang="zh-CN" altLang="en-US" sz="2300">
                <a:solidFill>
                  <a:srgbClr val="7B0C00"/>
                </a:solidFill>
                <a:latin typeface="楷体" panose="02010609060101010101" charset="-122"/>
                <a:ea typeface="楷体" panose="02010609060101010101" charset="-122"/>
                <a:cs typeface="楷体" panose="02010609060101010101" charset="-122"/>
              </a:rPr>
              <a:t>（必要性分析。论述推进城镇“留白增绿”是满足人民美好生活的必要举措。）</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24589" y="889844"/>
            <a:ext cx="11534274" cy="4524315"/>
          </a:xfrm>
          <a:prstGeom prst="rect">
            <a:avLst/>
          </a:prstGeom>
        </p:spPr>
        <p:txBody>
          <a:bodyPr wrap="square">
            <a:spAutoFit/>
          </a:bodyPr>
          <a:lstStyle/>
          <a:p>
            <a:pPr algn="just"/>
            <a:r>
              <a:rPr lang="zh-CN" altLang="en-US" sz="2400">
                <a:solidFill>
                  <a:srgbClr val="333333"/>
                </a:solidFill>
                <a:latin typeface="楷体" panose="02010609060101010101" charset="-122"/>
                <a:ea typeface="楷体" panose="02010609060101010101" charset="-122"/>
                <a:cs typeface="楷体" panose="02010609060101010101" charset="-122"/>
              </a:rPr>
              <a:t>⑦明者因时而变，知者随事而制。生态安全是国家安全的重要组成，也是城镇永续发展的基石。打造未来中国城镇，共创美好生活，必须未雨绸缪，统筹考虑全球气候变化、极端天气频发等不利因素。“留白增绿”，培植更多的生态空间和绿色屏障，以较低的经济成本和自然再生的方式不断增强中国城镇应对气候变化的韧性。基于自然的应对方案，有助于解决许多时代难题，包括更好面对气候变化、夯实粮食生产能力、降低城镇运营成本、减缓夏季热浪冲击以及促进经济长期稳健成长等。</a:t>
            </a:r>
            <a:r>
              <a:rPr lang="zh-CN" altLang="en-US" sz="2400">
                <a:solidFill>
                  <a:srgbClr val="7B0C00"/>
                </a:solidFill>
                <a:latin typeface="楷体" panose="02010609060101010101" charset="-122"/>
                <a:ea typeface="楷体" panose="02010609060101010101" charset="-122"/>
                <a:cs typeface="楷体" panose="02010609060101010101" charset="-122"/>
              </a:rPr>
              <a:t>（必要性分析。论述推进城镇“留白增绿”有助于解决许多时代难题。）</a:t>
            </a:r>
            <a:endParaRPr lang="zh-CN" altLang="en-US" sz="2400">
              <a:solidFill>
                <a:srgbClr val="333333"/>
              </a:solidFill>
              <a:latin typeface="楷体" panose="02010609060101010101" charset="-122"/>
              <a:ea typeface="楷体" panose="02010609060101010101" charset="-122"/>
              <a:cs typeface="楷体" panose="02010609060101010101" charset="-122"/>
            </a:endParaRPr>
          </a:p>
          <a:p>
            <a:pPr algn="just"/>
            <a:endParaRPr lang="zh-CN" altLang="en-US" sz="2400">
              <a:solidFill>
                <a:srgbClr val="333333"/>
              </a:solidFill>
              <a:latin typeface="楷体" panose="02010609060101010101" charset="-122"/>
              <a:ea typeface="楷体" panose="02010609060101010101" charset="-122"/>
              <a:cs typeface="楷体" panose="02010609060101010101" charset="-122"/>
            </a:endParaRPr>
          </a:p>
          <a:p>
            <a:pPr algn="just"/>
            <a:r>
              <a:rPr lang="zh-CN" altLang="en-US" sz="2400">
                <a:solidFill>
                  <a:srgbClr val="333333"/>
                </a:solidFill>
                <a:latin typeface="楷体" panose="02010609060101010101" charset="-122"/>
                <a:ea typeface="楷体" panose="02010609060101010101" charset="-122"/>
                <a:cs typeface="楷体" panose="02010609060101010101" charset="-122"/>
              </a:rPr>
              <a:t>⑧城镇化是我国主要的内需潜力和发展动能所在。各级部门应当协同发力、因地制宜，保持生态文明建设的战略定力，一座座“看得见山、望得见水、记得住乡愁”的宜居之城就未来可期。长此以往，将大大提升我国高质量发展和应对全球气候变化治理能力，也将为人类家园擘画更加绿色美好的未来。</a:t>
            </a:r>
            <a:r>
              <a:rPr lang="zh-CN" altLang="en-US" sz="2400">
                <a:solidFill>
                  <a:srgbClr val="7B0C00"/>
                </a:solidFill>
                <a:latin typeface="楷体" panose="02010609060101010101" charset="-122"/>
                <a:ea typeface="楷体" panose="02010609060101010101" charset="-122"/>
                <a:cs typeface="楷体" panose="02010609060101010101" charset="-122"/>
              </a:rPr>
              <a:t>（提出要求，呼吁期待。）</a:t>
            </a:r>
            <a:endParaRPr lang="zh-CN" altLang="en-US" sz="2400" b="0" i="0" u="none" strike="noStrike">
              <a:solidFill>
                <a:srgbClr val="333333"/>
              </a:solidFill>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p:nvPr>
            <p:custDataLst>
              <p:tags r:id="rId3"/>
            </p:custDataLst>
          </p:nvPr>
        </p:nvPicPr>
        <p:blipFill>
          <a:blip r:embed="rId2"/>
          <a:stretch>
            <a:fillRect/>
          </a:stretch>
        </p:blipFill>
        <p:spPr>
          <a:xfrm>
            <a:off x="0" y="0"/>
            <a:ext cx="12192000" cy="6858000"/>
          </a:xfrm>
          <a:prstGeom prst="rect">
            <a:avLst/>
          </a:prstGeom>
        </p:spPr>
      </p:pic>
      <p:sp>
        <p:nvSpPr>
          <p:cNvPr id="5" name="矩形 4"/>
          <p:cNvSpPr/>
          <p:nvPr>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6" name="矩形 5"/>
          <p:cNvSpPr/>
          <p:nvPr>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pic>
        <p:nvPicPr>
          <p:cNvPr id="7" name="图片 6"/>
          <p:cNvPicPr/>
          <p:nvPr>
            <p:custDataLst>
              <p:tags r:id="rId7"/>
            </p:custDataLst>
          </p:nvPr>
        </p:nvPicPr>
        <p:blipFill>
          <a:blip r:embed="rId6"/>
          <a:stretch>
            <a:fillRect/>
          </a:stretch>
        </p:blipFill>
        <p:spPr>
          <a:xfrm>
            <a:off x="0" y="0"/>
            <a:ext cx="720090" cy="944799"/>
          </a:xfrm>
          <a:prstGeom prst="rect">
            <a:avLst/>
          </a:prstGeom>
        </p:spPr>
      </p:pic>
      <p:pic>
        <p:nvPicPr>
          <p:cNvPr id="8" name="图片 7"/>
          <p:cNvPicPr/>
          <p:nvPr>
            <p:custDataLst>
              <p:tags r:id="rId9"/>
            </p:custDataLst>
          </p:nvPr>
        </p:nvPicPr>
        <p:blipFill>
          <a:blip r:embed="rId8"/>
          <a:stretch>
            <a:fillRect/>
          </a:stretch>
        </p:blipFill>
        <p:spPr>
          <a:xfrm>
            <a:off x="11471910" y="0"/>
            <a:ext cx="720090" cy="944118"/>
          </a:xfrm>
          <a:prstGeom prst="rect">
            <a:avLst/>
          </a:prstGeom>
        </p:spPr>
      </p:pic>
      <p:pic>
        <p:nvPicPr>
          <p:cNvPr id="10" name="图片 9"/>
          <p:cNvPicPr/>
          <p:nvPr>
            <p:custDataLst>
              <p:tags r:id="rId11"/>
            </p:custDataLst>
          </p:nvPr>
        </p:nvPicPr>
        <p:blipFill>
          <a:blip r:embed="rId10"/>
          <a:stretch>
            <a:fillRect/>
          </a:stretch>
        </p:blipFill>
        <p:spPr>
          <a:xfrm>
            <a:off x="325464" y="1332166"/>
            <a:ext cx="11273883" cy="3864703"/>
          </a:xfrm>
          <a:prstGeom prst="rect">
            <a:avLst/>
          </a:prstGeom>
        </p:spPr>
      </p:pic>
      <p:pic>
        <p:nvPicPr>
          <p:cNvPr id="9" name="图片 8"/>
          <p:cNvPicPr>
            <a:picLocks noChangeAspect="1"/>
          </p:cNvPicPr>
          <p:nvPr/>
        </p:nvPicPr>
        <p:blipFill>
          <a:blip r:embed="rId12"/>
          <a:stretch>
            <a:fillRect/>
          </a:stretch>
        </p:blipFill>
        <p:spPr>
          <a:xfrm>
            <a:off x="325464" y="4367590"/>
            <a:ext cx="11273883" cy="2175544"/>
          </a:xfrm>
          <a:prstGeom prst="rect">
            <a:avLst/>
          </a:prstGeom>
        </p:spPr>
      </p:pic>
      <p:sp>
        <p:nvSpPr>
          <p:cNvPr id="12" name="矩形 11"/>
          <p:cNvSpPr/>
          <p:nvPr/>
        </p:nvSpPr>
        <p:spPr>
          <a:xfrm>
            <a:off x="751359" y="1511050"/>
            <a:ext cx="10493298" cy="2677656"/>
          </a:xfrm>
          <a:prstGeom prst="rect">
            <a:avLst/>
          </a:prstGeom>
        </p:spPr>
        <p:txBody>
          <a:bodyPr wrap="square">
            <a:spAutoFit/>
          </a:bodyPr>
          <a:lstStyle/>
          <a:p>
            <a:r>
              <a:rPr lang="zh-CN" altLang="en-US" sz="2800" smtClean="0">
                <a:latin typeface="仿宋" panose="02010609060101010101" charset="-122"/>
                <a:ea typeface="仿宋" panose="02010609060101010101" charset="-122"/>
                <a:cs typeface="仿宋" panose="02010609060101010101" charset="-122"/>
              </a:rPr>
              <a:t>   </a:t>
            </a:r>
            <a:r>
              <a:rPr lang="en-US" altLang="zh-CN" sz="2800" smtClean="0">
                <a:latin typeface="仿宋" panose="02010609060101010101" charset="-122"/>
                <a:ea typeface="仿宋" panose="02010609060101010101" charset="-122"/>
                <a:cs typeface="仿宋" panose="02010609060101010101" charset="-122"/>
              </a:rPr>
              <a:t>2005</a:t>
            </a:r>
            <a:r>
              <a:rPr lang="zh-CN" altLang="en-US" sz="2800">
                <a:latin typeface="仿宋" panose="02010609060101010101" charset="-122"/>
                <a:ea typeface="仿宋" panose="02010609060101010101" charset="-122"/>
                <a:cs typeface="仿宋" panose="02010609060101010101" charset="-122"/>
              </a:rPr>
              <a:t>年</a:t>
            </a:r>
            <a:r>
              <a:rPr lang="en-US" altLang="zh-CN" sz="2800">
                <a:latin typeface="仿宋" panose="02010609060101010101" charset="-122"/>
                <a:ea typeface="仿宋" panose="02010609060101010101" charset="-122"/>
                <a:cs typeface="仿宋" panose="02010609060101010101" charset="-122"/>
              </a:rPr>
              <a:t>8</a:t>
            </a:r>
            <a:r>
              <a:rPr lang="zh-CN" altLang="en-US" sz="2800">
                <a:latin typeface="仿宋" panose="02010609060101010101" charset="-122"/>
                <a:ea typeface="仿宋" panose="02010609060101010101" charset="-122"/>
                <a:cs typeface="仿宋" panose="02010609060101010101" charset="-122"/>
              </a:rPr>
              <a:t>月</a:t>
            </a:r>
            <a:r>
              <a:rPr lang="en-US" altLang="zh-CN" sz="2800">
                <a:latin typeface="仿宋" panose="02010609060101010101" charset="-122"/>
                <a:ea typeface="仿宋" panose="02010609060101010101" charset="-122"/>
                <a:cs typeface="仿宋" panose="02010609060101010101" charset="-122"/>
              </a:rPr>
              <a:t>15</a:t>
            </a:r>
            <a:r>
              <a:rPr lang="zh-CN" altLang="en-US" sz="2800">
                <a:latin typeface="仿宋" panose="02010609060101010101" charset="-122"/>
                <a:ea typeface="仿宋" panose="02010609060101010101" charset="-122"/>
                <a:cs typeface="仿宋" panose="02010609060101010101" charset="-122"/>
              </a:rPr>
              <a:t>日，时任浙江省委书记的习近平同志在浙江湖州安吉考察时，首次提出了</a:t>
            </a:r>
            <a:r>
              <a:rPr lang="zh-CN" altLang="en-US" sz="2800">
                <a:solidFill>
                  <a:srgbClr val="FF0000"/>
                </a:solidFill>
                <a:latin typeface="仿宋" panose="02010609060101010101" charset="-122"/>
                <a:ea typeface="仿宋" panose="02010609060101010101" charset="-122"/>
                <a:cs typeface="仿宋" panose="02010609060101010101" charset="-122"/>
              </a:rPr>
              <a:t>“绿水青山就是金山银山”</a:t>
            </a:r>
            <a:r>
              <a:rPr lang="zh-CN" altLang="en-US" sz="2800">
                <a:latin typeface="仿宋" panose="02010609060101010101" charset="-122"/>
                <a:ea typeface="仿宋" panose="02010609060101010101" charset="-122"/>
                <a:cs typeface="仿宋" panose="02010609060101010101" charset="-122"/>
              </a:rPr>
              <a:t>的科学论断，后来，他又进一步阐述了绿水青山与金山银山之间三个发展阶段的问题。习近平同志的</a:t>
            </a:r>
            <a:r>
              <a:rPr lang="zh-CN" altLang="en-US" sz="2800">
                <a:solidFill>
                  <a:srgbClr val="FF0000"/>
                </a:solidFill>
                <a:latin typeface="仿宋" panose="02010609060101010101" charset="-122"/>
                <a:ea typeface="仿宋" panose="02010609060101010101" charset="-122"/>
                <a:cs typeface="仿宋" panose="02010609060101010101" charset="-122"/>
              </a:rPr>
              <a:t>“两山”</a:t>
            </a:r>
            <a:r>
              <a:rPr lang="zh-CN" altLang="en-US" sz="2800">
                <a:latin typeface="仿宋" panose="02010609060101010101" charset="-122"/>
                <a:ea typeface="仿宋" panose="02010609060101010101" charset="-122"/>
                <a:cs typeface="仿宋" panose="02010609060101010101" charset="-122"/>
              </a:rPr>
              <a:t>重要思想，充分体现了马克思主义的辩证观点，系统剖析了</a:t>
            </a:r>
            <a:r>
              <a:rPr lang="zh-CN" altLang="en-US" sz="2800">
                <a:solidFill>
                  <a:srgbClr val="FF0000"/>
                </a:solidFill>
                <a:latin typeface="仿宋" panose="02010609060101010101" charset="-122"/>
                <a:ea typeface="仿宋" panose="02010609060101010101" charset="-122"/>
                <a:cs typeface="仿宋" panose="02010609060101010101" charset="-122"/>
              </a:rPr>
              <a:t>经济与生态</a:t>
            </a:r>
            <a:r>
              <a:rPr lang="zh-CN" altLang="en-US" sz="2800">
                <a:latin typeface="仿宋" panose="02010609060101010101" charset="-122"/>
                <a:ea typeface="仿宋" panose="02010609060101010101" charset="-122"/>
                <a:cs typeface="仿宋" panose="02010609060101010101" charset="-122"/>
              </a:rPr>
              <a:t>在演进过程中的相互关系，深刻揭示了</a:t>
            </a:r>
            <a:r>
              <a:rPr lang="zh-CN" altLang="en-US" sz="2800">
                <a:solidFill>
                  <a:srgbClr val="FF0000"/>
                </a:solidFill>
                <a:latin typeface="仿宋" panose="02010609060101010101" charset="-122"/>
                <a:ea typeface="仿宋" panose="02010609060101010101" charset="-122"/>
                <a:cs typeface="仿宋" panose="02010609060101010101" charset="-122"/>
              </a:rPr>
              <a:t>经济社会发展</a:t>
            </a:r>
            <a:r>
              <a:rPr lang="zh-CN" altLang="en-US" sz="2800">
                <a:latin typeface="仿宋" panose="02010609060101010101" charset="-122"/>
                <a:ea typeface="仿宋" panose="02010609060101010101" charset="-122"/>
                <a:cs typeface="仿宋" panose="02010609060101010101" charset="-122"/>
              </a:rPr>
              <a:t>的基本规律</a:t>
            </a:r>
          </a:p>
        </p:txBody>
      </p:sp>
      <p:sp>
        <p:nvSpPr>
          <p:cNvPr id="13" name="矩形 12"/>
          <p:cNvSpPr/>
          <p:nvPr/>
        </p:nvSpPr>
        <p:spPr>
          <a:xfrm>
            <a:off x="4077326" y="295344"/>
            <a:ext cx="3262433" cy="1015663"/>
          </a:xfrm>
          <a:prstGeom prst="rect">
            <a:avLst/>
          </a:prstGeom>
          <a:noFill/>
        </p:spPr>
        <p:txBody>
          <a:bodyPr wrap="none" lIns="91440" tIns="45720" rIns="91440" bIns="45720">
            <a:spAutoFit/>
          </a:bodyPr>
          <a:lstStyle/>
          <a:p>
            <a:pPr algn="ctr"/>
            <a:r>
              <a:rPr lang="zh-CN" altLang="en-US" sz="6000" b="1" cap="none" spc="0" smtClean="0">
                <a:ln w="12700">
                  <a:solidFill>
                    <a:schemeClr val="accent1"/>
                  </a:solidFill>
                  <a:prstDash val="solid"/>
                </a:ln>
                <a:solidFill>
                  <a:srgbClr val="FF0000"/>
                </a:solidFill>
                <a:effectLst>
                  <a:outerShdw dist="38100" dir="2640000" algn="bl" rotWithShape="0">
                    <a:schemeClr val="accent1"/>
                  </a:outerShdw>
                </a:effectLst>
              </a:rPr>
              <a:t>论断提出</a:t>
            </a:r>
            <a:endParaRPr lang="zh-CN" altLang="en-US" sz="6000" b="1" cap="none" spc="0">
              <a:ln w="12700">
                <a:solidFill>
                  <a:schemeClr val="accent1"/>
                </a:solidFill>
                <a:prstDash val="solid"/>
              </a:ln>
              <a:solidFill>
                <a:srgbClr val="FF0000"/>
              </a:solidFill>
              <a:effectLst>
                <a:outerShdw dist="38100" dir="2640000" algn="bl" rotWithShape="0">
                  <a:schemeClr val="accent1"/>
                </a:outerShdw>
              </a:effectLst>
            </a:endParaRPr>
          </a:p>
        </p:txBody>
      </p:sp>
    </p:spTree>
    <p:custDataLst>
      <p:tags r:id="rId1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83832" y="272261"/>
            <a:ext cx="6096000" cy="1138773"/>
          </a:xfrm>
          <a:prstGeom prst="rect">
            <a:avLst/>
          </a:prstGeom>
        </p:spPr>
        <p:txBody>
          <a:bodyPr>
            <a:spAutoFit/>
          </a:bodyPr>
          <a:lstStyle/>
          <a:p>
            <a:pPr algn="ctr"/>
            <a:r>
              <a:rPr lang="zh-CN" altLang="en-US" sz="3200" b="1" smtClean="0">
                <a:solidFill>
                  <a:srgbClr val="333333"/>
                </a:solidFill>
                <a:latin typeface="-apple-system" charset="0"/>
              </a:rPr>
              <a:t>人类应当对自然深怀敬畏</a:t>
            </a:r>
            <a:endParaRPr lang="zh-CN" altLang="en-US" sz="3200" smtClean="0">
              <a:solidFill>
                <a:srgbClr val="333333"/>
              </a:solidFill>
              <a:latin typeface="-apple-system" charset="0"/>
            </a:endParaRPr>
          </a:p>
          <a:p>
            <a:pPr algn="ctr"/>
            <a:r>
              <a:rPr lang="zh-CN" altLang="en-US" smtClean="0">
                <a:solidFill>
                  <a:srgbClr val="A0A0A0"/>
                </a:solidFill>
                <a:latin typeface="-apple-system" charset="0"/>
              </a:rPr>
              <a:t>来源</a:t>
            </a:r>
            <a:r>
              <a:rPr lang="zh-CN" altLang="en-US">
                <a:solidFill>
                  <a:srgbClr val="A0A0A0"/>
                </a:solidFill>
                <a:latin typeface="-apple-system" charset="0"/>
              </a:rPr>
              <a:t>：</a:t>
            </a:r>
            <a:r>
              <a:rPr lang="en-US" altLang="zh-CN">
                <a:solidFill>
                  <a:srgbClr val="A0A0A0"/>
                </a:solidFill>
                <a:latin typeface="-apple-system" charset="0"/>
              </a:rPr>
              <a:t>2020</a:t>
            </a:r>
            <a:r>
              <a:rPr lang="zh-CN" altLang="en-US">
                <a:solidFill>
                  <a:srgbClr val="A0A0A0"/>
                </a:solidFill>
                <a:latin typeface="-apple-system" charset="0"/>
              </a:rPr>
              <a:t>年</a:t>
            </a:r>
            <a:r>
              <a:rPr lang="en-US" altLang="zh-CN">
                <a:solidFill>
                  <a:srgbClr val="A0A0A0"/>
                </a:solidFill>
                <a:latin typeface="-apple-system" charset="0"/>
              </a:rPr>
              <a:t>02</a:t>
            </a:r>
            <a:r>
              <a:rPr lang="zh-CN" altLang="en-US">
                <a:solidFill>
                  <a:srgbClr val="A0A0A0"/>
                </a:solidFill>
                <a:latin typeface="-apple-system" charset="0"/>
              </a:rPr>
              <a:t>月</a:t>
            </a:r>
            <a:r>
              <a:rPr lang="en-US" altLang="zh-CN">
                <a:solidFill>
                  <a:srgbClr val="A0A0A0"/>
                </a:solidFill>
                <a:latin typeface="-apple-system" charset="0"/>
              </a:rPr>
              <a:t>21</a:t>
            </a:r>
            <a:r>
              <a:rPr lang="zh-CN" altLang="en-US">
                <a:solidFill>
                  <a:srgbClr val="A0A0A0"/>
                </a:solidFill>
                <a:latin typeface="-apple-system" charset="0"/>
              </a:rPr>
              <a:t>日</a:t>
            </a:r>
            <a:r>
              <a:rPr lang="en-US" altLang="zh-CN">
                <a:solidFill>
                  <a:srgbClr val="A0A0A0"/>
                </a:solidFill>
                <a:latin typeface="-apple-system" charset="0"/>
              </a:rPr>
              <a:t>《</a:t>
            </a:r>
            <a:r>
              <a:rPr lang="zh-CN" altLang="en-US">
                <a:solidFill>
                  <a:srgbClr val="A0A0A0"/>
                </a:solidFill>
                <a:latin typeface="-apple-system" charset="0"/>
              </a:rPr>
              <a:t>光明日报</a:t>
            </a:r>
            <a:r>
              <a:rPr lang="en-US" altLang="zh-CN">
                <a:solidFill>
                  <a:srgbClr val="A0A0A0"/>
                </a:solidFill>
                <a:latin typeface="-apple-system" charset="0"/>
              </a:rPr>
              <a:t>》02</a:t>
            </a:r>
            <a:r>
              <a:rPr lang="zh-CN" altLang="en-US">
                <a:solidFill>
                  <a:srgbClr val="A0A0A0"/>
                </a:solidFill>
                <a:latin typeface="-apple-system" charset="0"/>
              </a:rPr>
              <a:t>版   作者：冯天瑜</a:t>
            </a:r>
          </a:p>
          <a:p>
            <a:pPr algn="ctr"/>
            <a:r>
              <a:rPr lang="zh-CN" altLang="en-US">
                <a:solidFill>
                  <a:srgbClr val="7B0C00"/>
                </a:solidFill>
                <a:latin typeface="-apple-system" charset="0"/>
              </a:rPr>
              <a:t>（标题即论点，彰显情感态度。）</a:t>
            </a:r>
            <a:endParaRPr lang="zh-CN" altLang="en-US" b="0" i="0" u="none" strike="noStrike">
              <a:solidFill>
                <a:srgbClr val="333333"/>
              </a:solidFill>
              <a:effectLst/>
              <a:latin typeface="-apple-system" charset="0"/>
            </a:endParaRPr>
          </a:p>
        </p:txBody>
      </p:sp>
      <p:sp>
        <p:nvSpPr>
          <p:cNvPr id="3" name="矩形 2"/>
          <p:cNvSpPr/>
          <p:nvPr/>
        </p:nvSpPr>
        <p:spPr>
          <a:xfrm>
            <a:off x="312821" y="1259715"/>
            <a:ext cx="11438021" cy="5693866"/>
          </a:xfrm>
          <a:prstGeom prst="rect">
            <a:avLst/>
          </a:prstGeom>
        </p:spPr>
        <p:txBody>
          <a:bodyPr wrap="square">
            <a:spAutoFit/>
          </a:bodyPr>
          <a:lstStyle/>
          <a:p>
            <a:pPr algn="just"/>
            <a:r>
              <a:rPr lang="zh-CN" altLang="en-US" sz="2800">
                <a:solidFill>
                  <a:srgbClr val="333333"/>
                </a:solidFill>
                <a:latin typeface="楷体" panose="02010609060101010101" charset="-122"/>
                <a:ea typeface="楷体" panose="02010609060101010101" charset="-122"/>
                <a:cs typeface="楷体" panose="02010609060101010101" charset="-122"/>
              </a:rPr>
              <a:t>①新冠肺炎疫情形势严峻，围绕生态问题，翻阅中外经典著作，以之观照现实，得出一个结论</a:t>
            </a:r>
            <a:r>
              <a:rPr lang="en-US" altLang="zh-CN" sz="2800">
                <a:solidFill>
                  <a:srgbClr val="333333"/>
                </a:solidFill>
                <a:latin typeface="楷体" panose="02010609060101010101" charset="-122"/>
                <a:ea typeface="楷体" panose="02010609060101010101" charset="-122"/>
                <a:cs typeface="楷体" panose="02010609060101010101" charset="-122"/>
              </a:rPr>
              <a:t>——</a:t>
            </a:r>
            <a:r>
              <a:rPr lang="zh-CN" altLang="en-US" sz="2800" u="sng">
                <a:solidFill>
                  <a:srgbClr val="333333"/>
                </a:solidFill>
                <a:latin typeface="楷体" panose="02010609060101010101" charset="-122"/>
                <a:ea typeface="楷体" panose="02010609060101010101" charset="-122"/>
                <a:cs typeface="楷体" panose="02010609060101010101" charset="-122"/>
              </a:rPr>
              <a:t>生态危机是人类面临的紧迫问题，关乎全人类的生存与发展，公共卫生防疫系统的建立和完善，必须上升到国家乃至全球战略层面。</a:t>
            </a:r>
            <a:r>
              <a:rPr lang="zh-CN" altLang="en-US" sz="2800">
                <a:solidFill>
                  <a:srgbClr val="7B0C00"/>
                </a:solidFill>
                <a:latin typeface="楷体" panose="02010609060101010101" charset="-122"/>
                <a:ea typeface="楷体" panose="02010609060101010101" charset="-122"/>
                <a:cs typeface="楷体" panose="02010609060101010101" charset="-122"/>
              </a:rPr>
              <a:t>（开篇由新冠肺炎疫情的严峻形势，引出生态危机是人类面临的紧迫问题这一论点。</a:t>
            </a:r>
            <a:r>
              <a:rPr lang="zh-CN" altLang="en-US" sz="2800" smtClean="0">
                <a:solidFill>
                  <a:srgbClr val="7B0C00"/>
                </a:solidFill>
                <a:latin typeface="楷体" panose="02010609060101010101" charset="-122"/>
                <a:ea typeface="楷体" panose="02010609060101010101" charset="-122"/>
                <a:cs typeface="楷体" panose="02010609060101010101" charset="-122"/>
              </a:rPr>
              <a:t>）</a:t>
            </a:r>
            <a:endParaRPr lang="zh-CN" altLang="en-US" sz="2800">
              <a:solidFill>
                <a:srgbClr val="333333"/>
              </a:solidFill>
              <a:latin typeface="楷体" panose="02010609060101010101" charset="-122"/>
              <a:ea typeface="楷体" panose="02010609060101010101" charset="-122"/>
              <a:cs typeface="楷体" panose="02010609060101010101" charset="-122"/>
            </a:endParaRPr>
          </a:p>
          <a:p>
            <a:r>
              <a:rPr lang="zh-CN" altLang="en-US" sz="2800">
                <a:solidFill>
                  <a:srgbClr val="333333"/>
                </a:solidFill>
                <a:latin typeface="楷体" panose="02010609060101010101" charset="-122"/>
                <a:ea typeface="楷体" panose="02010609060101010101" charset="-122"/>
                <a:cs typeface="楷体" panose="02010609060101010101" charset="-122"/>
              </a:rPr>
              <a:t>②“生态”一词是外来语，源于希腊文，意谓居所、栖息地。生态不仅指涉人与赖以生存的自然环境的关系问题，同时也切入经济活动和社会结构</a:t>
            </a:r>
            <a:r>
              <a:rPr lang="zh-CN" altLang="en-US" sz="2800" smtClean="0">
                <a:solidFill>
                  <a:srgbClr val="333333"/>
                </a:solidFill>
                <a:latin typeface="楷体" panose="02010609060101010101" charset="-122"/>
                <a:ea typeface="楷体" panose="02010609060101010101" charset="-122"/>
                <a:cs typeface="楷体" panose="02010609060101010101" charset="-122"/>
              </a:rPr>
              <a:t>。</a:t>
            </a:r>
            <a:br>
              <a:rPr lang="zh-CN" altLang="en-US" sz="2800">
                <a:solidFill>
                  <a:srgbClr val="333333"/>
                </a:solidFill>
                <a:latin typeface="楷体" panose="02010609060101010101" charset="-122"/>
                <a:ea typeface="楷体" panose="02010609060101010101" charset="-122"/>
                <a:cs typeface="楷体" panose="02010609060101010101" charset="-122"/>
              </a:rPr>
            </a:br>
            <a:r>
              <a:rPr lang="zh-CN" altLang="en-US" sz="2800" smtClean="0">
                <a:solidFill>
                  <a:srgbClr val="333333"/>
                </a:solidFill>
                <a:latin typeface="楷体" panose="02010609060101010101" charset="-122"/>
                <a:ea typeface="楷体" panose="02010609060101010101" charset="-122"/>
                <a:cs typeface="楷体" panose="02010609060101010101" charset="-122"/>
              </a:rPr>
              <a:t>③</a:t>
            </a:r>
            <a:r>
              <a:rPr lang="zh-CN" altLang="en-US" sz="2800">
                <a:solidFill>
                  <a:srgbClr val="333333"/>
                </a:solidFill>
                <a:latin typeface="楷体" panose="02010609060101010101" charset="-122"/>
                <a:ea typeface="楷体" panose="02010609060101010101" charset="-122"/>
                <a:cs typeface="楷体" panose="02010609060101010101" charset="-122"/>
              </a:rPr>
              <a:t>收敛侵占自然物的欲望是可以达到的理性认识，先民便有此种睿智，值得今人借镜。荀子谓：“天有其时，地有其财，人有其治，夫是之谓能参。舍其所以参，而愿其所参，则惑矣。”荀卿并非以为人可以任意摆布自然，而是主张人与天地配合，如果与天地争职分，就是犯糊涂。此乃切实可行之议。</a:t>
            </a:r>
            <a:endParaRPr lang="zh-CN" altLang="en-US" sz="2800" b="0" i="0" u="none" strike="noStrike">
              <a:solidFill>
                <a:srgbClr val="333333"/>
              </a:solidFill>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5011" y="487025"/>
            <a:ext cx="11518231" cy="6370975"/>
          </a:xfrm>
          <a:prstGeom prst="rect">
            <a:avLst/>
          </a:prstGeom>
        </p:spPr>
        <p:txBody>
          <a:bodyPr wrap="square">
            <a:spAutoFit/>
          </a:bodyPr>
          <a:lstStyle/>
          <a:p>
            <a:r>
              <a:rPr lang="zh-CN" altLang="en-US" sz="2400">
                <a:latin typeface="楷体" panose="02010609060101010101" charset="-122"/>
                <a:ea typeface="楷体" panose="02010609060101010101" charset="-122"/>
                <a:cs typeface="楷体" panose="02010609060101010101" charset="-122"/>
              </a:rPr>
              <a:t>④</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易传</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把天地人并称“三才”，天人协调是理想境界。</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淮南子</a:t>
            </a:r>
            <a:r>
              <a:rPr lang="en-US" altLang="zh-CN" sz="2400">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讲：“禹决江疏河以为天下兴利，而不能使水西流；稷辟土垦草，以为百姓力农，然不能使禾冬生，岂其人事不至哉？其势不可也。”北魏农学家贾思勰说：“顺天时，量地利，则用力少而成功多。任情返道，劳而无获。”这种人事不违天地规律、顺应自然使用人力的思想，乃关于天人关系、人地关系的远见。老子说：“人法地，地法天，天法道，道法自然。”“道法自然”无论作哪一解释，都包含天地人皆以自然为归依、为原本之义。</a:t>
            </a:r>
            <a:r>
              <a:rPr lang="zh-CN" altLang="en-US" sz="2400" u="sng">
                <a:latin typeface="楷体" panose="02010609060101010101" charset="-122"/>
                <a:ea typeface="楷体" panose="02010609060101010101" charset="-122"/>
                <a:cs typeface="楷体" panose="02010609060101010101" charset="-122"/>
              </a:rPr>
              <a:t>自然是宇宙的最高范畴，是宇宙本身，此为千古卓绝之论</a:t>
            </a:r>
            <a:r>
              <a:rPr lang="zh-CN" altLang="en-US" sz="2400" u="sng" smtClean="0">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⑤</a:t>
            </a:r>
            <a:r>
              <a:rPr lang="zh-CN" altLang="en-US" sz="2400" u="sng">
                <a:latin typeface="楷体" panose="02010609060101010101" charset="-122"/>
                <a:ea typeface="楷体" panose="02010609060101010101" charset="-122"/>
                <a:cs typeface="楷体" panose="02010609060101010101" charset="-122"/>
              </a:rPr>
              <a:t>人类必须顺从自然，而不可违逆自然。</a:t>
            </a:r>
            <a:r>
              <a:rPr lang="zh-CN" altLang="en-US" sz="2400">
                <a:latin typeface="楷体" panose="02010609060101010101" charset="-122"/>
                <a:ea typeface="楷体" panose="02010609060101010101" charset="-122"/>
                <a:cs typeface="楷体" panose="02010609060101010101" charset="-122"/>
              </a:rPr>
              <a:t>反对逆天而行，主张天人一体，是中华传统文化的基本宗旨。如果把人创造的文化比喻为一株参天大树，是自然提供了大树赖以生长的阳光、雨露和土壤。对此当念兹在兹。</a:t>
            </a:r>
            <a:r>
              <a:rPr lang="zh-CN" altLang="en-US" sz="2400">
                <a:solidFill>
                  <a:srgbClr val="7B0C00"/>
                </a:solidFill>
                <a:latin typeface="楷体" panose="02010609060101010101" charset="-122"/>
                <a:ea typeface="楷体" panose="02010609060101010101" charset="-122"/>
                <a:cs typeface="楷体" panose="02010609060101010101" charset="-122"/>
              </a:rPr>
              <a:t>（正面论证。引用古代哲人论述得出人类对待自然的应有态度：人类必须顺从自然，而不可违逆自然。</a:t>
            </a:r>
            <a:r>
              <a:rPr lang="zh-CN" altLang="en-US" sz="2400" smtClean="0">
                <a:solidFill>
                  <a:srgbClr val="7B0C00"/>
                </a:solidFill>
                <a:latin typeface="楷体" panose="02010609060101010101" charset="-122"/>
                <a:ea typeface="楷体" panose="02010609060101010101" charset="-122"/>
                <a:cs typeface="楷体" panose="02010609060101010101" charset="-122"/>
              </a:rPr>
              <a:t>）</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⑥</a:t>
            </a:r>
            <a:r>
              <a:rPr lang="zh-CN" altLang="en-US" sz="2400" u="sng">
                <a:latin typeface="楷体" panose="02010609060101010101" charset="-122"/>
                <a:ea typeface="楷体" panose="02010609060101010101" charset="-122"/>
                <a:cs typeface="楷体" panose="02010609060101010101" charset="-122"/>
              </a:rPr>
              <a:t>然而，现在的时代往往背离此道</a:t>
            </a:r>
            <a:r>
              <a:rPr lang="zh-CN" altLang="en-US" sz="2400">
                <a:latin typeface="楷体" panose="02010609060101010101" charset="-122"/>
                <a:ea typeface="楷体" panose="02010609060101010101" charset="-122"/>
                <a:cs typeface="楷体" panose="02010609060101010101" charset="-122"/>
              </a:rPr>
              <a:t>。工业革命以来，“征服自然”成为主流意识，物本主义压过人本主义，更蔑视自然生机主义，“人类中心主义”病态扩张。当下迈入后工业文明的信息化时代，物本主义的工具理性更趋发达，掌握了核裂变、人工智能、生物工程等尖端技术的今人，似乎可以得心应手地“改造自然”，但“人类不要过分陶醉于我们人类对自然界的胜利。对于每一次这样的胜利，自然界都对我们进行报复”。</a:t>
            </a:r>
            <a:endParaRPr lang="zh-CN" altLang="en-US" sz="2400">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1053" y="392539"/>
            <a:ext cx="11165305" cy="6124754"/>
          </a:xfrm>
          <a:prstGeom prst="rect">
            <a:avLst/>
          </a:prstGeom>
        </p:spPr>
        <p:txBody>
          <a:bodyPr wrap="square">
            <a:spAutoFit/>
          </a:bodyPr>
          <a:lstStyle/>
          <a:p>
            <a:r>
              <a:rPr lang="zh-CN" altLang="en-US" sz="2800">
                <a:latin typeface="楷体" panose="02010609060101010101" charset="-122"/>
                <a:ea typeface="楷体" panose="02010609060101010101" charset="-122"/>
                <a:cs typeface="楷体" panose="02010609060101010101" charset="-122"/>
              </a:rPr>
              <a:t>⑦</a:t>
            </a:r>
            <a:r>
              <a:rPr lang="zh-CN" altLang="en-US" sz="2800" u="sng">
                <a:latin typeface="楷体" panose="02010609060101010101" charset="-122"/>
                <a:ea typeface="楷体" panose="02010609060101010101" charset="-122"/>
                <a:cs typeface="楷体" panose="02010609060101010101" charset="-122"/>
              </a:rPr>
              <a:t>如果背弃自然法则，违背生命伦理，包括生物工程在内的科技创造，必招致自然铁腕的回敬。</a:t>
            </a:r>
            <a:r>
              <a:rPr lang="zh-CN" altLang="en-US" sz="2800">
                <a:latin typeface="楷体" panose="02010609060101010101" charset="-122"/>
                <a:ea typeface="楷体" panose="02010609060101010101" charset="-122"/>
                <a:cs typeface="楷体" panose="02010609060101010101" charset="-122"/>
              </a:rPr>
              <a:t>卡普拉在</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转折点</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中说：“我们第一次被迫面临着人类和地球上所有生命灭绝这样一场确确实实的威胁。”这种威胁，并非来自毒蛇猛兽、地震火山，也不是天然病菌，而可能是自以为超越自然、左右自然的愚妄之人的逆天而行。这是当下人类必须时刻自警的。</a:t>
            </a:r>
            <a:r>
              <a:rPr lang="zh-CN" altLang="en-US" sz="2800">
                <a:solidFill>
                  <a:srgbClr val="7B0C00"/>
                </a:solidFill>
                <a:latin typeface="楷体" panose="02010609060101010101" charset="-122"/>
                <a:ea typeface="楷体" panose="02010609060101010101" charset="-122"/>
                <a:cs typeface="楷体" panose="02010609060101010101" charset="-122"/>
              </a:rPr>
              <a:t>（反面论证。“征服自然”成为当今时代的主流意识，背弃自然法则，违背生命伦理，包括生物工程在内的科技创造，必招致大自然的疯狂报复。</a:t>
            </a:r>
            <a:r>
              <a:rPr lang="zh-CN" altLang="en-US" sz="2800" smtClean="0">
                <a:solidFill>
                  <a:srgbClr val="7B0C00"/>
                </a:solidFill>
                <a:latin typeface="楷体" panose="02010609060101010101" charset="-122"/>
                <a:ea typeface="楷体" panose="02010609060101010101" charset="-122"/>
                <a:cs typeface="楷体" panose="02010609060101010101" charset="-122"/>
              </a:rPr>
              <a:t>）</a:t>
            </a:r>
            <a:endParaRPr lang="zh-CN" altLang="en-US" sz="2800">
              <a:latin typeface="楷体" panose="02010609060101010101" charset="-122"/>
              <a:ea typeface="楷体" panose="02010609060101010101" charset="-122"/>
              <a:cs typeface="楷体" panose="02010609060101010101" charset="-122"/>
            </a:endParaRPr>
          </a:p>
          <a:p>
            <a:r>
              <a:rPr lang="zh-CN" altLang="en-US" sz="2800">
                <a:latin typeface="楷体" panose="02010609060101010101" charset="-122"/>
                <a:ea typeface="楷体" panose="02010609060101010101" charset="-122"/>
                <a:cs typeface="楷体" panose="02010609060101010101" charset="-122"/>
              </a:rPr>
              <a:t>⑧</a:t>
            </a:r>
            <a:r>
              <a:rPr lang="zh-CN" altLang="en-US" sz="2800" u="sng">
                <a:latin typeface="楷体" panose="02010609060101010101" charset="-122"/>
                <a:ea typeface="楷体" panose="02010609060101010101" charset="-122"/>
                <a:cs typeface="楷体" panose="02010609060101010101" charset="-122"/>
              </a:rPr>
              <a:t>我们的生路是存在的，这便是遵从自然法则，在社会活动中限抑物本倾向，复归人本精神和“道法自然”。理性的人类应当深怀敬畏，敬畏自然，敬畏生命，效法自然，善待自然，实现人与自然和谐，人与人和谐。视万物为友朋，引人类为同胞。</a:t>
            </a:r>
            <a:r>
              <a:rPr lang="zh-CN" altLang="en-US" sz="2800">
                <a:latin typeface="楷体" panose="02010609060101010101" charset="-122"/>
                <a:ea typeface="楷体" panose="02010609060101010101" charset="-122"/>
                <a:cs typeface="楷体" panose="02010609060101010101" charset="-122"/>
              </a:rPr>
              <a:t>此即张载</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正蒙</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又云：“和则可大，乐则可久，天地之性，久大而已矣。”诚哉斯言。</a:t>
            </a:r>
            <a:r>
              <a:rPr lang="zh-CN" altLang="en-US" sz="2800">
                <a:solidFill>
                  <a:srgbClr val="7B0C00"/>
                </a:solidFill>
                <a:latin typeface="楷体" panose="02010609060101010101" charset="-122"/>
                <a:ea typeface="楷体" panose="02010609060101010101" charset="-122"/>
                <a:cs typeface="楷体" panose="02010609060101010101" charset="-122"/>
              </a:rPr>
              <a:t>（照应题目，提出希望。）</a:t>
            </a:r>
            <a:endParaRPr lang="zh-CN" altLang="en-US" sz="2800">
              <a:effectLst/>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rgbClr val="002060"/>
                </a:solidFill>
                <a:sym typeface="+mn-ea"/>
              </a:rPr>
              <a:t>第</a:t>
            </a:r>
            <a:r>
              <a:rPr lang="en-US" altLang="zh-CN" b="1" smtClean="0">
                <a:solidFill>
                  <a:srgbClr val="002060"/>
                </a:solidFill>
                <a:sym typeface="+mn-ea"/>
              </a:rPr>
              <a:t>12</a:t>
            </a:r>
            <a:r>
              <a:rPr lang="zh-CN" altLang="en-US" b="1" smtClean="0">
                <a:solidFill>
                  <a:srgbClr val="002060"/>
                </a:solidFill>
                <a:sym typeface="+mn-ea"/>
              </a:rPr>
              <a:t>讲  绿水青山，生态文明   </a:t>
            </a:r>
            <a:r>
              <a:rPr lang="zh-CN" altLang="en-US" b="1">
                <a:solidFill>
                  <a:srgbClr val="002060"/>
                </a:solidFill>
              </a:rPr>
              <a:t>2021.11</a:t>
            </a:r>
          </a:p>
        </p:txBody>
      </p:sp>
      <p:sp>
        <p:nvSpPr>
          <p:cNvPr id="2" name="标题 1"/>
          <p:cNvSpPr>
            <a:spLocks noGrp="1"/>
          </p:cNvSpPr>
          <p:nvPr>
            <p:ph type="title" idx="13"/>
            <p:custDataLst>
              <p:tags r:id="rId4"/>
            </p:custDataLst>
          </p:nvPr>
        </p:nvSpPr>
        <p:spPr/>
        <p:txBody>
          <a:bodyPr/>
          <a:lstStyle/>
          <a:p>
            <a:r>
              <a:rPr lang="en-US" altLang="zh-CN"/>
              <a:t>THANKS</a:t>
            </a:r>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64118"/>
            <a:ext cx="12203112" cy="6858000"/>
          </a:xfrm>
          <a:prstGeom prst="rect">
            <a:avLst/>
          </a:prstGeom>
          <a:noFill/>
          <a:ln w="9525">
            <a:noFill/>
          </a:ln>
        </p:spPr>
      </p:pic>
      <p:sp>
        <p:nvSpPr>
          <p:cNvPr id="1048880" name="直角三角形 4"/>
          <p:cNvSpPr/>
          <p:nvPr/>
        </p:nvSpPr>
        <p:spPr>
          <a:xfrm>
            <a:off x="-266700" y="-7334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2431" y="1420374"/>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01</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4804476" y="3892672"/>
            <a:ext cx="9144000" cy="830997"/>
          </a:xfrm>
          <a:prstGeom prst="rect">
            <a:avLst/>
          </a:prstGeom>
          <a:noFill/>
          <a:ln w="9525">
            <a:noFill/>
          </a:ln>
        </p:spPr>
        <p:txBody>
          <a:bodyPr wrap="square" lIns="91440" tIns="45720" rIns="91440" bIns="45720" anchor="t" anchorCtr="0">
            <a:spAutoFit/>
            <a:scene3d>
              <a:camera prst="orthographicFront"/>
              <a:lightRig rig="threePt" dir="t"/>
            </a:scene3d>
          </a:bodyPr>
          <a:lstStyle/>
          <a:p>
            <a:r>
              <a:rPr lang="zh-CN" altLang="en-US" sz="4800" b="1" smtClean="0">
                <a:latin typeface="仿宋" panose="02010609060101010101" charset="-122"/>
                <a:ea typeface="仿宋" panose="02010609060101010101" charset="-122"/>
                <a:cs typeface="仿宋" panose="02010609060101010101" charset="-122"/>
              </a:rPr>
              <a:t>探索实践</a:t>
            </a:r>
            <a:endParaRPr lang="zh-CN" altLang="en-US" sz="4800" b="1">
              <a:latin typeface="仿宋" panose="02010609060101010101" charset="-122"/>
              <a:ea typeface="仿宋" panose="02010609060101010101" charset="-122"/>
              <a:cs typeface="仿宋" panose="02010609060101010101" charset="-122"/>
            </a:endParaRPr>
          </a:p>
        </p:txBody>
      </p:sp>
      <p:pic>
        <p:nvPicPr>
          <p:cNvPr id="2097236" name="New picture"/>
          <p:cNvPicPr/>
          <p:nvPr/>
        </p:nvPicPr>
        <p:blipFill>
          <a:blip r:embed="rId3"/>
          <a:stretch>
            <a:fillRect/>
          </a:stretch>
        </p:blipFill>
        <p:spPr>
          <a:xfrm>
            <a:off x="12407900" y="12458700"/>
            <a:ext cx="317500" cy="228600"/>
          </a:xfrm>
          <a:prstGeom prst="cube">
            <a:avLst/>
          </a:prstGeom>
        </p:spPr>
      </p:pic>
    </p:spTree>
    <p:custDataLst>
      <p:tags r:id="rId4"/>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371960" y="110063"/>
            <a:ext cx="11220772" cy="6153785"/>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nSpc>
                <a:spcPct val="125000"/>
              </a:lnSpc>
            </a:pPr>
            <a:r>
              <a:rPr lang="zh-CN" altLang="en-US" sz="3200" b="1" smtClean="0">
                <a:latin typeface="楷体" panose="02010609060101010101" charset="-122"/>
                <a:ea typeface="楷体" panose="02010609060101010101" charset="-122"/>
                <a:cs typeface="楷体" panose="02010609060101010101" charset="-122"/>
                <a:sym typeface="+mn-ea"/>
              </a:rPr>
              <a:t>   在</a:t>
            </a:r>
            <a:r>
              <a:rPr lang="zh-CN" altLang="en-US" sz="3200" b="1">
                <a:latin typeface="楷体" panose="02010609060101010101" charset="-122"/>
                <a:ea typeface="楷体" panose="02010609060101010101" charset="-122"/>
                <a:cs typeface="楷体" panose="02010609060101010101" charset="-122"/>
                <a:sym typeface="+mn-ea"/>
              </a:rPr>
              <a:t>经济发展的过程中，浙江一些地方发生了对绿水青山造成破坏的现象，为此，坚守“绿水青山就是金山银山”的理念，必须加强环境的治理与生态的修复工作，重新恢复绿水青山。特别是近年来，浙江省大力推进</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“五水共治”、“三改一拆”、“四边三化”行动、“</a:t>
            </a:r>
            <a:r>
              <a:rPr lang="en-US" altLang="zh-CN" sz="3200" b="1">
                <a:solidFill>
                  <a:srgbClr val="FF0000"/>
                </a:solidFill>
                <a:latin typeface="楷体" panose="02010609060101010101" charset="-122"/>
                <a:ea typeface="楷体" panose="02010609060101010101" charset="-122"/>
                <a:cs typeface="楷体" panose="02010609060101010101" charset="-122"/>
                <a:sym typeface="+mn-ea"/>
              </a:rPr>
              <a:t>811”</a:t>
            </a:r>
            <a:r>
              <a:rPr lang="zh-CN" altLang="en-US" sz="3200" b="1">
                <a:latin typeface="楷体" panose="02010609060101010101" charset="-122"/>
                <a:ea typeface="楷体" panose="02010609060101010101" charset="-122"/>
                <a:cs typeface="楷体" panose="02010609060101010101" charset="-122"/>
                <a:sym typeface="+mn-ea"/>
              </a:rPr>
              <a:t>环境污染整治行动等工作，对破坏了的环境进行深入广泛的整治，擦洗了浙江大地上的污垢，重新焕发生机与活力，重塑了绿水青山的美丽景象。</a:t>
            </a:r>
            <a:endParaRPr altLang="en-US" sz="3200" b="1">
              <a:latin typeface="楷体" panose="02010609060101010101" charset="-122"/>
              <a:ea typeface="楷体" panose="02010609060101010101" charset="-122"/>
              <a:cs typeface="楷体" panose="02010609060101010101" charset="-122"/>
              <a:sym typeface="+mn-ea"/>
            </a:endParaRPr>
          </a:p>
        </p:txBody>
      </p:sp>
      <p:pic>
        <p:nvPicPr>
          <p:cNvPr id="4" name="图片 3"/>
          <p:cNvPicPr>
            <a:picLocks noChangeAspect="1"/>
          </p:cNvPicPr>
          <p:nvPr/>
        </p:nvPicPr>
        <p:blipFill>
          <a:blip r:embed="rId3"/>
          <a:stretch>
            <a:fillRect/>
          </a:stretch>
        </p:blipFill>
        <p:spPr>
          <a:xfrm>
            <a:off x="6881249" y="4308369"/>
            <a:ext cx="4928461" cy="2549630"/>
          </a:xfrm>
          <a:prstGeom prst="rect">
            <a:avLst/>
          </a:prstGeom>
        </p:spPr>
      </p:pic>
      <p:sp>
        <p:nvSpPr>
          <p:cNvPr id="6" name="文本框 5"/>
          <p:cNvSpPr txBox="1"/>
          <p:nvPr/>
        </p:nvSpPr>
        <p:spPr>
          <a:xfrm>
            <a:off x="2975675" y="5066928"/>
            <a:ext cx="4029559" cy="1323439"/>
          </a:xfrm>
          <a:prstGeom prst="rect">
            <a:avLst/>
          </a:prstGeom>
          <a:noFill/>
        </p:spPr>
        <p:txBody>
          <a:bodyPr wrap="square" rtlCol="0">
            <a:spAutoFit/>
          </a:bodyPr>
          <a:lstStyle/>
          <a:p>
            <a:r>
              <a:rPr kumimoji="1" lang="zh-CN" altLang="en-US" sz="4000" b="1" smtClean="0">
                <a:solidFill>
                  <a:srgbClr val="FF0000"/>
                </a:solidFill>
                <a:latin typeface="华文行楷" panose="02010800040101010101" charset="-122"/>
                <a:ea typeface="华文行楷" panose="02010800040101010101" charset="-122"/>
                <a:cs typeface="华文行楷" panose="02010800040101010101" charset="-122"/>
              </a:rPr>
              <a:t>浙江省安吉县环境整治前后对比</a:t>
            </a:r>
            <a:endParaRPr kumimoji="1" lang="zh-CN" altLang="en-US" sz="4000" b="1">
              <a:solidFill>
                <a:srgbClr val="FF0000"/>
              </a:solidFill>
              <a:latin typeface="华文行楷" panose="02010800040101010101" charset="-122"/>
              <a:ea typeface="华文行楷" panose="02010800040101010101" charset="-122"/>
              <a:cs typeface="华文行楷" panose="02010800040101010101" charset="-122"/>
            </a:endParaRPr>
          </a:p>
        </p:txBody>
      </p:sp>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201479" y="473559"/>
            <a:ext cx="7330697" cy="6384441"/>
          </a:xfrm>
          <a:prstGeom prst="rect">
            <a:avLst/>
          </a:prstGeom>
          <a:solidFill>
            <a:schemeClr val="accent1">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8745">
              <a:lnSpc>
                <a:spcPct val="125000"/>
              </a:lnSpc>
            </a:pP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“春风又绿江南岸”</a:t>
            </a:r>
            <a:r>
              <a:rPr lang="zh-CN" altLang="en-US" sz="3200" b="1">
                <a:latin typeface="楷体" panose="02010609060101010101" charset="-122"/>
                <a:ea typeface="楷体" panose="02010609060101010101" charset="-122"/>
                <a:cs typeface="楷体" panose="02010609060101010101" charset="-122"/>
                <a:sym typeface="+mn-ea"/>
              </a:rPr>
              <a:t>。早春时节的浙江大地，满目绿水青山，令人流连忘返。</a:t>
            </a:r>
            <a:r>
              <a:rPr lang="en-US" altLang="zh-CN" sz="3200" b="1">
                <a:latin typeface="楷体" panose="02010609060101010101" charset="-122"/>
                <a:ea typeface="楷体" panose="02010609060101010101" charset="-122"/>
                <a:cs typeface="楷体" panose="02010609060101010101" charset="-122"/>
                <a:sym typeface="+mn-ea"/>
              </a:rPr>
              <a:t>2015</a:t>
            </a:r>
            <a:r>
              <a:rPr lang="zh-CN" altLang="en-US" sz="3200" b="1">
                <a:latin typeface="楷体" panose="02010609060101010101" charset="-122"/>
                <a:ea typeface="楷体" panose="02010609060101010101" charset="-122"/>
                <a:cs typeface="楷体" panose="02010609060101010101" charset="-122"/>
                <a:sym typeface="+mn-ea"/>
              </a:rPr>
              <a:t>年羊年春节，仅</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杭州、嘉兴、湖州</a:t>
            </a:r>
            <a:r>
              <a:rPr lang="zh-CN" altLang="en-US" sz="3200" b="1">
                <a:latin typeface="楷体" panose="02010609060101010101" charset="-122"/>
                <a:ea typeface="楷体" panose="02010609060101010101" charset="-122"/>
                <a:cs typeface="楷体" panose="02010609060101010101" charset="-122"/>
                <a:sym typeface="+mn-ea"/>
              </a:rPr>
              <a:t>三市，接待的中外游客就超过了</a:t>
            </a:r>
            <a:r>
              <a:rPr lang="en-US" altLang="zh-CN" sz="3200" b="1">
                <a:latin typeface="楷体" panose="02010609060101010101" charset="-122"/>
                <a:ea typeface="楷体" panose="02010609060101010101" charset="-122"/>
                <a:cs typeface="楷体" panose="02010609060101010101" charset="-122"/>
                <a:sym typeface="+mn-ea"/>
              </a:rPr>
              <a:t>710</a:t>
            </a:r>
            <a:r>
              <a:rPr lang="zh-CN" altLang="en-US" sz="3200" b="1">
                <a:latin typeface="楷体" panose="02010609060101010101" charset="-122"/>
                <a:ea typeface="楷体" panose="02010609060101010101" charset="-122"/>
                <a:cs typeface="楷体" panose="02010609060101010101" charset="-122"/>
                <a:sym typeface="+mn-ea"/>
              </a:rPr>
              <a:t>万人次，旅游总收入达</a:t>
            </a:r>
            <a:r>
              <a:rPr lang="en-US" altLang="zh-CN" sz="3200" b="1">
                <a:latin typeface="楷体" panose="02010609060101010101" charset="-122"/>
                <a:ea typeface="楷体" panose="02010609060101010101" charset="-122"/>
                <a:cs typeface="楷体" panose="02010609060101010101" charset="-122"/>
                <a:sym typeface="+mn-ea"/>
              </a:rPr>
              <a:t>71</a:t>
            </a:r>
            <a:r>
              <a:rPr lang="zh-CN" altLang="en-US" sz="3200" b="1">
                <a:latin typeface="楷体" panose="02010609060101010101" charset="-122"/>
                <a:ea typeface="楷体" panose="02010609060101010101" charset="-122"/>
                <a:cs typeface="楷体" panose="02010609060101010101" charset="-122"/>
                <a:sym typeface="+mn-ea"/>
              </a:rPr>
              <a:t>亿元。“游历在这诗画般的山水间，仿佛到了欧洲的哪个地方。”长期居住在境外的上海游客陈女士说。绿水青山，不仅仅是展示今日浙江的“金名片”，而且成为浙江可持续发展的“</a:t>
            </a:r>
            <a:r>
              <a:rPr lang="zh-CN" altLang="en-US" sz="3200" b="1">
                <a:solidFill>
                  <a:srgbClr val="FF0000"/>
                </a:solidFill>
                <a:latin typeface="楷体" panose="02010609060101010101" charset="-122"/>
                <a:ea typeface="楷体" panose="02010609060101010101" charset="-122"/>
                <a:cs typeface="楷体" panose="02010609060101010101" charset="-122"/>
                <a:sym typeface="+mn-ea"/>
              </a:rPr>
              <a:t>摇钱树”“聚宝盆”</a:t>
            </a:r>
            <a:r>
              <a:rPr lang="zh-CN" altLang="en-US" sz="3200" b="1">
                <a:latin typeface="楷体" panose="02010609060101010101" charset="-122"/>
                <a:ea typeface="楷体" panose="02010609060101010101" charset="-122"/>
                <a:cs typeface="楷体" panose="02010609060101010101" charset="-122"/>
                <a:sym typeface="+mn-ea"/>
              </a:rPr>
              <a:t>。</a:t>
            </a:r>
            <a:endParaRPr lang="zh-CN" sz="3200" b="1">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3"/>
          <a:stretch>
            <a:fillRect/>
          </a:stretch>
        </p:blipFill>
        <p:spPr>
          <a:xfrm>
            <a:off x="7750630" y="154984"/>
            <a:ext cx="4441370" cy="2869125"/>
          </a:xfrm>
          <a:prstGeom prst="rect">
            <a:avLst/>
          </a:prstGeom>
        </p:spPr>
      </p:pic>
      <p:pic>
        <p:nvPicPr>
          <p:cNvPr id="6" name="图片 5"/>
          <p:cNvPicPr>
            <a:picLocks noChangeAspect="1"/>
          </p:cNvPicPr>
          <p:nvPr/>
        </p:nvPicPr>
        <p:blipFill>
          <a:blip r:embed="rId4"/>
          <a:stretch>
            <a:fillRect/>
          </a:stretch>
        </p:blipFill>
        <p:spPr>
          <a:xfrm>
            <a:off x="7750630" y="3518115"/>
            <a:ext cx="4441370" cy="3171094"/>
          </a:xfrm>
          <a:prstGeom prst="rect">
            <a:avLst/>
          </a:prstGeom>
        </p:spPr>
      </p:pic>
    </p:spTree>
    <p:custDataLst>
      <p:tags r:id="rId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42805" y="550854"/>
            <a:ext cx="11566903" cy="6001643"/>
          </a:xfrm>
          <a:prstGeom prst="rect">
            <a:avLst/>
          </a:prstGeom>
        </p:spPr>
        <p:txBody>
          <a:bodyPr wrap="square">
            <a:spAutoFit/>
          </a:bodyPr>
          <a:lstStyle/>
          <a:p>
            <a:r>
              <a:rPr lang="zh-CN" altLang="en-US" sz="2400">
                <a:solidFill>
                  <a:srgbClr val="FF0000"/>
                </a:solidFill>
                <a:latin typeface="楷体" panose="02010609060101010101" charset="-122"/>
                <a:ea typeface="楷体" panose="02010609060101010101" charset="-122"/>
                <a:cs typeface="楷体" panose="02010609060101010101" charset="-122"/>
              </a:rPr>
              <a:t>一、从卖矿石到卖风景　从靠山吃山到养山富山</a:t>
            </a:r>
          </a:p>
          <a:p>
            <a:r>
              <a:rPr lang="zh-CN" altLang="en-US" sz="2400" smtClean="0">
                <a:latin typeface="楷体" panose="02010609060101010101" charset="-122"/>
                <a:ea typeface="楷体" panose="02010609060101010101" charset="-122"/>
                <a:cs typeface="楷体" panose="02010609060101010101" charset="-122"/>
              </a:rPr>
              <a:t>   绿水青山</a:t>
            </a:r>
            <a:r>
              <a:rPr lang="zh-CN" altLang="en-US" sz="2400">
                <a:latin typeface="楷体" panose="02010609060101010101" charset="-122"/>
                <a:ea typeface="楷体" panose="02010609060101010101" charset="-122"/>
                <a:cs typeface="楷体" panose="02010609060101010101" charset="-122"/>
              </a:rPr>
              <a:t>和金山银山这“两座山”的关系认知，在浙江经历了一段逐步发展的过程</a:t>
            </a:r>
            <a:r>
              <a:rPr lang="zh-CN" altLang="en-US" sz="2400" smtClean="0">
                <a:latin typeface="楷体" panose="02010609060101010101" charset="-122"/>
                <a:ea typeface="楷体" panose="02010609060101010101" charset="-122"/>
                <a:cs typeface="楷体" panose="02010609060101010101" charset="-122"/>
              </a:rPr>
              <a:t>。 浙江</a:t>
            </a:r>
            <a:r>
              <a:rPr lang="zh-CN" altLang="en-US" sz="2400">
                <a:latin typeface="楷体" panose="02010609060101010101" charset="-122"/>
                <a:ea typeface="楷体" panose="02010609060101010101" charset="-122"/>
                <a:cs typeface="楷体" panose="02010609060101010101" charset="-122"/>
              </a:rPr>
              <a:t>境内七山一水两分田，靠山吃山自古皆然。浙北湖州的石灰岩品质优良，是长三角建筑石料的主要供应地。经年累月的开采，让这片曾经的“江南清丽地”因此蒙尘：淤泥沉积，部分河床在</a:t>
            </a:r>
            <a:r>
              <a:rPr lang="en-US" altLang="zh-CN" sz="2400">
                <a:latin typeface="楷体" panose="02010609060101010101" charset="-122"/>
                <a:ea typeface="楷体" panose="02010609060101010101" charset="-122"/>
                <a:cs typeface="楷体" panose="02010609060101010101" charset="-122"/>
              </a:rPr>
              <a:t>35</a:t>
            </a:r>
            <a:r>
              <a:rPr lang="zh-CN" altLang="en-US" sz="2400">
                <a:latin typeface="楷体" panose="02010609060101010101" charset="-122"/>
                <a:ea typeface="楷体" panose="02010609060101010101" charset="-122"/>
                <a:cs typeface="楷体" panose="02010609060101010101" charset="-122"/>
              </a:rPr>
              <a:t>年内抬高了</a:t>
            </a:r>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米；昔日“桃花流水鳜鱼肥”的东苕溪，部分断面“比黄河水还要浑浊”。</a:t>
            </a:r>
          </a:p>
          <a:p>
            <a:r>
              <a:rPr lang="zh-CN" altLang="en-US" sz="2400" smtClean="0">
                <a:latin typeface="楷体" panose="02010609060101010101" charset="-122"/>
                <a:ea typeface="楷体" panose="02010609060101010101" charset="-122"/>
                <a:cs typeface="楷体" panose="02010609060101010101" charset="-122"/>
              </a:rPr>
              <a:t>   随着</a:t>
            </a:r>
            <a:r>
              <a:rPr lang="zh-CN" altLang="en-US" sz="2400">
                <a:latin typeface="楷体" panose="02010609060101010101" charset="-122"/>
                <a:ea typeface="楷体" panose="02010609060101010101" charset="-122"/>
                <a:cs typeface="楷体" panose="02010609060101010101" charset="-122"/>
              </a:rPr>
              <a:t>百姓对生活品质的要求不断提高，用绿水青山换金山银山的传统发展模式难以为继。</a:t>
            </a:r>
          </a:p>
          <a:p>
            <a:r>
              <a:rPr lang="zh-CN" altLang="en-US" sz="2400">
                <a:solidFill>
                  <a:srgbClr val="FF0000"/>
                </a:solidFill>
                <a:latin typeface="楷体" panose="02010609060101010101" charset="-122"/>
                <a:ea typeface="楷体" panose="02010609060101010101" charset="-122"/>
                <a:cs typeface="楷体" panose="02010609060101010101" charset="-122"/>
              </a:rPr>
              <a:t>二、美丽风光变身美丽经济　生态红利催生自觉行动</a:t>
            </a:r>
          </a:p>
          <a:p>
            <a:r>
              <a:rPr lang="zh-CN" altLang="en-US" sz="2400" smtClean="0">
                <a:latin typeface="楷体" panose="02010609060101010101" charset="-122"/>
                <a:ea typeface="楷体" panose="02010609060101010101" charset="-122"/>
                <a:cs typeface="楷体" panose="02010609060101010101" charset="-122"/>
              </a:rPr>
              <a:t>   经过</a:t>
            </a:r>
            <a:r>
              <a:rPr lang="en-US" altLang="zh-CN" sz="2400">
                <a:latin typeface="楷体" panose="02010609060101010101" charset="-122"/>
                <a:ea typeface="楷体" panose="02010609060101010101" charset="-122"/>
                <a:cs typeface="楷体" panose="02010609060101010101" charset="-122"/>
              </a:rPr>
              <a:t>10</a:t>
            </a:r>
            <a:r>
              <a:rPr lang="zh-CN" altLang="en-US" sz="2400">
                <a:latin typeface="楷体" panose="02010609060101010101" charset="-122"/>
                <a:ea typeface="楷体" panose="02010609060101010101" charset="-122"/>
                <a:cs typeface="楷体" panose="02010609060101010101" charset="-122"/>
              </a:rPr>
              <a:t>年实践，“绿水青山就是金山银山”科学论断引发的生态红利和生态理念在浙江大地裂变出强大正能量。在绿水青山中受益的老百姓</a:t>
            </a:r>
            <a:r>
              <a:rPr lang="zh-CN" altLang="en-US" sz="2400">
                <a:solidFill>
                  <a:srgbClr val="FF0000"/>
                </a:solidFill>
                <a:latin typeface="楷体" panose="02010609060101010101" charset="-122"/>
                <a:ea typeface="楷体" panose="02010609060101010101" charset="-122"/>
                <a:cs typeface="楷体" panose="02010609060101010101" charset="-122"/>
              </a:rPr>
              <a:t>由最初的要我做变为我要做，并迸发出更大的生态自觉。</a:t>
            </a:r>
          </a:p>
          <a:p>
            <a:r>
              <a:rPr lang="zh-CN" altLang="en-US" sz="2400" smtClean="0">
                <a:solidFill>
                  <a:srgbClr val="FF0000"/>
                </a:solidFill>
                <a:latin typeface="楷体" panose="02010609060101010101" charset="-122"/>
                <a:ea typeface="楷体" panose="02010609060101010101" charset="-122"/>
                <a:cs typeface="楷体" panose="02010609060101010101" charset="-122"/>
              </a:rPr>
              <a:t>   人</a:t>
            </a:r>
            <a:r>
              <a:rPr lang="zh-CN" altLang="en-US" sz="2400">
                <a:solidFill>
                  <a:srgbClr val="FF0000"/>
                </a:solidFill>
                <a:latin typeface="楷体" panose="02010609060101010101" charset="-122"/>
                <a:ea typeface="楷体" panose="02010609060101010101" charset="-122"/>
                <a:cs typeface="楷体" panose="02010609060101010101" charset="-122"/>
              </a:rPr>
              <a:t>改变了环境，环境又反过来改变了人。</a:t>
            </a:r>
            <a:r>
              <a:rPr lang="zh-CN" altLang="en-US" sz="2400">
                <a:latin typeface="楷体" panose="02010609060101010101" charset="-122"/>
                <a:ea typeface="楷体" panose="02010609060101010101" charset="-122"/>
                <a:cs typeface="楷体" panose="02010609060101010101" charset="-122"/>
              </a:rPr>
              <a:t>从最初的被动做到今天的主动为，如今浙江的不少乡村白墙黛瓦、一尘不染，村里村外见不到一张废纸屑、一个烟头。生态红利进一步催生了生态自觉，农村脏乱差的生活陋习、公众恣意破坏山水植被的行为得到了彻底改变。</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3471" y="210454"/>
            <a:ext cx="7515773" cy="6484814"/>
          </a:xfrm>
        </p:spPr>
        <p:style>
          <a:lnRef idx="1">
            <a:schemeClr val="accent6"/>
          </a:lnRef>
          <a:fillRef idx="2">
            <a:schemeClr val="accent6"/>
          </a:fillRef>
          <a:effectRef idx="1">
            <a:schemeClr val="accent6"/>
          </a:effectRef>
          <a:fontRef idx="minor">
            <a:schemeClr val="dk1"/>
          </a:fontRef>
        </p:style>
        <p:txBody>
          <a:bodyPr>
            <a:noAutofit/>
            <a:scene3d>
              <a:camera prst="orthographicFront"/>
              <a:lightRig rig="threePt" dir="t"/>
            </a:scene3d>
          </a:bodyPr>
          <a:lstStyle/>
          <a:p>
            <a:pPr marL="0" indent="0">
              <a:buNone/>
            </a:pPr>
            <a:r>
              <a:rPr lang="zh-CN" altLang="en-US" sz="2800" b="1">
                <a:solidFill>
                  <a:srgbClr val="FF0000"/>
                </a:solidFill>
                <a:latin typeface="楷体" panose="02010609060101010101" charset="-122"/>
                <a:ea typeface="楷体" panose="02010609060101010101" charset="-122"/>
                <a:cs typeface="楷体" panose="02010609060101010101" charset="-122"/>
              </a:rPr>
              <a:t>三、久久为功谋求发展　生态引领全域提升</a:t>
            </a:r>
            <a:endParaRPr lang="zh-CN" altLang="en-US" sz="2800">
              <a:solidFill>
                <a:srgbClr val="FF0000"/>
              </a:solidFill>
              <a:latin typeface="楷体" panose="02010609060101010101" charset="-122"/>
              <a:ea typeface="楷体" panose="02010609060101010101" charset="-122"/>
              <a:cs typeface="楷体" panose="02010609060101010101" charset="-122"/>
            </a:endParaRPr>
          </a:p>
          <a:p>
            <a:pPr marL="0" indent="0">
              <a:buNone/>
            </a:pPr>
            <a:r>
              <a:rPr lang="zh-CN" altLang="en-US" sz="2800" smtClean="0">
                <a:latin typeface="楷体" panose="02010609060101010101" charset="-122"/>
                <a:ea typeface="楷体" panose="02010609060101010101" charset="-122"/>
                <a:cs typeface="楷体" panose="02010609060101010101" charset="-122"/>
              </a:rPr>
              <a:t>   经过</a:t>
            </a:r>
            <a:r>
              <a:rPr lang="en-US" altLang="zh-CN" sz="2800">
                <a:latin typeface="楷体" panose="02010609060101010101" charset="-122"/>
                <a:ea typeface="楷体" panose="02010609060101010101" charset="-122"/>
                <a:cs typeface="楷体" panose="02010609060101010101" charset="-122"/>
              </a:rPr>
              <a:t>10</a:t>
            </a:r>
            <a:r>
              <a:rPr lang="zh-CN" altLang="en-US" sz="2800">
                <a:latin typeface="楷体" panose="02010609060101010101" charset="-122"/>
                <a:ea typeface="楷体" panose="02010609060101010101" charset="-122"/>
                <a:cs typeface="楷体" panose="02010609060101010101" charset="-122"/>
              </a:rPr>
              <a:t>年的探索和实践，“绿水青山就是金山银山”之于浙江，已然从盆景变风景、化苗圃为森林，成为全省干部群众内化于心、外化于行的自觉行动，并呈现出神形兼备、丰盈充实的全域化格局。</a:t>
            </a:r>
          </a:p>
          <a:p>
            <a:pPr marL="0" indent="0">
              <a:buNone/>
            </a:pPr>
            <a:r>
              <a:rPr lang="zh-CN" altLang="en-US" sz="2800" smtClean="0">
                <a:latin typeface="楷体" panose="02010609060101010101" charset="-122"/>
                <a:ea typeface="楷体" panose="02010609060101010101" charset="-122"/>
                <a:cs typeface="楷体" panose="02010609060101010101" charset="-122"/>
              </a:rPr>
              <a:t>  </a:t>
            </a:r>
            <a:r>
              <a:rPr lang="zh-CN" altLang="en-US" sz="2800" smtClean="0">
                <a:solidFill>
                  <a:srgbClr val="FF0000"/>
                </a:solidFill>
                <a:latin typeface="楷体" panose="02010609060101010101" charset="-122"/>
                <a:ea typeface="楷体" panose="02010609060101010101" charset="-122"/>
                <a:cs typeface="楷体" panose="02010609060101010101" charset="-122"/>
              </a:rPr>
              <a:t>“</a:t>
            </a:r>
            <a:r>
              <a:rPr lang="zh-CN" altLang="en-US" sz="2800">
                <a:solidFill>
                  <a:srgbClr val="FF0000"/>
                </a:solidFill>
                <a:latin typeface="楷体" panose="02010609060101010101" charset="-122"/>
                <a:ea typeface="楷体" panose="02010609060101010101" charset="-122"/>
                <a:cs typeface="楷体" panose="02010609060101010101" charset="-122"/>
              </a:rPr>
              <a:t>不谋万世者，不足谋一时；不谋全局者，不足谋一域。”</a:t>
            </a:r>
            <a:r>
              <a:rPr lang="zh-CN" altLang="en-US" sz="2800">
                <a:latin typeface="楷体" panose="02010609060101010101" charset="-122"/>
                <a:ea typeface="楷体" panose="02010609060101010101" charset="-122"/>
                <a:cs typeface="楷体" panose="02010609060101010101" charset="-122"/>
              </a:rPr>
              <a:t>浙江省委书记夏宝龙说，身为地方主官，要学会算未来的大账：人与自然的和谐相处，文明素质的提高，以及长远看对地方经济社会发展的带动。</a:t>
            </a:r>
          </a:p>
          <a:p>
            <a:pPr marL="0" indent="0">
              <a:buNone/>
            </a:pPr>
            <a:br>
              <a:rPr lang="zh-CN" altLang="en-US" sz="2400">
                <a:latin typeface="楷体" panose="02010609060101010101" charset="-122"/>
                <a:ea typeface="楷体" panose="02010609060101010101" charset="-122"/>
                <a:cs typeface="楷体" panose="02010609060101010101" charset="-122"/>
              </a:rPr>
            </a:br>
            <a:endParaRPr lang="zh-CN" altLang="en-US" sz="24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2"/>
          <a:stretch>
            <a:fillRect/>
          </a:stretch>
        </p:blipFill>
        <p:spPr>
          <a:xfrm>
            <a:off x="7849245" y="1803881"/>
            <a:ext cx="4342755" cy="3863648"/>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35" name="图片 7"/>
          <p:cNvPicPr>
            <a:picLocks noChangeAspect="1"/>
          </p:cNvPicPr>
          <p:nvPr/>
        </p:nvPicPr>
        <p:blipFill>
          <a:blip r:embed="rId2"/>
          <a:stretch>
            <a:fillRect/>
          </a:stretch>
        </p:blipFill>
        <p:spPr>
          <a:xfrm>
            <a:off x="-11112" y="0"/>
            <a:ext cx="12203112" cy="6858000"/>
          </a:xfrm>
          <a:prstGeom prst="rect">
            <a:avLst/>
          </a:prstGeom>
          <a:noFill/>
          <a:ln w="9525">
            <a:noFill/>
          </a:ln>
        </p:spPr>
      </p:pic>
      <p:sp>
        <p:nvSpPr>
          <p:cNvPr id="1048880" name="直角三角形 4"/>
          <p:cNvSpPr/>
          <p:nvPr/>
        </p:nvSpPr>
        <p:spPr>
          <a:xfrm>
            <a:off x="-266700" y="-72072"/>
            <a:ext cx="12458700" cy="7002462"/>
          </a:xfrm>
          <a:prstGeom prst="rtTriangle">
            <a:avLst/>
          </a:prstGeom>
          <a:solidFill>
            <a:srgbClr val="F8DEE1"/>
          </a:solidFill>
          <a:ln w="38100" cap="flat" cmpd="sng">
            <a:solidFill>
              <a:srgbClr val="FFFFFF"/>
            </a:solidFill>
            <a:prstDash val="solid"/>
            <a:miter/>
            <a:headEnd type="none" w="med" len="med"/>
            <a:tailEnd type="none" w="med" len="med"/>
          </a:ln>
        </p:spPr>
        <p:txBody>
          <a:bodyPr lIns="91440" tIns="45720" rIns="91440" bIns="45720" anchor="ctr" anchorCtr="0"/>
          <a:lstStyle/>
          <a:p>
            <a:pPr algn="ctr">
              <a:buFontTx/>
              <a:buNone/>
            </a:pPr>
            <a:endParaRPr lang="zh-CN" altLang="en-US">
              <a:latin typeface="等线"/>
              <a:ea typeface="等线"/>
            </a:endParaRPr>
          </a:p>
        </p:txBody>
      </p:sp>
      <p:sp>
        <p:nvSpPr>
          <p:cNvPr id="1048882" name="椭圆 1"/>
          <p:cNvSpPr/>
          <p:nvPr/>
        </p:nvSpPr>
        <p:spPr>
          <a:xfrm>
            <a:off x="4217988" y="1549400"/>
            <a:ext cx="3756025" cy="3757613"/>
          </a:xfrm>
          <a:prstGeom prst="ellipse">
            <a:avLst/>
          </a:prstGeom>
          <a:solidFill>
            <a:srgbClr val="FFFFFF"/>
          </a:solidFill>
          <a:ln w="9525">
            <a:noFill/>
          </a:ln>
          <a:effectLst>
            <a:outerShdw sx="100998" sy="100998" algn="ctr" rotWithShape="0">
              <a:srgbClr val="000000">
                <a:alpha val="9998"/>
              </a:srgbClr>
            </a:outerShdw>
          </a:effectLst>
        </p:spPr>
        <p:txBody>
          <a:bodyPr lIns="91440" tIns="45720" rIns="91440" bIns="45720" anchor="ctr" anchorCtr="0"/>
          <a:lstStyle/>
          <a:p>
            <a:pPr algn="ctr">
              <a:buFontTx/>
              <a:buNone/>
            </a:pPr>
            <a:endParaRPr lang="zh-CN" altLang="en-US">
              <a:latin typeface="等线"/>
              <a:ea typeface="等线"/>
            </a:endParaRPr>
          </a:p>
        </p:txBody>
      </p:sp>
      <p:sp>
        <p:nvSpPr>
          <p:cNvPr id="1048884" name="文本框 16"/>
          <p:cNvSpPr/>
          <p:nvPr/>
        </p:nvSpPr>
        <p:spPr>
          <a:xfrm>
            <a:off x="4956810" y="1549083"/>
            <a:ext cx="2341563" cy="2214880"/>
          </a:xfrm>
          <a:prstGeom prst="rect">
            <a:avLst/>
          </a:prstGeom>
          <a:noFill/>
          <a:ln w="9525">
            <a:noFill/>
          </a:ln>
        </p:spPr>
        <p:txBody>
          <a:bodyPr lIns="91440" tIns="45720" rIns="91440" bIns="45720" anchor="t" anchorCtr="0">
            <a:spAutoFit/>
          </a:bodyPr>
          <a:lstStyle/>
          <a:p>
            <a:pPr algn="ctr">
              <a:buFontTx/>
              <a:buNone/>
            </a:pPr>
            <a:r>
              <a:rPr lang="en-US" altLang="zh-CN" sz="13800" b="1">
                <a:solidFill>
                  <a:srgbClr val="262626"/>
                </a:solidFill>
                <a:latin typeface="Arial" panose="020b0604020202020204" pitchFamily="34" charset="0"/>
                <a:ea typeface="等线"/>
              </a:rPr>
              <a:t>02</a:t>
            </a:r>
            <a:endParaRPr lang="en-US" altLang="en-US">
              <a:latin typeface="Arial" panose="020b0604020202020204" pitchFamily="34" charset="0"/>
              <a:ea typeface="等线"/>
            </a:endParaRPr>
          </a:p>
        </p:txBody>
      </p:sp>
      <p:sp>
        <p:nvSpPr>
          <p:cNvPr id="1048886" name="文本框 22"/>
          <p:cNvSpPr/>
          <p:nvPr/>
        </p:nvSpPr>
        <p:spPr>
          <a:xfrm>
            <a:off x="4930458" y="3392170"/>
            <a:ext cx="2486025" cy="306388"/>
          </a:xfrm>
          <a:prstGeom prst="rect">
            <a:avLst/>
          </a:prstGeom>
          <a:noFill/>
          <a:ln w="9525">
            <a:noFill/>
          </a:ln>
        </p:spPr>
        <p:txBody>
          <a:bodyPr lIns="91440" tIns="45720" rIns="91440" bIns="45720" anchor="t" anchorCtr="0">
            <a:spAutoFit/>
          </a:bodyPr>
          <a:lstStyle/>
          <a:p>
            <a:pPr algn="ctr">
              <a:buFontTx/>
              <a:buNone/>
            </a:pPr>
            <a:r>
              <a:rPr lang="en-US" altLang="zh-CN" sz="1400" b="1">
                <a:solidFill>
                  <a:srgbClr val="262626"/>
                </a:solidFill>
                <a:latin typeface="Arial" panose="020b0604020202020204" pitchFamily="34" charset="0"/>
                <a:ea typeface="微软雅黑" panose="020b0503020204020204" pitchFamily="34" charset="-122"/>
              </a:rPr>
              <a:t>YOUR </a:t>
            </a:r>
            <a:r>
              <a:rPr lang="en-US" altLang="zh-CN" sz="1400" b="1">
                <a:solidFill>
                  <a:srgbClr val="262626"/>
                </a:solidFill>
                <a:latin typeface="Arial" panose="020b0604020202020204" pitchFamily="34" charset="0"/>
                <a:ea typeface="等线"/>
              </a:rPr>
              <a:t>TITLE</a:t>
            </a:r>
            <a:r>
              <a:rPr lang="en-US" altLang="zh-CN" sz="1400" b="1">
                <a:solidFill>
                  <a:srgbClr val="262626"/>
                </a:solidFill>
                <a:latin typeface="Arial" panose="020b0604020202020204" pitchFamily="34" charset="0"/>
                <a:ea typeface="微软雅黑" panose="020b0503020204020204" pitchFamily="34" charset="-122"/>
              </a:rPr>
              <a:t> HERE</a:t>
            </a:r>
            <a:endParaRPr lang="en-US" altLang="en-US">
              <a:latin typeface="Arial" panose="020b0604020202020204" pitchFamily="34" charset="0"/>
              <a:ea typeface="等线"/>
            </a:endParaRPr>
          </a:p>
        </p:txBody>
      </p:sp>
      <p:sp>
        <p:nvSpPr>
          <p:cNvPr id="1048888" name="Rectangle 23"/>
          <p:cNvSpPr/>
          <p:nvPr/>
        </p:nvSpPr>
        <p:spPr>
          <a:xfrm>
            <a:off x="3403708" y="3836035"/>
            <a:ext cx="5802286" cy="830997"/>
          </a:xfrm>
          <a:prstGeom prst="rect">
            <a:avLst/>
          </a:prstGeom>
          <a:noFill/>
          <a:ln w="9525">
            <a:noFill/>
          </a:ln>
        </p:spPr>
        <p:txBody>
          <a:bodyPr wrap="square" lIns="91440" tIns="45720" rIns="91440" bIns="45720" anchor="t" anchorCtr="0">
            <a:spAutoFit/>
            <a:scene3d>
              <a:camera prst="orthographicFront"/>
              <a:lightRig rig="threePt" dir="t"/>
            </a:scene3d>
          </a:bodyPr>
          <a:lstStyle/>
          <a:p>
            <a:pPr algn="ctr">
              <a:buFontTx/>
              <a:buNone/>
            </a:pPr>
            <a:r>
              <a:rPr lang="zh-CN" altLang="en-US" sz="4800" b="1" smtClean="0">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rPr>
              <a:t>榜样素材</a:t>
            </a:r>
            <a:endParaRPr lang="zh-CN" altLang="en-US" sz="4800" b="1">
              <a:solidFill>
                <a:schemeClr val="tx1"/>
              </a:solidFill>
              <a:effectLst>
                <a:outerShdw blurRad="38100" dist="19050" dir="2700000" algn="tl" rotWithShape="0">
                  <a:schemeClr val="dk1">
                    <a:alpha val="40000"/>
                  </a:schemeClr>
                </a:outerShdw>
              </a:effectLst>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97235"/>
                                        </p:tgtEl>
                                        <p:attrNameLst>
                                          <p:attrName>style.visibility</p:attrName>
                                        </p:attrNameLst>
                                      </p:cBhvr>
                                      <p:to>
                                        <p:strVal val="visible"/>
                                      </p:to>
                                    </p:set>
                                    <p:anim calcmode="lin" valueType="num">
                                      <p:cBhvr>
                                        <p:cTn id="7" dur="1000" fill="hold"/>
                                        <p:tgtEl>
                                          <p:spTgt spid="2097235"/>
                                        </p:tgtEl>
                                        <p:attrNameLst>
                                          <p:attrName>ppt_w</p:attrName>
                                        </p:attrNameLst>
                                      </p:cBhvr>
                                      <p:tavLst>
                                        <p:tav tm="0">
                                          <p:val>
                                            <p:strVal val="#ppt_w+.3"/>
                                          </p:val>
                                        </p:tav>
                                        <p:tav tm="100000">
                                          <p:val>
                                            <p:strVal val="#ppt_w"/>
                                          </p:val>
                                        </p:tav>
                                      </p:tavLst>
                                    </p:anim>
                                    <p:anim calcmode="lin" valueType="num">
                                      <p:cBhvr>
                                        <p:cTn id="8" dur="1000" fill="hold"/>
                                        <p:tgtEl>
                                          <p:spTgt spid="2097235"/>
                                        </p:tgtEl>
                                        <p:attrNameLst>
                                          <p:attrName>ppt_h</p:attrName>
                                        </p:attrNameLst>
                                      </p:cBhvr>
                                      <p:tavLst>
                                        <p:tav tm="0">
                                          <p:val>
                                            <p:strVal val="#ppt_h"/>
                                          </p:val>
                                        </p:tav>
                                        <p:tav tm="100000">
                                          <p:val>
                                            <p:strVal val="#ppt_h"/>
                                          </p:val>
                                        </p:tav>
                                      </p:tavLst>
                                    </p:anim>
                                    <p:animEffect transition="in" filter="fade">
                                      <p:cBhvr>
                                        <p:cTn id="9" dur="1000"/>
                                        <p:tgtEl>
                                          <p:spTgt spid="209723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48880"/>
                                        </p:tgtEl>
                                        <p:attrNameLst>
                                          <p:attrName>style.visibility</p:attrName>
                                        </p:attrNameLst>
                                      </p:cBhvr>
                                      <p:to>
                                        <p:strVal val="visible"/>
                                      </p:to>
                                    </p:set>
                                    <p:anim calcmode="lin" valueType="num">
                                      <p:cBhvr>
                                        <p:cTn id="12" dur="1000" fill="hold"/>
                                        <p:tgtEl>
                                          <p:spTgt spid="1048880"/>
                                        </p:tgtEl>
                                        <p:attrNameLst>
                                          <p:attrName>ppt_w</p:attrName>
                                        </p:attrNameLst>
                                      </p:cBhvr>
                                      <p:tavLst>
                                        <p:tav tm="0">
                                          <p:val>
                                            <p:strVal val="#ppt_w+.3"/>
                                          </p:val>
                                        </p:tav>
                                        <p:tav tm="100000">
                                          <p:val>
                                            <p:strVal val="#ppt_w"/>
                                          </p:val>
                                        </p:tav>
                                      </p:tavLst>
                                    </p:anim>
                                    <p:anim calcmode="lin" valueType="num">
                                      <p:cBhvr>
                                        <p:cTn id="13" dur="1000" fill="hold"/>
                                        <p:tgtEl>
                                          <p:spTgt spid="1048880"/>
                                        </p:tgtEl>
                                        <p:attrNameLst>
                                          <p:attrName>ppt_h</p:attrName>
                                        </p:attrNameLst>
                                      </p:cBhvr>
                                      <p:tavLst>
                                        <p:tav tm="0">
                                          <p:val>
                                            <p:strVal val="#ppt_h"/>
                                          </p:val>
                                        </p:tav>
                                        <p:tav tm="100000">
                                          <p:val>
                                            <p:strVal val="#ppt_h"/>
                                          </p:val>
                                        </p:tav>
                                      </p:tavLst>
                                    </p:anim>
                                    <p:animEffect transition="in" filter="fade">
                                      <p:cBhvr>
                                        <p:cTn id="14" dur="1000"/>
                                        <p:tgtEl>
                                          <p:spTgt spid="1048880"/>
                                        </p:tgtEl>
                                      </p:cBhvr>
                                    </p:animEffect>
                                  </p:childTnLst>
                                </p:cTn>
                              </p:par>
                            </p:childTnLst>
                          </p:cTn>
                        </p:par>
                        <p:par>
                          <p:cTn id="15" fill="hold" nodeType="afterGroup">
                            <p:stCondLst>
                              <p:cond delay="1000"/>
                            </p:stCondLst>
                            <p:childTnLst>
                              <p:par>
                                <p:cTn id="16" presetID="6" presetClass="entr" presetSubtype="16" fill="hold" nodeType="afterEffect">
                                  <p:stCondLst>
                                    <p:cond delay="0"/>
                                  </p:stCondLst>
                                  <p:childTnLst>
                                    <p:set>
                                      <p:cBhvr>
                                        <p:cTn id="17" dur="1" fill="hold">
                                          <p:stCondLst>
                                            <p:cond delay="0"/>
                                          </p:stCondLst>
                                        </p:cTn>
                                        <p:tgtEl>
                                          <p:spTgt spid="1048882"/>
                                        </p:tgtEl>
                                        <p:attrNameLst>
                                          <p:attrName>style.visibility</p:attrName>
                                        </p:attrNameLst>
                                      </p:cBhvr>
                                      <p:to>
                                        <p:strVal val="visible"/>
                                      </p:to>
                                    </p:set>
                                    <p:animEffect transition="in" filter="circle(in)">
                                      <p:cBhvr>
                                        <p:cTn id="18" dur="2000"/>
                                        <p:tgtEl>
                                          <p:spTgt spid="1048882"/>
                                        </p:tgtEl>
                                      </p:cBhvr>
                                    </p:animEffect>
                                  </p:childTnLst>
                                </p:cTn>
                              </p:par>
                            </p:childTnLst>
                          </p:cTn>
                        </p:par>
                        <p:par>
                          <p:cTn id="19" fill="hold" nodeType="afterGroup">
                            <p:stCondLst>
                              <p:cond delay="3000"/>
                            </p:stCondLst>
                            <p:childTnLst>
                              <p:par>
                                <p:cTn id="20" presetID="42" presetClass="entr" presetSubtype="0" fill="hold" nodeType="afterEffect">
                                  <p:stCondLst>
                                    <p:cond delay="0"/>
                                  </p:stCondLst>
                                  <p:childTnLst>
                                    <p:set>
                                      <p:cBhvr>
                                        <p:cTn id="21" dur="1" fill="hold">
                                          <p:stCondLst>
                                            <p:cond delay="0"/>
                                          </p:stCondLst>
                                        </p:cTn>
                                        <p:tgtEl>
                                          <p:spTgt spid="1048884"/>
                                        </p:tgtEl>
                                        <p:attrNameLst>
                                          <p:attrName>style.visibility</p:attrName>
                                        </p:attrNameLst>
                                      </p:cBhvr>
                                      <p:to>
                                        <p:strVal val="visible"/>
                                      </p:to>
                                    </p:set>
                                    <p:animEffect transition="in" filter="fade">
                                      <p:cBhvr>
                                        <p:cTn id="22" dur="1000"/>
                                        <p:tgtEl>
                                          <p:spTgt spid="1048884"/>
                                        </p:tgtEl>
                                      </p:cBhvr>
                                    </p:animEffect>
                                    <p:anim calcmode="lin" valueType="num">
                                      <p:cBhvr>
                                        <p:cTn id="23" dur="1000" fill="hold"/>
                                        <p:tgtEl>
                                          <p:spTgt spid="1048884"/>
                                        </p:tgtEl>
                                        <p:attrNameLst>
                                          <p:attrName>ppt_x</p:attrName>
                                        </p:attrNameLst>
                                      </p:cBhvr>
                                      <p:tavLst>
                                        <p:tav tm="0">
                                          <p:val>
                                            <p:strVal val="#ppt_x"/>
                                          </p:val>
                                        </p:tav>
                                        <p:tav tm="100000">
                                          <p:val>
                                            <p:strVal val="#ppt_x"/>
                                          </p:val>
                                        </p:tav>
                                      </p:tavLst>
                                    </p:anim>
                                    <p:anim calcmode="lin" valueType="num">
                                      <p:cBhvr>
                                        <p:cTn id="24" dur="1000" fill="hold"/>
                                        <p:tgtEl>
                                          <p:spTgt spid="104888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4000"/>
                            </p:stCondLst>
                            <p:childTnLst>
                              <p:par>
                                <p:cTn id="26" presetID="22" presetClass="entr" presetSubtype="8" fill="hold" nodeType="afterEffect">
                                  <p:stCondLst>
                                    <p:cond delay="0"/>
                                  </p:stCondLst>
                                  <p:childTnLst>
                                    <p:set>
                                      <p:cBhvr>
                                        <p:cTn id="27" dur="1" fill="hold">
                                          <p:stCondLst>
                                            <p:cond delay="0"/>
                                          </p:stCondLst>
                                        </p:cTn>
                                        <p:tgtEl>
                                          <p:spTgt spid="1048886"/>
                                        </p:tgtEl>
                                        <p:attrNameLst>
                                          <p:attrName>style.visibility</p:attrName>
                                        </p:attrNameLst>
                                      </p:cBhvr>
                                      <p:to>
                                        <p:strVal val="visible"/>
                                      </p:to>
                                    </p:set>
                                    <p:animEffect transition="in" filter="wipe(left)">
                                      <p:cBhvr>
                                        <p:cTn id="28" dur="500"/>
                                        <p:tgtEl>
                                          <p:spTgt spid="1048886"/>
                                        </p:tgtEl>
                                      </p:cBhvr>
                                    </p:animEffect>
                                  </p:childTnLst>
                                </p:cTn>
                              </p:par>
                            </p:childTnLst>
                          </p:cTn>
                        </p:par>
                        <p:par>
                          <p:cTn id="29" fill="hold" nodeType="afterGroup">
                            <p:stCondLst>
                              <p:cond delay="4500"/>
                            </p:stCondLst>
                            <p:childTnLst>
                              <p:par>
                                <p:cTn id="30" presetID="42" presetClass="entr" presetSubtype="0" fill="hold" nodeType="afterEffect">
                                  <p:stCondLst>
                                    <p:cond delay="0"/>
                                  </p:stCondLst>
                                  <p:childTnLst>
                                    <p:set>
                                      <p:cBhvr>
                                        <p:cTn id="31" dur="1" fill="hold">
                                          <p:stCondLst>
                                            <p:cond delay="0"/>
                                          </p:stCondLst>
                                        </p:cTn>
                                        <p:tgtEl>
                                          <p:spTgt spid="1048888"/>
                                        </p:tgtEl>
                                        <p:attrNameLst>
                                          <p:attrName>style.visibility</p:attrName>
                                        </p:attrNameLst>
                                      </p:cBhvr>
                                      <p:to>
                                        <p:strVal val="visible"/>
                                      </p:to>
                                    </p:set>
                                    <p:animEffect transition="in" filter="fade">
                                      <p:cBhvr>
                                        <p:cTn id="32" dur="500"/>
                                        <p:tgtEl>
                                          <p:spTgt spid="1048888"/>
                                        </p:tgtEl>
                                      </p:cBhvr>
                                    </p:animEffect>
                                    <p:anim calcmode="lin" valueType="num">
                                      <p:cBhvr>
                                        <p:cTn id="33" dur="500" fill="hold"/>
                                        <p:tgtEl>
                                          <p:spTgt spid="1048888"/>
                                        </p:tgtEl>
                                        <p:attrNameLst>
                                          <p:attrName>ppt_x</p:attrName>
                                        </p:attrNameLst>
                                      </p:cBhvr>
                                      <p:tavLst>
                                        <p:tav tm="0">
                                          <p:val>
                                            <p:strVal val="#ppt_x"/>
                                          </p:val>
                                        </p:tav>
                                        <p:tav tm="100000">
                                          <p:val>
                                            <p:strVal val="#ppt_x"/>
                                          </p:val>
                                        </p:tav>
                                      </p:tavLst>
                                    </p:anim>
                                    <p:anim calcmode="lin" valueType="num">
                                      <p:cBhvr>
                                        <p:cTn id="34" dur="500" fill="hold"/>
                                        <p:tgtEl>
                                          <p:spTgt spid="10488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00922" y="275762"/>
            <a:ext cx="10742930" cy="1076960"/>
          </a:xfrm>
          <a:solidFill>
            <a:schemeClr val="accent4">
              <a:lumMod val="20000"/>
              <a:lumOff val="80000"/>
            </a:schemeClr>
          </a:solidFill>
        </p:spPr>
        <p:txBody>
          <a:bodyPr>
            <a:normAutofit/>
          </a:bodyPr>
          <a:lstStyle/>
          <a:p>
            <a:pPr algn="ctr"/>
            <a:r>
              <a:rPr lang="zh-CN" altLang="en-US" sz="5400" spc="300" smtClean="0">
                <a:solidFill>
                  <a:srgbClr val="00B050"/>
                </a:solidFill>
                <a:cs typeface="+mn-ea"/>
                <a:sym typeface="+mn-lt"/>
              </a:rPr>
              <a:t>塞罕坝</a:t>
            </a:r>
            <a:r>
              <a:rPr lang="en-US" altLang="zh-CN" sz="5400" spc="300" smtClean="0">
                <a:solidFill>
                  <a:srgbClr val="00B050"/>
                </a:solidFill>
                <a:cs typeface="+mn-ea"/>
                <a:sym typeface="+mn-lt"/>
              </a:rPr>
              <a:t>-</a:t>
            </a:r>
            <a:r>
              <a:rPr lang="zh-CN" altLang="en-US" sz="5400" spc="300" smtClean="0">
                <a:solidFill>
                  <a:srgbClr val="00B050"/>
                </a:solidFill>
                <a:cs typeface="+mn-ea"/>
                <a:sym typeface="+mn-lt"/>
              </a:rPr>
              <a:t>时代的绿色传奇</a:t>
            </a:r>
            <a:endParaRPr lang="zh-CN" altLang="en-US" sz="5400" spc="300">
              <a:solidFill>
                <a:srgbClr val="00B050"/>
              </a:solidFill>
              <a:cs typeface="+mn-ea"/>
              <a:sym typeface="+mn-lt"/>
            </a:endParaRPr>
          </a:p>
        </p:txBody>
      </p:sp>
      <p:pic>
        <p:nvPicPr>
          <p:cNvPr id="5" name="内容占位符 4"/>
          <p:cNvPicPr>
            <a:picLocks noGrp="1" noChangeAspect="1"/>
          </p:cNvPicPr>
          <p:nvPr>
            <p:ph idx="1"/>
          </p:nvPr>
        </p:nvPicPr>
        <p:blipFill>
          <a:blip r:embed="rId2"/>
          <a:stretch>
            <a:fillRect/>
          </a:stretch>
        </p:blipFill>
        <p:spPr>
          <a:xfrm>
            <a:off x="850958" y="4442826"/>
            <a:ext cx="4910854" cy="2415174"/>
          </a:xfrm>
        </p:spPr>
      </p:pic>
      <p:pic>
        <p:nvPicPr>
          <p:cNvPr id="6" name="图片 5"/>
          <p:cNvPicPr>
            <a:picLocks noChangeAspect="1"/>
          </p:cNvPicPr>
          <p:nvPr/>
        </p:nvPicPr>
        <p:blipFill>
          <a:blip r:embed="rId3"/>
          <a:stretch>
            <a:fillRect/>
          </a:stretch>
        </p:blipFill>
        <p:spPr>
          <a:xfrm>
            <a:off x="6521367" y="1464351"/>
            <a:ext cx="4922485" cy="2734171"/>
          </a:xfrm>
          <a:prstGeom prst="rect">
            <a:avLst/>
          </a:prstGeom>
        </p:spPr>
      </p:pic>
      <p:pic>
        <p:nvPicPr>
          <p:cNvPr id="7" name="图片 6"/>
          <p:cNvPicPr>
            <a:picLocks noChangeAspect="1"/>
          </p:cNvPicPr>
          <p:nvPr/>
        </p:nvPicPr>
        <p:blipFill>
          <a:blip r:embed="rId4"/>
          <a:stretch>
            <a:fillRect/>
          </a:stretch>
        </p:blipFill>
        <p:spPr>
          <a:xfrm>
            <a:off x="6521367" y="4442826"/>
            <a:ext cx="4922485" cy="2553516"/>
          </a:xfrm>
          <a:prstGeom prst="rect">
            <a:avLst/>
          </a:prstGeom>
        </p:spPr>
      </p:pic>
      <p:pic>
        <p:nvPicPr>
          <p:cNvPr id="9" name="图片 8"/>
          <p:cNvPicPr>
            <a:picLocks noChangeAspect="1"/>
          </p:cNvPicPr>
          <p:nvPr/>
        </p:nvPicPr>
        <p:blipFill>
          <a:blip r:embed="rId5"/>
          <a:stretch>
            <a:fillRect/>
          </a:stretch>
        </p:blipFill>
        <p:spPr>
          <a:xfrm>
            <a:off x="877530" y="1464351"/>
            <a:ext cx="4857710" cy="2734171"/>
          </a:xfrm>
          <a:prstGeom prst="rect">
            <a:avLst/>
          </a:prstGeom>
        </p:spPr>
      </p:pic>
    </p:spTree>
    <p:custDataLst>
      <p:tags r:id="rId6"/>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9*i*5"/>
  <p:tag name="KSO_WM_UNIT_INDEX" val="5"/>
  <p:tag name="KSO_WM_UNIT_LAYERLEVEL" val="1"/>
  <p:tag name="KSO_WM_UNIT_TYPE" val="i"/>
</p:tagLst>
</file>

<file path=ppt/tags/tag225.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3"/>
  <p:tag name="KSO_WM_UNIT_INDEX" val="3"/>
  <p:tag name="KSO_WM_UNIT_LAYERLEVEL" val="1"/>
  <p:tag name="KSO_WM_UNIT_TYPE" val="i"/>
</p:tagLst>
</file>

<file path=ppt/tags/tag226.xml><?xml version="1.0" encoding="utf-8"?>
<p:tagLst xmlns:p="http://schemas.openxmlformats.org/presentationml/2006/main">
  <p:tag name="KSO_WM_BEAUTIFY_FLAG" val="#wm#"/>
  <p:tag name="KSO_WM_SLIDE_BACKGROUND_TYPE" val="topBotto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9*i*4"/>
  <p:tag name="KSO_WM_UNIT_INDEX" val="4"/>
  <p:tag name="KSO_WM_UNIT_LAYERLEVEL" val="1"/>
  <p:tag name="KSO_WM_UNIT_TYPE" val="i"/>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9*d*1"/>
  <p:tag name="KSO_WM_UNIT_INDEX" val="1"/>
  <p:tag name="KSO_WM_UNIT_LAYERLEVEL" val="1"/>
  <p:tag name="KSO_WM_UNIT_SUPPORT_UNIT_TYPE" val="[&quot;all&quot;]"/>
  <p:tag name="KSO_WM_UNIT_TYPE" val="d"/>
  <p:tag name="KSO_WM_UNIT_VALUE" val="1307*3044"/>
</p:tagLst>
</file>

<file path=ppt/tags/tag228.xml><?xml version="1.0" encoding="utf-8"?>
<p:tagLst xmlns:p="http://schemas.openxmlformats.org/presentationml/2006/main">
  <p:tag name="KSO_WM_BEAUTIFY_FLAG" val="#wm#"/>
  <p:tag name="KSO_WM_SLIDE_BACKGROUND" val="[&quot;topBottom&quot;]"/>
  <p:tag name="KSO_WM_SLIDE_ID" val="custom20205375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9.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1.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3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6.xml><?xml version="1.0" encoding="utf-8"?>
<p:tagLst xmlns:p="http://schemas.openxmlformats.org/presentationml/2006/main">
  <p:tag name="KSO_WM_SPECIAL_SOURCE" val="bdnull"/>
</p:tagLst>
</file>

<file path=ppt/tags/tag23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3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1.xml><?xml version="1.0" encoding="utf-8"?>
<p:tagLst xmlns:p="http://schemas.openxmlformats.org/presentationml/2006/main">
  <p:tag name="KSO_WM_SPECIAL_SOURCE" val="bdnull"/>
</p:tagLst>
</file>

<file path=ppt/tags/tag242.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3.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4.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5.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6.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7.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8.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49.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SPECIAL_SOURCE" val="bdnull"/>
  <p:tag name="KSO_WM_TEMPLATE_CATEGORY" val="custom"/>
  <p:tag name="KSO_WM_TEMPLATE_INDEX" val="20205375"/>
</p:tagLst>
</file>

<file path=ppt/tags/tag25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3.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SPECIAL_SOURCE" val="bdnull"/>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4.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85</Paragraphs>
  <Slides>23</Slides>
  <Notes>1</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23</vt:i4>
      </vt:variant>
    </vt:vector>
  </HeadingPairs>
  <TitlesOfParts>
    <vt:vector baseType="lpstr" size="37">
      <vt:lpstr>Arial</vt:lpstr>
      <vt:lpstr>微软雅黑</vt:lpstr>
      <vt:lpstr>Wingdings</vt:lpstr>
      <vt:lpstr>汉仪旗黑-85S</vt:lpstr>
      <vt:lpstr>Calibri Light</vt:lpstr>
      <vt:lpstr>Calibri</vt:lpstr>
      <vt:lpstr>楷体</vt:lpstr>
      <vt:lpstr>仿宋</vt:lpstr>
      <vt:lpstr>等线</vt:lpstr>
      <vt:lpstr>华文行楷</vt:lpstr>
      <vt:lpstr>方正粗黑宋简体</vt:lpstr>
      <vt:lpstr>华文新魏</vt:lpstr>
      <vt:lpstr>-apple-system</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塞罕坝-时代的绿色传奇</vt:lpstr>
      <vt:lpstr>PowerPoint Presentation</vt:lpstr>
      <vt:lpstr>PowerPoint Presentation</vt:lpstr>
      <vt:lpstr>多维解读          植树造林，利在千秋。塞罕坝筑起为京津阻隔风沙、涵养水源的“绿色长城”，也是建设美丽中国的重要一环。塞罕坝的生态保护意义长远，走可持续发展之路，是施惠于子孙后代的大功业。    绿色使命，薪火相传。从1962年开始，护林员就进驻塞罕坝，和茫茫沙地“抗争”。从青春年华到白发苍苍，一代一代护林员在塞罕坝这片土地上注入热血。如今的林海绿洲是几代护林员肩负使命，点滴传承铸就的。这些护林员前辈不仅在大漠中创造出一片绿洲，更是让塞罕坝成为了绿色发展的精神符号。     用艰苦奋斗铸就绿色传奇。塞罕坝从漫漫黄沙变成绿色屏障，是一代又一代护林员不懈努力、艰苦奋斗、甘于奉献的结果。植树造林本就是一个极度枯燥的工作，一代代护林员用信念和初心让美丽失而复得。</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2021-12-09T11:40:49.424</cp:lastPrinted>
  <dcterms:created xsi:type="dcterms:W3CDTF">2021-12-09T11:40:49Z</dcterms:created>
  <dcterms:modified xsi:type="dcterms:W3CDTF">2021-12-09T03:40:51Z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