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29" r:id="rId2"/>
    <p:sldId id="402" r:id="rId3"/>
    <p:sldId id="328" r:id="rId4"/>
    <p:sldId id="443" r:id="rId5"/>
    <p:sldId id="326" r:id="rId6"/>
    <p:sldId id="442" r:id="rId7"/>
    <p:sldId id="403" r:id="rId8"/>
    <p:sldId id="381" r:id="rId9"/>
    <p:sldId id="423" r:id="rId10"/>
    <p:sldId id="261" r:id="rId11"/>
    <p:sldId id="264" r:id="rId12"/>
    <p:sldId id="265" r:id="rId13"/>
    <p:sldId id="340" r:id="rId14"/>
    <p:sldId id="269" r:id="rId15"/>
    <p:sldId id="270" r:id="rId16"/>
    <p:sldId id="287" r:id="rId17"/>
    <p:sldId id="304" r:id="rId18"/>
    <p:sldId id="319" r:id="rId19"/>
    <p:sldId id="335" r:id="rId20"/>
    <p:sldId id="424" r:id="rId21"/>
    <p:sldId id="425" r:id="rId22"/>
    <p:sldId id="441" r:id="rId23"/>
  </p:sldIdLst>
  <p:sldSz cx="9144000" cy="6858000" type="screen4x3"/>
  <p:notesSz cx="6858000" cy="9144000"/>
  <p:defaultTextStyle>
    <a:defPPr>
      <a:defRPr lang="zh-CN"/>
    </a:defPPr>
    <a:lvl1pPr algn="l" defTabSz="457200" rtl="0" fontAlgn="base">
      <a:spcBef>
        <a:spcPct val="0"/>
      </a:spcBef>
      <a:spcAft>
        <a:spcPct val="0"/>
      </a:spcAft>
      <a:defRPr kern="1200">
        <a:solidFill>
          <a:schemeClr val="tx1"/>
        </a:solidFill>
        <a:latin typeface="Calibri" pitchFamily="34" charset="0"/>
        <a:ea typeface="宋体" charset="-122"/>
        <a:cs typeface="+mn-cs"/>
      </a:defRPr>
    </a:lvl1pPr>
    <a:lvl2pPr marL="457200" algn="l" defTabSz="457200" rtl="0" fontAlgn="base">
      <a:spcBef>
        <a:spcPct val="0"/>
      </a:spcBef>
      <a:spcAft>
        <a:spcPct val="0"/>
      </a:spcAft>
      <a:defRPr kern="1200">
        <a:solidFill>
          <a:schemeClr val="tx1"/>
        </a:solidFill>
        <a:latin typeface="Calibri" pitchFamily="34" charset="0"/>
        <a:ea typeface="宋体" charset="-122"/>
        <a:cs typeface="+mn-cs"/>
      </a:defRPr>
    </a:lvl2pPr>
    <a:lvl3pPr marL="914400" algn="l" defTabSz="457200" rtl="0" fontAlgn="base">
      <a:spcBef>
        <a:spcPct val="0"/>
      </a:spcBef>
      <a:spcAft>
        <a:spcPct val="0"/>
      </a:spcAft>
      <a:defRPr kern="1200">
        <a:solidFill>
          <a:schemeClr val="tx1"/>
        </a:solidFill>
        <a:latin typeface="Calibri" pitchFamily="34" charset="0"/>
        <a:ea typeface="宋体" charset="-122"/>
        <a:cs typeface="+mn-cs"/>
      </a:defRPr>
    </a:lvl3pPr>
    <a:lvl4pPr marL="1371600" algn="l" defTabSz="457200" rtl="0" fontAlgn="base">
      <a:spcBef>
        <a:spcPct val="0"/>
      </a:spcBef>
      <a:spcAft>
        <a:spcPct val="0"/>
      </a:spcAft>
      <a:defRPr kern="1200">
        <a:solidFill>
          <a:schemeClr val="tx1"/>
        </a:solidFill>
        <a:latin typeface="Calibri" pitchFamily="34" charset="0"/>
        <a:ea typeface="宋体" charset="-122"/>
        <a:cs typeface="+mn-cs"/>
      </a:defRPr>
    </a:lvl4pPr>
    <a:lvl5pPr marL="1828800" algn="l" defTabSz="457200"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0000"/>
    <a:srgbClr val="0C9337"/>
    <a:srgbClr val="23D715"/>
    <a:srgbClr val="1CF0DC"/>
    <a:srgbClr val="26E606"/>
    <a:srgbClr val="6EAF3C"/>
    <a:srgbClr val="39A1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595"/>
    <p:restoredTop sz="96871"/>
  </p:normalViewPr>
  <p:slideViewPr>
    <p:cSldViewPr snapToGrid="0" snapToObjects="1">
      <p:cViewPr>
        <p:scale>
          <a:sx n="66" d="100"/>
          <a:sy n="66" d="100"/>
        </p:scale>
        <p:origin x="-1380"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panose="02010600030101010101"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ea typeface="宋体" panose="02010600030101010101" pitchFamily="2" charset="-122"/>
              </a:defRPr>
            </a:lvl1pPr>
          </a:lstStyle>
          <a:p>
            <a:pPr>
              <a:defRPr/>
            </a:pPr>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宋体" panose="02010600030101010101"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noProof="1" dirty="0">
                <a:ea typeface="宋体" panose="02010600030101010101" pitchFamily="2" charset="-122"/>
                <a:cs typeface="+mn-ea"/>
              </a:defRPr>
            </a:lvl1pPr>
          </a:lstStyle>
          <a:p>
            <a:pPr>
              <a:defRPr/>
            </a:pPr>
            <a:fld id="{A3D151C6-0E2C-4D33-B79D-E3311DF9E2FB}" type="slidenum">
              <a:rPr lang="zh-CN" altLang="en-US"/>
              <a:pPr>
                <a:defRPr/>
              </a:pPr>
              <a:t>‹#›</a:t>
            </a:fld>
            <a:endParaRPr lang="zh-CN" altLang="en-US"/>
          </a:p>
        </p:txBody>
      </p:sp>
    </p:spTree>
    <p:extLst>
      <p:ext uri="{BB962C8B-B14F-4D97-AF65-F5344CB8AC3E}">
        <p14:creationId xmlns:p14="http://schemas.microsoft.com/office/powerpoint/2010/main" val="328930039"/>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105F8A5-7671-4CBC-A943-E63461530A8D}"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EB08891A-AB5C-47DB-AA08-4290DC984C2D}"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noProof="1" smtClean="0"/>
              <a:t>单击此处编辑母版标题样式</a:t>
            </a:r>
            <a:endParaRPr lang="zh-CN" altLang="en-US" noProof="1"/>
          </a:p>
        </p:txBody>
      </p:sp>
      <p:sp>
        <p:nvSpPr>
          <p:cNvPr id="3" name="竖排文本占位符 2"/>
          <p:cNvSpPr>
            <a:spLocks noGrp="1"/>
          </p:cNvSpPr>
          <p:nvPr>
            <p:ph type="body" orient="vert" idx="1"/>
          </p:nvPr>
        </p:nvSpPr>
        <p:spPr>
          <a:xfrm>
            <a:off x="457200" y="274638"/>
            <a:ext cx="6019800" cy="5851525"/>
          </a:xfrm>
        </p:spPr>
        <p:txBody>
          <a:bodyPr vert="eaVert"/>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7AB2A2D2-AFD5-421F-A0A8-B514BE47B4F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D3C3BB9C-54F8-4289-AF92-6CCFF20C0DB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幻灯片编号占位符 5"/>
          <p:cNvSpPr>
            <a:spLocks noGrp="1"/>
          </p:cNvSpPr>
          <p:nvPr>
            <p:ph type="sldNum" sz="quarter" idx="12"/>
          </p:nvPr>
        </p:nvSpPr>
        <p:spPr/>
        <p:txBody>
          <a:bodyPr/>
          <a:lstStyle>
            <a:lvl1pPr>
              <a:defRPr/>
            </a:lvl1pPr>
          </a:lstStyle>
          <a:p>
            <a:pPr>
              <a:defRPr/>
            </a:pPr>
            <a:fld id="{8A6792B0-D24B-4936-BE3C-CA3954AEE9F4}"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8BD198EA-7AC0-4E0E-AF9A-D87CCDDE4141}"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7" name="日期占位符 3"/>
          <p:cNvSpPr>
            <a:spLocks noGrp="1"/>
          </p:cNvSpPr>
          <p:nvPr>
            <p:ph type="dt" sz="half" idx="10"/>
          </p:nvPr>
        </p:nvSpPr>
        <p:spPr/>
        <p:txBody>
          <a:bodyPr/>
          <a:lstStyle>
            <a:lvl1pPr>
              <a:defRPr/>
            </a:lvl1pPr>
          </a:lstStyle>
          <a:p>
            <a:pPr>
              <a:defRPr/>
            </a:pPr>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幻灯片编号占位符 5"/>
          <p:cNvSpPr>
            <a:spLocks noGrp="1"/>
          </p:cNvSpPr>
          <p:nvPr>
            <p:ph type="sldNum" sz="quarter" idx="12"/>
          </p:nvPr>
        </p:nvSpPr>
        <p:spPr/>
        <p:txBody>
          <a:bodyPr/>
          <a:lstStyle>
            <a:lvl1pPr>
              <a:defRPr/>
            </a:lvl1pPr>
          </a:lstStyle>
          <a:p>
            <a:pPr>
              <a:defRPr/>
            </a:pPr>
            <a:fld id="{AEA09F1C-50F4-42AB-BB88-03BBBAF665F4}"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3"/>
          <p:cNvSpPr>
            <a:spLocks noGrp="1"/>
          </p:cNvSpPr>
          <p:nvPr>
            <p:ph type="dt" sz="half" idx="10"/>
          </p:nvPr>
        </p:nvSpPr>
        <p:spPr/>
        <p:txBody>
          <a:bodyPr/>
          <a:lstStyle>
            <a:lvl1pPr>
              <a:defRPr/>
            </a:lvl1pPr>
          </a:lstStyle>
          <a:p>
            <a:pPr>
              <a:defRPr/>
            </a:pPr>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幻灯片编号占位符 5"/>
          <p:cNvSpPr>
            <a:spLocks noGrp="1"/>
          </p:cNvSpPr>
          <p:nvPr>
            <p:ph type="sldNum" sz="quarter" idx="12"/>
          </p:nvPr>
        </p:nvSpPr>
        <p:spPr/>
        <p:txBody>
          <a:bodyPr/>
          <a:lstStyle>
            <a:lvl1pPr>
              <a:defRPr/>
            </a:lvl1pPr>
          </a:lstStyle>
          <a:p>
            <a:pPr>
              <a:defRPr/>
            </a:pPr>
            <a:fld id="{1EB05229-EF7C-4BF3-8B61-EEC88A2229C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幻灯片编号占位符 5"/>
          <p:cNvSpPr>
            <a:spLocks noGrp="1"/>
          </p:cNvSpPr>
          <p:nvPr>
            <p:ph type="sldNum" sz="quarter" idx="12"/>
          </p:nvPr>
        </p:nvSpPr>
        <p:spPr/>
        <p:txBody>
          <a:bodyPr/>
          <a:lstStyle>
            <a:lvl1pPr>
              <a:defRPr/>
            </a:lvl1pPr>
          </a:lstStyle>
          <a:p>
            <a:pPr>
              <a:defRPr/>
            </a:pPr>
            <a:fld id="{4FA64552-1074-4F7F-BD6B-34B6DCFF69C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p>
          <a:p>
            <a:pPr lvl="1"/>
            <a:r>
              <a:rPr lang="zh-CN" altLang="en-US" noProof="1" smtClean="0"/>
              <a:t>二级</a:t>
            </a:r>
          </a:p>
          <a:p>
            <a:pPr lvl="2"/>
            <a:r>
              <a:rPr lang="zh-CN" altLang="en-US" noProof="1" smtClean="0"/>
              <a:t>三级</a:t>
            </a:r>
          </a:p>
          <a:p>
            <a:pPr lvl="3"/>
            <a:r>
              <a:rPr lang="zh-CN" altLang="en-US" noProof="1" smtClean="0"/>
              <a:t>四级</a:t>
            </a:r>
          </a:p>
          <a:p>
            <a:pPr lvl="4"/>
            <a:r>
              <a:rPr lang="zh-CN" altLang="en-US" noProof="1" smtClean="0"/>
              <a:t>五级</a:t>
            </a:r>
            <a:endParaRPr lang="zh-CN" altLang="en-US" noProof="1"/>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321E556C-A623-4766-8641-560AC16A3573}"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幻灯片编号占位符 5"/>
          <p:cNvSpPr>
            <a:spLocks noGrp="1"/>
          </p:cNvSpPr>
          <p:nvPr>
            <p:ph type="sldNum" sz="quarter" idx="12"/>
          </p:nvPr>
        </p:nvSpPr>
        <p:spPr/>
        <p:txBody>
          <a:bodyPr/>
          <a:lstStyle>
            <a:lvl1pPr>
              <a:defRPr/>
            </a:lvl1pPr>
          </a:lstStyle>
          <a:p>
            <a:pPr>
              <a:defRPr/>
            </a:pPr>
            <a:fld id="{125EF54B-4A12-4B03-875B-A26BF3B62925}"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kumimoji="1" sz="1200">
                <a:solidFill>
                  <a:schemeClr val="tx1">
                    <a:tint val="75000"/>
                  </a:schemeClr>
                </a:solidFill>
                <a:latin typeface="+mn-lt"/>
                <a:ea typeface="+mn-ea"/>
              </a:defRPr>
            </a:lvl1pPr>
          </a:lstStyle>
          <a:p>
            <a:pPr>
              <a:defRPr/>
            </a:pPr>
            <a:endParaRPr lang="zh-CN" altLang="en-US"/>
          </a:p>
        </p:txBody>
      </p:sp>
      <p:sp>
        <p:nvSpPr>
          <p:cNvPr id="6" name="幻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noProof="1" dirty="0">
                <a:solidFill>
                  <a:srgbClr val="898989"/>
                </a:solidFill>
                <a:ea typeface="宋体" panose="02010600030101010101" pitchFamily="2" charset="-122"/>
                <a:cs typeface="+mn-ea"/>
              </a:defRPr>
            </a:lvl1pPr>
          </a:lstStyle>
          <a:p>
            <a:pPr>
              <a:defRPr/>
            </a:pPr>
            <a:fld id="{F38C6227-6FCD-48BD-AC3A-0640443C9C9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hf sldNum="0" hdr="0" ftr="0" dt="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defTabSz="457200"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defTabSz="457200"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wmf"/><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37" name="图片 54" descr="山底1.png"/>
          <p:cNvPicPr>
            <a:picLocks noChangeAspect="1"/>
          </p:cNvPicPr>
          <p:nvPr/>
        </p:nvPicPr>
        <p:blipFill>
          <a:blip r:embed="rId2"/>
          <a:srcRect/>
          <a:stretch>
            <a:fillRect/>
          </a:stretch>
        </p:blipFill>
        <p:spPr bwMode="auto">
          <a:xfrm>
            <a:off x="0" y="3506788"/>
            <a:ext cx="9144000" cy="3370262"/>
          </a:xfrm>
          <a:prstGeom prst="rect">
            <a:avLst/>
          </a:prstGeom>
          <a:noFill/>
          <a:ln w="9525">
            <a:noFill/>
            <a:miter lim="800000"/>
            <a:headEnd/>
            <a:tailEnd/>
          </a:ln>
        </p:spPr>
      </p:pic>
      <p:sp>
        <p:nvSpPr>
          <p:cNvPr id="14338" name="文本框 3"/>
          <p:cNvSpPr txBox="1">
            <a:spLocks noChangeArrowheads="1"/>
          </p:cNvSpPr>
          <p:nvPr/>
        </p:nvSpPr>
        <p:spPr bwMode="auto">
          <a:xfrm>
            <a:off x="7837488" y="4337050"/>
            <a:ext cx="677862" cy="1709738"/>
          </a:xfrm>
          <a:prstGeom prst="rect">
            <a:avLst/>
          </a:prstGeom>
          <a:solidFill>
            <a:srgbClr val="FFFF00"/>
          </a:solidFill>
          <a:ln w="9525">
            <a:noFill/>
            <a:miter lim="800000"/>
            <a:headEnd/>
            <a:tailEnd/>
          </a:ln>
        </p:spPr>
        <p:txBody>
          <a:bodyPr vert="eaVert" wrap="none">
            <a:spAutoFit/>
          </a:bodyPr>
          <a:lstStyle/>
          <a:p>
            <a:r>
              <a:rPr lang="zh-CN" altLang="en-US" sz="3200" b="1">
                <a:solidFill>
                  <a:srgbClr val="FF0000"/>
                </a:solidFill>
                <a:latin typeface="Hei"/>
              </a:rPr>
              <a:t>新闻特写</a:t>
            </a:r>
          </a:p>
        </p:txBody>
      </p:sp>
      <p:sp>
        <p:nvSpPr>
          <p:cNvPr id="21" name="Text Box 2"/>
          <p:cNvSpPr txBox="1">
            <a:spLocks noChangeArrowheads="1"/>
          </p:cNvSpPr>
          <p:nvPr/>
        </p:nvSpPr>
        <p:spPr bwMode="auto">
          <a:xfrm>
            <a:off x="3000375" y="692150"/>
            <a:ext cx="4837113" cy="1016000"/>
          </a:xfrm>
          <a:prstGeom prst="rect">
            <a:avLst/>
          </a:prstGeom>
          <a:noFill/>
          <a:ln>
            <a:noFill/>
          </a:ln>
          <a:effectLst/>
        </p:spPr>
        <p:txBody>
          <a:bodyPr>
            <a:spAutoFit/>
          </a:bodyPr>
          <a:lstStyle>
            <a:lvl1pPr/>
            <a:lvl2pPr/>
            <a:lvl3pPr/>
            <a:lvl4pPr/>
            <a:lvl5pPr/>
            <a:lvl6pPr/>
            <a:lvl7pPr/>
            <a:lvl8pPr/>
            <a:lvl9pPr/>
          </a:lstStyle>
          <a:p>
            <a:pPr fontAlgn="auto">
              <a:spcBef>
                <a:spcPct val="50000"/>
              </a:spcBef>
              <a:spcAft>
                <a:spcPts val="0"/>
              </a:spcAft>
              <a:defRPr/>
            </a:pPr>
            <a:r>
              <a:rPr lang="zh-CN" altLang="en-US" sz="6000" b="1" dirty="0">
                <a:solidFill>
                  <a:srgbClr val="CC0000"/>
                </a:solidFill>
                <a:latin typeface="+mn-lt"/>
                <a:ea typeface="黑体" panose="02010609060101010101" pitchFamily="49" charset="-122"/>
                <a:cs typeface="黑体" panose="02010609060101010101" pitchFamily="49" charset="-122"/>
              </a:rPr>
              <a:t>一着惊海天 </a:t>
            </a:r>
          </a:p>
        </p:txBody>
      </p:sp>
      <p:sp>
        <p:nvSpPr>
          <p:cNvPr id="22" name="圆角矩形 21"/>
          <p:cNvSpPr/>
          <p:nvPr/>
        </p:nvSpPr>
        <p:spPr>
          <a:xfrm>
            <a:off x="958850" y="1708150"/>
            <a:ext cx="7226300" cy="134938"/>
          </a:xfrm>
          <a:prstGeom prst="round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077" name="AutoShape 11"/>
          <p:cNvSpPr/>
          <p:nvPr/>
        </p:nvSpPr>
        <p:spPr>
          <a:xfrm>
            <a:off x="1708150" y="642938"/>
            <a:ext cx="1182688" cy="1181100"/>
          </a:xfrm>
          <a:prstGeom prst="diamond">
            <a:avLst/>
          </a:prstGeom>
          <a:solidFill>
            <a:srgbClr val="800000"/>
          </a:solidFill>
          <a:ln w="38100" cap="flat" cmpd="sng">
            <a:solidFill>
              <a:schemeClr val="bg1"/>
            </a:solidFill>
            <a:prstDash val="solid"/>
            <a:miter/>
            <a:headEnd type="none" w="med" len="med"/>
            <a:tailEnd type="none" w="med" len="med"/>
          </a:ln>
          <a:effectLst>
            <a:outerShdw sy="50000" rotWithShape="0">
              <a:srgbClr val="808080">
                <a:alpha val="50000"/>
              </a:srgbClr>
            </a:outerShdw>
          </a:effectLst>
        </p:spPr>
        <p:txBody>
          <a:bodyPr wrap="none" anchor="ctr"/>
          <a:lstStyle/>
          <a:p>
            <a:pPr algn="ctr" eaLnBrk="0" hangingPunct="0">
              <a:defRPr/>
            </a:pPr>
            <a:endParaRPr lang="en-US" altLang="ko-KR" sz="2800" b="1" dirty="0">
              <a:solidFill>
                <a:srgbClr val="FFFFFF"/>
              </a:solidFill>
              <a:ea typeface="Gulim" pitchFamily="34" charset="-127"/>
            </a:endParaRPr>
          </a:p>
        </p:txBody>
      </p:sp>
      <p:sp>
        <p:nvSpPr>
          <p:cNvPr id="14342" name="文本框 49"/>
          <p:cNvSpPr txBox="1">
            <a:spLocks noChangeArrowheads="1"/>
          </p:cNvSpPr>
          <p:nvPr/>
        </p:nvSpPr>
        <p:spPr bwMode="auto">
          <a:xfrm>
            <a:off x="1951038" y="612775"/>
            <a:ext cx="611187" cy="1108075"/>
          </a:xfrm>
          <a:prstGeom prst="rect">
            <a:avLst/>
          </a:prstGeom>
          <a:noFill/>
          <a:ln w="9525">
            <a:noFill/>
            <a:miter lim="800000"/>
            <a:headEnd/>
            <a:tailEnd/>
          </a:ln>
        </p:spPr>
        <p:txBody>
          <a:bodyPr wrap="none">
            <a:spAutoFit/>
          </a:bodyPr>
          <a:lstStyle/>
          <a:p>
            <a:r>
              <a:rPr lang="en-US" altLang="zh-CN" sz="6600" b="1">
                <a:solidFill>
                  <a:schemeClr val="bg1"/>
                </a:solidFill>
                <a:latin typeface="方正大黑简体"/>
                <a:ea typeface="方正大黑简体"/>
                <a:cs typeface="方正大黑简体"/>
              </a:rPr>
              <a:t>4</a:t>
            </a:r>
            <a:endParaRPr lang="zh-CN" altLang="en-US" sz="6600" b="1">
              <a:solidFill>
                <a:schemeClr val="bg1"/>
              </a:solidFill>
              <a:latin typeface="方正大黑简体"/>
              <a:ea typeface="方正大黑简体"/>
              <a:cs typeface="方正大黑简体"/>
            </a:endParaRPr>
          </a:p>
        </p:txBody>
      </p:sp>
      <p:pic>
        <p:nvPicPr>
          <p:cNvPr id="14343"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4344" name="AutoShape 18" descr="http://img3.imgtn.bdimg.com/it/u=287956326,2076146697&amp;fm=21&amp;gp=0.jpg"/>
          <p:cNvSpPr>
            <a:spLocks noChangeAspect="1"/>
          </p:cNvSpPr>
          <p:nvPr/>
        </p:nvSpPr>
        <p:spPr bwMode="auto">
          <a:xfrm>
            <a:off x="144463" y="-144463"/>
            <a:ext cx="304800" cy="304801"/>
          </a:xfrm>
          <a:prstGeom prst="rect">
            <a:avLst/>
          </a:prstGeom>
          <a:noFill/>
          <a:ln w="9525">
            <a:noFill/>
            <a:miter lim="800000"/>
            <a:headEnd/>
            <a:tailEnd/>
          </a:ln>
        </p:spPr>
        <p:txBody>
          <a:bodyPr/>
          <a:lstStyle/>
          <a:p>
            <a:endParaRPr lang="zh-CN" altLang="en-US"/>
          </a:p>
        </p:txBody>
      </p:sp>
      <p:sp>
        <p:nvSpPr>
          <p:cNvPr id="14345" name="AutoShape 20" descr="http://img3.imgtn.bdimg.com/it/u=287956326,2076146697&amp;fm=21&amp;gp=0.jpg"/>
          <p:cNvSpPr>
            <a:spLocks noChangeAspect="1"/>
          </p:cNvSpPr>
          <p:nvPr/>
        </p:nvSpPr>
        <p:spPr bwMode="auto">
          <a:xfrm>
            <a:off x="144463" y="-144463"/>
            <a:ext cx="304800" cy="304801"/>
          </a:xfrm>
          <a:prstGeom prst="rect">
            <a:avLst/>
          </a:prstGeom>
          <a:noFill/>
          <a:ln w="9525">
            <a:noFill/>
            <a:miter lim="800000"/>
            <a:headEnd/>
            <a:tailEnd/>
          </a:ln>
        </p:spPr>
        <p:txBody>
          <a:bodyPr/>
          <a:lstStyle/>
          <a:p>
            <a:endParaRPr lang="zh-CN" altLang="en-US"/>
          </a:p>
        </p:txBody>
      </p:sp>
      <p:pic>
        <p:nvPicPr>
          <p:cNvPr id="14346" name="图片 5" descr="IMG_256"/>
          <p:cNvPicPr>
            <a:picLocks noChangeAspect="1"/>
          </p:cNvPicPr>
          <p:nvPr/>
        </p:nvPicPr>
        <p:blipFill>
          <a:blip r:embed="rId4"/>
          <a:srcRect/>
          <a:stretch>
            <a:fillRect/>
          </a:stretch>
        </p:blipFill>
        <p:spPr bwMode="auto">
          <a:xfrm>
            <a:off x="1263650" y="2011363"/>
            <a:ext cx="6419850" cy="4111625"/>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577"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4578"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24579"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24580"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sp>
        <p:nvSpPr>
          <p:cNvPr id="21" name="矩形 20"/>
          <p:cNvSpPr/>
          <p:nvPr/>
        </p:nvSpPr>
        <p:spPr>
          <a:xfrm>
            <a:off x="7239000" y="1477963"/>
            <a:ext cx="16510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200025" y="1117600"/>
            <a:ext cx="8562975" cy="5029200"/>
          </a:xfrm>
          <a:prstGeom prst="rect">
            <a:avLst/>
          </a:prstGeom>
        </p:spPr>
        <p:txBody>
          <a:bodyPr>
            <a:spAutoFit/>
          </a:bodyPr>
          <a:lstStyle/>
          <a:p>
            <a:pPr>
              <a:lnSpc>
                <a:spcPct val="150000"/>
              </a:lnSpc>
              <a:defRPr/>
            </a:pPr>
            <a:r>
              <a:rPr lang="zh-CN" altLang="en-US" sz="2400" b="1" dirty="0">
                <a:latin typeface="+mn-ea"/>
                <a:ea typeface="+mn-ea"/>
              </a:rPr>
              <a:t>     </a:t>
            </a:r>
            <a:r>
              <a:rPr lang="zh-CN" altLang="en-US" sz="3600" b="1" dirty="0">
                <a:latin typeface="+mn-ea"/>
                <a:ea typeface="+mn-ea"/>
              </a:rPr>
              <a:t>舰载机是航母编队实施舰队防空、抵近威慑、纵深打击和战场控制任务的核心装备，如果把航母编队比作一名武士，舰载战斗机就是武士手中的那把利剑，因此中国首艘航母“辽宁舰”于</a:t>
            </a:r>
            <a:r>
              <a:rPr lang="en-US" altLang="zh-CN" sz="3600" b="1" dirty="0">
                <a:latin typeface="+mn-ea"/>
                <a:ea typeface="+mn-ea"/>
              </a:rPr>
              <a:t>2012</a:t>
            </a:r>
            <a:r>
              <a:rPr lang="zh-CN" altLang="en-US" sz="3600" b="1" dirty="0">
                <a:latin typeface="+mn-ea"/>
                <a:ea typeface="+mn-ea"/>
              </a:rPr>
              <a:t>年</a:t>
            </a:r>
            <a:r>
              <a:rPr lang="en-US" altLang="zh-CN" sz="3600" b="1" dirty="0">
                <a:latin typeface="+mn-ea"/>
                <a:ea typeface="+mn-ea"/>
              </a:rPr>
              <a:t>11</a:t>
            </a:r>
            <a:r>
              <a:rPr lang="zh-CN" altLang="en-US" sz="3600" b="1" dirty="0">
                <a:latin typeface="+mn-ea"/>
                <a:ea typeface="+mn-ea"/>
              </a:rPr>
              <a:t>月</a:t>
            </a:r>
            <a:r>
              <a:rPr lang="en-US" altLang="zh-CN" sz="3600" b="1" dirty="0">
                <a:latin typeface="+mn-ea"/>
                <a:ea typeface="+mn-ea"/>
              </a:rPr>
              <a:t>23</a:t>
            </a:r>
            <a:r>
              <a:rPr lang="zh-CN" altLang="en-US" sz="3600" b="1" dirty="0">
                <a:latin typeface="+mn-ea"/>
                <a:ea typeface="+mn-ea"/>
              </a:rPr>
              <a:t>日正式进行了着舰试飞。</a:t>
            </a:r>
          </a:p>
        </p:txBody>
      </p:sp>
      <p:sp>
        <p:nvSpPr>
          <p:cNvPr id="3" name="文本框 2"/>
          <p:cNvSpPr txBox="1">
            <a:spLocks noChangeArrowheads="1"/>
          </p:cNvSpPr>
          <p:nvPr/>
        </p:nvSpPr>
        <p:spPr bwMode="auto">
          <a:xfrm>
            <a:off x="-7938" y="12700"/>
            <a:ext cx="7246938" cy="762000"/>
          </a:xfrm>
          <a:prstGeom prst="rect">
            <a:avLst/>
          </a:prstGeom>
          <a:noFill/>
          <a:ln w="9525">
            <a:noFill/>
            <a:miter lim="800000"/>
            <a:headEnd/>
            <a:tailEnd/>
          </a:ln>
        </p:spPr>
        <p:txBody>
          <a:bodyPr>
            <a:spAutoFit/>
          </a:bodyPr>
          <a:lstStyle/>
          <a:p>
            <a:r>
              <a:rPr lang="zh-CN" altLang="en-US" sz="4400" b="1">
                <a:solidFill>
                  <a:srgbClr val="FF0000"/>
                </a:solidFill>
              </a:rPr>
              <a:t>背景介绍</a:t>
            </a:r>
          </a:p>
        </p:txBody>
      </p:sp>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1" name="图片 3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5602" name="Picture 21"/>
          <p:cNvPicPr>
            <a:picLocks noChangeAspect="1"/>
          </p:cNvPicPr>
          <p:nvPr/>
        </p:nvPicPr>
        <p:blipFill>
          <a:blip r:embed="rId3"/>
          <a:srcRect/>
          <a:stretch>
            <a:fillRect/>
          </a:stretch>
        </p:blipFill>
        <p:spPr bwMode="auto">
          <a:xfrm>
            <a:off x="7932738" y="6230938"/>
            <a:ext cx="1219200" cy="673100"/>
          </a:xfrm>
          <a:prstGeom prst="rect">
            <a:avLst/>
          </a:prstGeom>
          <a:noFill/>
          <a:ln w="9525">
            <a:noFill/>
            <a:miter lim="800000"/>
            <a:headEnd/>
            <a:tailEnd/>
          </a:ln>
        </p:spPr>
      </p:pic>
      <p:pic>
        <p:nvPicPr>
          <p:cNvPr id="25603" name="Picture 6" descr="BS00554_"/>
          <p:cNvPicPr>
            <a:picLocks noChangeAspect="1"/>
          </p:cNvPicPr>
          <p:nvPr/>
        </p:nvPicPr>
        <p:blipFill>
          <a:blip r:embed="rId4"/>
          <a:srcRect/>
          <a:stretch>
            <a:fillRect/>
          </a:stretch>
        </p:blipFill>
        <p:spPr bwMode="auto">
          <a:xfrm>
            <a:off x="2995613" y="1801813"/>
            <a:ext cx="503237" cy="439737"/>
          </a:xfrm>
          <a:prstGeom prst="rect">
            <a:avLst/>
          </a:prstGeom>
          <a:noFill/>
          <a:ln w="9525">
            <a:noFill/>
            <a:miter lim="800000"/>
            <a:headEnd/>
            <a:tailEnd/>
          </a:ln>
        </p:spPr>
      </p:pic>
      <p:grpSp>
        <p:nvGrpSpPr>
          <p:cNvPr id="25604" name="组 53"/>
          <p:cNvGrpSpPr>
            <a:grpSpLocks/>
          </p:cNvGrpSpPr>
          <p:nvPr/>
        </p:nvGrpSpPr>
        <p:grpSpPr bwMode="auto">
          <a:xfrm>
            <a:off x="376238" y="896143"/>
            <a:ext cx="5014912" cy="639763"/>
            <a:chOff x="4701070" y="1806066"/>
            <a:chExt cx="3123216" cy="640205"/>
          </a:xfrm>
        </p:grpSpPr>
        <p:sp>
          <p:nvSpPr>
            <p:cNvPr id="55" name="圆角矩形 54"/>
            <p:cNvSpPr/>
            <p:nvPr/>
          </p:nvSpPr>
          <p:spPr>
            <a:xfrm>
              <a:off x="5199361" y="1806066"/>
              <a:ext cx="1897262" cy="449573"/>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b="1">
                <a:latin typeface="+mn-ea"/>
              </a:endParaRPr>
            </a:p>
          </p:txBody>
        </p:sp>
        <p:sp>
          <p:nvSpPr>
            <p:cNvPr id="56" name="椭圆 55"/>
            <p:cNvSpPr/>
            <p:nvPr/>
          </p:nvSpPr>
          <p:spPr>
            <a:xfrm>
              <a:off x="4734685" y="1806066"/>
              <a:ext cx="461710" cy="462282"/>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b="1">
                <a:latin typeface="+mn-ea"/>
              </a:endParaRPr>
            </a:p>
          </p:txBody>
        </p:sp>
        <p:sp>
          <p:nvSpPr>
            <p:cNvPr id="25618" name="文本框 56"/>
            <p:cNvSpPr txBox="1">
              <a:spLocks noChangeArrowheads="1"/>
            </p:cNvSpPr>
            <p:nvPr/>
          </p:nvSpPr>
          <p:spPr bwMode="auto">
            <a:xfrm>
              <a:off x="4701070" y="1806066"/>
              <a:ext cx="3123216" cy="640205"/>
            </a:xfrm>
            <a:prstGeom prst="rect">
              <a:avLst/>
            </a:prstGeom>
            <a:noFill/>
            <a:ln w="9525">
              <a:noFill/>
              <a:miter lim="800000"/>
              <a:headEnd/>
              <a:tailEnd/>
            </a:ln>
          </p:spPr>
          <p:txBody>
            <a:bodyPr>
              <a:spAutoFit/>
            </a:bodyPr>
            <a:lstStyle/>
            <a:p>
              <a:r>
                <a:rPr lang="zh-CN" altLang="en-US" sz="3600" b="1">
                  <a:latin typeface="黑体" pitchFamily="2" charset="-122"/>
                  <a:ea typeface="黑体" pitchFamily="2" charset="-122"/>
                </a:rPr>
                <a:t>一</a:t>
              </a:r>
              <a:r>
                <a:rPr lang="en-US" altLang="zh-CN" sz="3600" b="1">
                  <a:latin typeface="黑体" pitchFamily="2" charset="-122"/>
                  <a:ea typeface="黑体" pitchFamily="2" charset="-122"/>
                </a:rPr>
                <a:t>  </a:t>
              </a:r>
              <a:r>
                <a:rPr lang="zh-CN" altLang="en-US" sz="3600" b="1">
                  <a:latin typeface="黑体" pitchFamily="2" charset="-122"/>
                  <a:ea typeface="黑体" pitchFamily="2" charset="-122"/>
                </a:rPr>
                <a:t>读一读字音</a:t>
              </a:r>
            </a:p>
          </p:txBody>
        </p:sp>
      </p:grpSp>
      <p:sp>
        <p:nvSpPr>
          <p:cNvPr id="28" name="矩形 27"/>
          <p:cNvSpPr/>
          <p:nvPr/>
        </p:nvSpPr>
        <p:spPr>
          <a:xfrm>
            <a:off x="7013575" y="1504950"/>
            <a:ext cx="1930400" cy="350838"/>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1" name="矩形 30"/>
          <p:cNvSpPr/>
          <p:nvPr/>
        </p:nvSpPr>
        <p:spPr>
          <a:xfrm>
            <a:off x="1328057" y="2785383"/>
            <a:ext cx="806450" cy="460375"/>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zhuó</a:t>
            </a:r>
            <a:endParaRPr lang="zh-CN" altLang="en-US" sz="2400" b="1" dirty="0">
              <a:latin typeface="+mn-ea"/>
              <a:ea typeface="+mn-ea"/>
            </a:endParaRPr>
          </a:p>
        </p:txBody>
      </p:sp>
      <p:sp>
        <p:nvSpPr>
          <p:cNvPr id="32" name="矩形 31"/>
          <p:cNvSpPr/>
          <p:nvPr/>
        </p:nvSpPr>
        <p:spPr>
          <a:xfrm>
            <a:off x="4207329" y="2754313"/>
            <a:ext cx="650875"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lǐn</a:t>
            </a:r>
            <a:endParaRPr lang="zh-CN" altLang="en-US" sz="2400" b="1" dirty="0">
              <a:latin typeface="+mn-ea"/>
              <a:ea typeface="+mn-ea"/>
            </a:endParaRPr>
          </a:p>
        </p:txBody>
      </p:sp>
      <p:sp>
        <p:nvSpPr>
          <p:cNvPr id="33" name="矩形 32"/>
          <p:cNvSpPr/>
          <p:nvPr/>
        </p:nvSpPr>
        <p:spPr>
          <a:xfrm>
            <a:off x="7420201" y="2860109"/>
            <a:ext cx="495300"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qì</a:t>
            </a:r>
            <a:endParaRPr lang="zh-CN" altLang="en-US" sz="2400" b="1" dirty="0">
              <a:latin typeface="+mn-ea"/>
              <a:ea typeface="+mn-ea"/>
            </a:endParaRPr>
          </a:p>
        </p:txBody>
      </p:sp>
      <p:sp>
        <p:nvSpPr>
          <p:cNvPr id="36" name="矩形 35"/>
          <p:cNvSpPr/>
          <p:nvPr/>
        </p:nvSpPr>
        <p:spPr>
          <a:xfrm>
            <a:off x="1483632" y="4233294"/>
            <a:ext cx="650875" cy="461963"/>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dān</a:t>
            </a:r>
            <a:endParaRPr lang="zh-CN" altLang="en-US" sz="2400" b="1" dirty="0">
              <a:latin typeface="+mn-ea"/>
              <a:ea typeface="+mn-ea"/>
            </a:endParaRPr>
          </a:p>
        </p:txBody>
      </p:sp>
      <p:sp>
        <p:nvSpPr>
          <p:cNvPr id="37" name="矩形 36"/>
          <p:cNvSpPr/>
          <p:nvPr/>
        </p:nvSpPr>
        <p:spPr>
          <a:xfrm>
            <a:off x="4222750" y="4021137"/>
            <a:ext cx="876300" cy="460375"/>
          </a:xfrm>
          <a:prstGeom prst="rect">
            <a:avLst/>
          </a:prstGeom>
        </p:spPr>
        <p:txBody>
          <a:bodyPr>
            <a:spAutoFit/>
          </a:bodyPr>
          <a:lstStyle/>
          <a:p>
            <a:pPr>
              <a:defRPr/>
            </a:pPr>
            <a:r>
              <a:rPr lang="en-US" altLang="zh-CN" sz="2400" b="1" dirty="0" err="1">
                <a:solidFill>
                  <a:srgbClr val="FF0000"/>
                </a:solidFill>
                <a:latin typeface="+mn-ea"/>
                <a:ea typeface="+mn-ea"/>
                <a:cs typeface="宋体" panose="02010600030101010101" pitchFamily="2" charset="-122"/>
              </a:rPr>
              <a:t>juān</a:t>
            </a:r>
            <a:endParaRPr lang="zh-CN" altLang="en-US" sz="2400" b="1" dirty="0">
              <a:latin typeface="+mn-ea"/>
              <a:ea typeface="+mn-ea"/>
            </a:endParaRPr>
          </a:p>
        </p:txBody>
      </p:sp>
      <p:sp>
        <p:nvSpPr>
          <p:cNvPr id="38" name="矩形 37"/>
          <p:cNvSpPr/>
          <p:nvPr/>
        </p:nvSpPr>
        <p:spPr>
          <a:xfrm>
            <a:off x="7094764" y="4069329"/>
            <a:ext cx="650875" cy="460375"/>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wéi</a:t>
            </a:r>
            <a:endParaRPr lang="zh-CN" altLang="en-US" sz="2400" b="1" dirty="0">
              <a:latin typeface="+mn-ea"/>
              <a:ea typeface="+mn-ea"/>
            </a:endParaRPr>
          </a:p>
        </p:txBody>
      </p:sp>
      <p:sp>
        <p:nvSpPr>
          <p:cNvPr id="39" name="矩形 38"/>
          <p:cNvSpPr/>
          <p:nvPr/>
        </p:nvSpPr>
        <p:spPr>
          <a:xfrm>
            <a:off x="1197202" y="5507152"/>
            <a:ext cx="806450" cy="461962"/>
          </a:xfrm>
          <a:prstGeom prst="rect">
            <a:avLst/>
          </a:prstGeom>
        </p:spPr>
        <p:txBody>
          <a:bodyPr wrap="none">
            <a:spAutoFit/>
          </a:bodyPr>
          <a:lstStyle/>
          <a:p>
            <a:pPr>
              <a:defRPr/>
            </a:pPr>
            <a:r>
              <a:rPr lang="en-US" altLang="zh-CN" sz="2400" b="1" dirty="0" err="1">
                <a:solidFill>
                  <a:srgbClr val="FF0000"/>
                </a:solidFill>
                <a:latin typeface="+mn-ea"/>
                <a:ea typeface="+mn-ea"/>
                <a:cs typeface="宋体" panose="02010600030101010101" pitchFamily="2" charset="-122"/>
              </a:rPr>
              <a:t>xián</a:t>
            </a:r>
            <a:endParaRPr lang="zh-CN" altLang="en-US" sz="2400" b="1" dirty="0">
              <a:latin typeface="+mn-ea"/>
              <a:ea typeface="+mn-ea"/>
            </a:endParaRPr>
          </a:p>
        </p:txBody>
      </p:sp>
      <p:sp>
        <p:nvSpPr>
          <p:cNvPr id="40" name="矩形 39"/>
          <p:cNvSpPr/>
          <p:nvPr/>
        </p:nvSpPr>
        <p:spPr>
          <a:xfrm>
            <a:off x="293574" y="547587"/>
            <a:ext cx="8478383" cy="6001643"/>
          </a:xfrm>
          <a:prstGeom prst="rect">
            <a:avLst/>
          </a:prstGeom>
        </p:spPr>
        <p:txBody>
          <a:bodyPr wrap="square">
            <a:spAutoFit/>
          </a:bodyPr>
          <a:lstStyle/>
          <a:p>
            <a:pPr lvl="1" eaLnBrk="0" hangingPunct="0">
              <a:lnSpc>
                <a:spcPct val="300000"/>
              </a:lnSpc>
            </a:pPr>
            <a:endParaRPr lang="en-US" altLang="zh-CN" sz="3200" b="1" u="sng" dirty="0" smtClean="0">
              <a:solidFill>
                <a:schemeClr val="tx2"/>
              </a:solidFill>
              <a:latin typeface="宋体" charset="-122"/>
            </a:endParaRPr>
          </a:p>
          <a:p>
            <a:pPr lvl="1" eaLnBrk="0" hangingPunct="0">
              <a:lnSpc>
                <a:spcPct val="300000"/>
              </a:lnSpc>
            </a:pPr>
            <a:r>
              <a:rPr lang="zh-CN" altLang="en-US" sz="3200" b="1" u="sng" dirty="0" smtClean="0">
                <a:solidFill>
                  <a:schemeClr val="tx2"/>
                </a:solidFill>
                <a:latin typeface="宋体" charset="-122"/>
              </a:rPr>
              <a:t>着</a:t>
            </a:r>
            <a:r>
              <a:rPr lang="en-US" altLang="zh-CN" sz="3200" b="1" u="sng" dirty="0">
                <a:solidFill>
                  <a:srgbClr val="0C9337"/>
                </a:solidFill>
                <a:latin typeface="宋体" charset="-122"/>
              </a:rPr>
              <a:t>(</a:t>
            </a:r>
            <a:r>
              <a:rPr lang="zh-CN" altLang="en-US" sz="3200" b="1" dirty="0">
                <a:latin typeface="宋体" charset="-122"/>
              </a:rPr>
              <a:t>   ）陆  </a:t>
            </a:r>
            <a:r>
              <a:rPr lang="zh-CN" altLang="en-US" sz="3200" b="1" u="sng" dirty="0">
                <a:latin typeface="宋体" charset="-122"/>
              </a:rPr>
              <a:t>凛</a:t>
            </a:r>
            <a:r>
              <a:rPr lang="zh-CN" altLang="en-US" sz="3200" b="1" dirty="0">
                <a:latin typeface="宋体" charset="-122"/>
              </a:rPr>
              <a:t>（   ）冽   </a:t>
            </a:r>
            <a:r>
              <a:rPr lang="zh-CN" altLang="en-US" sz="3200" b="1" u="sng" dirty="0">
                <a:latin typeface="宋体" charset="-122"/>
              </a:rPr>
              <a:t>默</a:t>
            </a:r>
            <a:r>
              <a:rPr lang="zh-CN" altLang="en-US" sz="3200" b="1" dirty="0">
                <a:latin typeface="宋体" charset="-122"/>
              </a:rPr>
              <a:t>契（   ）</a:t>
            </a:r>
            <a:endParaRPr lang="en-US" altLang="zh-CN" sz="3200" b="1" dirty="0">
              <a:latin typeface="宋体" charset="-122"/>
            </a:endParaRPr>
          </a:p>
          <a:p>
            <a:pPr eaLnBrk="0" hangingPunct="0">
              <a:lnSpc>
                <a:spcPct val="300000"/>
              </a:lnSpc>
            </a:pPr>
            <a:r>
              <a:rPr lang="zh-CN" altLang="en-US" sz="3200" b="1" u="sng" dirty="0">
                <a:latin typeface="宋体" charset="-122"/>
              </a:rPr>
              <a:t>殚</a:t>
            </a:r>
            <a:r>
              <a:rPr lang="zh-CN" altLang="en-US" sz="3200" b="1" dirty="0">
                <a:latin typeface="宋体" charset="-122"/>
              </a:rPr>
              <a:t>（   ）精竭虑  </a:t>
            </a:r>
            <a:r>
              <a:rPr lang="zh-CN" altLang="en-US" sz="3200" b="1" u="sng" dirty="0">
                <a:latin typeface="宋体" charset="-122"/>
              </a:rPr>
              <a:t>镌</a:t>
            </a:r>
            <a:r>
              <a:rPr lang="zh-CN" altLang="en-US" sz="3200" b="1" dirty="0">
                <a:latin typeface="宋体" charset="-122"/>
              </a:rPr>
              <a:t>（   ）刻 </a:t>
            </a:r>
            <a:r>
              <a:rPr lang="zh-CN" altLang="en-US" sz="3200" b="1" u="sng" dirty="0">
                <a:latin typeface="宋体" charset="-122"/>
              </a:rPr>
              <a:t>桅</a:t>
            </a:r>
            <a:r>
              <a:rPr lang="zh-CN" altLang="en-US" sz="3200" b="1" dirty="0">
                <a:latin typeface="宋体" charset="-122"/>
              </a:rPr>
              <a:t>（   ）杆</a:t>
            </a:r>
          </a:p>
          <a:p>
            <a:pPr eaLnBrk="0" hangingPunct="0">
              <a:lnSpc>
                <a:spcPct val="300000"/>
              </a:lnSpc>
            </a:pPr>
            <a:r>
              <a:rPr lang="zh-CN" altLang="en-US" sz="3200" b="1" u="sng" dirty="0">
                <a:latin typeface="宋体" charset="-122"/>
              </a:rPr>
              <a:t>娴</a:t>
            </a:r>
            <a:r>
              <a:rPr lang="zh-CN" altLang="en-US" sz="3200" b="1" dirty="0">
                <a:latin typeface="宋体" charset="-122"/>
              </a:rPr>
              <a:t>（   ）熟   </a:t>
            </a:r>
            <a:r>
              <a:rPr lang="zh-CN" altLang="en-US" sz="3200" b="1" dirty="0">
                <a:latin typeface="宋体" charset="-122"/>
                <a:sym typeface="+mn-ea"/>
              </a:rPr>
              <a:t>浩</a:t>
            </a:r>
            <a:r>
              <a:rPr lang="en-US" altLang="zh-CN" sz="3200" b="1" u="sng" dirty="0" err="1">
                <a:solidFill>
                  <a:srgbClr val="008000"/>
                </a:solidFill>
                <a:latin typeface="宋体" charset="-122"/>
                <a:sym typeface="+mn-ea"/>
              </a:rPr>
              <a:t>hàn</a:t>
            </a:r>
            <a:r>
              <a:rPr lang="zh-CN" altLang="en-US" sz="3200" b="1" dirty="0">
                <a:latin typeface="宋体" charset="-122"/>
                <a:sym typeface="+mn-ea"/>
              </a:rPr>
              <a:t>（    ）</a:t>
            </a:r>
            <a:endParaRPr lang="zh-CN" altLang="en-US" sz="3200" b="1" dirty="0">
              <a:latin typeface="宋体" charset="-122"/>
            </a:endParaRPr>
          </a:p>
        </p:txBody>
      </p:sp>
      <p:pic>
        <p:nvPicPr>
          <p:cNvPr id="25614" name="Picture 10" descr="D:\我的文档\Tencent Files\923213587\FileRecv\预习反馈.gif"/>
          <p:cNvPicPr>
            <a:picLocks noChangeAspect="1"/>
          </p:cNvPicPr>
          <p:nvPr/>
        </p:nvPicPr>
        <p:blipFill>
          <a:blip r:embed="rId5"/>
          <a:srcRect/>
          <a:stretch>
            <a:fillRect/>
          </a:stretch>
        </p:blipFill>
        <p:spPr bwMode="auto">
          <a:xfrm>
            <a:off x="606425" y="80963"/>
            <a:ext cx="2573338" cy="600075"/>
          </a:xfrm>
          <a:prstGeom prst="rect">
            <a:avLst/>
          </a:prstGeom>
          <a:noFill/>
          <a:ln w="9525">
            <a:noFill/>
            <a:miter lim="800000"/>
            <a:headEnd/>
            <a:tailEnd/>
          </a:ln>
        </p:spPr>
      </p:pic>
      <p:sp>
        <p:nvSpPr>
          <p:cNvPr id="25" name="矩形 24"/>
          <p:cNvSpPr/>
          <p:nvPr/>
        </p:nvSpPr>
        <p:spPr>
          <a:xfrm>
            <a:off x="5118893" y="5555569"/>
            <a:ext cx="544513" cy="523875"/>
          </a:xfrm>
          <a:prstGeom prst="rect">
            <a:avLst/>
          </a:prstGeom>
        </p:spPr>
        <p:txBody>
          <a:bodyPr wrap="none">
            <a:spAutoFit/>
          </a:bodyPr>
          <a:lstStyle/>
          <a:p>
            <a:pPr>
              <a:defRPr/>
            </a:pPr>
            <a:r>
              <a:rPr lang="zh-CN" altLang="en-US" sz="2800" b="1" dirty="0">
                <a:solidFill>
                  <a:srgbClr val="FF0000"/>
                </a:solidFill>
                <a:latin typeface="+mn-ea"/>
                <a:ea typeface="+mn-ea"/>
                <a:cs typeface="宋体" panose="02010600030101010101" pitchFamily="2" charset="-122"/>
              </a:rPr>
              <a:t>瀚</a:t>
            </a:r>
            <a:endParaRPr lang="zh-CN" altLang="en-US" sz="2800" dirty="0">
              <a:latin typeface="+mn-ea"/>
              <a:ea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ppt_x"/>
                                          </p:val>
                                        </p:tav>
                                        <p:tav tm="100000">
                                          <p:val>
                                            <p:strVal val="#ppt_x"/>
                                          </p:val>
                                        </p:tav>
                                      </p:tavLst>
                                    </p:anim>
                                    <p:anim calcmode="lin" valueType="num">
                                      <p:cBhvr additive="base">
                                        <p:cTn id="4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6" grpId="0"/>
      <p:bldP spid="37" grpId="0"/>
      <p:bldP spid="38" grpId="0"/>
      <p:bldP spid="39"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6625" name="图片 25" descr="山底5.png"/>
          <p:cNvPicPr>
            <a:picLocks noChangeAspect="1"/>
          </p:cNvPicPr>
          <p:nvPr/>
        </p:nvPicPr>
        <p:blipFill>
          <a:blip r:embed="rId2"/>
          <a:srcRect/>
          <a:stretch>
            <a:fillRect/>
          </a:stretch>
        </p:blipFill>
        <p:spPr bwMode="auto">
          <a:xfrm>
            <a:off x="7938" y="4751388"/>
            <a:ext cx="9144000" cy="2106612"/>
          </a:xfrm>
          <a:prstGeom prst="rect">
            <a:avLst/>
          </a:prstGeom>
          <a:noFill/>
          <a:ln w="9525">
            <a:noFill/>
            <a:miter lim="800000"/>
            <a:headEnd/>
            <a:tailEnd/>
          </a:ln>
        </p:spPr>
      </p:pic>
      <p:pic>
        <p:nvPicPr>
          <p:cNvPr id="26626"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pic>
        <p:nvPicPr>
          <p:cNvPr id="26627"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26628" name="Picture 6" descr="BS00554_"/>
          <p:cNvPicPr>
            <a:picLocks noChangeAspect="1"/>
          </p:cNvPicPr>
          <p:nvPr/>
        </p:nvPicPr>
        <p:blipFill>
          <a:blip r:embed="rId5"/>
          <a:srcRect/>
          <a:stretch>
            <a:fillRect/>
          </a:stretch>
        </p:blipFill>
        <p:spPr bwMode="auto">
          <a:xfrm>
            <a:off x="2995613" y="1598613"/>
            <a:ext cx="503237" cy="439737"/>
          </a:xfrm>
          <a:prstGeom prst="rect">
            <a:avLst/>
          </a:prstGeom>
          <a:noFill/>
          <a:ln w="9525">
            <a:noFill/>
            <a:miter lim="800000"/>
            <a:headEnd/>
            <a:tailEnd/>
          </a:ln>
        </p:spPr>
      </p:pic>
      <p:grpSp>
        <p:nvGrpSpPr>
          <p:cNvPr id="26629" name="组 23"/>
          <p:cNvGrpSpPr>
            <a:grpSpLocks/>
          </p:cNvGrpSpPr>
          <p:nvPr/>
        </p:nvGrpSpPr>
        <p:grpSpPr bwMode="auto">
          <a:xfrm>
            <a:off x="334963" y="1260475"/>
            <a:ext cx="2660650" cy="461963"/>
            <a:chOff x="4725454" y="1806066"/>
            <a:chExt cx="2660845" cy="462053"/>
          </a:xfrm>
        </p:grpSpPr>
        <p:sp>
          <p:nvSpPr>
            <p:cNvPr id="33" name="圆角矩形 32"/>
            <p:cNvSpPr/>
            <p:nvPr/>
          </p:nvSpPr>
          <p:spPr>
            <a:xfrm>
              <a:off x="5198564" y="1806066"/>
              <a:ext cx="1898789" cy="449351"/>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fontAlgn="auto">
                <a:spcBef>
                  <a:spcPts val="0"/>
                </a:spcBef>
                <a:spcAft>
                  <a:spcPts val="0"/>
                </a:spcAft>
                <a:defRPr/>
              </a:pPr>
              <a:endParaRPr kumimoji="1" lang="zh-CN" altLang="en-US"/>
            </a:p>
          </p:txBody>
        </p:sp>
        <p:sp>
          <p:nvSpPr>
            <p:cNvPr id="34" name="椭圆 33"/>
            <p:cNvSpPr/>
            <p:nvPr/>
          </p:nvSpPr>
          <p:spPr>
            <a:xfrm>
              <a:off x="4733392" y="1806066"/>
              <a:ext cx="461997" cy="462053"/>
            </a:xfrm>
            <a:prstGeom prst="ellipse">
              <a:avLst/>
            </a:prstGeom>
            <a:gradFill>
              <a:gsLst>
                <a:gs pos="0">
                  <a:srgbClr val="C3DD96"/>
                </a:gs>
                <a:gs pos="100000">
                  <a:schemeClr val="bg1"/>
                </a:gs>
              </a:gsLst>
            </a:gradFill>
            <a:ln>
              <a:solidFill>
                <a:schemeClr val="accent3"/>
              </a:solid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6637" name="文本框 34"/>
            <p:cNvSpPr txBox="1">
              <a:spLocks noChangeArrowheads="1"/>
            </p:cNvSpPr>
            <p:nvPr/>
          </p:nvSpPr>
          <p:spPr bwMode="auto">
            <a:xfrm>
              <a:off x="4725454" y="1806158"/>
              <a:ext cx="2660845" cy="457289"/>
            </a:xfrm>
            <a:prstGeom prst="rect">
              <a:avLst/>
            </a:prstGeom>
            <a:noFill/>
            <a:ln w="9525">
              <a:noFill/>
              <a:miter lim="800000"/>
              <a:headEnd/>
              <a:tailEnd/>
            </a:ln>
          </p:spPr>
          <p:txBody>
            <a:bodyPr>
              <a:spAutoFit/>
            </a:bodyPr>
            <a:lstStyle/>
            <a:p>
              <a:r>
                <a:rPr lang="zh-CN" altLang="en-US" sz="2400" b="1">
                  <a:latin typeface="黑体" pitchFamily="2" charset="-122"/>
                  <a:ea typeface="黑体" pitchFamily="2" charset="-122"/>
                </a:rPr>
                <a:t>二</a:t>
              </a:r>
              <a:r>
                <a:rPr lang="en-US" altLang="zh-CN" sz="2400" b="1">
                  <a:latin typeface="黑体" pitchFamily="2" charset="-122"/>
                  <a:ea typeface="黑体" pitchFamily="2" charset="-122"/>
                </a:rPr>
                <a:t>  </a:t>
              </a:r>
              <a:r>
                <a:rPr lang="zh-CN" altLang="en-US" sz="2400" b="1">
                  <a:latin typeface="黑体" pitchFamily="2" charset="-122"/>
                  <a:ea typeface="黑体" pitchFamily="2" charset="-122"/>
                </a:rPr>
                <a:t>记一记词义</a:t>
              </a:r>
            </a:p>
          </p:txBody>
        </p:sp>
      </p:grpSp>
      <p:sp>
        <p:nvSpPr>
          <p:cNvPr id="16" name="矩形 1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100013" y="1828800"/>
            <a:ext cx="8886825" cy="4756150"/>
          </a:xfrm>
          <a:prstGeom prst="rect">
            <a:avLst/>
          </a:prstGeom>
        </p:spPr>
        <p:txBody>
          <a:bodyPr>
            <a:spAutoFit/>
          </a:bodyPr>
          <a:lstStyle/>
          <a:p>
            <a:pPr>
              <a:lnSpc>
                <a:spcPct val="150000"/>
              </a:lnSpc>
              <a:defRPr/>
            </a:pPr>
            <a:r>
              <a:rPr lang="en-US" altLang="zh-CN" sz="3200" b="1" dirty="0">
                <a:solidFill>
                  <a:srgbClr val="FF0000"/>
                </a:solidFill>
                <a:latin typeface="+mn-ea"/>
                <a:ea typeface="+mn-ea"/>
              </a:rPr>
              <a:t>1</a:t>
            </a:r>
            <a:r>
              <a:rPr lang="zh-CN" altLang="en-US" sz="3200" b="1" dirty="0">
                <a:solidFill>
                  <a:srgbClr val="FF0000"/>
                </a:solidFill>
                <a:latin typeface="+mn-ea"/>
                <a:ea typeface="+mn-ea"/>
              </a:rPr>
              <a:t>．白手起家：</a:t>
            </a:r>
          </a:p>
          <a:p>
            <a:pPr>
              <a:lnSpc>
                <a:spcPct val="150000"/>
              </a:lnSpc>
              <a:defRPr/>
            </a:pPr>
            <a:r>
              <a:rPr lang="zh-CN" altLang="en-US" sz="2800" b="1" dirty="0">
                <a:latin typeface="+mn-ea"/>
                <a:ea typeface="+mn-ea"/>
              </a:rPr>
              <a:t>比喻原来没有基础或条件很差而创立起一番事业。</a:t>
            </a:r>
          </a:p>
          <a:p>
            <a:pPr>
              <a:lnSpc>
                <a:spcPct val="150000"/>
              </a:lnSpc>
              <a:defRPr/>
            </a:pPr>
            <a:r>
              <a:rPr lang="en-US" altLang="zh-CN" sz="3200" b="1" dirty="0">
                <a:solidFill>
                  <a:srgbClr val="FF0000"/>
                </a:solidFill>
                <a:latin typeface="+mn-ea"/>
                <a:ea typeface="+mn-ea"/>
              </a:rPr>
              <a:t>2</a:t>
            </a:r>
            <a:r>
              <a:rPr lang="zh-CN" altLang="en-US" sz="3200" b="1" dirty="0">
                <a:solidFill>
                  <a:srgbClr val="FF0000"/>
                </a:solidFill>
                <a:latin typeface="+mn-ea"/>
                <a:ea typeface="+mn-ea"/>
              </a:rPr>
              <a:t>．殚精竭虑：</a:t>
            </a:r>
          </a:p>
          <a:p>
            <a:pPr>
              <a:lnSpc>
                <a:spcPct val="150000"/>
              </a:lnSpc>
              <a:defRPr/>
            </a:pPr>
            <a:r>
              <a:rPr lang="zh-CN" altLang="en-US" sz="2800" b="1" dirty="0">
                <a:latin typeface="+mn-ea"/>
                <a:ea typeface="+mn-ea"/>
              </a:rPr>
              <a:t>用尽精力，费尽心思。</a:t>
            </a:r>
          </a:p>
          <a:p>
            <a:pPr>
              <a:lnSpc>
                <a:spcPct val="150000"/>
              </a:lnSpc>
              <a:defRPr/>
            </a:pPr>
            <a:r>
              <a:rPr lang="en-US" altLang="zh-CN" sz="2400" b="1" dirty="0">
                <a:solidFill>
                  <a:srgbClr val="FF0000"/>
                </a:solidFill>
                <a:latin typeface="+mn-ea"/>
                <a:ea typeface="+mn-ea"/>
              </a:rPr>
              <a:t>3</a:t>
            </a:r>
            <a:r>
              <a:rPr lang="zh-CN" altLang="en-US" sz="2800" b="1" dirty="0">
                <a:solidFill>
                  <a:srgbClr val="FF0000"/>
                </a:solidFill>
                <a:latin typeface="+mn-ea"/>
                <a:ea typeface="+mn-ea"/>
              </a:rPr>
              <a:t>．镌刻：</a:t>
            </a:r>
          </a:p>
          <a:p>
            <a:pPr>
              <a:lnSpc>
                <a:spcPct val="150000"/>
              </a:lnSpc>
              <a:defRPr/>
            </a:pPr>
            <a:r>
              <a:rPr lang="en-US" altLang="zh-CN" sz="2400" b="1" dirty="0">
                <a:solidFill>
                  <a:srgbClr val="FF0000"/>
                </a:solidFill>
                <a:latin typeface="+mn-ea"/>
                <a:ea typeface="+mn-ea"/>
              </a:rPr>
              <a:t>4</a:t>
            </a:r>
            <a:r>
              <a:rPr lang="zh-CN" altLang="en-US" sz="2400" b="1" dirty="0">
                <a:solidFill>
                  <a:srgbClr val="FF0000"/>
                </a:solidFill>
                <a:latin typeface="+mn-ea"/>
                <a:ea typeface="+mn-ea"/>
              </a:rPr>
              <a:t>．浩瀚：</a:t>
            </a:r>
            <a:r>
              <a:rPr lang="zh-CN" altLang="en-US" sz="2800" b="1" dirty="0">
                <a:latin typeface="+mn-ea"/>
                <a:ea typeface="+mn-ea"/>
              </a:rPr>
              <a:t>形容水势盛大，也形容广大或繁多。</a:t>
            </a:r>
          </a:p>
          <a:p>
            <a:pPr>
              <a:lnSpc>
                <a:spcPct val="150000"/>
              </a:lnSpc>
              <a:defRPr/>
            </a:pPr>
            <a:r>
              <a:rPr lang="en-US" altLang="zh-CN" sz="2200" b="1" dirty="0">
                <a:solidFill>
                  <a:srgbClr val="FF0000"/>
                </a:solidFill>
                <a:latin typeface="+mn-ea"/>
                <a:ea typeface="+mn-ea"/>
              </a:rPr>
              <a:t>5</a:t>
            </a:r>
            <a:r>
              <a:rPr lang="zh-CN" altLang="en-US" sz="2200" b="1" dirty="0">
                <a:solidFill>
                  <a:srgbClr val="FF0000"/>
                </a:solidFill>
                <a:latin typeface="+mn-ea"/>
                <a:ea typeface="+mn-ea"/>
              </a:rPr>
              <a:t>．</a:t>
            </a:r>
            <a:r>
              <a:rPr lang="zh-CN" altLang="en-US" sz="2800" b="1" dirty="0">
                <a:solidFill>
                  <a:srgbClr val="FF0000"/>
                </a:solidFill>
                <a:latin typeface="+mn-ea"/>
                <a:ea typeface="+mn-ea"/>
              </a:rPr>
              <a:t>娴熟：</a:t>
            </a:r>
          </a:p>
        </p:txBody>
      </p:sp>
      <p:pic>
        <p:nvPicPr>
          <p:cNvPr id="26632" name="Picture 10" descr="D:\我的文档\Tencent Files\923213587\FileRecv\预习反馈.gif"/>
          <p:cNvPicPr>
            <a:picLocks noChangeAspect="1"/>
          </p:cNvPicPr>
          <p:nvPr/>
        </p:nvPicPr>
        <p:blipFill>
          <a:blip r:embed="rId6"/>
          <a:srcRect/>
          <a:stretch>
            <a:fillRect/>
          </a:stretch>
        </p:blipFill>
        <p:spPr bwMode="auto">
          <a:xfrm>
            <a:off x="3213100" y="492125"/>
            <a:ext cx="2573338" cy="600075"/>
          </a:xfrm>
          <a:prstGeom prst="rect">
            <a:avLst/>
          </a:prstGeom>
          <a:noFill/>
          <a:ln w="9525">
            <a:noFill/>
            <a:miter lim="800000"/>
            <a:headEnd/>
            <a:tailEnd/>
          </a:ln>
        </p:spPr>
      </p:pic>
      <p:sp>
        <p:nvSpPr>
          <p:cNvPr id="3" name="矩形 2"/>
          <p:cNvSpPr/>
          <p:nvPr/>
        </p:nvSpPr>
        <p:spPr>
          <a:xfrm>
            <a:off x="1674813" y="4570413"/>
            <a:ext cx="1538287" cy="731837"/>
          </a:xfrm>
          <a:prstGeom prst="rect">
            <a:avLst/>
          </a:prstGeom>
        </p:spPr>
        <p:txBody>
          <a:bodyPr wrap="none">
            <a:spAutoFit/>
          </a:bodyPr>
          <a:lstStyle/>
          <a:p>
            <a:pPr>
              <a:lnSpc>
                <a:spcPct val="150000"/>
              </a:lnSpc>
              <a:defRPr/>
            </a:pPr>
            <a:r>
              <a:rPr lang="zh-CN" altLang="en-US" sz="2800" b="1" dirty="0">
                <a:latin typeface="+mn-ea"/>
                <a:ea typeface="+mn-ea"/>
              </a:rPr>
              <a:t>雕刻。</a:t>
            </a:r>
            <a:r>
              <a:rPr lang="zh-CN" altLang="en-US" sz="2200" b="1" dirty="0">
                <a:latin typeface="+mn-ea"/>
                <a:ea typeface="+mn-ea"/>
              </a:rPr>
              <a:t>  </a:t>
            </a:r>
          </a:p>
        </p:txBody>
      </p:sp>
      <p:sp>
        <p:nvSpPr>
          <p:cNvPr id="4" name="矩形 3"/>
          <p:cNvSpPr/>
          <p:nvPr/>
        </p:nvSpPr>
        <p:spPr>
          <a:xfrm>
            <a:off x="1766888" y="5800725"/>
            <a:ext cx="1731962" cy="730250"/>
          </a:xfrm>
          <a:prstGeom prst="rect">
            <a:avLst/>
          </a:prstGeom>
        </p:spPr>
        <p:txBody>
          <a:bodyPr>
            <a:spAutoFit/>
          </a:bodyPr>
          <a:lstStyle/>
          <a:p>
            <a:pPr>
              <a:lnSpc>
                <a:spcPct val="150000"/>
              </a:lnSpc>
              <a:defRPr/>
            </a:pPr>
            <a:r>
              <a:rPr lang="zh-CN" altLang="en-US" sz="2800" b="1" dirty="0">
                <a:latin typeface="+mn-ea"/>
                <a:ea typeface="+mn-ea"/>
              </a:rPr>
              <a:t>熟练。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 calcmode="lin" valueType="num">
                                      <p:cBhvr additive="base">
                                        <p:cTn id="13"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26" descr="山底5.png"/>
          <p:cNvPicPr>
            <a:picLocks noChangeAspect="1"/>
          </p:cNvPicPr>
          <p:nvPr/>
        </p:nvPicPr>
        <p:blipFill>
          <a:blip r:embed="rId2"/>
          <a:srcRect/>
          <a:stretch>
            <a:fillRect/>
          </a:stretch>
        </p:blipFill>
        <p:spPr bwMode="auto">
          <a:xfrm>
            <a:off x="-101600" y="3897313"/>
            <a:ext cx="9144000" cy="2106612"/>
          </a:xfrm>
          <a:prstGeom prst="rect">
            <a:avLst/>
          </a:prstGeom>
          <a:noFill/>
          <a:ln w="9525">
            <a:noFill/>
            <a:miter lim="800000"/>
            <a:headEnd/>
            <a:tailEnd/>
          </a:ln>
        </p:spPr>
      </p:pic>
      <p:pic>
        <p:nvPicPr>
          <p:cNvPr id="27650"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49" name="矩形 48"/>
          <p:cNvSpPr/>
          <p:nvPr/>
        </p:nvSpPr>
        <p:spPr>
          <a:xfrm>
            <a:off x="6959600" y="1477963"/>
            <a:ext cx="20828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4" name="矩形 3"/>
          <p:cNvSpPr/>
          <p:nvPr/>
        </p:nvSpPr>
        <p:spPr>
          <a:xfrm>
            <a:off x="311150" y="3317875"/>
            <a:ext cx="4070350" cy="579438"/>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dirty="0">
                <a:solidFill>
                  <a:srgbClr val="C00000"/>
                </a:solidFill>
                <a:latin typeface="黑体" panose="02010609060101010101" pitchFamily="49" charset="-122"/>
                <a:ea typeface="黑体" panose="02010609060101010101" pitchFamily="49" charset="-122"/>
              </a:rPr>
              <a:t>第二部分（</a:t>
            </a:r>
            <a:r>
              <a:rPr lang="en-US" altLang="zh-CN" sz="3200" dirty="0">
                <a:solidFill>
                  <a:srgbClr val="C00000"/>
                </a:solidFill>
                <a:latin typeface="黑体" panose="02010609060101010101" pitchFamily="49" charset="-122"/>
                <a:ea typeface="黑体" panose="02010609060101010101" pitchFamily="49" charset="-122"/>
              </a:rPr>
              <a:t>5-19</a:t>
            </a:r>
            <a:r>
              <a:rPr lang="zh-CN" altLang="en-US" sz="3200" dirty="0">
                <a:solidFill>
                  <a:srgbClr val="C00000"/>
                </a:solidFill>
                <a:latin typeface="黑体" panose="02010609060101010101" pitchFamily="49" charset="-122"/>
                <a:ea typeface="黑体" panose="02010609060101010101" pitchFamily="49" charset="-122"/>
              </a:rPr>
              <a:t>）</a:t>
            </a:r>
          </a:p>
        </p:txBody>
      </p:sp>
      <p:sp>
        <p:nvSpPr>
          <p:cNvPr id="5" name="矩形 4"/>
          <p:cNvSpPr/>
          <p:nvPr/>
        </p:nvSpPr>
        <p:spPr>
          <a:xfrm>
            <a:off x="311150" y="1477963"/>
            <a:ext cx="3513138" cy="522287"/>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第一部分（①</a:t>
            </a:r>
            <a:r>
              <a:rPr lang="en-US" altLang="zh-CN" sz="2800" dirty="0">
                <a:solidFill>
                  <a:srgbClr val="C00000"/>
                </a:solidFill>
                <a:latin typeface="黑体" panose="02010609060101010101" pitchFamily="49" charset="-122"/>
                <a:ea typeface="黑体" panose="02010609060101010101" pitchFamily="49" charset="-122"/>
              </a:rPr>
              <a:t>-④</a:t>
            </a:r>
            <a:r>
              <a:rPr lang="zh-CN" altLang="en-US" sz="2800" dirty="0">
                <a:solidFill>
                  <a:srgbClr val="C00000"/>
                </a:solidFill>
                <a:latin typeface="黑体" panose="02010609060101010101" pitchFamily="49" charset="-122"/>
                <a:ea typeface="黑体" panose="02010609060101010101" pitchFamily="49" charset="-122"/>
              </a:rPr>
              <a:t>）</a:t>
            </a:r>
          </a:p>
        </p:txBody>
      </p:sp>
      <p:sp>
        <p:nvSpPr>
          <p:cNvPr id="10" name="矩形 9"/>
          <p:cNvSpPr/>
          <p:nvPr/>
        </p:nvSpPr>
        <p:spPr>
          <a:xfrm>
            <a:off x="150813" y="4000500"/>
            <a:ext cx="6570662" cy="579438"/>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详细报道了舰载机成功着舰的过程。</a:t>
            </a:r>
          </a:p>
        </p:txBody>
      </p:sp>
      <p:sp>
        <p:nvSpPr>
          <p:cNvPr id="11" name="矩形 10"/>
          <p:cNvSpPr/>
          <p:nvPr/>
        </p:nvSpPr>
        <p:spPr>
          <a:xfrm>
            <a:off x="311150" y="2136775"/>
            <a:ext cx="8353425" cy="106680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交代着舰的环境及着舰前的准备情况，叙述此次着舰的意义和困难。</a:t>
            </a:r>
          </a:p>
        </p:txBody>
      </p:sp>
      <p:pic>
        <p:nvPicPr>
          <p:cNvPr id="27656" name="Picture 21"/>
          <p:cNvPicPr>
            <a:picLocks noChangeAspect="1"/>
          </p:cNvPicPr>
          <p:nvPr/>
        </p:nvPicPr>
        <p:blipFill>
          <a:blip r:embed="rId4"/>
          <a:srcRect/>
          <a:stretch>
            <a:fillRect/>
          </a:stretch>
        </p:blipFill>
        <p:spPr bwMode="auto">
          <a:xfrm>
            <a:off x="-211138" y="762000"/>
            <a:ext cx="4035426" cy="858838"/>
          </a:xfrm>
          <a:prstGeom prst="rect">
            <a:avLst/>
          </a:prstGeom>
          <a:noFill/>
          <a:ln w="9525">
            <a:noFill/>
            <a:miter lim="800000"/>
            <a:headEnd/>
            <a:tailEnd/>
          </a:ln>
        </p:spPr>
      </p:pic>
      <p:pic>
        <p:nvPicPr>
          <p:cNvPr id="27657" name="Picture 22" descr="D:\我的文档\Tencent Files\923213587\FileRecv\初读感知.gif"/>
          <p:cNvPicPr>
            <a:picLocks noChangeAspect="1"/>
          </p:cNvPicPr>
          <p:nvPr/>
        </p:nvPicPr>
        <p:blipFill>
          <a:blip r:embed="rId5"/>
          <a:srcRect/>
          <a:stretch>
            <a:fillRect/>
          </a:stretch>
        </p:blipFill>
        <p:spPr bwMode="auto">
          <a:xfrm>
            <a:off x="3262313" y="496888"/>
            <a:ext cx="2573337" cy="600075"/>
          </a:xfrm>
          <a:prstGeom prst="rect">
            <a:avLst/>
          </a:prstGeom>
          <a:noFill/>
          <a:ln w="9525">
            <a:noFill/>
            <a:miter lim="800000"/>
            <a:headEnd/>
            <a:tailEnd/>
          </a:ln>
        </p:spPr>
      </p:pic>
      <p:sp>
        <p:nvSpPr>
          <p:cNvPr id="19" name="矩形 18"/>
          <p:cNvSpPr/>
          <p:nvPr/>
        </p:nvSpPr>
        <p:spPr>
          <a:xfrm>
            <a:off x="200025" y="4783138"/>
            <a:ext cx="3735388" cy="519112"/>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2800" dirty="0">
                <a:solidFill>
                  <a:srgbClr val="C00000"/>
                </a:solidFill>
                <a:latin typeface="黑体" panose="02010609060101010101" pitchFamily="49" charset="-122"/>
                <a:ea typeface="黑体" panose="02010609060101010101" pitchFamily="49" charset="-122"/>
              </a:rPr>
              <a:t>第三部分（</a:t>
            </a:r>
            <a:r>
              <a:rPr lang="en-US" altLang="zh-CN" sz="2800" dirty="0">
                <a:solidFill>
                  <a:srgbClr val="C00000"/>
                </a:solidFill>
                <a:latin typeface="黑体" panose="02010609060101010101" pitchFamily="49" charset="-122"/>
                <a:ea typeface="黑体" panose="02010609060101010101" pitchFamily="49" charset="-122"/>
              </a:rPr>
              <a:t>20-25</a:t>
            </a:r>
            <a:r>
              <a:rPr lang="zh-CN" altLang="en-US" sz="2800" dirty="0">
                <a:solidFill>
                  <a:srgbClr val="C00000"/>
                </a:solidFill>
                <a:latin typeface="黑体" panose="02010609060101010101" pitchFamily="49" charset="-122"/>
                <a:ea typeface="黑体" panose="02010609060101010101" pitchFamily="49" charset="-122"/>
              </a:rPr>
              <a:t>）</a:t>
            </a:r>
          </a:p>
        </p:txBody>
      </p:sp>
      <p:sp>
        <p:nvSpPr>
          <p:cNvPr id="20" name="矩形 19"/>
          <p:cNvSpPr/>
          <p:nvPr/>
        </p:nvSpPr>
        <p:spPr>
          <a:xfrm>
            <a:off x="311150" y="5440363"/>
            <a:ext cx="7048500" cy="1066800"/>
          </a:xfrm>
          <a:prstGeom prst="rect">
            <a:avLst/>
          </a:prstGeom>
          <a:gradFill>
            <a:gsLst>
              <a:gs pos="0">
                <a:schemeClr val="accent5">
                  <a:tint val="50000"/>
                  <a:satMod val="300000"/>
                </a:schemeClr>
              </a:gs>
              <a:gs pos="0">
                <a:schemeClr val="accent5">
                  <a:tint val="37000"/>
                  <a:satMod val="300000"/>
                </a:schemeClr>
              </a:gs>
              <a:gs pos="100000">
                <a:schemeClr val="accent5">
                  <a:tint val="15000"/>
                  <a:satMod val="350000"/>
                </a:schemeClr>
              </a:gs>
            </a:gsLst>
          </a:gradFill>
        </p:spPr>
        <p:style>
          <a:lnRef idx="1">
            <a:schemeClr val="accent5"/>
          </a:lnRef>
          <a:fillRef idx="2">
            <a:schemeClr val="accent5"/>
          </a:fillRef>
          <a:effectRef idx="1">
            <a:schemeClr val="accent5"/>
          </a:effectRef>
          <a:fontRef idx="minor">
            <a:schemeClr val="dk1"/>
          </a:fontRef>
        </p:style>
        <p:txBody>
          <a:bodyPr>
            <a:spAutoFit/>
          </a:bodyPr>
          <a:lstStyle/>
          <a:p>
            <a:pPr>
              <a:defRPr/>
            </a:pPr>
            <a:r>
              <a:rPr lang="zh-CN" altLang="en-US" sz="3200" b="1" dirty="0">
                <a:latin typeface="楷体" panose="02010609060101010101" pitchFamily="49" charset="-122"/>
                <a:ea typeface="楷体" panose="02010609060101010101" pitchFamily="49" charset="-122"/>
              </a:rPr>
              <a:t>描写了舰载机成功着舰后，人们激动、幸福的场景。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10" grpId="0" bldLvl="0" animBg="1"/>
      <p:bldP spid="11" grpId="0" bldLvl="0" animBg="1"/>
      <p:bldP spid="19" grpId="0" bldLvl="0" animBg="1"/>
      <p:bldP spid="20"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3" name="图片 14"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8674"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26" name="矩形 2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3569" name="Rectangle 17"/>
          <p:cNvSpPr>
            <a:spLocks noChangeArrowheads="1"/>
          </p:cNvSpPr>
          <p:nvPr/>
        </p:nvSpPr>
        <p:spPr bwMode="auto">
          <a:xfrm>
            <a:off x="127000" y="1630363"/>
            <a:ext cx="8763000" cy="4479925"/>
          </a:xfrm>
          <a:prstGeom prst="rect">
            <a:avLst/>
          </a:prstGeom>
          <a:noFill/>
          <a:ln w="9525">
            <a:noFill/>
            <a:miter lim="800000"/>
          </a:ln>
          <a:effectLst/>
        </p:spPr>
        <p:txBody>
          <a:bodyPr anchor="ctr">
            <a:spAutoFit/>
          </a:bodyPr>
          <a:lstStyle/>
          <a:p>
            <a:pPr eaLnBrk="0" hangingPunct="0">
              <a:lnSpc>
                <a:spcPct val="150000"/>
              </a:lnSpc>
              <a:defRPr/>
            </a:pPr>
            <a:r>
              <a:rPr lang="en-US" altLang="zh-CN" sz="2800" b="1" dirty="0">
                <a:latin typeface="+mn-ea"/>
                <a:ea typeface="+mn-ea"/>
                <a:cs typeface="宋体" panose="02010600030101010101" pitchFamily="2" charset="-122"/>
              </a:rPr>
              <a:t>1.</a:t>
            </a:r>
            <a:r>
              <a:rPr lang="zh-CN" altLang="en-US" sz="2800" b="1" dirty="0">
                <a:latin typeface="+mn-ea"/>
                <a:ea typeface="+mn-ea"/>
                <a:cs typeface="宋体" panose="02010600030101010101" pitchFamily="2" charset="-122"/>
              </a:rPr>
              <a:t>文章的主标题有何妙处？</a:t>
            </a:r>
          </a:p>
          <a:p>
            <a:pPr eaLnBrk="0" hangingPunct="0">
              <a:lnSpc>
                <a:spcPct val="150000"/>
              </a:lnSpc>
              <a:defRPr/>
            </a:pPr>
            <a:r>
              <a:rPr lang="zh-CN" altLang="zh-CN" sz="2400" b="1" dirty="0">
                <a:solidFill>
                  <a:srgbClr val="FF0000"/>
                </a:solidFill>
                <a:latin typeface="+mn-ea"/>
                <a:ea typeface="+mn-ea"/>
                <a:cs typeface="宋体" panose="02010600030101010101" pitchFamily="2" charset="-122"/>
              </a:rPr>
              <a:t>【</a:t>
            </a:r>
            <a:r>
              <a:rPr lang="zh-CN" sz="2400" b="1" dirty="0">
                <a:solidFill>
                  <a:srgbClr val="FF0000"/>
                </a:solidFill>
                <a:latin typeface="+mn-ea"/>
                <a:ea typeface="+mn-ea"/>
                <a:cs typeface="宋体" panose="02010600030101010101" pitchFamily="2" charset="-122"/>
              </a:rPr>
              <a:t>答案</a:t>
            </a:r>
            <a:r>
              <a:rPr lang="zh-CN" altLang="zh-CN" sz="2400" b="1" dirty="0">
                <a:solidFill>
                  <a:srgbClr val="FF0000"/>
                </a:solidFill>
                <a:latin typeface="+mn-ea"/>
                <a:ea typeface="+mn-ea"/>
                <a:cs typeface="宋体" panose="02010600030101010101" pitchFamily="2" charset="-122"/>
              </a:rPr>
              <a:t>】</a:t>
            </a:r>
            <a:r>
              <a:rPr lang="zh-CN" altLang="en-US" sz="2800" b="1" dirty="0">
                <a:solidFill>
                  <a:srgbClr val="0000FF"/>
                </a:solidFill>
                <a:latin typeface="+mn-ea"/>
                <a:ea typeface="+mn-ea"/>
                <a:cs typeface="宋体" panose="02010600030101010101" pitchFamily="2" charset="-122"/>
              </a:rPr>
              <a:t>“一着”是指我国利用阻拦索使航母舰载战斗机首架次成功着舰，“惊海天”生动地写出了此举造成的影响之大，“海天”既是指航母舰载战斗机着舰的大环境，也指整个世界。一个主谓宾短语做主标题，强烈的镜头画面感跃然纸上，“一着”“惊海天”对比鲜</a:t>
            </a:r>
          </a:p>
          <a:p>
            <a:pPr eaLnBrk="0" hangingPunct="0">
              <a:lnSpc>
                <a:spcPct val="150000"/>
              </a:lnSpc>
              <a:defRPr/>
            </a:pPr>
            <a:r>
              <a:rPr lang="zh-CN" altLang="en-US" sz="2400" b="1" dirty="0">
                <a:solidFill>
                  <a:srgbClr val="0000FF"/>
                </a:solidFill>
                <a:latin typeface="+mn-ea"/>
                <a:ea typeface="+mn-ea"/>
                <a:cs typeface="宋体" panose="02010600030101010101" pitchFamily="2" charset="-122"/>
              </a:rPr>
              <a:t>明，很容易让读者心头一震，激发读者的阅读兴趣。</a:t>
            </a:r>
          </a:p>
        </p:txBody>
      </p:sp>
      <p:sp>
        <p:nvSpPr>
          <p:cNvPr id="19463" name="矩形 1"/>
          <p:cNvSpPr>
            <a:spLocks noChangeArrowheads="1"/>
          </p:cNvSpPr>
          <p:nvPr/>
        </p:nvSpPr>
        <p:spPr bwMode="auto">
          <a:xfrm>
            <a:off x="127000" y="928688"/>
            <a:ext cx="4514850" cy="639762"/>
          </a:xfrm>
          <a:prstGeom prst="rect">
            <a:avLst/>
          </a:prstGeom>
          <a:noFill/>
          <a:ln w="9525">
            <a:noFill/>
            <a:miter lim="800000"/>
            <a:headEnd/>
            <a:tailEnd/>
          </a:ln>
        </p:spPr>
        <p:txBody>
          <a:bodyPr>
            <a:spAutoFit/>
          </a:bodyPr>
          <a:lstStyle/>
          <a:p>
            <a:r>
              <a:rPr lang="zh-CN" altLang="zh-CN" sz="3600" b="1">
                <a:solidFill>
                  <a:srgbClr val="C00000"/>
                </a:solidFill>
                <a:latin typeface="黑体" pitchFamily="2" charset="-122"/>
                <a:ea typeface="黑体" pitchFamily="2" charset="-122"/>
              </a:rPr>
              <a:t>第一部分（</a:t>
            </a:r>
            <a:r>
              <a:rPr lang="en-US" altLang="zh-CN" sz="3600" b="1">
                <a:solidFill>
                  <a:srgbClr val="C00000"/>
                </a:solidFill>
                <a:latin typeface="黑体" pitchFamily="2" charset="-122"/>
                <a:ea typeface="黑体" pitchFamily="2" charset="-122"/>
              </a:rPr>
              <a:t>1</a:t>
            </a:r>
            <a:r>
              <a:rPr lang="zh-CN" altLang="zh-CN" sz="3600" b="1">
                <a:solidFill>
                  <a:srgbClr val="C00000"/>
                </a:solidFill>
                <a:latin typeface="黑体" pitchFamily="2" charset="-122"/>
                <a:ea typeface="黑体" pitchFamily="2" charset="-122"/>
              </a:rPr>
              <a:t>—</a:t>
            </a:r>
            <a:r>
              <a:rPr lang="en-US" altLang="zh-CN" sz="3600" b="1">
                <a:solidFill>
                  <a:srgbClr val="C00000"/>
                </a:solidFill>
                <a:latin typeface="黑体" pitchFamily="2" charset="-122"/>
                <a:ea typeface="黑体" pitchFamily="2" charset="-122"/>
              </a:rPr>
              <a:t>4</a:t>
            </a:r>
            <a:r>
              <a:rPr lang="zh-CN" altLang="zh-CN" sz="3600" b="1">
                <a:solidFill>
                  <a:srgbClr val="C00000"/>
                </a:solidFill>
                <a:latin typeface="黑体" pitchFamily="2" charset="-122"/>
                <a:ea typeface="黑体" pitchFamily="2" charset="-122"/>
              </a:rPr>
              <a:t>段）</a:t>
            </a:r>
          </a:p>
        </p:txBody>
      </p:sp>
      <p:sp>
        <p:nvSpPr>
          <p:cNvPr id="28678" name="文本框 1"/>
          <p:cNvSpPr txBox="1">
            <a:spLocks noChangeArrowheads="1"/>
          </p:cNvSpPr>
          <p:nvPr/>
        </p:nvSpPr>
        <p:spPr bwMode="auto">
          <a:xfrm>
            <a:off x="3525838" y="288925"/>
            <a:ext cx="2427287" cy="762000"/>
          </a:xfrm>
          <a:prstGeom prst="rect">
            <a:avLst/>
          </a:prstGeom>
          <a:noFill/>
          <a:ln w="9525">
            <a:noFill/>
            <a:miter lim="800000"/>
            <a:headEnd/>
            <a:tailEnd/>
          </a:ln>
        </p:spPr>
        <p:txBody>
          <a:bodyPr wrap="none">
            <a:spAutoFit/>
          </a:bodyPr>
          <a:lstStyle/>
          <a:p>
            <a:r>
              <a:rPr lang="zh-CN" altLang="en-US" sz="4400" b="1">
                <a:solidFill>
                  <a:srgbClr val="FF0000"/>
                </a:solidFill>
              </a:rPr>
              <a:t>精读品味</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463">
                                            <p:txEl>
                                              <p:pRg st="0" end="0"/>
                                            </p:txEl>
                                          </p:spTgt>
                                        </p:tgtEl>
                                        <p:attrNameLst>
                                          <p:attrName>style.visibility</p:attrName>
                                        </p:attrNameLst>
                                      </p:cBhvr>
                                      <p:to>
                                        <p:strVal val="visible"/>
                                      </p:to>
                                    </p:set>
                                    <p:anim calcmode="lin" valueType="num">
                                      <p:cBhvr additive="base">
                                        <p:cTn id="7" dur="500" fill="hold"/>
                                        <p:tgtEl>
                                          <p:spTgt spid="194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4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23569">
                                            <p:txEl>
                                              <p:pRg st="0" end="0"/>
                                            </p:txEl>
                                          </p:spTgt>
                                        </p:tgtEl>
                                        <p:attrNameLst>
                                          <p:attrName>style.visibility</p:attrName>
                                        </p:attrNameLst>
                                      </p:cBhvr>
                                      <p:to>
                                        <p:strVal val="visible"/>
                                      </p:to>
                                    </p:set>
                                    <p:animEffect transition="in" filter="box(in)">
                                      <p:cBhvr>
                                        <p:cTn id="13" dur="2000"/>
                                        <p:tgtEl>
                                          <p:spTgt spid="23569">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3569">
                                            <p:txEl>
                                              <p:pRg st="1" end="1"/>
                                            </p:txEl>
                                          </p:spTgt>
                                        </p:tgtEl>
                                        <p:attrNameLst>
                                          <p:attrName>style.visibility</p:attrName>
                                        </p:attrNameLst>
                                      </p:cBhvr>
                                      <p:to>
                                        <p:strVal val="visible"/>
                                      </p:to>
                                    </p:set>
                                    <p:animEffect transition="in" filter="fade">
                                      <p:cBhvr>
                                        <p:cTn id="18" dur="500"/>
                                        <p:tgtEl>
                                          <p:spTgt spid="23569">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23569">
                                            <p:txEl>
                                              <p:pRg st="2" end="2"/>
                                            </p:txEl>
                                          </p:spTgt>
                                        </p:tgtEl>
                                        <p:attrNameLst>
                                          <p:attrName>style.visibility</p:attrName>
                                        </p:attrNameLst>
                                      </p:cBhvr>
                                      <p:to>
                                        <p:strVal val="visible"/>
                                      </p:to>
                                    </p:set>
                                    <p:animEffect transition="in" filter="fade">
                                      <p:cBhvr>
                                        <p:cTn id="21" dur="500"/>
                                        <p:tgtEl>
                                          <p:spTgt spid="235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697" name="图片 19"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29698"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3" name="矩形 12"/>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3565" name="Rectangle 13"/>
          <p:cNvSpPr>
            <a:spLocks noChangeArrowheads="1"/>
          </p:cNvSpPr>
          <p:nvPr/>
        </p:nvSpPr>
        <p:spPr bwMode="auto">
          <a:xfrm>
            <a:off x="211138" y="817563"/>
            <a:ext cx="8805862" cy="5029200"/>
          </a:xfrm>
          <a:prstGeom prst="rect">
            <a:avLst/>
          </a:prstGeom>
          <a:noFill/>
          <a:ln w="9525">
            <a:noFill/>
            <a:miter lim="800000"/>
          </a:ln>
          <a:effectLst/>
        </p:spPr>
        <p:txBody>
          <a:bodyPr anchor="ctr">
            <a:spAutoFit/>
          </a:bodyPr>
          <a:lstStyle/>
          <a:p>
            <a:pPr>
              <a:lnSpc>
                <a:spcPct val="150000"/>
              </a:lnSpc>
              <a:defRPr/>
            </a:pPr>
            <a:r>
              <a:rPr lang="en-US" altLang="zh-CN" sz="3600" b="1" dirty="0">
                <a:latin typeface="+mn-ea"/>
                <a:ea typeface="+mn-ea"/>
              </a:rPr>
              <a:t>2.</a:t>
            </a:r>
            <a:r>
              <a:rPr lang="zh-CN" altLang="en-US" sz="3600" b="1" dirty="0">
                <a:latin typeface="+mn-ea"/>
                <a:ea typeface="+mn-ea"/>
              </a:rPr>
              <a:t>第①段属于什么描写？有何作用？</a:t>
            </a:r>
            <a:r>
              <a:rPr lang="en-US" altLang="zh-CN" sz="3600" b="1" dirty="0">
                <a:solidFill>
                  <a:srgbClr val="FF0000"/>
                </a:solidFill>
                <a:latin typeface="+mn-ea"/>
                <a:ea typeface="+mn-ea"/>
              </a:rPr>
              <a:t>  </a:t>
            </a:r>
          </a:p>
          <a:p>
            <a:pPr>
              <a:lnSpc>
                <a:spcPct val="150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属于自然环境描写。作者对海天环境进行了一个全景式的描写，使航母、海洋、风浪交织成一幅壮美的图画。为下文详写舰载机在困难重重之下成功着舰作铺垫。</a:t>
            </a:r>
          </a:p>
        </p:txBody>
      </p:sp>
      <p:pic>
        <p:nvPicPr>
          <p:cNvPr id="29701" name="Picture 11" descr="D:\我的文档\Tencent Files\923213587\FileRecv\精读品味.gif"/>
          <p:cNvPicPr>
            <a:picLocks noChangeAspect="1"/>
          </p:cNvPicPr>
          <p:nvPr/>
        </p:nvPicPr>
        <p:blipFill>
          <a:blip r:embed="rId4"/>
          <a:srcRect/>
          <a:stretch>
            <a:fillRect/>
          </a:stretch>
        </p:blipFill>
        <p:spPr bwMode="auto">
          <a:xfrm>
            <a:off x="2671763" y="174625"/>
            <a:ext cx="2573337"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65">
                                            <p:txEl>
                                              <p:pRg st="0" end="0"/>
                                            </p:txEl>
                                          </p:spTgt>
                                        </p:tgtEl>
                                        <p:attrNameLst>
                                          <p:attrName>style.visibility</p:attrName>
                                        </p:attrNameLst>
                                      </p:cBhvr>
                                      <p:to>
                                        <p:strVal val="visible"/>
                                      </p:to>
                                    </p:set>
                                    <p:anim calcmode="lin" valueType="num">
                                      <p:cBhvr additive="base">
                                        <p:cTn id="7" dur="500" fill="hold"/>
                                        <p:tgtEl>
                                          <p:spTgt spid="2356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6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3565">
                                            <p:txEl>
                                              <p:pRg st="1" end="1"/>
                                            </p:txEl>
                                          </p:spTgt>
                                        </p:tgtEl>
                                        <p:attrNameLst>
                                          <p:attrName>style.visibility</p:attrName>
                                        </p:attrNameLst>
                                      </p:cBhvr>
                                      <p:to>
                                        <p:strVal val="visible"/>
                                      </p:to>
                                    </p:set>
                                    <p:animEffect transition="in" filter="fade">
                                      <p:cBhvr>
                                        <p:cTn id="13" dur="500"/>
                                        <p:tgtEl>
                                          <p:spTgt spid="2356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21" name="图片 14"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0722"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9" name="矩形 18"/>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4590" name="Rectangle 14"/>
          <p:cNvSpPr>
            <a:spLocks noChangeArrowheads="1"/>
          </p:cNvSpPr>
          <p:nvPr/>
        </p:nvSpPr>
        <p:spPr bwMode="auto">
          <a:xfrm>
            <a:off x="249238" y="1100138"/>
            <a:ext cx="8221662" cy="5302250"/>
          </a:xfrm>
          <a:prstGeom prst="rect">
            <a:avLst/>
          </a:prstGeom>
          <a:noFill/>
          <a:ln w="9525">
            <a:noFill/>
            <a:miter lim="800000"/>
          </a:ln>
          <a:effectLst/>
        </p:spPr>
        <p:txBody>
          <a:bodyPr anchor="ctr">
            <a:spAutoFit/>
          </a:bodyPr>
          <a:lstStyle/>
          <a:p>
            <a:pPr>
              <a:lnSpc>
                <a:spcPct val="150000"/>
              </a:lnSpc>
              <a:defRPr/>
            </a:pPr>
            <a:r>
              <a:rPr lang="en-US" altLang="zh-CN" sz="2400" b="1" dirty="0">
                <a:latin typeface="+mn-ea"/>
                <a:ea typeface="+mn-ea"/>
              </a:rPr>
              <a:t> </a:t>
            </a:r>
            <a:r>
              <a:rPr lang="en-US" altLang="zh-CN" sz="3600" b="1" dirty="0">
                <a:latin typeface="+mn-ea"/>
                <a:ea typeface="+mn-ea"/>
              </a:rPr>
              <a:t>3.</a:t>
            </a:r>
            <a:r>
              <a:rPr lang="zh-CN" altLang="en-US" sz="3600" b="1" dirty="0">
                <a:latin typeface="+mn-ea"/>
                <a:ea typeface="+mn-ea"/>
              </a:rPr>
              <a:t>第③④段在文中有何作用？</a:t>
            </a:r>
          </a:p>
          <a:p>
            <a:pPr>
              <a:lnSpc>
                <a:spcPct val="150000"/>
              </a:lnSpc>
              <a:defRPr/>
            </a:pPr>
            <a:r>
              <a:rPr lang="zh-CN" altLang="zh-CN" sz="3200" b="1" dirty="0">
                <a:solidFill>
                  <a:srgbClr val="FF0000"/>
                </a:solidFill>
                <a:latin typeface="+mn-ea"/>
                <a:ea typeface="+mn-ea"/>
              </a:rPr>
              <a:t>【答案】</a:t>
            </a:r>
            <a:r>
              <a:rPr lang="zh-CN" altLang="en-US" sz="3200" b="1" dirty="0">
                <a:solidFill>
                  <a:srgbClr val="0000FF"/>
                </a:solidFill>
                <a:latin typeface="+mn-ea"/>
                <a:ea typeface="+mn-ea"/>
              </a:rPr>
              <a:t>①揭示我国航母舰载机首架次着舰的意义</a:t>
            </a:r>
            <a:r>
              <a:rPr lang="en-US" altLang="zh-CN" sz="3200" b="1" dirty="0">
                <a:solidFill>
                  <a:srgbClr val="0000FF"/>
                </a:solidFill>
                <a:latin typeface="+mn-ea"/>
                <a:ea typeface="+mn-ea"/>
              </a:rPr>
              <a:t>——</a:t>
            </a:r>
            <a:r>
              <a:rPr lang="zh-CN" altLang="en-US" sz="3200" b="1" dirty="0">
                <a:solidFill>
                  <a:srgbClr val="0000FF"/>
                </a:solidFill>
                <a:latin typeface="+mn-ea"/>
                <a:ea typeface="+mn-ea"/>
              </a:rPr>
              <a:t>它承载着国人强军的梦想，而舰载战斗机着舰是世界公认的最具风险的难题。②渲染出紧张的氛围，引发读者的阅读兴趣，为下文写舰载战斗机成功着舰后，人们的喜悦作铺垫。</a:t>
            </a:r>
          </a:p>
        </p:txBody>
      </p:sp>
      <p:pic>
        <p:nvPicPr>
          <p:cNvPr id="30725" name="Picture 11" descr="D:\我的文档\Tencent Files\923213587\FileRecv\精读品味.gif"/>
          <p:cNvPicPr>
            <a:picLocks noChangeAspect="1"/>
          </p:cNvPicPr>
          <p:nvPr/>
        </p:nvPicPr>
        <p:blipFill>
          <a:blip r:embed="rId4"/>
          <a:srcRect/>
          <a:stretch>
            <a:fillRect/>
          </a:stretch>
        </p:blipFill>
        <p:spPr bwMode="auto">
          <a:xfrm>
            <a:off x="3159125" y="304800"/>
            <a:ext cx="2573338" cy="6000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90">
                                            <p:txEl>
                                              <p:pRg st="0" end="0"/>
                                            </p:txEl>
                                          </p:spTgt>
                                        </p:tgtEl>
                                        <p:attrNameLst>
                                          <p:attrName>style.visibility</p:attrName>
                                        </p:attrNameLst>
                                      </p:cBhvr>
                                      <p:to>
                                        <p:strVal val="visible"/>
                                      </p:to>
                                    </p:set>
                                    <p:anim calcmode="lin" valueType="num">
                                      <p:cBhvr additive="base">
                                        <p:cTn id="7" dur="500" fill="hold"/>
                                        <p:tgtEl>
                                          <p:spTgt spid="2459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9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4590">
                                            <p:txEl>
                                              <p:pRg st="1" end="1"/>
                                            </p:txEl>
                                          </p:spTgt>
                                        </p:tgtEl>
                                        <p:attrNameLst>
                                          <p:attrName>style.visibility</p:attrName>
                                        </p:attrNameLst>
                                      </p:cBhvr>
                                      <p:to>
                                        <p:strVal val="visible"/>
                                      </p:to>
                                    </p:set>
                                    <p:animEffect transition="in" filter="fade">
                                      <p:cBhvr>
                                        <p:cTn id="13" dur="500"/>
                                        <p:tgtEl>
                                          <p:spTgt spid="2459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45" name="图片 3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1746"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6" name="矩形 15"/>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2" name="矩形 1"/>
          <p:cNvSpPr/>
          <p:nvPr/>
        </p:nvSpPr>
        <p:spPr>
          <a:xfrm>
            <a:off x="215900" y="2486025"/>
            <a:ext cx="8559800" cy="4067175"/>
          </a:xfrm>
          <a:prstGeom prst="rect">
            <a:avLst/>
          </a:prstGeom>
        </p:spPr>
        <p:txBody>
          <a:bodyPr>
            <a:spAutoFit/>
          </a:bodyPr>
          <a:lstStyle/>
          <a:p>
            <a:pPr>
              <a:lnSpc>
                <a:spcPct val="145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本有何作用？运用对偶和夸张、比喻的修辞手法，“声如千骑疾，气卷万山来”本段第一句运用对偶、夸张、比喻，生动形象地表现了舰载机着舰时的浩大声势，具有感染力。</a:t>
            </a:r>
          </a:p>
        </p:txBody>
      </p:sp>
      <p:pic>
        <p:nvPicPr>
          <p:cNvPr id="31749" name="Picture 11" descr="D:\我的文档\Tencent Files\923213587\FileRecv\精读品味.gif"/>
          <p:cNvPicPr>
            <a:picLocks noChangeAspect="1"/>
          </p:cNvPicPr>
          <p:nvPr/>
        </p:nvPicPr>
        <p:blipFill>
          <a:blip r:embed="rId4"/>
          <a:srcRect/>
          <a:stretch>
            <a:fillRect/>
          </a:stretch>
        </p:blipFill>
        <p:spPr bwMode="auto">
          <a:xfrm>
            <a:off x="3263900" y="508000"/>
            <a:ext cx="2573338" cy="600075"/>
          </a:xfrm>
          <a:prstGeom prst="rect">
            <a:avLst/>
          </a:prstGeom>
          <a:noFill/>
          <a:ln w="9525">
            <a:noFill/>
            <a:miter lim="800000"/>
            <a:headEnd/>
            <a:tailEnd/>
          </a:ln>
        </p:spPr>
      </p:pic>
      <p:sp>
        <p:nvSpPr>
          <p:cNvPr id="23559" name="矩形 2"/>
          <p:cNvSpPr>
            <a:spLocks noChangeArrowheads="1"/>
          </p:cNvSpPr>
          <p:nvPr/>
        </p:nvSpPr>
        <p:spPr bwMode="auto">
          <a:xfrm>
            <a:off x="0" y="1736725"/>
            <a:ext cx="8991600" cy="639763"/>
          </a:xfrm>
          <a:prstGeom prst="rect">
            <a:avLst/>
          </a:prstGeom>
          <a:noFill/>
          <a:ln w="9525">
            <a:noFill/>
            <a:miter lim="800000"/>
            <a:headEnd/>
            <a:tailEnd/>
          </a:ln>
        </p:spPr>
        <p:txBody>
          <a:bodyPr wrap="none">
            <a:spAutoFit/>
          </a:bodyPr>
          <a:lstStyle/>
          <a:p>
            <a:r>
              <a:rPr lang="en-US" altLang="zh-CN" sz="3200" b="1">
                <a:solidFill>
                  <a:srgbClr val="000000"/>
                </a:solidFill>
                <a:latin typeface="宋体" charset="-122"/>
              </a:rPr>
              <a:t>4.</a:t>
            </a:r>
            <a:r>
              <a:rPr lang="zh-CN" altLang="en-US" sz="3200" b="1">
                <a:solidFill>
                  <a:srgbClr val="000000"/>
                </a:solidFill>
                <a:latin typeface="宋体" charset="-122"/>
              </a:rPr>
              <a:t>第</a:t>
            </a:r>
            <a:r>
              <a:rPr lang="en-US" altLang="zh-CN" sz="3200" b="1">
                <a:solidFill>
                  <a:srgbClr val="000000"/>
                </a:solidFill>
                <a:latin typeface="宋体" charset="-122"/>
              </a:rPr>
              <a:t>18</a:t>
            </a:r>
            <a:r>
              <a:rPr lang="zh-CN" altLang="en-US" sz="3200" b="1">
                <a:solidFill>
                  <a:srgbClr val="000000"/>
                </a:solidFill>
                <a:latin typeface="宋体" charset="-122"/>
              </a:rPr>
              <a:t>段重点运用了哪些修辞手法及描写方法？</a:t>
            </a:r>
            <a:r>
              <a:rPr lang="zh-CN" altLang="en-US" sz="3600" b="1">
                <a:solidFill>
                  <a:srgbClr val="000000"/>
                </a:solidFill>
                <a:latin typeface="宋体" charset="-122"/>
              </a:rPr>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559">
                                            <p:txEl>
                                              <p:pRg st="0" end="0"/>
                                            </p:txEl>
                                          </p:spTgt>
                                        </p:tgtEl>
                                        <p:attrNameLst>
                                          <p:attrName>style.visibility</p:attrName>
                                        </p:attrNameLst>
                                      </p:cBhvr>
                                      <p:to>
                                        <p:strVal val="visible"/>
                                      </p:to>
                                    </p:set>
                                    <p:anim calcmode="lin" valueType="num">
                                      <p:cBhvr additive="base">
                                        <p:cTn id="7" dur="500" fill="hold"/>
                                        <p:tgtEl>
                                          <p:spTgt spid="235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2769" name="图片 18"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2770"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2" name="矩形 11"/>
          <p:cNvSpPr/>
          <p:nvPr/>
        </p:nvSpPr>
        <p:spPr>
          <a:xfrm>
            <a:off x="691515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 name="矩形 2"/>
          <p:cNvSpPr/>
          <p:nvPr/>
        </p:nvSpPr>
        <p:spPr>
          <a:xfrm>
            <a:off x="450850" y="1692275"/>
            <a:ext cx="8518525" cy="5029200"/>
          </a:xfrm>
          <a:prstGeom prst="rect">
            <a:avLst/>
          </a:prstGeom>
        </p:spPr>
        <p:txBody>
          <a:bodyPr>
            <a:spAutoFit/>
          </a:bodyPr>
          <a:lstStyle/>
          <a:p>
            <a:pPr>
              <a:lnSpc>
                <a:spcPct val="150000"/>
              </a:lnSpc>
              <a:defRPr/>
            </a:pPr>
            <a:r>
              <a:rPr lang="en-US" altLang="zh-CN" sz="3600" b="1" dirty="0">
                <a:latin typeface="+mn-ea"/>
                <a:ea typeface="+mn-ea"/>
              </a:rPr>
              <a:t>5.</a:t>
            </a:r>
            <a:r>
              <a:rPr lang="zh-CN" altLang="en-US" sz="3600" b="1" dirty="0">
                <a:latin typeface="+mn-ea"/>
                <a:ea typeface="+mn-ea"/>
              </a:rPr>
              <a:t>引用某大国上将的话有什么作用？</a:t>
            </a:r>
            <a:r>
              <a:rPr lang="en-US" altLang="zh-CN" sz="3600" b="1" dirty="0">
                <a:solidFill>
                  <a:srgbClr val="0000FF"/>
                </a:solidFill>
                <a:latin typeface="+mn-ea"/>
                <a:ea typeface="+mn-ea"/>
              </a:rPr>
              <a:t>   </a:t>
            </a:r>
          </a:p>
          <a:p>
            <a:pPr>
              <a:lnSpc>
                <a:spcPct val="150000"/>
              </a:lnSpc>
              <a:defRPr/>
            </a:pPr>
            <a:r>
              <a:rPr lang="zh-CN" altLang="zh-CN" sz="3600" b="1" dirty="0">
                <a:solidFill>
                  <a:srgbClr val="FF0000"/>
                </a:solidFill>
                <a:latin typeface="+mn-ea"/>
                <a:ea typeface="+mn-ea"/>
              </a:rPr>
              <a:t>【答案】</a:t>
            </a:r>
            <a:r>
              <a:rPr lang="zh-CN" altLang="en-US" sz="3600" b="1" dirty="0">
                <a:solidFill>
                  <a:srgbClr val="0000FF"/>
                </a:solidFill>
                <a:latin typeface="+mn-ea"/>
                <a:ea typeface="+mn-ea"/>
              </a:rPr>
              <a:t>彰显出了先进发达国家对我国的歧视，暗示当时我国航母舰载机着舰面对的困难之大，同时这也更加激发了我国科研人员顽强不屈、为国争光的斗志，烘托了此时的成功。</a:t>
            </a:r>
          </a:p>
        </p:txBody>
      </p:sp>
      <p:pic>
        <p:nvPicPr>
          <p:cNvPr id="32773" name="Picture 11" descr="D:\我的文档\Tencent Files\923213587\FileRecv\精读品味.gif"/>
          <p:cNvPicPr>
            <a:picLocks noChangeAspect="1"/>
          </p:cNvPicPr>
          <p:nvPr/>
        </p:nvPicPr>
        <p:blipFill>
          <a:blip r:embed="rId4"/>
          <a:srcRect/>
          <a:stretch>
            <a:fillRect/>
          </a:stretch>
        </p:blipFill>
        <p:spPr bwMode="auto">
          <a:xfrm>
            <a:off x="2846388" y="104775"/>
            <a:ext cx="2573337" cy="600075"/>
          </a:xfrm>
          <a:prstGeom prst="rect">
            <a:avLst/>
          </a:prstGeom>
          <a:noFill/>
          <a:ln w="9525">
            <a:noFill/>
            <a:miter lim="800000"/>
            <a:headEnd/>
            <a:tailEnd/>
          </a:ln>
        </p:spPr>
      </p:pic>
      <p:sp>
        <p:nvSpPr>
          <p:cNvPr id="24584" name="文本框 1"/>
          <p:cNvSpPr txBox="1">
            <a:spLocks noChangeArrowheads="1"/>
          </p:cNvSpPr>
          <p:nvPr/>
        </p:nvSpPr>
        <p:spPr bwMode="auto">
          <a:xfrm>
            <a:off x="2552700" y="1108075"/>
            <a:ext cx="3440113" cy="584200"/>
          </a:xfrm>
          <a:prstGeom prst="rect">
            <a:avLst/>
          </a:prstGeom>
          <a:noFill/>
          <a:ln w="9525">
            <a:noFill/>
            <a:miter lim="800000"/>
            <a:headEnd/>
            <a:tailEnd/>
          </a:ln>
        </p:spPr>
        <p:txBody>
          <a:bodyPr>
            <a:spAutoFit/>
          </a:bodyPr>
          <a:lstStyle/>
          <a:p>
            <a:r>
              <a:rPr lang="zh-CN" altLang="en-US" sz="3200" b="1">
                <a:solidFill>
                  <a:srgbClr val="FF0000"/>
                </a:solidFill>
              </a:rPr>
              <a:t>第三部分 </a:t>
            </a:r>
            <a:r>
              <a:rPr lang="en-US" altLang="zh-CN" sz="3200" b="1">
                <a:solidFill>
                  <a:srgbClr val="FF0000"/>
                </a:solidFill>
              </a:rPr>
              <a:t>20--25</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584">
                                            <p:txEl>
                                              <p:pRg st="0" end="0"/>
                                            </p:txEl>
                                          </p:spTgt>
                                        </p:tgtEl>
                                        <p:attrNameLst>
                                          <p:attrName>style.visibility</p:attrName>
                                        </p:attrNameLst>
                                      </p:cBhvr>
                                      <p:to>
                                        <p:strVal val="visible"/>
                                      </p:to>
                                    </p:set>
                                    <p:anim calcmode="lin" valueType="num">
                                      <p:cBhvr additive="base">
                                        <p:cTn id="7" dur="500" fill="hold"/>
                                        <p:tgtEl>
                                          <p:spTgt spid="2458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8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3" name="图片 18" descr="山底5.png"/>
          <p:cNvPicPr>
            <a:picLocks noChangeAspect="1"/>
          </p:cNvPicPr>
          <p:nvPr/>
        </p:nvPicPr>
        <p:blipFill>
          <a:blip r:embed="rId2"/>
          <a:srcRect/>
          <a:stretch>
            <a:fillRect/>
          </a:stretch>
        </p:blipFill>
        <p:spPr bwMode="auto">
          <a:xfrm>
            <a:off x="0" y="4760913"/>
            <a:ext cx="9144000" cy="2106612"/>
          </a:xfrm>
          <a:prstGeom prst="rect">
            <a:avLst/>
          </a:prstGeom>
          <a:noFill/>
          <a:ln w="9525">
            <a:noFill/>
            <a:miter lim="800000"/>
            <a:headEnd/>
            <a:tailEnd/>
          </a:ln>
        </p:spPr>
      </p:pic>
      <p:pic>
        <p:nvPicPr>
          <p:cNvPr id="33794"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12" name="矩形 11"/>
          <p:cNvSpPr/>
          <p:nvPr/>
        </p:nvSpPr>
        <p:spPr>
          <a:xfrm>
            <a:off x="691515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sp>
        <p:nvSpPr>
          <p:cNvPr id="3" name="矩形 2"/>
          <p:cNvSpPr/>
          <p:nvPr/>
        </p:nvSpPr>
        <p:spPr>
          <a:xfrm>
            <a:off x="584200" y="2117725"/>
            <a:ext cx="8261350" cy="3017838"/>
          </a:xfrm>
          <a:prstGeom prst="rect">
            <a:avLst/>
          </a:prstGeom>
        </p:spPr>
        <p:txBody>
          <a:bodyPr>
            <a:spAutoFit/>
          </a:bodyPr>
          <a:lstStyle/>
          <a:p>
            <a:pPr>
              <a:lnSpc>
                <a:spcPct val="150000"/>
              </a:lnSpc>
              <a:defRPr/>
            </a:pPr>
            <a:r>
              <a:rPr lang="zh-CN" altLang="zh-CN" sz="3200" b="1" dirty="0">
                <a:solidFill>
                  <a:srgbClr val="FF0000"/>
                </a:solidFill>
                <a:latin typeface="+mn-ea"/>
                <a:ea typeface="+mn-ea"/>
              </a:rPr>
              <a:t>【答案】</a:t>
            </a:r>
            <a:r>
              <a:rPr lang="zh-CN" altLang="en-US" sz="3200" b="1" dirty="0">
                <a:solidFill>
                  <a:srgbClr val="0000FF"/>
                </a:solidFill>
                <a:latin typeface="+mn-ea"/>
                <a:ea typeface="+mn-ea"/>
              </a:rPr>
              <a:t>有何作用？重点采用了抒情和记叙的表达方式，进一步表达出了人们激动、兴奋的心情，同时也点明了舰载机成功着舰这个事件的重大意义。</a:t>
            </a:r>
          </a:p>
        </p:txBody>
      </p:sp>
      <p:pic>
        <p:nvPicPr>
          <p:cNvPr id="33797" name="Picture 11" descr="D:\我的文档\Tencent Files\923213587\FileRecv\精读品味.gif"/>
          <p:cNvPicPr>
            <a:picLocks noChangeAspect="1"/>
          </p:cNvPicPr>
          <p:nvPr/>
        </p:nvPicPr>
        <p:blipFill>
          <a:blip r:embed="rId4"/>
          <a:srcRect/>
          <a:stretch>
            <a:fillRect/>
          </a:stretch>
        </p:blipFill>
        <p:spPr bwMode="auto">
          <a:xfrm>
            <a:off x="2690813" y="300038"/>
            <a:ext cx="2573337" cy="600075"/>
          </a:xfrm>
          <a:prstGeom prst="rect">
            <a:avLst/>
          </a:prstGeom>
          <a:noFill/>
          <a:ln w="9525">
            <a:noFill/>
            <a:miter lim="800000"/>
            <a:headEnd/>
            <a:tailEnd/>
          </a:ln>
        </p:spPr>
      </p:pic>
      <p:sp>
        <p:nvSpPr>
          <p:cNvPr id="2" name="矩形 1"/>
          <p:cNvSpPr/>
          <p:nvPr/>
        </p:nvSpPr>
        <p:spPr>
          <a:xfrm>
            <a:off x="409575" y="900113"/>
            <a:ext cx="8435975" cy="914400"/>
          </a:xfrm>
          <a:prstGeom prst="rect">
            <a:avLst/>
          </a:prstGeom>
        </p:spPr>
        <p:txBody>
          <a:bodyPr>
            <a:spAutoFit/>
          </a:bodyPr>
          <a:lstStyle/>
          <a:p>
            <a:pPr>
              <a:lnSpc>
                <a:spcPct val="150000"/>
              </a:lnSpc>
              <a:defRPr/>
            </a:pPr>
            <a:r>
              <a:rPr lang="en-US" altLang="zh-CN" sz="3600" b="1" dirty="0">
                <a:solidFill>
                  <a:prstClr val="black"/>
                </a:solidFill>
                <a:latin typeface="+mn-ea"/>
                <a:ea typeface="+mn-ea"/>
              </a:rPr>
              <a:t>6.</a:t>
            </a:r>
            <a:r>
              <a:rPr lang="zh-CN" altLang="en-US" sz="3600" b="1" dirty="0">
                <a:solidFill>
                  <a:prstClr val="black"/>
                </a:solidFill>
                <a:latin typeface="+mn-ea"/>
                <a:ea typeface="+mn-ea"/>
              </a:rPr>
              <a:t>最后一段重点采用了哪些表达方式？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nvPr>
        </p:nvSpPr>
        <p:spPr/>
        <p:txBody>
          <a:bodyPr/>
          <a:lstStyle/>
          <a:p>
            <a:r>
              <a:rPr lang="zh-CN" altLang="en-US" sz="6000" b="1" dirty="0" smtClean="0">
                <a:solidFill>
                  <a:srgbClr val="0000FF"/>
                </a:solidFill>
              </a:rPr>
              <a:t>学习目标</a:t>
            </a:r>
          </a:p>
        </p:txBody>
      </p:sp>
      <p:sp>
        <p:nvSpPr>
          <p:cNvPr id="15362" name="内容占位符 2"/>
          <p:cNvSpPr>
            <a:spLocks noGrp="1"/>
          </p:cNvSpPr>
          <p:nvPr>
            <p:ph idx="1"/>
          </p:nvPr>
        </p:nvSpPr>
        <p:spPr/>
        <p:txBody>
          <a:bodyPr/>
          <a:lstStyle/>
          <a:p>
            <a:r>
              <a:rPr lang="en-US" altLang="zh-CN" sz="4000" b="1" smtClean="0">
                <a:solidFill>
                  <a:srgbClr val="FF0000"/>
                </a:solidFill>
              </a:rPr>
              <a:t>1</a:t>
            </a:r>
            <a:r>
              <a:rPr lang="zh-CN" altLang="en-US" sz="4000" b="1" smtClean="0">
                <a:solidFill>
                  <a:srgbClr val="FF0000"/>
                </a:solidFill>
              </a:rPr>
              <a:t>、了解报纸通讯的特点。</a:t>
            </a:r>
          </a:p>
          <a:p>
            <a:r>
              <a:rPr lang="en-US" altLang="zh-CN" sz="4000" b="1" smtClean="0">
                <a:solidFill>
                  <a:srgbClr val="FF0000"/>
                </a:solidFill>
              </a:rPr>
              <a:t>2</a:t>
            </a:r>
            <a:r>
              <a:rPr lang="zh-CN" altLang="en-US" sz="4000" b="1" smtClean="0">
                <a:solidFill>
                  <a:srgbClr val="FF0000"/>
                </a:solidFill>
              </a:rPr>
              <a:t>、体会文章的价值感、层次感和美觉感。</a:t>
            </a:r>
          </a:p>
          <a:p>
            <a:r>
              <a:rPr lang="en-US" altLang="zh-CN" sz="4000" b="1" smtClean="0">
                <a:solidFill>
                  <a:srgbClr val="FF0000"/>
                </a:solidFill>
              </a:rPr>
              <a:t>3</a:t>
            </a:r>
            <a:r>
              <a:rPr lang="zh-CN" altLang="en-US" sz="4000" b="1" smtClean="0">
                <a:solidFill>
                  <a:srgbClr val="FF0000"/>
                </a:solidFill>
              </a:rPr>
              <a:t>、感受我国航母舰载战斗机首架次成功着舰的自豪感，增强爱国情感，发奋努力，扬我国威。</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标题 1"/>
          <p:cNvSpPr>
            <a:spLocks noGrp="1"/>
          </p:cNvSpPr>
          <p:nvPr>
            <p:ph type="title"/>
          </p:nvPr>
        </p:nvSpPr>
        <p:spPr/>
        <p:txBody>
          <a:bodyPr/>
          <a:lstStyle/>
          <a:p>
            <a:r>
              <a:rPr lang="zh-CN" altLang="en-US" sz="5400" b="1" smtClean="0">
                <a:solidFill>
                  <a:srgbClr val="FF0000"/>
                </a:solidFill>
              </a:rPr>
              <a:t>拓展提升</a:t>
            </a:r>
          </a:p>
        </p:txBody>
      </p:sp>
      <p:sp>
        <p:nvSpPr>
          <p:cNvPr id="34818" name="内容占位符 2"/>
          <p:cNvSpPr>
            <a:spLocks noGrp="1"/>
          </p:cNvSpPr>
          <p:nvPr>
            <p:ph idx="1"/>
          </p:nvPr>
        </p:nvSpPr>
        <p:spPr/>
        <p:txBody>
          <a:bodyPr/>
          <a:lstStyle/>
          <a:p>
            <a:r>
              <a:rPr lang="zh-CN" altLang="en-US" sz="5400" b="1" smtClean="0"/>
              <a:t>学习了这篇文章后有什么感悟？</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2"/>
          <p:cNvSpPr>
            <a:spLocks noGrp="1"/>
          </p:cNvSpPr>
          <p:nvPr>
            <p:ph idx="1"/>
          </p:nvPr>
        </p:nvSpPr>
        <p:spPr>
          <a:xfrm>
            <a:off x="55563" y="381000"/>
            <a:ext cx="8589962" cy="6096000"/>
          </a:xfrm>
        </p:spPr>
        <p:txBody>
          <a:bodyPr/>
          <a:lstStyle/>
          <a:p>
            <a:r>
              <a:rPr lang="en-US" altLang="zh-CN" sz="3600" b="1" smtClean="0">
                <a:solidFill>
                  <a:srgbClr val="FF0000"/>
                </a:solidFill>
              </a:rPr>
              <a:t>1.</a:t>
            </a:r>
            <a:r>
              <a:rPr lang="zh-CN" altLang="en-US" sz="3600" b="1" smtClean="0">
                <a:solidFill>
                  <a:srgbClr val="FF0000"/>
                </a:solidFill>
              </a:rPr>
              <a:t>鸦片战争以来，由于落后，我们经历了百年屈辱，舰载机的着舰成功是中国人民在富国强兵的道路上取得的一次大胜利，振奋人心。</a:t>
            </a:r>
          </a:p>
          <a:p>
            <a:r>
              <a:rPr lang="en-US" altLang="zh-CN" sz="3600" b="1" smtClean="0">
                <a:solidFill>
                  <a:srgbClr val="FF0000"/>
                </a:solidFill>
              </a:rPr>
              <a:t>2.</a:t>
            </a:r>
            <a:r>
              <a:rPr lang="zh-CN" altLang="en-US" sz="3600" b="1" smtClean="0">
                <a:solidFill>
                  <a:srgbClr val="FF0000"/>
                </a:solidFill>
              </a:rPr>
              <a:t>增强了中华民族的自豪感，增强了中国人民坚持党的领导，坚持社会主义道路的信心，增强了中国人民的凝聚力。</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图片 12"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36866" name="Picture 21"/>
          <p:cNvPicPr>
            <a:picLocks noChangeAspect="1"/>
          </p:cNvPicPr>
          <p:nvPr/>
        </p:nvPicPr>
        <p:blipFill>
          <a:blip r:embed="rId3"/>
          <a:srcRect/>
          <a:stretch>
            <a:fillRect/>
          </a:stretch>
        </p:blipFill>
        <p:spPr bwMode="auto">
          <a:xfrm>
            <a:off x="7932738" y="6194425"/>
            <a:ext cx="1219200" cy="673100"/>
          </a:xfrm>
          <a:prstGeom prst="rect">
            <a:avLst/>
          </a:prstGeom>
          <a:noFill/>
          <a:ln w="9525">
            <a:noFill/>
            <a:miter lim="800000"/>
            <a:headEnd/>
            <a:tailEnd/>
          </a:ln>
        </p:spPr>
      </p:pic>
      <p:sp>
        <p:nvSpPr>
          <p:cNvPr id="36867"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33803" name="Rectangle 11"/>
          <p:cNvSpPr>
            <a:spLocks noChangeArrowheads="1"/>
          </p:cNvSpPr>
          <p:nvPr/>
        </p:nvSpPr>
        <p:spPr bwMode="auto">
          <a:xfrm>
            <a:off x="477838" y="1343025"/>
            <a:ext cx="8323262" cy="5029200"/>
          </a:xfrm>
          <a:prstGeom prst="rect">
            <a:avLst/>
          </a:prstGeom>
          <a:noFill/>
          <a:ln w="9525">
            <a:noFill/>
            <a:miter lim="800000"/>
          </a:ln>
          <a:effectLst/>
        </p:spPr>
        <p:txBody>
          <a:bodyPr anchor="ctr">
            <a:spAutoFit/>
          </a:bodyPr>
          <a:lstStyle/>
          <a:p>
            <a:pPr eaLnBrk="0" hangingPunct="0">
              <a:lnSpc>
                <a:spcPct val="150000"/>
              </a:lnSpc>
              <a:defRPr/>
            </a:pPr>
            <a:r>
              <a:rPr lang="zh-CN" altLang="en-US" sz="2400" b="1" dirty="0">
                <a:solidFill>
                  <a:srgbClr val="C00000"/>
                </a:solidFill>
                <a:latin typeface="+mn-ea"/>
                <a:ea typeface="+mn-ea"/>
                <a:cs typeface="Times New Roman" panose="02020603050405020304" pitchFamily="18" charset="0"/>
              </a:rPr>
              <a:t>     </a:t>
            </a:r>
            <a:r>
              <a:rPr lang="zh-CN" altLang="en-US" sz="3600" b="1" dirty="0">
                <a:solidFill>
                  <a:srgbClr val="C00000"/>
                </a:solidFill>
                <a:latin typeface="+mn-ea"/>
                <a:ea typeface="+mn-ea"/>
                <a:cs typeface="Times New Roman" panose="02020603050405020304" pitchFamily="18" charset="0"/>
              </a:rPr>
              <a:t>本文采用现场特写的形式，抓住歼－</a:t>
            </a:r>
            <a:r>
              <a:rPr lang="en-US" altLang="zh-CN" sz="3600" b="1" dirty="0">
                <a:solidFill>
                  <a:srgbClr val="C00000"/>
                </a:solidFill>
                <a:latin typeface="+mn-ea"/>
                <a:ea typeface="+mn-ea"/>
                <a:cs typeface="Times New Roman" panose="02020603050405020304" pitchFamily="18" charset="0"/>
              </a:rPr>
              <a:t>15</a:t>
            </a:r>
            <a:r>
              <a:rPr lang="zh-CN" altLang="en-US" sz="3600" b="1" dirty="0">
                <a:solidFill>
                  <a:srgbClr val="C00000"/>
                </a:solidFill>
                <a:latin typeface="+mn-ea"/>
                <a:ea typeface="+mn-ea"/>
                <a:cs typeface="Times New Roman" panose="02020603050405020304" pitchFamily="18" charset="0"/>
              </a:rPr>
              <a:t>舰载战斗机首架次成功着舰这一最具历史意义的事件，生动再现了举世瞩目的我国航母舰载战斗机首架次成功着舰的过程，表达了作者强烈的自豪感和爱国情感。</a:t>
            </a:r>
          </a:p>
        </p:txBody>
      </p:sp>
      <p:sp>
        <p:nvSpPr>
          <p:cNvPr id="2" name="文本框 1"/>
          <p:cNvSpPr txBox="1">
            <a:spLocks noChangeArrowheads="1"/>
          </p:cNvSpPr>
          <p:nvPr/>
        </p:nvSpPr>
        <p:spPr bwMode="auto">
          <a:xfrm>
            <a:off x="889000" y="290513"/>
            <a:ext cx="6334125" cy="823912"/>
          </a:xfrm>
          <a:prstGeom prst="rect">
            <a:avLst/>
          </a:prstGeom>
          <a:noFill/>
          <a:ln w="9525">
            <a:noFill/>
            <a:miter lim="800000"/>
            <a:headEnd/>
            <a:tailEnd/>
          </a:ln>
        </p:spPr>
        <p:txBody>
          <a:bodyPr>
            <a:spAutoFit/>
          </a:bodyPr>
          <a:lstStyle/>
          <a:p>
            <a:r>
              <a:rPr lang="zh-CN" altLang="en-US" sz="4800" b="1"/>
              <a:t>本课主旨</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3803">
                                            <p:txEl>
                                              <p:pRg st="0" end="0"/>
                                            </p:txEl>
                                          </p:spTgt>
                                        </p:tgtEl>
                                        <p:attrNameLst>
                                          <p:attrName>style.visibility</p:attrName>
                                        </p:attrNameLst>
                                      </p:cBhvr>
                                      <p:to>
                                        <p:strVal val="visible"/>
                                      </p:to>
                                    </p:set>
                                    <p:animEffect transition="in" filter="fade">
                                      <p:cBhvr>
                                        <p:cTn id="13" dur="500"/>
                                        <p:tgtEl>
                                          <p:spTgt spid="3380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16386"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sp>
        <p:nvSpPr>
          <p:cNvPr id="16387"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16388"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pic>
        <p:nvPicPr>
          <p:cNvPr id="16389"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16390" name="图片 18"/>
          <p:cNvPicPr>
            <a:picLocks noChangeAspect="1"/>
          </p:cNvPicPr>
          <p:nvPr/>
        </p:nvPicPr>
        <p:blipFill>
          <a:blip r:embed="rId5"/>
          <a:srcRect/>
          <a:stretch>
            <a:fillRect/>
          </a:stretch>
        </p:blipFill>
        <p:spPr bwMode="auto">
          <a:xfrm>
            <a:off x="3303588" y="539750"/>
            <a:ext cx="2573337" cy="600075"/>
          </a:xfrm>
          <a:prstGeom prst="rect">
            <a:avLst/>
          </a:prstGeom>
          <a:noFill/>
          <a:ln w="9525">
            <a:noFill/>
            <a:miter lim="800000"/>
            <a:headEnd/>
            <a:tailEnd/>
          </a:ln>
        </p:spPr>
      </p:pic>
      <p:pic>
        <p:nvPicPr>
          <p:cNvPr id="16391" name="图片 2" descr="u=34126798,886504130&amp;fm=26&amp;gp=0"/>
          <p:cNvPicPr>
            <a:picLocks noChangeAspect="1"/>
          </p:cNvPicPr>
          <p:nvPr/>
        </p:nvPicPr>
        <p:blipFill>
          <a:blip r:embed="rId6"/>
          <a:srcRect/>
          <a:stretch>
            <a:fillRect/>
          </a:stretch>
        </p:blipFill>
        <p:spPr bwMode="auto">
          <a:xfrm>
            <a:off x="819150" y="1522413"/>
            <a:ext cx="7289800" cy="4491037"/>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9"/>
          <p:cNvPicPr>
            <a:picLocks noChangeAspect="1"/>
          </p:cNvPicPr>
          <p:nvPr/>
        </p:nvPicPr>
        <p:blipFill>
          <a:blip r:embed="rId2"/>
          <a:srcRect/>
          <a:stretch>
            <a:fillRect/>
          </a:stretch>
        </p:blipFill>
        <p:spPr bwMode="auto">
          <a:xfrm>
            <a:off x="0" y="0"/>
            <a:ext cx="9144000" cy="3470275"/>
          </a:xfrm>
          <a:prstGeom prst="rect">
            <a:avLst/>
          </a:prstGeom>
          <a:noFill/>
          <a:ln w="9525">
            <a:noFill/>
            <a:miter lim="800000"/>
            <a:headEnd/>
            <a:tailEnd/>
          </a:ln>
        </p:spPr>
      </p:pic>
      <p:pic>
        <p:nvPicPr>
          <p:cNvPr id="17410" name="图片 19" descr="山底5.png"/>
          <p:cNvPicPr>
            <a:picLocks noChangeAspect="1"/>
          </p:cNvPicPr>
          <p:nvPr/>
        </p:nvPicPr>
        <p:blipFill>
          <a:blip r:embed="rId3"/>
          <a:srcRect/>
          <a:stretch>
            <a:fillRect/>
          </a:stretch>
        </p:blipFill>
        <p:spPr bwMode="auto">
          <a:xfrm>
            <a:off x="0" y="4751388"/>
            <a:ext cx="9144000" cy="2106612"/>
          </a:xfrm>
          <a:prstGeom prst="rect">
            <a:avLst/>
          </a:prstGeom>
          <a:noFill/>
          <a:ln w="9525">
            <a:noFill/>
            <a:miter lim="800000"/>
            <a:headEnd/>
            <a:tailEnd/>
          </a:ln>
        </p:spPr>
      </p:pic>
      <p:pic>
        <p:nvPicPr>
          <p:cNvPr id="17411"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sp>
        <p:nvSpPr>
          <p:cNvPr id="13" name="矩形 12"/>
          <p:cNvSpPr/>
          <p:nvPr/>
        </p:nvSpPr>
        <p:spPr>
          <a:xfrm>
            <a:off x="6959600" y="1477963"/>
            <a:ext cx="1930400" cy="350837"/>
          </a:xfrm>
          <a:prstGeom prst="rect">
            <a:avLst/>
          </a:prstGeom>
          <a:solidFill>
            <a:schemeClr val="accent5">
              <a:lumMod val="20000"/>
              <a:lumOff val="80000"/>
            </a:schemeClr>
          </a:solidFill>
          <a:ln w="9525" cmpd="sng">
            <a:solidFill>
              <a:schemeClr val="tx2">
                <a:lumMod val="40000"/>
                <a:lumOff val="6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1" lang="zh-CN" altLang="en-US"/>
          </a:p>
        </p:txBody>
      </p:sp>
      <p:pic>
        <p:nvPicPr>
          <p:cNvPr id="17413" name="Picture 11" descr="D:\我的文档\Tencent Files\923213587\FileRecv\精读品味.gif"/>
          <p:cNvPicPr>
            <a:picLocks noChangeAspect="1"/>
          </p:cNvPicPr>
          <p:nvPr/>
        </p:nvPicPr>
        <p:blipFill>
          <a:blip r:embed="rId5"/>
          <a:srcRect/>
          <a:stretch>
            <a:fillRect/>
          </a:stretch>
        </p:blipFill>
        <p:spPr bwMode="auto">
          <a:xfrm>
            <a:off x="3263900" y="508000"/>
            <a:ext cx="2573338" cy="600075"/>
          </a:xfrm>
          <a:prstGeom prst="rect">
            <a:avLst/>
          </a:prstGeom>
          <a:noFill/>
          <a:ln w="9525">
            <a:noFill/>
            <a:miter lim="800000"/>
            <a:headEnd/>
            <a:tailEnd/>
          </a:ln>
        </p:spPr>
      </p:pic>
      <p:pic>
        <p:nvPicPr>
          <p:cNvPr id="17414" name="Picture 14" descr="https://timgsa.baidu.com/timg?image&amp;quality=80&amp;size=b9999_10000&amp;sec=1498120332449&amp;di=2694b6cce73136e39467969cb365f186&amp;imgtype=0&amp;src=http%3A%2F%2Fwww.81.cn%2Fjmywyl%2Fattachement%2Fjpg%2Fsite351%2F20160925%2F15760213a8272754411809.jpg"/>
          <p:cNvPicPr>
            <a:picLocks noChangeAspect="1"/>
          </p:cNvPicPr>
          <p:nvPr/>
        </p:nvPicPr>
        <p:blipFill>
          <a:blip r:embed="rId6"/>
          <a:srcRect/>
          <a:stretch>
            <a:fillRect/>
          </a:stretch>
        </p:blipFill>
        <p:spPr bwMode="auto">
          <a:xfrm>
            <a:off x="952500" y="1930400"/>
            <a:ext cx="7239000" cy="4200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33" name="图片 11" descr="山底5.png"/>
          <p:cNvPicPr>
            <a:picLocks noChangeAspect="1"/>
          </p:cNvPicPr>
          <p:nvPr/>
        </p:nvPicPr>
        <p:blipFill>
          <a:blip r:embed="rId2"/>
          <a:srcRect/>
          <a:stretch>
            <a:fillRect/>
          </a:stretch>
        </p:blipFill>
        <p:spPr bwMode="auto">
          <a:xfrm>
            <a:off x="0" y="4751388"/>
            <a:ext cx="9144000" cy="2106612"/>
          </a:xfrm>
          <a:prstGeom prst="rect">
            <a:avLst/>
          </a:prstGeom>
          <a:noFill/>
          <a:ln w="9525">
            <a:noFill/>
            <a:miter lim="800000"/>
            <a:headEnd/>
            <a:tailEnd/>
          </a:ln>
        </p:spPr>
      </p:pic>
      <p:pic>
        <p:nvPicPr>
          <p:cNvPr id="18434" name="图片 21"/>
          <p:cNvPicPr>
            <a:picLocks noChangeAspect="1"/>
          </p:cNvPicPr>
          <p:nvPr/>
        </p:nvPicPr>
        <p:blipFill>
          <a:blip r:embed="rId3"/>
          <a:srcRect/>
          <a:stretch>
            <a:fillRect/>
          </a:stretch>
        </p:blipFill>
        <p:spPr bwMode="auto">
          <a:xfrm>
            <a:off x="0" y="0"/>
            <a:ext cx="9144000" cy="3470275"/>
          </a:xfrm>
          <a:prstGeom prst="rect">
            <a:avLst/>
          </a:prstGeom>
          <a:noFill/>
          <a:ln w="9525">
            <a:noFill/>
            <a:miter lim="800000"/>
            <a:headEnd/>
            <a:tailEnd/>
          </a:ln>
        </p:spPr>
      </p:pic>
      <p:sp>
        <p:nvSpPr>
          <p:cNvPr id="18435" name="文本框 13"/>
          <p:cNvSpPr txBox="1">
            <a:spLocks noChangeArrowheads="1"/>
          </p:cNvSpPr>
          <p:nvPr/>
        </p:nvSpPr>
        <p:spPr bwMode="auto">
          <a:xfrm>
            <a:off x="10761663" y="2339975"/>
            <a:ext cx="184150" cy="368300"/>
          </a:xfrm>
          <a:prstGeom prst="rect">
            <a:avLst/>
          </a:prstGeom>
          <a:noFill/>
          <a:ln w="9525">
            <a:noFill/>
            <a:miter lim="800000"/>
            <a:headEnd/>
            <a:tailEnd/>
          </a:ln>
        </p:spPr>
        <p:txBody>
          <a:bodyPr wrap="none">
            <a:spAutoFit/>
          </a:bodyPr>
          <a:lstStyle/>
          <a:p>
            <a:endParaRPr lang="zh-CN" altLang="en-US"/>
          </a:p>
        </p:txBody>
      </p:sp>
      <p:sp>
        <p:nvSpPr>
          <p:cNvPr id="18436" name="文本框 14"/>
          <p:cNvSpPr txBox="1">
            <a:spLocks noChangeArrowheads="1"/>
          </p:cNvSpPr>
          <p:nvPr/>
        </p:nvSpPr>
        <p:spPr bwMode="auto">
          <a:xfrm>
            <a:off x="10561638" y="4170363"/>
            <a:ext cx="184150" cy="369887"/>
          </a:xfrm>
          <a:prstGeom prst="rect">
            <a:avLst/>
          </a:prstGeom>
          <a:noFill/>
          <a:ln w="9525">
            <a:noFill/>
            <a:miter lim="800000"/>
            <a:headEnd/>
            <a:tailEnd/>
          </a:ln>
        </p:spPr>
        <p:txBody>
          <a:bodyPr wrap="none">
            <a:spAutoFit/>
          </a:bodyPr>
          <a:lstStyle/>
          <a:p>
            <a:endParaRPr lang="zh-CN" altLang="en-US"/>
          </a:p>
        </p:txBody>
      </p:sp>
      <p:sp>
        <p:nvSpPr>
          <p:cNvPr id="2054" name="矩形 3"/>
          <p:cNvSpPr>
            <a:spLocks noChangeArrowheads="1"/>
          </p:cNvSpPr>
          <p:nvPr/>
        </p:nvSpPr>
        <p:spPr bwMode="auto">
          <a:xfrm>
            <a:off x="304800" y="1711325"/>
            <a:ext cx="8145463" cy="4205288"/>
          </a:xfrm>
          <a:prstGeom prst="rect">
            <a:avLst/>
          </a:prstGeom>
          <a:noFill/>
          <a:ln w="9525">
            <a:noFill/>
            <a:miter lim="800000"/>
          </a:ln>
        </p:spPr>
        <p:txBody>
          <a:bodyPr>
            <a:spAutoFit/>
          </a:bodyPr>
          <a:lstStyle/>
          <a:p>
            <a:pPr indent="593725">
              <a:lnSpc>
                <a:spcPct val="150000"/>
              </a:lnSpc>
              <a:defRPr/>
            </a:pPr>
            <a:r>
              <a:rPr kumimoji="1" lang="zh-CN" altLang="en-US" sz="3600" b="1" dirty="0">
                <a:solidFill>
                  <a:srgbClr val="FF0000"/>
                </a:solidFill>
                <a:latin typeface="+mn-ea"/>
                <a:ea typeface="+mn-ea"/>
              </a:rPr>
              <a:t>“一着惊海天”，是我们辽宁号航空母舰首次战斗机成功首舰的写照，到底是怎样惊海天的呢？今天，我们就学习这篇文章，感受我们祖国伟大的军事力量。</a:t>
            </a:r>
          </a:p>
        </p:txBody>
      </p:sp>
      <p:pic>
        <p:nvPicPr>
          <p:cNvPr id="18438" name="Picture 21"/>
          <p:cNvPicPr>
            <a:picLocks noChangeAspect="1"/>
          </p:cNvPicPr>
          <p:nvPr/>
        </p:nvPicPr>
        <p:blipFill>
          <a:blip r:embed="rId4"/>
          <a:srcRect/>
          <a:stretch>
            <a:fillRect/>
          </a:stretch>
        </p:blipFill>
        <p:spPr bwMode="auto">
          <a:xfrm>
            <a:off x="7932738" y="6194425"/>
            <a:ext cx="1219200" cy="673100"/>
          </a:xfrm>
          <a:prstGeom prst="rect">
            <a:avLst/>
          </a:prstGeom>
          <a:noFill/>
          <a:ln w="9525">
            <a:noFill/>
            <a:miter lim="800000"/>
            <a:headEnd/>
            <a:tailEnd/>
          </a:ln>
        </p:spPr>
      </p:pic>
      <p:pic>
        <p:nvPicPr>
          <p:cNvPr id="18439" name="图片 18"/>
          <p:cNvPicPr>
            <a:picLocks noChangeAspect="1"/>
          </p:cNvPicPr>
          <p:nvPr/>
        </p:nvPicPr>
        <p:blipFill>
          <a:blip r:embed="rId5"/>
          <a:srcRect/>
          <a:stretch>
            <a:fillRect/>
          </a:stretch>
        </p:blipFill>
        <p:spPr bwMode="auto">
          <a:xfrm>
            <a:off x="3186113" y="527050"/>
            <a:ext cx="2573337" cy="600075"/>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nvPr>
        </p:nvSpPr>
        <p:spPr>
          <a:xfrm>
            <a:off x="177800" y="-3175"/>
            <a:ext cx="8229600" cy="1143000"/>
          </a:xfrm>
        </p:spPr>
        <p:txBody>
          <a:bodyPr/>
          <a:lstStyle/>
          <a:p>
            <a:r>
              <a:rPr lang="zh-CN" altLang="en-US" sz="6000" b="1" dirty="0" smtClean="0">
                <a:solidFill>
                  <a:srgbClr val="FF0000"/>
                </a:solidFill>
              </a:rPr>
              <a:t>课前</a:t>
            </a:r>
            <a:r>
              <a:rPr lang="zh-CN" altLang="en-US" sz="6000" b="1" dirty="0" smtClean="0">
                <a:solidFill>
                  <a:srgbClr val="FF0000"/>
                </a:solidFill>
              </a:rPr>
              <a:t>预习</a:t>
            </a:r>
          </a:p>
        </p:txBody>
      </p:sp>
      <p:sp>
        <p:nvSpPr>
          <p:cNvPr id="19458" name="内容占位符 2"/>
          <p:cNvSpPr>
            <a:spLocks noGrp="1"/>
          </p:cNvSpPr>
          <p:nvPr>
            <p:ph idx="1"/>
          </p:nvPr>
        </p:nvSpPr>
        <p:spPr>
          <a:xfrm>
            <a:off x="-42863" y="890588"/>
            <a:ext cx="9161463" cy="5235575"/>
          </a:xfrm>
        </p:spPr>
        <p:txBody>
          <a:bodyPr/>
          <a:lstStyle/>
          <a:p>
            <a:r>
              <a:rPr lang="en-US" altLang="zh-CN" sz="4000" b="1" smtClean="0"/>
              <a:t>1</a:t>
            </a:r>
            <a:r>
              <a:rPr lang="zh-CN" altLang="en-US" sz="4000" b="1" smtClean="0"/>
              <a:t>、了解通讯的特点、背景、字词。</a:t>
            </a:r>
          </a:p>
          <a:p>
            <a:r>
              <a:rPr lang="en-US" altLang="zh-CN" sz="4000" b="1" smtClean="0"/>
              <a:t>2</a:t>
            </a:r>
            <a:r>
              <a:rPr lang="zh-CN" altLang="en-US" sz="4000" b="1" smtClean="0"/>
              <a:t>、读课文了解文章的结构。</a:t>
            </a:r>
          </a:p>
          <a:p>
            <a:r>
              <a:rPr lang="en-US" altLang="zh-CN" sz="4000" b="1" smtClean="0"/>
              <a:t>3</a:t>
            </a:r>
            <a:r>
              <a:rPr lang="zh-CN" altLang="en-US" sz="4000" b="1" smtClean="0"/>
              <a:t>、标题的作用。</a:t>
            </a:r>
          </a:p>
          <a:p>
            <a:r>
              <a:rPr lang="en-US" altLang="zh-CN" sz="4000" b="1" smtClean="0"/>
              <a:t>4</a:t>
            </a:r>
            <a:r>
              <a:rPr lang="zh-CN" altLang="en-US" sz="4000" b="1" smtClean="0"/>
              <a:t>、</a:t>
            </a:r>
            <a:r>
              <a:rPr lang="zh-CN" altLang="en-US" sz="3600" b="1" smtClean="0"/>
              <a:t>第一段是什么描写？作用？</a:t>
            </a:r>
            <a:r>
              <a:rPr lang="en-US" altLang="zh-CN" sz="3600" b="1" smtClean="0"/>
              <a:t>3</a:t>
            </a:r>
            <a:r>
              <a:rPr lang="zh-CN" altLang="en-US" sz="3600" b="1" smtClean="0"/>
              <a:t>、</a:t>
            </a:r>
            <a:r>
              <a:rPr lang="en-US" altLang="zh-CN" sz="3600" b="1" smtClean="0"/>
              <a:t>4</a:t>
            </a:r>
            <a:r>
              <a:rPr lang="zh-CN" altLang="en-US" sz="3600" b="1" smtClean="0"/>
              <a:t>段在文中有什么作用？</a:t>
            </a:r>
            <a:r>
              <a:rPr lang="en-US" altLang="zh-CN" sz="3600" b="1" smtClean="0"/>
              <a:t>18</a:t>
            </a:r>
            <a:r>
              <a:rPr lang="zh-CN" altLang="en-US" sz="3600" b="1" smtClean="0"/>
              <a:t>段运用了什么修辞？作用？引用某大国上将的话有什么作用？</a:t>
            </a:r>
          </a:p>
          <a:p>
            <a:r>
              <a:rPr lang="en-US" altLang="zh-CN" sz="3600" b="1" smtClean="0"/>
              <a:t>5</a:t>
            </a:r>
            <a:r>
              <a:rPr lang="zh-CN" altLang="en-US" sz="3600" b="1" smtClean="0"/>
              <a:t>、最后一段重点采用了哪些表达方式</a:t>
            </a:r>
            <a:r>
              <a:rPr lang="zh-CN" altLang="en-US" sz="4000" b="1" smtClean="0"/>
              <a:t>？</a:t>
            </a:r>
          </a:p>
          <a:p>
            <a:r>
              <a:rPr lang="en-US" altLang="zh-CN" sz="4000" b="1" smtClean="0"/>
              <a:t>6.</a:t>
            </a:r>
            <a:r>
              <a:rPr lang="zh-CN" altLang="en-US" sz="4000" b="1" smtClean="0">
                <a:latin typeface="宋体" charset="-122"/>
                <a:cs typeface="Times New Roman" pitchFamily="18" charset="0"/>
              </a:rPr>
              <a:t>增加学生的爱国情感和民族自豪感。</a:t>
            </a:r>
            <a:r>
              <a:rPr lang="zh-CN" altLang="en-US" sz="3600" b="1" smtClean="0">
                <a:solidFill>
                  <a:srgbClr val="FF0000"/>
                </a:solidFill>
                <a:latin typeface="宋体" charset="-122"/>
                <a:cs typeface="Times New Roman" pitchFamily="18" charset="0"/>
              </a:rPr>
              <a:t> </a:t>
            </a:r>
          </a:p>
          <a:p>
            <a:endParaRPr lang="zh-CN" altLang="en-US" sz="3600" b="1" smtClean="0">
              <a:solidFill>
                <a:srgbClr val="FF0000"/>
              </a:solidFill>
              <a:latin typeface="宋体" charset="-122"/>
              <a:cs typeface="Times New Roman" pitchFamily="18" charset="0"/>
            </a:endParaRPr>
          </a:p>
          <a:p>
            <a:endParaRPr lang="zh-CN" altLang="en-US" sz="3600" b="1" smtClean="0">
              <a:solidFill>
                <a:srgbClr val="FF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标题 1"/>
          <p:cNvSpPr>
            <a:spLocks noGrp="1"/>
          </p:cNvSpPr>
          <p:nvPr>
            <p:ph type="title"/>
          </p:nvPr>
        </p:nvSpPr>
        <p:spPr/>
        <p:txBody>
          <a:bodyPr/>
          <a:lstStyle/>
          <a:p>
            <a:r>
              <a:rPr lang="zh-CN" altLang="en-US" sz="6600" b="1" smtClean="0">
                <a:solidFill>
                  <a:srgbClr val="FF0000"/>
                </a:solidFill>
              </a:rPr>
              <a:t>板书课题</a:t>
            </a:r>
          </a:p>
        </p:txBody>
      </p:sp>
      <p:sp>
        <p:nvSpPr>
          <p:cNvPr id="20482" name="内容占位符 2"/>
          <p:cNvSpPr>
            <a:spLocks noGrp="1"/>
          </p:cNvSpPr>
          <p:nvPr>
            <p:ph idx="1"/>
          </p:nvPr>
        </p:nvSpPr>
        <p:spPr>
          <a:xfrm>
            <a:off x="457200" y="1421267"/>
            <a:ext cx="8229600" cy="4525963"/>
          </a:xfrm>
        </p:spPr>
        <p:txBody>
          <a:bodyPr/>
          <a:lstStyle/>
          <a:p>
            <a:pPr algn="ctr"/>
            <a:endParaRPr lang="en-US" altLang="zh-CN" b="1" dirty="0" smtClean="0">
              <a:solidFill>
                <a:srgbClr val="CC0000"/>
              </a:solidFill>
              <a:ea typeface="黑体" pitchFamily="2" charset="-122"/>
              <a:sym typeface="+mn-ea"/>
            </a:endParaRPr>
          </a:p>
          <a:p>
            <a:pPr algn="ctr"/>
            <a:endParaRPr lang="en-US" altLang="zh-CN" b="1" dirty="0" smtClean="0">
              <a:solidFill>
                <a:srgbClr val="CC0000"/>
              </a:solidFill>
              <a:ea typeface="黑体" pitchFamily="2" charset="-122"/>
              <a:sym typeface="+mn-ea"/>
            </a:endParaRPr>
          </a:p>
          <a:p>
            <a:pPr algn="ctr"/>
            <a:r>
              <a:rPr lang="en-US" altLang="zh-CN" sz="4400" b="1" dirty="0" smtClean="0">
                <a:ea typeface="黑体" pitchFamily="2" charset="-122"/>
                <a:sym typeface="+mn-ea"/>
              </a:rPr>
              <a:t>4 </a:t>
            </a:r>
            <a:r>
              <a:rPr lang="zh-CN" altLang="en-US" sz="6000" b="1" dirty="0" smtClean="0">
                <a:solidFill>
                  <a:srgbClr val="0000FF"/>
                </a:solidFill>
                <a:ea typeface="黑体" pitchFamily="2" charset="-122"/>
                <a:sym typeface="+mn-ea"/>
              </a:rPr>
              <a:t>一着惊海天 </a:t>
            </a:r>
          </a:p>
          <a:p>
            <a:pPr algn="ctr"/>
            <a:r>
              <a:rPr lang="en-US" altLang="zh-CN" sz="4400" b="1" dirty="0" smtClean="0">
                <a:ea typeface="黑体" pitchFamily="2" charset="-122"/>
                <a:sym typeface="+mn-ea"/>
              </a:rPr>
              <a:t>----</a:t>
            </a:r>
            <a:r>
              <a:rPr lang="zh-CN" altLang="en-US" sz="4400" b="1" dirty="0" smtClean="0">
                <a:ea typeface="黑体" pitchFamily="2" charset="-122"/>
                <a:sym typeface="+mn-ea"/>
              </a:rPr>
              <a:t>目击</a:t>
            </a:r>
            <a:r>
              <a:rPr lang="zh-CN" altLang="en-US" sz="4400" b="1" dirty="0" smtClean="0">
                <a:ea typeface="黑体" pitchFamily="2" charset="-122"/>
                <a:sym typeface="+mn-ea"/>
              </a:rPr>
              <a:t>我国航母舰载战斗机首架次成功着舰</a:t>
            </a:r>
          </a:p>
          <a:p>
            <a:pPr algn="ctr"/>
            <a:endParaRPr lang="zh-CN" altLang="en-US" noProof="1"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nvPr>
        </p:nvSpPr>
        <p:spPr/>
        <p:txBody>
          <a:bodyPr/>
          <a:lstStyle/>
          <a:p>
            <a:endParaRPr lang="zh-CN" altLang="en-US" smtClean="0"/>
          </a:p>
        </p:txBody>
      </p:sp>
      <p:sp>
        <p:nvSpPr>
          <p:cNvPr id="22530" name="内容占位符 2"/>
          <p:cNvSpPr>
            <a:spLocks noGrp="1"/>
          </p:cNvSpPr>
          <p:nvPr>
            <p:ph idx="1"/>
          </p:nvPr>
        </p:nvSpPr>
        <p:spPr/>
        <p:txBody>
          <a:bodyPr/>
          <a:lstStyle/>
          <a:p>
            <a:r>
              <a:rPr lang="zh-CN" altLang="en-US" sz="6600" b="1" smtClean="0">
                <a:solidFill>
                  <a:srgbClr val="FF0000"/>
                </a:solidFill>
              </a:rPr>
              <a:t>课堂展示</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标题 1"/>
          <p:cNvSpPr>
            <a:spLocks noGrp="1"/>
          </p:cNvSpPr>
          <p:nvPr>
            <p:ph type="title"/>
          </p:nvPr>
        </p:nvSpPr>
        <p:spPr/>
        <p:txBody>
          <a:bodyPr/>
          <a:lstStyle/>
          <a:p>
            <a:endParaRPr lang="zh-CN" altLang="en-US" smtClean="0"/>
          </a:p>
        </p:txBody>
      </p:sp>
      <p:sp>
        <p:nvSpPr>
          <p:cNvPr id="23554" name="内容占位符 2"/>
          <p:cNvSpPr>
            <a:spLocks noGrp="1"/>
          </p:cNvSpPr>
          <p:nvPr>
            <p:ph idx="1"/>
          </p:nvPr>
        </p:nvSpPr>
        <p:spPr>
          <a:xfrm>
            <a:off x="457200" y="1219200"/>
            <a:ext cx="8229600" cy="4906963"/>
          </a:xfrm>
        </p:spPr>
        <p:txBody>
          <a:bodyPr/>
          <a:lstStyle/>
          <a:p>
            <a:r>
              <a:rPr lang="zh-CN" altLang="en-US" sz="3600" dirty="0" smtClean="0">
                <a:solidFill>
                  <a:srgbClr val="FF0000"/>
                </a:solidFill>
              </a:rPr>
              <a:t> </a:t>
            </a:r>
            <a:r>
              <a:rPr lang="zh-CN" altLang="en-US" sz="4000" b="1" dirty="0" smtClean="0">
                <a:solidFill>
                  <a:srgbClr val="FF0000"/>
                </a:solidFill>
              </a:rPr>
              <a:t>消息和通讯都属于新闻体裁：</a:t>
            </a:r>
          </a:p>
          <a:p>
            <a:r>
              <a:rPr lang="zh-CN" altLang="en-US" sz="3600" b="1" dirty="0" smtClean="0">
                <a:solidFill>
                  <a:srgbClr val="FF0000"/>
                </a:solidFill>
              </a:rPr>
              <a:t>             </a:t>
            </a:r>
            <a:r>
              <a:rPr lang="zh-CN" altLang="en-US" sz="3600" b="1" dirty="0" smtClean="0">
                <a:solidFill>
                  <a:srgbClr val="0000FF"/>
                </a:solidFill>
              </a:rPr>
              <a:t>消息又称新闻。它们都需要用事实来说话，都需及时报道最近发生的有社会价值的事实。但就时效性而言，消息比通讯报道得更迅速；就内容而言，则通讯比消息报道的内容详尽、具体、形象。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TotalTime>
  <Words>1069</Words>
  <Application>Microsoft Office PowerPoint</Application>
  <PresentationFormat>全屏显示(4:3)</PresentationFormat>
  <Paragraphs>76</Paragraphs>
  <Slides>22</Slides>
  <Notes>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学习目标</vt:lpstr>
      <vt:lpstr>PowerPoint 演示文稿</vt:lpstr>
      <vt:lpstr>PowerPoint 演示文稿</vt:lpstr>
      <vt:lpstr>PowerPoint 演示文稿</vt:lpstr>
      <vt:lpstr>课前预习</vt:lpstr>
      <vt:lpstr>板书课题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拓展提升</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lx</cp:lastModifiedBy>
  <cp:revision>424</cp:revision>
  <dcterms:created xsi:type="dcterms:W3CDTF">2015-12-09T07:23:26Z</dcterms:created>
  <dcterms:modified xsi:type="dcterms:W3CDTF">2017-09-03T02:37:09Z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2052-10.1.0.6395</vt:lpwstr>
  </property>
</Properties>
</file>