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90" r:id="rId5"/>
    <p:sldId id="261" r:id="rId6"/>
    <p:sldId id="267" r:id="rId7"/>
    <p:sldId id="268" r:id="rId8"/>
    <p:sldId id="269" r:id="rId9"/>
    <p:sldId id="265" r:id="rId10"/>
    <p:sldId id="270" r:id="rId11"/>
    <p:sldId id="271" r:id="rId12"/>
    <p:sldId id="272" r:id="rId13"/>
    <p:sldId id="291" r:id="rId14"/>
    <p:sldId id="293" r:id="rId15"/>
    <p:sldId id="294" r:id="rId16"/>
    <p:sldId id="295" r:id="rId17"/>
    <p:sldId id="276" r:id="rId18"/>
    <p:sldId id="296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78" d="100"/>
          <a:sy n="78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BDE5B040-02A4-4F7B-9B18-DFCE294CE2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0632330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4191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50195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" y="97576"/>
            <a:ext cx="9144000" cy="4511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60" r:id="rId5"/>
    <p:sldLayoutId id="2147483661" r:id="rId6"/>
    <p:sldLayoutId id="2147483662" r:id="rId7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audio" Target="\ppt\slides\NULL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audio" Target="\ppt\slides\NULL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0&amp;tn=baiduimagedetail&amp;word=%C1%D6%BB%D5%D2%F2&amp;in=23778&amp;cl=2&amp;cm=1&amp;sc=0&amp;lm=-1&amp;pn=37&amp;rn=1&amp;di=8436202384&amp;ln=2000&amp;fr=ala0&amp;ic=0&amp;s=0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36" y="1328181"/>
            <a:ext cx="954026" cy="80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3" y="4091544"/>
            <a:ext cx="4317019" cy="1160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课</a:t>
            </a:r>
            <a:endParaRPr lang="en-US" altLang="zh-CN" sz="4400" b="1" smtClean="0">
              <a:solidFill>
                <a:srgbClr val="F60A75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你是人间的四月天</a:t>
            </a:r>
            <a:endParaRPr lang="en-US" altLang="zh-CN" sz="4400" b="1" smtClean="0">
              <a:solidFill>
                <a:srgbClr val="F60A7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3161" y="437941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latin typeface="Times New Roman" pitchFamily="18" charset="0"/>
                <a:cs typeface="Times New Roman" pitchFamily="18" charset="0"/>
              </a:rPr>
              <a:t>林徽因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96233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43"/>
          <p:cNvSpPr txBox="1">
            <a:spLocks noChangeArrowheads="1"/>
          </p:cNvSpPr>
          <p:nvPr/>
        </p:nvSpPr>
        <p:spPr bwMode="auto">
          <a:xfrm>
            <a:off x="608014" y="2595034"/>
            <a:ext cx="808672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娉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婷（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）       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  鲜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妍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（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冠冕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（              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）  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呢喃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（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CB0EB34-1085-4B59-8B32-A69E987E0B37}"/>
              </a:ext>
            </a:extLst>
          </p:cNvPr>
          <p:cNvSpPr txBox="1"/>
          <p:nvPr/>
        </p:nvSpPr>
        <p:spPr>
          <a:xfrm>
            <a:off x="5927211" y="2780928"/>
            <a:ext cx="80502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/>
              <a:buNone/>
              <a:defRPr/>
            </a:pPr>
            <a:r>
              <a:rPr lang="en-US" altLang="zh-CN" sz="3200" b="1" err="1">
                <a:solidFill>
                  <a:srgbClr val="FF33CC"/>
                </a:solidFill>
                <a:latin typeface="+mn-ea"/>
                <a:ea typeface="+mn-ea"/>
              </a:rPr>
              <a:t>yán</a:t>
            </a:r>
            <a:endParaRPr lang="zh-CN" altLang="en-US" sz="3200" b="1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08E141-7F0C-4DF5-940F-6695ABCDE313}"/>
              </a:ext>
            </a:extLst>
          </p:cNvPr>
          <p:cNvSpPr txBox="1"/>
          <p:nvPr/>
        </p:nvSpPr>
        <p:spPr>
          <a:xfrm>
            <a:off x="1691680" y="2780928"/>
            <a:ext cx="101181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/>
              <a:buNone/>
              <a:defRPr/>
            </a:pPr>
            <a:r>
              <a:rPr lang="en-US" altLang="zh-CN" sz="3200" b="1" err="1">
                <a:solidFill>
                  <a:srgbClr val="FF33CC"/>
                </a:solidFill>
                <a:latin typeface="+mn-ea"/>
                <a:ea typeface="+mn-ea"/>
              </a:rPr>
              <a:t>pīnɡ</a:t>
            </a:r>
            <a:endParaRPr lang="zh-CN" altLang="en-US" sz="3200" b="1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EB31AE2-C3FB-467B-B289-DE67D3D6C634}"/>
              </a:ext>
            </a:extLst>
          </p:cNvPr>
          <p:cNvSpPr txBox="1"/>
          <p:nvPr/>
        </p:nvSpPr>
        <p:spPr>
          <a:xfrm>
            <a:off x="1662151" y="3780329"/>
            <a:ext cx="20457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/>
              <a:buNone/>
              <a:defRPr/>
            </a:pPr>
            <a:r>
              <a:rPr lang="en-US" altLang="zh-CN" sz="3200" b="1" err="1">
                <a:solidFill>
                  <a:srgbClr val="FF33CC"/>
                </a:solidFill>
                <a:latin typeface="+mn-ea"/>
                <a:ea typeface="+mn-ea"/>
              </a:rPr>
              <a:t>ɡuān miǎn</a:t>
            </a:r>
            <a:endParaRPr lang="zh-CN" altLang="en-US" sz="3200" b="1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28E7D1-B9C3-438A-A7D7-CF5010D56733}"/>
              </a:ext>
            </a:extLst>
          </p:cNvPr>
          <p:cNvSpPr txBox="1"/>
          <p:nvPr/>
        </p:nvSpPr>
        <p:spPr>
          <a:xfrm>
            <a:off x="5796136" y="3708321"/>
            <a:ext cx="142539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/>
              <a:buNone/>
              <a:defRPr/>
            </a:pPr>
            <a:r>
              <a:rPr lang="en-US" altLang="zh-CN" sz="3200" b="1" err="1">
                <a:solidFill>
                  <a:srgbClr val="FF33CC"/>
                </a:solidFill>
                <a:latin typeface="+mn-ea"/>
                <a:ea typeface="+mn-ea"/>
              </a:rPr>
              <a:t>ní nán</a:t>
            </a:r>
            <a:endParaRPr lang="zh-CN" altLang="en-US" sz="3200" b="1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03848" y="1072549"/>
            <a:ext cx="2365994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203848" y="1166058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重点字注音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0238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500">
                <a:solidFill>
                  <a:srgbClr val="C8F6F3"/>
                </a:solidFill>
              </a:rPr>
              <a:t>状元成才路</a:t>
            </a:r>
            <a:endParaRPr lang="zh-CN" altLang="zh-CN" sz="500">
              <a:solidFill>
                <a:srgbClr val="C8F6F3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-280097">
            <a:off x="3431955" y="16658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-5350866">
            <a:off x="5862417" y="17833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-4150866">
            <a:off x="5332193" y="23273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-5350866">
            <a:off x="6422804" y="18129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-424911">
            <a:off x="7068124" y="21209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-4150866">
            <a:off x="7656293" y="3360238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-5350866">
            <a:off x="5981479" y="29305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-1380000">
            <a:off x="3901060" y="17632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-180000">
            <a:off x="4131249" y="27665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-1380000">
            <a:off x="4461449" y="17928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-1380000">
            <a:off x="4831335" y="2078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-180000">
            <a:off x="5064699" y="30078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-5350866">
            <a:off x="6311679" y="28416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-170103">
            <a:off x="5590160" y="34819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-5350866">
            <a:off x="5846542" y="46069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2" name="文本框 25"/>
          <p:cNvSpPr txBox="1">
            <a:spLocks noChangeArrowheads="1"/>
          </p:cNvSpPr>
          <p:nvPr/>
        </p:nvSpPr>
        <p:spPr bwMode="auto">
          <a:xfrm rot="-1380000">
            <a:off x="1605535" y="43328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3" name="文本框 26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-1380000">
            <a:off x="3162874" y="4222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-170103">
            <a:off x="787974" y="2068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-170103">
            <a:off x="3010474" y="5143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-170103">
            <a:off x="4158235" y="42545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-170103">
            <a:off x="4324924" y="5266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0" name="文本框 32"/>
          <p:cNvSpPr txBox="1">
            <a:spLocks noChangeArrowheads="1"/>
          </p:cNvSpPr>
          <p:nvPr/>
        </p:nvSpPr>
        <p:spPr bwMode="auto">
          <a:xfrm rot="-5070842">
            <a:off x="323630" y="2750638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1" name="文本框 34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-170103">
            <a:off x="1243585" y="17314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-1380000">
            <a:off x="2118299" y="1555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-1380000">
            <a:off x="2688210" y="17822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-180000">
            <a:off x="2416749" y="25336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-1380000">
            <a:off x="3277174" y="2078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-1380000">
            <a:off x="2850135" y="2853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-1380000">
            <a:off x="3485135" y="30353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-1030866">
            <a:off x="6311680" y="52197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-4502722">
            <a:off x="6779992" y="33623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-3456638">
            <a:off x="6745068" y="4566738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7" name="文本框 49"/>
          <p:cNvSpPr txBox="1">
            <a:spLocks noChangeArrowheads="1"/>
          </p:cNvSpPr>
          <p:nvPr/>
        </p:nvSpPr>
        <p:spPr bwMode="auto">
          <a:xfrm rot="-3180423">
            <a:off x="1965105" y="31274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8" name="文本框 50"/>
          <p:cNvSpPr txBox="1">
            <a:spLocks noChangeArrowheads="1"/>
          </p:cNvSpPr>
          <p:nvPr/>
        </p:nvSpPr>
        <p:spPr bwMode="auto">
          <a:xfrm rot="-3640556">
            <a:off x="7240368" y="48165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39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2" name="文本框 36"/>
          <p:cNvSpPr txBox="1">
            <a:spLocks noChangeArrowheads="1"/>
          </p:cNvSpPr>
          <p:nvPr/>
        </p:nvSpPr>
        <p:spPr bwMode="auto">
          <a:xfrm rot="-1160763">
            <a:off x="5774310" y="236223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-1160763">
            <a:off x="6334699" y="23918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-1160763">
            <a:off x="6704585" y="26776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-1160763">
            <a:off x="7039549" y="29062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-1160763">
            <a:off x="7488810" y="26056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-1160763">
            <a:off x="7290374" y="37528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0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-1160763">
            <a:off x="6225160" y="3420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-1160763">
            <a:off x="5599685" y="43201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-880739">
            <a:off x="514924" y="33803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-1160763">
            <a:off x="6237860" y="39285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-1160763">
            <a:off x="6798249" y="39581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-1160763">
            <a:off x="7168135" y="424394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-1160763">
            <a:off x="7688835" y="4631296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-1160763">
            <a:off x="7642799" y="5122363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-1160763">
            <a:off x="6780785" y="1555779"/>
            <a:ext cx="505267" cy="169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C8F6F3"/>
                </a:solidFill>
              </a:rPr>
              <a:t>状元成才路</a:t>
            </a:r>
          </a:p>
        </p:txBody>
      </p:sp>
      <p:sp>
        <p:nvSpPr>
          <p:cNvPr id="9220" name="TextBox 43"/>
          <p:cNvSpPr txBox="1">
            <a:spLocks noChangeArrowheads="1"/>
          </p:cNvSpPr>
          <p:nvPr/>
        </p:nvSpPr>
        <p:spPr bwMode="auto">
          <a:xfrm>
            <a:off x="571878" y="2551868"/>
            <a:ext cx="8212138" cy="2500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5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娉婷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形容女子的姿态美。</a:t>
            </a:r>
          </a:p>
          <a:p>
            <a:pPr eaLnBrk="1" hangingPunct="1">
              <a:lnSpc>
                <a:spcPct val="150000"/>
              </a:lnSpc>
              <a:spcBef>
                <a:spcPts val="500"/>
              </a:spcBef>
              <a:buFont typeface="Arial" pitchFamily="34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鲜妍：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鲜艳美丽。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5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冠冕</a:t>
            </a:r>
            <a:r>
              <a:rPr lang="zh-CN" altLang="en-US" sz="24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古代帝王、官员戴的帽子。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中是王冠的意思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500"/>
              </a:spcBef>
            </a:pPr>
            <a:r>
              <a:rPr lang="zh-CN" altLang="en-US" sz="24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呢喃：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形容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燕子的叫声。</a:t>
            </a:r>
          </a:p>
        </p:txBody>
      </p:sp>
      <p:sp>
        <p:nvSpPr>
          <p:cNvPr id="104" name="圆角矩形 103"/>
          <p:cNvSpPr/>
          <p:nvPr/>
        </p:nvSpPr>
        <p:spPr>
          <a:xfrm>
            <a:off x="3203848" y="990560"/>
            <a:ext cx="2952328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重点词语解释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88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阅读赏析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2312987" y="1916832"/>
            <a:ext cx="4851301" cy="2012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我说你是人间的四月天；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笑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响点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亮了四面风；轻灵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在春的光艳中交舞着变。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CFF590-4900-43A5-BCE9-5FC21E1206B0}"/>
              </a:ext>
            </a:extLst>
          </p:cNvPr>
          <p:cNvSpPr/>
          <p:nvPr/>
        </p:nvSpPr>
        <p:spPr>
          <a:xfrm>
            <a:off x="107504" y="4022583"/>
            <a:ext cx="8856984" cy="216059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我说你是人间的四月天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，将“你”比作四月天，赋予“你”四月天温暖明媚的特点，暗含爱意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“点亮”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为动词，运用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通感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，由声音“笑响”导向画面的“光艳”，展现出四月天光艳轻灵的热闹场景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5457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2339752" y="1196752"/>
            <a:ext cx="5472608" cy="2012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是四月早天里的云烟，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黄昏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着风的软，星子在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无意中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闪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，细雨点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洒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在花前</a:t>
            </a: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CFF590-4900-43A5-BCE9-5FC21E1206B0}"/>
              </a:ext>
            </a:extLst>
          </p:cNvPr>
          <p:cNvSpPr/>
          <p:nvPr/>
        </p:nvSpPr>
        <p:spPr>
          <a:xfrm>
            <a:off x="640803" y="3789040"/>
            <a:ext cx="7786638" cy="14225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风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“吹”、星“闪”、雨“洒”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，富有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动感，能够引起读者对这些意象的联想。这些词与前面一句动静结合，描绘出一幅柔和恬静的画面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6767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1907704" y="1340768"/>
            <a:ext cx="6087689" cy="2012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那轻，那娉婷，你是，鲜妍</a:t>
            </a:r>
          </a:p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百花的冠冕你戴着，你是</a:t>
            </a:r>
          </a:p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天真，庄严，你是夜夜的月圆。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CFF590-4900-43A5-BCE9-5FC21E1206B0}"/>
              </a:ext>
            </a:extLst>
          </p:cNvPr>
          <p:cNvSpPr/>
          <p:nvPr/>
        </p:nvSpPr>
        <p:spPr>
          <a:xfrm>
            <a:off x="640803" y="3789040"/>
            <a:ext cx="7786638" cy="18841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歌颂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心目中的“你”，把“你”和“轻”“娉婷”“鲜妍”“天真”“庄严”等联系在一起，赞颂了“你”的美丽、天真与庄严，表现了爱的深刻与厚重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5816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1331640" y="1268760"/>
            <a:ext cx="6087689" cy="230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雪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化后那片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鹅黄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，你像；新鲜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初放芽的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，你是；柔嫩喜悦，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水光浮动着你梦期待中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莲</a:t>
            </a: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CFF590-4900-43A5-BCE9-5FC21E1206B0}"/>
              </a:ext>
            </a:extLst>
          </p:cNvPr>
          <p:cNvSpPr/>
          <p:nvPr/>
        </p:nvSpPr>
        <p:spPr>
          <a:xfrm>
            <a:off x="640803" y="4077072"/>
            <a:ext cx="7786638" cy="14225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“鹅黄”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“绿”“白”等表现色彩的文字给人的感觉是明亮的，让人感受到温暖、喜悦和希望，给人一种温润的美感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273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1331640" y="1268760"/>
            <a:ext cx="6087689" cy="2020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是一树一树的花开，是燕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在梁间呢喃，</a:t>
            </a:r>
            <a:r>
              <a:rPr lang="en-US" altLang="zh-CN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你是爱，是暖，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是希望，你是人间的四月天</a:t>
            </a:r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32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CFF590-4900-43A5-BCE9-5FC21E1206B0}"/>
              </a:ext>
            </a:extLst>
          </p:cNvPr>
          <p:cNvSpPr/>
          <p:nvPr/>
        </p:nvSpPr>
        <p:spPr>
          <a:xfrm>
            <a:off x="640803" y="4077072"/>
            <a:ext cx="7786638" cy="188417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结构上，与诗的开篇呼应，收束诗歌。在内容上，诗人以抽象的“爱”“暖”“希望”等来比喻心目中的“你”，道出赞颂的原因。</a:t>
            </a:r>
          </a:p>
          <a:p>
            <a:pPr>
              <a:lnSpc>
                <a:spcPts val="3600"/>
              </a:lnSpc>
            </a:pP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4460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988840"/>
            <a:ext cx="835292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诗歌中运用了</a:t>
            </a:r>
            <a:r>
              <a:rPr lang="zh-CN" altLang="en-US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“你”字，这样写有什么妙处</a:t>
            </a:r>
            <a:r>
              <a:rPr lang="zh-CN" altLang="en-US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疑难突破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2882151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     十二个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“你”字，既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突出了主题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，又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产生了回环往复的效果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。本诗是诗人对“你”的赞美，“你”字的每一次出现都能够突出“我”的指向，使主题更加突出。诗歌讲究韵律，“你”字在诗歌中重复出现，能够收到回环往复的韵律感。这是一种形式美感与内容美感的深层次结合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3976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563" y="980728"/>
            <a:ext cx="835292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诗人巧妙运用了一系列富有特色的意象，营造出感人至深的优美意境。这些意象带有什么特点</a:t>
            </a:r>
            <a:r>
              <a:rPr lang="zh-CN" altLang="zh-CN" sz="24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726" y="2348880"/>
            <a:ext cx="78926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诗人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运用了四月的软风、春光、云烟、星子、细雨、百花、圆月、绿芽、白莲、燕等意象，这些意象</a:t>
            </a:r>
            <a:r>
              <a:rPr lang="zh-CN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带有鲜明的四月的特征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。这些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意象营造出春光风舞、云烟星语、雪后嫩绿、花开燕来的美好画面，让读者好像置身在和风习习、百花吐蕊、阳光和煦的浓浓春意中，享受着春的“爱”和“暖”。</a:t>
            </a:r>
          </a:p>
        </p:txBody>
      </p:sp>
    </p:spTree>
    <p:extLst>
      <p:ext uri="{BB962C8B-B14F-4D97-AF65-F5344CB8AC3E}">
        <p14:creationId xmlns:p14="http://schemas.microsoft.com/office/powerpoint/2010/main" val="21694465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5292725" y="10525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 b="1">
              <a:solidFill>
                <a:srgbClr val="FF5050"/>
              </a:solidFill>
            </a:endParaRPr>
          </a:p>
        </p:txBody>
      </p:sp>
      <p:sp>
        <p:nvSpPr>
          <p:cNvPr id="31747" name="矩形 1"/>
          <p:cNvSpPr>
            <a:spLocks noChangeArrowheads="1"/>
          </p:cNvSpPr>
          <p:nvPr/>
        </p:nvSpPr>
        <p:spPr bwMode="auto">
          <a:xfrm>
            <a:off x="323528" y="836712"/>
            <a:ext cx="8424936" cy="535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3.“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四月天”有哪些特征？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答：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）光艳轻灵。“笑响”点亮风，春的光艳与轻灵“交舞着变”，突出四月的轻灵多变。（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）柔和恬静。“云烟”柔和又朦胧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四月的静态；吹着的“风”、闪动的“星子”、洒在花前的“雨”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四月的动态，突出了四月的恬静安宁。（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）鲜妍庄严。“花”轻、娉婷且鲜妍，令人艳羡；“月圆”天真、庄严，显出四月的深刻与厚重。（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）新鲜柔嫩。“鹅黄”“新鲜”“绿”“白”突出四月的绚丽与生机。（</a:t>
            </a:r>
            <a:r>
              <a:rPr lang="en-US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）融暖缠绵。眼中是“花开”的树；耳内是燕子的“呢喃”；心里是“爱”“暖”与“希望”，突出四月的缠绵。</a:t>
            </a:r>
          </a:p>
        </p:txBody>
      </p:sp>
    </p:spTree>
    <p:extLst>
      <p:ext uri="{BB962C8B-B14F-4D97-AF65-F5344CB8AC3E}">
        <p14:creationId xmlns:p14="http://schemas.microsoft.com/office/powerpoint/2010/main" val="32351690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想家的时候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圆角矩形 6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258" cy="5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新课导入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271" y="2292476"/>
            <a:ext cx="7344816" cy="418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47735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467544" y="2276872"/>
            <a:ext cx="8280920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建筑美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这首诗</a:t>
            </a:r>
            <a:r>
              <a:rPr lang="zh-CN" altLang="zh-CN" sz="2800" smtClean="0">
                <a:latin typeface="微软雅黑" pitchFamily="34" charset="-122"/>
                <a:ea typeface="微软雅黑" pitchFamily="34" charset="-122"/>
              </a:rPr>
              <a:t>共</a:t>
            </a:r>
            <a:r>
              <a:rPr lang="zh-CN" altLang="zh-CN" sz="2800">
                <a:latin typeface="微软雅黑" pitchFamily="34" charset="-122"/>
                <a:ea typeface="微软雅黑" pitchFamily="34" charset="-122"/>
              </a:rPr>
              <a:t>五节，每节有三行，整首诗讲究节与节的匀称，同时在整齐中有变化，构成了诗歌的建筑美。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写作方法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679079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"/>
          <p:cNvSpPr>
            <a:spLocks noChangeArrowheads="1"/>
          </p:cNvSpPr>
          <p:nvPr/>
        </p:nvSpPr>
        <p:spPr bwMode="auto">
          <a:xfrm>
            <a:off x="539552" y="1916832"/>
            <a:ext cx="7992888" cy="3247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《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你是人间的四月天</a:t>
            </a: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共分为五段，每段以三行来描写，通过字数与句式的变换，达到了动态上的平衡。这首诗的建筑美不是传统意义上的“豆腐块”式的美，而是 一种形式与情感的高度结合，一种独具特色的美。</a:t>
            </a:r>
          </a:p>
        </p:txBody>
      </p:sp>
    </p:spTree>
    <p:extLst>
      <p:ext uri="{BB962C8B-B14F-4D97-AF65-F5344CB8AC3E}">
        <p14:creationId xmlns:p14="http://schemas.microsoft.com/office/powerpoint/2010/main" val="954921351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"/>
          <p:cNvSpPr>
            <a:spLocks noChangeArrowheads="1"/>
          </p:cNvSpPr>
          <p:nvPr/>
        </p:nvSpPr>
        <p:spPr bwMode="auto">
          <a:xfrm>
            <a:off x="419439" y="1124744"/>
            <a:ext cx="8424936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音乐美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800" smtClean="0">
                <a:latin typeface="微软雅黑" pitchFamily="34" charset="-122"/>
                <a:ea typeface="微软雅黑" pitchFamily="34" charset="-122"/>
              </a:rPr>
              <a:t>诗歌</a:t>
            </a:r>
            <a:r>
              <a:rPr lang="zh-CN" altLang="zh-CN" sz="2800">
                <a:latin typeface="微软雅黑" pitchFamily="34" charset="-122"/>
                <a:ea typeface="微软雅黑" pitchFamily="34" charset="-122"/>
              </a:rPr>
              <a:t>的音乐美主要体现在句式和韵律上。例如，在句式上，“你是……”与“……你是”交错出现，既避免了句式上的单一和呆板，又使诗歌富有跳跃感和音乐性；在韵律上，诗题是“你是人间的四月天”，诗歌第一句点题，最后一句又有照应，加上诗歌押“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an</a:t>
            </a:r>
            <a:r>
              <a:rPr lang="zh-CN" altLang="zh-CN" sz="2800">
                <a:latin typeface="微软雅黑" pitchFamily="34" charset="-122"/>
                <a:ea typeface="微软雅黑" pitchFamily="34" charset="-122"/>
              </a:rPr>
              <a:t>”韵、“你”字反复出现，使得整首诗圆润流转，具有回环往复的音乐美</a:t>
            </a:r>
            <a:r>
              <a:rPr lang="zh-CN" altLang="zh-CN" sz="28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2487973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395536" y="1916832"/>
            <a:ext cx="8424936" cy="3247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《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你是人间的四月天</a:t>
            </a: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历来最为人称道的便是它浓郁的节奏音乐美。在这首三行诗中，诗人不但注重押韵，而且在这首诗中，时任故意进行一些“陌生化”的断句，使大家读来充满阻断感，不由自主的放慢节奏，更利于诗人自我感受的传达。</a:t>
            </a:r>
          </a:p>
        </p:txBody>
      </p:sp>
    </p:spTree>
    <p:extLst>
      <p:ext uri="{BB962C8B-B14F-4D97-AF65-F5344CB8AC3E}">
        <p14:creationId xmlns:p14="http://schemas.microsoft.com/office/powerpoint/2010/main" val="3685247603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323528" y="1258882"/>
            <a:ext cx="8568952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绘画美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800" smtClean="0">
                <a:latin typeface="微软雅黑" pitchFamily="34" charset="-122"/>
                <a:ea typeface="微软雅黑" pitchFamily="34" charset="-122"/>
              </a:rPr>
              <a:t>诗歌</a:t>
            </a:r>
            <a:r>
              <a:rPr lang="zh-CN" altLang="zh-CN" sz="2800">
                <a:latin typeface="微软雅黑" pitchFamily="34" charset="-122"/>
                <a:ea typeface="微软雅黑" pitchFamily="34" charset="-122"/>
              </a:rPr>
              <a:t>运用了云烟、星子、百花、圆月、燕等意象，让读者联想到一幅幅充满诗意的画面。读者似乎可以看到云烟星空图、月夜花开图、花开燕语图等美丽的画面，这些画面将情与景交融起来，表现出诗人的情感</a:t>
            </a:r>
            <a:r>
              <a:rPr lang="zh-CN" altLang="zh-CN" sz="28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638516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323528" y="980728"/>
            <a:ext cx="8568952" cy="51868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的绘画美则是通过那些色彩斑斓、灵动活泼的意象表现得一览无余。“春的光艳”“夕阳的黄昏”“艳丽的百花”“雪后鲜艳的鹅黄”“初生的绿芽”“梦中的白莲”各种鲜、亮、美、静的色彩交汇，加之于“轻灵的风”“柔软的烟”“闪动的星子”“绵绵的细雨”，将四月里轻风拂面、湖面夕阳、云烟笼纱、雨润万物、生命喜悦等一系列美好画面用诗的形式跳跃于文字间。</a:t>
            </a:r>
          </a:p>
        </p:txBody>
      </p:sp>
    </p:spTree>
    <p:extLst>
      <p:ext uri="{BB962C8B-B14F-4D97-AF65-F5344CB8AC3E}">
        <p14:creationId xmlns:p14="http://schemas.microsoft.com/office/powerpoint/2010/main" val="796669656"/>
      </p:ext>
    </p:extLst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03848" y="1216565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310074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课堂小结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2636912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 这首诗的魅力和优秀并不仅仅在于意境的优美和内容的纯净，还在于形式的纯熟和语言的华美。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212489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76808" y="1096283"/>
            <a:ext cx="8299648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  诗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中采用重重叠叠的比喻，意象美丽而丝毫无雕饰之嫌，反而愈加衬出诗中的意境和纯净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在华美的修饰中更见清新自然的感情流露在形式上，诗歌采用新月诗派的诗美原则：讲求格律的和谐、语言的雕塑美和音律的乐感。这首诗可以说是这一原则的完美体现，词语的跳跃和韵律的和谐几乎达到了极致。</a:t>
            </a:r>
          </a:p>
        </p:txBody>
      </p:sp>
    </p:spTree>
    <p:extLst>
      <p:ext uri="{BB962C8B-B14F-4D97-AF65-F5344CB8AC3E}">
        <p14:creationId xmlns:p14="http://schemas.microsoft.com/office/powerpoint/2010/main" val="1437462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3762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根据拼音写汉字。</a:t>
            </a:r>
            <a:endParaRPr lang="en-US" altLang="zh-CN" sz="240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那轻，那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ī</a:t>
            </a:r>
            <a:r>
              <a:rPr lang="en-US" altLang="zh-CN" sz="2400" err="1" smtClean="0">
                <a:latin typeface="微软雅黑" pitchFamily="34" charset="-122"/>
                <a:ea typeface="微软雅黑" pitchFamily="34" charset="-122"/>
              </a:rPr>
              <a:t>ngt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í</a:t>
            </a:r>
            <a:r>
              <a:rPr lang="en-US" altLang="zh-CN" sz="2400" err="1" smtClean="0">
                <a:latin typeface="微软雅黑" pitchFamily="34" charset="-122"/>
                <a:ea typeface="微软雅黑" pitchFamily="34" charset="-122"/>
              </a:rPr>
              <a:t>ng </a:t>
            </a:r>
            <a:r>
              <a:rPr lang="en-US" altLang="zh-CN" sz="2400" u="sng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，你是，鲜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á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u="sng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/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百花的冠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mi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ǎ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u="sng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à</a:t>
            </a:r>
            <a:r>
              <a:rPr lang="en-US" altLang="zh-CN" sz="240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u="sng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着，你是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天真，庄严，你是夜夜的月圆。</a:t>
            </a: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课堂小练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4869160"/>
            <a:ext cx="4326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r>
              <a:rPr lang="zh-CN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娉婷</a:t>
            </a:r>
            <a:r>
              <a:rPr lang="en-US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妍</a:t>
            </a:r>
            <a:r>
              <a:rPr lang="en-US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冕</a:t>
            </a:r>
            <a:r>
              <a:rPr lang="en-US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戴</a:t>
            </a:r>
            <a:endParaRPr lang="zh-CN" altLang="zh-CN" sz="280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806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1"/>
            <a:ext cx="8229600" cy="34563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下列诗句中有错别字的一项是（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笑响点亮了四面风；轻灵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在春的光艳中交舞着变。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黄昏吹着风的软，星子在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无意中闪，细雨点撒在花前。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水光浮动着你梦期待中白莲。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你是一树一树的花开，是燕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在梁间呢喃。</a:t>
            </a:r>
          </a:p>
        </p:txBody>
      </p:sp>
      <p:sp>
        <p:nvSpPr>
          <p:cNvPr id="7" name="矩形 6"/>
          <p:cNvSpPr/>
          <p:nvPr/>
        </p:nvSpPr>
        <p:spPr>
          <a:xfrm>
            <a:off x="683568" y="4797152"/>
            <a:ext cx="4389343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r>
              <a:rPr lang="en-US" altLang="zh-CN" sz="2800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800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【点拨】撒—洒。</a:t>
            </a:r>
            <a:endParaRPr lang="zh-CN" altLang="en-US" sz="2800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892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611882" y="2102061"/>
            <a:ext cx="8064574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作者的相关文学常识及本文的写作背景，朗读诗歌，注意重音、节奏等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含义深刻的句子，整体把握诗歌的内容，把握诗歌的写作技巧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诗歌的主题，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感受诗歌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的音乐美和意境美，接受诗歌的熏陶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学习目标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5033708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3"/>
            <a:ext cx="8424936" cy="42484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关于《你是人间的四月天》的分析不正确的一项是（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主标题“你是人间的四月天”运用比喻的修辞手法，将“你”比作“四月天”，生动形象地表达了对“你”的讴歌和赞美，新颖别致，富有韵味，能够引起读者的阅读兴趣。</a:t>
            </a:r>
          </a:p>
          <a:p>
            <a:pPr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这首诗共五节，每节有三行，句子匀整而和谐，给人一种建筑美。</a:t>
            </a:r>
          </a:p>
          <a:p>
            <a:pPr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诗中“你”字出现了十次，既便于诗人直接抒情，使主题更加突出，又产生了回环往复的效果。</a:t>
            </a:r>
          </a:p>
          <a:p>
            <a:pPr>
              <a:buNone/>
            </a:pP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smtClean="0">
                <a:latin typeface="微软雅黑" pitchFamily="34" charset="-122"/>
                <a:ea typeface="微软雅黑" pitchFamily="34" charset="-122"/>
              </a:rPr>
              <a:t>诗歌借景抒情，借温暖明媚、充满生机与希望的四月天，展现爱之深、情之切、意之密，表达了诗人对爱的赞颂。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5301208"/>
            <a:ext cx="760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r>
              <a:rPr lang="en-US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80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【点拨】诗中“你”字出现了十二次。</a:t>
            </a:r>
            <a:endParaRPr lang="zh-CN" altLang="zh-CN" sz="280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36300" y="108204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211918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684213" y="1844675"/>
            <a:ext cx="8064251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   林徽因（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1904—1955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，福建闽县（今福州）人，建筑师、诗人、作家。林徽因与梁思成夫妇用现代科学方法研究中国古代建筑，获得巨大的学术成就。在文学方面，她从事散文、诗歌、小说等的创作。她的诗玲珑剔透，情感纯真炙热，意象错落有致，表现了诗人真挚、细腻的内心世界和精细、微妙的艺术感受，具有明丽与清新的韵致。曾参与中华人民共和国国徽、人民英雄纪念碑的设计工作。代表作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你是人间四月天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九十九度中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等。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作者简介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7703390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想家的时候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2" name="图片 1" descr="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67944" y="1844824"/>
            <a:ext cx="3182937" cy="352839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3" name="图片 2" descr="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899592" y="1772816"/>
            <a:ext cx="2667000" cy="352839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7812360" y="2348880"/>
            <a:ext cx="915987" cy="236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800">
                <a:solidFill>
                  <a:srgbClr val="C3D69B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b="1">
                <a:solidFill>
                  <a:schemeClr val="hlink"/>
                </a:solidFill>
                <a:latin typeface="隶书" pitchFamily="49" charset="-122"/>
                <a:ea typeface="隶书" pitchFamily="49" charset="-122"/>
              </a:rPr>
              <a:t>林徽因</a:t>
            </a:r>
          </a:p>
        </p:txBody>
      </p:sp>
    </p:spTree>
    <p:extLst>
      <p:ext uri="{BB962C8B-B14F-4D97-AF65-F5344CB8AC3E}">
        <p14:creationId xmlns:p14="http://schemas.microsoft.com/office/powerpoint/2010/main" val="1822518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audio>
          </p:childTnLst>
        </p:cTn>
      </p:par>
    </p:tnLst>
    <p:bldLst>
      <p:bldP spid="174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Rot="1" noChangeArrowheads="1"/>
          </p:cNvSpPr>
          <p:nvPr/>
        </p:nvSpPr>
        <p:spPr bwMode="auto">
          <a:xfrm>
            <a:off x="683568" y="1052736"/>
            <a:ext cx="3816424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>
                <a:latin typeface="微软雅黑" pitchFamily="34" charset="-122"/>
                <a:ea typeface="微软雅黑" pitchFamily="34" charset="-122"/>
              </a:rPr>
              <a:t>1924</a:t>
            </a:r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年留学美国</a:t>
            </a:r>
            <a:br>
              <a:rPr lang="zh-CN" altLang="en-US" sz="3600">
                <a:latin typeface="微软雅黑" pitchFamily="34" charset="-122"/>
                <a:ea typeface="微软雅黑" pitchFamily="34" charset="-122"/>
              </a:rPr>
            </a:br>
            <a:endParaRPr lang="zh-CN" altLang="en-US" sz="3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536" y="2132856"/>
            <a:ext cx="2371725" cy="3595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5436096" y="1436115"/>
            <a:ext cx="3347864" cy="40811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依着自己的智慧和果断，在建筑系不招女生的情况下，她先入宾夕法尼亚大学美术学院，再选修建筑系课程，用她特有的坚持铺开了自己的建筑学习生涯。作出决定并不难，难的给予实施并且坚持到底。</a:t>
            </a:r>
          </a:p>
        </p:txBody>
      </p:sp>
      <p:pic>
        <p:nvPicPr>
          <p:cNvPr id="22533" name="Picture 4" descr="u=3205774539,3203380394&amp;fm=0&amp;gp=3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915816" y="2492896"/>
            <a:ext cx="2362200" cy="2895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9829912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 txBox="1">
            <a:spLocks noRot="1" noChangeArrowheads="1"/>
          </p:cNvSpPr>
          <p:nvPr/>
        </p:nvSpPr>
        <p:spPr bwMode="auto">
          <a:xfrm>
            <a:off x="4355976" y="1700808"/>
            <a:ext cx="3960440" cy="38911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/>
              <a:buChar char="•"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1949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年以后，林徽因在美术方面曾做过三件大事：第一是参与国徽设计。第二是改造传统景泰蓝。第三是参加天安门人民英雄纪念碑设计。 </a:t>
            </a:r>
          </a:p>
        </p:txBody>
      </p:sp>
      <p:pic>
        <p:nvPicPr>
          <p:cNvPr id="23555" name="图片 1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3648" y="908720"/>
            <a:ext cx="1873107" cy="520881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7280326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lip_image0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7328" y="1724917"/>
            <a:ext cx="167640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6" descr="clip_image01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74107" y="1757511"/>
            <a:ext cx="1685925" cy="2628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8" descr="clip_image01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156176" y="1335013"/>
            <a:ext cx="2400300" cy="28860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7504" y="3645024"/>
            <a:ext cx="243840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latin typeface="Arial"/>
                <a:ea typeface="微软雅黑" pitchFamily="34" charset="-122"/>
              </a:rPr>
              <a:t>参与国徽设计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692896" y="4407495"/>
            <a:ext cx="274320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latin typeface="Arial"/>
                <a:ea typeface="微软雅黑" pitchFamily="34" charset="-122"/>
              </a:rPr>
              <a:t>改造传统景泰蓝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940152" y="4293096"/>
            <a:ext cx="2933328" cy="8309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>
                <a:latin typeface="Arial"/>
                <a:ea typeface="微软雅黑" pitchFamily="34" charset="-122"/>
              </a:rPr>
              <a:t>参与天安门人民英雄纪念碑设计</a:t>
            </a:r>
          </a:p>
        </p:txBody>
      </p:sp>
    </p:spTree>
    <p:extLst>
      <p:ext uri="{BB962C8B-B14F-4D97-AF65-F5344CB8AC3E}">
        <p14:creationId xmlns:p14="http://schemas.microsoft.com/office/powerpoint/2010/main" val="36719763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611188" y="1950162"/>
            <a:ext cx="806450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 这首诗发表于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1934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年的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学文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上。关于这首诗的创作有两种说法：一是为悼念徐志摩而作，一是为儿子的出生而作，以表达心中对儿子的希望和儿子给自己带来的喜悦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梁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从诫先生在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倏忽人间四月天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中说：“父亲曾告诉我，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你是人间的四月天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是母亲在我出生后的喜悦中为我而作的，但母亲自己从未对我说起过这件事。”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背景材料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213442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2404</Words>
  <Application>Microsoft Office PowerPoint</Application>
  <PresentationFormat>全屏显示(4:3)</PresentationFormat>
  <Paragraphs>191</Paragraphs>
  <Slides>30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2021-06-29T15:30:59Z</cp:lastPrinted>
  <dcterms:created xsi:type="dcterms:W3CDTF">2021-06-29T15:30:59Z</dcterms:created>
  <dcterms:modified xsi:type="dcterms:W3CDTF">2021-09-02T02:02:04Z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