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03" r:id="rId4"/>
    <p:sldId id="307" r:id="rId5"/>
    <p:sldId id="306" r:id="rId6"/>
    <p:sldId id="264" r:id="rId7"/>
    <p:sldId id="260" r:id="rId8"/>
    <p:sldId id="261" r:id="rId9"/>
    <p:sldId id="308" r:id="rId10"/>
    <p:sldId id="309" r:id="rId11"/>
    <p:sldId id="263" r:id="rId12"/>
    <p:sldId id="265" r:id="rId13"/>
    <p:sldId id="298" r:id="rId14"/>
    <p:sldId id="266" r:id="rId15"/>
    <p:sldId id="270" r:id="rId16"/>
    <p:sldId id="271" r:id="rId17"/>
    <p:sldId id="272" r:id="rId18"/>
    <p:sldId id="302" r:id="rId19"/>
    <p:sldId id="273" r:id="rId20"/>
    <p:sldId id="274" r:id="rId21"/>
    <p:sldId id="301" r:id="rId22"/>
    <p:sldId id="300" r:id="rId23"/>
    <p:sldId id="275" r:id="rId24"/>
    <p:sldId id="277" r:id="rId25"/>
    <p:sldId id="304" r:id="rId26"/>
    <p:sldId id="305" r:id="rId27"/>
    <p:sldId id="279" r:id="rId28"/>
    <p:sldId id="292" r:id="rId29"/>
    <p:sldId id="310" r:id="rId30"/>
    <p:sldId id="293" r:id="rId31"/>
    <p:sldId id="311" r:id="rId32"/>
    <p:sldId id="312" r:id="rId33"/>
    <p:sldId id="289" r:id="rId34"/>
    <p:sldId id="313" r:id="rId35"/>
    <p:sldId id="295" r:id="rId36"/>
    <p:sldId id="296" r:id="rId37"/>
    <p:sldId id="291" r:id="rId38"/>
  </p:sldIdLst>
  <p:sldSz cx="9144000" cy="6858000" type="screen4x3"/>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8"/>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AA8816-C61E-46C0-8AF5-12CE2D186DEF}" type="datetimeFigureOut">
              <a:rPr lang="zh-CN" altLang="en-US" smtClean="0"/>
              <a:t>2020/10/23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1213CD-39C5-4940-ACF0-F71C58B5F6B5}" type="slidenum">
              <a:rPr lang="zh-CN" altLang="en-US" smtClean="0"/>
              <a:t>‹#›</a:t>
            </a:fld>
            <a:endParaRPr lang="zh-CN" altLang="en-US"/>
          </a:p>
        </p:txBody>
      </p:sp>
    </p:spTree>
    <p:extLst>
      <p:ext uri="{BB962C8B-B14F-4D97-AF65-F5344CB8AC3E}">
        <p14:creationId xmlns:p14="http://schemas.microsoft.com/office/powerpoint/2010/main" val="2073521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1213CD-39C5-4940-ACF0-F71C58B5F6B5}" type="slidenum">
              <a:rPr lang="zh-CN" altLang="en-US" smtClean="0"/>
              <a:t>15</a:t>
            </a:fld>
            <a:endParaRPr lang="zh-CN" altLang="en-US"/>
          </a:p>
        </p:txBody>
      </p:sp>
    </p:spTree>
    <p:extLst>
      <p:ext uri="{BB962C8B-B14F-4D97-AF65-F5344CB8AC3E}">
        <p14:creationId xmlns:p14="http://schemas.microsoft.com/office/powerpoint/2010/main" val="80468353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2020/10/23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0"/>
            <a:ext cx="5291191" cy="6858000"/>
          </a:xfrm>
          <a:prstGeom prst="rect">
            <a:avLst/>
          </a:prstGeom>
        </p:spPr>
      </p:pic>
    </p:spTree>
    <p:extLst>
      <p:ext uri="{BB962C8B-B14F-4D97-AF65-F5344CB8AC3E}">
        <p14:creationId xmlns:p14="http://schemas.microsoft.com/office/powerpoint/2010/main" val="2305125469"/>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2687320682"/>
              </p:ext>
            </p:extLst>
          </p:nvPr>
        </p:nvGraphicFramePr>
        <p:xfrm>
          <a:off x="457200" y="908720"/>
          <a:ext cx="8435280" cy="5760328"/>
        </p:xfrm>
        <a:graphic>
          <a:graphicData uri="http://schemas.openxmlformats.org/drawingml/2006/table">
            <a:tbl>
              <a:tblPr firstRow="1" bandRow="1">
                <a:tableStyleId>{93296810-A885-4BE3-A3E7-6D5BEEA58F35}</a:tableStyleId>
              </a:tblPr>
              <a:tblGrid>
                <a:gridCol w="2108820">
                  <a:extLst>
                    <a:ext uri="{9D8B030D-6E8A-4147-A177-3AD203B41FA5}">
                      <a16:colId xmlns:a16="http://schemas.microsoft.com/office/drawing/2014/main" val="20000"/>
                    </a:ext>
                  </a:extLst>
                </a:gridCol>
                <a:gridCol w="2108820">
                  <a:extLst>
                    <a:ext uri="{9D8B030D-6E8A-4147-A177-3AD203B41FA5}">
                      <a16:colId xmlns:a16="http://schemas.microsoft.com/office/drawing/2014/main" val="20001"/>
                    </a:ext>
                  </a:extLst>
                </a:gridCol>
                <a:gridCol w="2108820">
                  <a:extLst>
                    <a:ext uri="{9D8B030D-6E8A-4147-A177-3AD203B41FA5}">
                      <a16:colId xmlns:a16="http://schemas.microsoft.com/office/drawing/2014/main" val="20002"/>
                    </a:ext>
                  </a:extLst>
                </a:gridCol>
                <a:gridCol w="2108820">
                  <a:extLst>
                    <a:ext uri="{9D8B030D-6E8A-4147-A177-3AD203B41FA5}">
                      <a16:colId xmlns:a16="http://schemas.microsoft.com/office/drawing/2014/main" val="20003"/>
                    </a:ext>
                  </a:extLst>
                </a:gridCol>
              </a:tblGrid>
              <a:tr h="792088">
                <a:tc>
                  <a:txBody>
                    <a:bodyPr vert="horz" wrap="square"/>
                    <a:lstStyle/>
                    <a:p>
                      <a:pPr algn="ctr"/>
                      <a:r>
                        <a:rPr lang="zh-CN" altLang="en-US" sz="4400" smtClean="0"/>
                        <a:t>人物</a:t>
                      </a:r>
                      <a:endParaRPr lang="zh-CN" altLang="en-US" sz="4400"/>
                    </a:p>
                  </a:txBody>
                  <a:tcPr/>
                </a:tc>
                <a:tc>
                  <a:txBody>
                    <a:bodyPr vert="horz" wrap="square"/>
                    <a:lstStyle/>
                    <a:p>
                      <a:pPr algn="ctr"/>
                      <a:r>
                        <a:rPr lang="zh-CN" altLang="en-US" sz="4400" smtClean="0"/>
                        <a:t>事件</a:t>
                      </a:r>
                      <a:endParaRPr lang="zh-CN" altLang="en-US" sz="4400"/>
                    </a:p>
                  </a:txBody>
                  <a:tcPr/>
                </a:tc>
                <a:tc>
                  <a:txBody>
                    <a:bodyPr vert="horz" wrap="square"/>
                    <a:lstStyle/>
                    <a:p>
                      <a:pPr algn="ctr"/>
                      <a:r>
                        <a:rPr lang="zh-CN" altLang="en-US" sz="4400" smtClean="0"/>
                        <a:t>层次</a:t>
                      </a:r>
                      <a:endParaRPr lang="zh-CN" altLang="en-US" sz="4400"/>
                    </a:p>
                  </a:txBody>
                  <a:tcPr/>
                </a:tc>
                <a:tc>
                  <a:txBody>
                    <a:bodyPr vert="horz" wrap="square"/>
                    <a:lstStyle/>
                    <a:p>
                      <a:pPr algn="ctr"/>
                      <a:r>
                        <a:rPr lang="zh-CN" altLang="en-US" sz="4400" smtClean="0"/>
                        <a:t>情节</a:t>
                      </a:r>
                      <a:endParaRPr lang="zh-CN" altLang="en-US" sz="4400"/>
                    </a:p>
                  </a:txBody>
                  <a:tcPr/>
                </a:tc>
                <a:extLst>
                  <a:ext uri="{0D108BD9-81ED-4DB2-BD59-A6C34878D82A}">
                    <a16:rowId xmlns:a16="http://schemas.microsoft.com/office/drawing/2014/main" val="10000"/>
                  </a:ext>
                </a:extLst>
              </a:tr>
              <a:tr h="4819919">
                <a:tc>
                  <a:txBody>
                    <a:bodyPr vert="horz" wrap="square"/>
                    <a:lstStyle/>
                    <a:p>
                      <a:pPr marL="0" marR="0" lvl="0" indent="0" algn="ctr" defTabSz="914400" rtl="0" eaLnBrk="1" fontAlgn="auto" latinLnBrk="0" hangingPunct="1">
                        <a:lnSpc>
                          <a:spcPct val="200000"/>
                        </a:lnSpc>
                        <a:spcBef>
                          <a:spcPct val="0"/>
                        </a:spcBef>
                        <a:spcAft>
                          <a:spcPct val="0"/>
                        </a:spcAft>
                        <a:buClrTx/>
                        <a:buSzTx/>
                        <a:buFontTx/>
                        <a:buNone/>
                        <a:defRPr/>
                      </a:pPr>
                      <a:r>
                        <a:rPr kumimoji="0" lang="en-US" altLang="zh-CN" sz="2800" b="1" i="0" u="none" strike="noStrike" kern="1200" cap="none" spc="0" normalizeH="0" baseline="0" noProof="0" err="1" smtClean="0">
                          <a:ln>
                            <a:noFill/>
                          </a:ln>
                          <a:solidFill>
                            <a:prstClr val="black"/>
                          </a:solidFill>
                          <a:effectLst/>
                          <a:uLnTx/>
                          <a:uFillTx/>
                          <a:latin typeface="微软雅黑" panose="020b0503020204020204" charset="-122"/>
                          <a:ea typeface="微软雅黑" panose="020b0503020204020204" charset="-122"/>
                          <a:cs typeface="新宋体" panose="02010609030101010101" charset="-122"/>
                          <a:sym typeface="+mn-ea"/>
                        </a:rPr>
                        <a:t>玛丝洛娃、</a:t>
                      </a:r>
                    </a:p>
                    <a:p>
                      <a:pPr marL="0" marR="0" lvl="0" indent="0" algn="ctr" defTabSz="914400" rtl="0" eaLnBrk="1" fontAlgn="auto" latinLnBrk="0" hangingPunct="1">
                        <a:lnSpc>
                          <a:spcPct val="200000"/>
                        </a:lnSpc>
                        <a:spcBef>
                          <a:spcPct val="0"/>
                        </a:spcBef>
                        <a:spcAft>
                          <a:spcPct val="0"/>
                        </a:spcAft>
                        <a:buClrTx/>
                        <a:buSzTx/>
                        <a:buFontTx/>
                        <a:buNone/>
                        <a:defRPr/>
                      </a:pPr>
                      <a:r>
                        <a:rPr kumimoji="0" lang="en-US" altLang="zh-CN" sz="2800" b="1" i="0" u="none" strike="noStrike" kern="1200" cap="none" spc="0" normalizeH="0" baseline="0" noProof="0" err="1" smtClean="0">
                          <a:ln>
                            <a:noFill/>
                          </a:ln>
                          <a:solidFill>
                            <a:prstClr val="black"/>
                          </a:solidFill>
                          <a:effectLst/>
                          <a:uLnTx/>
                          <a:uFillTx/>
                          <a:latin typeface="微软雅黑" panose="020b0503020204020204" charset="-122"/>
                          <a:ea typeface="微软雅黑" panose="020b0503020204020204" charset="-122"/>
                          <a:cs typeface="新宋体" panose="02010609030101010101" charset="-122"/>
                          <a:sym typeface="+mn-ea"/>
                        </a:rPr>
                        <a:t>聂赫留朵夫</a:t>
                      </a:r>
                      <a:r>
                        <a:rPr kumimoji="0" lang="en-US" altLang="zh-CN" sz="2800" b="0" i="0" u="none" strike="noStrike" kern="1200" cap="none" spc="0" normalizeH="0" baseline="0" noProof="0" smtClean="0">
                          <a:ln>
                            <a:noFill/>
                          </a:ln>
                          <a:solidFill>
                            <a:prstClr val="black"/>
                          </a:solidFill>
                          <a:effectLst/>
                          <a:uLnTx/>
                          <a:uFillTx/>
                          <a:latin typeface="新宋体" panose="02010609030101010101" charset="-122"/>
                          <a:ea typeface="新宋体" panose="02010609030101010101" charset="-122"/>
                          <a:cs typeface="新宋体" panose="02010609030101010101" charset="-122"/>
                          <a:sym typeface="+mn-ea"/>
                        </a:rPr>
                        <a:t> </a:t>
                      </a:r>
                      <a:endParaRPr kumimoji="0" lang="zh-CN" altLang="en-US" sz="2800" b="0" i="0" u="none" strike="noStrike" kern="1200" cap="none" spc="0" normalizeH="0" baseline="0" noProof="0" smtClean="0">
                        <a:ln>
                          <a:noFill/>
                        </a:ln>
                        <a:solidFill>
                          <a:prstClr val="black"/>
                        </a:solidFill>
                        <a:effectLst/>
                        <a:uLnTx/>
                        <a:uFillTx/>
                        <a:latin typeface="等线" panose="020f0502020204030204"/>
                        <a:ea typeface="等线"/>
                        <a:cs typeface="Arial"/>
                      </a:endParaRPr>
                    </a:p>
                    <a:p>
                      <a:pPr algn="ctr"/>
                      <a:endParaRPr lang="zh-CN" altLang="en-US"/>
                    </a:p>
                  </a:txBody>
                  <a:tcPr anchor="ctr"/>
                </a:tc>
                <a:tc>
                  <a:txBody>
                    <a:bodyPr vert="horz" wrap="square"/>
                    <a:lstStyle/>
                    <a:p>
                      <a:pPr marL="0" marR="0" lvl="0" indent="0" algn="ctr" defTabSz="914400" rtl="0" eaLnBrk="1" fontAlgn="auto" latinLnBrk="0" hangingPunct="1">
                        <a:lnSpc>
                          <a:spcPct val="200000"/>
                        </a:lnSpc>
                        <a:spcBef>
                          <a:spcPct val="0"/>
                        </a:spcBef>
                        <a:spcAft>
                          <a:spcPct val="0"/>
                        </a:spcAft>
                        <a:buClrTx/>
                        <a:buSzTx/>
                        <a:buFontTx/>
                        <a:buNone/>
                        <a:defRPr/>
                      </a:pPr>
                      <a:r>
                        <a:rPr kumimoji="0" lang="en-US" altLang="zh-CN" sz="2800" b="1" i="0" u="none" strike="noStrike" kern="1200" cap="none" spc="0" normalizeH="0" baseline="0" noProof="0" err="1" smtClean="0">
                          <a:ln>
                            <a:noFill/>
                          </a:ln>
                          <a:solidFill>
                            <a:prstClr val="black"/>
                          </a:solidFill>
                          <a:effectLst/>
                          <a:uLnTx/>
                          <a:uFillTx/>
                          <a:latin typeface="微软雅黑" panose="020b0503020204020204" charset="-122"/>
                          <a:ea typeface="微软雅黑" panose="020b0503020204020204" charset="-122"/>
                          <a:cs typeface="新宋体" panose="02010609030101010101" charset="-122"/>
                          <a:sym typeface="+mn-ea"/>
                        </a:rPr>
                        <a:t>聂赫留朵夫到监狱探望玛丝洛娃的经过</a:t>
                      </a:r>
                      <a:endParaRPr lang="zh-CN" altLang="en-US" sz="2800"/>
                    </a:p>
                  </a:txBody>
                  <a:tcPr anchor="ct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一、</a:t>
                      </a:r>
                      <a:r>
                        <a:rPr kumimoji="0" lang="en-US" altLang="zh-CN"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（1——15）玛丝洛娃认出了到监狱探望自己的聂赫留朵。</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二、</a:t>
                      </a:r>
                      <a:r>
                        <a:rPr kumimoji="0" lang="en-US" altLang="zh-CN"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（16——70）聂赫留朵夫与玛丝洛娃的交流，聂赫留朵夫请求玛丝洛娃的宽恕，想唤醒她的本性。</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三、（71——78），聂赫留朵夫的想法不被玛丝洛娃理解</a:t>
                      </a:r>
                      <a:r>
                        <a:rPr kumimoji="0" lang="zh-CN" altLang="en-US"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lang="zh-CN" altLang="zh-CN" sz="2000" b="1"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a:p>
                      <a:endParaRPr lang="zh-CN" altLang="en-US" sz="2000"/>
                    </a:p>
                  </a:txBody>
                  <a:tcPr/>
                </a:tc>
                <a:tc>
                  <a:txBody>
                    <a:bodyPr vert="horz" wrap="square"/>
                    <a:lstStyle/>
                    <a:p>
                      <a:pPr algn="ctr"/>
                      <a:r>
                        <a:rPr lang="zh-CN" altLang="en-US" sz="4000" b="1" smtClean="0"/>
                        <a:t>探监</a:t>
                      </a:r>
                    </a:p>
                    <a:p>
                      <a:pPr algn="ctr"/>
                      <a:r>
                        <a:rPr lang="zh-CN" altLang="en-US" sz="4000" b="1" smtClean="0"/>
                        <a:t>相认</a:t>
                      </a:r>
                    </a:p>
                    <a:p>
                      <a:pPr algn="ctr"/>
                      <a:r>
                        <a:rPr lang="zh-CN" altLang="en-US" sz="4000" b="1" smtClean="0"/>
                        <a:t>赎罪</a:t>
                      </a:r>
                    </a:p>
                    <a:p>
                      <a:endParaRPr lang="zh-CN" altLang="en-US"/>
                    </a:p>
                  </a:txBody>
                  <a:tcPr anchor="ctr"/>
                </a:tc>
                <a:extLst>
                  <a:ext uri="{0D108BD9-81ED-4DB2-BD59-A6C34878D82A}">
                    <a16:rowId xmlns:a16="http://schemas.microsoft.com/office/drawing/2014/main" val="10001"/>
                  </a:ext>
                </a:extLst>
              </a:tr>
            </a:tbl>
          </a:graphicData>
        </a:graphic>
      </p:graphicFrame>
      <p:sp>
        <p:nvSpPr>
          <p:cNvPr id="6" name="标题 5"/>
          <p:cNvSpPr>
            <a:spLocks noGrp="1"/>
          </p:cNvSpPr>
          <p:nvPr>
            <p:ph type="title"/>
          </p:nvPr>
        </p:nvSpPr>
        <p:spPr>
          <a:xfrm>
            <a:off x="457200" y="274638"/>
            <a:ext cx="8229600" cy="634082"/>
          </a:xfrm>
        </p:spPr>
        <p:txBody>
          <a:bodyPr>
            <a:normAutofit fontScale="90000"/>
          </a:bodyPr>
          <a:lstStyle/>
          <a:p>
            <a:pPr algn="l"/>
            <a:r>
              <a:rPr lang="zh-CN" altLang="en-US" b="1" smtClean="0">
                <a:solidFill>
                  <a:srgbClr val="0070C0"/>
                </a:solidFill>
              </a:rPr>
              <a:t>梳理情节</a:t>
            </a:r>
            <a:endParaRPr lang="zh-CN" altLang="en-US" b="1">
              <a:solidFill>
                <a:srgbClr val="0070C0"/>
              </a:solidFill>
            </a:endParaRPr>
          </a:p>
        </p:txBody>
      </p:sp>
    </p:spTree>
    <p:extLst>
      <p:ext uri="{BB962C8B-B14F-4D97-AF65-F5344CB8AC3E}">
        <p14:creationId xmlns:p14="http://schemas.microsoft.com/office/powerpoint/2010/main" val="1541256032"/>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39552" y="1268760"/>
            <a:ext cx="8229600" cy="3717032"/>
          </a:xfrm>
        </p:spPr>
        <p:txBody>
          <a:bodyPr>
            <a:normAutofit/>
          </a:bodyPr>
          <a:lstStyle/>
          <a:p>
            <a:pPr marL="0" indent="0">
              <a:buNone/>
            </a:pPr>
            <a:endParaRPr lang="en-US" altLang="zh-CN" sz="1100" b="1" smtClean="0">
              <a:solidFill>
                <a:srgbClr val="0070C0"/>
              </a:solidFill>
            </a:endParaRPr>
          </a:p>
          <a:p>
            <a:pPr marL="0" indent="0">
              <a:buNone/>
            </a:pPr>
            <a:r>
              <a:rPr lang="zh-CN" altLang="en-US" sz="3600" b="1">
                <a:solidFill>
                  <a:srgbClr val="0070C0"/>
                </a:solidFill>
              </a:rPr>
              <a:t>文本探究</a:t>
            </a:r>
            <a:endParaRPr lang="en-US" altLang="zh-CN" sz="3600" b="1" smtClean="0">
              <a:solidFill>
                <a:srgbClr val="0070C0"/>
              </a:solidFill>
            </a:endParaRPr>
          </a:p>
          <a:p>
            <a:pPr marL="0" indent="0">
              <a:lnSpc>
                <a:spcPct val="150000"/>
              </a:lnSpc>
              <a:buNone/>
            </a:pPr>
            <a:r>
              <a:rPr lang="en-US" altLang="zh-CN" b="1" smtClean="0"/>
              <a:t>1.</a:t>
            </a:r>
            <a:r>
              <a:rPr lang="zh-CN" altLang="en-US" b="1" smtClean="0"/>
              <a:t>找出</a:t>
            </a:r>
            <a:r>
              <a:rPr lang="zh-CN" altLang="en-US" b="1"/>
              <a:t>文中人物的肖像、语言、动作、心理等描写的语句，分析本文是如何通过语言、动作、心理等细节描写反映人物的特征的</a:t>
            </a:r>
            <a:r>
              <a:rPr lang="zh-CN" altLang="en-US" b="1" smtClean="0"/>
              <a:t>。</a:t>
            </a:r>
            <a:endParaRPr lang="en-US" altLang="zh-CN" b="1" smtClean="0"/>
          </a:p>
          <a:p>
            <a:pPr marL="0" lvl="0" indent="0">
              <a:lnSpc>
                <a:spcPct val="130000"/>
              </a:lnSpc>
              <a:spcBef>
                <a:spcPct val="0"/>
              </a:spcBef>
              <a:spcAft>
                <a:spcPts val="800"/>
              </a:spcAft>
              <a:buNone/>
            </a:pPr>
            <a:endPar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indent="0">
              <a:buNone/>
            </a:pPr>
            <a:endParaRPr lang="zh-CN" altLang="en-US" b="1"/>
          </a:p>
          <a:p>
            <a:endParaRPr lang="zh-CN" altLang="en-US"/>
          </a:p>
        </p:txBody>
      </p:sp>
    </p:spTree>
    <p:extLst>
      <p:ext uri="{BB962C8B-B14F-4D97-AF65-F5344CB8AC3E}">
        <p14:creationId xmlns:p14="http://schemas.microsoft.com/office/powerpoint/2010/main" val="61291914"/>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4005064"/>
          </a:xfrm>
        </p:spPr>
        <p:txBody>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a:ln w="3175">
                  <a:noFill/>
                  <a:prstDash val="dash"/>
                </a:ln>
                <a:solidFill>
                  <a:srgbClr val="00B050"/>
                </a:solidFill>
                <a:latin typeface="微软雅黑" panose="020b0503020204020204" charset="-122"/>
                <a:ea typeface="微软雅黑" panose="020b0503020204020204" charset="-122"/>
                <a:cs typeface="微软雅黑" panose="020b0503020204020204" charset="-122"/>
                <a:sym typeface="+mn-ea"/>
              </a:rPr>
              <a:t>聂赫留朵夫</a:t>
            </a:r>
            <a:endParaRPr lang="en-US" altLang="zh-CN" b="1" spc="200" smtClean="0">
              <a:ln w="3175">
                <a:noFill/>
                <a:prstDash val="dash"/>
              </a:ln>
              <a:solidFill>
                <a:srgbClr val="00B05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我想见见……”聂赫留朵夫不知道该用“您”还是“你”，但随即决定用“您”。他说话的声音并不比平时高。</a:t>
            </a:r>
          </a:p>
          <a:p>
            <a:pPr marL="0" lv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我想见见您……我……”</a:t>
            </a:r>
          </a:p>
          <a:p>
            <a:endParaRPr lang="zh-CN" altLang="en-US"/>
          </a:p>
        </p:txBody>
      </p:sp>
      <p:sp>
        <p:nvSpPr>
          <p:cNvPr id="2" name="矩形 1"/>
          <p:cNvSpPr/>
          <p:nvPr/>
        </p:nvSpPr>
        <p:spPr>
          <a:xfrm>
            <a:off x="755576" y="3933056"/>
            <a:ext cx="7416824" cy="2252924"/>
          </a:xfrm>
          <a:prstGeom prst="rect">
            <a:avLst/>
          </a:prstGeom>
        </p:spPr>
        <p:txBody>
          <a:bodyPr wrap="square">
            <a:spAutoFit/>
          </a:bodyPr>
          <a:lstStyle/>
          <a:p>
            <a:pPr lvl="0" fontAlgn="ctr">
              <a:lnSpc>
                <a:spcPct val="130000"/>
              </a:lnSpc>
              <a:spcBef>
                <a:spcPts val="1000"/>
              </a:spcBef>
              <a:spcAft>
                <a:spcPct val="0"/>
              </a:spcAft>
            </a:pPr>
            <a:r>
              <a:rPr lang="zh-CN" altLang="en-US" sz="3600" b="1">
                <a:solidFill>
                  <a:srgbClr val="FF0000"/>
                </a:solidFill>
                <a:latin typeface="仿宋" panose="02010609060101010101" charset="-122"/>
                <a:ea typeface="仿宋" panose="02010609060101010101" charset="-122"/>
                <a:sym typeface="+mn-ea"/>
              </a:rPr>
              <a:t>语言描写。</a:t>
            </a:r>
            <a:r>
              <a:rPr lang="zh-CN" altLang="en-US" sz="3600" b="1">
                <a:solidFill>
                  <a:srgbClr val="401BC0"/>
                </a:solidFill>
                <a:latin typeface="仿宋" panose="02010609060101010101" charset="-122"/>
                <a:ea typeface="仿宋" panose="02010609060101010101" charset="-122"/>
                <a:sym typeface="+mn-ea"/>
              </a:rPr>
              <a:t>聂赫留朵夫在称呼上的斟酌和语言的不流畅表现了他思想上的矛盾。</a:t>
            </a:r>
          </a:p>
        </p:txBody>
      </p:sp>
    </p:spTree>
    <p:extLst>
      <p:ext uri="{BB962C8B-B14F-4D97-AF65-F5344CB8AC3E}">
        <p14:creationId xmlns:p14="http://schemas.microsoft.com/office/powerpoint/2010/main" val="71358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3284984"/>
          </a:xfrm>
        </p:spPr>
        <p:txBody>
          <a:bodyPr/>
          <a:lstStyle/>
          <a:p>
            <a:pPr marL="0" lvl="0" indent="0">
              <a:lnSpc>
                <a:spcPct val="130000"/>
              </a:lnSpc>
              <a:spcBef>
                <a:spcPct val="0"/>
              </a:spcBef>
              <a:spcAft>
                <a:spcPts val="800"/>
              </a:spcAft>
              <a:buNone/>
            </a:pPr>
            <a:endParaRPr lang="en-US" altLang="zh-CN"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“对</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，我在做我该做的事，我在认罪。”聂赫留朵夫想。他一想到这里，眼泪就夺眶而出，喉咙也哽住了。他用手指抓住铁栅栏，说不下去，竭力控制住情感，免得哭出来。</a:t>
            </a:r>
            <a:endParaRPr lang="en-US" altLang="zh-CN"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sp>
        <p:nvSpPr>
          <p:cNvPr id="2" name="矩形 1"/>
          <p:cNvSpPr/>
          <p:nvPr/>
        </p:nvSpPr>
        <p:spPr>
          <a:xfrm>
            <a:off x="539552" y="3068960"/>
            <a:ext cx="8496944" cy="3421449"/>
          </a:xfrm>
          <a:prstGeom prst="rect">
            <a:avLst/>
          </a:prstGeom>
        </p:spPr>
        <p:txBody>
          <a:bodyPr wrap="square">
            <a:spAutoFit/>
          </a:bodyPr>
          <a:lstStyle/>
          <a:p>
            <a:pPr fontAlgn="ctr">
              <a:lnSpc>
                <a:spcPct val="130000"/>
              </a:lnSpc>
              <a:spcBef>
                <a:spcPts val="1000"/>
              </a:spcBef>
              <a:spcAft>
                <a:spcPct val="0"/>
              </a:spcAft>
            </a:pPr>
            <a:r>
              <a:rPr lang="zh-CN" altLang="en-US" sz="3200" b="1">
                <a:solidFill>
                  <a:srgbClr val="FF0000"/>
                </a:solidFill>
                <a:latin typeface="仿宋" panose="02010609060101010101" charset="-122"/>
                <a:ea typeface="仿宋" panose="02010609060101010101" charset="-122"/>
                <a:sym typeface="+mn-ea"/>
              </a:rPr>
              <a:t>心理描写。</a:t>
            </a:r>
            <a:r>
              <a:rPr lang="zh-CN" altLang="en-US" sz="3200" b="1">
                <a:solidFill>
                  <a:srgbClr val="401BC0"/>
                </a:solidFill>
                <a:latin typeface="仿宋" panose="02010609060101010101" charset="-122"/>
                <a:ea typeface="仿宋" panose="02010609060101010101" charset="-122"/>
                <a:sym typeface="+mn-ea"/>
              </a:rPr>
              <a:t>直接写聂赫留朵夫的心理，他认为玛丝洛娃的遭遇的根源在自己，自己应该赎罪</a:t>
            </a:r>
            <a:r>
              <a:rPr lang="zh-CN" altLang="en-US" sz="3200" b="1" smtClean="0">
                <a:solidFill>
                  <a:srgbClr val="401BC0"/>
                </a:solidFill>
                <a:latin typeface="仿宋" panose="02010609060101010101" charset="-122"/>
                <a:ea typeface="仿宋" panose="02010609060101010101" charset="-122"/>
                <a:sym typeface="+mn-ea"/>
              </a:rPr>
              <a:t>。</a:t>
            </a:r>
            <a:endParaRPr lang="zh-CN" altLang="en-US" sz="3200" b="1" spc="200">
              <a:ln w="3175">
                <a:noFill/>
                <a:prstDash val="dash"/>
              </a:ln>
              <a:solidFill>
                <a:srgbClr val="401BC0"/>
              </a:solidFill>
              <a:latin typeface="仿宋" panose="02010609060101010101" charset="-122"/>
              <a:ea typeface="仿宋" panose="02010609060101010101" charset="-122"/>
              <a:cs typeface="微软雅黑" panose="020b0503020204020204" charset="-122"/>
              <a:sym typeface="+mn-ea"/>
            </a:endParaRPr>
          </a:p>
          <a:p>
            <a:pPr fontAlgn="ctr">
              <a:lnSpc>
                <a:spcPct val="130000"/>
              </a:lnSpc>
              <a:spcBef>
                <a:spcPts val="1000"/>
              </a:spcBef>
              <a:spcAft>
                <a:spcPct val="0"/>
              </a:spcAft>
            </a:pPr>
            <a:r>
              <a:rPr lang="zh-CN" altLang="en-US" sz="3200" b="1">
                <a:solidFill>
                  <a:srgbClr val="FF0000"/>
                </a:solidFill>
                <a:latin typeface="仿宋" panose="02010609060101010101" charset="-122"/>
                <a:ea typeface="仿宋" panose="02010609060101010101" charset="-122"/>
                <a:sym typeface="+mn-ea"/>
              </a:rPr>
              <a:t>动作、神态描写。</a:t>
            </a:r>
            <a:r>
              <a:rPr lang="zh-CN" altLang="en-US" sz="3200" b="1">
                <a:solidFill>
                  <a:srgbClr val="401BC0"/>
                </a:solidFill>
                <a:latin typeface="仿宋" panose="02010609060101010101" charset="-122"/>
                <a:ea typeface="仿宋" panose="02010609060101010101" charset="-122"/>
                <a:sym typeface="+mn-ea"/>
              </a:rPr>
              <a:t>聂赫留朵夫的情绪很激动，说明他急于想得到玛丝洛娃的谅解，同意自己赎罪的想法。</a:t>
            </a:r>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2636912"/>
          </a:xfrm>
        </p:spPr>
        <p:txBody>
          <a:bodyPr/>
          <a:lstStyle/>
          <a:p>
            <a:pPr marL="0" lvl="0" indent="0">
              <a:lnSpc>
                <a:spcPct val="130000"/>
              </a:lnSpc>
              <a:spcBef>
                <a:spcPct val="0"/>
              </a:spcBef>
              <a:spcAft>
                <a:spcPts val="800"/>
              </a:spcAft>
              <a:buNone/>
            </a:pPr>
            <a:endParaRPr lang="en-US"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他</a:t>
            </a:r>
            <a:r>
              <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再也说不下去，就离开铁栅栏，竭力忍住翻腾的泪水，不让自己哭出声。</a:t>
            </a:r>
          </a:p>
          <a:p>
            <a:endParaRPr lang="zh-CN" altLang="en-US"/>
          </a:p>
        </p:txBody>
      </p:sp>
      <p:sp>
        <p:nvSpPr>
          <p:cNvPr id="2" name="矩形 1"/>
          <p:cNvSpPr/>
          <p:nvPr/>
        </p:nvSpPr>
        <p:spPr>
          <a:xfrm>
            <a:off x="611560" y="2780928"/>
            <a:ext cx="8334672" cy="2012859"/>
          </a:xfrm>
          <a:prstGeom prst="rect">
            <a:avLst/>
          </a:prstGeom>
        </p:spPr>
        <p:txBody>
          <a:bodyPr wrap="square">
            <a:spAutoFit/>
          </a:bodyPr>
          <a:lstStyle/>
          <a:p>
            <a:pPr lvl="0" fontAlgn="ctr">
              <a:lnSpc>
                <a:spcPct val="130000"/>
              </a:lnSpc>
              <a:spcBef>
                <a:spcPts val="1000"/>
              </a:spcBef>
              <a:spcAft>
                <a:spcPct val="0"/>
              </a:spcAft>
            </a:pPr>
            <a:r>
              <a:rPr lang="zh-CN" altLang="en-US" sz="3200" b="1">
                <a:solidFill>
                  <a:srgbClr val="FF0000"/>
                </a:solidFill>
                <a:latin typeface="仿宋" panose="02010609060101010101" charset="-122"/>
                <a:ea typeface="仿宋" panose="02010609060101010101" charset="-122"/>
                <a:sym typeface="+mn-ea"/>
              </a:rPr>
              <a:t>动作、神态描写。</a:t>
            </a:r>
            <a:r>
              <a:rPr lang="zh-CN" altLang="en-US" sz="3200" b="1">
                <a:solidFill>
                  <a:srgbClr val="401BC0"/>
                </a:solidFill>
                <a:latin typeface="仿宋" panose="02010609060101010101" charset="-122"/>
                <a:ea typeface="仿宋" panose="02010609060101010101" charset="-122"/>
                <a:sym typeface="+mn-ea"/>
              </a:rPr>
              <a:t>聂赫留朵夫“说不下去”。内心充满了伤悲，自己给对方造成的伤害如此之大，表现了他对自己的反省。</a:t>
            </a:r>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3789040"/>
          </a:xfrm>
        </p:spPr>
        <p:txBody>
          <a:bodyPr>
            <a:normAutofit/>
          </a:bodyPr>
          <a:lstStyle/>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昨晚</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迷惑过聂赫留朵夫的魔鬼，此刻又在他心里说话，又竭力阻止他思考该怎样行动，却让他去考虑他的行动会有什么后果，怎样才能对他有利。</a:t>
            </a:r>
          </a:p>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这个女人已经无药可救了。”魔鬼说，“你只会把石头吊在自己脖子上，活活淹死，再也不能做什么对别人有益的事了。……就会向这边或者那边倾斜。他决定此刻把所有的话全向她说出来。</a:t>
            </a:r>
          </a:p>
          <a:p>
            <a:endParaRPr lang="zh-CN" altLang="en-US"/>
          </a:p>
        </p:txBody>
      </p:sp>
      <p:sp>
        <p:nvSpPr>
          <p:cNvPr id="2" name="矩形 1"/>
          <p:cNvSpPr/>
          <p:nvPr/>
        </p:nvSpPr>
        <p:spPr>
          <a:xfrm>
            <a:off x="457200" y="3645024"/>
            <a:ext cx="8225816" cy="2973122"/>
          </a:xfrm>
          <a:prstGeom prst="rect">
            <a:avLst/>
          </a:prstGeom>
        </p:spPr>
        <p:txBody>
          <a:bodyPr wrap="square">
            <a:spAutoFit/>
          </a:bodyPr>
          <a:lstStyle/>
          <a:p>
            <a:pPr lvl="0" fontAlgn="ctr">
              <a:lnSpc>
                <a:spcPct val="130000"/>
              </a:lnSpc>
              <a:spcBef>
                <a:spcPts val="1000"/>
              </a:spcBef>
              <a:spcAft>
                <a:spcPct val="0"/>
              </a:spcAft>
            </a:pPr>
            <a:r>
              <a:rPr lang="zh-CN" altLang="en-US" sz="2400" b="1">
                <a:solidFill>
                  <a:srgbClr val="C00000"/>
                </a:solidFill>
                <a:latin typeface="仿宋" panose="02010609060101010101" charset="-122"/>
                <a:ea typeface="仿宋" panose="02010609060101010101" charset="-122"/>
                <a:sym typeface="+mn-ea"/>
              </a:rPr>
              <a:t>心理描写。</a:t>
            </a:r>
            <a:r>
              <a:rPr lang="zh-CN" altLang="en-US" sz="2400" b="1">
                <a:solidFill>
                  <a:srgbClr val="401BC0"/>
                </a:solidFill>
                <a:latin typeface="仿宋" panose="02010609060101010101" charset="-122"/>
                <a:ea typeface="仿宋" panose="02010609060101010101" charset="-122"/>
                <a:sym typeface="+mn-ea"/>
              </a:rPr>
              <a:t>一方面，一个</a:t>
            </a:r>
            <a:r>
              <a:rPr lang="zh-CN" altLang="en-US" sz="2400" b="1">
                <a:solidFill>
                  <a:srgbClr val="FF0000"/>
                </a:solidFill>
                <a:latin typeface="仿宋" panose="02010609060101010101" charset="-122"/>
                <a:ea typeface="仿宋" panose="02010609060101010101" charset="-122"/>
                <a:sym typeface="+mn-ea"/>
              </a:rPr>
              <a:t>利己</a:t>
            </a:r>
            <a:r>
              <a:rPr lang="zh-CN" altLang="en-US" sz="2400" b="1">
                <a:solidFill>
                  <a:srgbClr val="401BC0"/>
                </a:solidFill>
                <a:latin typeface="仿宋" panose="02010609060101010101" charset="-122"/>
                <a:ea typeface="仿宋" panose="02010609060101010101" charset="-122"/>
                <a:sym typeface="+mn-ea"/>
              </a:rPr>
              <a:t>的聂赫留朵夫和一个</a:t>
            </a:r>
            <a:r>
              <a:rPr lang="zh-CN" altLang="en-US" sz="2400" b="1">
                <a:solidFill>
                  <a:srgbClr val="FF0000"/>
                </a:solidFill>
                <a:latin typeface="仿宋" panose="02010609060101010101" charset="-122"/>
                <a:ea typeface="仿宋" panose="02010609060101010101" charset="-122"/>
                <a:sym typeface="+mn-ea"/>
              </a:rPr>
              <a:t>想要实现自我救赎</a:t>
            </a:r>
            <a:r>
              <a:rPr lang="zh-CN" altLang="en-US" sz="2400" b="1">
                <a:solidFill>
                  <a:srgbClr val="401BC0"/>
                </a:solidFill>
                <a:latin typeface="仿宋" panose="02010609060101010101" charset="-122"/>
                <a:ea typeface="仿宋" panose="02010609060101010101" charset="-122"/>
                <a:sym typeface="+mn-ea"/>
              </a:rPr>
              <a:t>的聂赫留朵夫之间展开了激战；另一方面聂赫留朵夫看到了玛丝洛娃已经完全变了个人，当年的纯洁美好不复存在，行为举止间流露出风尘女子的放荡，这一切让他</a:t>
            </a:r>
            <a:r>
              <a:rPr lang="zh-CN" altLang="en-US" sz="2400" b="1">
                <a:solidFill>
                  <a:srgbClr val="FF0000"/>
                </a:solidFill>
                <a:latin typeface="仿宋" panose="02010609060101010101" charset="-122"/>
                <a:ea typeface="仿宋" panose="02010609060101010101" charset="-122"/>
                <a:sym typeface="+mn-ea"/>
              </a:rPr>
              <a:t>质疑自己对她的拯救是否有意义</a:t>
            </a:r>
            <a:r>
              <a:rPr lang="zh-CN" altLang="en-US" sz="2400" b="1">
                <a:solidFill>
                  <a:srgbClr val="401BC0"/>
                </a:solidFill>
                <a:latin typeface="仿宋" panose="02010609060101010101" charset="-122"/>
                <a:ea typeface="仿宋" panose="02010609060101010101" charset="-122"/>
                <a:sym typeface="+mn-ea"/>
              </a:rPr>
              <a:t>。最终他还是坚定了自己要帮助玛丝洛娃的想法。</a:t>
            </a:r>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4149080"/>
          </a:xfrm>
        </p:spPr>
        <p:txBody>
          <a:bodyPr>
            <a:normAutofit/>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不过</a:t>
            </a:r>
            <a:r>
              <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，说也奇怪，这种情况不仅没有使他疏远她，反而产生一种特殊的新的力量，使他去同她接近他……对她豪无所求，只希望她不要像现在这样，希望她能觉醒，能恢复她的本性。</a:t>
            </a:r>
          </a:p>
          <a:p>
            <a:endParaRPr lang="zh-CN" altLang="en-US"/>
          </a:p>
        </p:txBody>
      </p:sp>
      <p:sp>
        <p:nvSpPr>
          <p:cNvPr id="2" name="矩形 1"/>
          <p:cNvSpPr/>
          <p:nvPr/>
        </p:nvSpPr>
        <p:spPr>
          <a:xfrm>
            <a:off x="787524" y="4156983"/>
            <a:ext cx="7884368" cy="2012859"/>
          </a:xfrm>
          <a:prstGeom prst="rect">
            <a:avLst/>
          </a:prstGeom>
        </p:spPr>
        <p:txBody>
          <a:bodyPr wrap="square">
            <a:spAutoFit/>
          </a:bodyPr>
          <a:lstStyle/>
          <a:p>
            <a:pPr lvl="0" fontAlgn="ctr">
              <a:lnSpc>
                <a:spcPct val="130000"/>
              </a:lnSpc>
              <a:spcBef>
                <a:spcPts val="1000"/>
              </a:spcBef>
              <a:spcAft>
                <a:spcPct val="0"/>
              </a:spcAft>
            </a:pPr>
            <a:r>
              <a:rPr lang="zh-CN" altLang="en-US" sz="3200" b="1">
                <a:solidFill>
                  <a:srgbClr val="FF0000"/>
                </a:solidFill>
                <a:latin typeface="仿宋" panose="02010609060101010101" charset="-122"/>
                <a:ea typeface="仿宋" panose="02010609060101010101" charset="-122"/>
                <a:sym typeface="+mn-ea"/>
              </a:rPr>
              <a:t>心理描写。</a:t>
            </a:r>
            <a:r>
              <a:rPr lang="zh-CN" altLang="en-US" sz="3200" b="1">
                <a:solidFill>
                  <a:srgbClr val="401BC0"/>
                </a:solidFill>
                <a:latin typeface="仿宋" panose="02010609060101010101" charset="-122"/>
                <a:ea typeface="仿宋" panose="02010609060101010101" charset="-122"/>
                <a:sym typeface="+mn-ea"/>
              </a:rPr>
              <a:t>表明了聂赫留朵夫决心从精神上拯救玛丝洛娃，其实这也是他迈出自己精神复活的第一步。</a:t>
            </a:r>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4077072"/>
          </a:xfrm>
        </p:spPr>
        <p:txBody>
          <a:bodyPr>
            <a:normAutofit/>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“我</a:t>
            </a:r>
            <a:r>
              <a:rPr lang="zh-CN" altLang="en-US"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记起这些事是为了要改正错误，赎我的罪，卡秋莎。”聂赫留朵夫开了头，本来还想说他要同她结婚，但接触到她的目光，发觉其中有一种粗野可怕、拒人于千里之外的神色，他不敢开口了。</a:t>
            </a:r>
          </a:p>
          <a:p>
            <a:endParaRPr lang="zh-CN" altLang="en-US"/>
          </a:p>
        </p:txBody>
      </p:sp>
      <p:sp>
        <p:nvSpPr>
          <p:cNvPr id="2" name="矩形 1"/>
          <p:cNvSpPr/>
          <p:nvPr/>
        </p:nvSpPr>
        <p:spPr>
          <a:xfrm>
            <a:off x="683568" y="4293096"/>
            <a:ext cx="7560840" cy="1372683"/>
          </a:xfrm>
          <a:prstGeom prst="rect">
            <a:avLst/>
          </a:prstGeom>
        </p:spPr>
        <p:txBody>
          <a:bodyPr wrap="square">
            <a:spAutoFit/>
          </a:bodyPr>
          <a:lstStyle/>
          <a:p>
            <a:pPr lvl="0" fontAlgn="ctr">
              <a:lnSpc>
                <a:spcPct val="130000"/>
              </a:lnSpc>
              <a:spcBef>
                <a:spcPts val="1000"/>
              </a:spcBef>
              <a:spcAft>
                <a:spcPct val="0"/>
              </a:spcAft>
            </a:pPr>
            <a:r>
              <a:rPr lang="zh-CN" altLang="en-US" sz="3200" b="1">
                <a:solidFill>
                  <a:srgbClr val="FF0000"/>
                </a:solidFill>
                <a:latin typeface="仿宋" panose="02010609060101010101" charset="-122"/>
                <a:ea typeface="仿宋" panose="02010609060101010101" charset="-122"/>
                <a:sym typeface="+mn-ea"/>
              </a:rPr>
              <a:t>语言、心理描写。</a:t>
            </a:r>
            <a:r>
              <a:rPr lang="zh-CN" altLang="en-US" sz="3200" b="1">
                <a:solidFill>
                  <a:srgbClr val="401BC0"/>
                </a:solidFill>
                <a:latin typeface="仿宋" panose="02010609060101010101" charset="-122"/>
                <a:ea typeface="仿宋" panose="02010609060101010101" charset="-122"/>
                <a:sym typeface="+mn-ea"/>
              </a:rPr>
              <a:t>表现了聂赫留朵夫的懦弱，也表现了他内心深深的自责和忏悔。</a:t>
            </a:r>
          </a:p>
        </p:txBody>
      </p:sp>
    </p:spTree>
    <p:extLst>
      <p:ext uri="{BB962C8B-B14F-4D97-AF65-F5344CB8AC3E}">
        <p14:creationId xmlns:p14="http://schemas.microsoft.com/office/powerpoint/2010/main" val="37982240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lstStyle/>
          <a:p>
            <a:pPr marL="285750" lvl="0" indent="-285750" fontAlgn="ctr">
              <a:lnSpc>
                <a:spcPct val="130000"/>
              </a:lnSpc>
              <a:spcBef>
                <a:spcPts val="1000"/>
              </a:spcBef>
              <a:spcAft>
                <a:spcPct val="0"/>
              </a:spcAft>
              <a:buFont typeface="Wingdings" charset="2"/>
              <a:buChar char="l"/>
            </a:pPr>
            <a:endParaRPr lang="en-US" altLang="zh-CN" sz="9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lvl="0" indent="0" algn="ctr" fontAlgn="ctr">
              <a:lnSpc>
                <a:spcPct val="130000"/>
              </a:lnSpc>
              <a:spcBef>
                <a:spcPts val="1000"/>
              </a:spcBef>
              <a:spcAft>
                <a:spcPct val="0"/>
              </a:spcAft>
              <a:buNone/>
            </a:pPr>
            <a:r>
              <a:rPr lang="zh-CN" altLang="en-US" b="1" spc="200" smtClean="0">
                <a:ln w="3175">
                  <a:noFill/>
                  <a:prstDash val="dash"/>
                </a:ln>
                <a:solidFill>
                  <a:srgbClr val="0070C0"/>
                </a:solidFill>
                <a:latin typeface="+mn-ea"/>
                <a:cs typeface="微软雅黑" panose="020b0503020204020204" charset="-122"/>
              </a:rPr>
              <a:t>聂赫留朵夫的人物形象</a:t>
            </a:r>
            <a:endParaRPr lang="en-US" altLang="zh-CN" b="1" spc="200" smtClean="0">
              <a:ln w="3175">
                <a:noFill/>
                <a:prstDash val="dash"/>
              </a:ln>
              <a:solidFill>
                <a:srgbClr val="0070C0"/>
              </a:solidFill>
              <a:latin typeface="+mn-ea"/>
              <a:cs typeface="微软雅黑" panose="020b0503020204020204" charset="-122"/>
            </a:endParaRPr>
          </a:p>
          <a:p>
            <a:pPr marL="0" indent="0" fontAlgn="ctr">
              <a:lnSpc>
                <a:spcPct val="130000"/>
              </a:lnSpc>
              <a:spcBef>
                <a:spcPts val="1000"/>
              </a:spcBef>
              <a:spcAft>
                <a:spcPct val="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聂赫留朵夫</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既是贵族地主阶级的罪恶的体现者，同时又是本阶级罪恶的批判者</a:t>
            </a:r>
            <a:r>
              <a:rPr lang="zh-CN" altLang="en-US" sz="2400" b="1" spc="200" smtClean="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a:t>
            </a: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indent="0" fontAlgn="ctr">
              <a:lnSpc>
                <a:spcPct val="130000"/>
              </a:lnSpc>
              <a:spcBef>
                <a:spcPts val="1000"/>
              </a:spcBef>
              <a:spcAft>
                <a:spcPct val="0"/>
              </a:spcAft>
              <a:buNone/>
            </a:pPr>
            <a:r>
              <a:rPr lang="en-US"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聂赫留朵夫</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大学时是一个</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纯洁、热忱、朝气勃勃，有美好追求的青年</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，进入军队和上流社会后，过起花天酒地、醉生梦死的生活。作风随便，诱奸玛丝洛娃使其怀上孩子，有将其抛弃。多年后，再次遇到了玛丝洛娃，意识到自己是造成她不幸的罪魁祸首，</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心中的良知引发了他对玛丝洛娃的同情和忏悔</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。他开始决心赎罪，甚至有和她结婚的念头，表明了他悔改的诚意。从此，</a:t>
            </a:r>
            <a:r>
              <a:rPr lang="zh-CN" altLang="en-US"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他的思想开始升华，灵魂开始走向复活。</a:t>
            </a:r>
          </a:p>
          <a:p>
            <a:endParaRPr lang="zh-CN" altLang="en-US"/>
          </a:p>
        </p:txBody>
      </p:sp>
    </p:spTree>
    <p:extLst>
      <p:ext uri="{BB962C8B-B14F-4D97-AF65-F5344CB8AC3E}">
        <p14:creationId xmlns:p14="http://schemas.microsoft.com/office/powerpoint/2010/main" val="61291914"/>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3140968"/>
          </a:xfrm>
        </p:spPr>
        <p:txBody>
          <a:bodyPr/>
          <a:lstStyle/>
          <a:p>
            <a:pPr marL="0" lvl="0" indent="0">
              <a:lnSpc>
                <a:spcPct val="130000"/>
              </a:lnSpc>
              <a:spcBef>
                <a:spcPct val="0"/>
              </a:spcBef>
              <a:spcAft>
                <a:spcPts val="800"/>
              </a:spcAft>
              <a:buNone/>
            </a:pPr>
            <a:endParaRPr lang="en-US" altLang="zh-CN" sz="900" b="1" spc="200" smtClean="0">
              <a:ln w="3175">
                <a:noFill/>
                <a:prstDash val="dash"/>
              </a:ln>
              <a:solidFill>
                <a:srgbClr val="9F1184"/>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4000" b="1" spc="200" smtClean="0">
                <a:ln w="3175">
                  <a:noFill/>
                  <a:prstDash val="dash"/>
                </a:ln>
                <a:solidFill>
                  <a:srgbClr val="9F1184"/>
                </a:solidFill>
                <a:latin typeface="微软雅黑" panose="020b0503020204020204" charset="-122"/>
                <a:ea typeface="微软雅黑" panose="020b0503020204020204" charset="-122"/>
                <a:cs typeface="微软雅黑" panose="020b0503020204020204" charset="-122"/>
                <a:sym typeface="+mn-ea"/>
              </a:rPr>
              <a:t>玛丝洛娃</a:t>
            </a:r>
            <a:endParaRPr lang="en-US" altLang="zh-CN" sz="4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不过</a:t>
            </a:r>
            <a:r>
              <a:rPr lang="zh-CN" altLang="en-US"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，她从衣衫上看出他是个有钱人，就嫣然一笑。</a:t>
            </a:r>
          </a:p>
          <a:p>
            <a:endParaRPr lang="zh-CN" altLang="en-US"/>
          </a:p>
        </p:txBody>
      </p:sp>
      <p:sp>
        <p:nvSpPr>
          <p:cNvPr id="2" name="矩形 1"/>
          <p:cNvSpPr/>
          <p:nvPr/>
        </p:nvSpPr>
        <p:spPr>
          <a:xfrm>
            <a:off x="899592" y="2996952"/>
            <a:ext cx="7992888" cy="1772793"/>
          </a:xfrm>
          <a:prstGeom prst="rect">
            <a:avLst/>
          </a:prstGeom>
        </p:spPr>
        <p:txBody>
          <a:bodyPr wrap="square">
            <a:spAutoFit/>
          </a:bodyPr>
          <a:lstStyle/>
          <a:p>
            <a:pPr lvl="0" fontAlgn="ctr">
              <a:lnSpc>
                <a:spcPct val="130000"/>
              </a:lnSpc>
              <a:spcBef>
                <a:spcPts val="1000"/>
              </a:spcBef>
              <a:spcAft>
                <a:spcPct val="0"/>
              </a:spcAft>
            </a:pPr>
            <a:r>
              <a:rPr lang="zh-CN" altLang="en-US" sz="2800" b="1">
                <a:solidFill>
                  <a:srgbClr val="00B050"/>
                </a:solidFill>
                <a:latin typeface="仿宋" panose="02010609060101010101" charset="-122"/>
                <a:ea typeface="仿宋" panose="02010609060101010101" charset="-122"/>
                <a:sym typeface="+mn-ea"/>
              </a:rPr>
              <a:t>神态描写。</a:t>
            </a:r>
            <a:r>
              <a:rPr lang="zh-CN" altLang="en-US" sz="2800" b="1">
                <a:solidFill>
                  <a:srgbClr val="C00000"/>
                </a:solidFill>
                <a:latin typeface="仿宋" panose="02010609060101010101" charset="-122"/>
                <a:ea typeface="仿宋" panose="02010609060101010101" charset="-122"/>
                <a:sym typeface="+mn-ea"/>
              </a:rPr>
              <a:t>玛丝洛娃仍然高兴有人来看她，特别是衣着体面的人，“嫣然一笑”是她作为妓女的习惯表情。</a:t>
            </a:r>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normAutofit/>
          </a:bodyPr>
          <a:lstStyle/>
          <a:p>
            <a:pPr marL="0" indent="0">
              <a:buNone/>
            </a:pPr>
            <a:endParaRPr lang="en-US" altLang="zh-CN" sz="3600" smtClean="0">
              <a:latin typeface="+mn-ea"/>
            </a:endParaRPr>
          </a:p>
          <a:p>
            <a:pPr marL="0" indent="0">
              <a:buNone/>
            </a:pPr>
            <a:r>
              <a:rPr lang="zh-CN" altLang="en-US" sz="3600" b="1" smtClean="0">
                <a:solidFill>
                  <a:srgbClr val="0070C0"/>
                </a:solidFill>
              </a:rPr>
              <a:t>教学目标</a:t>
            </a:r>
            <a:endParaRPr lang="en-US" altLang="zh-CN" sz="3600" b="1" smtClean="0">
              <a:solidFill>
                <a:srgbClr val="0070C0"/>
              </a:solidFill>
            </a:endParaRPr>
          </a:p>
          <a:p>
            <a:pPr marL="0" indent="0">
              <a:buNone/>
            </a:pPr>
            <a:r>
              <a:rPr lang="en-US" altLang="zh-CN" b="1"/>
              <a:t>1.</a:t>
            </a:r>
            <a:r>
              <a:rPr lang="zh-CN" altLang="en-US" b="1"/>
              <a:t>了解作者</a:t>
            </a:r>
            <a:r>
              <a:rPr lang="zh-CN" altLang="en-US" b="1">
                <a:solidFill>
                  <a:srgbClr val="FF0000"/>
                </a:solidFill>
              </a:rPr>
              <a:t>列夫</a:t>
            </a:r>
            <a:r>
              <a:rPr lang="en-US" altLang="zh-CN" b="1">
                <a:solidFill>
                  <a:srgbClr val="FF0000"/>
                </a:solidFill>
              </a:rPr>
              <a:t>·</a:t>
            </a:r>
            <a:r>
              <a:rPr lang="zh-CN" altLang="en-US" b="1">
                <a:solidFill>
                  <a:srgbClr val="FF0000"/>
                </a:solidFill>
              </a:rPr>
              <a:t>托尔斯泰</a:t>
            </a:r>
            <a:r>
              <a:rPr lang="zh-CN" altLang="en-US" b="1"/>
              <a:t>以及其作品</a:t>
            </a:r>
            <a:r>
              <a:rPr lang="en-US" altLang="zh-CN" b="1">
                <a:solidFill>
                  <a:srgbClr val="FF0000"/>
                </a:solidFill>
              </a:rPr>
              <a:t>《</a:t>
            </a:r>
            <a:r>
              <a:rPr lang="zh-CN" altLang="en-US" b="1">
                <a:solidFill>
                  <a:srgbClr val="FF0000"/>
                </a:solidFill>
              </a:rPr>
              <a:t>复活</a:t>
            </a:r>
            <a:r>
              <a:rPr lang="en-US" altLang="zh-CN" b="1">
                <a:solidFill>
                  <a:srgbClr val="FF0000"/>
                </a:solidFill>
              </a:rPr>
              <a:t>》</a:t>
            </a:r>
            <a:r>
              <a:rPr lang="zh-CN" altLang="en-US" b="1"/>
              <a:t>的内容。</a:t>
            </a:r>
          </a:p>
          <a:p>
            <a:pPr marL="0" indent="0">
              <a:buNone/>
            </a:pPr>
            <a:r>
              <a:rPr lang="en-US" altLang="zh-CN" b="1"/>
              <a:t>2.</a:t>
            </a:r>
            <a:r>
              <a:rPr lang="zh-CN" altLang="en-US" b="1"/>
              <a:t>分析小说中</a:t>
            </a:r>
            <a:r>
              <a:rPr lang="zh-CN" altLang="en-US" b="1">
                <a:solidFill>
                  <a:srgbClr val="FF0000"/>
                </a:solidFill>
              </a:rPr>
              <a:t>语言、动作、心理</a:t>
            </a:r>
            <a:r>
              <a:rPr lang="zh-CN" altLang="en-US" b="1"/>
              <a:t>等方面的精妙描写，通过</a:t>
            </a:r>
            <a:r>
              <a:rPr lang="zh-CN" altLang="en-US" b="1" smtClean="0"/>
              <a:t>这些</a:t>
            </a:r>
            <a:r>
              <a:rPr lang="zh-CN" altLang="en-US" b="1"/>
              <a:t>细节把握主要人物</a:t>
            </a:r>
            <a:r>
              <a:rPr lang="zh-CN" altLang="en-US" b="1">
                <a:solidFill>
                  <a:srgbClr val="FF0000"/>
                </a:solidFill>
              </a:rPr>
              <a:t>聂赫留朵夫和玛丝洛娃</a:t>
            </a:r>
            <a:r>
              <a:rPr lang="zh-CN" altLang="en-US" b="1"/>
              <a:t>的特点。</a:t>
            </a:r>
          </a:p>
          <a:p>
            <a:pPr marL="0" indent="0">
              <a:buNone/>
            </a:pPr>
            <a:r>
              <a:rPr lang="en-US" altLang="zh-CN" b="1"/>
              <a:t>3.</a:t>
            </a:r>
            <a:r>
              <a:rPr lang="zh-CN" altLang="en-US" b="1"/>
              <a:t>通过小说描写的场面、情节，</a:t>
            </a:r>
            <a:r>
              <a:rPr lang="zh-CN" altLang="en-US" b="1">
                <a:solidFill>
                  <a:srgbClr val="FF0000"/>
                </a:solidFill>
              </a:rPr>
              <a:t>探究</a:t>
            </a:r>
            <a:r>
              <a:rPr lang="zh-CN" altLang="en-US" b="1" smtClean="0">
                <a:solidFill>
                  <a:srgbClr val="FF0000"/>
                </a:solidFill>
              </a:rPr>
              <a:t>小说“复活”</a:t>
            </a:r>
            <a:r>
              <a:rPr lang="zh-CN" altLang="en-US" b="1">
                <a:solidFill>
                  <a:srgbClr val="FF0000"/>
                </a:solidFill>
              </a:rPr>
              <a:t>的主旨。</a:t>
            </a:r>
          </a:p>
          <a:p>
            <a:endParaRPr lang="zh-CN" altLang="en-US"/>
          </a:p>
        </p:txBody>
      </p:sp>
    </p:spTree>
    <p:extLst>
      <p:ext uri="{BB962C8B-B14F-4D97-AF65-F5344CB8AC3E}">
        <p14:creationId xmlns:p14="http://schemas.microsoft.com/office/powerpoint/2010/main" val="88590248"/>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3356992"/>
          </a:xfrm>
        </p:spPr>
        <p:txBody>
          <a:bodyPr/>
          <a:lstStyle/>
          <a:p>
            <a:pPr marL="0" lvl="0" indent="0">
              <a:lnSpc>
                <a:spcPct val="130000"/>
              </a:lnSpc>
              <a:spcBef>
                <a:spcPct val="0"/>
              </a:spcBef>
              <a:spcAft>
                <a:spcPts val="800"/>
              </a:spcAft>
              <a:buNone/>
            </a:pPr>
            <a:endParaRPr lang="en-US" altLang="zh-CN" sz="105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玛丝洛娃</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看到聂赫留朵夫激动的神气，认出他来了。</a:t>
            </a:r>
          </a:p>
          <a:p>
            <a:pPr marL="0" indent="0">
              <a:lnSpc>
                <a:spcPct val="130000"/>
              </a:lnSpc>
              <a:spcBef>
                <a:spcPct val="0"/>
              </a:spcBef>
              <a:spcAft>
                <a:spcPts val="800"/>
              </a:spcAft>
              <a:buNone/>
            </a:pP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“您好像是……但我不敢认。”玛丝洛娃眼睛不看他，叫道。她那涨红的脸突然变得阴沉了。</a:t>
            </a:r>
          </a:p>
          <a:p>
            <a:endParaRPr lang="zh-CN" altLang="en-US"/>
          </a:p>
        </p:txBody>
      </p:sp>
      <p:sp>
        <p:nvSpPr>
          <p:cNvPr id="2" name="矩形 1"/>
          <p:cNvSpPr/>
          <p:nvPr/>
        </p:nvSpPr>
        <p:spPr>
          <a:xfrm>
            <a:off x="1187624" y="3501008"/>
            <a:ext cx="7128792" cy="2012859"/>
          </a:xfrm>
          <a:prstGeom prst="rect">
            <a:avLst/>
          </a:prstGeom>
        </p:spPr>
        <p:txBody>
          <a:bodyPr wrap="square">
            <a:spAutoFit/>
          </a:bodyPr>
          <a:lstStyle/>
          <a:p>
            <a:pPr fontAlgn="ctr">
              <a:lnSpc>
                <a:spcPct val="130000"/>
              </a:lnSpc>
              <a:spcBef>
                <a:spcPts val="1000"/>
              </a:spcBef>
              <a:spcAft>
                <a:spcPct val="0"/>
              </a:spcAft>
            </a:pPr>
            <a:r>
              <a:rPr lang="zh-CN" altLang="en-US" sz="3200" b="1">
                <a:solidFill>
                  <a:srgbClr val="00B050"/>
                </a:solidFill>
                <a:latin typeface="仿宋" panose="02010609060101010101" charset="-122"/>
                <a:ea typeface="仿宋" panose="02010609060101010101" charset="-122"/>
                <a:sym typeface="+mn-ea"/>
              </a:rPr>
              <a:t>神态描写。</a:t>
            </a:r>
            <a:r>
              <a:rPr lang="zh-CN" altLang="en-US" sz="3200" b="1">
                <a:solidFill>
                  <a:srgbClr val="C00000"/>
                </a:solidFill>
                <a:latin typeface="仿宋" panose="02010609060101010101" charset="-122"/>
                <a:ea typeface="仿宋" panose="02010609060101010101" charset="-122"/>
                <a:sym typeface="+mn-ea"/>
              </a:rPr>
              <a:t>玛丝洛娃的表情表现了她认出对方后的心理，那段不愿意触及的记忆又出现在她的脑海中。</a:t>
            </a:r>
          </a:p>
        </p:txBody>
      </p:sp>
    </p:spTree>
    <p:extLst>
      <p:ext uri="{BB962C8B-B14F-4D97-AF65-F5344CB8AC3E}">
        <p14:creationId xmlns:p14="http://schemas.microsoft.com/office/powerpoint/2010/main" val="199659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4293096"/>
          </a:xfrm>
        </p:spPr>
        <p:txBody>
          <a:bodyPr/>
          <a:lstStyle/>
          <a:p>
            <a:pPr marL="0" lvl="0" indent="0">
              <a:lnSpc>
                <a:spcPct val="130000"/>
              </a:lnSpc>
              <a:spcBef>
                <a:spcPct val="0"/>
              </a:spcBef>
              <a:spcAft>
                <a:spcPts val="800"/>
              </a:spcAft>
              <a:buNone/>
            </a:pPr>
            <a:endParaRPr lang="en-US" altLang="zh-CN" sz="1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过了一分钟，玛丝洛娃从边门走出来。她步履轻盈地走到聂赫留朵夫跟前站住，皱着眉头看了他一眼。乌黑的鬈发也像前天那样一圈圈在额上；苍白而微肿的脸有点病态，但很可爱，而且十分镇定；她那双乌黑发亮的斜睨眼睛在浮肿的眼皮下显得特别有神。</a:t>
            </a:r>
          </a:p>
          <a:p>
            <a:endParaRPr lang="zh-CN" altLang="en-US" sz="2800"/>
          </a:p>
        </p:txBody>
      </p:sp>
      <p:sp>
        <p:nvSpPr>
          <p:cNvPr id="2" name="矩形 1"/>
          <p:cNvSpPr/>
          <p:nvPr/>
        </p:nvSpPr>
        <p:spPr>
          <a:xfrm>
            <a:off x="611560" y="4221088"/>
            <a:ext cx="7920880" cy="1772793"/>
          </a:xfrm>
          <a:prstGeom prst="rect">
            <a:avLst/>
          </a:prstGeom>
        </p:spPr>
        <p:txBody>
          <a:bodyPr wrap="square">
            <a:spAutoFit/>
          </a:bodyPr>
          <a:lstStyle/>
          <a:p>
            <a:pPr lvl="0" fontAlgn="ctr">
              <a:lnSpc>
                <a:spcPct val="130000"/>
              </a:lnSpc>
              <a:spcBef>
                <a:spcPts val="1000"/>
              </a:spcBef>
              <a:spcAft>
                <a:spcPct val="0"/>
              </a:spcAft>
            </a:pPr>
            <a:r>
              <a:rPr lang="zh-CN" altLang="en-US" sz="2800" b="1">
                <a:solidFill>
                  <a:srgbClr val="00B050"/>
                </a:solidFill>
                <a:latin typeface="仿宋" panose="02010609060101010101" charset="-122"/>
                <a:ea typeface="仿宋" panose="02010609060101010101" charset="-122"/>
                <a:sym typeface="+mn-ea"/>
              </a:rPr>
              <a:t>肖像描写。</a:t>
            </a:r>
            <a:r>
              <a:rPr lang="zh-CN" altLang="en-US" sz="2800" b="1">
                <a:solidFill>
                  <a:srgbClr val="C00000"/>
                </a:solidFill>
                <a:latin typeface="仿宋" panose="02010609060101010101" charset="-122"/>
                <a:ea typeface="仿宋" panose="02010609060101010101" charset="-122"/>
                <a:sym typeface="+mn-ea"/>
              </a:rPr>
              <a:t>这是一个可爱的姑娘，眼睛“特别有神”，让人无法讨厌她，作者这样写激起了人们对她的同情。</a:t>
            </a:r>
          </a:p>
        </p:txBody>
      </p:sp>
    </p:spTree>
    <p:extLst>
      <p:ext uri="{BB962C8B-B14F-4D97-AF65-F5344CB8AC3E}">
        <p14:creationId xmlns:p14="http://schemas.microsoft.com/office/powerpoint/2010/main" val="11714238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3140968"/>
          </a:xfrm>
        </p:spPr>
        <p:txBody>
          <a:bodyPr/>
          <a:lstStyle/>
          <a:p>
            <a:pPr marL="0" lvl="0" indent="0">
              <a:lnSpc>
                <a:spcPct val="130000"/>
              </a:lnSpc>
              <a:spcBef>
                <a:spcPct val="0"/>
              </a:spcBef>
              <a:spcAft>
                <a:spcPts val="800"/>
              </a:spcAft>
              <a:buNone/>
            </a:pPr>
            <a:endParaRPr lang="en-US" altLang="zh-CN"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en-US" altLang="zh-CN"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没有什么罪可赎的。过去的事情都过去了，全完了。”玛丝洛娃说。接着，完全出乎他的意料，她忽然瞟了他一眼，又嫌恶又妖媚又可怜地微微一笑</a:t>
            </a: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endPar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nvSpPr>
        <p:spPr>
          <a:xfrm>
            <a:off x="1115616" y="3212976"/>
            <a:ext cx="7488832" cy="2763834"/>
          </a:xfrm>
          <a:prstGeom prst="rect">
            <a:avLst/>
          </a:prstGeom>
        </p:spPr>
        <p:txBody>
          <a:bodyPr wrap="square">
            <a:spAutoFit/>
          </a:bodyPr>
          <a:lstStyle/>
          <a:p>
            <a:pPr lvl="0" fontAlgn="ctr">
              <a:lnSpc>
                <a:spcPct val="130000"/>
              </a:lnSpc>
              <a:spcBef>
                <a:spcPts val="1000"/>
              </a:spcBef>
              <a:spcAft>
                <a:spcPct val="0"/>
              </a:spcAft>
            </a:pPr>
            <a:r>
              <a:rPr lang="zh-CN" altLang="en-US" sz="2800" b="1">
                <a:solidFill>
                  <a:srgbClr val="00B050"/>
                </a:solidFill>
                <a:latin typeface="仿宋" panose="02010609060101010101" charset="-122"/>
                <a:ea typeface="仿宋" panose="02010609060101010101" charset="-122"/>
                <a:sym typeface="+mn-ea"/>
              </a:rPr>
              <a:t>语言、神态描写。</a:t>
            </a:r>
            <a:r>
              <a:rPr lang="zh-CN" altLang="en-US" sz="2800" b="1">
                <a:solidFill>
                  <a:srgbClr val="C00000"/>
                </a:solidFill>
                <a:latin typeface="仿宋" panose="02010609060101010101" charset="-122"/>
                <a:ea typeface="仿宋" panose="02010609060101010101" charset="-122"/>
                <a:sym typeface="+mn-ea"/>
              </a:rPr>
              <a:t>玛丝洛娃不相信聂赫留朵夫会赎罪，她不抱任何希望，只是“微微一笑”，这笑是做妓女的习惯表情，也表达了对聂赫留朵夫的厌恶。</a:t>
            </a:r>
          </a:p>
          <a:p>
            <a:endParaRPr lang="zh-CN" altLang="en-US" sz="2800"/>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1412776"/>
            <a:ext cx="8229600" cy="4581128"/>
          </a:xfrm>
        </p:spPr>
        <p:txBody>
          <a:bodyPr>
            <a:normAutofit/>
          </a:bodyPr>
          <a:lstStyle/>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en-US" altLang="zh-CN" sz="24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我想请求您……给些钱，要是您答应的话。不多……只要十个卢布就行。”她突然说。</a:t>
            </a:r>
          </a:p>
          <a:p>
            <a:pPr marL="0" lvl="0" indent="0" fontAlgn="ctr">
              <a:lnSpc>
                <a:spcPct val="130000"/>
              </a:lnSpc>
              <a:spcBef>
                <a:spcPts val="1000"/>
              </a:spcBef>
              <a:spcAft>
                <a:spcPct val="0"/>
              </a:spcAft>
              <a:buNone/>
            </a:pPr>
            <a:endParaRPr lang="zh-CN" altLang="en-US" sz="2800" b="1">
              <a:solidFill>
                <a:srgbClr val="C00000"/>
              </a:solidFill>
              <a:latin typeface="仿宋" panose="02010609060101010101" charset="-122"/>
              <a:ea typeface="仿宋" panose="02010609060101010101" charset="-122"/>
              <a:cs typeface="Arial"/>
              <a:sym typeface="+mn-ea"/>
            </a:endParaRPr>
          </a:p>
          <a:p>
            <a:pPr marL="0" lvl="0" indent="0">
              <a:lnSpc>
                <a:spcPct val="130000"/>
              </a:lnSpc>
              <a:spcBef>
                <a:spcPct val="0"/>
              </a:spcBef>
              <a:spcAft>
                <a:spcPts val="800"/>
              </a:spcAft>
              <a:buNone/>
            </a:pPr>
            <a:r>
              <a:rPr lang="zh-CN" altLang="en-US" sz="28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endParaRPr lang="en-US" altLang="zh-CN"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28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p:cNvSpPr/>
          <p:nvPr/>
        </p:nvSpPr>
        <p:spPr>
          <a:xfrm>
            <a:off x="729916" y="3212976"/>
            <a:ext cx="7272808" cy="1569660"/>
          </a:xfrm>
          <a:prstGeom prst="rect">
            <a:avLst/>
          </a:prstGeom>
        </p:spPr>
        <p:txBody>
          <a:bodyPr wrap="square">
            <a:spAutoFit/>
          </a:bodyPr>
          <a:lstStyle/>
          <a:p>
            <a:r>
              <a:rPr lang="zh-CN" altLang="en-US" sz="3200" b="1">
                <a:solidFill>
                  <a:srgbClr val="00B050"/>
                </a:solidFill>
                <a:latin typeface="仿宋" panose="02010609060101010101" charset="-122"/>
                <a:ea typeface="仿宋" panose="02010609060101010101" charset="-122"/>
                <a:sym typeface="+mn-ea"/>
              </a:rPr>
              <a:t>语言描写。</a:t>
            </a:r>
            <a:r>
              <a:rPr lang="zh-CN" altLang="en-US" sz="3200" b="1">
                <a:solidFill>
                  <a:srgbClr val="C00000"/>
                </a:solidFill>
                <a:latin typeface="仿宋" panose="02010609060101010101" charset="-122"/>
                <a:ea typeface="仿宋" panose="02010609060101010101" charset="-122"/>
                <a:sym typeface="+mn-ea"/>
              </a:rPr>
              <a:t>玛丝洛娃不相信聂赫留朵夫的话，把他当作可利用的男人，妖媚地笑着向她要了十个卢布</a:t>
            </a:r>
            <a:endParaRPr lang="zh-CN" altLang="en-US" sz="3200"/>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18474"/>
            <a:ext cx="8229600" cy="6578878"/>
          </a:xfrm>
        </p:spPr>
        <p:txBody>
          <a:bodyPr>
            <a:normAutofit/>
          </a:bodyPr>
          <a:lstStyle/>
          <a:p>
            <a:pPr marL="0" lvl="0" indent="0">
              <a:lnSpc>
                <a:spcPct val="130000"/>
              </a:lnSpc>
              <a:spcBef>
                <a:spcPct val="0"/>
              </a:spcBef>
              <a:spcAft>
                <a:spcPts val="800"/>
              </a:spcAft>
              <a:buNone/>
            </a:pPr>
            <a:r>
              <a:rPr lang="zh-CN" altLang="en-US" sz="3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r>
              <a:rPr lang="zh-CN" altLang="en-US"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她没有听他说话</a:t>
            </a:r>
            <a:r>
              <a:rPr lang="en-US" altLang="zh-CN"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3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你</a:t>
            </a:r>
            <a:r>
              <a:rPr lang="zh-CN" altLang="en-US"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的话</a:t>
            </a:r>
            <a:r>
              <a:rPr lang="zh-CN" altLang="en-US" sz="3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真怪。”她鄙夷不屑地——他有这样的感觉——微笑着说</a:t>
            </a:r>
            <a:r>
              <a:rPr lang="zh-CN" altLang="en-US"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endParaRPr lang="en-US" altLang="zh-CN"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3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a:t>
            </a:r>
            <a:endParaRPr lang="en-US" altLang="zh-CN"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r>
              <a:rPr lang="zh-CN" altLang="en-US" sz="3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好的，那您就来吧。”她说，做出一种要讨男人喜欢的媚笑</a:t>
            </a:r>
            <a:r>
              <a:rPr lang="zh-CN" altLang="en-US" sz="1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a:t>
            </a:r>
          </a:p>
        </p:txBody>
      </p:sp>
      <p:sp>
        <p:nvSpPr>
          <p:cNvPr id="2" name="矩形 1"/>
          <p:cNvSpPr/>
          <p:nvPr/>
        </p:nvSpPr>
        <p:spPr>
          <a:xfrm>
            <a:off x="261864" y="1196752"/>
            <a:ext cx="8352928" cy="2012859"/>
          </a:xfrm>
          <a:prstGeom prst="rect">
            <a:avLst/>
          </a:prstGeom>
        </p:spPr>
        <p:txBody>
          <a:bodyPr wrap="square">
            <a:spAutoFit/>
          </a:bodyPr>
          <a:lstStyle/>
          <a:p>
            <a:pPr lvl="0" fontAlgn="ctr">
              <a:lnSpc>
                <a:spcPct val="130000"/>
              </a:lnSpc>
              <a:spcBef>
                <a:spcPts val="1000"/>
              </a:spcBef>
              <a:spcAft>
                <a:spcPct val="0"/>
              </a:spcAft>
            </a:pPr>
            <a:r>
              <a:rPr lang="zh-CN" altLang="en-US" sz="3200" b="1">
                <a:solidFill>
                  <a:srgbClr val="00B050"/>
                </a:solidFill>
                <a:latin typeface="仿宋" panose="02010609060101010101" charset="-122"/>
                <a:ea typeface="仿宋" panose="02010609060101010101" charset="-122"/>
                <a:sym typeface="+mn-ea"/>
              </a:rPr>
              <a:t>动作、神态描写。</a:t>
            </a:r>
            <a:r>
              <a:rPr lang="zh-CN" altLang="en-US" sz="3200" b="1">
                <a:solidFill>
                  <a:srgbClr val="C00000"/>
                </a:solidFill>
                <a:latin typeface="仿宋" panose="02010609060101010101" charset="-122"/>
                <a:ea typeface="仿宋" panose="02010609060101010101" charset="-122"/>
                <a:sym typeface="+mn-ea"/>
              </a:rPr>
              <a:t>突出了玛丝洛娃的真实状态，她根本不在意对方的想法，只是要尽可能地获得一些好处。</a:t>
            </a:r>
          </a:p>
        </p:txBody>
      </p:sp>
      <p:sp>
        <p:nvSpPr>
          <p:cNvPr id="4" name="矩形 3"/>
          <p:cNvSpPr/>
          <p:nvPr/>
        </p:nvSpPr>
        <p:spPr>
          <a:xfrm>
            <a:off x="477888" y="4725144"/>
            <a:ext cx="7920880" cy="2012859"/>
          </a:xfrm>
          <a:prstGeom prst="rect">
            <a:avLst/>
          </a:prstGeom>
        </p:spPr>
        <p:txBody>
          <a:bodyPr wrap="square">
            <a:spAutoFit/>
          </a:bodyPr>
          <a:lstStyle/>
          <a:p>
            <a:pPr lvl="0" fontAlgn="ctr">
              <a:lnSpc>
                <a:spcPct val="130000"/>
              </a:lnSpc>
              <a:spcBef>
                <a:spcPts val="1000"/>
              </a:spcBef>
              <a:spcAft>
                <a:spcPct val="0"/>
              </a:spcAft>
            </a:pPr>
            <a:r>
              <a:rPr lang="zh-CN" altLang="en-US" sz="2400" b="1">
                <a:solidFill>
                  <a:srgbClr val="00B050"/>
                </a:solidFill>
                <a:latin typeface="仿宋" panose="02010609060101010101" charset="-122"/>
                <a:ea typeface="仿宋" panose="02010609060101010101" charset="-122"/>
                <a:sym typeface="+mn-ea"/>
              </a:rPr>
              <a:t>语言、神态描写。</a:t>
            </a:r>
            <a:r>
              <a:rPr lang="zh-CN" altLang="en-US" sz="2400" b="1">
                <a:solidFill>
                  <a:srgbClr val="C00000"/>
                </a:solidFill>
                <a:latin typeface="仿宋" panose="02010609060101010101" charset="-122"/>
                <a:ea typeface="仿宋" panose="02010609060101010101" charset="-122"/>
                <a:sym typeface="+mn-ea"/>
              </a:rPr>
              <a:t>玛丝洛娃不仅不以自己的妓女身份为耻，甚至引以为荣。在她看来，茫茫尘世无非是好色之徒聚居的渊薮，他们从四面八方窥伺她，不择手段——去占有她，她过去的生活和现在的生活全都证实这种观点是正确的。</a:t>
            </a:r>
          </a:p>
        </p:txBody>
      </p:sp>
    </p:spTree>
    <p:extLst>
      <p:ext uri="{BB962C8B-B14F-4D97-AF65-F5344CB8AC3E}">
        <p14:creationId xmlns:p14="http://schemas.microsoft.com/office/powerpoint/2010/main" val="16691541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18474"/>
            <a:ext cx="8229600" cy="3338518"/>
          </a:xfrm>
        </p:spPr>
        <p:txBody>
          <a:bodyPr>
            <a:normAutofit/>
          </a:bodyPr>
          <a:lstStyle/>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1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endParaRPr lang="en-US" altLang="zh-CN" sz="3000" b="1" spc="200" smtClean="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rPr>
              <a:t> “真怪！”她又说了一遍，接着摇摇头，向铁栅栏那边走去。</a:t>
            </a:r>
            <a:endParaRPr lang="zh-CN" altLang="en-US" sz="1000" b="1" spc="200">
              <a:ln w="3175">
                <a:noFill/>
                <a:prstDash val="dash"/>
              </a:ln>
              <a:solidFill>
                <a:srgbClr val="2D89E5">
                  <a:lumMod val="75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477888" y="3645024"/>
            <a:ext cx="7920880" cy="1052596"/>
          </a:xfrm>
          <a:prstGeom prst="rect">
            <a:avLst/>
          </a:prstGeom>
        </p:spPr>
        <p:txBody>
          <a:bodyPr wrap="square">
            <a:spAutoFit/>
          </a:bodyPr>
          <a:lstStyle/>
          <a:p>
            <a:pPr lvl="0" fontAlgn="ctr">
              <a:lnSpc>
                <a:spcPct val="130000"/>
              </a:lnSpc>
              <a:spcBef>
                <a:spcPts val="1000"/>
              </a:spcBef>
              <a:spcAft>
                <a:spcPct val="0"/>
              </a:spcAft>
            </a:pPr>
            <a:r>
              <a:rPr lang="zh-CN" altLang="en-US" sz="2400" b="1">
                <a:solidFill>
                  <a:srgbClr val="00B050"/>
                </a:solidFill>
                <a:latin typeface="仿宋" panose="02010609060101010101" charset="-122"/>
                <a:ea typeface="仿宋" panose="02010609060101010101" charset="-122"/>
                <a:sym typeface="+mn-ea"/>
              </a:rPr>
              <a:t>语言、动作描写。</a:t>
            </a:r>
            <a:r>
              <a:rPr lang="zh-CN" altLang="en-US" sz="2400" b="1">
                <a:solidFill>
                  <a:srgbClr val="C00000"/>
                </a:solidFill>
                <a:latin typeface="仿宋" panose="02010609060101010101" charset="-122"/>
                <a:ea typeface="仿宋" panose="02010609060101010101" charset="-122"/>
                <a:sym typeface="+mn-ea"/>
              </a:rPr>
              <a:t>表明了玛丝洛娃对自己的关爱极度的怀疑，不信任，觉得聂赫留朵夫所说的话是骗人的。</a:t>
            </a:r>
          </a:p>
        </p:txBody>
      </p:sp>
    </p:spTree>
    <p:extLst>
      <p:ext uri="{BB962C8B-B14F-4D97-AF65-F5344CB8AC3E}">
        <p14:creationId xmlns:p14="http://schemas.microsoft.com/office/powerpoint/2010/main" val="32103796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lstStyle/>
          <a:p>
            <a:endParaRPr lang="en-US" altLang="zh-CN" sz="900" smtClean="0"/>
          </a:p>
          <a:p>
            <a:pPr marL="0" indent="0" algn="ctr">
              <a:buNone/>
            </a:pPr>
            <a:r>
              <a:rPr lang="zh-CN" altLang="en-US" b="1" smtClean="0">
                <a:solidFill>
                  <a:srgbClr val="0070C0"/>
                </a:solidFill>
              </a:rPr>
              <a:t>玛丝洛娃的人物形象</a:t>
            </a:r>
            <a:endParaRPr lang="en-US" altLang="zh-CN" b="1" smtClean="0">
              <a:solidFill>
                <a:srgbClr val="0070C0"/>
              </a:solidFill>
            </a:endParaRPr>
          </a:p>
          <a:p>
            <a:pPr marL="0" lvl="0" indent="0" fontAlgn="ctr">
              <a:lnSpc>
                <a:spcPct val="130000"/>
              </a:lnSpc>
              <a:spcBef>
                <a:spcPts val="1000"/>
              </a:spcBef>
              <a:spcAft>
                <a:spcPct val="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玛丝洛娃</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原本是个</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善良、纯朴、天真无邪的少女</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，自从被聂赫留朵夫引诱和抛弃后，她沦落为妓女，有不幸被诬告为毒害他人的凶手，陷于冤狱之中。她作为</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俄国下层群众的典型代表</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，她已经</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丧失了生命，失去了灵魂</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，对决心赎罪，帮助她觉醒的聂赫留朵夫充满了</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怀疑与不信任</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，对人生、对生活、对社会充满的是</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厌恶</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p>
          <a:p>
            <a:endParaRPr lang="zh-CN" altLang="en-US"/>
          </a:p>
        </p:txBody>
      </p:sp>
    </p:spTree>
    <p:extLst>
      <p:ext uri="{BB962C8B-B14F-4D97-AF65-F5344CB8AC3E}">
        <p14:creationId xmlns:p14="http://schemas.microsoft.com/office/powerpoint/2010/main" val="61291914"/>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5536" y="476672"/>
            <a:ext cx="8229600" cy="2204864"/>
          </a:xfrm>
        </p:spPr>
        <p:txBody>
          <a:bodyPr>
            <a:normAutofit/>
          </a:bodyPr>
          <a:lstStyle/>
          <a:p>
            <a:pPr marL="0" indent="0">
              <a:buNone/>
            </a:pPr>
            <a:endParaRPr lang="en-US" altLang="zh-CN" sz="900" smtClean="0"/>
          </a:p>
          <a:p>
            <a:pPr marL="0" indent="0" algn="ctr">
              <a:buNone/>
            </a:pPr>
            <a:r>
              <a:rPr lang="zh-CN" altLang="en-US" b="1" smtClean="0">
                <a:latin typeface="+mn-ea"/>
              </a:rPr>
              <a:t>小说</a:t>
            </a:r>
            <a:r>
              <a:rPr lang="en-US" altLang="zh-CN" b="1">
                <a:latin typeface="+mn-ea"/>
              </a:rPr>
              <a:t>《</a:t>
            </a:r>
            <a:r>
              <a:rPr lang="zh-CN" altLang="en-US" b="1">
                <a:latin typeface="+mn-ea"/>
              </a:rPr>
              <a:t>复活</a:t>
            </a:r>
            <a:r>
              <a:rPr lang="en-US" altLang="zh-CN" b="1">
                <a:latin typeface="+mn-ea"/>
              </a:rPr>
              <a:t>》</a:t>
            </a:r>
            <a:r>
              <a:rPr lang="zh-CN" altLang="en-US" b="1">
                <a:latin typeface="+mn-ea"/>
              </a:rPr>
              <a:t>究竟复活的是什么呢</a:t>
            </a:r>
            <a:r>
              <a:rPr lang="en-US" altLang="zh-CN" b="1" smtClean="0">
                <a:latin typeface="+mn-ea"/>
              </a:rPr>
              <a:t>?</a:t>
            </a:r>
          </a:p>
        </p:txBody>
      </p:sp>
      <p:sp>
        <p:nvSpPr>
          <p:cNvPr id="2" name="矩形 1"/>
          <p:cNvSpPr/>
          <p:nvPr/>
        </p:nvSpPr>
        <p:spPr>
          <a:xfrm>
            <a:off x="981944" y="2060848"/>
            <a:ext cx="7704856" cy="2062103"/>
          </a:xfrm>
          <a:prstGeom prst="rect">
            <a:avLst/>
          </a:prstGeom>
        </p:spPr>
        <p:txBody>
          <a:bodyPr wrap="square">
            <a:spAutoFit/>
          </a:bodyPr>
          <a:lstStyle/>
          <a:p>
            <a:r>
              <a:rPr lang="zh-CN" altLang="en-US" sz="3200" b="1">
                <a:latin typeface="华文新魏" panose="02010800040101010101" pitchFamily="2" charset="-122"/>
                <a:ea typeface="华文新魏" panose="02010800040101010101" pitchFamily="2" charset="-122"/>
              </a:rPr>
              <a:t>“复活”就是灵魂拯救的成功，是灵魂的复活，是聂赫留朵夫灵魂自我拯救的“复活”，是玛丝洛娃灵魂在聂赫留朵夫道德光辉照耀下的被动“复活”。</a:t>
            </a:r>
            <a:endParaRPr lang="en-US" altLang="zh-CN" sz="3200" b="1">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6129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404664"/>
            <a:ext cx="8291264" cy="1368152"/>
          </a:xfrm>
        </p:spPr>
        <p:txBody>
          <a:bodyPr>
            <a:normAutofit fontScale="92500"/>
          </a:bodyPr>
          <a:lstStyle/>
          <a:p>
            <a:pPr marL="0" lvl="0" indent="0">
              <a:spcBef>
                <a:spcPct val="0"/>
              </a:spcBef>
              <a:spcAft>
                <a:spcPct val="0"/>
              </a:spcAft>
              <a:buNone/>
            </a:pPr>
            <a:endParaRPr lang="en-US" altLang="zh-CN" sz="800" b="1" spc="300" smtClean="0">
              <a:solidFill>
                <a:srgbClr val="0070C0"/>
              </a:solidFill>
              <a:latin typeface="微软雅黑" panose="020b0503020204020204" charset="-122"/>
              <a:ea typeface="微软雅黑" panose="020b0503020204020204" charset="-122"/>
              <a:cs typeface="Arial"/>
              <a:sym typeface="+mn-ea"/>
            </a:endParaRPr>
          </a:p>
          <a:p>
            <a:pPr marL="0" lvl="0" indent="0">
              <a:spcBef>
                <a:spcPct val="0"/>
              </a:spcBef>
              <a:spcAft>
                <a:spcPct val="0"/>
              </a:spcAft>
              <a:buNone/>
            </a:pPr>
            <a:r>
              <a:rPr lang="zh-CN" altLang="en-US" sz="2800" b="1" spc="300" smtClean="0">
                <a:solidFill>
                  <a:srgbClr val="0070C0"/>
                </a:solidFill>
                <a:latin typeface="微软雅黑" panose="020b0503020204020204" charset="-122"/>
                <a:ea typeface="微软雅黑" panose="020b0503020204020204" charset="-122"/>
                <a:cs typeface="Arial"/>
                <a:sym typeface="+mn-ea"/>
              </a:rPr>
              <a:t>作者</a:t>
            </a:r>
            <a:r>
              <a:rPr lang="zh-CN" altLang="en-US" sz="2800" b="1" spc="300">
                <a:solidFill>
                  <a:srgbClr val="0070C0"/>
                </a:solidFill>
                <a:latin typeface="微软雅黑" panose="020b0503020204020204" charset="-122"/>
                <a:ea typeface="微软雅黑" panose="020b0503020204020204" charset="-122"/>
                <a:cs typeface="Arial"/>
                <a:sym typeface="+mn-ea"/>
              </a:rPr>
              <a:t>在两个主人公身上寄托了什么样的人性理想？</a:t>
            </a:r>
          </a:p>
          <a:p>
            <a:pPr marL="0" lvl="0" indent="0">
              <a:lnSpc>
                <a:spcPct val="130000"/>
              </a:lnSpc>
              <a:spcBef>
                <a:spcPct val="0"/>
              </a:spcBef>
              <a:spcAft>
                <a:spcPts val="800"/>
              </a:spcAft>
              <a:buNone/>
            </a:pPr>
            <a:r>
              <a:rPr lang="zh-CN" altLang="en-US" sz="2800" b="1" spc="200" smtClean="0">
                <a:ln w="3175">
                  <a:noFill/>
                  <a:prstDash val="dash"/>
                </a:ln>
                <a:latin typeface="微软雅黑" panose="020b0503020204020204" charset="-122"/>
                <a:ea typeface="微软雅黑" panose="020b0503020204020204" charset="-122"/>
                <a:cs typeface="微软雅黑" panose="020b0503020204020204" charset="-122"/>
              </a:rPr>
              <a:t>     </a:t>
            </a:r>
            <a:endParaRPr lang="zh-CN" altLang="en-US" b="1"/>
          </a:p>
        </p:txBody>
      </p:sp>
      <p:sp>
        <p:nvSpPr>
          <p:cNvPr id="2" name="矩形 1"/>
          <p:cNvSpPr/>
          <p:nvPr/>
        </p:nvSpPr>
        <p:spPr>
          <a:xfrm>
            <a:off x="498376" y="1268760"/>
            <a:ext cx="8208912" cy="4573560"/>
          </a:xfrm>
          <a:prstGeom prst="rect">
            <a:avLst/>
          </a:prstGeom>
        </p:spPr>
        <p:txBody>
          <a:bodyPr wrap="square">
            <a:spAutoFit/>
          </a:bodyPr>
          <a:lstStyle/>
          <a:p>
            <a:pPr lvl="0">
              <a:lnSpc>
                <a:spcPct val="130000"/>
              </a:lnSpc>
              <a:spcBef>
                <a:spcPct val="0"/>
              </a:spcBef>
              <a:spcAft>
                <a:spcPts val="800"/>
              </a:spcAft>
            </a:pPr>
            <a:r>
              <a:rPr lang="zh-CN" altLang="en-US" sz="2800" b="1" spc="200">
                <a:ln w="3175">
                  <a:noFill/>
                  <a:prstDash val="dash"/>
                </a:ln>
                <a:latin typeface="微软雅黑" panose="020b0503020204020204" charset="-122"/>
                <a:ea typeface="微软雅黑" panose="020b0503020204020204" charset="-122"/>
                <a:cs typeface="微软雅黑" panose="020b0503020204020204" charset="-122"/>
              </a:rPr>
              <a:t>《复活》是托尔斯泰晚年的代表作品，托尔斯泰在两个主人公身上寄托了美好的人性理想。小说的两个主人公一路走来爱恨情仇，历尽坎坷最终都实现了精神灵魂的“复活”，在两个主人公身上寄托了</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赎罪、宽恕、拯救灵魂、“不以暴力抗恶”、“道德自我完善’等美好人性</a:t>
            </a:r>
            <a:r>
              <a:rPr lang="zh-CN" altLang="en-US" sz="2800" b="1" spc="200">
                <a:ln w="3175">
                  <a:noFill/>
                  <a:prstDash val="dash"/>
                </a:ln>
                <a:latin typeface="微软雅黑" panose="020b0503020204020204" charset="-122"/>
                <a:ea typeface="微软雅黑" panose="020b0503020204020204" charset="-122"/>
                <a:cs typeface="微软雅黑" panose="020b0503020204020204" charset="-122"/>
              </a:rPr>
              <a:t>，宣扬一种属于托尔斯泰自己的宗教</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“博爱”</a:t>
            </a:r>
            <a:r>
              <a:rPr lang="zh-CN" altLang="en-US" sz="2800" b="1" spc="200">
                <a:ln w="3175">
                  <a:noFill/>
                  <a:prstDash val="dash"/>
                </a:ln>
                <a:latin typeface="微软雅黑" panose="020b0503020204020204" charset="-122"/>
                <a:ea typeface="微软雅黑" panose="020b0503020204020204" charset="-122"/>
                <a:cs typeface="微软雅黑" panose="020b0503020204020204" charset="-122"/>
              </a:rPr>
              <a:t>的思想，人们称之为“托尔斯泰主义”。 </a:t>
            </a:r>
          </a:p>
        </p:txBody>
      </p:sp>
    </p:spTree>
    <p:extLst>
      <p:ext uri="{BB962C8B-B14F-4D97-AF65-F5344CB8AC3E}">
        <p14:creationId xmlns:p14="http://schemas.microsoft.com/office/powerpoint/2010/main" val="22570235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7544" y="8271"/>
            <a:ext cx="8229600" cy="6858000"/>
          </a:xfrm>
        </p:spPr>
        <p:txBody>
          <a:bodyPr/>
          <a:lstStyle/>
          <a:p>
            <a:endParaRPr lang="en-US" altLang="zh-CN" sz="900" smtClean="0"/>
          </a:p>
          <a:p>
            <a:pPr marL="0" indent="0">
              <a:buNone/>
            </a:pPr>
            <a:r>
              <a:rPr lang="zh-CN" altLang="en-US" b="1" smtClean="0">
                <a:solidFill>
                  <a:srgbClr val="0070C0"/>
                </a:solidFill>
              </a:rPr>
              <a:t>主旨</a:t>
            </a:r>
            <a:endParaRPr lang="en-US" altLang="zh-CN" b="1" smtClean="0">
              <a:solidFill>
                <a:srgbClr val="0070C0"/>
              </a:solidFill>
            </a:endParaRPr>
          </a:p>
          <a:p>
            <a:pPr marL="0" lvl="0" indent="0">
              <a:lnSpc>
                <a:spcPct val="130000"/>
              </a:lnSpc>
              <a:spcBef>
                <a:spcPct val="0"/>
              </a:spcBef>
              <a:spcAft>
                <a:spcPts val="800"/>
              </a:spcAft>
              <a:buNone/>
            </a:pPr>
            <a:r>
              <a:rPr lang="zh-CN" altLang="en-US" sz="28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本文</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写聂赫留朵夫到监狱探望玛丝洛娃，写到了玛丝洛娃落到社会底层、沦为妓女的经过，表现了被侮辱、被侵害、走入迷途的玛丝洛娃依然对那段生活感到痛苦，聂赫留朵夫对玛丝洛娃的忏悔和赎罪的心理，这些都暗示了两人开始走向精神的、灵魂的“复活”，托尔斯泰通过这一事件表达了</a:t>
            </a:r>
            <a:r>
              <a:rPr lang="zh-CN" altLang="en-US" sz="28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对贵族社会的揭露和批判，并寄寓了美好的人性理想</a:t>
            </a:r>
            <a:r>
              <a:rPr lang="zh-CN" altLang="en-US" sz="2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p>
          <a:p>
            <a:endParaRPr lang="zh-CN" altLang="en-US" sz="2800"/>
          </a:p>
        </p:txBody>
      </p:sp>
    </p:spTree>
    <p:extLst>
      <p:ext uri="{BB962C8B-B14F-4D97-AF65-F5344CB8AC3E}">
        <p14:creationId xmlns:p14="http://schemas.microsoft.com/office/powerpoint/2010/main" val="61291914"/>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0916" y="1187381"/>
            <a:ext cx="7886700" cy="994172"/>
          </a:xfrm>
        </p:spPr>
        <p:txBody>
          <a:bodyPr>
            <a:normAutofit/>
          </a:bodyPr>
          <a:lstStyle/>
          <a:p>
            <a:r>
              <a:rPr kumimoji="1" lang="zh-CN" altLang="en-US" sz="3600">
                <a:latin typeface="STXingkai" charset="-122"/>
                <a:ea typeface="STXingkai" charset="-122"/>
                <a:cs typeface="STXingkai" charset="-122"/>
              </a:rPr>
              <a:t>小说考什么？</a:t>
            </a:r>
          </a:p>
        </p:txBody>
      </p:sp>
      <p:sp>
        <p:nvSpPr>
          <p:cNvPr id="3" name="内容占位符 2"/>
          <p:cNvSpPr>
            <a:spLocks noGrp="1"/>
          </p:cNvSpPr>
          <p:nvPr>
            <p:ph idx="1"/>
          </p:nvPr>
        </p:nvSpPr>
        <p:spPr>
          <a:xfrm>
            <a:off x="888781" y="2640313"/>
            <a:ext cx="7886700" cy="3263504"/>
          </a:xfrm>
        </p:spPr>
        <p:txBody>
          <a:bodyPr>
            <a:normAutofit/>
          </a:bodyPr>
          <a:lstStyle/>
          <a:p>
            <a:pPr marL="0" indent="0">
              <a:buNone/>
            </a:pPr>
            <a:r>
              <a:rPr kumimoji="1" lang="zh-CN" altLang="en-US" sz="4050">
                <a:solidFill>
                  <a:schemeClr val="accent1">
                    <a:lumMod val="50000"/>
                  </a:schemeClr>
                </a:solidFill>
                <a:latin typeface="STXinwei" charset="-122"/>
                <a:ea typeface="STXinwei" charset="-122"/>
                <a:cs typeface="STXinwei" charset="-122"/>
              </a:rPr>
              <a:t>人物、情节、环境、主题、手法</a:t>
            </a:r>
            <a:endParaRPr kumimoji="1" lang="en-US" altLang="zh-CN" sz="4050">
              <a:solidFill>
                <a:schemeClr val="accent1">
                  <a:lumMod val="50000"/>
                </a:schemeClr>
              </a:solidFill>
              <a:latin typeface="STXinwei" charset="-122"/>
              <a:ea typeface="STXinwei" charset="-122"/>
              <a:cs typeface="STXinwei" charset="-122"/>
            </a:endParaRPr>
          </a:p>
        </p:txBody>
      </p:sp>
      <p:grpSp>
        <p:nvGrpSpPr>
          <p:cNvPr id="18" name="组 17"/>
          <p:cNvGrpSpPr/>
          <p:nvPr/>
        </p:nvGrpSpPr>
        <p:grpSpPr>
          <a:xfrm>
            <a:off x="1608083" y="3103835"/>
            <a:ext cx="2946183" cy="768570"/>
            <a:chOff x="2159876" y="2475185"/>
            <a:chExt cx="3928244" cy="1024760"/>
          </a:xfrm>
        </p:grpSpPr>
        <p:cxnSp>
          <p:nvCxnSpPr>
            <p:cNvPr id="5" name="直线连接符 4"/>
            <p:cNvCxnSpPr/>
            <p:nvPr/>
          </p:nvCxnSpPr>
          <p:spPr>
            <a:xfrm>
              <a:off x="2159876" y="2538248"/>
              <a:ext cx="1232338" cy="961697"/>
            </a:xfrm>
            <a:prstGeom prst="line">
              <a:avLst/>
            </a:prstGeom>
          </p:spPr>
          <p:style>
            <a:lnRef idx="3">
              <a:schemeClr val="dk1"/>
            </a:lnRef>
            <a:fillRef idx="0">
              <a:schemeClr val="dk1"/>
            </a:fillRef>
            <a:effectRef idx="2">
              <a:schemeClr val="dk1"/>
            </a:effectRef>
            <a:fontRef idx="minor">
              <a:schemeClr val="tx1"/>
            </a:fontRef>
          </p:style>
        </p:cxnSp>
        <p:cxnSp>
          <p:nvCxnSpPr>
            <p:cNvPr id="6" name="直线连接符 5"/>
            <p:cNvCxnSpPr/>
            <p:nvPr/>
          </p:nvCxnSpPr>
          <p:spPr>
            <a:xfrm flipV="1">
              <a:off x="4732285" y="2475185"/>
              <a:ext cx="1355835" cy="1024760"/>
            </a:xfrm>
            <a:prstGeom prst="line">
              <a:avLst/>
            </a:prstGeom>
          </p:spPr>
          <p:style>
            <a:lnRef idx="3">
              <a:schemeClr val="dk1"/>
            </a:lnRef>
            <a:fillRef idx="0">
              <a:schemeClr val="dk1"/>
            </a:fillRef>
            <a:effectRef idx="2">
              <a:schemeClr val="dk1"/>
            </a:effectRef>
            <a:fontRef idx="minor">
              <a:schemeClr val="tx1"/>
            </a:fontRef>
          </p:style>
        </p:cxnSp>
        <p:cxnSp>
          <p:nvCxnSpPr>
            <p:cNvPr id="10" name="直线连接符 9"/>
            <p:cNvCxnSpPr/>
            <p:nvPr/>
          </p:nvCxnSpPr>
          <p:spPr>
            <a:xfrm flipV="1">
              <a:off x="4062249" y="2538248"/>
              <a:ext cx="1" cy="961697"/>
            </a:xfrm>
            <a:prstGeom prst="line">
              <a:avLst/>
            </a:prstGeom>
          </p:spPr>
          <p:style>
            <a:lnRef idx="3">
              <a:schemeClr val="dk1"/>
            </a:lnRef>
            <a:fillRef idx="0">
              <a:schemeClr val="dk1"/>
            </a:fillRef>
            <a:effectRef idx="2">
              <a:schemeClr val="dk1"/>
            </a:effectRef>
            <a:fontRef idx="minor">
              <a:schemeClr val="tx1"/>
            </a:fontRef>
          </p:style>
        </p:cxnSp>
      </p:grpSp>
      <p:grpSp>
        <p:nvGrpSpPr>
          <p:cNvPr id="17" name="组 16"/>
          <p:cNvGrpSpPr/>
          <p:nvPr/>
        </p:nvGrpSpPr>
        <p:grpSpPr>
          <a:xfrm>
            <a:off x="1608083" y="3872405"/>
            <a:ext cx="2946183" cy="923330"/>
            <a:chOff x="2159876" y="3499945"/>
            <a:chExt cx="3928244" cy="1231106"/>
          </a:xfrm>
        </p:grpSpPr>
        <p:sp>
          <p:nvSpPr>
            <p:cNvPr id="15" name="椭圆 14"/>
            <p:cNvSpPr/>
            <p:nvPr/>
          </p:nvSpPr>
          <p:spPr>
            <a:xfrm>
              <a:off x="2159876" y="3499945"/>
              <a:ext cx="3928244" cy="122971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sp>
          <p:nvSpPr>
            <p:cNvPr id="16" name="文本框 15"/>
            <p:cNvSpPr txBox="1"/>
            <p:nvPr/>
          </p:nvSpPr>
          <p:spPr>
            <a:xfrm>
              <a:off x="2538248" y="3499945"/>
              <a:ext cx="3171499" cy="1231106"/>
            </a:xfrm>
            <a:prstGeom prst="rect">
              <a:avLst/>
            </a:prstGeom>
            <a:noFill/>
          </p:spPr>
          <p:txBody>
            <a:bodyPr wrap="square" rtlCol="0">
              <a:spAutoFit/>
            </a:bodyPr>
            <a:lstStyle/>
            <a:p>
              <a:pPr algn="ctr"/>
              <a:r>
                <a:rPr kumimoji="1" lang="zh-CN" altLang="en-US" sz="2700" b="1">
                  <a:solidFill>
                    <a:srgbClr val="CB4B3E"/>
                  </a:solidFill>
                  <a:latin typeface="STKaiti" charset="-122"/>
                  <a:ea typeface="STKaiti" charset="-122"/>
                  <a:cs typeface="STKaiti" charset="-122"/>
                </a:rPr>
                <a:t>三要素</a:t>
              </a:r>
              <a:endParaRPr kumimoji="1" lang="en-US" altLang="zh-CN" sz="2700" b="1">
                <a:solidFill>
                  <a:srgbClr val="CB4B3E"/>
                </a:solidFill>
                <a:latin typeface="STKaiti" charset="-122"/>
                <a:ea typeface="STKaiti" charset="-122"/>
                <a:cs typeface="STKaiti" charset="-122"/>
              </a:endParaRPr>
            </a:p>
            <a:p>
              <a:pPr algn="ctr"/>
              <a:r>
                <a:rPr kumimoji="1" lang="zh-CN" altLang="en-US" sz="2700" b="1">
                  <a:solidFill>
                    <a:srgbClr val="CB4B3E"/>
                  </a:solidFill>
                  <a:latin typeface="STKaiti" charset="-122"/>
                  <a:ea typeface="STKaiti" charset="-122"/>
                  <a:cs typeface="STKaiti" charset="-122"/>
                </a:rPr>
                <a:t>（服务于主题）</a:t>
              </a:r>
            </a:p>
          </p:txBody>
        </p:sp>
      </p:grpSp>
    </p:spTree>
    <p:extLst>
      <p:ext uri="{BB962C8B-B14F-4D97-AF65-F5344CB8AC3E}">
        <p14:creationId xmlns:p14="http://schemas.microsoft.com/office/powerpoint/2010/main" val="3683258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7544" y="764704"/>
            <a:ext cx="8229600" cy="1684784"/>
          </a:xfrm>
        </p:spPr>
        <p:txBody>
          <a:bodyPr/>
          <a:lstStyle/>
          <a:p>
            <a:pPr marL="0" indent="0">
              <a:buNone/>
            </a:pPr>
            <a:r>
              <a:rPr lang="zh-CN" altLang="en-US" b="1">
                <a:solidFill>
                  <a:srgbClr val="FF0000"/>
                </a:solidFill>
              </a:rPr>
              <a:t>知识</a:t>
            </a:r>
            <a:r>
              <a:rPr lang="zh-CN" altLang="en-US" b="1" smtClean="0">
                <a:solidFill>
                  <a:srgbClr val="FF0000"/>
                </a:solidFill>
              </a:rPr>
              <a:t>讲解</a:t>
            </a:r>
            <a:endParaRPr lang="zh-CN" altLang="en-US" b="1">
              <a:solidFill>
                <a:srgbClr val="00B050"/>
              </a:solidFill>
            </a:endParaRPr>
          </a:p>
          <a:p>
            <a:pPr marL="0" indent="0">
              <a:buNone/>
            </a:pPr>
            <a:r>
              <a:rPr lang="zh-CN" altLang="en-US"/>
              <a:t>         探究标题，包括</a:t>
            </a:r>
            <a:r>
              <a:rPr lang="zh-CN" altLang="en-US" b="1">
                <a:solidFill>
                  <a:schemeClr val="accent2">
                    <a:lumMod val="75000"/>
                  </a:schemeClr>
                </a:solidFill>
              </a:rPr>
              <a:t>探究标题意蕴</a:t>
            </a:r>
            <a:r>
              <a:rPr lang="zh-CN" altLang="en-US"/>
              <a:t>和</a:t>
            </a:r>
            <a:r>
              <a:rPr lang="zh-CN" altLang="en-US" b="1">
                <a:solidFill>
                  <a:schemeClr val="accent2">
                    <a:lumMod val="75000"/>
                  </a:schemeClr>
                </a:solidFill>
              </a:rPr>
              <a:t>探究标题的作用或好处</a:t>
            </a:r>
            <a:r>
              <a:rPr lang="zh-CN" altLang="en-US"/>
              <a:t>两类。</a:t>
            </a:r>
          </a:p>
          <a:p>
            <a:endParaRPr lang="zh-CN" altLang="en-US"/>
          </a:p>
        </p:txBody>
      </p:sp>
      <p:sp>
        <p:nvSpPr>
          <p:cNvPr id="4" name="矩形 3"/>
          <p:cNvSpPr/>
          <p:nvPr/>
        </p:nvSpPr>
        <p:spPr>
          <a:xfrm>
            <a:off x="2771800" y="260648"/>
            <a:ext cx="3427541" cy="646331"/>
          </a:xfrm>
          <a:prstGeom prst="rect">
            <a:avLst/>
          </a:prstGeom>
        </p:spPr>
        <p:txBody>
          <a:bodyPr wrap="none">
            <a:spAutoFit/>
          </a:bodyPr>
          <a:lstStyle/>
          <a:p>
            <a:pPr algn="ctr"/>
            <a:r>
              <a:rPr lang="zh-CN" altLang="en-US" sz="3600" b="1">
                <a:solidFill>
                  <a:srgbClr val="0070C0"/>
                </a:solidFill>
              </a:rPr>
              <a:t>探究小说的标题</a:t>
            </a:r>
          </a:p>
        </p:txBody>
      </p:sp>
      <p:sp>
        <p:nvSpPr>
          <p:cNvPr id="5" name="矩形 4"/>
          <p:cNvSpPr/>
          <p:nvPr/>
        </p:nvSpPr>
        <p:spPr>
          <a:xfrm>
            <a:off x="467544" y="2449488"/>
            <a:ext cx="8136904" cy="4401205"/>
          </a:xfrm>
          <a:prstGeom prst="rect">
            <a:avLst/>
          </a:prstGeom>
        </p:spPr>
        <p:txBody>
          <a:bodyPr wrap="square">
            <a:spAutoFit/>
          </a:bodyPr>
          <a:lstStyle/>
          <a:p>
            <a:r>
              <a:rPr lang="zh-CN" altLang="en-US" sz="2800">
                <a:solidFill>
                  <a:schemeClr val="accent5">
                    <a:lumMod val="50000"/>
                  </a:schemeClr>
                </a:solidFill>
                <a:latin typeface="华文新魏" panose="02010800040101010101" pitchFamily="2" charset="-122"/>
                <a:ea typeface="华文新魏" panose="02010800040101010101" pitchFamily="2" charset="-122"/>
              </a:rPr>
              <a:t>常见的设问方式有：</a:t>
            </a:r>
          </a:p>
          <a:p>
            <a:r>
              <a:rPr lang="zh-CN" altLang="en-US" sz="2800">
                <a:solidFill>
                  <a:schemeClr val="accent5">
                    <a:lumMod val="50000"/>
                  </a:schemeClr>
                </a:solidFill>
                <a:latin typeface="华文新魏" panose="02010800040101010101" pitchFamily="2" charset="-122"/>
                <a:ea typeface="华文新魏" panose="02010800040101010101" pitchFamily="2" charset="-122"/>
              </a:rPr>
              <a:t>①小说以</a:t>
            </a:r>
            <a:r>
              <a:rPr lang="en-US" altLang="zh-CN" sz="2800">
                <a:solidFill>
                  <a:schemeClr val="accent5">
                    <a:lumMod val="50000"/>
                  </a:schemeClr>
                </a:solidFill>
                <a:latin typeface="华文新魏" panose="02010800040101010101" pitchFamily="2" charset="-122"/>
                <a:ea typeface="华文新魏" panose="02010800040101010101" pitchFamily="2" charset="-122"/>
              </a:rPr>
              <a:t>×X</a:t>
            </a:r>
            <a:r>
              <a:rPr lang="zh-CN" altLang="en-US" sz="2800">
                <a:solidFill>
                  <a:schemeClr val="accent5">
                    <a:lumMod val="50000"/>
                  </a:schemeClr>
                </a:solidFill>
                <a:latin typeface="华文新魏" panose="02010800040101010101" pitchFamily="2" charset="-122"/>
                <a:ea typeface="华文新魏" panose="02010800040101010101" pitchFamily="2" charset="-122"/>
              </a:rPr>
              <a:t>为标题，有什么寓意？请结合全文</a:t>
            </a:r>
            <a:r>
              <a:rPr lang="zh-CN" altLang="en-US" sz="2800" smtClean="0">
                <a:solidFill>
                  <a:schemeClr val="accent5">
                    <a:lumMod val="50000"/>
                  </a:schemeClr>
                </a:solidFill>
                <a:latin typeface="华文新魏" panose="02010800040101010101" pitchFamily="2" charset="-122"/>
                <a:ea typeface="华文新魏" panose="02010800040101010101" pitchFamily="2" charset="-122"/>
              </a:rPr>
              <a:t>简要分析</a:t>
            </a:r>
            <a:r>
              <a:rPr lang="zh-CN" altLang="en-US" sz="2800">
                <a:solidFill>
                  <a:schemeClr val="accent5">
                    <a:lumMod val="50000"/>
                  </a:schemeClr>
                </a:solidFill>
                <a:latin typeface="华文新魏" panose="02010800040101010101" pitchFamily="2" charset="-122"/>
                <a:ea typeface="华文新魏" panose="02010800040101010101" pitchFamily="2" charset="-122"/>
              </a:rPr>
              <a:t>。</a:t>
            </a:r>
          </a:p>
          <a:p>
            <a:r>
              <a:rPr lang="zh-CN" altLang="en-US" sz="2800">
                <a:solidFill>
                  <a:schemeClr val="accent5">
                    <a:lumMod val="50000"/>
                  </a:schemeClr>
                </a:solidFill>
                <a:latin typeface="华文新魏" panose="02010800040101010101" pitchFamily="2" charset="-122"/>
                <a:ea typeface="华文新魏" panose="02010800040101010101" pitchFamily="2" charset="-122"/>
              </a:rPr>
              <a:t>②这篇小说为什么要用</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r>
              <a:rPr lang="zh-CN" altLang="en-US" sz="2800">
                <a:solidFill>
                  <a:schemeClr val="accent5">
                    <a:lumMod val="50000"/>
                  </a:schemeClr>
                </a:solidFill>
                <a:latin typeface="华文新魏" panose="02010800040101010101" pitchFamily="2" charset="-122"/>
                <a:ea typeface="华文新魏" panose="02010800040101010101" pitchFamily="2" charset="-122"/>
              </a:rPr>
              <a:t>做题目</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p>
          <a:p>
            <a:r>
              <a:rPr lang="en-US" altLang="zh-CN" sz="2800">
                <a:solidFill>
                  <a:schemeClr val="accent5">
                    <a:lumMod val="50000"/>
                  </a:schemeClr>
                </a:solidFill>
                <a:latin typeface="华文新魏" panose="02010800040101010101" pitchFamily="2" charset="-122"/>
                <a:ea typeface="华文新魏" panose="02010800040101010101" pitchFamily="2" charset="-122"/>
              </a:rPr>
              <a:t>③</a:t>
            </a:r>
            <a:r>
              <a:rPr lang="zh-CN" altLang="en-US" sz="2800">
                <a:solidFill>
                  <a:schemeClr val="accent5">
                    <a:lumMod val="50000"/>
                  </a:schemeClr>
                </a:solidFill>
                <a:latin typeface="华文新魏" panose="02010800040101010101" pitchFamily="2" charset="-122"/>
                <a:ea typeface="华文新魏" panose="02010800040101010101" pitchFamily="2" charset="-122"/>
              </a:rPr>
              <a:t>结合文本，谈谈本文以</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r>
              <a:rPr lang="zh-CN" altLang="en-US" sz="2800">
                <a:solidFill>
                  <a:schemeClr val="accent5">
                    <a:lumMod val="50000"/>
                  </a:schemeClr>
                </a:solidFill>
                <a:latin typeface="华文新魏" panose="02010800040101010101" pitchFamily="2" charset="-122"/>
                <a:ea typeface="华文新魏" panose="02010800040101010101" pitchFamily="2" charset="-122"/>
              </a:rPr>
              <a:t>为题目有什么好处。</a:t>
            </a:r>
          </a:p>
          <a:p>
            <a:r>
              <a:rPr lang="zh-CN" altLang="en-US" sz="2800">
                <a:solidFill>
                  <a:schemeClr val="accent5">
                    <a:lumMod val="50000"/>
                  </a:schemeClr>
                </a:solidFill>
                <a:latin typeface="华文新魏" panose="02010800040101010101" pitchFamily="2" charset="-122"/>
                <a:ea typeface="华文新魏" panose="02010800040101010101" pitchFamily="2" charset="-122"/>
              </a:rPr>
              <a:t>④</a:t>
            </a:r>
            <a:r>
              <a:rPr lang="en-US" altLang="zh-CN" sz="2800">
                <a:solidFill>
                  <a:schemeClr val="accent5">
                    <a:lumMod val="50000"/>
                  </a:schemeClr>
                </a:solidFill>
                <a:latin typeface="华文新魏" panose="02010800040101010101" pitchFamily="2" charset="-122"/>
                <a:ea typeface="华文新魏" panose="02010800040101010101" pitchFamily="2" charset="-122"/>
              </a:rPr>
              <a:t>xx</a:t>
            </a:r>
            <a:r>
              <a:rPr lang="zh-CN" altLang="en-US" sz="2800">
                <a:solidFill>
                  <a:schemeClr val="accent5">
                    <a:lumMod val="50000"/>
                  </a:schemeClr>
                </a:solidFill>
                <a:latin typeface="华文新魏" panose="02010800040101010101" pitchFamily="2" charset="-122"/>
                <a:ea typeface="华文新魏" panose="02010800040101010101" pitchFamily="2" charset="-122"/>
              </a:rPr>
              <a:t>作为小说的标题，意蕴丰富。请结合全文谈谈</a:t>
            </a:r>
            <a:r>
              <a:rPr lang="zh-CN" altLang="en-US" sz="2800" smtClean="0">
                <a:solidFill>
                  <a:schemeClr val="accent5">
                    <a:lumMod val="50000"/>
                  </a:schemeClr>
                </a:solidFill>
                <a:latin typeface="华文新魏" panose="02010800040101010101" pitchFamily="2" charset="-122"/>
                <a:ea typeface="华文新魏" panose="02010800040101010101" pitchFamily="2" charset="-122"/>
              </a:rPr>
              <a:t>你的</a:t>
            </a:r>
            <a:r>
              <a:rPr lang="zh-CN" altLang="en-US" sz="2800">
                <a:solidFill>
                  <a:schemeClr val="accent5">
                    <a:lumMod val="50000"/>
                  </a:schemeClr>
                </a:solidFill>
                <a:latin typeface="华文新魏" panose="02010800040101010101" pitchFamily="2" charset="-122"/>
                <a:ea typeface="华文新魏" panose="02010800040101010101" pitchFamily="2" charset="-122"/>
              </a:rPr>
              <a:t>理解。</a:t>
            </a:r>
          </a:p>
          <a:p>
            <a:r>
              <a:rPr lang="zh-CN" altLang="en-US" sz="2800">
                <a:solidFill>
                  <a:schemeClr val="accent5">
                    <a:lumMod val="50000"/>
                  </a:schemeClr>
                </a:solidFill>
                <a:latin typeface="华文新魏" panose="02010800040101010101" pitchFamily="2" charset="-122"/>
                <a:ea typeface="华文新魏" panose="02010800040101010101" pitchFamily="2" charset="-122"/>
              </a:rPr>
              <a:t>⑤小说的题目是</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r>
              <a:rPr lang="zh-CN" altLang="en-US" sz="2800">
                <a:solidFill>
                  <a:schemeClr val="accent5">
                    <a:lumMod val="50000"/>
                  </a:schemeClr>
                </a:solidFill>
                <a:latin typeface="华文新魏" panose="02010800040101010101" pitchFamily="2" charset="-122"/>
                <a:ea typeface="华文新魏" panose="02010800040101010101" pitchFamily="2" charset="-122"/>
              </a:rPr>
              <a:t>，但主要内容是围绕</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r>
              <a:rPr lang="zh-CN" altLang="en-US" sz="2800">
                <a:solidFill>
                  <a:schemeClr val="accent5">
                    <a:lumMod val="50000"/>
                  </a:schemeClr>
                </a:solidFill>
                <a:latin typeface="华文新魏" panose="02010800040101010101" pitchFamily="2" charset="-122"/>
                <a:ea typeface="华文新魏" panose="02010800040101010101" pitchFamily="2" charset="-122"/>
              </a:rPr>
              <a:t>而展开的</a:t>
            </a:r>
            <a:r>
              <a:rPr lang="zh-CN" altLang="en-US" sz="2800" smtClean="0">
                <a:solidFill>
                  <a:schemeClr val="accent5">
                    <a:lumMod val="50000"/>
                  </a:schemeClr>
                </a:solidFill>
                <a:latin typeface="华文新魏" panose="02010800040101010101" pitchFamily="2" charset="-122"/>
                <a:ea typeface="华文新魏" panose="02010800040101010101" pitchFamily="2" charset="-122"/>
              </a:rPr>
              <a:t>，如果</a:t>
            </a:r>
            <a:r>
              <a:rPr lang="zh-CN" altLang="en-US" sz="2800">
                <a:solidFill>
                  <a:schemeClr val="accent5">
                    <a:lumMod val="50000"/>
                  </a:schemeClr>
                </a:solidFill>
                <a:latin typeface="华文新魏" panose="02010800040101010101" pitchFamily="2" charset="-122"/>
                <a:ea typeface="华文新魏" panose="02010800040101010101" pitchFamily="2" charset="-122"/>
              </a:rPr>
              <a:t>以</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r>
              <a:rPr lang="zh-CN" altLang="en-US" sz="2800">
                <a:solidFill>
                  <a:schemeClr val="accent5">
                    <a:lumMod val="50000"/>
                  </a:schemeClr>
                </a:solidFill>
                <a:latin typeface="华文新魏" panose="02010800040101010101" pitchFamily="2" charset="-122"/>
                <a:ea typeface="华文新魏" panose="02010800040101010101" pitchFamily="2" charset="-122"/>
              </a:rPr>
              <a:t>为题，你认为是否合适</a:t>
            </a:r>
            <a:r>
              <a:rPr lang="en-US" altLang="zh-CN" sz="2800">
                <a:solidFill>
                  <a:schemeClr val="accent5">
                    <a:lumMod val="50000"/>
                  </a:schemeClr>
                </a:solidFill>
                <a:latin typeface="华文新魏" panose="02010800040101010101" pitchFamily="2" charset="-122"/>
                <a:ea typeface="华文新魏" panose="02010800040101010101" pitchFamily="2" charset="-122"/>
              </a:rPr>
              <a:t>?</a:t>
            </a:r>
            <a:r>
              <a:rPr lang="zh-CN" altLang="en-US" sz="2800">
                <a:solidFill>
                  <a:schemeClr val="accent5">
                    <a:lumMod val="50000"/>
                  </a:schemeClr>
                </a:solidFill>
                <a:latin typeface="华文新魏" panose="02010800040101010101" pitchFamily="2" charset="-122"/>
                <a:ea typeface="华文新魏" panose="02010800040101010101" pitchFamily="2" charset="-122"/>
              </a:rPr>
              <a:t>请谈谈你的观点和具体理由。</a:t>
            </a:r>
          </a:p>
        </p:txBody>
      </p:sp>
    </p:spTree>
    <p:extLst>
      <p:ext uri="{BB962C8B-B14F-4D97-AF65-F5344CB8AC3E}">
        <p14:creationId xmlns:p14="http://schemas.microsoft.com/office/powerpoint/2010/main" val="443896910"/>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4925" y="251856"/>
            <a:ext cx="9083352" cy="6597352"/>
          </a:xfrm>
        </p:spPr>
        <p:txBody>
          <a:bodyPr>
            <a:normAutofit fontScale="92500"/>
          </a:bodyPr>
          <a:lstStyle/>
          <a:p>
            <a:pPr marL="0" indent="0">
              <a:buNone/>
            </a:pPr>
            <a:endParaRPr lang="en-US" altLang="zh-CN" sz="1100" smtClean="0">
              <a:latin typeface="华文新魏" panose="02010800040101010101" pitchFamily="2" charset="-122"/>
              <a:ea typeface="华文新魏" panose="02010800040101010101" pitchFamily="2" charset="-122"/>
            </a:endParaRPr>
          </a:p>
          <a:p>
            <a:pPr marL="0" indent="0">
              <a:buNone/>
            </a:pPr>
            <a:r>
              <a:rPr lang="zh-CN" altLang="en-US" b="1" smtClean="0">
                <a:solidFill>
                  <a:schemeClr val="accent4">
                    <a:lumMod val="75000"/>
                  </a:schemeClr>
                </a:solidFill>
                <a:latin typeface="华文新魏" panose="02010800040101010101" pitchFamily="2" charset="-122"/>
                <a:ea typeface="华文新魏" panose="02010800040101010101" pitchFamily="2" charset="-122"/>
              </a:rPr>
              <a:t>探究</a:t>
            </a:r>
            <a:r>
              <a:rPr lang="zh-CN" altLang="en-US" b="1">
                <a:solidFill>
                  <a:schemeClr val="accent4">
                    <a:lumMod val="75000"/>
                  </a:schemeClr>
                </a:solidFill>
                <a:latin typeface="华文新魏" panose="02010800040101010101" pitchFamily="2" charset="-122"/>
                <a:ea typeface="华文新魏" panose="02010800040101010101" pitchFamily="2" charset="-122"/>
              </a:rPr>
              <a:t>标题意蕴</a:t>
            </a:r>
          </a:p>
          <a:p>
            <a:pPr marL="0" indent="0">
              <a:buNone/>
            </a:pPr>
            <a:r>
              <a:rPr lang="zh-CN" altLang="en-US" smtClean="0">
                <a:latin typeface="华文新魏" panose="02010800040101010101" pitchFamily="2" charset="-122"/>
                <a:ea typeface="华文新魏" panose="02010800040101010101" pitchFamily="2" charset="-122"/>
              </a:rPr>
              <a:t>         </a:t>
            </a:r>
            <a:r>
              <a:rPr lang="zh-CN" altLang="en-US" sz="2800" b="1" smtClean="0">
                <a:latin typeface="楷体" panose="02010609060101010101" pitchFamily="49" charset="-122"/>
                <a:ea typeface="楷体" panose="02010609060101010101" pitchFamily="49" charset="-122"/>
              </a:rPr>
              <a:t>对于</a:t>
            </a:r>
            <a:r>
              <a:rPr lang="zh-CN" altLang="en-US" sz="2800" b="1">
                <a:latin typeface="楷体" panose="02010609060101010101" pitchFamily="49" charset="-122"/>
                <a:ea typeface="楷体" panose="02010609060101010101" pitchFamily="49" charset="-122"/>
              </a:rPr>
              <a:t>探究标题意蕴题，特别要</a:t>
            </a:r>
            <a:r>
              <a:rPr lang="zh-CN" altLang="en-US" sz="2800" b="1" smtClean="0">
                <a:latin typeface="楷体" panose="02010609060101010101" pitchFamily="49" charset="-122"/>
                <a:ea typeface="楷体" panose="02010609060101010101" pitchFamily="49" charset="-122"/>
              </a:rPr>
              <a:t>关注</a:t>
            </a:r>
            <a:endParaRPr lang="en-US" altLang="zh-CN" sz="2800" b="1" smtClean="0">
              <a:latin typeface="楷体" panose="02010609060101010101" pitchFamily="49" charset="-122"/>
              <a:ea typeface="楷体" panose="02010609060101010101" pitchFamily="49" charset="-122"/>
            </a:endParaRPr>
          </a:p>
          <a:p>
            <a:pPr marL="0" indent="0">
              <a:buNone/>
            </a:pPr>
            <a:r>
              <a:rPr lang="en-US" altLang="zh-CN" sz="2800" b="1" smtClean="0">
                <a:solidFill>
                  <a:schemeClr val="accent3">
                    <a:lumMod val="50000"/>
                  </a:schemeClr>
                </a:solidFill>
                <a:latin typeface="楷体" panose="02010609060101010101" pitchFamily="49" charset="-122"/>
                <a:ea typeface="楷体" panose="02010609060101010101" pitchFamily="49" charset="-122"/>
              </a:rPr>
              <a:t>1</a:t>
            </a:r>
            <a:r>
              <a:rPr lang="zh-CN" altLang="en-US" sz="2800" b="1" smtClean="0">
                <a:solidFill>
                  <a:schemeClr val="accent3">
                    <a:lumMod val="50000"/>
                  </a:schemeClr>
                </a:solidFill>
                <a:latin typeface="楷体" panose="02010609060101010101" pitchFamily="49" charset="-122"/>
                <a:ea typeface="楷体" panose="02010609060101010101" pitchFamily="49" charset="-122"/>
              </a:rPr>
              <a:t>标题</a:t>
            </a:r>
            <a:r>
              <a:rPr lang="zh-CN" altLang="en-US" sz="2800" b="1">
                <a:solidFill>
                  <a:schemeClr val="accent3">
                    <a:lumMod val="50000"/>
                  </a:schemeClr>
                </a:solidFill>
                <a:latin typeface="楷体" panose="02010609060101010101" pitchFamily="49" charset="-122"/>
                <a:ea typeface="楷体" panose="02010609060101010101" pitchFamily="49" charset="-122"/>
              </a:rPr>
              <a:t>在文中的具体</a:t>
            </a:r>
            <a:r>
              <a:rPr lang="zh-CN" altLang="en-US" sz="2800" b="1" smtClean="0">
                <a:solidFill>
                  <a:schemeClr val="accent3">
                    <a:lumMod val="50000"/>
                  </a:schemeClr>
                </a:solidFill>
                <a:latin typeface="楷体" panose="02010609060101010101" pitchFamily="49" charset="-122"/>
                <a:ea typeface="楷体" panose="02010609060101010101" pitchFamily="49" charset="-122"/>
              </a:rPr>
              <a:t>意思</a:t>
            </a:r>
            <a:r>
              <a:rPr lang="en-US" altLang="zh-CN" sz="2800" b="1">
                <a:solidFill>
                  <a:schemeClr val="accent3">
                    <a:lumMod val="50000"/>
                  </a:schemeClr>
                </a:solidFill>
                <a:latin typeface="楷体" panose="02010609060101010101" pitchFamily="49" charset="-122"/>
                <a:ea typeface="楷体" panose="02010609060101010101" pitchFamily="49" charset="-122"/>
              </a:rPr>
              <a:t>(</a:t>
            </a:r>
            <a:r>
              <a:rPr lang="zh-CN" altLang="en-US" sz="2800" b="1">
                <a:solidFill>
                  <a:schemeClr val="accent3">
                    <a:lumMod val="50000"/>
                  </a:schemeClr>
                </a:solidFill>
                <a:latin typeface="楷体" panose="02010609060101010101" pitchFamily="49" charset="-122"/>
                <a:ea typeface="楷体" panose="02010609060101010101" pitchFamily="49" charset="-122"/>
              </a:rPr>
              <a:t>表层义</a:t>
            </a:r>
            <a:r>
              <a:rPr lang="zh-CN" altLang="en-US" sz="2800" b="1" smtClean="0">
                <a:solidFill>
                  <a:schemeClr val="accent3">
                    <a:lumMod val="50000"/>
                  </a:schemeClr>
                </a:solidFill>
                <a:latin typeface="楷体" panose="02010609060101010101" pitchFamily="49" charset="-122"/>
                <a:ea typeface="楷体" panose="02010609060101010101" pitchFamily="49" charset="-122"/>
              </a:rPr>
              <a:t>）</a:t>
            </a:r>
            <a:endParaRPr lang="en-US" altLang="zh-CN" sz="2800" b="1">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en-US" altLang="zh-CN" sz="2800" b="1" smtClean="0">
                <a:solidFill>
                  <a:schemeClr val="accent3">
                    <a:lumMod val="50000"/>
                  </a:schemeClr>
                </a:solidFill>
                <a:latin typeface="楷体" panose="02010609060101010101" pitchFamily="49" charset="-122"/>
                <a:ea typeface="楷体" panose="02010609060101010101" pitchFamily="49" charset="-122"/>
              </a:rPr>
              <a:t>2</a:t>
            </a:r>
            <a:r>
              <a:rPr lang="zh-CN" altLang="en-US" sz="2800" b="1" smtClean="0">
                <a:solidFill>
                  <a:schemeClr val="accent3">
                    <a:lumMod val="50000"/>
                  </a:schemeClr>
                </a:solidFill>
                <a:latin typeface="楷体" panose="02010609060101010101" pitchFamily="49" charset="-122"/>
                <a:ea typeface="楷体" panose="02010609060101010101" pitchFamily="49" charset="-122"/>
              </a:rPr>
              <a:t>标题</a:t>
            </a:r>
            <a:r>
              <a:rPr lang="zh-CN" altLang="en-US" sz="2800" b="1">
                <a:solidFill>
                  <a:schemeClr val="accent3">
                    <a:lumMod val="50000"/>
                  </a:schemeClr>
                </a:solidFill>
                <a:latin typeface="楷体" panose="02010609060101010101" pitchFamily="49" charset="-122"/>
                <a:ea typeface="楷体" panose="02010609060101010101" pitchFamily="49" charset="-122"/>
              </a:rPr>
              <a:t>与主题内容相关的意思</a:t>
            </a:r>
            <a:r>
              <a:rPr lang="en-US" altLang="zh-CN" sz="2800" b="1">
                <a:solidFill>
                  <a:schemeClr val="accent3">
                    <a:lumMod val="50000"/>
                  </a:schemeClr>
                </a:solidFill>
                <a:latin typeface="楷体" panose="02010609060101010101" pitchFamily="49" charset="-122"/>
                <a:ea typeface="楷体" panose="02010609060101010101" pitchFamily="49" charset="-122"/>
              </a:rPr>
              <a:t>(</a:t>
            </a:r>
            <a:r>
              <a:rPr lang="zh-CN" altLang="en-US" sz="2800" b="1">
                <a:solidFill>
                  <a:schemeClr val="accent3">
                    <a:lumMod val="50000"/>
                  </a:schemeClr>
                </a:solidFill>
                <a:latin typeface="楷体" panose="02010609060101010101" pitchFamily="49" charset="-122"/>
                <a:ea typeface="楷体" panose="02010609060101010101" pitchFamily="49" charset="-122"/>
              </a:rPr>
              <a:t>深层义</a:t>
            </a:r>
            <a:r>
              <a:rPr lang="zh-CN" altLang="en-US" sz="2800" b="1" smtClean="0">
                <a:solidFill>
                  <a:schemeClr val="accent3">
                    <a:lumMod val="50000"/>
                  </a:schemeClr>
                </a:solidFill>
                <a:latin typeface="楷体" panose="02010609060101010101" pitchFamily="49" charset="-122"/>
                <a:ea typeface="楷体" panose="02010609060101010101" pitchFamily="49" charset="-122"/>
              </a:rPr>
              <a:t>）</a:t>
            </a:r>
            <a:endParaRPr lang="en-US" altLang="zh-CN" sz="2800" b="1">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en-US" altLang="zh-CN" sz="2800" b="1" smtClean="0">
                <a:solidFill>
                  <a:schemeClr val="accent3">
                    <a:lumMod val="50000"/>
                  </a:schemeClr>
                </a:solidFill>
                <a:latin typeface="楷体" panose="02010609060101010101" pitchFamily="49" charset="-122"/>
                <a:ea typeface="楷体" panose="02010609060101010101" pitchFamily="49" charset="-122"/>
              </a:rPr>
              <a:t>3</a:t>
            </a:r>
            <a:r>
              <a:rPr lang="zh-CN" altLang="en-US" sz="2800" b="1" smtClean="0">
                <a:solidFill>
                  <a:schemeClr val="accent3">
                    <a:lumMod val="50000"/>
                  </a:schemeClr>
                </a:solidFill>
                <a:latin typeface="楷体" panose="02010609060101010101" pitchFamily="49" charset="-122"/>
                <a:ea typeface="楷体" panose="02010609060101010101" pitchFamily="49" charset="-122"/>
              </a:rPr>
              <a:t>标题</a:t>
            </a:r>
            <a:r>
              <a:rPr lang="zh-CN" altLang="en-US" sz="2800" b="1">
                <a:solidFill>
                  <a:schemeClr val="accent3">
                    <a:lumMod val="50000"/>
                  </a:schemeClr>
                </a:solidFill>
                <a:latin typeface="楷体" panose="02010609060101010101" pitchFamily="49" charset="-122"/>
                <a:ea typeface="楷体" panose="02010609060101010101" pitchFamily="49" charset="-122"/>
              </a:rPr>
              <a:t>对</a:t>
            </a:r>
            <a:r>
              <a:rPr lang="zh-CN" altLang="en-US" sz="2800" b="1" smtClean="0">
                <a:solidFill>
                  <a:schemeClr val="accent3">
                    <a:lumMod val="50000"/>
                  </a:schemeClr>
                </a:solidFill>
                <a:latin typeface="楷体" panose="02010609060101010101" pitchFamily="49" charset="-122"/>
                <a:ea typeface="楷体" panose="02010609060101010101" pitchFamily="49" charset="-122"/>
              </a:rPr>
              <a:t>揭示</a:t>
            </a:r>
            <a:r>
              <a:rPr lang="zh-CN" altLang="en-US" sz="2800" b="1">
                <a:solidFill>
                  <a:schemeClr val="accent3">
                    <a:lumMod val="50000"/>
                  </a:schemeClr>
                </a:solidFill>
                <a:latin typeface="楷体" panose="02010609060101010101" pitchFamily="49" charset="-122"/>
                <a:ea typeface="楷体" panose="02010609060101010101" pitchFamily="49" charset="-122"/>
              </a:rPr>
              <a:t>主题、塑造人物形象的作用（象征义或比喻义</a:t>
            </a:r>
            <a:r>
              <a:rPr lang="en-US" altLang="zh-CN" sz="2800" b="1">
                <a:solidFill>
                  <a:schemeClr val="accent3">
                    <a:lumMod val="50000"/>
                  </a:schemeClr>
                </a:solidFill>
                <a:latin typeface="楷体" panose="02010609060101010101" pitchFamily="49" charset="-122"/>
                <a:ea typeface="楷体" panose="02010609060101010101" pitchFamily="49" charset="-122"/>
              </a:rPr>
              <a:t>)</a:t>
            </a:r>
            <a:r>
              <a:rPr lang="zh-CN" altLang="en-US" sz="2800" b="1" smtClean="0">
                <a:solidFill>
                  <a:schemeClr val="accent3">
                    <a:lumMod val="50000"/>
                  </a:schemeClr>
                </a:solidFill>
                <a:latin typeface="楷体" panose="02010609060101010101" pitchFamily="49" charset="-122"/>
                <a:ea typeface="楷体" panose="02010609060101010101" pitchFamily="49" charset="-122"/>
              </a:rPr>
              <a:t>。</a:t>
            </a:r>
            <a:endParaRPr lang="en-US" altLang="zh-CN" sz="2800" b="1" smtClean="0">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zh-CN" altLang="en-US" sz="2800" b="1" smtClean="0">
                <a:latin typeface="楷体" panose="02010609060101010101" pitchFamily="49" charset="-122"/>
                <a:ea typeface="楷体" panose="02010609060101010101" pitchFamily="49" charset="-122"/>
              </a:rPr>
              <a:t>     答</a:t>
            </a:r>
            <a:r>
              <a:rPr lang="zh-CN" altLang="en-US" sz="2800" b="1">
                <a:latin typeface="楷体" panose="02010609060101010101" pitchFamily="49" charset="-122"/>
                <a:ea typeface="楷体" panose="02010609060101010101" pitchFamily="49" charset="-122"/>
              </a:rPr>
              <a:t>“标题意蕴题”的步骤：</a:t>
            </a:r>
            <a:endParaRPr lang="en-US" altLang="zh-CN" sz="2800" b="1">
              <a:latin typeface="楷体" panose="02010609060101010101" pitchFamily="49" charset="-122"/>
              <a:ea typeface="楷体" panose="02010609060101010101" pitchFamily="49" charset="-122"/>
            </a:endParaRPr>
          </a:p>
          <a:p>
            <a:pPr marL="0" indent="0">
              <a:buNone/>
            </a:pPr>
            <a:r>
              <a:rPr lang="zh-CN" altLang="en-US" sz="2800" b="1" smtClean="0">
                <a:solidFill>
                  <a:schemeClr val="accent2">
                    <a:lumMod val="75000"/>
                  </a:schemeClr>
                </a:solidFill>
                <a:latin typeface="楷体" panose="02010609060101010101" pitchFamily="49" charset="-122"/>
                <a:ea typeface="楷体" panose="02010609060101010101" pitchFamily="49" charset="-122"/>
              </a:rPr>
              <a:t>①点出标题所用的表达技巧</a:t>
            </a:r>
            <a:endParaRPr lang="en-US" altLang="zh-CN" sz="2800" b="1" smtClean="0">
              <a:solidFill>
                <a:schemeClr val="accent2">
                  <a:lumMod val="75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2">
                    <a:lumMod val="75000"/>
                  </a:schemeClr>
                </a:solidFill>
                <a:latin typeface="楷体" panose="02010609060101010101" pitchFamily="49" charset="-122"/>
                <a:ea typeface="楷体" panose="02010609060101010101" pitchFamily="49" charset="-122"/>
              </a:rPr>
              <a:t>（双关、比喻、反讽、反问、引用、象征）</a:t>
            </a:r>
            <a:endParaRPr lang="en-US" altLang="zh-CN" sz="2800" b="1" smtClean="0">
              <a:solidFill>
                <a:schemeClr val="accent2">
                  <a:lumMod val="75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2">
                    <a:lumMod val="75000"/>
                  </a:schemeClr>
                </a:solidFill>
                <a:latin typeface="楷体" panose="02010609060101010101" pitchFamily="49" charset="-122"/>
                <a:ea typeface="楷体" panose="02010609060101010101" pitchFamily="49" charset="-122"/>
              </a:rPr>
              <a:t>②分析标题的表层意</a:t>
            </a:r>
            <a:endParaRPr lang="en-US" altLang="zh-CN" sz="2800" b="1" smtClean="0">
              <a:solidFill>
                <a:schemeClr val="accent2">
                  <a:lumMod val="75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2">
                    <a:lumMod val="75000"/>
                  </a:schemeClr>
                </a:solidFill>
                <a:latin typeface="楷体" panose="02010609060101010101" pitchFamily="49" charset="-122"/>
                <a:ea typeface="楷体" panose="02010609060101010101" pitchFamily="49" charset="-122"/>
              </a:rPr>
              <a:t>即把标题在文中所表示的最表层的意思分析出来的。</a:t>
            </a:r>
            <a:endParaRPr lang="en-US" altLang="zh-CN" sz="2800" b="1" smtClean="0">
              <a:solidFill>
                <a:schemeClr val="accent2">
                  <a:lumMod val="75000"/>
                </a:schemeClr>
              </a:solidFill>
              <a:latin typeface="楷体" panose="02010609060101010101" pitchFamily="49" charset="-122"/>
              <a:ea typeface="楷体" panose="02010609060101010101" pitchFamily="49" charset="-122"/>
            </a:endParaRPr>
          </a:p>
          <a:p>
            <a:pPr marL="0" indent="0">
              <a:buNone/>
            </a:pPr>
            <a:r>
              <a:rPr lang="zh-CN" altLang="en-US" sz="2800" b="1">
                <a:solidFill>
                  <a:schemeClr val="accent2">
                    <a:lumMod val="75000"/>
                  </a:schemeClr>
                </a:solidFill>
                <a:latin typeface="楷体" panose="02010609060101010101" pitchFamily="49" charset="-122"/>
                <a:ea typeface="楷体" panose="02010609060101010101" pitchFamily="49" charset="-122"/>
              </a:rPr>
              <a:t>③</a:t>
            </a:r>
            <a:r>
              <a:rPr lang="zh-CN" altLang="en-US" sz="2800" b="1" smtClean="0">
                <a:solidFill>
                  <a:schemeClr val="accent2">
                    <a:lumMod val="75000"/>
                  </a:schemeClr>
                </a:solidFill>
                <a:latin typeface="楷体" panose="02010609060101010101" pitchFamily="49" charset="-122"/>
                <a:ea typeface="楷体" panose="02010609060101010101" pitchFamily="49" charset="-122"/>
              </a:rPr>
              <a:t>分析标题的深层意</a:t>
            </a:r>
            <a:endParaRPr lang="en-US" altLang="zh-CN" sz="2800" b="1" smtClean="0">
              <a:solidFill>
                <a:schemeClr val="accent2">
                  <a:lumMod val="75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2">
                    <a:lumMod val="75000"/>
                  </a:schemeClr>
                </a:solidFill>
                <a:latin typeface="楷体" panose="02010609060101010101" pitchFamily="49" charset="-122"/>
                <a:ea typeface="楷体" panose="02010609060101010101" pitchFamily="49" charset="-122"/>
              </a:rPr>
              <a:t>深层意的挖掘要联系小说情节、人物、环境、主题等方面。</a:t>
            </a:r>
            <a:endParaRPr lang="zh-CN" altLang="en-US" sz="2800" b="1">
              <a:solidFill>
                <a:schemeClr val="accent2">
                  <a:lumMod val="75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25237648"/>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5536" y="188640"/>
            <a:ext cx="8352928" cy="6858000"/>
          </a:xfrm>
        </p:spPr>
        <p:txBody>
          <a:bodyPr>
            <a:normAutofit/>
          </a:bodyPr>
          <a:lstStyle/>
          <a:p>
            <a:pPr marL="0" indent="0">
              <a:buNone/>
            </a:pPr>
            <a:r>
              <a:rPr lang="zh-CN" altLang="en-US" sz="2800" b="1" smtClean="0">
                <a:solidFill>
                  <a:schemeClr val="accent4">
                    <a:lumMod val="75000"/>
                  </a:schemeClr>
                </a:solidFill>
                <a:latin typeface="楷体" panose="02010609060101010101" pitchFamily="49" charset="-122"/>
                <a:ea typeface="楷体" panose="02010609060101010101" pitchFamily="49" charset="-122"/>
              </a:rPr>
              <a:t>探究</a:t>
            </a:r>
            <a:r>
              <a:rPr lang="zh-CN" altLang="en-US" sz="2800" b="1">
                <a:solidFill>
                  <a:schemeClr val="accent4">
                    <a:lumMod val="75000"/>
                  </a:schemeClr>
                </a:solidFill>
                <a:latin typeface="楷体" panose="02010609060101010101" pitchFamily="49" charset="-122"/>
                <a:ea typeface="楷体" panose="02010609060101010101" pitchFamily="49" charset="-122"/>
              </a:rPr>
              <a:t>标题的作用或</a:t>
            </a:r>
            <a:r>
              <a:rPr lang="zh-CN" altLang="en-US" sz="2800" b="1" smtClean="0">
                <a:solidFill>
                  <a:schemeClr val="accent4">
                    <a:lumMod val="75000"/>
                  </a:schemeClr>
                </a:solidFill>
                <a:latin typeface="楷体" panose="02010609060101010101" pitchFamily="49" charset="-122"/>
                <a:ea typeface="楷体" panose="02010609060101010101" pitchFamily="49" charset="-122"/>
              </a:rPr>
              <a:t>好处</a:t>
            </a:r>
            <a:endParaRPr lang="en-US" altLang="zh-CN" sz="2800" b="1" smtClean="0">
              <a:solidFill>
                <a:schemeClr val="accent4">
                  <a:lumMod val="75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3">
                    <a:lumMod val="50000"/>
                  </a:schemeClr>
                </a:solidFill>
                <a:latin typeface="楷体" panose="02010609060101010101" pitchFamily="49" charset="-122"/>
                <a:ea typeface="楷体" panose="02010609060101010101" pitchFamily="49" charset="-122"/>
              </a:rPr>
              <a:t>①</a:t>
            </a:r>
            <a:r>
              <a:rPr lang="zh-CN" altLang="en-US" sz="2800" b="1">
                <a:solidFill>
                  <a:schemeClr val="accent3">
                    <a:lumMod val="50000"/>
                  </a:schemeClr>
                </a:solidFill>
                <a:latin typeface="楷体" panose="02010609060101010101" pitchFamily="49" charset="-122"/>
                <a:ea typeface="楷体" panose="02010609060101010101" pitchFamily="49" charset="-122"/>
              </a:rPr>
              <a:t>交代主要的人物形象</a:t>
            </a:r>
            <a:r>
              <a:rPr lang="zh-CN" altLang="en-US" sz="2800">
                <a:latin typeface="楷体" panose="02010609060101010101" pitchFamily="49" charset="-122"/>
                <a:ea typeface="楷体" panose="02010609060101010101" pitchFamily="49" charset="-122"/>
              </a:rPr>
              <a:t>，如</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我的叔叔于勒</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a:t>
            </a:r>
          </a:p>
          <a:p>
            <a:pPr marL="0" indent="0">
              <a:buNone/>
            </a:pPr>
            <a:r>
              <a:rPr lang="zh-CN" altLang="en-US" sz="2800" b="1">
                <a:solidFill>
                  <a:schemeClr val="accent3">
                    <a:lumMod val="50000"/>
                  </a:schemeClr>
                </a:solidFill>
                <a:latin typeface="楷体" panose="02010609060101010101" pitchFamily="49" charset="-122"/>
                <a:ea typeface="楷体" panose="02010609060101010101" pitchFamily="49" charset="-122"/>
              </a:rPr>
              <a:t>②交代故事发生的环境</a:t>
            </a:r>
            <a:r>
              <a:rPr lang="zh-CN" altLang="en-US" sz="2800">
                <a:latin typeface="楷体" panose="02010609060101010101" pitchFamily="49" charset="-122"/>
                <a:ea typeface="楷体" panose="02010609060101010101" pitchFamily="49" charset="-122"/>
              </a:rPr>
              <a:t>，如</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故乡</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边城</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等。</a:t>
            </a:r>
          </a:p>
          <a:p>
            <a:pPr marL="0" indent="0">
              <a:buNone/>
            </a:pPr>
            <a:r>
              <a:rPr lang="zh-CN" altLang="en-US" sz="2800" b="1">
                <a:solidFill>
                  <a:schemeClr val="accent3">
                    <a:lumMod val="50000"/>
                  </a:schemeClr>
                </a:solidFill>
                <a:latin typeface="楷体" panose="02010609060101010101" pitchFamily="49" charset="-122"/>
                <a:ea typeface="楷体" panose="02010609060101010101" pitchFamily="49" charset="-122"/>
              </a:rPr>
              <a:t>③概括小说主要事件</a:t>
            </a:r>
            <a:r>
              <a:rPr lang="zh-CN" altLang="en-US" sz="2800">
                <a:latin typeface="楷体" panose="02010609060101010101" pitchFamily="49" charset="-122"/>
                <a:ea typeface="楷体" panose="02010609060101010101" pitchFamily="49" charset="-122"/>
              </a:rPr>
              <a:t>，如</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范进中举</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林黛玉进贾府</a:t>
            </a:r>
            <a:r>
              <a:rPr lang="en-US" altLang="zh-CN" sz="2800" smtClean="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林教头风雪山神庙</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等。</a:t>
            </a:r>
          </a:p>
          <a:p>
            <a:pPr marL="0" indent="0">
              <a:buNone/>
            </a:pPr>
            <a:r>
              <a:rPr lang="zh-CN" altLang="en-US" sz="2800" b="1">
                <a:solidFill>
                  <a:schemeClr val="accent3">
                    <a:lumMod val="50000"/>
                  </a:schemeClr>
                </a:solidFill>
                <a:latin typeface="楷体" panose="02010609060101010101" pitchFamily="49" charset="-122"/>
                <a:ea typeface="楷体" panose="02010609060101010101" pitchFamily="49" charset="-122"/>
              </a:rPr>
              <a:t>④设悬念，引起阅读的兴趣</a:t>
            </a:r>
            <a:r>
              <a:rPr lang="zh-CN" altLang="en-US" sz="2800">
                <a:latin typeface="楷体" panose="02010609060101010101" pitchFamily="49" charset="-122"/>
                <a:ea typeface="楷体" panose="02010609060101010101" pitchFamily="49" charset="-122"/>
              </a:rPr>
              <a:t>。如海明威的</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丧钟为谁</a:t>
            </a:r>
            <a:r>
              <a:rPr lang="zh-CN" altLang="en-US" sz="2800" smtClean="0">
                <a:latin typeface="楷体" panose="02010609060101010101" pitchFamily="49" charset="-122"/>
                <a:ea typeface="楷体" panose="02010609060101010101" pitchFamily="49" charset="-122"/>
              </a:rPr>
              <a:t>而鸣</a:t>
            </a:r>
            <a:r>
              <a:rPr lang="en-US" altLang="zh-CN" sz="2800">
                <a:latin typeface="楷体" panose="02010609060101010101" pitchFamily="49" charset="-122"/>
                <a:ea typeface="楷体" panose="02010609060101010101" pitchFamily="49" charset="-122"/>
              </a:rPr>
              <a:t>》</a:t>
            </a:r>
            <a:r>
              <a:rPr lang="zh-CN" altLang="en-US" sz="2800" smtClean="0">
                <a:latin typeface="楷体" panose="02010609060101010101" pitchFamily="49" charset="-122"/>
                <a:ea typeface="楷体" panose="02010609060101010101" pitchFamily="49" charset="-122"/>
              </a:rPr>
              <a:t>。</a:t>
            </a:r>
            <a:endParaRPr lang="en-US" altLang="zh-CN" sz="2800" smtClean="0">
              <a:latin typeface="楷体" panose="02010609060101010101" pitchFamily="49" charset="-122"/>
              <a:ea typeface="楷体" panose="02010609060101010101" pitchFamily="49" charset="-122"/>
            </a:endParaRPr>
          </a:p>
          <a:p>
            <a:pPr marL="0" indent="0">
              <a:buNone/>
            </a:pPr>
            <a:r>
              <a:rPr lang="en-US" altLang="zh-CN" sz="2800" b="1" smtClean="0">
                <a:solidFill>
                  <a:schemeClr val="accent3">
                    <a:lumMod val="50000"/>
                  </a:schemeClr>
                </a:solidFill>
                <a:latin typeface="楷体" panose="02010609060101010101" pitchFamily="49" charset="-122"/>
                <a:ea typeface="楷体" panose="02010609060101010101" pitchFamily="49" charset="-122"/>
              </a:rPr>
              <a:t>⑤</a:t>
            </a:r>
            <a:r>
              <a:rPr lang="zh-CN" altLang="en-US" sz="2800" b="1">
                <a:solidFill>
                  <a:schemeClr val="accent3">
                    <a:lumMod val="50000"/>
                  </a:schemeClr>
                </a:solidFill>
                <a:latin typeface="楷体" panose="02010609060101010101" pitchFamily="49" charset="-122"/>
                <a:ea typeface="楷体" panose="02010609060101010101" pitchFamily="49" charset="-122"/>
              </a:rPr>
              <a:t>贯串全文，起线索作用</a:t>
            </a:r>
            <a:r>
              <a:rPr lang="zh-CN" altLang="en-US" sz="2800">
                <a:latin typeface="楷体" panose="02010609060101010101" pitchFamily="49" charset="-122"/>
                <a:ea typeface="楷体" panose="02010609060101010101" pitchFamily="49" charset="-122"/>
              </a:rPr>
              <a:t>，如</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项链</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药</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等。（指向</a:t>
            </a:r>
            <a:r>
              <a:rPr lang="zh-CN" altLang="en-US" sz="2800" smtClean="0">
                <a:latin typeface="楷体" panose="02010609060101010101" pitchFamily="49" charset="-122"/>
                <a:ea typeface="楷体" panose="02010609060101010101" pitchFamily="49" charset="-122"/>
              </a:rPr>
              <a:t>情节</a:t>
            </a:r>
            <a:r>
              <a:rPr lang="zh-CN" altLang="en-US" sz="2800">
                <a:latin typeface="楷体" panose="02010609060101010101" pitchFamily="49" charset="-122"/>
                <a:ea typeface="楷体" panose="02010609060101010101" pitchFamily="49" charset="-122"/>
              </a:rPr>
              <a:t>结构</a:t>
            </a:r>
            <a:r>
              <a:rPr lang="zh-CN" altLang="en-US" sz="2800" smtClean="0">
                <a:latin typeface="楷体" panose="02010609060101010101" pitchFamily="49" charset="-122"/>
                <a:ea typeface="楷体" panose="02010609060101010101" pitchFamily="49" charset="-122"/>
              </a:rPr>
              <a:t>）</a:t>
            </a:r>
            <a:endParaRPr lang="en-US" altLang="zh-CN" sz="2800" smtClean="0">
              <a:latin typeface="楷体" panose="02010609060101010101" pitchFamily="49" charset="-122"/>
              <a:ea typeface="楷体" panose="02010609060101010101" pitchFamily="49" charset="-122"/>
            </a:endParaRPr>
          </a:p>
          <a:p>
            <a:pPr marL="0" indent="0">
              <a:buNone/>
            </a:pPr>
            <a:r>
              <a:rPr lang="zh-CN" altLang="en-US" sz="2800" b="1">
                <a:solidFill>
                  <a:schemeClr val="accent3">
                    <a:lumMod val="50000"/>
                  </a:schemeClr>
                </a:solidFill>
                <a:latin typeface="楷体" panose="02010609060101010101" pitchFamily="49" charset="-122"/>
                <a:ea typeface="楷体" panose="02010609060101010101" pitchFamily="49" charset="-122"/>
              </a:rPr>
              <a:t>⑥具有象征意义，揭示小说主题，画龙点睛</a:t>
            </a:r>
            <a:r>
              <a:rPr lang="zh-CN" altLang="en-US" sz="2800">
                <a:latin typeface="楷体" panose="02010609060101010101" pitchFamily="49" charset="-122"/>
                <a:ea typeface="楷体" panose="02010609060101010101" pitchFamily="49" charset="-122"/>
              </a:rPr>
              <a:t>，如</a:t>
            </a:r>
            <a:r>
              <a:rPr lang="en-US" altLang="zh-CN" sz="2800">
                <a:latin typeface="楷体" panose="02010609060101010101" pitchFamily="49" charset="-122"/>
                <a:ea typeface="楷体" panose="02010609060101010101" pitchFamily="49" charset="-122"/>
              </a:rPr>
              <a:t>《</a:t>
            </a:r>
            <a:r>
              <a:rPr lang="zh-CN" altLang="en-US" sz="2800" smtClean="0">
                <a:latin typeface="楷体" panose="02010609060101010101" pitchFamily="49" charset="-122"/>
                <a:ea typeface="楷体" panose="02010609060101010101" pitchFamily="49" charset="-122"/>
              </a:rPr>
              <a:t>子夜</a:t>
            </a:r>
            <a:r>
              <a:rPr lang="en-US" altLang="zh-CN" sz="2800" smtClean="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红与黑</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等。（指向主题</a:t>
            </a:r>
            <a:r>
              <a:rPr lang="en-US" altLang="zh-CN" sz="2800">
                <a:latin typeface="楷体" panose="02010609060101010101" pitchFamily="49" charset="-122"/>
                <a:ea typeface="楷体" panose="02010609060101010101" pitchFamily="49" charset="-122"/>
              </a:rPr>
              <a:t>)</a:t>
            </a:r>
          </a:p>
          <a:p>
            <a:pPr marL="0" indent="0">
              <a:buNone/>
            </a:pPr>
            <a:r>
              <a:rPr lang="zh-CN" altLang="en-US" sz="2800" b="1">
                <a:solidFill>
                  <a:schemeClr val="accent3">
                    <a:lumMod val="50000"/>
                  </a:schemeClr>
                </a:solidFill>
                <a:latin typeface="楷体" panose="02010609060101010101" pitchFamily="49" charset="-122"/>
                <a:ea typeface="楷体" panose="02010609060101010101" pitchFamily="49" charset="-122"/>
              </a:rPr>
              <a:t>⑦使人物形象更加鲜明突出，</a:t>
            </a:r>
            <a:r>
              <a:rPr lang="zh-CN" altLang="en-US" sz="2800">
                <a:latin typeface="楷体" panose="02010609060101010101" pitchFamily="49" charset="-122"/>
                <a:ea typeface="楷体" panose="02010609060101010101" pitchFamily="49" charset="-122"/>
              </a:rPr>
              <a:t>如</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变色龙</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。（指向</a:t>
            </a:r>
            <a:r>
              <a:rPr lang="zh-CN" altLang="en-US" sz="2800" smtClean="0">
                <a:latin typeface="楷体" panose="02010609060101010101" pitchFamily="49" charset="-122"/>
                <a:ea typeface="楷体" panose="02010609060101010101" pitchFamily="49" charset="-122"/>
              </a:rPr>
              <a:t>人物形象）</a:t>
            </a:r>
            <a:endParaRPr lang="zh-CN" altLang="en-US" sz="28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1291914"/>
      </p:ext>
    </p:ext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20688"/>
            <a:ext cx="8229600" cy="1143000"/>
          </a:xfrm>
        </p:spPr>
        <p:txBody>
          <a:bodyPr>
            <a:noAutofit/>
          </a:bodyPr>
          <a:lstStyle/>
          <a:p>
            <a:pPr algn="l"/>
            <a:r>
              <a:rPr lang="zh-CN" altLang="en-US" sz="3600" b="1">
                <a:solidFill>
                  <a:schemeClr val="accent4">
                    <a:lumMod val="75000"/>
                  </a:schemeClr>
                </a:solidFill>
                <a:latin typeface="华文新魏" panose="02010800040101010101" pitchFamily="2" charset="-122"/>
                <a:ea typeface="华文新魏" panose="02010800040101010101" pitchFamily="2" charset="-122"/>
              </a:rPr>
              <a:t>探究标题的作用或</a:t>
            </a:r>
            <a:r>
              <a:rPr lang="zh-CN" altLang="en-US" sz="3600" b="1" smtClean="0">
                <a:solidFill>
                  <a:schemeClr val="accent4">
                    <a:lumMod val="75000"/>
                  </a:schemeClr>
                </a:solidFill>
                <a:latin typeface="华文新魏" panose="02010800040101010101" pitchFamily="2" charset="-122"/>
                <a:ea typeface="华文新魏" panose="02010800040101010101" pitchFamily="2" charset="-122"/>
              </a:rPr>
              <a:t>好处</a:t>
            </a:r>
            <a:r>
              <a:rPr lang="zh-CN" altLang="en-US" sz="3600" b="1" smtClean="0">
                <a:latin typeface="华文新魏" panose="02010800040101010101" pitchFamily="2" charset="-122"/>
                <a:ea typeface="华文新魏" panose="02010800040101010101" pitchFamily="2" charset="-122"/>
              </a:rPr>
              <a:t>的答题角度</a:t>
            </a:r>
            <a:br>
              <a:rPr lang="en-US" altLang="zh-CN" sz="3600" b="1">
                <a:latin typeface="华文新魏" panose="02010800040101010101" pitchFamily="2" charset="-122"/>
                <a:ea typeface="华文新魏" panose="02010800040101010101" pitchFamily="2" charset="-122"/>
              </a:rPr>
            </a:br>
            <a:endParaRPr lang="zh-CN" altLang="en-US" sz="3600">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p:txBody>
          <a:bodyPr>
            <a:normAutofit/>
          </a:bodyPr>
          <a:lstStyle/>
          <a:p>
            <a:pPr marL="0" indent="0">
              <a:buNone/>
            </a:pPr>
            <a:r>
              <a:rPr lang="zh-CN" altLang="en-US" sz="2800" b="1" smtClean="0">
                <a:solidFill>
                  <a:schemeClr val="accent3">
                    <a:lumMod val="50000"/>
                  </a:schemeClr>
                </a:solidFill>
                <a:latin typeface="楷体" panose="02010609060101010101" pitchFamily="49" charset="-122"/>
                <a:ea typeface="楷体" panose="02010609060101010101" pitchFamily="49" charset="-122"/>
              </a:rPr>
              <a:t>①</a:t>
            </a:r>
            <a:r>
              <a:rPr lang="zh-CN" altLang="en-US" sz="2800" b="1" smtClean="0">
                <a:solidFill>
                  <a:schemeClr val="accent6">
                    <a:lumMod val="50000"/>
                  </a:schemeClr>
                </a:solidFill>
                <a:latin typeface="楷体" panose="02010609060101010101" pitchFamily="49" charset="-122"/>
                <a:ea typeface="楷体" panose="02010609060101010101" pitchFamily="49" charset="-122"/>
              </a:rPr>
              <a:t>环境角度</a:t>
            </a:r>
            <a:r>
              <a:rPr lang="zh-CN" altLang="en-US" sz="2800" b="1" smtClean="0">
                <a:solidFill>
                  <a:schemeClr val="accent3">
                    <a:lumMod val="50000"/>
                  </a:schemeClr>
                </a:solidFill>
                <a:latin typeface="楷体" panose="02010609060101010101" pitchFamily="49" charset="-122"/>
                <a:ea typeface="楷体" panose="02010609060101010101" pitchFamily="49" charset="-122"/>
              </a:rPr>
              <a:t>：交代时间、地点等，创设故事背景，渲染环境氛围。</a:t>
            </a:r>
            <a:endParaRPr lang="en-US" altLang="zh-CN" sz="2800" b="1" smtClean="0">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3">
                    <a:lumMod val="50000"/>
                  </a:schemeClr>
                </a:solidFill>
                <a:latin typeface="楷体" panose="02010609060101010101" pitchFamily="49" charset="-122"/>
                <a:ea typeface="楷体" panose="02010609060101010101" pitchFamily="49" charset="-122"/>
              </a:rPr>
              <a:t>②</a:t>
            </a:r>
            <a:r>
              <a:rPr lang="zh-CN" altLang="en-US" sz="2800" b="1" smtClean="0">
                <a:solidFill>
                  <a:schemeClr val="accent6">
                    <a:lumMod val="50000"/>
                  </a:schemeClr>
                </a:solidFill>
                <a:latin typeface="楷体" panose="02010609060101010101" pitchFamily="49" charset="-122"/>
                <a:ea typeface="楷体" panose="02010609060101010101" pitchFamily="49" charset="-122"/>
              </a:rPr>
              <a:t>情节角度</a:t>
            </a:r>
            <a:r>
              <a:rPr lang="zh-CN" altLang="en-US" sz="2800" b="1" smtClean="0">
                <a:solidFill>
                  <a:schemeClr val="accent3">
                    <a:lumMod val="50000"/>
                  </a:schemeClr>
                </a:solidFill>
                <a:latin typeface="楷体" panose="02010609060101010101" pitchFamily="49" charset="-122"/>
                <a:ea typeface="楷体" panose="02010609060101010101" pitchFamily="49" charset="-122"/>
              </a:rPr>
              <a:t>：设置悬念；贯穿始终，是文章的线索；推动（暗示）情节发展；衔接照应。</a:t>
            </a:r>
            <a:endParaRPr lang="en-US" altLang="zh-CN" sz="2800" b="1" smtClean="0">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3">
                    <a:lumMod val="50000"/>
                  </a:schemeClr>
                </a:solidFill>
                <a:latin typeface="楷体" panose="02010609060101010101" pitchFamily="49" charset="-122"/>
                <a:ea typeface="楷体" panose="02010609060101010101" pitchFamily="49" charset="-122"/>
              </a:rPr>
              <a:t>③</a:t>
            </a:r>
            <a:r>
              <a:rPr lang="zh-CN" altLang="en-US" sz="2800" b="1" smtClean="0">
                <a:solidFill>
                  <a:schemeClr val="accent6">
                    <a:lumMod val="50000"/>
                  </a:schemeClr>
                </a:solidFill>
                <a:latin typeface="楷体" panose="02010609060101010101" pitchFamily="49" charset="-122"/>
                <a:ea typeface="楷体" panose="02010609060101010101" pitchFamily="49" charset="-122"/>
              </a:rPr>
              <a:t>形象角度</a:t>
            </a:r>
            <a:r>
              <a:rPr lang="zh-CN" altLang="en-US" sz="2800" b="1" smtClean="0">
                <a:solidFill>
                  <a:schemeClr val="accent3">
                    <a:lumMod val="50000"/>
                  </a:schemeClr>
                </a:solidFill>
                <a:latin typeface="楷体" panose="02010609060101010101" pitchFamily="49" charset="-122"/>
                <a:ea typeface="楷体" panose="02010609060101010101" pitchFamily="49" charset="-122"/>
              </a:rPr>
              <a:t>：突出人物的形象特征</a:t>
            </a:r>
            <a:endParaRPr lang="en-US" altLang="zh-CN" sz="2800" b="1" smtClean="0">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3">
                    <a:lumMod val="50000"/>
                  </a:schemeClr>
                </a:solidFill>
                <a:latin typeface="楷体" panose="02010609060101010101" pitchFamily="49" charset="-122"/>
                <a:ea typeface="楷体" panose="02010609060101010101" pitchFamily="49" charset="-122"/>
              </a:rPr>
              <a:t>④</a:t>
            </a:r>
            <a:r>
              <a:rPr lang="zh-CN" altLang="en-US" sz="2800" b="1" smtClean="0">
                <a:solidFill>
                  <a:schemeClr val="accent6">
                    <a:lumMod val="50000"/>
                  </a:schemeClr>
                </a:solidFill>
                <a:latin typeface="楷体" panose="02010609060101010101" pitchFamily="49" charset="-122"/>
                <a:ea typeface="楷体" panose="02010609060101010101" pitchFamily="49" charset="-122"/>
              </a:rPr>
              <a:t>主题角度</a:t>
            </a:r>
            <a:r>
              <a:rPr lang="zh-CN" altLang="en-US" sz="2800" b="1" smtClean="0">
                <a:solidFill>
                  <a:schemeClr val="accent3">
                    <a:lumMod val="50000"/>
                  </a:schemeClr>
                </a:solidFill>
                <a:latin typeface="楷体" panose="02010609060101010101" pitchFamily="49" charset="-122"/>
                <a:ea typeface="楷体" panose="02010609060101010101" pitchFamily="49" charset="-122"/>
              </a:rPr>
              <a:t>：寄托情感、突出（揭示）主题，对主题的表现起到画龙点睛的作用。</a:t>
            </a:r>
            <a:endParaRPr lang="en-US" altLang="zh-CN" sz="2800" b="1" smtClean="0">
              <a:solidFill>
                <a:schemeClr val="accent3">
                  <a:lumMod val="50000"/>
                </a:schemeClr>
              </a:solidFill>
              <a:latin typeface="楷体" panose="02010609060101010101" pitchFamily="49" charset="-122"/>
              <a:ea typeface="楷体" panose="02010609060101010101" pitchFamily="49" charset="-122"/>
            </a:endParaRPr>
          </a:p>
          <a:p>
            <a:pPr marL="0" indent="0">
              <a:buNone/>
            </a:pPr>
            <a:r>
              <a:rPr lang="zh-CN" altLang="en-US" sz="2800" b="1" smtClean="0">
                <a:solidFill>
                  <a:schemeClr val="accent3">
                    <a:lumMod val="50000"/>
                  </a:schemeClr>
                </a:solidFill>
                <a:latin typeface="楷体" panose="02010609060101010101" pitchFamily="49" charset="-122"/>
                <a:ea typeface="楷体" panose="02010609060101010101" pitchFamily="49" charset="-122"/>
              </a:rPr>
              <a:t>⑤</a:t>
            </a:r>
            <a:r>
              <a:rPr lang="zh-CN" altLang="en-US" sz="2800" b="1" smtClean="0">
                <a:solidFill>
                  <a:schemeClr val="accent6">
                    <a:lumMod val="50000"/>
                  </a:schemeClr>
                </a:solidFill>
                <a:latin typeface="楷体" panose="02010609060101010101" pitchFamily="49" charset="-122"/>
                <a:ea typeface="楷体" panose="02010609060101010101" pitchFamily="49" charset="-122"/>
              </a:rPr>
              <a:t>读者角度</a:t>
            </a:r>
            <a:r>
              <a:rPr lang="zh-CN" altLang="en-US" sz="2800" b="1" smtClean="0">
                <a:solidFill>
                  <a:schemeClr val="accent3">
                    <a:lumMod val="50000"/>
                  </a:schemeClr>
                </a:solidFill>
                <a:latin typeface="楷体" panose="02010609060101010101" pitchFamily="49" charset="-122"/>
                <a:ea typeface="楷体" panose="02010609060101010101" pitchFamily="49" charset="-122"/>
              </a:rPr>
              <a:t>：引起读者的阅读兴趣，吸引读者思考。</a:t>
            </a:r>
            <a:endParaRPr lang="zh-CN" altLang="en-US" sz="2800" b="1">
              <a:solidFill>
                <a:schemeClr val="accent3">
                  <a:lumMod val="50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21448116"/>
      </p:ext>
    </p:ext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normAutofit fontScale="85000" lnSpcReduction="20000"/>
          </a:bodyPr>
          <a:lstStyle/>
          <a:p>
            <a:pPr marL="0" indent="0">
              <a:buNone/>
            </a:pPr>
            <a:endParaRPr lang="en-US" altLang="zh-CN" sz="800" smtClean="0"/>
          </a:p>
          <a:p>
            <a:pPr marL="0" indent="0">
              <a:buNone/>
            </a:pPr>
            <a:r>
              <a:rPr lang="zh-CN" altLang="en-US" b="1" smtClean="0">
                <a:solidFill>
                  <a:srgbClr val="0070C0"/>
                </a:solidFill>
              </a:rPr>
              <a:t>文本特色</a:t>
            </a:r>
            <a:endParaRPr lang="en-US" altLang="zh-CN" b="1" smtClean="0">
              <a:solidFill>
                <a:srgbClr val="0070C0"/>
              </a:solidFill>
            </a:endParaRPr>
          </a:p>
          <a:p>
            <a:pPr marL="0" indent="0" algn="ctr">
              <a:buNone/>
            </a:pPr>
            <a:r>
              <a:rPr lang="zh-CN" altLang="en-US" b="1"/>
              <a:t>最清醒的现实主义</a:t>
            </a:r>
          </a:p>
          <a:p>
            <a:pPr marL="0" indent="0">
              <a:buNone/>
            </a:pPr>
            <a:r>
              <a:rPr lang="en-US" altLang="zh-CN" smtClean="0"/>
              <a:t>      《</a:t>
            </a:r>
            <a:r>
              <a:rPr lang="zh-CN" altLang="en-US"/>
              <a:t>复活</a:t>
            </a:r>
            <a:r>
              <a:rPr lang="en-US" altLang="zh-CN"/>
              <a:t>》</a:t>
            </a:r>
            <a:r>
              <a:rPr lang="zh-CN" altLang="en-US"/>
              <a:t>是列夫</a:t>
            </a:r>
            <a:r>
              <a:rPr lang="en-US" altLang="zh-CN"/>
              <a:t>·</a:t>
            </a:r>
            <a:r>
              <a:rPr lang="zh-CN" altLang="en-US"/>
              <a:t>托尔斯泰思想探索和艺术探索的一个</a:t>
            </a:r>
            <a:r>
              <a:rPr lang="zh-CN" altLang="en-US" smtClean="0"/>
              <a:t>新的</a:t>
            </a:r>
            <a:r>
              <a:rPr lang="zh-CN" altLang="en-US"/>
              <a:t>里程碑，它鲜明地体现了列夫</a:t>
            </a:r>
            <a:r>
              <a:rPr lang="en-US" altLang="zh-CN"/>
              <a:t>·</a:t>
            </a:r>
            <a:r>
              <a:rPr lang="zh-CN" altLang="en-US"/>
              <a:t>托尔斯泰撕毁一切</a:t>
            </a:r>
            <a:r>
              <a:rPr lang="zh-CN" altLang="en-US" smtClean="0"/>
              <a:t>假面具的</a:t>
            </a:r>
            <a:r>
              <a:rPr lang="zh-CN" altLang="en-US"/>
              <a:t>“最清醒的现实主义”。</a:t>
            </a:r>
          </a:p>
          <a:p>
            <a:pPr marL="0" indent="0">
              <a:buNone/>
            </a:pPr>
            <a:r>
              <a:rPr lang="zh-CN" altLang="en-US" b="1">
                <a:solidFill>
                  <a:srgbClr val="FF0000"/>
                </a:solidFill>
              </a:rPr>
              <a:t>（</a:t>
            </a:r>
            <a:r>
              <a:rPr lang="en-US" altLang="zh-CN" b="1">
                <a:solidFill>
                  <a:srgbClr val="FF0000"/>
                </a:solidFill>
              </a:rPr>
              <a:t>1</a:t>
            </a:r>
            <a:r>
              <a:rPr lang="zh-CN" altLang="en-US" b="1">
                <a:solidFill>
                  <a:srgbClr val="FF0000"/>
                </a:solidFill>
              </a:rPr>
              <a:t>）生动的细节描写。</a:t>
            </a:r>
          </a:p>
          <a:p>
            <a:pPr marL="0" indent="0">
              <a:buNone/>
            </a:pPr>
            <a:r>
              <a:rPr lang="zh-CN" altLang="en-US" smtClean="0"/>
              <a:t>         刚</a:t>
            </a:r>
            <a:r>
              <a:rPr lang="zh-CN" altLang="en-US"/>
              <a:t>与玛丝洛娃开始交谈时，聂赫留朵夫在称呼她</a:t>
            </a:r>
            <a:r>
              <a:rPr lang="zh-CN" altLang="en-US" smtClean="0"/>
              <a:t>“你”“您”</a:t>
            </a:r>
            <a:r>
              <a:rPr lang="zh-CN" altLang="en-US"/>
              <a:t>间犹豫不决；在玛丝洛娃突然开口要钱时，聂赫留朵夫</a:t>
            </a:r>
            <a:r>
              <a:rPr lang="zh-CN" altLang="en-US" smtClean="0"/>
              <a:t>流露出窘态</a:t>
            </a:r>
            <a:r>
              <a:rPr lang="zh-CN" altLang="en-US"/>
              <a:t>。</a:t>
            </a:r>
            <a:r>
              <a:rPr lang="zh-CN" altLang="en-US" b="1">
                <a:solidFill>
                  <a:srgbClr val="00B050"/>
                </a:solidFill>
              </a:rPr>
              <a:t>作者通过这些细节描写，塑造了人物鲜明的性格</a:t>
            </a:r>
            <a:r>
              <a:rPr lang="zh-CN" altLang="en-US" b="1" smtClean="0">
                <a:solidFill>
                  <a:srgbClr val="00B050"/>
                </a:solidFill>
              </a:rPr>
              <a:t>、复杂</a:t>
            </a:r>
            <a:r>
              <a:rPr lang="zh-CN" altLang="en-US" b="1">
                <a:solidFill>
                  <a:srgbClr val="00B050"/>
                </a:solidFill>
              </a:rPr>
              <a:t>的情感，寄寓了自己的人性理想</a:t>
            </a:r>
            <a:r>
              <a:rPr lang="zh-CN" altLang="en-US" b="1" smtClean="0">
                <a:solidFill>
                  <a:srgbClr val="00B050"/>
                </a:solidFill>
              </a:rPr>
              <a:t>。</a:t>
            </a:r>
            <a:endParaRPr lang="en-US" altLang="zh-CN" b="1" smtClean="0">
              <a:solidFill>
                <a:srgbClr val="00B050"/>
              </a:solidFill>
            </a:endParaRPr>
          </a:p>
          <a:p>
            <a:pPr marL="0" indent="0">
              <a:buNone/>
            </a:pPr>
            <a:r>
              <a:rPr lang="zh-CN" altLang="en-US" b="1" smtClean="0">
                <a:solidFill>
                  <a:srgbClr val="FF0000"/>
                </a:solidFill>
              </a:rPr>
              <a:t>（</a:t>
            </a:r>
            <a:r>
              <a:rPr lang="en-US" altLang="zh-CN" b="1" smtClean="0">
                <a:solidFill>
                  <a:srgbClr val="FF0000"/>
                </a:solidFill>
              </a:rPr>
              <a:t>2</a:t>
            </a:r>
            <a:r>
              <a:rPr lang="zh-CN" altLang="en-US" b="1" smtClean="0">
                <a:solidFill>
                  <a:srgbClr val="FF0000"/>
                </a:solidFill>
              </a:rPr>
              <a:t>）独特</a:t>
            </a:r>
            <a:r>
              <a:rPr lang="zh-CN" altLang="en-US" b="1">
                <a:solidFill>
                  <a:srgbClr val="FF0000"/>
                </a:solidFill>
              </a:rPr>
              <a:t>的讽刺手法。</a:t>
            </a:r>
          </a:p>
          <a:p>
            <a:pPr marL="0" indent="0">
              <a:buNone/>
            </a:pPr>
            <a:r>
              <a:rPr lang="zh-CN" altLang="en-US" smtClean="0"/>
              <a:t>         </a:t>
            </a:r>
            <a:r>
              <a:rPr lang="zh-CN" altLang="en-US" b="1" smtClean="0">
                <a:solidFill>
                  <a:srgbClr val="00B050"/>
                </a:solidFill>
              </a:rPr>
              <a:t>所谓</a:t>
            </a:r>
            <a:r>
              <a:rPr lang="zh-CN" altLang="en-US" b="1">
                <a:solidFill>
                  <a:srgbClr val="00B050"/>
                </a:solidFill>
              </a:rPr>
              <a:t>“独特”，是指列夫</a:t>
            </a:r>
            <a:r>
              <a:rPr lang="en-US" altLang="zh-CN" b="1">
                <a:solidFill>
                  <a:srgbClr val="00B050"/>
                </a:solidFill>
              </a:rPr>
              <a:t>·</a:t>
            </a:r>
            <a:r>
              <a:rPr lang="zh-CN" altLang="en-US" b="1">
                <a:solidFill>
                  <a:srgbClr val="00B050"/>
                </a:solidFill>
              </a:rPr>
              <a:t>托尔斯泰的讽刺是不露声色</a:t>
            </a:r>
            <a:r>
              <a:rPr lang="zh-CN" altLang="en-US" b="1" smtClean="0">
                <a:solidFill>
                  <a:srgbClr val="00B050"/>
                </a:solidFill>
              </a:rPr>
              <a:t>的，他</a:t>
            </a:r>
            <a:r>
              <a:rPr lang="zh-CN" altLang="en-US" b="1">
                <a:solidFill>
                  <a:srgbClr val="00B050"/>
                </a:solidFill>
              </a:rPr>
              <a:t>采用现实主义的描写去揭露事物表面与实质的矛盾，在</a:t>
            </a:r>
            <a:r>
              <a:rPr lang="zh-CN" altLang="en-US" b="1" smtClean="0">
                <a:solidFill>
                  <a:srgbClr val="00B050"/>
                </a:solidFill>
              </a:rPr>
              <a:t>朴素</a:t>
            </a:r>
            <a:r>
              <a:rPr lang="zh-CN" altLang="en-US" b="1">
                <a:solidFill>
                  <a:srgbClr val="00B050"/>
                </a:solidFill>
              </a:rPr>
              <a:t>的叙述中包含着辛辣的讽刺。</a:t>
            </a:r>
            <a:r>
              <a:rPr lang="zh-CN" altLang="en-US"/>
              <a:t>如：“当着他的面别给，等</a:t>
            </a:r>
            <a:r>
              <a:rPr lang="zh-CN" altLang="en-US" smtClean="0"/>
              <a:t>他走开</a:t>
            </a:r>
            <a:r>
              <a:rPr lang="zh-CN" altLang="en-US"/>
              <a:t>了再给，要不然会被他拿走的”，揭露了大小官吏的</a:t>
            </a:r>
            <a:r>
              <a:rPr lang="zh-CN" altLang="en-US" smtClean="0"/>
              <a:t>巧取豪夺</a:t>
            </a:r>
            <a:r>
              <a:rPr lang="zh-CN" altLang="en-US"/>
              <a:t>。</a:t>
            </a:r>
          </a:p>
          <a:p>
            <a:pPr marL="0" indent="0">
              <a:buNone/>
            </a:pPr>
            <a:endParaRPr lang="en-US" altLang="zh-CN" smtClean="0"/>
          </a:p>
          <a:p>
            <a:pPr marL="0" indent="0">
              <a:buNone/>
            </a:pPr>
            <a:endParaRPr lang="en-US" altLang="zh-CN" smtClean="0"/>
          </a:p>
          <a:p>
            <a:pPr marL="0" indent="0">
              <a:buNone/>
            </a:pPr>
            <a:endParaRPr lang="zh-CN" altLang="en-US"/>
          </a:p>
        </p:txBody>
      </p:sp>
    </p:spTree>
    <p:extLst>
      <p:ext uri="{BB962C8B-B14F-4D97-AF65-F5344CB8AC3E}">
        <p14:creationId xmlns:p14="http://schemas.microsoft.com/office/powerpoint/2010/main" val="61291914"/>
      </p:ext>
    </p:ext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normAutofit fontScale="92500" lnSpcReduction="20000"/>
          </a:bodyPr>
          <a:lstStyle/>
          <a:p>
            <a:pPr marL="0" indent="0">
              <a:buNone/>
            </a:pPr>
            <a:endParaRPr lang="en-US" altLang="zh-CN" sz="1100" b="1" smtClean="0">
              <a:solidFill>
                <a:srgbClr val="FF0000"/>
              </a:solidFill>
            </a:endParaRPr>
          </a:p>
          <a:p>
            <a:pPr marL="0" indent="0">
              <a:buNone/>
            </a:pPr>
            <a:r>
              <a:rPr lang="zh-CN" altLang="en-US" b="1" smtClean="0">
                <a:solidFill>
                  <a:srgbClr val="FF0000"/>
                </a:solidFill>
              </a:rPr>
              <a:t>（</a:t>
            </a:r>
            <a:r>
              <a:rPr lang="en-US" altLang="zh-CN" b="1">
                <a:solidFill>
                  <a:srgbClr val="FF0000"/>
                </a:solidFill>
              </a:rPr>
              <a:t>3</a:t>
            </a:r>
            <a:r>
              <a:rPr lang="zh-CN" altLang="en-US" b="1">
                <a:solidFill>
                  <a:srgbClr val="FF0000"/>
                </a:solidFill>
              </a:rPr>
              <a:t>）突出的心理描写。</a:t>
            </a:r>
          </a:p>
          <a:p>
            <a:pPr marL="0" indent="0">
              <a:buNone/>
            </a:pPr>
            <a:r>
              <a:rPr lang="zh-CN" altLang="en-US" b="1" smtClean="0">
                <a:solidFill>
                  <a:srgbClr val="00B050"/>
                </a:solidFill>
              </a:rPr>
              <a:t>         列夫</a:t>
            </a:r>
            <a:r>
              <a:rPr lang="en-US" altLang="zh-CN" b="1">
                <a:solidFill>
                  <a:srgbClr val="00B050"/>
                </a:solidFill>
              </a:rPr>
              <a:t>·</a:t>
            </a:r>
            <a:r>
              <a:rPr lang="zh-CN" altLang="en-US" b="1">
                <a:solidFill>
                  <a:srgbClr val="00B050"/>
                </a:solidFill>
              </a:rPr>
              <a:t>托尔斯泰不仅仅是描写人的心理活动的结果，</a:t>
            </a:r>
            <a:r>
              <a:rPr lang="zh-CN" altLang="en-US" b="1" smtClean="0">
                <a:solidFill>
                  <a:srgbClr val="00B050"/>
                </a:solidFill>
              </a:rPr>
              <a:t>他更</a:t>
            </a:r>
            <a:r>
              <a:rPr lang="zh-CN" altLang="en-US" b="1">
                <a:solidFill>
                  <a:srgbClr val="00B050"/>
                </a:solidFill>
              </a:rPr>
              <a:t>关心过程本身，尤其是人的心理活动过程中那种细微的</a:t>
            </a:r>
            <a:r>
              <a:rPr lang="zh-CN" altLang="en-US" b="1" smtClean="0">
                <a:solidFill>
                  <a:srgbClr val="00B050"/>
                </a:solidFill>
              </a:rPr>
              <a:t>、难以</a:t>
            </a:r>
            <a:r>
              <a:rPr lang="zh-CN" altLang="en-US" b="1">
                <a:solidFill>
                  <a:srgbClr val="00B050"/>
                </a:solidFill>
              </a:rPr>
              <a:t>捉摸的改变。</a:t>
            </a:r>
            <a:r>
              <a:rPr lang="zh-CN" altLang="en-US"/>
              <a:t>如玛丝洛娃在监狱里以犯人的身份</a:t>
            </a:r>
            <a:r>
              <a:rPr lang="zh-CN" altLang="en-US" smtClean="0"/>
              <a:t>见到前来</a:t>
            </a:r>
            <a:r>
              <a:rPr lang="zh-CN" altLang="en-US"/>
              <a:t>探视她的贵族地主聂赫留朵夫时，列夫</a:t>
            </a:r>
            <a:r>
              <a:rPr lang="en-US" altLang="zh-CN"/>
              <a:t>·</a:t>
            </a:r>
            <a:r>
              <a:rPr lang="zh-CN" altLang="en-US"/>
              <a:t>托尔斯泰</a:t>
            </a:r>
            <a:r>
              <a:rPr lang="zh-CN" altLang="en-US" smtClean="0"/>
              <a:t>写道</a:t>
            </a:r>
            <a:r>
              <a:rPr lang="zh-CN" altLang="en-US"/>
              <a:t>：“玛丝洛娃怎么也没想到会看见他，特别是在此时此地</a:t>
            </a:r>
            <a:r>
              <a:rPr lang="zh-CN" altLang="en-US" smtClean="0"/>
              <a:t>。因此</a:t>
            </a:r>
            <a:r>
              <a:rPr lang="zh-CN" altLang="en-US"/>
              <a:t>最初一刹那，他的出现使她震惊，使她回想起她从不</a:t>
            </a:r>
            <a:r>
              <a:rPr lang="zh-CN" altLang="en-US" smtClean="0"/>
              <a:t>回想</a:t>
            </a:r>
            <a:r>
              <a:rPr lang="zh-CN" altLang="en-US"/>
              <a:t>的往事。”往下，就进入对往事的回忆。起初，她心头</a:t>
            </a:r>
            <a:r>
              <a:rPr lang="zh-CN" altLang="en-US" smtClean="0"/>
              <a:t>掠过一</a:t>
            </a:r>
            <a:r>
              <a:rPr lang="zh-CN" altLang="en-US"/>
              <a:t>丝美好的回忆，因为站在她面前的这个人曾经爱过她</a:t>
            </a:r>
            <a:r>
              <a:rPr lang="zh-CN" altLang="en-US" smtClean="0"/>
              <a:t>并且为</a:t>
            </a:r>
            <a:r>
              <a:rPr lang="zh-CN" altLang="en-US"/>
              <a:t>她所</a:t>
            </a:r>
            <a:r>
              <a:rPr lang="zh-CN" altLang="en-US" smtClean="0"/>
              <a:t>爱；接着</a:t>
            </a:r>
            <a:r>
              <a:rPr lang="zh-CN" altLang="en-US"/>
              <a:t>，她想起他的残忍，想起他带给她的痛苦和</a:t>
            </a:r>
            <a:r>
              <a:rPr lang="zh-CN" altLang="en-US" smtClean="0"/>
              <a:t>屈辱</a:t>
            </a:r>
            <a:r>
              <a:rPr lang="en-US" altLang="zh-CN"/>
              <a:t>……</a:t>
            </a:r>
            <a:r>
              <a:rPr lang="zh-CN" altLang="en-US"/>
              <a:t>她根据自己的生活经验，又想利用他一下。</a:t>
            </a:r>
            <a:r>
              <a:rPr lang="zh-CN" altLang="en-US" b="1"/>
              <a:t>这段</a:t>
            </a:r>
            <a:r>
              <a:rPr lang="zh-CN" altLang="en-US" b="1" smtClean="0"/>
              <a:t>心理描写</a:t>
            </a:r>
            <a:r>
              <a:rPr lang="zh-CN" altLang="en-US" b="1"/>
              <a:t>既为后来聂赫留朵夫应允为她请律师的情节埋下伏笔</a:t>
            </a:r>
            <a:r>
              <a:rPr lang="zh-CN" altLang="en-US" b="1" smtClean="0"/>
              <a:t>，又</a:t>
            </a:r>
            <a:r>
              <a:rPr lang="zh-CN" altLang="en-US" b="1"/>
              <a:t>有助于表现人与人之间的关系，反映社会生活的本质。</a:t>
            </a:r>
          </a:p>
          <a:p>
            <a:pPr marL="0" indent="0">
              <a:buNone/>
            </a:pPr>
            <a:endParaRPr lang="zh-CN" altLang="en-US"/>
          </a:p>
        </p:txBody>
      </p:sp>
      <p:pic>
        <p:nvPicPr>
          <p:cNvPr id="4" name="New picture" hidden="1"/>
          <p:cNvPicPr/>
          <p:nvPr/>
        </p:nvPicPr>
        <p:blipFill>
          <a:blip r:embed="rId2"/>
          <a:stretch>
            <a:fillRect/>
          </a:stretch>
        </p:blipFill>
        <p:spPr>
          <a:xfrm>
            <a:off x="10375900" y="11709400"/>
            <a:ext cx="266700" cy="406400"/>
          </a:xfrm>
          <a:prstGeom prst="cube">
            <a:avLst/>
          </a:prstGeom>
        </p:spPr>
      </p:pic>
      <p:pic>
        <p:nvPicPr>
          <p:cNvPr id="5" name="New picture"/>
          <p:cNvPicPr/>
          <p:nvPr/>
        </p:nvPicPr>
        <p:blipFill>
          <a:blip r:embed="rId3"/>
          <a:stretch>
            <a:fillRect/>
          </a:stretch>
        </p:blipFill>
        <p:spPr>
          <a:xfrm>
            <a:off x="12611100" y="10287000"/>
            <a:ext cx="355600" cy="254000"/>
          </a:xfrm>
          <a:prstGeom prst="cube">
            <a:avLst/>
          </a:prstGeom>
        </p:spPr>
      </p:pic>
    </p:spTree>
    <p:extLst>
      <p:ext uri="{BB962C8B-B14F-4D97-AF65-F5344CB8AC3E}">
        <p14:creationId xmlns:p14="http://schemas.microsoft.com/office/powerpoint/2010/main" val="61291914"/>
      </p:ext>
    </p:ext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normAutofit/>
          </a:bodyPr>
          <a:lstStyle/>
          <a:p>
            <a:pPr marL="0" indent="0">
              <a:buNone/>
            </a:pPr>
            <a:endParaRPr lang="en-US" altLang="zh-CN" smtClean="0"/>
          </a:p>
          <a:p>
            <a:pPr marL="0" indent="0">
              <a:buNone/>
            </a:pPr>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5614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New picture"/>
          <p:cNvPicPr/>
          <p:nvPr/>
        </p:nvPicPr>
        <p:blipFill>
          <a:blip r:embed="rId3"/>
          <a:stretch>
            <a:fillRect/>
          </a:stretch>
        </p:blipFill>
        <p:spPr>
          <a:xfrm>
            <a:off x="12369800" y="11099800"/>
            <a:ext cx="342900" cy="254000"/>
          </a:xfrm>
          <a:prstGeom prst="cube">
            <a:avLst/>
          </a:prstGeom>
        </p:spPr>
      </p:pic>
    </p:spTree>
    <p:extLst>
      <p:ext uri="{BB962C8B-B14F-4D97-AF65-F5344CB8AC3E}">
        <p14:creationId xmlns:p14="http://schemas.microsoft.com/office/powerpoint/2010/main" val="61291914"/>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 y="777709"/>
            <a:ext cx="4136477" cy="994172"/>
          </a:xfrm>
        </p:spPr>
        <p:txBody>
          <a:bodyPr>
            <a:normAutofit/>
          </a:bodyPr>
          <a:lstStyle/>
          <a:p>
            <a:r>
              <a:rPr kumimoji="1" lang="zh-CN" altLang="en-US" sz="4500">
                <a:solidFill>
                  <a:schemeClr val="accent5">
                    <a:lumMod val="75000"/>
                  </a:schemeClr>
                </a:solidFill>
                <a:latin typeface="STXingkai" charset="-122"/>
                <a:ea typeface="STXingkai" charset="-122"/>
                <a:cs typeface="STXingkai" charset="-122"/>
              </a:rPr>
              <a:t>考点一：人物</a:t>
            </a:r>
          </a:p>
        </p:txBody>
      </p:sp>
      <p:sp>
        <p:nvSpPr>
          <p:cNvPr id="4" name="矩形 3"/>
          <p:cNvSpPr/>
          <p:nvPr/>
        </p:nvSpPr>
        <p:spPr>
          <a:xfrm>
            <a:off x="155705" y="3467863"/>
            <a:ext cx="954107" cy="553998"/>
          </a:xfrm>
          <a:prstGeom prst="rect">
            <a:avLst/>
          </a:prstGeom>
        </p:spPr>
        <p:txBody>
          <a:bodyPr wrap="none">
            <a:spAutoFit/>
          </a:bodyPr>
          <a:lstStyle/>
          <a:p>
            <a:r>
              <a:rPr kumimoji="1" lang="zh-CN" altLang="en-US" sz="3000">
                <a:solidFill>
                  <a:schemeClr val="tx2">
                    <a:lumMod val="75000"/>
                  </a:schemeClr>
                </a:solidFill>
                <a:latin typeface="STXinwei" charset="-122"/>
                <a:ea typeface="STXinwei" charset="-122"/>
                <a:cs typeface="STXinwei" charset="-122"/>
              </a:rPr>
              <a:t>人物</a:t>
            </a:r>
            <a:endParaRPr lang="zh-CN" altLang="en-US" sz="3000">
              <a:solidFill>
                <a:schemeClr val="tx2">
                  <a:lumMod val="75000"/>
                </a:schemeClr>
              </a:solidFill>
              <a:latin typeface="STXinwei" charset="-122"/>
              <a:ea typeface="STXinwei" charset="-122"/>
              <a:cs typeface="STXinwei" charset="-122"/>
            </a:endParaRPr>
          </a:p>
        </p:txBody>
      </p:sp>
      <p:sp>
        <p:nvSpPr>
          <p:cNvPr id="5" name="左大括号 4"/>
          <p:cNvSpPr/>
          <p:nvPr/>
        </p:nvSpPr>
        <p:spPr>
          <a:xfrm>
            <a:off x="1099645" y="1934192"/>
            <a:ext cx="638504" cy="3569945"/>
          </a:xfrm>
          <a:prstGeom prst="leftBrace">
            <a:avLst/>
          </a:prstGeom>
          <a:ln w="28575">
            <a:solidFill>
              <a:schemeClr val="accent5">
                <a:lumMod val="75000"/>
              </a:schemeClr>
            </a:solidFill>
          </a:ln>
        </p:spPr>
        <p:style>
          <a:lnRef idx="3">
            <a:schemeClr val="dk1"/>
          </a:lnRef>
          <a:fillRef idx="0">
            <a:schemeClr val="dk1"/>
          </a:fillRef>
          <a:effectRef idx="2">
            <a:schemeClr val="dk1"/>
          </a:effectRef>
          <a:fontRef idx="minor">
            <a:schemeClr val="tx1"/>
          </a:fontRef>
        </p:style>
        <p:txBody>
          <a:bodyPr rtlCol="0" anchor="ctr"/>
          <a:lstStyle/>
          <a:p>
            <a:pPr algn="ctr"/>
            <a:endParaRPr kumimoji="1" lang="zh-CN" altLang="en-US" sz="1350">
              <a:solidFill>
                <a:schemeClr val="tx2">
                  <a:lumMod val="75000"/>
                </a:schemeClr>
              </a:solidFill>
            </a:endParaRPr>
          </a:p>
        </p:txBody>
      </p:sp>
      <p:sp>
        <p:nvSpPr>
          <p:cNvPr id="6" name="矩形 5"/>
          <p:cNvSpPr/>
          <p:nvPr/>
        </p:nvSpPr>
        <p:spPr>
          <a:xfrm>
            <a:off x="1385397" y="2002447"/>
            <a:ext cx="2175641" cy="1015663"/>
          </a:xfrm>
          <a:prstGeom prst="rect">
            <a:avLst/>
          </a:prstGeom>
        </p:spPr>
        <p:txBody>
          <a:bodyPr wrap="square">
            <a:spAutoFit/>
          </a:bodyPr>
          <a:lstStyle/>
          <a:p>
            <a:pPr marL="428625" indent="-428625">
              <a:buFont typeface="Wingdings" charset="2"/>
              <a:buChar char="ü"/>
            </a:pPr>
            <a:r>
              <a:rPr kumimoji="1" lang="zh-CN" altLang="en-US" sz="3000">
                <a:solidFill>
                  <a:schemeClr val="tx2">
                    <a:lumMod val="75000"/>
                  </a:schemeClr>
                </a:solidFill>
                <a:latin typeface="STXinwei" charset="-122"/>
                <a:ea typeface="STXinwei" charset="-122"/>
                <a:cs typeface="STXinwei" charset="-122"/>
              </a:rPr>
              <a:t>塑造人物的方法</a:t>
            </a:r>
            <a:endParaRPr lang="zh-CN" altLang="en-US" sz="3000">
              <a:solidFill>
                <a:schemeClr val="tx2">
                  <a:lumMod val="75000"/>
                </a:schemeClr>
              </a:solidFill>
              <a:latin typeface="STXinwei" charset="-122"/>
              <a:ea typeface="STXinwei" charset="-122"/>
              <a:cs typeface="STXinwei" charset="-122"/>
            </a:endParaRPr>
          </a:p>
        </p:txBody>
      </p:sp>
      <p:sp>
        <p:nvSpPr>
          <p:cNvPr id="7" name="矩形 6"/>
          <p:cNvSpPr/>
          <p:nvPr/>
        </p:nvSpPr>
        <p:spPr>
          <a:xfrm>
            <a:off x="1385396" y="4672107"/>
            <a:ext cx="2175641" cy="1015663"/>
          </a:xfrm>
          <a:prstGeom prst="rect">
            <a:avLst/>
          </a:prstGeom>
        </p:spPr>
        <p:txBody>
          <a:bodyPr wrap="square">
            <a:spAutoFit/>
          </a:bodyPr>
          <a:lstStyle/>
          <a:p>
            <a:pPr marL="428625" indent="-428625">
              <a:buFont typeface="Wingdings" charset="2"/>
              <a:buChar char="ü"/>
            </a:pPr>
            <a:r>
              <a:rPr kumimoji="1" lang="zh-CN" altLang="en-US" sz="3000">
                <a:solidFill>
                  <a:schemeClr val="tx2">
                    <a:lumMod val="75000"/>
                  </a:schemeClr>
                </a:solidFill>
                <a:latin typeface="STXinwei" charset="-122"/>
                <a:ea typeface="STXinwei" charset="-122"/>
                <a:cs typeface="STXinwei" charset="-122"/>
              </a:rPr>
              <a:t>塑造人物的作用</a:t>
            </a:r>
            <a:endParaRPr lang="zh-CN" altLang="en-US" sz="3000">
              <a:solidFill>
                <a:schemeClr val="tx2">
                  <a:lumMod val="75000"/>
                </a:schemeClr>
              </a:solidFill>
              <a:latin typeface="STXinwei" charset="-122"/>
              <a:ea typeface="STXinwei" charset="-122"/>
              <a:cs typeface="STXinwei" charset="-122"/>
            </a:endParaRPr>
          </a:p>
        </p:txBody>
      </p:sp>
      <p:sp>
        <p:nvSpPr>
          <p:cNvPr id="11" name="左中括号 10"/>
          <p:cNvSpPr/>
          <p:nvPr/>
        </p:nvSpPr>
        <p:spPr>
          <a:xfrm>
            <a:off x="3464473" y="1590347"/>
            <a:ext cx="366548" cy="1404680"/>
          </a:xfrm>
          <a:prstGeom prst="leftBracket">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1350">
              <a:solidFill>
                <a:schemeClr val="tx2">
                  <a:lumMod val="75000"/>
                </a:schemeClr>
              </a:solidFill>
            </a:endParaRPr>
          </a:p>
        </p:txBody>
      </p:sp>
      <p:sp>
        <p:nvSpPr>
          <p:cNvPr id="12" name="文本框 11"/>
          <p:cNvSpPr txBox="1"/>
          <p:nvPr/>
        </p:nvSpPr>
        <p:spPr>
          <a:xfrm>
            <a:off x="3576801" y="1530235"/>
            <a:ext cx="5433192" cy="830997"/>
          </a:xfrm>
          <a:prstGeom prst="rect">
            <a:avLst/>
          </a:prstGeom>
          <a:noFill/>
        </p:spPr>
        <p:txBody>
          <a:bodyPr wrap="square" rtlCol="0">
            <a:spAutoFit/>
          </a:bodyPr>
          <a:lstStyle/>
          <a:p>
            <a:pPr marL="342900" indent="-342900">
              <a:buFont typeface="Arial"/>
              <a:buChar char="•"/>
            </a:pPr>
            <a:r>
              <a:rPr kumimoji="1" lang="zh-CN" altLang="en-US" sz="2400">
                <a:solidFill>
                  <a:schemeClr val="tx2">
                    <a:lumMod val="75000"/>
                  </a:schemeClr>
                </a:solidFill>
                <a:latin typeface="STXinwei" charset="-122"/>
                <a:ea typeface="STXinwei" charset="-122"/>
                <a:cs typeface="STXinwei" charset="-122"/>
              </a:rPr>
              <a:t>直</a:t>
            </a:r>
            <a:r>
              <a:rPr kumimoji="1" lang="zh-CN" altLang="en-US" sz="2400">
                <a:solidFill>
                  <a:srgbClr val="CB4B3E"/>
                </a:solidFill>
                <a:latin typeface="STXinwei" charset="-122"/>
                <a:ea typeface="STXinwei" charset="-122"/>
                <a:cs typeface="STXinwei" charset="-122"/>
              </a:rPr>
              <a:t>接刻画</a:t>
            </a:r>
            <a:r>
              <a:rPr kumimoji="1" lang="zh-CN" altLang="en-US" sz="2400">
                <a:solidFill>
                  <a:schemeClr val="tx2">
                    <a:lumMod val="75000"/>
                  </a:schemeClr>
                </a:solidFill>
                <a:latin typeface="STXinwei" charset="-122"/>
                <a:ea typeface="STXinwei" charset="-122"/>
                <a:cs typeface="STXinwei" charset="-122"/>
              </a:rPr>
              <a:t>→通过</a:t>
            </a:r>
            <a:r>
              <a:rPr kumimoji="1" lang="zh-CN" altLang="en-US" sz="2400">
                <a:solidFill>
                  <a:srgbClr val="CB4B3E"/>
                </a:solidFill>
                <a:latin typeface="STXinwei" charset="-122"/>
                <a:ea typeface="STXinwei" charset="-122"/>
                <a:cs typeface="STXinwei" charset="-122"/>
              </a:rPr>
              <a:t>外貌、心理、动作、语言、细节描写</a:t>
            </a:r>
            <a:r>
              <a:rPr kumimoji="1" lang="zh-CN" altLang="en-US" sz="2400">
                <a:solidFill>
                  <a:schemeClr val="tx2">
                    <a:lumMod val="75000"/>
                  </a:schemeClr>
                </a:solidFill>
                <a:latin typeface="STXinwei" charset="-122"/>
                <a:ea typeface="STXinwei" charset="-122"/>
                <a:cs typeface="STXinwei" charset="-122"/>
              </a:rPr>
              <a:t>表现人物特征</a:t>
            </a:r>
          </a:p>
        </p:txBody>
      </p:sp>
      <p:sp>
        <p:nvSpPr>
          <p:cNvPr id="13" name="文本框 12"/>
          <p:cNvSpPr txBox="1"/>
          <p:nvPr/>
        </p:nvSpPr>
        <p:spPr>
          <a:xfrm>
            <a:off x="3604392" y="2441721"/>
            <a:ext cx="5539608" cy="830997"/>
          </a:xfrm>
          <a:prstGeom prst="rect">
            <a:avLst/>
          </a:prstGeom>
          <a:noFill/>
        </p:spPr>
        <p:txBody>
          <a:bodyPr wrap="square" rtlCol="0">
            <a:spAutoFit/>
          </a:bodyPr>
          <a:lstStyle/>
          <a:p>
            <a:pPr marL="342900" indent="-342900">
              <a:buFont typeface="Arial"/>
              <a:buChar char="•"/>
            </a:pPr>
            <a:r>
              <a:rPr kumimoji="1" lang="zh-CN" altLang="en-US" sz="2400">
                <a:solidFill>
                  <a:schemeClr val="tx2">
                    <a:lumMod val="75000"/>
                  </a:schemeClr>
                </a:solidFill>
                <a:latin typeface="STXinwei" charset="-122"/>
                <a:ea typeface="STXinwei" charset="-122"/>
                <a:cs typeface="STXinwei" charset="-122"/>
              </a:rPr>
              <a:t>间</a:t>
            </a:r>
            <a:r>
              <a:rPr kumimoji="1" lang="zh-CN" altLang="en-US" sz="2400">
                <a:solidFill>
                  <a:srgbClr val="CB4B3E"/>
                </a:solidFill>
                <a:latin typeface="STXinwei" charset="-122"/>
                <a:ea typeface="STXinwei" charset="-122"/>
                <a:cs typeface="STXinwei" charset="-122"/>
              </a:rPr>
              <a:t>接刻画</a:t>
            </a:r>
            <a:r>
              <a:rPr kumimoji="1" lang="zh-CN" altLang="en-US" sz="2400">
                <a:solidFill>
                  <a:schemeClr val="tx2">
                    <a:lumMod val="75000"/>
                  </a:schemeClr>
                </a:solidFill>
                <a:latin typeface="STXinwei" charset="-122"/>
                <a:ea typeface="STXinwei" charset="-122"/>
                <a:cs typeface="STXinwei" charset="-122"/>
              </a:rPr>
              <a:t>→通过</a:t>
            </a:r>
            <a:r>
              <a:rPr kumimoji="1" lang="zh-CN" altLang="en-US" sz="2400">
                <a:solidFill>
                  <a:srgbClr val="CB4B3E"/>
                </a:solidFill>
                <a:latin typeface="STXinwei" charset="-122"/>
                <a:ea typeface="STXinwei" charset="-122"/>
                <a:cs typeface="STXinwei" charset="-122"/>
              </a:rPr>
              <a:t>环境描写</a:t>
            </a:r>
            <a:r>
              <a:rPr kumimoji="1" lang="zh-CN" altLang="en-US" sz="2400">
                <a:solidFill>
                  <a:schemeClr val="tx2">
                    <a:lumMod val="75000"/>
                  </a:schemeClr>
                </a:solidFill>
                <a:latin typeface="STXinwei" charset="-122"/>
                <a:ea typeface="STXinwei" charset="-122"/>
                <a:cs typeface="STXinwei" charset="-122"/>
              </a:rPr>
              <a:t>或</a:t>
            </a:r>
            <a:r>
              <a:rPr kumimoji="1" lang="zh-CN" altLang="en-US" sz="2400">
                <a:solidFill>
                  <a:srgbClr val="CB4B3E"/>
                </a:solidFill>
                <a:latin typeface="STXinwei" charset="-122"/>
                <a:ea typeface="STXinwei" charset="-122"/>
                <a:cs typeface="STXinwei" charset="-122"/>
              </a:rPr>
              <a:t>他人言行</a:t>
            </a:r>
            <a:r>
              <a:rPr kumimoji="1" lang="zh-CN" altLang="en-US" sz="2400">
                <a:solidFill>
                  <a:schemeClr val="tx2">
                    <a:lumMod val="75000"/>
                  </a:schemeClr>
                </a:solidFill>
                <a:latin typeface="STXinwei" charset="-122"/>
                <a:ea typeface="STXinwei" charset="-122"/>
                <a:cs typeface="STXinwei" charset="-122"/>
              </a:rPr>
              <a:t>表现人物特征</a:t>
            </a:r>
          </a:p>
        </p:txBody>
      </p:sp>
      <p:sp>
        <p:nvSpPr>
          <p:cNvPr id="14" name="左中括号 13"/>
          <p:cNvSpPr/>
          <p:nvPr/>
        </p:nvSpPr>
        <p:spPr>
          <a:xfrm>
            <a:off x="3501917" y="4231265"/>
            <a:ext cx="366548" cy="1675927"/>
          </a:xfrm>
          <a:prstGeom prst="leftBracket">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1350">
              <a:solidFill>
                <a:schemeClr val="tx2">
                  <a:lumMod val="75000"/>
                </a:schemeClr>
              </a:solidFill>
            </a:endParaRPr>
          </a:p>
        </p:txBody>
      </p:sp>
      <p:sp>
        <p:nvSpPr>
          <p:cNvPr id="15" name="文本框 14"/>
          <p:cNvSpPr txBox="1"/>
          <p:nvPr/>
        </p:nvSpPr>
        <p:spPr>
          <a:xfrm>
            <a:off x="3831022" y="4331634"/>
            <a:ext cx="4483319" cy="461665"/>
          </a:xfrm>
          <a:prstGeom prst="rect">
            <a:avLst/>
          </a:prstGeom>
          <a:noFill/>
        </p:spPr>
        <p:txBody>
          <a:bodyPr wrap="square" rtlCol="0">
            <a:spAutoFit/>
          </a:bodyPr>
          <a:lstStyle/>
          <a:p>
            <a:pPr marL="342900" indent="-342900">
              <a:buFont typeface="Arial"/>
              <a:buChar char="•"/>
            </a:pPr>
            <a:r>
              <a:rPr kumimoji="1" lang="zh-CN" altLang="en-US" sz="2400">
                <a:solidFill>
                  <a:schemeClr val="tx2">
                    <a:lumMod val="75000"/>
                  </a:schemeClr>
                </a:solidFill>
                <a:latin typeface="STXinwei" charset="-122"/>
                <a:ea typeface="STXinwei" charset="-122"/>
                <a:cs typeface="STXinwei" charset="-122"/>
              </a:rPr>
              <a:t>表现某种</a:t>
            </a:r>
            <a:r>
              <a:rPr kumimoji="1" lang="zh-CN" altLang="en-US" sz="2400">
                <a:solidFill>
                  <a:srgbClr val="CB4B3E"/>
                </a:solidFill>
                <a:latin typeface="STXinwei" charset="-122"/>
                <a:ea typeface="STXinwei" charset="-122"/>
                <a:cs typeface="STXinwei" charset="-122"/>
              </a:rPr>
              <a:t>价值观</a:t>
            </a:r>
            <a:r>
              <a:rPr kumimoji="1" lang="zh-CN" altLang="en-US" sz="2400">
                <a:solidFill>
                  <a:schemeClr val="tx2">
                    <a:lumMod val="75000"/>
                  </a:schemeClr>
                </a:solidFill>
                <a:latin typeface="STXinwei" charset="-122"/>
                <a:ea typeface="STXinwei" charset="-122"/>
                <a:cs typeface="STXinwei" charset="-122"/>
              </a:rPr>
              <a:t>或行为</a:t>
            </a:r>
            <a:r>
              <a:rPr kumimoji="1" lang="zh-CN" altLang="en-US" sz="2400">
                <a:solidFill>
                  <a:srgbClr val="CB4B3E"/>
                </a:solidFill>
                <a:latin typeface="STXinwei" charset="-122"/>
                <a:ea typeface="STXinwei" charset="-122"/>
                <a:cs typeface="STXinwei" charset="-122"/>
              </a:rPr>
              <a:t>品质</a:t>
            </a:r>
          </a:p>
        </p:txBody>
      </p:sp>
      <p:sp>
        <p:nvSpPr>
          <p:cNvPr id="16" name="文本框 15"/>
          <p:cNvSpPr txBox="1"/>
          <p:nvPr/>
        </p:nvSpPr>
        <p:spPr>
          <a:xfrm>
            <a:off x="3831022" y="5275606"/>
            <a:ext cx="4351283" cy="830997"/>
          </a:xfrm>
          <a:prstGeom prst="rect">
            <a:avLst/>
          </a:prstGeom>
          <a:noFill/>
        </p:spPr>
        <p:txBody>
          <a:bodyPr wrap="square" rtlCol="0">
            <a:spAutoFit/>
          </a:bodyPr>
          <a:lstStyle/>
          <a:p>
            <a:pPr marL="342900" indent="-342900">
              <a:buFont typeface="Arial"/>
              <a:buChar char="•"/>
            </a:pPr>
            <a:r>
              <a:rPr kumimoji="1" lang="zh-CN" altLang="en-US" sz="2400">
                <a:solidFill>
                  <a:schemeClr val="tx2">
                    <a:lumMod val="75000"/>
                  </a:schemeClr>
                </a:solidFill>
                <a:latin typeface="STXinwei" charset="-122"/>
                <a:ea typeface="STXinwei" charset="-122"/>
                <a:cs typeface="STXinwei" charset="-122"/>
              </a:rPr>
              <a:t>通过人物命运发展反映某种</a:t>
            </a:r>
            <a:r>
              <a:rPr kumimoji="1" lang="zh-CN" altLang="en-US" sz="2400">
                <a:solidFill>
                  <a:srgbClr val="CB4B3E"/>
                </a:solidFill>
                <a:latin typeface="STXinwei" charset="-122"/>
                <a:ea typeface="STXinwei" charset="-122"/>
                <a:cs typeface="STXinwei" charset="-122"/>
              </a:rPr>
              <a:t>社会现状</a:t>
            </a:r>
          </a:p>
        </p:txBody>
      </p:sp>
      <p:sp>
        <p:nvSpPr>
          <p:cNvPr id="17" name="文本框 16"/>
          <p:cNvSpPr txBox="1"/>
          <p:nvPr/>
        </p:nvSpPr>
        <p:spPr>
          <a:xfrm>
            <a:off x="3831022" y="4837025"/>
            <a:ext cx="4804541" cy="461665"/>
          </a:xfrm>
          <a:prstGeom prst="rect">
            <a:avLst/>
          </a:prstGeom>
          <a:noFill/>
        </p:spPr>
        <p:txBody>
          <a:bodyPr wrap="square" rtlCol="0">
            <a:spAutoFit/>
          </a:bodyPr>
          <a:lstStyle/>
          <a:p>
            <a:pPr marL="342900" indent="-342900">
              <a:buFont typeface="Arial"/>
              <a:buChar char="•"/>
            </a:pPr>
            <a:r>
              <a:rPr kumimoji="1" lang="zh-CN" altLang="en-US" sz="2400">
                <a:solidFill>
                  <a:schemeClr val="tx2">
                    <a:lumMod val="75000"/>
                  </a:schemeClr>
                </a:solidFill>
                <a:latin typeface="STXinwei" charset="-122"/>
                <a:ea typeface="STXinwei" charset="-122"/>
                <a:cs typeface="STXinwei" charset="-122"/>
              </a:rPr>
              <a:t>表达某种</a:t>
            </a:r>
            <a:r>
              <a:rPr kumimoji="1" lang="zh-CN" altLang="en-US" sz="2400">
                <a:solidFill>
                  <a:srgbClr val="CB4B3E"/>
                </a:solidFill>
                <a:latin typeface="STXinwei" charset="-122"/>
                <a:ea typeface="STXinwei" charset="-122"/>
                <a:cs typeface="STXinwei" charset="-122"/>
              </a:rPr>
              <a:t>主张</a:t>
            </a:r>
            <a:r>
              <a:rPr kumimoji="1" lang="zh-CN" altLang="en-US" sz="2400">
                <a:solidFill>
                  <a:schemeClr val="tx2">
                    <a:lumMod val="75000"/>
                  </a:schemeClr>
                </a:solidFill>
                <a:latin typeface="STXinwei" charset="-122"/>
                <a:ea typeface="STXinwei" charset="-122"/>
                <a:cs typeface="STXinwei" charset="-122"/>
              </a:rPr>
              <a:t>或</a:t>
            </a:r>
            <a:r>
              <a:rPr kumimoji="1" lang="zh-CN" altLang="en-US" sz="2400">
                <a:solidFill>
                  <a:srgbClr val="CB4B3E"/>
                </a:solidFill>
                <a:latin typeface="STXinwei" charset="-122"/>
                <a:ea typeface="STXinwei" charset="-122"/>
                <a:cs typeface="STXinwei" charset="-122"/>
              </a:rPr>
              <a:t>寄托某种感情</a:t>
            </a:r>
          </a:p>
        </p:txBody>
      </p:sp>
      <p:grpSp>
        <p:nvGrpSpPr>
          <p:cNvPr id="24" name="组 23"/>
          <p:cNvGrpSpPr/>
          <p:nvPr/>
        </p:nvGrpSpPr>
        <p:grpSpPr>
          <a:xfrm>
            <a:off x="1927336" y="3210954"/>
            <a:ext cx="6387005" cy="1036709"/>
            <a:chOff x="2585545" y="3189845"/>
            <a:chExt cx="8516007" cy="1382279"/>
          </a:xfrm>
        </p:grpSpPr>
        <p:sp>
          <p:nvSpPr>
            <p:cNvPr id="18" name="可选流程 17"/>
            <p:cNvSpPr/>
            <p:nvPr/>
          </p:nvSpPr>
          <p:spPr>
            <a:xfrm>
              <a:off x="2585545" y="3189845"/>
              <a:ext cx="8500242" cy="1256031"/>
            </a:xfrm>
            <a:prstGeom prst="flowChartAlternateProcess">
              <a:avLst/>
            </a:prstGeom>
            <a:solidFill>
              <a:srgbClr val="F3C8CE">
                <a:alpha val="60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sp>
          <p:nvSpPr>
            <p:cNvPr id="19" name="文本框 18"/>
            <p:cNvSpPr txBox="1"/>
            <p:nvPr/>
          </p:nvSpPr>
          <p:spPr>
            <a:xfrm>
              <a:off x="2585545" y="3341017"/>
              <a:ext cx="8516007" cy="1231107"/>
            </a:xfrm>
            <a:prstGeom prst="rect">
              <a:avLst/>
            </a:prstGeom>
            <a:noFill/>
          </p:spPr>
          <p:txBody>
            <a:bodyPr wrap="square" rtlCol="0">
              <a:spAutoFit/>
            </a:bodyPr>
            <a:lstStyle/>
            <a:p>
              <a:r>
                <a:rPr kumimoji="1" lang="zh-CN" altLang="en-US" b="1">
                  <a:solidFill>
                    <a:schemeClr val="accent6">
                      <a:lumMod val="50000"/>
                    </a:schemeClr>
                  </a:solidFill>
                  <a:latin typeface="STKaiti" charset="-122"/>
                  <a:ea typeface="STKaiti" charset="-122"/>
                  <a:cs typeface="STKaiti" charset="-122"/>
                </a:rPr>
                <a:t>答题思路：通过对人物的</a:t>
              </a:r>
              <a:r>
                <a:rPr kumimoji="1" lang="en-US" altLang="zh-CN" b="1">
                  <a:solidFill>
                    <a:schemeClr val="accent6">
                      <a:lumMod val="50000"/>
                    </a:schemeClr>
                  </a:solidFill>
                  <a:latin typeface="STKaiti" charset="-122"/>
                  <a:ea typeface="STKaiti" charset="-122"/>
                  <a:cs typeface="STKaiti" charset="-122"/>
                </a:rPr>
                <a:t>××</a:t>
              </a:r>
              <a:r>
                <a:rPr kumimoji="1" lang="zh-CN" altLang="en-US" b="1">
                  <a:solidFill>
                    <a:schemeClr val="accent6">
                      <a:lumMod val="50000"/>
                    </a:schemeClr>
                  </a:solidFill>
                  <a:latin typeface="STKaiti" charset="-122"/>
                  <a:ea typeface="STKaiti" charset="-122"/>
                  <a:cs typeface="STKaiti" charset="-122"/>
                </a:rPr>
                <a:t>（  ）描写，刻画了一个</a:t>
              </a:r>
              <a:r>
                <a:rPr kumimoji="1" lang="en-US" altLang="zh-CN" b="1">
                  <a:solidFill>
                    <a:schemeClr val="accent6">
                      <a:lumMod val="50000"/>
                    </a:schemeClr>
                  </a:solidFill>
                  <a:latin typeface="STKaiti" charset="-122"/>
                  <a:ea typeface="STKaiti" charset="-122"/>
                  <a:cs typeface="STKaiti" charset="-122"/>
                </a:rPr>
                <a:t>××</a:t>
              </a:r>
              <a:r>
                <a:rPr kumimoji="1" lang="zh-CN" altLang="en-US" b="1">
                  <a:solidFill>
                    <a:schemeClr val="accent6">
                      <a:lumMod val="50000"/>
                    </a:schemeClr>
                  </a:solidFill>
                  <a:latin typeface="STKaiti" charset="-122"/>
                  <a:ea typeface="STKaiti" charset="-122"/>
                  <a:cs typeface="STKaiti" charset="-122"/>
                </a:rPr>
                <a:t>的人物形象，表现了其</a:t>
              </a:r>
              <a:r>
                <a:rPr kumimoji="1" lang="en-US" altLang="zh-CN" b="1">
                  <a:solidFill>
                    <a:schemeClr val="accent6">
                      <a:lumMod val="50000"/>
                    </a:schemeClr>
                  </a:solidFill>
                  <a:latin typeface="STKaiti" charset="-122"/>
                  <a:ea typeface="STKaiti" charset="-122"/>
                  <a:cs typeface="STKaiti" charset="-122"/>
                </a:rPr>
                <a:t>××</a:t>
              </a:r>
              <a:r>
                <a:rPr kumimoji="1" lang="zh-CN" altLang="en-US" b="1">
                  <a:solidFill>
                    <a:schemeClr val="accent6">
                      <a:lumMod val="50000"/>
                    </a:schemeClr>
                  </a:solidFill>
                  <a:latin typeface="STKaiti" charset="-122"/>
                  <a:ea typeface="STKaiti" charset="-122"/>
                  <a:cs typeface="STKaiti" charset="-122"/>
                </a:rPr>
                <a:t>的性格特征，揭示了</a:t>
              </a:r>
              <a:r>
                <a:rPr kumimoji="1" lang="en-US" altLang="zh-CN" b="1">
                  <a:solidFill>
                    <a:schemeClr val="accent6">
                      <a:lumMod val="50000"/>
                    </a:schemeClr>
                  </a:solidFill>
                  <a:latin typeface="STKaiti" charset="-122"/>
                  <a:ea typeface="STKaiti" charset="-122"/>
                  <a:cs typeface="STKaiti" charset="-122"/>
                </a:rPr>
                <a:t>××</a:t>
              </a:r>
              <a:r>
                <a:rPr kumimoji="1" lang="zh-CN" altLang="en-US" b="1">
                  <a:solidFill>
                    <a:schemeClr val="accent6">
                      <a:lumMod val="50000"/>
                    </a:schemeClr>
                  </a:solidFill>
                  <a:latin typeface="STKaiti" charset="-122"/>
                  <a:ea typeface="STKaiti" charset="-122"/>
                  <a:cs typeface="STKaiti" charset="-122"/>
                </a:rPr>
                <a:t>（ ）的主题</a:t>
              </a:r>
            </a:p>
          </p:txBody>
        </p:sp>
        <p:sp>
          <p:nvSpPr>
            <p:cNvPr id="21" name="上箭头 20"/>
            <p:cNvSpPr/>
            <p:nvPr/>
          </p:nvSpPr>
          <p:spPr>
            <a:xfrm>
              <a:off x="6889532" y="3423369"/>
              <a:ext cx="182339" cy="317701"/>
            </a:xfrm>
            <a:prstGeom prst="up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sp>
          <p:nvSpPr>
            <p:cNvPr id="23" name="下箭头 22"/>
            <p:cNvSpPr/>
            <p:nvPr/>
          </p:nvSpPr>
          <p:spPr>
            <a:xfrm>
              <a:off x="9760169" y="3801536"/>
              <a:ext cx="126125" cy="326428"/>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p>
          </p:txBody>
        </p:sp>
      </p:grpSp>
    </p:spTree>
    <p:extLst>
      <p:ext uri="{BB962C8B-B14F-4D97-AF65-F5344CB8AC3E}">
        <p14:creationId xmlns:p14="http://schemas.microsoft.com/office/powerpoint/2010/main" val="4401910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0"/>
            <a:ext cx="8579296" cy="6858000"/>
          </a:xfrm>
        </p:spPr>
        <p:txBody>
          <a:bodyPr>
            <a:normAutofit fontScale="77500" lnSpcReduction="20000"/>
          </a:bodyPr>
          <a:lstStyle/>
          <a:p>
            <a:pPr marL="0" indent="0">
              <a:buNone/>
            </a:pPr>
            <a:endParaRPr lang="en-US" altLang="zh-CN" sz="2300" smtClean="0">
              <a:latin typeface="+mn-ea"/>
            </a:endParaRPr>
          </a:p>
          <a:p>
            <a:pPr marL="0" indent="0">
              <a:buNone/>
            </a:pPr>
            <a:r>
              <a:rPr lang="zh-CN" altLang="en-US" sz="3600" b="1" smtClean="0">
                <a:solidFill>
                  <a:srgbClr val="0070C0"/>
                </a:solidFill>
                <a:latin typeface="+mn-ea"/>
              </a:rPr>
              <a:t>作者简介</a:t>
            </a:r>
            <a:endParaRPr lang="en-US" altLang="zh-CN" sz="3600" b="1" smtClean="0">
              <a:solidFill>
                <a:srgbClr val="0070C0"/>
              </a:solidFill>
              <a:latin typeface="+mn-ea"/>
            </a:endParaRPr>
          </a:p>
          <a:p>
            <a:pPr marL="0" indent="0">
              <a:buNone/>
            </a:pPr>
            <a:r>
              <a:rPr lang="zh-CN" altLang="en-US" sz="3100" smtClean="0">
                <a:latin typeface="+mn-ea"/>
              </a:rPr>
              <a:t>     </a:t>
            </a:r>
            <a:r>
              <a:rPr lang="zh-CN" altLang="en-US" sz="3100" b="1" spc="200" smtClean="0">
                <a:ln w="3175">
                  <a:noFill/>
                  <a:prstDash val="dash"/>
                </a:ln>
                <a:latin typeface="+mn-ea"/>
                <a:cs typeface="微软雅黑" panose="020b0503020204020204" charset="-122"/>
              </a:rPr>
              <a:t>列</a:t>
            </a:r>
            <a:r>
              <a:rPr lang="zh-CN" altLang="en-US" sz="3100" b="1" spc="200">
                <a:ln w="3175">
                  <a:noFill/>
                  <a:prstDash val="dash"/>
                </a:ln>
                <a:latin typeface="+mn-ea"/>
                <a:cs typeface="微软雅黑" panose="020b0503020204020204" charset="-122"/>
              </a:rPr>
              <a:t>夫</a:t>
            </a:r>
            <a:r>
              <a:rPr lang="en-US" altLang="zh-CN" sz="3100" b="1" spc="200">
                <a:ln w="3175">
                  <a:noFill/>
                  <a:prstDash val="dash"/>
                </a:ln>
                <a:latin typeface="+mn-ea"/>
                <a:cs typeface="微软雅黑" panose="020b0503020204020204" charset="-122"/>
              </a:rPr>
              <a:t>·</a:t>
            </a:r>
            <a:r>
              <a:rPr lang="zh-CN" altLang="en-US" sz="3100" b="1" spc="200">
                <a:ln w="3175">
                  <a:noFill/>
                  <a:prstDash val="dash"/>
                </a:ln>
                <a:latin typeface="+mn-ea"/>
                <a:cs typeface="微软雅黑" panose="020b0503020204020204" charset="-122"/>
              </a:rPr>
              <a:t>托尔斯泰（</a:t>
            </a:r>
            <a:r>
              <a:rPr lang="en-US" altLang="zh-CN" sz="3100" b="1" spc="200">
                <a:ln w="3175">
                  <a:noFill/>
                  <a:prstDash val="dash"/>
                </a:ln>
                <a:latin typeface="+mn-ea"/>
                <a:cs typeface="微软雅黑" panose="020b0503020204020204" charset="-122"/>
              </a:rPr>
              <a:t>1828——1910</a:t>
            </a:r>
            <a:r>
              <a:rPr lang="zh-CN" altLang="en-US" sz="3100" b="1" spc="200">
                <a:ln w="3175">
                  <a:noFill/>
                  <a:prstDash val="dash"/>
                </a:ln>
                <a:latin typeface="+mn-ea"/>
                <a:cs typeface="微软雅黑" panose="020b0503020204020204" charset="-122"/>
              </a:rPr>
              <a:t>），生于贵族家庭，</a:t>
            </a:r>
            <a:r>
              <a:rPr lang="en-US" altLang="zh-CN" sz="3100" b="1" spc="200">
                <a:ln w="3175">
                  <a:noFill/>
                  <a:prstDash val="dash"/>
                </a:ln>
                <a:solidFill>
                  <a:srgbClr val="C00000"/>
                </a:solidFill>
                <a:latin typeface="+mn-ea"/>
                <a:cs typeface="微软雅黑" panose="020b0503020204020204" charset="-122"/>
              </a:rPr>
              <a:t>19</a:t>
            </a:r>
            <a:r>
              <a:rPr lang="zh-CN" altLang="en-US" sz="3100" b="1" spc="200">
                <a:ln w="3175">
                  <a:noFill/>
                  <a:prstDash val="dash"/>
                </a:ln>
                <a:solidFill>
                  <a:srgbClr val="C00000"/>
                </a:solidFill>
                <a:latin typeface="+mn-ea"/>
                <a:cs typeface="微软雅黑" panose="020b0503020204020204" charset="-122"/>
              </a:rPr>
              <a:t>世纪中期俄国批判现实主义</a:t>
            </a:r>
            <a:r>
              <a:rPr lang="zh-CN" altLang="en-US" sz="3100" b="1" spc="200">
                <a:ln w="3175">
                  <a:noFill/>
                  <a:prstDash val="dash"/>
                </a:ln>
                <a:latin typeface="+mn-ea"/>
                <a:cs typeface="微软雅黑" panose="020b0503020204020204" charset="-122"/>
              </a:rPr>
              <a:t>作家、思想家、哲学家。</a:t>
            </a:r>
            <a:r>
              <a:rPr lang="en-US" altLang="zh-CN" sz="3100" b="1" spc="200">
                <a:ln w="3175">
                  <a:noFill/>
                  <a:prstDash val="dash"/>
                </a:ln>
                <a:latin typeface="+mn-ea"/>
                <a:cs typeface="微软雅黑" panose="020b0503020204020204" charset="-122"/>
              </a:rPr>
              <a:t>1847</a:t>
            </a:r>
            <a:r>
              <a:rPr lang="zh-CN" altLang="en-US" sz="3100" b="1" spc="200">
                <a:ln w="3175">
                  <a:noFill/>
                  <a:prstDash val="dash"/>
                </a:ln>
                <a:latin typeface="+mn-ea"/>
                <a:cs typeface="微软雅黑" panose="020b0503020204020204" charset="-122"/>
              </a:rPr>
              <a:t>年退学后，回故乡在自己领地上作农奴制度改革的尝试，</a:t>
            </a:r>
            <a:r>
              <a:rPr lang="en-US" altLang="zh-CN" sz="3100" b="1" spc="200">
                <a:ln w="3175">
                  <a:noFill/>
                  <a:prstDash val="dash"/>
                </a:ln>
                <a:latin typeface="+mn-ea"/>
                <a:cs typeface="微软雅黑" panose="020b0503020204020204" charset="-122"/>
              </a:rPr>
              <a:t>1851——1854</a:t>
            </a:r>
            <a:r>
              <a:rPr lang="zh-CN" altLang="en-US" sz="3100" b="1" spc="200">
                <a:ln w="3175">
                  <a:noFill/>
                  <a:prstDash val="dash"/>
                </a:ln>
                <a:latin typeface="+mn-ea"/>
                <a:cs typeface="微软雅黑" panose="020b0503020204020204" charset="-122"/>
              </a:rPr>
              <a:t>年在高加索军队中服役并开始写作，</a:t>
            </a:r>
            <a:r>
              <a:rPr lang="en-US" altLang="zh-CN" sz="3100" b="1" spc="200">
                <a:ln w="3175">
                  <a:noFill/>
                  <a:prstDash val="dash"/>
                </a:ln>
                <a:latin typeface="+mn-ea"/>
                <a:cs typeface="微软雅黑" panose="020b0503020204020204" charset="-122"/>
              </a:rPr>
              <a:t>1854——1855</a:t>
            </a:r>
            <a:r>
              <a:rPr lang="zh-CN" altLang="en-US" sz="3100" b="1" spc="200">
                <a:ln w="3175">
                  <a:noFill/>
                  <a:prstDash val="dash"/>
                </a:ln>
                <a:latin typeface="+mn-ea"/>
                <a:cs typeface="微软雅黑" panose="020b0503020204020204" charset="-122"/>
              </a:rPr>
              <a:t>年参加克里米亚战争，</a:t>
            </a:r>
            <a:r>
              <a:rPr lang="en-US" altLang="zh-CN" sz="3100" b="1" spc="200">
                <a:ln w="3175">
                  <a:noFill/>
                  <a:prstDash val="dash"/>
                </a:ln>
                <a:latin typeface="+mn-ea"/>
                <a:cs typeface="微软雅黑" panose="020b0503020204020204" charset="-122"/>
              </a:rPr>
              <a:t>1855</a:t>
            </a:r>
            <a:r>
              <a:rPr lang="zh-CN" altLang="en-US" sz="3100" b="1" spc="200">
                <a:ln w="3175">
                  <a:noFill/>
                  <a:prstDash val="dash"/>
                </a:ln>
                <a:latin typeface="+mn-ea"/>
                <a:cs typeface="微软雅黑" panose="020b0503020204020204" charset="-122"/>
              </a:rPr>
              <a:t>年</a:t>
            </a:r>
            <a:r>
              <a:rPr lang="en-US" altLang="zh-CN" sz="3100" b="1" spc="200">
                <a:ln w="3175">
                  <a:noFill/>
                  <a:prstDash val="dash"/>
                </a:ln>
                <a:latin typeface="+mn-ea"/>
                <a:cs typeface="微软雅黑" panose="020b0503020204020204" charset="-122"/>
              </a:rPr>
              <a:t>11</a:t>
            </a:r>
            <a:r>
              <a:rPr lang="zh-CN" altLang="en-US" sz="3100" b="1" spc="200">
                <a:ln w="3175">
                  <a:noFill/>
                  <a:prstDash val="dash"/>
                </a:ln>
                <a:latin typeface="+mn-ea"/>
                <a:cs typeface="微软雅黑" panose="020b0503020204020204" charset="-122"/>
              </a:rPr>
              <a:t>月到彼得堡进入文学界，创作了诸多文学巨作，</a:t>
            </a:r>
            <a:r>
              <a:rPr lang="en-US" altLang="zh-CN" sz="3100" b="1" spc="200">
                <a:ln w="3175">
                  <a:noFill/>
                  <a:prstDash val="dash"/>
                </a:ln>
                <a:latin typeface="+mn-ea"/>
                <a:cs typeface="微软雅黑" panose="020b0503020204020204" charset="-122"/>
              </a:rPr>
              <a:t>1910</a:t>
            </a:r>
            <a:r>
              <a:rPr lang="zh-CN" altLang="en-US" sz="3100" b="1" spc="200">
                <a:ln w="3175">
                  <a:noFill/>
                  <a:prstDash val="dash"/>
                </a:ln>
                <a:latin typeface="+mn-ea"/>
                <a:cs typeface="微软雅黑" panose="020b0503020204020204" charset="-122"/>
              </a:rPr>
              <a:t>年</a:t>
            </a:r>
            <a:r>
              <a:rPr lang="en-US" altLang="zh-CN" sz="3100" b="1" spc="200">
                <a:ln w="3175">
                  <a:noFill/>
                  <a:prstDash val="dash"/>
                </a:ln>
                <a:latin typeface="+mn-ea"/>
                <a:cs typeface="微软雅黑" panose="020b0503020204020204" charset="-122"/>
              </a:rPr>
              <a:t>11</a:t>
            </a:r>
            <a:r>
              <a:rPr lang="zh-CN" altLang="en-US" sz="3100" b="1" spc="200">
                <a:ln w="3175">
                  <a:noFill/>
                  <a:prstDash val="dash"/>
                </a:ln>
                <a:latin typeface="+mn-ea"/>
                <a:cs typeface="微软雅黑" panose="020b0503020204020204" charset="-122"/>
              </a:rPr>
              <a:t>月病逝，享年</a:t>
            </a:r>
            <a:r>
              <a:rPr lang="en-US" altLang="zh-CN" sz="3100" b="1" spc="200">
                <a:ln w="3175">
                  <a:noFill/>
                  <a:prstDash val="dash"/>
                </a:ln>
                <a:latin typeface="+mn-ea"/>
                <a:cs typeface="微软雅黑" panose="020b0503020204020204" charset="-122"/>
              </a:rPr>
              <a:t>82</a:t>
            </a:r>
            <a:r>
              <a:rPr lang="zh-CN" altLang="en-US" sz="3100" b="1" spc="200">
                <a:ln w="3175">
                  <a:noFill/>
                  <a:prstDash val="dash"/>
                </a:ln>
                <a:latin typeface="+mn-ea"/>
                <a:cs typeface="微软雅黑" panose="020b0503020204020204" charset="-122"/>
              </a:rPr>
              <a:t>岁。</a:t>
            </a:r>
            <a:endParaRPr lang="en-US" altLang="zh-CN" sz="3100" b="1" spc="200">
              <a:ln w="3175">
                <a:noFill/>
                <a:prstDash val="dash"/>
              </a:ln>
              <a:latin typeface="+mn-ea"/>
              <a:cs typeface="微软雅黑" panose="020b0503020204020204" charset="-122"/>
            </a:endParaRPr>
          </a:p>
          <a:p>
            <a:pPr marL="0" lvl="0" indent="0" fontAlgn="ctr">
              <a:lnSpc>
                <a:spcPct val="130000"/>
              </a:lnSpc>
              <a:spcBef>
                <a:spcPts val="1000"/>
              </a:spcBef>
              <a:spcAft>
                <a:spcPct val="0"/>
              </a:spcAft>
              <a:buNone/>
            </a:pPr>
            <a:r>
              <a:rPr lang="zh-CN" altLang="en-US" sz="3100" b="1" spc="200" smtClean="0">
                <a:ln w="3175">
                  <a:noFill/>
                  <a:prstDash val="dash"/>
                </a:ln>
                <a:latin typeface="+mn-ea"/>
                <a:cs typeface="微软雅黑" panose="020b0503020204020204" charset="-122"/>
              </a:rPr>
              <a:t>    列夫·托尔斯泰</a:t>
            </a:r>
            <a:r>
              <a:rPr lang="zh-CN" altLang="en-US" sz="3100" b="1" spc="200">
                <a:ln w="3175">
                  <a:noFill/>
                  <a:prstDash val="dash"/>
                </a:ln>
                <a:latin typeface="+mn-ea"/>
                <a:cs typeface="微软雅黑" panose="020b0503020204020204" charset="-122"/>
              </a:rPr>
              <a:t>以自己有力的笔触和卓越的艺术技巧辛勤创作了“世界文学中第一流的作品”，代表作有</a:t>
            </a:r>
            <a:r>
              <a:rPr lang="zh-CN" altLang="en-US" sz="3100" b="1" spc="200">
                <a:ln w="3175">
                  <a:noFill/>
                  <a:prstDash val="dash"/>
                </a:ln>
                <a:solidFill>
                  <a:srgbClr val="FF0000"/>
                </a:solidFill>
                <a:latin typeface="+mn-ea"/>
                <a:cs typeface="微软雅黑" panose="020b0503020204020204" charset="-122"/>
              </a:rPr>
              <a:t>《战争与和平》、《安娜·卡列尼娜》、《复活》</a:t>
            </a:r>
            <a:r>
              <a:rPr lang="zh-CN" altLang="en-US" sz="3100" b="1" spc="200">
                <a:ln w="3175">
                  <a:noFill/>
                  <a:prstDash val="dash"/>
                </a:ln>
                <a:latin typeface="+mn-ea"/>
                <a:cs typeface="微软雅黑" panose="020b0503020204020204" charset="-122"/>
              </a:rPr>
              <a:t>等。</a:t>
            </a:r>
          </a:p>
          <a:p>
            <a:pPr marL="0" lvl="0" indent="0" fontAlgn="ctr">
              <a:lnSpc>
                <a:spcPct val="130000"/>
              </a:lnSpc>
              <a:spcBef>
                <a:spcPts val="1000"/>
              </a:spcBef>
              <a:spcAft>
                <a:spcPct val="0"/>
              </a:spcAft>
              <a:buNone/>
            </a:pPr>
            <a:r>
              <a:rPr lang="zh-CN" altLang="en-US" sz="3100" b="1" spc="200" smtClean="0">
                <a:ln w="3175">
                  <a:noFill/>
                  <a:prstDash val="dash"/>
                </a:ln>
                <a:latin typeface="+mn-ea"/>
                <a:cs typeface="微软雅黑" panose="020b0503020204020204" charset="-122"/>
              </a:rPr>
              <a:t>    列夫·托尔斯泰</a:t>
            </a:r>
            <a:r>
              <a:rPr lang="zh-CN" altLang="en-US" sz="3100" b="1" spc="200">
                <a:ln w="3175">
                  <a:noFill/>
                  <a:prstDash val="dash"/>
                </a:ln>
                <a:latin typeface="+mn-ea"/>
                <a:cs typeface="微软雅黑" panose="020b0503020204020204" charset="-122"/>
              </a:rPr>
              <a:t>以自己漫长一生的辛勤创作，登上了当时欧洲批判现实主义文学的高峰。他的作品反映了1861年到1905年俄国的社会矛盾和社会变动，因此他被列宁誉为</a:t>
            </a:r>
            <a:r>
              <a:rPr lang="zh-CN" altLang="en-US" sz="3100" b="1" spc="200">
                <a:ln w="3175">
                  <a:noFill/>
                  <a:prstDash val="dash"/>
                </a:ln>
                <a:solidFill>
                  <a:srgbClr val="FF0000"/>
                </a:solidFill>
                <a:latin typeface="+mn-ea"/>
                <a:cs typeface="微软雅黑" panose="020b0503020204020204" charset="-122"/>
              </a:rPr>
              <a:t>“俄国革命的镜子”</a:t>
            </a:r>
            <a:r>
              <a:rPr lang="zh-CN" altLang="en-US" sz="3100" b="1" spc="200">
                <a:ln w="3175">
                  <a:noFill/>
                  <a:prstDash val="dash"/>
                </a:ln>
                <a:latin typeface="+mn-ea"/>
                <a:cs typeface="微软雅黑" panose="020b0503020204020204" charset="-122"/>
              </a:rPr>
              <a:t>是具有</a:t>
            </a:r>
            <a:r>
              <a:rPr lang="zh-CN" altLang="en-US" sz="3100" b="1" spc="200">
                <a:ln w="3175">
                  <a:noFill/>
                  <a:prstDash val="dash"/>
                </a:ln>
                <a:solidFill>
                  <a:srgbClr val="FF0000"/>
                </a:solidFill>
                <a:latin typeface="+mn-ea"/>
                <a:cs typeface="微软雅黑" panose="020b0503020204020204" charset="-122"/>
              </a:rPr>
              <a:t>“最清醒的现实主义”的“天才艺术家”</a:t>
            </a:r>
            <a:r>
              <a:rPr lang="zh-CN" altLang="en-US" sz="3100" b="1" spc="200">
                <a:ln w="3175">
                  <a:noFill/>
                  <a:prstDash val="dash"/>
                </a:ln>
                <a:latin typeface="+mn-ea"/>
                <a:cs typeface="微软雅黑" panose="020b0503020204020204" charset="-122"/>
              </a:rPr>
              <a:t>。高尔基说不认识托尔斯泰者，不可能认识俄国。</a:t>
            </a:r>
          </a:p>
          <a:p>
            <a:pPr marL="0" indent="0">
              <a:buNone/>
            </a:pPr>
            <a:endParaRPr lang="zh-CN" altLang="en-US"/>
          </a:p>
          <a:p>
            <a:endParaRPr lang="zh-CN" altLang="en-US"/>
          </a:p>
        </p:txBody>
      </p:sp>
    </p:spTree>
    <p:extLst>
      <p:ext uri="{BB962C8B-B14F-4D97-AF65-F5344CB8AC3E}">
        <p14:creationId xmlns:p14="http://schemas.microsoft.com/office/powerpoint/2010/main" val="2435119920"/>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normAutofit/>
          </a:bodyPr>
          <a:lstStyle/>
          <a:p>
            <a:pPr marL="0" indent="0">
              <a:buNone/>
            </a:pPr>
            <a:endParaRPr lang="en-US" altLang="zh-CN" sz="1200" smtClean="0"/>
          </a:p>
          <a:p>
            <a:pPr marL="0" indent="0">
              <a:buNone/>
            </a:pPr>
            <a:r>
              <a:rPr lang="zh-CN" altLang="en-US" b="1" smtClean="0">
                <a:solidFill>
                  <a:srgbClr val="0070C0"/>
                </a:solidFill>
              </a:rPr>
              <a:t>写作背景</a:t>
            </a:r>
            <a:endParaRPr lang="en-US" altLang="zh-CN" b="1" smtClean="0">
              <a:solidFill>
                <a:srgbClr val="0070C0"/>
              </a:solidFill>
            </a:endParaRPr>
          </a:p>
          <a:p>
            <a:pPr marL="0" lvl="0" indent="0">
              <a:lnSpc>
                <a:spcPct val="130000"/>
              </a:lnSpc>
              <a:spcBef>
                <a:spcPct val="0"/>
              </a:spcBef>
              <a:spcAft>
                <a:spcPts val="800"/>
              </a:spcAft>
              <a:buNone/>
            </a:pPr>
            <a:r>
              <a:rPr lang="en-US" altLang="zh-CN" smtClean="0"/>
              <a:t>      </a:t>
            </a:r>
            <a:r>
              <a:rPr lang="zh-CN" altLang="en-US" sz="2400" b="1" spc="200">
                <a:ln w="3175">
                  <a:noFill/>
                  <a:prstDash val="dash"/>
                </a:ln>
                <a:solidFill>
                  <a:srgbClr val="404040"/>
                </a:solidFill>
                <a:latin typeface="+mn-ea"/>
                <a:cs typeface="微软雅黑" panose="020b0503020204020204" charset="-122"/>
              </a:rPr>
              <a:t>《复活》是列夫·托尔斯泰晚年的代表作，当时（19世纪末期），</a:t>
            </a:r>
            <a:r>
              <a:rPr lang="zh-CN" altLang="en-US" sz="2400" b="1" spc="200">
                <a:ln w="3175">
                  <a:noFill/>
                  <a:prstDash val="dash"/>
                </a:ln>
                <a:solidFill>
                  <a:schemeClr val="accent3">
                    <a:lumMod val="50000"/>
                  </a:schemeClr>
                </a:solidFill>
                <a:latin typeface="+mn-ea"/>
                <a:cs typeface="微软雅黑" panose="020b0503020204020204" charset="-122"/>
              </a:rPr>
              <a:t>俄国的农奴制和俄土战争，</a:t>
            </a:r>
            <a:r>
              <a:rPr lang="zh-CN" altLang="en-US" sz="2400" b="1" spc="200">
                <a:ln w="3175">
                  <a:noFill/>
                  <a:prstDash val="dash"/>
                </a:ln>
                <a:solidFill>
                  <a:srgbClr val="404040"/>
                </a:solidFill>
                <a:latin typeface="+mn-ea"/>
                <a:cs typeface="微软雅黑" panose="020b0503020204020204" charset="-122"/>
              </a:rPr>
              <a:t>使俄国农民生活在水生火热之中。在这样的历史背景下，列夫·托尔斯泰看到了社会问题的本质所在，对农民产生了深深的同情，世界观发生激变，抛弃了贵族地主阶层的传统观点，站在广大农民的立场，观察俄国的社会现实，代表农民阶级发表意见。他</a:t>
            </a:r>
            <a:r>
              <a:rPr lang="zh-CN" altLang="en-US" sz="2400" b="1" spc="200">
                <a:ln w="3175">
                  <a:noFill/>
                  <a:prstDash val="dash"/>
                </a:ln>
                <a:solidFill>
                  <a:srgbClr val="FF0000"/>
                </a:solidFill>
                <a:latin typeface="+mn-ea"/>
                <a:cs typeface="微软雅黑" panose="020b0503020204020204" charset="-122"/>
              </a:rPr>
              <a:t>以清醒的现实主义态度抨击社会现实，揭露俄国社会制度的本质</a:t>
            </a:r>
            <a:r>
              <a:rPr lang="zh-CN" altLang="en-US" sz="2400" b="1" spc="200">
                <a:ln w="3175">
                  <a:noFill/>
                  <a:prstDash val="dash"/>
                </a:ln>
                <a:solidFill>
                  <a:srgbClr val="404040"/>
                </a:solidFill>
                <a:latin typeface="+mn-ea"/>
                <a:cs typeface="微软雅黑" panose="020b0503020204020204" charset="-122"/>
              </a:rPr>
              <a:t>。列夫·托尔斯泰在此背景下创作出的《复活》是</a:t>
            </a:r>
            <a:r>
              <a:rPr lang="zh-CN" altLang="en-US" sz="2400" b="1" spc="200">
                <a:ln w="3175">
                  <a:noFill/>
                  <a:prstDash val="dash"/>
                </a:ln>
                <a:solidFill>
                  <a:srgbClr val="FF0000"/>
                </a:solidFill>
                <a:latin typeface="+mn-ea"/>
                <a:cs typeface="微软雅黑" panose="020b0503020204020204" charset="-122"/>
              </a:rPr>
              <a:t>俄国批判现实主义文学的高峰</a:t>
            </a:r>
            <a:r>
              <a:rPr lang="zh-CN" altLang="en-US" sz="2400" b="1" spc="200">
                <a:ln w="3175">
                  <a:noFill/>
                  <a:prstDash val="dash"/>
                </a:ln>
                <a:solidFill>
                  <a:srgbClr val="404040"/>
                </a:solidFill>
                <a:latin typeface="+mn-ea"/>
                <a:cs typeface="微软雅黑" panose="020b0503020204020204" charset="-122"/>
              </a:rPr>
              <a:t>。</a:t>
            </a:r>
          </a:p>
          <a:p>
            <a:pPr marL="0" indent="0">
              <a:buNone/>
            </a:pPr>
            <a:endParaRPr lang="zh-CN" altLang="en-US"/>
          </a:p>
        </p:txBody>
      </p:sp>
    </p:spTree>
    <p:extLst>
      <p:ext uri="{BB962C8B-B14F-4D97-AF65-F5344CB8AC3E}">
        <p14:creationId xmlns:p14="http://schemas.microsoft.com/office/powerpoint/2010/main" val="1541256032"/>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0"/>
            <a:ext cx="8229600" cy="6858000"/>
          </a:xfrm>
        </p:spPr>
        <p:txBody>
          <a:bodyPr>
            <a:normAutofit fontScale="40000" lnSpcReduction="20000"/>
          </a:bodyPr>
          <a:lstStyle/>
          <a:p>
            <a:pPr marL="0" indent="0">
              <a:buNone/>
            </a:pPr>
            <a:endParaRPr lang="en-US" altLang="zh-CN" sz="1700" smtClean="0"/>
          </a:p>
          <a:p>
            <a:pPr marL="0" indent="0">
              <a:buNone/>
            </a:pPr>
            <a:r>
              <a:rPr lang="en-US" altLang="zh-CN" sz="4000" b="1" smtClean="0">
                <a:solidFill>
                  <a:srgbClr val="0070C0"/>
                </a:solidFill>
              </a:rPr>
              <a:t>《</a:t>
            </a:r>
            <a:r>
              <a:rPr lang="zh-CN" altLang="en-US" sz="4000" b="1" smtClean="0">
                <a:solidFill>
                  <a:srgbClr val="0070C0"/>
                </a:solidFill>
              </a:rPr>
              <a:t>复活</a:t>
            </a:r>
            <a:r>
              <a:rPr lang="en-US" altLang="zh-CN" sz="4000" b="1" smtClean="0">
                <a:solidFill>
                  <a:srgbClr val="0070C0"/>
                </a:solidFill>
              </a:rPr>
              <a:t>》</a:t>
            </a:r>
            <a:r>
              <a:rPr lang="zh-CN" altLang="en-US" sz="4000" b="1" smtClean="0">
                <a:solidFill>
                  <a:srgbClr val="0070C0"/>
                </a:solidFill>
              </a:rPr>
              <a:t>故事梗概</a:t>
            </a:r>
            <a:endParaRPr lang="en-US" altLang="zh-CN" sz="4000" b="1" smtClean="0">
              <a:solidFill>
                <a:srgbClr val="0070C0"/>
              </a:solidFill>
            </a:endParaRPr>
          </a:p>
          <a:p>
            <a:pPr marL="0" indent="0">
              <a:lnSpc>
                <a:spcPts val="3400"/>
              </a:lnSpc>
              <a:buNone/>
            </a:pPr>
            <a:r>
              <a:rPr lang="zh-CN" altLang="en-US" smtClean="0"/>
              <a:t>         </a:t>
            </a:r>
            <a:r>
              <a:rPr lang="zh-CN" altLang="en-US" sz="3400" b="1" smtClean="0"/>
              <a:t>小说</a:t>
            </a:r>
            <a:r>
              <a:rPr lang="zh-CN" altLang="en-US" sz="3400" b="1"/>
              <a:t>主人公玛丝洛娃本是一个贵族地主家的养女，她被主人的侄子、贵族青年聂赫留朵夫公爵诱奸后遭到遗弃。由此陷入了苦难的生活，她怀着身孕被主人赶走，四处漂泊，沦为妓女达</a:t>
            </a:r>
            <a:r>
              <a:rPr lang="en-US" altLang="zh-CN" sz="3400" b="1"/>
              <a:t>7</a:t>
            </a:r>
            <a:r>
              <a:rPr lang="zh-CN" altLang="en-US" sz="3400" b="1"/>
              <a:t>年之久。后来她被人诬陷谋财害命而被捕入狱。</a:t>
            </a:r>
          </a:p>
          <a:p>
            <a:pPr marL="0" indent="0">
              <a:lnSpc>
                <a:spcPts val="3400"/>
              </a:lnSpc>
              <a:buNone/>
            </a:pPr>
            <a:r>
              <a:rPr lang="zh-CN" altLang="en-US" sz="3400" b="1" smtClean="0"/>
              <a:t>         十年后</a:t>
            </a:r>
            <a:r>
              <a:rPr lang="zh-CN" altLang="en-US" sz="3400" b="1"/>
              <a:t>，聂赫留朵夫以陪审员的身份出庭审理玛丝洛娃的案件，他认出了被告就是十年前被他遗弃的玛丝洛娃，他的良心受到了谴责。为了给自己的灵魂赎罪，他四处奔走为她减刑</a:t>
            </a:r>
            <a:r>
              <a:rPr lang="zh-CN" altLang="en-US" sz="3400" b="1" smtClean="0"/>
              <a:t>。</a:t>
            </a:r>
            <a:r>
              <a:rPr lang="en-US" altLang="zh-CN" sz="3400" b="1"/>
              <a:t>https://haokan.baidu.com/v?vid=11114687782582554909&amp;pd=bjh&amp;fr=bjhauthor&amp;type=video</a:t>
            </a:r>
            <a:endParaRPr lang="zh-CN" altLang="en-US" sz="3400" b="1"/>
          </a:p>
          <a:p>
            <a:pPr marL="0" indent="0">
              <a:lnSpc>
                <a:spcPts val="3400"/>
              </a:lnSpc>
              <a:buNone/>
            </a:pPr>
            <a:r>
              <a:rPr lang="zh-CN" altLang="en-US" sz="3400" b="1" smtClean="0"/>
              <a:t>           当</a:t>
            </a:r>
            <a:r>
              <a:rPr lang="zh-CN" altLang="en-US" sz="3400" b="1"/>
              <a:t>所有的努力都无效时，玛丝洛娃被押送去西伯利亚，聂赫留朵夫与她同行。途中，传来了玛丝洛娃减刑的通知，苦役改为流放。这时的玛丝洛娃尽管还爱着聂赫留朵夫，但为了他的前途，拒绝了他的求婚，与政治犯西蒙结合。这两个主人公的经历，表现了他们在精神上和道德上的复活。</a:t>
            </a:r>
          </a:p>
          <a:p>
            <a:pPr marL="0" indent="0">
              <a:lnSpc>
                <a:spcPts val="3400"/>
              </a:lnSpc>
              <a:buNone/>
            </a:pPr>
            <a:r>
              <a:rPr lang="zh-CN" altLang="en-US" sz="3400" b="1" smtClean="0">
                <a:solidFill>
                  <a:srgbClr val="FF0000"/>
                </a:solidFill>
              </a:rPr>
              <a:t>         本</a:t>
            </a:r>
            <a:r>
              <a:rPr lang="zh-CN" altLang="en-US" sz="3400" b="1">
                <a:solidFill>
                  <a:srgbClr val="FF0000"/>
                </a:solidFill>
              </a:rPr>
              <a:t>课节选的是第一部第四十三章。小说前面的情节是：玛丝洛娃无辜卷入一起谋财害命官司，蒙冤受屈，即将去服苦役。担任陪审员的贵族聂赫留朵夫在法庭上发现玛丝洛娃正是自己年轻时抛弃了的姑娘，良心深受谴责，经过痛苦的思想斗争，决定去监狱探望玛丝洛娃，祈求宽恕。</a:t>
            </a:r>
          </a:p>
          <a:p>
            <a:pPr marL="0" indent="0">
              <a:buNone/>
            </a:pPr>
            <a:endParaRPr lang="zh-CN" altLang="en-US"/>
          </a:p>
        </p:txBody>
      </p:sp>
    </p:spTree>
    <p:extLst>
      <p:ext uri="{BB962C8B-B14F-4D97-AF65-F5344CB8AC3E}">
        <p14:creationId xmlns:p14="http://schemas.microsoft.com/office/powerpoint/2010/main" val="1541256032"/>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2039" y="692696"/>
            <a:ext cx="4049807" cy="5408942"/>
          </a:xfrm>
        </p:spPr>
      </p:pic>
      <p:sp>
        <p:nvSpPr>
          <p:cNvPr id="5" name="文本框 4"/>
          <p:cNvSpPr txBox="1"/>
          <p:nvPr/>
        </p:nvSpPr>
        <p:spPr>
          <a:xfrm>
            <a:off x="827584" y="2060848"/>
            <a:ext cx="3528392" cy="1508105"/>
          </a:xfrm>
          <a:prstGeom prst="rect">
            <a:avLst/>
          </a:prstGeom>
          <a:noFill/>
        </p:spPr>
        <p:txBody>
          <a:bodyPr wrap="square" rtlCol="0">
            <a:spAutoFit/>
          </a:bodyPr>
          <a:lstStyle/>
          <a:p>
            <a:pPr algn="ctr"/>
            <a:r>
              <a:rPr lang="zh-CN" altLang="en-US" sz="3200">
                <a:latin typeface="华文新魏" panose="02010800040101010101" pitchFamily="2" charset="-122"/>
                <a:ea typeface="华文新魏" panose="02010800040101010101" pitchFamily="2" charset="-122"/>
              </a:rPr>
              <a:t>场景</a:t>
            </a:r>
            <a:r>
              <a:rPr lang="zh-CN" altLang="en-US" sz="3200" smtClean="0">
                <a:latin typeface="华文新魏" panose="02010800040101010101" pitchFamily="2" charset="-122"/>
                <a:ea typeface="华文新魏" panose="02010800040101010101" pitchFamily="2" charset="-122"/>
              </a:rPr>
              <a:t>一：</a:t>
            </a:r>
            <a:endParaRPr lang="en-US" altLang="zh-CN" sz="3200" smtClean="0">
              <a:latin typeface="华文新魏" panose="02010800040101010101" pitchFamily="2" charset="-122"/>
              <a:ea typeface="华文新魏" panose="02010800040101010101" pitchFamily="2" charset="-122"/>
            </a:endParaRPr>
          </a:p>
          <a:p>
            <a:endParaRPr lang="en-US" altLang="zh-CN" sz="3200" smtClean="0">
              <a:latin typeface="华文新魏" panose="02010800040101010101" pitchFamily="2" charset="-122"/>
              <a:ea typeface="华文新魏" panose="02010800040101010101" pitchFamily="2" charset="-122"/>
            </a:endParaRPr>
          </a:p>
          <a:p>
            <a:pPr algn="ctr"/>
            <a:r>
              <a:rPr lang="zh-CN" altLang="en-US" sz="2800" smtClean="0">
                <a:solidFill>
                  <a:schemeClr val="accent4">
                    <a:lumMod val="75000"/>
                  </a:schemeClr>
                </a:solidFill>
                <a:latin typeface="华文行楷" panose="02010800040101010101" pitchFamily="2" charset="-122"/>
                <a:ea typeface="华文行楷" panose="02010800040101010101" pitchFamily="2" charset="-122"/>
              </a:rPr>
              <a:t>去监狱探望</a:t>
            </a:r>
            <a:endParaRPr lang="zh-CN" altLang="en-US" sz="2800">
              <a:solidFill>
                <a:schemeClr val="accent4">
                  <a:lumMod val="75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408525568"/>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2039" y="692696"/>
            <a:ext cx="4049807" cy="5408942"/>
          </a:xfrm>
        </p:spPr>
      </p:pic>
      <p:sp>
        <p:nvSpPr>
          <p:cNvPr id="5" name="文本框 4"/>
          <p:cNvSpPr txBox="1"/>
          <p:nvPr/>
        </p:nvSpPr>
        <p:spPr>
          <a:xfrm>
            <a:off x="899592" y="2204864"/>
            <a:ext cx="3528392" cy="1508105"/>
          </a:xfrm>
          <a:prstGeom prst="rect">
            <a:avLst/>
          </a:prstGeom>
          <a:noFill/>
        </p:spPr>
        <p:txBody>
          <a:bodyPr wrap="square" rtlCol="0">
            <a:spAutoFit/>
          </a:bodyPr>
          <a:lstStyle/>
          <a:p>
            <a:pPr algn="ctr"/>
            <a:r>
              <a:rPr lang="zh-CN" altLang="en-US" sz="3200" smtClean="0">
                <a:latin typeface="华文新魏" panose="02010800040101010101" pitchFamily="2" charset="-122"/>
                <a:ea typeface="华文新魏" panose="02010800040101010101" pitchFamily="2" charset="-122"/>
              </a:rPr>
              <a:t>场景</a:t>
            </a:r>
            <a:r>
              <a:rPr lang="zh-CN" altLang="en-US" sz="3200">
                <a:latin typeface="华文新魏" panose="02010800040101010101" pitchFamily="2" charset="-122"/>
                <a:ea typeface="华文新魏" panose="02010800040101010101" pitchFamily="2" charset="-122"/>
              </a:rPr>
              <a:t>二</a:t>
            </a:r>
            <a:r>
              <a:rPr lang="zh-CN" altLang="en-US" sz="3200" smtClean="0">
                <a:latin typeface="华文新魏" panose="02010800040101010101" pitchFamily="2" charset="-122"/>
                <a:ea typeface="华文新魏" panose="02010800040101010101" pitchFamily="2" charset="-122"/>
              </a:rPr>
              <a:t>：</a:t>
            </a:r>
            <a:endParaRPr lang="en-US" altLang="zh-CN" sz="3200" smtClean="0">
              <a:latin typeface="华文新魏" panose="02010800040101010101" pitchFamily="2" charset="-122"/>
              <a:ea typeface="华文新魏" panose="02010800040101010101" pitchFamily="2" charset="-122"/>
            </a:endParaRPr>
          </a:p>
          <a:p>
            <a:endParaRPr lang="en-US" altLang="zh-CN" sz="3200" smtClean="0">
              <a:latin typeface="华文新魏" panose="02010800040101010101" pitchFamily="2" charset="-122"/>
              <a:ea typeface="华文新魏" panose="02010800040101010101" pitchFamily="2" charset="-122"/>
            </a:endParaRPr>
          </a:p>
          <a:p>
            <a:pPr algn="ctr"/>
            <a:r>
              <a:rPr lang="zh-CN" altLang="en-US" sz="2800" smtClean="0">
                <a:solidFill>
                  <a:schemeClr val="accent4">
                    <a:lumMod val="75000"/>
                  </a:schemeClr>
                </a:solidFill>
                <a:latin typeface="华文行楷" panose="02010800040101010101" pitchFamily="2" charset="-122"/>
                <a:ea typeface="华文行楷" panose="02010800040101010101" pitchFamily="2" charset="-122"/>
              </a:rPr>
              <a:t>当面的忏悔</a:t>
            </a:r>
            <a:endParaRPr lang="zh-CN" altLang="en-US" sz="2800">
              <a:solidFill>
                <a:schemeClr val="accent4">
                  <a:lumMod val="75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650174109"/>
      </p:ext>
    </p:extLst>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128</Paragraphs>
  <Slides>36</Slides>
  <Notes>1</Notes>
  <TotalTime>0</TotalTime>
  <HiddenSlides>3</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36</vt:i4>
      </vt:variant>
    </vt:vector>
  </HeadingPairs>
  <TitlesOfParts>
    <vt:vector baseType="lpstr" size="51">
      <vt:lpstr>Arial</vt:lpstr>
      <vt:lpstr>Calibri</vt:lpstr>
      <vt:lpstr>等线 Light</vt:lpstr>
      <vt:lpstr>等线</vt:lpstr>
      <vt:lpstr>STXingkai</vt:lpstr>
      <vt:lpstr>STXinwei</vt:lpstr>
      <vt:lpstr>STKaiti</vt:lpstr>
      <vt:lpstr>Wingdings</vt:lpstr>
      <vt:lpstr>微软雅黑</vt:lpstr>
      <vt:lpstr>华文新魏</vt:lpstr>
      <vt:lpstr>华文行楷</vt:lpstr>
      <vt:lpstr>新宋体</vt:lpstr>
      <vt:lpstr>仿宋</vt:lpstr>
      <vt:lpstr>楷体</vt:lpstr>
      <vt:lpstr>Office 主题</vt:lpstr>
      <vt:lpstr>PowerPoint Presentation</vt:lpstr>
      <vt:lpstr>PowerPoint Presentation</vt:lpstr>
      <vt:lpstr>小说考什么？</vt:lpstr>
      <vt:lpstr>考点一：人物</vt:lpstr>
      <vt:lpstr>PowerPoint Presentation</vt:lpstr>
      <vt:lpstr>PowerPoint Presentation</vt:lpstr>
      <vt:lpstr>PowerPoint Presentation</vt:lpstr>
      <vt:lpstr>PowerPoint Presentation</vt:lpstr>
      <vt:lpstr>PowerPoint Presentation</vt:lpstr>
      <vt:lpstr>梳理情节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探究标题的作用或好处的答题角度</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2020-12-29T09:32:07.055</cp:lastPrinted>
  <dcterms:created xsi:type="dcterms:W3CDTF">2020-12-29T09:32:07Z</dcterms:created>
  <dcterms:modified xsi:type="dcterms:W3CDTF">2020-12-29T01:32:10Z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