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accent1"/>
      </a:buClr>
      <a:buFont typeface="Wingdings" panose="05000000000000000000" pitchFamily="2" charset="2"/>
      <a:buChar char="l"/>
      <a:defRPr sz="2400" b="1" i="0" u="none" kern="1200" baseline="0">
        <a:solidFill>
          <a:srgbClr val="6600CC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accent1"/>
      </a:buClr>
      <a:buFont typeface="Wingdings" panose="05000000000000000000" pitchFamily="2" charset="2"/>
      <a:buChar char="l"/>
      <a:defRPr sz="2400" b="1" i="0" u="none" kern="1200" baseline="0">
        <a:solidFill>
          <a:srgbClr val="6600CC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accent1"/>
      </a:buClr>
      <a:buFont typeface="Wingdings" panose="05000000000000000000" pitchFamily="2" charset="2"/>
      <a:buChar char="l"/>
      <a:defRPr sz="2400" b="1" i="0" u="none" kern="1200" baseline="0">
        <a:solidFill>
          <a:srgbClr val="6600CC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accent1"/>
      </a:buClr>
      <a:buFont typeface="Wingdings" panose="05000000000000000000" pitchFamily="2" charset="2"/>
      <a:buChar char="l"/>
      <a:defRPr sz="2400" b="1" i="0" u="none" kern="1200" baseline="0">
        <a:solidFill>
          <a:srgbClr val="6600CC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accent1"/>
      </a:buClr>
      <a:buFont typeface="Wingdings" panose="05000000000000000000" pitchFamily="2" charset="2"/>
      <a:buChar char="l"/>
      <a:defRPr sz="2400" b="1" i="0" u="none" kern="1200" baseline="0">
        <a:solidFill>
          <a:srgbClr val="6600CC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accent1"/>
      </a:buClr>
      <a:buFont typeface="Wingdings" panose="05000000000000000000" pitchFamily="2" charset="2"/>
      <a:buChar char="l"/>
      <a:defRPr sz="2400" b="1" i="0" u="none" kern="1200" baseline="0">
        <a:solidFill>
          <a:srgbClr val="6600CC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accent1"/>
      </a:buClr>
      <a:buFont typeface="Wingdings" panose="05000000000000000000" pitchFamily="2" charset="2"/>
      <a:buChar char="l"/>
      <a:defRPr sz="2400" b="1" i="0" u="none" kern="1200" baseline="0">
        <a:solidFill>
          <a:srgbClr val="6600CC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accent1"/>
      </a:buClr>
      <a:buFont typeface="Wingdings" panose="05000000000000000000" pitchFamily="2" charset="2"/>
      <a:buChar char="l"/>
      <a:defRPr sz="2400" b="1" i="0" u="none" kern="1200" baseline="0">
        <a:solidFill>
          <a:srgbClr val="6600CC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Clr>
        <a:schemeClr val="accent1"/>
      </a:buClr>
      <a:buFont typeface="Wingdings" panose="05000000000000000000" pitchFamily="2" charset="2"/>
      <a:buChar char="l"/>
      <a:defRPr sz="2400" b="1" i="0" u="none" kern="1200" baseline="0">
        <a:solidFill>
          <a:srgbClr val="6600CC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339966"/>
    <a:srgbClr val="800000"/>
    <a:srgbClr val="336600"/>
    <a:srgbClr val="FF6600"/>
    <a:srgbClr val="003399"/>
    <a:srgbClr val="0099FF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/>
    <p:restoredTop sz="94581"/>
  </p:normalViewPr>
  <p:slideViewPr>
    <p:cSldViewPr showGuides="1">
      <p:cViewPr varScale="1">
        <p:scale>
          <a:sx n="105" d="100"/>
          <a:sy n="105" d="100"/>
        </p:scale>
        <p:origin x="-115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2056" name="Oval 3"/>
            <p:cNvSpPr/>
            <p:nvPr/>
          </p:nvSpPr>
          <p:spPr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 eaLnBrk="1" hangingPunct="1">
                <a:spcBef>
                  <a:spcPct val="0"/>
                </a:spcBef>
                <a:buClrTx/>
                <a:buNone/>
              </a:pPr>
              <a:endParaRPr lang="zh-CN" altLang="zh-CN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7" name="Oval 4"/>
            <p:cNvSpPr/>
            <p:nvPr/>
          </p:nvSpPr>
          <p:spPr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 eaLnBrk="1" hangingPunct="1">
                <a:spcBef>
                  <a:spcPct val="0"/>
                </a:spcBef>
                <a:buClrTx/>
                <a:buNone/>
              </a:pPr>
              <a:endParaRPr lang="zh-CN" altLang="zh-CN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8" name="Oval 5"/>
            <p:cNvSpPr/>
            <p:nvPr/>
          </p:nvSpPr>
          <p:spPr>
            <a:xfrm flipH="1">
              <a:off x="2136" y="1008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>
                <a:spcBef>
                  <a:spcPct val="0"/>
                </a:spcBef>
                <a:buClrTx/>
                <a:buNone/>
              </a:pPr>
              <a:endParaRPr lang="zh-CN" altLang="zh-CN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9" name="Oval 6"/>
            <p:cNvSpPr/>
            <p:nvPr/>
          </p:nvSpPr>
          <p:spPr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 eaLnBrk="1" hangingPunct="1">
                <a:spcBef>
                  <a:spcPct val="0"/>
                </a:spcBef>
                <a:buClrTx/>
                <a:buNone/>
              </a:pPr>
              <a:endParaRPr lang="zh-CN" altLang="zh-CN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60" name="Oval 7"/>
            <p:cNvSpPr/>
            <p:nvPr/>
          </p:nvSpPr>
          <p:spPr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 eaLnBrk="1" hangingPunct="1">
                <a:spcBef>
                  <a:spcPct val="0"/>
                </a:spcBef>
                <a:buClrTx/>
                <a:buNone/>
              </a:pPr>
              <a:endParaRPr lang="zh-CN" altLang="zh-CN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61" name="Oval 8"/>
            <p:cNvSpPr/>
            <p:nvPr/>
          </p:nvSpPr>
          <p:spPr>
            <a:xfrm flipH="1">
              <a:off x="4392" y="2064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>
                <a:spcBef>
                  <a:spcPct val="0"/>
                </a:spcBef>
                <a:buClrTx/>
                <a:buNone/>
              </a:pPr>
              <a:endParaRPr lang="zh-CN" altLang="zh-CN" b="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18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0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i="0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buFontTx/>
              <a:defRPr/>
            </a:pPr>
            <a:endParaRPr kumimoji="0" lang="en-US" altLang="zh-CN" i="0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1000" b="0" dirty="0">
                <a:solidFill>
                  <a:schemeClr val="tx1"/>
                </a:solidFill>
              </a:rPr>
            </a:fld>
            <a:endParaRPr lang="en-US" altLang="zh-CN" sz="10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1000" b="0" dirty="0">
                <a:solidFill>
                  <a:schemeClr val="tx1"/>
                </a:solidFill>
              </a:rPr>
            </a:fld>
            <a:endParaRPr lang="en-US" altLang="zh-CN" sz="10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1000" b="0" dirty="0">
                <a:solidFill>
                  <a:schemeClr val="tx1"/>
                </a:solidFill>
              </a:rPr>
            </a:fld>
            <a:endParaRPr lang="en-US" altLang="zh-CN" sz="10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1000" b="0" dirty="0">
                <a:solidFill>
                  <a:schemeClr val="tx1"/>
                </a:solidFill>
              </a:rPr>
            </a:fld>
            <a:endParaRPr lang="en-US" altLang="zh-CN" sz="10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1000" b="0" dirty="0">
                <a:solidFill>
                  <a:schemeClr val="tx1"/>
                </a:solidFill>
              </a:rPr>
            </a:fld>
            <a:endParaRPr lang="en-US" altLang="zh-CN" sz="10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1000" b="0" dirty="0">
                <a:solidFill>
                  <a:schemeClr val="tx1"/>
                </a:solidFill>
              </a:rPr>
            </a:fld>
            <a:endParaRPr lang="en-US" altLang="zh-CN" sz="10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1000" b="0" dirty="0">
                <a:solidFill>
                  <a:schemeClr val="tx1"/>
                </a:solidFill>
              </a:rPr>
            </a:fld>
            <a:endParaRPr lang="en-US" altLang="zh-CN" sz="10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1000" b="0" dirty="0">
                <a:solidFill>
                  <a:schemeClr val="tx1"/>
                </a:solidFill>
              </a:rPr>
            </a:fld>
            <a:endParaRPr lang="en-US" altLang="zh-CN" sz="10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1000" b="0" dirty="0">
                <a:solidFill>
                  <a:schemeClr val="tx1"/>
                </a:solidFill>
              </a:rPr>
            </a:fld>
            <a:endParaRPr lang="en-US" altLang="zh-CN" sz="10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1000" b="0" dirty="0">
                <a:solidFill>
                  <a:schemeClr val="tx1"/>
                </a:solidFill>
              </a:rPr>
            </a:fld>
            <a:endParaRPr lang="en-US" altLang="zh-CN" sz="10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1000" b="0" dirty="0">
                <a:solidFill>
                  <a:schemeClr val="tx1"/>
                </a:solidFill>
              </a:rPr>
            </a:fld>
            <a:endParaRPr lang="en-US" altLang="zh-CN" sz="10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1032" name="Oval 3"/>
            <p:cNvSpPr/>
            <p:nvPr/>
          </p:nvSpPr>
          <p:spPr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 eaLnBrk="1" hangingPunct="1">
                <a:spcBef>
                  <a:spcPct val="0"/>
                </a:spcBef>
                <a:buClrTx/>
                <a:buNone/>
              </a:pPr>
              <a:endParaRPr lang="zh-CN" altLang="zh-CN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33" name="Oval 4"/>
            <p:cNvSpPr/>
            <p:nvPr/>
          </p:nvSpPr>
          <p:spPr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 eaLnBrk="1" hangingPunct="1">
                <a:spcBef>
                  <a:spcPct val="0"/>
                </a:spcBef>
                <a:buClrTx/>
                <a:buNone/>
              </a:pPr>
              <a:endParaRPr lang="zh-CN" altLang="zh-CN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34" name="Oval 5"/>
            <p:cNvSpPr/>
            <p:nvPr/>
          </p:nvSpPr>
          <p:spPr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 eaLnBrk="1" hangingPunct="1">
                <a:spcBef>
                  <a:spcPct val="0"/>
                </a:spcBef>
                <a:buClrTx/>
                <a:buNone/>
              </a:pPr>
              <a:endParaRPr lang="zh-CN" altLang="zh-CN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35" name="Oval 6"/>
            <p:cNvSpPr/>
            <p:nvPr/>
          </p:nvSpPr>
          <p:spPr>
            <a:xfrm flipH="1">
              <a:off x="3984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>
                <a:spcBef>
                  <a:spcPct val="0"/>
                </a:spcBef>
                <a:buClrTx/>
                <a:buNone/>
              </a:pPr>
              <a:endParaRPr lang="zh-CN" altLang="zh-CN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36" name="Oval 7"/>
            <p:cNvSpPr/>
            <p:nvPr/>
          </p:nvSpPr>
          <p:spPr>
            <a:xfrm flipH="1">
              <a:off x="1486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>
                <a:spcBef>
                  <a:spcPct val="0"/>
                </a:spcBef>
                <a:buClrTx/>
                <a:buNone/>
              </a:pPr>
              <a:endParaRPr lang="zh-CN" altLang="zh-CN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7" name="Rectangle 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buClrTx/>
              <a:buFontTx/>
              <a:buNone/>
              <a:defRPr sz="1000" b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buClrTx/>
              <a:buFontTx/>
              <a:buNone/>
              <a:defRPr sz="1000" b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1000" b="0" dirty="0">
                <a:solidFill>
                  <a:schemeClr val="tx1"/>
                </a:solidFill>
              </a:rPr>
            </a:fld>
            <a:endParaRPr lang="en-US" altLang="zh-CN" sz="1000" b="0" dirty="0">
              <a:solidFill>
                <a:schemeClr val="tx1"/>
              </a:solidFill>
            </a:endParaRPr>
          </a:p>
        </p:txBody>
      </p:sp>
      <p:sp>
        <p:nvSpPr>
          <p:cNvPr id="1031" name="Rectangle 1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hyperlink" Target="http://www.paedu.net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hyperlink" Target="http://www.paedu.net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>
          <a:xfrm>
            <a:off x="685800" y="1752600"/>
            <a:ext cx="8153400" cy="914400"/>
          </a:xfrm>
        </p:spPr>
        <p:txBody>
          <a:bodyPr vert="horz" wrap="square" lIns="91440" tIns="45720" rIns="91440" bIns="45720" anchor="t"/>
          <a:p>
            <a:pPr algn="l" eaLnBrk="1" hangingPunct="1"/>
            <a:r>
              <a:rPr lang="zh-CN" altLang="en-US" sz="4800" b="1" dirty="0">
                <a:solidFill>
                  <a:schemeClr val="tx2"/>
                </a:solidFill>
                <a:latin typeface="+mn-lt"/>
                <a:ea typeface="幼圆" pitchFamily="49" charset="-122"/>
                <a:cs typeface="+mn-cs"/>
              </a:rPr>
              <a:t>考试后如何进行心理调试</a:t>
            </a:r>
            <a:endParaRPr lang="zh-CN" altLang="en-US" sz="4800" b="1" dirty="0">
              <a:solidFill>
                <a:schemeClr val="tx2"/>
              </a:solidFill>
              <a:latin typeface="+mn-lt"/>
              <a:ea typeface="幼圆" pitchFamily="49" charset="-122"/>
              <a:cs typeface="+mn-cs"/>
            </a:endParaRPr>
          </a:p>
          <a:p>
            <a:pPr algn="l" eaLnBrk="1" hangingPunct="1"/>
            <a:endParaRPr lang="zh-CN" altLang="en-US" sz="4800" b="1" dirty="0">
              <a:solidFill>
                <a:schemeClr val="tx2"/>
              </a:solidFill>
              <a:latin typeface="+mn-lt"/>
              <a:ea typeface="幼圆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56388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en-US" altLang="zh-CN" sz="3600" b="1" i="1" dirty="0">
                <a:solidFill>
                  <a:schemeClr val="hlink"/>
                </a:solidFill>
                <a:ea typeface="华文中宋" pitchFamily="2" charset="-122"/>
              </a:rPr>
              <a:t>5</a:t>
            </a:r>
            <a:r>
              <a:rPr lang="zh-CN" altLang="en-US" sz="3600" b="1" i="1" dirty="0">
                <a:solidFill>
                  <a:schemeClr val="hlink"/>
                </a:solidFill>
                <a:ea typeface="华文中宋" pitchFamily="2" charset="-122"/>
              </a:rPr>
              <a:t>．“埋怨愤怒”者 ：</a:t>
            </a:r>
            <a:endParaRPr lang="zh-CN" altLang="en-US" sz="3600" b="1" i="1" dirty="0">
              <a:solidFill>
                <a:schemeClr val="hlink"/>
              </a:solidFill>
              <a:ea typeface="华文中宋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/>
              <a:t>请大家想一想这种心理现象的原因和表现？</a:t>
            </a:r>
            <a:endParaRPr lang="zh-CN" altLang="en-US" b="1" dirty="0"/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FF6600"/>
                </a:solidFill>
                <a:ea typeface="幼圆" pitchFamily="49" charset="-122"/>
              </a:rPr>
              <a:t>考试后不检查自己平时学习上存在的问题。不是埋怨老师试卷出得不好，就是埋怨老师没有复习到考题。不是埋怨考试题目太难，就是埋怨老师改卷太严。甚至抱怨没有作弊成功。</a:t>
            </a:r>
            <a:r>
              <a:rPr lang="zh-CN" altLang="en-US" sz="2800" dirty="0"/>
              <a:t> </a:t>
            </a:r>
            <a:endParaRPr lang="zh-CN" altLang="en-US" sz="2800" dirty="0"/>
          </a:p>
          <a:p>
            <a:pPr eaLnBrk="1" hangingPunct="1">
              <a:lnSpc>
                <a:spcPct val="90000"/>
              </a:lnSpc>
            </a:pPr>
            <a:endParaRPr lang="zh-CN" altLang="en-US" sz="2800" dirty="0"/>
          </a:p>
          <a:p>
            <a:pPr eaLnBrk="1" hangingPunct="1">
              <a:lnSpc>
                <a:spcPct val="90000"/>
              </a:lnSpc>
            </a:pPr>
            <a:endParaRPr lang="zh-CN" altLang="en-US" b="1" dirty="0">
              <a:solidFill>
                <a:srgbClr val="CC0000"/>
              </a:solidFill>
              <a:ea typeface="华文仿宋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b="1" dirty="0">
                <a:solidFill>
                  <a:srgbClr val="CC0000"/>
                </a:solidFill>
                <a:ea typeface="华文仿宋" pitchFamily="2" charset="-122"/>
              </a:rPr>
              <a:t>良药苦口：我们要好好反省，端正学习态度，明确学习是为什么？为谁学？学习基础较差的同学，要在学习方法加以改进。 </a:t>
            </a:r>
            <a:endParaRPr lang="zh-CN" altLang="en-US" b="1" dirty="0">
              <a:solidFill>
                <a:srgbClr val="CC0000"/>
              </a:solidFill>
              <a:ea typeface="华文仿宋" pitchFamily="2" charset="-122"/>
            </a:endParaRPr>
          </a:p>
        </p:txBody>
      </p:sp>
      <p:pic>
        <p:nvPicPr>
          <p:cNvPr id="17412" name="Picture 4" descr="9CA7C3CD4D98FA2D402B83D9C8B41AE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3810000"/>
            <a:ext cx="1295400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1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1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411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32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1">
                                            <p:txEl>
                                              <p:charRg st="32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1">
                                            <p:txEl>
                                              <p:charRg st="32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11">
                                            <p:txEl>
                                              <p:charRg st="32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115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115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115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115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115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>
            <a:off x="228600" y="1295400"/>
            <a:ext cx="8686800" cy="541020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2800" b="1" i="1" dirty="0">
                <a:solidFill>
                  <a:schemeClr val="hlink"/>
                </a:solidFill>
                <a:ea typeface="华文中宋" pitchFamily="2" charset="-122"/>
              </a:rPr>
              <a:t>“</a:t>
            </a:r>
            <a:r>
              <a:rPr lang="zh-CN" altLang="en-US" sz="2800" b="1" i="1" dirty="0">
                <a:solidFill>
                  <a:schemeClr val="hlink"/>
                </a:solidFill>
                <a:ea typeface="华文中宋" pitchFamily="2" charset="-122"/>
              </a:rPr>
              <a:t>满不在乎”者 ：</a:t>
            </a:r>
            <a:endParaRPr lang="zh-CN" altLang="en-US" sz="2800" b="1" i="1" dirty="0">
              <a:solidFill>
                <a:schemeClr val="hlink"/>
              </a:solidFill>
              <a:ea typeface="华文中宋" pitchFamily="2" charset="-122"/>
            </a:endParaRPr>
          </a:p>
          <a:p>
            <a:pPr eaLnBrk="1" hangingPunct="1"/>
            <a:r>
              <a:rPr lang="zh-CN" altLang="en-US" sz="2800" b="1" dirty="0"/>
              <a:t>请大家想一想这种心理现象的原因和表现？</a:t>
            </a:r>
            <a:endParaRPr lang="zh-CN" altLang="en-US" sz="2800" b="1" dirty="0"/>
          </a:p>
          <a:p>
            <a:pPr eaLnBrk="1" hangingPunct="1"/>
            <a:r>
              <a:rPr lang="zh-CN" altLang="en-US" sz="2800" b="1" dirty="0">
                <a:solidFill>
                  <a:srgbClr val="FF6600"/>
                </a:solidFill>
                <a:ea typeface="幼圆" pitchFamily="49" charset="-122"/>
              </a:rPr>
              <a:t>考试后，瞄一下分数，试卷也不看一下，便扬长而去，表现的满不在乎。 有的甚至破罐子破摔。</a:t>
            </a:r>
            <a:endParaRPr lang="zh-CN" altLang="en-US" sz="2800" b="1" dirty="0">
              <a:solidFill>
                <a:srgbClr val="FF6600"/>
              </a:solidFill>
              <a:ea typeface="幼圆" pitchFamily="49" charset="-122"/>
            </a:endParaRPr>
          </a:p>
          <a:p>
            <a:pPr eaLnBrk="1" hangingPunct="1"/>
            <a:endParaRPr lang="zh-CN" altLang="en-US" sz="2800" dirty="0"/>
          </a:p>
          <a:p>
            <a:pPr eaLnBrk="1" hangingPunct="1"/>
            <a:endParaRPr lang="zh-CN" altLang="en-US" sz="2800" b="1" dirty="0">
              <a:solidFill>
                <a:srgbClr val="FF6600"/>
              </a:solidFill>
              <a:ea typeface="幼圆" pitchFamily="49" charset="-122"/>
            </a:endParaRPr>
          </a:p>
          <a:p>
            <a:pPr eaLnBrk="1" hangingPunct="1"/>
            <a:endParaRPr lang="zh-CN" altLang="en-US" sz="2800" dirty="0"/>
          </a:p>
          <a:p>
            <a:pPr eaLnBrk="1" hangingPunct="1"/>
            <a:r>
              <a:rPr lang="zh-CN" altLang="en-US" sz="2800" b="1" dirty="0">
                <a:solidFill>
                  <a:srgbClr val="CC0000"/>
                </a:solidFill>
                <a:ea typeface="华文仿宋" pitchFamily="2" charset="-122"/>
              </a:rPr>
              <a:t>我们应该对自己负责，这种现象恐怕极少，相信每一个同学都想考出好成绩，实现自己的自我价值。</a:t>
            </a:r>
            <a:r>
              <a:rPr lang="zh-CN" altLang="en-US" sz="2800" dirty="0"/>
              <a:t> </a:t>
            </a:r>
            <a:endParaRPr lang="zh-CN" altLang="en-US" sz="2800" dirty="0"/>
          </a:p>
          <a:p>
            <a:pPr eaLnBrk="1" hangingPunct="1"/>
            <a:endParaRPr lang="zh-CN" altLang="en-US" sz="2800" dirty="0"/>
          </a:p>
          <a:p>
            <a:pPr eaLnBrk="1" hangingPunct="1"/>
            <a:endParaRPr lang="zh-CN" altLang="en-US" sz="2800" dirty="0"/>
          </a:p>
          <a:p>
            <a:pPr eaLnBrk="1" hangingPunct="1"/>
            <a:endParaRPr lang="zh-CN" altLang="en-US" sz="2800" dirty="0"/>
          </a:p>
          <a:p>
            <a:pPr eaLnBrk="1" hangingPunct="1"/>
            <a:endParaRPr lang="en-US" altLang="zh-CN" sz="2800" dirty="0"/>
          </a:p>
        </p:txBody>
      </p:sp>
      <p:pic>
        <p:nvPicPr>
          <p:cNvPr id="18436" name="Picture 4" descr="515CD4CC7EBAE88E5CFFA8EADB50EF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3276600"/>
            <a:ext cx="1676400" cy="167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1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3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3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3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3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3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77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8435">
                                            <p:txEl>
                                              <p:charRg st="77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8435">
                                            <p:txEl>
                                              <p:charRg st="77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8435">
                                            <p:txEl>
                                              <p:charRg st="77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8435">
                                            <p:txEl>
                                              <p:charRg st="77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77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77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825500" y="2441893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5600" b="1" dirty="0">
                <a:solidFill>
                  <a:schemeClr val="tx1"/>
                </a:solidFill>
                <a:ea typeface="黑体" panose="02010609060101010101" pitchFamily="49" charset="-122"/>
              </a:rPr>
              <a:t>我们应该怎么做</a:t>
            </a:r>
            <a:r>
              <a:rPr lang="zh-CN" altLang="en-US" sz="19900" b="1" dirty="0">
                <a:solidFill>
                  <a:srgbClr val="FF0000"/>
                </a:solidFill>
                <a:ea typeface="黑体" panose="02010609060101010101" pitchFamily="49" charset="-122"/>
              </a:rPr>
              <a:t>？</a:t>
            </a:r>
            <a:endParaRPr lang="zh-CN" altLang="en-US" sz="199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19460" name="Picture 4" descr="089CAFA84B910C2DE1E61F6EAC0A85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4200" y="381000"/>
            <a:ext cx="1066800" cy="106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7" descr="797232fba9bdfe6e034f56b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381000" y="1905000"/>
            <a:ext cx="8534400" cy="4648200"/>
          </a:xfrm>
        </p:spPr>
        <p:txBody>
          <a:bodyPr vert="horz" wrap="square" lIns="91440" tIns="45720" rIns="91440" bIns="45720" anchor="t"/>
          <a:p>
            <a:pPr eaLnBrk="1" hangingPunct="1"/>
            <a:endParaRPr lang="en-US" altLang="zh-CN" sz="2800" dirty="0"/>
          </a:p>
          <a:p>
            <a:pPr eaLnBrk="1" hangingPunct="1"/>
            <a:r>
              <a:rPr lang="zh-CN" altLang="en-US" sz="2800" dirty="0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其实，他人怎么看你对你并不是很重要，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关键是你会怎么看自己</a:t>
            </a:r>
            <a:r>
              <a:rPr lang="zh-CN" altLang="en-US" sz="2800" dirty="0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。如果你能够在不幸的事件发生以后还对自己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充满信心</a:t>
            </a:r>
            <a:r>
              <a:rPr lang="zh-CN" altLang="en-US" sz="2800" dirty="0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话，那你总会有一天会达到自己的期望和要求的，而他们对你的看法也会随着你的变化而变化。可如果你自己都看不起自己，让自己失去信心而自暴自弃，那他人怎么看你都是没有任何意义的，因为你已经彻底地输给自己了。</a:t>
            </a:r>
            <a:br>
              <a:rPr lang="zh-CN" altLang="en-US" sz="2800" dirty="0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4" name="Rectangle 4"/>
          <p:cNvSpPr>
            <a:spLocks noGrp="1"/>
          </p:cNvSpPr>
          <p:nvPr>
            <p:ph type="title"/>
          </p:nvPr>
        </p:nvSpPr>
        <p:spPr>
          <a:xfrm>
            <a:off x="457200" y="457200"/>
            <a:ext cx="8001000" cy="8382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3400" b="1" dirty="0">
                <a:solidFill>
                  <a:srgbClr val="660033"/>
                </a:solidFill>
                <a:ea typeface="黑体" panose="02010609060101010101" pitchFamily="49" charset="-122"/>
              </a:rPr>
              <a:t>1</a:t>
            </a:r>
            <a:r>
              <a:rPr lang="zh-CN" altLang="en-US" sz="3400" b="1" dirty="0">
                <a:solidFill>
                  <a:srgbClr val="660033"/>
                </a:solidFill>
                <a:ea typeface="黑体" panose="02010609060101010101" pitchFamily="49" charset="-122"/>
              </a:rPr>
              <a:t>．关键你怎样看自己</a:t>
            </a:r>
            <a:r>
              <a:rPr lang="zh-CN" altLang="en-US" sz="3400" dirty="0"/>
              <a:t> </a:t>
            </a:r>
            <a:br>
              <a:rPr lang="zh-CN" altLang="en-US" sz="3400" dirty="0"/>
            </a:br>
            <a:endParaRPr lang="zh-CN" altLang="en-US" sz="3400" dirty="0"/>
          </a:p>
        </p:txBody>
      </p:sp>
      <p:sp>
        <p:nvSpPr>
          <p:cNvPr id="20486" name="Text Box 6"/>
          <p:cNvSpPr txBox="1"/>
          <p:nvPr/>
        </p:nvSpPr>
        <p:spPr>
          <a:xfrm>
            <a:off x="381000" y="1066800"/>
            <a:ext cx="84582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 eaLnBrk="1" hangingPunct="1"/>
            <a:r>
              <a:rPr lang="zh-CN" altLang="en-US" sz="2800" dirty="0">
                <a:solidFill>
                  <a:srgbClr val="3366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看看你对考试失利的反应、感受、想法。除了害怕自己的父母对待自己的态度和方式外，有没有对自己很消极的评价。</a:t>
            </a:r>
            <a:endParaRPr lang="zh-CN" altLang="en-US" sz="2800" dirty="0">
              <a:solidFill>
                <a:srgbClr val="336600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6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6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6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6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1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3">
                                            <p:txEl>
                                              <p:charRg st="1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3">
                                            <p:txEl>
                                              <p:charRg st="1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83">
                                            <p:txEl>
                                              <p:charRg st="1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5" descr="006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9728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b="1" dirty="0">
                <a:solidFill>
                  <a:srgbClr val="800000"/>
                </a:solidFill>
                <a:ea typeface="黑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800000"/>
                </a:solidFill>
                <a:ea typeface="黑体" panose="02010609060101010101" pitchFamily="49" charset="-122"/>
              </a:rPr>
              <a:t>．重要的是寻根究底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1507" name="Rectangle 3"/>
          <p:cNvSpPr>
            <a:spLocks noGrp="1"/>
          </p:cNvSpPr>
          <p:nvPr>
            <p:ph idx="1"/>
          </p:nvPr>
        </p:nvSpPr>
        <p:spPr>
          <a:xfrm>
            <a:off x="381000" y="2362200"/>
            <a:ext cx="6553200" cy="40386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en-US" altLang="zh-CN" sz="2800" b="1" dirty="0">
                <a:solidFill>
                  <a:srgbClr val="00B050"/>
                </a:solidFill>
                <a:ea typeface="黑体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srgbClr val="00B050"/>
                </a:solidFill>
                <a:ea typeface="黑体" panose="02010609060101010101" pitchFamily="49" charset="-122"/>
              </a:rPr>
              <a:t>好好查查考差的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原因</a:t>
            </a:r>
            <a:r>
              <a:rPr lang="zh-CN" altLang="en-US" sz="2800" b="1" dirty="0">
                <a:solidFill>
                  <a:srgbClr val="00B050"/>
                </a:solidFill>
                <a:ea typeface="黑体" panose="02010609060101010101" pitchFamily="49" charset="-122"/>
              </a:rPr>
              <a:t>到底在什么地方。</a:t>
            </a:r>
            <a:endParaRPr lang="zh-CN" altLang="en-US" sz="2800" b="1" dirty="0">
              <a:solidFill>
                <a:srgbClr val="00B050"/>
              </a:solidFill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00B050"/>
                </a:solidFill>
                <a:ea typeface="黑体" panose="02010609060101010101" pitchFamily="49" charset="-122"/>
              </a:rPr>
              <a:t>     首先看看</a:t>
            </a:r>
            <a:r>
              <a:rPr lang="zh-CN" altLang="en-US" sz="2800" b="1" u="dbl" dirty="0">
                <a:solidFill>
                  <a:srgbClr val="00B050"/>
                </a:solidFill>
                <a:uFill>
                  <a:solidFill>
                    <a:srgbClr val="C00000"/>
                  </a:solidFill>
                </a:uFill>
                <a:ea typeface="黑体" panose="02010609060101010101" pitchFamily="49" charset="-122"/>
              </a:rPr>
              <a:t>试题都错在哪儿</a:t>
            </a:r>
            <a:r>
              <a:rPr lang="zh-CN" altLang="en-US" sz="2800" b="1" dirty="0">
                <a:solidFill>
                  <a:srgbClr val="00B050"/>
                </a:solidFill>
                <a:ea typeface="黑体" panose="02010609060101010101" pitchFamily="49" charset="-122"/>
              </a:rPr>
              <a:t>？</a:t>
            </a:r>
            <a:endParaRPr lang="zh-CN" altLang="en-US" sz="2800" b="1" dirty="0">
              <a:solidFill>
                <a:srgbClr val="00B050"/>
              </a:solidFill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00B050"/>
                </a:solidFill>
                <a:ea typeface="黑体" panose="02010609060101010101" pitchFamily="49" charset="-122"/>
              </a:rPr>
              <a:t>     分析一下出错的原因是</a:t>
            </a:r>
            <a:r>
              <a:rPr lang="zh-CN" altLang="en-US" sz="2800" b="1" u="sng" dirty="0">
                <a:solidFill>
                  <a:srgbClr val="00B05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</a:rPr>
              <a:t>粗心</a:t>
            </a:r>
            <a:r>
              <a:rPr lang="zh-CN" altLang="en-US" sz="2800" b="1" dirty="0">
                <a:solidFill>
                  <a:srgbClr val="00B050"/>
                </a:solidFill>
                <a:ea typeface="黑体" panose="02010609060101010101" pitchFamily="49" charset="-122"/>
              </a:rPr>
              <a:t>？</a:t>
            </a:r>
            <a:endParaRPr lang="zh-CN" altLang="en-US" sz="2800" b="1" dirty="0">
              <a:solidFill>
                <a:srgbClr val="00B050"/>
              </a:solidFill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00B050"/>
                </a:solidFill>
                <a:ea typeface="黑体" panose="02010609060101010101" pitchFamily="49" charset="-122"/>
              </a:rPr>
              <a:t>     是</a:t>
            </a:r>
            <a:r>
              <a:rPr lang="zh-CN" altLang="en-US" sz="2800" b="1" u="sng" dirty="0">
                <a:solidFill>
                  <a:srgbClr val="00B05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</a:rPr>
              <a:t>没有记住公式</a:t>
            </a:r>
            <a:r>
              <a:rPr lang="zh-CN" altLang="en-US" sz="2800" b="1" dirty="0">
                <a:solidFill>
                  <a:srgbClr val="00B050"/>
                </a:solidFill>
                <a:ea typeface="黑体" panose="02010609060101010101" pitchFamily="49" charset="-122"/>
              </a:rPr>
              <a:t>？</a:t>
            </a:r>
            <a:endParaRPr lang="zh-CN" altLang="en-US" sz="2800" b="1" dirty="0">
              <a:solidFill>
                <a:srgbClr val="00B050"/>
              </a:solidFill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00B050"/>
                </a:solidFill>
                <a:ea typeface="黑体" panose="02010609060101010101" pitchFamily="49" charset="-122"/>
              </a:rPr>
              <a:t>     是</a:t>
            </a:r>
            <a:r>
              <a:rPr lang="zh-CN" altLang="en-US" sz="2800" b="1" u="sng" dirty="0">
                <a:solidFill>
                  <a:srgbClr val="00B05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</a:rPr>
              <a:t>不能融会贯通与灵活应变</a:t>
            </a:r>
            <a:r>
              <a:rPr lang="en-US" altLang="zh-CN" sz="2800" b="1" u="sng" dirty="0">
                <a:solidFill>
                  <a:srgbClr val="00B05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</a:rPr>
              <a:t>?</a:t>
            </a:r>
            <a:endParaRPr lang="en-US" altLang="zh-CN" sz="2800" b="1" u="sng" dirty="0">
              <a:solidFill>
                <a:srgbClr val="00B050"/>
              </a:solidFill>
              <a:uFill>
                <a:solidFill>
                  <a:srgbClr val="FF0000"/>
                </a:solidFill>
              </a:uFill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00B050"/>
                </a:solidFill>
                <a:ea typeface="黑体" panose="02010609060101010101" pitchFamily="49" charset="-122"/>
              </a:rPr>
              <a:t>     还是</a:t>
            </a:r>
            <a:r>
              <a:rPr lang="zh-CN" altLang="en-US" sz="2800" b="1" u="sng" dirty="0">
                <a:solidFill>
                  <a:srgbClr val="00B05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</a:rPr>
              <a:t>没有真正理解和掌握知识点？</a:t>
            </a:r>
            <a:r>
              <a:rPr lang="zh-CN" altLang="en-US" sz="2800" b="1" dirty="0">
                <a:solidFill>
                  <a:srgbClr val="00B050"/>
                </a:solidFill>
                <a:ea typeface="黑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B050"/>
              </a:solidFill>
              <a:ea typeface="黑体" panose="02010609060101010101" pitchFamily="49" charset="-122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533400" y="990600"/>
            <a:ext cx="78486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 eaLnBrk="1" hangingPunct="1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很多同学只重视考前复习，而忽视考后总结，不明白考试既是对前一阶段学习的总结，又是对以后学习的指导。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08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8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8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7">
                                            <p:txEl>
                                              <p:charRg st="0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7">
                                            <p:txEl>
                                              <p:charRg st="0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7">
                                            <p:txEl>
                                              <p:charRg st="0" end="1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50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50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50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50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50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50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50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50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50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507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50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50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507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5" descr="y_wind_by_ilona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838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3400" b="1" dirty="0">
                <a:solidFill>
                  <a:srgbClr val="800000"/>
                </a:solidFill>
                <a:ea typeface="黑体" panose="02010609060101010101" pitchFamily="49" charset="-122"/>
              </a:rPr>
              <a:t>3</a:t>
            </a:r>
            <a:r>
              <a:rPr lang="zh-CN" altLang="en-US" sz="3400" b="1" dirty="0">
                <a:solidFill>
                  <a:srgbClr val="800000"/>
                </a:solidFill>
                <a:ea typeface="黑体" panose="02010609060101010101" pitchFamily="49" charset="-122"/>
              </a:rPr>
              <a:t>．必须立即行动起来</a:t>
            </a:r>
            <a:r>
              <a:rPr lang="zh-CN" altLang="en-US" sz="3400" dirty="0"/>
              <a:t> </a:t>
            </a:r>
            <a:endParaRPr lang="zh-CN" altLang="en-US" sz="3400" dirty="0"/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457200" y="2821940"/>
            <a:ext cx="8229600" cy="3616325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sz="2800" b="1" dirty="0">
                <a:solidFill>
                  <a:srgbClr val="003399"/>
                </a:solidFill>
                <a:ea typeface="新宋体" panose="02010609030101010101" pitchFamily="49" charset="-122"/>
              </a:rPr>
              <a:t>    </a:t>
            </a:r>
            <a:r>
              <a:rPr lang="zh-CN" altLang="en-US" sz="2800" b="1" dirty="0">
                <a:solidFill>
                  <a:srgbClr val="003399"/>
                </a:solidFill>
                <a:ea typeface="新宋体" panose="02010609030101010101" pitchFamily="49" charset="-122"/>
              </a:rPr>
              <a:t>其次是好好分析一下什么地方是可以努力和改变的，该改的改、该补的补。同时对以后的学习要重新作出合理的安排和计划，然后依旧认真努力地付出，相信你用辛勤的汗水灌溉的“大树”总会有枝繁叶茂、果实累累的那一天。 </a:t>
            </a:r>
            <a:endParaRPr lang="zh-CN" altLang="en-US" sz="2800" b="1" dirty="0">
              <a:solidFill>
                <a:srgbClr val="003399"/>
              </a:solidFill>
              <a:ea typeface="新宋体" panose="02010609030101010101" pitchFamily="49" charset="-122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457200" y="990600"/>
            <a:ext cx="8305800" cy="3078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 eaLnBrk="1" hangingPunct="1"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  <a:ea typeface="幼圆" pitchFamily="49" charset="-122"/>
              </a:rPr>
              <a:t>   </a:t>
            </a:r>
            <a:r>
              <a:rPr lang="zh-CN" altLang="en-US" sz="2800" dirty="0">
                <a:latin typeface="Arial" panose="020B0604020202020204" pitchFamily="34" charset="0"/>
                <a:ea typeface="幼圆" pitchFamily="49" charset="-122"/>
              </a:rPr>
              <a:t>首先是宣泄掉失利带给自己的消极情绪。如果能够让自己哭出来并不是一件坏事情，刘德华曾经高唱</a:t>
            </a:r>
            <a:r>
              <a:rPr lang="en-US" altLang="zh-CN" sz="2800" dirty="0">
                <a:latin typeface="Arial" panose="020B0604020202020204" pitchFamily="34" charset="0"/>
                <a:ea typeface="幼圆" pitchFamily="49" charset="-122"/>
              </a:rPr>
              <a:t>《</a:t>
            </a:r>
            <a:r>
              <a:rPr lang="zh-CN" altLang="en-US" sz="2800" dirty="0">
                <a:latin typeface="Arial" panose="020B0604020202020204" pitchFamily="34" charset="0"/>
                <a:ea typeface="幼圆" pitchFamily="49" charset="-122"/>
              </a:rPr>
              <a:t>男人哭吧，不是罪</a:t>
            </a:r>
            <a:r>
              <a:rPr lang="en-US" altLang="zh-CN" sz="2800" dirty="0">
                <a:latin typeface="Arial" panose="020B0604020202020204" pitchFamily="34" charset="0"/>
                <a:ea typeface="幼圆" pitchFamily="49" charset="-122"/>
              </a:rPr>
              <a:t>》</a:t>
            </a:r>
            <a:r>
              <a:rPr lang="zh-CN" altLang="en-US" sz="2800" dirty="0">
                <a:latin typeface="Arial" panose="020B0604020202020204" pitchFamily="34" charset="0"/>
                <a:ea typeface="幼圆" pitchFamily="49" charset="-122"/>
              </a:rPr>
              <a:t>，所以，泪水并不是软弱的象征，更不会影响你男子汉的形象。</a:t>
            </a:r>
            <a:endParaRPr lang="zh-CN" altLang="en-US" sz="2800" dirty="0">
              <a:latin typeface="Arial" panose="020B0604020202020204" pitchFamily="34" charset="0"/>
              <a:ea typeface="幼圆" pitchFamily="49" charset="-122"/>
            </a:endParaRPr>
          </a:p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2800" dirty="0">
                <a:latin typeface="Arial" panose="020B0604020202020204" pitchFamily="34" charset="0"/>
                <a:ea typeface="幼圆" pitchFamily="49" charset="-122"/>
              </a:rPr>
              <a:t>      </a:t>
            </a:r>
            <a:endParaRPr lang="zh-CN" altLang="en-US" sz="2800" dirty="0">
              <a:latin typeface="Arial" panose="020B0604020202020204" pitchFamily="34" charset="0"/>
              <a:ea typeface="幼圆" pitchFamily="49" charset="-122"/>
            </a:endParaRPr>
          </a:p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2800" dirty="0">
                <a:latin typeface="Arial" panose="020B0604020202020204" pitchFamily="34" charset="0"/>
                <a:ea typeface="幼圆" pitchFamily="49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22531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22531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22531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22531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  <p:bldP spid="225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600" b="1" dirty="0">
                <a:solidFill>
                  <a:srgbClr val="FF6600"/>
                </a:solidFill>
                <a:ea typeface="黑体" panose="02010609060101010101" pitchFamily="49" charset="-122"/>
              </a:rPr>
              <a:t>写在最后：高中学生要有“自反馈”过程</a:t>
            </a:r>
            <a:r>
              <a:rPr lang="zh-CN" altLang="en-US" sz="3400" b="1" dirty="0"/>
              <a:t> </a:t>
            </a:r>
            <a:br>
              <a:rPr lang="zh-CN" altLang="en-US" sz="3400" b="1" dirty="0"/>
            </a:br>
            <a:endParaRPr lang="zh-CN" altLang="en-US" sz="3400" b="1" dirty="0"/>
          </a:p>
        </p:txBody>
      </p:sp>
      <p:sp>
        <p:nvSpPr>
          <p:cNvPr id="23555" name="Rectangle 3"/>
          <p:cNvSpPr>
            <a:spLocks noGrp="1"/>
          </p:cNvSpPr>
          <p:nvPr>
            <p:ph idx="1"/>
          </p:nvPr>
        </p:nvSpPr>
        <p:spPr>
          <a:xfrm>
            <a:off x="457200" y="1447800"/>
            <a:ext cx="8153400" cy="36576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 dirty="0">
                <a:ea typeface="黑体" panose="02010609060101010101" pitchFamily="49" charset="-122"/>
              </a:rPr>
              <a:t>                     </a:t>
            </a:r>
            <a:r>
              <a:rPr lang="zh-CN" altLang="en-US" sz="2800" b="1" dirty="0">
                <a:ea typeface="黑体" panose="02010609060101010101" pitchFamily="49" charset="-122"/>
              </a:rPr>
              <a:t>古人讲“吾日三省吾身”</a:t>
            </a:r>
            <a:endParaRPr lang="zh-CN" altLang="en-US" sz="28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ea typeface="黑体" panose="02010609060101010101" pitchFamily="49" charset="-122"/>
              </a:rPr>
              <a:t>每天要将各科的课堂笔记复看一遍的习惯，理科的较难的例题还应复做一遍。</a:t>
            </a:r>
            <a:endParaRPr lang="zh-CN" altLang="en-US" sz="28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ea typeface="黑体" panose="02010609060101010101" pitchFamily="49" charset="-122"/>
              </a:rPr>
              <a:t>每周要把本周的学习内容回顾一遍。</a:t>
            </a:r>
            <a:endParaRPr lang="en-US" altLang="zh-CN" sz="28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ea typeface="黑体" panose="02010609060101010101" pitchFamily="49" charset="-122"/>
              </a:rPr>
              <a:t>每一章学过后，要有归纳总结的习惯。</a:t>
            </a:r>
            <a:endParaRPr lang="zh-CN" altLang="en-US" sz="28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ea typeface="黑体" panose="02010609060101010101" pitchFamily="49" charset="-122"/>
              </a:rPr>
              <a:t>考试过后要有分析试卷失分情况的习惯。</a:t>
            </a:r>
            <a:endParaRPr lang="zh-CN" altLang="en-US" sz="28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ea typeface="黑体" panose="02010609060101010101" pitchFamily="49" charset="-122"/>
              </a:rPr>
              <a:t>每周都要查一查自己有没有完成自己定下的学习计划。还有没有留下疑点。</a:t>
            </a:r>
            <a:endParaRPr lang="zh-CN" altLang="en-US" sz="2800" b="1" dirty="0"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en-US" altLang="zh-CN" sz="2800" dirty="0"/>
          </a:p>
        </p:txBody>
      </p:sp>
      <p:sp>
        <p:nvSpPr>
          <p:cNvPr id="23556" name="Text Box 4"/>
          <p:cNvSpPr txBox="1"/>
          <p:nvPr/>
        </p:nvSpPr>
        <p:spPr>
          <a:xfrm>
            <a:off x="228600" y="5257800"/>
            <a:ext cx="8534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 eaLnBrk="1" hangingPunct="1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相信通过同学们的努力，在平时的学习、考试中不断进取，一定能在高考中取得骄人的成绩。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3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3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3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3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34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69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69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69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69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69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88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88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88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88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88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06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06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06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06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06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25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25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25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25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125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23556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23556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23556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382000" cy="381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2800" b="1" dirty="0">
                <a:solidFill>
                  <a:srgbClr val="003399"/>
                </a:solidFill>
              </a:rPr>
              <a:t>对于刚刚结束的期中考试</a:t>
            </a:r>
            <a:r>
              <a:rPr lang="en-US" altLang="zh-CN" sz="2800" b="1" dirty="0">
                <a:solidFill>
                  <a:srgbClr val="003399"/>
                </a:solidFill>
              </a:rPr>
              <a:t>,</a:t>
            </a:r>
            <a:r>
              <a:rPr lang="zh-CN" altLang="en-US" sz="2800" b="1" dirty="0">
                <a:solidFill>
                  <a:srgbClr val="003399"/>
                </a:solidFill>
              </a:rPr>
              <a:t>不知道同学们的心情怎么样？</a:t>
            </a:r>
            <a:br>
              <a:rPr lang="zh-CN" altLang="en-US" sz="2400" dirty="0"/>
            </a:br>
            <a:endParaRPr lang="zh-CN" altLang="en-US" sz="3400" dirty="0"/>
          </a:p>
        </p:txBody>
      </p:sp>
      <p:pic>
        <p:nvPicPr>
          <p:cNvPr id="4099" name="Picture 5" descr="20060103205539996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2209800"/>
            <a:ext cx="1981200" cy="358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307340" y="1920240"/>
            <a:ext cx="6781800" cy="3663315"/>
          </a:xfrm>
        </p:spPr>
        <p:txBody>
          <a:bodyPr vert="horz" wrap="square" lIns="91440" tIns="45720" rIns="91440" bIns="45720" anchor="t">
            <a:spAutoFit/>
          </a:bodyPr>
          <a:p>
            <a:pPr eaLnBrk="1" hangingPunct="1"/>
            <a:endParaRPr lang="zh-CN" altLang="en-US" sz="2800" b="1" dirty="0">
              <a:solidFill>
                <a:srgbClr val="CC0000"/>
              </a:solidFill>
            </a:endParaRPr>
          </a:p>
          <a:p>
            <a:pPr eaLnBrk="1" hangingPunct="1"/>
            <a:r>
              <a:rPr lang="zh-CN" altLang="en-US" sz="2400" b="1" dirty="0">
                <a:solidFill>
                  <a:srgbClr val="3399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考试结束了，大家都有一种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如释重负</a:t>
            </a:r>
            <a:r>
              <a:rPr lang="zh-CN" altLang="en-US" sz="2400" b="1" dirty="0">
                <a:solidFill>
                  <a:srgbClr val="3399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的感觉。</a:t>
            </a:r>
            <a:endParaRPr lang="zh-CN" altLang="en-US" sz="2400" b="1" dirty="0">
              <a:solidFill>
                <a:srgbClr val="3399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400" b="1" dirty="0">
                <a:solidFill>
                  <a:srgbClr val="3399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然而，</a:t>
            </a:r>
            <a:r>
              <a:rPr lang="zh-CN" altLang="en-US" sz="2400" b="1" u="dbl" dirty="0">
                <a:solidFill>
                  <a:srgbClr val="339966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此时的精神状态仍然是不能忽视的，因为考试结束并不意味着心理压力的自然消失。</a:t>
            </a:r>
            <a:r>
              <a:rPr lang="zh-CN" altLang="en-US" sz="2400" b="1" dirty="0">
                <a:solidFill>
                  <a:srgbClr val="3399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相反，随之而来的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对考试结果的预测和获知</a:t>
            </a:r>
            <a:r>
              <a:rPr lang="zh-CN" altLang="en-US" sz="2400" b="1" dirty="0">
                <a:solidFill>
                  <a:srgbClr val="3399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，会让许多考生有不同程度的</a:t>
            </a:r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突发性心理冲突和出现生理紊乱现象</a:t>
            </a:r>
            <a:r>
              <a:rPr lang="zh-CN" altLang="en-US" sz="2400" b="1" dirty="0">
                <a:solidFill>
                  <a:srgbClr val="3399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。因此，此时的心理调适，与考试之前以及考试之中同样重要。</a:t>
            </a:r>
            <a:endParaRPr lang="zh-CN" altLang="en-US" sz="2400" b="1" dirty="0">
              <a:solidFill>
                <a:srgbClr val="3399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endParaRPr lang="en-US" altLang="zh-CN" sz="2400" b="1" dirty="0">
              <a:solidFill>
                <a:srgbClr val="66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6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219">
                                            <p:txEl>
                                              <p:charRg st="6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21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5" descr="边框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2"/>
          <p:cNvSpPr>
            <a:spLocks noGrp="1"/>
          </p:cNvSpPr>
          <p:nvPr>
            <p:ph type="title"/>
          </p:nvPr>
        </p:nvSpPr>
        <p:spPr>
          <a:xfrm>
            <a:off x="1828800" y="381000"/>
            <a:ext cx="50292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660066"/>
                </a:solidFill>
              </a:rPr>
              <a:t>活动：真心话大串烧</a:t>
            </a:r>
            <a:endParaRPr lang="zh-CN" altLang="en-US" b="1" dirty="0">
              <a:solidFill>
                <a:srgbClr val="660066"/>
              </a:solidFill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1447800" y="1447800"/>
            <a:ext cx="5867400" cy="46482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endParaRPr lang="zh-CN" altLang="en-US" b="1" i="1" dirty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339966"/>
                </a:solidFill>
              </a:rPr>
              <a:t>①期中考试考完后的心理感受②知道考试结果后的心理感受③总结经验制定下一步学习计划。</a:t>
            </a:r>
            <a:endParaRPr lang="zh-CN" altLang="en-US" b="1" dirty="0">
              <a:solidFill>
                <a:srgbClr val="339966"/>
              </a:solidFill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339966"/>
                </a:solidFill>
              </a:rPr>
              <a:t>    以上三项内容各说一句话，但要精辟、真实。</a:t>
            </a:r>
            <a:endParaRPr lang="zh-CN" altLang="en-US" b="1" dirty="0">
              <a:solidFill>
                <a:srgbClr val="3399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charRg st="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charRg st="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81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charRg st="81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charRg st="81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867400"/>
          </a:xfrm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endParaRPr lang="zh-CN" altLang="en-US" sz="2400" b="1" dirty="0"/>
          </a:p>
          <a:p>
            <a:pPr eaLnBrk="1" hangingPunct="1"/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考试不是为了别人，是为了自己，对自己负责的前提下剖析一下我们的心情。相信在没有作弊的前提下，考试后心态变化大概有这样几种：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  <a:p>
            <a:pPr eaLnBrk="1" hangingPunct="1"/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</a:rPr>
              <a:t>1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、不露声色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  <a:p>
            <a:pPr eaLnBrk="1" hangingPunct="1"/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</a:rPr>
              <a:t>2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、春风得意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  <a:p>
            <a:pPr eaLnBrk="1" hangingPunct="1"/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</a:rPr>
              <a:t>3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、懊恼不已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  <a:p>
            <a:pPr eaLnBrk="1" hangingPunct="1"/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</a:rPr>
              <a:t>4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、伤心欲绝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  <a:p>
            <a:pPr eaLnBrk="1" hangingPunct="1"/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</a:rPr>
              <a:t>5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、埋怨愤怒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  <a:p>
            <a:pPr eaLnBrk="1" hangingPunct="1"/>
            <a:r>
              <a:rPr lang="en-US" altLang="zh-CN" sz="2400" b="1" dirty="0">
                <a:latin typeface="仿宋" panose="02010609060101010101" charset="-122"/>
                <a:ea typeface="仿宋" panose="02010609060101010101" charset="-122"/>
              </a:rPr>
              <a:t>6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、满不在乎</a:t>
            </a:r>
            <a:r>
              <a:rPr lang="zh-CN" altLang="en-US" sz="2400" dirty="0">
                <a:latin typeface="仿宋" panose="02010609060101010101" charset="-122"/>
                <a:ea typeface="仿宋" panose="02010609060101010101" charset="-122"/>
              </a:rPr>
              <a:t> </a:t>
            </a:r>
            <a:endParaRPr lang="zh-CN" altLang="en-US" sz="2800" b="1" dirty="0">
              <a:latin typeface="仿宋" panose="02010609060101010101" charset="-122"/>
              <a:ea typeface="仿宋" panose="02010609060101010101" charset="-122"/>
            </a:endParaRPr>
          </a:p>
          <a:p>
            <a:pPr eaLnBrk="1" hangingPunct="1"/>
            <a:r>
              <a:rPr lang="zh-CN" altLang="en-US" sz="2800" b="1" dirty="0">
                <a:latin typeface="仿宋" panose="02010609060101010101" charset="-122"/>
                <a:ea typeface="仿宋" panose="02010609060101010101" charset="-122"/>
              </a:rPr>
              <a:t>看看你属于哪一种？</a:t>
            </a:r>
            <a:endParaRPr lang="zh-CN" altLang="en-US" sz="2800" b="1" dirty="0">
              <a:latin typeface="仿宋" panose="02010609060101010101" charset="-122"/>
              <a:ea typeface="仿宋" panose="02010609060101010101" charset="-122"/>
            </a:endParaRPr>
          </a:p>
          <a:p>
            <a:pPr eaLnBrk="1" hangingPunct="1"/>
            <a:endParaRPr lang="zh-CN" altLang="en-US" sz="2400" b="1" dirty="0"/>
          </a:p>
          <a:p>
            <a:pPr eaLnBrk="1" hangingPunct="1"/>
            <a:endParaRPr lang="en-US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81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1267">
                                            <p:txEl>
                                              <p:charRg st="81" end="14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43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11267">
                                            <p:txEl>
                                              <p:charRg st="143" end="15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50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1267">
                                            <p:txEl>
                                              <p:charRg st="150" end="15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57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11267">
                                            <p:txEl>
                                              <p:charRg st="157" end="16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64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11267">
                                            <p:txEl>
                                              <p:charRg st="164" end="17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71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11267">
                                            <p:txEl>
                                              <p:charRg st="171" end="17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78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11267">
                                            <p:txEl>
                                              <p:charRg st="178" end="18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86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1267">
                                            <p:txEl>
                                              <p:charRg st="186" end="1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914400" y="914400"/>
            <a:ext cx="8229600" cy="31242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600" b="1" dirty="0">
                <a:solidFill>
                  <a:srgbClr val="6600CC"/>
                </a:solidFill>
                <a:ea typeface="幼圆" pitchFamily="49" charset="-122"/>
              </a:rPr>
              <a:t>下面，咱们共同来对这些心理现象进行分析：</a:t>
            </a:r>
            <a:br>
              <a:rPr lang="zh-CN" altLang="en-US" sz="4600" dirty="0">
                <a:solidFill>
                  <a:srgbClr val="6600CC"/>
                </a:solidFill>
                <a:ea typeface="幼圆" pitchFamily="49" charset="-122"/>
              </a:rPr>
            </a:br>
            <a:endParaRPr lang="zh-CN" altLang="en-US" sz="4600" dirty="0">
              <a:solidFill>
                <a:srgbClr val="6600CC"/>
              </a:solidFill>
              <a:ea typeface="幼圆" pitchFamily="49" charset="-122"/>
            </a:endParaRPr>
          </a:p>
        </p:txBody>
      </p:sp>
      <p:pic>
        <p:nvPicPr>
          <p:cNvPr id="7171" name="Picture 5" descr="pic00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2971800"/>
            <a:ext cx="5629275" cy="358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xfrm>
            <a:off x="838200" y="1447800"/>
            <a:ext cx="7696200" cy="56388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en-US" altLang="zh-CN" b="1" i="1" dirty="0">
                <a:solidFill>
                  <a:schemeClr val="hlink"/>
                </a:solidFill>
                <a:ea typeface="华文中宋" pitchFamily="2" charset="-122"/>
              </a:rPr>
              <a:t>1</a:t>
            </a:r>
            <a:r>
              <a:rPr lang="zh-CN" altLang="en-US" b="1" i="1" dirty="0">
                <a:solidFill>
                  <a:schemeClr val="hlink"/>
                </a:solidFill>
                <a:ea typeface="华文中宋" pitchFamily="2" charset="-122"/>
              </a:rPr>
              <a:t>．“不露声色”者 ：</a:t>
            </a:r>
            <a:endParaRPr lang="zh-CN" altLang="en-US" b="1" i="1" dirty="0">
              <a:solidFill>
                <a:schemeClr val="hlink"/>
              </a:solidFill>
              <a:ea typeface="华文中宋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请大家想一想这种心理现象的原因和表现？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FF6600"/>
                </a:solidFill>
                <a:ea typeface="幼圆" pitchFamily="49" charset="-122"/>
              </a:rPr>
              <a:t>归纳如下：学得扎实，考得好。自信心强，胜不骄，败不馁。有史以来，成绩稳定，始终保持优良的成绩。</a:t>
            </a:r>
            <a:endParaRPr lang="zh-CN" altLang="en-US" sz="2800" b="1" dirty="0">
              <a:solidFill>
                <a:srgbClr val="FF6600"/>
              </a:solidFill>
              <a:ea typeface="幼圆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800" b="1" dirty="0">
              <a:solidFill>
                <a:srgbClr val="FF6600"/>
              </a:solidFill>
              <a:ea typeface="幼圆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800" dirty="0"/>
          </a:p>
          <a:p>
            <a:pPr eaLnBrk="1" hangingPunct="1">
              <a:lnSpc>
                <a:spcPct val="80000"/>
              </a:lnSpc>
            </a:pPr>
            <a:endParaRPr lang="zh-CN" altLang="en-US" sz="2800" dirty="0"/>
          </a:p>
          <a:p>
            <a:pPr eaLnBrk="1" hangingPunct="1">
              <a:lnSpc>
                <a:spcPct val="80000"/>
              </a:lnSpc>
            </a:pPr>
            <a:endParaRPr lang="zh-CN" altLang="en-US" sz="2800" dirty="0"/>
          </a:p>
          <a:p>
            <a:pPr eaLnBrk="1" hangingPunct="1">
              <a:lnSpc>
                <a:spcPct val="80000"/>
              </a:lnSpc>
            </a:pPr>
            <a:r>
              <a:rPr lang="zh-CN" altLang="en-US" b="1" dirty="0">
                <a:solidFill>
                  <a:srgbClr val="CC0000"/>
                </a:solidFill>
              </a:rPr>
              <a:t>良药苦口：我们还是要肯定自己，不断鼓励自己。</a:t>
            </a:r>
            <a:br>
              <a:rPr lang="zh-CN" altLang="en-US" sz="2800" dirty="0"/>
            </a:br>
            <a:br>
              <a:rPr lang="zh-CN" altLang="en-US" sz="2800" dirty="0"/>
            </a:br>
            <a:endParaRPr lang="zh-CN" altLang="en-US" sz="2800" dirty="0"/>
          </a:p>
        </p:txBody>
      </p:sp>
      <p:pic>
        <p:nvPicPr>
          <p:cNvPr id="13318" name="Picture 6" descr="ED0A42E6090DFB85E9D71D4B1911578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3505200"/>
            <a:ext cx="152400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32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charRg st="32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33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84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charRg st="84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xfrm>
            <a:off x="228600" y="1295400"/>
            <a:ext cx="8458200" cy="52578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en-US" altLang="zh-CN" sz="3600" b="1" i="1" dirty="0">
                <a:solidFill>
                  <a:schemeClr val="hlink"/>
                </a:solidFill>
                <a:ea typeface="华文中宋" pitchFamily="2" charset="-122"/>
              </a:rPr>
              <a:t>2</a:t>
            </a:r>
            <a:r>
              <a:rPr lang="zh-CN" altLang="en-US" sz="3600" b="1" i="1" dirty="0">
                <a:solidFill>
                  <a:schemeClr val="hlink"/>
                </a:solidFill>
                <a:ea typeface="华文中宋" pitchFamily="2" charset="-122"/>
              </a:rPr>
              <a:t>．“春风得意”者：</a:t>
            </a:r>
            <a:r>
              <a:rPr lang="zh-CN" altLang="en-US" dirty="0"/>
              <a:t> </a:t>
            </a:r>
            <a:endParaRPr lang="zh-CN" altLang="en-US" dirty="0"/>
          </a:p>
          <a:p>
            <a:pPr eaLnBrk="1" hangingPunct="1">
              <a:lnSpc>
                <a:spcPct val="80000"/>
              </a:lnSpc>
            </a:pPr>
            <a:r>
              <a:rPr lang="zh-CN" altLang="en-US" b="1" dirty="0"/>
              <a:t>请大家想一想这种心理现象的原因和表现？</a:t>
            </a:r>
            <a:endParaRPr lang="zh-CN" altLang="en-US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b="1" dirty="0">
                <a:solidFill>
                  <a:srgbClr val="FF6600"/>
                </a:solidFill>
                <a:ea typeface="幼圆" pitchFamily="49" charset="-122"/>
              </a:rPr>
              <a:t>归纳如下：考好后，往往会沾沾自喜，甚至会自我吹嘘。这样虽然能增加信心，但也会导致自满自足，给以后的学习带来浮躁，导致成绩一上一下，不稳定。</a:t>
            </a:r>
            <a:r>
              <a:rPr lang="zh-CN" altLang="en-US" sz="2400" b="1" dirty="0">
                <a:solidFill>
                  <a:srgbClr val="FF6600"/>
                </a:solidFill>
                <a:ea typeface="幼圆" pitchFamily="49" charset="-122"/>
              </a:rPr>
              <a:t> </a:t>
            </a:r>
            <a:endParaRPr lang="zh-CN" altLang="en-US" sz="2400" b="1" dirty="0">
              <a:solidFill>
                <a:srgbClr val="FF6600"/>
              </a:solidFill>
              <a:ea typeface="幼圆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400" b="1" dirty="0">
              <a:solidFill>
                <a:srgbClr val="FF6600"/>
              </a:solidFill>
              <a:ea typeface="幼圆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400" b="1" dirty="0">
              <a:solidFill>
                <a:srgbClr val="FF66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400" b="1" dirty="0">
              <a:solidFill>
                <a:srgbClr val="FF66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b="1" dirty="0">
                <a:solidFill>
                  <a:srgbClr val="CC0000"/>
                </a:solidFill>
              </a:rPr>
              <a:t>良药苦口：我们应该明确学习是一个长期的任务，需要有韧性，需要有高目标，知道山外有山、楼外楼，做到胜不骄，败不馁。</a:t>
            </a:r>
            <a:r>
              <a:rPr lang="zh-CN" altLang="en-US" sz="2800" dirty="0">
                <a:solidFill>
                  <a:srgbClr val="CC0000"/>
                </a:solidFill>
              </a:rPr>
              <a:t> </a:t>
            </a:r>
            <a:endParaRPr lang="zh-CN" altLang="en-US" sz="2800" b="1" dirty="0">
              <a:solidFill>
                <a:srgbClr val="CC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2800" b="1" dirty="0">
              <a:solidFill>
                <a:srgbClr val="CC00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400" b="1" dirty="0">
              <a:solidFill>
                <a:srgbClr val="FF66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altLang="zh-CN" sz="2400" b="1" dirty="0">
              <a:solidFill>
                <a:srgbClr val="FF6600"/>
              </a:solidFill>
            </a:endParaRPr>
          </a:p>
        </p:txBody>
      </p:sp>
      <p:pic>
        <p:nvPicPr>
          <p:cNvPr id="14340" name="Picture 4" descr="66D13CFBD5D0397EC9CABF41324C10D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4038600"/>
            <a:ext cx="1066800" cy="106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32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4339">
                                            <p:txEl>
                                              <p:charRg st="32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143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106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339">
                                            <p:txEl>
                                              <p:charRg st="106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3" name="Rectangle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en-US" altLang="zh-CN" b="1" i="1" dirty="0">
                <a:solidFill>
                  <a:schemeClr val="hlink"/>
                </a:solidFill>
                <a:ea typeface="华文中宋" pitchFamily="2" charset="-122"/>
              </a:rPr>
              <a:t>3</a:t>
            </a:r>
            <a:r>
              <a:rPr lang="zh-CN" altLang="en-US" b="1" i="1" dirty="0">
                <a:solidFill>
                  <a:schemeClr val="hlink"/>
                </a:solidFill>
                <a:ea typeface="华文中宋" pitchFamily="2" charset="-122"/>
              </a:rPr>
              <a:t>．“懊恼不已”者</a:t>
            </a:r>
            <a:r>
              <a:rPr lang="zh-CN" altLang="en-US" dirty="0"/>
              <a:t> </a:t>
            </a:r>
            <a:r>
              <a:rPr lang="zh-CN" altLang="en-US" dirty="0">
                <a:solidFill>
                  <a:schemeClr val="hlink"/>
                </a:solidFill>
              </a:rPr>
              <a:t>：</a:t>
            </a:r>
            <a:endParaRPr lang="zh-CN" altLang="en-US" dirty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请大家想一想这种心理现象的原因和表现？</a:t>
            </a:r>
            <a:endParaRPr lang="zh-CN" altLang="en-US" dirty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FF6600"/>
                </a:solidFill>
                <a:ea typeface="幼圆" pitchFamily="49" charset="-122"/>
              </a:rPr>
              <a:t>归纳如下：每次考试之后都会对自己的失误忏悔不已，不是说看错题目，就是说计算失误；不是说漏做了，就是说抄错答案。总是存在着侥幸心理。</a:t>
            </a:r>
            <a:endParaRPr lang="zh-CN" altLang="en-US" sz="2800" b="1" dirty="0">
              <a:solidFill>
                <a:srgbClr val="FF6600"/>
              </a:solidFill>
              <a:ea typeface="幼圆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800" b="1" dirty="0">
              <a:solidFill>
                <a:srgbClr val="FF6600"/>
              </a:solidFill>
              <a:ea typeface="幼圆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800" b="1" dirty="0">
              <a:solidFill>
                <a:srgbClr val="FF6600"/>
              </a:solidFill>
              <a:ea typeface="幼圆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800" b="1" dirty="0">
              <a:solidFill>
                <a:srgbClr val="CC0000"/>
              </a:solidFill>
              <a:ea typeface="华文仿宋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b="1" dirty="0">
                <a:solidFill>
                  <a:srgbClr val="CC0000"/>
                </a:solidFill>
                <a:ea typeface="华文仿宋" pitchFamily="2" charset="-122"/>
              </a:rPr>
              <a:t>良药苦口：我们要从平时的每次作业开始克服粗心大意的毛病，平时学习要认真、扎实、细心和一丝不苟。</a:t>
            </a:r>
            <a:r>
              <a:rPr lang="zh-CN" altLang="en-US" dirty="0"/>
              <a:t> </a:t>
            </a:r>
            <a:endParaRPr lang="zh-CN" altLang="en-US" dirty="0">
              <a:solidFill>
                <a:srgbClr val="FF6600"/>
              </a:solidFill>
              <a:ea typeface="幼圆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en-US" altLang="zh-CN" dirty="0">
              <a:solidFill>
                <a:srgbClr val="FF6600"/>
              </a:solidFill>
              <a:ea typeface="幼圆" pitchFamily="49" charset="-122"/>
            </a:endParaRPr>
          </a:p>
        </p:txBody>
      </p:sp>
      <p:pic>
        <p:nvPicPr>
          <p:cNvPr id="15364" name="Picture 4" descr="70D082E4F98F6569B7C524D6113FABA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36576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32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363">
                                            <p:txEl>
                                              <p:charRg st="32" end="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01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01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01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01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01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228600" y="1447800"/>
            <a:ext cx="8915400" cy="54102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en-US" altLang="zh-CN" b="1" i="1" dirty="0">
                <a:solidFill>
                  <a:schemeClr val="hlink"/>
                </a:solidFill>
                <a:ea typeface="华文中宋" pitchFamily="2" charset="-122"/>
              </a:rPr>
              <a:t>4</a:t>
            </a:r>
            <a:r>
              <a:rPr lang="zh-CN" altLang="en-US" b="1" i="1" dirty="0">
                <a:solidFill>
                  <a:schemeClr val="hlink"/>
                </a:solidFill>
                <a:ea typeface="华文中宋" pitchFamily="2" charset="-122"/>
              </a:rPr>
              <a:t>．“伤心欲绝”者</a:t>
            </a:r>
            <a:r>
              <a:rPr lang="zh-CN" altLang="en-US" dirty="0">
                <a:solidFill>
                  <a:schemeClr val="hlink"/>
                </a:solidFill>
              </a:rPr>
              <a:t> ：</a:t>
            </a:r>
            <a:endParaRPr lang="zh-CN" altLang="en-US" dirty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/>
              <a:t>请大家想一想这种心理现象的原因和表现？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FF6600"/>
                </a:solidFill>
                <a:ea typeface="幼圆" pitchFamily="49" charset="-122"/>
              </a:rPr>
              <a:t>归纳如下：对自己认识不够准确。考前往往盲目自信，准备不足。所以考试的成绩和自己的预料往往相差很大，心理上不能接受眼前的现实。</a:t>
            </a:r>
            <a:endParaRPr lang="zh-CN" altLang="en-US" sz="2800" b="1" dirty="0">
              <a:solidFill>
                <a:srgbClr val="FF6600"/>
              </a:solidFill>
              <a:ea typeface="幼圆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400" b="1" dirty="0">
              <a:solidFill>
                <a:srgbClr val="FF6600"/>
              </a:solidFill>
              <a:ea typeface="幼圆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700" b="1" dirty="0">
              <a:solidFill>
                <a:srgbClr val="FF6600"/>
              </a:solidFill>
              <a:ea typeface="幼圆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900" b="1" dirty="0">
              <a:solidFill>
                <a:srgbClr val="CC0000"/>
              </a:solidFill>
              <a:ea typeface="华文仿宋" pitchFamily="2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900" b="1" dirty="0">
              <a:solidFill>
                <a:srgbClr val="CC0000"/>
              </a:solidFill>
              <a:ea typeface="华文仿宋" pitchFamily="2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900" b="1" dirty="0">
              <a:solidFill>
                <a:srgbClr val="CC0000"/>
              </a:solidFill>
              <a:ea typeface="华文仿宋" pitchFamily="2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900" b="1" dirty="0">
              <a:solidFill>
                <a:srgbClr val="CC0000"/>
              </a:solidFill>
              <a:ea typeface="华文仿宋" pitchFamily="2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900" b="1" dirty="0">
              <a:solidFill>
                <a:srgbClr val="CC0000"/>
              </a:solidFill>
              <a:ea typeface="华文仿宋" pitchFamily="2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900" b="1" dirty="0">
              <a:solidFill>
                <a:srgbClr val="CC0000"/>
              </a:solidFill>
              <a:ea typeface="华文仿宋" pitchFamily="2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800" b="1" dirty="0">
              <a:solidFill>
                <a:srgbClr val="CC0000"/>
              </a:solidFill>
              <a:ea typeface="华文仿宋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CC0000"/>
                </a:solidFill>
                <a:ea typeface="华文仿宋" pitchFamily="2" charset="-122"/>
              </a:rPr>
              <a:t>良药苦口：我们要认真分析试卷，对自己有一个较为客观的认识。既要克服盲目自信的心理，又要正确认识自己的能力，鼓起前进的勇气。</a:t>
            </a:r>
            <a:br>
              <a:rPr lang="zh-CN" altLang="en-US" sz="2800" b="1" dirty="0">
                <a:solidFill>
                  <a:srgbClr val="CC0000"/>
                </a:solidFill>
                <a:ea typeface="华文仿宋" pitchFamily="2" charset="-122"/>
              </a:rPr>
            </a:br>
            <a:br>
              <a:rPr lang="zh-CN" altLang="en-US" sz="800" b="1" dirty="0"/>
            </a:br>
            <a:endParaRPr lang="zh-CN" altLang="en-US" sz="700" b="1" dirty="0">
              <a:solidFill>
                <a:srgbClr val="FF6600"/>
              </a:solidFill>
              <a:ea typeface="幼圆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700" b="1" dirty="0">
                <a:solidFill>
                  <a:srgbClr val="FF6600"/>
                </a:solidFill>
                <a:ea typeface="幼圆" pitchFamily="49" charset="-122"/>
              </a:rPr>
              <a:t> </a:t>
            </a:r>
            <a:endParaRPr lang="zh-CN" altLang="en-US" sz="700" b="1" dirty="0">
              <a:solidFill>
                <a:srgbClr val="FF6600"/>
              </a:solidFill>
              <a:ea typeface="幼圆" pitchFamily="49" charset="-122"/>
            </a:endParaRPr>
          </a:p>
        </p:txBody>
      </p:sp>
      <p:pic>
        <p:nvPicPr>
          <p:cNvPr id="16388" name="Picture 4" descr="498A6BCBEEDA8CAF44E04359A7B5DD2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3657600"/>
            <a:ext cx="137160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charRg st="12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32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32" end="9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32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7">
                                            <p:txEl>
                                              <p:charRg st="32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04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387">
                                            <p:txEl>
                                              <p:charRg st="104" end="1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87">
                                            <p:txEl>
                                              <p:charRg st="104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6387">
                                            <p:txEl>
                                              <p:charRg st="104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04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atermark">
  <a:themeElements>
    <a:clrScheme name="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Waterma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 typeface="Wingdings" panose="05000000000000000000" pitchFamily="2" charset="2"/>
          <a:buChar char="l"/>
          <a:defRPr kumimoji="0" lang="zh-CN" altLang="en-US" sz="2400" b="1" i="0" u="none" strike="noStrike" cap="none" normalizeH="0" baseline="0" smtClean="0">
            <a:ln>
              <a:noFill/>
            </a:ln>
            <a:solidFill>
              <a:srgbClr val="6600CC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>
        <a:spAutoFit/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accent1"/>
          </a:buClr>
          <a:buSzTx/>
          <a:buFont typeface="Wingdings" panose="05000000000000000000" pitchFamily="2" charset="2"/>
          <a:buChar char="l"/>
          <a:defRPr kumimoji="0" lang="zh-CN" altLang="en-US" sz="2400" b="1" i="0" u="none" strike="noStrike" cap="none" normalizeH="0" baseline="0" smtClean="0">
            <a:ln>
              <a:noFill/>
            </a:ln>
            <a:solidFill>
              <a:srgbClr val="6600CC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0</TotalTime>
  <Words>2032</Words>
  <Application>WPS 演示</Application>
  <PresentationFormat>全屏显示(4:3)</PresentationFormat>
  <Paragraphs>129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幼圆</vt:lpstr>
      <vt:lpstr>华文中宋</vt:lpstr>
      <vt:lpstr>华文仿宋</vt:lpstr>
      <vt:lpstr>黑体</vt:lpstr>
      <vt:lpstr>楷体_GB2312</vt:lpstr>
      <vt:lpstr>华文彩云</vt:lpstr>
      <vt:lpstr>方正姚体</vt:lpstr>
      <vt:lpstr>新宋体</vt:lpstr>
      <vt:lpstr>微软雅黑</vt:lpstr>
      <vt:lpstr>Calibri</vt:lpstr>
      <vt:lpstr>仿宋</vt:lpstr>
      <vt:lpstr>Watermark</vt:lpstr>
      <vt:lpstr>PowerPoint 演示文稿</vt:lpstr>
      <vt:lpstr>对于刚刚结束的期中考试,不知道同学们的心情怎么样？ </vt:lpstr>
      <vt:lpstr>活动：真心话大串烧</vt:lpstr>
      <vt:lpstr>PowerPoint 演示文稿</vt:lpstr>
      <vt:lpstr>下面，咱们共同来对这些心理现象进行分析：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我们应该怎么做呢？</vt:lpstr>
      <vt:lpstr>1．关键你怎样看自己  </vt:lpstr>
      <vt:lpstr>2．重要的是寻根究底 </vt:lpstr>
      <vt:lpstr>3．必须立即行动起来 </vt:lpstr>
      <vt:lpstr>写在最后：高中学生要有“自反馈”过程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主题班会课件(分28大类): http://shop62905894.taobao.com</dc:title>
  <dc:creator>主题班会课件(分28大类): http://shop62905894.taobao.com</dc:creator>
  <cp:keywords>主题班会课件(分28大类): http://shop62905894.taobao.com</cp:keywords>
  <dc:description>主题班会课件(分28大类): http://shop62905894.taobao.com</dc:description>
  <dc:subject>主题班会课件(分28大类): http://shop62905894.taobao.com</dc:subject>
  <cp:category>主题班会课件(分28大类): http://shop62905894.taobao.com</cp:category>
  <cp:lastModifiedBy>Administrator</cp:lastModifiedBy>
  <cp:revision>40</cp:revision>
  <dcterms:created xsi:type="dcterms:W3CDTF">2017-04-18T08:25:00Z</dcterms:created>
  <dcterms:modified xsi:type="dcterms:W3CDTF">2017-04-25T11:55:38Z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2052-10.1.0.6393</vt:lpwstr>
  </property>
</Properties>
</file>