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2"/>
  </p:sldMasterIdLst>
  <p:notesMasterIdLst>
    <p:notesMasterId r:id="rId3"/>
  </p:notesMasterIdLst>
  <p:sldIdLst>
    <p:sldId id="307" r:id="rId4"/>
    <p:sldId id="278" r:id="rId5"/>
    <p:sldId id="279" r:id="rId6"/>
    <p:sldId id="266" r:id="rId7"/>
    <p:sldId id="260" r:id="rId8"/>
    <p:sldId id="337" r:id="rId9"/>
    <p:sldId id="406" r:id="rId10"/>
    <p:sldId id="293" r:id="rId11"/>
    <p:sldId id="259" r:id="rId12"/>
    <p:sldId id="290" r:id="rId13"/>
    <p:sldId id="409" r:id="rId14"/>
    <p:sldId id="419" r:id="rId15"/>
    <p:sldId id="420" r:id="rId16"/>
    <p:sldId id="421" r:id="rId17"/>
    <p:sldId id="423" r:id="rId18"/>
    <p:sldId id="422" r:id="rId19"/>
    <p:sldId id="323" r:id="rId20"/>
    <p:sldId id="324" r:id="rId21"/>
    <p:sldId id="424" r:id="rId22"/>
    <p:sldId id="425" r:id="rId23"/>
    <p:sldId id="280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p="http://schemas.openxmlformats.org/presentationml/2006/main">
  <p:cmAuthor id="1" name="贺 凡" initials="贺" lastIdx="0" clrIdx="0">
    <p:extLst>
      <p:ext uri="{19B8F6BF-5375-455C-9EA6-DF929625EA0E}">
        <p15:presenceInfo xmlns:p15="http://schemas.microsoft.com/office/powerpoint/2012/main" userId="4aa56ec1f2548ec3" providerId="Windows Live"/>
      </p:ext>
    </p:extLst>
  </p:cmAuthor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69" autoAdjust="0"/>
    <p:restoredTop sz="94671"/>
  </p:normalViewPr>
  <p:slideViewPr>
    <p:cSldViewPr snapToGrid="0">
      <p:cViewPr varScale="1">
        <p:scale>
          <a:sx n="73" d="100"/>
          <a:sy n="73" d="100"/>
        </p:scale>
        <p:origin x="78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tags" Target="tags/tag1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notesMaster" Target="notesMasters/notes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4DAA03B0-3645-4451-9D1E-59E2048DBF07}" type="datetimeFigureOut">
              <a:rPr lang="zh-CN" altLang="en-US" smtClean="0"/>
              <a:t>2021/4/28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2C58D2EC-BCD6-4C57-9B0E-B75E493D658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02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4776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0369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670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8794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0222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6878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061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7124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8169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73663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2675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5815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6959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8634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916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7129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283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6498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46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57428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491596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/>
        </p:nvSpPr>
        <p:spPr>
          <a:xfrm>
            <a:off x="181200" y="180000"/>
            <a:ext cx="11829600" cy="6498000"/>
          </a:xfrm>
          <a:prstGeom prst="rect">
            <a:avLst/>
          </a:prstGeom>
          <a:solidFill>
            <a:srgbClr val="F0E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9523183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5174145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302547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788402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60046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066982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806574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6791397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4154073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53162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>2021/4/28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312710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pn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0EF7E283-1319-47E0-9BFE-D186D74C3DAC}" type="datetimeFigureOut">
              <a:rPr lang="zh-CN" altLang="en-US" smtClean="0"/>
              <a:t>2021/4/28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ED9C9DE8-6944-4658-A18C-60D57C1D261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63AE1F0-D05C-CB4E-A60C-91F309895BC2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3550" y="84137"/>
            <a:ext cx="1460500" cy="59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391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2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9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0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1.xml" /><Relationship Id="rId3" Type="http://schemas.openxmlformats.org/officeDocument/2006/relationships/image" Target="../media/image2.jpeg" /><Relationship Id="rId4" Type="http://schemas.openxmlformats.org/officeDocument/2006/relationships/image" Target="../media/image5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Freeform 5"/>
          <p:cNvSpPr/>
          <p:nvPr/>
        </p:nvSpPr>
        <p:spPr bwMode="auto">
          <a:xfrm rot="10800000">
            <a:off x="186426" y="1737666"/>
            <a:ext cx="5143838" cy="254268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3" name="Freeform 5"/>
          <p:cNvSpPr/>
          <p:nvPr/>
        </p:nvSpPr>
        <p:spPr bwMode="auto">
          <a:xfrm>
            <a:off x="5180913" y="1466605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4" name="TextBox 2088"/>
          <p:cNvSpPr txBox="1"/>
          <p:nvPr/>
        </p:nvSpPr>
        <p:spPr>
          <a:xfrm>
            <a:off x="256653" y="2716619"/>
            <a:ext cx="4854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13.2</a:t>
            </a:r>
            <a:r>
              <a:rPr lang="zh-CN" altLang="en-US" sz="28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    宇宙的边疆</a:t>
            </a:r>
            <a:endParaRPr lang="zh-CN" altLang="en-US" sz="2800" b="1">
              <a:solidFill>
                <a:srgbClr val="F0ECE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2089"/>
          <p:cNvSpPr txBox="1"/>
          <p:nvPr/>
        </p:nvSpPr>
        <p:spPr>
          <a:xfrm>
            <a:off x="410887" y="1965089"/>
            <a:ext cx="3780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部编版高中语文选择性必修下册</a:t>
            </a:r>
          </a:p>
        </p:txBody>
      </p:sp>
    </p:spTree>
    <p:extLst>
      <p:ext uri="{BB962C8B-B14F-4D97-AF65-F5344CB8AC3E}">
        <p14:creationId xmlns:p14="http://schemas.microsoft.com/office/powerpoint/2010/main" val="964728098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品读研析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2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1639133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8344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ea typeface="印品黑体" panose="00000500000000000000" pitchFamily="2" charset="-122"/>
              </a:rPr>
              <a:t> ·</a:t>
            </a:r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读懂内容，把握观点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xmlns="" id="{27511CF8-C2B6-432A-A74F-CB7360FEF8D4}"/>
              </a:ext>
            </a:extLst>
          </p:cNvPr>
          <p:cNvSpPr/>
          <p:nvPr/>
        </p:nvSpPr>
        <p:spPr>
          <a:xfrm>
            <a:off x="654105" y="1265593"/>
            <a:ext cx="11291728" cy="379882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联系全文看，作者对宇宙及人类分别有着怎样的认识？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96796FD-2D8D-FC47-8D72-0B8947CC394F}"/>
              </a:ext>
            </a:extLst>
          </p:cNvPr>
          <p:cNvSpPr txBox="1"/>
          <p:nvPr/>
        </p:nvSpPr>
        <p:spPr>
          <a:xfrm>
            <a:off x="444696" y="1861193"/>
            <a:ext cx="10972800" cy="37312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  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(1)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宇宙：①宇宙辽阔无垠，神秘莫测。②宇宙真空之中，广袤、寒冷、荒芜而又一片黑暗。③整个宇宙的自然法则都是一样的。④宇宙中很可能到处都充满着生命，必定有许多像地球一样的星球散布在整个宇宙空间中。⑤宇宙有无穷的奥秘，等待人类去探索。</a:t>
            </a:r>
          </a:p>
          <a:p>
            <a:pPr algn="just">
              <a:lnSpc>
                <a:spcPct val="150000"/>
              </a:lnSpc>
            </a:pP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(2)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人类：①人类在宇宙中是渺小的，“只不过是晨空中飞扬的一粒尘埃”。②人类所关心的大多数问题，对宇宙来说是无关紧要的，甚至是微不足道的。③人类是勇敢、光荣的，他们以渺小的身躯来探索广阔的宇宙，人类在渺小之中迸发出伟大的力量。④宇宙对我们来说似乎是个很遥远的概念，但我们和宇宙是密不可分的。⑤人类是幸运的，因为我们拥有地球，我们栖居在目前所发现的唯一有生命的星球上，并在这里生存繁衍，生生不息，创造出了辉煌灿烂的文明。</a:t>
            </a:r>
          </a:p>
        </p:txBody>
      </p:sp>
    </p:spTree>
    <p:extLst>
      <p:ext uri="{BB962C8B-B14F-4D97-AF65-F5344CB8AC3E}">
        <p14:creationId xmlns:p14="http://schemas.microsoft.com/office/powerpoint/2010/main" val="3112923164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844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ea typeface="印品黑体" panose="00000500000000000000" pitchFamily="2" charset="-122"/>
              </a:rPr>
              <a:t> ·</a:t>
            </a:r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分析文章逻辑与布局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xmlns="" id="{27511CF8-C2B6-432A-A74F-CB7360FEF8D4}"/>
              </a:ext>
            </a:extLst>
          </p:cNvPr>
          <p:cNvSpPr/>
          <p:nvPr/>
        </p:nvSpPr>
        <p:spPr>
          <a:xfrm>
            <a:off x="654105" y="1265593"/>
            <a:ext cx="11291728" cy="379882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作者在文章开头引用了两段名言，有什么作用？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96796FD-2D8D-FC47-8D72-0B8947CC394F}"/>
              </a:ext>
            </a:extLst>
          </p:cNvPr>
          <p:cNvSpPr txBox="1"/>
          <p:nvPr/>
        </p:nvSpPr>
        <p:spPr>
          <a:xfrm>
            <a:off x="520729" y="2386517"/>
            <a:ext cx="10972800" cy="1422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  　①为了突出说明宇宙的特点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——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任何人在宇宙面前都是渺小的、微不足道的。这样可以引起读者的阅读兴趣，引出下文要说明的内容。②不仅介绍宇宙的知识，而且启示读者，使读者明白一定的事理，即要有开动脑筋探索未知的精神。</a:t>
            </a:r>
          </a:p>
        </p:txBody>
      </p:sp>
    </p:spTree>
    <p:extLst>
      <p:ext uri="{BB962C8B-B14F-4D97-AF65-F5344CB8AC3E}">
        <p14:creationId xmlns:p14="http://schemas.microsoft.com/office/powerpoint/2010/main" val="2070876431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844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ea typeface="印品黑体" panose="00000500000000000000" pitchFamily="2" charset="-122"/>
              </a:rPr>
              <a:t> ·</a:t>
            </a:r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分析文章逻辑与布局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xmlns="" id="{27511CF8-C2B6-432A-A74F-CB7360FEF8D4}"/>
              </a:ext>
            </a:extLst>
          </p:cNvPr>
          <p:cNvSpPr/>
          <p:nvPr/>
        </p:nvSpPr>
        <p:spPr>
          <a:xfrm>
            <a:off x="654105" y="1265593"/>
            <a:ext cx="11291728" cy="379882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．从整体看，本文是按什么顺序来说明宇宙的？为什么这样安排？这样安排有什么好处？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96796FD-2D8D-FC47-8D72-0B8947CC394F}"/>
              </a:ext>
            </a:extLst>
          </p:cNvPr>
          <p:cNvSpPr txBox="1"/>
          <p:nvPr/>
        </p:nvSpPr>
        <p:spPr>
          <a:xfrm>
            <a:off x="520729" y="1874471"/>
            <a:ext cx="10972800" cy="41928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   ①本文采取的是空间顺序：由星系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星系群、子星系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到太阳系再到行星缓缓推进，从宇宙的整体到星系的组成，再到太阳系，最后回到地球。</a:t>
            </a:r>
            <a:endParaRPr lang="en-US" altLang="zh-CN" sz="20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②这样安排的原因：其一，就宇宙的演化来看，因为先有宇宙，次有星系，再有恒星，再有行星，所以作者也按这样的顺序介绍宇宙的构成；其二，这是电视片的解说词，从摄影的角度来看，先整体后局部便于把握。</a:t>
            </a:r>
            <a:endParaRPr lang="en-US" altLang="zh-CN" sz="20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③好处：这样做可以使我们跳出宇宙之外，将它作为纯客观的说明对象来解说，能够更清晰、直观地介绍宇宙的空间概况。同时，由宇宙反观地球，就是人类的未来之路，这样的顺序和作者由广阔的宇宙，穿过无尽的空间，最终回到人类家园的探索和发现的过程，与“人类的未来取决于我们对这个宇宙的了解程度”的认识相契合。</a:t>
            </a:r>
          </a:p>
        </p:txBody>
      </p:sp>
    </p:spTree>
    <p:extLst>
      <p:ext uri="{BB962C8B-B14F-4D97-AF65-F5344CB8AC3E}">
        <p14:creationId xmlns:p14="http://schemas.microsoft.com/office/powerpoint/2010/main" val="2580354745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2141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ea typeface="印品黑体" panose="00000500000000000000" pitchFamily="2" charset="-122"/>
              </a:rPr>
              <a:t> ·</a:t>
            </a:r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鉴赏艺术手法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xmlns="" id="{27511CF8-C2B6-432A-A74F-CB7360FEF8D4}"/>
              </a:ext>
            </a:extLst>
          </p:cNvPr>
          <p:cNvSpPr/>
          <p:nvPr/>
        </p:nvSpPr>
        <p:spPr>
          <a:xfrm>
            <a:off x="654105" y="1265593"/>
            <a:ext cx="11291728" cy="379882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文中有大段的议论和抒情，是否干扰了对宇宙的说明？ 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96796FD-2D8D-FC47-8D72-0B8947CC394F}"/>
              </a:ext>
            </a:extLst>
          </p:cNvPr>
          <p:cNvSpPr txBox="1"/>
          <p:nvPr/>
        </p:nvSpPr>
        <p:spPr>
          <a:xfrm>
            <a:off x="581616" y="2492308"/>
            <a:ext cx="10972800" cy="1422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   作为电视片的解说词，不仅要让观众了解宇宙的客观构成和相关知识，还要表达人类对宇宙的主观认识和人类探索宇宙的意义，这样才能感染观众，激发人们对宇宙的兴趣。所以，议论和抒情不仅没有干扰介绍，反而使介绍更具有科学意蕴和人文内涵。</a:t>
            </a:r>
          </a:p>
        </p:txBody>
      </p:sp>
    </p:spTree>
    <p:extLst>
      <p:ext uri="{BB962C8B-B14F-4D97-AF65-F5344CB8AC3E}">
        <p14:creationId xmlns:p14="http://schemas.microsoft.com/office/powerpoint/2010/main" val="4011631692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680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ea typeface="印品黑体" panose="00000500000000000000" pitchFamily="2" charset="-122"/>
              </a:rPr>
              <a:t> ·</a:t>
            </a:r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探究语言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xmlns="" id="{27511CF8-C2B6-432A-A74F-CB7360FEF8D4}"/>
              </a:ext>
            </a:extLst>
          </p:cNvPr>
          <p:cNvSpPr/>
          <p:nvPr/>
        </p:nvSpPr>
        <p:spPr>
          <a:xfrm>
            <a:off x="654105" y="1265593"/>
            <a:ext cx="11291728" cy="379882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文章的语言有何特点？试举例分析。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96796FD-2D8D-FC47-8D72-0B8947CC394F}"/>
              </a:ext>
            </a:extLst>
          </p:cNvPr>
          <p:cNvSpPr txBox="1"/>
          <p:nvPr/>
        </p:nvSpPr>
        <p:spPr>
          <a:xfrm>
            <a:off x="605614" y="2232816"/>
            <a:ext cx="10972800" cy="2807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   例如：“海水才刚刚没及我们的脚趾，充其量也只不过溅湿我们的踝节。海水是迷人的，大海在向我们召唤。</a:t>
            </a:r>
            <a:r>
              <a:rPr lang="en-US" altLang="zh-CN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我们还乡心切。”</a:t>
            </a:r>
          </a:p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析：运用比拟、象征的手法，生动形象地说明这样的道理：人类对大海的探索初具规模，但也仅仅是开始。海洋作为可利用资源还有许多仍待人类开发、利用。同时也阐述了人与海洋的密切关系：海洋是生命的诞生之地。</a:t>
            </a:r>
          </a:p>
          <a:p>
            <a:pPr algn="just">
              <a:lnSpc>
                <a:spcPct val="150000"/>
              </a:lnSpc>
            </a:pPr>
            <a:endParaRPr lang="zh-CN" altLang="en-US" sz="2000" kern="10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9606147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2" y="344684"/>
            <a:ext cx="16802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ea typeface="印品黑体" panose="00000500000000000000" pitchFamily="2" charset="-122"/>
              </a:rPr>
              <a:t> ·</a:t>
            </a:r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拓展探究</a:t>
            </a: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>
            <a:extLst>
              <a:ext uri="{FF2B5EF4-FFF2-40B4-BE49-F238E27FC236}">
                <a16:creationId xmlns:a16="http://schemas.microsoft.com/office/drawing/2014/main" xmlns="" id="{27511CF8-C2B6-432A-A74F-CB7360FEF8D4}"/>
              </a:ext>
            </a:extLst>
          </p:cNvPr>
          <p:cNvSpPr/>
          <p:nvPr/>
        </p:nvSpPr>
        <p:spPr>
          <a:xfrm>
            <a:off x="654105" y="1265593"/>
            <a:ext cx="11291728" cy="379882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联系全文看，作者认为通过探索宇宙，人能获得哪些认识和思想上的收获？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96796FD-2D8D-FC47-8D72-0B8947CC394F}"/>
              </a:ext>
            </a:extLst>
          </p:cNvPr>
          <p:cNvSpPr txBox="1"/>
          <p:nvPr/>
        </p:nvSpPr>
        <p:spPr>
          <a:xfrm>
            <a:off x="581616" y="2492308"/>
            <a:ext cx="10972800" cy="2346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明确   ①人类在宇宙中是渺小的，“只不过是晨空中飞扬的一粒尘埃”。②人类关心的大多数问题，对宇宙来说更是微不足道、无关紧要的。③人类是勇敢、光荣的，他们以渺小的身躯，来探索广阔的宇宙，人类在渺小之中迸发出伟大。④宇宙对我们来说似乎是个很遥远的概念，但我们和宇宙是密不可分的。⑤人类是幸运的，因为我们拥有地球，我们栖居在目前所发现的唯一有生命的星球上，并在这里生存繁衍，生生不息，创造出了辉煌灿烂的文明。</a:t>
            </a:r>
          </a:p>
        </p:txBody>
      </p:sp>
    </p:spTree>
    <p:extLst>
      <p:ext uri="{BB962C8B-B14F-4D97-AF65-F5344CB8AC3E}">
        <p14:creationId xmlns:p14="http://schemas.microsoft.com/office/powerpoint/2010/main" val="3344593607"/>
      </p:ext>
    </p:extLst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拓展阅读</a:t>
            </a:r>
            <a:endParaRPr lang="zh-CN" altLang="en-US" sz="400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3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84248876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拓展思考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6E76F9-1735-4FF3-918F-AF1FF27AD312}"/>
              </a:ext>
            </a:extLst>
          </p:cNvPr>
          <p:cNvSpPr txBox="1"/>
          <p:nvPr/>
        </p:nvSpPr>
        <p:spPr>
          <a:xfrm>
            <a:off x="589408" y="1100864"/>
            <a:ext cx="11013183" cy="5116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每个星系都是太空中的一个岛屿，它们与其邻居隔光年之距遥遥相望。我可以想象，在无数星球上的生物对宇宙的模糊认识是如何产生的：它们在开始的时候都以为，除了它们自己小小的行星以及它们周围的那些区区可数的恒星以外，再也没有其他的星星了。我们是在与世隔绝的情况下成长起来的，我们对宇宙的正确认识是逐渐形成的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有些恒星可能被数百万个没有生物的由岩石构成的小星球所包围，这些小星球是在它们演化的某个初级阶段冻结而成的行星系。大概许多恒星都有跟我们类似的行星系：在外围具有由大气环所包围的行星和冰冻卫星，而在接近中心处则有温热的、天蓝色的、覆盖着云的小星球。在一些行星上可能已经有高级动物，他们也许正在从事某种巨大的工程建设来改造他们的行星世界，他们是我们宇宙中的兄弟姐妹。他们跟我们的差别很大吗？他们的形状、生物、化学、神经、生态、历史、政治、科学、技术、艺术、音乐、宗教、哲学等方面的情况如何？也许有一天我们会知道的。</a:t>
            </a:r>
          </a:p>
        </p:txBody>
      </p:sp>
    </p:spTree>
    <p:extLst>
      <p:ext uri="{BB962C8B-B14F-4D97-AF65-F5344CB8AC3E}">
        <p14:creationId xmlns:p14="http://schemas.microsoft.com/office/powerpoint/2010/main" val="386881440"/>
      </p:ext>
    </p:extLst>
  </p:cSld>
  <p:clrMapOvr>
    <a:masterClrMapping/>
  </p:clrMapOvr>
  <p:transition spd="med" advClick="0">
    <p:pull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拓展思考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6E76F9-1735-4FF3-918F-AF1FF27AD312}"/>
              </a:ext>
            </a:extLst>
          </p:cNvPr>
          <p:cNvSpPr txBox="1"/>
          <p:nvPr/>
        </p:nvSpPr>
        <p:spPr>
          <a:xfrm>
            <a:off x="589408" y="1100864"/>
            <a:ext cx="11013183" cy="4613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③我们现在已经回到了我们的后院</a:t>
            </a:r>
            <a:r>
              <a:rPr lang="en-US" altLang="zh-CN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离地球</a:t>
            </a:r>
            <a:r>
              <a:rPr lang="en-US" altLang="zh-CN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光年的地方。包围着我们的太阳的是一群巨大的雪球，这些雪球由冰块、岩石和有机分子组成：它们就是彗核。每当恒星经过的时候都对它们产生一定的引力作用，最后迫使它们当中的一个雪球倾倒到内太阳系。由于太阳热的作用，冰块被蒸发，于是就出现了美丽的彗尾。</a:t>
            </a:r>
          </a:p>
          <a:p>
            <a:pPr indent="457200">
              <a:lnSpc>
                <a:spcPct val="150000"/>
              </a:lnSpc>
            </a:pPr>
            <a:r>
              <a:rPr lang="zh-CN" altLang="en-US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我们现在来到我们星系的行星上。这些星球相当之大，它们都是太阳的俘获物。由于重力作用，它们被迫做近似圆周的运动。它们的热量主要来自太阳。冥王星覆盖着甲烷冰，它唯一的伙伴是它的巨大卫星卡戎。冥王星是被太阳照亮的，因为太阳离它很远，从漆黑的天空中看上去，太阳只不过是一个明亮的光点。巨大的气体星球海王星、天王星、土星</a:t>
            </a:r>
            <a:r>
              <a:rPr lang="en-US" altLang="zh-CN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太阳系的宝石</a:t>
            </a:r>
            <a:r>
              <a:rPr lang="en-US" altLang="zh-CN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和木星都分别有一个冰冻卫星做伴相随。在气体行星及其冰冻卫星的内侧就是充满岩石的温暖的内太阳系。例如，在那里有红色行星</a:t>
            </a:r>
            <a:r>
              <a:rPr lang="en-US" altLang="zh-CN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星。在火星上有高耸的火山、巨大的裂谷、席卷火星的大沙暴，并且，完全可能还有一些初级形态的生物。所有太阳系的行星都绕着太阳运转。太阳是离我们最近的一个恒星，它是一个令人恐怖的氢气和氨气的热核反应堆，它的强光照耀着整个太阳系。</a:t>
            </a:r>
          </a:p>
        </p:txBody>
      </p:sp>
    </p:spTree>
    <p:extLst>
      <p:ext uri="{BB962C8B-B14F-4D97-AF65-F5344CB8AC3E}">
        <p14:creationId xmlns:p14="http://schemas.microsoft.com/office/powerpoint/2010/main" val="4261193553"/>
      </p:ext>
    </p:extLst>
  </p:cSld>
  <p:clrMapOvr>
    <a:masterClrMapping/>
  </p:clrMapOvr>
  <p:transition spd="med" advClick="0">
    <p:pull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" name="Freeform 5"/>
          <p:cNvSpPr/>
          <p:nvPr/>
        </p:nvSpPr>
        <p:spPr bwMode="auto">
          <a:xfrm rot="10800000">
            <a:off x="179494" y="588815"/>
            <a:ext cx="2466723" cy="64633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6824" y="681148"/>
            <a:ext cx="1415772" cy="713452"/>
            <a:chOff x="563751" y="1817221"/>
            <a:chExt cx="1415772" cy="713452"/>
          </a:xfrm>
        </p:grpSpPr>
        <p:sp>
          <p:nvSpPr>
            <p:cNvPr id="42" name="TextBox 41"/>
            <p:cNvSpPr txBox="1"/>
            <p:nvPr/>
          </p:nvSpPr>
          <p:spPr>
            <a:xfrm>
              <a:off x="1429648" y="1884342"/>
              <a:ext cx="184731" cy="64633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360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63751" y="181722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91CBB1E5-5E59-46EB-AAF3-04475ED69AEC}"/>
              </a:ext>
            </a:extLst>
          </p:cNvPr>
          <p:cNvSpPr txBox="1"/>
          <p:nvPr/>
        </p:nvSpPr>
        <p:spPr>
          <a:xfrm>
            <a:off x="1264710" y="2108579"/>
            <a:ext cx="9309036" cy="24485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了解卡尔</a:t>
            </a: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·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萨根及其学术作品，积累文学常识。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把握文中介绍的宇宙知识，梳理逻辑顺序。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鉴赏文章的表达方式和语言风格，体会严密的论辩逻辑。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200" kern="10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辩证地认识宇宙和人类的关系。</a:t>
            </a:r>
          </a:p>
        </p:txBody>
      </p:sp>
    </p:spTree>
    <p:extLst>
      <p:ext uri="{BB962C8B-B14F-4D97-AF65-F5344CB8AC3E}">
        <p14:creationId xmlns:p14="http://schemas.microsoft.com/office/powerpoint/2010/main" val="2048457397"/>
      </p:ext>
    </p:extLst>
  </p:cSld>
  <p:clrMapOvr>
    <a:masterClrMapping/>
  </p:clrMapOvr>
  <mc:AlternateContent>
    <mc:Choice xmlns:p15="http://schemas.microsoft.com/office/powerpoint/2012/main" Requires="p15">
      <p:transition spd="slow" advClick="0" p14:dur="3000">
        <p15:prstTrans prst="curtains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拓展思考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36E76F9-1735-4FF3-918F-AF1FF27AD312}"/>
              </a:ext>
            </a:extLst>
          </p:cNvPr>
          <p:cNvSpPr txBox="1"/>
          <p:nvPr/>
        </p:nvSpPr>
        <p:spPr>
          <a:xfrm>
            <a:off x="589408" y="935442"/>
            <a:ext cx="11013183" cy="55778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经过一番漫游之后，我们终于回到了我们这个弱小的浅蓝色星球。宇宙汪洋茫无际涯，范围之大，难以想象，而这个星球仅是其中之一，完全淹没于宇宙汪洋之中，它的存在可能仅仅对我们有意义。地球是我们的家，我们的母亲，人类是在这里诞生和成长的，是在这里成熟起来的。正是在这个星球上，我们激发了探索宇宙的热情，也是在这里，我们正在痛苦和不安之中掌握我们自己的命运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人类有幸来到地球这个行星上。这里有充满氧气的蓝天，有碧波荡漾的海洋，有凉爽的森林，还有柔软的草地。这无疑是一个生机勃勃的星球。从整个宇宙来看，它不但景色迷人，天下稀有，而且到目前为止，在我们的行程所经历过的所有时空当中，只有这个行星上的人类开始对宇宙进行探索。必定有许多这样的星球散布在整个宇宙空间里，但是，我们对它们的探索从这里开始。我们有人类百万年来用巨大的代价积累起来的丰富知识。我们这个世界人才济济，人们勤学好问。我们的时代以知识为荣，我们是很幸运的。人类是宇宙的产物，现在暂时居住在叫做“地球”的星球上。人类返回家园的长途旅行已经开始。</a:t>
            </a:r>
          </a:p>
        </p:txBody>
      </p:sp>
    </p:spTree>
    <p:extLst>
      <p:ext uri="{BB962C8B-B14F-4D97-AF65-F5344CB8AC3E}">
        <p14:creationId xmlns:p14="http://schemas.microsoft.com/office/powerpoint/2010/main" val="87526973"/>
      </p:ext>
    </p:extLst>
  </p:cSld>
  <p:clrMapOvr>
    <a:masterClrMapping/>
  </p:clrMapOvr>
  <p:transition spd="med" advClick="0">
    <p:pull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Freeform 5"/>
          <p:cNvSpPr/>
          <p:nvPr/>
        </p:nvSpPr>
        <p:spPr bwMode="auto">
          <a:xfrm rot="10800000">
            <a:off x="182616" y="3585482"/>
            <a:ext cx="4789006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TextBox 24"/>
          <p:cNvSpPr txBox="1"/>
          <p:nvPr/>
        </p:nvSpPr>
        <p:spPr>
          <a:xfrm>
            <a:off x="705313" y="4261291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en-US" altLang="zh-CN" sz="600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xmlns="" id="{59CFE887-66B3-45B4-93D6-4029D61F3A6F}"/>
              </a:ext>
            </a:extLst>
          </p:cNvPr>
          <p:cNvSpPr/>
          <p:nvPr/>
        </p:nvSpPr>
        <p:spPr bwMode="auto">
          <a:xfrm>
            <a:off x="5180913" y="1466605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pic>
        <p:nvPicPr>
          <p:cNvPr id="9" name="New picture"/>
          <p:cNvPicPr/>
          <p:nvPr/>
        </p:nvPicPr>
        <p:blipFill>
          <a:blip r:embed="rId4"/>
          <a:stretch>
            <a:fillRect/>
          </a:stretch>
        </p:blipFill>
        <p:spPr>
          <a:xfrm>
            <a:off x="12509500" y="10591800"/>
            <a:ext cx="330200" cy="2413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436957785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Freeform 5"/>
          <p:cNvSpPr/>
          <p:nvPr/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预读先学</a:t>
            </a:r>
          </a:p>
        </p:txBody>
      </p:sp>
      <p:sp>
        <p:nvSpPr>
          <p:cNvPr id="19" name="TextBox 24"/>
          <p:cNvSpPr txBox="1"/>
          <p:nvPr/>
        </p:nvSpPr>
        <p:spPr>
          <a:xfrm>
            <a:off x="1124105" y="2712799"/>
            <a:ext cx="57740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1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6304894"/>
      </p:ext>
    </p:extLst>
  </p:cSld>
  <p:clrMapOvr>
    <a:masterClrMapping/>
  </p:clrMapOvr>
  <mc:AlternateContent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E5CA6277-DE31-4479-8A5B-25ECDAFE78FC}"/>
              </a:ext>
            </a:extLst>
          </p:cNvPr>
          <p:cNvSpPr txBox="1"/>
          <p:nvPr/>
        </p:nvSpPr>
        <p:spPr>
          <a:xfrm>
            <a:off x="3955472" y="3100627"/>
            <a:ext cx="5056909" cy="523220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板块一       文本常识积累</a:t>
            </a:r>
          </a:p>
        </p:txBody>
      </p:sp>
    </p:spTree>
    <p:extLst>
      <p:ext uri="{BB962C8B-B14F-4D97-AF65-F5344CB8AC3E}">
        <p14:creationId xmlns:p14="http://schemas.microsoft.com/office/powerpoint/2010/main" val="2211058572"/>
      </p:ext>
    </p:extLst>
  </p:cSld>
  <p:clrMapOvr>
    <a:masterClrMapping/>
  </p:clrMapOvr>
  <p:transition spd="med" advClick="0">
    <p:pull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了解作者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45A875F-60C3-43B0-BDAC-0122159E1E6A}"/>
              </a:ext>
            </a:extLst>
          </p:cNvPr>
          <p:cNvSpPr txBox="1"/>
          <p:nvPr/>
        </p:nvSpPr>
        <p:spPr>
          <a:xfrm>
            <a:off x="605614" y="2059580"/>
            <a:ext cx="7413921" cy="2536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卡尔</a:t>
            </a:r>
            <a:r>
              <a:rPr lang="en-US" altLang="zh-CN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·</a:t>
            </a:r>
            <a:r>
              <a:rPr lang="zh-CN" altLang="en-US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萨根</a:t>
            </a:r>
            <a:r>
              <a:rPr lang="en-US" altLang="zh-CN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(1934—1996)</a:t>
            </a:r>
            <a:r>
              <a:rPr lang="zh-CN" altLang="en-US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，美国天文学家、科普作家。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曾任美国康奈尔大学行星研究中心主任，被称为“大众天文学家”和“公众科学家”。他主持过电视科学节目，著有大量的科普书籍，其中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伊甸园的飞龙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曾获得普利策奖，电视系列节目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宇宙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在全世界引起强烈反响。美国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每日新闻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曾这样评论他：“他有三只眼。一只眼睛探索太空；一只眼睛探索历史；第三只眼睛，也就是他的思维，探索现实社会。”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BC3BA792-857B-452D-A7B3-0C676B7637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0905" y="2290036"/>
            <a:ext cx="2879672" cy="20754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56510473"/>
      </p:ext>
    </p:extLst>
  </p:cSld>
  <p:clrMapOvr>
    <a:masterClrMapping/>
  </p:clrMapOvr>
  <p:transition spd="med" advClick="0">
    <p:pull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创作背景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45A875F-60C3-43B0-BDAC-0122159E1E6A}"/>
              </a:ext>
            </a:extLst>
          </p:cNvPr>
          <p:cNvSpPr txBox="1"/>
          <p:nvPr/>
        </p:nvSpPr>
        <p:spPr>
          <a:xfrm>
            <a:off x="749614" y="1471461"/>
            <a:ext cx="6293737" cy="46138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1976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年，卡尔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·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萨根作为“海盗”号着陆舱的解说员，第一次随人类的宇宙飞船着陆在另外一个行星上，全球为之喝彩。为此，他和“海盗”号资料分析及探索计划处处长一起制作了科教片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宇宙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，用生动活泼、通俗易懂的方式传播科学知识。这部电视片创造了美国公众电视网最高收视率，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60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多个国家的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亿观众观看了这部片子。同时，他还出版了与电视片同名的科普力作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——《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宇宙</a:t>
            </a:r>
            <a:r>
              <a:rPr lang="en-US" altLang="zh-CN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。在这本书中，萨根把世上万物融入宇宙宏大的背景下，用上知天文下知地理的渊博知识畅叙宇宙的形成，列举宇宙的进化，讴歌生命的诞生，并从宇宙观的高度审视人类社会，讨论人类在宇宙中的地位。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09FC4CA-3FE3-4219-84D1-F7F8707F0D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908" y="2133198"/>
            <a:ext cx="4070006" cy="28650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9663984"/>
      </p:ext>
    </p:extLst>
  </p:cSld>
  <p:clrMapOvr>
    <a:masterClrMapping/>
  </p:clrMapOvr>
  <p:transition spd="med" advClick="0">
    <p:pull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/>
        </p:nvSpPr>
        <p:spPr>
          <a:xfrm>
            <a:off x="930361" y="345634"/>
            <a:ext cx="3504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文本常识积累 </a:t>
            </a:r>
            <a:r>
              <a:rPr lang="en-US" altLang="zh-CN">
                <a:solidFill>
                  <a:srgbClr val="4C4C4C"/>
                </a:solidFill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ea typeface="印品黑体" panose="00000500000000000000" pitchFamily="2" charset="-122"/>
              </a:rPr>
              <a:t>了解“解说词”</a:t>
            </a:r>
          </a:p>
          <a:p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D45A875F-60C3-43B0-BDAC-0122159E1E6A}"/>
              </a:ext>
            </a:extLst>
          </p:cNvPr>
          <p:cNvSpPr txBox="1"/>
          <p:nvPr/>
        </p:nvSpPr>
        <p:spPr>
          <a:xfrm>
            <a:off x="605614" y="945119"/>
            <a:ext cx="10698961" cy="5542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解说词是对展览、实物、影视、图片、名胜古迹或历史文物等进行解释说明的一种文体。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根据被解释的对象，解说词可分为文学性解说词和平实性解说词。用于参观游览的导游解说词和用于电影电视风光片的解说词，多用散文手法，既有抒情又有解释说明，语言绚丽多彩，情感真挚浓郁。用于科普影片、新闻纪录片的解说词，则多运用朴实真挚的语言。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解说词有以下特点：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(1)</a:t>
            </a:r>
            <a:r>
              <a:rPr lang="zh-CN" altLang="en-US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语言通俗、平易，读起来顺口，听起来顺耳。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因为解说词是对画面形象的补充，是通过语言表达来宣传教育或传播知识的。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(2)</a:t>
            </a:r>
            <a:r>
              <a:rPr lang="zh-CN" altLang="en-US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紧扣实物和形象进行解说。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实物和形象是解说词写作的依据，忠于实物和形象是解说词写作的基本原则。围绕实物、形象这一中心点，安排结构，组织段落，绝不能偏离具体的解说对象。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(3)</a:t>
            </a:r>
            <a:r>
              <a:rPr lang="zh-CN" altLang="en-US" kern="1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注重文艺性。</a:t>
            </a:r>
            <a:r>
              <a:rPr lang="zh-CN" altLang="en-US" kern="10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解说词不是空洞的说教，必须通过形象的语言对实物进行描绘，就像报告文学是报告事实和文艺创作的结合一样，解说词是说明和描写的结合，兼有文艺作品的特点，好的解说词是一支感人的歌，一首动人的诗。</a:t>
            </a:r>
          </a:p>
        </p:txBody>
      </p:sp>
    </p:spTree>
    <p:extLst>
      <p:ext uri="{BB962C8B-B14F-4D97-AF65-F5344CB8AC3E}">
        <p14:creationId xmlns:p14="http://schemas.microsoft.com/office/powerpoint/2010/main" val="4108753407"/>
      </p:ext>
    </p:extLst>
  </p:cSld>
  <p:clrMapOvr>
    <a:masterClrMapping/>
  </p:clrMapOvr>
  <p:transition spd="med" advClick="0">
    <p:pull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6" name="Freeform 5"/>
          <p:cNvSpPr/>
          <p:nvPr/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/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/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18BC6FB9-CB3A-4AE5-80E5-DF776C96D2CA}"/>
              </a:ext>
            </a:extLst>
          </p:cNvPr>
          <p:cNvSpPr txBox="1"/>
          <p:nvPr/>
        </p:nvSpPr>
        <p:spPr>
          <a:xfrm>
            <a:off x="3955472" y="3100627"/>
            <a:ext cx="5056909" cy="523220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板块二       语言知识强化</a:t>
            </a:r>
          </a:p>
        </p:txBody>
      </p:sp>
    </p:spTree>
    <p:extLst>
      <p:ext uri="{BB962C8B-B14F-4D97-AF65-F5344CB8AC3E}">
        <p14:creationId xmlns:p14="http://schemas.microsoft.com/office/powerpoint/2010/main" val="783444150"/>
      </p:ext>
    </p:extLst>
  </p:cSld>
  <p:clrMapOvr>
    <a:masterClrMapping/>
  </p:clrMapOvr>
  <p:transition spd="med" advClick="0">
    <p:pull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/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/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>
            <a:extLst>
              <a:ext uri="{FF2B5EF4-FFF2-40B4-BE49-F238E27FC236}">
                <a16:creationId xmlns:a16="http://schemas.microsoft.com/office/drawing/2014/main" xmlns="" id="{7AEC7AC1-B9DC-4179-8633-F39E7622A5B6}"/>
              </a:ext>
            </a:extLst>
          </p:cNvPr>
          <p:cNvSpPr txBox="1"/>
          <p:nvPr/>
        </p:nvSpPr>
        <p:spPr>
          <a:xfrm>
            <a:off x="983432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读准字音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D6CE6A6-B617-9543-97C5-16EE8E38B3BB}"/>
              </a:ext>
            </a:extLst>
          </p:cNvPr>
          <p:cNvSpPr txBox="1"/>
          <p:nvPr/>
        </p:nvSpPr>
        <p:spPr>
          <a:xfrm>
            <a:off x="1680518" y="1141530"/>
            <a:ext cx="9284558" cy="4659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1.</a:t>
            </a: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明确字音。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晕眩（</a:t>
            </a:r>
            <a:r>
              <a:rPr lang="en-US" altLang="zh-CN" sz="2000" b="1" err="1">
                <a:solidFill>
                  <a:srgbClr val="FF0000"/>
                </a:solidFill>
                <a:ea typeface="印品黑体" panose="00000500000000000000" pitchFamily="2" charset="-122"/>
              </a:rPr>
              <a:t>xuàn</a:t>
            </a: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）  </a:t>
            </a:r>
            <a:r>
              <a:rPr lang="zh-CN" altLang="en-US" sz="2000">
                <a:solidFill>
                  <a:srgbClr val="4C4C4C"/>
                </a:solidFill>
                <a:ea typeface="印品黑体" panose="00000500000000000000" pitchFamily="2" charset="-122"/>
              </a:rPr>
              <a:t>       </a:t>
            </a: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 踝节（</a:t>
            </a:r>
            <a:r>
              <a:rPr lang="en-US" altLang="zh-CN" sz="2000" b="1" err="1">
                <a:solidFill>
                  <a:srgbClr val="FF0000"/>
                </a:solidFill>
                <a:ea typeface="印品黑体" panose="00000500000000000000" pitchFamily="2" charset="-122"/>
              </a:rPr>
              <a:t>huái</a:t>
            </a: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） </a:t>
            </a:r>
            <a:r>
              <a:rPr lang="en-US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  </a:t>
            </a:r>
            <a:r>
              <a:rPr lang="zh-CN" altLang="en-US" sz="2000">
                <a:solidFill>
                  <a:srgbClr val="4C4C4C"/>
                </a:solidFill>
                <a:ea typeface="印品黑体" panose="00000500000000000000" pitchFamily="2" charset="-122"/>
              </a:rPr>
              <a:t>        </a:t>
            </a:r>
            <a:r>
              <a:rPr lang="en-US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 </a:t>
            </a: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脚趾（</a:t>
            </a:r>
            <a:r>
              <a:rPr lang="en-US" altLang="zh-CN" sz="2000" b="1" err="1">
                <a:solidFill>
                  <a:srgbClr val="FF0000"/>
                </a:solidFill>
                <a:ea typeface="印品黑体" panose="00000500000000000000" pitchFamily="2" charset="-122"/>
              </a:rPr>
              <a:t>zhǐ</a:t>
            </a: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）  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夙望（</a:t>
            </a:r>
            <a:r>
              <a:rPr lang="en-US" altLang="zh-CN" sz="2000" b="1" err="1">
                <a:solidFill>
                  <a:srgbClr val="FF0000"/>
                </a:solidFill>
                <a:ea typeface="印品黑体" panose="00000500000000000000" pitchFamily="2" charset="-122"/>
              </a:rPr>
              <a:t>sù</a:t>
            </a: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） </a:t>
            </a:r>
            <a:r>
              <a:rPr lang="en-US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    </a:t>
            </a:r>
            <a:r>
              <a:rPr lang="zh-CN" altLang="en-US" sz="2000">
                <a:solidFill>
                  <a:srgbClr val="4C4C4C"/>
                </a:solidFill>
                <a:ea typeface="印品黑体" panose="00000500000000000000" pitchFamily="2" charset="-122"/>
              </a:rPr>
              <a:t>         </a:t>
            </a: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广袤（</a:t>
            </a:r>
            <a:r>
              <a:rPr lang="en-US" altLang="zh-CN" sz="2000" b="1" err="1">
                <a:solidFill>
                  <a:srgbClr val="FF0000"/>
                </a:solidFill>
                <a:ea typeface="印品黑体" panose="00000500000000000000" pitchFamily="2" charset="-122"/>
              </a:rPr>
              <a:t>mào</a:t>
            </a: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） </a:t>
            </a:r>
            <a:r>
              <a:rPr lang="en-US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   </a:t>
            </a:r>
            <a:r>
              <a:rPr lang="zh-CN" altLang="en-US" sz="2000">
                <a:solidFill>
                  <a:srgbClr val="4C4C4C"/>
                </a:solidFill>
                <a:ea typeface="印品黑体" panose="00000500000000000000" pitchFamily="2" charset="-122"/>
              </a:rPr>
              <a:t>       </a:t>
            </a:r>
            <a:r>
              <a:rPr lang="en-US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 </a:t>
            </a: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甲烷（</a:t>
            </a:r>
            <a:r>
              <a:rPr lang="en-US" altLang="zh-CN" sz="2000" b="1" err="1">
                <a:solidFill>
                  <a:srgbClr val="FF0000"/>
                </a:solidFill>
                <a:ea typeface="印品黑体" panose="00000500000000000000" pitchFamily="2" charset="-122"/>
              </a:rPr>
              <a:t>wán</a:t>
            </a: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） </a:t>
            </a:r>
            <a:r>
              <a:rPr lang="en-US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   </a:t>
            </a:r>
            <a:endParaRPr lang="zh-CN" altLang="zh-CN" sz="2000">
              <a:solidFill>
                <a:srgbClr val="4C4C4C"/>
              </a:solidFill>
              <a:ea typeface="印品黑体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氦气（</a:t>
            </a:r>
            <a:r>
              <a:rPr lang="en-US" altLang="zh-CN" sz="2000" b="1" err="1">
                <a:solidFill>
                  <a:srgbClr val="FF0000"/>
                </a:solidFill>
                <a:ea typeface="印品黑体" panose="00000500000000000000" pitchFamily="2" charset="-122"/>
              </a:rPr>
              <a:t>hài</a:t>
            </a: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）  </a:t>
            </a:r>
            <a:r>
              <a:rPr lang="en-US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 </a:t>
            </a:r>
            <a:r>
              <a:rPr lang="zh-CN" altLang="en-US" sz="2000">
                <a:solidFill>
                  <a:srgbClr val="4C4C4C"/>
                </a:solidFill>
                <a:ea typeface="印品黑体" panose="00000500000000000000" pitchFamily="2" charset="-122"/>
              </a:rPr>
              <a:t>        </a:t>
            </a:r>
            <a:r>
              <a:rPr lang="en-US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 </a:t>
            </a: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奄奄一息（</a:t>
            </a:r>
            <a:r>
              <a:rPr lang="en-US" altLang="zh-CN" sz="2000" b="1" err="1">
                <a:solidFill>
                  <a:srgbClr val="FF0000"/>
                </a:solidFill>
                <a:ea typeface="印品黑体" panose="00000500000000000000" pitchFamily="2" charset="-122"/>
              </a:rPr>
              <a:t>yǎn</a:t>
            </a: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） </a:t>
            </a:r>
            <a:r>
              <a:rPr lang="zh-CN" altLang="en-US" sz="2000">
                <a:solidFill>
                  <a:srgbClr val="4C4C4C"/>
                </a:solidFill>
                <a:ea typeface="印品黑体" panose="00000500000000000000" pitchFamily="2" charset="-122"/>
              </a:rPr>
              <a:t>     </a:t>
            </a: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璀璨夺目（</a:t>
            </a:r>
            <a:r>
              <a:rPr lang="en-US" altLang="zh-CN" sz="2000" b="1" err="1">
                <a:solidFill>
                  <a:srgbClr val="FF0000"/>
                </a:solidFill>
                <a:ea typeface="印品黑体" panose="00000500000000000000" pitchFamily="2" charset="-122"/>
              </a:rPr>
              <a:t>cuǐ</a:t>
            </a:r>
            <a:r>
              <a:rPr lang="en-US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 </a:t>
            </a:r>
            <a:r>
              <a:rPr lang="en-US" altLang="zh-CN" sz="2000" b="1" err="1">
                <a:solidFill>
                  <a:srgbClr val="FF0000"/>
                </a:solidFill>
                <a:ea typeface="印品黑体" panose="00000500000000000000" pitchFamily="2" charset="-122"/>
              </a:rPr>
              <a:t>càn</a:t>
            </a: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en-US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2.</a:t>
            </a: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解释词语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①微不足道：</a:t>
            </a:r>
            <a:r>
              <a:rPr lang="zh-CN" altLang="zh-CN" sz="2000" b="1">
                <a:solidFill>
                  <a:srgbClr val="FF0000"/>
                </a:solidFill>
                <a:ea typeface="印品黑体" panose="00000500000000000000" pitchFamily="2" charset="-122"/>
              </a:rPr>
              <a:t>非常渺小，不值得一提。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②川流不息：</a:t>
            </a:r>
            <a:r>
              <a:rPr lang="en-US" altLang="zh-CN" sz="2000" b="1">
                <a:solidFill>
                  <a:srgbClr val="FF0000"/>
                </a:solidFill>
                <a:ea typeface="印品黑体" panose="00000500000000000000" pitchFamily="2" charset="-122"/>
              </a:rPr>
              <a:t>(</a:t>
            </a:r>
            <a:r>
              <a:rPr lang="zh-CN" altLang="zh-CN" sz="2000" b="1">
                <a:solidFill>
                  <a:srgbClr val="FF0000"/>
                </a:solidFill>
                <a:ea typeface="印品黑体" panose="00000500000000000000" pitchFamily="2" charset="-122"/>
              </a:rPr>
              <a:t>行人、车马等</a:t>
            </a:r>
            <a:r>
              <a:rPr lang="en-US" altLang="zh-CN" sz="2000" b="1">
                <a:solidFill>
                  <a:srgbClr val="FF0000"/>
                </a:solidFill>
                <a:ea typeface="印品黑体" panose="00000500000000000000" pitchFamily="2" charset="-122"/>
              </a:rPr>
              <a:t>)</a:t>
            </a:r>
            <a:r>
              <a:rPr lang="zh-CN" altLang="zh-CN" sz="2000" b="1">
                <a:solidFill>
                  <a:srgbClr val="FF0000"/>
                </a:solidFill>
                <a:ea typeface="印品黑体" panose="00000500000000000000" pitchFamily="2" charset="-122"/>
              </a:rPr>
              <a:t>像水流一样连续不断。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③人才济济：</a:t>
            </a:r>
            <a:r>
              <a:rPr lang="zh-CN" altLang="zh-CN" sz="2000" b="1">
                <a:solidFill>
                  <a:srgbClr val="FF0000"/>
                </a:solidFill>
                <a:ea typeface="印品黑体" panose="00000500000000000000" pitchFamily="2" charset="-122"/>
              </a:rPr>
              <a:t>形容有才能的人非常多。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④好大喜功：</a:t>
            </a:r>
            <a:r>
              <a:rPr lang="zh-CN" altLang="zh-CN" sz="2000" b="1">
                <a:solidFill>
                  <a:srgbClr val="FF0000"/>
                </a:solidFill>
                <a:ea typeface="印品黑体" panose="00000500000000000000" pitchFamily="2" charset="-122"/>
              </a:rPr>
              <a:t>指不管条件是否许可，一心想做大事，立大功</a:t>
            </a:r>
            <a:r>
              <a:rPr lang="en-US" altLang="zh-CN" sz="2000" b="1">
                <a:solidFill>
                  <a:srgbClr val="FF0000"/>
                </a:solidFill>
                <a:ea typeface="印品黑体" panose="00000500000000000000" pitchFamily="2" charset="-122"/>
              </a:rPr>
              <a:t>(</a:t>
            </a:r>
            <a:r>
              <a:rPr lang="zh-CN" altLang="zh-CN" sz="2000" b="1">
                <a:solidFill>
                  <a:srgbClr val="FF0000"/>
                </a:solidFill>
                <a:ea typeface="印品黑体" panose="00000500000000000000" pitchFamily="2" charset="-122"/>
              </a:rPr>
              <a:t>多含贬义</a:t>
            </a:r>
            <a:r>
              <a:rPr lang="en-US" altLang="zh-CN" sz="2000" b="1">
                <a:solidFill>
                  <a:srgbClr val="FF0000"/>
                </a:solidFill>
                <a:ea typeface="印品黑体" panose="00000500000000000000" pitchFamily="2" charset="-122"/>
              </a:rPr>
              <a:t>)</a:t>
            </a:r>
            <a:r>
              <a:rPr lang="zh-CN" altLang="zh-CN" sz="2000" b="1">
                <a:solidFill>
                  <a:srgbClr val="FF0000"/>
                </a:solidFill>
                <a:ea typeface="印品黑体" panose="00000500000000000000" pitchFamily="2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zh-CN" sz="2000">
                <a:solidFill>
                  <a:srgbClr val="4C4C4C"/>
                </a:solidFill>
                <a:ea typeface="印品黑体" panose="00000500000000000000" pitchFamily="2" charset="-122"/>
              </a:rPr>
              <a:t>⑤奄奄一息：</a:t>
            </a:r>
            <a:r>
              <a:rPr lang="zh-CN" altLang="zh-CN" sz="2000" b="1">
                <a:solidFill>
                  <a:srgbClr val="FF0000"/>
                </a:solidFill>
                <a:ea typeface="印品黑体" panose="00000500000000000000" pitchFamily="2" charset="-122"/>
              </a:rPr>
              <a:t>形容气息微弱，只存一口气。</a:t>
            </a:r>
          </a:p>
        </p:txBody>
      </p:sp>
    </p:spTree>
    <p:extLst>
      <p:ext uri="{BB962C8B-B14F-4D97-AF65-F5344CB8AC3E}">
        <p14:creationId xmlns:p14="http://schemas.microsoft.com/office/powerpoint/2010/main" val="243285395"/>
      </p:ext>
    </p:extLst>
  </p:cSld>
  <p:clrMapOvr>
    <a:masterClrMapping/>
  </p:clrMapOvr>
  <p:transition spd="med" advClick="0">
    <p:pull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LAYERS_CUSTOMIZATION" val="UEsDBBQAAgAIAOdaeEo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CngyZI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p4MmSM0WweooAwAAhgwAACcAAAB1bml2ZXJzYWwvZmxhc2hfcHVibGlzaGluZ19zZXR0aW5ncy54bWzVV91u2jAUvucpLE+9LKEdXTsUqKYCGmoLqLCtvapMbIhVx85iG0qv9jR7sD3JjmOgoHZd+oO0ISHi8/Od/xMTHt8mAk1ZprmSdbxXrmDEZKQol5M6/jJs7x5hpA2RlAglWR1LhdFxoxSmdiS4jgfMGBDVCGCkrqWmjmNj0loQzGazMtdp5rhKWAP4uhypJEgzppk0LAtSQebwY+Yp03iBUAAAvomSC7VGqYRQ6JHOFbWCIU7Bc8ldUES0BdExDrzYiEQ3k0xZSU+UUBnKJqM6flfJP0sZD9XkCZMuJ7oBREc2NUIpd14QMeB3DMWMT2Jw97CK0YxTE9fxftWhgHTwECXH9qETh3KiIAfSLOATZgglhvijt2fYrdFLgifRuSQJj4bAQS7+Om4Orz9f9VsXZ53u6fWw1zsbdvreiVwn2MQJg01DITikbBaxlZ2QGEOiGPwGnTERmoXBOmkpNlZywzl3RiMlIPe5FrRRMmK0SxK2Vo3BDZdtkNzDaAyBiHkdf8o4ERhxQwSPVsrajrThJq96e10SARa0J0PnA3xv3mcnikmm2bpbS452OY8a35QVFM2VRYLfMGQUgvhtAk8xQ+vFQeNMJTkV2scgLThYnHI2Y/Q4z+kC8E+GrsBEYkETejUVzHgL3y2/QyM2VhngMjKFzgY61x6//CzglGh9D0qWPu4MzjrN1nWn22xd7rgACZ0SGT0THArOktRsBZ/MkVRmqQfpiIjVLC8K5TTnFYmt/PIyaJ5Y4cv81sVYg95iSbZj5TmF+asHhc3GZJoPohuuHBpGkENJPCYwIlgXXFpWFDAiEikp5ohEsNa0G+spV1YDxQ+wh9Yv99DrIy7z0wRWG1jMKMsKQVb29t9XDz4cHn2slYNfP37uPqm0WPh9QZw5v/FPnlz5q7X/cBuGgdvSjy9tk9l/c2f3L1pfi+S127ocFippa1AIrldEqndaROrCv2T6ay+YQi7AUpr4IYO1JHjCDaNv2WIvaJNXvdt9j22nTbYY82tG478J2Z9W18SNe2EYPHpxdZyES55AItxKXN12GwfVCtw0H2WVSoC2+d+hUfoNUEsDBBQAAgAIAKeDJkjdIlMWuAIAAFUKAAAhAAAAdW5pdmVyc2FsL2ZsYXNoX3NraW5fc2V0dGluZ3MueG1slVbbbuIwEH3fr0DsO+leu5VcpJZSqVJ3W22rvjvJkFg4dmRP6PL3ayd2YwOBwKgSnjlnPJ4bJXrNxPzTZEIyyaV6AUQmCm01Xjdh+fU0bRClmGVSIAicCakqyqfzz5f3VkjSIk+x5AaU4fy4snKCs6IZ9Nd8u7cyhuLuOE7IZFVTsX2UhZylNFsXSjYiN7T79jNEK7c1KM7E2iAvri4Xy8shJGcaHxCqKKblLyvjKLUCrcGG9HNp5SSL0xS4v+mi/Yzk9Fcdf/0ObcM0w5Z288XKEK2mBcRJPh6dKYzxfjYB4R/aun+1MgjldAvqLOeybupzeqRWsrAJjTnHi/jB4ZLmZvwM4e7CykmCfZC96GQVXHq+31kJQO5rOPfEjquS/NnmdWch2KKnHOaoGiCJP3U2Xcr3pwbNfMB8Rbk2gFDVg55N0M+00d5NrOtxf+GdiTz05TQ95E3ypoJFF3DgLtb3+MXitt0VodMPXRChgo1TBiH2yh75x+R1Dxkoe+QLZzk8Cb7dj2DX1JF8kW+pK+fx/BsrCGqOubP6k7famx7t6OogVKfwmErmMNc2nFdWga0bSVpdF1KyFxMRdMMKikyK3xaXbtvHaJLsGFyvHe4sggw5HGq4NkazpsN0tee4H501bsjuZ6F/XHeeoNni11OKSLOyMj9LejpxPDMmJjHT5DDD7kkDB/UgVjLgtHcPkSqq1qBepeRjrxESQY91L7vhGoKTJMgBSQ5nmTgnh9IvmioFtTRVY6B9lmNlByxZUXLzh28M3iHfYQxYOyqWxp+g7KMvA4VrAqAqK33XdofOUjUcGYcN+OEPFO2Th95GtOnSoYa7wUdYYdhyTjOqJ92u6Hsl3iGB/gD+zYQVOd6xjGh7pKluXxZNvl/DfSzRYvbrzDZfuMnas+ulyLGx72fQKO2/k/8BUEsDBBQAAgAIAKeDJkgsT7aL/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/cUWB09ppTsEDnxlGMFKZB2hs+ZJZRYEobBnmV31swFQUSnkuQ87cMM8uEnuNW/Ob3uti/Pzy4+3fQ7nfP+WTc4UepEq5w4WjUUg0PK6ZQt7MTEWpJm4DfoDIkwLI6WRfNlQyVXnPNjNFACUl9qYTQET8U0wR81JwIjbong6WLWEj1i9oQLiMHr7taH0uIHYIg3zYg2bNnQfMb4LKbNb8oJiqbKIcFvGbIKQUQuh38ZQ8vpRkOt8lIqiLHICE4ZGnM2YfSozNIM+CdD12Aid6AJm68QzAYL3x2/RwM2VBq4jIxhq4Kcm8CvPwtcEGMeoGTu41bv/KzVvjm7aLWvtnyAhI6JTJ8JhxKyvLAb4ZMpksrO9SAdKXGGlUWhnJZzVWKrv7wMhudOhDK/djGW0BssyWasPKcwf/WgstmMjMuD6A9XiYYjyKEkgQkTKRx3Lh2rCkyJREqKKSIpNCrjj/WYK2dAEg5wQJuXexj0EZflaAQ3B1jUlOlKyJ3dvbf7794fHH5o1KNfP35ur1WatfCuIN5c6OHHa5v4opE/7oZx5Hvn023YavevunD3sv21SqYu2lf9SkVq9yrhOlVWdT5VWXUZro3u0pVRyQVoM6NwbKDRCJ5zy+hrbpoXFH79/Ru2xSsVfoNRrN2+/28QYbR4bq28r+LoyQdgDeSrj+lm7TdQSwMEFAACAAgAp4MmSD1kiNCZAQAAHwYAAB8AAAB1bml2ZXJzYWwvaHRtbF9za2luX3NldHRpbmdzLmpzjZTLbsIwEEX3fEXkbitEn5TuqgJSJRaVyq7qwglDiHDsyHZSKOLfm0l4OM6kxbOJb47v2GN5dr2gHCxiwXOwq76r+XtzXmmAmtU5XDd10aGnqDMjkgXMkxREIoF5SHFcepL3Z4IyZrIyDbcfaGscP6bwz5IL4+IZYaEJzVCLCwL8JrQNtfjnJPacc9Vncgod5tYq2Y+UtCBtXyqd8ophV8MphntED1YF6Bp9GGEQ6JJH0DC9m2J0kWfHNhepNONyO1Ox6oc8Wsda5XJR09NquPRqm4Eur3xdA4PR8HUydAGRGPtmIfUTT54wuslMgzFwyPs4wSBhwUMQju+gGn+gDeP2gTy6SExij/TLDYZLZzyGVpXaWygLWnpdylnY2MPt3GI0CMG3oC+xUlmeXXCBmVYxVqSFtmt+QoXii0TGNTceYJAcbhZtu6p3Puj9GIM1npDyntCKen5pV+/wQUOAttGWjnmNl3dG2QlKlEQORWhUtyroPmL9PoLzz4Bxa3m0Ssv2UDbHsgxcr0HPlRLl7r/+26efq7f/BVBLAwQUAAIACACngyZ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CngyZIsO1dV24AAAB2AAAAHAAAAHVuaXZlcnNhbC9sb2NhbF9zZXR0aW5ncy54bWwNzD0OwjAMQOG9p7C8l5+NoWk3NhAS5QBWY1Akx0aJheD2eHvDpzct3yrw4daLacLj7oDAulku+kr4WM/jCaE7aSYx5YRqCMs8TGIbyZ3dA3Z4C/24rVwjnK9UQ94ad1YnjzOMcInns3DG/Tz8AV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ngyZIF6nhQW8BAAD7AgAAKQAAAHVuaXZlcnNhbC9za2luX2N1c3RvbWl6YXRpb25fc2V0dGluZ3MueG1sjVLbatwwEH3PV4j8wEoa3Qzugm4ufklCspBnd60W00QulkJL0cdXTrJsttnQap5mzpkzzOi06fsU7VPK8+P0e8jTHO9CzlP8lrYXCLX7+WFebpaQQk6bY+V+iuP8s49f57VWqykPcRyW0a5o2mLUPT+kpFZO1YwZRpFknnqFnOe2Yg24BmzFHCW23fwl8aK7hH2I+bxquzlB3zf0MYUl93EMv7Zwyn4LnW7weRnGqfLSVrA1ymFqcWwNxAiX3BeqAUAgyx1xuEjZSE2Qx4xjKEZRoIAI56QRhUjKoWZdI6oK841ATDJGXaGe1m6ktXHUFgkNIbpO86qxpeuMxBgRQoC5wgV0BqPKhqqhQa0HBAcGRNFGEwWos53pWPHOC8uRol5gXJgxgPHxuMft3p7rWP3vdQ7n/Ifg2S84i67e2pwxV7t/WpZK3oXHHw9DDujLkEI/frq8ufV3/mqnd/311eWrN599fGCuhq2bf+jvP1BLAwQUAAIACACngyZIEQ5x/AERAABjOQAAFwAAAHVuaXZlcnNhbC91bml2ZXJzYWwucG5n7dt5WFLZ3wBwSrOopiadsnIrtZx3plxyyg2hLM1+ubW4ZCqaZmMu6KCmrFo6TbllzqiNC1njUiaMY+4CZQuZJuVGiYqGioKCqAgCF16aead837/fP+F5uDwH7vme7/3w3HPP949zw8vj+Ffrd64HgUBfnXA9dhoE0gCDQKvx67RU31gXEMZVH6uQp487gYjd+tOqhualI+5HQKDanA3ykDWqNjjW9RwSBNKO//ReNRJulAQC2UpOHDtyNilodphaHXZlB02YEnxr3Sod8L3xq8ZbNHVvG6enfrNt27Yt+zW3bjvlurspPT3jv5xcIw06b5kHl71f7xNxeo8yFf96CilsLS7p6uIUL8cJuiCkJ7fDqEhOt7iL110qTp4cwYYfXObU0aHnHTGSWNFkEWJEgZq8c0n+08btwSmrtP45NDlpsIup3cpqjQolxFrBeXf/eKn8e8x8eunbi59PKgy9iwqWI/XARjhJ2eGv1220fALS+Ofwg41XoJcSskBQytf+PLl98tdyZtPqp//+umgZy1wrMjT1TMoxG1qYSQ7/HNJVK0Y2OjnpYlpo+iWY5ZMnNalKcerv/zl4sWSL1r9ppoZrQcbelMb6ggP2BK+IcOyq65em6rTKjaBVmhorkvsl7Yeg2hhN2uf4bz+kXD6bteIMy+Dbb5vXzw57rxgt7PDBhy5aK4wsT7hOhAUGWn/uFX/o7k5vk5UjFZrGE53QV7zTPqeza4dX1sPcVSviuGmftjvny/jSq+SrKpf+V6AVcfaCS6rfjgRuDVlxlWfvXw5bcZWr8tLOegz0H/zc6/AljYenDh5YgZhywonz3eMrvs5fxr69qr9q544VWk9Md/+Wl5DwRk2jplHTqGnUNGoaNY2aRk2jplHTqGnUNGoaNY2aRk2jplHTqGnUNGoaNY2aRk2jplHTqGnUNGoaNY2aRk2jplHTqGnUNGoaNc3/A01ntfAkXNrDnZwMF40+vdbPI1EpqIU3NnS+ryMRhRHZ8oTfPZug14VOFlr93Sk2UKuCE8tJUhwSW/XbBQHS7iuUuikIaQluZA3F8TkONObw02T+ATkdKpvhXofJxz44PyWakQwRjjEW8Z2lkbRO4YW/8xlFbYSIh5CX0HHiW3lz9vRq8p7qhKKTDtdLkAHcdkkxUMmuC8HuUPgGJU/cWx2iP4QaQusXS6zgskGGjyiyG8s4y+6EK+Z1Y2T9JFyCKAuBYS8xGFSF6Jz4IGeh2b0B+I2EmeioxSuWOQT7pV5OeUzjbNIA8lApVfSgv4eTUJQbisle9KOIahA1ibMLXp600sO/bwtnXYdego5YhasS7HvRg8SKacU6Y/FFArxSJpQ/iMnjc04zeM2OT9cIL8JBBf7BoqYc4IKvWQyJIuXOgj8WyxT8K1RZOtM7uE/AAEcA3z0RCezEnEOdMzH2QQkz32/iFuJlTBYFELQElrzN5twboIjJguiv2qRNLe7YqOEYTOlPp8xGTA5xqb3Iho5XSVHXMdmBOeVL/uhvOyv/usIF/xExNgbf0FGRQCtM7TzoRVogkZcG+0t35ejIwhZPawTz2USO5BWiFv4zjq/hSGPugZwc4P3x0GMdj4U0Ltu7rshDm/dauPg8KmA2cN5vKPHOWFzbyw6lRNlyE0o8lpnHrfU54kf3BvDpw0ndLmGZzN+uW517mMef1uVtxs1dyyqzgiYW5WJhx2dD3IiJjvmDC3OYh65NGeDxBxXpFMqSTPrTkL6NVjftMLCckM25SMO5dQzVwlh2Iyxb3xO0C5PSA885SYcnoRV31poGzdbIdiA6C9Gn4WZ3eIhLHxaT3LTzkyHjdgaIsTsjx0vcGEoS7XwJJKdavhVtosl9jpcKnx0tKSZ5rnn5/Edm6Eh4GIt+ikAqrqAdcDJ2pBzNFgW67fK02g8Jo0OX+JR8g0ja76mzWlwyF0nPMwcSO56WCxDdbIIM2DHtB+CxHzI6i9cmERvvJB8Od25vIjXnevle7l1X5eGWE5CSsfTTTTayW9w83ayX+yeuHZKV5n6qlh/SO9t7QnLIhG01K7ObhOYvSjYlmwu4B8du0aZCC4Bzo0l2QRuLqan2gqZJwVE/Zd2eO23VsAy+bKGPmd1TW9hM2biMRchv0WELKfvs/0SahPSi39DYDyw++uuu69xnKMWUnjeNsjbWnlT+MnHUXSJpBXbGtxkgtDwiR3+nnrrSuxw8H//KbrwcGwUUMuIh4Y8sNFARayOkSZf0M1+sjfcw7WNmNmBZTmucsIhnxYjLji/YAgxBlF8WUehONSvD4aVnqitYeZaO4aLVEOCGNxutzRUP4HvaiYIT7y+Ov6VbiWsLTfeh98/I60MFjyxjFVpBqOnyQwjr+azOIosK8lz7hgx6JIPSUHAE5mPaJuO3Vk+TpgG+v8P4AuGjc7SH6Yz03e2EA/65lriWUwC6N+eE44tQAY6QUMx7jsXgOxZng7auE7WdfZ51S++dJfByYprWB7gdvevBrzSq49Hq9piYhOdjsqdtzOnJ+zjbwJuNoEOStQFkaBTaYCpmUFEAJE+qlBmXR/tgp/i3kLVncFEoqOdyM11IyZnLU+aTXfV5uwJOmnYto7UbyFlhbW+qBiqpkwryhumMp6iGQFrLSPcZqss3mWwfs8nQmr2abHElqwmy+sJQjHQoS0fqX530XpR3rYf5jlu7H9Bn6xXw4lSpVMrR2vltMfKp4zB/R9Ti1JJxe0WODvhDPQlL+yV1RGvTclxlQmo4wKDjFQtmJBpMIcwh+CtVk1Q9ilfT6ANb7vAsRb0ZiYeJ0FTJCwsfNpRLZcA5PAo3USTYg0/si86TlYt9G0m00+hi3ExSZn2OFBikNQADKAOqP8GQJgVaWFJAikQwaQL0vpdsxzmZTj529ywypRE4gv8qL02zR3oAns1IMCQ1k/RE7bJuBwHkzgGi53ae0rk9YaewXpB8cdRWdUdMIeFITjEhC1kfdy+A1MvTRdGUSoWYip9vbhyuMF/dzzEgiRKuQrD6eDnbCCHAF6dYfDh54PE45WU0DVrx7rQZXyRji1+m17ijibIHKQ/rBxfeI9YcBUZsDZnZvoCioUM6BOjPAeBOr27s4elExoETrrtqLBYmkgI5wkER6k9e+inTgMq1cE6pr5ZH6F0KdX8Jvlw0fYPXNOgIkLeAe3UY9mXKXoJisa8DkAKP8CONLJxsaam3ejFBBbh1/XRcjL8ncUn1r186O4vAyBtc3yco2aGXWVvXm9weCP1Rn7Vlswwy6W5kzaHNIWxxnXcNeU9vpl2kOT5t5CeV1qUeNQ5x2zSgJNONvuZgMiGH4M9Uj7mq1FD5D/fdzcRsLo7Mj7mZJgVYiqVGz8BAz1xLItHz2t2rZdCYXuatyWJ8BduGAx1AWDvCDUIee5r2Adls272bi/ZqVt5MC2TpNrOb9svuDXFACOn23D9nmswkAwZ05KFd2hLIJYKhHoFxYXQ750f2f3AljwZIcfNwX0plrpdZCxu7yGt8wIwu0vb0zKQthmBgz2xvBOE39AxhyzlxfMANYXOh0vC8wTUh8I1INj3rwutN2eIiqu3teL64UPKdNhf5Bzv09hwV8XGIvWt5Oy0rVWPjL5okh6ArO4JHF7WW7MAjCRMY1D0YZTqx+Hm2jrzFvQTCEJu4seytcVSPXyupFWeubtEVCYQ+91EO3RSZ68ulZtYWcCirnh6dlyYiD1AqCEjpofvRCDNtsN56JHmwwlKcfDpH6JNWAMcli1pZQIxIImRX4oD5AmoAWfIxw2PnZtsIN/irAU/l9Y5Aw9Dc2EA6J3BQ2Pw+JJiiEp99zVNFJhx4rEi8H9fehnMqHok5izd3o5Zdaev/ETAD7bdb6+aTP8Romo03Ysu+fclMHzADTyu+t3z5TQggs3pJK/1O+7WLPXQv2Noz6ntNqHTqfg0VKhm95j0cnqPBDw2Hrs2elcO2dwN+BtrgXl2uVftIIp6D04dQeFazzYsBpfdTEbiFIjQ8nRV/um26PrFXbJrZCK5Rxt+3Y2EcSlyj0Bs87JcNedN2d9CwIlV6VJsSzShU6zuijAR+vS47Qr9GOfX+jLPTB1facdMu2yNYdpZNolb7D4bcBrR+vJE1Ozk2gMTZPNZs0cW+2VdoSqR6ZaTxrMZ4TGTHk4iNkKS50bterjop0bDhH9ticqp5zJGYx4abQq96NcIJLl1AHZtoXAalS96VFxmHALMuIuXWVSKfh6iTA5LSn1sItQIRYTz+puu3Omgcef/RlkUwM1GGVM2uKL13RHB7RT1cKWVUf7qbq+kw5RBpg4PWp9WID17yzEg+GLcRt1RHmJV9nB9nq+Y4NyUxzd3Il2SwF9wZ1CiWPxsb5QxzRBCrWLEW12L5ETXiSgePv9iQcKGVF0b2QPEO8WCpVR4omo01A4i2DzGk2gCYhNWOODyBqheCgncwobSwXmFVo0EWqEr2iF0fTU1o4672qyEpy6PYuApE7U6a+G3wTvT+DReNDYr28zpBgr8nNeqsbFPimue7CfjuVQ8FR/w2p+IBHrzaE7o8vuQLiKVSmYBKRQnIYs329DXtv9jn3jKJ6GZ0E5n7gBYDPO8vV78lKWZqYZyteoISnz2xUlDSyklMTqxsXKxvyA6E/awblBTCOlyVc35pTRyjyGGSU1THoMonLDydn8CUy3SLYjlD4H50jKQadlZsVmgaMGnqbFoMN52RJcA4kUPR+eRJh6BsXY2CiFHVWloQ0U4hPRUDcR1cLIzSqpCT2uZf707dpT1wpMYT3FAiIbGILs7GR0wDImP/0B15jPO1yJyO86N25RnQizhZqcDGtqXByBqn3XbNqkVD99hCn6e1/Wi0i4l5/lOH61kC2XbtUn9dcEHyPbzr3UDeDcBKteSN5BQibOwnGJIytFDYqeiKbdO30OLTn9TRoei3YrMZmT8GblTwaJjBbsmhy4aQdAN7Z8sTfmvrVTeb1DBNpPNWJDg5l3i/c1NGaKkbnIct/5TZK5t3b7BxNfRcw+simcO5uBkDtBafdphshuXzpspZ5jtaF4E3WLkFebGnVgEJ+DmRrwH5tOKsp0zrFSgBAR4GTpcK3FlNcg5M+YGZhWHP9yt+/cMO7tAac0aQARFFtm8ZQSc/0vUW182hhzeJJtgFgB0/SaSaqIQ7MVyGxE5MiKI355ykvslV7gtYevGTrq+mp1DzDfm1H75zvscoVVrEkoeLhDSjjLQNmWmeMGDxsudMzsH+KqN3+UFJvdIHx0dEokCCieMmXmeQwMCClpHKs4qdYhFibyLrQkc4xdRTku14E5GV0UKtgJdC3RzCJBA6KSDzepeCX72lzPzKLWOIwKBJmpEtNseXDJv/Bu/ajzWcJhcYP9NU1TLEgScPLAb0ZWlXpoE3dvTWPuR7O9rHY7qd+SWPA4z/wm4a8sRLe0t00jdDJcHejXE9rV057Imk/ymoYFrcq6/LKSZhjBvzQwttJyHXS/TWmbX4NehzHxDXddt9fRKBfOX90heOTfg0m1o8dyJn3R/JH3eOaTagdVmF/lNMKTYG9NgNFSMp5ZzkYTF1LlKguGuOuevxOit1RV3bpKdhfOTR/9oCd0YrBXR1ZbF57KpV/3DmA/1LtDufux3TsLGxKW06ifkICY/5Es8jeLRhsyEUMzVaOjq603fHuS9ldsC9VCZUMlNH/7/b5s5rNGL/lLJgOYaOV1evXzHu73pV5lX4GJMyRbJ4+ErZj9kftWkhhnVW5v/mGquv0a/BJpjlelGFYqoS641vLdHAFmvM2tpnfymEOTF3/9lfKNfNvndxz4fc39xBqtcJZ49jRKfgq/8NUEsDBBQAAgAIAKeDJkhjUB02SwAAAGoAAAAbAAAAdW5pdmVyc2FsL3VuaXZlcnNhbC5wbmcueG1ss7GvyM1RKEstKs7Mz7NVMtQzULK34+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+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"/>
  <p:tag name="ISPRING_PRESENTATION_TITLE" val="HG00077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100.000000"/>
  <p:tag name="ISPRING_SCORM_RATE_SLIDES" val="1"/>
  <p:tag name="ISPRING_ULTRA_SCORM_COURSE_ID" val="6711571B-384C-4F8B-828C-E071D9F183B8"/>
  <p:tag name="ISPRINGCLOUDFOLDERID" val="0"/>
  <p:tag name="ISPRINGCLOUDFOLDERPATH" val="Repository"/>
  <p:tag name="ISPRINGONLINEFOLDERID" val="0"/>
  <p:tag name="ISPRINGONLINEFOLDERPATH" val="Content List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68</Paragraphs>
  <Slides>21</Slides>
  <Notes>21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baseType="lpstr" size="29">
      <vt:lpstr>Arial</vt:lpstr>
      <vt:lpstr>Calibri Light</vt:lpstr>
      <vt:lpstr>Calibri</vt:lpstr>
      <vt:lpstr>印品黑体</vt:lpstr>
      <vt:lpstr>微软雅黑</vt:lpstr>
      <vt:lpstr>Wingdings</vt:lpstr>
      <vt:lpstr>Times New Roman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2021-04-28T17:30:42.391</cp:lastPrinted>
  <dcterms:created xsi:type="dcterms:W3CDTF">2021-04-28T17:30:42Z</dcterms:created>
  <dcterms:modified xsi:type="dcterms:W3CDTF">2021-04-28T09:30:43Z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