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522" r:id="rId3"/>
    <p:sldId id="333" r:id="rId4"/>
    <p:sldId id="547" r:id="rId5"/>
    <p:sldId id="829" r:id="rId6"/>
    <p:sldId id="584" r:id="rId7"/>
    <p:sldId id="459" r:id="rId8"/>
    <p:sldId id="585" r:id="rId9"/>
    <p:sldId id="586" r:id="rId10"/>
    <p:sldId id="587" r:id="rId11"/>
    <p:sldId id="588" r:id="rId12"/>
    <p:sldId id="589" r:id="rId13"/>
    <p:sldId id="830" r:id="rId14"/>
    <p:sldId id="402" r:id="rId15"/>
    <p:sldId id="640" r:id="rId16"/>
    <p:sldId id="641" r:id="rId17"/>
    <p:sldId id="642" r:id="rId18"/>
    <p:sldId id="643" r:id="rId19"/>
    <p:sldId id="644" r:id="rId20"/>
    <p:sldId id="645" r:id="rId21"/>
    <p:sldId id="646" r:id="rId22"/>
    <p:sldId id="647" r:id="rId23"/>
    <p:sldId id="648" r:id="rId24"/>
    <p:sldId id="649" r:id="rId25"/>
    <p:sldId id="650" r:id="rId26"/>
    <p:sldId id="651" r:id="rId27"/>
    <p:sldId id="831" r:id="rId28"/>
    <p:sldId id="886" r:id="rId29"/>
    <p:sldId id="807" r:id="rId30"/>
    <p:sldId id="808" r:id="rId31"/>
  </p:sldIdLst>
  <p:sldSz cx="12190095" cy="6859270"/>
  <p:notesSz cx="6858000" cy="9144000"/>
  <p:custDataLst>
    <p:tags r:id="rId32"/>
  </p:custDataLst>
  <p:defaultTextStyle>
    <a:defPPr>
      <a:defRPr lang="zh-CN"/>
    </a:defPPr>
    <a:lvl1pPr marL="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14AC"/>
    <a:srgbClr val="0000FF"/>
    <a:srgbClr val="111CF3"/>
    <a:srgbClr val="CCFF33"/>
    <a:srgbClr val="FFFFCC"/>
    <a:srgbClr val="339966"/>
    <a:srgbClr val="E46C0A"/>
    <a:srgbClr val="161B88"/>
    <a:srgbClr val="98B954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407" autoAdjust="0"/>
    <p:restoredTop sz="98667" autoAdjust="0"/>
  </p:normalViewPr>
  <p:slideViewPr>
    <p:cSldViewPr>
      <p:cViewPr>
        <p:scale>
          <a:sx n="100" d="100"/>
          <a:sy n="100" d="100"/>
        </p:scale>
        <p:origin x="-660" y="-234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1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-97482" y="1892378"/>
            <a:ext cx="6624736" cy="48320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defTabSz="913765">
              <a:lnSpc>
                <a:spcPct val="130000"/>
              </a:lnSpc>
            </a:pPr>
            <a:r>
              <a:rPr lang="zh-CN" altLang="en-US" sz="1800" b="1" smtClean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ea typeface="微软雅黑" pitchFamily="34" charset="-122"/>
                <a:cs typeface="Times New Roman" panose="02020603050405020304" pitchFamily="18" charset="0"/>
              </a:rPr>
              <a:t>第二章     古诗鉴赏      专题三　考点突破</a:t>
            </a:r>
            <a:endParaRPr lang="zh-CN" altLang="en-US" sz="1800" b="1">
              <a:solidFill>
                <a:schemeClr val="bg1">
                  <a:lumMod val="65000"/>
                </a:schemeClr>
              </a:solidFill>
              <a:latin typeface="Times New Roman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2314153"/>
            <a:ext cx="12190413" cy="212375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 descr="F:\校对\一轮山东幻灯片\章头图\古诗.jpg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06" y="2314800"/>
            <a:ext cx="3691182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slide" Target="slide4.xml" TargetMode="Internal" /><Relationship Id="rId3" Type="http://schemas.openxmlformats.org/officeDocument/2006/relationships/slide" Target="slide12.xml" TargetMode="Internal" /><Relationship Id="rId4" Type="http://schemas.openxmlformats.org/officeDocument/2006/relationships/slide" Target="slide26.xml" TargetMode="Internal" /><Relationship Id="rId5" Type="http://schemas.openxmlformats.org/officeDocument/2006/relationships/slide" Target="slide3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083034" y="2367423"/>
            <a:ext cx="8303164" cy="1812802"/>
          </a:xfrm>
          <a:prstGeom prst="rect">
            <a:avLst/>
          </a:prstGeom>
        </p:spPr>
        <p:txBody>
          <a:bodyPr wrap="square" lIns="91438" tIns="45719" rIns="91438" bIns="45719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4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考点一  鉴赏古诗的形象</a:t>
            </a:r>
            <a:endParaRPr lang="en-US" altLang="zh-CN" sz="4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3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itchFamily="2" charset="-122"/>
                <a:ea typeface="华文新魏" pitchFamily="2" charset="-122"/>
              </a:rPr>
              <a:t>赏析三种形象，掌握意象“三考”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01923" y="125092"/>
            <a:ext cx="11409907" cy="5852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精要点拨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1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鉴赏方法：因形悟神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诗歌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中的人物形象既指诗中塑造的人物形象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如《寻诗两绝句》中的陈居士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，也指诗人形象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我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，一般指的就是抒情主人公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诗人自己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。每首诗必有抒情主人公形象，但不一定有诗中人物形象。</a:t>
            </a: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古诗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的人物形象往往以片段的形式表现出来，因此理解分析人物形象时要特别抓住诗中描写人物的语言、神态、动作、心理、肖像及所处的环境等片段文字，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因形悟神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人物形象特点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。另外，要关注诗人所处的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背景及诗人对其的情感态度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等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67423" y="549474"/>
            <a:ext cx="11344407" cy="58274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古诗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中常见的人物形象有：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不慕权贵、傲岸不羁的形象，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心忧天下、忧国忧民的形象，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寄情山水、归隐田园的形象，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④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怀才不遇、壮志难酬的形象，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⑤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友人送别、思念故乡的形象。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2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审题答题规范：两审两答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    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两审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指审题时要审清两点：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分清是诗中人物形象还是诗人自己的形象，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是要求分析还是概括。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    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两答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指答题两步骤：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什么形象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中心词应是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形象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；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分析形象的基本特征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结合诗歌内容分析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和形象的意义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联系情感、主旨分析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C6E7FC"/>
          </a:soli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lumMod val="59000"/>
                    <a:lumOff val="41000"/>
                  </a:schemeClr>
                </a:gs>
                <a:gs pos="4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692" y="2656446"/>
            <a:ext cx="11419146" cy="84535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掌握鉴赏景物形象</a:t>
            </a:r>
            <a:r>
              <a:rPr lang="en-US" altLang="zh-CN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含意境</a:t>
            </a:r>
            <a:r>
              <a:rPr lang="en-US" altLang="zh-CN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40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的方法和审答规范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2558" y="981522"/>
            <a:ext cx="11663670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典例引路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(2015·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天津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阅读下面这首诗，然后回答问题。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雨过至城西苏家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[</a:t>
            </a:r>
            <a:r>
              <a:rPr lang="zh-CN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宋</a:t>
            </a: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]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黄庭坚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飘然一雨洒青春，九陌净无车马尘。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渐散紫烟笼帝阙，稍回晴日丽天津。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花飞衣袖红香湿，柳拂鞍鞯绿色匀。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管领风光唯痛饮，都城谁是得闲人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？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125092"/>
            <a:ext cx="11185087" cy="64730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黑体" pitchFamily="2" charset="-122"/>
                <a:cs typeface="Times New Roman" panose="02020603050405020304"/>
              </a:rPr>
              <a:t>鉴赏　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歌首联，上句写春雨的自在飘洒，下句写雨后的清洁美丽。颔联写雨后天晴，紫烟渐散，丽日当空，表现了诗人得知朋友苏轼被授予翰林学士等要职后的快乐之情，也表现了诗人仕途上的踌躇得志。颈联使用了对仗、比拟、通感的手法，描写诗人所见的美景：花瓣飞入衣袖，娇红的花瓣还沾着雨滴；绿柳轻拂马匹，嫩绿的颜色格外均匀。尾联抒发诗人情怀：欣赏春光，畅饮美酒，这个都城，谁还有自己这般清闲呢？一句反问，更鲜明地表达出诗人拜望好友时的喜悦和对春天的热爱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注</a:t>
            </a:r>
            <a:r>
              <a:rPr lang="en-US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 </a:t>
            </a:r>
            <a:r>
              <a:rPr lang="zh-CN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　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此诗作于宋哲宗元</a:t>
            </a:r>
            <a:r>
              <a:rPr lang="zh-CN" altLang="zh-CN" sz="2800" kern="100">
                <a:latin typeface="宋体" pitchFamily="2" charset="-122"/>
                <a:ea typeface="华文细黑" panose="02010600040101010101" charset="-122"/>
                <a:cs typeface="宋体" panose="02010600030101010101" pitchFamily="2" charset="-122"/>
              </a:rPr>
              <a:t>祐</a:t>
            </a:r>
            <a:r>
              <a:rPr lang="zh-CN" altLang="zh-CN" sz="2800" kern="100">
                <a:latin typeface="仿宋_GB2312" panose="02010609030101010101" charset="-122"/>
                <a:ea typeface="华文细黑" panose="02010600040101010101" charset="-122"/>
                <a:cs typeface="仿宋_GB2312" panose="02010609030101010101" charset="-122"/>
              </a:rPr>
              <a:t>元年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(1086)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，黄庭坚时任秘书省校书郎。是年，长期贬谪外放的苏轼被授予翰林学士、知制诰等要职。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550" y="328796"/>
            <a:ext cx="11639246" cy="971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诗中描写了春雨后的哪些景象？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endParaRPr lang="zh-CN" altLang="zh-CN" sz="1050" kern="100">
              <a:solidFill>
                <a:srgbClr val="C00000"/>
              </a:solidFill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rgbClr val="8FB5E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>
              <a:solidFill>
                <a:srgbClr val="0000CC"/>
              </a:solidFill>
              <a:latin typeface="Times New Roman" pitchFamily="18" charset="0"/>
              <a:ea typeface="华文细黑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904609" y="6649571"/>
            <a:ext cx="1301117" cy="215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14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解析答案</a:t>
            </a:r>
            <a:endParaRPr lang="zh-CN" altLang="en-US" sz="1400">
              <a:solidFill>
                <a:srgbClr val="C0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0" y="1152525"/>
            <a:ext cx="11639550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解析　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本题考查鉴赏诗歌意象。只需找出诗歌中所提到的雨后的意象即可。作者黄庭坚得知苏轼经过长期贬谪外放，重新回到京城任职，心情愉快，而当时正值春天，春雨飘然而下，洒在青草上，荡涤了一切尘土，作者心头的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尘土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也随之而去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；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笼罩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帝阙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的紫烟渐渐散去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，象征着未来的政治清明，正可以有一番作为；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雨后风和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日丽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；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火红的花儿沾了雨水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而更可爱；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柳色葱翠可人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。这一切在作者眼里都是那么的美好，作者信心满满，对未来充满了憧憬。</a:t>
            </a:r>
            <a:endParaRPr lang="zh-CN" altLang="zh-CN" sz="280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答案</a:t>
            </a:r>
            <a:r>
              <a:rPr lang="zh-CN" altLang="zh-CN" sz="2800" b="1" kern="10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　</a:t>
            </a:r>
            <a:r>
              <a:rPr lang="zh-CN" altLang="zh-CN" sz="2800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尘土涤净　紫烟渐散　雨过日丽　红花沾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雨</a:t>
            </a:r>
            <a:r>
              <a:rPr lang="en-US" altLang="zh-CN" sz="2800" kern="100" smtClean="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     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柳</a:t>
            </a:r>
            <a:r>
              <a:rPr lang="zh-CN" altLang="zh-CN" sz="2800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色</a:t>
            </a:r>
            <a:r>
              <a:rPr lang="zh-CN" altLang="zh-CN" sz="2800" kern="100" smtClean="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葱翠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14892" y="405458"/>
            <a:ext cx="11296938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精要点拨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1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鉴赏方法：融情造境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(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1)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景物形象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景物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形象是指诗歌中描绘的自然景物和人文景物。可以是情中之景，有单个景物形象，有由多个景物形象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意象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组合成的意境。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诗歌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传统意象比较固定，如杨柳代表惜别，月亮代表思乡怀人等。但在具体诗歌中有变数。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鉴赏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景物形象，一要注意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景物描写的方式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，如动静、色彩，来把握景物特点和诗人的感情；二要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抓住意象来分析意境，探知诗人的感情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549474"/>
            <a:ext cx="11185087" cy="51811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(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2)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：意，作者的情感；境，诗中所描绘的图景。意境指诗歌通过意象所表现出来的情调和境界。意境和意象的关系，简单地说，是境生于象而超乎象。意象是诗歌艺术的基本单位，而意境则是指全篇作品所营造的整体艺术境界；意象是形成意境的材料，而意境则是意象叠加、组合之后的升华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由于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意境一词较为复杂，故在高考中常用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氛围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偏重外部环境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、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心境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侧重内心世界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、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境界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外部与内部的融合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等词语称呼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2558" y="549474"/>
            <a:ext cx="1118508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2.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审题答题规范：细辨析、巧回答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    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细辨析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指在审题时要仔细辨析意象类试题与意境类试题。意象类试题常见提问方式有：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请找出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××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意象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②××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意象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蕴含什么样的情感？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③××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意象在诗中有何作用？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意境类试题常见提问方式有：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请概括诗中描绘的景象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画面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②××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句、联、片、全篇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渲染了什么样的氛围？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该诗是如何营造意境的</a:t>
            </a:r>
            <a:r>
              <a:rPr lang="zh-CN" altLang="zh-CN" sz="2800" kern="100" smtClean="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？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 </a:t>
            </a:r>
            <a:r>
              <a:rPr lang="en-US" altLang="zh-CN" sz="2800" kern="100" smtClean="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    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巧回答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指针对这两类题巧妙地回答。意象类题应是怎么问怎么答。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详见后面的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微点突破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意境类题回答则要注意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：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15085" y="687095"/>
            <a:ext cx="10964697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画面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描述题的答题模式一般为：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描绘了一幅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某时某地，视题而定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＋描述画面＋意境特点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或孤寂冷清或恬静优美等的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＋画面。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还可接着分析蕴含的思想感情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答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意境营造题，要注意其两种方式：触景生情和融情于景。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答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意境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画面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特点，要注意参照以下专业术语：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豪放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类：雄浑开阔、雄奇瑰丽、浩瀚辽阔、广袤高远、旷达洒脱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en-US" altLang="zh-CN" sz="1050" kern="100" smtClean="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清幽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类：清新明丽、宁静恬淡、淡雅闲适、和谐静谧、恬静优美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en-US" altLang="zh-CN" sz="1050" kern="100" smtClean="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伤感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类：凄清冷寂、孤寂冷清、哀怨低沉、凄惨萧条、苍凉悲壮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982638" y="1515194"/>
            <a:ext cx="10416777" cy="332105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诗歌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创作的目的是抒情，而诗人的思想感情往往是借助诗中的形象委婉含蓄地表现出来的。因此，鉴赏古诗词，首先必须把握古诗词的形象。所谓形象就是主观情意和外在物象融合的结晶，是浸润着作者浓郁主观情感的意象。它包括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人物形象、景物形象、事物形象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三种。</a:t>
            </a:r>
            <a:endParaRPr lang="zh-CN" altLang="zh-CN" sz="2800" kern="10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58791" y="2129127"/>
            <a:ext cx="11185087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婉约类：缠绵悱恻、哀婉动人、委婉含蓄、蕴藉风流、朦胧缥缈。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超脱类：超脱世俗、远离尘嚣、高雅脱俗、超凡脱尘、风致雅洁。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华美类：富丽堂皇、华美绚丽、华妙艳丽、瑰丽神奇、色彩斑斓。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42884" y="693490"/>
            <a:ext cx="11296938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即时巩固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1.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阅读下面这首宋词，然后回答问题。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南歌子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[</a:t>
            </a:r>
            <a:r>
              <a:rPr lang="zh-CN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宋</a:t>
            </a: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]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贺铸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　　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疏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雨池塘见，微风襟袖知。阴阴夏木啭黄鹂。何处飞来白鹭，立移时。　　易醉扶头酒</a:t>
            </a:r>
            <a:r>
              <a:rPr lang="en-US" altLang="zh-CN" sz="2800" kern="100" baseline="30000">
                <a:latin typeface="IPAPANNEW"/>
                <a:ea typeface="华文细黑" panose="02010600040101010101" charset="-122"/>
                <a:cs typeface="Times New Roman" panose="02020603050405020304"/>
              </a:rPr>
              <a:t>[</a:t>
            </a:r>
            <a:r>
              <a:rPr lang="zh-CN" altLang="zh-CN" sz="2800" kern="100" baseline="30000">
                <a:latin typeface="IPAPANNEW"/>
                <a:ea typeface="华文细黑" panose="02010600040101010101" charset="-122"/>
                <a:cs typeface="Times New Roman" panose="02020603050405020304"/>
              </a:rPr>
              <a:t>注</a:t>
            </a:r>
            <a:r>
              <a:rPr lang="en-US" altLang="zh-CN" sz="2800" kern="100" baseline="30000">
                <a:latin typeface="IPAPANNEW"/>
                <a:ea typeface="华文细黑" panose="02010600040101010101" charset="-122"/>
                <a:cs typeface="Times New Roman" panose="02020603050405020304"/>
              </a:rPr>
              <a:t>]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，难逢敌手棋。日长偏与睡相宜。睡起芭蕉叶上，自题诗。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注</a:t>
            </a:r>
            <a:r>
              <a:rPr lang="en-US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 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　扶头酒：醇厚浓烈易醉人之酒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en-US" altLang="zh-CN" sz="2800" kern="100" smtClean="0">
              <a:latin typeface="Times New Roman" charset="0"/>
              <a:ea typeface="华文细黑" panose="02010600040101010101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769681"/>
            <a:ext cx="11185087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黑体" pitchFamily="2" charset="-122"/>
                <a:cs typeface="Times New Roman" panose="02020603050405020304"/>
              </a:rPr>
              <a:t>鉴赏　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这是一首抒怀词。词人以轻灵、蕴藉的笔致，通过对夏日景物和身边琐事的描写，抒发了自己百无聊赖、孤寂苦闷的心绪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。词中多次化用前人诗句，熔数家于一炉，收到了很好的艺术效果。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上片描绘出一幅闲适恬淡、生机勃勃的夏日风景图。词人独立庭院，点点疏雨在池塘中留下了微微的涟漪，轻风拂面而来。周围树木成阴，枝头上黄鹂婉转啼鸣，一只不知从何处飞来的白鹭，落在池畔，迟迟不愿离去。词人观疏雨，沐轻风，听黄鹂，友白鹭，怡然自得，其乐陶陶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06574" y="1558287"/>
            <a:ext cx="10964697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下片由写景转向写人，一连写了饮酒、下棋、睡觉、题诗四件生活琐事。本来，这都是士大夫消夏乐闲的韵事，正好在上片的背景里展开。然而，在词人笔下，这些事似乎都有一种和韵事格格不入的苦涩，与上片大异其趣：饮酒而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易醉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，下棋而敌手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难逢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；寂寂长昼，词人以昏然一睡为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相宜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来自我解嘲；睡起题诗，却只能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自题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自赏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！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82819" y="1342263"/>
            <a:ext cx="11185087" cy="38877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词人志向远大，才气纵横，但仕宦四十年，一直沉沦下僚，供人驱使，这当然会使他有着满腹的牢骚和不平。所志未遂，华年虚度，寂寂夏日，百无聊赖，身边连一个知心的朋友都没有，他自然内心不平。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此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词意境貌似闲适而实寓有深意，表现了词人在出世与入世之间徘徊不定、苦闷彷徨的复杂情感，体现出含蓄蕴藉的艺术风格，读之令人感慨万千。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2727" y="2061642"/>
            <a:ext cx="11185087" cy="971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这首词的上片描写了哪些意象？为我们描绘了一幅怎样的画面？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solidFill>
                <a:srgbClr val="C0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rgbClr val="8FB5E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>
              <a:solidFill>
                <a:srgbClr val="0000CC"/>
              </a:solidFill>
              <a:latin typeface="Times New Roman" pitchFamily="18" charset="0"/>
              <a:ea typeface="华文细黑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35976" y="6649571"/>
            <a:ext cx="752732" cy="215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14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答案</a:t>
            </a:r>
            <a:endParaRPr lang="zh-CN" altLang="en-US" sz="1400">
              <a:solidFill>
                <a:srgbClr val="C0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070" y="3370580"/>
            <a:ext cx="1038225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答案</a:t>
            </a:r>
            <a:r>
              <a:rPr lang="zh-CN" altLang="zh-CN" sz="2800" b="1" kern="10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　</a:t>
            </a:r>
            <a:r>
              <a:rPr lang="zh-CN" altLang="zh-CN" sz="2800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疏雨、池塘、微风、夏木、黄鹂、白鹭。描绘了一幅恬静、幽美、充满生机的夏日风景图。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C6E7FC"/>
          </a:soli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lumMod val="59000"/>
                    <a:lumOff val="41000"/>
                  </a:schemeClr>
                </a:gs>
                <a:gs pos="4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4686" y="2512239"/>
            <a:ext cx="9274328" cy="917555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4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Ⅲ</a:t>
            </a:r>
            <a:r>
              <a:rPr lang="zh-CN" altLang="en-US" sz="44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掌握鉴赏物象的方法和审答规范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48358" y="137235"/>
            <a:ext cx="10964697" cy="417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即时巩固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　阅读下面这首诗，然后回答问题。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画　菊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[</a:t>
            </a:r>
            <a:r>
              <a:rPr lang="zh-CN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南宋</a:t>
            </a: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]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郑思肖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花开不并百花从，独立疏篱趣未穷。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宁可枝头抱香死，何曾吹落北风中。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简要分析诗中的菊花具有怎样的品质？诗人和菊花有着怎样的关系？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solidFill>
                <a:srgbClr val="C00000"/>
              </a:solidFill>
              <a:effectLst/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rgbClr val="8FB5E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>
              <a:solidFill>
                <a:srgbClr val="0000CC"/>
              </a:solidFill>
              <a:latin typeface="Times New Roman" pitchFamily="18" charset="0"/>
              <a:ea typeface="华文细黑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435976" y="6649571"/>
            <a:ext cx="752732" cy="215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14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答案</a:t>
            </a:r>
            <a:endParaRPr lang="zh-CN" altLang="en-US" sz="1400">
              <a:solidFill>
                <a:srgbClr val="C0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615" y="4175760"/>
            <a:ext cx="10931525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答案</a:t>
            </a: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　</a:t>
            </a: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菊花独立疏篱，自甘寂寞，不求虚荣，不屑与</a:t>
            </a:r>
            <a:r>
              <a:rPr lang="en-US" altLang="zh-CN" sz="2800" b="1" kern="10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“</a:t>
            </a: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百花</a:t>
            </a:r>
            <a:r>
              <a:rPr lang="en-US" altLang="zh-CN" sz="2800" b="1" kern="100">
                <a:solidFill>
                  <a:srgbClr val="C0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  <a:sym typeface="+mn-ea"/>
              </a:rPr>
              <a:t>”</a:t>
            </a: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为伍。它坚守节操，傲霜怒放，光彩照人，志趣未穷。这里的菊花具有了某种神韵，同时也是诗人的自我写照。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2727" y="909514"/>
            <a:ext cx="11185087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精要点拨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1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鉴赏方法：因物寻志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诗歌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中的事物形象，即咏物诗或杂诗中的形象，如骆宾王《咏蝉》中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蝉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的形象，陆游《卜算子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·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咏梅》中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梅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的形象等。鉴赏物象往往由物及人，从物人一体的角度来把握事物的特点。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即先要借助相关语句或关键字词来把握事物的特征，再联系创作背景进行有关作者思想感情的深层分析</a:t>
            </a:r>
            <a:r>
              <a:rPr lang="zh-CN" altLang="zh-CN" sz="2800" kern="100" smtClean="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93470" y="983195"/>
            <a:ext cx="11074344" cy="457200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       2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.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审题、答题规范：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关注提问方式，答题紧扣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物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志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鉴赏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物象题的提问方式有两种：一是把物象的外在特点和内在情意分成两问提问；二是把这两问合成一问，作整体提问，如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该诗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联、阕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描绘了泉的什么形象？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答题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一般要扣住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物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与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志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两方面，其一般步骤为：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描述物象的基本特征，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结合实际表现手法具体分析，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揭示物象的社会意义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作者的情感、志向、节操等</a:t>
            </a:r>
            <a:r>
              <a:rPr lang="en-US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4200" y="124206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-10580" y="1701202"/>
            <a:ext cx="12200994" cy="3553217"/>
          </a:xfrm>
          <a:prstGeom prst="rect">
            <a:avLst/>
          </a:prstGeom>
          <a:solidFill>
            <a:srgbClr val="F9F9F9"/>
          </a:solidFill>
          <a:ln w="9525">
            <a:solidFill>
              <a:srgbClr val="E2E2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2400"/>
          </a:p>
        </p:txBody>
      </p:sp>
      <p:cxnSp>
        <p:nvCxnSpPr>
          <p:cNvPr id="12" name="直接连接符 11"/>
          <p:cNvCxnSpPr/>
          <p:nvPr/>
        </p:nvCxnSpPr>
        <p:spPr>
          <a:xfrm>
            <a:off x="1342678" y="2944057"/>
            <a:ext cx="74783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1342678" y="2071869"/>
            <a:ext cx="7754681" cy="70089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lang="zh-CN" altLang="en-US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　掌握鉴赏人物形象的方法和审答规范 </a:t>
            </a:r>
          </a:p>
        </p:txBody>
      </p:sp>
      <p:sp>
        <p:nvSpPr>
          <p:cNvPr id="16" name="矩形 15">
            <a:hlinkClick r:id="rId3" action="ppaction://hlinksldjump"/>
          </p:cNvPr>
          <p:cNvSpPr/>
          <p:nvPr/>
        </p:nvSpPr>
        <p:spPr>
          <a:xfrm>
            <a:off x="1342678" y="3041485"/>
            <a:ext cx="9806525" cy="763282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Ⅱ</a:t>
            </a:r>
            <a:r>
              <a:rPr lang="zh-CN" altLang="en-US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　掌握</a:t>
            </a:r>
            <a:r>
              <a:rPr lang="zh-CN" altLang="en-US" sz="3200" b="1" smtClean="0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鉴赏景物形象（含意境）的</a:t>
            </a:r>
            <a:r>
              <a:rPr lang="zh-CN" altLang="en-US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方法和审答规范 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342678" y="3839806"/>
            <a:ext cx="9649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hlinkClick r:id="rId4" action="ppaction://hlinksldjump"/>
          </p:cNvPr>
          <p:cNvSpPr/>
          <p:nvPr/>
        </p:nvSpPr>
        <p:spPr>
          <a:xfrm>
            <a:off x="1342678" y="4025045"/>
            <a:ext cx="6812115" cy="700893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Ⅲ</a:t>
            </a:r>
            <a:r>
              <a:rPr lang="zh-CN" altLang="en-US" sz="3200" b="1">
                <a:solidFill>
                  <a:srgbClr val="03706D"/>
                </a:solidFill>
                <a:latin typeface="微软雅黑" pitchFamily="34" charset="-122"/>
                <a:ea typeface="微软雅黑" pitchFamily="34" charset="-122"/>
              </a:rPr>
              <a:t>　掌握鉴赏物象的方法和审答规范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342678" y="4797946"/>
            <a:ext cx="74783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hlinkClick r:id="rId5" action="ppaction://hlinksldjump"/>
          </p:cNvPr>
          <p:cNvSpPr txBox="1"/>
          <p:nvPr userDrawn="1"/>
        </p:nvSpPr>
        <p:spPr>
          <a:xfrm>
            <a:off x="10055860" y="58420"/>
            <a:ext cx="1723390" cy="5537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栏目索引</a:t>
            </a:r>
            <a:endParaRPr lang="zh-CN" altLang="en-US" sz="300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C6E7FC"/>
          </a:solidFill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lumMod val="59000"/>
                    <a:lumOff val="41000"/>
                  </a:schemeClr>
                </a:gs>
                <a:gs pos="4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646" y="1903885"/>
            <a:ext cx="10402842" cy="2678037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4400" b="1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4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lang="zh-CN" altLang="en-US" sz="44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掌握鉴赏人物形象的方法和审答规范</a:t>
            </a:r>
          </a:p>
          <a:p>
            <a:pPr>
              <a:lnSpc>
                <a:spcPct val="130000"/>
              </a:lnSpc>
            </a:pPr>
            <a:r>
              <a:rPr lang="zh-CN" altLang="en-US" sz="4400" b="1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225627"/>
            <a:ext cx="11276488" cy="597281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latin typeface="宋体" pitchFamily="2" charset="-122"/>
                <a:cs typeface="Courier New" panose="02070309020205020404"/>
              </a:rPr>
              <a:t>巩固训练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(2013·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重庆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阅读下面这首词，然后回答问题。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鹧鸪天　酬孝峙</a:t>
            </a:r>
            <a:r>
              <a:rPr lang="en-US" altLang="zh-CN" sz="2800" kern="100" baseline="300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[</a:t>
            </a:r>
            <a:r>
              <a:rPr lang="zh-CN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清</a:t>
            </a:r>
            <a:r>
              <a:rPr lang="en-US" altLang="zh-CN" sz="2800" kern="100">
                <a:latin typeface="IPAPANNEW"/>
                <a:ea typeface="华文细黑" panose="02010600040101010101" charset="-122"/>
                <a:cs typeface="Times New Roman" panose="02020603050405020304"/>
              </a:rPr>
              <a:t>]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钱继章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        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发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短髯长眉有棱，病容突兀怪于僧。霜侵雨打寻常事，仿佛终南石里藤。　　闲倚杖，戏临罾</a:t>
            </a:r>
            <a:r>
              <a:rPr lang="en-US" altLang="zh-CN" sz="2800" kern="100" baseline="300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。折腰久矣谢无能。熏风</a:t>
            </a:r>
            <a:r>
              <a:rPr lang="en-US" altLang="zh-CN" sz="2800" kern="100" baseline="300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未解池亭暑，捧出新词字字冰。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微软雅黑" pitchFamily="34" charset="-122"/>
                <a:cs typeface="Times New Roman" panose="02020603050405020304"/>
              </a:rPr>
              <a:t>作者简介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　钱继章，字尔斐，号菊农，浙江嘉善人。明崇祯九年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(1636)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举人，明朝曾为官，入清不仕，撰有《菊农词》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514046"/>
            <a:ext cx="11279645" cy="594008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C00000"/>
                </a:solidFill>
                <a:latin typeface="黑体" pitchFamily="2" charset="-122"/>
                <a:ea typeface="黑体" pitchFamily="2" charset="-122"/>
                <a:cs typeface="Times New Roman" panose="02020603050405020304"/>
              </a:rPr>
              <a:t>注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 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　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①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孝峙：王屋，字孝峙，浙江嘉善人，明末文学家。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罾：用竹竿做支架的方形渔网。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③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熏风：东南风。</a:t>
            </a: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mtClean="0">
                <a:solidFill>
                  <a:srgbClr val="C00000"/>
                </a:solidFill>
                <a:latin typeface="Times New Roman" charset="0"/>
                <a:ea typeface="黑体" pitchFamily="2" charset="-122"/>
                <a:cs typeface="Times New Roman" panose="02020603050405020304"/>
              </a:rPr>
              <a:t>鉴赏</a:t>
            </a:r>
            <a:r>
              <a:rPr lang="zh-CN" altLang="zh-CN" sz="2800" b="1" kern="100">
                <a:solidFill>
                  <a:srgbClr val="C00000"/>
                </a:solidFill>
                <a:latin typeface="Times New Roman" charset="0"/>
                <a:ea typeface="黑体" pitchFamily="2" charset="-122"/>
                <a:cs typeface="Times New Roman" panose="02020603050405020304"/>
              </a:rPr>
              <a:t>　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上片以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发短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突兀而起，气势逼人，发人深思：满清贵族入主中原后旋即颁布了强制汉人梳结长辫的政令，在清初顺治二年</a:t>
            </a:r>
            <a:r>
              <a:rPr lang="en-US" altLang="zh-CN" sz="2800" kern="100">
                <a:latin typeface="Times New Roman" charset="0"/>
                <a:ea typeface="华文细黑" panose="02010600040101010101" charset="-122"/>
                <a:cs typeface="Courier New" panose="02070309020205020404"/>
              </a:rPr>
              <a:t>(1645)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的六月，江南民众还曾因满清的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剃发令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而奋起浴血抗战。词作开篇即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以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发短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暗对满清的长辫，确是极有胆识的艺术展现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继之以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髯长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一语，既反衬了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发短</a:t>
            </a:r>
            <a:r>
              <a:rPr lang="en-US" altLang="zh-CN" sz="2800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的鲜明形象，又以长髯飘胸显示了汉族男子传统的壮美风度和潇洒气概。再配上棱棱眉嵴、炯炯眼神，一下子就使词人的特异容貌灿灿然立于纸面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。明朝灭亡后，不少怀故国之思的遗民</a:t>
            </a:r>
            <a:r>
              <a:rPr lang="zh-CN" altLang="zh-CN" sz="2800" kern="100" smtClean="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墨</a:t>
            </a:r>
            <a:endParaRPr lang="zh-CN" altLang="zh-CN" sz="1050" kern="100">
              <a:effectLst/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34566" y="442038"/>
            <a:ext cx="11279645" cy="58813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客纷纷遁入僧门。但这些抱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亡国之恨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的僧不同于那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四大皆空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的僧，故词人着意点示：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我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因忧国之忧和愤世之品则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怪于僧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。一个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怪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字传递了词人多少不需表述却不难意会的衷曲。前两句是词人面容表象的大特写镜头，充分显示其怪异；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霜侵</a:t>
            </a:r>
            <a:r>
              <a:rPr lang="en-US" altLang="zh-CN" sz="2800" b="1" kern="100">
                <a:solidFill>
                  <a:srgbClr val="FF0000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b="1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两句则是词人心态意象的比拟式描摹，着力传达其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坚强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</a:t>
            </a:r>
            <a:r>
              <a:rPr lang="zh-CN" altLang="zh-CN" sz="2800" kern="100">
                <a:solidFill>
                  <a:schemeClr val="tx1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艺术上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由表入里</a:t>
            </a:r>
            <a:r>
              <a:rPr lang="zh-CN" altLang="zh-CN" sz="2800" kern="100">
                <a:solidFill>
                  <a:schemeClr val="tx1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，由近至远，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由风貌到气质</a:t>
            </a:r>
            <a:r>
              <a:rPr lang="zh-CN" altLang="zh-CN" sz="2800" kern="100">
                <a:solidFill>
                  <a:schemeClr val="tx1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，从而丝丝入扣地熔铸出词人的立体塑像。</a:t>
            </a:r>
          </a:p>
          <a:p>
            <a:pPr lvl="0">
              <a:lnSpc>
                <a:spcPct val="150000"/>
              </a:lnSpc>
            </a:pP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下片以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闲游、戏钓的飘逸气度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，进一步申足了上片</a:t>
            </a:r>
            <a:r>
              <a:rPr lang="zh-CN" altLang="zh-CN" sz="2800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遗世独立、傲岸不羁的个性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；同时自然地生发为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折腰久矣谢无能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的词意。用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折腰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代替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做官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，足见词人的巧构匠心。它很自然地引发人们联想到东晋</a:t>
            </a:r>
            <a:r>
              <a:rPr lang="zh-CN" altLang="zh-CN" sz="2800" kern="100" smtClean="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陶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0372" y="1701602"/>
            <a:ext cx="11799490" cy="329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渊明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不为五斗米折腰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而毅然辞官归隐的典故。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熏风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跟上片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霜侵</a:t>
            </a:r>
            <a:r>
              <a:rPr lang="en-US" altLang="zh-CN" sz="2800" kern="100">
                <a:solidFill>
                  <a:prstClr val="black"/>
                </a:solidFill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词意前后对照，上下呼应，共同渲染、象征着残酷苦涩的社会现实，同时也映衬着词人骨骼硬、心意冷，不畏险恶，不慕势禄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</a:rPr>
              <a:t>(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不屑于清政府笼络汉族士子的高官厚爵</a:t>
            </a:r>
            <a:r>
              <a:rPr lang="en-US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</a:rPr>
              <a:t>)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，宁可隐居深山穷壤、苦熬栉风沐雨的凄楚生活，却始终</a:t>
            </a:r>
            <a:r>
              <a:rPr lang="zh-CN" altLang="zh-CN" sz="2800" b="1" kern="100">
                <a:solidFill>
                  <a:srgbClr val="FF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铮铮然清峻自立的高兀形象</a:t>
            </a:r>
            <a:r>
              <a:rPr lang="zh-CN" altLang="zh-CN" sz="2800" kern="100">
                <a:solidFill>
                  <a:prstClr val="black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。成功的艺术形象正是诗词的生命所在。</a:t>
            </a:r>
            <a:endParaRPr lang="zh-CN" altLang="zh-CN" sz="1050" kern="100">
              <a:solidFill>
                <a:prstClr val="black"/>
              </a:solidFill>
              <a:latin typeface="宋体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02459" y="1042407"/>
            <a:ext cx="11185087" cy="4892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kern="10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</a:rPr>
              <a:t>解析　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词作上片前两句描写了词人的容貌形象，后两句则表现了词人的品质。这位词人，头发很短，胡须很长，眉毛高耸，俨然正怒目圆睁地睥睨环宇；一副面带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病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容又颧骨凸起的奇特形状，一个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怪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字写出了他容貌奇特的整体特征。其中，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发短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暗对清朝的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“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长辫</a:t>
            </a:r>
            <a:r>
              <a:rPr lang="en-US" altLang="zh-CN" sz="2800" kern="100">
                <a:latin typeface="宋体" pitchFamily="2" charset="-122"/>
                <a:ea typeface="华文细黑" panose="02010600040101010101" charset="-122"/>
                <a:cs typeface="Times New Roman" panose="02020603050405020304"/>
              </a:rPr>
              <a:t>”</a:t>
            </a:r>
            <a:r>
              <a:rPr lang="zh-CN" altLang="zh-CN" sz="2800" kern="100">
                <a:latin typeface="Times New Roman" charset="0"/>
                <a:ea typeface="华文细黑" panose="02010600040101010101" charset="-122"/>
                <a:cs typeface="Times New Roman" panose="02020603050405020304"/>
              </a:rPr>
              <a:t>，是极有胆识的艺术展现。而他的心态却仿佛终南山石罅里一根蔓延的青藤，一任严霜侵袭、暴雨击打，自己却等闲视之。</a:t>
            </a:r>
          </a:p>
          <a:p>
            <a:pPr algn="just">
              <a:lnSpc>
                <a:spcPct val="150000"/>
              </a:lnSpc>
            </a:pPr>
            <a:endParaRPr lang="zh-CN" altLang="zh-CN" sz="1050" kern="100">
              <a:solidFill>
                <a:srgbClr val="C00000"/>
              </a:solidFill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endParaRPr lang="zh-CN" altLang="zh-CN" sz="1050" kern="100">
              <a:latin typeface="宋体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solidFill>
                <a:srgbClr val="C00000"/>
              </a:solidFill>
              <a:latin typeface="宋体" pitchFamily="2" charset="-122"/>
              <a:cs typeface="Courier New" panose="020703090202050204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rgbClr val="8FB5E5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>
              <a:solidFill>
                <a:srgbClr val="0000CC"/>
              </a:solidFill>
              <a:latin typeface="Times New Roman" pitchFamily="18" charset="0"/>
              <a:ea typeface="华文细黑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904609" y="6649571"/>
            <a:ext cx="1301117" cy="215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zh-CN" altLang="en-US" sz="14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解析答案</a:t>
            </a:r>
            <a:endParaRPr lang="zh-CN" altLang="en-US" sz="1400">
              <a:solidFill>
                <a:srgbClr val="C0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120" y="308610"/>
            <a:ext cx="105733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kern="100"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上片刻画了词人怎样的自我形象？运用了什么手法？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603885" y="5582920"/>
            <a:ext cx="1077849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kern="100" smtClean="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答案</a:t>
            </a:r>
            <a:r>
              <a:rPr lang="zh-CN" altLang="zh-CN" sz="3200" b="1" kern="100">
                <a:solidFill>
                  <a:srgbClr val="0000FF"/>
                </a:solidFill>
                <a:latin typeface="Times New Roman" charset="0"/>
                <a:ea typeface="黑体" pitchFamily="2" charset="-122"/>
                <a:cs typeface="Times New Roman" panose="02020603050405020304"/>
                <a:sym typeface="+mn-ea"/>
              </a:rPr>
              <a:t>　</a:t>
            </a:r>
            <a:r>
              <a:rPr lang="zh-CN" altLang="zh-CN" sz="3200" kern="10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容貌病态怪异，性格坚韧不拔。用描写刻画外貌，用比喻突出性格</a:t>
            </a:r>
            <a:r>
              <a:rPr lang="zh-CN" altLang="zh-CN" sz="3200" kern="100" smtClean="0">
                <a:solidFill>
                  <a:srgbClr val="C00000"/>
                </a:solidFill>
                <a:latin typeface="Times New Roman" charset="0"/>
                <a:ea typeface="华文细黑" panose="02010600040101010101" charset="-122"/>
                <a:cs typeface="Times New Roman" panose="02020603050405020304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97</Paragraphs>
  <Slides>29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0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2020-10-26T09:12:16.944</cp:lastPrinted>
  <dcterms:created xsi:type="dcterms:W3CDTF">2020-10-26T09:12:16Z</dcterms:created>
  <dcterms:modified xsi:type="dcterms:W3CDTF">2020-10-26T01:12:17Z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