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410" r:id="rId2"/>
    <p:sldId id="434" r:id="rId3"/>
    <p:sldId id="565" r:id="rId4"/>
    <p:sldId id="488" r:id="rId5"/>
    <p:sldId id="641" r:id="rId6"/>
    <p:sldId id="642" r:id="rId7"/>
    <p:sldId id="643" r:id="rId8"/>
    <p:sldId id="619" r:id="rId9"/>
    <p:sldId id="644" r:id="rId10"/>
    <p:sldId id="645" r:id="rId11"/>
    <p:sldId id="646" r:id="rId12"/>
    <p:sldId id="647" r:id="rId13"/>
    <p:sldId id="648" r:id="rId14"/>
    <p:sldId id="649" r:id="rId15"/>
    <p:sldId id="650" r:id="rId16"/>
    <p:sldId id="651" r:id="rId17"/>
    <p:sldId id="652" r:id="rId18"/>
    <p:sldId id="653" r:id="rId19"/>
    <p:sldId id="654" r:id="rId20"/>
    <p:sldId id="583" r:id="rId21"/>
  </p:sldIdLst>
  <p:sldSz cx="9144000" cy="6858000" type="screen4x3"/>
  <p:notesSz cx="6858000" cy="9144000"/>
  <p:custDataLst>
    <p:tags r:id="rId22"/>
  </p:custDataLst>
  <p:defaultTextStyle>
    <a:defPPr>
      <a:defRPr lang="zh-CN"/>
    </a:defPPr>
    <a:lvl1pPr marL="0" lvl="0" indent="0" algn="l" defTabSz="914400" rtl="0" eaLnBrk="1" fontAlgn="base" latinLnBrk="0" hangingPunct="1">
      <a:lnSpc>
        <a:spcPct val="100000"/>
      </a:lnSpc>
      <a:spcBef>
        <a:spcPct val="0"/>
      </a:spcBef>
      <a:spcAft>
        <a:spcPct val="0"/>
      </a:spcAft>
      <a:buSzTx/>
      <a:buNone/>
      <a:defRPr b="0" i="0" u="none" kern="1200" baseline="0">
        <a:solidFill>
          <a:srgbClr val="000000"/>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ClrTx/>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ClrTx/>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ClrTx/>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ClrTx/>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96">
          <p15:clr>
            <a:srgbClr val="A4A3A4"/>
          </p15:clr>
        </p15:guide>
        <p15:guide id="2" pos="2877">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73" d="100"/>
          <a:sy n="73" d="100"/>
        </p:scale>
        <p:origin x="594" y="78"/>
      </p:cViewPr>
      <p:guideLst>
        <p:guide orient="horz" pos="2096"/>
        <p:guide pos="2877"/>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tags" Target="tags/tag4.xml" /><Relationship Id="rId23" Type="http://schemas.openxmlformats.org/officeDocument/2006/relationships/presProps" Target="presProps.xml" /><Relationship Id="rId24" Type="http://schemas.openxmlformats.org/officeDocument/2006/relationships/viewProps" Target="viewProps.xml" /><Relationship Id="rId25" Type="http://schemas.openxmlformats.org/officeDocument/2006/relationships/theme" Target="theme/theme1.xml" /><Relationship Id="rId26"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kumimoji="0" lang="zh-CN" altLang="en-US" sz="4400" b="0" i="0" u="none" strike="noStrike" kern="1200" cap="none" spc="0" normalizeH="0" baseline="0" noProof="0">
                <a:uLnTx/>
                <a:uFillTx/>
              </a:rPr>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kumimoji="0" lang="zh-CN" altLang="en-US" sz="3200" b="0" i="0" u="none" strike="noStrike" kern="1200" cap="none" spc="0" normalizeH="0" baseline="0" noProof="0">
                <a:uLnTx/>
                <a:uFillTx/>
              </a:rPr>
              <a:t>单击此处编辑母版副标题样式</a:t>
            </a:r>
          </a:p>
        </p:txBody>
      </p:sp>
      <p:sp>
        <p:nvSpPr>
          <p:cNvPr id="4" name="日期占位符 3"/>
          <p:cNvSpPr>
            <a:spLocks noGrp="1"/>
          </p:cNvSpPr>
          <p:nvPr>
            <p:ph type="dt" sz="half" idx="10"/>
          </p:nvPr>
        </p:nvSpPr>
        <p:spPr/>
        <p:txBody>
          <a:bodyPr/>
          <a:lstStyle/>
          <a:p>
            <a:pPr lvl="0" eaLnBrk="1" hangingPunct="1"/>
            <a:endParaRPr lang="en-US" altLang="zh-CN"/>
          </a:p>
        </p:txBody>
      </p:sp>
      <p:sp>
        <p:nvSpPr>
          <p:cNvPr id="5" name="页脚占位符 4"/>
          <p:cNvSpPr>
            <a:spLocks noGrp="1"/>
          </p:cNvSpPr>
          <p:nvPr>
            <p:ph type="ftr" sz="quarter" idx="11"/>
          </p:nvPr>
        </p:nvSpPr>
        <p:spPr/>
        <p:txBody>
          <a:bodyPr/>
          <a:lstStyle/>
          <a:p>
            <a:pPr lvl="0" eaLnBrk="1" hangingPunct="1"/>
            <a:endParaRPr lang="en-US" altLang="zh-CN"/>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p>
            <a:r>
              <a:rPr kumimoji="0" lang="zh-CN" altLang="en-US" sz="4400" b="0" i="0" u="none" strike="noStrike" kern="1200" cap="none" spc="0" normalizeH="0" baseline="0" noProof="0">
                <a:uLnTx/>
                <a:uFillTx/>
              </a:rPr>
              <a:t>单击此处编辑母版标题样式</a:t>
            </a:r>
          </a:p>
        </p:txBody>
      </p:sp>
      <p:sp>
        <p:nvSpPr>
          <p:cNvPr id="3" name="竖排文字占位符 2"/>
          <p:cNvSpPr>
            <a:spLocks noGrp="1"/>
          </p:cNvSpPr>
          <p:nvPr>
            <p:ph type="body" orient="vert" idx="1"/>
          </p:nvPr>
        </p:nvSpPr>
        <p:spPr>
          <a:xfrm>
            <a:off x="457200" y="1600200"/>
            <a:ext cx="8229600" cy="4525963"/>
          </a:xfrm>
        </p:spPr>
        <p:txBody>
          <a:bodyPr vert="eaVert"/>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第二级</a:t>
            </a:r>
          </a:p>
          <a:p>
            <a:pPr lvl="2"/>
            <a:r>
              <a:rPr kumimoji="0" lang="zh-CN" altLang="en-US" sz="2400" b="0" i="0" u="none" strike="noStrike" kern="1200" cap="none" spc="0" normalizeH="0" baseline="0" noProof="0">
                <a:uLnTx/>
                <a:uFillTx/>
              </a:rPr>
              <a:t>第三级</a:t>
            </a:r>
          </a:p>
          <a:p>
            <a:pPr lvl="3"/>
            <a:r>
              <a:rPr kumimoji="0" lang="zh-CN" altLang="en-US" sz="2000" b="0" i="0" u="none" strike="noStrike" kern="1200" cap="none" spc="0" normalizeH="0" baseline="0" noProof="0">
                <a:uLnTx/>
                <a:uFillTx/>
              </a:rPr>
              <a:t>第四级</a:t>
            </a:r>
          </a:p>
          <a:p>
            <a:pPr lvl="4"/>
            <a:r>
              <a:rPr kumimoji="0" lang="zh-CN" altLang="en-US" sz="2000" b="0" i="0" u="none" strike="noStrike" kern="1200" cap="none" spc="0" normalizeH="0" baseline="0" noProof="0">
                <a:uLnTx/>
                <a:uFillTx/>
              </a:rPr>
              <a:t>第五级</a:t>
            </a:r>
          </a:p>
        </p:txBody>
      </p:sp>
      <p:sp>
        <p:nvSpPr>
          <p:cNvPr id="4" name="日期占位符 3"/>
          <p:cNvSpPr>
            <a:spLocks noGrp="1"/>
          </p:cNvSpPr>
          <p:nvPr>
            <p:ph type="dt" sz="half" idx="10"/>
          </p:nvPr>
        </p:nvSpPr>
        <p:spPr/>
        <p:txBody>
          <a:bodyPr/>
          <a:lstStyle/>
          <a:p>
            <a:pPr lvl="0" eaLnBrk="1" hangingPunct="1"/>
            <a:endParaRPr lang="en-US" altLang="zh-CN"/>
          </a:p>
        </p:txBody>
      </p:sp>
      <p:sp>
        <p:nvSpPr>
          <p:cNvPr id="5" name="页脚占位符 4"/>
          <p:cNvSpPr>
            <a:spLocks noGrp="1"/>
          </p:cNvSpPr>
          <p:nvPr>
            <p:ph type="ftr" sz="quarter" idx="11"/>
          </p:nvPr>
        </p:nvSpPr>
        <p:spPr/>
        <p:txBody>
          <a:bodyPr/>
          <a:lstStyle/>
          <a:p>
            <a:pPr lvl="0" eaLnBrk="1" hangingPunct="1"/>
            <a:endParaRPr lang="en-US" altLang="zh-CN"/>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kumimoji="0" lang="zh-CN" altLang="en-US" sz="4400" b="0" i="0" u="none" strike="noStrike" kern="1200" cap="none" spc="0" normalizeH="0" baseline="0" noProof="0">
                <a:uLnTx/>
                <a:uFillTx/>
              </a:rPr>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第二级</a:t>
            </a:r>
          </a:p>
          <a:p>
            <a:pPr lvl="2"/>
            <a:r>
              <a:rPr kumimoji="0" lang="zh-CN" altLang="en-US" sz="2400" b="0" i="0" u="none" strike="noStrike" kern="1200" cap="none" spc="0" normalizeH="0" baseline="0" noProof="0">
                <a:uLnTx/>
                <a:uFillTx/>
              </a:rPr>
              <a:t>第三级</a:t>
            </a:r>
          </a:p>
          <a:p>
            <a:pPr lvl="3"/>
            <a:r>
              <a:rPr kumimoji="0" lang="zh-CN" altLang="en-US" sz="2000" b="0" i="0" u="none" strike="noStrike" kern="1200" cap="none" spc="0" normalizeH="0" baseline="0" noProof="0">
                <a:uLnTx/>
                <a:uFillTx/>
              </a:rPr>
              <a:t>第四级</a:t>
            </a:r>
          </a:p>
          <a:p>
            <a:pPr lvl="4"/>
            <a:r>
              <a:rPr kumimoji="0" lang="zh-CN" altLang="en-US" sz="2000" b="0" i="0" u="none" strike="noStrike" kern="1200" cap="none" spc="0" normalizeH="0" baseline="0" noProof="0">
                <a:uLnTx/>
                <a:uFillTx/>
              </a:rPr>
              <a:t>第五级</a:t>
            </a:r>
          </a:p>
        </p:txBody>
      </p:sp>
      <p:sp>
        <p:nvSpPr>
          <p:cNvPr id="4" name="日期占位符 3"/>
          <p:cNvSpPr>
            <a:spLocks noGrp="1"/>
          </p:cNvSpPr>
          <p:nvPr>
            <p:ph type="dt" sz="half" idx="10"/>
          </p:nvPr>
        </p:nvSpPr>
        <p:spPr/>
        <p:txBody>
          <a:bodyPr/>
          <a:lstStyle/>
          <a:p>
            <a:pPr lvl="0" eaLnBrk="1" hangingPunct="1"/>
            <a:endParaRPr lang="en-US" altLang="zh-CN"/>
          </a:p>
        </p:txBody>
      </p:sp>
      <p:sp>
        <p:nvSpPr>
          <p:cNvPr id="5" name="页脚占位符 4"/>
          <p:cNvSpPr>
            <a:spLocks noGrp="1"/>
          </p:cNvSpPr>
          <p:nvPr>
            <p:ph type="ftr" sz="quarter" idx="11"/>
          </p:nvPr>
        </p:nvSpPr>
        <p:spPr/>
        <p:txBody>
          <a:bodyPr/>
          <a:lstStyle/>
          <a:p>
            <a:pPr lvl="0" eaLnBrk="1" hangingPunct="1"/>
            <a:endParaRPr lang="en-US" altLang="zh-CN"/>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p>
            <a:r>
              <a:rPr kumimoji="0" lang="zh-CN" altLang="en-US" sz="4400" b="0" i="0" u="none" strike="noStrike" kern="1200" cap="none" spc="0" normalizeH="0" baseline="0" noProof="0">
                <a:uLnTx/>
                <a:uFillTx/>
              </a:rPr>
              <a:t>单击此处编辑母版标题样式</a:t>
            </a:r>
          </a:p>
        </p:txBody>
      </p:sp>
      <p:sp>
        <p:nvSpPr>
          <p:cNvPr id="3" name="内容占位符 2"/>
          <p:cNvSpPr>
            <a:spLocks noGrp="1"/>
          </p:cNvSpPr>
          <p:nvPr>
            <p:ph idx="1"/>
          </p:nvPr>
        </p:nvSpPr>
        <p:spPr>
          <a:xfrm>
            <a:off x="457200" y="1600200"/>
            <a:ext cx="8229600" cy="4525963"/>
          </a:xfrm>
        </p:spPr>
        <p:txBody>
          <a:bodyPr/>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第二级</a:t>
            </a:r>
          </a:p>
          <a:p>
            <a:pPr lvl="2"/>
            <a:r>
              <a:rPr kumimoji="0" lang="zh-CN" altLang="en-US" sz="2400" b="0" i="0" u="none" strike="noStrike" kern="1200" cap="none" spc="0" normalizeH="0" baseline="0" noProof="0">
                <a:uLnTx/>
                <a:uFillTx/>
              </a:rPr>
              <a:t>第三级</a:t>
            </a:r>
          </a:p>
          <a:p>
            <a:pPr lvl="3"/>
            <a:r>
              <a:rPr kumimoji="0" lang="zh-CN" altLang="en-US" sz="2000" b="0" i="0" u="none" strike="noStrike" kern="1200" cap="none" spc="0" normalizeH="0" baseline="0" noProof="0">
                <a:uLnTx/>
                <a:uFillTx/>
              </a:rPr>
              <a:t>第四级</a:t>
            </a:r>
          </a:p>
          <a:p>
            <a:pPr lvl="4"/>
            <a:r>
              <a:rPr kumimoji="0" lang="zh-CN" altLang="en-US" sz="2000" b="0" i="0" u="none" strike="noStrike" kern="1200" cap="none" spc="0" normalizeH="0" baseline="0" noProof="0">
                <a:uLnTx/>
                <a:uFillTx/>
              </a:rPr>
              <a:t>第五级</a:t>
            </a:r>
          </a:p>
        </p:txBody>
      </p:sp>
      <p:sp>
        <p:nvSpPr>
          <p:cNvPr id="4" name="日期占位符 3"/>
          <p:cNvSpPr>
            <a:spLocks noGrp="1"/>
          </p:cNvSpPr>
          <p:nvPr>
            <p:ph type="dt" sz="half" idx="10"/>
          </p:nvPr>
        </p:nvSpPr>
        <p:spPr/>
        <p:txBody>
          <a:bodyPr/>
          <a:lstStyle/>
          <a:p>
            <a:pPr lvl="0" eaLnBrk="1" hangingPunct="1"/>
            <a:endParaRPr lang="en-US" altLang="zh-CN"/>
          </a:p>
        </p:txBody>
      </p:sp>
      <p:sp>
        <p:nvSpPr>
          <p:cNvPr id="5" name="页脚占位符 4"/>
          <p:cNvSpPr>
            <a:spLocks noGrp="1"/>
          </p:cNvSpPr>
          <p:nvPr>
            <p:ph type="ftr" sz="quarter" idx="11"/>
          </p:nvPr>
        </p:nvSpPr>
        <p:spPr/>
        <p:txBody>
          <a:bodyPr/>
          <a:lstStyle/>
          <a:p>
            <a:pPr lvl="0" eaLnBrk="1" hangingPunct="1"/>
            <a:endParaRPr lang="en-US" altLang="zh-CN"/>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kumimoji="0" lang="zh-CN" altLang="en-US" sz="4000" b="1" i="0" u="none" strike="noStrike" kern="1200" cap="all" spc="0" normalizeH="0" baseline="0" noProof="0">
                <a:uLnTx/>
                <a:uFillTx/>
              </a:rPr>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kumimoji="0" lang="zh-CN" altLang="en-US" sz="2000" b="0" i="0" u="none" strike="noStrike" kern="1200" cap="none" spc="0" normalizeH="0" baseline="0" noProof="0">
                <a:uLnTx/>
                <a:uFillTx/>
              </a:rPr>
              <a:t>单击此处编辑母版文本样式</a:t>
            </a:r>
          </a:p>
        </p:txBody>
      </p:sp>
      <p:sp>
        <p:nvSpPr>
          <p:cNvPr id="4" name="日期占位符 3"/>
          <p:cNvSpPr>
            <a:spLocks noGrp="1"/>
          </p:cNvSpPr>
          <p:nvPr>
            <p:ph type="dt" sz="half" idx="10"/>
          </p:nvPr>
        </p:nvSpPr>
        <p:spPr/>
        <p:txBody>
          <a:bodyPr/>
          <a:lstStyle/>
          <a:p>
            <a:pPr lvl="0" eaLnBrk="1" hangingPunct="1"/>
            <a:endParaRPr lang="en-US" altLang="zh-CN"/>
          </a:p>
        </p:txBody>
      </p:sp>
      <p:sp>
        <p:nvSpPr>
          <p:cNvPr id="5" name="页脚占位符 4"/>
          <p:cNvSpPr>
            <a:spLocks noGrp="1"/>
          </p:cNvSpPr>
          <p:nvPr>
            <p:ph type="ftr" sz="quarter" idx="11"/>
          </p:nvPr>
        </p:nvSpPr>
        <p:spPr/>
        <p:txBody>
          <a:bodyPr/>
          <a:lstStyle/>
          <a:p>
            <a:pPr lvl="0" eaLnBrk="1" hangingPunct="1"/>
            <a:endParaRPr lang="en-US" altLang="zh-CN"/>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p>
            <a:r>
              <a:rPr kumimoji="0" lang="zh-CN" altLang="en-US" sz="4400" b="0" i="0" u="none" strike="noStrike" kern="1200" cap="none" spc="0" normalizeH="0" baseline="0" noProof="0">
                <a:uLnTx/>
                <a:uFillTx/>
              </a:rPr>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0" lang="zh-CN" altLang="en-US" sz="2800" b="0" i="0" u="none" strike="noStrike" kern="1200" cap="none" spc="0" normalizeH="0" baseline="0" noProof="0">
                <a:uLnTx/>
                <a:uFillTx/>
              </a:rPr>
              <a:t>单击此处编辑母版文本样式</a:t>
            </a:r>
          </a:p>
          <a:p>
            <a:pPr lvl="1"/>
            <a:r>
              <a:rPr kumimoji="0" lang="zh-CN" altLang="en-US" sz="2400" b="0" i="0" u="none" strike="noStrike" kern="1200" cap="none" spc="0" normalizeH="0" baseline="0" noProof="0">
                <a:uLnTx/>
                <a:uFillTx/>
              </a:rPr>
              <a:t>第二级</a:t>
            </a:r>
          </a:p>
          <a:p>
            <a:pPr lvl="2"/>
            <a:r>
              <a:rPr kumimoji="0" lang="zh-CN" altLang="en-US" sz="2000" b="0" i="0" u="none" strike="noStrike" kern="1200" cap="none" spc="0" normalizeH="0" baseline="0" noProof="0">
                <a:uLnTx/>
                <a:uFillTx/>
              </a:rPr>
              <a:t>第三级</a:t>
            </a:r>
          </a:p>
          <a:p>
            <a:pPr lvl="3"/>
            <a:r>
              <a:rPr kumimoji="0" lang="zh-CN" altLang="en-US" sz="1800" b="0" i="0" u="none" strike="noStrike" kern="1200" cap="none" spc="0" normalizeH="0" baseline="0" noProof="0">
                <a:uLnTx/>
                <a:uFillTx/>
              </a:rPr>
              <a:t>第四级</a:t>
            </a:r>
          </a:p>
          <a:p>
            <a:pPr lvl="4"/>
            <a:r>
              <a:rPr kumimoji="0" lang="zh-CN" altLang="en-US" sz="1800" b="0" i="0" u="none" strike="noStrike" kern="1200" cap="none" spc="0" normalizeH="0" baseline="0" noProof="0">
                <a:uLnTx/>
                <a:uFillTx/>
              </a:rPr>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0" lang="zh-CN" altLang="en-US" sz="2800" b="0" i="0" u="none" strike="noStrike" kern="1200" cap="none" spc="0" normalizeH="0" baseline="0" noProof="0">
                <a:uLnTx/>
                <a:uFillTx/>
              </a:rPr>
              <a:t>单击此处编辑母版文本样式</a:t>
            </a:r>
          </a:p>
          <a:p>
            <a:pPr lvl="1"/>
            <a:r>
              <a:rPr kumimoji="0" lang="zh-CN" altLang="en-US" sz="2400" b="0" i="0" u="none" strike="noStrike" kern="1200" cap="none" spc="0" normalizeH="0" baseline="0" noProof="0">
                <a:uLnTx/>
                <a:uFillTx/>
              </a:rPr>
              <a:t>第二级</a:t>
            </a:r>
          </a:p>
          <a:p>
            <a:pPr lvl="2"/>
            <a:r>
              <a:rPr kumimoji="0" lang="zh-CN" altLang="en-US" sz="2000" b="0" i="0" u="none" strike="noStrike" kern="1200" cap="none" spc="0" normalizeH="0" baseline="0" noProof="0">
                <a:uLnTx/>
                <a:uFillTx/>
              </a:rPr>
              <a:t>第三级</a:t>
            </a:r>
          </a:p>
          <a:p>
            <a:pPr lvl="3"/>
            <a:r>
              <a:rPr kumimoji="0" lang="zh-CN" altLang="en-US" sz="1800" b="0" i="0" u="none" strike="noStrike" kern="1200" cap="none" spc="0" normalizeH="0" baseline="0" noProof="0">
                <a:uLnTx/>
                <a:uFillTx/>
              </a:rPr>
              <a:t>第四级</a:t>
            </a:r>
          </a:p>
          <a:p>
            <a:pPr lvl="4"/>
            <a:r>
              <a:rPr kumimoji="0" lang="zh-CN" altLang="en-US" sz="1800" b="0" i="0" u="none" strike="noStrike" kern="1200" cap="none" spc="0" normalizeH="0" baseline="0" noProof="0">
                <a:uLnTx/>
                <a:uFillTx/>
              </a:rPr>
              <a:t>第五级</a:t>
            </a:r>
          </a:p>
        </p:txBody>
      </p:sp>
      <p:sp>
        <p:nvSpPr>
          <p:cNvPr id="5" name="日期占位符 4"/>
          <p:cNvSpPr>
            <a:spLocks noGrp="1"/>
          </p:cNvSpPr>
          <p:nvPr>
            <p:ph type="dt" sz="half" idx="10"/>
          </p:nvPr>
        </p:nvSpPr>
        <p:spPr/>
        <p:txBody>
          <a:bodyPr/>
          <a:lstStyle/>
          <a:p>
            <a:pPr lvl="0" eaLnBrk="1" hangingPunct="1"/>
            <a:endParaRPr lang="en-US" altLang="zh-CN"/>
          </a:p>
        </p:txBody>
      </p:sp>
      <p:sp>
        <p:nvSpPr>
          <p:cNvPr id="6" name="页脚占位符 5"/>
          <p:cNvSpPr>
            <a:spLocks noGrp="1"/>
          </p:cNvSpPr>
          <p:nvPr>
            <p:ph type="ftr" sz="quarter" idx="11"/>
          </p:nvPr>
        </p:nvSpPr>
        <p:spPr/>
        <p:txBody>
          <a:bodyPr/>
          <a:lstStyle/>
          <a:p>
            <a:pPr lvl="0" eaLnBrk="1" hangingPunct="1"/>
            <a:endParaRPr lang="en-US" altLang="zh-CN"/>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lvl1pPr>
              <a:defRPr/>
            </a:lvl1pPr>
          </a:lstStyle>
          <a:p>
            <a:r>
              <a:rPr kumimoji="0" lang="zh-CN" altLang="en-US" sz="4400" b="0" i="0" u="none" strike="noStrike" kern="1200" cap="none" spc="0" normalizeH="0" baseline="0" noProof="0">
                <a:uLnTx/>
                <a:uFillTx/>
              </a:rPr>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0" lang="zh-CN" altLang="en-US" sz="2400" b="0" i="0" u="none" strike="noStrike" kern="1200" cap="none" spc="0" normalizeH="0" baseline="0" noProof="0">
                <a:uLnTx/>
                <a:uFillTx/>
              </a:rPr>
              <a:t>单击此处编辑母版文本样式</a:t>
            </a:r>
          </a:p>
          <a:p>
            <a:pPr lvl="1"/>
            <a:r>
              <a:rPr kumimoji="0" lang="zh-CN" altLang="en-US" sz="2000" b="0" i="0" u="none" strike="noStrike" kern="1200" cap="none" spc="0" normalizeH="0" baseline="0" noProof="0">
                <a:uLnTx/>
                <a:uFillTx/>
              </a:rPr>
              <a:t>第二级</a:t>
            </a:r>
          </a:p>
          <a:p>
            <a:pPr lvl="2"/>
            <a:r>
              <a:rPr kumimoji="0" lang="zh-CN" altLang="en-US" sz="1800" b="0" i="0" u="none" strike="noStrike" kern="1200" cap="none" spc="0" normalizeH="0" baseline="0" noProof="0">
                <a:uLnTx/>
                <a:uFillTx/>
              </a:rPr>
              <a:t>第三级</a:t>
            </a:r>
          </a:p>
          <a:p>
            <a:pPr lvl="3"/>
            <a:r>
              <a:rPr kumimoji="0" lang="zh-CN" altLang="en-US" sz="1600" b="0" i="0" u="none" strike="noStrike" kern="1200" cap="none" spc="0" normalizeH="0" baseline="0" noProof="0">
                <a:uLnTx/>
                <a:uFillTx/>
              </a:rPr>
              <a:t>第四级</a:t>
            </a:r>
          </a:p>
          <a:p>
            <a:pPr lvl="4"/>
            <a:r>
              <a:rPr kumimoji="0" lang="zh-CN" altLang="en-US" sz="1600" b="0" i="0" u="none" strike="noStrike" kern="1200" cap="none" spc="0" normalizeH="0" baseline="0" noProof="0">
                <a:uLnTx/>
                <a:uFillTx/>
              </a:rPr>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0" lang="zh-CN" altLang="en-US" sz="2400" b="0" i="0" u="none" strike="noStrike" kern="1200" cap="none" spc="0" normalizeH="0" baseline="0" noProof="0">
                <a:uLnTx/>
                <a:uFillTx/>
              </a:rPr>
              <a:t>单击此处编辑母版文本样式</a:t>
            </a:r>
          </a:p>
          <a:p>
            <a:pPr lvl="1"/>
            <a:r>
              <a:rPr kumimoji="0" lang="zh-CN" altLang="en-US" sz="2000" b="0" i="0" u="none" strike="noStrike" kern="1200" cap="none" spc="0" normalizeH="0" baseline="0" noProof="0">
                <a:uLnTx/>
                <a:uFillTx/>
              </a:rPr>
              <a:t>第二级</a:t>
            </a:r>
          </a:p>
          <a:p>
            <a:pPr lvl="2"/>
            <a:r>
              <a:rPr kumimoji="0" lang="zh-CN" altLang="en-US" sz="1800" b="0" i="0" u="none" strike="noStrike" kern="1200" cap="none" spc="0" normalizeH="0" baseline="0" noProof="0">
                <a:uLnTx/>
                <a:uFillTx/>
              </a:rPr>
              <a:t>第三级</a:t>
            </a:r>
          </a:p>
          <a:p>
            <a:pPr lvl="3"/>
            <a:r>
              <a:rPr kumimoji="0" lang="zh-CN" altLang="en-US" sz="1600" b="0" i="0" u="none" strike="noStrike" kern="1200" cap="none" spc="0" normalizeH="0" baseline="0" noProof="0">
                <a:uLnTx/>
                <a:uFillTx/>
              </a:rPr>
              <a:t>第四级</a:t>
            </a:r>
          </a:p>
          <a:p>
            <a:pPr lvl="4"/>
            <a:r>
              <a:rPr kumimoji="0" lang="zh-CN" altLang="en-US" sz="1600" b="0" i="0" u="none" strike="noStrike" kern="1200" cap="none" spc="0" normalizeH="0" baseline="0" noProof="0">
                <a:uLnTx/>
                <a:uFillTx/>
              </a:rPr>
              <a:t>第五级</a:t>
            </a:r>
          </a:p>
        </p:txBody>
      </p:sp>
      <p:sp>
        <p:nvSpPr>
          <p:cNvPr id="7" name="日期占位符 6"/>
          <p:cNvSpPr>
            <a:spLocks noGrp="1"/>
          </p:cNvSpPr>
          <p:nvPr>
            <p:ph type="dt" sz="half" idx="10"/>
          </p:nvPr>
        </p:nvSpPr>
        <p:spPr/>
        <p:txBody>
          <a:bodyPr/>
          <a:lstStyle/>
          <a:p>
            <a:pPr lvl="0" eaLnBrk="1" hangingPunct="1"/>
            <a:endParaRPr lang="en-US" altLang="zh-CN"/>
          </a:p>
        </p:txBody>
      </p:sp>
      <p:sp>
        <p:nvSpPr>
          <p:cNvPr id="8" name="页脚占位符 7"/>
          <p:cNvSpPr>
            <a:spLocks noGrp="1"/>
          </p:cNvSpPr>
          <p:nvPr>
            <p:ph type="ftr" sz="quarter" idx="11"/>
          </p:nvPr>
        </p:nvSpPr>
        <p:spPr/>
        <p:txBody>
          <a:bodyPr/>
          <a:lstStyle/>
          <a:p>
            <a:pPr lvl="0" eaLnBrk="1" hangingPunct="1"/>
            <a:endParaRPr lang="en-US" altLang="zh-CN"/>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p>
            <a:r>
              <a:rPr kumimoji="0" lang="zh-CN" altLang="en-US" sz="4400" b="0" i="0" u="none" strike="noStrike" kern="1200" cap="none" spc="0" normalizeH="0" baseline="0" noProof="0">
                <a:uLnTx/>
                <a:uFillTx/>
              </a:rPr>
              <a:t>单击此处编辑母版标题样式</a:t>
            </a:r>
          </a:p>
        </p:txBody>
      </p:sp>
      <p:sp>
        <p:nvSpPr>
          <p:cNvPr id="3" name="日期占位符 2"/>
          <p:cNvSpPr>
            <a:spLocks noGrp="1"/>
          </p:cNvSpPr>
          <p:nvPr>
            <p:ph type="dt" sz="half" idx="10"/>
          </p:nvPr>
        </p:nvSpPr>
        <p:spPr/>
        <p:txBody>
          <a:bodyPr/>
          <a:lstStyle/>
          <a:p>
            <a:pPr lvl="0" eaLnBrk="1" hangingPunct="1"/>
            <a:endParaRPr lang="en-US" altLang="zh-CN"/>
          </a:p>
        </p:txBody>
      </p:sp>
      <p:sp>
        <p:nvSpPr>
          <p:cNvPr id="4" name="页脚占位符 3"/>
          <p:cNvSpPr>
            <a:spLocks noGrp="1"/>
          </p:cNvSpPr>
          <p:nvPr>
            <p:ph type="ftr" sz="quarter" idx="11"/>
          </p:nvPr>
        </p:nvSpPr>
        <p:spPr/>
        <p:txBody>
          <a:bodyPr/>
          <a:lstStyle/>
          <a:p>
            <a:pPr lvl="0" eaLnBrk="1" hangingPunct="1"/>
            <a:endParaRPr lang="en-US" altLang="zh-CN"/>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eaLnBrk="1" hangingPunct="1"/>
            <a:endParaRPr lang="en-US" altLang="zh-CN"/>
          </a:p>
        </p:txBody>
      </p:sp>
      <p:sp>
        <p:nvSpPr>
          <p:cNvPr id="3" name="页脚占位符 2"/>
          <p:cNvSpPr>
            <a:spLocks noGrp="1"/>
          </p:cNvSpPr>
          <p:nvPr>
            <p:ph type="ftr" sz="quarter" idx="11"/>
          </p:nvPr>
        </p:nvSpPr>
        <p:spPr/>
        <p:txBody>
          <a:bodyPr/>
          <a:lstStyle/>
          <a:p>
            <a:pPr lvl="0" eaLnBrk="1" hangingPunct="1"/>
            <a:endParaRPr lang="en-US" altLang="zh-CN"/>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kumimoji="0" lang="zh-CN" altLang="en-US" sz="2000" b="1" i="0" u="none" strike="noStrike" kern="1200" cap="none" spc="0" normalizeH="0" baseline="0" noProof="0">
                <a:uLnTx/>
                <a:uFillTx/>
              </a:rPr>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第二级</a:t>
            </a:r>
          </a:p>
          <a:p>
            <a:pPr lvl="2"/>
            <a:r>
              <a:rPr kumimoji="0" lang="zh-CN" altLang="en-US" sz="2400" b="0" i="0" u="none" strike="noStrike" kern="1200" cap="none" spc="0" normalizeH="0" baseline="0" noProof="0">
                <a:uLnTx/>
                <a:uFillTx/>
              </a:rPr>
              <a:t>第三级</a:t>
            </a:r>
          </a:p>
          <a:p>
            <a:pPr lvl="3"/>
            <a:r>
              <a:rPr kumimoji="0" lang="zh-CN" altLang="en-US" sz="2000" b="0" i="0" u="none" strike="noStrike" kern="1200" cap="none" spc="0" normalizeH="0" baseline="0" noProof="0">
                <a:uLnTx/>
                <a:uFillTx/>
              </a:rPr>
              <a:t>第四级</a:t>
            </a:r>
          </a:p>
          <a:p>
            <a:pPr lvl="4"/>
            <a:r>
              <a:rPr kumimoji="0" lang="zh-CN" altLang="en-US" sz="2000" b="0" i="0" u="none" strike="noStrike" kern="1200" cap="none" spc="0" normalizeH="0" baseline="0" noProof="0">
                <a:uLnTx/>
                <a:uFillTx/>
              </a:rPr>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0" lang="zh-CN" altLang="en-US" sz="1400" b="0" i="0" u="none" strike="noStrike" kern="1200" cap="none" spc="0" normalizeH="0" baseline="0" noProof="0">
                <a:uLnTx/>
                <a:uFillTx/>
              </a:rPr>
              <a:t>单击此处编辑母版文本样式</a:t>
            </a:r>
          </a:p>
        </p:txBody>
      </p:sp>
      <p:sp>
        <p:nvSpPr>
          <p:cNvPr id="5" name="日期占位符 4"/>
          <p:cNvSpPr>
            <a:spLocks noGrp="1"/>
          </p:cNvSpPr>
          <p:nvPr>
            <p:ph type="dt" sz="half" idx="10"/>
          </p:nvPr>
        </p:nvSpPr>
        <p:spPr/>
        <p:txBody>
          <a:bodyPr/>
          <a:lstStyle/>
          <a:p>
            <a:pPr lvl="0" eaLnBrk="1" hangingPunct="1"/>
            <a:endParaRPr lang="en-US" altLang="zh-CN"/>
          </a:p>
        </p:txBody>
      </p:sp>
      <p:sp>
        <p:nvSpPr>
          <p:cNvPr id="6" name="页脚占位符 5"/>
          <p:cNvSpPr>
            <a:spLocks noGrp="1"/>
          </p:cNvSpPr>
          <p:nvPr>
            <p:ph type="ftr" sz="quarter" idx="11"/>
          </p:nvPr>
        </p:nvSpPr>
        <p:spPr/>
        <p:txBody>
          <a:bodyPr/>
          <a:lstStyle/>
          <a:p>
            <a:pPr lvl="0" eaLnBrk="1" hangingPunct="1"/>
            <a:endParaRPr lang="en-US" altLang="zh-CN"/>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kumimoji="0" lang="zh-CN" altLang="en-US" sz="2000" b="1" i="0" u="none" strike="noStrike" kern="1200" cap="none" spc="0" normalizeH="0" baseline="0" noProof="0">
                <a:uLnTx/>
                <a:uFillTx/>
              </a:rPr>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0" lang="zh-CN" altLang="en-US" sz="1400" b="0" i="0" u="none" strike="noStrike" kern="1200" cap="none" spc="0" normalizeH="0" baseline="0" noProof="0">
                <a:uLnTx/>
                <a:uFillTx/>
              </a:rPr>
              <a:t>单击此处编辑母版文本样式</a:t>
            </a:r>
          </a:p>
        </p:txBody>
      </p:sp>
      <p:sp>
        <p:nvSpPr>
          <p:cNvPr id="5" name="日期占位符 4"/>
          <p:cNvSpPr>
            <a:spLocks noGrp="1"/>
          </p:cNvSpPr>
          <p:nvPr>
            <p:ph type="dt" sz="half" idx="10"/>
          </p:nvPr>
        </p:nvSpPr>
        <p:spPr/>
        <p:txBody>
          <a:bodyPr/>
          <a:lstStyle/>
          <a:p>
            <a:pPr lvl="0" eaLnBrk="1" hangingPunct="1"/>
            <a:endParaRPr lang="en-US" altLang="zh-CN"/>
          </a:p>
        </p:txBody>
      </p:sp>
      <p:sp>
        <p:nvSpPr>
          <p:cNvPr id="6" name="页脚占位符 5"/>
          <p:cNvSpPr>
            <a:spLocks noGrp="1"/>
          </p:cNvSpPr>
          <p:nvPr>
            <p:ph type="ftr" sz="quarter" idx="11"/>
          </p:nvPr>
        </p:nvSpPr>
        <p:spPr/>
        <p:txBody>
          <a:bodyPr/>
          <a:lstStyle/>
          <a:p>
            <a:pPr lvl="0" eaLnBrk="1" hangingPunct="1"/>
            <a:endParaRPr lang="en-US" altLang="zh-CN"/>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spd="slow">
    <p:pull dir="ru"/>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1"/>
        </a:solidFill>
        <a:effectLst/>
      </p:bgPr>
    </p:bg>
    <p:spTree>
      <p:nvGrpSpPr>
        <p:cNvPr id="1" name=""/>
        <p:cNvGrpSpPr/>
        <p:nvPr/>
      </p:nvGrpSpPr>
      <p:grpSpPr>
        <a:xfrm>
          <a:off x="0" y="0"/>
          <a:ext cx="0" cy="0"/>
        </a:xfrm>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ltLang="en-US"/>
              <a:t>单击此处编辑母版标题样式</a:t>
            </a:r>
          </a:p>
        </p:txBody>
      </p:sp>
      <p:sp>
        <p:nvSpPr>
          <p:cNvPr id="1027" name="Rectangle 3"/>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p:cNvSpPr>
          <p:nvPr>
            <p:ph type="dt" sz="half" idx="2"/>
          </p:nvPr>
        </p:nvSpPr>
        <p:spPr>
          <a:xfrm>
            <a:off x="457200" y="6245225"/>
            <a:ext cx="2133600" cy="476250"/>
          </a:xfrm>
          <a:prstGeom prst="rect">
            <a:avLst/>
          </a:prstGeom>
          <a:noFill/>
          <a:ln w="9525">
            <a:noFill/>
          </a:ln>
        </p:spPr>
        <p:txBody>
          <a:bodyPr/>
          <a:lstStyle>
            <a:lvl1pPr marL="0" indent="0">
              <a:defRPr sz="1400"/>
            </a:lvl1pPr>
          </a:lstStyle>
          <a:p>
            <a:pPr lvl="0" eaLnBrk="1" hangingPunct="1"/>
            <a:endParaRPr lang="en-US" altLang="zh-CN"/>
          </a:p>
        </p:txBody>
      </p:sp>
      <p:sp>
        <p:nvSpPr>
          <p:cNvPr id="1029" name="Rectangle 5"/>
          <p:cNvSpPr>
            <a:spLocks noGrp="1"/>
          </p:cNvSpPr>
          <p:nvPr>
            <p:ph type="ftr" sz="quarter" idx="3"/>
          </p:nvPr>
        </p:nvSpPr>
        <p:spPr>
          <a:xfrm>
            <a:off x="3124200" y="6245225"/>
            <a:ext cx="2895600" cy="476250"/>
          </a:xfrm>
          <a:prstGeom prst="rect">
            <a:avLst/>
          </a:prstGeom>
          <a:noFill/>
          <a:ln w="9525">
            <a:noFill/>
          </a:ln>
        </p:spPr>
        <p:txBody>
          <a:bodyPr/>
          <a:lstStyle>
            <a:lvl1pPr marL="0" indent="0" algn="ctr">
              <a:defRPr sz="1400"/>
            </a:lvl1pPr>
          </a:lstStyle>
          <a:p>
            <a:pPr lvl="0" eaLnBrk="1" hangingPunct="1"/>
            <a:endParaRPr lang="en-US" altLang="zh-CN"/>
          </a:p>
        </p:txBody>
      </p:sp>
      <p:sp>
        <p:nvSpPr>
          <p:cNvPr id="1030" name="Rectangle 6"/>
          <p:cNvSpPr>
            <a:spLocks noGrp="1"/>
          </p:cNvSpPr>
          <p:nvPr>
            <p:ph type="sldNum" sz="quarter" idx="4"/>
          </p:nvPr>
        </p:nvSpPr>
        <p:spPr>
          <a:xfrm>
            <a:off x="6553200" y="6245225"/>
            <a:ext cx="2133600" cy="476250"/>
          </a:xfrm>
          <a:prstGeom prst="rect">
            <a:avLst/>
          </a:prstGeom>
          <a:noFill/>
          <a:ln w="9525">
            <a:noFill/>
          </a:ln>
        </p:spPr>
        <p:txBody>
          <a:bodyPr/>
          <a:lstStyle>
            <a:lvl1pPr marL="0" indent="0" algn="r">
              <a:defRPr sz="1400"/>
            </a:lvl1pPr>
          </a:lstStyle>
          <a:p>
            <a:pPr lvl="0" eaLnBrk="1" hangingPunct="1"/>
            <a:fld id="{9A0DB2DC-4C9A-4742-B13C-FB6460FD3503}"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ll dir="ru"/>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baseline="0">
          <a:solidFill>
            <a:schemeClr val="tx2"/>
          </a:solidFill>
          <a:effectLst/>
          <a:latin typeface="Arial" panose="020b0604020202020204" pitchFamily="34" charset="0"/>
          <a:ea typeface="宋体" panose="02010600030101010101"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effectLst/>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28040" y="981075"/>
            <a:ext cx="7609840" cy="3969385"/>
          </a:xfrm>
          <a:prstGeom prst="rect">
            <a:avLst/>
          </a:prstGeom>
          <a:solidFill>
            <a:schemeClr val="accent3">
              <a:lumMod val="95000"/>
            </a:schemeClr>
          </a:solidFill>
        </p:spPr>
        <p:txBody>
          <a:bodyPr wrap="square" rtlCol="0">
            <a:spAutoFit/>
          </a:bodyPr>
          <a:lstStyle/>
          <a:p>
            <a:pPr algn="ctr"/>
            <a:r>
              <a:rPr lang="zh-CN" altLang="en-US" sz="4800" b="1">
                <a:solidFill>
                  <a:schemeClr val="accent2"/>
                </a:solidFill>
                <a:latin typeface="微软雅黑" panose="020b0503020204020204" charset="-122"/>
                <a:ea typeface="微软雅黑" panose="020b0503020204020204" charset="-122"/>
                <a:cs typeface="微软雅黑" panose="020b0503020204020204" charset="-122"/>
                <a:sym typeface="+mn-ea"/>
              </a:rPr>
              <a:t>  </a:t>
            </a:r>
          </a:p>
          <a:p>
            <a:pPr algn="ctr"/>
            <a:r>
              <a:rPr lang="zh-CN" altLang="en-US" sz="2400" b="1">
                <a:solidFill>
                  <a:schemeClr val="tx1"/>
                </a:solidFill>
                <a:latin typeface="宋体" panose="02010600030101010101" pitchFamily="2" charset="-122"/>
                <a:cs typeface="宋体" panose="02010600030101010101" pitchFamily="2" charset="-122"/>
                <a:sym typeface="+mn-ea"/>
              </a:rPr>
              <a:t>《故都的秋》《荷塘月色》《我与地坛》</a:t>
            </a:r>
            <a:endParaRPr lang="zh-CN" altLang="en-US" sz="2800" b="1">
              <a:solidFill>
                <a:schemeClr val="tx1"/>
              </a:solidFill>
              <a:latin typeface="宋体" panose="02010600030101010101" pitchFamily="2" charset="-122"/>
              <a:cs typeface="宋体" panose="02010600030101010101" pitchFamily="2" charset="-122"/>
              <a:sym typeface="+mn-ea"/>
            </a:endParaRPr>
          </a:p>
          <a:p>
            <a:pPr algn="ctr"/>
            <a:r>
              <a:rPr lang="en-US" altLang="zh-CN" sz="4800" b="1">
                <a:solidFill>
                  <a:schemeClr val="accent2"/>
                </a:solidFill>
                <a:latin typeface="微软雅黑" panose="020b0503020204020204" charset="-122"/>
                <a:ea typeface="微软雅黑" panose="020b0503020204020204" charset="-122"/>
                <a:cs typeface="微软雅黑" panose="020b0503020204020204" charset="-122"/>
                <a:sym typeface="+mn-ea"/>
              </a:rPr>
              <a:t> </a:t>
            </a:r>
            <a:r>
              <a:rPr lang="zh-CN" altLang="en-US" sz="2800">
                <a:solidFill>
                  <a:schemeClr val="tx1"/>
                </a:solidFill>
                <a:latin typeface="宋体" panose="02010600030101010101" pitchFamily="2" charset="-122"/>
                <a:cs typeface="宋体" panose="02010600030101010101" pitchFamily="2" charset="-122"/>
                <a:sym typeface="+mn-ea"/>
              </a:rPr>
              <a:t> </a:t>
            </a:r>
            <a:r>
              <a:rPr lang="en-US" altLang="zh-CN" sz="2800">
                <a:solidFill>
                  <a:schemeClr val="tx1"/>
                </a:solidFill>
                <a:latin typeface="宋体" panose="02010600030101010101" pitchFamily="2" charset="-122"/>
                <a:cs typeface="宋体" panose="02010600030101010101" pitchFamily="2" charset="-122"/>
                <a:sym typeface="+mn-ea"/>
              </a:rPr>
              <a:t>           </a:t>
            </a:r>
          </a:p>
          <a:p>
            <a:pPr algn="ctr"/>
            <a:r>
              <a:rPr lang="en-US" altLang="zh-CN" sz="2800">
                <a:solidFill>
                  <a:schemeClr val="tx1"/>
                </a:solidFill>
                <a:latin typeface="宋体" panose="02010600030101010101" pitchFamily="2" charset="-122"/>
                <a:cs typeface="宋体" panose="02010600030101010101" pitchFamily="2" charset="-122"/>
                <a:sym typeface="+mn-ea"/>
              </a:rPr>
              <a:t>  </a:t>
            </a:r>
            <a:r>
              <a:rPr lang="zh-CN" altLang="en-US" sz="2800" b="1">
                <a:solidFill>
                  <a:srgbClr val="FF0000"/>
                </a:solidFill>
                <a:latin typeface="宋体" panose="02010600030101010101" pitchFamily="2" charset="-122"/>
                <a:cs typeface="宋体" panose="02010600030101010101" pitchFamily="2" charset="-122"/>
                <a:sym typeface="+mn-ea"/>
              </a:rPr>
              <a:t>任务群教学：独抒性灵，情思悠远</a:t>
            </a:r>
          </a:p>
          <a:p>
            <a:pPr algn="ctr"/>
            <a:endParaRPr lang="zh-CN" altLang="en-US" sz="2800">
              <a:solidFill>
                <a:srgbClr val="FF0000"/>
              </a:solidFill>
              <a:latin typeface="宋体" panose="02010600030101010101" pitchFamily="2" charset="-122"/>
              <a:cs typeface="宋体" panose="02010600030101010101" pitchFamily="2" charset="-122"/>
              <a:sym typeface="+mn-ea"/>
            </a:endParaRPr>
          </a:p>
          <a:p>
            <a:pPr algn="ctr"/>
            <a:r>
              <a:rPr lang="en-US" altLang="zh-CN" sz="2400">
                <a:solidFill>
                  <a:schemeClr val="tx1"/>
                </a:solidFill>
                <a:latin typeface="宋体" panose="02010600030101010101" pitchFamily="2" charset="-122"/>
                <a:cs typeface="宋体" panose="02010600030101010101" pitchFamily="2" charset="-122"/>
                <a:sym typeface="+mn-ea"/>
              </a:rPr>
              <a:t>   </a:t>
            </a:r>
            <a:r>
              <a:rPr lang="zh-CN" altLang="en-US" sz="2400">
                <a:solidFill>
                  <a:schemeClr val="tx1"/>
                </a:solidFill>
                <a:latin typeface="宋体" panose="02010600030101010101" pitchFamily="2" charset="-122"/>
                <a:cs typeface="宋体" panose="02010600030101010101" pitchFamily="2" charset="-122"/>
                <a:sym typeface="+mn-ea"/>
              </a:rPr>
              <a:t>统编教材必修（上）第七单元</a:t>
            </a:r>
          </a:p>
          <a:p>
            <a:pPr algn="ctr"/>
            <a:endParaRPr lang="zh-CN" altLang="en-US" sz="2400">
              <a:solidFill>
                <a:schemeClr val="tx1"/>
              </a:solidFill>
              <a:latin typeface="宋体" panose="02010600030101010101" pitchFamily="2" charset="-122"/>
              <a:cs typeface="宋体" panose="02010600030101010101" pitchFamily="2" charset="-122"/>
              <a:sym typeface="+mn-ea"/>
            </a:endParaRPr>
          </a:p>
          <a:p>
            <a:pPr algn="ctr"/>
            <a:r>
              <a:rPr lang="en-US" altLang="zh-CN" sz="2400" b="1">
                <a:solidFill>
                  <a:schemeClr val="tx1"/>
                </a:solidFill>
                <a:latin typeface="宋体" panose="02010600030101010101" pitchFamily="2" charset="-122"/>
                <a:cs typeface="宋体" panose="02010600030101010101" pitchFamily="2" charset="-122"/>
                <a:sym typeface="+mn-ea"/>
              </a:rPr>
              <a:t> </a:t>
            </a:r>
            <a:r>
              <a:rPr lang="en-US" altLang="zh-CN" sz="2800" b="1">
                <a:solidFill>
                  <a:schemeClr val="tx1"/>
                </a:solidFill>
                <a:latin typeface="宋体" panose="02010600030101010101" pitchFamily="2" charset="-122"/>
                <a:cs typeface="宋体" panose="02010600030101010101" pitchFamily="2" charset="-122"/>
                <a:sym typeface="+mn-ea"/>
              </a:rPr>
              <a:t>      </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3"/>
          <p:cNvSpPr/>
          <p:nvPr/>
        </p:nvSpPr>
        <p:spPr>
          <a:xfrm>
            <a:off x="395605" y="0"/>
            <a:ext cx="8889365" cy="583565"/>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味道深处方自足</a:t>
            </a:r>
            <a:r>
              <a:rPr lang="zh-CN" altLang="en-US" b="1" u="sng">
                <a:solidFill>
                  <a:srgbClr val="FF0000"/>
                </a:solidFill>
                <a:latin typeface="+mj-ea"/>
                <a:ea typeface="+mj-ea"/>
              </a:rPr>
              <a:t>：</a:t>
            </a:r>
            <a:r>
              <a:rPr lang="zh-CN" altLang="en-US" sz="2400">
                <a:solidFill>
                  <a:schemeClr val="tx1"/>
                </a:solidFill>
                <a:latin typeface="+mj-ea"/>
                <a:ea typeface="+mj-ea"/>
              </a:rPr>
              <a:t>深刻体味三篇文章独特的深味</a:t>
            </a:r>
          </a:p>
        </p:txBody>
      </p:sp>
      <p:sp>
        <p:nvSpPr>
          <p:cNvPr id="20483" name="TextBox 5"/>
          <p:cNvSpPr/>
          <p:nvPr/>
        </p:nvSpPr>
        <p:spPr>
          <a:xfrm>
            <a:off x="261620" y="621030"/>
            <a:ext cx="8701405" cy="1938020"/>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50000"/>
              </a:lnSpc>
              <a:spcBef>
                <a:spcPct val="0"/>
              </a:spcBef>
              <a:buNone/>
            </a:pPr>
            <a:r>
              <a:rPr lang="en-US" sz="2000" b="1">
                <a:latin typeface="宋体" panose="02010600030101010101" pitchFamily="2" charset="-122"/>
                <a:ea typeface="宋体" panose="02010600030101010101" pitchFamily="2" charset="-122"/>
                <a:cs typeface="宋体" panose="02010600030101010101" pitchFamily="2" charset="-122"/>
                <a:sym typeface="+mn-ea"/>
              </a:rPr>
              <a:t>    </a:t>
            </a:r>
            <a:r>
              <a:rPr sz="2000" b="1">
                <a:latin typeface="宋体" panose="02010600030101010101" pitchFamily="2" charset="-122"/>
                <a:ea typeface="宋体" panose="02010600030101010101" pitchFamily="2" charset="-122"/>
                <a:cs typeface="宋体" panose="02010600030101010101" pitchFamily="2" charset="-122"/>
                <a:sym typeface="+mn-ea"/>
              </a:rPr>
              <a:t>《荷塘月色》中呈现了清淡的月色、淡雅的荷香，为什么一切都是“淡淡的”?为什么有“什么都可以想，什么都可以不想，便觉是个自由的人”的心灵絮语?文中写“荷塘月色”与“采莲嬉游”的场景构成一冷一热、一静一动的色调对比，这有什么用意?</a:t>
            </a:r>
          </a:p>
        </p:txBody>
      </p:sp>
      <p:sp>
        <p:nvSpPr>
          <p:cNvPr id="2" name="TextBox 5"/>
          <p:cNvSpPr/>
          <p:nvPr/>
        </p:nvSpPr>
        <p:spPr>
          <a:xfrm>
            <a:off x="224155" y="2853055"/>
            <a:ext cx="8776335" cy="2861310"/>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50000"/>
              </a:lnSpc>
              <a:spcBef>
                <a:spcPct val="0"/>
              </a:spcBef>
              <a:buNone/>
            </a:pPr>
            <a:r>
              <a:rPr lang="en-US" altLang="zh-CN" sz="2000">
                <a:latin typeface="宋体" panose="02010600030101010101" pitchFamily="2" charset="-122"/>
                <a:ea typeface="宋体" panose="02010600030101010101" pitchFamily="2" charset="-122"/>
              </a:rPr>
              <a:t>   </a:t>
            </a:r>
            <a:r>
              <a:rPr lang="zh-CN" altLang="en-US" sz="2000">
                <a:latin typeface="宋体" panose="02010600030101010101" pitchFamily="2" charset="-122"/>
                <a:ea typeface="宋体" panose="02010600030101010101" pitchFamily="2" charset="-122"/>
              </a:rPr>
              <a:t>（</a:t>
            </a:r>
            <a:r>
              <a:rPr lang="en-US" altLang="zh-CN" sz="2000">
                <a:latin typeface="宋体" panose="02010600030101010101" pitchFamily="2" charset="-122"/>
                <a:ea typeface="宋体" panose="02010600030101010101" pitchFamily="2" charset="-122"/>
              </a:rPr>
              <a:t>3</a:t>
            </a:r>
            <a:r>
              <a:rPr lang="zh-CN" altLang="en-US" sz="2000">
                <a:latin typeface="宋体" panose="02010600030101010101" pitchFamily="2" charset="-122"/>
                <a:ea typeface="宋体" panose="02010600030101010101" pitchFamily="2" charset="-122"/>
              </a:rPr>
              <a:t>）前文说“无福消受”</a:t>
            </a:r>
            <a:r>
              <a:rPr lang="zh-CN" sz="2000">
                <a:latin typeface="宋体" panose="02010600030101010101" pitchFamily="2" charset="-122"/>
                <a:ea typeface="宋体" panose="02010600030101010101" pitchFamily="2" charset="-122"/>
              </a:rPr>
              <a:t>暗示要重新面对现实的无奈和悲哀。而记忆中的江南如此美好，而现实却如此残酷，“到底”二字，表示作者经过种种对现实的逃离和无奈之后，最终还是记忆中的江南好。江南是作者的故乡，毕业后的朱自清曾在江南的一些地方任教，写了不少赞美江南的文章。此时远在清华的作者在无法排遣的苦闷和惆怅中再次忆起美丽的江南，是对故乡的怀念，更是对现实的无奈。</a:t>
            </a: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3"/>
          <p:cNvSpPr/>
          <p:nvPr/>
        </p:nvSpPr>
        <p:spPr>
          <a:xfrm>
            <a:off x="395605" y="0"/>
            <a:ext cx="8889365" cy="583565"/>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味道深处方自足</a:t>
            </a:r>
            <a:r>
              <a:rPr lang="zh-CN" altLang="en-US" b="1" u="sng">
                <a:solidFill>
                  <a:srgbClr val="FF0000"/>
                </a:solidFill>
                <a:latin typeface="+mj-ea"/>
                <a:ea typeface="+mj-ea"/>
              </a:rPr>
              <a:t>：</a:t>
            </a:r>
            <a:r>
              <a:rPr lang="zh-CN" altLang="en-US" sz="2400">
                <a:solidFill>
                  <a:schemeClr val="tx1"/>
                </a:solidFill>
                <a:latin typeface="+mj-ea"/>
                <a:ea typeface="+mj-ea"/>
              </a:rPr>
              <a:t>深刻体味三篇文章独特的深味</a:t>
            </a:r>
          </a:p>
        </p:txBody>
      </p:sp>
      <p:sp>
        <p:nvSpPr>
          <p:cNvPr id="20483" name="TextBox 5"/>
          <p:cNvSpPr/>
          <p:nvPr/>
        </p:nvSpPr>
        <p:spPr>
          <a:xfrm>
            <a:off x="261620" y="621030"/>
            <a:ext cx="8701405" cy="1938020"/>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50000"/>
              </a:lnSpc>
              <a:spcBef>
                <a:spcPct val="0"/>
              </a:spcBef>
              <a:buNone/>
            </a:pPr>
            <a:r>
              <a:rPr lang="en-US" sz="2000" b="1">
                <a:latin typeface="宋体" panose="02010600030101010101" pitchFamily="2" charset="-122"/>
                <a:ea typeface="宋体" panose="02010600030101010101" pitchFamily="2" charset="-122"/>
                <a:cs typeface="宋体" panose="02010600030101010101" pitchFamily="2" charset="-122"/>
                <a:sym typeface="+mn-ea"/>
              </a:rPr>
              <a:t>    </a:t>
            </a:r>
            <a:r>
              <a:rPr sz="2000" b="1">
                <a:latin typeface="宋体" panose="02010600030101010101" pitchFamily="2" charset="-122"/>
                <a:ea typeface="宋体" panose="02010600030101010101" pitchFamily="2" charset="-122"/>
                <a:cs typeface="宋体" panose="02010600030101010101" pitchFamily="2" charset="-122"/>
                <a:sym typeface="+mn-ea"/>
              </a:rPr>
              <a:t>《</a:t>
            </a:r>
            <a:r>
              <a:rPr lang="zh-CN" sz="2000" b="1">
                <a:latin typeface="宋体" panose="02010600030101010101" pitchFamily="2" charset="-122"/>
                <a:ea typeface="宋体" panose="02010600030101010101" pitchFamily="2" charset="-122"/>
                <a:cs typeface="宋体" panose="02010600030101010101" pitchFamily="2" charset="-122"/>
                <a:sym typeface="+mn-ea"/>
              </a:rPr>
              <a:t>我与地坛</a:t>
            </a:r>
            <a:r>
              <a:rPr sz="2000" b="1">
                <a:latin typeface="宋体" panose="02010600030101010101" pitchFamily="2" charset="-122"/>
                <a:ea typeface="宋体" panose="02010600030101010101" pitchFamily="2" charset="-122"/>
                <a:cs typeface="宋体" panose="02010600030101010101" pitchFamily="2" charset="-122"/>
                <a:sym typeface="+mn-ea"/>
              </a:rPr>
              <a:t>》中第一部分有三处集中的景物描写，而且取景深度与广度不断扩展</a:t>
            </a:r>
            <a:r>
              <a:rPr lang="zh-CN" sz="2000" b="1">
                <a:latin typeface="宋体" panose="02010600030101010101" pitchFamily="2" charset="-122"/>
                <a:ea typeface="宋体" panose="02010600030101010101" pitchFamily="2" charset="-122"/>
                <a:cs typeface="宋体" panose="02010600030101010101" pitchFamily="2" charset="-122"/>
                <a:sym typeface="+mn-ea"/>
              </a:rPr>
              <a:t>，请简要概括这三处景物。</a:t>
            </a:r>
            <a:r>
              <a:rPr sz="2000" b="1">
                <a:latin typeface="宋体" panose="02010600030101010101" pitchFamily="2" charset="-122"/>
                <a:ea typeface="宋体" panose="02010600030101010101" pitchFamily="2" charset="-122"/>
                <a:cs typeface="宋体" panose="02010600030101010101" pitchFamily="2" charset="-122"/>
                <a:sym typeface="+mn-ea"/>
              </a:rPr>
              <a:t>这三处景物描写对于作者获得生命启迪分别有什么作用?文中第二部分是对母亲的怀念，请概括母亲的形象，并说说作者追思中怀有痛悔的原因。</a:t>
            </a:r>
          </a:p>
        </p:txBody>
      </p:sp>
      <p:sp>
        <p:nvSpPr>
          <p:cNvPr id="2" name="TextBox 5"/>
          <p:cNvSpPr/>
          <p:nvPr/>
        </p:nvSpPr>
        <p:spPr>
          <a:xfrm>
            <a:off x="224155" y="2853055"/>
            <a:ext cx="8776335" cy="1938020"/>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50000"/>
              </a:lnSpc>
              <a:spcBef>
                <a:spcPct val="0"/>
              </a:spcBef>
              <a:buNone/>
            </a:pPr>
            <a:r>
              <a:rPr lang="en-US" altLang="zh-CN" sz="2000">
                <a:latin typeface="宋体" panose="02010600030101010101" pitchFamily="2" charset="-122"/>
                <a:ea typeface="宋体" panose="02010600030101010101" pitchFamily="2" charset="-122"/>
              </a:rPr>
              <a:t>   </a:t>
            </a:r>
            <a:r>
              <a:rPr lang="zh-CN" altLang="en-US" sz="2000" b="1">
                <a:latin typeface="宋体" panose="02010600030101010101" pitchFamily="2" charset="-122"/>
                <a:ea typeface="宋体" panose="02010600030101010101" pitchFamily="2" charset="-122"/>
              </a:rPr>
              <a:t>三处景物概括</a:t>
            </a:r>
            <a:r>
              <a:rPr lang="en-US" altLang="zh-CN" sz="2000" b="1">
                <a:latin typeface="宋体" panose="02010600030101010101" pitchFamily="2" charset="-122"/>
                <a:ea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sym typeface="+mn-ea"/>
            </a:endParaRPr>
          </a:p>
          <a:p>
            <a:pPr marL="0" indent="0">
              <a:lnSpc>
                <a:spcPct val="150000"/>
              </a:lnSpc>
              <a:spcBef>
                <a:spcPct val="0"/>
              </a:spcBef>
              <a:buNone/>
            </a:pPr>
            <a:r>
              <a:rPr sz="2000" b="1">
                <a:latin typeface="宋体" panose="02010600030101010101" pitchFamily="2" charset="-122"/>
                <a:ea typeface="宋体" panose="02010600030101010101" pitchFamily="2" charset="-122"/>
                <a:cs typeface="宋体" panose="02010600030101010101" pitchFamily="2" charset="-122"/>
                <a:sym typeface="+mn-ea"/>
              </a:rPr>
              <a:t> </a:t>
            </a:r>
            <a:r>
              <a:rPr lang="en-US" sz="2000" b="1">
                <a:latin typeface="宋体" panose="02010600030101010101" pitchFamily="2" charset="-122"/>
                <a:ea typeface="宋体" panose="02010600030101010101" pitchFamily="2" charset="-122"/>
                <a:cs typeface="宋体" panose="02010600030101010101" pitchFamily="2" charset="-122"/>
                <a:sym typeface="+mn-ea"/>
              </a:rPr>
              <a:t>  </a:t>
            </a:r>
            <a:r>
              <a:rPr sz="2000">
                <a:latin typeface="宋体" panose="02010600030101010101" pitchFamily="2" charset="-122"/>
                <a:ea typeface="宋体" panose="02010600030101010101" pitchFamily="2" charset="-122"/>
                <a:cs typeface="宋体" panose="02010600030101010101" pitchFamily="2" charset="-122"/>
                <a:sym typeface="+mn-ea"/>
              </a:rPr>
              <a:t>第一处</a:t>
            </a:r>
            <a:r>
              <a:rPr lang="en-US" sz="2000">
                <a:latin typeface="宋体" panose="02010600030101010101" pitchFamily="2" charset="-122"/>
                <a:ea typeface="宋体" panose="02010600030101010101" pitchFamily="2" charset="-122"/>
                <a:cs typeface="宋体" panose="02010600030101010101" pitchFamily="2" charset="-122"/>
                <a:sym typeface="+mn-ea"/>
              </a:rPr>
              <a:t>:</a:t>
            </a:r>
            <a:r>
              <a:rPr sz="2000">
                <a:latin typeface="宋体" panose="02010600030101010101" pitchFamily="2" charset="-122"/>
                <a:ea typeface="宋体" panose="02010600030101010101" pitchFamily="2" charset="-122"/>
                <a:cs typeface="宋体" panose="02010600030101010101" pitchFamily="2" charset="-122"/>
                <a:sym typeface="+mn-ea"/>
              </a:rPr>
              <a:t>冷落之中的苍幽颓圮地坛</a:t>
            </a:r>
            <a:r>
              <a:rPr lang="en-US" sz="2000">
                <a:latin typeface="宋体" panose="02010600030101010101" pitchFamily="2" charset="-122"/>
                <a:ea typeface="宋体" panose="02010600030101010101" pitchFamily="2" charset="-122"/>
                <a:cs typeface="宋体" panose="02010600030101010101" pitchFamily="2" charset="-122"/>
                <a:sym typeface="+mn-ea"/>
              </a:rPr>
              <a:t>;</a:t>
            </a:r>
            <a:endParaRPr sz="2000">
              <a:latin typeface="宋体" panose="02010600030101010101" pitchFamily="2" charset="-122"/>
              <a:ea typeface="宋体" panose="02010600030101010101" pitchFamily="2" charset="-122"/>
              <a:cs typeface="宋体" panose="02010600030101010101" pitchFamily="2" charset="-122"/>
              <a:sym typeface="+mn-ea"/>
            </a:endParaRPr>
          </a:p>
          <a:p>
            <a:pPr marL="0" indent="0">
              <a:lnSpc>
                <a:spcPct val="150000"/>
              </a:lnSpc>
              <a:spcBef>
                <a:spcPct val="0"/>
              </a:spcBef>
              <a:buNone/>
            </a:pPr>
            <a:r>
              <a:rPr lang="en-US" sz="2000">
                <a:latin typeface="宋体" panose="02010600030101010101" pitchFamily="2" charset="-122"/>
                <a:ea typeface="宋体" panose="02010600030101010101" pitchFamily="2" charset="-122"/>
                <a:cs typeface="宋体" panose="02010600030101010101" pitchFamily="2" charset="-122"/>
                <a:sym typeface="+mn-ea"/>
              </a:rPr>
              <a:t>   </a:t>
            </a:r>
            <a:r>
              <a:rPr sz="2000">
                <a:latin typeface="宋体" panose="02010600030101010101" pitchFamily="2" charset="-122"/>
                <a:ea typeface="宋体" panose="02010600030101010101" pitchFamily="2" charset="-122"/>
                <a:cs typeface="宋体" panose="02010600030101010101" pitchFamily="2" charset="-122"/>
                <a:sym typeface="+mn-ea"/>
              </a:rPr>
              <a:t>第二处</a:t>
            </a:r>
            <a:r>
              <a:rPr lang="en-US" sz="2000">
                <a:latin typeface="宋体" panose="02010600030101010101" pitchFamily="2" charset="-122"/>
                <a:ea typeface="宋体" panose="02010600030101010101" pitchFamily="2" charset="-122"/>
                <a:cs typeface="宋体" panose="02010600030101010101" pitchFamily="2" charset="-122"/>
                <a:sym typeface="+mn-ea"/>
              </a:rPr>
              <a:t>:</a:t>
            </a:r>
            <a:r>
              <a:rPr sz="2000">
                <a:latin typeface="宋体" panose="02010600030101010101" pitchFamily="2" charset="-122"/>
                <a:ea typeface="宋体" panose="02010600030101010101" pitchFamily="2" charset="-122"/>
                <a:cs typeface="宋体" panose="02010600030101010101" pitchFamily="2" charset="-122"/>
                <a:sym typeface="+mn-ea"/>
              </a:rPr>
              <a:t>小生灵生机与活力地坛</a:t>
            </a:r>
            <a:r>
              <a:rPr lang="en-US" sz="2000">
                <a:latin typeface="宋体" panose="02010600030101010101" pitchFamily="2" charset="-122"/>
                <a:ea typeface="宋体" panose="02010600030101010101" pitchFamily="2" charset="-122"/>
                <a:cs typeface="宋体" panose="02010600030101010101" pitchFamily="2" charset="-122"/>
                <a:sym typeface="+mn-ea"/>
              </a:rPr>
              <a:t>;</a:t>
            </a:r>
            <a:endParaRPr sz="2000">
              <a:latin typeface="宋体" panose="02010600030101010101" pitchFamily="2" charset="-122"/>
              <a:ea typeface="宋体" panose="02010600030101010101" pitchFamily="2" charset="-122"/>
              <a:cs typeface="宋体" panose="02010600030101010101" pitchFamily="2" charset="-122"/>
              <a:sym typeface="+mn-ea"/>
            </a:endParaRPr>
          </a:p>
          <a:p>
            <a:pPr marL="0" indent="0">
              <a:lnSpc>
                <a:spcPct val="150000"/>
              </a:lnSpc>
              <a:spcBef>
                <a:spcPct val="0"/>
              </a:spcBef>
              <a:buNone/>
            </a:pPr>
            <a:r>
              <a:rPr lang="en-US" sz="2000">
                <a:latin typeface="宋体" panose="02010600030101010101" pitchFamily="2" charset="-122"/>
                <a:ea typeface="宋体" panose="02010600030101010101" pitchFamily="2" charset="-122"/>
                <a:cs typeface="宋体" panose="02010600030101010101" pitchFamily="2" charset="-122"/>
                <a:sym typeface="+mn-ea"/>
              </a:rPr>
              <a:t>   </a:t>
            </a:r>
            <a:r>
              <a:rPr sz="2000">
                <a:latin typeface="宋体" panose="02010600030101010101" pitchFamily="2" charset="-122"/>
                <a:ea typeface="宋体" panose="02010600030101010101" pitchFamily="2" charset="-122"/>
                <a:cs typeface="宋体" panose="02010600030101010101" pitchFamily="2" charset="-122"/>
                <a:sym typeface="+mn-ea"/>
              </a:rPr>
              <a:t>第三处</a:t>
            </a:r>
            <a:r>
              <a:rPr lang="en-US" sz="2000">
                <a:latin typeface="宋体" panose="02010600030101010101" pitchFamily="2" charset="-122"/>
                <a:ea typeface="宋体" panose="02010600030101010101" pitchFamily="2" charset="-122"/>
                <a:cs typeface="宋体" panose="02010600030101010101" pitchFamily="2" charset="-122"/>
                <a:sym typeface="+mn-ea"/>
              </a:rPr>
              <a:t>:</a:t>
            </a:r>
            <a:r>
              <a:rPr sz="2000">
                <a:latin typeface="宋体" panose="02010600030101010101" pitchFamily="2" charset="-122"/>
                <a:ea typeface="宋体" panose="02010600030101010101" pitchFamily="2" charset="-122"/>
                <a:cs typeface="宋体" panose="02010600030101010101" pitchFamily="2" charset="-122"/>
                <a:sym typeface="+mn-ea"/>
              </a:rPr>
              <a:t>镇静、坦然地坛景物。</a:t>
            </a:r>
            <a:endParaRPr lang="en-US" altLang="zh-CN" sz="2000">
              <a:latin typeface="宋体" panose="02010600030101010101" pitchFamily="2" charset="-122"/>
              <a:ea typeface="宋体" panose="02010600030101010101" pitchFamily="2" charset="-122"/>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to="" calcmode="lin" valueType="num">
                                      <p:cBhvr>
                                        <p:cTn id="7" dur="1" fill="hold"/>
                                        <p:tgtEl>
                                          <p:spTgt spid="2">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to="" calcmode="lin" valueType="num">
                                      <p:cBhvr>
                                        <p:cTn id="12" dur="1" fill="hold"/>
                                        <p:tgtEl>
                                          <p:spTgt spid="2">
                                            <p:txEl>
                                              <p:pRg st="1" end="1"/>
                                            </p:txEl>
                                          </p:spTgt>
                                        </p:tgtEl>
                                      </p:cBhvr>
                                    </p:anim>
                                  </p:childTnLst>
                                </p:cTn>
                              </p:par>
                              <p:par>
                                <p:cTn id="13" presetID="24" presetClass="entr" presetSubtype="0"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to="" calcmode="lin" valueType="num">
                                      <p:cBhvr>
                                        <p:cTn id="15" dur="1" fill="hold"/>
                                        <p:tgtEl>
                                          <p:spTgt spid="2">
                                            <p:txEl>
                                              <p:pRg st="2" end="2"/>
                                            </p:txEl>
                                          </p:spTgt>
                                        </p:tgtEl>
                                      </p:cBhvr>
                                    </p:anim>
                                  </p:childTnLst>
                                </p:cTn>
                              </p:par>
                              <p:par>
                                <p:cTn id="16" presetID="24" presetClass="entr" presetSubtype="0" fill="hold"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 to="" calcmode="lin" valueType="num">
                                      <p:cBhvr>
                                        <p:cTn id="18" dur="1" fill="hold"/>
                                        <p:tgtEl>
                                          <p:spTgt spid="2">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3"/>
          <p:cNvSpPr/>
          <p:nvPr/>
        </p:nvSpPr>
        <p:spPr>
          <a:xfrm>
            <a:off x="395605" y="0"/>
            <a:ext cx="8889365" cy="583565"/>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味道深处方自足</a:t>
            </a:r>
            <a:r>
              <a:rPr lang="zh-CN" altLang="en-US" b="1" u="sng">
                <a:solidFill>
                  <a:srgbClr val="FF0000"/>
                </a:solidFill>
                <a:latin typeface="+mj-ea"/>
                <a:ea typeface="+mj-ea"/>
              </a:rPr>
              <a:t>：</a:t>
            </a:r>
            <a:r>
              <a:rPr lang="zh-CN" altLang="en-US" sz="2400">
                <a:solidFill>
                  <a:schemeClr val="tx1"/>
                </a:solidFill>
                <a:latin typeface="+mj-ea"/>
                <a:ea typeface="+mj-ea"/>
              </a:rPr>
              <a:t>深刻体味三篇文章独特的深味</a:t>
            </a:r>
          </a:p>
        </p:txBody>
      </p:sp>
      <p:sp>
        <p:nvSpPr>
          <p:cNvPr id="20483" name="TextBox 5"/>
          <p:cNvSpPr/>
          <p:nvPr/>
        </p:nvSpPr>
        <p:spPr>
          <a:xfrm>
            <a:off x="261620" y="621030"/>
            <a:ext cx="8701405" cy="1938020"/>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50000"/>
              </a:lnSpc>
              <a:spcBef>
                <a:spcPct val="0"/>
              </a:spcBef>
              <a:buNone/>
            </a:pPr>
            <a:r>
              <a:rPr lang="en-US" sz="2000" b="1">
                <a:latin typeface="宋体" panose="02010600030101010101" pitchFamily="2" charset="-122"/>
                <a:ea typeface="宋体" panose="02010600030101010101" pitchFamily="2" charset="-122"/>
                <a:cs typeface="宋体" panose="02010600030101010101" pitchFamily="2" charset="-122"/>
                <a:sym typeface="+mn-ea"/>
              </a:rPr>
              <a:t>    </a:t>
            </a:r>
            <a:r>
              <a:rPr sz="2000" b="1">
                <a:latin typeface="宋体" panose="02010600030101010101" pitchFamily="2" charset="-122"/>
                <a:ea typeface="宋体" panose="02010600030101010101" pitchFamily="2" charset="-122"/>
                <a:cs typeface="宋体" panose="02010600030101010101" pitchFamily="2" charset="-122"/>
                <a:sym typeface="+mn-ea"/>
              </a:rPr>
              <a:t>《</a:t>
            </a:r>
            <a:r>
              <a:rPr lang="zh-CN" sz="2000" b="1">
                <a:latin typeface="宋体" panose="02010600030101010101" pitchFamily="2" charset="-122"/>
                <a:ea typeface="宋体" panose="02010600030101010101" pitchFamily="2" charset="-122"/>
                <a:cs typeface="宋体" panose="02010600030101010101" pitchFamily="2" charset="-122"/>
                <a:sym typeface="+mn-ea"/>
              </a:rPr>
              <a:t>我与地坛</a:t>
            </a:r>
            <a:r>
              <a:rPr sz="2000" b="1">
                <a:latin typeface="宋体" panose="02010600030101010101" pitchFamily="2" charset="-122"/>
                <a:ea typeface="宋体" panose="02010600030101010101" pitchFamily="2" charset="-122"/>
                <a:cs typeface="宋体" panose="02010600030101010101" pitchFamily="2" charset="-122"/>
                <a:sym typeface="+mn-ea"/>
              </a:rPr>
              <a:t>》中第一部分有三处集中的景物描写，而且取景深度与广度不断扩展</a:t>
            </a:r>
            <a:r>
              <a:rPr lang="zh-CN" sz="2000" b="1">
                <a:latin typeface="宋体" panose="02010600030101010101" pitchFamily="2" charset="-122"/>
                <a:ea typeface="宋体" panose="02010600030101010101" pitchFamily="2" charset="-122"/>
                <a:cs typeface="宋体" panose="02010600030101010101" pitchFamily="2" charset="-122"/>
                <a:sym typeface="+mn-ea"/>
              </a:rPr>
              <a:t>，请简要概括这三处景物。</a:t>
            </a:r>
            <a:r>
              <a:rPr sz="2000" b="1">
                <a:latin typeface="宋体" panose="02010600030101010101" pitchFamily="2" charset="-122"/>
                <a:ea typeface="宋体" panose="02010600030101010101" pitchFamily="2" charset="-122"/>
                <a:cs typeface="宋体" panose="02010600030101010101" pitchFamily="2" charset="-122"/>
                <a:sym typeface="+mn-ea"/>
              </a:rPr>
              <a:t>这三处景物描写对于作者获得生命启迪分别有什么作用?文中第二部分是对母亲的怀念，请概括母亲的形象，并说说作者追思中怀有痛悔的原因。</a:t>
            </a:r>
          </a:p>
        </p:txBody>
      </p:sp>
      <p:sp>
        <p:nvSpPr>
          <p:cNvPr id="2" name="TextBox 5"/>
          <p:cNvSpPr/>
          <p:nvPr/>
        </p:nvSpPr>
        <p:spPr>
          <a:xfrm>
            <a:off x="179705" y="2596515"/>
            <a:ext cx="8776335" cy="2861310"/>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50000"/>
              </a:lnSpc>
              <a:spcBef>
                <a:spcPct val="0"/>
              </a:spcBef>
              <a:buNone/>
            </a:pPr>
            <a:r>
              <a:rPr lang="en-US" altLang="zh-CN" sz="2000">
                <a:latin typeface="宋体" panose="02010600030101010101" pitchFamily="2" charset="-122"/>
                <a:ea typeface="宋体" panose="02010600030101010101" pitchFamily="2" charset="-122"/>
              </a:rPr>
              <a:t>   </a:t>
            </a:r>
            <a:r>
              <a:rPr sz="2000" b="1">
                <a:latin typeface="宋体" panose="02010600030101010101" pitchFamily="2" charset="-122"/>
                <a:ea typeface="宋体" panose="02010600030101010101" pitchFamily="2" charset="-122"/>
                <a:cs typeface="宋体" panose="02010600030101010101" pitchFamily="2" charset="-122"/>
                <a:sym typeface="+mn-ea"/>
              </a:rPr>
              <a:t>这三处景物描写对于作者获得生命启迪分别有什么作用?</a:t>
            </a:r>
          </a:p>
          <a:p>
            <a:pPr marL="0" indent="0">
              <a:lnSpc>
                <a:spcPct val="150000"/>
              </a:lnSpc>
              <a:spcBef>
                <a:spcPct val="0"/>
              </a:spcBef>
              <a:buNone/>
            </a:pPr>
            <a:r>
              <a:rPr sz="2000" b="1">
                <a:latin typeface="宋体" panose="02010600030101010101" pitchFamily="2" charset="-122"/>
                <a:ea typeface="宋体" panose="02010600030101010101" pitchFamily="2" charset="-122"/>
                <a:cs typeface="宋体" panose="02010600030101010101" pitchFamily="2" charset="-122"/>
                <a:sym typeface="+mn-ea"/>
              </a:rPr>
              <a:t> </a:t>
            </a:r>
            <a:r>
              <a:rPr lang="en-US" sz="2000" b="1">
                <a:latin typeface="宋体" panose="02010600030101010101" pitchFamily="2" charset="-122"/>
                <a:ea typeface="宋体" panose="02010600030101010101" pitchFamily="2" charset="-122"/>
                <a:cs typeface="宋体" panose="02010600030101010101" pitchFamily="2" charset="-122"/>
                <a:sym typeface="+mn-ea"/>
              </a:rPr>
              <a:t>   </a:t>
            </a:r>
            <a:r>
              <a:rPr lang="en-US" sz="2000">
                <a:latin typeface="宋体" panose="02010600030101010101" pitchFamily="2" charset="-122"/>
                <a:ea typeface="宋体" panose="02010600030101010101" pitchFamily="2" charset="-122"/>
                <a:cs typeface="宋体" panose="02010600030101010101" pitchFamily="2" charset="-122"/>
                <a:sym typeface="+mn-ea"/>
              </a:rPr>
              <a:t>史铁生正当生命最灿烂的季节，命运却给了他最沉重的打击——双腿残废。他一时被命运击昏了头”，觉得“自己是世上最不幸的一个”。于是，家附近的地坛，这个荒芜冷落的古园，便成了“可以逃避一个世界的另一个世界”</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a:t>
            </a:r>
            <a:r>
              <a:rPr sz="2000">
                <a:latin typeface="宋体" panose="02010600030101010101" pitchFamily="2" charset="-122"/>
                <a:ea typeface="宋体" panose="02010600030101010101" pitchFamily="2" charset="-122"/>
                <a:cs typeface="宋体" panose="02010600030101010101" pitchFamily="2" charset="-122"/>
                <a:sym typeface="+mn-ea"/>
              </a:rPr>
              <a:t>荒芜的景物正好与史铁生的心境相吻合，并且那样的环境也给了史铁生一个思考的场所，让他静下来思考生命的问题</a:t>
            </a:r>
            <a:r>
              <a:rPr lang="zh-CN" sz="2000">
                <a:latin typeface="宋体" panose="02010600030101010101" pitchFamily="2" charset="-122"/>
                <a:ea typeface="宋体" panose="02010600030101010101" pitchFamily="2" charset="-122"/>
                <a:cs typeface="宋体" panose="02010600030101010101" pitchFamily="2" charset="-122"/>
                <a:sym typeface="+mn-ea"/>
              </a:rPr>
              <a:t>。</a:t>
            </a:r>
            <a:r>
              <a:rPr sz="2000">
                <a:latin typeface="宋体" panose="02010600030101010101" pitchFamily="2" charset="-122"/>
                <a:ea typeface="宋体" panose="02010600030101010101" pitchFamily="2" charset="-122"/>
                <a:cs typeface="宋体" panose="02010600030101010101" pitchFamily="2" charset="-122"/>
                <a:sym typeface="+mn-ea"/>
              </a:rPr>
              <a:t>。</a:t>
            </a: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to="" calcmode="lin" valueType="num">
                                      <p:cBhvr>
                                        <p:cTn id="7" dur="1" fill="hold"/>
                                        <p:tgtEl>
                                          <p:spTgt spid="2">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to="" calcmode="lin" valueType="num">
                                      <p:cBhvr>
                                        <p:cTn id="12" dur="1" fill="hold"/>
                                        <p:tgtEl>
                                          <p:spTgt spid="2">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3"/>
          <p:cNvSpPr/>
          <p:nvPr/>
        </p:nvSpPr>
        <p:spPr>
          <a:xfrm>
            <a:off x="395605" y="0"/>
            <a:ext cx="8889365" cy="583565"/>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味道深处方自足</a:t>
            </a:r>
            <a:r>
              <a:rPr lang="zh-CN" altLang="en-US" b="1" u="sng">
                <a:solidFill>
                  <a:srgbClr val="FF0000"/>
                </a:solidFill>
                <a:latin typeface="+mj-ea"/>
                <a:ea typeface="+mj-ea"/>
              </a:rPr>
              <a:t>：</a:t>
            </a:r>
            <a:r>
              <a:rPr lang="zh-CN" altLang="en-US" sz="2400">
                <a:solidFill>
                  <a:schemeClr val="tx1"/>
                </a:solidFill>
                <a:latin typeface="+mj-ea"/>
                <a:ea typeface="+mj-ea"/>
              </a:rPr>
              <a:t>深刻体味三篇文章独特的深味</a:t>
            </a:r>
          </a:p>
        </p:txBody>
      </p:sp>
      <p:sp>
        <p:nvSpPr>
          <p:cNvPr id="20483" name="TextBox 5"/>
          <p:cNvSpPr/>
          <p:nvPr/>
        </p:nvSpPr>
        <p:spPr>
          <a:xfrm>
            <a:off x="261620" y="621030"/>
            <a:ext cx="8701405" cy="1938020"/>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50000"/>
              </a:lnSpc>
              <a:spcBef>
                <a:spcPct val="0"/>
              </a:spcBef>
              <a:buNone/>
            </a:pPr>
            <a:r>
              <a:rPr lang="en-US" sz="2000" b="1">
                <a:latin typeface="宋体" panose="02010600030101010101" pitchFamily="2" charset="-122"/>
                <a:ea typeface="宋体" panose="02010600030101010101" pitchFamily="2" charset="-122"/>
                <a:cs typeface="宋体" panose="02010600030101010101" pitchFamily="2" charset="-122"/>
                <a:sym typeface="+mn-ea"/>
              </a:rPr>
              <a:t>    </a:t>
            </a:r>
            <a:r>
              <a:rPr sz="2000" b="1">
                <a:latin typeface="宋体" panose="02010600030101010101" pitchFamily="2" charset="-122"/>
                <a:ea typeface="宋体" panose="02010600030101010101" pitchFamily="2" charset="-122"/>
                <a:cs typeface="宋体" panose="02010600030101010101" pitchFamily="2" charset="-122"/>
                <a:sym typeface="+mn-ea"/>
              </a:rPr>
              <a:t>《</a:t>
            </a:r>
            <a:r>
              <a:rPr lang="zh-CN" sz="2000" b="1">
                <a:latin typeface="宋体" panose="02010600030101010101" pitchFamily="2" charset="-122"/>
                <a:ea typeface="宋体" panose="02010600030101010101" pitchFamily="2" charset="-122"/>
                <a:cs typeface="宋体" panose="02010600030101010101" pitchFamily="2" charset="-122"/>
                <a:sym typeface="+mn-ea"/>
              </a:rPr>
              <a:t>我与地坛</a:t>
            </a:r>
            <a:r>
              <a:rPr sz="2000" b="1">
                <a:latin typeface="宋体" panose="02010600030101010101" pitchFamily="2" charset="-122"/>
                <a:ea typeface="宋体" panose="02010600030101010101" pitchFamily="2" charset="-122"/>
                <a:cs typeface="宋体" panose="02010600030101010101" pitchFamily="2" charset="-122"/>
                <a:sym typeface="+mn-ea"/>
              </a:rPr>
              <a:t>》中第一部分有三处集中的景物描写，而且取景深度与广度不断扩展</a:t>
            </a:r>
            <a:r>
              <a:rPr lang="zh-CN" sz="2000" b="1">
                <a:latin typeface="宋体" panose="02010600030101010101" pitchFamily="2" charset="-122"/>
                <a:ea typeface="宋体" panose="02010600030101010101" pitchFamily="2" charset="-122"/>
                <a:cs typeface="宋体" panose="02010600030101010101" pitchFamily="2" charset="-122"/>
                <a:sym typeface="+mn-ea"/>
              </a:rPr>
              <a:t>，请简要概括这三处景物。</a:t>
            </a:r>
            <a:r>
              <a:rPr sz="2000" b="1">
                <a:latin typeface="宋体" panose="02010600030101010101" pitchFamily="2" charset="-122"/>
                <a:ea typeface="宋体" panose="02010600030101010101" pitchFamily="2" charset="-122"/>
                <a:cs typeface="宋体" panose="02010600030101010101" pitchFamily="2" charset="-122"/>
                <a:sym typeface="+mn-ea"/>
              </a:rPr>
              <a:t>这三处景物描写对于作者获得生命启迪分别有什么作用?文中第二部分是对母亲的怀念，请概括母亲的形象，并说说作者追思中怀有痛悔的原因。</a:t>
            </a:r>
          </a:p>
        </p:txBody>
      </p:sp>
      <p:sp>
        <p:nvSpPr>
          <p:cNvPr id="2" name="TextBox 5"/>
          <p:cNvSpPr/>
          <p:nvPr/>
        </p:nvSpPr>
        <p:spPr>
          <a:xfrm>
            <a:off x="179705" y="2596515"/>
            <a:ext cx="8776335" cy="2399665"/>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50000"/>
              </a:lnSpc>
              <a:spcBef>
                <a:spcPct val="0"/>
              </a:spcBef>
              <a:buNone/>
            </a:pPr>
            <a:r>
              <a:rPr lang="en-US" altLang="zh-CN" sz="2000">
                <a:latin typeface="宋体" panose="02010600030101010101" pitchFamily="2" charset="-122"/>
                <a:ea typeface="宋体" panose="02010600030101010101" pitchFamily="2" charset="-122"/>
              </a:rPr>
              <a:t>   </a:t>
            </a:r>
            <a:r>
              <a:rPr lang="zh-CN" sz="2000" b="1">
                <a:latin typeface="宋体" panose="02010600030101010101" pitchFamily="2" charset="-122"/>
                <a:ea typeface="宋体" panose="02010600030101010101" pitchFamily="2" charset="-122"/>
                <a:cs typeface="宋体" panose="02010600030101010101" pitchFamily="2" charset="-122"/>
                <a:sym typeface="+mn-ea"/>
              </a:rPr>
              <a:t>第一处景物描写的</a:t>
            </a:r>
            <a:r>
              <a:rPr sz="2000" b="1">
                <a:latin typeface="宋体" panose="02010600030101010101" pitchFamily="2" charset="-122"/>
                <a:ea typeface="宋体" panose="02010600030101010101" pitchFamily="2" charset="-122"/>
                <a:cs typeface="宋体" panose="02010600030101010101" pitchFamily="2" charset="-122"/>
                <a:sym typeface="+mn-ea"/>
              </a:rPr>
              <a:t>作用</a:t>
            </a:r>
            <a:r>
              <a:rPr lang="zh-CN" sz="2000" b="1">
                <a:latin typeface="宋体" panose="02010600030101010101" pitchFamily="2" charset="-122"/>
                <a:ea typeface="宋体" panose="02010600030101010101" pitchFamily="2" charset="-122"/>
                <a:cs typeface="宋体" panose="02010600030101010101" pitchFamily="2" charset="-122"/>
                <a:sym typeface="+mn-ea"/>
              </a:rPr>
              <a:t>：</a:t>
            </a:r>
            <a:endParaRPr sz="2000" b="1">
              <a:latin typeface="宋体" panose="02010600030101010101" pitchFamily="2" charset="-122"/>
              <a:ea typeface="宋体" panose="02010600030101010101" pitchFamily="2" charset="-122"/>
              <a:cs typeface="宋体" panose="02010600030101010101" pitchFamily="2" charset="-122"/>
              <a:sym typeface="+mn-ea"/>
            </a:endParaRPr>
          </a:p>
          <a:p>
            <a:pPr marL="0" indent="0">
              <a:lnSpc>
                <a:spcPct val="150000"/>
              </a:lnSpc>
              <a:spcBef>
                <a:spcPct val="0"/>
              </a:spcBef>
              <a:buNone/>
            </a:pPr>
            <a:r>
              <a:rPr sz="2000" b="1">
                <a:latin typeface="宋体" panose="02010600030101010101" pitchFamily="2" charset="-122"/>
                <a:ea typeface="宋体" panose="02010600030101010101" pitchFamily="2" charset="-122"/>
                <a:cs typeface="宋体" panose="02010600030101010101" pitchFamily="2" charset="-122"/>
                <a:sym typeface="+mn-ea"/>
              </a:rPr>
              <a:t> </a:t>
            </a:r>
            <a:r>
              <a:rPr lang="en-US" sz="2000" b="1">
                <a:latin typeface="宋体" panose="02010600030101010101" pitchFamily="2" charset="-122"/>
                <a:ea typeface="宋体" panose="02010600030101010101" pitchFamily="2" charset="-122"/>
                <a:cs typeface="宋体" panose="02010600030101010101" pitchFamily="2" charset="-122"/>
                <a:sym typeface="+mn-ea"/>
              </a:rPr>
              <a:t>   </a:t>
            </a:r>
            <a:r>
              <a:rPr sz="2000">
                <a:latin typeface="宋体" panose="02010600030101010101" pitchFamily="2" charset="-122"/>
                <a:ea typeface="宋体" panose="02010600030101010101" pitchFamily="2" charset="-122"/>
                <a:cs typeface="宋体" panose="02010600030101010101" pitchFamily="2" charset="-122"/>
                <a:sym typeface="+mn-ea"/>
              </a:rPr>
              <a:t>作者在残废之初，心情悲痛欲绝，</a:t>
            </a:r>
            <a:r>
              <a:rPr lang="zh-CN" sz="2000">
                <a:latin typeface="宋体" panose="02010600030101010101" pitchFamily="2" charset="-122"/>
                <a:ea typeface="宋体" panose="02010600030101010101" pitchFamily="2" charset="-122"/>
                <a:cs typeface="宋体" panose="02010600030101010101" pitchFamily="2" charset="-122"/>
                <a:sym typeface="+mn-ea"/>
              </a:rPr>
              <a:t>感到</a:t>
            </a:r>
            <a:r>
              <a:rPr sz="2000">
                <a:latin typeface="宋体" panose="02010600030101010101" pitchFamily="2" charset="-122"/>
                <a:ea typeface="宋体" panose="02010600030101010101" pitchFamily="2" charset="-122"/>
                <a:cs typeface="宋体" panose="02010600030101010101" pitchFamily="2" charset="-122"/>
                <a:sym typeface="+mn-ea"/>
              </a:rPr>
              <a:t>前途渺茫暗淡，以至于一次又一次在死亡的边缘徘徊</a:t>
            </a:r>
            <a:r>
              <a:rPr lang="zh-CN" sz="2000">
                <a:latin typeface="宋体" panose="02010600030101010101" pitchFamily="2" charset="-122"/>
                <a:ea typeface="宋体" panose="02010600030101010101" pitchFamily="2" charset="-122"/>
                <a:cs typeface="宋体" panose="02010600030101010101" pitchFamily="2" charset="-122"/>
                <a:sym typeface="+mn-ea"/>
              </a:rPr>
              <a:t>。</a:t>
            </a:r>
            <a:r>
              <a:rPr sz="2000">
                <a:latin typeface="宋体" panose="02010600030101010101" pitchFamily="2" charset="-122"/>
                <a:ea typeface="宋体" panose="02010600030101010101" pitchFamily="2" charset="-122"/>
                <a:cs typeface="宋体" panose="02010600030101010101" pitchFamily="2" charset="-122"/>
                <a:sym typeface="+mn-ea"/>
              </a:rPr>
              <a:t>然后偶然走进了那个与自己同样荒芜冷落的园子</a:t>
            </a:r>
            <a:r>
              <a:rPr lang="zh-CN" sz="2000">
                <a:latin typeface="宋体" panose="02010600030101010101" pitchFamily="2" charset="-122"/>
                <a:ea typeface="宋体" panose="02010600030101010101" pitchFamily="2" charset="-122"/>
                <a:cs typeface="宋体" panose="02010600030101010101" pitchFamily="2" charset="-122"/>
                <a:sym typeface="+mn-ea"/>
              </a:rPr>
              <a:t>，感同身受，如遇知音。</a:t>
            </a:r>
            <a:r>
              <a:rPr sz="2000">
                <a:latin typeface="宋体" panose="02010600030101010101" pitchFamily="2" charset="-122"/>
                <a:ea typeface="宋体" panose="02010600030101010101" pitchFamily="2" charset="-122"/>
                <a:cs typeface="宋体" panose="02010600030101010101" pitchFamily="2" charset="-122"/>
                <a:sym typeface="+mn-ea"/>
              </a:rPr>
              <a:t>这座古园映照了作者的生活，能够感受作者内心的苦痛，理解作者迷茫的心情，也使作者从中受到生命的启示。</a:t>
            </a: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to="" calcmode="lin" valueType="num">
                                      <p:cBhvr>
                                        <p:cTn id="7" dur="1" fill="hold"/>
                                        <p:tgtEl>
                                          <p:spTgt spid="2">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3"/>
          <p:cNvSpPr/>
          <p:nvPr/>
        </p:nvSpPr>
        <p:spPr>
          <a:xfrm>
            <a:off x="395605" y="0"/>
            <a:ext cx="8889365" cy="583565"/>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味道深处方自足</a:t>
            </a:r>
            <a:r>
              <a:rPr lang="zh-CN" altLang="en-US" b="1" u="sng">
                <a:solidFill>
                  <a:srgbClr val="FF0000"/>
                </a:solidFill>
                <a:latin typeface="+mj-ea"/>
                <a:ea typeface="+mj-ea"/>
              </a:rPr>
              <a:t>：</a:t>
            </a:r>
            <a:r>
              <a:rPr lang="zh-CN" altLang="en-US" sz="2400">
                <a:solidFill>
                  <a:schemeClr val="tx1"/>
                </a:solidFill>
                <a:latin typeface="+mj-ea"/>
                <a:ea typeface="+mj-ea"/>
              </a:rPr>
              <a:t>深刻体味三篇文章独特的深味</a:t>
            </a:r>
          </a:p>
        </p:txBody>
      </p:sp>
      <p:sp>
        <p:nvSpPr>
          <p:cNvPr id="20483" name="TextBox 5"/>
          <p:cNvSpPr/>
          <p:nvPr/>
        </p:nvSpPr>
        <p:spPr>
          <a:xfrm>
            <a:off x="261620" y="621030"/>
            <a:ext cx="8701405" cy="1938020"/>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50000"/>
              </a:lnSpc>
              <a:spcBef>
                <a:spcPct val="0"/>
              </a:spcBef>
              <a:buNone/>
            </a:pPr>
            <a:r>
              <a:rPr lang="en-US" sz="2000" b="1">
                <a:latin typeface="宋体" panose="02010600030101010101" pitchFamily="2" charset="-122"/>
                <a:ea typeface="宋体" panose="02010600030101010101" pitchFamily="2" charset="-122"/>
                <a:cs typeface="宋体" panose="02010600030101010101" pitchFamily="2" charset="-122"/>
                <a:sym typeface="+mn-ea"/>
              </a:rPr>
              <a:t>    </a:t>
            </a:r>
            <a:r>
              <a:rPr sz="2000" b="1">
                <a:latin typeface="宋体" panose="02010600030101010101" pitchFamily="2" charset="-122"/>
                <a:ea typeface="宋体" panose="02010600030101010101" pitchFamily="2" charset="-122"/>
                <a:cs typeface="宋体" panose="02010600030101010101" pitchFamily="2" charset="-122"/>
                <a:sym typeface="+mn-ea"/>
              </a:rPr>
              <a:t>《</a:t>
            </a:r>
            <a:r>
              <a:rPr lang="zh-CN" sz="2000" b="1">
                <a:latin typeface="宋体" panose="02010600030101010101" pitchFamily="2" charset="-122"/>
                <a:ea typeface="宋体" panose="02010600030101010101" pitchFamily="2" charset="-122"/>
                <a:cs typeface="宋体" panose="02010600030101010101" pitchFamily="2" charset="-122"/>
                <a:sym typeface="+mn-ea"/>
              </a:rPr>
              <a:t>我与地坛</a:t>
            </a:r>
            <a:r>
              <a:rPr sz="2000" b="1">
                <a:latin typeface="宋体" panose="02010600030101010101" pitchFamily="2" charset="-122"/>
                <a:ea typeface="宋体" panose="02010600030101010101" pitchFamily="2" charset="-122"/>
                <a:cs typeface="宋体" panose="02010600030101010101" pitchFamily="2" charset="-122"/>
                <a:sym typeface="+mn-ea"/>
              </a:rPr>
              <a:t>》中第一部分有三处集中的景物描写，而且取景深度与广度不断扩展</a:t>
            </a:r>
            <a:r>
              <a:rPr lang="zh-CN" sz="2000" b="1">
                <a:latin typeface="宋体" panose="02010600030101010101" pitchFamily="2" charset="-122"/>
                <a:ea typeface="宋体" panose="02010600030101010101" pitchFamily="2" charset="-122"/>
                <a:cs typeface="宋体" panose="02010600030101010101" pitchFamily="2" charset="-122"/>
                <a:sym typeface="+mn-ea"/>
              </a:rPr>
              <a:t>，请简要概括这三处景物。</a:t>
            </a:r>
            <a:r>
              <a:rPr sz="2000" b="1">
                <a:latin typeface="宋体" panose="02010600030101010101" pitchFamily="2" charset="-122"/>
                <a:ea typeface="宋体" panose="02010600030101010101" pitchFamily="2" charset="-122"/>
                <a:cs typeface="宋体" panose="02010600030101010101" pitchFamily="2" charset="-122"/>
                <a:sym typeface="+mn-ea"/>
              </a:rPr>
              <a:t>这三处景物描写对于作者获得生命启迪分别有什么作用?文中第二部分是对母亲的怀念，请概括母亲的形象，并说说作者追思中怀有痛悔的原因。</a:t>
            </a:r>
          </a:p>
        </p:txBody>
      </p:sp>
      <p:sp>
        <p:nvSpPr>
          <p:cNvPr id="2" name="TextBox 5"/>
          <p:cNvSpPr/>
          <p:nvPr/>
        </p:nvSpPr>
        <p:spPr>
          <a:xfrm>
            <a:off x="179705" y="2596515"/>
            <a:ext cx="8776335" cy="2399665"/>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50000"/>
              </a:lnSpc>
              <a:spcBef>
                <a:spcPct val="0"/>
              </a:spcBef>
              <a:buNone/>
            </a:pPr>
            <a:r>
              <a:rPr lang="en-US" altLang="zh-CN" sz="2000">
                <a:latin typeface="宋体" panose="02010600030101010101" pitchFamily="2" charset="-122"/>
                <a:ea typeface="宋体" panose="02010600030101010101" pitchFamily="2" charset="-122"/>
              </a:rPr>
              <a:t>   </a:t>
            </a:r>
            <a:r>
              <a:rPr lang="zh-CN" sz="2000" b="1">
                <a:latin typeface="宋体" panose="02010600030101010101" pitchFamily="2" charset="-122"/>
                <a:ea typeface="宋体" panose="02010600030101010101" pitchFamily="2" charset="-122"/>
                <a:cs typeface="宋体" panose="02010600030101010101" pitchFamily="2" charset="-122"/>
                <a:sym typeface="+mn-ea"/>
              </a:rPr>
              <a:t>第二处景物描写的</a:t>
            </a:r>
            <a:r>
              <a:rPr sz="2000" b="1">
                <a:latin typeface="宋体" panose="02010600030101010101" pitchFamily="2" charset="-122"/>
                <a:ea typeface="宋体" panose="02010600030101010101" pitchFamily="2" charset="-122"/>
                <a:cs typeface="宋体" panose="02010600030101010101" pitchFamily="2" charset="-122"/>
                <a:sym typeface="+mn-ea"/>
              </a:rPr>
              <a:t>作用</a:t>
            </a:r>
            <a:r>
              <a:rPr lang="zh-CN" sz="2000" b="1">
                <a:latin typeface="宋体" panose="02010600030101010101" pitchFamily="2" charset="-122"/>
                <a:ea typeface="宋体" panose="02010600030101010101" pitchFamily="2" charset="-122"/>
                <a:cs typeface="宋体" panose="02010600030101010101" pitchFamily="2" charset="-122"/>
                <a:sym typeface="+mn-ea"/>
              </a:rPr>
              <a:t>：</a:t>
            </a:r>
            <a:endParaRPr sz="2000" b="1">
              <a:latin typeface="宋体" panose="02010600030101010101" pitchFamily="2" charset="-122"/>
              <a:ea typeface="宋体" panose="02010600030101010101" pitchFamily="2" charset="-122"/>
              <a:cs typeface="宋体" panose="02010600030101010101" pitchFamily="2" charset="-122"/>
              <a:sym typeface="+mn-ea"/>
            </a:endParaRPr>
          </a:p>
          <a:p>
            <a:pPr marL="0" indent="0">
              <a:lnSpc>
                <a:spcPct val="150000"/>
              </a:lnSpc>
              <a:spcBef>
                <a:spcPct val="0"/>
              </a:spcBef>
              <a:buNone/>
            </a:pPr>
            <a:r>
              <a:rPr sz="2000" b="1">
                <a:latin typeface="宋体" panose="02010600030101010101" pitchFamily="2" charset="-122"/>
                <a:ea typeface="宋体" panose="02010600030101010101" pitchFamily="2" charset="-122"/>
                <a:cs typeface="宋体" panose="02010600030101010101" pitchFamily="2" charset="-122"/>
                <a:sym typeface="+mn-ea"/>
              </a:rPr>
              <a:t> </a:t>
            </a:r>
            <a:r>
              <a:rPr lang="en-US" sz="2000" b="1">
                <a:latin typeface="宋体" panose="02010600030101010101" pitchFamily="2" charset="-122"/>
                <a:ea typeface="宋体" panose="02010600030101010101" pitchFamily="2" charset="-122"/>
                <a:cs typeface="宋体" panose="02010600030101010101" pitchFamily="2" charset="-122"/>
                <a:sym typeface="+mn-ea"/>
              </a:rPr>
              <a:t>   </a:t>
            </a:r>
            <a:r>
              <a:rPr sz="2000">
                <a:latin typeface="宋体" panose="02010600030101010101" pitchFamily="2" charset="-122"/>
                <a:ea typeface="宋体" panose="02010600030101010101" pitchFamily="2" charset="-122"/>
                <a:cs typeface="宋体" panose="02010600030101010101" pitchFamily="2" charset="-122"/>
                <a:sym typeface="+mn-ea"/>
              </a:rPr>
              <a:t>那些小昆虫，那满园子的草木，虽然生长在这落寞的园子中，却有着顽强的生命力，所以作者说:“园子荒芜但并不衰败。"正是这不衰败的园子，成了作者生命的一部分，引发他对生命的长久的思考。他思考</a:t>
            </a:r>
            <a:r>
              <a:rPr lang="zh-CN" sz="2000">
                <a:latin typeface="宋体" panose="02010600030101010101" pitchFamily="2" charset="-122"/>
                <a:ea typeface="宋体" panose="02010600030101010101" pitchFamily="2" charset="-122"/>
                <a:cs typeface="宋体" panose="02010600030101010101" pitchFamily="2" charset="-122"/>
                <a:sym typeface="+mn-ea"/>
              </a:rPr>
              <a:t>三个问题：一是为什么要出生，二是自己要不要死，三是该怎么活着。</a:t>
            </a: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to="" calcmode="lin" valueType="num">
                                      <p:cBhvr>
                                        <p:cTn id="7" dur="1" fill="hold"/>
                                        <p:tgtEl>
                                          <p:spTgt spid="2">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3"/>
          <p:cNvSpPr/>
          <p:nvPr/>
        </p:nvSpPr>
        <p:spPr>
          <a:xfrm>
            <a:off x="395605" y="0"/>
            <a:ext cx="8889365" cy="583565"/>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味道深处方自足</a:t>
            </a:r>
            <a:r>
              <a:rPr lang="zh-CN" altLang="en-US" b="1" u="sng">
                <a:solidFill>
                  <a:srgbClr val="FF0000"/>
                </a:solidFill>
                <a:latin typeface="+mj-ea"/>
                <a:ea typeface="+mj-ea"/>
              </a:rPr>
              <a:t>：</a:t>
            </a:r>
            <a:r>
              <a:rPr lang="zh-CN" altLang="en-US" sz="2400">
                <a:solidFill>
                  <a:schemeClr val="tx1"/>
                </a:solidFill>
                <a:latin typeface="+mj-ea"/>
                <a:ea typeface="+mj-ea"/>
              </a:rPr>
              <a:t>深刻体味三篇文章独特的深味</a:t>
            </a:r>
          </a:p>
        </p:txBody>
      </p:sp>
      <p:sp>
        <p:nvSpPr>
          <p:cNvPr id="20483" name="TextBox 5"/>
          <p:cNvSpPr/>
          <p:nvPr/>
        </p:nvSpPr>
        <p:spPr>
          <a:xfrm>
            <a:off x="261620" y="621030"/>
            <a:ext cx="8701405" cy="1938020"/>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50000"/>
              </a:lnSpc>
              <a:spcBef>
                <a:spcPct val="0"/>
              </a:spcBef>
              <a:buNone/>
            </a:pPr>
            <a:r>
              <a:rPr lang="en-US" sz="2000" b="1">
                <a:latin typeface="宋体" panose="02010600030101010101" pitchFamily="2" charset="-122"/>
                <a:ea typeface="宋体" panose="02010600030101010101" pitchFamily="2" charset="-122"/>
                <a:cs typeface="宋体" panose="02010600030101010101" pitchFamily="2" charset="-122"/>
                <a:sym typeface="+mn-ea"/>
              </a:rPr>
              <a:t>    </a:t>
            </a:r>
            <a:r>
              <a:rPr sz="2000" b="1">
                <a:latin typeface="宋体" panose="02010600030101010101" pitchFamily="2" charset="-122"/>
                <a:ea typeface="宋体" panose="02010600030101010101" pitchFamily="2" charset="-122"/>
                <a:cs typeface="宋体" panose="02010600030101010101" pitchFamily="2" charset="-122"/>
                <a:sym typeface="+mn-ea"/>
              </a:rPr>
              <a:t>《</a:t>
            </a:r>
            <a:r>
              <a:rPr lang="zh-CN" sz="2000" b="1">
                <a:latin typeface="宋体" panose="02010600030101010101" pitchFamily="2" charset="-122"/>
                <a:ea typeface="宋体" panose="02010600030101010101" pitchFamily="2" charset="-122"/>
                <a:cs typeface="宋体" panose="02010600030101010101" pitchFamily="2" charset="-122"/>
                <a:sym typeface="+mn-ea"/>
              </a:rPr>
              <a:t>我与地坛</a:t>
            </a:r>
            <a:r>
              <a:rPr sz="2000" b="1">
                <a:latin typeface="宋体" panose="02010600030101010101" pitchFamily="2" charset="-122"/>
                <a:ea typeface="宋体" panose="02010600030101010101" pitchFamily="2" charset="-122"/>
                <a:cs typeface="宋体" panose="02010600030101010101" pitchFamily="2" charset="-122"/>
                <a:sym typeface="+mn-ea"/>
              </a:rPr>
              <a:t>》中第一部分有三处集中的景物描写，而且取景深度与广度不断扩展</a:t>
            </a:r>
            <a:r>
              <a:rPr lang="zh-CN" sz="2000" b="1">
                <a:latin typeface="宋体" panose="02010600030101010101" pitchFamily="2" charset="-122"/>
                <a:ea typeface="宋体" panose="02010600030101010101" pitchFamily="2" charset="-122"/>
                <a:cs typeface="宋体" panose="02010600030101010101" pitchFamily="2" charset="-122"/>
                <a:sym typeface="+mn-ea"/>
              </a:rPr>
              <a:t>，请简要概括这三处景物。</a:t>
            </a:r>
            <a:r>
              <a:rPr sz="2000" b="1">
                <a:latin typeface="宋体" panose="02010600030101010101" pitchFamily="2" charset="-122"/>
                <a:ea typeface="宋体" panose="02010600030101010101" pitchFamily="2" charset="-122"/>
                <a:cs typeface="宋体" panose="02010600030101010101" pitchFamily="2" charset="-122"/>
                <a:sym typeface="+mn-ea"/>
              </a:rPr>
              <a:t>这三处景物描写对于作者获得生命启迪分别有什么作用?文中第二部分是对母亲的怀念，请概括母亲的形象，并说说作者追思中怀有痛悔的原因。</a:t>
            </a:r>
          </a:p>
        </p:txBody>
      </p:sp>
      <p:sp>
        <p:nvSpPr>
          <p:cNvPr id="2" name="TextBox 5"/>
          <p:cNvSpPr/>
          <p:nvPr/>
        </p:nvSpPr>
        <p:spPr>
          <a:xfrm>
            <a:off x="179705" y="2596515"/>
            <a:ext cx="8776335" cy="3322955"/>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50000"/>
              </a:lnSpc>
              <a:spcBef>
                <a:spcPct val="0"/>
              </a:spcBef>
              <a:buNone/>
            </a:pPr>
            <a:r>
              <a:rPr lang="en-US" altLang="zh-CN" sz="2000">
                <a:latin typeface="宋体" panose="02010600030101010101" pitchFamily="2" charset="-122"/>
                <a:ea typeface="宋体" panose="02010600030101010101" pitchFamily="2" charset="-122"/>
              </a:rPr>
              <a:t>   </a:t>
            </a:r>
            <a:r>
              <a:rPr lang="zh-CN" sz="2000" b="1">
                <a:latin typeface="宋体" panose="02010600030101010101" pitchFamily="2" charset="-122"/>
                <a:ea typeface="宋体" panose="02010600030101010101" pitchFamily="2" charset="-122"/>
                <a:cs typeface="宋体" panose="02010600030101010101" pitchFamily="2" charset="-122"/>
                <a:sym typeface="+mn-ea"/>
              </a:rPr>
              <a:t>第三处景物描写的</a:t>
            </a:r>
            <a:r>
              <a:rPr sz="2000" b="1">
                <a:latin typeface="宋体" panose="02010600030101010101" pitchFamily="2" charset="-122"/>
                <a:ea typeface="宋体" panose="02010600030101010101" pitchFamily="2" charset="-122"/>
                <a:cs typeface="宋体" panose="02010600030101010101" pitchFamily="2" charset="-122"/>
                <a:sym typeface="+mn-ea"/>
              </a:rPr>
              <a:t>作用</a:t>
            </a:r>
            <a:r>
              <a:rPr lang="zh-CN" sz="2000" b="1">
                <a:latin typeface="宋体" panose="02010600030101010101" pitchFamily="2" charset="-122"/>
                <a:ea typeface="宋体" panose="02010600030101010101" pitchFamily="2" charset="-122"/>
                <a:cs typeface="宋体" panose="02010600030101010101" pitchFamily="2" charset="-122"/>
                <a:sym typeface="+mn-ea"/>
              </a:rPr>
              <a:t>：</a:t>
            </a:r>
            <a:endParaRPr sz="2000" b="1">
              <a:latin typeface="宋体" panose="02010600030101010101" pitchFamily="2" charset="-122"/>
              <a:ea typeface="宋体" panose="02010600030101010101" pitchFamily="2" charset="-122"/>
              <a:cs typeface="宋体" panose="02010600030101010101" pitchFamily="2" charset="-122"/>
              <a:sym typeface="+mn-ea"/>
            </a:endParaRPr>
          </a:p>
          <a:p>
            <a:pPr marL="0" indent="0">
              <a:lnSpc>
                <a:spcPct val="150000"/>
              </a:lnSpc>
              <a:spcBef>
                <a:spcPct val="0"/>
              </a:spcBef>
              <a:buNone/>
            </a:pPr>
            <a:r>
              <a:rPr sz="2000" b="1">
                <a:latin typeface="宋体" panose="02010600030101010101" pitchFamily="2" charset="-122"/>
                <a:ea typeface="宋体" panose="02010600030101010101" pitchFamily="2" charset="-122"/>
                <a:cs typeface="宋体" panose="02010600030101010101" pitchFamily="2" charset="-122"/>
                <a:sym typeface="+mn-ea"/>
              </a:rPr>
              <a:t> </a:t>
            </a:r>
            <a:r>
              <a:rPr lang="en-US" sz="2000" b="1">
                <a:latin typeface="宋体" panose="02010600030101010101" pitchFamily="2" charset="-122"/>
                <a:ea typeface="宋体" panose="02010600030101010101" pitchFamily="2" charset="-122"/>
                <a:cs typeface="宋体" panose="02010600030101010101" pitchFamily="2" charset="-122"/>
                <a:sym typeface="+mn-ea"/>
              </a:rPr>
              <a:t>   </a:t>
            </a:r>
            <a:r>
              <a:rPr sz="2000">
                <a:latin typeface="宋体" panose="02010600030101010101" pitchFamily="2" charset="-122"/>
                <a:ea typeface="宋体" panose="02010600030101010101" pitchFamily="2" charset="-122"/>
                <a:cs typeface="宋体" panose="02010600030101010101" pitchFamily="2" charset="-122"/>
                <a:sym typeface="+mn-ea"/>
              </a:rPr>
              <a:t>石门中的落日，寂静却安详;高歌的雨燕，苍凉却张扬着生命的多姿多彩;雪地上孩子的脚印，似乎讲述着青春的童话。</a:t>
            </a:r>
            <a:r>
              <a:rPr lang="zh-CN" sz="2000">
                <a:latin typeface="宋体" panose="02010600030101010101" pitchFamily="2" charset="-122"/>
                <a:ea typeface="宋体" panose="02010600030101010101" pitchFamily="2" charset="-122"/>
                <a:cs typeface="宋体" panose="02010600030101010101" pitchFamily="2" charset="-122"/>
                <a:sym typeface="+mn-ea"/>
              </a:rPr>
              <a:t>这些景物，是作者看透生死之后内心世界的外现。此时的作者已经从残废的绝望痛苦中挣扎出来，明白了活着的意义，甚至已经找到了适合自己的创作之路。所以，这些景物色彩热烈，格调雄浑，充满张力与活力。从中可见作者的精神面貌和内心世界一片清明。</a:t>
            </a: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to="" calcmode="lin" valueType="num">
                                      <p:cBhvr>
                                        <p:cTn id="7" dur="1" fill="hold"/>
                                        <p:tgtEl>
                                          <p:spTgt spid="2">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3"/>
          <p:cNvSpPr/>
          <p:nvPr/>
        </p:nvSpPr>
        <p:spPr>
          <a:xfrm>
            <a:off x="395605" y="0"/>
            <a:ext cx="8889365" cy="583565"/>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味道深处方自足</a:t>
            </a:r>
            <a:r>
              <a:rPr lang="zh-CN" altLang="en-US" b="1" u="sng">
                <a:solidFill>
                  <a:srgbClr val="FF0000"/>
                </a:solidFill>
                <a:latin typeface="+mj-ea"/>
                <a:ea typeface="+mj-ea"/>
              </a:rPr>
              <a:t>：</a:t>
            </a:r>
            <a:r>
              <a:rPr lang="zh-CN" altLang="en-US" sz="2400">
                <a:solidFill>
                  <a:schemeClr val="tx1"/>
                </a:solidFill>
                <a:latin typeface="+mj-ea"/>
                <a:ea typeface="+mj-ea"/>
              </a:rPr>
              <a:t>深刻体味三篇文章独特的深味</a:t>
            </a:r>
          </a:p>
        </p:txBody>
      </p:sp>
      <p:sp>
        <p:nvSpPr>
          <p:cNvPr id="20483" name="TextBox 5"/>
          <p:cNvSpPr/>
          <p:nvPr/>
        </p:nvSpPr>
        <p:spPr>
          <a:xfrm>
            <a:off x="261620" y="621030"/>
            <a:ext cx="8701405" cy="1938020"/>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50000"/>
              </a:lnSpc>
              <a:spcBef>
                <a:spcPct val="0"/>
              </a:spcBef>
              <a:buNone/>
            </a:pPr>
            <a:r>
              <a:rPr lang="en-US" sz="2000" b="1">
                <a:latin typeface="宋体" panose="02010600030101010101" pitchFamily="2" charset="-122"/>
                <a:ea typeface="宋体" panose="02010600030101010101" pitchFamily="2" charset="-122"/>
                <a:cs typeface="宋体" panose="02010600030101010101" pitchFamily="2" charset="-122"/>
                <a:sym typeface="+mn-ea"/>
              </a:rPr>
              <a:t>    </a:t>
            </a:r>
            <a:r>
              <a:rPr sz="2000" b="1">
                <a:latin typeface="宋体" panose="02010600030101010101" pitchFamily="2" charset="-122"/>
                <a:ea typeface="宋体" panose="02010600030101010101" pitchFamily="2" charset="-122"/>
                <a:cs typeface="宋体" panose="02010600030101010101" pitchFamily="2" charset="-122"/>
                <a:sym typeface="+mn-ea"/>
              </a:rPr>
              <a:t>《</a:t>
            </a:r>
            <a:r>
              <a:rPr lang="zh-CN" sz="2000" b="1">
                <a:latin typeface="宋体" panose="02010600030101010101" pitchFamily="2" charset="-122"/>
                <a:ea typeface="宋体" panose="02010600030101010101" pitchFamily="2" charset="-122"/>
                <a:cs typeface="宋体" panose="02010600030101010101" pitchFamily="2" charset="-122"/>
                <a:sym typeface="+mn-ea"/>
              </a:rPr>
              <a:t>我与地坛</a:t>
            </a:r>
            <a:r>
              <a:rPr sz="2000" b="1">
                <a:latin typeface="宋体" panose="02010600030101010101" pitchFamily="2" charset="-122"/>
                <a:ea typeface="宋体" panose="02010600030101010101" pitchFamily="2" charset="-122"/>
                <a:cs typeface="宋体" panose="02010600030101010101" pitchFamily="2" charset="-122"/>
                <a:sym typeface="+mn-ea"/>
              </a:rPr>
              <a:t>》中第一部分有三处集中的景物描写，而且取景深度与广度不断扩展</a:t>
            </a:r>
            <a:r>
              <a:rPr lang="zh-CN" sz="2000" b="1">
                <a:latin typeface="宋体" panose="02010600030101010101" pitchFamily="2" charset="-122"/>
                <a:ea typeface="宋体" panose="02010600030101010101" pitchFamily="2" charset="-122"/>
                <a:cs typeface="宋体" panose="02010600030101010101" pitchFamily="2" charset="-122"/>
                <a:sym typeface="+mn-ea"/>
              </a:rPr>
              <a:t>，请简要概括这三处景物。</a:t>
            </a:r>
            <a:r>
              <a:rPr sz="2000" b="1">
                <a:latin typeface="宋体" panose="02010600030101010101" pitchFamily="2" charset="-122"/>
                <a:ea typeface="宋体" panose="02010600030101010101" pitchFamily="2" charset="-122"/>
                <a:cs typeface="宋体" panose="02010600030101010101" pitchFamily="2" charset="-122"/>
                <a:sym typeface="+mn-ea"/>
              </a:rPr>
              <a:t>这三处景物描写对于作者获得生命启迪分别有什么作用?文中第二部分是对母亲的怀念，请概括母亲的形象，并说说作者追思中怀有痛悔的原因。</a:t>
            </a:r>
          </a:p>
        </p:txBody>
      </p:sp>
      <p:sp>
        <p:nvSpPr>
          <p:cNvPr id="2" name="TextBox 5"/>
          <p:cNvSpPr/>
          <p:nvPr/>
        </p:nvSpPr>
        <p:spPr>
          <a:xfrm>
            <a:off x="179705" y="2596515"/>
            <a:ext cx="8776335" cy="3784600"/>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50000"/>
              </a:lnSpc>
              <a:spcBef>
                <a:spcPct val="0"/>
              </a:spcBef>
              <a:buNone/>
            </a:pPr>
            <a:r>
              <a:rPr lang="en-US" altLang="zh-CN" sz="2000">
                <a:latin typeface="宋体" panose="02010600030101010101" pitchFamily="2" charset="-122"/>
                <a:ea typeface="宋体" panose="02010600030101010101" pitchFamily="2" charset="-122"/>
              </a:rPr>
              <a:t>   </a:t>
            </a:r>
            <a:r>
              <a:rPr lang="zh-CN" sz="2000" b="1">
                <a:latin typeface="宋体" panose="02010600030101010101" pitchFamily="2" charset="-122"/>
                <a:ea typeface="宋体" panose="02010600030101010101" pitchFamily="2" charset="-122"/>
                <a:cs typeface="宋体" panose="02010600030101010101" pitchFamily="2" charset="-122"/>
                <a:sym typeface="+mn-ea"/>
              </a:rPr>
              <a:t>概括作者母亲的形象：</a:t>
            </a:r>
            <a:r>
              <a:rPr sz="2000" b="1">
                <a:latin typeface="宋体" panose="02010600030101010101" pitchFamily="2" charset="-122"/>
                <a:ea typeface="宋体" panose="02010600030101010101" pitchFamily="2" charset="-122"/>
                <a:cs typeface="宋体" panose="02010600030101010101" pitchFamily="2" charset="-122"/>
                <a:sym typeface="+mn-ea"/>
              </a:rPr>
              <a:t> </a:t>
            </a:r>
            <a:r>
              <a:rPr lang="en-US" sz="2000" b="1">
                <a:latin typeface="宋体" panose="02010600030101010101" pitchFamily="2" charset="-122"/>
                <a:ea typeface="宋体" panose="02010600030101010101" pitchFamily="2" charset="-122"/>
                <a:cs typeface="宋体" panose="02010600030101010101" pitchFamily="2" charset="-122"/>
                <a:sym typeface="+mn-ea"/>
              </a:rPr>
              <a:t>   </a:t>
            </a:r>
          </a:p>
          <a:p>
            <a:pPr marL="0" indent="0">
              <a:lnSpc>
                <a:spcPct val="150000"/>
              </a:lnSpc>
              <a:spcBef>
                <a:spcPct val="0"/>
              </a:spcBef>
              <a:buNone/>
            </a:pPr>
            <a:r>
              <a:rPr lang="en-US" sz="20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）简单而沉默的外表下掩藏着一颗挚爱、焦灼而炽热的心。</a:t>
            </a:r>
          </a:p>
          <a:p>
            <a:pPr marL="0" indent="0">
              <a:lnSpc>
                <a:spcPct val="150000"/>
              </a:lnSpc>
              <a:spcBef>
                <a:spcPct val="0"/>
              </a:spcBef>
              <a:buNone/>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）专注而深情，思念而焦虑。</a:t>
            </a:r>
          </a:p>
          <a:p>
            <a:pPr marL="0" indent="0">
              <a:lnSpc>
                <a:spcPct val="150000"/>
              </a:lnSpc>
              <a:spcBef>
                <a:spcPct val="0"/>
              </a:spcBef>
              <a:buNone/>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）坚强而智慧</a:t>
            </a:r>
          </a:p>
          <a:p>
            <a:pPr marL="0" indent="0">
              <a:lnSpc>
                <a:spcPct val="150000"/>
              </a:lnSpc>
              <a:spcBef>
                <a:spcPct val="0"/>
              </a:spcBef>
              <a:buNone/>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4</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）伟大和崇高，闪烁出动人的光辉。</a:t>
            </a:r>
          </a:p>
          <a:p>
            <a:pPr marL="0" indent="0">
              <a:lnSpc>
                <a:spcPct val="150000"/>
              </a:lnSpc>
              <a:spcBef>
                <a:spcPct val="0"/>
              </a:spcBef>
              <a:buNone/>
            </a:pPr>
            <a:r>
              <a:rPr lang="en-US" altLang="zh-CN" sz="20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b="1">
                <a:latin typeface="宋体" panose="02010600030101010101" pitchFamily="2" charset="-122"/>
                <a:ea typeface="宋体" panose="02010600030101010101" pitchFamily="2" charset="-122"/>
                <a:cs typeface="宋体" panose="02010600030101010101" pitchFamily="2" charset="-122"/>
                <a:sym typeface="+mn-ea"/>
              </a:rPr>
              <a:t>史铁生的</a:t>
            </a:r>
            <a:r>
              <a:rPr sz="2000">
                <a:latin typeface="宋体" panose="02010600030101010101" pitchFamily="2" charset="-122"/>
                <a:ea typeface="宋体" panose="02010600030101010101" pitchFamily="2" charset="-122"/>
                <a:cs typeface="宋体" panose="02010600030101010101" pitchFamily="2" charset="-122"/>
                <a:sym typeface="+mn-ea"/>
              </a:rPr>
              <a:t>母亲，以她的苦难和智慧，以她的刚强和至爱，为史铁生，也为我们谱写了一曲悲壮而辉煌的生命之歌!</a:t>
            </a:r>
          </a:p>
          <a:p>
            <a:pPr marL="0" indent="0">
              <a:lnSpc>
                <a:spcPct val="150000"/>
              </a:lnSpc>
              <a:spcBef>
                <a:spcPct val="0"/>
              </a:spcBef>
              <a:buNone/>
            </a:pP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to="" calcmode="lin" valueType="num">
                                      <p:cBhvr>
                                        <p:cTn id="7" dur="1" fill="hold"/>
                                        <p:tgtEl>
                                          <p:spTgt spid="2">
                                            <p:txEl>
                                              <p:pRg st="1" end="1"/>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 to="" calcmode="lin" valueType="num">
                                      <p:cBhvr>
                                        <p:cTn id="12" dur="1" fill="hold"/>
                                        <p:tgtEl>
                                          <p:spTgt spid="2">
                                            <p:txEl>
                                              <p:pRg st="2" end="2"/>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 to="" calcmode="lin" valueType="num">
                                      <p:cBhvr>
                                        <p:cTn id="17" dur="1" fill="hold"/>
                                        <p:tgtEl>
                                          <p:spTgt spid="2">
                                            <p:txEl>
                                              <p:pRg st="3" end="3"/>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 to="" calcmode="lin" valueType="num">
                                      <p:cBhvr>
                                        <p:cTn id="22" dur="1" fill="hold"/>
                                        <p:tgtEl>
                                          <p:spTgt spid="2">
                                            <p:txEl>
                                              <p:pRg st="4" end="4"/>
                                            </p:txEl>
                                          </p:spTgt>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 to="" calcmode="lin" valueType="num">
                                      <p:cBhvr>
                                        <p:cTn id="27" dur="1" fill="hold"/>
                                        <p:tgtEl>
                                          <p:spTgt spid="2">
                                            <p:txEl>
                                              <p:pRg st="5" end="5"/>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3"/>
          <p:cNvSpPr/>
          <p:nvPr/>
        </p:nvSpPr>
        <p:spPr>
          <a:xfrm>
            <a:off x="395605" y="0"/>
            <a:ext cx="8889365" cy="583565"/>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味道深处方自足</a:t>
            </a:r>
            <a:r>
              <a:rPr lang="zh-CN" altLang="en-US" b="1" u="sng">
                <a:solidFill>
                  <a:srgbClr val="FF0000"/>
                </a:solidFill>
                <a:latin typeface="+mj-ea"/>
                <a:ea typeface="+mj-ea"/>
              </a:rPr>
              <a:t>：</a:t>
            </a:r>
            <a:r>
              <a:rPr lang="zh-CN" altLang="en-US" sz="2400">
                <a:solidFill>
                  <a:schemeClr val="tx1"/>
                </a:solidFill>
                <a:latin typeface="+mj-ea"/>
                <a:ea typeface="+mj-ea"/>
              </a:rPr>
              <a:t>深刻体味三篇文章独特的深味</a:t>
            </a:r>
          </a:p>
        </p:txBody>
      </p:sp>
      <p:sp>
        <p:nvSpPr>
          <p:cNvPr id="20483" name="TextBox 5"/>
          <p:cNvSpPr/>
          <p:nvPr/>
        </p:nvSpPr>
        <p:spPr>
          <a:xfrm>
            <a:off x="261620" y="621030"/>
            <a:ext cx="8701405" cy="1938020"/>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50000"/>
              </a:lnSpc>
              <a:spcBef>
                <a:spcPct val="0"/>
              </a:spcBef>
              <a:buNone/>
            </a:pPr>
            <a:r>
              <a:rPr lang="en-US" sz="2000" b="1">
                <a:latin typeface="宋体" panose="02010600030101010101" pitchFamily="2" charset="-122"/>
                <a:ea typeface="宋体" panose="02010600030101010101" pitchFamily="2" charset="-122"/>
                <a:cs typeface="宋体" panose="02010600030101010101" pitchFamily="2" charset="-122"/>
                <a:sym typeface="+mn-ea"/>
              </a:rPr>
              <a:t>    </a:t>
            </a:r>
            <a:r>
              <a:rPr sz="2000" b="1">
                <a:latin typeface="宋体" panose="02010600030101010101" pitchFamily="2" charset="-122"/>
                <a:ea typeface="宋体" panose="02010600030101010101" pitchFamily="2" charset="-122"/>
                <a:cs typeface="宋体" panose="02010600030101010101" pitchFamily="2" charset="-122"/>
                <a:sym typeface="+mn-ea"/>
              </a:rPr>
              <a:t>《</a:t>
            </a:r>
            <a:r>
              <a:rPr lang="zh-CN" sz="2000" b="1">
                <a:latin typeface="宋体" panose="02010600030101010101" pitchFamily="2" charset="-122"/>
                <a:ea typeface="宋体" panose="02010600030101010101" pitchFamily="2" charset="-122"/>
                <a:cs typeface="宋体" panose="02010600030101010101" pitchFamily="2" charset="-122"/>
                <a:sym typeface="+mn-ea"/>
              </a:rPr>
              <a:t>我与地坛</a:t>
            </a:r>
            <a:r>
              <a:rPr sz="2000" b="1">
                <a:latin typeface="宋体" panose="02010600030101010101" pitchFamily="2" charset="-122"/>
                <a:ea typeface="宋体" panose="02010600030101010101" pitchFamily="2" charset="-122"/>
                <a:cs typeface="宋体" panose="02010600030101010101" pitchFamily="2" charset="-122"/>
                <a:sym typeface="+mn-ea"/>
              </a:rPr>
              <a:t>》中第一部分有三处集中的景物描写，而且取景深度与广度不断扩展</a:t>
            </a:r>
            <a:r>
              <a:rPr lang="zh-CN" sz="2000" b="1">
                <a:latin typeface="宋体" panose="02010600030101010101" pitchFamily="2" charset="-122"/>
                <a:ea typeface="宋体" panose="02010600030101010101" pitchFamily="2" charset="-122"/>
                <a:cs typeface="宋体" panose="02010600030101010101" pitchFamily="2" charset="-122"/>
                <a:sym typeface="+mn-ea"/>
              </a:rPr>
              <a:t>，请简要概括这三处景物。</a:t>
            </a:r>
            <a:r>
              <a:rPr sz="2000" b="1">
                <a:latin typeface="宋体" panose="02010600030101010101" pitchFamily="2" charset="-122"/>
                <a:ea typeface="宋体" panose="02010600030101010101" pitchFamily="2" charset="-122"/>
                <a:cs typeface="宋体" panose="02010600030101010101" pitchFamily="2" charset="-122"/>
                <a:sym typeface="+mn-ea"/>
              </a:rPr>
              <a:t>这三处景物描写对于作者获得生命启迪分别有什么作用?文中第二部分是对母亲的怀念，请概括母亲的形象，并说说作者追思中怀有痛悔的原因。</a:t>
            </a:r>
          </a:p>
        </p:txBody>
      </p:sp>
      <p:sp>
        <p:nvSpPr>
          <p:cNvPr id="2" name="TextBox 5"/>
          <p:cNvSpPr/>
          <p:nvPr/>
        </p:nvSpPr>
        <p:spPr>
          <a:xfrm>
            <a:off x="179705" y="2596515"/>
            <a:ext cx="8776335" cy="3322955"/>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50000"/>
              </a:lnSpc>
              <a:spcBef>
                <a:spcPct val="0"/>
              </a:spcBef>
              <a:buNone/>
            </a:pPr>
            <a:r>
              <a:rPr lang="en-US" altLang="zh-CN" sz="2000">
                <a:latin typeface="宋体" panose="02010600030101010101" pitchFamily="2" charset="-122"/>
                <a:ea typeface="宋体" panose="02010600030101010101" pitchFamily="2" charset="-122"/>
              </a:rPr>
              <a:t>   </a:t>
            </a:r>
            <a:r>
              <a:rPr lang="zh-CN" altLang="en-US" sz="2000" b="1">
                <a:latin typeface="宋体" panose="02010600030101010101" pitchFamily="2" charset="-122"/>
                <a:ea typeface="宋体" panose="02010600030101010101" pitchFamily="2" charset="-122"/>
              </a:rPr>
              <a:t>作者在对</a:t>
            </a:r>
            <a:r>
              <a:rPr lang="zh-CN" sz="2000" b="1">
                <a:latin typeface="宋体" panose="02010600030101010101" pitchFamily="2" charset="-122"/>
                <a:ea typeface="宋体" panose="02010600030101010101" pitchFamily="2" charset="-122"/>
                <a:cs typeface="宋体" panose="02010600030101010101" pitchFamily="2" charset="-122"/>
                <a:sym typeface="+mn-ea"/>
              </a:rPr>
              <a:t>母亲</a:t>
            </a:r>
            <a:r>
              <a:rPr sz="2000" b="1">
                <a:latin typeface="宋体" panose="02010600030101010101" pitchFamily="2" charset="-122"/>
                <a:ea typeface="宋体" panose="02010600030101010101" pitchFamily="2" charset="-122"/>
                <a:cs typeface="宋体" panose="02010600030101010101" pitchFamily="2" charset="-122"/>
                <a:sym typeface="+mn-ea"/>
              </a:rPr>
              <a:t>作者追思中怀有痛悔的原因</a:t>
            </a:r>
            <a:r>
              <a:rPr lang="zh-CN" sz="2000" b="1">
                <a:latin typeface="宋体" panose="02010600030101010101" pitchFamily="2" charset="-122"/>
                <a:ea typeface="宋体" panose="02010600030101010101" pitchFamily="2" charset="-122"/>
                <a:cs typeface="宋体" panose="02010600030101010101" pitchFamily="2" charset="-122"/>
                <a:sym typeface="+mn-ea"/>
              </a:rPr>
              <a:t>：</a:t>
            </a:r>
            <a:r>
              <a:rPr sz="2000" b="1">
                <a:latin typeface="宋体" panose="02010600030101010101" pitchFamily="2" charset="-122"/>
                <a:ea typeface="宋体" panose="02010600030101010101" pitchFamily="2" charset="-122"/>
                <a:cs typeface="宋体" panose="02010600030101010101" pitchFamily="2" charset="-122"/>
                <a:sym typeface="+mn-ea"/>
              </a:rPr>
              <a:t> </a:t>
            </a:r>
            <a:r>
              <a:rPr lang="en-US" sz="2000" b="1">
                <a:latin typeface="宋体" panose="02010600030101010101" pitchFamily="2" charset="-122"/>
                <a:ea typeface="宋体" panose="02010600030101010101" pitchFamily="2" charset="-122"/>
                <a:cs typeface="宋体" panose="02010600030101010101" pitchFamily="2" charset="-122"/>
                <a:sym typeface="+mn-ea"/>
              </a:rPr>
              <a:t>   </a:t>
            </a:r>
          </a:p>
          <a:p>
            <a:pPr marL="0" indent="0">
              <a:lnSpc>
                <a:spcPct val="100000"/>
              </a:lnSpc>
              <a:spcBef>
                <a:spcPct val="0"/>
              </a:spcBef>
              <a:buNone/>
            </a:pPr>
            <a:r>
              <a:rPr lang="en-US" sz="2000">
                <a:latin typeface="宋体" panose="02010600030101010101" pitchFamily="2" charset="-122"/>
                <a:ea typeface="宋体" panose="02010600030101010101" pitchFamily="2" charset="-122"/>
                <a:cs typeface="宋体" panose="02010600030101010101" pitchFamily="2" charset="-122"/>
                <a:sym typeface="+mn-ea"/>
              </a:rPr>
              <a:t>     </a:t>
            </a:r>
            <a:r>
              <a:rPr sz="2000">
                <a:latin typeface="宋体" panose="02010600030101010101" pitchFamily="2" charset="-122"/>
                <a:ea typeface="宋体" panose="02010600030101010101" pitchFamily="2" charset="-122"/>
                <a:cs typeface="宋体" panose="02010600030101010101" pitchFamily="2" charset="-122"/>
                <a:sym typeface="+mn-ea"/>
              </a:rPr>
              <a:t>史铁生因为双腿瘫痪之后，脾气变得暴露无常。在和母亲的相处中，在他看来，面对自己瘫痪的痛苦，母亲根本不理解，却总想着要去北海看花；史铁生知道母亲在自己心情不好的时候总是会躲出去，总是用这种缺位的方式“逃避”；在史铁生的丧气中，她也只会说“要好好活”对他来说不过是一句空话</a:t>
            </a:r>
            <a:r>
              <a:rPr lang="zh-CN" sz="2000">
                <a:latin typeface="宋体" panose="02010600030101010101" pitchFamily="2" charset="-122"/>
                <a:ea typeface="宋体" panose="02010600030101010101" pitchFamily="2" charset="-122"/>
                <a:cs typeface="宋体" panose="02010600030101010101" pitchFamily="2" charset="-122"/>
                <a:sym typeface="+mn-ea"/>
              </a:rPr>
              <a:t>，</a:t>
            </a:r>
            <a:r>
              <a:rPr sz="2000">
                <a:latin typeface="宋体" panose="02010600030101010101" pitchFamily="2" charset="-122"/>
                <a:ea typeface="宋体" panose="02010600030101010101" pitchFamily="2" charset="-122"/>
                <a:cs typeface="宋体" panose="02010600030101010101" pitchFamily="2" charset="-122"/>
                <a:sym typeface="+mn-ea"/>
              </a:rPr>
              <a:t>她不知道也不明白他的痛苦。</a:t>
            </a:r>
          </a:p>
          <a:p>
            <a:pPr marL="0" indent="0">
              <a:lnSpc>
                <a:spcPct val="100000"/>
              </a:lnSpc>
              <a:spcBef>
                <a:spcPct val="0"/>
              </a:spcBef>
              <a:buNone/>
            </a:pPr>
            <a:r>
              <a:rPr lang="en-US" sz="2000">
                <a:latin typeface="宋体" panose="02010600030101010101" pitchFamily="2" charset="-122"/>
                <a:ea typeface="宋体" panose="02010600030101010101" pitchFamily="2" charset="-122"/>
                <a:cs typeface="宋体" panose="02010600030101010101" pitchFamily="2" charset="-122"/>
                <a:sym typeface="+mn-ea"/>
              </a:rPr>
              <a:t>   可是，作者对母亲的早逝心里充满了悲伤和愧疚，通过回忆一些过去自己忽略的生活细节，慢慢理解了母亲，感受到了深沉无私无处不在的母爱，可惜，一切都无法挽回，感到自己的母亲是一位多么伟大而又善解人意的母亲！</a:t>
            </a: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to="" calcmode="lin" valueType="num">
                                      <p:cBhvr>
                                        <p:cTn id="7" dur="1" fill="hold"/>
                                        <p:tgtEl>
                                          <p:spTgt spid="2">
                                            <p:txEl>
                                              <p:pRg st="1" end="1"/>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 to="" calcmode="lin" valueType="num">
                                      <p:cBhvr>
                                        <p:cTn id="12" dur="1" fill="hold"/>
                                        <p:tgtEl>
                                          <p:spTgt spid="2">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3"/>
          <p:cNvSpPr/>
          <p:nvPr/>
        </p:nvSpPr>
        <p:spPr>
          <a:xfrm>
            <a:off x="395605" y="0"/>
            <a:ext cx="8889365" cy="583565"/>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赏析三篇文章的语言风格</a:t>
            </a:r>
            <a:r>
              <a:rPr lang="zh-CN" altLang="en-US" b="1" u="sng">
                <a:solidFill>
                  <a:srgbClr val="FF0000"/>
                </a:solidFill>
                <a:latin typeface="+mj-ea"/>
                <a:ea typeface="+mj-ea"/>
              </a:rPr>
              <a:t>：</a:t>
            </a:r>
            <a:r>
              <a:rPr lang="zh-CN" altLang="en-US" sz="2400">
                <a:solidFill>
                  <a:schemeClr val="tx1"/>
                </a:solidFill>
                <a:latin typeface="+mj-ea"/>
                <a:ea typeface="+mj-ea"/>
              </a:rPr>
              <a:t>含英咀华，品赏语言</a:t>
            </a:r>
          </a:p>
        </p:txBody>
      </p:sp>
      <p:sp>
        <p:nvSpPr>
          <p:cNvPr id="20483" name="TextBox 5"/>
          <p:cNvSpPr/>
          <p:nvPr/>
        </p:nvSpPr>
        <p:spPr>
          <a:xfrm>
            <a:off x="261620" y="621030"/>
            <a:ext cx="8701405" cy="1938020"/>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00000"/>
              </a:lnSpc>
              <a:spcBef>
                <a:spcPct val="0"/>
              </a:spcBef>
              <a:buNone/>
            </a:pPr>
            <a:r>
              <a:rPr lang="zh-CN" altLang="en-US" sz="2000" b="1">
                <a:latin typeface="宋体" panose="02010600030101010101" pitchFamily="2" charset="-122"/>
                <a:ea typeface="宋体" panose="02010600030101010101" pitchFamily="2" charset="-122"/>
                <a:cs typeface="宋体" panose="02010600030101010101" pitchFamily="2" charset="-122"/>
                <a:sym typeface="+mn-ea"/>
              </a:rPr>
              <a:t>《故都的秋》语言风格：</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本文在语言上特别见功力。文中有许多整齐的语句，排比句也很多，具有工整、雅致之</a:t>
            </a:r>
            <a:r>
              <a:rPr lang="en-US" sz="2000">
                <a:latin typeface="宋体" panose="02010600030101010101" pitchFamily="2" charset="-122"/>
                <a:ea typeface="宋体" panose="02010600030101010101" pitchFamily="2" charset="-122"/>
                <a:cs typeface="宋体" panose="02010600030101010101" pitchFamily="2" charset="-122"/>
                <a:sym typeface="+mn-ea"/>
              </a:rPr>
              <a:t>美，抒情味很浓厚，朗读起来又具有音韵之美</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a:t>
            </a:r>
            <a:r>
              <a:rPr lang="en-US" sz="2000">
                <a:latin typeface="宋体" panose="02010600030101010101" pitchFamily="2" charset="-122"/>
                <a:ea typeface="宋体" panose="02010600030101010101" pitchFamily="2" charset="-122"/>
                <a:cs typeface="宋体" panose="02010600030101010101" pitchFamily="2" charset="-122"/>
                <a:sym typeface="+mn-ea"/>
              </a:rPr>
              <a:t>显示出作者很强的语言驾驭能力。</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比如</a:t>
            </a:r>
            <a:r>
              <a:rPr lang="en-US" sz="2000">
                <a:latin typeface="宋体" panose="02010600030101010101" pitchFamily="2" charset="-122"/>
                <a:ea typeface="宋体" panose="02010600030101010101" pitchFamily="2" charset="-122"/>
                <a:cs typeface="宋体" panose="02010600030101010101" pitchFamily="2" charset="-122"/>
                <a:sym typeface="+mn-ea"/>
              </a:rPr>
              <a:t>“却特别地来得清，来得静，来得悲凉”</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这句，</a:t>
            </a:r>
            <a:r>
              <a:rPr lang="en-US" sz="2000">
                <a:latin typeface="宋体" panose="02010600030101010101" pitchFamily="2" charset="-122"/>
                <a:ea typeface="宋体" panose="02010600030101010101" pitchFamily="2" charset="-122"/>
                <a:cs typeface="宋体" panose="02010600030101010101" pitchFamily="2" charset="-122"/>
                <a:sym typeface="+mn-ea"/>
              </a:rPr>
              <a:t>三个短语精要地概括了全文的意旨，既有顺畅的气势，又有抑扬顿挫的声韵之美。先用两个单音节词，又以一个双音节词结尾，语势舒缓，为文章整体抒情氛围奠定基础。 </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TextBox 5"/>
          <p:cNvSpPr/>
          <p:nvPr/>
        </p:nvSpPr>
        <p:spPr>
          <a:xfrm>
            <a:off x="251460" y="2708910"/>
            <a:ext cx="8701405" cy="1322070"/>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00000"/>
              </a:lnSpc>
              <a:spcBef>
                <a:spcPct val="0"/>
              </a:spcBef>
              <a:buNone/>
            </a:pPr>
            <a:r>
              <a:rPr lang="zh-CN" altLang="en-US" sz="2000" b="1">
                <a:latin typeface="宋体" panose="02010600030101010101" pitchFamily="2" charset="-122"/>
                <a:ea typeface="宋体" panose="02010600030101010101" pitchFamily="2" charset="-122"/>
                <a:cs typeface="宋体" panose="02010600030101010101" pitchFamily="2" charset="-122"/>
                <a:sym typeface="+mn-ea"/>
              </a:rPr>
              <a:t>《荷塘月色》语言风格：</a:t>
            </a:r>
            <a:r>
              <a:rPr sz="2000">
                <a:latin typeface="宋体" panose="02010600030101010101" pitchFamily="2" charset="-122"/>
                <a:ea typeface="宋体" panose="02010600030101010101" pitchFamily="2" charset="-122"/>
                <a:cs typeface="宋体" panose="02010600030101010101" pitchFamily="2" charset="-122"/>
                <a:sym typeface="+mn-ea"/>
              </a:rPr>
              <a:t>本文的语言清新典雅，生动传神，充满了诗情画意。首先是善用比喻，比喻新奇贴切，激发着读者的联想和想象。其次是词语的准确生动，尤其善用动词。再次，善用叠字。这些叠字不但传神地描摹出眼前之景，同时有一种音韵美。最后，本文还运用了通感的艺术手法。</a:t>
            </a:r>
          </a:p>
        </p:txBody>
      </p:sp>
      <p:sp>
        <p:nvSpPr>
          <p:cNvPr id="4" name="TextBox 5"/>
          <p:cNvSpPr/>
          <p:nvPr/>
        </p:nvSpPr>
        <p:spPr>
          <a:xfrm>
            <a:off x="251460" y="4149090"/>
            <a:ext cx="8701405" cy="2553335"/>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00000"/>
              </a:lnSpc>
              <a:spcBef>
                <a:spcPct val="0"/>
              </a:spcBef>
              <a:buNone/>
            </a:pPr>
            <a:r>
              <a:rPr lang="zh-CN" altLang="en-US" sz="2000" b="1">
                <a:latin typeface="宋体" panose="02010600030101010101" pitchFamily="2" charset="-122"/>
                <a:ea typeface="宋体" panose="02010600030101010101" pitchFamily="2" charset="-122"/>
                <a:cs typeface="宋体" panose="02010600030101010101" pitchFamily="2" charset="-122"/>
                <a:sym typeface="+mn-ea"/>
              </a:rPr>
              <a:t>《我与地坛》语言风格：</a:t>
            </a:r>
            <a:r>
              <a:rPr sz="2000">
                <a:latin typeface="宋体" panose="02010600030101010101" pitchFamily="2" charset="-122"/>
                <a:ea typeface="宋体" panose="02010600030101010101" pitchFamily="2" charset="-122"/>
                <a:cs typeface="宋体" panose="02010600030101010101" pitchFamily="2" charset="-122"/>
                <a:sym typeface="+mn-ea"/>
              </a:rPr>
              <a:t>文章语言凝练生动，充满诗意。如:“譬如祭坛石门中的落日，寂静的光辉平铺的一刻，地上的每一个坎坷都被映照得灿烂;譬如在园中最为落寞的时间，一群雨燕便出来高歌，把天地都叫喊得苍凉</a:t>
            </a:r>
            <a:r>
              <a:rPr lang="en-US" sz="2000">
                <a:latin typeface="宋体" panose="02010600030101010101" pitchFamily="2" charset="-122"/>
                <a:ea typeface="宋体" panose="02010600030101010101" pitchFamily="2" charset="-122"/>
                <a:cs typeface="宋体" panose="02010600030101010101" pitchFamily="2" charset="-122"/>
                <a:sym typeface="+mn-ea"/>
              </a:rPr>
              <a:t>……</a:t>
            </a:r>
            <a:r>
              <a:rPr sz="2000">
                <a:latin typeface="宋体" panose="02010600030101010101" pitchFamily="2" charset="-122"/>
                <a:ea typeface="宋体" panose="02010600030101010101" pitchFamily="2" charset="-122"/>
                <a:cs typeface="宋体" panose="02010600030101010101" pitchFamily="2" charset="-122"/>
                <a:sym typeface="+mn-ea"/>
              </a:rPr>
              <a:t>譬如暴雨骤临园中，激起一阵阵灼烈而清纯的草木和泥土的气味，让人想起无数个夏天的事件;譬如秋风忽至，再有一场早霜，落叶或飘摇歌舞或坦然安卧，满园中播散着熨帖而微苦的味道。”这一大段排比，生动传神地描绘出天坛四季的不同景致，古老又充满生机，细腻又别致，展现出自然景物的永恒，体现出作者对生命的思考，	也显示了作者高超的语言表现力</a:t>
            </a: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 to="" calcmode="lin" valueType="num">
                                      <p:cBhvr>
                                        <p:cTn id="7" dur="1" fill="hold"/>
                                        <p:tgtEl>
                                          <p:spTgt spid="20483">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to="" calcmode="lin" valueType="num">
                                      <p:cBhvr>
                                        <p:cTn id="17" dur="1" fill="hold"/>
                                        <p:tgtEl>
                                          <p:spTgt spid="4">
                                            <p:txEl>
                                              <p:pRg st="0" end="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3"/>
          <p:cNvSpPr/>
          <p:nvPr/>
        </p:nvSpPr>
        <p:spPr>
          <a:xfrm>
            <a:off x="395605" y="0"/>
            <a:ext cx="8889365" cy="583565"/>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课下作业</a:t>
            </a:r>
            <a:r>
              <a:rPr lang="zh-CN" altLang="en-US" b="1" u="sng">
                <a:solidFill>
                  <a:srgbClr val="FF0000"/>
                </a:solidFill>
                <a:latin typeface="+mj-ea"/>
                <a:ea typeface="+mj-ea"/>
              </a:rPr>
              <a:t>：</a:t>
            </a:r>
            <a:r>
              <a:rPr lang="zh-CN" altLang="en-US" sz="2400">
                <a:solidFill>
                  <a:schemeClr val="tx1"/>
                </a:solidFill>
                <a:latin typeface="+mj-ea"/>
                <a:ea typeface="+mj-ea"/>
              </a:rPr>
              <a:t>学以致用，写作提升</a:t>
            </a:r>
          </a:p>
        </p:txBody>
      </p:sp>
      <p:sp>
        <p:nvSpPr>
          <p:cNvPr id="20483" name="TextBox 5"/>
          <p:cNvSpPr/>
          <p:nvPr/>
        </p:nvSpPr>
        <p:spPr>
          <a:xfrm>
            <a:off x="221615" y="1124585"/>
            <a:ext cx="8701405" cy="1076325"/>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00000"/>
              </a:lnSpc>
              <a:spcBef>
                <a:spcPct val="0"/>
              </a:spcBef>
              <a:buNone/>
            </a:pPr>
            <a:r>
              <a:rPr lang="en-US" b="1">
                <a:latin typeface="宋体" panose="02010600030101010101" pitchFamily="2" charset="-122"/>
                <a:ea typeface="宋体" panose="02010600030101010101" pitchFamily="2" charset="-122"/>
                <a:cs typeface="宋体" panose="02010600030101010101" pitchFamily="2" charset="-122"/>
                <a:sym typeface="+mn-ea"/>
              </a:rPr>
              <a:t>    </a:t>
            </a:r>
            <a:r>
              <a:rPr b="1">
                <a:latin typeface="宋体" panose="02010600030101010101" pitchFamily="2" charset="-122"/>
                <a:ea typeface="宋体" panose="02010600030101010101" pitchFamily="2" charset="-122"/>
                <a:cs typeface="宋体" panose="02010600030101010101" pitchFamily="2" charset="-122"/>
                <a:sym typeface="+mn-ea"/>
              </a:rPr>
              <a:t>借鉴这三篇文章的某些写法，围绕“自然情怀”的人文主题写一篇散文。</a:t>
            </a:r>
          </a:p>
        </p:txBody>
      </p:sp>
    </p:spTree>
  </p:cSld>
  <p:clrMapOvr>
    <a:masterClrMapping/>
  </p:clrMapOvr>
  <p:transition spd="slow">
    <p:pull dir="ru"/>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文本框 12"/>
          <p:cNvSpPr txBox="1"/>
          <p:nvPr/>
        </p:nvSpPr>
        <p:spPr>
          <a:xfrm>
            <a:off x="179512" y="1052830"/>
            <a:ext cx="8784976" cy="4204970"/>
          </a:xfrm>
          <a:prstGeom prst="rect">
            <a:avLst/>
          </a:prstGeom>
          <a:solidFill>
            <a:schemeClr val="accent3">
              <a:lumMod val="95000"/>
            </a:schemeClr>
          </a:solidFill>
        </p:spPr>
        <p:txBody>
          <a:bodyPr wrap="square" rtlCol="0">
            <a:spAutoFit/>
          </a:bodyPr>
          <a:lstStyle/>
          <a:p>
            <a:pPr>
              <a:lnSpc>
                <a:spcPct val="150000"/>
              </a:lnSpc>
            </a:pPr>
            <a:endParaRPr lang="zh-CN" altLang="en-US" sz="3200" u="sng">
              <a:solidFill>
                <a:srgbClr val="FF0000"/>
              </a:solidFill>
              <a:latin typeface="+mj-ea"/>
              <a:ea typeface="+mj-ea"/>
            </a:endParaRPr>
          </a:p>
          <a:p>
            <a:pPr marL="342900" indent="-342900" algn="just">
              <a:lnSpc>
                <a:spcPct val="150000"/>
              </a:lnSpc>
              <a:spcAft>
                <a:spcPts val="1000"/>
              </a:spcAft>
              <a:buFont typeface="Wingdings" panose="05000000000000000000" pitchFamily="2" charset="2"/>
              <a:buChar char="u"/>
            </a:pPr>
            <a:r>
              <a:rPr sz="2400" kern="100">
                <a:solidFill>
                  <a:srgbClr val="000000"/>
                </a:solidFill>
                <a:uFillTx/>
                <a:latin typeface="宋体" panose="02010600030101010101" pitchFamily="2" charset="-122"/>
                <a:cs typeface="宋体" panose="02010600030101010101" pitchFamily="2" charset="-122"/>
                <a:sym typeface="+mn-ea"/>
              </a:rPr>
              <a:t>1</a:t>
            </a:r>
            <a:r>
              <a:rPr sz="2000" kern="100">
                <a:solidFill>
                  <a:srgbClr val="000000"/>
                </a:solidFill>
                <a:uFillTx/>
                <a:latin typeface="宋体" panose="02010600030101010101" pitchFamily="2" charset="-122"/>
                <a:cs typeface="宋体" panose="02010600030101010101" pitchFamily="2" charset="-122"/>
                <a:sym typeface="+mn-ea"/>
              </a:rPr>
              <a:t>.</a:t>
            </a:r>
            <a:r>
              <a:rPr lang="zh-CN" sz="2000" kern="100">
                <a:solidFill>
                  <a:srgbClr val="000000"/>
                </a:solidFill>
                <a:uFillTx/>
                <a:latin typeface="宋体" panose="02010600030101010101" pitchFamily="2" charset="-122"/>
                <a:cs typeface="宋体" panose="02010600030101010101" pitchFamily="2" charset="-122"/>
                <a:sym typeface="+mn-ea"/>
              </a:rPr>
              <a:t>从每篇文章中任选一幅图画，为之命名，并从景物选取、形色声态、画</a:t>
            </a:r>
            <a:r>
              <a:rPr lang="en-US" altLang="zh-CN" sz="2000" kern="100">
                <a:solidFill>
                  <a:srgbClr val="000000"/>
                </a:solidFill>
                <a:uFillTx/>
                <a:latin typeface="宋体" panose="02010600030101010101" pitchFamily="2" charset="-122"/>
                <a:cs typeface="宋体" panose="02010600030101010101" pitchFamily="2" charset="-122"/>
                <a:sym typeface="+mn-ea"/>
              </a:rPr>
              <a:t>  </a:t>
            </a:r>
            <a:r>
              <a:rPr lang="zh-CN" sz="2000" kern="100">
                <a:solidFill>
                  <a:srgbClr val="000000"/>
                </a:solidFill>
                <a:uFillTx/>
                <a:latin typeface="宋体" panose="02010600030101010101" pitchFamily="2" charset="-122"/>
                <a:cs typeface="宋体" panose="02010600030101010101" pitchFamily="2" charset="-122"/>
                <a:sym typeface="+mn-ea"/>
              </a:rPr>
              <a:t>面组合氛围意境等角度进行赏析；</a:t>
            </a:r>
            <a:endParaRPr sz="2000" kern="100">
              <a:solidFill>
                <a:srgbClr val="000000"/>
              </a:solidFill>
              <a:uFillTx/>
              <a:latin typeface="宋体" panose="02010600030101010101" pitchFamily="2" charset="-122"/>
              <a:cs typeface="宋体" panose="02010600030101010101" pitchFamily="2" charset="-122"/>
              <a:sym typeface="+mn-ea"/>
            </a:endParaRPr>
          </a:p>
          <a:p>
            <a:pPr marL="342900" indent="-342900" algn="just">
              <a:lnSpc>
                <a:spcPct val="150000"/>
              </a:lnSpc>
              <a:spcAft>
                <a:spcPts val="1000"/>
              </a:spcAft>
              <a:buFont typeface="Wingdings" panose="05000000000000000000" pitchFamily="2" charset="2"/>
              <a:buChar char="u"/>
            </a:pPr>
            <a:r>
              <a:rPr sz="2000" kern="100">
                <a:solidFill>
                  <a:srgbClr val="000000"/>
                </a:solidFill>
                <a:uFillTx/>
                <a:latin typeface="宋体" panose="02010600030101010101" pitchFamily="2" charset="-122"/>
                <a:cs typeface="宋体" panose="02010600030101010101" pitchFamily="2" charset="-122"/>
                <a:sym typeface="+mn-ea"/>
              </a:rPr>
              <a:t>2.</a:t>
            </a:r>
            <a:r>
              <a:rPr lang="zh-CN" sz="2000" kern="100">
                <a:solidFill>
                  <a:srgbClr val="000000"/>
                </a:solidFill>
                <a:uFillTx/>
                <a:latin typeface="宋体" panose="02010600030101010101" pitchFamily="2" charset="-122"/>
                <a:cs typeface="宋体" panose="02010600030101010101" pitchFamily="2" charset="-122"/>
                <a:sym typeface="+mn-ea"/>
              </a:rPr>
              <a:t>深刻体味三篇文章的各自独特的深味；</a:t>
            </a:r>
          </a:p>
          <a:p>
            <a:pPr marL="342900" indent="-342900" algn="just">
              <a:lnSpc>
                <a:spcPct val="150000"/>
              </a:lnSpc>
              <a:spcAft>
                <a:spcPts val="1000"/>
              </a:spcAft>
              <a:buFont typeface="Wingdings" panose="05000000000000000000" pitchFamily="2" charset="2"/>
              <a:buChar char="u"/>
            </a:pPr>
            <a:r>
              <a:rPr sz="2000" kern="100">
                <a:solidFill>
                  <a:srgbClr val="000000"/>
                </a:solidFill>
                <a:uFillTx/>
                <a:latin typeface="宋体" panose="02010600030101010101" pitchFamily="2" charset="-122"/>
                <a:cs typeface="宋体" panose="02010600030101010101" pitchFamily="2" charset="-122"/>
                <a:sym typeface="+mn-ea"/>
              </a:rPr>
              <a:t>3.</a:t>
            </a:r>
            <a:r>
              <a:rPr lang="zh-CN" sz="2000" kern="100">
                <a:solidFill>
                  <a:srgbClr val="000000"/>
                </a:solidFill>
                <a:uFillTx/>
                <a:latin typeface="宋体" panose="02010600030101010101" pitchFamily="2" charset="-122"/>
                <a:cs typeface="宋体" panose="02010600030101010101" pitchFamily="2" charset="-122"/>
                <a:sym typeface="+mn-ea"/>
              </a:rPr>
              <a:t>赏析三篇文章的语言风格；</a:t>
            </a:r>
          </a:p>
          <a:p>
            <a:pPr marL="342900" indent="-342900" algn="just">
              <a:lnSpc>
                <a:spcPct val="150000"/>
              </a:lnSpc>
              <a:spcAft>
                <a:spcPts val="1000"/>
              </a:spcAft>
              <a:buFont typeface="Wingdings" panose="05000000000000000000" pitchFamily="2" charset="2"/>
              <a:buChar char="u"/>
            </a:pPr>
            <a:r>
              <a:rPr lang="en-US" altLang="zh-CN" sz="2000" kern="100">
                <a:solidFill>
                  <a:srgbClr val="000000"/>
                </a:solidFill>
                <a:uFillTx/>
                <a:latin typeface="宋体" panose="02010600030101010101" pitchFamily="2" charset="-122"/>
                <a:cs typeface="宋体" panose="02010600030101010101" pitchFamily="2" charset="-122"/>
                <a:sym typeface="+mn-ea"/>
              </a:rPr>
              <a:t>4.</a:t>
            </a:r>
            <a:r>
              <a:rPr lang="zh-CN" altLang="en-US" sz="2000" kern="100">
                <a:solidFill>
                  <a:srgbClr val="000000"/>
                </a:solidFill>
                <a:uFillTx/>
                <a:latin typeface="宋体" panose="02010600030101010101" pitchFamily="2" charset="-122"/>
                <a:cs typeface="宋体" panose="02010600030101010101" pitchFamily="2" charset="-122"/>
                <a:sym typeface="+mn-ea"/>
              </a:rPr>
              <a:t>借鉴这三篇文章的某些写法，围绕</a:t>
            </a:r>
            <a:r>
              <a:rPr lang="en-US" altLang="zh-CN" sz="2000" kern="100">
                <a:solidFill>
                  <a:srgbClr val="000000"/>
                </a:solidFill>
                <a:uFillTx/>
                <a:latin typeface="宋体" panose="02010600030101010101" pitchFamily="2" charset="-122"/>
                <a:cs typeface="宋体" panose="02010600030101010101" pitchFamily="2" charset="-122"/>
                <a:sym typeface="+mn-ea"/>
              </a:rPr>
              <a:t>“</a:t>
            </a:r>
            <a:r>
              <a:rPr lang="zh-CN" altLang="en-US" sz="2000" kern="100">
                <a:solidFill>
                  <a:srgbClr val="000000"/>
                </a:solidFill>
                <a:uFillTx/>
                <a:latin typeface="宋体" panose="02010600030101010101" pitchFamily="2" charset="-122"/>
                <a:cs typeface="宋体" panose="02010600030101010101" pitchFamily="2" charset="-122"/>
                <a:sym typeface="+mn-ea"/>
              </a:rPr>
              <a:t>自然情怀</a:t>
            </a:r>
            <a:r>
              <a:rPr lang="en-US" altLang="zh-CN" sz="2000" kern="100">
                <a:solidFill>
                  <a:srgbClr val="000000"/>
                </a:solidFill>
                <a:uFillTx/>
                <a:latin typeface="宋体" panose="02010600030101010101" pitchFamily="2" charset="-122"/>
                <a:cs typeface="宋体" panose="02010600030101010101" pitchFamily="2" charset="-122"/>
                <a:sym typeface="+mn-ea"/>
              </a:rPr>
              <a:t>”</a:t>
            </a:r>
            <a:r>
              <a:rPr lang="zh-CN" altLang="en-US" sz="2000" kern="100">
                <a:solidFill>
                  <a:srgbClr val="000000"/>
                </a:solidFill>
                <a:uFillTx/>
                <a:latin typeface="宋体" panose="02010600030101010101" pitchFamily="2" charset="-122"/>
                <a:cs typeface="宋体" panose="02010600030101010101" pitchFamily="2" charset="-122"/>
                <a:sym typeface="+mn-ea"/>
              </a:rPr>
              <a:t>的人文主题写一篇散文。</a:t>
            </a:r>
            <a:endParaRPr sz="2000" kern="100">
              <a:solidFill>
                <a:srgbClr val="000000"/>
              </a:solidFill>
              <a:uFillTx/>
              <a:latin typeface="宋体" panose="02010600030101010101" pitchFamily="2" charset="-122"/>
              <a:cs typeface="宋体" panose="02010600030101010101" pitchFamily="2" charset="-122"/>
              <a:sym typeface="+mn-ea"/>
            </a:endParaRPr>
          </a:p>
          <a:p>
            <a:pPr algn="just">
              <a:lnSpc>
                <a:spcPct val="150000"/>
              </a:lnSpc>
              <a:spcAft>
                <a:spcPts val="1000"/>
              </a:spcAft>
              <a:buFont typeface="Wingdings" panose="05000000000000000000" pitchFamily="2" charset="2"/>
            </a:pPr>
            <a:endParaRPr sz="2000" kern="100">
              <a:solidFill>
                <a:srgbClr val="000000"/>
              </a:solidFill>
              <a:uFillTx/>
              <a:latin typeface="宋体" panose="02010600030101010101" pitchFamily="2" charset="-122"/>
              <a:cs typeface="宋体" panose="02010600030101010101" pitchFamily="2" charset="-122"/>
              <a:sym typeface="+mn-ea"/>
            </a:endParaRPr>
          </a:p>
        </p:txBody>
      </p:sp>
      <p:sp>
        <p:nvSpPr>
          <p:cNvPr id="20482" name="Text Box 3"/>
          <p:cNvSpPr/>
          <p:nvPr/>
        </p:nvSpPr>
        <p:spPr>
          <a:xfrm>
            <a:off x="0" y="188595"/>
            <a:ext cx="9009380" cy="52197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学习任务：</a:t>
            </a:r>
          </a:p>
        </p:txBody>
      </p:sp>
    </p:spTree>
  </p:cSld>
  <p:clrMapOvr>
    <a:masterClrMapping/>
  </p:clrMapOvr>
  <p:transition spd="slow">
    <p:pull dir="ru"/>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5605" y="1557020"/>
            <a:ext cx="7816850" cy="1143000"/>
          </a:xfrm>
          <a:solidFill>
            <a:schemeClr val="accent3">
              <a:lumMod val="95000"/>
            </a:schemeClr>
          </a:solidFill>
        </p:spPr>
        <p:txBody>
          <a:bodyPr/>
          <a:lstStyle/>
          <a:p>
            <a:br>
              <a:rPr lang="zh-CN" altLang="en-US" b="1">
                <a:solidFill>
                  <a:srgbClr val="FF0000"/>
                </a:solidFill>
              </a:rPr>
            </a:br>
            <a:r>
              <a:rPr lang="zh-CN" altLang="en-US" b="1">
                <a:solidFill>
                  <a:srgbClr val="FF0000"/>
                </a:solidFill>
              </a:rPr>
              <a:t>谢谢观摩，敬请指教！</a:t>
            </a:r>
            <a:br>
              <a:rPr lang="zh-CN" altLang="en-US" b="1">
                <a:solidFill>
                  <a:srgbClr val="FF0000"/>
                </a:solidFill>
              </a:rPr>
            </a:br>
            <a:endParaRPr lang="zh-CN" altLang="en-US" b="1">
              <a:solidFill>
                <a:srgbClr val="FF0000"/>
              </a:solidFill>
            </a:endParaRPr>
          </a:p>
        </p:txBody>
      </p:sp>
      <p:pic>
        <p:nvPicPr>
          <p:cNvPr id="3" name="New picture"/>
          <p:cNvPicPr/>
          <p:nvPr/>
        </p:nvPicPr>
        <p:blipFill>
          <a:blip r:embed="rId2"/>
          <a:stretch>
            <a:fillRect/>
          </a:stretch>
        </p:blipFill>
        <p:spPr>
          <a:xfrm>
            <a:off x="11963400" y="10566400"/>
            <a:ext cx="355600" cy="266700"/>
          </a:xfrm>
          <a:prstGeom prst="cube">
            <a:avLst/>
          </a:prstGeom>
        </p:spPr>
      </p:pic>
    </p:spTree>
  </p:cSld>
  <p:clrMapOvr>
    <a:masterClrMapping/>
  </p:clrMapOvr>
  <p:transition spd="slow">
    <p:pull dir="ru"/>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文本框 12"/>
          <p:cNvSpPr txBox="1"/>
          <p:nvPr/>
        </p:nvSpPr>
        <p:spPr>
          <a:xfrm>
            <a:off x="178877" y="1124585"/>
            <a:ext cx="8784976" cy="3004820"/>
          </a:xfrm>
          <a:prstGeom prst="rect">
            <a:avLst/>
          </a:prstGeom>
          <a:solidFill>
            <a:schemeClr val="accent3">
              <a:lumMod val="95000"/>
            </a:schemeClr>
          </a:solidFill>
        </p:spPr>
        <p:txBody>
          <a:bodyPr wrap="square" rtlCol="0">
            <a:spAutoFit/>
          </a:bodyPr>
          <a:lstStyle/>
          <a:p>
            <a:pPr marL="342900" indent="-342900" algn="just">
              <a:lnSpc>
                <a:spcPct val="150000"/>
              </a:lnSpc>
              <a:spcAft>
                <a:spcPts val="1000"/>
              </a:spcAft>
              <a:buFont typeface="Wingdings" panose="05000000000000000000" pitchFamily="2" charset="2"/>
              <a:buChar char="u"/>
            </a:pPr>
            <a:r>
              <a:rPr sz="2400" kern="100">
                <a:solidFill>
                  <a:srgbClr val="000000"/>
                </a:solidFill>
                <a:uFillTx/>
                <a:latin typeface="宋体" panose="02010600030101010101" pitchFamily="2" charset="-122"/>
                <a:cs typeface="宋体" panose="02010600030101010101" pitchFamily="2" charset="-122"/>
                <a:sym typeface="+mn-ea"/>
              </a:rPr>
              <a:t>1.</a:t>
            </a:r>
            <a:r>
              <a:rPr lang="zh-CN" sz="2400" kern="100">
                <a:solidFill>
                  <a:srgbClr val="000000"/>
                </a:solidFill>
                <a:uFillTx/>
                <a:latin typeface="宋体" panose="02010600030101010101" pitchFamily="2" charset="-122"/>
                <a:cs typeface="宋体" panose="02010600030101010101" pitchFamily="2" charset="-122"/>
                <a:sym typeface="+mn-ea"/>
              </a:rPr>
              <a:t>熟读</a:t>
            </a:r>
            <a:r>
              <a:rPr lang="zh-CN" altLang="en-US" sz="2000">
                <a:solidFill>
                  <a:schemeClr val="tx1"/>
                </a:solidFill>
                <a:latin typeface="宋体" panose="02010600030101010101" pitchFamily="2" charset="-122"/>
                <a:cs typeface="宋体" panose="02010600030101010101" pitchFamily="2" charset="-122"/>
                <a:sym typeface="+mn-ea"/>
              </a:rPr>
              <a:t>《故都的秋》《荷塘月色》《我与地坛》</a:t>
            </a:r>
            <a:r>
              <a:rPr lang="zh-CN" sz="2000" kern="100">
                <a:solidFill>
                  <a:srgbClr val="000000"/>
                </a:solidFill>
                <a:uFillTx/>
                <a:latin typeface="宋体" panose="02010600030101010101" pitchFamily="2" charset="-122"/>
                <a:cs typeface="宋体" panose="02010600030101010101" pitchFamily="2" charset="-122"/>
                <a:sym typeface="+mn-ea"/>
              </a:rPr>
              <a:t>；</a:t>
            </a:r>
          </a:p>
          <a:p>
            <a:pPr marL="342900" indent="-342900" algn="just">
              <a:lnSpc>
                <a:spcPct val="150000"/>
              </a:lnSpc>
              <a:spcAft>
                <a:spcPts val="1000"/>
              </a:spcAft>
              <a:buFont typeface="Wingdings" panose="05000000000000000000" pitchFamily="2" charset="2"/>
              <a:buChar char="u"/>
            </a:pPr>
            <a:r>
              <a:rPr sz="2000" kern="100">
                <a:solidFill>
                  <a:srgbClr val="000000"/>
                </a:solidFill>
                <a:uFillTx/>
                <a:latin typeface="宋体" panose="02010600030101010101" pitchFamily="2" charset="-122"/>
                <a:cs typeface="宋体" panose="02010600030101010101" pitchFamily="2" charset="-122"/>
                <a:sym typeface="+mn-ea"/>
              </a:rPr>
              <a:t>2.</a:t>
            </a:r>
            <a:r>
              <a:rPr lang="zh-CN" sz="2000" kern="100">
                <a:uFillTx/>
                <a:latin typeface="宋体" panose="02010600030101010101" pitchFamily="2" charset="-122"/>
                <a:cs typeface="宋体" panose="02010600030101010101" pitchFamily="2" charset="-122"/>
                <a:sym typeface="+mn-ea"/>
              </a:rPr>
              <a:t>简要搜索有关作者的知识和作品的写作背景</a:t>
            </a:r>
            <a:r>
              <a:rPr lang="zh-CN" sz="2000" kern="100">
                <a:solidFill>
                  <a:srgbClr val="000000"/>
                </a:solidFill>
                <a:uFillTx/>
                <a:latin typeface="宋体" panose="02010600030101010101" pitchFamily="2" charset="-122"/>
                <a:cs typeface="宋体" panose="02010600030101010101" pitchFamily="2" charset="-122"/>
                <a:sym typeface="+mn-ea"/>
              </a:rPr>
              <a:t>；</a:t>
            </a:r>
            <a:endParaRPr sz="2000" kern="100">
              <a:solidFill>
                <a:srgbClr val="000000"/>
              </a:solidFill>
              <a:uFillTx/>
              <a:latin typeface="宋体" panose="02010600030101010101" pitchFamily="2" charset="-122"/>
              <a:cs typeface="宋体" panose="02010600030101010101" pitchFamily="2" charset="-122"/>
              <a:sym typeface="+mn-ea"/>
            </a:endParaRPr>
          </a:p>
          <a:p>
            <a:pPr marL="342900" indent="-342900" algn="just">
              <a:lnSpc>
                <a:spcPct val="150000"/>
              </a:lnSpc>
              <a:spcAft>
                <a:spcPts val="1000"/>
              </a:spcAft>
              <a:buFont typeface="Wingdings" panose="05000000000000000000" pitchFamily="2" charset="2"/>
              <a:buChar char="u"/>
            </a:pPr>
            <a:r>
              <a:rPr sz="2000" kern="100">
                <a:solidFill>
                  <a:srgbClr val="000000"/>
                </a:solidFill>
                <a:uFillTx/>
                <a:latin typeface="宋体" panose="02010600030101010101" pitchFamily="2" charset="-122"/>
                <a:cs typeface="宋体" panose="02010600030101010101" pitchFamily="2" charset="-122"/>
                <a:sym typeface="+mn-ea"/>
              </a:rPr>
              <a:t>3.</a:t>
            </a:r>
            <a:r>
              <a:rPr lang="zh-CN" sz="2000" kern="100">
                <a:solidFill>
                  <a:srgbClr val="000000"/>
                </a:solidFill>
                <a:uFillTx/>
                <a:latin typeface="宋体" panose="02010600030101010101" pitchFamily="2" charset="-122"/>
                <a:cs typeface="宋体" panose="02010600030101010101" pitchFamily="2" charset="-122"/>
                <a:sym typeface="+mn-ea"/>
              </a:rPr>
              <a:t>概括每篇文章的内容要点；</a:t>
            </a:r>
          </a:p>
          <a:p>
            <a:pPr marL="342900" indent="-342900" algn="just">
              <a:lnSpc>
                <a:spcPct val="150000"/>
              </a:lnSpc>
              <a:spcAft>
                <a:spcPts val="1000"/>
              </a:spcAft>
              <a:buFont typeface="Wingdings" panose="05000000000000000000" pitchFamily="2" charset="2"/>
              <a:buChar char="u"/>
            </a:pPr>
            <a:r>
              <a:rPr lang="en-US" altLang="zh-CN" sz="2000" kern="100">
                <a:solidFill>
                  <a:srgbClr val="000000"/>
                </a:solidFill>
                <a:uFillTx/>
                <a:latin typeface="宋体" panose="02010600030101010101" pitchFamily="2" charset="-122"/>
                <a:cs typeface="宋体" panose="02010600030101010101" pitchFamily="2" charset="-122"/>
                <a:sym typeface="+mn-ea"/>
              </a:rPr>
              <a:t>4.</a:t>
            </a:r>
            <a:r>
              <a:rPr lang="zh-CN" altLang="en-US" sz="2000" kern="100">
                <a:solidFill>
                  <a:srgbClr val="000000"/>
                </a:solidFill>
                <a:uFillTx/>
                <a:latin typeface="宋体" panose="02010600030101010101" pitchFamily="2" charset="-122"/>
                <a:cs typeface="宋体" panose="02010600030101010101" pitchFamily="2" charset="-122"/>
                <a:sym typeface="+mn-ea"/>
              </a:rPr>
              <a:t>勾画出文章中重要的和精彩的句子加以赏析。</a:t>
            </a:r>
            <a:endParaRPr lang="zh-CN" sz="2000" kern="100">
              <a:solidFill>
                <a:srgbClr val="000000"/>
              </a:solidFill>
              <a:uFillTx/>
              <a:latin typeface="宋体" panose="02010600030101010101" pitchFamily="2" charset="-122"/>
              <a:cs typeface="宋体" panose="02010600030101010101" pitchFamily="2" charset="-122"/>
              <a:sym typeface="+mn-ea"/>
            </a:endParaRPr>
          </a:p>
          <a:p>
            <a:pPr algn="just">
              <a:lnSpc>
                <a:spcPct val="150000"/>
              </a:lnSpc>
              <a:spcAft>
                <a:spcPts val="1000"/>
              </a:spcAft>
              <a:buFont typeface="Wingdings" panose="05000000000000000000" pitchFamily="2" charset="2"/>
            </a:pPr>
            <a:endParaRPr sz="2000" kern="100">
              <a:solidFill>
                <a:srgbClr val="000000"/>
              </a:solidFill>
              <a:uFillTx/>
              <a:latin typeface="宋体" panose="02010600030101010101" pitchFamily="2" charset="-122"/>
              <a:cs typeface="宋体" panose="02010600030101010101" pitchFamily="2" charset="-122"/>
              <a:sym typeface="+mn-ea"/>
            </a:endParaRPr>
          </a:p>
        </p:txBody>
      </p:sp>
      <p:sp>
        <p:nvSpPr>
          <p:cNvPr id="20482" name="Text Box 3"/>
          <p:cNvSpPr/>
          <p:nvPr/>
        </p:nvSpPr>
        <p:spPr>
          <a:xfrm>
            <a:off x="0" y="188595"/>
            <a:ext cx="9009380" cy="52197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课前准备：</a:t>
            </a:r>
          </a:p>
        </p:txBody>
      </p:sp>
    </p:spTree>
  </p:cSld>
  <p:clrMapOvr>
    <a:masterClrMapping/>
  </p:clrMapOvr>
  <p:transition spd="slow">
    <p:pull dir="ru"/>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3"/>
          <p:cNvSpPr/>
          <p:nvPr/>
        </p:nvSpPr>
        <p:spPr>
          <a:xfrm>
            <a:off x="395605" y="0"/>
            <a:ext cx="8889365" cy="583565"/>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画面赏析</a:t>
            </a:r>
            <a:r>
              <a:rPr lang="zh-CN" altLang="en-US" b="1" u="sng">
                <a:solidFill>
                  <a:srgbClr val="FF0000"/>
                </a:solidFill>
                <a:latin typeface="+mj-ea"/>
                <a:ea typeface="+mj-ea"/>
              </a:rPr>
              <a:t>：</a:t>
            </a:r>
            <a:r>
              <a:rPr lang="zh-CN" sz="2400" kern="100">
                <a:solidFill>
                  <a:srgbClr val="000000"/>
                </a:solidFill>
                <a:uFillTx/>
                <a:latin typeface="宋体" panose="02010600030101010101" pitchFamily="2" charset="-122"/>
                <a:cs typeface="宋体" panose="02010600030101010101" pitchFamily="2" charset="-122"/>
                <a:sym typeface="+mn-ea"/>
              </a:rPr>
              <a:t>每篇文章中任选一幅图画，完成下表</a:t>
            </a:r>
          </a:p>
        </p:txBody>
      </p:sp>
      <p:sp>
        <p:nvSpPr>
          <p:cNvPr id="20483" name="TextBox 5"/>
          <p:cNvSpPr/>
          <p:nvPr/>
        </p:nvSpPr>
        <p:spPr>
          <a:xfrm>
            <a:off x="261620" y="621030"/>
            <a:ext cx="8312785" cy="553085"/>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50000"/>
              </a:lnSpc>
              <a:spcBef>
                <a:spcPct val="0"/>
              </a:spcBef>
              <a:buNone/>
            </a:pPr>
            <a:r>
              <a:rPr lang="zh-CN" sz="2000">
                <a:latin typeface="宋体" panose="02010600030101010101" pitchFamily="2" charset="-122"/>
                <a:ea typeface="宋体" panose="02010600030101010101" pitchFamily="2" charset="-122"/>
                <a:cs typeface="宋体" panose="02010600030101010101" pitchFamily="2" charset="-122"/>
                <a:sym typeface="+mn-ea"/>
              </a:rPr>
              <a:t>《故都的秋》画面赏析：第</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自然段</a:t>
            </a:r>
          </a:p>
        </p:txBody>
      </p:sp>
      <p:graphicFrame>
        <p:nvGraphicFramePr>
          <p:cNvPr id="3" name="表格 2"/>
          <p:cNvGraphicFramePr>
            <a:graphicFrameLocks noGrp="1"/>
          </p:cNvGraphicFramePr>
          <p:nvPr>
            <p:custDataLst>
              <p:tags r:id="rId2"/>
            </p:custDataLst>
          </p:nvPr>
        </p:nvGraphicFramePr>
        <p:xfrm>
          <a:off x="276860" y="1585595"/>
          <a:ext cx="8650605" cy="4841875"/>
        </p:xfrm>
        <a:graphic>
          <a:graphicData uri="http://schemas.openxmlformats.org/drawingml/2006/table">
            <a:tbl>
              <a:tblPr firstRow="1" bandRow="1">
                <a:tableStyleId>{5940675A-B579-460E-94D1-54222C63F5DA}</a:tableStyleId>
              </a:tblPr>
              <a:tblGrid>
                <a:gridCol w="1635125"/>
                <a:gridCol w="1379855"/>
                <a:gridCol w="5635625"/>
              </a:tblGrid>
              <a:tr h="968375">
                <a:tc>
                  <a:txBody>
                    <a:bodyPr vert="horz" wrap="square"/>
                    <a:lstStyle/>
                    <a:p>
                      <a:pPr algn="ctr">
                        <a:buNone/>
                      </a:pPr>
                      <a:r>
                        <a:rPr lang="zh-CN" altLang="en-US" sz="2000"/>
                        <a:t>画面名称</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r>
                        <a:rPr lang="zh-CN" altLang="en-US" sz="2000"/>
                        <a:t>赏析角度</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r>
                        <a:rPr lang="zh-CN" altLang="en-US" sz="2000"/>
                        <a:t>赏析</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68375">
                <a:tc rowSpan="4">
                  <a:txBody>
                    <a:bodyPr vert="horz" wrap="square"/>
                    <a:lstStyle/>
                    <a:p>
                      <a:pPr algn="ctr">
                        <a:buNone/>
                      </a:pPr>
                      <a:endParaRPr lang="zh-CN" altLang="en-US" sz="20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r>
                        <a:rPr lang="zh-CN" altLang="en-US" sz="2000"/>
                        <a:t>景物选取</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endParaRPr lang="zh-CN" altLang="en-US" sz="20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68375">
                <a:tc vMerge="1">
                  <a:txBody>
                    <a:bodyPr vert="horz" wrap="square"/>
                    <a:lstStyle/>
                    <a:p>
                      <a:endParaRPr lang="zh-CN"/>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r>
                        <a:rPr lang="zh-CN" altLang="en-US" sz="2000"/>
                        <a:t>形色声态</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endParaRPr lang="zh-CN" altLang="en-US" sz="20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68375">
                <a:tc vMerge="1">
                  <a:txBody>
                    <a:bodyPr vert="horz" wrap="square"/>
                    <a:lstStyle/>
                    <a:p>
                      <a:endParaRPr lang="zh-CN"/>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r>
                        <a:rPr lang="zh-CN" altLang="en-US" sz="2000"/>
                        <a:t>画面组合</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endParaRPr lang="zh-CN" altLang="en-US" sz="20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68375">
                <a:tc vMerge="1">
                  <a:txBody>
                    <a:bodyPr vert="horz" wrap="square"/>
                    <a:lstStyle/>
                    <a:p>
                      <a:endParaRPr lang="zh-CN"/>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r>
                        <a:rPr lang="zh-CN" altLang="en-US" sz="2000"/>
                        <a:t>氛围意境</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endParaRPr lang="zh-CN" altLang="en-US" sz="20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4" name="文本框 3"/>
          <p:cNvSpPr txBox="1"/>
          <p:nvPr/>
        </p:nvSpPr>
        <p:spPr>
          <a:xfrm>
            <a:off x="779780" y="3327400"/>
            <a:ext cx="551815" cy="2333625"/>
          </a:xfrm>
          <a:prstGeom prst="rect">
            <a:avLst/>
          </a:prstGeom>
          <a:noFill/>
        </p:spPr>
        <p:txBody>
          <a:bodyPr vert="eaVert" wrap="square" rtlCol="0">
            <a:spAutoFit/>
          </a:bodyPr>
          <a:lstStyle/>
          <a:p>
            <a:r>
              <a:rPr lang="zh-CN" altLang="en-US" sz="2400">
                <a:solidFill>
                  <a:srgbClr val="FF0000"/>
                </a:solidFill>
              </a:rPr>
              <a:t>庭院晨坐</a:t>
            </a:r>
          </a:p>
        </p:txBody>
      </p:sp>
      <p:sp>
        <p:nvSpPr>
          <p:cNvPr id="5" name="文本框 4"/>
          <p:cNvSpPr txBox="1"/>
          <p:nvPr/>
        </p:nvSpPr>
        <p:spPr>
          <a:xfrm>
            <a:off x="3491865" y="2708910"/>
            <a:ext cx="4797425" cy="398780"/>
          </a:xfrm>
          <a:prstGeom prst="rect">
            <a:avLst/>
          </a:prstGeom>
          <a:noFill/>
        </p:spPr>
        <p:txBody>
          <a:bodyPr wrap="square" rtlCol="0">
            <a:spAutoFit/>
          </a:bodyPr>
          <a:lstStyle/>
          <a:p>
            <a:r>
              <a:rPr lang="zh-CN" altLang="en-US" sz="2000">
                <a:solidFill>
                  <a:srgbClr val="FF0000"/>
                </a:solidFill>
              </a:rPr>
              <a:t>破屋、天色、槐树、日光、牵牛花</a:t>
            </a:r>
            <a:endParaRPr lang="zh-CN" altLang="en-US" sz="2400">
              <a:solidFill>
                <a:srgbClr val="FF0000"/>
              </a:solidFill>
            </a:endParaRPr>
          </a:p>
        </p:txBody>
      </p:sp>
      <p:sp>
        <p:nvSpPr>
          <p:cNvPr id="6" name="文本框 5"/>
          <p:cNvSpPr txBox="1"/>
          <p:nvPr/>
        </p:nvSpPr>
        <p:spPr>
          <a:xfrm>
            <a:off x="3402330" y="4509135"/>
            <a:ext cx="5302885" cy="1014730"/>
          </a:xfrm>
          <a:prstGeom prst="rect">
            <a:avLst/>
          </a:prstGeom>
          <a:noFill/>
        </p:spPr>
        <p:txBody>
          <a:bodyPr wrap="square" rtlCol="0">
            <a:spAutoFit/>
          </a:bodyPr>
          <a:lstStyle/>
          <a:p>
            <a:r>
              <a:rPr lang="en-US" altLang="zh-CN" sz="2000">
                <a:solidFill>
                  <a:srgbClr val="FF0000"/>
                </a:solidFill>
                <a:sym typeface="+mn-ea"/>
              </a:rPr>
              <a:t>       </a:t>
            </a:r>
            <a:r>
              <a:rPr lang="zh-CN" altLang="en-US" sz="2000">
                <a:solidFill>
                  <a:srgbClr val="FF0000"/>
                </a:solidFill>
                <a:sym typeface="+mn-ea"/>
              </a:rPr>
              <a:t>背景是</a:t>
            </a:r>
            <a:r>
              <a:rPr lang="zh-CN" altLang="en-US" sz="2000">
                <a:solidFill>
                  <a:srgbClr val="FF0000"/>
                </a:solidFill>
              </a:rPr>
              <a:t>碧绿辽阔的天空，五颜六色的牵牛花流光泛彩，白色或瓦灰色的驯鸽，点缀在一大片的空白中间，疏密得体，浓淡相宜。</a:t>
            </a:r>
          </a:p>
        </p:txBody>
      </p:sp>
      <p:sp>
        <p:nvSpPr>
          <p:cNvPr id="7" name="文本框 6"/>
          <p:cNvSpPr txBox="1"/>
          <p:nvPr/>
        </p:nvSpPr>
        <p:spPr>
          <a:xfrm>
            <a:off x="3319145" y="3717290"/>
            <a:ext cx="5607685" cy="706755"/>
          </a:xfrm>
          <a:prstGeom prst="rect">
            <a:avLst/>
          </a:prstGeom>
          <a:noFill/>
        </p:spPr>
        <p:txBody>
          <a:bodyPr wrap="square" rtlCol="0">
            <a:spAutoFit/>
          </a:bodyPr>
          <a:lstStyle/>
          <a:p>
            <a:r>
              <a:rPr lang="zh-CN" altLang="en-US" sz="2000">
                <a:solidFill>
                  <a:srgbClr val="FF0000"/>
                </a:solidFill>
              </a:rPr>
              <a:t>形：一椽破屋；</a:t>
            </a:r>
            <a:r>
              <a:rPr lang="en-US" altLang="zh-CN" sz="2000">
                <a:solidFill>
                  <a:srgbClr val="FF0000"/>
                </a:solidFill>
              </a:rPr>
              <a:t>      </a:t>
            </a:r>
            <a:r>
              <a:rPr lang="zh-CN" altLang="en-US" sz="2000">
                <a:solidFill>
                  <a:srgbClr val="FF0000"/>
                </a:solidFill>
              </a:rPr>
              <a:t>色：牵牛花（朝荣）的蓝朵；</a:t>
            </a:r>
          </a:p>
          <a:p>
            <a:r>
              <a:rPr lang="zh-CN" altLang="en-US" sz="2000">
                <a:solidFill>
                  <a:srgbClr val="FF0000"/>
                </a:solidFill>
              </a:rPr>
              <a:t>声：驯鸽的飞声；</a:t>
            </a:r>
            <a:r>
              <a:rPr lang="en-US" altLang="zh-CN" sz="2000">
                <a:solidFill>
                  <a:srgbClr val="FF0000"/>
                </a:solidFill>
              </a:rPr>
              <a:t>   </a:t>
            </a:r>
            <a:r>
              <a:rPr lang="zh-CN" altLang="en-US" sz="2000">
                <a:solidFill>
                  <a:srgbClr val="FF0000"/>
                </a:solidFill>
              </a:rPr>
              <a:t>态：阳光漏照</a:t>
            </a:r>
          </a:p>
        </p:txBody>
      </p:sp>
      <p:sp>
        <p:nvSpPr>
          <p:cNvPr id="8" name="文本框 7"/>
          <p:cNvSpPr txBox="1"/>
          <p:nvPr/>
        </p:nvSpPr>
        <p:spPr>
          <a:xfrm>
            <a:off x="3424555" y="5690235"/>
            <a:ext cx="5252085" cy="398780"/>
          </a:xfrm>
          <a:prstGeom prst="rect">
            <a:avLst/>
          </a:prstGeom>
          <a:noFill/>
        </p:spPr>
        <p:txBody>
          <a:bodyPr wrap="square" rtlCol="0">
            <a:spAutoFit/>
          </a:bodyPr>
          <a:lstStyle/>
          <a:p>
            <a:r>
              <a:rPr lang="zh-CN" altLang="en-US" sz="2000">
                <a:solidFill>
                  <a:srgbClr val="FF0000"/>
                </a:solidFill>
              </a:rPr>
              <a:t>深沉、淡泊、清静、悲凉</a:t>
            </a: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to="" calcmode="lin" valueType="num">
                                      <p:cBhvr>
                                        <p:cTn id="17" dur="1" fill="hold"/>
                                        <p:tgtEl>
                                          <p:spTgt spid="7"/>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to="" calcmode="lin" valueType="num">
                                      <p:cBhvr>
                                        <p:cTn id="27"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3"/>
          <p:cNvSpPr/>
          <p:nvPr/>
        </p:nvSpPr>
        <p:spPr>
          <a:xfrm>
            <a:off x="395605" y="0"/>
            <a:ext cx="8889365" cy="583565"/>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画面赏析</a:t>
            </a:r>
            <a:r>
              <a:rPr lang="zh-CN" altLang="en-US" b="1" u="sng">
                <a:solidFill>
                  <a:srgbClr val="FF0000"/>
                </a:solidFill>
                <a:latin typeface="+mj-ea"/>
                <a:ea typeface="+mj-ea"/>
              </a:rPr>
              <a:t>：</a:t>
            </a:r>
            <a:r>
              <a:rPr lang="zh-CN" sz="2400" kern="100">
                <a:solidFill>
                  <a:srgbClr val="000000"/>
                </a:solidFill>
                <a:uFillTx/>
                <a:latin typeface="宋体" panose="02010600030101010101" pitchFamily="2" charset="-122"/>
                <a:cs typeface="宋体" panose="02010600030101010101" pitchFamily="2" charset="-122"/>
                <a:sym typeface="+mn-ea"/>
              </a:rPr>
              <a:t>每篇文章中任选一幅图画，完成下表</a:t>
            </a:r>
          </a:p>
        </p:txBody>
      </p:sp>
      <p:sp>
        <p:nvSpPr>
          <p:cNvPr id="20483" name="TextBox 5"/>
          <p:cNvSpPr/>
          <p:nvPr/>
        </p:nvSpPr>
        <p:spPr>
          <a:xfrm>
            <a:off x="261620" y="621030"/>
            <a:ext cx="8312785" cy="553085"/>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50000"/>
              </a:lnSpc>
              <a:spcBef>
                <a:spcPct val="0"/>
              </a:spcBef>
              <a:buNone/>
            </a:pPr>
            <a:r>
              <a:rPr lang="zh-CN" sz="2000">
                <a:latin typeface="宋体" panose="02010600030101010101" pitchFamily="2" charset="-122"/>
                <a:ea typeface="宋体" panose="02010600030101010101" pitchFamily="2" charset="-122"/>
                <a:cs typeface="宋体" panose="02010600030101010101" pitchFamily="2" charset="-122"/>
                <a:sym typeface="+mn-ea"/>
              </a:rPr>
              <a:t>《荷塘月色》画面赏析：第</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6</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自然段</a:t>
            </a:r>
          </a:p>
        </p:txBody>
      </p:sp>
      <p:graphicFrame>
        <p:nvGraphicFramePr>
          <p:cNvPr id="3" name="表格 2"/>
          <p:cNvGraphicFramePr>
            <a:graphicFrameLocks noGrp="1"/>
          </p:cNvGraphicFramePr>
          <p:nvPr>
            <p:custDataLst>
              <p:tags r:id="rId2"/>
            </p:custDataLst>
          </p:nvPr>
        </p:nvGraphicFramePr>
        <p:xfrm>
          <a:off x="276860" y="1585595"/>
          <a:ext cx="8650605" cy="4841875"/>
        </p:xfrm>
        <a:graphic>
          <a:graphicData uri="http://schemas.openxmlformats.org/drawingml/2006/table">
            <a:tbl>
              <a:tblPr firstRow="1" bandRow="1">
                <a:tableStyleId>{5940675A-B579-460E-94D1-54222C63F5DA}</a:tableStyleId>
              </a:tblPr>
              <a:tblGrid>
                <a:gridCol w="1635125"/>
                <a:gridCol w="1379855"/>
                <a:gridCol w="5635625"/>
              </a:tblGrid>
              <a:tr h="968375">
                <a:tc>
                  <a:txBody>
                    <a:bodyPr vert="horz" wrap="square"/>
                    <a:lstStyle/>
                    <a:p>
                      <a:pPr algn="ctr">
                        <a:buNone/>
                      </a:pPr>
                      <a:r>
                        <a:rPr lang="zh-CN" altLang="en-US" sz="2000"/>
                        <a:t>画面名称</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r>
                        <a:rPr lang="zh-CN" altLang="en-US" sz="2000"/>
                        <a:t>赏析角度</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r>
                        <a:rPr lang="zh-CN" altLang="en-US" sz="2000"/>
                        <a:t>赏析</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68375">
                <a:tc rowSpan="4">
                  <a:txBody>
                    <a:bodyPr vert="horz" wrap="square"/>
                    <a:lstStyle/>
                    <a:p>
                      <a:pPr algn="ctr">
                        <a:buNone/>
                      </a:pPr>
                      <a:endParaRPr lang="zh-CN" altLang="en-US" sz="20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r>
                        <a:rPr lang="zh-CN" altLang="en-US" sz="2000"/>
                        <a:t>景物选取</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endParaRPr lang="zh-CN" altLang="en-US" sz="20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68375">
                <a:tc vMerge="1">
                  <a:txBody>
                    <a:bodyPr vert="horz" wrap="square"/>
                    <a:lstStyle/>
                    <a:p>
                      <a:endParaRPr lang="zh-CN"/>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r>
                        <a:rPr lang="zh-CN" altLang="en-US" sz="2000"/>
                        <a:t>形色声态</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endParaRPr lang="zh-CN" altLang="en-US" sz="20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68375">
                <a:tc vMerge="1">
                  <a:txBody>
                    <a:bodyPr vert="horz" wrap="square"/>
                    <a:lstStyle/>
                    <a:p>
                      <a:endParaRPr lang="zh-CN"/>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r>
                        <a:rPr lang="zh-CN" altLang="en-US" sz="2000"/>
                        <a:t>画面组合</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endParaRPr lang="zh-CN" altLang="en-US" sz="20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68375">
                <a:tc vMerge="1">
                  <a:txBody>
                    <a:bodyPr vert="horz" wrap="square"/>
                    <a:lstStyle/>
                    <a:p>
                      <a:endParaRPr lang="zh-CN"/>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r>
                        <a:rPr lang="zh-CN" altLang="en-US" sz="2000"/>
                        <a:t>氛围意境</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endParaRPr lang="zh-CN" altLang="en-US" sz="20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4" name="文本框 3"/>
          <p:cNvSpPr txBox="1"/>
          <p:nvPr/>
        </p:nvSpPr>
        <p:spPr>
          <a:xfrm>
            <a:off x="779780" y="3327400"/>
            <a:ext cx="551815" cy="2333625"/>
          </a:xfrm>
          <a:prstGeom prst="rect">
            <a:avLst/>
          </a:prstGeom>
          <a:noFill/>
        </p:spPr>
        <p:txBody>
          <a:bodyPr vert="eaVert" wrap="square" rtlCol="0">
            <a:spAutoFit/>
          </a:bodyPr>
          <a:lstStyle/>
          <a:p>
            <a:r>
              <a:rPr lang="zh-CN" altLang="en-US" sz="2400">
                <a:solidFill>
                  <a:srgbClr val="FF0000"/>
                </a:solidFill>
              </a:rPr>
              <a:t>月夜荷塘散步图</a:t>
            </a:r>
          </a:p>
        </p:txBody>
      </p:sp>
      <p:sp>
        <p:nvSpPr>
          <p:cNvPr id="5" name="文本框 4"/>
          <p:cNvSpPr txBox="1"/>
          <p:nvPr/>
        </p:nvSpPr>
        <p:spPr>
          <a:xfrm>
            <a:off x="3496945" y="2853055"/>
            <a:ext cx="5252085" cy="398780"/>
          </a:xfrm>
          <a:prstGeom prst="rect">
            <a:avLst/>
          </a:prstGeom>
          <a:noFill/>
        </p:spPr>
        <p:txBody>
          <a:bodyPr wrap="square" rtlCol="0">
            <a:spAutoFit/>
          </a:bodyPr>
          <a:lstStyle/>
          <a:p>
            <a:r>
              <a:rPr lang="zh-CN" altLang="en-US" sz="2000">
                <a:solidFill>
                  <a:srgbClr val="FF0000"/>
                </a:solidFill>
              </a:rPr>
              <a:t>树、杨柳、月光、远山、路灯、蝉声与蛙声</a:t>
            </a:r>
          </a:p>
        </p:txBody>
      </p:sp>
      <p:sp>
        <p:nvSpPr>
          <p:cNvPr id="6" name="文本框 5"/>
          <p:cNvSpPr txBox="1"/>
          <p:nvPr/>
        </p:nvSpPr>
        <p:spPr>
          <a:xfrm>
            <a:off x="3402330" y="4509135"/>
            <a:ext cx="5302885" cy="1014730"/>
          </a:xfrm>
          <a:prstGeom prst="rect">
            <a:avLst/>
          </a:prstGeom>
          <a:noFill/>
        </p:spPr>
        <p:txBody>
          <a:bodyPr wrap="square" rtlCol="0">
            <a:spAutoFit/>
          </a:bodyPr>
          <a:lstStyle/>
          <a:p>
            <a:r>
              <a:rPr lang="en-US" altLang="zh-CN" sz="2000">
                <a:solidFill>
                  <a:srgbClr val="FF0000"/>
                </a:solidFill>
                <a:sym typeface="+mn-ea"/>
              </a:rPr>
              <a:t>       </a:t>
            </a:r>
            <a:r>
              <a:rPr lang="zh-CN" altLang="en-US" sz="2000">
                <a:solidFill>
                  <a:srgbClr val="FF0000"/>
                </a:solidFill>
                <a:sym typeface="+mn-ea"/>
              </a:rPr>
              <a:t>隐隐约约的远山构成了大的暗淡的背景，阴阴郁郁的高大树木形成近处的环境，灯光与月光星星点点照在地上，蝉与蛙放声高歌</a:t>
            </a:r>
            <a:r>
              <a:rPr lang="zh-CN" altLang="en-US" sz="2000">
                <a:solidFill>
                  <a:srgbClr val="FF0000"/>
                </a:solidFill>
              </a:rPr>
              <a:t>。</a:t>
            </a:r>
          </a:p>
        </p:txBody>
      </p:sp>
      <p:sp>
        <p:nvSpPr>
          <p:cNvPr id="7" name="文本框 6"/>
          <p:cNvSpPr txBox="1"/>
          <p:nvPr/>
        </p:nvSpPr>
        <p:spPr>
          <a:xfrm>
            <a:off x="3319145" y="3717290"/>
            <a:ext cx="5607685" cy="706755"/>
          </a:xfrm>
          <a:prstGeom prst="rect">
            <a:avLst/>
          </a:prstGeom>
          <a:noFill/>
        </p:spPr>
        <p:txBody>
          <a:bodyPr wrap="square" rtlCol="0">
            <a:spAutoFit/>
          </a:bodyPr>
          <a:lstStyle/>
          <a:p>
            <a:r>
              <a:rPr lang="zh-CN" altLang="en-US" sz="2000">
                <a:solidFill>
                  <a:srgbClr val="FF0000"/>
                </a:solidFill>
              </a:rPr>
              <a:t>形：杨柳风姿；</a:t>
            </a:r>
            <a:r>
              <a:rPr lang="en-US" altLang="zh-CN" sz="2000">
                <a:solidFill>
                  <a:srgbClr val="FF0000"/>
                </a:solidFill>
              </a:rPr>
              <a:t>      </a:t>
            </a:r>
            <a:r>
              <a:rPr lang="zh-CN" altLang="en-US" sz="2000">
                <a:solidFill>
                  <a:srgbClr val="FF0000"/>
                </a:solidFill>
              </a:rPr>
              <a:t>色：阴阴树色；</a:t>
            </a:r>
          </a:p>
          <a:p>
            <a:r>
              <a:rPr lang="zh-CN" altLang="en-US" sz="2000">
                <a:solidFill>
                  <a:srgbClr val="FF0000"/>
                </a:solidFill>
              </a:rPr>
              <a:t>声：蝉声与蛙声；</a:t>
            </a:r>
            <a:r>
              <a:rPr lang="en-US" altLang="zh-CN" sz="2000">
                <a:solidFill>
                  <a:srgbClr val="FF0000"/>
                </a:solidFill>
              </a:rPr>
              <a:t>   </a:t>
            </a:r>
            <a:r>
              <a:rPr lang="zh-CN" altLang="en-US" sz="2000">
                <a:solidFill>
                  <a:srgbClr val="FF0000"/>
                </a:solidFill>
              </a:rPr>
              <a:t>态：树围荷塘，惺忪灯光</a:t>
            </a:r>
          </a:p>
        </p:txBody>
      </p:sp>
      <p:sp>
        <p:nvSpPr>
          <p:cNvPr id="8" name="文本框 7"/>
          <p:cNvSpPr txBox="1"/>
          <p:nvPr/>
        </p:nvSpPr>
        <p:spPr>
          <a:xfrm>
            <a:off x="4069080" y="5661025"/>
            <a:ext cx="2546350" cy="398780"/>
          </a:xfrm>
          <a:prstGeom prst="rect">
            <a:avLst/>
          </a:prstGeom>
          <a:noFill/>
        </p:spPr>
        <p:txBody>
          <a:bodyPr wrap="square" rtlCol="0">
            <a:spAutoFit/>
          </a:bodyPr>
          <a:lstStyle/>
          <a:p>
            <a:r>
              <a:rPr lang="zh-CN" altLang="en-US" sz="2000">
                <a:solidFill>
                  <a:srgbClr val="FF0000"/>
                </a:solidFill>
              </a:rPr>
              <a:t>幽静、淡雅</a:t>
            </a: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to="" calcmode="lin" valueType="num">
                                      <p:cBhvr>
                                        <p:cTn id="17" dur="1" fill="hold"/>
                                        <p:tgtEl>
                                          <p:spTgt spid="7"/>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to="" calcmode="lin" valueType="num">
                                      <p:cBhvr>
                                        <p:cTn id="27"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3"/>
          <p:cNvSpPr/>
          <p:nvPr/>
        </p:nvSpPr>
        <p:spPr>
          <a:xfrm>
            <a:off x="395605" y="0"/>
            <a:ext cx="8889365" cy="583565"/>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画面赏析</a:t>
            </a:r>
            <a:r>
              <a:rPr lang="zh-CN" altLang="en-US" b="1" u="sng">
                <a:solidFill>
                  <a:srgbClr val="FF0000"/>
                </a:solidFill>
                <a:latin typeface="+mj-ea"/>
                <a:ea typeface="+mj-ea"/>
              </a:rPr>
              <a:t>：</a:t>
            </a:r>
            <a:r>
              <a:rPr lang="zh-CN" sz="2400" kern="100">
                <a:solidFill>
                  <a:srgbClr val="000000"/>
                </a:solidFill>
                <a:uFillTx/>
                <a:latin typeface="宋体" panose="02010600030101010101" pitchFamily="2" charset="-122"/>
                <a:cs typeface="宋体" panose="02010600030101010101" pitchFamily="2" charset="-122"/>
                <a:sym typeface="+mn-ea"/>
              </a:rPr>
              <a:t>每篇文章中任选一幅图画，完成下表</a:t>
            </a:r>
          </a:p>
        </p:txBody>
      </p:sp>
      <p:sp>
        <p:nvSpPr>
          <p:cNvPr id="20483" name="TextBox 5"/>
          <p:cNvSpPr/>
          <p:nvPr/>
        </p:nvSpPr>
        <p:spPr>
          <a:xfrm>
            <a:off x="261620" y="621030"/>
            <a:ext cx="8312785" cy="553085"/>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50000"/>
              </a:lnSpc>
              <a:spcBef>
                <a:spcPct val="0"/>
              </a:spcBef>
              <a:buNone/>
            </a:pPr>
            <a:r>
              <a:rPr lang="zh-CN" sz="2000">
                <a:latin typeface="宋体" panose="02010600030101010101" pitchFamily="2" charset="-122"/>
                <a:ea typeface="宋体" panose="02010600030101010101" pitchFamily="2" charset="-122"/>
                <a:cs typeface="宋体" panose="02010600030101010101" pitchFamily="2" charset="-122"/>
                <a:sym typeface="+mn-ea"/>
              </a:rPr>
              <a:t>《我与地坛》画面赏析：第</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5</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自然段</a:t>
            </a:r>
          </a:p>
        </p:txBody>
      </p:sp>
      <p:graphicFrame>
        <p:nvGraphicFramePr>
          <p:cNvPr id="3" name="表格 2"/>
          <p:cNvGraphicFramePr>
            <a:graphicFrameLocks noGrp="1"/>
          </p:cNvGraphicFramePr>
          <p:nvPr>
            <p:custDataLst>
              <p:tags r:id="rId2"/>
            </p:custDataLst>
          </p:nvPr>
        </p:nvGraphicFramePr>
        <p:xfrm>
          <a:off x="276860" y="1585595"/>
          <a:ext cx="8650605" cy="4841875"/>
        </p:xfrm>
        <a:graphic>
          <a:graphicData uri="http://schemas.openxmlformats.org/drawingml/2006/table">
            <a:tbl>
              <a:tblPr firstRow="1" bandRow="1">
                <a:tableStyleId>{5940675A-B579-460E-94D1-54222C63F5DA}</a:tableStyleId>
              </a:tblPr>
              <a:tblGrid>
                <a:gridCol w="1635125"/>
                <a:gridCol w="1379855"/>
                <a:gridCol w="5635625"/>
              </a:tblGrid>
              <a:tr h="968375">
                <a:tc>
                  <a:txBody>
                    <a:bodyPr vert="horz" wrap="square"/>
                    <a:lstStyle/>
                    <a:p>
                      <a:pPr algn="ctr">
                        <a:buNone/>
                      </a:pPr>
                      <a:r>
                        <a:rPr lang="zh-CN" altLang="en-US" sz="2000"/>
                        <a:t>画面名称</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r>
                        <a:rPr lang="zh-CN" altLang="en-US" sz="2000"/>
                        <a:t>赏析角度</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r>
                        <a:rPr lang="zh-CN" altLang="en-US" sz="2000"/>
                        <a:t>赏析</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68375">
                <a:tc rowSpan="4">
                  <a:txBody>
                    <a:bodyPr vert="horz" wrap="square"/>
                    <a:lstStyle/>
                    <a:p>
                      <a:pPr algn="ctr">
                        <a:buNone/>
                      </a:pPr>
                      <a:endParaRPr lang="zh-CN" altLang="en-US" sz="20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r>
                        <a:rPr lang="zh-CN" altLang="en-US" sz="2000"/>
                        <a:t>景物选取</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endParaRPr lang="zh-CN" altLang="en-US" sz="20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68375">
                <a:tc vMerge="1">
                  <a:txBody>
                    <a:bodyPr vert="horz" wrap="square"/>
                    <a:lstStyle/>
                    <a:p>
                      <a:endParaRPr lang="zh-CN"/>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r>
                        <a:rPr lang="zh-CN" altLang="en-US" sz="2000"/>
                        <a:t>形色声态</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endParaRPr lang="zh-CN" altLang="en-US" sz="20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68375">
                <a:tc vMerge="1">
                  <a:txBody>
                    <a:bodyPr vert="horz" wrap="square"/>
                    <a:lstStyle/>
                    <a:p>
                      <a:endParaRPr lang="zh-CN"/>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r>
                        <a:rPr lang="zh-CN" altLang="en-US" sz="2000"/>
                        <a:t>画面组合</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endParaRPr lang="zh-CN" altLang="en-US" sz="20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68375">
                <a:tc vMerge="1">
                  <a:txBody>
                    <a:bodyPr vert="horz" wrap="square"/>
                    <a:lstStyle/>
                    <a:p>
                      <a:endParaRPr lang="zh-CN"/>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r>
                        <a:rPr lang="zh-CN" altLang="en-US" sz="2000"/>
                        <a:t>氛围意境</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vert="horz" wrap="square"/>
                    <a:lstStyle/>
                    <a:p>
                      <a:pPr algn="ctr">
                        <a:buNone/>
                      </a:pPr>
                      <a:endParaRPr lang="zh-CN" altLang="en-US" sz="20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4" name="文本框 3"/>
          <p:cNvSpPr txBox="1"/>
          <p:nvPr/>
        </p:nvSpPr>
        <p:spPr>
          <a:xfrm>
            <a:off x="779780" y="3327400"/>
            <a:ext cx="551815" cy="2333625"/>
          </a:xfrm>
          <a:prstGeom prst="rect">
            <a:avLst/>
          </a:prstGeom>
          <a:noFill/>
        </p:spPr>
        <p:txBody>
          <a:bodyPr vert="eaVert" wrap="square" rtlCol="0">
            <a:spAutoFit/>
          </a:bodyPr>
          <a:lstStyle/>
          <a:p>
            <a:r>
              <a:rPr lang="zh-CN" altLang="en-US" sz="2400">
                <a:solidFill>
                  <a:srgbClr val="FF0000"/>
                </a:solidFill>
              </a:rPr>
              <a:t>傍晚地坛闲坐图</a:t>
            </a:r>
          </a:p>
        </p:txBody>
      </p:sp>
      <p:sp>
        <p:nvSpPr>
          <p:cNvPr id="5" name="文本框 4"/>
          <p:cNvSpPr txBox="1"/>
          <p:nvPr/>
        </p:nvSpPr>
        <p:spPr>
          <a:xfrm>
            <a:off x="3496945" y="2853055"/>
            <a:ext cx="5252085" cy="398780"/>
          </a:xfrm>
          <a:prstGeom prst="rect">
            <a:avLst/>
          </a:prstGeom>
          <a:noFill/>
        </p:spPr>
        <p:txBody>
          <a:bodyPr wrap="square" rtlCol="0">
            <a:spAutoFit/>
          </a:bodyPr>
          <a:lstStyle/>
          <a:p>
            <a:r>
              <a:rPr lang="zh-CN" altLang="en-US" sz="2000">
                <a:solidFill>
                  <a:srgbClr val="FF0000"/>
                </a:solidFill>
              </a:rPr>
              <a:t>院墙、昆虫、蝉蜕、露水、草木</a:t>
            </a:r>
          </a:p>
        </p:txBody>
      </p:sp>
      <p:sp>
        <p:nvSpPr>
          <p:cNvPr id="6" name="文本框 5"/>
          <p:cNvSpPr txBox="1"/>
          <p:nvPr/>
        </p:nvSpPr>
        <p:spPr>
          <a:xfrm>
            <a:off x="3402330" y="4509135"/>
            <a:ext cx="5302885" cy="706755"/>
          </a:xfrm>
          <a:prstGeom prst="rect">
            <a:avLst/>
          </a:prstGeom>
          <a:noFill/>
        </p:spPr>
        <p:txBody>
          <a:bodyPr wrap="square" rtlCol="0">
            <a:spAutoFit/>
          </a:bodyPr>
          <a:lstStyle/>
          <a:p>
            <a:r>
              <a:rPr lang="en-US" altLang="zh-CN" sz="2000">
                <a:solidFill>
                  <a:srgbClr val="FF0000"/>
                </a:solidFill>
                <a:sym typeface="+mn-ea"/>
              </a:rPr>
              <a:t>       </a:t>
            </a:r>
            <a:r>
              <a:rPr lang="zh-CN" altLang="en-US" sz="2000">
                <a:solidFill>
                  <a:srgbClr val="FF0000"/>
                </a:solidFill>
                <a:sym typeface="+mn-ea"/>
              </a:rPr>
              <a:t>寂静的地坛，傍晚时分，万木生长，虫儿飘飞，露水凝结而滴落。</a:t>
            </a:r>
          </a:p>
        </p:txBody>
      </p:sp>
      <p:sp>
        <p:nvSpPr>
          <p:cNvPr id="7" name="文本框 6"/>
          <p:cNvSpPr txBox="1"/>
          <p:nvPr/>
        </p:nvSpPr>
        <p:spPr>
          <a:xfrm>
            <a:off x="3319145" y="3717290"/>
            <a:ext cx="5607685" cy="706755"/>
          </a:xfrm>
          <a:prstGeom prst="rect">
            <a:avLst/>
          </a:prstGeom>
          <a:noFill/>
        </p:spPr>
        <p:txBody>
          <a:bodyPr wrap="square" rtlCol="0">
            <a:spAutoFit/>
          </a:bodyPr>
          <a:lstStyle/>
          <a:p>
            <a:r>
              <a:rPr lang="zh-CN" altLang="en-US" sz="2000">
                <a:solidFill>
                  <a:srgbClr val="FF0000"/>
                </a:solidFill>
              </a:rPr>
              <a:t>形：蝉蜕如空屋；</a:t>
            </a:r>
            <a:r>
              <a:rPr lang="en-US" altLang="zh-CN" sz="2000">
                <a:solidFill>
                  <a:srgbClr val="FF0000"/>
                </a:solidFill>
              </a:rPr>
              <a:t>      </a:t>
            </a:r>
            <a:r>
              <a:rPr lang="zh-CN" altLang="en-US" sz="2000">
                <a:solidFill>
                  <a:srgbClr val="FF0000"/>
                </a:solidFill>
              </a:rPr>
              <a:t>色：露水摔出金光；</a:t>
            </a:r>
          </a:p>
          <a:p>
            <a:r>
              <a:rPr lang="zh-CN" altLang="en-US" sz="2000">
                <a:solidFill>
                  <a:srgbClr val="FF0000"/>
                </a:solidFill>
              </a:rPr>
              <a:t>声：草木生长的响动；态：园墙荫凉</a:t>
            </a:r>
          </a:p>
        </p:txBody>
      </p:sp>
      <p:sp>
        <p:nvSpPr>
          <p:cNvPr id="8" name="文本框 7"/>
          <p:cNvSpPr txBox="1"/>
          <p:nvPr/>
        </p:nvSpPr>
        <p:spPr>
          <a:xfrm>
            <a:off x="4069080" y="5661025"/>
            <a:ext cx="2546350" cy="398780"/>
          </a:xfrm>
          <a:prstGeom prst="rect">
            <a:avLst/>
          </a:prstGeom>
          <a:noFill/>
        </p:spPr>
        <p:txBody>
          <a:bodyPr wrap="square" rtlCol="0">
            <a:spAutoFit/>
          </a:bodyPr>
          <a:lstStyle/>
          <a:p>
            <a:r>
              <a:rPr lang="zh-CN" altLang="en-US" sz="2000">
                <a:solidFill>
                  <a:srgbClr val="FF0000"/>
                </a:solidFill>
              </a:rPr>
              <a:t>荒芜、不衰败</a:t>
            </a: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to="" calcmode="lin" valueType="num">
                                      <p:cBhvr>
                                        <p:cTn id="17" dur="1" fill="hold"/>
                                        <p:tgtEl>
                                          <p:spTgt spid="7"/>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to="" calcmode="lin" valueType="num">
                                      <p:cBhvr>
                                        <p:cTn id="27"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3"/>
          <p:cNvSpPr/>
          <p:nvPr/>
        </p:nvSpPr>
        <p:spPr>
          <a:xfrm>
            <a:off x="395605" y="0"/>
            <a:ext cx="8889365" cy="583565"/>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画面赏析总结</a:t>
            </a:r>
            <a:r>
              <a:rPr lang="zh-CN" altLang="en-US" b="1" u="sng">
                <a:solidFill>
                  <a:srgbClr val="FF0000"/>
                </a:solidFill>
                <a:latin typeface="+mj-ea"/>
                <a:ea typeface="+mj-ea"/>
              </a:rPr>
              <a:t>：</a:t>
            </a:r>
            <a:r>
              <a:rPr lang="zh-CN" altLang="en-US" sz="2400">
                <a:solidFill>
                  <a:schemeClr val="tx1"/>
                </a:solidFill>
                <a:latin typeface="+mj-ea"/>
                <a:ea typeface="+mj-ea"/>
              </a:rPr>
              <a:t>同城景致，美好各异</a:t>
            </a:r>
          </a:p>
        </p:txBody>
      </p:sp>
      <p:sp>
        <p:nvSpPr>
          <p:cNvPr id="20483" name="TextBox 5"/>
          <p:cNvSpPr/>
          <p:nvPr/>
        </p:nvSpPr>
        <p:spPr>
          <a:xfrm>
            <a:off x="395605" y="1052830"/>
            <a:ext cx="8492490" cy="3784600"/>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50000"/>
              </a:lnSpc>
              <a:spcBef>
                <a:spcPct val="0"/>
              </a:spcBef>
              <a:buNone/>
            </a:pPr>
            <a:r>
              <a:rPr lang="en-US" sz="2000" b="1">
                <a:latin typeface="宋体" panose="02010600030101010101" pitchFamily="2" charset="-122"/>
                <a:ea typeface="宋体" panose="02010600030101010101" pitchFamily="2" charset="-122"/>
                <a:cs typeface="宋体" panose="02010600030101010101" pitchFamily="2" charset="-122"/>
                <a:sym typeface="+mn-ea"/>
              </a:rPr>
              <a:t>    </a:t>
            </a:r>
            <a:r>
              <a:rPr sz="2000">
                <a:latin typeface="宋体" panose="02010600030101010101" pitchFamily="2" charset="-122"/>
                <a:ea typeface="宋体" panose="02010600030101010101" pitchFamily="2" charset="-122"/>
                <a:cs typeface="宋体" panose="02010600030101010101" pitchFamily="2" charset="-122"/>
                <a:sym typeface="+mn-ea"/>
              </a:rPr>
              <a:t>《故都的秋》《荷塘月色》《我与地坛》选取的是同一座城市里的景物，然而却呈现出各具特色、摇曳多姿的美。</a:t>
            </a:r>
          </a:p>
          <a:p>
            <a:pPr marL="0" indent="0">
              <a:lnSpc>
                <a:spcPct val="150000"/>
              </a:lnSpc>
              <a:spcBef>
                <a:spcPct val="0"/>
              </a:spcBef>
              <a:buNone/>
            </a:pPr>
            <a:r>
              <a:rPr sz="2000">
                <a:latin typeface="宋体" panose="02010600030101010101" pitchFamily="2" charset="-122"/>
                <a:ea typeface="宋体" panose="02010600030101010101" pitchFamily="2" charset="-122"/>
                <a:cs typeface="宋体" panose="02010600030101010101" pitchFamily="2" charset="-122"/>
                <a:sym typeface="+mn-ea"/>
              </a:rPr>
              <a:t>《故都的秋》秋景中渗透着“雅趣”和“物哀”之美</a:t>
            </a:r>
            <a:r>
              <a:rPr lang="zh-CN" sz="2000">
                <a:latin typeface="宋体" panose="02010600030101010101" pitchFamily="2" charset="-122"/>
                <a:ea typeface="宋体" panose="02010600030101010101" pitchFamily="2" charset="-122"/>
                <a:cs typeface="宋体" panose="02010600030101010101" pitchFamily="2" charset="-122"/>
                <a:sym typeface="+mn-ea"/>
              </a:rPr>
              <a:t>；</a:t>
            </a:r>
          </a:p>
          <a:p>
            <a:pPr marL="0" indent="0">
              <a:lnSpc>
                <a:spcPct val="150000"/>
              </a:lnSpc>
              <a:spcBef>
                <a:spcPct val="0"/>
              </a:spcBef>
              <a:buNone/>
            </a:pPr>
            <a:r>
              <a:rPr sz="2000">
                <a:latin typeface="宋体" panose="02010600030101010101" pitchFamily="2" charset="-122"/>
                <a:ea typeface="宋体" panose="02010600030101010101" pitchFamily="2" charset="-122"/>
                <a:cs typeface="宋体" panose="02010600030101010101" pitchFamily="2" charset="-122"/>
                <a:sym typeface="+mn-ea"/>
              </a:rPr>
              <a:t>《荷塘月色》之景中笼罩着静谧、朦胧、梦幻之美</a:t>
            </a:r>
            <a:r>
              <a:rPr lang="zh-CN" sz="2000">
                <a:latin typeface="宋体" panose="02010600030101010101" pitchFamily="2" charset="-122"/>
                <a:ea typeface="宋体" panose="02010600030101010101" pitchFamily="2" charset="-122"/>
                <a:cs typeface="宋体" panose="02010600030101010101" pitchFamily="2" charset="-122"/>
                <a:sym typeface="+mn-ea"/>
              </a:rPr>
              <a:t>；</a:t>
            </a:r>
          </a:p>
          <a:p>
            <a:pPr marL="0" indent="0">
              <a:lnSpc>
                <a:spcPct val="150000"/>
              </a:lnSpc>
              <a:spcBef>
                <a:spcPct val="0"/>
              </a:spcBef>
              <a:buNone/>
            </a:pPr>
            <a:r>
              <a:rPr sz="2000">
                <a:latin typeface="宋体" panose="02010600030101010101" pitchFamily="2" charset="-122"/>
                <a:ea typeface="宋体" panose="02010600030101010101" pitchFamily="2" charset="-122"/>
                <a:cs typeface="宋体" panose="02010600030101010101" pitchFamily="2" charset="-122"/>
                <a:sym typeface="+mn-ea"/>
              </a:rPr>
              <a:t>《我与地坛》的景物则在荒芜寂静中显现出生机活力、生生不息之美</a:t>
            </a:r>
            <a:r>
              <a:rPr lang="zh-CN" sz="2000">
                <a:latin typeface="宋体" panose="02010600030101010101" pitchFamily="2" charset="-122"/>
                <a:ea typeface="宋体" panose="02010600030101010101" pitchFamily="2" charset="-122"/>
                <a:cs typeface="宋体" panose="02010600030101010101" pitchFamily="2" charset="-122"/>
                <a:sym typeface="+mn-ea"/>
              </a:rPr>
              <a:t>。</a:t>
            </a:r>
          </a:p>
          <a:p>
            <a:pPr marL="0" indent="0">
              <a:lnSpc>
                <a:spcPct val="150000"/>
              </a:lnSpc>
              <a:spcBef>
                <a:spcPct val="0"/>
              </a:spcBef>
              <a:buNone/>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     </a:t>
            </a:r>
          </a:p>
          <a:p>
            <a:pPr marL="0" indent="0">
              <a:lnSpc>
                <a:spcPct val="150000"/>
              </a:lnSpc>
              <a:spcBef>
                <a:spcPct val="0"/>
              </a:spcBef>
              <a:buNone/>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那么，作者们对景物为什么会有不同的选择和描写呢？</a:t>
            </a:r>
          </a:p>
          <a:p>
            <a:pPr marL="0" indent="0">
              <a:lnSpc>
                <a:spcPct val="150000"/>
              </a:lnSpc>
              <a:spcBef>
                <a:spcPct val="0"/>
              </a:spcBef>
              <a:buNone/>
            </a:pPr>
            <a:endParaRPr lang="zh-CN" altLang="en-US" sz="2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0483">
                                            <p:txEl>
                                              <p:pRg st="5" end="5"/>
                                            </p:txEl>
                                          </p:spTgt>
                                        </p:tgtEl>
                                        <p:attrNameLst>
                                          <p:attrName>style.visibility</p:attrName>
                                        </p:attrNameLst>
                                      </p:cBhvr>
                                      <p:to>
                                        <p:strVal val="visible"/>
                                      </p:to>
                                    </p:set>
                                    <p:anim to="" calcmode="lin" valueType="num">
                                      <p:cBhvr>
                                        <p:cTn id="7" dur="1" fill="hold"/>
                                        <p:tgtEl>
                                          <p:spTgt spid="20483">
                                            <p:txEl>
                                              <p:pRg st="5" end="5"/>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3"/>
          <p:cNvSpPr/>
          <p:nvPr/>
        </p:nvSpPr>
        <p:spPr>
          <a:xfrm>
            <a:off x="395605" y="0"/>
            <a:ext cx="8889365" cy="583565"/>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味道深处方自足</a:t>
            </a:r>
            <a:r>
              <a:rPr lang="zh-CN" altLang="en-US" b="1" u="sng">
                <a:solidFill>
                  <a:srgbClr val="FF0000"/>
                </a:solidFill>
                <a:latin typeface="+mj-ea"/>
                <a:ea typeface="+mj-ea"/>
              </a:rPr>
              <a:t>：</a:t>
            </a:r>
            <a:r>
              <a:rPr lang="zh-CN" altLang="en-US" sz="2400">
                <a:solidFill>
                  <a:schemeClr val="tx1"/>
                </a:solidFill>
                <a:latin typeface="+mj-ea"/>
                <a:ea typeface="+mj-ea"/>
              </a:rPr>
              <a:t>深刻体味三篇文章独特的深味</a:t>
            </a:r>
          </a:p>
        </p:txBody>
      </p:sp>
      <p:sp>
        <p:nvSpPr>
          <p:cNvPr id="20483" name="TextBox 5"/>
          <p:cNvSpPr/>
          <p:nvPr/>
        </p:nvSpPr>
        <p:spPr>
          <a:xfrm>
            <a:off x="261620" y="621030"/>
            <a:ext cx="8701405" cy="1322070"/>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00000"/>
              </a:lnSpc>
              <a:spcBef>
                <a:spcPct val="0"/>
              </a:spcBef>
              <a:buNone/>
            </a:pPr>
            <a:r>
              <a:rPr lang="en-US" sz="2000" b="1">
                <a:latin typeface="宋体" panose="02010600030101010101" pitchFamily="2" charset="-122"/>
                <a:ea typeface="宋体" panose="02010600030101010101" pitchFamily="2" charset="-122"/>
                <a:cs typeface="宋体" panose="02010600030101010101" pitchFamily="2" charset="-122"/>
                <a:sym typeface="+mn-ea"/>
              </a:rPr>
              <a:t>    </a:t>
            </a:r>
            <a:r>
              <a:rPr sz="2000" b="1">
                <a:latin typeface="宋体" panose="02010600030101010101" pitchFamily="2" charset="-122"/>
                <a:ea typeface="宋体" panose="02010600030101010101" pitchFamily="2" charset="-122"/>
                <a:cs typeface="宋体" panose="02010600030101010101" pitchFamily="2" charset="-122"/>
                <a:sym typeface="+mn-ea"/>
              </a:rPr>
              <a:t>《故都的秋》中的“秋味”，作者没有从故宫、颐和园等皇家宫殿、园林着笔，对陶然亭、钓鱼台、西山等著名景点也只一笔带过，而是着重描写牵牛花、槐蕊、秋雨、秋枣一类平凡细小的事物，这是为什么?悲凉的“秋味”，为什么在郁达夫笔下具有特别之美?</a:t>
            </a:r>
            <a:r>
              <a:rPr lang="en-US" sz="2000" b="1">
                <a:latin typeface="宋体" panose="02010600030101010101" pitchFamily="2" charset="-122"/>
                <a:ea typeface="宋体" panose="02010600030101010101" pitchFamily="2" charset="-122"/>
                <a:cs typeface="宋体" panose="02010600030101010101" pitchFamily="2" charset="-122"/>
                <a:sym typeface="+mn-ea"/>
              </a:rPr>
              <a:t> </a:t>
            </a:r>
            <a:r>
              <a:rPr lang="en-US" sz="2000">
                <a:latin typeface="宋体" panose="02010600030101010101" pitchFamily="2" charset="-122"/>
                <a:ea typeface="宋体" panose="02010600030101010101" pitchFamily="2" charset="-122"/>
                <a:cs typeface="宋体" panose="02010600030101010101" pitchFamily="2" charset="-122"/>
                <a:sym typeface="+mn-ea"/>
              </a:rPr>
              <a:t> </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TextBox 5"/>
          <p:cNvSpPr/>
          <p:nvPr/>
        </p:nvSpPr>
        <p:spPr>
          <a:xfrm>
            <a:off x="251460" y="2061210"/>
            <a:ext cx="8639810" cy="3784600"/>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00000"/>
              </a:lnSpc>
              <a:spcBef>
                <a:spcPct val="0"/>
              </a:spcBef>
              <a:buNone/>
            </a:pPr>
            <a:r>
              <a:rPr lang="en-US" altLang="zh-CN" sz="2000">
                <a:latin typeface="宋体" panose="02010600030101010101" pitchFamily="2" charset="-122"/>
                <a:ea typeface="宋体" panose="02010600030101010101" pitchFamily="2" charset="-122"/>
              </a:rPr>
              <a:t>    </a:t>
            </a:r>
            <a:r>
              <a:rPr lang="zh-CN" altLang="en-US" sz="2000">
                <a:latin typeface="宋体" panose="02010600030101010101" pitchFamily="2" charset="-122"/>
                <a:ea typeface="宋体" panose="02010600030101010101" pitchFamily="2" charset="-122"/>
              </a:rPr>
              <a:t>（</a:t>
            </a:r>
            <a:r>
              <a:rPr lang="en-US" altLang="zh-CN" sz="2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a:t>
            </a:r>
            <a:r>
              <a:rPr lang="zh-CN" sz="2000">
                <a:latin typeface="宋体" panose="02010600030101010101" pitchFamily="2" charset="-122"/>
                <a:ea typeface="宋体" panose="02010600030101010101" pitchFamily="2" charset="-122"/>
              </a:rPr>
              <a:t>郁达夫笔下“故都的秋”有“清”“静”“悲凉”的特点，没有铺陈古刹胜迹，也没有传统的“秋”色标记，而是通过平凡细小的事物表达了平凡的秋姿、秋色、秋声与秋味。故都的秋就在每座低矮的家屋内外，就在街道两旁的槐树前后，以及高高的天空里，使文章的主题更富有生活的情趣。</a:t>
            </a:r>
          </a:p>
          <a:p>
            <a:pPr marL="0" indent="0">
              <a:lnSpc>
                <a:spcPct val="100000"/>
              </a:lnSpc>
              <a:spcBef>
                <a:spcPct val="0"/>
              </a:spcBef>
              <a:buNone/>
            </a:pPr>
            <a:r>
              <a:rPr lang="zh-CN" sz="2000">
                <a:latin typeface="宋体" panose="02010600030101010101" pitchFamily="2" charset="-122"/>
                <a:ea typeface="宋体" panose="02010600030101010101" pitchFamily="2" charset="-122"/>
              </a:rPr>
              <a:t> </a:t>
            </a:r>
            <a:r>
              <a:rPr lang="en-US" altLang="zh-CN" sz="2000">
                <a:latin typeface="宋体" panose="02010600030101010101" pitchFamily="2" charset="-122"/>
                <a:ea typeface="宋体" panose="02010600030101010101" pitchFamily="2" charset="-122"/>
              </a:rPr>
              <a:t>   </a:t>
            </a:r>
            <a:r>
              <a:rPr lang="zh-CN" altLang="en-US" sz="2000">
                <a:latin typeface="宋体" panose="02010600030101010101" pitchFamily="2" charset="-122"/>
                <a:ea typeface="宋体" panose="02010600030101010101" pitchFamily="2" charset="-122"/>
              </a:rPr>
              <a:t>（</a:t>
            </a:r>
            <a:r>
              <a:rPr lang="en-US" altLang="zh-CN" sz="2000">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a:t>
            </a:r>
            <a:r>
              <a:rPr lang="zh-CN" sz="2000">
                <a:latin typeface="宋体" panose="02010600030101010101" pitchFamily="2" charset="-122"/>
                <a:ea typeface="宋体" panose="02010600030101010101" pitchFamily="2" charset="-122"/>
              </a:rPr>
              <a:t>作者如此淋漓尽致地绘秋景、谱秋声、摄秋实，真实地表达了他对故都的热爱的感情。作者有意要让读者了解富于个性的故都的秋色、秋声，更能体会到一种独特的秋意，更能感受到一种独特的秋味，以及由诸多成分糅合而成的深情。所以，文中对于“秋”的形态、神韵的着笔，表达了作者热忱地爱故都，爱故都的人民，爱故都的秋天。同时，作者在对北平秋的“色”“味”“意境”和“姿态”的描绘中，寄寓了对美的执著追求，流露出一种沉静、寡淡的心境。</a:t>
            </a: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to="" calcmode="lin" valueType="num">
                                      <p:cBhvr>
                                        <p:cTn id="7" dur="1" fill="hold"/>
                                        <p:tgtEl>
                                          <p:spTgt spid="2">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to="" calcmode="lin" valueType="num">
                                      <p:cBhvr>
                                        <p:cTn id="12" dur="1" fill="hold"/>
                                        <p:tgtEl>
                                          <p:spTgt spid="2">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3"/>
          <p:cNvSpPr/>
          <p:nvPr/>
        </p:nvSpPr>
        <p:spPr>
          <a:xfrm>
            <a:off x="395605" y="0"/>
            <a:ext cx="8889365" cy="583565"/>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rgbClr val="FF0000"/>
                </a:solidFill>
                <a:latin typeface="+mj-ea"/>
                <a:ea typeface="+mj-ea"/>
              </a:rPr>
              <a:t>味道深处方自足</a:t>
            </a:r>
            <a:r>
              <a:rPr lang="zh-CN" altLang="en-US" b="1" u="sng">
                <a:solidFill>
                  <a:srgbClr val="FF0000"/>
                </a:solidFill>
                <a:latin typeface="+mj-ea"/>
                <a:ea typeface="+mj-ea"/>
              </a:rPr>
              <a:t>：</a:t>
            </a:r>
            <a:r>
              <a:rPr lang="zh-CN" altLang="en-US" sz="2400">
                <a:solidFill>
                  <a:schemeClr val="tx1"/>
                </a:solidFill>
                <a:latin typeface="+mj-ea"/>
                <a:ea typeface="+mj-ea"/>
              </a:rPr>
              <a:t>深刻体味三篇文章独特的深味</a:t>
            </a:r>
          </a:p>
        </p:txBody>
      </p:sp>
      <p:sp>
        <p:nvSpPr>
          <p:cNvPr id="20483" name="TextBox 5"/>
          <p:cNvSpPr/>
          <p:nvPr/>
        </p:nvSpPr>
        <p:spPr>
          <a:xfrm>
            <a:off x="261620" y="621030"/>
            <a:ext cx="8701405" cy="1322070"/>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00000"/>
              </a:lnSpc>
              <a:spcBef>
                <a:spcPct val="0"/>
              </a:spcBef>
              <a:buNone/>
            </a:pPr>
            <a:r>
              <a:rPr lang="en-US" sz="2000" b="1">
                <a:latin typeface="宋体" panose="02010600030101010101" pitchFamily="2" charset="-122"/>
                <a:ea typeface="宋体" panose="02010600030101010101" pitchFamily="2" charset="-122"/>
                <a:cs typeface="宋体" panose="02010600030101010101" pitchFamily="2" charset="-122"/>
                <a:sym typeface="+mn-ea"/>
              </a:rPr>
              <a:t>    </a:t>
            </a:r>
            <a:r>
              <a:rPr sz="2000" b="1">
                <a:latin typeface="宋体" panose="02010600030101010101" pitchFamily="2" charset="-122"/>
                <a:ea typeface="宋体" panose="02010600030101010101" pitchFamily="2" charset="-122"/>
                <a:cs typeface="宋体" panose="02010600030101010101" pitchFamily="2" charset="-122"/>
                <a:sym typeface="+mn-ea"/>
              </a:rPr>
              <a:t>《荷塘月色》中呈现了清淡的月色、淡雅的荷香，为什么一切都是“淡淡的”?为什么有“什么都可以想，什么都可以不想，便觉是个自由的人”的心灵絮语?文中写“荷塘月色”与“采莲嬉游”的场景构成一冷一热、一静一动的色调对比，这有什么用意?</a:t>
            </a:r>
          </a:p>
        </p:txBody>
      </p:sp>
      <p:sp>
        <p:nvSpPr>
          <p:cNvPr id="2" name="TextBox 5"/>
          <p:cNvSpPr/>
          <p:nvPr/>
        </p:nvSpPr>
        <p:spPr>
          <a:xfrm>
            <a:off x="224155" y="2061210"/>
            <a:ext cx="8776335" cy="4399915"/>
          </a:xfrm>
          <a:prstGeom prst="rect">
            <a:avLst/>
          </a:prstGeom>
          <a:solidFill>
            <a:schemeClr val="accent3">
              <a:lumMod val="95000"/>
            </a:schemeClr>
          </a:solid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indent="0">
              <a:lnSpc>
                <a:spcPct val="100000"/>
              </a:lnSpc>
              <a:spcBef>
                <a:spcPct val="0"/>
              </a:spcBef>
              <a:buNone/>
            </a:pPr>
            <a:r>
              <a:rPr lang="en-US" altLang="zh-CN" sz="2000">
                <a:latin typeface="宋体" panose="02010600030101010101" pitchFamily="2" charset="-122"/>
                <a:ea typeface="宋体" panose="02010600030101010101" pitchFamily="2" charset="-122"/>
              </a:rPr>
              <a:t>    </a:t>
            </a:r>
            <a:r>
              <a:rPr lang="zh-CN" altLang="en-US" sz="2000">
                <a:latin typeface="宋体" panose="02010600030101010101" pitchFamily="2" charset="-122"/>
                <a:ea typeface="宋体" panose="02010600030101010101" pitchFamily="2" charset="-122"/>
              </a:rPr>
              <a:t>（</a:t>
            </a:r>
            <a:r>
              <a:rPr lang="en-US" altLang="zh-CN" sz="2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a:t>
            </a:r>
            <a:r>
              <a:rPr lang="zh-CN" sz="2000">
                <a:latin typeface="宋体" panose="02010600030101010101" pitchFamily="2" charset="-122"/>
                <a:ea typeface="宋体" panose="02010600030101010101" pitchFamily="2" charset="-122"/>
              </a:rPr>
              <a:t>《荷塘月色》写于1927年7月，正是蒋介石发动4</a:t>
            </a:r>
            <a:r>
              <a:rPr lang="zh-CN" sz="2000">
                <a:latin typeface="微软雅黑" panose="020b0503020204020204" charset="-122"/>
                <a:ea typeface="微软雅黑" panose="020b0503020204020204" charset="-122"/>
              </a:rPr>
              <a:t>·</a:t>
            </a:r>
            <a:r>
              <a:rPr lang="zh-CN" sz="2000">
                <a:latin typeface="宋体" panose="02010600030101010101" pitchFamily="2" charset="-122"/>
                <a:ea typeface="宋体" panose="02010600030101010101" pitchFamily="2" charset="-122"/>
              </a:rPr>
              <a:t>12 反革命政变之后，白自恐怖笼罩着中国大地。1927年7月正是朱自清思想极端苦闷的时期。朱自清在同时期发表的《一封信》中这样写道:“这几天似乎有些异样，像一叶扁舟在无边的大海上	像一个猎人在无尽的森林里......似乎在挣扎着，要明白些什么，但似乎什么也没有明白。”由此可以得知全文围绕“颇不宁静”之一情感基调展开写作的原因。作者将自己的惆怅和苦闷都写进了文章中。所以文章中的美景都是淡淡的。</a:t>
            </a:r>
          </a:p>
          <a:p>
            <a:pPr marL="0" indent="0">
              <a:lnSpc>
                <a:spcPct val="100000"/>
              </a:lnSpc>
              <a:spcBef>
                <a:spcPct val="0"/>
              </a:spcBef>
              <a:buNone/>
            </a:pPr>
            <a:endParaRPr lang="zh-CN" sz="2000">
              <a:latin typeface="宋体" panose="02010600030101010101" pitchFamily="2" charset="-122"/>
              <a:ea typeface="宋体" panose="02010600030101010101" pitchFamily="2" charset="-122"/>
            </a:endParaRPr>
          </a:p>
          <a:p>
            <a:pPr marL="0" indent="0">
              <a:lnSpc>
                <a:spcPct val="100000"/>
              </a:lnSpc>
              <a:spcBef>
                <a:spcPct val="0"/>
              </a:spcBef>
              <a:buNone/>
            </a:pPr>
            <a:r>
              <a:rPr lang="en-US" altLang="zh-CN" sz="2000">
                <a:latin typeface="宋体" panose="02010600030101010101" pitchFamily="2" charset="-122"/>
                <a:ea typeface="宋体" panose="02010600030101010101" pitchFamily="2" charset="-122"/>
              </a:rPr>
              <a:t>    </a:t>
            </a:r>
            <a:r>
              <a:rPr lang="zh-CN" sz="2000">
                <a:latin typeface="宋体" panose="02010600030101010101" pitchFamily="2" charset="-122"/>
                <a:ea typeface="宋体" panose="02010600030101010101" pitchFamily="2" charset="-122"/>
              </a:rPr>
              <a:t>（</a:t>
            </a:r>
            <a:r>
              <a:rPr lang="en-US" altLang="zh-CN" sz="2000">
                <a:latin typeface="宋体" panose="02010600030101010101" pitchFamily="2" charset="-122"/>
                <a:ea typeface="宋体" panose="02010600030101010101" pitchFamily="2" charset="-122"/>
              </a:rPr>
              <a:t>2</a:t>
            </a:r>
            <a:r>
              <a:rPr lang="zh-CN" sz="2000">
                <a:latin typeface="宋体" panose="02010600030101010101" pitchFamily="2" charset="-122"/>
                <a:ea typeface="宋体" panose="02010600030101010101" pitchFamily="2" charset="-122"/>
              </a:rPr>
              <a:t>）我们有上下文可以知道，“平常”的作者是不自由的，失去了自己，他白天里一定要说的话要做的事，都是自己不想做又不得不那样做。而此时的作者是完全自由的，想怎么样就怎么样，不用强迫自己去做自己不想做的事情。这是作者在去荷塘的过程中的一种自我排遣，作者的心情由此得到释放。</a:t>
            </a:r>
          </a:p>
          <a:p>
            <a:pPr marL="0" indent="0">
              <a:lnSpc>
                <a:spcPct val="100000"/>
              </a:lnSpc>
              <a:spcBef>
                <a:spcPct val="0"/>
              </a:spcBef>
              <a:buNone/>
            </a:pPr>
            <a:r>
              <a:rPr lang="en-US" altLang="zh-CN" sz="2000">
                <a:latin typeface="宋体" panose="02010600030101010101" pitchFamily="2" charset="-122"/>
                <a:ea typeface="宋体" panose="02010600030101010101" pitchFamily="2" charset="-122"/>
              </a:rPr>
              <a:t>      </a:t>
            </a:r>
            <a:endParaRPr lang="zh-CN" sz="2000">
              <a:latin typeface="宋体" panose="02010600030101010101" pitchFamily="2" charset="-122"/>
              <a:ea typeface="宋体" panose="02010600030101010101" pitchFamily="2" charset="-122"/>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to="" calcmode="lin" valueType="num">
                                      <p:cBhvr>
                                        <p:cTn id="7" dur="1" fill="hold"/>
                                        <p:tgtEl>
                                          <p:spTgt spid="2">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 to="" calcmode="lin" valueType="num">
                                      <p:cBhvr>
                                        <p:cTn id="12" dur="1" fill="hold"/>
                                        <p:tgtEl>
                                          <p:spTgt spid="2">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TABLE_BEAUTIFY" val="smartTable{c3781c35-4e0b-4ebf-bbd1-3223a043fc77}"/>
  <p:tag name="TABLE_ENDDRAG_ORIGIN_RECT" val="681*381"/>
  <p:tag name="TABLE_ENDDRAG_RECT" val="21*124*681*381"/>
</p:tagLst>
</file>

<file path=ppt/tags/tag2.xml><?xml version="1.0" encoding="utf-8"?>
<p:tagLst xmlns:p="http://schemas.openxmlformats.org/presentationml/2006/main">
  <p:tag name="KSO_WM_UNIT_TABLE_BEAUTIFY" val="smartTable{c3781c35-4e0b-4ebf-bbd1-3223a043fc77}"/>
  <p:tag name="TABLE_ENDDRAG_ORIGIN_RECT" val="681*381"/>
  <p:tag name="TABLE_ENDDRAG_RECT" val="21*124*681*381"/>
</p:tagLst>
</file>

<file path=ppt/tags/tag3.xml><?xml version="1.0" encoding="utf-8"?>
<p:tagLst xmlns:p="http://schemas.openxmlformats.org/presentationml/2006/main">
  <p:tag name="KSO_WM_UNIT_TABLE_BEAUTIFY" val="smartTable{c3781c35-4e0b-4ebf-bbd1-3223a043fc77}"/>
  <p:tag name="TABLE_ENDDRAG_ORIGIN_RECT" val="681*381"/>
  <p:tag name="TABLE_ENDDRAG_RECT" val="21*124*681*381"/>
</p:tagLst>
</file>

<file path=ppt/tags/tag4.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101</Paragraphs>
  <Slides>20</Slides>
  <Notes>0</Notes>
  <TotalTime>0</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20</vt:i4>
      </vt:variant>
    </vt:vector>
  </HeadingPairs>
  <TitlesOfParts>
    <vt:vector baseType="lpstr" size="25">
      <vt:lpstr>Arial</vt:lpstr>
      <vt:lpstr>宋体</vt:lpstr>
      <vt:lpstr>微软雅黑</vt:lpstr>
      <vt:lpstr>Wingdings</vt:lpstr>
      <vt:lpstr>默认设计模板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谢谢观摩，敬请指教！</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2021-08-27T13:35:16.928</cp:lastPrinted>
  <dcterms:created xsi:type="dcterms:W3CDTF">2021-08-27T13:35:16Z</dcterms:created>
  <dcterms:modified xsi:type="dcterms:W3CDTF">2021-08-27T05:35:17Z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