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sldIdLst>
    <p:sldId id="409" r:id="rId3"/>
    <p:sldId id="425" r:id="rId4"/>
    <p:sldId id="428" r:id="rId5"/>
    <p:sldId id="427" r:id="rId6"/>
    <p:sldId id="429" r:id="rId7"/>
    <p:sldId id="430" r:id="rId8"/>
    <p:sldId id="431" r:id="rId9"/>
    <p:sldId id="432" r:id="rId10"/>
    <p:sldId id="433" r:id="rId11"/>
    <p:sldId id="456" r:id="rId12"/>
    <p:sldId id="438" r:id="rId13"/>
    <p:sldId id="478" r:id="rId14"/>
    <p:sldId id="457" r:id="rId15"/>
    <p:sldId id="458" r:id="rId16"/>
    <p:sldId id="435" r:id="rId17"/>
    <p:sldId id="436" r:id="rId18"/>
    <p:sldId id="439" r:id="rId19"/>
    <p:sldId id="440" r:id="rId20"/>
    <p:sldId id="441" r:id="rId21"/>
    <p:sldId id="454" r:id="rId22"/>
    <p:sldId id="442" r:id="rId23"/>
    <p:sldId id="416" r:id="rId24"/>
    <p:sldId id="446" r:id="rId25"/>
    <p:sldId id="448" r:id="rId26"/>
    <p:sldId id="449" r:id="rId27"/>
    <p:sldId id="451" r:id="rId28"/>
    <p:sldId id="453" r:id="rId29"/>
    <p:sldId id="452" r:id="rId30"/>
    <p:sldId id="479" r:id="rId31"/>
    <p:sldId id="481" r:id="rId32"/>
    <p:sldId id="482" r:id="rId33"/>
    <p:sldId id="417" r:id="rId34"/>
    <p:sldId id="445" r:id="rId35"/>
    <p:sldId id="418" r:id="rId36"/>
    <p:sldId id="455" r:id="rId37"/>
  </p:sldIdLst>
  <p:sldSz cx="12192000" cy="6858000"/>
  <p:notesSz cx="6858000" cy="9144000"/>
  <p:custDataLst>
    <p:tags r:id="rId3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778" autoAdjust="0"/>
    <p:restoredTop sz="95244" autoAdjust="0"/>
  </p:normalViewPr>
  <p:slideViewPr>
    <p:cSldViewPr snapToGrid="0">
      <p:cViewPr varScale="1">
        <p:scale>
          <a:sx n="67" d="100"/>
          <a:sy n="67" d="100"/>
        </p:scale>
        <p:origin x="-912" y="-108"/>
      </p:cViewPr>
      <p:guideLst>
        <p:guide orient="horz" pos="2160"/>
        <p:guide pos="3875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slide" Target="slides/slide24.xml" /><Relationship Id="rId27" Type="http://schemas.openxmlformats.org/officeDocument/2006/relationships/slide" Target="slides/slide25.xml" /><Relationship Id="rId28" Type="http://schemas.openxmlformats.org/officeDocument/2006/relationships/slide" Target="slides/slide26.xml" /><Relationship Id="rId29" Type="http://schemas.openxmlformats.org/officeDocument/2006/relationships/slide" Target="slides/slide27.xml" /><Relationship Id="rId3" Type="http://schemas.openxmlformats.org/officeDocument/2006/relationships/slide" Target="slides/slide1.xml" /><Relationship Id="rId30" Type="http://schemas.openxmlformats.org/officeDocument/2006/relationships/slide" Target="slides/slide28.xml" /><Relationship Id="rId31" Type="http://schemas.openxmlformats.org/officeDocument/2006/relationships/slide" Target="slides/slide29.xml" /><Relationship Id="rId32" Type="http://schemas.openxmlformats.org/officeDocument/2006/relationships/slide" Target="slides/slide30.xml" /><Relationship Id="rId33" Type="http://schemas.openxmlformats.org/officeDocument/2006/relationships/slide" Target="slides/slide31.xml" /><Relationship Id="rId34" Type="http://schemas.openxmlformats.org/officeDocument/2006/relationships/slide" Target="slides/slide32.xml" /><Relationship Id="rId35" Type="http://schemas.openxmlformats.org/officeDocument/2006/relationships/slide" Target="slides/slide33.xml" /><Relationship Id="rId36" Type="http://schemas.openxmlformats.org/officeDocument/2006/relationships/slide" Target="slides/slide34.xml" /><Relationship Id="rId37" Type="http://schemas.openxmlformats.org/officeDocument/2006/relationships/slide" Target="slides/slide35.xml" /><Relationship Id="rId38" Type="http://schemas.openxmlformats.org/officeDocument/2006/relationships/tags" Target="tags/tag95.xml" /><Relationship Id="rId39" Type="http://schemas.openxmlformats.org/officeDocument/2006/relationships/presProps" Target="presProps.xml" /><Relationship Id="rId4" Type="http://schemas.openxmlformats.org/officeDocument/2006/relationships/slide" Target="slides/slide2.xml" /><Relationship Id="rId40" Type="http://schemas.openxmlformats.org/officeDocument/2006/relationships/viewProps" Target="viewProps.xml" /><Relationship Id="rId41" Type="http://schemas.openxmlformats.org/officeDocument/2006/relationships/theme" Target="theme/theme1.xml" /><Relationship Id="rId42" Type="http://schemas.openxmlformats.org/officeDocument/2006/relationships/tableStyles" Target="tableStyles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.xml" /><Relationship Id="rId2" Type="http://schemas.openxmlformats.org/officeDocument/2006/relationships/notesMaster" Target="../notesMasters/notesMaster1.xml" /></Relationships>
</file>

<file path=ppt/notesSlides/_rels/notesSlide1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1.xml" /><Relationship Id="rId2" Type="http://schemas.openxmlformats.org/officeDocument/2006/relationships/notesMaster" Target="../notesMasters/notesMaster1.xml" /></Relationships>
</file>

<file path=ppt/notesSlides/_rels/notesSlide1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2.xml" /><Relationship Id="rId2" Type="http://schemas.openxmlformats.org/officeDocument/2006/relationships/notesMaster" Target="../notesMasters/notesMaster1.xml" /></Relationships>
</file>

<file path=ppt/notesSlides/_rels/notesSlide1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3.xml" /><Relationship Id="rId2" Type="http://schemas.openxmlformats.org/officeDocument/2006/relationships/notesMaster" Target="../notesMasters/notesMaster1.xml" /></Relationships>
</file>

<file path=ppt/notesSlides/_rels/notesSlide1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4.xml" /><Relationship Id="rId2" Type="http://schemas.openxmlformats.org/officeDocument/2006/relationships/notesMaster" Target="../notesMasters/notesMaster1.xml" /></Relationships>
</file>

<file path=ppt/notesSlides/_rels/notesSlide1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5.xml" /><Relationship Id="rId2" Type="http://schemas.openxmlformats.org/officeDocument/2006/relationships/notesMaster" Target="../notesMasters/notesMaster1.xml" /></Relationships>
</file>

<file path=ppt/notesSlides/_rels/notesSlide1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6.xml" /><Relationship Id="rId2" Type="http://schemas.openxmlformats.org/officeDocument/2006/relationships/notesMaster" Target="../notesMasters/notesMaster1.xml" /></Relationships>
</file>

<file path=ppt/notesSlides/_rels/notesSlide1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7.xml" /><Relationship Id="rId2" Type="http://schemas.openxmlformats.org/officeDocument/2006/relationships/notesMaster" Target="../notesMasters/notesMaster1.xml" /></Relationships>
</file>

<file path=ppt/notesSlides/_rels/notesSlide1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8.xml" /><Relationship Id="rId2" Type="http://schemas.openxmlformats.org/officeDocument/2006/relationships/notesMaster" Target="../notesMasters/notesMaster1.xml" /></Relationships>
</file>

<file path=ppt/notesSlides/_rels/notesSlide1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9.xml" /><Relationship Id="rId2" Type="http://schemas.openxmlformats.org/officeDocument/2006/relationships/notesMaster" Target="../notesMasters/notesMaster1.xml" /></Relationships>
</file>

<file path=ppt/notesSlides/_rels/notesSlide1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0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.xml" /><Relationship Id="rId2" Type="http://schemas.openxmlformats.org/officeDocument/2006/relationships/notesMaster" Target="../notesMasters/notesMaster1.xml" /></Relationships>
</file>

<file path=ppt/notesSlides/_rels/notesSlide2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1.xml" /><Relationship Id="rId2" Type="http://schemas.openxmlformats.org/officeDocument/2006/relationships/notesMaster" Target="../notesMasters/notesMaster1.xml" /></Relationships>
</file>

<file path=ppt/notesSlides/_rels/notesSlide2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3.xml" /><Relationship Id="rId2" Type="http://schemas.openxmlformats.org/officeDocument/2006/relationships/notesMaster" Target="../notesMasters/notesMaster1.xml" /></Relationships>
</file>

<file path=ppt/notesSlides/_rels/notesSlide2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4.xml" /><Relationship Id="rId2" Type="http://schemas.openxmlformats.org/officeDocument/2006/relationships/notesMaster" Target="../notesMasters/notesMaster1.xml" /></Relationships>
</file>

<file path=ppt/notesSlides/_rels/notesSlide2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5.xml" /><Relationship Id="rId2" Type="http://schemas.openxmlformats.org/officeDocument/2006/relationships/notesMaster" Target="../notesMasters/notesMaster1.xml" /></Relationships>
</file>

<file path=ppt/notesSlides/_rels/notesSlide2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6.xml" /><Relationship Id="rId2" Type="http://schemas.openxmlformats.org/officeDocument/2006/relationships/notesMaster" Target="../notesMasters/notesMaster1.xml" /></Relationships>
</file>

<file path=ppt/notesSlides/_rels/notesSlide2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7.xml" /><Relationship Id="rId2" Type="http://schemas.openxmlformats.org/officeDocument/2006/relationships/notesMaster" Target="../notesMasters/notesMaster1.xml" /></Relationships>
</file>

<file path=ppt/notesSlides/_rels/notesSlide2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8.xml" /><Relationship Id="rId2" Type="http://schemas.openxmlformats.org/officeDocument/2006/relationships/notesMaster" Target="../notesMasters/notesMaster1.xml" /></Relationships>
</file>

<file path=ppt/notesSlides/_rels/notesSlide2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9.xml" /><Relationship Id="rId2" Type="http://schemas.openxmlformats.org/officeDocument/2006/relationships/notesMaster" Target="../notesMasters/notesMaster1.xml" /></Relationships>
</file>

<file path=ppt/notesSlides/_rels/notesSlide2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0.xml" /><Relationship Id="rId2" Type="http://schemas.openxmlformats.org/officeDocument/2006/relationships/notesMaster" Target="../notesMasters/notesMaster1.xml" /></Relationships>
</file>

<file path=ppt/notesSlides/_rels/notesSlide2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1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.xml" /><Relationship Id="rId2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.xml" /><Relationship Id="rId2" Type="http://schemas.openxmlformats.org/officeDocument/2006/relationships/notesMaster" Target="../notesMasters/notesMaster1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.xml" /><Relationship Id="rId2" Type="http://schemas.openxmlformats.org/officeDocument/2006/relationships/notesMaster" Target="../notesMasters/notesMaster1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7.xml" /><Relationship Id="rId2" Type="http://schemas.openxmlformats.org/officeDocument/2006/relationships/notesMaster" Target="../notesMasters/notesMaster1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8.xml" /><Relationship Id="rId2" Type="http://schemas.openxmlformats.org/officeDocument/2006/relationships/notesMaster" Target="../notesMasters/notesMaster1.xml" /></Relationships>
</file>

<file path=ppt/notesSlides/_rels/notesSlide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9.xml" /><Relationship Id="rId2" Type="http://schemas.openxmlformats.org/officeDocument/2006/relationships/notesMaster" Target="../notesMasters/notesMaster1.xml" /></Relationships>
</file>

<file path=ppt/notesSlides/_rels/notesSlide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0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tags" Target="../tags/tag2.xml" /><Relationship Id="rId3" Type="http://schemas.openxmlformats.org/officeDocument/2006/relationships/tags" Target="../tags/tag3.xml" /><Relationship Id="rId4" Type="http://schemas.openxmlformats.org/officeDocument/2006/relationships/tags" Target="../tags/tag4.xml" /><Relationship Id="rId5" Type="http://schemas.openxmlformats.org/officeDocument/2006/relationships/tags" Target="../tags/tag5.xml" /><Relationship Id="rId6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5.xml" /><Relationship Id="rId2" Type="http://schemas.openxmlformats.org/officeDocument/2006/relationships/tags" Target="../tags/tag46.xml" /><Relationship Id="rId3" Type="http://schemas.openxmlformats.org/officeDocument/2006/relationships/tags" Target="../tags/tag47.xml" /><Relationship Id="rId4" Type="http://schemas.openxmlformats.org/officeDocument/2006/relationships/tags" Target="../tags/tag48.xml" /><Relationship Id="rId5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9.xml" /><Relationship Id="rId2" Type="http://schemas.openxmlformats.org/officeDocument/2006/relationships/tags" Target="../tags/tag50.xml" /><Relationship Id="rId3" Type="http://schemas.openxmlformats.org/officeDocument/2006/relationships/tags" Target="../tags/tag51.xml" /><Relationship Id="rId4" Type="http://schemas.openxmlformats.org/officeDocument/2006/relationships/tags" Target="../tags/tag52.xml" /><Relationship Id="rId5" Type="http://schemas.openxmlformats.org/officeDocument/2006/relationships/tags" Target="../tags/tag53.xml" /><Relationship Id="rId6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.xml" /><Relationship Id="rId2" Type="http://schemas.openxmlformats.org/officeDocument/2006/relationships/tags" Target="../tags/tag7.xml" /><Relationship Id="rId3" Type="http://schemas.openxmlformats.org/officeDocument/2006/relationships/tags" Target="../tags/tag8.xml" /><Relationship Id="rId4" Type="http://schemas.openxmlformats.org/officeDocument/2006/relationships/tags" Target="../tags/tag9.xml" /><Relationship Id="rId5" Type="http://schemas.openxmlformats.org/officeDocument/2006/relationships/tags" Target="../tags/tag10.xml" /><Relationship Id="rId6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.xml" /><Relationship Id="rId2" Type="http://schemas.openxmlformats.org/officeDocument/2006/relationships/tags" Target="../tags/tag12.xml" /><Relationship Id="rId3" Type="http://schemas.openxmlformats.org/officeDocument/2006/relationships/tags" Target="../tags/tag13.xml" /><Relationship Id="rId4" Type="http://schemas.openxmlformats.org/officeDocument/2006/relationships/tags" Target="../tags/tag14.xml" /><Relationship Id="rId5" Type="http://schemas.openxmlformats.org/officeDocument/2006/relationships/tags" Target="../tags/tag15.xml" /><Relationship Id="rId6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6.xml" /><Relationship Id="rId2" Type="http://schemas.openxmlformats.org/officeDocument/2006/relationships/tags" Target="../tags/tag17.xml" /><Relationship Id="rId3" Type="http://schemas.openxmlformats.org/officeDocument/2006/relationships/tags" Target="../tags/tag18.xml" /><Relationship Id="rId4" Type="http://schemas.openxmlformats.org/officeDocument/2006/relationships/tags" Target="../tags/tag19.xml" /><Relationship Id="rId5" Type="http://schemas.openxmlformats.org/officeDocument/2006/relationships/tags" Target="../tags/tag20.xml" /><Relationship Id="rId6" Type="http://schemas.openxmlformats.org/officeDocument/2006/relationships/tags" Target="../tags/tag21.xml" /><Relationship Id="rId7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2.xml" /><Relationship Id="rId2" Type="http://schemas.openxmlformats.org/officeDocument/2006/relationships/tags" Target="../tags/tag23.xml" /><Relationship Id="rId3" Type="http://schemas.openxmlformats.org/officeDocument/2006/relationships/tags" Target="../tags/tag24.xml" /><Relationship Id="rId4" Type="http://schemas.openxmlformats.org/officeDocument/2006/relationships/tags" Target="../tags/tag25.xml" /><Relationship Id="rId5" Type="http://schemas.openxmlformats.org/officeDocument/2006/relationships/tags" Target="../tags/tag26.xml" /><Relationship Id="rId6" Type="http://schemas.openxmlformats.org/officeDocument/2006/relationships/tags" Target="../tags/tag27.xml" /><Relationship Id="rId7" Type="http://schemas.openxmlformats.org/officeDocument/2006/relationships/tags" Target="../tags/tag28.xml" /><Relationship Id="rId8" Type="http://schemas.openxmlformats.org/officeDocument/2006/relationships/tags" Target="../tags/tag29.xml" /><Relationship Id="rId9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0.xml" /><Relationship Id="rId2" Type="http://schemas.openxmlformats.org/officeDocument/2006/relationships/tags" Target="../tags/tag31.xml" /><Relationship Id="rId3" Type="http://schemas.openxmlformats.org/officeDocument/2006/relationships/tags" Target="../tags/tag32.xml" /><Relationship Id="rId4" Type="http://schemas.openxmlformats.org/officeDocument/2006/relationships/tags" Target="../tags/tag33.xml" /><Relationship Id="rId5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2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4.xml" /><Relationship Id="rId2" Type="http://schemas.openxmlformats.org/officeDocument/2006/relationships/tags" Target="../tags/tag35.xml" /><Relationship Id="rId3" Type="http://schemas.openxmlformats.org/officeDocument/2006/relationships/tags" Target="../tags/tag36.xml" /><Relationship Id="rId4" Type="http://schemas.openxmlformats.org/officeDocument/2006/relationships/tags" Target="../tags/tag37.xml" /><Relationship Id="rId5" Type="http://schemas.openxmlformats.org/officeDocument/2006/relationships/tags" Target="../tags/tag38.xml" /><Relationship Id="rId6" Type="http://schemas.openxmlformats.org/officeDocument/2006/relationships/tags" Target="../tags/tag39.xml" /><Relationship Id="rId7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0.xml" /><Relationship Id="rId2" Type="http://schemas.openxmlformats.org/officeDocument/2006/relationships/tags" Target="../tags/tag41.xml" /><Relationship Id="rId3" Type="http://schemas.openxmlformats.org/officeDocument/2006/relationships/tags" Target="../tags/tag42.xml" /><Relationship Id="rId4" Type="http://schemas.openxmlformats.org/officeDocument/2006/relationships/tags" Target="../tags/tag43.xml" /><Relationship Id="rId5" Type="http://schemas.openxmlformats.org/officeDocument/2006/relationships/tags" Target="../tags/tag44.xml" /><Relationship Id="rId6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  <a:endParaRPr lang="zh-CN" altLang="en-US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330" y="1555115"/>
            <a:ext cx="5233035" cy="4608195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None/>
              <a:tabLst>
                <a:tab pos="1609725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8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ags" Target="../tags/tag54.xml" /><Relationship Id="rId13" Type="http://schemas.openxmlformats.org/officeDocument/2006/relationships/tags" Target="../tags/tag55.xml" /><Relationship Id="rId14" Type="http://schemas.openxmlformats.org/officeDocument/2006/relationships/tags" Target="../tags/tag56.xml" /><Relationship Id="rId15" Type="http://schemas.openxmlformats.org/officeDocument/2006/relationships/tags" Target="../tags/tag57.xml" /><Relationship Id="rId16" Type="http://schemas.openxmlformats.org/officeDocument/2006/relationships/tags" Target="../tags/tag58.xml" /><Relationship Id="rId17" Type="http://schemas.openxmlformats.org/officeDocument/2006/relationships/tags" Target="../tags/tag59.xml" /><Relationship Id="rId18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gradFill>
          <a:gsLst>
            <a:gs pos="0">
              <a:srgbClr val="FFFFFF"/>
            </a:gs>
            <a:gs pos="100000">
              <a:srgbClr val="D9D9D9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tabLst>
          <a:tab pos="1609725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jpeg" /><Relationship Id="rId3" Type="http://schemas.openxmlformats.org/officeDocument/2006/relationships/tags" Target="../tags/tag60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9.xml" /><Relationship Id="rId3" Type="http://schemas.openxmlformats.org/officeDocument/2006/relationships/image" Target="../media/image1.jpeg" /><Relationship Id="rId4" Type="http://schemas.openxmlformats.org/officeDocument/2006/relationships/tags" Target="../tags/tag69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0.xml" /><Relationship Id="rId3" Type="http://schemas.openxmlformats.org/officeDocument/2006/relationships/image" Target="../media/image1.jpeg" /><Relationship Id="rId4" Type="http://schemas.openxmlformats.org/officeDocument/2006/relationships/tags" Target="../tags/tag70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1.xml" /><Relationship Id="rId3" Type="http://schemas.openxmlformats.org/officeDocument/2006/relationships/image" Target="../media/image1.jpeg" /><Relationship Id="rId4" Type="http://schemas.openxmlformats.org/officeDocument/2006/relationships/tags" Target="../tags/tag71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2.xml" /><Relationship Id="rId3" Type="http://schemas.openxmlformats.org/officeDocument/2006/relationships/image" Target="../media/image1.jpeg" /><Relationship Id="rId4" Type="http://schemas.openxmlformats.org/officeDocument/2006/relationships/tags" Target="../tags/tag72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3.xml" /><Relationship Id="rId3" Type="http://schemas.openxmlformats.org/officeDocument/2006/relationships/image" Target="../media/image1.jpeg" /><Relationship Id="rId4" Type="http://schemas.openxmlformats.org/officeDocument/2006/relationships/tags" Target="../tags/tag73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4.xml" /><Relationship Id="rId3" Type="http://schemas.openxmlformats.org/officeDocument/2006/relationships/image" Target="../media/image1.jpeg" /><Relationship Id="rId4" Type="http://schemas.openxmlformats.org/officeDocument/2006/relationships/tags" Target="../tags/tag74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5.xml" /><Relationship Id="rId3" Type="http://schemas.openxmlformats.org/officeDocument/2006/relationships/image" Target="../media/image1.jpeg" /><Relationship Id="rId4" Type="http://schemas.openxmlformats.org/officeDocument/2006/relationships/tags" Target="../tags/tag75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6.xml" /><Relationship Id="rId3" Type="http://schemas.openxmlformats.org/officeDocument/2006/relationships/image" Target="../media/image1.jpeg" /><Relationship Id="rId4" Type="http://schemas.openxmlformats.org/officeDocument/2006/relationships/tags" Target="../tags/tag76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7.xml" /><Relationship Id="rId3" Type="http://schemas.openxmlformats.org/officeDocument/2006/relationships/image" Target="../media/image1.jpeg" /><Relationship Id="rId4" Type="http://schemas.openxmlformats.org/officeDocument/2006/relationships/tags" Target="../tags/tag77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8.xml" /><Relationship Id="rId3" Type="http://schemas.openxmlformats.org/officeDocument/2006/relationships/image" Target="../media/image1.jpeg" /><Relationship Id="rId4" Type="http://schemas.openxmlformats.org/officeDocument/2006/relationships/tags" Target="../tags/tag78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1.jpeg" /><Relationship Id="rId4" Type="http://schemas.openxmlformats.org/officeDocument/2006/relationships/tags" Target="../tags/tag61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9.xml" /><Relationship Id="rId3" Type="http://schemas.openxmlformats.org/officeDocument/2006/relationships/image" Target="../media/image1.jpeg" /><Relationship Id="rId4" Type="http://schemas.openxmlformats.org/officeDocument/2006/relationships/tags" Target="../tags/tag79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0.xml" /><Relationship Id="rId3" Type="http://schemas.openxmlformats.org/officeDocument/2006/relationships/image" Target="../media/image1.jpeg" /><Relationship Id="rId4" Type="http://schemas.openxmlformats.org/officeDocument/2006/relationships/tags" Target="../tags/tag80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Relationship Id="rId3" Type="http://schemas.openxmlformats.org/officeDocument/2006/relationships/tags" Target="../tags/tag81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1.xml" /><Relationship Id="rId3" Type="http://schemas.openxmlformats.org/officeDocument/2006/relationships/image" Target="../media/image1.jpeg" /><Relationship Id="rId4" Type="http://schemas.openxmlformats.org/officeDocument/2006/relationships/tags" Target="../tags/tag82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2.xml" /><Relationship Id="rId3" Type="http://schemas.openxmlformats.org/officeDocument/2006/relationships/image" Target="../media/image1.jpeg" /><Relationship Id="rId4" Type="http://schemas.openxmlformats.org/officeDocument/2006/relationships/tags" Target="../tags/tag83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3.xml" /><Relationship Id="rId3" Type="http://schemas.openxmlformats.org/officeDocument/2006/relationships/image" Target="../media/image1.jpeg" /><Relationship Id="rId4" Type="http://schemas.openxmlformats.org/officeDocument/2006/relationships/tags" Target="../tags/tag84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4.xml" /><Relationship Id="rId3" Type="http://schemas.openxmlformats.org/officeDocument/2006/relationships/image" Target="../media/image1.jpeg" /><Relationship Id="rId4" Type="http://schemas.openxmlformats.org/officeDocument/2006/relationships/tags" Target="../tags/tag85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5.xml" /><Relationship Id="rId3" Type="http://schemas.openxmlformats.org/officeDocument/2006/relationships/image" Target="../media/image1.jpeg" /><Relationship Id="rId4" Type="http://schemas.openxmlformats.org/officeDocument/2006/relationships/tags" Target="../tags/tag86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6.xml" /><Relationship Id="rId3" Type="http://schemas.openxmlformats.org/officeDocument/2006/relationships/image" Target="../media/image1.jpeg" /><Relationship Id="rId4" Type="http://schemas.openxmlformats.org/officeDocument/2006/relationships/tags" Target="../tags/tag87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7.xml" /><Relationship Id="rId3" Type="http://schemas.openxmlformats.org/officeDocument/2006/relationships/image" Target="../media/image1.jpeg" /><Relationship Id="rId4" Type="http://schemas.openxmlformats.org/officeDocument/2006/relationships/tags" Target="../tags/tag88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.xml" /><Relationship Id="rId3" Type="http://schemas.openxmlformats.org/officeDocument/2006/relationships/image" Target="../media/image1.jpeg" /><Relationship Id="rId4" Type="http://schemas.openxmlformats.org/officeDocument/2006/relationships/tags" Target="../tags/tag62.x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8.xml" /><Relationship Id="rId3" Type="http://schemas.openxmlformats.org/officeDocument/2006/relationships/image" Target="../media/image1.jpeg" /><Relationship Id="rId4" Type="http://schemas.openxmlformats.org/officeDocument/2006/relationships/tags" Target="../tags/tag89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9.xml" /><Relationship Id="rId3" Type="http://schemas.openxmlformats.org/officeDocument/2006/relationships/image" Target="../media/image1.jpeg" /><Relationship Id="rId4" Type="http://schemas.openxmlformats.org/officeDocument/2006/relationships/tags" Target="../tags/tag90.xm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Relationship Id="rId3" Type="http://schemas.openxmlformats.org/officeDocument/2006/relationships/tags" Target="../tags/tag91.xml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Relationship Id="rId3" Type="http://schemas.openxmlformats.org/officeDocument/2006/relationships/tags" Target="../tags/tag92.xml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Relationship Id="rId3" Type="http://schemas.openxmlformats.org/officeDocument/2006/relationships/tags" Target="../tags/tag93.xml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png" /><Relationship Id="rId3" Type="http://schemas.openxmlformats.org/officeDocument/2006/relationships/image" Target="../media/image1.jpeg" /><Relationship Id="rId4" Type="http://schemas.openxmlformats.org/officeDocument/2006/relationships/tags" Target="../tags/tag94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3.xml" /><Relationship Id="rId3" Type="http://schemas.openxmlformats.org/officeDocument/2006/relationships/image" Target="../media/image1.jpeg" /><Relationship Id="rId4" Type="http://schemas.openxmlformats.org/officeDocument/2006/relationships/tags" Target="../tags/tag63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4.xml" /><Relationship Id="rId3" Type="http://schemas.openxmlformats.org/officeDocument/2006/relationships/image" Target="../media/image1.jpeg" /><Relationship Id="rId4" Type="http://schemas.openxmlformats.org/officeDocument/2006/relationships/tags" Target="../tags/tag64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5.xml" /><Relationship Id="rId3" Type="http://schemas.openxmlformats.org/officeDocument/2006/relationships/image" Target="../media/image1.jpeg" /><Relationship Id="rId4" Type="http://schemas.openxmlformats.org/officeDocument/2006/relationships/tags" Target="../tags/tag65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6.xml" /><Relationship Id="rId3" Type="http://schemas.openxmlformats.org/officeDocument/2006/relationships/image" Target="../media/image1.jpeg" /><Relationship Id="rId4" Type="http://schemas.openxmlformats.org/officeDocument/2006/relationships/tags" Target="../tags/tag66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7.xml" /><Relationship Id="rId3" Type="http://schemas.openxmlformats.org/officeDocument/2006/relationships/image" Target="../media/image1.jpeg" /><Relationship Id="rId4" Type="http://schemas.openxmlformats.org/officeDocument/2006/relationships/tags" Target="../tags/tag67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8.xml" /><Relationship Id="rId3" Type="http://schemas.openxmlformats.org/officeDocument/2006/relationships/image" Target="../media/image1.jpeg" /><Relationship Id="rId4" Type="http://schemas.openxmlformats.org/officeDocument/2006/relationships/tags" Target="../tags/tag68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标题 6"/>
          <p:cNvSpPr txBox="1"/>
          <p:nvPr/>
        </p:nvSpPr>
        <p:spPr>
          <a:xfrm>
            <a:off x="3118212" y="1440775"/>
            <a:ext cx="5954486" cy="1143200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503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48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苏武传</a:t>
            </a:r>
            <a:endParaRPr lang="zh-CN" altLang="en-US" sz="480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副标题 2"/>
          <p:cNvSpPr txBox="1"/>
          <p:nvPr/>
        </p:nvSpPr>
        <p:spPr>
          <a:xfrm>
            <a:off x="3031127" y="2737113"/>
            <a:ext cx="5622471" cy="884977"/>
          </a:xfrm>
          <a:prstGeom prst="rect">
            <a:avLst/>
          </a:prstGeom>
        </p:spPr>
        <p:txBody>
          <a:bodyPr vert="horz" lIns="121917" tIns="60959" rIns="121917" bIns="60959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8035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5235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435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635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zh-CN" altLang="en-US" sz="4265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高二年级 语文</a:t>
            </a:r>
            <a:endParaRPr lang="en-US" altLang="zh-CN" sz="4265">
              <a:solidFill>
                <a:prstClr val="white">
                  <a:lumMod val="95000"/>
                </a:prst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/>
          <p:cNvSpPr/>
          <p:nvPr/>
        </p:nvSpPr>
        <p:spPr>
          <a:xfrm>
            <a:off x="4377889" y="1032110"/>
            <a:ext cx="3436620" cy="7480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4265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鉴赏苏武形象</a:t>
            </a:r>
            <a:endParaRPr lang="zh-CN" altLang="en-US" sz="4265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659022" y="1675724"/>
            <a:ext cx="9290050" cy="1868032"/>
          </a:xfrm>
          <a:prstGeom prst="rect">
            <a:avLst/>
          </a:prstGeom>
          <a:noFill/>
          <a:ln w="19050" cap="flat">
            <a:noFill/>
            <a:prstDash val="dashDot"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67733" tIns="67733" rIns="67733" bIns="67733" numCol="1" spcCol="38100" rtlCol="0" anchor="ctr">
            <a:spAutoFit/>
          </a:bodyPr>
          <a:lstStyle/>
          <a:p>
            <a:pPr defTabSz="412750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sz="2665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【思考</a:t>
            </a:r>
            <a:r>
              <a:rPr lang="en-US" sz="2665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sz="2665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】</a:t>
            </a:r>
            <a:r>
              <a:rPr lang="zh-CN" sz="2665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阅读</a:t>
            </a:r>
            <a:r>
              <a:rPr lang="en-US" altLang="zh-CN" sz="2665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2-4</a:t>
            </a:r>
            <a:r>
              <a:rPr lang="zh-CN" altLang="en-US" sz="2665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段，分析</a:t>
            </a:r>
            <a:r>
              <a:rPr sz="266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苏武</a:t>
            </a:r>
            <a:r>
              <a:rPr lang="zh-CN" sz="266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为何</a:t>
            </a:r>
            <a:r>
              <a:rPr sz="266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自杀</a:t>
            </a:r>
            <a:r>
              <a:rPr lang="zh-CN" sz="266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。</a:t>
            </a:r>
            <a:endParaRPr lang="zh-CN" sz="266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defTabSz="412750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sz="2665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（1）事如此，此必及我，见犯乃死，</a:t>
            </a:r>
            <a:r>
              <a:rPr sz="2665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重负国</a:t>
            </a:r>
            <a:r>
              <a:rPr sz="2665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sz="2665">
              <a:solidFill>
                <a:srgbClr val="F9FBFA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defTabSz="412750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sz="2665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（2）</a:t>
            </a:r>
            <a:r>
              <a:rPr sz="2665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屈节辱命</a:t>
            </a:r>
            <a:r>
              <a:rPr sz="2665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，虽生，何面目以归汉！</a:t>
            </a:r>
            <a:endParaRPr sz="2665">
              <a:solidFill>
                <a:srgbClr val="F9FBFA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964898" y="3658782"/>
            <a:ext cx="4825982" cy="15234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12750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zh-CN" sz="267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卫律惊，惠等哭，单于壮其节。</a:t>
            </a:r>
            <a:endParaRPr lang="zh-CN" altLang="zh-CN" sz="267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defTabSz="412750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zh-CN" sz="267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      </a:t>
            </a:r>
            <a:r>
              <a:rPr lang="zh-CN" altLang="zh-CN" sz="2670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侧面烘托</a:t>
            </a:r>
            <a:endParaRPr lang="zh-CN" altLang="zh-CN" sz="267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en-US"/>
          </a:p>
        </p:txBody>
      </p:sp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文本框 4"/>
          <p:cNvSpPr txBox="1"/>
          <p:nvPr/>
        </p:nvSpPr>
        <p:spPr>
          <a:xfrm>
            <a:off x="2214245" y="2501265"/>
            <a:ext cx="7562850" cy="5024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2665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威逼：“副有罪，当相坐”“复举剑拟之”</a:t>
            </a:r>
            <a:endParaRPr lang="zh-CN" altLang="en-US" sz="3200" b="1">
              <a:solidFill>
                <a:srgbClr val="F9FBFA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059784" y="3165281"/>
            <a:ext cx="5569585" cy="501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</a:t>
            </a:r>
            <a:r>
              <a:rPr lang="zh-CN" sz="2665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利诱：“苏君今日降，明日复然”</a:t>
            </a:r>
            <a:endParaRPr lang="zh-CN" sz="2665">
              <a:solidFill>
                <a:srgbClr val="F9FBFA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0056495" y="3178175"/>
            <a:ext cx="1372235" cy="5016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>
              <a:buClrTx/>
              <a:buSzTx/>
              <a:buNone/>
            </a:pPr>
            <a:r>
              <a:rPr lang="zh-CN" sz="2665" b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武不应</a:t>
            </a:r>
            <a:endParaRPr lang="zh-CN" sz="2665" b="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024110" y="2542540"/>
            <a:ext cx="1437005" cy="5016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>
              <a:buClrTx/>
              <a:buSzTx/>
              <a:buNone/>
            </a:pPr>
            <a:r>
              <a:rPr lang="zh-CN" sz="2665" b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武不动</a:t>
            </a:r>
            <a:endParaRPr lang="zh-CN" sz="2665" b="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377889" y="1032110"/>
            <a:ext cx="3436620" cy="7480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4265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鉴赏苏武形象</a:t>
            </a:r>
            <a:endParaRPr lang="zh-CN" altLang="en-US" sz="4265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1350645" y="1641793"/>
            <a:ext cx="10097135" cy="711200"/>
          </a:xfrm>
          <a:prstGeom prst="rect">
            <a:avLst/>
          </a:prstGeom>
          <a:noFill/>
          <a:ln w="19050" cap="flat">
            <a:noFill/>
            <a:prstDash val="dashDot"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67733" tIns="67733" rIns="67733" bIns="67733" numCol="1" spcCol="38100" rtlCol="0" anchor="ctr">
            <a:spAutoFit/>
          </a:bodyPr>
          <a:lstStyle/>
          <a:p>
            <a:pPr defTabSz="412750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sz="2665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【思考</a:t>
            </a:r>
            <a:r>
              <a:rPr lang="en-US" sz="2665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sz="2665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】</a:t>
            </a:r>
            <a:r>
              <a:rPr lang="zh-CN" sz="266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阅读第</a:t>
            </a:r>
            <a:r>
              <a:rPr lang="en-US" altLang="zh-CN" sz="266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5</a:t>
            </a:r>
            <a:r>
              <a:rPr lang="zh-CN" altLang="en-US" sz="266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段，</a:t>
            </a:r>
            <a:r>
              <a:rPr lang="zh-CN" sz="2665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分析卫律劝降的情节是如何表现苏武品格的。</a:t>
            </a:r>
            <a:endParaRPr lang="zh-CN" sz="2665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100" grpId="0"/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文本框 4"/>
          <p:cNvSpPr txBox="1"/>
          <p:nvPr/>
        </p:nvSpPr>
        <p:spPr>
          <a:xfrm>
            <a:off x="2214245" y="2501265"/>
            <a:ext cx="7562850" cy="501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2665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威逼：</a:t>
            </a:r>
            <a:r>
              <a:rPr lang="zh-CN" sz="2660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“副有罪，当相坐”</a:t>
            </a:r>
            <a:r>
              <a:rPr lang="zh-CN" sz="2665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“复举剑拟之”</a:t>
            </a:r>
            <a:endParaRPr lang="zh-CN" altLang="en-US" sz="3200" b="1">
              <a:solidFill>
                <a:srgbClr val="F9FBFA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195195" y="3876040"/>
            <a:ext cx="6680835" cy="5016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sz="2665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最后通牒：“后虽欲复见我，尚可得乎？”</a:t>
            </a:r>
            <a:endParaRPr lang="zh-CN" sz="2665">
              <a:solidFill>
                <a:srgbClr val="F9FBFA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0056495" y="3178175"/>
            <a:ext cx="1372235" cy="5016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buClrTx/>
              <a:buSzTx/>
              <a:buNone/>
            </a:pPr>
            <a:r>
              <a:rPr lang="zh-CN" sz="2665" b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武不应</a:t>
            </a:r>
            <a:endParaRPr lang="zh-CN" sz="2665" b="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024110" y="2542540"/>
            <a:ext cx="1437005" cy="5016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buClrTx/>
              <a:buSzTx/>
              <a:buNone/>
            </a:pPr>
            <a:r>
              <a:rPr lang="zh-CN" sz="2665" b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武不动</a:t>
            </a:r>
            <a:endParaRPr lang="zh-CN" sz="2665" b="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9885680" y="3876040"/>
            <a:ext cx="1575435" cy="5016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665" b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武骂律曰</a:t>
            </a:r>
            <a:endParaRPr lang="zh-CN" altLang="en-US" sz="2665" b="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377889" y="1032110"/>
            <a:ext cx="3436620" cy="7480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4265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鉴赏苏武形象</a:t>
            </a:r>
            <a:endParaRPr lang="zh-CN" altLang="en-US" sz="4265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1350645" y="1641793"/>
            <a:ext cx="10097135" cy="711200"/>
          </a:xfrm>
          <a:prstGeom prst="rect">
            <a:avLst/>
          </a:prstGeom>
          <a:noFill/>
          <a:ln w="19050" cap="flat">
            <a:noFill/>
            <a:prstDash val="dashDot"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67733" tIns="67733" rIns="67733" bIns="67733" numCol="1" spcCol="38100" rtlCol="0" anchor="ctr">
            <a:spAutoFit/>
          </a:bodyPr>
          <a:lstStyle/>
          <a:p>
            <a:pPr defTabSz="412750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sz="2665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【思考</a:t>
            </a:r>
            <a:r>
              <a:rPr lang="en-US" sz="2665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sz="2665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】</a:t>
            </a:r>
            <a:r>
              <a:rPr lang="zh-CN" sz="266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阅读第</a:t>
            </a:r>
            <a:r>
              <a:rPr lang="en-US" altLang="zh-CN" sz="266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5</a:t>
            </a:r>
            <a:r>
              <a:rPr lang="zh-CN" altLang="en-US" sz="266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段，</a:t>
            </a:r>
            <a:r>
              <a:rPr lang="zh-CN" sz="2665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分析卫律劝降的情节是如何表现苏武品格的。</a:t>
            </a:r>
            <a:endParaRPr lang="zh-CN" sz="2665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819468" y="4657725"/>
            <a:ext cx="10495721" cy="5024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/>
            <a:r>
              <a:rPr lang="zh-CN" sz="2660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“副有罪，当相坐”       </a:t>
            </a:r>
            <a:r>
              <a:rPr lang="en-US" altLang="zh-CN" sz="2660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</a:t>
            </a:r>
            <a:r>
              <a:rPr lang="zh-CN" sz="2665" b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“本无谋，又非亲属，何谓相坐？”</a:t>
            </a:r>
            <a:endParaRPr lang="zh-CN" sz="2665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059784" y="3165281"/>
            <a:ext cx="5569585" cy="501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</a:t>
            </a:r>
            <a:r>
              <a:rPr lang="zh-CN" sz="2665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利诱：“苏君今日降，明日复然”</a:t>
            </a:r>
            <a:endParaRPr lang="zh-CN" sz="2665">
              <a:solidFill>
                <a:srgbClr val="F9FBFA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1" grpId="0"/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3" name="矩形 22"/>
          <p:cNvSpPr/>
          <p:nvPr/>
        </p:nvSpPr>
        <p:spPr>
          <a:xfrm>
            <a:off x="4377889" y="1032110"/>
            <a:ext cx="3436620" cy="7480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4265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鉴赏苏武形象</a:t>
            </a:r>
            <a:endParaRPr lang="zh-CN" altLang="en-US" sz="4265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1350645" y="1630998"/>
            <a:ext cx="10097135" cy="711200"/>
          </a:xfrm>
          <a:prstGeom prst="rect">
            <a:avLst/>
          </a:prstGeom>
          <a:noFill/>
          <a:ln w="19050" cap="flat">
            <a:noFill/>
            <a:prstDash val="dashDot"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67733" tIns="67733" rIns="67733" bIns="67733" numCol="1" spcCol="38100" rtlCol="0" anchor="ctr">
            <a:spAutoFit/>
          </a:bodyPr>
          <a:lstStyle/>
          <a:p>
            <a:pPr defTabSz="412750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sz="2665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【思考</a:t>
            </a:r>
            <a:r>
              <a:rPr lang="en-US" sz="2665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sz="2665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】</a:t>
            </a:r>
            <a:r>
              <a:rPr lang="zh-CN" sz="266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阅读第</a:t>
            </a:r>
            <a:r>
              <a:rPr lang="en-US" altLang="zh-CN" sz="266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5</a:t>
            </a:r>
            <a:r>
              <a:rPr lang="zh-CN" altLang="en-US" sz="266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段，</a:t>
            </a:r>
            <a:r>
              <a:rPr lang="zh-CN" sz="2665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分析卫律劝降的情节是如何表现苏武品格的。</a:t>
            </a:r>
            <a:endParaRPr lang="zh-CN" sz="2665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541145" y="2731135"/>
            <a:ext cx="9715500" cy="25457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sz="2660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武骂律曰：</a:t>
            </a:r>
            <a:endParaRPr lang="zh-CN" sz="2660">
              <a:solidFill>
                <a:srgbClr val="F9FBFA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fontAlgn="auto">
              <a:lnSpc>
                <a:spcPct val="150000"/>
              </a:lnSpc>
            </a:pPr>
            <a:r>
              <a:rPr lang="zh-CN" sz="2660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汝为人臣子，不顾恩义，畔主背亲，为降虏于蛮夷，何以汝为见？</a:t>
            </a:r>
            <a:endParaRPr lang="zh-CN" sz="2660">
              <a:solidFill>
                <a:srgbClr val="F9FBFA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fontAlgn="auto">
              <a:lnSpc>
                <a:spcPct val="150000"/>
              </a:lnSpc>
            </a:pPr>
            <a:r>
              <a:rPr lang="zh-CN" sz="2660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且单于信汝，使决人死生，不平心持正，反欲斗两主，观祸败。若知我不降明，欲令两国相攻，匈奴之祸，从我始矣。”</a:t>
            </a:r>
            <a:endParaRPr lang="zh-CN" sz="2660">
              <a:solidFill>
                <a:srgbClr val="F9FBFA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4"/>
    </p:custDataLst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" name="文本框 13"/>
          <p:cNvSpPr txBox="1"/>
          <p:nvPr/>
        </p:nvSpPr>
        <p:spPr>
          <a:xfrm>
            <a:off x="9802495" y="4720590"/>
            <a:ext cx="1626235" cy="9118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sz="2665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立场坚定</a:t>
            </a:r>
            <a:endParaRPr lang="zh-CN" sz="2665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  <a:p>
            <a:r>
              <a:rPr lang="zh-CN" sz="2665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大义凛然</a:t>
            </a:r>
            <a:r>
              <a:rPr lang="zh-CN" altLang="en-US" b="1">
                <a:sym typeface="宋体" panose="02010600030101010101" pitchFamily="2" charset="-122"/>
              </a:rPr>
              <a:t>。</a:t>
            </a:r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1298575" y="4843145"/>
            <a:ext cx="7675880" cy="5016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sz="2665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卫律：阴险狠毒、贪图富贵、傲慢自大、卖国求荣</a:t>
            </a:r>
            <a:endParaRPr lang="zh-CN" sz="2665">
              <a:solidFill>
                <a:srgbClr val="F9FBFA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377889" y="1032110"/>
            <a:ext cx="3436620" cy="7480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4265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鉴赏苏武形象</a:t>
            </a:r>
            <a:endParaRPr lang="zh-CN" altLang="en-US" sz="4265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1350645" y="1641793"/>
            <a:ext cx="10097135" cy="711200"/>
          </a:xfrm>
          <a:prstGeom prst="rect">
            <a:avLst/>
          </a:prstGeom>
          <a:noFill/>
          <a:ln w="19050" cap="flat">
            <a:noFill/>
            <a:prstDash val="dashDot"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67733" tIns="67733" rIns="67733" bIns="67733" numCol="1" spcCol="38100" rtlCol="0" anchor="ctr">
            <a:spAutoFit/>
          </a:bodyPr>
          <a:lstStyle/>
          <a:p>
            <a:pPr defTabSz="412750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sz="2665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【思考</a:t>
            </a:r>
            <a:r>
              <a:rPr lang="en-US" sz="2665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sz="2665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】</a:t>
            </a:r>
            <a:r>
              <a:rPr lang="zh-CN" sz="266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阅读第</a:t>
            </a:r>
            <a:r>
              <a:rPr lang="en-US" altLang="zh-CN" sz="266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5</a:t>
            </a:r>
            <a:r>
              <a:rPr lang="zh-CN" altLang="en-US" sz="266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段，</a:t>
            </a:r>
            <a:r>
              <a:rPr lang="zh-CN" sz="2665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分析卫律劝降的情节是如何表现苏武品格的。</a:t>
            </a:r>
            <a:endParaRPr lang="zh-CN" sz="2665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4457065" y="5471795"/>
            <a:ext cx="4516755" cy="5003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66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手法： 语言描写   对比   </a:t>
            </a:r>
            <a:endParaRPr lang="zh-CN" sz="266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214245" y="2501265"/>
            <a:ext cx="7562850" cy="501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2665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威逼：</a:t>
            </a:r>
            <a:r>
              <a:rPr lang="zh-CN" sz="2660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“副有罪，当相坐”</a:t>
            </a:r>
            <a:r>
              <a:rPr lang="zh-CN" sz="2665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“复举剑拟之”</a:t>
            </a:r>
            <a:endParaRPr lang="zh-CN" altLang="en-US" sz="3200" b="1">
              <a:solidFill>
                <a:srgbClr val="F9FBFA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195195" y="3876040"/>
            <a:ext cx="6680835" cy="5016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sz="2665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最后通牒：“后虽欲复见我，尚可得乎？”</a:t>
            </a:r>
            <a:endParaRPr lang="zh-CN" sz="2665">
              <a:solidFill>
                <a:srgbClr val="F9FBFA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0056495" y="3178175"/>
            <a:ext cx="1372235" cy="5016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buClrTx/>
              <a:buSzTx/>
              <a:buNone/>
            </a:pPr>
            <a:r>
              <a:rPr lang="zh-CN" sz="2665" b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武不应</a:t>
            </a:r>
            <a:endParaRPr lang="zh-CN" sz="2665" b="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0024110" y="2542540"/>
            <a:ext cx="1437005" cy="5016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buClrTx/>
              <a:buSzTx/>
              <a:buNone/>
            </a:pPr>
            <a:r>
              <a:rPr lang="zh-CN" sz="2665" b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武不动</a:t>
            </a:r>
            <a:endParaRPr lang="zh-CN" sz="2665" b="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9885680" y="3876040"/>
            <a:ext cx="1575435" cy="5016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665" b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武骂律曰</a:t>
            </a:r>
            <a:endParaRPr lang="zh-CN" altLang="en-US" sz="2665" b="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2059784" y="3165281"/>
            <a:ext cx="5569585" cy="501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</a:t>
            </a:r>
            <a:r>
              <a:rPr lang="zh-CN" sz="2665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利诱：“苏君今日降，明日复然”</a:t>
            </a:r>
            <a:endParaRPr lang="zh-CN" sz="2665">
              <a:solidFill>
                <a:srgbClr val="F9FBFA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3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461787" y="1677570"/>
            <a:ext cx="9967023" cy="1288415"/>
          </a:xfrm>
          <a:prstGeom prst="rect">
            <a:avLst/>
          </a:prstGeom>
          <a:noFill/>
          <a:ln w="19050" cap="flat">
            <a:noFill/>
            <a:prstDash val="dashDot"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67733" tIns="67733" rIns="67733" bIns="67733" numCol="1" spcCol="38100" rtlCol="0" anchor="ctr">
            <a:spAutoFit/>
          </a:bodyPr>
          <a:lstStyle/>
          <a:p>
            <a:pPr defTabSz="412750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sz="2665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【思考</a:t>
            </a:r>
            <a:r>
              <a:rPr lang="en-US" sz="2665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sz="2665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】</a:t>
            </a:r>
            <a:r>
              <a:rPr lang="zh-CN" sz="2665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2665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6</a:t>
            </a:r>
            <a:r>
              <a:rPr lang="zh-CN" altLang="en-US" sz="2665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段中，</a:t>
            </a:r>
            <a:r>
              <a:rPr sz="2665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苏武在被囚禁流放</a:t>
            </a:r>
            <a:r>
              <a:rPr lang="zh-CN" sz="2665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中</a:t>
            </a:r>
            <a:r>
              <a:rPr sz="2665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想方设法要活下去，这</a:t>
            </a:r>
            <a:r>
              <a:rPr lang="zh-CN" sz="2665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与</a:t>
            </a:r>
            <a:r>
              <a:rPr sz="266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之前曾两度自杀</a:t>
            </a:r>
            <a:r>
              <a:rPr sz="2665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是否矛盾？</a:t>
            </a:r>
            <a:endParaRPr sz="2665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678305" y="3105150"/>
            <a:ext cx="8643620" cy="173701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 defTabSz="412750">
              <a:lnSpc>
                <a:spcPts val="4500"/>
              </a:lnSpc>
              <a:buClrTx/>
              <a:buSzPct val="50000"/>
              <a:buFontTx/>
              <a:defRPr>
                <a:solidFill>
                  <a:srgbClr val="FFFFFF"/>
                </a:solidFill>
              </a:defRPr>
            </a:pPr>
            <a:r>
              <a:rPr sz="2665" b="0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明确：不矛盾。</a:t>
            </a:r>
            <a:endParaRPr sz="2665" b="0">
              <a:solidFill>
                <a:srgbClr val="F9FBFA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 defTabSz="412750">
              <a:lnSpc>
                <a:spcPts val="4500"/>
              </a:lnSpc>
              <a:buClrTx/>
              <a:buSzPct val="50000"/>
              <a:buFontTx/>
              <a:defRPr>
                <a:solidFill>
                  <a:srgbClr val="FFFFFF"/>
                </a:solidFill>
              </a:defRPr>
            </a:pPr>
            <a:r>
              <a:rPr lang="zh-CN" sz="2665" b="0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羞辱汉使，挑起争端</a:t>
            </a:r>
            <a:r>
              <a:rPr lang="en-US" altLang="zh-CN" sz="2665" b="0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sz="2665" b="0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自</a:t>
            </a:r>
            <a:r>
              <a:rPr lang="zh-CN" sz="2665" b="0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杀</a:t>
            </a:r>
            <a:r>
              <a:rPr lang="en-US" sz="2665" b="0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sz="2665" b="0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免辱息祸，为国雪耻</a:t>
            </a:r>
            <a:endParaRPr sz="2665" b="0">
              <a:solidFill>
                <a:srgbClr val="F9FBFA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 defTabSz="412750">
              <a:lnSpc>
                <a:spcPts val="4500"/>
              </a:lnSpc>
              <a:buClrTx/>
              <a:buSzPct val="50000"/>
              <a:buFontTx/>
              <a:defRPr>
                <a:solidFill>
                  <a:srgbClr val="FFFFFF"/>
                </a:solidFill>
              </a:defRPr>
            </a:pPr>
            <a:r>
              <a:rPr sz="2665" b="0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消磨意志，</a:t>
            </a:r>
            <a:r>
              <a:rPr lang="zh-CN" sz="2665" b="0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迫武</a:t>
            </a:r>
            <a:r>
              <a:rPr sz="2665" b="0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归降</a:t>
            </a:r>
            <a:r>
              <a:rPr lang="en-US" sz="2665" b="0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sz="2665" b="0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求生</a:t>
            </a:r>
            <a:r>
              <a:rPr lang="en-US" sz="2665" b="0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sz="2665" b="0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杖节牧羊</a:t>
            </a:r>
            <a:r>
              <a:rPr lang="zh-CN" sz="2665" b="0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，不辱使命</a:t>
            </a:r>
            <a:endParaRPr lang="zh-CN" sz="2665" b="0">
              <a:solidFill>
                <a:srgbClr val="F9FBFA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377889" y="1032110"/>
            <a:ext cx="3436620" cy="7480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4265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鉴赏苏武形象</a:t>
            </a:r>
            <a:endParaRPr lang="zh-CN" altLang="en-US" sz="4265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264660" y="5233035"/>
            <a:ext cx="4516755" cy="5003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66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手法：对比    细节描写</a:t>
            </a:r>
            <a:endParaRPr lang="zh-CN" sz="2665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3" name="矩形 22"/>
          <p:cNvSpPr/>
          <p:nvPr/>
        </p:nvSpPr>
        <p:spPr>
          <a:xfrm>
            <a:off x="4377889" y="1032110"/>
            <a:ext cx="3436620" cy="7480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4265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鉴赏苏武形象</a:t>
            </a:r>
            <a:endParaRPr lang="zh-CN" altLang="en-US" sz="4265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640840" y="2639060"/>
            <a:ext cx="9580245" cy="9105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/>
            <a:r>
              <a:rPr sz="2665" b="0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1.李陵是谁？</a:t>
            </a:r>
            <a:endParaRPr lang="zh-CN" sz="2665" b="0">
              <a:solidFill>
                <a:srgbClr val="F9FBFA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66700"/>
            <a:endParaRPr lang="zh-CN" sz="2660" b="0">
              <a:solidFill>
                <a:srgbClr val="F9FBFA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707515" y="3228975"/>
            <a:ext cx="7973060" cy="173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665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“</a:t>
            </a:r>
            <a:r>
              <a:rPr lang="zh-CN" altLang="en-US" sz="2665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武与李陵俱为侍中</a:t>
            </a:r>
            <a:r>
              <a:rPr lang="en-US" altLang="zh-CN" sz="2665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”        </a:t>
            </a:r>
            <a:r>
              <a:rPr lang="zh-CN" altLang="en-US" sz="2665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（故交）</a:t>
            </a:r>
            <a:endParaRPr lang="zh-CN" altLang="en-US" sz="2665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altLang="zh-CN" sz="2665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“</a:t>
            </a:r>
            <a:r>
              <a:rPr lang="zh-CN" sz="2665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武使匈奴，明年，陵降</a:t>
            </a:r>
            <a:r>
              <a:rPr lang="en-US" altLang="zh-CN" sz="2665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   </a:t>
            </a:r>
            <a:r>
              <a:rPr lang="en-US" altLang="zh-CN" sz="2665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2665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（叛将）</a:t>
            </a:r>
            <a:endParaRPr lang="zh-CN" sz="2665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660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</a:t>
            </a:r>
            <a:r>
              <a:rPr sz="2660" err="1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名将李广之孙</a:t>
            </a:r>
            <a:endParaRPr sz="2660">
              <a:solidFill>
                <a:srgbClr val="F9FBFA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marL="457200" indent="-457200"/>
            <a:endParaRPr lang="zh-CN" sz="2660">
              <a:solidFill>
                <a:srgbClr val="F9FBFA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1350645" y="1641793"/>
            <a:ext cx="10097135" cy="711200"/>
          </a:xfrm>
          <a:prstGeom prst="rect">
            <a:avLst/>
          </a:prstGeom>
          <a:noFill/>
          <a:ln w="19050" cap="flat">
            <a:noFill/>
            <a:prstDash val="dashDot"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67733" tIns="67733" rIns="67733" bIns="67733" numCol="1" spcCol="38100" rtlCol="0" anchor="ctr">
            <a:spAutoFit/>
          </a:bodyPr>
          <a:lstStyle/>
          <a:p>
            <a:pPr defTabSz="412750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sz="2665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【思考</a:t>
            </a:r>
            <a:r>
              <a:rPr lang="en-US" sz="2665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sz="2665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】</a:t>
            </a:r>
            <a:r>
              <a:rPr lang="zh-CN" sz="266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阅读</a:t>
            </a:r>
            <a:r>
              <a:rPr lang="en-US" sz="266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7-8</a:t>
            </a:r>
            <a:r>
              <a:rPr lang="zh-CN" altLang="en-US" sz="266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段，</a:t>
            </a:r>
            <a:r>
              <a:rPr lang="zh-CN" sz="2665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分析李陵劝降的情节是如何表现苏武品格的。</a:t>
            </a:r>
            <a:endParaRPr lang="zh-CN" sz="2665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3" name="矩形 22"/>
          <p:cNvSpPr/>
          <p:nvPr/>
        </p:nvSpPr>
        <p:spPr>
          <a:xfrm>
            <a:off x="4377889" y="1032110"/>
            <a:ext cx="3436620" cy="7480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4265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鉴赏苏武形象</a:t>
            </a:r>
            <a:endParaRPr lang="zh-CN" altLang="en-US" sz="4265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002789" y="2503805"/>
            <a:ext cx="5811719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buClrTx/>
              <a:buSzTx/>
              <a:buNone/>
            </a:pPr>
            <a:r>
              <a:rPr sz="2665" b="0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sz="2665" b="0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这样身份的</a:t>
            </a:r>
            <a:r>
              <a:rPr sz="2665" b="0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李陵</a:t>
            </a:r>
            <a:r>
              <a:rPr lang="zh-CN" sz="2665" b="0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sz="2665" b="0" err="1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是怎样劝降的</a:t>
            </a:r>
            <a:r>
              <a:rPr sz="2800" b="1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？</a:t>
            </a:r>
            <a:endParaRPr sz="2800" b="1">
              <a:solidFill>
                <a:schemeClr val="bg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736725" y="3200808"/>
            <a:ext cx="4779645" cy="5016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sz="2665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（1）终不得归，信义安所见；</a:t>
            </a:r>
            <a:endParaRPr lang="zh-CN" sz="2665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736725" y="3579495"/>
            <a:ext cx="3084195" cy="5016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sz="2665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（2）家人连遭横祸</a:t>
            </a:r>
            <a:endParaRPr lang="zh-CN" altLang="en-US" sz="2665" b="1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908648" y="3649028"/>
            <a:ext cx="638238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2665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①长兄（长君）</a:t>
            </a:r>
            <a:r>
              <a:rPr lang="en-US" altLang="zh-CN" sz="2665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“</a:t>
            </a:r>
            <a:r>
              <a:rPr lang="zh-CN" sz="2665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伏剑自刎</a:t>
            </a:r>
            <a:r>
              <a:rPr lang="en-US" altLang="zh-CN" sz="2665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”</a:t>
            </a:r>
            <a:endParaRPr lang="zh-CN" sz="2665">
              <a:solidFill>
                <a:srgbClr val="F9FBFA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sz="2665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②弟弟（孺卿）</a:t>
            </a:r>
            <a:r>
              <a:rPr lang="en-US" altLang="zh-CN" sz="2665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“</a:t>
            </a:r>
            <a:r>
              <a:rPr lang="zh-CN" sz="2665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饮药而死</a:t>
            </a:r>
            <a:r>
              <a:rPr lang="en-US" altLang="zh-CN" sz="2665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”</a:t>
            </a:r>
            <a:endParaRPr lang="zh-CN" sz="2665">
              <a:solidFill>
                <a:srgbClr val="F9FBFA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sz="2665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③母死妻嫁，妹妹儿女</a:t>
            </a:r>
            <a:r>
              <a:rPr lang="en-US" altLang="zh-CN" sz="2665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“</a:t>
            </a:r>
            <a:r>
              <a:rPr lang="zh-CN" altLang="en-US" sz="2665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存亡不可知</a:t>
            </a:r>
            <a:r>
              <a:rPr lang="en-US" altLang="zh-CN" sz="2665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”</a:t>
            </a:r>
            <a:endParaRPr lang="zh-CN" sz="2665">
              <a:solidFill>
                <a:srgbClr val="F9FBFA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716405" y="4981575"/>
            <a:ext cx="9472930" cy="5024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2665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（3）</a:t>
            </a:r>
            <a:r>
              <a:rPr lang="zh-CN" altLang="zh-CN" sz="2665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武帝年高，法令</a:t>
            </a:r>
            <a:r>
              <a:rPr lang="zh-CN" altLang="en-US" sz="2665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亡</a:t>
            </a:r>
            <a:r>
              <a:rPr lang="zh-CN" altLang="zh-CN" sz="2665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常</a:t>
            </a:r>
            <a:r>
              <a:rPr lang="zh-CN" sz="2665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；（4）</a:t>
            </a:r>
            <a:r>
              <a:rPr lang="zh-CN" altLang="zh-CN" sz="2665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李陵的亲身经历</a:t>
            </a:r>
            <a:r>
              <a:rPr lang="zh-CN" altLang="en-US" sz="2665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。</a:t>
            </a:r>
            <a:endParaRPr lang="zh-CN" sz="2665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583170" y="2522855"/>
            <a:ext cx="3606165" cy="5016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665" b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推心置腹，入情入理</a:t>
            </a:r>
            <a:endParaRPr lang="zh-CN" sz="2665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1350645" y="1641793"/>
            <a:ext cx="10097135" cy="711200"/>
          </a:xfrm>
          <a:prstGeom prst="rect">
            <a:avLst/>
          </a:prstGeom>
          <a:noFill/>
          <a:ln w="19050" cap="flat">
            <a:noFill/>
            <a:prstDash val="dashDot"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67733" tIns="67733" rIns="67733" bIns="67733" numCol="1" spcCol="38100" rtlCol="0" anchor="ctr">
            <a:spAutoFit/>
          </a:bodyPr>
          <a:lstStyle/>
          <a:p>
            <a:pPr defTabSz="412750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sz="2665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【思考</a:t>
            </a:r>
            <a:r>
              <a:rPr lang="en-US" sz="2665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sz="2665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】</a:t>
            </a:r>
            <a:r>
              <a:rPr lang="zh-CN" sz="266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阅读</a:t>
            </a:r>
            <a:r>
              <a:rPr lang="en-US" sz="266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7-8</a:t>
            </a:r>
            <a:r>
              <a:rPr lang="zh-CN" altLang="en-US" sz="266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段，</a:t>
            </a:r>
            <a:r>
              <a:rPr lang="zh-CN" sz="2665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分析李陵劝降的情节是如何表现苏武品格的。</a:t>
            </a:r>
            <a:endParaRPr lang="zh-CN" sz="2665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8" grpId="0"/>
      <p:bldP spid="9" grpId="0"/>
      <p:bldP spid="1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3" name="矩形 22"/>
          <p:cNvSpPr/>
          <p:nvPr/>
        </p:nvSpPr>
        <p:spPr>
          <a:xfrm>
            <a:off x="4377889" y="1032110"/>
            <a:ext cx="3436620" cy="7480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4265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鉴赏苏武形象</a:t>
            </a:r>
            <a:endParaRPr lang="zh-CN" altLang="en-US" sz="4265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002790" y="2503805"/>
            <a:ext cx="3004185" cy="5016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buClrTx/>
              <a:buSzTx/>
              <a:buNone/>
            </a:pPr>
            <a:r>
              <a:rPr lang="en-US" sz="2665" b="0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sz="2665" b="0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.苏武如何应对？</a:t>
            </a:r>
            <a:endParaRPr sz="2665" b="0">
              <a:solidFill>
                <a:srgbClr val="F9FBFA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720215" y="3548380"/>
            <a:ext cx="6475095" cy="5016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sz="2665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（1）“武父子亡功德，皆为陛下所成就”</a:t>
            </a:r>
            <a:endParaRPr lang="zh-CN" sz="2665">
              <a:solidFill>
                <a:srgbClr val="F9FBFA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736725" y="4131945"/>
            <a:ext cx="7867859" cy="5024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sz="2665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（2）“臣事君，犹子事父也，子为父死，</a:t>
            </a:r>
            <a:r>
              <a:rPr lang="zh-CN" altLang="en-US" sz="2665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亡</a:t>
            </a:r>
            <a:r>
              <a:rPr lang="zh-CN" sz="2665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所恨”</a:t>
            </a:r>
            <a:endParaRPr lang="zh-CN" sz="2665">
              <a:solidFill>
                <a:srgbClr val="F9FBFA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6251510" y="2503805"/>
            <a:ext cx="5716970" cy="91178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66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品格：恪守伦理，坚守道义</a:t>
            </a:r>
            <a:endParaRPr lang="zh-CN" sz="266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indent="0"/>
            <a:r>
              <a:rPr lang="zh-CN" sz="2665" b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超越个人利益和私情</a:t>
            </a:r>
            <a:endParaRPr lang="zh-CN" sz="2665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1350645" y="1641793"/>
            <a:ext cx="10097135" cy="711200"/>
          </a:xfrm>
          <a:prstGeom prst="rect">
            <a:avLst/>
          </a:prstGeom>
          <a:noFill/>
          <a:ln w="19050" cap="flat">
            <a:noFill/>
            <a:prstDash val="dashDot"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67733" tIns="67733" rIns="67733" bIns="67733" numCol="1" spcCol="38100" rtlCol="0" anchor="ctr">
            <a:spAutoFit/>
          </a:bodyPr>
          <a:lstStyle/>
          <a:p>
            <a:pPr defTabSz="412750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sz="2665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【思考</a:t>
            </a:r>
            <a:r>
              <a:rPr lang="en-US" sz="2665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sz="2665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】</a:t>
            </a:r>
            <a:r>
              <a:rPr lang="zh-CN" sz="266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阅读</a:t>
            </a:r>
            <a:r>
              <a:rPr lang="en-US" sz="266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7-8</a:t>
            </a:r>
            <a:r>
              <a:rPr lang="zh-CN" altLang="en-US" sz="266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段，</a:t>
            </a:r>
            <a:r>
              <a:rPr lang="zh-CN" sz="2665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分析李陵劝降的情节是如何表现苏武品格的。</a:t>
            </a:r>
            <a:endParaRPr lang="zh-CN" sz="2665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180715" y="4910455"/>
            <a:ext cx="4516755" cy="5003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66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手法：对比    语言描写</a:t>
            </a:r>
            <a:endParaRPr lang="zh-CN" sz="2665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100" grpId="0"/>
      <p:bldP spid="1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3" name="矩形 22"/>
          <p:cNvSpPr/>
          <p:nvPr/>
        </p:nvSpPr>
        <p:spPr>
          <a:xfrm>
            <a:off x="4377889" y="1032110"/>
            <a:ext cx="3436620" cy="7480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4265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总结苏武形象</a:t>
            </a:r>
            <a:endParaRPr lang="zh-CN" altLang="en-US" sz="4265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6942455" y="2484755"/>
            <a:ext cx="3554730" cy="9105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sz="2665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恪守伦理，坚守道义，</a:t>
            </a:r>
            <a:endParaRPr lang="zh-CN" sz="2665">
              <a:solidFill>
                <a:srgbClr val="F9FBFA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lvl="0" algn="l">
              <a:buClrTx/>
              <a:buSzTx/>
              <a:buFontTx/>
            </a:pPr>
            <a:r>
              <a:rPr lang="zh-CN" sz="2665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超越个人利益和私情</a:t>
            </a:r>
            <a:endParaRPr lang="zh-CN" sz="2665">
              <a:solidFill>
                <a:srgbClr val="F9FBFA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575175" y="2484755"/>
            <a:ext cx="1539240" cy="9118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sz="2665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杖节牧羊</a:t>
            </a:r>
            <a:endParaRPr lang="zh-CN" sz="2665">
              <a:solidFill>
                <a:srgbClr val="F9FBFA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lvl="0" algn="l">
              <a:buClrTx/>
              <a:buSzTx/>
              <a:buFontTx/>
            </a:pPr>
            <a:r>
              <a:rPr lang="zh-CN" sz="2665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不辱使命</a:t>
            </a:r>
            <a:endParaRPr lang="zh-CN" sz="2665">
              <a:solidFill>
                <a:srgbClr val="F9FBFA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363470" y="2483485"/>
            <a:ext cx="1626235" cy="9118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sz="2665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立场坚定</a:t>
            </a:r>
            <a:endParaRPr lang="zh-CN" sz="2665">
              <a:solidFill>
                <a:srgbClr val="F9FBFA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  <a:p>
            <a:r>
              <a:rPr lang="zh-CN" sz="2665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大义凛然</a:t>
            </a:r>
            <a:endParaRPr lang="zh-CN" altLang="en-US" b="1">
              <a:solidFill>
                <a:srgbClr val="F9FBFA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316480" y="3689985"/>
            <a:ext cx="7559040" cy="9118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buClrTx/>
              <a:buSzTx/>
              <a:buNone/>
            </a:pPr>
            <a:r>
              <a:rPr lang="zh-CN" sz="2665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“富贵不能淫、贫贱不能移、威武不能屈。”</a:t>
            </a:r>
            <a:endParaRPr lang="zh-CN" sz="2665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r">
              <a:buClrTx/>
              <a:buSzTx/>
              <a:buNone/>
            </a:pPr>
            <a:r>
              <a:rPr lang="en-US" altLang="zh-CN" sz="2665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2665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孟子</a:t>
            </a:r>
            <a:endParaRPr lang="zh-CN" altLang="en-US" sz="2665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575175" y="4601845"/>
            <a:ext cx="295465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zh-CN" altLang="en-US" sz="5400" b="1" cap="none" spc="0">
                <a:solidFill>
                  <a:srgbClr val="FFFF00"/>
                </a:solidFill>
                <a:effectLst/>
              </a:rPr>
              <a:t>爱国志士</a:t>
            </a:r>
            <a:endParaRPr lang="zh-CN" altLang="en-US" sz="5400" b="1" cap="none" spc="0">
              <a:solidFill>
                <a:srgbClr val="FFFF00"/>
              </a:solidFill>
              <a:effectLst/>
            </a:endParaRPr>
          </a:p>
        </p:txBody>
      </p:sp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875665" y="1299210"/>
            <a:ext cx="10553700" cy="4751070"/>
          </a:xfrm>
          <a:prstGeom prst="rect">
            <a:avLst/>
          </a:prstGeom>
          <a:noFill/>
          <a:ln w="19050" cap="flat">
            <a:noFill/>
            <a:prstDash val="dashDot"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67733" tIns="67733" rIns="67733" bIns="67733" numCol="1" spcCol="38100" rtlCol="0" anchor="ctr">
            <a:spAutoFit/>
          </a:bodyPr>
          <a:lstStyle/>
          <a:p>
            <a:pPr defTabSz="412750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sz="2665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1、文学常识</a:t>
            </a:r>
            <a:endParaRPr sz="2665">
              <a:solidFill>
                <a:srgbClr val="F9FBFA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678180" defTabSz="412750" fontAlgn="auto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sz="2665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班固，（    ）辞赋家、史学家。字（     ）。扶风安陵（今陕西咸阳）人。</a:t>
            </a:r>
            <a:endParaRPr sz="2665">
              <a:solidFill>
                <a:srgbClr val="F9FBFA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678180" defTabSz="412750" fontAlgn="auto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sz="2665" err="1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他编撰的《汉书》是我国第一部（               ）。</a:t>
            </a:r>
            <a:r>
              <a:rPr lang="zh-CN" sz="2665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《汉书》</a:t>
            </a:r>
            <a:r>
              <a:rPr sz="2665" err="1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在叙事写人方面取得很大成就，它是继《史记》以后出现的又一部史传文学典范之作，因此，历史上经常把司马迁和班固并列、《史记》和《汉书》对举</a:t>
            </a:r>
            <a:r>
              <a:rPr sz="2665">
                <a:solidFill>
                  <a:srgbClr val="F9FBFA"/>
                </a:solidFill>
              </a:rPr>
              <a:t>。</a:t>
            </a:r>
            <a:endParaRPr sz="2665">
              <a:solidFill>
                <a:srgbClr val="F9FBFA"/>
              </a:solidFill>
            </a:endParaRPr>
          </a:p>
          <a:p>
            <a:pPr defTabSz="412750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sz="2665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</a:t>
            </a:r>
            <a:endParaRPr lang="zh-CN" sz="2665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807784" y="725405"/>
            <a:ext cx="3436620" cy="7480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265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回顾知识要点</a:t>
            </a:r>
            <a:endParaRPr lang="zh-CN" altLang="en-US" sz="4265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909887" y="1996655"/>
            <a:ext cx="1441916" cy="503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7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东汉</a:t>
            </a:r>
            <a:endParaRPr lang="zh-CN" altLang="en-US" sz="267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359472" y="1996655"/>
            <a:ext cx="1606975" cy="503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7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孟坚</a:t>
            </a:r>
            <a:endParaRPr lang="zh-CN" altLang="en-US" sz="267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797343" y="3171530"/>
            <a:ext cx="2894121" cy="503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67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纪传体断代史</a:t>
            </a:r>
            <a:endParaRPr lang="zh-CN" altLang="en-US" sz="2670"/>
          </a:p>
        </p:txBody>
      </p:sp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6083" name="文本框 46082"/>
          <p:cNvSpPr txBox="1"/>
          <p:nvPr/>
        </p:nvSpPr>
        <p:spPr>
          <a:xfrm>
            <a:off x="2164080" y="1756410"/>
            <a:ext cx="7863840" cy="909320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 wrap="square" anchor="t">
            <a:spAutoFit/>
          </a:bodyPr>
          <a:lstStyle/>
          <a:p>
            <a:pPr>
              <a:buClrTx/>
              <a:buSzTx/>
              <a:buNone/>
            </a:pPr>
            <a:r>
              <a:rPr lang="zh-CN" altLang="en-US" sz="266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【思考</a:t>
            </a:r>
            <a:r>
              <a:rPr lang="en-US" altLang="zh-CN" sz="266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5</a:t>
            </a:r>
            <a:r>
              <a:rPr lang="zh-CN" altLang="en-US" sz="266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】文章结尾的</a:t>
            </a:r>
            <a:r>
              <a:rPr lang="en-US" altLang="zh-CN" sz="266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“</a:t>
            </a:r>
            <a:r>
              <a:rPr lang="zh-CN" altLang="en-US" sz="266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始以强壮出，及还，须发尽白</a:t>
            </a:r>
            <a:r>
              <a:rPr lang="en-US" altLang="zh-CN" sz="266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”</a:t>
            </a:r>
            <a:r>
              <a:rPr lang="zh-CN" altLang="en-US" sz="266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包含着作者怎样的感情？</a:t>
            </a:r>
            <a:endParaRPr lang="zh-CN" altLang="en-US" sz="266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377889" y="1032110"/>
            <a:ext cx="3436620" cy="7480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4265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总结艺术手法</a:t>
            </a:r>
            <a:endParaRPr lang="zh-CN" altLang="en-US" sz="4265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2450" name="内容占位符 2"/>
          <p:cNvSpPr>
            <a:spLocks noGrp="1"/>
          </p:cNvSpPr>
          <p:nvPr>
            <p:ph idx="1"/>
          </p:nvPr>
        </p:nvSpPr>
        <p:spPr>
          <a:xfrm>
            <a:off x="1981200" y="2812415"/>
            <a:ext cx="8229600" cy="2109470"/>
          </a:xfrm>
        </p:spPr>
        <p:txBody>
          <a:bodyPr anchor="t">
            <a:normAutofit lnSpcReduction="10000"/>
          </a:bodyPr>
          <a:lstStyle/>
          <a:p>
            <a:pPr marL="0" indent="0">
              <a:lnSpc>
                <a:spcPct val="90000"/>
              </a:lnSpc>
              <a:buNone/>
            </a:pPr>
            <a:r>
              <a:rPr lang="en-US" altLang="zh-CN" sz="2660" spc="0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2660" spc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语含凄凉</a:t>
            </a:r>
            <a:r>
              <a:rPr lang="zh-CN" altLang="en-US" sz="2660" spc="0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：一生大好时光都在煎熬中过去；</a:t>
            </a:r>
            <a:endParaRPr lang="zh-CN" altLang="en-US" sz="2660" spc="0">
              <a:solidFill>
                <a:srgbClr val="F9FBFA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lnSpc>
                <a:spcPct val="90000"/>
              </a:lnSpc>
              <a:buNone/>
            </a:pPr>
            <a:r>
              <a:rPr lang="en-US" altLang="zh-CN" sz="2660" spc="0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sz="2660" spc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敬佩之情溢于言表</a:t>
            </a:r>
            <a:r>
              <a:rPr sz="2660" spc="0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：</a:t>
            </a:r>
            <a:r>
              <a:rPr lang="zh-CN" altLang="en-US" sz="2660" spc="0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坚守信念，维护了国家尊严，保持了民族气节。</a:t>
            </a:r>
            <a:endParaRPr lang="zh-CN" altLang="en-US" sz="2660" spc="0">
              <a:solidFill>
                <a:srgbClr val="F9FBFA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lnSpc>
                <a:spcPct val="90000"/>
              </a:lnSpc>
              <a:buNone/>
            </a:pPr>
            <a:r>
              <a:rPr lang="en-US" altLang="zh-CN" sz="2660" spc="0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3.</a:t>
            </a:r>
            <a:r>
              <a:rPr lang="zh-CN" altLang="en-US" sz="2660" spc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欣慰之感也显而易见</a:t>
            </a:r>
            <a:r>
              <a:rPr lang="zh-CN" altLang="en-US" sz="2660" spc="0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：历尽磨难，终于完成了使者的任务，荣归故里。</a:t>
            </a:r>
            <a:endParaRPr lang="zh-CN" altLang="en-US" sz="2660" spc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6726983" y="2160905"/>
            <a:ext cx="2744600" cy="5003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altLang="en-US" sz="2660">
                <a:solidFill>
                  <a:srgbClr val="FFFF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叙述中寄寓褒贬</a:t>
            </a:r>
            <a:endParaRPr lang="zh-CN" altLang="en-US" sz="2660">
              <a:solidFill>
                <a:srgbClr val="FFFF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2450" grpId="0" uiExpand="1" build="p"/>
      <p:bldP spid="10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3" name="矩形 22"/>
          <p:cNvSpPr/>
          <p:nvPr/>
        </p:nvSpPr>
        <p:spPr>
          <a:xfrm>
            <a:off x="4377889" y="1032110"/>
            <a:ext cx="3436620" cy="7480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4265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总结艺术手法</a:t>
            </a:r>
            <a:endParaRPr lang="zh-CN" altLang="en-US" sz="4265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6083" name="文本框 46082"/>
          <p:cNvSpPr txBox="1"/>
          <p:nvPr/>
        </p:nvSpPr>
        <p:spPr>
          <a:xfrm>
            <a:off x="3736975" y="2110740"/>
            <a:ext cx="3810635" cy="501650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 wrap="square" anchor="t">
            <a:spAutoFit/>
          </a:bodyPr>
          <a:lstStyle/>
          <a:p>
            <a:pPr>
              <a:buClrTx/>
              <a:buSzTx/>
              <a:buNone/>
            </a:pPr>
            <a:r>
              <a:rPr lang="en-US" altLang="zh-CN" sz="2665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sz="2665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详略得当的剪裁</a:t>
            </a:r>
            <a:endParaRPr lang="zh-CN" sz="2665">
              <a:solidFill>
                <a:srgbClr val="F9FBFA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4035" name="文本框 44034"/>
          <p:cNvSpPr txBox="1"/>
          <p:nvPr/>
        </p:nvSpPr>
        <p:spPr>
          <a:xfrm>
            <a:off x="3736975" y="2942590"/>
            <a:ext cx="5257165" cy="5016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sz="2665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2.典型的语言、行动、细节描写</a:t>
            </a:r>
            <a:endParaRPr lang="zh-CN" sz="2665">
              <a:solidFill>
                <a:srgbClr val="F9FBFA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6867" name="文本框 36866"/>
          <p:cNvSpPr txBox="1"/>
          <p:nvPr/>
        </p:nvSpPr>
        <p:spPr>
          <a:xfrm>
            <a:off x="3736975" y="3841115"/>
            <a:ext cx="3886200" cy="5016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sz="2665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3.对比手法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736975" y="4692650"/>
            <a:ext cx="5024120" cy="5016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665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4.叙述中寄寓褒贬</a:t>
            </a:r>
            <a:endParaRPr lang="zh-CN" altLang="en-US" sz="2660" b="1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822690" y="4692650"/>
            <a:ext cx="1550424" cy="502445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txBody>
          <a:bodyPr wrap="none" rtlCol="0" anchor="t">
            <a:spAutoFit/>
          </a:bodyPr>
          <a:lstStyle/>
          <a:p>
            <a:r>
              <a:rPr lang="zh-CN" sz="2665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叙事艺术</a:t>
            </a:r>
            <a:endParaRPr lang="zh-CN" sz="2665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304872" y="1936750"/>
            <a:ext cx="594778" cy="2406015"/>
          </a:xfrm>
          <a:prstGeom prst="rect">
            <a:avLst/>
          </a:prstGeom>
          <a:noFill/>
          <a:ln w="9525">
            <a:solidFill>
              <a:srgbClr val="FFFF00"/>
            </a:solidFill>
          </a:ln>
        </p:spPr>
        <p:txBody>
          <a:bodyPr vert="eaVert" wrap="square">
            <a:spAutoFit/>
          </a:bodyPr>
          <a:lstStyle/>
          <a:p>
            <a:pPr indent="0"/>
            <a:r>
              <a:rPr lang="zh-CN" sz="2665" b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塑造人物形象</a:t>
            </a:r>
            <a:endParaRPr lang="zh-CN" sz="2665" b="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/>
        </p:nvSpPr>
        <p:spPr>
          <a:xfrm>
            <a:off x="4124146" y="2434112"/>
            <a:ext cx="3943708" cy="9948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865" b="0" i="0" u="none" strike="noStrike" kern="1200" cap="none" spc="0" normalizeH="0" baseline="0" noProof="0">
                <a:ln>
                  <a:noFill/>
                </a:ln>
                <a:solidFill>
                  <a:srgbClr val="FFFF00">
                    <a:alpha val="80000"/>
                  </a:srgb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反馈与评价</a:t>
            </a:r>
            <a:endParaRPr kumimoji="0" lang="en-US" altLang="zh-CN" sz="5865" b="0" i="0" u="none" strike="noStrike" kern="1200" cap="none" spc="0" normalizeH="0" baseline="0" noProof="0">
              <a:ln>
                <a:noFill/>
              </a:ln>
              <a:solidFill>
                <a:srgbClr val="FFFF00">
                  <a:alpha val="80000"/>
                </a:srgbClr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6083" name="文本框 46082"/>
          <p:cNvSpPr txBox="1"/>
          <p:nvPr/>
        </p:nvSpPr>
        <p:spPr>
          <a:xfrm>
            <a:off x="2078990" y="1593850"/>
            <a:ext cx="8465185" cy="1322670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 wrap="square" anchor="t">
            <a:spAutoFit/>
          </a:bodyPr>
          <a:lstStyle/>
          <a:p>
            <a:pPr marL="0" marR="0" lvl="0" indent="67818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665" b="0" i="0" u="none" strike="noStrike" kern="1200" cap="none" spc="0" normalizeH="0" baseline="0" noProof="0">
                <a:ln>
                  <a:noFill/>
                </a:ln>
                <a:solidFill>
                  <a:srgbClr val="F9FBFA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对比的手法的运用是本文一大写作特色。除卫律和苏武、李陵和苏武人物形象的对比外，你是否还能找到其他运用了对比的手法的情节？请举例说明。</a:t>
            </a:r>
            <a:endParaRPr kumimoji="0" lang="zh-CN" altLang="en-US" sz="2665" b="0" i="0" u="none" strike="noStrike" kern="1200" cap="none" spc="0" normalizeH="0" baseline="0" noProof="0">
              <a:ln>
                <a:noFill/>
              </a:ln>
              <a:solidFill>
                <a:srgbClr val="F9FBFA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078990" y="3619682"/>
            <a:ext cx="8591550" cy="173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660" b="1" i="0" u="none" strike="noStrike" kern="1200" cap="none" spc="0" normalizeH="0" baseline="0" noProof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张胜：</a:t>
            </a:r>
            <a:r>
              <a:rPr kumimoji="0" lang="zh-CN" altLang="en-US" sz="2665" b="0" i="0" u="none" strike="noStrike" kern="1200" cap="none" spc="0" normalizeH="0" baseline="0" noProof="0">
                <a:ln>
                  <a:noFill/>
                </a:ln>
                <a:solidFill>
                  <a:srgbClr val="F9FBFA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糊涂地帮助了缑王的谋反，事情败露后又经受不住考验，叛变投降。</a:t>
            </a:r>
            <a:endParaRPr kumimoji="0" lang="zh-CN" altLang="en-US" sz="2660" b="1" i="0" u="none" strike="noStrike" kern="1200" cap="none" spc="0" normalizeH="0" baseline="0" noProof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660" b="1" i="0" u="none" strike="noStrike" kern="1200" cap="none" spc="0" normalizeH="0" baseline="0" noProof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苏武：</a:t>
            </a:r>
            <a:r>
              <a:rPr kumimoji="0" lang="zh-CN" altLang="en-US" sz="2665" b="0" i="0" u="none" strike="noStrike" kern="1200" cap="none" spc="0" normalizeH="0" baseline="0" noProof="0">
                <a:ln>
                  <a:noFill/>
                </a:ln>
                <a:solidFill>
                  <a:srgbClr val="F9FBFA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清醒地认识到使节行为不当会引起两国纷争，欲以死息祸；面对匈奴的劝降始终保持着可贵的民族气节。</a:t>
            </a:r>
            <a:endParaRPr kumimoji="0" lang="zh-CN" altLang="en-US" sz="2660" b="1" i="0" u="none" strike="noStrike" kern="1200" cap="none" spc="0" normalizeH="0" baseline="0" noProof="0">
              <a:ln>
                <a:noFill/>
              </a:ln>
              <a:solidFill>
                <a:srgbClr val="F9FBFA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3" name="矩形 22"/>
          <p:cNvSpPr/>
          <p:nvPr/>
        </p:nvSpPr>
        <p:spPr>
          <a:xfrm>
            <a:off x="4920179" y="1092435"/>
            <a:ext cx="2352040" cy="7480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4265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拓展阅读</a:t>
            </a:r>
            <a:endParaRPr lang="zh-CN" altLang="en-US" sz="4265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6083" name="文本框 46082"/>
          <p:cNvSpPr txBox="1"/>
          <p:nvPr/>
        </p:nvSpPr>
        <p:spPr>
          <a:xfrm>
            <a:off x="1917113" y="2000788"/>
            <a:ext cx="8577385" cy="1732782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 wrap="square" anchor="t">
            <a:spAutoFit/>
          </a:bodyPr>
          <a:lstStyle/>
          <a:p>
            <a:pPr indent="678180" algn="l" fontAlgn="auto">
              <a:buClrTx/>
              <a:buSzTx/>
              <a:buNone/>
            </a:pPr>
            <a:r>
              <a:rPr lang="en-US" sz="2665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sz="2665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试结合课文和李陵作《答苏武书》</a:t>
            </a:r>
            <a:r>
              <a:rPr lang="zh-CN" sz="2665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（节选）</a:t>
            </a:r>
            <a:r>
              <a:rPr sz="2665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，谈谈你对苏武这一历史人物的认识</a:t>
            </a:r>
            <a:r>
              <a:rPr lang="zh-CN" sz="2665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r>
              <a:rPr sz="2665" err="1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并思考苏武所具有的守节爱国、坚忍不拔、忠诚勇敢的</a:t>
            </a:r>
            <a:r>
              <a:rPr lang="zh-CN" altLang="en-US" sz="2665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品质</a:t>
            </a:r>
            <a:r>
              <a:rPr sz="2665" err="1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在现代社会具有什么意义。</a:t>
            </a:r>
            <a:endParaRPr sz="2665">
              <a:solidFill>
                <a:srgbClr val="F9FBFA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4"/>
    </p:custDataLst>
  </p:cSld>
  <p:clrMapOvr>
    <a:masterClrMapping/>
  </p:clrMapOvr>
  <p:transition/>
  <p:timing/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6083" name="文本框 46082"/>
          <p:cNvSpPr txBox="1"/>
          <p:nvPr/>
        </p:nvSpPr>
        <p:spPr>
          <a:xfrm>
            <a:off x="983615" y="1980565"/>
            <a:ext cx="10513060" cy="296354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 wrap="square" anchor="t">
            <a:spAutoFit/>
          </a:bodyPr>
          <a:lstStyle/>
          <a:p>
            <a:pPr algn="l">
              <a:buClrTx/>
              <a:buSzTx/>
              <a:buNone/>
            </a:pPr>
            <a:r>
              <a:rPr lang="zh-CN" sz="2665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附文</a:t>
            </a:r>
            <a:endParaRPr lang="zh-CN" sz="2665">
              <a:solidFill>
                <a:srgbClr val="F9FBFA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678180" algn="l" fontAlgn="auto">
              <a:buClrTx/>
              <a:buSzTx/>
              <a:buNone/>
            </a:pPr>
            <a:r>
              <a:rPr lang="zh-CN" sz="2665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且足下昔以单车之使，适万乘之虏，遭时不遇，至于伏剑不顾；流离辛苦，几死朔北之野；丁年奉使，皓首而归；老母终堂，生妻去帷。此天下所希闻，古今所未有也。蛮貊之人尚犹嘉子之节，况为天下之主乎？陵谓足下当享茅土之荐，受千乘之赏。闻子之归，赐不过二百万，位不过典属国，无尺土之封加子之勤。而妨功害能之臣，尽为万户侯，亲戚贪佞之类，悉为廊庙宰。子尚如此，陵复何望哉？</a:t>
            </a:r>
            <a:endParaRPr lang="zh-CN" sz="2665">
              <a:solidFill>
                <a:srgbClr val="F9FBFA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920179" y="1092435"/>
            <a:ext cx="2352040" cy="7480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4265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拓展阅读</a:t>
            </a:r>
            <a:endParaRPr lang="zh-CN" altLang="en-US" sz="4265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4"/>
    </p:custDataLst>
  </p:cSld>
  <p:clrMapOvr>
    <a:masterClrMapping/>
  </p:clrMapOvr>
  <p:transition/>
  <p:timing/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6083" name="文本框 46082"/>
          <p:cNvSpPr txBox="1"/>
          <p:nvPr/>
        </p:nvSpPr>
        <p:spPr>
          <a:xfrm>
            <a:off x="995680" y="2190750"/>
            <a:ext cx="10513060" cy="255206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 wrap="square" anchor="t">
            <a:spAutoFit/>
          </a:bodyPr>
          <a:lstStyle/>
          <a:p>
            <a:pPr algn="l">
              <a:buClrTx/>
              <a:buSzTx/>
              <a:buNone/>
            </a:pPr>
            <a:r>
              <a:rPr lang="zh-CN" sz="2665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附文（续）</a:t>
            </a:r>
            <a:endParaRPr lang="zh-CN" sz="2665">
              <a:solidFill>
                <a:srgbClr val="F9FBFA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678180" algn="l">
              <a:buClrTx/>
              <a:buSzTx/>
              <a:buFontTx/>
              <a:buNone/>
            </a:pPr>
            <a:r>
              <a:rPr lang="zh-CN" sz="2665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且汉厚诛陵以不死，薄赏子以守节，欲使远听之臣望风驰命，此实难矣。</a:t>
            </a:r>
            <a:r>
              <a:rPr lang="zh-CN" sz="2665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所以每顾而不悔者也。陵虽孤恩，汉亦负德。昔人有言：“虽忠不烈，视死如归。”陵诚能安，而主岂复能眷眷乎？男儿生以不成名，死则葬蛮夷中，谁复能屈身稽颡，还向北阙，使刀笔之吏弄其文墨邪？愿足下勿复望陵。</a:t>
            </a:r>
            <a:endParaRPr lang="zh-CN" sz="2665">
              <a:solidFill>
                <a:srgbClr val="F9FBFA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920179" y="1092435"/>
            <a:ext cx="2352040" cy="7480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4265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拓展阅读</a:t>
            </a:r>
            <a:endParaRPr lang="zh-CN" altLang="en-US" sz="4265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4"/>
    </p:custDataLst>
  </p:cSld>
  <p:clrMapOvr>
    <a:masterClrMapping/>
  </p:clrMapOvr>
  <p:transition/>
  <p:timing/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3" name="矩形 22"/>
          <p:cNvSpPr/>
          <p:nvPr/>
        </p:nvSpPr>
        <p:spPr>
          <a:xfrm>
            <a:off x="4920179" y="1092435"/>
            <a:ext cx="2352040" cy="7480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4265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拓展阅读</a:t>
            </a:r>
            <a:endParaRPr lang="zh-CN" altLang="en-US" sz="4265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6083" name="文本框 46082"/>
          <p:cNvSpPr txBox="1"/>
          <p:nvPr/>
        </p:nvSpPr>
        <p:spPr>
          <a:xfrm>
            <a:off x="875030" y="1840230"/>
            <a:ext cx="10641330" cy="3373231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 wrap="square" anchor="t">
            <a:spAutoFit/>
          </a:bodyPr>
          <a:lstStyle/>
          <a:p>
            <a:pPr algn="l">
              <a:buClrTx/>
              <a:buSzTx/>
              <a:buNone/>
            </a:pPr>
            <a:r>
              <a:rPr lang="zh-CN" sz="2665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参考观点一：</a:t>
            </a:r>
            <a:r>
              <a:rPr lang="zh-CN" altLang="en-US" sz="2665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发扬</a:t>
            </a:r>
            <a:r>
              <a:rPr lang="zh-CN" sz="2665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爱国传统</a:t>
            </a:r>
            <a:endParaRPr lang="zh-CN" sz="2665">
              <a:solidFill>
                <a:srgbClr val="F9FBFA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678180"/>
            <a:r>
              <a:rPr lang="zh-CN" altLang="en-US" sz="2665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李陵的经历确实让人心生同情。然相较于苏武，李陵的内心依然追求功名的显达，是有条件的忠君爱国。跟班固笔下的苏武相比，后者矢志不渝的爱国精神更加夺目。</a:t>
            </a:r>
            <a:r>
              <a:rPr lang="zh-CN" altLang="en-US" sz="2670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中华民族</a:t>
            </a:r>
            <a:r>
              <a:rPr lang="zh-CN" altLang="en-US" sz="267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有着“无求生以害仁，有杀身以成仁”（</a:t>
            </a:r>
            <a:r>
              <a:rPr lang="en-US" altLang="zh-CN" sz="267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67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论语</a:t>
            </a:r>
            <a:r>
              <a:rPr lang="en-US" altLang="zh-CN" sz="267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·</a:t>
            </a:r>
            <a:r>
              <a:rPr lang="zh-CN" altLang="en-US" sz="267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卫灵公</a:t>
            </a:r>
            <a:r>
              <a:rPr lang="en-US" altLang="zh-CN" sz="267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665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）、“使</a:t>
            </a:r>
            <a:r>
              <a:rPr lang="zh-CN" altLang="en-US" sz="2665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于四方，不辱君命”（</a:t>
            </a:r>
            <a:r>
              <a:rPr lang="en-US" altLang="zh-CN" sz="2665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665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论语</a:t>
            </a:r>
            <a:r>
              <a:rPr lang="en-US" altLang="zh-CN" sz="2665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·</a:t>
            </a:r>
            <a:r>
              <a:rPr lang="zh-CN" altLang="en-US" sz="2665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子路</a:t>
            </a:r>
            <a:r>
              <a:rPr lang="en-US" altLang="zh-CN" sz="2665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665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）、“富贵不能淫”、“威武不能屈”（</a:t>
            </a:r>
            <a:r>
              <a:rPr lang="en-US" altLang="zh-CN" sz="2665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665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孟子</a:t>
            </a:r>
            <a:r>
              <a:rPr lang="en-US" altLang="zh-CN" sz="2665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·</a:t>
            </a:r>
            <a:r>
              <a:rPr lang="zh-CN" altLang="en-US" sz="2665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滕文公下</a:t>
            </a:r>
            <a:r>
              <a:rPr lang="en-US" altLang="zh-CN" sz="2665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665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）的优秀文化传统，苏武被扣匈奴十九年，手持旄节、忠贞不渝的精神也为此注入了巨大</a:t>
            </a:r>
            <a:r>
              <a:rPr lang="zh-CN" altLang="en-US" sz="2665" smtClean="0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的力量</a:t>
            </a:r>
            <a:r>
              <a:rPr lang="zh-CN" altLang="en-US" sz="2665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，值得我们继承、发扬。</a:t>
            </a:r>
            <a:endParaRPr lang="zh-CN" sz="2665">
              <a:solidFill>
                <a:srgbClr val="F9FBFA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4"/>
    </p:custDataLst>
  </p:cSld>
  <p:clrMapOvr>
    <a:masterClrMapping/>
  </p:clrMapOvr>
  <p:transition/>
  <p:timing/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6083" name="文本框 46082"/>
          <p:cNvSpPr txBox="1"/>
          <p:nvPr/>
        </p:nvSpPr>
        <p:spPr>
          <a:xfrm>
            <a:off x="875030" y="1840465"/>
            <a:ext cx="10513060" cy="3373231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 wrap="square" anchor="t">
            <a:spAutoFit/>
          </a:bodyPr>
          <a:lstStyle/>
          <a:p>
            <a:pPr indent="0" algn="l" fontAlgn="auto">
              <a:buClrTx/>
              <a:buSzTx/>
              <a:buFontTx/>
              <a:buNone/>
            </a:pPr>
            <a:r>
              <a:rPr lang="zh-CN" sz="2665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参考观点二：坚守信念</a:t>
            </a:r>
            <a:endParaRPr lang="zh-CN" sz="2665">
              <a:solidFill>
                <a:srgbClr val="F9FBFA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indent="678180"/>
            <a:r>
              <a:rPr lang="zh-CN" altLang="en-US" sz="2665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生活当中，我们也在经受着各种各样的诱惑，如何去面对诱惑，这关乎心灵的选择。就在我们生活的世界，有</a:t>
            </a:r>
            <a:r>
              <a:rPr lang="en-US" altLang="zh-CN" sz="2665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20</a:t>
            </a:r>
            <a:r>
              <a:rPr lang="zh-CN" altLang="en-US" sz="2665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年孤独跋涉</a:t>
            </a:r>
            <a:r>
              <a:rPr lang="en-US" altLang="zh-CN" sz="2665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26</a:t>
            </a:r>
            <a:r>
              <a:rPr lang="zh-CN" altLang="en-US" sz="2665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万公里送信进山的王顺友，有身带伤痛为战友守墓</a:t>
            </a:r>
            <a:r>
              <a:rPr lang="en-US" altLang="zh-CN" sz="2665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30</a:t>
            </a:r>
            <a:r>
              <a:rPr lang="zh-CN" altLang="en-US" sz="2665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年的八旬老人欧兴田，还有行走崎岖山路</a:t>
            </a:r>
            <a:r>
              <a:rPr lang="en-US" altLang="zh-CN" sz="2665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19</a:t>
            </a:r>
            <a:r>
              <a:rPr lang="zh-CN" altLang="en-US" sz="2665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年的悬崖小学支教夫妻李桂林、陆建芬。是什么让他们抛却了繁华的诱惑，而去与孤独相伴？我想，只因他们心有信念，甘于奉献，这是浮华面前心灵的选择，这是寂寞之中灵魂的坚守。</a:t>
            </a:r>
            <a:endParaRPr lang="zh-CN" sz="2660">
              <a:solidFill>
                <a:srgbClr val="F9FBFA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>
              <a:buClrTx/>
              <a:buSzTx/>
              <a:buNone/>
            </a:pPr>
            <a:endParaRPr lang="zh-CN" sz="2665">
              <a:solidFill>
                <a:srgbClr val="F9FBFA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920179" y="1092435"/>
            <a:ext cx="2352040" cy="7480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4265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拓展阅读</a:t>
            </a:r>
            <a:endParaRPr lang="zh-CN" altLang="en-US" sz="4265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4"/>
    </p:custDataLst>
  </p:cSld>
  <p:clrMapOvr>
    <a:masterClrMapping/>
  </p:clrMapOvr>
  <p:transition/>
  <p:timing/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6083" name="文本框 46082"/>
          <p:cNvSpPr txBox="1"/>
          <p:nvPr/>
        </p:nvSpPr>
        <p:spPr>
          <a:xfrm>
            <a:off x="2802835" y="2152496"/>
            <a:ext cx="6520069" cy="3373231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 wrap="square" anchor="t">
            <a:spAutoFit/>
          </a:bodyPr>
          <a:lstStyle/>
          <a:p>
            <a:pPr indent="0" fontAlgn="auto">
              <a:buClrTx/>
              <a:buSzTx/>
              <a:buFontTx/>
              <a:buNone/>
            </a:pPr>
            <a:r>
              <a:rPr lang="en-US" altLang="zh-CN" sz="2665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2.</a:t>
            </a:r>
            <a:r>
              <a:rPr lang="zh-CN" altLang="en-US" sz="2665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赏析爱国诗作，感受爱国传统文化。</a:t>
            </a:r>
            <a:endParaRPr lang="en-US" altLang="zh-CN" sz="2665">
              <a:solidFill>
                <a:srgbClr val="F9FBFA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indent="0" fontAlgn="auto">
              <a:buClrTx/>
              <a:buSzTx/>
              <a:buFontTx/>
              <a:buNone/>
            </a:pPr>
            <a:endParaRPr lang="en-US" altLang="zh-CN" sz="2665">
              <a:solidFill>
                <a:srgbClr val="F9FBFA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indent="0" algn="ctr" fontAlgn="auto">
              <a:buClrTx/>
              <a:buSzTx/>
              <a:buFontTx/>
              <a:buNone/>
            </a:pPr>
            <a:r>
              <a:rPr lang="zh-CN" altLang="en-US" sz="2665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过零丁洋</a:t>
            </a:r>
            <a:endParaRPr lang="en-US" altLang="zh-CN" sz="2665">
              <a:solidFill>
                <a:srgbClr val="F9FBFA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indent="0" algn="ctr" fontAlgn="auto">
              <a:buClrTx/>
              <a:buSzTx/>
              <a:buFontTx/>
              <a:buNone/>
            </a:pPr>
            <a:r>
              <a:rPr lang="zh-CN" altLang="en-US" sz="2665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文天祥（南宋）</a:t>
            </a:r>
            <a:endParaRPr lang="en-US" altLang="zh-CN" sz="2665">
              <a:solidFill>
                <a:srgbClr val="F9FBFA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indent="0" algn="ctr" fontAlgn="auto">
              <a:buClrTx/>
              <a:buSzTx/>
              <a:buFontTx/>
              <a:buNone/>
            </a:pPr>
            <a:r>
              <a:rPr lang="zh-CN" altLang="en-US" sz="2665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辛苦遭逢起一经，干戈寥落四周星。</a:t>
            </a:r>
            <a:endParaRPr lang="en-US" altLang="zh-CN" sz="2665">
              <a:solidFill>
                <a:srgbClr val="F9FBFA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indent="0" algn="ctr" fontAlgn="auto">
              <a:buClrTx/>
              <a:buSzTx/>
              <a:buFontTx/>
              <a:buNone/>
            </a:pPr>
            <a:r>
              <a:rPr lang="zh-CN" altLang="en-US" sz="2665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山河破碎风飘絮，身世浮沉雨打萍。</a:t>
            </a:r>
            <a:endParaRPr lang="en-US" altLang="zh-CN" sz="2665">
              <a:solidFill>
                <a:srgbClr val="F9FBFA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indent="0" algn="ctr" fontAlgn="auto">
              <a:buClrTx/>
              <a:buSzTx/>
              <a:buFontTx/>
              <a:buNone/>
            </a:pPr>
            <a:r>
              <a:rPr lang="zh-CN" altLang="en-US" sz="2665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惶恐滩头说惶恐，零丁洋里叹零丁。</a:t>
            </a:r>
            <a:endParaRPr lang="en-US" altLang="zh-CN" sz="2665">
              <a:solidFill>
                <a:srgbClr val="F9FBFA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indent="0" algn="ctr" fontAlgn="auto">
              <a:buClrTx/>
              <a:buSzTx/>
              <a:buFontTx/>
              <a:buNone/>
            </a:pPr>
            <a:r>
              <a:rPr lang="zh-CN" altLang="en-US" sz="2665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人生自古谁无死？留取丹心照汗青！</a:t>
            </a:r>
            <a:endParaRPr lang="zh-CN" sz="2665">
              <a:solidFill>
                <a:srgbClr val="F9FBFA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920179" y="1092435"/>
            <a:ext cx="2352040" cy="7480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4265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拓展阅读</a:t>
            </a:r>
            <a:endParaRPr lang="zh-CN" altLang="en-US" sz="4265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4"/>
    </p:custDataLst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5" name="文本框 24"/>
          <p:cNvSpPr txBox="1"/>
          <p:nvPr/>
        </p:nvSpPr>
        <p:spPr>
          <a:xfrm>
            <a:off x="875030" y="1744141"/>
            <a:ext cx="10620284" cy="4176356"/>
          </a:xfrm>
          <a:prstGeom prst="rect">
            <a:avLst/>
          </a:prstGeom>
          <a:noFill/>
          <a:ln w="19050" cap="flat">
            <a:noFill/>
            <a:prstDash val="dashDot"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67733" tIns="67733" rIns="67733" bIns="67733" numCol="1" spcCol="38100" rtlCol="0" anchor="ctr">
            <a:spAutoFit/>
          </a:bodyPr>
          <a:lstStyle/>
          <a:p>
            <a:pPr defTabSz="412750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en-US" sz="2665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sz="2665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、给加点的字注音</a:t>
            </a:r>
            <a:endParaRPr lang="en-US" sz="2665">
              <a:solidFill>
                <a:srgbClr val="F9FBFA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defTabSz="412750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sz="2665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①稍迁至栘中厩（</a:t>
            </a:r>
            <a:r>
              <a:rPr lang="en-US" sz="2665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</a:t>
            </a:r>
            <a:r>
              <a:rPr sz="2665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）监</a:t>
            </a:r>
            <a:r>
              <a:rPr lang="zh-CN" altLang="en-US" sz="2665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；</a:t>
            </a:r>
            <a:r>
              <a:rPr lang="en-US" sz="2665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sz="2665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②数通使相窥（</a:t>
            </a:r>
            <a:r>
              <a:rPr lang="en-US" sz="2665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sz="2665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）观</a:t>
            </a:r>
            <a:r>
              <a:rPr lang="zh-CN" altLang="en-US" sz="2665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；</a:t>
            </a:r>
            <a:r>
              <a:rPr sz="2665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      </a:t>
            </a:r>
            <a:endParaRPr sz="2665">
              <a:solidFill>
                <a:srgbClr val="F9FBFA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defTabSz="412750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sz="2665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③汉天子我丈人行（</a:t>
            </a:r>
            <a:r>
              <a:rPr lang="en-US" sz="2665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</a:t>
            </a:r>
            <a:r>
              <a:rPr sz="2665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）也</a:t>
            </a:r>
            <a:r>
              <a:rPr lang="zh-CN" altLang="en-US" sz="2665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；</a:t>
            </a:r>
            <a:r>
              <a:rPr lang="en-US" altLang="zh-CN" sz="2665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sz="2665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④置币遗（</a:t>
            </a:r>
            <a:r>
              <a:rPr lang="en-US" sz="2665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</a:t>
            </a:r>
            <a:r>
              <a:rPr sz="2665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）单于</a:t>
            </a:r>
            <a:r>
              <a:rPr lang="zh-CN" altLang="en-US" sz="2665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；</a:t>
            </a:r>
            <a:r>
              <a:rPr sz="2665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     </a:t>
            </a:r>
            <a:endParaRPr sz="2665">
              <a:solidFill>
                <a:srgbClr val="F9FBFA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defTabSz="412750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sz="2665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⑤后随浞野侯没（</a:t>
            </a:r>
            <a:r>
              <a:rPr lang="en-US" sz="2665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</a:t>
            </a:r>
            <a:r>
              <a:rPr sz="2665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）胡中</a:t>
            </a:r>
            <a:r>
              <a:rPr lang="zh-CN" altLang="en-US" sz="2665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；</a:t>
            </a:r>
            <a:r>
              <a:rPr sz="2665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⑥劫单于母阏氏</a:t>
            </a:r>
            <a:r>
              <a:rPr lang="zh-CN" altLang="en-US" sz="2665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        ）</a:t>
            </a:r>
            <a:r>
              <a:rPr sz="2665" err="1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归汉</a:t>
            </a:r>
            <a:r>
              <a:rPr lang="zh-CN" altLang="en-US" sz="2665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；</a:t>
            </a:r>
            <a:endParaRPr sz="2665">
              <a:solidFill>
                <a:srgbClr val="F9FBFA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defTabSz="412750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sz="2665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⑦置煴</a:t>
            </a:r>
            <a:r>
              <a:rPr lang="zh-CN" altLang="en-US" sz="2665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665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</a:t>
            </a:r>
            <a:r>
              <a:rPr sz="2665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）火，覆武其上</a:t>
            </a:r>
            <a:r>
              <a:rPr lang="zh-CN" altLang="en-US" sz="2665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；</a:t>
            </a:r>
            <a:r>
              <a:rPr sz="2665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⑧使牧羝（</a:t>
            </a:r>
            <a:r>
              <a:rPr lang="en-US" sz="2665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</a:t>
            </a:r>
            <a:r>
              <a:rPr sz="2665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endParaRPr lang="en-US" sz="2665">
              <a:solidFill>
                <a:srgbClr val="F9FBFA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 defTabSz="412750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sz="2660">
                <a:solidFill>
                  <a:srgbClr val="FFFF00"/>
                </a:solidFill>
                <a:sym typeface="+mn-ea"/>
              </a:rPr>
              <a:t> </a:t>
            </a:r>
            <a:endParaRPr lang="zh-CN" altLang="zh-CN" sz="28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 defTabSz="412750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endParaRPr lang="zh-CN" sz="266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807784" y="725405"/>
            <a:ext cx="3436620" cy="7480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265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回顾知识要点</a:t>
            </a:r>
            <a:endParaRPr lang="zh-CN" altLang="en-US" sz="4265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352401" y="3377475"/>
            <a:ext cx="914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•</a:t>
            </a:r>
            <a:endParaRPr lang="zh-CN" altLang="en-US">
              <a:solidFill>
                <a:schemeClr val="bg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933129" y="3967340"/>
            <a:ext cx="914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•</a:t>
            </a:r>
            <a:endParaRPr lang="zh-CN" altLang="en-US">
              <a:solidFill>
                <a:schemeClr val="bg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859020" y="2808192"/>
            <a:ext cx="914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•</a:t>
            </a:r>
            <a:endParaRPr lang="zh-CN" altLang="en-US">
              <a:solidFill>
                <a:schemeClr val="bg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033758" y="2793173"/>
            <a:ext cx="914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•</a:t>
            </a:r>
            <a:endParaRPr lang="zh-CN" altLang="en-US">
              <a:solidFill>
                <a:schemeClr val="bg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244404" y="3975890"/>
            <a:ext cx="914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•</a:t>
            </a:r>
            <a:endParaRPr lang="zh-CN" altLang="en-US">
              <a:solidFill>
                <a:schemeClr val="bg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984461" y="3939212"/>
            <a:ext cx="914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•</a:t>
            </a:r>
            <a:endParaRPr lang="zh-CN" altLang="en-US">
              <a:solidFill>
                <a:schemeClr val="bg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669526" y="4493175"/>
            <a:ext cx="914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•</a:t>
            </a:r>
            <a:endParaRPr lang="zh-CN" altLang="en-US">
              <a:solidFill>
                <a:schemeClr val="bg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819428" y="2445854"/>
            <a:ext cx="914400" cy="503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670" err="1">
                <a:solidFill>
                  <a:srgbClr val="FFFF00"/>
                </a:solidFill>
                <a:ea typeface="黑体" panose="02010609060101010101" pitchFamily="49" charset="-122"/>
                <a:sym typeface="+mn-ea"/>
              </a:rPr>
              <a:t>jiù</a:t>
            </a:r>
            <a:endParaRPr lang="zh-CN" altLang="en-US" sz="2670">
              <a:ea typeface="黑体" panose="02010609060101010101" pitchFamily="49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8562015" y="2469638"/>
            <a:ext cx="914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670" err="1">
                <a:solidFill>
                  <a:srgbClr val="FFFF00"/>
                </a:solidFill>
                <a:sym typeface="+mn-ea"/>
              </a:rPr>
              <a:t>kuī</a:t>
            </a:r>
            <a:endParaRPr lang="zh-CN" altLang="en-US" sz="2670">
              <a:ea typeface="黑体" panose="02010609060101010101" pitchFamily="49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4000222" y="3006608"/>
            <a:ext cx="943065" cy="503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670">
                <a:solidFill>
                  <a:srgbClr val="FFFF00"/>
                </a:solidFill>
                <a:sym typeface="+mn-ea"/>
              </a:rPr>
              <a:t>h</a:t>
            </a:r>
            <a:r>
              <a:rPr lang="en-US" altLang="zh-CN" sz="267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á</a:t>
            </a:r>
            <a:r>
              <a:rPr lang="en-US" altLang="zh-CN" sz="2670">
                <a:solidFill>
                  <a:srgbClr val="FFFF00"/>
                </a:solidFill>
                <a:sym typeface="+mn-ea"/>
              </a:rPr>
              <a:t>ng</a:t>
            </a:r>
            <a:endParaRPr lang="zh-CN" altLang="en-US" sz="2670">
              <a:solidFill>
                <a:srgbClr val="FFFF00"/>
              </a:solidFill>
              <a:ea typeface="黑体" panose="02010609060101010101" pitchFamily="49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7935685" y="3027964"/>
            <a:ext cx="914400" cy="503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670" err="1">
                <a:solidFill>
                  <a:srgbClr val="FFFF00"/>
                </a:solidFill>
                <a:sym typeface="+mn-ea"/>
              </a:rPr>
              <a:t>wèi</a:t>
            </a:r>
            <a:endParaRPr lang="zh-CN" altLang="en-US" sz="2670"/>
          </a:p>
        </p:txBody>
      </p:sp>
      <p:sp>
        <p:nvSpPr>
          <p:cNvPr id="30" name="文本框 29"/>
          <p:cNvSpPr txBox="1"/>
          <p:nvPr/>
        </p:nvSpPr>
        <p:spPr>
          <a:xfrm>
            <a:off x="3752936" y="3580711"/>
            <a:ext cx="914400" cy="503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670">
                <a:solidFill>
                  <a:srgbClr val="FFFF00"/>
                </a:solidFill>
                <a:sym typeface="+mn-ea"/>
              </a:rPr>
              <a:t>mò</a:t>
            </a:r>
            <a:endParaRPr lang="zh-CN" altLang="en-US" sz="2670"/>
          </a:p>
        </p:txBody>
      </p:sp>
      <p:sp>
        <p:nvSpPr>
          <p:cNvPr id="32" name="文本框 31"/>
          <p:cNvSpPr txBox="1"/>
          <p:nvPr/>
        </p:nvSpPr>
        <p:spPr>
          <a:xfrm>
            <a:off x="8953901" y="3566285"/>
            <a:ext cx="1992086" cy="503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670" err="1">
                <a:solidFill>
                  <a:srgbClr val="FFFF00"/>
                </a:solidFill>
                <a:sym typeface="+mn-ea"/>
              </a:rPr>
              <a:t>y</a:t>
            </a:r>
            <a:r>
              <a:rPr lang="en-US" altLang="zh-CN" sz="2670" err="1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ā</a:t>
            </a:r>
            <a:r>
              <a:rPr lang="en-US" altLang="zh-CN" sz="2670" err="1">
                <a:solidFill>
                  <a:srgbClr val="FFFF00"/>
                </a:solidFill>
                <a:sym typeface="+mn-ea"/>
              </a:rPr>
              <a:t>n zhī</a:t>
            </a:r>
            <a:endParaRPr lang="zh-CN" altLang="en-US" sz="2670">
              <a:solidFill>
                <a:srgbClr val="FFFF00"/>
              </a:solidFill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2331629" y="4179119"/>
            <a:ext cx="914400" cy="503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670" err="1">
                <a:solidFill>
                  <a:srgbClr val="FFFF00"/>
                </a:solidFill>
                <a:sym typeface="+mn-ea"/>
              </a:rPr>
              <a:t>yūn</a:t>
            </a:r>
            <a:endParaRPr lang="zh-CN" altLang="en-US" sz="2670"/>
          </a:p>
        </p:txBody>
      </p:sp>
      <p:sp>
        <p:nvSpPr>
          <p:cNvPr id="36" name="文本框 35"/>
          <p:cNvSpPr txBox="1"/>
          <p:nvPr/>
        </p:nvSpPr>
        <p:spPr>
          <a:xfrm>
            <a:off x="8039501" y="4174626"/>
            <a:ext cx="914400" cy="503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670" err="1">
                <a:solidFill>
                  <a:srgbClr val="FFFF00"/>
                </a:solidFill>
                <a:sym typeface="+mn-ea"/>
              </a:rPr>
              <a:t>dī</a:t>
            </a:r>
            <a:endParaRPr lang="zh-CN" altLang="en-US" sz="2670"/>
          </a:p>
        </p:txBody>
      </p:sp>
      <p:sp>
        <p:nvSpPr>
          <p:cNvPr id="39" name="文本框 38"/>
          <p:cNvSpPr txBox="1"/>
          <p:nvPr/>
        </p:nvSpPr>
        <p:spPr>
          <a:xfrm>
            <a:off x="7261573" y="4530158"/>
            <a:ext cx="914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•</a:t>
            </a:r>
            <a:endParaRPr lang="zh-CN" altLang="en-US">
              <a:solidFill>
                <a:schemeClr val="bg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7248715" y="3346513"/>
            <a:ext cx="914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•</a:t>
            </a:r>
            <a:endParaRPr lang="zh-CN" altLang="en-US">
              <a:solidFill>
                <a:schemeClr val="bg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2" grpId="0"/>
      <p:bldP spid="23" grpId="0"/>
      <p:bldP spid="28" grpId="0"/>
      <p:bldP spid="30" grpId="0"/>
      <p:bldP spid="32" grpId="0"/>
      <p:bldP spid="34" grpId="0"/>
      <p:bldP spid="36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6083" name="文本框 46082"/>
          <p:cNvSpPr txBox="1"/>
          <p:nvPr/>
        </p:nvSpPr>
        <p:spPr>
          <a:xfrm>
            <a:off x="736959" y="1996613"/>
            <a:ext cx="10236918" cy="912558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 wrap="square" anchor="t">
            <a:spAutoFit/>
          </a:bodyPr>
          <a:lstStyle/>
          <a:p>
            <a:pPr indent="0" fontAlgn="auto">
              <a:buClrTx/>
              <a:buSzTx/>
              <a:buFontTx/>
              <a:buNone/>
            </a:pPr>
            <a:r>
              <a:rPr lang="zh-CN" altLang="en-US" sz="2665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文天祥（</a:t>
            </a:r>
            <a:r>
              <a:rPr lang="en-US" altLang="zh-CN" sz="2665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1236—1283</a:t>
            </a:r>
            <a:r>
              <a:rPr lang="zh-CN" altLang="en-US" sz="2665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）南宋爱国诗人、抗元名将。其晚年的诗词风格慷慨激昂、苍凉悲壮，具有强烈的感染力。</a:t>
            </a:r>
            <a:endParaRPr lang="zh-CN" sz="2665">
              <a:solidFill>
                <a:srgbClr val="F9FBFA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920179" y="1092435"/>
            <a:ext cx="2352040" cy="7480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4265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拓展阅读</a:t>
            </a:r>
            <a:endParaRPr lang="zh-CN" altLang="en-US" sz="4265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36959" y="2909171"/>
            <a:ext cx="10513060" cy="2142894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 wrap="square" anchor="t">
            <a:spAutoFit/>
          </a:bodyPr>
          <a:lstStyle/>
          <a:p>
            <a:pPr indent="0" algn="l" fontAlgn="auto">
              <a:buClrTx/>
              <a:buSzTx/>
              <a:buFontTx/>
              <a:buNone/>
            </a:pPr>
            <a:r>
              <a:rPr lang="zh-CN" altLang="en-US" sz="2665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这首诗见于文天祥</a:t>
            </a:r>
            <a:r>
              <a:rPr lang="en-US" altLang="zh-CN" sz="2665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《</a:t>
            </a:r>
            <a:r>
              <a:rPr lang="zh-CN" altLang="en-US" sz="2665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指南录</a:t>
            </a:r>
            <a:r>
              <a:rPr lang="en-US" altLang="zh-CN" sz="2665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》</a:t>
            </a:r>
            <a:r>
              <a:rPr lang="zh-CN" altLang="en-US" sz="2665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，当作于公元</a:t>
            </a:r>
            <a:r>
              <a:rPr lang="en-US" altLang="zh-CN" sz="2665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1279</a:t>
            </a:r>
            <a:r>
              <a:rPr lang="zh-CN" altLang="en-US" sz="2665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年（宋祥兴二年）。公元</a:t>
            </a:r>
            <a:r>
              <a:rPr lang="en-US" altLang="zh-CN" sz="2665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1278</a:t>
            </a:r>
            <a:r>
              <a:rPr lang="zh-CN" altLang="en-US" sz="2665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年（宋祥兴元年），文天祥在广东海丰北五坡岭兵败被俘，押到船上，次年过零丁洋时作此诗。随后又被押解至崖山，张弘范逼迫他写信招降固守崖山的张世杰、陆秀夫等人，文天祥不从，出示此诗以明志。</a:t>
            </a:r>
            <a:endParaRPr lang="en-US" altLang="zh-CN" sz="2665">
              <a:solidFill>
                <a:srgbClr val="F9FBFA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</p:spTree>
    <p:custDataLst>
      <p:tags r:id="rId4"/>
    </p:custDataLst>
  </p:cSld>
  <p:clrMapOvr>
    <a:masterClrMapping/>
  </p:clrMapOvr>
  <p:transition/>
  <p:timing/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6083" name="文本框 46082"/>
          <p:cNvSpPr txBox="1"/>
          <p:nvPr/>
        </p:nvSpPr>
        <p:spPr>
          <a:xfrm>
            <a:off x="2872602" y="2123595"/>
            <a:ext cx="6241773" cy="50244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 wrap="square" anchor="t">
            <a:spAutoFit/>
          </a:bodyPr>
          <a:lstStyle/>
          <a:p>
            <a:pPr indent="0" fontAlgn="auto">
              <a:buClrTx/>
              <a:buSzTx/>
              <a:buFontTx/>
              <a:buNone/>
            </a:pPr>
            <a:r>
              <a:rPr lang="zh-CN" altLang="en-US" sz="2665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“人生自古谁无死？留取丹心照汗青！”</a:t>
            </a:r>
            <a:endParaRPr lang="zh-CN" sz="2665">
              <a:solidFill>
                <a:srgbClr val="F9FBFA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920179" y="1092435"/>
            <a:ext cx="2352040" cy="7480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4265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拓展阅读</a:t>
            </a:r>
            <a:endParaRPr lang="zh-CN" altLang="en-US" sz="4265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36959" y="2909171"/>
            <a:ext cx="10513060" cy="1732782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 wrap="square" anchor="t">
            <a:spAutoFit/>
          </a:bodyPr>
          <a:lstStyle/>
          <a:p>
            <a:r>
              <a:rPr lang="zh-CN" altLang="en-US" sz="2665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这一句，以磅礴的气势、高亢的情调收束全篇，使得诗歌前三联的感慨、遗恨平添了一种悲壮激昂的力量和底气。是诗人用自己的鲜血和生命谱写的一曲理想人生的赞歌，表现出他舍身取义的生死观。结尾的高妙，致使全篇由悲而壮，由郁而扬，形成一曲千古不朽的壮歌。</a:t>
            </a:r>
            <a:endParaRPr lang="en-US" altLang="zh-CN" sz="2665">
              <a:solidFill>
                <a:srgbClr val="F9FBFA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</p:spTree>
    <p:custDataLst>
      <p:tags r:id="rId4"/>
    </p:custDataLst>
  </p:cSld>
  <p:clrMapOvr>
    <a:masterClrMapping/>
  </p:clrMapOvr>
  <p:transition/>
  <p:timing/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4500050" y="2434112"/>
            <a:ext cx="3191899" cy="9948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5865">
                <a:solidFill>
                  <a:srgbClr val="FFFF00">
                    <a:alpha val="8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课后作业</a:t>
            </a:r>
            <a:endParaRPr lang="en-US" altLang="zh-CN" sz="5865">
              <a:solidFill>
                <a:srgbClr val="FFFF00">
                  <a:alpha val="80000"/>
                </a:srgb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1560830" y="2152015"/>
            <a:ext cx="8829040" cy="21428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678180" algn="l" fontAlgn="auto">
              <a:buClrTx/>
              <a:buSzTx/>
              <a:buFontTx/>
            </a:pPr>
            <a:r>
              <a:rPr lang="zh-CN" altLang="en-US" sz="2665" b="0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司马迁写《屈原列传》，在叙事中穿插议论，并在文末以“太史公曰”点题，直接发表对人物的看法。请大家借鉴这种写法，揣摩《苏武传》中班固对苏武的认识和评价，尝试以班固的视角，写一则人物短评。</a:t>
            </a:r>
            <a:endParaRPr lang="en-US" altLang="zh-CN" sz="2665" b="0">
              <a:solidFill>
                <a:srgbClr val="F9FBFA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678180" algn="l" fontAlgn="auto">
              <a:buClrTx/>
              <a:buSzTx/>
              <a:buFontTx/>
            </a:pPr>
            <a:endParaRPr lang="zh-CN" altLang="en-US" sz="2665" b="0">
              <a:solidFill>
                <a:srgbClr val="F9FBFA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/>
        </p:nvSpPr>
        <p:spPr>
          <a:xfrm>
            <a:off x="4886492" y="2768860"/>
            <a:ext cx="2419350" cy="993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5865">
                <a:solidFill>
                  <a:srgbClr val="FFFF00">
                    <a:alpha val="8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结束语</a:t>
            </a:r>
            <a:endParaRPr lang="zh-CN" altLang="en-US" sz="5865">
              <a:solidFill>
                <a:srgbClr val="FFFF00">
                  <a:alpha val="80000"/>
                </a:srgb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6083" name="文本框 46082"/>
          <p:cNvSpPr txBox="1"/>
          <p:nvPr/>
        </p:nvSpPr>
        <p:spPr>
          <a:xfrm>
            <a:off x="995680" y="2190750"/>
            <a:ext cx="10513060" cy="1322070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 wrap="square" anchor="t">
            <a:spAutoFit/>
          </a:bodyPr>
          <a:lstStyle/>
          <a:p>
            <a:pPr indent="678180"/>
            <a:r>
              <a:rPr lang="zh-CN" altLang="en-US" sz="2665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今天的我们，不仅要仰视苏武的崇高与伟大，更要走进他，把他的爱国主义精神注入我们的血脉之中，这才是我们学习</a:t>
            </a:r>
            <a:r>
              <a:rPr lang="en-US" altLang="zh-CN" sz="2665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《</a:t>
            </a:r>
            <a:r>
              <a:rPr lang="zh-CN" altLang="en-US" sz="2665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苏武传</a:t>
            </a:r>
            <a:r>
              <a:rPr lang="en-US" altLang="zh-CN" sz="2665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》</a:t>
            </a:r>
            <a:r>
              <a:rPr lang="zh-CN" altLang="en-US" sz="2665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这篇文章的真谛所在。</a:t>
            </a:r>
            <a:endParaRPr lang="zh-CN" sz="2665">
              <a:solidFill>
                <a:srgbClr val="F9FBFA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6084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0896600" y="11823700"/>
            <a:ext cx="304800" cy="228600"/>
          </a:xfrm>
          <a:prstGeom prst="cube">
            <a:avLst/>
          </a:prstGeom>
        </p:spPr>
      </p:pic>
    </p:spTree>
    <p:custDataLst>
      <p:tags r:id="rId4"/>
    </p:custDataLst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892629" y="1314796"/>
            <a:ext cx="10553700" cy="3022194"/>
          </a:xfrm>
          <a:prstGeom prst="rect">
            <a:avLst/>
          </a:prstGeom>
          <a:noFill/>
          <a:ln w="19050" cap="flat">
            <a:noFill/>
            <a:prstDash val="dashDot"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67733" tIns="67733" rIns="67733" bIns="67733" numCol="1" spcCol="38100" rtlCol="0" anchor="ctr">
            <a:spAutoFit/>
          </a:bodyPr>
          <a:lstStyle/>
          <a:p>
            <a:pPr defTabSz="412750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en-US" sz="2665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sz="2665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、通假字</a:t>
            </a:r>
            <a:r>
              <a:rPr lang="en-US" sz="2665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en-US" sz="2665">
              <a:solidFill>
                <a:srgbClr val="F9FBFA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defTabSz="412750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sz="2665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①</a:t>
            </a:r>
            <a:r>
              <a:rPr sz="2670" err="1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不顾恩义，畔主背亲             </a:t>
            </a:r>
            <a:r>
              <a:rPr lang="en-US" sz="2670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sz="2670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②与旃毛并咽之       </a:t>
            </a:r>
            <a:r>
              <a:rPr lang="en-US" sz="2670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sz="2670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sz="267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sz="2670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③掘野鼠去草实而食之              ④空自苦亡人之地     </a:t>
            </a:r>
            <a:endParaRPr sz="2670">
              <a:solidFill>
                <a:srgbClr val="F9FBFA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defTabSz="412750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sz="2670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⑤信义安所见乎        </a:t>
            </a:r>
            <a:endParaRPr sz="2670">
              <a:solidFill>
                <a:srgbClr val="F9FBFA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defTabSz="412750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endParaRPr lang="zh-CN" sz="2665">
              <a:solidFill>
                <a:srgbClr val="FFFF00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4807784" y="725405"/>
            <a:ext cx="3436620" cy="7480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265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回顾知识要点</a:t>
            </a:r>
            <a:endParaRPr lang="zh-CN" altLang="en-US" sz="4265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75030" y="3644305"/>
            <a:ext cx="10553700" cy="21005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12750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267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①畔：同“叛”，背叛。            ②</a:t>
            </a:r>
            <a:r>
              <a:rPr lang="zh-CN" altLang="en-US" sz="267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旃：同“毡”，毛织的毡毯。</a:t>
            </a:r>
            <a:r>
              <a:rPr lang="zh-CN" altLang="en-US" sz="267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</a:t>
            </a:r>
            <a:endParaRPr lang="zh-CN" altLang="en-US" sz="267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defTabSz="412750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267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③去：同“弆（</a:t>
            </a:r>
            <a:r>
              <a:rPr lang="en-US" altLang="zh-CN" sz="2670" err="1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jǔ</a:t>
            </a:r>
            <a:r>
              <a:rPr lang="zh-CN" altLang="en-US" sz="267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）”，收藏。</a:t>
            </a:r>
            <a:r>
              <a:rPr lang="zh-CN" altLang="en-US" sz="267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④亡：同“无”，没有。</a:t>
            </a:r>
            <a:endParaRPr lang="zh-CN" altLang="en-US" sz="267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defTabSz="412750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267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⑤见：同“现”，显现。</a:t>
            </a:r>
            <a:endParaRPr lang="zh-CN" altLang="en-US" sz="267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en-US"/>
          </a:p>
        </p:txBody>
      </p:sp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875030" y="1556303"/>
            <a:ext cx="9164709" cy="1868032"/>
          </a:xfrm>
          <a:prstGeom prst="rect">
            <a:avLst/>
          </a:prstGeom>
          <a:noFill/>
          <a:ln w="19050" cap="flat">
            <a:noFill/>
            <a:prstDash val="dashDot"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67733" tIns="67733" rIns="67733" bIns="67733" numCol="1" spcCol="38100" rtlCol="0" anchor="ctr">
            <a:spAutoFit/>
          </a:bodyPr>
          <a:lstStyle/>
          <a:p>
            <a:pPr defTabSz="412750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en-US" sz="2670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sz="2670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、古今异义</a:t>
            </a:r>
            <a:endParaRPr sz="2670">
              <a:solidFill>
                <a:srgbClr val="F9FBFA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defTabSz="412750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sz="2670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①</a:t>
            </a:r>
            <a:r>
              <a:rPr lang="zh-CN" altLang="en-US" sz="2670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汉天子</a:t>
            </a:r>
            <a:r>
              <a:rPr sz="2670" err="1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我</a:t>
            </a:r>
            <a:r>
              <a:rPr sz="2670" err="1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丈人</a:t>
            </a:r>
            <a:r>
              <a:rPr sz="2670" err="1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行也。           </a:t>
            </a:r>
            <a:r>
              <a:rPr sz="2670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②皆为陛下所</a:t>
            </a:r>
            <a:r>
              <a:rPr sz="267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成就</a:t>
            </a:r>
            <a:r>
              <a:rPr sz="2670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</a:t>
            </a:r>
            <a:endParaRPr sz="2670">
              <a:solidFill>
                <a:srgbClr val="F9FBFA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defTabSz="412750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sz="2670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③且陛下</a:t>
            </a:r>
            <a:r>
              <a:rPr sz="2670" err="1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春秋</a:t>
            </a:r>
            <a:r>
              <a:rPr sz="2670" err="1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高                 ④武等</a:t>
            </a:r>
            <a:r>
              <a:rPr sz="2670" err="1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实在 </a:t>
            </a:r>
            <a:r>
              <a:rPr sz="2670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</a:t>
            </a:r>
            <a:endParaRPr sz="2670">
              <a:solidFill>
                <a:srgbClr val="F9FBFA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807784" y="725405"/>
            <a:ext cx="3436620" cy="7480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265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回顾知识要点</a:t>
            </a:r>
            <a:endParaRPr lang="zh-CN" altLang="en-US" sz="4265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75030" y="3424335"/>
            <a:ext cx="10441940" cy="22344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12750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267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①古义：对长辈的尊称。</a:t>
            </a:r>
            <a:r>
              <a:rPr lang="zh-CN" altLang="en-US" sz="2670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今义：岳父。 </a:t>
            </a:r>
            <a:r>
              <a:rPr lang="zh-CN" altLang="en-US" sz="267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②</a:t>
            </a:r>
            <a:r>
              <a:rPr lang="zh-CN" altLang="en-US" sz="267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古义：提拔。</a:t>
            </a:r>
            <a:r>
              <a:rPr lang="zh-CN" altLang="en-US" sz="2670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今义：业绩。</a:t>
            </a:r>
            <a:endParaRPr lang="zh-CN" altLang="en-US" sz="2670">
              <a:solidFill>
                <a:srgbClr val="F9FBFA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defTabSz="412750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267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③古义：年纪。</a:t>
            </a:r>
            <a:r>
              <a:rPr lang="zh-CN" altLang="en-US" sz="2670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今义：春秋战国时期或指季节。</a:t>
            </a:r>
            <a:endParaRPr lang="zh-CN" altLang="en-US" sz="2670">
              <a:solidFill>
                <a:srgbClr val="F9FBFA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defTabSz="412750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267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④古义：确实存在。</a:t>
            </a:r>
            <a:r>
              <a:rPr lang="zh-CN" altLang="en-US" sz="2670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今义：诚实、老实。</a:t>
            </a:r>
            <a:endParaRPr lang="zh-CN" altLang="en-US" sz="2670">
              <a:solidFill>
                <a:srgbClr val="F9FBFA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en-US" sz="2670"/>
          </a:p>
        </p:txBody>
      </p:sp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875030" y="1555262"/>
            <a:ext cx="10553700" cy="3599275"/>
          </a:xfrm>
          <a:prstGeom prst="rect">
            <a:avLst/>
          </a:prstGeom>
          <a:noFill/>
          <a:ln w="19050" cap="flat">
            <a:noFill/>
            <a:prstDash val="dashDot"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67733" tIns="67733" rIns="67733" bIns="67733" numCol="1" spcCol="38100" rtlCol="0" anchor="ctr">
            <a:spAutoFit/>
          </a:bodyPr>
          <a:lstStyle/>
          <a:p>
            <a:pPr defTabSz="412750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en-US" sz="2665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r>
              <a:rPr sz="2665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、特殊句式</a:t>
            </a:r>
            <a:r>
              <a:rPr lang="en-US" sz="2665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sz="2800">
              <a:solidFill>
                <a:srgbClr val="F9FBFA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defTabSz="412750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sz="2665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①倒装句</a:t>
            </a:r>
            <a:endParaRPr sz="2665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defTabSz="412750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sz="2670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（1）送匈奴使留在汉者。（2）为降虏于蛮夷。</a:t>
            </a:r>
            <a:r>
              <a:rPr lang="zh-CN" sz="2670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670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2670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）子卿尚复谁为乎。</a:t>
            </a:r>
            <a:endParaRPr lang="zh-CN" altLang="en-US" sz="2670">
              <a:solidFill>
                <a:srgbClr val="F9FBFA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defTabSz="412750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sz="2670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（</a:t>
            </a:r>
            <a:r>
              <a:rPr lang="en-US" altLang="zh-CN" sz="2670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4</a:t>
            </a:r>
            <a:r>
              <a:rPr lang="zh-CN" altLang="en-US" sz="2670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）</a:t>
            </a:r>
            <a:r>
              <a:rPr lang="zh-CN" sz="2670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何以</a:t>
            </a:r>
            <a:r>
              <a:rPr lang="zh-CN" altLang="en-US" sz="267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汝</a:t>
            </a:r>
            <a:r>
              <a:rPr lang="zh-CN" sz="267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为见</a:t>
            </a:r>
            <a:r>
              <a:rPr lang="zh-CN" sz="2670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。</a:t>
            </a:r>
            <a:endParaRPr lang="zh-CN" sz="2670">
              <a:solidFill>
                <a:srgbClr val="F9FBFA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defTabSz="412750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sz="267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（</a:t>
            </a:r>
            <a:r>
              <a:rPr lang="en-US" altLang="zh-CN" sz="267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1</a:t>
            </a:r>
            <a:r>
              <a:rPr lang="zh-CN" altLang="en-US" sz="267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）</a:t>
            </a:r>
            <a:r>
              <a:rPr sz="2670" err="1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定语后置句</a:t>
            </a:r>
            <a:r>
              <a:rPr lang="en-US" sz="267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    </a:t>
            </a:r>
            <a:r>
              <a:rPr lang="zh-CN" sz="267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67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67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r>
              <a:rPr sz="2670" err="1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状语后置句</a:t>
            </a:r>
            <a:r>
              <a:rPr lang="en-US" sz="267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sz="267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67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267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）宾语前置句</a:t>
            </a:r>
            <a:endParaRPr lang="zh-CN" altLang="en-US" sz="267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defTabSz="412750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267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67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267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）宾语前置</a:t>
            </a:r>
            <a:endParaRPr lang="zh-CN" altLang="en-US" sz="2670">
              <a:solidFill>
                <a:srgbClr val="FF0000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4807784" y="725405"/>
            <a:ext cx="3436620" cy="7480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265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回顾知识要点</a:t>
            </a:r>
            <a:endParaRPr lang="zh-CN" altLang="en-US" sz="4265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140765" y="2862470"/>
            <a:ext cx="1391478" cy="417443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738731" y="2769704"/>
            <a:ext cx="921028" cy="585195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" name="连接符: 肘形 9"/>
          <p:cNvCxnSpPr/>
          <p:nvPr/>
        </p:nvCxnSpPr>
        <p:spPr>
          <a:xfrm>
            <a:off x="10336696" y="2862470"/>
            <a:ext cx="636104" cy="492429"/>
          </a:xfrm>
          <a:prstGeom prst="bentConnector3">
            <a:avLst/>
          </a:prstGeom>
          <a:ln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连接符: 肘形 11"/>
          <p:cNvCxnSpPr/>
          <p:nvPr/>
        </p:nvCxnSpPr>
        <p:spPr>
          <a:xfrm>
            <a:off x="1769165" y="3447665"/>
            <a:ext cx="775252" cy="428596"/>
          </a:xfrm>
          <a:prstGeom prst="bentConnector3">
            <a:avLst/>
          </a:prstGeom>
          <a:ln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连接符: 肘形 13"/>
          <p:cNvCxnSpPr/>
          <p:nvPr/>
        </p:nvCxnSpPr>
        <p:spPr>
          <a:xfrm>
            <a:off x="2544417" y="3447665"/>
            <a:ext cx="1172818" cy="428596"/>
          </a:xfrm>
          <a:prstGeom prst="bentConnector3">
            <a:avLst/>
          </a:prstGeom>
          <a:ln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875030" y="1564592"/>
            <a:ext cx="10553700" cy="3599275"/>
          </a:xfrm>
          <a:prstGeom prst="rect">
            <a:avLst/>
          </a:prstGeom>
          <a:noFill/>
          <a:ln w="19050" cap="flat">
            <a:noFill/>
            <a:prstDash val="dashDot"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67733" tIns="67733" rIns="67733" bIns="67733" numCol="1" spcCol="38100" rtlCol="0" anchor="ctr">
            <a:spAutoFit/>
          </a:bodyPr>
          <a:lstStyle/>
          <a:p>
            <a:pPr defTabSz="412750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en-US" sz="2665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r>
              <a:rPr sz="2665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、特殊句式</a:t>
            </a:r>
            <a:endParaRPr sz="2665">
              <a:solidFill>
                <a:srgbClr val="F9FBFA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defTabSz="412750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sz="2665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②判断句</a:t>
            </a:r>
            <a:r>
              <a:rPr lang="en-US" sz="2665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endParaRPr lang="en-US" sz="2665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defTabSz="412750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sz="2665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（1）缑王者，昆邪王姊子也。  （2）汉天子我丈人行也。</a:t>
            </a:r>
            <a:endParaRPr sz="2665">
              <a:solidFill>
                <a:srgbClr val="F9FBFA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defTabSz="412750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sz="2665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③被动句</a:t>
            </a:r>
            <a:endParaRPr sz="2665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defTabSz="412750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sz="2665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（1）见犯乃死，重负国  （2）大臣亡罪夷灭者数十家</a:t>
            </a:r>
            <a:endParaRPr sz="2665">
              <a:solidFill>
                <a:srgbClr val="F9FBFA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defTabSz="412750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sz="2665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（3）皆为陛下所成就</a:t>
            </a:r>
            <a:endParaRPr lang="zh-CN" altLang="en-US" sz="2665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807784" y="725405"/>
            <a:ext cx="3436620" cy="7480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265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回顾知识要点</a:t>
            </a:r>
            <a:endParaRPr lang="zh-CN" altLang="en-US" sz="4265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875030" y="1563370"/>
            <a:ext cx="9967023" cy="1865630"/>
          </a:xfrm>
          <a:prstGeom prst="rect">
            <a:avLst/>
          </a:prstGeom>
          <a:noFill/>
          <a:ln w="19050" cap="flat">
            <a:noFill/>
            <a:prstDash val="dashDot"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67733" tIns="67733" rIns="67733" bIns="67733" numCol="1" spcCol="38100" rtlCol="0" anchor="ctr">
            <a:spAutoFit/>
          </a:bodyPr>
          <a:lstStyle/>
          <a:p>
            <a:pPr defTabSz="412750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en-US" altLang="zh-CN" sz="2665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6.</a:t>
            </a:r>
            <a:r>
              <a:rPr lang="zh-CN" sz="2665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情节梳理</a:t>
            </a:r>
            <a:endParaRPr lang="zh-CN" sz="2665">
              <a:solidFill>
                <a:srgbClr val="F9FBFA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defTabSz="412750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sz="2665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阅读全文</a:t>
            </a:r>
            <a:r>
              <a:rPr lang="zh-CN" altLang="en-US" sz="2665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sz="2665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回答</a:t>
            </a:r>
            <a:r>
              <a:rPr sz="2665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苏武为何出使匈奴？有何遭遇？结局如何？请以小标题形式，列出作者的思路提纲</a:t>
            </a:r>
            <a:r>
              <a:rPr sz="2665">
                <a:solidFill>
                  <a:srgbClr val="F9FBFA"/>
                </a:solidFill>
              </a:rPr>
              <a:t>。</a:t>
            </a:r>
            <a:endParaRPr lang="zh-CN" altLang="en-US" sz="2665">
              <a:solidFill>
                <a:srgbClr val="F9FBFA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4976059" y="1114660"/>
            <a:ext cx="3436620" cy="7480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4265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回顾知识要点</a:t>
            </a:r>
            <a:endParaRPr lang="zh-CN" altLang="en-US" sz="4265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875030" y="3429000"/>
            <a:ext cx="10336530" cy="17358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/>
            <a:r>
              <a:rPr sz="2670" b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缘由（1）奉命出使匈奴，以通和好。</a:t>
            </a:r>
            <a:endParaRPr sz="2670" b="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0" fontAlgn="auto"/>
            <a:r>
              <a:rPr sz="2670" b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遭遇（2）虞常谋反               （</a:t>
            </a:r>
            <a:r>
              <a:rPr lang="en-US" sz="2670" b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3-</a:t>
            </a:r>
            <a:r>
              <a:rPr sz="2670" b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5）</a:t>
            </a:r>
            <a:r>
              <a:rPr sz="267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自杀殉汉</a:t>
            </a:r>
            <a:r>
              <a:rPr lang="zh-CN" sz="267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，</a:t>
            </a:r>
            <a:r>
              <a:rPr sz="2670" b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卫律逼降</a:t>
            </a:r>
            <a:endParaRPr sz="2670" b="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0" fontAlgn="auto"/>
            <a:r>
              <a:rPr sz="2670" b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（6）幽置大窖，流放北海     （7-8）李陵劝降</a:t>
            </a:r>
            <a:endParaRPr sz="2670" b="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0" fontAlgn="auto"/>
            <a:r>
              <a:rPr sz="2670" b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结局（9-10） 历尽磨难，获释归汉</a:t>
            </a:r>
            <a:endParaRPr sz="2670" b="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659021" y="1649534"/>
            <a:ext cx="9290050" cy="4176356"/>
          </a:xfrm>
          <a:prstGeom prst="rect">
            <a:avLst/>
          </a:prstGeom>
          <a:noFill/>
          <a:ln w="19050" cap="flat">
            <a:noFill/>
            <a:prstDash val="dashDot"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67733" tIns="67733" rIns="67733" bIns="67733" numCol="1" spcCol="38100" rtlCol="0" anchor="ctr">
            <a:spAutoFit/>
          </a:bodyPr>
          <a:lstStyle/>
          <a:p>
            <a:pPr defTabSz="412750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sz="2665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【思考</a:t>
            </a:r>
            <a:r>
              <a:rPr lang="en-US" sz="2665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sz="2665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】</a:t>
            </a:r>
            <a:r>
              <a:rPr lang="zh-CN" sz="2665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阅读</a:t>
            </a:r>
            <a:r>
              <a:rPr lang="en-US" altLang="zh-CN" sz="2665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2-4</a:t>
            </a:r>
            <a:r>
              <a:rPr lang="zh-CN" altLang="en-US" sz="2665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段，分析</a:t>
            </a:r>
            <a:r>
              <a:rPr sz="2660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苏武</a:t>
            </a:r>
            <a:r>
              <a:rPr lang="zh-CN" sz="2660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为何</a:t>
            </a:r>
            <a:r>
              <a:rPr sz="2660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自杀</a:t>
            </a:r>
            <a:r>
              <a:rPr lang="zh-CN" sz="2660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。</a:t>
            </a:r>
            <a:endParaRPr lang="zh-CN" sz="2660">
              <a:solidFill>
                <a:srgbClr val="F9FBFA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defTabSz="412750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sz="2665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（1）事如此，此必及我，见犯乃死，</a:t>
            </a:r>
            <a:r>
              <a:rPr sz="2665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重负国</a:t>
            </a:r>
            <a:r>
              <a:rPr sz="2665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sz="2665">
              <a:solidFill>
                <a:srgbClr val="F9FBFA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defTabSz="412750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sz="2665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（2）</a:t>
            </a:r>
            <a:r>
              <a:rPr sz="2665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屈节辱命</a:t>
            </a:r>
            <a:r>
              <a:rPr sz="2665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，虽生，何面目以归汉！</a:t>
            </a:r>
            <a:endParaRPr sz="2665">
              <a:solidFill>
                <a:srgbClr val="F9FBFA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defTabSz="412750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sz="2665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明确：</a:t>
            </a:r>
            <a:r>
              <a:rPr lang="en-US" altLang="zh-CN" sz="2665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sz="266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维护国家颜面</a:t>
            </a:r>
            <a:r>
              <a:rPr lang="zh-CN" sz="266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，保持民族气节，不辱使命</a:t>
            </a:r>
            <a:endParaRPr lang="zh-CN" sz="2665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defTabSz="412750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sz="2665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</a:t>
            </a:r>
            <a:r>
              <a:rPr lang="en-US" sz="2665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2665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苏武并不知情</a:t>
            </a:r>
            <a:r>
              <a:rPr lang="en-US" sz="2665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</a:t>
            </a:r>
            <a:endParaRPr lang="en-US" sz="2665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defTabSz="412750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en-US" sz="2665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3</a:t>
            </a:r>
            <a:r>
              <a:rPr sz="2665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.汉廷没有指使此事</a:t>
            </a:r>
            <a:endParaRPr sz="2665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defTabSz="412750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sz="2665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sz="2665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体现了苏武</a:t>
            </a:r>
            <a:r>
              <a:rPr lang="zh-CN" sz="2665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事事以</a:t>
            </a:r>
            <a:r>
              <a:rPr sz="266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国家利益</a:t>
            </a:r>
            <a:r>
              <a:rPr lang="zh-CN" sz="266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为先、</a:t>
            </a:r>
            <a:r>
              <a:rPr sz="2665" err="1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对汉朝忠贞不渝</a:t>
            </a:r>
            <a:r>
              <a:rPr sz="2665" err="1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的品格</a:t>
            </a:r>
            <a:r>
              <a:rPr lang="zh-CN" altLang="en-US" sz="2665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sz="48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377889" y="1032110"/>
            <a:ext cx="3436620" cy="7480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4265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鉴赏苏武形象</a:t>
            </a:r>
            <a:endParaRPr lang="zh-CN" altLang="en-US" sz="4265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0.xml><?xml version="1.0" encoding="utf-8"?>
<p:tagLst xmlns:p="http://schemas.openxmlformats.org/presentationml/2006/main">
  <p:tag name="KSO_WM_BEAUTIFY_FLAG" val="#wm#"/>
  <p:tag name="KSO_WM_SLIDE_ID" val="custom20205176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61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62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63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64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65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66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67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68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69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0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1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2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3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4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5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6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7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8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9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0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81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82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83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84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85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86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87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88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89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0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91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92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93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94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95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204</Paragraphs>
  <Slides>35</Slides>
  <Notes>29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baseType="lpstr" size="43">
      <vt:lpstr>Arial</vt:lpstr>
      <vt:lpstr>微软雅黑</vt:lpstr>
      <vt:lpstr>Wingdings</vt:lpstr>
      <vt:lpstr>Calibri Light</vt:lpstr>
      <vt:lpstr>Calibri</vt:lpstr>
      <vt:lpstr>黑体</vt:lpstr>
      <vt:lpstr>宋体</vt:lpstr>
      <vt:lpstr>Office 主题​​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2021-02-09T13:53:24.592</cp:lastPrinted>
  <dcterms:created xsi:type="dcterms:W3CDTF">2021-02-09T13:53:24Z</dcterms:created>
  <dcterms:modified xsi:type="dcterms:W3CDTF">2021-02-09T05:53:26Z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