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52"/>
  </p:notesMasterIdLst>
  <p:sldIdLst>
    <p:sldId id="257" r:id="rId5"/>
    <p:sldId id="258" r:id="rId6"/>
    <p:sldId id="259" r:id="rId7"/>
    <p:sldId id="260" r:id="rId8"/>
    <p:sldId id="290" r:id="rId9"/>
    <p:sldId id="261" r:id="rId10"/>
    <p:sldId id="291" r:id="rId11"/>
    <p:sldId id="262" r:id="rId12"/>
    <p:sldId id="302" r:id="rId13"/>
    <p:sldId id="263" r:id="rId14"/>
    <p:sldId id="264" r:id="rId15"/>
    <p:sldId id="265" r:id="rId16"/>
    <p:sldId id="266" r:id="rId17"/>
    <p:sldId id="292" r:id="rId18"/>
    <p:sldId id="293" r:id="rId19"/>
    <p:sldId id="294" r:id="rId20"/>
    <p:sldId id="295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1" r:id="rId35"/>
    <p:sldId id="296" r:id="rId36"/>
    <p:sldId id="297" r:id="rId37"/>
    <p:sldId id="298" r:id="rId38"/>
    <p:sldId id="299" r:id="rId39"/>
    <p:sldId id="300" r:id="rId40"/>
    <p:sldId id="301" r:id="rId41"/>
    <p:sldId id="280" r:id="rId42"/>
    <p:sldId id="282" r:id="rId43"/>
    <p:sldId id="315" r:id="rId44"/>
    <p:sldId id="316" r:id="rId45"/>
    <p:sldId id="317" r:id="rId46"/>
    <p:sldId id="356" r:id="rId47"/>
    <p:sldId id="355" r:id="rId48"/>
    <p:sldId id="305" r:id="rId49"/>
    <p:sldId id="306" r:id="rId50"/>
    <p:sldId id="303" r:id="rId51"/>
    <p:sldId id="307" r:id="rId53"/>
    <p:sldId id="304" r:id="rId54"/>
    <p:sldId id="283" r:id="rId55"/>
    <p:sldId id="308" r:id="rId56"/>
    <p:sldId id="309" r:id="rId57"/>
    <p:sldId id="284" r:id="rId58"/>
    <p:sldId id="285" r:id="rId59"/>
    <p:sldId id="310" r:id="rId60"/>
    <p:sldId id="311" r:id="rId61"/>
    <p:sldId id="312" r:id="rId62"/>
    <p:sldId id="313" r:id="rId63"/>
    <p:sldId id="314" r:id="rId64"/>
    <p:sldId id="286" r:id="rId65"/>
    <p:sldId id="287" r:id="rId66"/>
    <p:sldId id="288" r:id="rId67"/>
    <p:sldId id="289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3.xml"/><Relationship Id="rId69" Type="http://schemas.openxmlformats.org/officeDocument/2006/relationships/presProps" Target="presProps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868F8-EDB9-4179-AE81-39CB24D9A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0692F-F6F0-458E-AA5A-6819B68FFB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82D6D-63B3-45F4-B10F-8B2D2EE8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02169" y="6076950"/>
            <a:ext cx="3052233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076950"/>
            <a:ext cx="3860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2" y="607695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4B3D62DB-93D0-416A-8FA8-427721E22CD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FBEFF-63B1-4AA4-8029-25366345859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16ECA-F021-4D39-9EFF-3D770A5028F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87938-ED33-4F0F-91FF-6D2952A4BC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94FE6-3E9E-48E9-9041-50DCB1F48DA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C7EF-3C8C-4407-9084-757AC54070A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EC996-FBFA-4A92-A2C7-70FA17DA97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8D614-1AC1-4F10-8CD7-EB0CAFCB82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EF526-02CA-4D4C-ADB1-BCE3B9D2C24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A38FA-A3EB-439C-865E-6518A5654B6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A978F-8230-4E91-BECB-BE7EBB95F19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75C6F-634D-4564-BB7F-B0BCD01D57D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4F485-F5C4-420A-A65C-B0016705DE0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5BBA5-4E8F-492D-8AA1-FB4EF2A00E9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23D84-3D2E-447C-83D5-CAD0674CE07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18CB0-8680-4741-8C1D-B93CB0CBAD3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0B76B-ED49-4AAC-B253-AE7DF18331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E7480-491E-4C0C-A5D4-D390B172F92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76389-6491-4D97-8932-DE2749EDFC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3642A-1474-4C06-913C-C5050C7BE4A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CAA2C-5F62-451F-B6EB-DC4C7576B3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B5930-8059-441E-90D4-5EEF837BBB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4A9F4-4284-4513-8AE3-1B446D6F81E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9C1C7-428F-408C-B973-A1F795B9A3D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DC024-84B5-4F80-83BE-FFC10E69A3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0A19C-7D25-45FB-BFF0-9687A3B759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7C2DE-40A3-4EC7-A909-0C9C4A6598D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B84A1-2CFB-4119-8F02-E735170EF4A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2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6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224B3-47DE-4A82-8A73-63E85C42E78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403CA-C3A4-419B-8505-67612EC0237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8E471-27CA-453F-8506-F9AC2238F9C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C5982-60CC-42F7-9A41-29AEFEE415A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AABAB-2547-4235-9D27-B6069C92912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B9968-178B-4920-9636-26BB9977653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2168" y="6858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6401" y="1981200"/>
            <a:ext cx="1138766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9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2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416DB17-DFA6-4413-9B7E-6239041A881B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8BB1A03-DED0-4F21-871A-2443576E5F8C}" type="slidenum">
              <a:rPr lang="zh-CN" altLang="zh-CN"/>
            </a:fld>
            <a:endParaRPr lang="zh-CN" altLang="zh-CN"/>
          </a:p>
        </p:txBody>
      </p:sp>
      <p:pic>
        <p:nvPicPr>
          <p:cNvPr id="1031" name="Picture 7" descr="Wx06"/>
          <p:cNvPicPr>
            <a:picLocks noChangeAspect="1" noChangeArrowheads="1"/>
          </p:cNvPicPr>
          <p:nvPr userDrawn="1"/>
        </p:nvPicPr>
        <p:blipFill>
          <a:blip r:embed="rId1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785CBAB-38DC-470A-A982-481D7065EB3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slide" Target="slide11.xml"/><Relationship Id="rId1" Type="http://schemas.openxmlformats.org/officeDocument/2006/relationships/slide" Target="slide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http://www.pandaholiday.com/sichuan/mianyang/images/mianyang-map.gif" TargetMode="External"/><Relationship Id="rId1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hyperlink" Target="http://www.suayo.com/bbs/dispbbs.asp?boardid=16&amp;id=1377&amp;Star=1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9.GIF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0.jpeg"/><Relationship Id="rId2" Type="http://schemas.openxmlformats.org/officeDocument/2006/relationships/image" Target="../media/image30.jpeg"/><Relationship Id="rId1" Type="http://schemas.openxmlformats.org/officeDocument/2006/relationships/hyperlink" Target="http://www.32lu.com/jiaoyu/chatu/rjkbb/200705/28269.html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9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GIF"/><Relationship Id="rId2" Type="http://schemas.openxmlformats.org/officeDocument/2006/relationships/slide" Target="slide52.xml"/><Relationship Id="rId1" Type="http://schemas.openxmlformats.org/officeDocument/2006/relationships/image" Target="../media/image33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992314" y="2060577"/>
            <a:ext cx="20193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</a:rPr>
              <a:t>古体诗：</a:t>
            </a:r>
            <a:endParaRPr lang="zh-CN" altLang="en-US" sz="4000" b="1" kern="10"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343400" y="1676400"/>
            <a:ext cx="5638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唐代人把</a:t>
            </a:r>
            <a:r>
              <a:rPr lang="en-US" altLang="zh-CN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《</a:t>
            </a: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诗经</a:t>
            </a:r>
            <a:r>
              <a:rPr lang="en-US" altLang="zh-CN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》</a:t>
            </a: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到汉魏六朝的诗叫做</a:t>
            </a:r>
            <a:r>
              <a:rPr lang="zh-CN" altLang="en-US" sz="3200" b="1" ker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古诗</a:t>
            </a: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，或者</a:t>
            </a:r>
            <a:r>
              <a:rPr lang="zh-CN" altLang="en-US" sz="3200" b="1" ker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古体诗</a:t>
            </a: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3200" b="1" kern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114801" y="3200402"/>
            <a:ext cx="5905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把到唐代才定型并盛行的严格按照一定的格律写作的诗称做</a:t>
            </a:r>
            <a:r>
              <a:rPr lang="zh-CN" altLang="en-US" sz="3200" b="1" ker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近体诗或今体诗</a:t>
            </a:r>
            <a:r>
              <a:rPr lang="zh-CN" altLang="en-US" sz="3200" b="1" kern="0"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3200" b="1" kern="0"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ker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近体诗分律诗和绝句两大类。</a:t>
            </a:r>
            <a:endParaRPr lang="zh-CN" altLang="en-US" sz="3200" b="1" kern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6149" name="WordArt 5"/>
          <p:cNvSpPr>
            <a:spLocks noChangeArrowheads="1" noChangeShapeType="1"/>
          </p:cNvSpPr>
          <p:nvPr/>
        </p:nvSpPr>
        <p:spPr bwMode="auto">
          <a:xfrm>
            <a:off x="5486400" y="228600"/>
            <a:ext cx="35052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3282"/>
              </a:avLst>
            </a:prstTxWarp>
          </a:bodyPr>
          <a:lstStyle/>
          <a:p>
            <a:pPr algn="ctr">
              <a:defRPr/>
            </a:pPr>
            <a:r>
              <a:rPr lang="en-US" altLang="zh-CN" sz="3600" b="1" ker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 panose="02010800040101010101" charset="-122"/>
              </a:rPr>
              <a:t>1</a:t>
            </a:r>
            <a:r>
              <a:rPr lang="zh-CN" altLang="en-US" sz="3600" b="1" ker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 panose="02010800040101010101" charset="-122"/>
              </a:rPr>
              <a:t>、唐诗的分类</a:t>
            </a:r>
            <a:endParaRPr lang="zh-CN" altLang="en-US" sz="3600" b="1" kern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行楷" panose="02010800040101010101" charset="-122"/>
            </a:endParaRPr>
          </a:p>
        </p:txBody>
      </p:sp>
      <p:sp>
        <p:nvSpPr>
          <p:cNvPr id="5126" name="WordArt 6"/>
          <p:cNvSpPr>
            <a:spLocks noChangeArrowheads="1" noChangeShapeType="1"/>
          </p:cNvSpPr>
          <p:nvPr/>
        </p:nvSpPr>
        <p:spPr bwMode="auto">
          <a:xfrm>
            <a:off x="1992313" y="3716340"/>
            <a:ext cx="19812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</a:rPr>
              <a:t>近体诗：</a:t>
            </a:r>
            <a:endParaRPr lang="zh-CN" altLang="en-US" sz="4000" b="1" kern="10"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524000" y="533401"/>
            <a:ext cx="89154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600" kern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kern="0">
                <a:latin typeface="Times New Roman" panose="02020603050405020304" pitchFamily="18" charset="0"/>
              </a:rPr>
              <a:t>         </a:t>
            </a:r>
            <a:r>
              <a:rPr lang="zh-CN" altLang="en-US" sz="3200" b="1" kern="0">
                <a:latin typeface="Times New Roman" panose="02020603050405020304" pitchFamily="18" charset="0"/>
              </a:rPr>
              <a:t>强烈的浪漫主义色彩，是李白作品的艺术特点，</a:t>
            </a:r>
            <a:r>
              <a:rPr lang="zh-CN" altLang="en-US" sz="3200" b="1" u="sng" kern="0">
                <a:solidFill>
                  <a:srgbClr val="FF0066"/>
                </a:solidFill>
                <a:latin typeface="Times New Roman" panose="02020603050405020304" pitchFamily="18" charset="0"/>
              </a:rPr>
              <a:t>风格雄健奔放，色调瑰玮绚丽，语言清新自然，</a:t>
            </a:r>
            <a:r>
              <a:rPr lang="zh-CN" altLang="en-US" sz="3200" b="1" kern="0">
                <a:latin typeface="Times New Roman" panose="02020603050405020304" pitchFamily="18" charset="0"/>
              </a:rPr>
              <a:t>是继屈原以后我国最伟大的浪漫主义诗人。他驰骋想象，运用神话的离奇境界，把自己热烈的感情倾注到所描写的对象之中，以惊俗骇世的笔墨，恣意挥洒，描写了壮丽奇谲的世界，借以抒发个人怀抱的抑郁和不平。他鞭挞封建社会的丑恶淋漓尽致。李白诗歌中强烈的爱憎之情和艺术魅力，千百年来一直鼓舞着人们，激发着人们，是我国人民精神财富中的瑰宝。</a:t>
            </a:r>
            <a:endParaRPr lang="zh-CN" altLang="en-US" sz="3200" b="1" kern="0">
              <a:latin typeface="Times New Roman" panose="02020603050405020304" pitchFamily="18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909888" y="533402"/>
            <a:ext cx="6858000" cy="7694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kern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李白诗歌的浪漫主义风格</a:t>
            </a:r>
            <a:endParaRPr lang="zh-CN" altLang="en-US" sz="4400" kern="0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2" y="457202"/>
            <a:ext cx="2735263" cy="855663"/>
          </a:xfrm>
          <a:solidFill>
            <a:srgbClr val="CC0000"/>
          </a:solidFill>
        </p:spPr>
        <p:txBody>
          <a:bodyPr/>
          <a:lstStyle/>
          <a:p>
            <a:pPr eaLnBrk="1" hangingPunct="1"/>
            <a:r>
              <a:rPr lang="zh-CN" altLang="zh-CN" b="1">
                <a:ea typeface="华文新魏" panose="02010800040101010101" pitchFamily="2" charset="-122"/>
              </a:rPr>
              <a:t>经典评论</a:t>
            </a:r>
            <a:endParaRPr lang="zh-CN" altLang="zh-CN" b="1">
              <a:ea typeface="华文新魏" panose="02010800040101010101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267200" y="1600200"/>
            <a:ext cx="6248400" cy="4616648"/>
          </a:xfrm>
          <a:prstGeom prst="rect">
            <a:avLst/>
          </a:prstGeom>
          <a:noFill/>
          <a:ln w="12700" cmpd="sng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笔落惊风雨，诗成泣鬼神</a:t>
            </a:r>
            <a:r>
              <a:rPr 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杜甫</a:t>
            </a:r>
            <a:endParaRPr lang="zh-CN" altLang="en-US" sz="3200" b="1" ker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李杜文章在，光焰万丈长</a:t>
            </a:r>
            <a:r>
              <a:rPr 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韩愈</a:t>
            </a:r>
            <a:endParaRPr lang="zh-CN" altLang="en-US" sz="3200" b="1" ker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千古一诗人</a:t>
            </a:r>
            <a:r>
              <a:rPr 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3200" b="1" kern="0">
                <a:solidFill>
                  <a:schemeClr val="tx2"/>
                </a:solidFill>
                <a:latin typeface="Times New Roman" panose="02020603050405020304" pitchFamily="18" charset="0"/>
              </a:rPr>
              <a:t>杜荀鹤</a:t>
            </a:r>
            <a:endParaRPr lang="zh-CN" altLang="en-US" sz="3200" b="1" ker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  <a:hlinkClick r:id="rId1" action="ppaction://hlinksldjump"/>
              </a:rPr>
              <a:t>余光中</a:t>
            </a:r>
            <a:r>
              <a:rPr lang="en-US" sz="36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  <a:hlinkClick r:id="rId1" action="ppaction://hlinksldjump"/>
              </a:rPr>
              <a:t>《</a:t>
            </a:r>
            <a:r>
              <a:rPr lang="zh-CN" altLang="en-US" sz="36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  <a:hlinkClick r:id="rId1" action="ppaction://hlinksldjump"/>
              </a:rPr>
              <a:t>寻李白</a:t>
            </a:r>
            <a:r>
              <a:rPr lang="en-US" sz="36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  <a:hlinkClick r:id="rId1" action="ppaction://hlinksldjump"/>
              </a:rPr>
              <a:t>》</a:t>
            </a:r>
            <a:endParaRPr lang="en-US" sz="3600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kern="0">
                <a:solidFill>
                  <a:schemeClr val="tx2"/>
                </a:solidFill>
              </a:rPr>
              <a:t>酒入豪肠，七分酿成了月光 </a:t>
            </a:r>
            <a:br>
              <a:rPr lang="zh-CN" altLang="en-US" sz="3200" b="1" kern="0">
                <a:solidFill>
                  <a:schemeClr val="tx2"/>
                </a:solidFill>
              </a:rPr>
            </a:br>
            <a:r>
              <a:rPr lang="zh-CN" altLang="en-US" sz="3200" b="1" kern="0">
                <a:solidFill>
                  <a:schemeClr val="tx2"/>
                </a:solidFill>
              </a:rPr>
              <a:t>余下的三分啸成剑气 </a:t>
            </a:r>
            <a:br>
              <a:rPr lang="zh-CN" altLang="en-US" sz="3200" b="1" kern="0">
                <a:solidFill>
                  <a:schemeClr val="tx2"/>
                </a:solidFill>
              </a:rPr>
            </a:br>
            <a:r>
              <a:rPr lang="zh-CN" altLang="en-US" sz="3200" b="1" kern="0">
                <a:solidFill>
                  <a:schemeClr val="tx2"/>
                </a:solidFill>
              </a:rPr>
              <a:t>绣口一吐就是半个盛唐</a:t>
            </a:r>
            <a:endParaRPr lang="zh-CN" altLang="en-US" sz="3200" b="1" kern="0">
              <a:solidFill>
                <a:schemeClr val="tx2"/>
              </a:solidFill>
            </a:endParaRPr>
          </a:p>
        </p:txBody>
      </p:sp>
      <p:sp>
        <p:nvSpPr>
          <p:cNvPr id="1229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067800" y="685800"/>
            <a:ext cx="1219200" cy="6096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pic>
        <p:nvPicPr>
          <p:cNvPr id="12293" name="Picture 5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4627"/>
            <a:ext cx="2700339" cy="54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776414" y="546100"/>
            <a:ext cx="3960812" cy="57554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kern="0">
                <a:latin typeface="幼圆" panose="02010509060101010101" pitchFamily="49" charset="-122"/>
                <a:ea typeface="幼圆" panose="02010509060101010101" pitchFamily="49" charset="-122"/>
              </a:rPr>
              <a:t>    蜀道，北起陕西汉中宁强县，南到四川成都，全长450公里，入川经广元、剑阁、梓潼、绵阳、德阳等地。</a:t>
            </a:r>
            <a:endParaRPr lang="zh-CN" altLang="en-US" sz="32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kern="0">
                <a:latin typeface="幼圆" panose="02010509060101010101" pitchFamily="49" charset="-122"/>
                <a:ea typeface="幼圆" panose="02010509060101010101" pitchFamily="49" charset="-122"/>
              </a:rPr>
              <a:t>    沿线地势险要，山峦叠翠，风光峻丽，关隘众多。唐代李白有“蜀道难，难于上青天”的形容。 </a:t>
            </a:r>
            <a:endParaRPr lang="zh-CN" altLang="en-US" sz="32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315" name="Picture 3" descr="http://www.pandaholiday.com/sichuan/mianyang/images/mianyang-map.gif"/>
          <p:cNvPicPr>
            <a:picLocks noChangeAspect="1" noChangeArrowheads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7" y="0"/>
            <a:ext cx="4498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16107" y="197347"/>
            <a:ext cx="3397157" cy="6463308"/>
          </a:xfrm>
          <a:prstGeom prst="rect">
            <a:avLst/>
          </a:prstGeom>
          <a:solidFill>
            <a:srgbClr val="F8F8F8"/>
          </a:solidFill>
          <a:ln w="9525">
            <a:solidFill>
              <a:srgbClr val="D60093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幼圆" panose="02010509060101010101" pitchFamily="49" charset="-122"/>
                <a:ea typeface="幼圆" panose="02010509060101010101" pitchFamily="49" charset="-122"/>
              </a:rPr>
              <a:t>    剑门关,是蜀道上最重要的关隘。</a:t>
            </a:r>
            <a:endParaRPr lang="zh-CN" altLang="en-US" sz="36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幼圆" panose="02010509060101010101" pitchFamily="49" charset="-122"/>
                <a:ea typeface="幼圆" panose="02010509060101010101" pitchFamily="49" charset="-122"/>
              </a:rPr>
              <a:t>    这里山脉东西横亘百余公里，72峰绵延起伏，形若利剑，直插霄汉。 连山绝险，独路如门，素有“剑门天下雄”之说。</a:t>
            </a:r>
            <a:r>
              <a:rPr lang="zh-CN" altLang="en-US" sz="3600" kern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3600" ker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339" name="Picture 3" descr="图片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0"/>
            <a:ext cx="6119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1" y="376933"/>
            <a:ext cx="11791951" cy="6304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65778" y="57577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译文参考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566" y="343538"/>
            <a:ext cx="10927975" cy="6514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65778" y="57577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译文参考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879" y="201706"/>
            <a:ext cx="10833568" cy="665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593" y="510991"/>
            <a:ext cx="11112179" cy="59704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65778" y="57577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译文参考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蜀道难3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solidFill>
            <a:srgbClr val="FFFF00"/>
          </a:solidFill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430588" y="692151"/>
            <a:ext cx="5257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kern="0">
                <a:solidFill>
                  <a:srgbClr val="FFFF00"/>
                </a:solidFill>
                <a:latin typeface="Garamond" panose="02020404030301010803" pitchFamily="18" charset="0"/>
              </a:rPr>
              <a:t>噫吁唏，危呼高哉！</a:t>
            </a:r>
            <a:endParaRPr lang="zh-CN" altLang="zh-CN" sz="4400" kern="0">
              <a:solidFill>
                <a:srgbClr val="FFFF00"/>
              </a:solidFill>
              <a:latin typeface="Garamond" panose="02020404030301010803" pitchFamily="18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08215" y="4076702"/>
            <a:ext cx="8066632" cy="1015663"/>
          </a:xfrm>
          <a:prstGeom prst="rect">
            <a:avLst/>
          </a:prstGeom>
          <a:noFill/>
          <a:ln w="254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kern="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蜀道之难，难于上青天 </a:t>
            </a:r>
            <a:endParaRPr lang="zh-CN" altLang="zh-CN" sz="6000" kern="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yltms-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4275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xin_1407042115579375956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1" y="-169862"/>
            <a:ext cx="4762500" cy="702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404813"/>
            <a:ext cx="3022600" cy="1143000"/>
          </a:xfrm>
        </p:spPr>
        <p:txBody>
          <a:bodyPr/>
          <a:lstStyle/>
          <a:p>
            <a:pPr eaLnBrk="1" hangingPunct="1"/>
            <a:r>
              <a:rPr lang="zh-CN" altLang="zh-CN">
                <a:solidFill>
                  <a:srgbClr val="FF0000"/>
                </a:solidFill>
                <a:ea typeface="华文新魏" panose="02010800040101010101" pitchFamily="2" charset="-122"/>
              </a:rPr>
              <a:t>凿石为路</a:t>
            </a:r>
            <a:endParaRPr lang="zh-CN" altLang="zh-CN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743201" y="1524002"/>
            <a:ext cx="7016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 kern="0">
                <a:latin typeface="Times New Roman" panose="02020603050405020304" pitchFamily="18" charset="0"/>
              </a:rPr>
              <a:t>唐代诗歌发展</a:t>
            </a:r>
            <a:endParaRPr lang="zh-CN" altLang="zh-CN" sz="3600" b="1" kern="0"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581401" y="1524002"/>
            <a:ext cx="6188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Times New Roman" panose="02020603050405020304" pitchFamily="18" charset="0"/>
              </a:rPr>
              <a:t>初唐   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 pitchFamily="18" charset="0"/>
              </a:rPr>
              <a:t>“初唐四杰”、陈子昂</a:t>
            </a:r>
            <a:endParaRPr lang="zh-CN" altLang="en-US" sz="3600" b="1" ker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581402" y="2438402"/>
            <a:ext cx="76603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Times New Roman" panose="02020603050405020304" pitchFamily="18" charset="0"/>
              </a:rPr>
              <a:t>盛唐   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 pitchFamily="18" charset="0"/>
              </a:rPr>
              <a:t>李杜 、“边塞” 、“山水田园”</a:t>
            </a:r>
            <a:endParaRPr lang="zh-CN" altLang="en-US" sz="3600" b="1" ker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581400" y="3352802"/>
            <a:ext cx="4038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Times New Roman" panose="02020603050405020304" pitchFamily="18" charset="0"/>
              </a:rPr>
              <a:t>中唐    </a:t>
            </a:r>
            <a:r>
              <a:rPr lang="zh-CN" altLang="en-US" sz="36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元白、韩孟 </a:t>
            </a:r>
            <a:endParaRPr lang="zh-CN" altLang="en-US" sz="3600" b="1" u="sng" ker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581400" y="4343402"/>
            <a:ext cx="4800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kern="0">
                <a:latin typeface="Times New Roman" panose="02020603050405020304" pitchFamily="18" charset="0"/>
              </a:rPr>
              <a:t>晚唐    </a:t>
            </a:r>
            <a:r>
              <a:rPr lang="zh-CN" altLang="en-US" sz="36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“小李杜”</a:t>
            </a:r>
            <a:endParaRPr lang="zh-CN" altLang="en-US" sz="3600" b="1" u="sng" ker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AutoShape 7"/>
          <p:cNvSpPr/>
          <p:nvPr/>
        </p:nvSpPr>
        <p:spPr bwMode="auto">
          <a:xfrm>
            <a:off x="3352800" y="1828800"/>
            <a:ext cx="228600" cy="2667000"/>
          </a:xfrm>
          <a:prstGeom prst="leftBrace">
            <a:avLst>
              <a:gd name="adj1" fmla="val 9722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 b="1" kern="0">
              <a:latin typeface="Times New Roman" panose="02020603050405020304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581400" y="411164"/>
            <a:ext cx="411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kern="0">
                <a:solidFill>
                  <a:schemeClr val="accent2"/>
                </a:solidFill>
                <a:latin typeface="迷你简琥珀" charset="-122"/>
                <a:ea typeface="迷你简琥珀" charset="-122"/>
              </a:rPr>
              <a:t>2、关于唐诗：</a:t>
            </a:r>
            <a:endParaRPr lang="zh-CN" altLang="en-US" sz="4800" kern="0">
              <a:solidFill>
                <a:schemeClr val="accent2"/>
              </a:solidFill>
              <a:latin typeface="迷你简琥珀" charset="-122"/>
              <a:ea typeface="迷你简琥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  <p:bldP spid="7174" grpId="0" autoUpdateAnimBg="0"/>
      <p:bldP spid="7175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山19"/>
          <p:cNvPicPr>
            <a:picLocks noGrp="1" noChangeAspect="1" noChangeArrowheads="1"/>
          </p:cNvPicPr>
          <p:nvPr>
            <p:ph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16501" y="404815"/>
            <a:ext cx="56515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西当太白有鸟道，</a:t>
            </a:r>
            <a:endParaRPr lang="zh-CN" altLang="zh-CN" sz="4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4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可以横绝峨嵋巅。</a:t>
            </a:r>
            <a:endParaRPr lang="zh-CN" altLang="zh-CN" sz="4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4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黄鹤之飞尚不得过，</a:t>
            </a:r>
            <a:endParaRPr lang="zh-CN" altLang="zh-CN" sz="4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4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猿猱欲度愁攀援。</a:t>
            </a:r>
            <a:endParaRPr lang="zh-CN" altLang="zh-CN" sz="4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山17"/>
          <p:cNvPicPr>
            <a:picLocks noGrp="1" noChangeAspect="1" noChangeArrowheads="1"/>
          </p:cNvPicPr>
          <p:nvPr>
            <p:ph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079875" y="1916114"/>
            <a:ext cx="75961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下有冲波逆折之回川</a:t>
            </a:r>
            <a:endParaRPr lang="zh-CN" altLang="zh-CN" sz="5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008441" y="1052514"/>
            <a:ext cx="68405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上有六龙回日之高标</a:t>
            </a:r>
            <a:endParaRPr lang="zh-CN" altLang="zh-CN" sz="5400" b="1" kern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15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303840" y="4675188"/>
            <a:ext cx="53292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0000FF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地崩山摧壮士死</a:t>
            </a:r>
            <a:endParaRPr lang="zh-CN" altLang="zh-CN" sz="5400" b="1" kern="0">
              <a:solidFill>
                <a:srgbClr val="0000FF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pic>
        <p:nvPicPr>
          <p:cNvPr id="19460" name="Picture 4" descr="图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0"/>
            <a:ext cx="9072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今日新“蜀道”明月峡栈道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216278" y="4292600"/>
            <a:ext cx="64801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然后天梯石栈相钩连</a:t>
            </a:r>
            <a:endParaRPr lang="zh-CN" altLang="zh-CN" sz="5400" b="1" kern="0">
              <a:solidFill>
                <a:srgbClr val="FFFF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64_398514_3efd744bc29776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0"/>
            <a:ext cx="9612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517534" y="1125539"/>
            <a:ext cx="800219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000" b="1" kern="0">
                <a:solidFill>
                  <a:srgbClr val="FF0000"/>
                </a:solidFill>
                <a:ea typeface="华文新魏" panose="02010800040101010101" pitchFamily="2" charset="-122"/>
              </a:rPr>
              <a:t>古栈道</a:t>
            </a:r>
            <a:endParaRPr lang="zh-CN" altLang="zh-CN" sz="4000" b="1" kern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0080920_7a69bca6456ecb5d60eaETbX3es8b0A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-457200"/>
            <a:ext cx="4429125" cy="77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re050927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0"/>
            <a:ext cx="4902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蜀道难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527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417639" y="4746626"/>
            <a:ext cx="74152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ker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然后天梯石栈相钩连</a:t>
            </a:r>
            <a:endParaRPr lang="zh-CN" altLang="zh-CN" sz="5400" b="1" kern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24580" name="Picture 4" descr="200612152111066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-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2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440239" y="2997202"/>
            <a:ext cx="586740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青泥何盘盘，</a:t>
            </a:r>
            <a:endParaRPr lang="zh-CN" altLang="zh-CN" sz="5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5400" b="1" kern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百步九折萦岩峦。</a:t>
            </a:r>
            <a:endParaRPr lang="zh-CN" altLang="zh-CN" sz="5400" b="1" kern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17534" y="1125539"/>
            <a:ext cx="800219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000" b="1" kern="0">
                <a:solidFill>
                  <a:srgbClr val="FF0000"/>
                </a:solidFill>
                <a:ea typeface="华文新魏" panose="02010800040101010101" pitchFamily="2" charset="-122"/>
              </a:rPr>
              <a:t>古栈道</a:t>
            </a:r>
            <a:endParaRPr lang="zh-CN" altLang="zh-CN" sz="4000" b="1" kern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图片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1524001" y="6092828"/>
            <a:ext cx="1079500" cy="105251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191426" y="404813"/>
            <a:ext cx="20313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kern="0">
                <a:latin typeface="Times New Roman" panose="02020603050405020304" pitchFamily="18" charset="0"/>
              </a:rPr>
              <a:t>　</a:t>
            </a:r>
            <a:r>
              <a:rPr lang="zh-CN" altLang="zh-CN" sz="4800" b="1" kern="0">
                <a:solidFill>
                  <a:srgbClr val="FF0000"/>
                </a:solidFill>
                <a:latin typeface="Times New Roman" panose="02020603050405020304" pitchFamily="18" charset="0"/>
              </a:rPr>
              <a:t>一夫当关</a:t>
            </a:r>
            <a:endParaRPr lang="zh-CN" altLang="zh-CN" sz="4800" b="1" ker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4800" b="1" kern="0">
                <a:solidFill>
                  <a:srgbClr val="FF0000"/>
                </a:solidFill>
                <a:latin typeface="Times New Roman" panose="02020603050405020304" pitchFamily="18" charset="0"/>
              </a:rPr>
              <a:t>　万夫莫开</a:t>
            </a:r>
            <a:endParaRPr lang="zh-CN" altLang="zh-CN" sz="4800" b="1" ker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510553" y="327025"/>
            <a:ext cx="9144000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　　唐代是我国诗歌最光辉的时期。按它发展的情况分为初唐、盛唐、中唐和晚唐四个时期。</a:t>
            </a:r>
            <a:endParaRPr lang="zh-CN" altLang="en-US" sz="28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初唐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的代表人物是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王勃，杨炯，卢照邻，骆宾王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，他们被称为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“初唐四杰”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 。初唐成就最高的是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陈子昂</a:t>
            </a:r>
            <a:r>
              <a:rPr lang="zh-CN" altLang="en-US" b="1" ker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盛唐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出现了以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高适、岑参、王昌龄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为代表的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边塞诗人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，以及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王维和孟浩然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为代表的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山水田园诗派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。盛唐成就最高的是两位著名诗人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李白和杜甫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中唐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的代表有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“元白诗派”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元稹、白居易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）和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“韩孟诗派”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韩愈、孟郊、贾岛、李贺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）。白居易的叙事诗</a:t>
            </a:r>
            <a:r>
              <a:rPr lang="en-US" altLang="zh-CN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琵琶行</a:t>
            </a:r>
            <a:r>
              <a:rPr lang="en-US" altLang="zh-CN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和</a:t>
            </a:r>
            <a:r>
              <a:rPr lang="en-US" altLang="zh-CN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长恨歌</a:t>
            </a:r>
            <a:r>
              <a:rPr lang="en-US" altLang="zh-CN" sz="28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广为传诵。</a:t>
            </a:r>
            <a:endParaRPr lang="zh-CN" altLang="en-US" sz="28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晚唐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时被称为</a:t>
            </a:r>
            <a:r>
              <a:rPr lang="zh-CN" altLang="en-US" sz="2800" b="1" kern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“小李杜”的李商隐和杜牧</a:t>
            </a:r>
            <a:r>
              <a:rPr lang="zh-CN" altLang="en-US" sz="2800" b="1" kern="0">
                <a:latin typeface="幼圆" panose="02010509060101010101" pitchFamily="49" charset="-122"/>
                <a:ea typeface="幼圆" panose="02010509060101010101" pitchFamily="49" charset="-122"/>
              </a:rPr>
              <a:t>，也留下了许多脍炙人口的诗作。</a:t>
            </a:r>
            <a:endParaRPr lang="zh-CN" altLang="en-US" sz="2800" b="1" ker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07820102934284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720336" y="188915"/>
            <a:ext cx="2646878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kern="0">
                <a:ea typeface="华文新魏" panose="02010800040101010101" pitchFamily="2" charset="-122"/>
              </a:rPr>
              <a:t>蜀道之难，难于上青天！</a:t>
            </a:r>
            <a:endParaRPr lang="zh-CN" altLang="zh-CN" sz="8000" kern="0"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1676400" y="1676400"/>
            <a:ext cx="8458200" cy="4724400"/>
          </a:xfrm>
        </p:spPr>
        <p:txBody>
          <a:bodyPr/>
          <a:lstStyle/>
          <a:p>
            <a:pPr eaLnBrk="1" hangingPunct="1"/>
            <a:r>
              <a:rPr lang="zh-CN" altLang="en-US"/>
              <a:t>噫吁</a:t>
            </a:r>
            <a:r>
              <a:rPr lang="zh-CN" altLang="en-US" baseline="16000"/>
              <a:t> 口</a:t>
            </a:r>
            <a:r>
              <a:rPr lang="zh-CN" altLang="en-US"/>
              <a:t>戏（</a:t>
            </a:r>
            <a:r>
              <a:rPr lang="en-US" altLang="zh-CN"/>
              <a:t>yī xū xī</a:t>
            </a:r>
            <a:r>
              <a:rPr lang="zh-CN" altLang="en-US"/>
              <a:t>） 鱼凫（</a:t>
            </a:r>
            <a:r>
              <a:rPr lang="en-US" altLang="zh-CN"/>
              <a:t>yú fú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zh-CN" altLang="en-US"/>
              <a:t>猿猱（</a:t>
            </a:r>
            <a:r>
              <a:rPr lang="en-US" altLang="zh-CN"/>
              <a:t>náo</a:t>
            </a:r>
            <a:r>
              <a:rPr lang="zh-CN" altLang="en-US"/>
              <a:t>）     扪 （</a:t>
            </a:r>
            <a:r>
              <a:rPr lang="en-US" altLang="zh-CN"/>
              <a:t>mén</a:t>
            </a:r>
            <a:r>
              <a:rPr lang="zh-CN" altLang="en-US"/>
              <a:t>）参（</a:t>
            </a:r>
            <a:r>
              <a:rPr lang="en-US" altLang="zh-CN"/>
              <a:t>shēn</a:t>
            </a:r>
            <a:r>
              <a:rPr lang="zh-CN" altLang="en-US"/>
              <a:t>）历井</a:t>
            </a:r>
            <a:endParaRPr lang="zh-CN" altLang="en-US"/>
          </a:p>
          <a:p>
            <a:pPr eaLnBrk="1" hangingPunct="1"/>
            <a:r>
              <a:rPr lang="zh-CN" altLang="en-US"/>
              <a:t>膺（</a:t>
            </a:r>
            <a:r>
              <a:rPr lang="en-US" altLang="zh-CN"/>
              <a:t>yīng</a:t>
            </a:r>
            <a:r>
              <a:rPr lang="zh-CN" altLang="en-US"/>
              <a:t>）                  巉（</a:t>
            </a:r>
            <a:r>
              <a:rPr lang="en-US" altLang="zh-CN"/>
              <a:t>chán</a:t>
            </a:r>
            <a:r>
              <a:rPr lang="zh-CN" altLang="en-US"/>
              <a:t>）岩</a:t>
            </a:r>
            <a:endParaRPr lang="zh-CN" altLang="en-US"/>
          </a:p>
          <a:p>
            <a:pPr eaLnBrk="1" hangingPunct="1"/>
            <a:r>
              <a:rPr lang="zh-CN" altLang="en-US"/>
              <a:t>飞湍（</a:t>
            </a:r>
            <a:r>
              <a:rPr lang="en-US" altLang="zh-CN"/>
              <a:t>tuān</a:t>
            </a:r>
            <a:r>
              <a:rPr lang="zh-CN" altLang="en-US"/>
              <a:t>）               喧豗（</a:t>
            </a:r>
            <a:r>
              <a:rPr lang="en-US" altLang="zh-CN"/>
              <a:t>huī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zh-CN" altLang="en-US" b="1"/>
              <a:t>砯</a:t>
            </a:r>
            <a:r>
              <a:rPr lang="zh-CN" altLang="en-US"/>
              <a:t>（</a:t>
            </a:r>
            <a:r>
              <a:rPr lang="en-US" altLang="zh-CN"/>
              <a:t>pīng</a:t>
            </a:r>
            <a:r>
              <a:rPr lang="zh-CN" altLang="en-US"/>
              <a:t>）崖            万壑（</a:t>
            </a:r>
            <a:r>
              <a:rPr lang="en-US" altLang="zh-CN"/>
              <a:t>hè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zh-CN" altLang="en-US"/>
              <a:t>峥嵘（</a:t>
            </a:r>
            <a:r>
              <a:rPr lang="en-US" altLang="zh-CN"/>
              <a:t>zhēngróng</a:t>
            </a:r>
            <a:r>
              <a:rPr lang="zh-CN" altLang="en-US"/>
              <a:t>）     崔嵬（</a:t>
            </a:r>
            <a:r>
              <a:rPr lang="en-US" altLang="zh-CN"/>
              <a:t>cuīwéi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zh-CN" altLang="en-US"/>
              <a:t>吮（</a:t>
            </a:r>
            <a:r>
              <a:rPr lang="en-US" altLang="zh-CN"/>
              <a:t>shǔn</a:t>
            </a:r>
            <a:r>
              <a:rPr lang="zh-CN" altLang="en-US"/>
              <a:t>）血               咨嗟（</a:t>
            </a:r>
            <a:r>
              <a:rPr lang="en-US" altLang="zh-CN"/>
              <a:t>zījiē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endParaRPr lang="zh-CN" altLang="en-US" b="1"/>
          </a:p>
        </p:txBody>
      </p:sp>
      <p:sp>
        <p:nvSpPr>
          <p:cNvPr id="29699" name="WordArt 3"/>
          <p:cNvSpPr>
            <a:spLocks noRot="1" noChangeArrowheads="1" noChangeShapeType="1" noTextEdit="1"/>
          </p:cNvSpPr>
          <p:nvPr/>
        </p:nvSpPr>
        <p:spPr bwMode="auto">
          <a:xfrm>
            <a:off x="1981201" y="457200"/>
            <a:ext cx="8540751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+mj-ea"/>
                <a:ea typeface="+mj-ea"/>
                <a:cs typeface="+mj-ea"/>
              </a:rPr>
              <a:t>注意下列字词的读音：</a:t>
            </a:r>
            <a:endParaRPr lang="zh-CN" altLang="en-US" sz="3200" kern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30480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5400" b="1">
                <a:latin typeface="隶书" panose="02010509060101010101" pitchFamily="49" charset="-122"/>
                <a:ea typeface="隶书" panose="02010509060101010101" pitchFamily="49" charset="-122"/>
              </a:rPr>
              <a:t>字词梳理</a:t>
            </a:r>
            <a:endParaRPr lang="zh-CN" altLang="en-US" sz="5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447800" y="1630363"/>
            <a:ext cx="5791200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1.</a:t>
            </a:r>
            <a:r>
              <a:rPr lang="zh-CN" altLang="en-US" sz="3600" b="1">
                <a:ea typeface="黑体" panose="02010600030101010101" pitchFamily="49" charset="-122"/>
              </a:rPr>
              <a:t>噫吁戏，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危</a:t>
            </a:r>
            <a:r>
              <a:rPr lang="zh-CN" altLang="en-US" sz="3600" b="1">
                <a:ea typeface="黑体" panose="02010600030101010101" pitchFamily="49" charset="-122"/>
              </a:rPr>
              <a:t>乎高哉</a:t>
            </a:r>
            <a:br>
              <a:rPr lang="zh-CN" altLang="en-US" sz="3600" b="1">
                <a:ea typeface="黑体" panose="02010600030101010101" pitchFamily="49" charset="-122"/>
              </a:rPr>
            </a:br>
            <a:r>
              <a:rPr lang="en-US" altLang="zh-CN" sz="3600" b="1">
                <a:ea typeface="黑体" panose="02010600030101010101" pitchFamily="49" charset="-122"/>
              </a:rPr>
              <a:t>2.</a:t>
            </a:r>
            <a:r>
              <a:rPr lang="zh-CN" altLang="en-US" sz="3600" b="1">
                <a:ea typeface="黑体" panose="02010600030101010101" pitchFamily="49" charset="-122"/>
              </a:rPr>
              <a:t>蜀道之难</a:t>
            </a:r>
            <a:r>
              <a:rPr lang="en-US" altLang="zh-CN" sz="3600" b="1">
                <a:ea typeface="黑体" panose="02010600030101010101" pitchFamily="49" charset="-122"/>
              </a:rPr>
              <a:t>,</a:t>
            </a:r>
            <a:r>
              <a:rPr lang="zh-CN" altLang="en-US" sz="3600" b="1">
                <a:ea typeface="黑体" panose="02010600030101010101" pitchFamily="49" charset="-122"/>
              </a:rPr>
              <a:t>难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于</a:t>
            </a:r>
            <a:r>
              <a:rPr lang="zh-CN" altLang="en-US" sz="3600" b="1">
                <a:ea typeface="黑体" panose="02010600030101010101" pitchFamily="49" charset="-122"/>
              </a:rPr>
              <a:t>上青天</a:t>
            </a:r>
            <a:br>
              <a:rPr lang="zh-CN" altLang="en-US" sz="3600" b="1">
                <a:ea typeface="黑体" panose="02010600030101010101" pitchFamily="49" charset="-122"/>
              </a:rPr>
            </a:br>
            <a:r>
              <a:rPr lang="en-US" altLang="zh-CN" sz="3600" b="1">
                <a:ea typeface="黑体" panose="02010600030101010101" pitchFamily="49" charset="-122"/>
              </a:rPr>
              <a:t>3.</a:t>
            </a:r>
            <a:r>
              <a:rPr lang="zh-CN" altLang="en-US" sz="3600" b="1">
                <a:ea typeface="黑体" panose="02010600030101010101" pitchFamily="49" charset="-122"/>
              </a:rPr>
              <a:t>西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当</a:t>
            </a:r>
            <a:r>
              <a:rPr lang="zh-CN" altLang="en-US" sz="3600" b="1">
                <a:ea typeface="黑体" panose="02010600030101010101" pitchFamily="49" charset="-122"/>
              </a:rPr>
              <a:t>太白有鸟道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4.</a:t>
            </a:r>
            <a:r>
              <a:rPr lang="zh-CN" altLang="en-US" sz="3600" b="1">
                <a:ea typeface="黑体" panose="02010600030101010101" pitchFamily="49" charset="-122"/>
              </a:rPr>
              <a:t>然后天梯石栈方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钩连</a:t>
            </a:r>
            <a:br>
              <a:rPr lang="zh-CN" altLang="en-US" sz="3600" b="1">
                <a:ea typeface="黑体" panose="02010600030101010101" pitchFamily="49" charset="-122"/>
              </a:rPr>
            </a:br>
            <a:r>
              <a:rPr lang="en-US" altLang="zh-CN" sz="3600" b="1">
                <a:ea typeface="黑体" panose="02010600030101010101" pitchFamily="49" charset="-122"/>
              </a:rPr>
              <a:t>5.</a:t>
            </a:r>
            <a:r>
              <a:rPr lang="zh-CN" altLang="en-US" sz="3600" b="1">
                <a:ea typeface="黑体" panose="02010600030101010101" pitchFamily="49" charset="-122"/>
              </a:rPr>
              <a:t>上有六龙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回</a:t>
            </a:r>
            <a:r>
              <a:rPr lang="zh-CN" altLang="en-US" sz="3600" b="1">
                <a:ea typeface="黑体" panose="02010600030101010101" pitchFamily="49" charset="-122"/>
              </a:rPr>
              <a:t>日之高标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6.</a:t>
            </a:r>
            <a:r>
              <a:rPr lang="zh-CN" altLang="en-US" sz="3600" b="1">
                <a:ea typeface="黑体" panose="02010600030101010101" pitchFamily="49" charset="-122"/>
              </a:rPr>
              <a:t>猿猱欲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度愁</a:t>
            </a:r>
            <a:r>
              <a:rPr lang="zh-CN" altLang="en-US" sz="3600" b="1">
                <a:ea typeface="黑体" panose="02010600030101010101" pitchFamily="49" charset="-122"/>
              </a:rPr>
              <a:t>攀援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7.</a:t>
            </a:r>
            <a:r>
              <a:rPr lang="zh-CN" altLang="en-US" sz="3600" b="1">
                <a:ea typeface="黑体" panose="02010600030101010101" pitchFamily="49" charset="-122"/>
              </a:rPr>
              <a:t>青泥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何</a:t>
            </a:r>
            <a:r>
              <a:rPr lang="zh-CN" altLang="en-US" sz="3600" b="1">
                <a:ea typeface="黑体" panose="02010600030101010101" pitchFamily="49" charset="-122"/>
              </a:rPr>
              <a:t>盘盘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3600"/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6454592" y="1630362"/>
            <a:ext cx="12192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高</a:t>
            </a:r>
            <a: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 </a:t>
            </a:r>
            <a:endParaRPr lang="zh-CN" altLang="en-US" sz="3600" b="1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6454592" y="2163763"/>
            <a:ext cx="114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比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6492692" y="2697163"/>
            <a:ext cx="121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挡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6468039" y="3271838"/>
            <a:ext cx="342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沟通相连</a:t>
            </a:r>
            <a:r>
              <a:rPr lang="zh-CN" altLang="en-US" sz="2400" b="1">
                <a:solidFill>
                  <a:srgbClr val="FF0000"/>
                </a:solidFill>
                <a:ea typeface="隶书" panose="02010509060101010101" pitchFamily="49" charset="-122"/>
              </a:rPr>
              <a:t> </a:t>
            </a:r>
            <a:endParaRPr lang="zh-CN" altLang="en-US" sz="2400" b="1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6418733" y="3815268"/>
            <a:ext cx="61139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使动，使</a:t>
            </a:r>
            <a:r>
              <a:rPr lang="en-US" altLang="zh-CN" b="1">
                <a:solidFill>
                  <a:srgbClr val="FF0000"/>
                </a:solidFill>
                <a:ea typeface="仿宋_GB2312" panose="02010609030101010101" pitchFamily="49" charset="-122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回转；回旋</a:t>
            </a:r>
            <a:r>
              <a:rPr lang="zh-CN" altLang="en-US" sz="2400" b="1">
                <a:solidFill>
                  <a:srgbClr val="FF0000"/>
                </a:solidFill>
                <a:ea typeface="隶书" panose="02010509060101010101" pitchFamily="49" charset="-122"/>
              </a:rPr>
              <a:t> </a:t>
            </a:r>
            <a:endParaRPr lang="zh-CN" altLang="en-US" sz="2400" b="1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6418733" y="4400044"/>
            <a:ext cx="562983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度，越过。愁，</a:t>
            </a:r>
            <a:r>
              <a:rPr lang="zh-CN" altLang="en-US" b="1">
                <a:solidFill>
                  <a:srgbClr val="FF0000"/>
                </a:solidFill>
              </a:rPr>
              <a:t>为</a:t>
            </a:r>
            <a:r>
              <a:rPr lang="en-US" altLang="zh-CN" b="1">
                <a:solidFill>
                  <a:srgbClr val="FF0000"/>
                </a:solidFill>
              </a:rPr>
              <a:t>…….</a:t>
            </a:r>
            <a:r>
              <a:rPr lang="zh-CN" altLang="en-US" b="1">
                <a:solidFill>
                  <a:srgbClr val="FF0000"/>
                </a:solidFill>
              </a:rPr>
              <a:t>发愁。</a:t>
            </a:r>
            <a:endParaRPr lang="zh-CN" altLang="en-US" b="1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6450109" y="4888021"/>
            <a:ext cx="2895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多么</a:t>
            </a:r>
            <a: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 </a:t>
            </a:r>
            <a:endParaRPr lang="zh-CN" altLang="en-US" sz="3600" b="1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utoUpdateAnimBg="0"/>
      <p:bldP spid="91141" grpId="0" autoUpdateAnimBg="0"/>
      <p:bldP spid="91142" grpId="0" autoUpdateAnimBg="0"/>
      <p:bldP spid="91143" grpId="0" autoUpdateAnimBg="0"/>
      <p:bldP spid="91144" grpId="0" autoUpdateAnimBg="0"/>
      <p:bldP spid="91145" grpId="0" autoUpdateAnimBg="0"/>
      <p:bldP spid="9114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752600" y="990601"/>
            <a:ext cx="5410200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但</a:t>
            </a:r>
            <a:r>
              <a:rPr lang="zh-CN" altLang="en-US" sz="3600" b="1">
                <a:ea typeface="黑体" panose="02010600030101010101" pitchFamily="49" charset="-122"/>
              </a:rPr>
              <a:t>见悲鸟号古木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2.</a:t>
            </a:r>
            <a:r>
              <a:rPr lang="zh-CN" altLang="en-US" sz="3600" b="1">
                <a:ea typeface="黑体" panose="02010600030101010101" pitchFamily="49" charset="-122"/>
              </a:rPr>
              <a:t>雄飞雌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从</a:t>
            </a:r>
            <a:r>
              <a:rPr lang="zh-CN" altLang="en-US" sz="3600" b="1">
                <a:ea typeface="黑体" panose="02010600030101010101" pitchFamily="49" charset="-122"/>
              </a:rPr>
              <a:t>绕林间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3.</a:t>
            </a:r>
            <a:r>
              <a:rPr lang="zh-CN" altLang="en-US" sz="3600" b="1">
                <a:ea typeface="黑体" panose="02010600030101010101" pitchFamily="49" charset="-122"/>
              </a:rPr>
              <a:t>使人听此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凋</a:t>
            </a:r>
            <a:r>
              <a:rPr lang="zh-CN" altLang="en-US" sz="3600" b="1">
                <a:ea typeface="黑体" panose="02010600030101010101" pitchFamily="49" charset="-122"/>
              </a:rPr>
              <a:t>朱颜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4.</a:t>
            </a:r>
            <a:r>
              <a:rPr lang="zh-CN" altLang="en-US" sz="3600" b="1">
                <a:ea typeface="黑体" panose="02010600030101010101" pitchFamily="49" charset="-122"/>
              </a:rPr>
              <a:t>连峰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去</a:t>
            </a:r>
            <a:r>
              <a:rPr lang="zh-CN" altLang="en-US" sz="3600" b="1">
                <a:ea typeface="黑体" panose="02010600030101010101" pitchFamily="49" charset="-122"/>
              </a:rPr>
              <a:t>天不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盈</a:t>
            </a:r>
            <a:r>
              <a:rPr lang="zh-CN" altLang="en-US" sz="3600" b="1">
                <a:ea typeface="黑体" panose="02010600030101010101" pitchFamily="49" charset="-122"/>
              </a:rPr>
              <a:t>尺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5.</a:t>
            </a:r>
            <a:r>
              <a:rPr lang="zh-CN" altLang="en-US" sz="3600" b="1">
                <a:ea typeface="黑体" panose="02010600030101010101" pitchFamily="49" charset="-122"/>
              </a:rPr>
              <a:t>枯松倒挂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倚</a:t>
            </a:r>
            <a:r>
              <a:rPr lang="zh-CN" altLang="en-US" sz="3600" b="1">
                <a:ea typeface="黑体" panose="02010600030101010101" pitchFamily="49" charset="-122"/>
              </a:rPr>
              <a:t>绝壁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6.</a:t>
            </a:r>
            <a:r>
              <a:rPr lang="zh-CN" altLang="en-US" sz="3600" b="1">
                <a:ea typeface="黑体" panose="02010600030101010101" pitchFamily="49" charset="-122"/>
              </a:rPr>
              <a:t>飞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湍</a:t>
            </a:r>
            <a:r>
              <a:rPr lang="zh-CN" altLang="en-US" sz="3600" b="1">
                <a:ea typeface="黑体" panose="02010600030101010101" pitchFamily="49" charset="-122"/>
              </a:rPr>
              <a:t>瀑流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争</a:t>
            </a:r>
            <a:r>
              <a:rPr lang="zh-CN" altLang="en-US" sz="3600" b="1">
                <a:ea typeface="黑体" panose="02010600030101010101" pitchFamily="49" charset="-122"/>
              </a:rPr>
              <a:t>喧豗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7.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砯</a:t>
            </a:r>
            <a:r>
              <a:rPr lang="zh-CN" altLang="en-US" sz="3600" b="1">
                <a:ea typeface="黑体" panose="02010600030101010101" pitchFamily="49" charset="-122"/>
              </a:rPr>
              <a:t>崖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转</a:t>
            </a:r>
            <a:r>
              <a:rPr lang="zh-CN" altLang="en-US" sz="3600" b="1">
                <a:ea typeface="黑体" panose="02010600030101010101" pitchFamily="49" charset="-122"/>
              </a:rPr>
              <a:t>石万壑雷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3600"/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6286500" y="975521"/>
            <a:ext cx="1905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只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6248400" y="1447801"/>
            <a:ext cx="1905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跟随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210300" y="2046801"/>
            <a:ext cx="510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使动用法，使</a:t>
            </a:r>
            <a:r>
              <a:rPr lang="en-US" altLang="zh-CN" b="1">
                <a:solidFill>
                  <a:srgbClr val="FF0000"/>
                </a:solidFill>
                <a:ea typeface="仿宋_GB2312" panose="02010609030101010101" pitchFamily="49" charset="-122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凋谢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252883" y="2590801"/>
            <a:ext cx="1066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离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7310719" y="2605882"/>
            <a:ext cx="1371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满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6277535" y="3738481"/>
            <a:ext cx="129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急流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6277535" y="4317920"/>
            <a:ext cx="3962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拟声词用如动词</a:t>
            </a:r>
            <a:r>
              <a:rPr lang="zh-CN" altLang="en-US" sz="2400" b="1">
                <a:solidFill>
                  <a:srgbClr val="FF0000"/>
                </a:solidFill>
                <a:ea typeface="隶书" panose="02010509060101010101" pitchFamily="49" charset="-122"/>
              </a:rPr>
              <a:t> 　</a:t>
            </a: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冲击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6270812" y="3199583"/>
            <a:ext cx="1828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靠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92171" name="Text Box 11"/>
          <p:cNvSpPr txBox="1">
            <a:spLocks noChangeArrowheads="1"/>
          </p:cNvSpPr>
          <p:nvPr/>
        </p:nvSpPr>
        <p:spPr bwMode="auto">
          <a:xfrm>
            <a:off x="6286500" y="5378803"/>
            <a:ext cx="3048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使</a:t>
            </a:r>
            <a:r>
              <a:rPr lang="en-US" altLang="zh-CN" b="1">
                <a:solidFill>
                  <a:srgbClr val="FF0000"/>
                </a:solidFill>
                <a:ea typeface="仿宋_GB2312" panose="02010609030101010101" pitchFamily="49" charset="-122"/>
              </a:rPr>
              <a:t>……</a:t>
            </a: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滚动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7563971" y="3726577"/>
            <a:ext cx="1447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竞相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utoUpdateAnimBg="0"/>
      <p:bldP spid="92164" grpId="0" autoUpdateAnimBg="0"/>
      <p:bldP spid="92165" grpId="0" autoUpdateAnimBg="0"/>
      <p:bldP spid="92166" grpId="0" autoUpdateAnimBg="0"/>
      <p:bldP spid="92167" grpId="0" autoUpdateAnimBg="0"/>
      <p:bldP spid="92168" grpId="0" autoUpdateAnimBg="0"/>
      <p:bldP spid="92169" grpId="0" autoUpdateAnimBg="0"/>
      <p:bldP spid="92170" grpId="0" autoUpdateAnimBg="0"/>
      <p:bldP spid="92171" grpId="0" autoUpdateAnimBg="0"/>
      <p:bldP spid="9217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828800" y="1676402"/>
            <a:ext cx="4876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1.</a:t>
            </a:r>
            <a:r>
              <a:rPr lang="zh-CN" altLang="en-US" sz="3600" b="1">
                <a:ea typeface="黑体" panose="02010600030101010101" pitchFamily="49" charset="-122"/>
              </a:rPr>
              <a:t>一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夫当</a:t>
            </a:r>
            <a:r>
              <a:rPr lang="zh-CN" altLang="en-US" sz="3600" b="1">
                <a:ea typeface="黑体" panose="02010600030101010101" pitchFamily="49" charset="-122"/>
              </a:rPr>
              <a:t>关，万夫莫开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2.</a:t>
            </a:r>
            <a:r>
              <a:rPr lang="zh-CN" altLang="en-US" sz="3600" b="1">
                <a:ea typeface="黑体" panose="02010600030101010101" pitchFamily="49" charset="-122"/>
              </a:rPr>
              <a:t>所守或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匪</a:t>
            </a:r>
            <a:r>
              <a:rPr lang="zh-CN" altLang="en-US" sz="3600" b="1">
                <a:ea typeface="黑体" panose="02010600030101010101" pitchFamily="49" charset="-122"/>
              </a:rPr>
              <a:t>亲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3.</a:t>
            </a:r>
            <a:r>
              <a:rPr lang="zh-CN" altLang="en-US" sz="3600" b="1">
                <a:ea typeface="黑体" panose="02010600030101010101" pitchFamily="49" charset="-122"/>
              </a:rPr>
              <a:t>锦城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虽</a:t>
            </a:r>
            <a:r>
              <a:rPr lang="zh-CN" altLang="en-US" sz="3600" b="1">
                <a:ea typeface="黑体" panose="02010600030101010101" pitchFamily="49" charset="-122"/>
              </a:rPr>
              <a:t>云乐</a:t>
            </a:r>
            <a:endParaRPr lang="zh-CN" altLang="en-US" sz="3600" b="1"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ea typeface="黑体" panose="02010600030101010101" pitchFamily="49" charset="-122"/>
              </a:rPr>
              <a:t>4.</a:t>
            </a:r>
            <a:r>
              <a:rPr lang="zh-CN" altLang="en-US" sz="3600" b="1">
                <a:ea typeface="黑体" panose="02010600030101010101" pitchFamily="49" charset="-122"/>
              </a:rPr>
              <a:t>侧身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西</a:t>
            </a:r>
            <a:r>
              <a:rPr lang="zh-CN" altLang="en-US" sz="3600" b="1">
                <a:ea typeface="黑体" panose="02010600030101010101" pitchFamily="49" charset="-122"/>
              </a:rPr>
              <a:t>望</a:t>
            </a:r>
            <a:r>
              <a:rPr lang="zh-CN" altLang="en-US" sz="3600" b="1">
                <a:solidFill>
                  <a:srgbClr val="FF0000"/>
                </a:solidFill>
                <a:ea typeface="黑体" panose="02010600030101010101" pitchFamily="49" charset="-122"/>
              </a:rPr>
              <a:t>长</a:t>
            </a:r>
            <a:r>
              <a:rPr lang="zh-CN" altLang="en-US" sz="3600" b="1">
                <a:ea typeface="黑体" panose="02010600030101010101" pitchFamily="49" charset="-122"/>
              </a:rPr>
              <a:t>咨嗟</a:t>
            </a:r>
            <a:endParaRPr lang="zh-CN" altLang="en-US" sz="3600" b="1">
              <a:ea typeface="黑体" panose="02010600030101010101" pitchFamily="49" charset="-122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6705600" y="1676401"/>
            <a:ext cx="121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人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7772400" y="1676401"/>
            <a:ext cx="2057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挡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705600" y="2303839"/>
            <a:ext cx="2438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同“非”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6705600" y="2849563"/>
            <a:ext cx="1752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虽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7924800" y="3399586"/>
            <a:ext cx="228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深深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6676465" y="3399585"/>
            <a:ext cx="129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仿宋_GB2312" panose="02010609030101010101" pitchFamily="49" charset="-122"/>
              </a:rPr>
              <a:t>向西</a:t>
            </a:r>
            <a:endParaRPr lang="zh-CN" altLang="en-US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autoUpdateAnimBg="0"/>
      <p:bldP spid="93188" grpId="0" autoUpdateAnimBg="0"/>
      <p:bldP spid="93189" grpId="0" autoUpdateAnimBg="0"/>
      <p:bldP spid="93190" grpId="0" autoUpdateAnimBg="0"/>
      <p:bldP spid="93191" grpId="0" autoUpdateAnimBg="0"/>
      <p:bldP spid="93192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492625" y="264461"/>
            <a:ext cx="8552329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重要实词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不与秦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塞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通人烟（名词，山川险要的地方）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可以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横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绝峨嵋巅（动词，可译为“横度，横穿”）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上有六龙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回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日之高标（动词，译为“迂回，绕道”）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锦城虽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云乐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（云：动词，说；乐：动词，可译为“享乐”）</a:t>
            </a:r>
            <a:r>
              <a:rPr kumimoji="0" lang="zh-CN" altLang="en-US" sz="3600" b="1">
                <a:latin typeface="Arial" panose="020B0604020202020204" pitchFamily="34" charset="0"/>
              </a:rPr>
              <a:t> </a:t>
            </a:r>
            <a:endParaRPr kumimoji="0"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631576" y="1098180"/>
            <a:ext cx="9300883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重要虚词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难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于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上青天（介词，译为“比”）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开国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何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茫然（多么）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黄鹤之飞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尚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不得过（尚且）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但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见悲鸟号古木（只） 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　　嗟尔远道之人</a:t>
            </a:r>
            <a:r>
              <a:rPr kumimoji="0"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胡为</a:t>
            </a:r>
            <a:r>
              <a:rPr kumimoji="0"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乎来哉（为什么）</a:t>
            </a:r>
            <a:endParaRPr kumimoji="0"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58907" y="936813"/>
            <a:ext cx="10986247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  <a:ea typeface="黑体" panose="02010600030101010101" pitchFamily="49" charset="-122"/>
              </a:rPr>
              <a:t>通假字</a:t>
            </a:r>
            <a:r>
              <a:rPr kumimoji="0" lang="zh-CN" altLang="en-US">
                <a:latin typeface="Arial" panose="020B0604020202020204" pitchFamily="34" charset="0"/>
              </a:rPr>
              <a:t> </a:t>
            </a:r>
            <a:endParaRPr kumimoji="0" lang="zh-CN" altLang="en-US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>
                <a:latin typeface="Arial" panose="020B0604020202020204" pitchFamily="34" charset="0"/>
              </a:rPr>
              <a:t>　　</a:t>
            </a:r>
            <a:r>
              <a:rPr kumimoji="0" lang="zh-CN" altLang="en-US" b="1">
                <a:latin typeface="Arial" panose="020B0604020202020204" pitchFamily="34" charset="0"/>
              </a:rPr>
              <a:t>所守或</a:t>
            </a:r>
            <a:r>
              <a:rPr kumimoji="0" lang="zh-CN" altLang="en-US" b="1" u="sng">
                <a:solidFill>
                  <a:srgbClr val="FF0000"/>
                </a:solidFill>
                <a:latin typeface="Arial" panose="020B0604020202020204" pitchFamily="34" charset="0"/>
              </a:rPr>
              <a:t>匪</a:t>
            </a:r>
            <a:r>
              <a:rPr kumimoji="0" lang="zh-CN" altLang="en-US" b="1">
                <a:latin typeface="Arial" panose="020B0604020202020204" pitchFamily="34" charset="0"/>
              </a:rPr>
              <a:t>亲（匪：同“非”）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  <a:ea typeface="黑体" panose="02010600030101010101" pitchFamily="49" charset="-122"/>
              </a:rPr>
              <a:t>词类活用</a:t>
            </a:r>
            <a:r>
              <a:rPr kumimoji="0" lang="zh-CN" altLang="en-US" b="1">
                <a:latin typeface="Arial" panose="020B0604020202020204" pitchFamily="34" charset="0"/>
              </a:rPr>
              <a:t>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</a:rPr>
              <a:t>　　猿猱欲度</a:t>
            </a:r>
            <a:r>
              <a:rPr kumimoji="0" lang="zh-CN" altLang="en-US" b="1" u="sng">
                <a:solidFill>
                  <a:srgbClr val="FF0000"/>
                </a:solidFill>
                <a:latin typeface="Arial" panose="020B0604020202020204" pitchFamily="34" charset="0"/>
              </a:rPr>
              <a:t>愁</a:t>
            </a:r>
            <a:r>
              <a:rPr kumimoji="0" lang="zh-CN" altLang="en-US" b="1">
                <a:latin typeface="Arial" panose="020B0604020202020204" pitchFamily="34" charset="0"/>
              </a:rPr>
              <a:t>攀援（愁：为动用法，译为“为</a:t>
            </a:r>
            <a:r>
              <a:rPr kumimoji="0" lang="en-US" altLang="zh-CN" b="1">
                <a:latin typeface="Arial" panose="020B0604020202020204" pitchFamily="34" charset="0"/>
              </a:rPr>
              <a:t>……</a:t>
            </a:r>
            <a:r>
              <a:rPr kumimoji="0" lang="zh-CN" altLang="en-US" b="1">
                <a:latin typeface="Arial" panose="020B0604020202020204" pitchFamily="34" charset="0"/>
              </a:rPr>
              <a:t>发愁”）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</a:rPr>
              <a:t>　　使人听此</a:t>
            </a:r>
            <a:r>
              <a:rPr kumimoji="0" lang="zh-CN" altLang="en-US" b="1" u="sng">
                <a:solidFill>
                  <a:srgbClr val="FF0000"/>
                </a:solidFill>
                <a:latin typeface="Arial" panose="020B0604020202020204" pitchFamily="34" charset="0"/>
              </a:rPr>
              <a:t>凋</a:t>
            </a:r>
            <a:r>
              <a:rPr kumimoji="0" lang="zh-CN" altLang="en-US" b="1">
                <a:latin typeface="Arial" panose="020B0604020202020204" pitchFamily="34" charset="0"/>
              </a:rPr>
              <a:t>朱颜（凋：使动用法，译为“使</a:t>
            </a:r>
            <a:r>
              <a:rPr kumimoji="0" lang="en-US" altLang="zh-CN" b="1">
                <a:latin typeface="Arial" panose="020B0604020202020204" pitchFamily="34" charset="0"/>
              </a:rPr>
              <a:t>……</a:t>
            </a:r>
            <a:r>
              <a:rPr kumimoji="0" lang="zh-CN" altLang="en-US" b="1">
                <a:latin typeface="Arial" panose="020B0604020202020204" pitchFamily="34" charset="0"/>
              </a:rPr>
              <a:t>凋谢”）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</a:rPr>
              <a:t>　　砯崖</a:t>
            </a:r>
            <a:r>
              <a:rPr kumimoji="0" lang="zh-CN" altLang="en-US" b="1" u="sng">
                <a:solidFill>
                  <a:srgbClr val="FF0000"/>
                </a:solidFill>
                <a:latin typeface="Arial" panose="020B0604020202020204" pitchFamily="34" charset="0"/>
              </a:rPr>
              <a:t>转</a:t>
            </a:r>
            <a:r>
              <a:rPr kumimoji="0" lang="zh-CN" altLang="en-US" b="1">
                <a:latin typeface="Arial" panose="020B0604020202020204" pitchFamily="34" charset="0"/>
              </a:rPr>
              <a:t>石万壑雷（转：使动用法，译为“使</a:t>
            </a:r>
            <a:r>
              <a:rPr kumimoji="0" lang="en-US" altLang="zh-CN" b="1">
                <a:latin typeface="Arial" panose="020B0604020202020204" pitchFamily="34" charset="0"/>
              </a:rPr>
              <a:t>……</a:t>
            </a:r>
            <a:r>
              <a:rPr kumimoji="0" lang="zh-CN" altLang="en-US" b="1">
                <a:latin typeface="Arial" panose="020B0604020202020204" pitchFamily="34" charset="0"/>
              </a:rPr>
              <a:t>滚动”）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</a:rPr>
              <a:t>　　侧身</a:t>
            </a:r>
            <a:r>
              <a:rPr kumimoji="0" lang="zh-CN" altLang="en-US" b="1" u="sng">
                <a:solidFill>
                  <a:srgbClr val="FF0000"/>
                </a:solidFill>
                <a:latin typeface="Arial" panose="020B0604020202020204" pitchFamily="34" charset="0"/>
              </a:rPr>
              <a:t>西</a:t>
            </a:r>
            <a:r>
              <a:rPr kumimoji="0" lang="zh-CN" altLang="en-US" b="1">
                <a:latin typeface="Arial" panose="020B0604020202020204" pitchFamily="34" charset="0"/>
              </a:rPr>
              <a:t>望长咨嗟（西：名词作状语，译为“向西”）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kumimoji="0" lang="en-US" altLang="zh-CN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  <a:ea typeface="黑体" panose="02010600030101010101" pitchFamily="49" charset="-122"/>
              </a:rPr>
              <a:t>文言句式</a:t>
            </a:r>
            <a:r>
              <a:rPr kumimoji="0" lang="zh-CN" altLang="en-US" b="1">
                <a:latin typeface="Arial" panose="020B0604020202020204" pitchFamily="34" charset="0"/>
              </a:rPr>
              <a:t> </a:t>
            </a:r>
            <a:endParaRPr kumimoji="0"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b="1">
                <a:latin typeface="Arial" panose="020B0604020202020204" pitchFamily="34" charset="0"/>
              </a:rPr>
              <a:t>　　蜀道之难，难</a:t>
            </a:r>
            <a:r>
              <a:rPr kumimoji="0" lang="zh-CN" altLang="en-US" b="1">
                <a:solidFill>
                  <a:srgbClr val="FF0000"/>
                </a:solidFill>
                <a:latin typeface="Arial" panose="020B0604020202020204" pitchFamily="34" charset="0"/>
              </a:rPr>
              <a:t>于上青天</a:t>
            </a:r>
            <a:r>
              <a:rPr kumimoji="0" lang="zh-CN" altLang="en-US" b="1">
                <a:latin typeface="Arial" panose="020B0604020202020204" pitchFamily="34" charset="0"/>
              </a:rPr>
              <a:t>（介词结构后置） </a:t>
            </a:r>
            <a:endParaRPr kumimoji="0" lang="zh-CN" altLang="en-US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 </a:t>
            </a:r>
            <a:r>
              <a:rPr lang="en-US" altLang="zh-CN"/>
              <a:t>1</a:t>
            </a:r>
            <a:r>
              <a:rPr lang="zh-CN" altLang="en-US"/>
              <a:t>、释题： </a:t>
            </a:r>
            <a:endParaRPr lang="zh-CN" altLang="en-US"/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828801" y="1981202"/>
            <a:ext cx="8540751" cy="1635125"/>
          </a:xfrm>
        </p:spPr>
        <p:txBody>
          <a:bodyPr/>
          <a:lstStyle/>
          <a:p>
            <a:pPr eaLnBrk="1" hangingPunct="1"/>
            <a:r>
              <a:rPr lang="zh-CN" altLang="zh-CN" b="1">
                <a:solidFill>
                  <a:schemeClr val="folHlink"/>
                </a:solidFill>
              </a:rPr>
              <a:t>“蜀道难”，古乐府旧题。这首诗大约作于天宝初年，从诗的内容来看，很可能是诗人在长安时为送别友人入蜀而作。</a:t>
            </a:r>
            <a:r>
              <a:rPr lang="zh-CN" altLang="zh-CN" b="1">
                <a:solidFill>
                  <a:schemeClr val="bg2"/>
                </a:solidFill>
              </a:rPr>
              <a:t> </a:t>
            </a:r>
            <a:endParaRPr lang="zh-CN" altLang="zh-CN" b="1">
              <a:solidFill>
                <a:schemeClr val="bg2"/>
              </a:solidFill>
            </a:endParaRP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2667000" y="3886200"/>
            <a:ext cx="64008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kern="0"/>
              <a:t>2、听读全诗  注意读音</a:t>
            </a:r>
            <a:endParaRPr lang="zh-CN" altLang="en-US" sz="4000" b="1" kern="0"/>
          </a:p>
        </p:txBody>
      </p:sp>
      <p:sp>
        <p:nvSpPr>
          <p:cNvPr id="28677" name="Rectangle 5"/>
          <p:cNvSpPr>
            <a:spLocks noGrp="1" noRot="1" noChangeArrowheads="1"/>
          </p:cNvSpPr>
          <p:nvPr/>
        </p:nvSpPr>
        <p:spPr bwMode="auto">
          <a:xfrm>
            <a:off x="1022987" y="250827"/>
            <a:ext cx="2735263" cy="855663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kern="0">
                <a:solidFill>
                  <a:schemeClr val="tx2"/>
                </a:solidFill>
                <a:ea typeface="华文新魏" panose="02010800040101010101" pitchFamily="2" charset="-122"/>
              </a:rPr>
              <a:t>走进新课</a:t>
            </a:r>
            <a:endParaRPr lang="zh-CN" altLang="zh-CN" sz="4400" b="1" kern="0">
              <a:solidFill>
                <a:schemeClr val="tx2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 build="p"/>
      <p:bldP spid="29700" grpId="0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768288" y="1490742"/>
            <a:ext cx="8610600" cy="3637919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        开头一句，领起全文，叹蜀道之高，为全文奠定雄放的感情基调。</a:t>
            </a:r>
            <a:endParaRPr lang="zh-CN" altLang="zh-CN" sz="3600" b="1" ker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zh-CN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        中间一句，</a:t>
            </a:r>
            <a:r>
              <a:rPr lang="zh-CN" altLang="en-US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上承“畏途巉岩不可攀”，下引后面的“其险也如此” </a:t>
            </a:r>
            <a:r>
              <a:rPr lang="zh-CN" altLang="zh-CN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b="1" ker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zh-CN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        结尾一句，</a:t>
            </a:r>
            <a:r>
              <a:rPr lang="zh-CN" altLang="en-US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不仅</a:t>
            </a:r>
            <a:r>
              <a:rPr lang="zh-CN" altLang="zh-CN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照应题目、开头，</a:t>
            </a:r>
            <a:r>
              <a:rPr lang="zh-CN" altLang="en-US" sz="3600" b="1" kern="0">
                <a:latin typeface="华文新魏" panose="02010800040101010101" pitchFamily="2" charset="-122"/>
                <a:ea typeface="华文新魏" panose="02010800040101010101" pitchFamily="2" charset="-122"/>
              </a:rPr>
              <a:t>再三致意，其殷切关心之意，更是溢于言表。</a:t>
            </a:r>
            <a:endParaRPr lang="zh-CN" altLang="zh-CN" sz="3600" b="1" ker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478742" y="251012"/>
            <a:ext cx="718969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    </a:t>
            </a:r>
            <a:r>
              <a:rPr lang="zh-CN" altLang="en-US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华文行楷" panose="02010800040101010101" charset="-122"/>
              </a:rPr>
              <a:t>“</a:t>
            </a:r>
            <a:r>
              <a:rPr lang="zh-CN" altLang="en-US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蜀道之难，难于上青天</a:t>
            </a:r>
            <a:r>
              <a:rPr lang="zh-CN" altLang="en-US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华文行楷" panose="02010800040101010101" charset="-122"/>
              </a:rPr>
              <a:t>”</a:t>
            </a:r>
            <a:r>
              <a:rPr lang="zh-CN" altLang="en-US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这句诗在全文中有什么作用？</a:t>
            </a:r>
            <a:endParaRPr lang="zh-CN" altLang="en-US" sz="40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5271" y="5270813"/>
            <a:ext cx="69431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</a:rPr>
              <a:t>        诗人创造性地继承了古代民歌中常见的复沓（反复）的修辞，一唱三叹，像一首乐曲的主旋律一样激荡读者的心弦。</a:t>
            </a:r>
            <a:endParaRPr kumimoji="1"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 build="p"/>
      <p:bldP spid="3174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8195" name="Picture 3" descr="sglp"/>
          <p:cNvPicPr>
            <a:picLocks noGrp="1" noRot="1" noChangeAspect="1" noChangeArrowheads="1"/>
          </p:cNvPicPr>
          <p:nvPr>
            <p:ph type="body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457200"/>
            <a:ext cx="9144000" cy="6172200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8530" y="381000"/>
            <a:ext cx="10363200" cy="1143000"/>
          </a:xfrm>
        </p:spPr>
        <p:txBody>
          <a:bodyPr/>
          <a:lstStyle/>
          <a:p>
            <a:pPr eaLnBrk="1" hangingPunct="1"/>
            <a:r>
              <a:rPr lang="zh-CN" altLang="en-US" sz="480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章法</a:t>
            </a:r>
            <a:r>
              <a:rPr lang="zh-CN" altLang="en-US" sz="48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4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23247" y="1322294"/>
            <a:ext cx="8238565" cy="51054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>
                <a:solidFill>
                  <a:srgbClr val="000000"/>
                </a:solidFill>
              </a:rPr>
              <a:t>          </a:t>
            </a:r>
            <a:r>
              <a:rPr lang="zh-CN" altLang="en-US" b="1">
                <a:solidFill>
                  <a:srgbClr val="000000"/>
                </a:solidFill>
                <a:ea typeface="黑体" panose="02010600030101010101" pitchFamily="49" charset="-122"/>
              </a:rPr>
              <a:t>诗人创造性地继承了</a:t>
            </a:r>
            <a:r>
              <a:rPr lang="zh-CN" altLang="en-US" b="1" u="sng">
                <a:solidFill>
                  <a:srgbClr val="000000"/>
                </a:solidFill>
                <a:ea typeface="黑体" panose="02010600030101010101" pitchFamily="49" charset="-122"/>
              </a:rPr>
              <a:t>古代民歌中常见的复沓形式</a:t>
            </a:r>
            <a:r>
              <a:rPr lang="zh-CN" altLang="en-US" b="1">
                <a:solidFill>
                  <a:srgbClr val="000000"/>
                </a:solidFill>
                <a:ea typeface="黑体" panose="02010600030101010101" pitchFamily="49" charset="-122"/>
              </a:rPr>
              <a:t>（又称反复），主旨句凡三见：开头、中间、结尾各出现一次。这并非简单的重复，因为它每出现一次都给读者带来新的启示，由此自然形成了以</a:t>
            </a:r>
            <a:r>
              <a:rPr lang="zh-CN" altLang="en-US" b="1">
                <a:solidFill>
                  <a:srgbClr val="FF3300"/>
                </a:solidFill>
                <a:ea typeface="黑体" panose="02010600030101010101" pitchFamily="49" charset="-122"/>
              </a:rPr>
              <a:t>主旨句贯穿始终、内容层层深入的格局，使人产生一叹之不足而至于再，再叹之不足而至于三的感受</a:t>
            </a:r>
            <a:r>
              <a:rPr lang="zh-CN" altLang="en-US" b="1">
                <a:solidFill>
                  <a:srgbClr val="000000"/>
                </a:solidFill>
                <a:ea typeface="黑体" panose="02010600030101010101" pitchFamily="49" charset="-122"/>
              </a:rPr>
              <a:t>。这样的章法可称灵活巧妙，也就是沈德潜说的“</a:t>
            </a:r>
            <a:r>
              <a:rPr lang="zh-CN" altLang="en-US" b="1">
                <a:solidFill>
                  <a:srgbClr val="FF3300"/>
                </a:solidFill>
                <a:ea typeface="黑体" panose="02010600030101010101" pitchFamily="49" charset="-122"/>
              </a:rPr>
              <a:t>笔阵纵横，如虬飞蠖</a:t>
            </a:r>
            <a:r>
              <a:rPr lang="en-US" altLang="zh-CN" b="1">
                <a:solidFill>
                  <a:srgbClr val="FF3300"/>
                </a:solidFill>
                <a:ea typeface="黑体" panose="02010600030101010101" pitchFamily="49" charset="-122"/>
              </a:rPr>
              <a:t>(huo4)</a:t>
            </a:r>
            <a:r>
              <a:rPr lang="zh-CN" altLang="en-US" b="1">
                <a:solidFill>
                  <a:srgbClr val="FF3300"/>
                </a:solidFill>
                <a:ea typeface="黑体" panose="02010600030101010101" pitchFamily="49" charset="-122"/>
              </a:rPr>
              <a:t>动</a:t>
            </a:r>
            <a:r>
              <a:rPr lang="zh-CN" altLang="en-US" b="1">
                <a:solidFill>
                  <a:srgbClr val="000000"/>
                </a:solidFill>
                <a:ea typeface="黑体" panose="02010600030101010101" pitchFamily="49" charset="-122"/>
              </a:rPr>
              <a:t>”。</a:t>
            </a:r>
            <a:endParaRPr lang="zh-CN" altLang="en-US" b="1">
              <a:ea typeface="黑体" panose="02010600030101010101" pitchFamily="49" charset="-122"/>
            </a:endParaRPr>
          </a:p>
          <a:p>
            <a:pPr eaLnBrk="1" hangingPunct="1">
              <a:buFontTx/>
              <a:buNone/>
            </a:pPr>
            <a:endParaRPr lang="en-US" altLang="zh-CN" b="1"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/>
      <p:bldP spid="76803" grpId="0" autoUpdateAnimBg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48118" y="407894"/>
            <a:ext cx="8458200" cy="610048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      主旨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句或前或后总有一个提示内容的“副句”伴随。诗的开头：副句“噫吁嘻！危乎高哉”写诗人仰望蜀道时发出的感叹，突出地表现了蜀道的高不可测，正是为下文写太白鸟道、天梯石栈、高标回日、扪井历参等张本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。</a:t>
            </a:r>
            <a:endParaRPr lang="en-US" altLang="zh-CN" sz="2800" b="1" smtClean="0">
              <a:solidFill>
                <a:srgbClr val="000000"/>
              </a:solidFill>
              <a:latin typeface="+mn-ea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诗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的中间：副句“使人听此凋朱颜”颇有“谈虎色变”之叹，意在说明蜀道是“畏途”，不可轻易前往；此句有钩连前、后两层内容的作用，前一层说蜀道凄凉万状，后一层说蜀道极其险恶</a:t>
            </a:r>
            <a:r>
              <a:rPr lang="en-US" altLang="zh-CN" sz="2800" b="1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这些都是旅游者心理上难以承受的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。</a:t>
            </a:r>
            <a:endParaRPr lang="en-US" altLang="zh-CN" sz="2800" b="1" smtClean="0">
              <a:solidFill>
                <a:srgbClr val="000000"/>
              </a:solidFill>
              <a:latin typeface="+mn-ea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结尾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：副句“侧身西望长咨嗟”既形象地概括了上文说的剑阁形势之险和蜀中战祸之烈，又跟开篇“噫吁嘻！危乎高哉”一句相照应，更显得意味深长，以此结束全诗，可以使读者兴无穷之叹，将“蜀道之难”的全部内容概括无余。</a:t>
            </a:r>
            <a:endParaRPr lang="zh-CN" altLang="en-US" sz="2800" b="1">
              <a:latin typeface="+mn-ea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zh-CN" sz="2800" b="1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utoUpdateAnimBg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mtClean="0">
                <a:solidFill>
                  <a:srgbClr val="000000"/>
                </a:solidFill>
              </a:rPr>
              <a:t>           </a:t>
            </a:r>
            <a:r>
              <a:rPr lang="zh-CN" altLang="en-US" sz="4000" b="1">
                <a:ea typeface="华文行楷" panose="02010800040101010101" charset="-122"/>
              </a:rPr>
              <a:t>主旨句的重复出现及其副句的变化，不仅在</a:t>
            </a:r>
            <a:r>
              <a:rPr lang="zh-CN" altLang="en-US" sz="4000" b="1">
                <a:solidFill>
                  <a:srgbClr val="FF3300"/>
                </a:solidFill>
                <a:ea typeface="华文行楷" panose="02010800040101010101" charset="-122"/>
              </a:rPr>
              <a:t>诗的结构上</a:t>
            </a:r>
            <a:r>
              <a:rPr lang="zh-CN" altLang="en-US" sz="4000" b="1">
                <a:ea typeface="华文行楷" panose="02010800040101010101" charset="-122"/>
              </a:rPr>
              <a:t>有着重要的作用，对</a:t>
            </a:r>
            <a:r>
              <a:rPr lang="zh-CN" altLang="en-US" sz="4000" b="1">
                <a:solidFill>
                  <a:srgbClr val="FF3300"/>
                </a:solidFill>
                <a:ea typeface="华文行楷" panose="02010800040101010101" charset="-122"/>
              </a:rPr>
              <a:t>全诗的基调的形成</a:t>
            </a:r>
            <a:r>
              <a:rPr lang="zh-CN" altLang="en-US" sz="4000" b="1">
                <a:ea typeface="华文行楷" panose="02010800040101010101" charset="-122"/>
              </a:rPr>
              <a:t>影响也很大。</a:t>
            </a:r>
            <a:endParaRPr lang="zh-CN" altLang="en-US" sz="4000" b="1">
              <a:ea typeface="华文行楷" panose="02010800040101010101" charset="-122"/>
            </a:endParaRPr>
          </a:p>
          <a:p>
            <a:pPr eaLnBrk="1" hangingPunct="1">
              <a:buFontTx/>
              <a:buNone/>
            </a:pPr>
            <a:endParaRPr lang="en-US" altLang="zh-CN" sz="4000" b="1"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49885"/>
            <a:ext cx="10363200" cy="1143000"/>
          </a:xfrm>
        </p:spPr>
        <p:txBody>
          <a:bodyPr/>
          <a:p>
            <a:r>
              <a:rPr lang="zh-CN" altLang="en-US" sz="54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表达技巧</a:t>
            </a:r>
            <a:endParaRPr lang="zh-CN" altLang="en-US" sz="540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6000" y="1357630"/>
            <a:ext cx="10554970" cy="5029200"/>
          </a:xfrm>
        </p:spPr>
        <p:txBody>
          <a:bodyPr/>
          <a:p>
            <a:r>
              <a:rPr lang="zh-CN" altLang="en-US" b="1">
                <a:solidFill>
                  <a:srgbClr val="0070C0"/>
                </a:solidFill>
              </a:rPr>
              <a:t>①表达方式</a:t>
            </a:r>
            <a:r>
              <a:rPr lang="zh-CN" altLang="en-US"/>
              <a:t>(叙述、描写、说明、抒情、议论等)</a:t>
            </a:r>
            <a:endParaRPr lang="zh-CN" altLang="en-US"/>
          </a:p>
          <a:p>
            <a:r>
              <a:rPr lang="zh-CN" altLang="en-US"/>
              <a:t>        表达方式主要是为语言的表现服务，在表达叙述上达到作者所需要的效果</a:t>
            </a:r>
            <a:endParaRPr lang="zh-CN" altLang="en-US"/>
          </a:p>
          <a:p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②表现手法</a:t>
            </a:r>
            <a:r>
              <a:rPr lang="zh-CN" altLang="en-US"/>
              <a:t>（托物言志 寓情于景 直抒胸臆 顺叙 倒叙 插叙 卒章显志 象征 衬托 反衬 联想 照应 乐景衬哀情 渲染 虚实结合 侧面描写 正面描写 直接抒情 间接抒情等）</a:t>
            </a:r>
            <a:endParaRPr lang="zh-CN" altLang="en-US"/>
          </a:p>
          <a:p>
            <a:r>
              <a:rPr lang="zh-CN" altLang="en-US"/>
              <a:t>        表现手法主要通过相应的方法巧妙恰当地反应揭示主旨，为中心服务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表达技巧</a:t>
            </a:r>
            <a:br>
              <a:rPr lang="zh-CN" altLang="en-US" sz="54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540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2345" y="1619250"/>
            <a:ext cx="10194290" cy="4114800"/>
          </a:xfrm>
        </p:spPr>
        <p:txBody>
          <a:bodyPr/>
          <a:p>
            <a:r>
              <a:rPr lang="zh-CN" altLang="en-US" sz="3600" b="1">
                <a:solidFill>
                  <a:srgbClr val="0070C0"/>
                </a:solidFill>
                <a:sym typeface="+mn-ea"/>
              </a:rPr>
              <a:t>③选材剪材</a:t>
            </a:r>
            <a:r>
              <a:rPr lang="zh-CN" altLang="en-US" sz="4000">
                <a:sym typeface="+mn-ea"/>
              </a:rPr>
              <a:t>（以小见大、重旨复意）</a:t>
            </a:r>
            <a:endParaRPr lang="zh-CN" altLang="en-US" sz="4000">
              <a:sym typeface="+mn-ea"/>
            </a:endParaRPr>
          </a:p>
          <a:p>
            <a:r>
              <a:rPr lang="zh-CN" altLang="en-US" sz="3600" b="1">
                <a:solidFill>
                  <a:srgbClr val="0070C0"/>
                </a:solidFill>
                <a:sym typeface="+mn-ea"/>
              </a:rPr>
              <a:t>④行文的结构</a:t>
            </a:r>
            <a:r>
              <a:rPr lang="zh-CN" altLang="en-US" sz="4000">
                <a:sym typeface="+mn-ea"/>
              </a:rPr>
              <a:t>（总分总、总分）</a:t>
            </a:r>
            <a:endParaRPr lang="zh-CN" altLang="en-US" sz="4000">
              <a:sym typeface="+mn-ea"/>
            </a:endParaRPr>
          </a:p>
          <a:p>
            <a:r>
              <a:rPr lang="zh-CN" altLang="en-US" sz="3600" b="1">
                <a:solidFill>
                  <a:srgbClr val="0070C0"/>
                </a:solidFill>
                <a:sym typeface="+mn-ea"/>
              </a:rPr>
              <a:t>⑤意境的创设、人物形象的塑造、修辞方法</a:t>
            </a:r>
            <a:r>
              <a:rPr lang="zh-CN" altLang="en-US" sz="3600">
                <a:sym typeface="+mn-ea"/>
              </a:rPr>
              <a:t>（比喻、比拟、夸张、对偶、排比、反复等）的运用等</a:t>
            </a:r>
            <a:endParaRPr lang="zh-CN" altLang="en-US" sz="3600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 descr="蜀道难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9527"/>
            <a:ext cx="5292725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7028" name="Rectangle 4"/>
          <p:cNvSpPr>
            <a:spLocks noChangeArrowheads="1"/>
          </p:cNvSpPr>
          <p:nvPr/>
        </p:nvSpPr>
        <p:spPr bwMode="auto">
          <a:xfrm>
            <a:off x="4583115" y="549275"/>
            <a:ext cx="5902325" cy="11430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rgbClr val="0000FF"/>
                </a:solidFill>
              </a:rPr>
              <a:t>再读课文，读懂内涵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57029" name="Rectangle 5"/>
          <p:cNvSpPr>
            <a:spLocks noChangeArrowheads="1"/>
          </p:cNvSpPr>
          <p:nvPr/>
        </p:nvSpPr>
        <p:spPr bwMode="auto">
          <a:xfrm>
            <a:off x="4800600" y="3284537"/>
            <a:ext cx="586740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/>
              <a:t>作者是怎样描绘蜀道之</a:t>
            </a:r>
            <a:r>
              <a:rPr lang="zh-CN" altLang="en-US" b="1">
                <a:latin typeface="Arial" panose="020B0604020202020204" pitchFamily="34" charset="0"/>
              </a:rPr>
              <a:t>“</a:t>
            </a:r>
            <a:r>
              <a:rPr lang="zh-CN" altLang="en-US" b="1">
                <a:solidFill>
                  <a:srgbClr val="CC0000"/>
                </a:solidFill>
              </a:rPr>
              <a:t>难</a:t>
            </a:r>
            <a:r>
              <a:rPr lang="zh-CN" altLang="en-US" b="1">
                <a:latin typeface="Arial" panose="020B0604020202020204" pitchFamily="34" charset="0"/>
              </a:rPr>
              <a:t>”</a:t>
            </a:r>
            <a:r>
              <a:rPr lang="zh-CN" altLang="en-US" b="1"/>
              <a:t>？</a:t>
            </a:r>
            <a:endParaRPr lang="zh-CN" altLang="en-US" b="1"/>
          </a:p>
        </p:txBody>
      </p:sp>
      <p:pic>
        <p:nvPicPr>
          <p:cNvPr id="257030" name="Picture 6" descr="图片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7" y="5726115"/>
            <a:ext cx="190817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7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7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蜀道难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527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951539" y="2"/>
            <a:ext cx="39608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赏析第一段</a:t>
            </a:r>
            <a:endParaRPr lang="zh-CN" altLang="en-US" sz="3600" b="1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4511676" y="2910008"/>
            <a:ext cx="6156325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</a:rPr>
              <a:t>开篇惊叹，</a:t>
            </a:r>
            <a:r>
              <a:rPr kumimoji="1" lang="zh-CN" altLang="en-US" sz="2800" b="1">
                <a:solidFill>
                  <a:srgbClr val="CC0000"/>
                </a:solidFill>
              </a:rPr>
              <a:t>统摄全诗，奠定了全诗的咏叹基调，要读得很有声势。</a:t>
            </a:r>
            <a:r>
              <a:rPr kumimoji="1" lang="zh-CN" altLang="en-US" sz="2800" b="1">
                <a:solidFill>
                  <a:srgbClr val="0000FF"/>
                </a:solidFill>
              </a:rPr>
              <a:t>“乎”“哉”可有延长音；“蜀道之难”可读得平缓，略作停顿后，再用升调读“难于上青天”五字。</a:t>
            </a:r>
            <a:endParaRPr kumimoji="1" lang="zh-CN" altLang="en-US" sz="2800" b="1">
              <a:solidFill>
                <a:srgbClr val="0000FF"/>
              </a:solidFill>
            </a:endParaRPr>
          </a:p>
          <a:p>
            <a:pPr algn="ctr"/>
            <a:endParaRPr kumimoji="1" lang="zh-CN" altLang="en-US" sz="28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5612" name="WordArt 12"/>
          <p:cNvSpPr>
            <a:spLocks noChangeArrowheads="1" noChangeShapeType="1" noTextEdit="1"/>
          </p:cNvSpPr>
          <p:nvPr/>
        </p:nvSpPr>
        <p:spPr bwMode="auto">
          <a:xfrm>
            <a:off x="1524000" y="1125541"/>
            <a:ext cx="8686800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噫吁唏，危乎高哉！蜀道之难，难于上青天</a:t>
            </a:r>
            <a:endParaRPr lang="zh-CN" altLang="en-US" sz="3600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5016501" y="5254626"/>
            <a:ext cx="5400675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朗读第一段</a:t>
            </a:r>
            <a:endParaRPr kumimoji="1"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10000"/>
              </a:spcBef>
            </a:pP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找出体现蜀道高险的句子。</a:t>
            </a:r>
            <a:endParaRPr kumimoji="1"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510553" y="1629523"/>
            <a:ext cx="838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细读“上有六龙回日</a:t>
            </a:r>
            <a:r>
              <a:rPr kumimoji="1" lang="en-US" altLang="zh-CN" sz="2800" b="1"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b="1">
                <a:latin typeface="Times New Roman" panose="02020603050405020304" pitchFamily="18" charset="0"/>
              </a:rPr>
              <a:t>坐长叹”这几句，说说诗人用了哪些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写法</a:t>
            </a:r>
            <a:r>
              <a:rPr kumimoji="1" lang="zh-CN" altLang="en-US" sz="2800" b="1">
                <a:latin typeface="Times New Roman" panose="02020603050405020304" pitchFamily="18" charset="0"/>
              </a:rPr>
              <a:t>来表现蜀道的雄奇险峻？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510556" y="2493124"/>
            <a:ext cx="4467225" cy="99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FF3300"/>
                </a:solidFill>
              </a:rPr>
              <a:t>上有</a:t>
            </a:r>
            <a:r>
              <a:rPr kumimoji="1" lang="zh-CN" altLang="en-US" sz="2800" b="1">
                <a:solidFill>
                  <a:srgbClr val="0000FF"/>
                </a:solidFill>
              </a:rPr>
              <a:t>六龙回日</a:t>
            </a:r>
            <a:r>
              <a:rPr kumimoji="1" lang="zh-CN" altLang="en-US" sz="2800" b="1">
                <a:solidFill>
                  <a:srgbClr val="996600"/>
                </a:solidFill>
              </a:rPr>
              <a:t>之高标，</a:t>
            </a:r>
            <a:endParaRPr kumimoji="1" lang="zh-CN" altLang="en-US" sz="2800" b="1">
              <a:solidFill>
                <a:srgbClr val="996600"/>
              </a:solidFill>
            </a:endParaRPr>
          </a:p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FF3300"/>
                </a:solidFill>
              </a:rPr>
              <a:t>下有</a:t>
            </a:r>
            <a:r>
              <a:rPr kumimoji="1" lang="zh-CN" altLang="en-US" sz="2800" b="1">
                <a:solidFill>
                  <a:srgbClr val="996600"/>
                </a:solidFill>
              </a:rPr>
              <a:t>冲波逆折之回川</a:t>
            </a:r>
            <a:endParaRPr kumimoji="1" lang="zh-CN" altLang="en-US" sz="4400" b="1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4757" name="AutoShape 5"/>
          <p:cNvSpPr/>
          <p:nvPr/>
        </p:nvSpPr>
        <p:spPr bwMode="auto">
          <a:xfrm>
            <a:off x="5095875" y="2618119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5434853" y="2493124"/>
            <a:ext cx="2057400" cy="99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2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上下对举</a:t>
            </a:r>
            <a:endParaRPr kumimoji="1" lang="zh-CN" altLang="en-US" sz="2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10000"/>
              </a:spcBef>
            </a:pPr>
            <a:r>
              <a:rPr kumimoji="1" lang="zh-CN" altLang="en-US" sz="2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虚实结合</a:t>
            </a:r>
            <a:endParaRPr kumimoji="1" lang="zh-CN" altLang="en-US" sz="2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510555" y="3645650"/>
            <a:ext cx="3598863" cy="99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FF3300"/>
                </a:solidFill>
              </a:rPr>
              <a:t>黄鹤</a:t>
            </a:r>
            <a:r>
              <a:rPr kumimoji="1" lang="zh-CN" altLang="en-US" sz="2800" b="1">
                <a:solidFill>
                  <a:srgbClr val="996600"/>
                </a:solidFill>
              </a:rPr>
              <a:t>之飞尚</a:t>
            </a:r>
            <a:r>
              <a:rPr kumimoji="1" lang="zh-CN" altLang="en-US" sz="2800" b="1">
                <a:solidFill>
                  <a:srgbClr val="0066CC"/>
                </a:solidFill>
              </a:rPr>
              <a:t>不得过</a:t>
            </a:r>
            <a:r>
              <a:rPr kumimoji="1" lang="zh-CN" altLang="en-US" sz="2800" b="1">
                <a:solidFill>
                  <a:srgbClr val="996600"/>
                </a:solidFill>
              </a:rPr>
              <a:t>，</a:t>
            </a:r>
            <a:endParaRPr kumimoji="1" lang="zh-CN" altLang="en-US" sz="2800" b="1">
              <a:solidFill>
                <a:srgbClr val="996600"/>
              </a:solidFill>
            </a:endParaRPr>
          </a:p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FF3300"/>
                </a:solidFill>
              </a:rPr>
              <a:t>猿猱</a:t>
            </a:r>
            <a:r>
              <a:rPr kumimoji="1" lang="zh-CN" altLang="en-US" sz="2800" b="1">
                <a:solidFill>
                  <a:srgbClr val="996600"/>
                </a:solidFill>
              </a:rPr>
              <a:t>欲度</a:t>
            </a:r>
            <a:r>
              <a:rPr kumimoji="1" lang="zh-CN" altLang="en-US" sz="2800" b="1">
                <a:solidFill>
                  <a:srgbClr val="0066CC"/>
                </a:solidFill>
              </a:rPr>
              <a:t>愁</a:t>
            </a:r>
            <a:r>
              <a:rPr kumimoji="1" lang="zh-CN" altLang="en-US" sz="2800" b="1">
                <a:solidFill>
                  <a:srgbClr val="996600"/>
                </a:solidFill>
              </a:rPr>
              <a:t>攀援</a:t>
            </a:r>
            <a:endParaRPr kumimoji="1" lang="zh-CN" altLang="en-US" sz="44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4760" name="AutoShape 8"/>
          <p:cNvSpPr/>
          <p:nvPr/>
        </p:nvSpPr>
        <p:spPr bwMode="auto">
          <a:xfrm>
            <a:off x="5277691" y="3777135"/>
            <a:ext cx="228600" cy="838200"/>
          </a:xfrm>
          <a:prstGeom prst="rightBrace">
            <a:avLst>
              <a:gd name="adj1" fmla="val 30556"/>
              <a:gd name="adj2" fmla="val 50000"/>
            </a:avLst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506291" y="3861549"/>
            <a:ext cx="281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衬托、夸张</a:t>
            </a:r>
            <a:endParaRPr kumimoji="1" lang="zh-CN" altLang="en-US" sz="2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1510553" y="4653711"/>
            <a:ext cx="6019800" cy="99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996600"/>
                </a:solidFill>
              </a:rPr>
              <a:t>青泥何</a:t>
            </a:r>
            <a:r>
              <a:rPr kumimoji="1" lang="zh-CN" altLang="en-US" sz="2800" b="1">
                <a:solidFill>
                  <a:srgbClr val="0066CC"/>
                </a:solidFill>
              </a:rPr>
              <a:t>盘盘</a:t>
            </a:r>
            <a:r>
              <a:rPr kumimoji="1" lang="zh-CN" altLang="en-US" sz="2800" b="1">
                <a:solidFill>
                  <a:srgbClr val="996600"/>
                </a:solidFill>
              </a:rPr>
              <a:t>，</a:t>
            </a:r>
            <a:r>
              <a:rPr kumimoji="1" lang="zh-CN" altLang="en-US" sz="2800" b="1">
                <a:solidFill>
                  <a:srgbClr val="0066CC"/>
                </a:solidFill>
              </a:rPr>
              <a:t>百步九折</a:t>
            </a:r>
            <a:r>
              <a:rPr kumimoji="1" lang="zh-CN" altLang="en-US" sz="2800" b="1">
                <a:solidFill>
                  <a:srgbClr val="996600"/>
                </a:solidFill>
              </a:rPr>
              <a:t>萦岩峦。</a:t>
            </a:r>
            <a:endParaRPr kumimoji="1" lang="zh-CN" altLang="en-US" sz="2800" b="1">
              <a:solidFill>
                <a:srgbClr val="996600"/>
              </a:solidFill>
            </a:endParaRPr>
          </a:p>
          <a:p>
            <a:pPr>
              <a:spcBef>
                <a:spcPct val="10000"/>
              </a:spcBef>
            </a:pPr>
            <a:r>
              <a:rPr kumimoji="1" lang="zh-CN" altLang="en-US" sz="2800" b="1">
                <a:solidFill>
                  <a:srgbClr val="996600"/>
                </a:solidFill>
              </a:rPr>
              <a:t>扪参历井仰胁息，</a:t>
            </a:r>
            <a:r>
              <a:rPr kumimoji="1" lang="zh-CN" altLang="en-US" sz="2800" b="1">
                <a:solidFill>
                  <a:srgbClr val="0066CC"/>
                </a:solidFill>
              </a:rPr>
              <a:t>以手抚膺</a:t>
            </a:r>
            <a:r>
              <a:rPr kumimoji="1" lang="zh-CN" altLang="en-US" sz="2800" b="1">
                <a:solidFill>
                  <a:srgbClr val="996600"/>
                </a:solidFill>
              </a:rPr>
              <a:t>坐长叹。</a:t>
            </a:r>
            <a:endParaRPr kumimoji="1" lang="zh-CN" altLang="en-US" sz="4400" b="1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7436691" y="4553699"/>
            <a:ext cx="19812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细节描写</a:t>
            </a:r>
            <a:endParaRPr kumimoji="1" lang="zh-CN" altLang="en-US" sz="2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夸张</a:t>
            </a:r>
            <a:endParaRPr kumimoji="1" lang="zh-CN" altLang="en-US" sz="2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64" name="AutoShape 12"/>
          <p:cNvSpPr/>
          <p:nvPr/>
        </p:nvSpPr>
        <p:spPr bwMode="auto">
          <a:xfrm>
            <a:off x="7156451" y="4831411"/>
            <a:ext cx="228600" cy="838200"/>
          </a:xfrm>
          <a:prstGeom prst="rightBrace">
            <a:avLst>
              <a:gd name="adj1" fmla="val 30556"/>
              <a:gd name="adj2" fmla="val 50000"/>
            </a:avLst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1510553" y="328221"/>
            <a:ext cx="824388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．从历史故事、神话传说的角度极言</a:t>
            </a:r>
            <a:r>
              <a:rPr lang="zh-CN" altLang="en-US" sz="28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蜀道之难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  <a:b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．从山势高危的角度写</a:t>
            </a:r>
            <a:r>
              <a:rPr lang="zh-CN" altLang="en-US" sz="28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蜀道之难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  <a:b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．从行人的角度写</a:t>
            </a:r>
            <a:r>
              <a:rPr lang="zh-CN" altLang="en-US" sz="28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蜀道之难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  <a:endParaRPr lang="zh-CN" altLang="en-US" sz="28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4770" name="Rectangle 18"/>
          <p:cNvSpPr>
            <a:spLocks noChangeArrowheads="1"/>
          </p:cNvSpPr>
          <p:nvPr/>
        </p:nvSpPr>
        <p:spPr bwMode="auto">
          <a:xfrm>
            <a:off x="1510554" y="5696699"/>
            <a:ext cx="61350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66CC"/>
                </a:solidFill>
              </a:rPr>
              <a:t>“</a:t>
            </a:r>
            <a:r>
              <a:rPr kumimoji="1" lang="zh-CN" altLang="en-US" sz="2800" b="1">
                <a:solidFill>
                  <a:srgbClr val="0066CC"/>
                </a:solidFill>
              </a:rPr>
              <a:t>上有”四句写的是蜀道的整体形象，</a:t>
            </a:r>
            <a:endParaRPr kumimoji="1" lang="zh-CN" altLang="en-US" sz="2800" b="1">
              <a:solidFill>
                <a:srgbClr val="0066CC"/>
              </a:solidFill>
            </a:endParaRPr>
          </a:p>
          <a:p>
            <a:r>
              <a:rPr kumimoji="1" lang="zh-CN" altLang="en-US" sz="2800" b="1">
                <a:solidFill>
                  <a:srgbClr val="0066CC"/>
                </a:solidFill>
              </a:rPr>
              <a:t>“青泥”四句写的是青泥岭的情况</a:t>
            </a:r>
            <a:endParaRPr kumimoji="1" lang="zh-CN" altLang="en-US" sz="2800" b="1">
              <a:solidFill>
                <a:srgbClr val="0066CC"/>
              </a:solidFill>
            </a:endParaRPr>
          </a:p>
        </p:txBody>
      </p:sp>
      <p:sp>
        <p:nvSpPr>
          <p:cNvPr id="74771" name="Rectangle 19"/>
          <p:cNvSpPr>
            <a:spLocks noChangeArrowheads="1"/>
          </p:cNvSpPr>
          <p:nvPr/>
        </p:nvSpPr>
        <p:spPr bwMode="auto">
          <a:xfrm>
            <a:off x="8027244" y="5877673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i="1">
                <a:solidFill>
                  <a:srgbClr val="FF0000"/>
                </a:solidFill>
                <a:ea typeface="黑体" panose="02010600030101010101" pitchFamily="49" charset="-122"/>
              </a:rPr>
              <a:t>点面结合</a:t>
            </a:r>
            <a:endParaRPr kumimoji="1" lang="zh-CN" altLang="en-US" sz="2800" b="1" i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74772" name="AutoShape 20"/>
          <p:cNvSpPr/>
          <p:nvPr/>
        </p:nvSpPr>
        <p:spPr bwMode="auto">
          <a:xfrm>
            <a:off x="7385051" y="5800819"/>
            <a:ext cx="228600" cy="838200"/>
          </a:xfrm>
          <a:prstGeom prst="rightBrace">
            <a:avLst>
              <a:gd name="adj1" fmla="val 30556"/>
              <a:gd name="adj2" fmla="val 50000"/>
            </a:avLst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4563" y="1426155"/>
            <a:ext cx="861774" cy="45422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如何体现蜀道难？</a:t>
            </a:r>
            <a:endParaRPr lang="zh-CN" altLang="en-US" sz="4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74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utoUpdateAnimBg="0" build="p"/>
      <p:bldP spid="74757" grpId="0" animBg="1" autoUpdateAnimBg="0"/>
      <p:bldP spid="74758" grpId="0" autoUpdateAnimBg="0"/>
      <p:bldP spid="74759" grpId="0" autoUpdateAnimBg="0" build="p"/>
      <p:bldP spid="74760" grpId="0" animBg="1"/>
      <p:bldP spid="74761" grpId="0" autoUpdateAnimBg="0"/>
      <p:bldP spid="74762" grpId="0" autoUpdateAnimBg="0" build="p"/>
      <p:bldP spid="74763" grpId="0" autoUpdateAnimBg="0"/>
      <p:bldP spid="74764" grpId="0" animBg="1"/>
      <p:bldP spid="74768" grpId="0"/>
      <p:bldP spid="74770" grpId="0"/>
      <p:bldP spid="74771" grpId="0"/>
      <p:bldP spid="7477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2" descr="20070513125252107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6300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483" name="AutoShape 3"/>
          <p:cNvSpPr>
            <a:spLocks noChangeArrowheads="1"/>
          </p:cNvSpPr>
          <p:nvPr/>
        </p:nvSpPr>
        <p:spPr bwMode="auto">
          <a:xfrm>
            <a:off x="9696450" y="5876927"/>
            <a:ext cx="971551" cy="9810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76484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7" y="0"/>
            <a:ext cx="4703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485" name="Text Box 5"/>
          <p:cNvSpPr txBox="1">
            <a:spLocks noChangeArrowheads="1"/>
          </p:cNvSpPr>
          <p:nvPr/>
        </p:nvSpPr>
        <p:spPr bwMode="auto">
          <a:xfrm>
            <a:off x="1524001" y="260351"/>
            <a:ext cx="345598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赏析第二段</a:t>
            </a:r>
            <a:endParaRPr lang="zh-CN" altLang="en-US" sz="3200" b="1"/>
          </a:p>
          <a:p>
            <a:endParaRPr lang="zh-CN" altLang="en-US" sz="3200" b="1">
              <a:solidFill>
                <a:srgbClr val="CC0000"/>
              </a:solidFill>
            </a:endParaRPr>
          </a:p>
          <a:p>
            <a:r>
              <a:rPr lang="zh-CN" altLang="en-US" sz="4000" b="1">
                <a:solidFill>
                  <a:srgbClr val="CC0000"/>
                </a:solidFill>
                <a:ea typeface="华文新魏" panose="02010800040101010101" pitchFamily="2" charset="-122"/>
              </a:rPr>
              <a:t>二叹蜀道之难</a:t>
            </a:r>
            <a:endParaRPr lang="zh-CN" altLang="en-US" sz="4000" b="1">
              <a:solidFill>
                <a:srgbClr val="CC0000"/>
              </a:solidFill>
              <a:ea typeface="华文新魏" panose="02010800040101010101" pitchFamily="2" charset="-122"/>
            </a:endParaRPr>
          </a:p>
          <a:p>
            <a:endParaRPr lang="en-US" altLang="zh-CN" sz="3200" b="1">
              <a:solidFill>
                <a:srgbClr val="CC0000"/>
              </a:solidFill>
            </a:endParaRPr>
          </a:p>
        </p:txBody>
      </p:sp>
      <p:sp>
        <p:nvSpPr>
          <p:cNvPr id="276487" name="WordArt 7"/>
          <p:cNvSpPr>
            <a:spLocks noChangeArrowheads="1" noChangeShapeType="1" noTextEdit="1"/>
          </p:cNvSpPr>
          <p:nvPr/>
        </p:nvSpPr>
        <p:spPr bwMode="auto">
          <a:xfrm>
            <a:off x="1524000" y="2997202"/>
            <a:ext cx="8472488" cy="1203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蜀道之难，难于上青天！使人听此凋朱颜</a:t>
            </a:r>
            <a:endParaRPr lang="zh-CN" altLang="en-US" sz="3600" b="1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524000" y="1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、从环境的角度烘托蜀道之难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774827" y="404815"/>
            <a:ext cx="81375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kumimoji="1"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但见悲鸟号古木，雄飞雌从绕林 间。</a:t>
            </a:r>
            <a:br>
              <a:rPr kumimoji="1"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kumimoji="1"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又闻子规啼夜月，愁空山。</a:t>
            </a:r>
            <a:endParaRPr kumimoji="1" lang="zh-CN" altLang="en-US" sz="24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5781" name="Rectangle 5"/>
          <p:cNvSpPr>
            <a:spLocks noRot="1" noChangeArrowheads="1"/>
          </p:cNvSpPr>
          <p:nvPr/>
        </p:nvSpPr>
        <p:spPr bwMode="auto">
          <a:xfrm>
            <a:off x="1524002" y="1125539"/>
            <a:ext cx="8424863" cy="431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b="1">
                <a:solidFill>
                  <a:srgbClr val="0000FF"/>
                </a:solidFill>
              </a:rPr>
              <a:t>诗人给这个“畏途”营造怎样的气氛？</a:t>
            </a:r>
            <a:endParaRPr lang="zh-CN" altLang="en-US" sz="2800" b="1"/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</a:rPr>
              <a:t>   </a:t>
            </a:r>
            <a:endParaRPr lang="zh-CN" altLang="en-US" sz="2800" b="1">
              <a:solidFill>
                <a:srgbClr val="990000"/>
              </a:solidFill>
            </a:endParaRPr>
          </a:p>
        </p:txBody>
      </p:sp>
      <p:sp>
        <p:nvSpPr>
          <p:cNvPr id="75783" name="Rectangle 7"/>
          <p:cNvSpPr>
            <a:spLocks noRot="1" noChangeArrowheads="1"/>
          </p:cNvSpPr>
          <p:nvPr/>
        </p:nvSpPr>
        <p:spPr bwMode="auto">
          <a:xfrm>
            <a:off x="1524000" y="3357563"/>
            <a:ext cx="82296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连峰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去</a:t>
            </a:r>
            <a:r>
              <a:rPr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天不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盈</a:t>
            </a:r>
            <a:r>
              <a:rPr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尺，枯松倒挂倚绝壁。</a:t>
            </a:r>
            <a:endParaRPr lang="zh-CN" altLang="en-US" sz="24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飞湍瀑流争喧豗，砯崖转石万壑雷</a:t>
            </a:r>
            <a:endParaRPr lang="zh-CN" altLang="en-US" sz="24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这几句描写有何作用</a:t>
            </a:r>
            <a:r>
              <a:rPr kumimoji="1" lang="en-US" altLang="zh-CN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  <a:endParaRPr lang="en-US" altLang="zh-CN" sz="24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1524001" y="4621215"/>
            <a:ext cx="8496300" cy="2246769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</a:rPr>
              <a:t>运用夸张</a:t>
            </a:r>
            <a:r>
              <a:rPr lang="zh-CN" altLang="en-US" sz="2800" b="1">
                <a:solidFill>
                  <a:srgbClr val="0000FF"/>
                </a:solidFill>
              </a:rPr>
              <a:t>：极言山峰之高，绝壁之险，渲染了惊险的气氛。</a:t>
            </a:r>
            <a:endParaRPr lang="zh-CN" altLang="en-US" sz="2800" b="1">
              <a:solidFill>
                <a:srgbClr val="0000FF"/>
              </a:solidFill>
            </a:endParaRPr>
          </a:p>
          <a:p>
            <a:r>
              <a:rPr lang="zh-CN" altLang="en-US" sz="2800" b="1">
                <a:solidFill>
                  <a:srgbClr val="0000FF"/>
                </a:solidFill>
              </a:rPr>
              <a:t>诗人先托出山势的高险，然后</a:t>
            </a:r>
            <a:r>
              <a:rPr lang="zh-CN" altLang="en-US" sz="2800" b="1">
                <a:solidFill>
                  <a:srgbClr val="CC0000"/>
                </a:solidFill>
              </a:rPr>
              <a:t>由静而动</a:t>
            </a:r>
            <a:r>
              <a:rPr lang="zh-CN" altLang="en-US" sz="2800" b="1">
                <a:solidFill>
                  <a:srgbClr val="0000FF"/>
                </a:solidFill>
              </a:rPr>
              <a:t>，写出水石激荡，山谷轰鸣的惊险场景，好像一串电影镜头，蜀道之难使人望而生畏，更令人惊心动魄了。 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1524002" y="1484314"/>
            <a:ext cx="8748713" cy="13849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</a:rPr>
              <a:t>借景抒情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</a:rPr>
              <a:t>：古木荒凉、鸟声悲凄，使人闻声失色，渲染了旅愁和蜀道上</a:t>
            </a: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</a:rPr>
              <a:t>空寂苍凉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anose="02010509060101010101" pitchFamily="49" charset="-122"/>
              </a:rPr>
              <a:t>的环境氛围，有力地烘托了蜀道之难。</a:t>
            </a:r>
            <a:r>
              <a:rPr lang="zh-CN" altLang="en-US" sz="2800" b="1">
                <a:solidFill>
                  <a:srgbClr val="990000"/>
                </a:solidFill>
              </a:rPr>
              <a:t>　</a:t>
            </a:r>
            <a:endParaRPr lang="zh-CN" altLang="en-US" sz="2800" b="1">
              <a:solidFill>
                <a:srgbClr val="990000"/>
              </a:solidFill>
            </a:endParaRP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1524000" y="2852737"/>
            <a:ext cx="57518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5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、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从风光奇险的角度写蜀道之难。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81" grpId="0" animBg="1"/>
      <p:bldP spid="75783" grpId="0"/>
      <p:bldP spid="75785" grpId="0" animBg="1"/>
      <p:bldP spid="75787" grpId="0" animBg="1"/>
      <p:bldP spid="757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97230" y="2091372"/>
            <a:ext cx="8229600" cy="4525963"/>
          </a:xfrm>
        </p:spPr>
        <p:txBody>
          <a:bodyPr/>
          <a:lstStyle/>
          <a:p>
            <a:endParaRPr lang="en-US" altLang="zh-CN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/>
              <a:t>   </a:t>
            </a:r>
            <a:r>
              <a:rPr lang="zh-CN" altLang="en-US" b="1"/>
              <a:t>表达技巧 </a:t>
            </a:r>
            <a:endParaRPr lang="zh-CN" altLang="en-US" b="1"/>
          </a:p>
        </p:txBody>
      </p:sp>
      <p:sp>
        <p:nvSpPr>
          <p:cNvPr id="333827" name="AutoShape 3"/>
          <p:cNvSpPr/>
          <p:nvPr/>
        </p:nvSpPr>
        <p:spPr bwMode="auto">
          <a:xfrm>
            <a:off x="2856230" y="404813"/>
            <a:ext cx="431800" cy="5472112"/>
          </a:xfrm>
          <a:prstGeom prst="leftBrace">
            <a:avLst>
              <a:gd name="adj1" fmla="val 10560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3828" name="Rectangle 4"/>
          <p:cNvSpPr>
            <a:spLocks noChangeArrowheads="1"/>
          </p:cNvSpPr>
          <p:nvPr/>
        </p:nvSpPr>
        <p:spPr bwMode="auto">
          <a:xfrm>
            <a:off x="3216277" y="-1794062"/>
            <a:ext cx="7127875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altLang="zh-CN">
              <a:solidFill>
                <a:srgbClr val="0000FF"/>
              </a:solidFill>
            </a:endParaRPr>
          </a:p>
          <a:p>
            <a:endParaRPr lang="en-US" altLang="zh-CN">
              <a:solidFill>
                <a:srgbClr val="0000FF"/>
              </a:solidFill>
            </a:endParaRPr>
          </a:p>
          <a:p>
            <a:endParaRPr lang="en-US" altLang="zh-CN" sz="2800" b="1">
              <a:solidFill>
                <a:srgbClr val="0000FF"/>
              </a:solidFill>
            </a:endParaRPr>
          </a:p>
          <a:p>
            <a:endParaRPr lang="en-US" altLang="zh-CN" sz="2800" b="1">
              <a:solidFill>
                <a:srgbClr val="0000FF"/>
              </a:solidFill>
            </a:endParaRPr>
          </a:p>
          <a:p>
            <a:endParaRPr lang="en-US" altLang="zh-CN" sz="2800" b="1"/>
          </a:p>
          <a:p>
            <a:r>
              <a:rPr lang="en-US" altLang="zh-CN" sz="2800" b="1"/>
              <a:t>1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0000FF"/>
                </a:solidFill>
              </a:rPr>
              <a:t>表达方式</a:t>
            </a:r>
            <a:r>
              <a:rPr lang="zh-CN" altLang="en-US" sz="2800" b="1"/>
              <a:t>：叙述、描写 、议论、</a:t>
            </a:r>
            <a:r>
              <a:rPr lang="zh-CN" altLang="en-US" sz="2800" b="1">
                <a:solidFill>
                  <a:srgbClr val="CC0000"/>
                </a:solidFill>
              </a:rPr>
              <a:t>抒情</a:t>
            </a:r>
            <a:endParaRPr lang="zh-CN" altLang="en-US" sz="2800" b="1"/>
          </a:p>
          <a:p>
            <a:r>
              <a:rPr lang="zh-CN" altLang="en-US" sz="2800" b="1"/>
              <a:t></a:t>
            </a:r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r>
              <a:rPr lang="en-US" altLang="zh-CN" sz="2800" b="1"/>
              <a:t>2.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0000FF"/>
                </a:solidFill>
              </a:rPr>
              <a:t>修辞方法</a:t>
            </a:r>
            <a:r>
              <a:rPr lang="zh-CN" altLang="en-US" sz="2800" b="1"/>
              <a:t>：比喻、拟人、设问、反问、借代、对偶、夸张、反复等</a:t>
            </a:r>
            <a:br>
              <a:rPr lang="zh-CN" altLang="en-US" sz="2800" b="1"/>
            </a:br>
            <a:r>
              <a:rPr lang="zh-CN" altLang="en-US" sz="2800" b="1"/>
              <a:t></a:t>
            </a:r>
            <a:endParaRPr lang="zh-CN" altLang="en-US" sz="2800" b="1"/>
          </a:p>
          <a:p>
            <a:endParaRPr lang="en-US" altLang="zh-CN" sz="2800" b="1"/>
          </a:p>
        </p:txBody>
      </p:sp>
      <p:sp>
        <p:nvSpPr>
          <p:cNvPr id="333829" name="Rectangle 5"/>
          <p:cNvSpPr>
            <a:spLocks noChangeArrowheads="1"/>
          </p:cNvSpPr>
          <p:nvPr/>
        </p:nvSpPr>
        <p:spPr bwMode="auto">
          <a:xfrm>
            <a:off x="3143250" y="3783461"/>
            <a:ext cx="75247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/>
              <a:t>3.</a:t>
            </a:r>
            <a:r>
              <a:rPr lang="zh-CN" altLang="en-US" sz="2800" b="1">
                <a:solidFill>
                  <a:srgbClr val="0000FF"/>
                </a:solidFill>
              </a:rPr>
              <a:t>表现手法</a:t>
            </a:r>
            <a:r>
              <a:rPr lang="zh-CN" altLang="en-US" sz="2800" b="1"/>
              <a:t>：赋、比、兴；抑扬变化、衬托、  用典、对比、 象征、联想、虚实结合、</a:t>
            </a:r>
            <a:r>
              <a:rPr kumimoji="1" lang="zh-CN" altLang="en-US" sz="2800" b="1"/>
              <a:t>动静结合</a:t>
            </a:r>
            <a:r>
              <a:rPr kumimoji="1" lang="zh-CN" altLang="en-US" sz="2800"/>
              <a:t> </a:t>
            </a:r>
            <a:r>
              <a:rPr lang="zh-CN" altLang="en-US" sz="2800" b="1"/>
              <a:t>、</a:t>
            </a:r>
            <a:r>
              <a:rPr kumimoji="1" lang="zh-CN" altLang="en-US" sz="2800" b="1"/>
              <a:t>白描</a:t>
            </a:r>
            <a:endParaRPr kumimoji="1" lang="zh-CN" altLang="en-US" sz="2800" b="1"/>
          </a:p>
        </p:txBody>
      </p:sp>
      <p:sp>
        <p:nvSpPr>
          <p:cNvPr id="333830" name="Rectangle 6"/>
          <p:cNvSpPr>
            <a:spLocks noChangeArrowheads="1"/>
          </p:cNvSpPr>
          <p:nvPr/>
        </p:nvSpPr>
        <p:spPr bwMode="auto">
          <a:xfrm>
            <a:off x="3287715" y="5441147"/>
            <a:ext cx="71643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/>
              <a:t>4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0000FF"/>
                </a:solidFill>
              </a:rPr>
              <a:t>篇章结构</a:t>
            </a:r>
            <a:r>
              <a:rPr lang="zh-CN" altLang="en-US" sz="2800" b="1"/>
              <a:t>：开门见山、曲笔入题、卒章显志、过渡照应、伏笔铺垫等。</a:t>
            </a:r>
            <a:endParaRPr lang="zh-CN" altLang="en-US" sz="2800" b="1"/>
          </a:p>
        </p:txBody>
      </p:sp>
      <p:sp>
        <p:nvSpPr>
          <p:cNvPr id="333831" name="AutoShape 7"/>
          <p:cNvSpPr/>
          <p:nvPr/>
        </p:nvSpPr>
        <p:spPr bwMode="auto">
          <a:xfrm>
            <a:off x="4367215" y="1052516"/>
            <a:ext cx="288925" cy="936625"/>
          </a:xfrm>
          <a:prstGeom prst="leftBrace">
            <a:avLst>
              <a:gd name="adj1" fmla="val 2701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3832" name="Rectangle 8"/>
          <p:cNvSpPr>
            <a:spLocks noChangeArrowheads="1"/>
          </p:cNvSpPr>
          <p:nvPr/>
        </p:nvSpPr>
        <p:spPr bwMode="auto">
          <a:xfrm>
            <a:off x="4727575" y="908051"/>
            <a:ext cx="576103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直接抒情</a:t>
            </a:r>
            <a:r>
              <a:rPr lang="en-US" altLang="zh-CN" sz="2800" b="1"/>
              <a:t>(</a:t>
            </a:r>
            <a:r>
              <a:rPr lang="zh-CN" altLang="en-US" sz="2800" b="1"/>
              <a:t>直抒胸臆）</a:t>
            </a:r>
            <a:endParaRPr lang="zh-CN" altLang="en-US" sz="2800" b="1"/>
          </a:p>
          <a:p>
            <a:r>
              <a:rPr lang="zh-CN" altLang="en-US" sz="2800" b="1"/>
              <a:t>间接抒情（借景抒情、托物言志</a:t>
            </a:r>
            <a:r>
              <a:rPr lang="zh-CN" altLang="en-US" b="1"/>
              <a:t>、</a:t>
            </a:r>
            <a:r>
              <a:rPr lang="zh-CN" altLang="en-US" sz="2800" b="1"/>
              <a:t>情景交融）</a:t>
            </a:r>
            <a:endParaRPr lang="zh-CN" altLang="en-US" sz="2800" b="1"/>
          </a:p>
        </p:txBody>
      </p:sp>
      <p:sp>
        <p:nvSpPr>
          <p:cNvPr id="333833" name="Rectangle 9"/>
          <p:cNvSpPr>
            <a:spLocks noChangeArrowheads="1"/>
          </p:cNvSpPr>
          <p:nvPr/>
        </p:nvSpPr>
        <p:spPr bwMode="auto">
          <a:xfrm>
            <a:off x="3575053" y="1196976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</a:rPr>
              <a:t>抒情</a:t>
            </a:r>
            <a:endParaRPr lang="zh-CN" altLang="en-US" sz="2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833719" y="363916"/>
            <a:ext cx="9991164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kern="0"/>
              <a:t> </a:t>
            </a:r>
            <a:r>
              <a:rPr lang="en-US" altLang="zh-CN" sz="2800" kern="0"/>
              <a:t>                           </a:t>
            </a:r>
            <a:r>
              <a:rPr lang="zh-CN" altLang="en-US" sz="4000" b="1" kern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诗人如何写蜀道的艰难？</a:t>
            </a:r>
            <a:endParaRPr lang="en-US" altLang="zh-CN" sz="4000" b="1" kern="0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zh-CN" sz="3200" b="1" kern="0">
                <a:solidFill>
                  <a:srgbClr val="FF0000"/>
                </a:solidFill>
              </a:rPr>
              <a:t>神话传说：</a:t>
            </a:r>
            <a:r>
              <a:rPr lang="zh-CN" altLang="zh-CN" sz="3200" kern="0"/>
              <a:t>五丁开山、六龙回日—写出历史上的不可逾越之险阻。</a:t>
            </a:r>
            <a:br>
              <a:rPr lang="en-US" altLang="zh-CN" sz="3200" kern="0"/>
            </a:br>
            <a:r>
              <a:rPr lang="zh-CN" altLang="zh-CN" sz="3200" b="1" kern="0">
                <a:solidFill>
                  <a:srgbClr val="FF0000"/>
                </a:solidFill>
              </a:rPr>
              <a:t>虚写映衬</a:t>
            </a:r>
            <a:r>
              <a:rPr lang="zh-CN" altLang="zh-CN" sz="3200" kern="0"/>
              <a:t>：黄鹤不得飞渡、猿猱愁于攀缘—映衬人行走难上加难。</a:t>
            </a:r>
            <a:br>
              <a:rPr lang="en-US" altLang="zh-CN" sz="3200" kern="0"/>
            </a:br>
            <a:r>
              <a:rPr lang="zh-CN" altLang="zh-CN" sz="3200" b="1" kern="0">
                <a:solidFill>
                  <a:srgbClr val="FF0000"/>
                </a:solidFill>
              </a:rPr>
              <a:t>摹写神情、动作：</a:t>
            </a:r>
            <a:r>
              <a:rPr lang="zh-CN" altLang="zh-CN" sz="3200" kern="0"/>
              <a:t>手扪星辰、呼吸紧张、抚胸长叹、步履艰难、神情惶悚</a:t>
            </a:r>
            <a:r>
              <a:rPr lang="en-US" altLang="zh-CN" sz="3200" kern="0"/>
              <a:t>--</a:t>
            </a:r>
            <a:r>
              <a:rPr lang="zh-CN" altLang="zh-CN" sz="3200" kern="0"/>
              <a:t>困危之状如在眼前。</a:t>
            </a:r>
            <a:br>
              <a:rPr lang="en-US" altLang="zh-CN" sz="3200" kern="0"/>
            </a:br>
            <a:r>
              <a:rPr lang="zh-CN" altLang="zh-CN" sz="3200" b="1" kern="0">
                <a:solidFill>
                  <a:srgbClr val="FF0000"/>
                </a:solidFill>
              </a:rPr>
              <a:t>借景抒情：</a:t>
            </a:r>
            <a:r>
              <a:rPr lang="zh-CN" altLang="zh-CN" sz="3200" kern="0"/>
              <a:t>古木荒凉、鸟声悲凄（悲鸟号古木，子规啼夜月）</a:t>
            </a:r>
            <a:r>
              <a:rPr lang="en-US" altLang="zh-CN" sz="3200" kern="0"/>
              <a:t>--</a:t>
            </a:r>
            <a:r>
              <a:rPr lang="zh-CN" altLang="zh-CN" sz="3200" kern="0"/>
              <a:t>使人闻声失色，渲染了旅愁和蜀道上空寂苍凉的环境氛围，有力地烘托了蜀道之难。</a:t>
            </a:r>
            <a:br>
              <a:rPr lang="en-US" altLang="zh-CN" sz="3200" kern="0"/>
            </a:br>
            <a:r>
              <a:rPr lang="zh-CN" altLang="zh-CN" sz="3200" b="1" kern="0">
                <a:solidFill>
                  <a:srgbClr val="FF0000"/>
                </a:solidFill>
              </a:rPr>
              <a:t>运用夸张：</a:t>
            </a:r>
            <a:r>
              <a:rPr lang="zh-CN" altLang="zh-CN" sz="3200" kern="0"/>
              <a:t>“连峰去天不盈尺”、“枯松倒挂倚绝壁”—夸饰山峰之高，绝壁之险，渲染惊险的气氛。</a:t>
            </a:r>
            <a:br>
              <a:rPr lang="en-US" altLang="zh-CN" sz="2800" kern="0"/>
            </a:br>
            <a:r>
              <a:rPr lang="en-US" altLang="zh-CN" sz="2800" kern="0"/>
              <a:t>   </a:t>
            </a:r>
            <a:endParaRPr lang="zh-CN" altLang="en-US" sz="2800" ker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 descr="图片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0579" name="AutoShape 3"/>
          <p:cNvSpPr>
            <a:spLocks noChangeArrowheads="1"/>
          </p:cNvSpPr>
          <p:nvPr/>
        </p:nvSpPr>
        <p:spPr bwMode="auto">
          <a:xfrm>
            <a:off x="1524001" y="6092828"/>
            <a:ext cx="1079500" cy="105251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0580" name="Text Box 4"/>
          <p:cNvSpPr txBox="1">
            <a:spLocks noChangeArrowheads="1"/>
          </p:cNvSpPr>
          <p:nvPr/>
        </p:nvSpPr>
        <p:spPr bwMode="auto">
          <a:xfrm>
            <a:off x="4151315" y="1"/>
            <a:ext cx="3455987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赏析第三段</a:t>
            </a:r>
            <a:endParaRPr lang="zh-CN" altLang="en-US" sz="3200" b="1"/>
          </a:p>
          <a:p>
            <a:endParaRPr lang="zh-CN" altLang="en-US" sz="3200" b="1">
              <a:solidFill>
                <a:srgbClr val="CC0000"/>
              </a:solidFill>
            </a:endParaRPr>
          </a:p>
          <a:p>
            <a:r>
              <a:rPr lang="zh-CN" altLang="en-US" sz="4000" b="1">
                <a:solidFill>
                  <a:srgbClr val="CC0000"/>
                </a:solidFill>
                <a:ea typeface="华文新魏" panose="02010800040101010101" pitchFamily="2" charset="-122"/>
              </a:rPr>
              <a:t>三叹蜀道之难</a:t>
            </a:r>
            <a:endParaRPr lang="zh-CN" altLang="en-US" sz="4000" b="1">
              <a:solidFill>
                <a:srgbClr val="CC0000"/>
              </a:solidFill>
              <a:ea typeface="华文新魏" panose="02010800040101010101" pitchFamily="2" charset="-122"/>
            </a:endParaRPr>
          </a:p>
          <a:p>
            <a:endParaRPr lang="en-US" altLang="zh-CN" sz="3200" b="1">
              <a:solidFill>
                <a:srgbClr val="CC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2063753" y="188914"/>
            <a:ext cx="75612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华文行楷" panose="02010800040101010101" charset="-122"/>
                <a:ea typeface="华文行楷" panose="02010800040101010101" charset="-122"/>
              </a:rPr>
              <a:t>6</a:t>
            </a:r>
            <a:r>
              <a:rPr kumimoji="1" lang="zh-CN" altLang="en-US" sz="28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、从</a:t>
            </a:r>
            <a:r>
              <a:rPr lang="zh-CN" altLang="en-US" sz="28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剑阁险要、 杀人惨景</a:t>
            </a:r>
            <a:r>
              <a:rPr kumimoji="1" lang="zh-CN" altLang="en-US" sz="28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写蜀道之难</a:t>
            </a:r>
            <a:endParaRPr kumimoji="1" lang="zh-CN" altLang="en-US" sz="2800" b="1">
              <a:solidFill>
                <a:srgbClr val="FF33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6803" name="AutoShape 3"/>
          <p:cNvSpPr/>
          <p:nvPr/>
        </p:nvSpPr>
        <p:spPr bwMode="auto">
          <a:xfrm>
            <a:off x="1774825" y="765175"/>
            <a:ext cx="228600" cy="1143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992316" y="549275"/>
            <a:ext cx="4391025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一夫当关，万夫莫开</a:t>
            </a:r>
            <a:endParaRPr kumimoji="1"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所守或匪亲，化为狼与豺</a:t>
            </a:r>
            <a:endParaRPr kumimoji="1"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朝避猛虎，夕避长蛇，</a:t>
            </a:r>
            <a:b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磨牙吮血，杀人如麻。</a:t>
            </a:r>
            <a:endParaRPr kumimoji="1"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1524002" y="2276477"/>
            <a:ext cx="7921625" cy="45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联系时代背景说说诗人这样写的意图。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524002" y="2997202"/>
            <a:ext cx="8748713" cy="3096232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突出剑阁的险要，易守难攻，历史上在此割据称王不乏其人。从而引出对政治形势的描写，，劝人</a:t>
            </a:r>
            <a:r>
              <a:rPr kumimoji="1"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引以为戒，警惕战乱发生。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磨牙吮血，杀人如麻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，既写猛兽，又影射政治凶煞，一语双关。唐天宝初年，太平景象的背后正潜伏着危机，</a:t>
            </a:r>
            <a:r>
              <a:rPr kumimoji="1"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表达了对国事的忧虑与关切。</a:t>
            </a:r>
            <a:endParaRPr kumimoji="1" lang="zh-CN" altLang="en-US" sz="3200" b="1">
              <a:solidFill>
                <a:srgbClr val="CC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借蜀道说自己仕途之难，深感于人生道路的艰难。</a:t>
            </a:r>
            <a:r>
              <a:rPr kumimoji="1"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1" lang="zh-CN" altLang="en-US" sz="32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为诗篇增加了现实的内涵、深厚的意蕴。</a:t>
            </a:r>
            <a:r>
              <a:rPr kumimoji="1" lang="zh-CN" altLang="en-US" sz="3200" b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kumimoji="1" lang="zh-CN" altLang="en-US" sz="3200" b="1">
              <a:solidFill>
                <a:schemeClr val="hlin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6167441" y="692151"/>
            <a:ext cx="424973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</a:rPr>
              <a:t>夸张的手法，奇特的想像</a:t>
            </a:r>
            <a:endParaRPr lang="zh-CN" altLang="en-US" sz="2800" b="1">
              <a:solidFill>
                <a:srgbClr val="CC0000"/>
              </a:solidFill>
            </a:endParaRPr>
          </a:p>
          <a:p>
            <a:r>
              <a:rPr lang="zh-CN" altLang="en-US" sz="2800" b="1">
                <a:solidFill>
                  <a:srgbClr val="CC0000"/>
                </a:solidFill>
              </a:rPr>
              <a:t>极写蜀地自然环境和社会环境的险恶。</a:t>
            </a:r>
            <a:endParaRPr lang="zh-CN" altLang="en-US" sz="4400" b="1">
              <a:solidFill>
                <a:srgbClr val="CC0000"/>
              </a:solidFill>
            </a:endParaRPr>
          </a:p>
        </p:txBody>
      </p:sp>
      <p:sp>
        <p:nvSpPr>
          <p:cNvPr id="76808" name="AutoShape 8"/>
          <p:cNvSpPr/>
          <p:nvPr/>
        </p:nvSpPr>
        <p:spPr bwMode="auto">
          <a:xfrm flipH="1">
            <a:off x="5951541" y="692151"/>
            <a:ext cx="287337" cy="1358900"/>
          </a:xfrm>
          <a:prstGeom prst="leftBrace">
            <a:avLst>
              <a:gd name="adj1" fmla="val 3941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2566990" y="6092825"/>
            <a:ext cx="42497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/>
              <a:t>“</a:t>
            </a:r>
            <a:r>
              <a:rPr kumimoji="1" lang="zh-CN" altLang="en-US" sz="3200" b="1"/>
              <a:t>言其险，更著其戒”</a:t>
            </a:r>
            <a:endParaRPr kumimoji="1"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4" grpId="0" autoUpdateAnimBg="0" build="p"/>
      <p:bldP spid="76805" grpId="0" autoUpdateAnimBg="0"/>
      <p:bldP spid="76806" grpId="0" animBg="1" autoUpdateAnimBg="0"/>
      <p:bldP spid="76807" grpId="0"/>
      <p:bldP spid="76808" grpId="0" animBg="1"/>
      <p:bldP spid="7680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zh-CN" b="1">
                <a:latin typeface="仿宋" panose="02010609060101010101" pitchFamily="49" charset="-122"/>
                <a:ea typeface="仿宋" panose="02010609060101010101" pitchFamily="49" charset="-122"/>
              </a:rPr>
              <a:t>诗歌艺术特色及主旨</a:t>
            </a:r>
            <a:endParaRPr lang="zh-CN" altLang="zh-CN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371601" y="1026367"/>
            <a:ext cx="9686364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 kern="0">
                <a:latin typeface="楷体" panose="02010609060101010101" pitchFamily="49" charset="-122"/>
                <a:ea typeface="楷体" panose="02010609060101010101" pitchFamily="49" charset="-122"/>
              </a:rPr>
              <a:t>    全诗以强烈的咏叹凭空起事，继之以浩渺混茫的古代传说和高危险峻的山水景物。大起大落的跳跃式的诗歌情感结构，给人以奔腾回旋的动感；流走于其中的气吞山河的宏伟气魄，给人以涤荡心灵的强烈震撼。全诗气势磅礴，风格豪放，</a:t>
            </a:r>
            <a:r>
              <a:rPr lang="zh-CN" altLang="zh-CN" sz="3600" b="1" kern="0">
                <a:latin typeface="楷体" panose="02010609060101010101" pitchFamily="49" charset="-122"/>
                <a:ea typeface="楷体" panose="02010609060101010101" pitchFamily="49" charset="-122"/>
              </a:rPr>
              <a:t>汪洋</a:t>
            </a:r>
            <a:r>
              <a:rPr lang="zh-CN" altLang="zh-CN" sz="3200" b="1" kern="0">
                <a:latin typeface="楷体" panose="02010609060101010101" pitchFamily="49" charset="-122"/>
                <a:ea typeface="楷体" panose="02010609060101010101" pitchFamily="49" charset="-122"/>
              </a:rPr>
              <a:t>捭阖，变幻莫测，处处险中见奇，展现了诗人杰出的艺术才能和丰富的想像力。</a:t>
            </a:r>
            <a:endParaRPr lang="zh-CN" altLang="zh-CN" sz="3200" b="1" ker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kern="0"/>
              <a:t>      李白正是以变幻莫测的笔法，淋漓尽致地刻画了蜀道之难，艺术地展现了</a:t>
            </a:r>
            <a:r>
              <a:rPr lang="zh-CN" altLang="zh-CN" sz="3200" b="1" kern="0">
                <a:solidFill>
                  <a:srgbClr val="000066"/>
                </a:solidFill>
                <a:ea typeface="华文新魏" panose="02010800040101010101" pitchFamily="2" charset="-122"/>
              </a:rPr>
              <a:t>古老蜀道逶迤、峥嵘、高峻、崎岖的面貌</a:t>
            </a:r>
            <a:r>
              <a:rPr lang="zh-CN" altLang="zh-CN" sz="3200" b="1" kern="0"/>
              <a:t>，描绘出了一幅色彩绚丽的山水画卷。</a:t>
            </a:r>
            <a:endParaRPr lang="zh-CN" altLang="zh-CN" sz="2000" kern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524000" y="3357564"/>
            <a:ext cx="99060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难</a:t>
            </a:r>
            <a:endParaRPr lang="zh-CN" altLang="en-US" sz="54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19" name="AutoShape 3"/>
          <p:cNvSpPr/>
          <p:nvPr/>
        </p:nvSpPr>
        <p:spPr bwMode="auto">
          <a:xfrm>
            <a:off x="2495551" y="1989141"/>
            <a:ext cx="609600" cy="3671887"/>
          </a:xfrm>
          <a:prstGeom prst="leftBrace">
            <a:avLst>
              <a:gd name="adj1" fmla="val 50195"/>
              <a:gd name="adj2" fmla="val 50000"/>
            </a:avLst>
          </a:prstGeom>
          <a:noFill/>
          <a:ln w="127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71815" y="1844677"/>
            <a:ext cx="283527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1.</a:t>
            </a: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高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1" name="AutoShape 5"/>
          <p:cNvSpPr/>
          <p:nvPr/>
        </p:nvSpPr>
        <p:spPr bwMode="auto">
          <a:xfrm>
            <a:off x="4224339" y="1844675"/>
            <a:ext cx="457200" cy="990600"/>
          </a:xfrm>
          <a:prstGeom prst="leftBrace">
            <a:avLst>
              <a:gd name="adj1" fmla="val 18056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583113" y="1484314"/>
            <a:ext cx="26670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 蜀道的来历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855913" y="3716339"/>
            <a:ext cx="18288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r>
              <a:rPr 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2.</a:t>
            </a: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险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3071813" y="5373690"/>
            <a:ext cx="23622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3.</a:t>
            </a: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要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4656139" y="2492377"/>
            <a:ext cx="2819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 行人的感受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6" name="AutoShape 10"/>
          <p:cNvSpPr/>
          <p:nvPr/>
        </p:nvSpPr>
        <p:spPr bwMode="auto">
          <a:xfrm>
            <a:off x="4079875" y="3573463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600" b="1" kern="0">
              <a:solidFill>
                <a:srgbClr val="0000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4440239" y="3357565"/>
            <a:ext cx="3581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蜀道上环境凄清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4151313" y="4221165"/>
            <a:ext cx="37338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  蜀道上山水险恶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9" name="AutoShape 13"/>
          <p:cNvSpPr/>
          <p:nvPr/>
        </p:nvSpPr>
        <p:spPr bwMode="auto">
          <a:xfrm>
            <a:off x="7391400" y="1773239"/>
            <a:ext cx="457200" cy="1130300"/>
          </a:xfrm>
          <a:prstGeom prst="rightBrace">
            <a:avLst>
              <a:gd name="adj1" fmla="val 20602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7824789" y="2057401"/>
            <a:ext cx="284321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自古难</a:t>
            </a:r>
            <a:endParaRPr lang="zh-CN" altLang="en-US" sz="32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1" name="AutoShape 15"/>
          <p:cNvSpPr/>
          <p:nvPr/>
        </p:nvSpPr>
        <p:spPr bwMode="auto">
          <a:xfrm>
            <a:off x="7967663" y="3573463"/>
            <a:ext cx="152400" cy="990600"/>
          </a:xfrm>
          <a:prstGeom prst="rightBrace">
            <a:avLst>
              <a:gd name="adj1" fmla="val 54167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8001000" y="2819401"/>
            <a:ext cx="3240088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 自古险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3" name="AutoShape 17"/>
          <p:cNvSpPr/>
          <p:nvPr/>
        </p:nvSpPr>
        <p:spPr bwMode="auto">
          <a:xfrm>
            <a:off x="4343400" y="52578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4572000" y="4953002"/>
            <a:ext cx="2514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剑阁险要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4495800" y="5715002"/>
            <a:ext cx="2514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杀人惨景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6" name="AutoShape 20"/>
          <p:cNvSpPr/>
          <p:nvPr/>
        </p:nvSpPr>
        <p:spPr bwMode="auto">
          <a:xfrm>
            <a:off x="6934200" y="525780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15875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7315202" y="5392739"/>
            <a:ext cx="2627313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自古要</a:t>
            </a: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3600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814" name="Rectangle 22"/>
          <p:cNvSpPr>
            <a:spLocks noGrp="1" noRot="1" noChangeArrowheads="1"/>
          </p:cNvSpPr>
          <p:nvPr/>
        </p:nvSpPr>
        <p:spPr bwMode="auto">
          <a:xfrm>
            <a:off x="4343400" y="304802"/>
            <a:ext cx="2736851" cy="855663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kern="0">
                <a:solidFill>
                  <a:schemeClr val="tx2"/>
                </a:solidFill>
                <a:ea typeface="华文新魏" panose="02010800040101010101" pitchFamily="2" charset="-122"/>
              </a:rPr>
              <a:t>全诗总结</a:t>
            </a:r>
            <a:endParaRPr lang="zh-CN" altLang="zh-CN" sz="4400" b="1" kern="0">
              <a:solidFill>
                <a:schemeClr val="tx2"/>
              </a:solidFill>
              <a:ea typeface="华文新魏" panose="02010800040101010101" pitchFamily="2" charset="-122"/>
            </a:endParaRPr>
          </a:p>
        </p:txBody>
      </p:sp>
      <p:sp>
        <p:nvSpPr>
          <p:cNvPr id="33815" name="AutoShape 2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067800" y="762000"/>
            <a:ext cx="1219200" cy="6096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kern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19" grpId="0" animBg="1"/>
      <p:bldP spid="34820" grpId="0" autoUpdateAnimBg="0"/>
      <p:bldP spid="34821" grpId="0" animBg="1"/>
      <p:bldP spid="34822" grpId="0" autoUpdateAnimBg="0"/>
      <p:bldP spid="34823" grpId="0" autoUpdateAnimBg="0"/>
      <p:bldP spid="34824" grpId="0" autoUpdateAnimBg="0"/>
      <p:bldP spid="34825" grpId="0" autoUpdateAnimBg="0"/>
      <p:bldP spid="34826" grpId="0" animBg="1" autoUpdateAnimBg="0"/>
      <p:bldP spid="34827" grpId="0" autoUpdateAnimBg="0"/>
      <p:bldP spid="34828" grpId="0" autoUpdateAnimBg="0"/>
      <p:bldP spid="34829" grpId="0" animBg="1"/>
      <p:bldP spid="34830" grpId="0" autoUpdateAnimBg="0"/>
      <p:bldP spid="34831" grpId="0" animBg="1"/>
      <p:bldP spid="34832" grpId="0" autoUpdateAnimBg="0"/>
      <p:bldP spid="34833" grpId="0" animBg="1"/>
      <p:bldP spid="34834" grpId="0" autoUpdateAnimBg="0"/>
      <p:bldP spid="34835" grpId="0" autoUpdateAnimBg="0"/>
      <p:bldP spid="34836" grpId="0" animBg="1"/>
      <p:bldP spid="34837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Picture 2" descr="1972,2559eb9,d80,1"/>
          <p:cNvPicPr>
            <a:picLocks noChangeAspect="1" noChangeArrowheads="1"/>
          </p:cNvPicPr>
          <p:nvPr>
            <p:ph type="body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2315" y="1484315"/>
            <a:ext cx="2808287" cy="36718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5635" name="Text Box 3"/>
          <p:cNvSpPr txBox="1">
            <a:spLocks noChangeArrowheads="1"/>
          </p:cNvSpPr>
          <p:nvPr/>
        </p:nvSpPr>
        <p:spPr bwMode="auto">
          <a:xfrm>
            <a:off x="5087937" y="901701"/>
            <a:ext cx="5353051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君不见，黄河之水天上来，奔流到海不复回。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君不见，高堂明镜悲白发，朝如青丝暮成雪。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人生得意须尽欢，莫使金樽空对月。</a:t>
            </a:r>
            <a:endParaRPr kumimoji="1"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天生我才必有用，千金散尽还复来。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325636" name="Rectangle 4"/>
          <p:cNvSpPr>
            <a:spLocks noChangeArrowheads="1"/>
          </p:cNvSpPr>
          <p:nvPr/>
        </p:nvSpPr>
        <p:spPr bwMode="auto">
          <a:xfrm>
            <a:off x="1774825" y="5661025"/>
            <a:ext cx="31686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豪放 飘逸 瑰丽</a:t>
            </a:r>
            <a:endParaRPr kumimoji="1" lang="zh-CN" altLang="en-US" sz="3200" b="1">
              <a:solidFill>
                <a:schemeClr val="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25637" name="Text Box 5"/>
          <p:cNvSpPr txBox="1">
            <a:spLocks noChangeArrowheads="1"/>
          </p:cNvSpPr>
          <p:nvPr/>
        </p:nvSpPr>
        <p:spPr bwMode="auto">
          <a:xfrm>
            <a:off x="2135188" y="260351"/>
            <a:ext cx="8305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拓展：背背李白的诗</a:t>
            </a:r>
            <a:endParaRPr kumimoji="1"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25638" name="Rectangle 6"/>
          <p:cNvSpPr>
            <a:spLocks noChangeArrowheads="1"/>
          </p:cNvSpPr>
          <p:nvPr/>
        </p:nvSpPr>
        <p:spPr bwMode="auto">
          <a:xfrm>
            <a:off x="5087940" y="4441131"/>
            <a:ext cx="453707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飞流直下三千尺，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疑是银河落九天。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桃花潭水深千尺，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不及汪伦送我情。 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 autoUpdateAnimBg="0"/>
      <p:bldP spid="325636" grpId="0" autoUpdateAnimBg="0"/>
      <p:bldP spid="32563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8" name="Picture 2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6659" name="Text Box 3"/>
          <p:cNvSpPr txBox="1">
            <a:spLocks noChangeArrowheads="1"/>
          </p:cNvSpPr>
          <p:nvPr/>
        </p:nvSpPr>
        <p:spPr bwMode="auto">
          <a:xfrm>
            <a:off x="7391401" y="260351"/>
            <a:ext cx="3024188" cy="1015663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天子呼来不上船，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自称臣是酒中仙。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</p:txBody>
      </p:sp>
      <p:sp>
        <p:nvSpPr>
          <p:cNvPr id="326660" name="Text Box 4"/>
          <p:cNvSpPr txBox="1">
            <a:spLocks noChangeArrowheads="1"/>
          </p:cNvSpPr>
          <p:nvPr/>
        </p:nvSpPr>
        <p:spPr bwMode="auto">
          <a:xfrm>
            <a:off x="6959601" y="4221163"/>
            <a:ext cx="3348039" cy="10156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安能摧眉折腰事权贵，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使我不得开心颜！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</p:txBody>
      </p:sp>
      <p:sp>
        <p:nvSpPr>
          <p:cNvPr id="326661" name="Text Box 5"/>
          <p:cNvSpPr txBox="1">
            <a:spLocks noChangeArrowheads="1"/>
          </p:cNvSpPr>
          <p:nvPr/>
        </p:nvSpPr>
        <p:spPr bwMode="auto">
          <a:xfrm>
            <a:off x="1774827" y="4149726"/>
            <a:ext cx="3167063" cy="1015663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钟鼓馔玉不足贵，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但愿长醉不复醒。</a:t>
            </a:r>
            <a:endParaRPr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</p:txBody>
      </p:sp>
      <p:sp>
        <p:nvSpPr>
          <p:cNvPr id="326662" name="Text Box 6"/>
          <p:cNvSpPr txBox="1">
            <a:spLocks noChangeArrowheads="1"/>
          </p:cNvSpPr>
          <p:nvPr/>
        </p:nvSpPr>
        <p:spPr bwMode="auto">
          <a:xfrm>
            <a:off x="1524000" y="404815"/>
            <a:ext cx="5327651" cy="75713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仰天大笑出门去，我辈岂是蓬蒿人！</a:t>
            </a:r>
            <a:endParaRPr kumimoji="1"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</a:pPr>
            <a:r>
              <a:rPr kumimoji="1" lang="zh-CN" altLang="en-US" sz="2400" b="1">
                <a:solidFill>
                  <a:srgbClr val="CC0000"/>
                </a:solidFill>
                <a:ea typeface="黑体" panose="02010600030101010101" pitchFamily="49" charset="-122"/>
              </a:rPr>
              <a:t>大鹏一日同风起，扶摇直上九万里。</a:t>
            </a:r>
            <a:endParaRPr kumimoji="1" lang="zh-CN" altLang="en-US" sz="2400" b="1">
              <a:solidFill>
                <a:srgbClr val="CC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2" descr="Wcv141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4435" name="Picture 3" descr="04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0292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4436" name="Text Box 4"/>
          <p:cNvSpPr txBox="1">
            <a:spLocks noChangeArrowheads="1"/>
          </p:cNvSpPr>
          <p:nvPr/>
        </p:nvSpPr>
        <p:spPr bwMode="auto">
          <a:xfrm>
            <a:off x="2063751" y="549277"/>
            <a:ext cx="7848600" cy="341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1" lang="en-US" altLang="zh-CN" sz="24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      </a:t>
            </a:r>
            <a:r>
              <a:rPr kumimoji="1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送友人入蜀</a:t>
            </a:r>
            <a:endParaRPr kumimoji="1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1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见说蚕丛路，崎岖不易行。</a:t>
            </a:r>
            <a:endParaRPr kumimoji="1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1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山从人面起，云傍马头生。</a:t>
            </a:r>
            <a:endParaRPr kumimoji="1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1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芳树笼秦栈，春流绕蜀城。</a:t>
            </a:r>
            <a:endParaRPr kumimoji="1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1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升沉应已定，何必问君平。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君平：汉代的隐仕，后来在成都占卜算命为生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比较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蜀道难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与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送送友人入蜀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的异同点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4437" name="Rectangle 5"/>
          <p:cNvSpPr>
            <a:spLocks noChangeArrowheads="1"/>
          </p:cNvSpPr>
          <p:nvPr/>
        </p:nvSpPr>
        <p:spPr bwMode="auto">
          <a:xfrm>
            <a:off x="1524000" y="-2490"/>
            <a:ext cx="21659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比较阅读 </a:t>
            </a:r>
            <a:endParaRPr lang="zh-CN" altLang="en-US" sz="3600" b="1">
              <a:solidFill>
                <a:schemeClr val="hlink"/>
              </a:solidFill>
            </a:endParaRPr>
          </a:p>
        </p:txBody>
      </p:sp>
      <p:sp>
        <p:nvSpPr>
          <p:cNvPr id="274438" name="Text Box 6"/>
          <p:cNvSpPr txBox="1">
            <a:spLocks noChangeArrowheads="1"/>
          </p:cNvSpPr>
          <p:nvPr/>
        </p:nvSpPr>
        <p:spPr bwMode="auto">
          <a:xfrm>
            <a:off x="1774827" y="4508500"/>
            <a:ext cx="8893175" cy="172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听说从这里去蜀国的道路，崎岖艰险自来就不易通行。 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山崖从人的脸旁突兀而起，云气依傍著马头上升翻腾。 </a:t>
            </a:r>
            <a:b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</a:b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花树笼罩从秦入川的栈道，春江碧水绕流蜀地的都城。 </a:t>
            </a:r>
            <a:b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</a:b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你的进退升沉都命中已定，用不著去询问善卜的君平。 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847850" y="836613"/>
            <a:ext cx="8540751" cy="3313112"/>
          </a:xfrm>
        </p:spPr>
        <p:txBody>
          <a:bodyPr/>
          <a:lstStyle/>
          <a:p>
            <a:r>
              <a:rPr kumimoji="1" lang="en-US" altLang="zh-CN" b="1">
                <a:solidFill>
                  <a:srgbClr val="000000"/>
                </a:solidFill>
              </a:rPr>
              <a:t>                             </a:t>
            </a:r>
            <a:r>
              <a:rPr kumimoji="1" lang="zh-CN" altLang="en-US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送友人入蜀</a:t>
            </a:r>
            <a:endParaRPr kumimoji="1" lang="zh-CN" altLang="en-US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kumimoji="1" lang="zh-CN" altLang="en-US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见说蚕丛路，崎岖不易行。</a:t>
            </a:r>
            <a:endParaRPr kumimoji="1" lang="zh-CN" altLang="en-US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kumimoji="1" lang="zh-CN" altLang="en-US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山从人面起，云傍马头生。</a:t>
            </a:r>
            <a:endParaRPr kumimoji="1" lang="zh-CN" altLang="en-US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kumimoji="1" lang="zh-CN" altLang="en-US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芳树笼秦栈，春流绕蜀城。</a:t>
            </a:r>
            <a:endParaRPr kumimoji="1" lang="zh-CN" altLang="en-US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kumimoji="1" lang="zh-CN" altLang="en-US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升沉应已定，何必问君平。</a:t>
            </a:r>
            <a:endParaRPr kumimoji="1" lang="zh-CN" altLang="en-US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5700" name="Text Box 4"/>
          <p:cNvSpPr txBox="1">
            <a:spLocks noChangeArrowheads="1"/>
          </p:cNvSpPr>
          <p:nvPr/>
        </p:nvSpPr>
        <p:spPr bwMode="auto">
          <a:xfrm>
            <a:off x="1774825" y="4076701"/>
            <a:ext cx="8497888" cy="250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相同点：都是写蜀道的惊险难行，都是借景抒情。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不同点：（１）体裁不同：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蜀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诗是乐府古题，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送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诗是五言律诗。（２）主旨不同：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蜀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诗是借蜀道的高危，表达了对国事的忧虑与关切。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送</a:t>
            </a:r>
            <a:r>
              <a:rPr kumimoji="1"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诗是借蜀道的艰险，表达诗人对友人的规劝，说明仕途的艰险，不要过于追求仕途功名。</a:t>
            </a:r>
            <a:endParaRPr kumimoji="1"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2431" y="962660"/>
            <a:ext cx="11387667" cy="3886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/>
              <a:t>“</a:t>
            </a:r>
            <a:r>
              <a:rPr lang="zh-CN" altLang="en-US"/>
              <a:t>见说蚕丛路，崎岖不易行”：送别友人时亲切叮嘱：蜀道难行。以平缓语调说出，似好友间娓娓而谈。真挚而恳切。“山从人面起，云傍马头生”：</a:t>
            </a:r>
            <a:r>
              <a:rPr lang="zh-CN" altLang="en-US">
                <a:solidFill>
                  <a:srgbClr val="CC0000"/>
                </a:solidFill>
              </a:rPr>
              <a:t>山崖从紧靠脸的地方向上直冲云端；骑著马好像在腾云驾雾。</a:t>
            </a:r>
            <a:r>
              <a:rPr lang="zh-CN" altLang="en-US"/>
              <a:t>“芳树笼秦栈，春流绕蜀城”：栈道一边悬空、一边靠峭壁，道旁没有树木。山上的花树向下笼罩著栈道。春江奔流，环绕都市，山水互相映衬，风光旖旎。“升沉应已定，不必问君平”：李白知道朋友是入川去追求功名富贵的，因而临别意味深长的告诫他：个人的官爵地位是命中的安排、早有定局，用不著去问象严君平那样的善於卜卦的人。用君平卖卜的典故，婉转的启悟朋友</a:t>
            </a:r>
            <a:r>
              <a:rPr lang="zh-CN" altLang="en-US">
                <a:solidFill>
                  <a:srgbClr val="CC0000"/>
                </a:solidFill>
              </a:rPr>
              <a:t>不要过份沉迷於利禄之中</a:t>
            </a:r>
            <a:r>
              <a:rPr lang="zh-CN" altLang="en-US"/>
              <a:t>。言语间深情凝聚、循循善诱，语短而情长。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黄山云海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2223"/>
            <a:ext cx="9144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232400" y="784226"/>
            <a:ext cx="5105400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0600" b="1" kern="0">
                <a:solidFill>
                  <a:srgbClr val="800000"/>
                </a:solidFill>
                <a:ea typeface="华文行楷" panose="02010800040101010101" charset="-122"/>
              </a:rPr>
              <a:t>蜀 道 难</a:t>
            </a:r>
            <a:endParaRPr lang="zh-CN" altLang="zh-CN" sz="10600" b="1" kern="0">
              <a:solidFill>
                <a:srgbClr val="800000"/>
              </a:solidFill>
              <a:ea typeface="华文行楷" panose="02010800040101010101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192965" y="3989390"/>
            <a:ext cx="27494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 kern="0">
                <a:ea typeface="华文行楷" panose="02010800040101010101" charset="-122"/>
              </a:rPr>
              <a:t>唐·李白</a:t>
            </a:r>
            <a:endParaRPr lang="zh-CN" altLang="zh-CN" sz="6000" b="1" kern="0">
              <a:ea typeface="华文行楷" panose="02010800040101010101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25626" y="1828800"/>
            <a:ext cx="8540751" cy="1143000"/>
          </a:xfrm>
        </p:spPr>
        <p:txBody>
          <a:bodyPr/>
          <a:lstStyle/>
          <a:p>
            <a:pPr eaLnBrk="1" hangingPunct="1"/>
            <a:r>
              <a:rPr lang="zh-CN" altLang="zh-CN" sz="4000" b="1"/>
              <a:t>寻李白</a:t>
            </a:r>
            <a:r>
              <a:rPr lang="zh-CN" altLang="zh-CN"/>
              <a:t> </a:t>
            </a:r>
            <a:br>
              <a:rPr lang="zh-CN" altLang="zh-CN"/>
            </a:br>
            <a:r>
              <a:rPr lang="zh-CN" altLang="zh-CN" b="1"/>
              <a:t>──</a:t>
            </a:r>
            <a:r>
              <a:rPr lang="zh-CN" altLang="zh-CN" sz="3600" b="1"/>
              <a:t>痛饮狂歌空度日，飞扬跋扈为谁雄</a:t>
            </a:r>
            <a:br>
              <a:rPr lang="zh-CN" altLang="zh-CN" b="1"/>
            </a:br>
            <a:endParaRPr lang="zh-CN" altLang="zh-CN" b="1"/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825626" y="3141663"/>
            <a:ext cx="8540751" cy="3886200"/>
          </a:xfrm>
        </p:spPr>
        <p:txBody>
          <a:bodyPr/>
          <a:lstStyle/>
          <a:p>
            <a:pPr algn="ctr" eaLnBrk="1" hangingPunct="1"/>
            <a:endParaRPr lang="zh-CN" altLang="zh-CN" b="1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zh-CN"/>
              <a:t>                </a:t>
            </a:r>
            <a:r>
              <a:rPr lang="zh-CN" altLang="zh-CN" b="1"/>
              <a:t>余光中</a:t>
            </a:r>
            <a:endParaRPr lang="zh-CN" altLang="zh-CN" b="1"/>
          </a:p>
          <a:p>
            <a:pPr eaLnBrk="1" hangingPunct="1"/>
            <a:endParaRPr lang="zh-CN" altLang="zh-CN" b="1"/>
          </a:p>
        </p:txBody>
      </p:sp>
      <p:sp>
        <p:nvSpPr>
          <p:cNvPr id="34820" name="Rectangle 4"/>
          <p:cNvSpPr>
            <a:spLocks noGrp="1" noRot="1" noChangeArrowheads="1"/>
          </p:cNvSpPr>
          <p:nvPr/>
        </p:nvSpPr>
        <p:spPr bwMode="auto">
          <a:xfrm>
            <a:off x="1558925" y="5803902"/>
            <a:ext cx="2736851" cy="855663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kern="0">
                <a:solidFill>
                  <a:schemeClr val="tx2"/>
                </a:solidFill>
                <a:ea typeface="华文新魏" panose="02010800040101010101" pitchFamily="2" charset="-122"/>
              </a:rPr>
              <a:t>课外欣赏</a:t>
            </a:r>
            <a:endParaRPr lang="zh-CN" altLang="zh-CN" sz="4400" ker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505201" y="304801"/>
            <a:ext cx="7127875" cy="6354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                    </a:t>
            </a:r>
            <a:r>
              <a:rPr lang="zh-CN" altLang="en-US" sz="3600" b="1"/>
              <a:t>寻李白</a:t>
            </a:r>
            <a:endParaRPr lang="zh-CN" altLang="en-US" sz="36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/>
              <a:t>    </a:t>
            </a:r>
            <a:r>
              <a:rPr lang="zh-CN" altLang="en-US" sz="2400" b="1"/>
              <a:t>──</a:t>
            </a:r>
            <a:r>
              <a:rPr lang="zh-CN" altLang="en-US" sz="2800" b="1"/>
              <a:t>痛饮狂歌空度日，飞扬跋扈为谁雄</a:t>
            </a:r>
            <a:endParaRPr lang="zh-CN" altLang="en-US" sz="28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/>
              <a:t>                                                余光中</a:t>
            </a:r>
            <a:endParaRPr lang="zh-CN" altLang="en-US" sz="28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那一双傲慢的靴子至今还落在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高力士羞愤的手里，人却不见了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把满地的难民和伤兵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把胡马和羌马交践的节奏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留给杜二去细细地苦吟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自从那年贺知章眼花了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认你做谪仙，便更加佯狂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用一只中了魔咒的小酒壶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把自己藏起来，连太太都寻不到你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怨长安城小而壶中天长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在所有的诗里你都预言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会突然水遁，或许就在明天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/>
              <a:t>只扁舟破浪，乱发当风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935414" y="333376"/>
            <a:ext cx="4919663" cy="6359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──而今，果然你失了踪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树敌如林，世人皆欲杀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肝硬化怎杀得死你？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酒放豪肠，七分酿成了月光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余下的三分啸成剑气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绣口一吐就半个盛唐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从开元到天宝，从洛阳到咸阳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冠盖满途车骑的嚣闹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不及千年后你的一首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水晶绝句轻叩我额头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当地一弹挑起的回音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一贬世上已经够落魄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再放夜郎毋乃太难堪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至今成谜是你的籍贯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陇西或山东，青莲乡或碎叶城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不如归去归哪个故乡？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凡你醉处，你说过，皆非他乡</a:t>
            </a:r>
            <a:endParaRPr lang="zh-CN" altLang="zh-CN" sz="2400" b="1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648075" y="117475"/>
            <a:ext cx="5564188" cy="609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失踪，是天才惟一的下场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身后事，究竟你遁向何处？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猿啼不住，杜二也苦劝你不住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一回头囚窗下竟已白头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七仙，五友，都救不了你了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匡山给雾锁了，无路可入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仍炉火未纯青，就半粒丹砂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怎追蹑葛洪袖里的流霞？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樽中月影，或许那才是你故乡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常得你一生痴痴地仰望？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而无论出门向西哭，向东哭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长安却早已陷落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这二十四万里的归程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也不必惊动大鹏了，也无须招鹤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只消把酒杯向半空一扔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便旋成一只霍霍的飞碟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诡绿的闪光愈转愈快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zh-CN" sz="2400" b="1"/>
              <a:t>接你回传说里去</a:t>
            </a:r>
            <a:endParaRPr lang="zh-CN" altLang="zh-CN" sz="2400" b="1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zh-CN" sz="24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3048000" y="838201"/>
            <a:ext cx="5867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chemeClr val="accent2"/>
                </a:solidFill>
              </a:rPr>
              <a:t>古体诗常识简介：</a:t>
            </a:r>
            <a:endParaRPr lang="zh-CN" altLang="en-US" sz="4000" b="1">
              <a:solidFill>
                <a:schemeClr val="accent2"/>
              </a:solidFill>
            </a:endParaRP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2362200" y="1676400"/>
            <a:ext cx="7391400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本诗是一首七言乐府诗。乐府本是汉武帝时开始设立的掌管音乐的机关，任务是制定乐谱、采集歌词、训练乐工，以备朝廷祭祀、宴飨或举行其他仪式时演奏；另一任务是采集民歌，供统治阶级“观风俗”。后来其含义逐渐演变，</a:t>
            </a:r>
            <a:r>
              <a:rPr lang="zh-CN" altLang="en-US" sz="3600" b="1">
                <a:solidFill>
                  <a:schemeClr val="accent2"/>
                </a:solidFill>
              </a:rPr>
              <a:t>指一种合乐的诗歌</a:t>
            </a:r>
            <a:r>
              <a:rPr lang="zh-CN" altLang="en-US" sz="3600" b="1"/>
              <a:t>，即“乐府诗”，简称“乐府”。</a:t>
            </a:r>
            <a:endParaRPr lang="en-US" altLang="en-US" sz="3600" b="1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utoUpdateAnimBg="0"/>
      <p:bldP spid="9011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989013" y="0"/>
            <a:ext cx="7770813" cy="1143000"/>
          </a:xfrm>
        </p:spPr>
        <p:txBody>
          <a:bodyPr/>
          <a:lstStyle/>
          <a:p>
            <a:pPr eaLnBrk="1" hangingPunct="1"/>
            <a:r>
              <a:rPr lang="zh-CN" altLang="zh-CN" b="1"/>
              <a:t>作者</a:t>
            </a:r>
            <a:endParaRPr lang="zh-CN" altLang="zh-CN" b="1"/>
          </a:p>
        </p:txBody>
      </p:sp>
      <p:pic>
        <p:nvPicPr>
          <p:cNvPr id="10243" name="Picture 3" descr="李白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3" y="1828802"/>
            <a:ext cx="2271712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865563" y="333375"/>
            <a:ext cx="6589712" cy="552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800" kern="0">
                <a:latin typeface="楷体" panose="02010609060101010101" pitchFamily="49" charset="-122"/>
                <a:ea typeface="楷体" panose="02010609060101010101" pitchFamily="49" charset="-122"/>
              </a:rPr>
              <a:t>    李白，字太白，号青莲居士。天宝初，因吴均及贺知章推荐，曾任供奉翰林，但不久即遭谗去职。晚年漂泊东南一带，最后病殁当涂。</a:t>
            </a:r>
            <a:endParaRPr lang="zh-CN" altLang="en-US" sz="2800" ker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kern="0">
                <a:latin typeface="楷体" panose="02010609060101010101" pitchFamily="49" charset="-122"/>
                <a:ea typeface="楷体" panose="02010609060101010101" pitchFamily="49" charset="-122"/>
              </a:rPr>
              <a:t>  李白性格豪迈，其诗多强烈抨击当时的黑暗政治，深切关怀时局安危，</a:t>
            </a:r>
            <a:r>
              <a:rPr lang="zh-CN" altLang="en-US" sz="28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热爱祖国山川，</a:t>
            </a:r>
            <a:r>
              <a:rPr lang="zh-CN" altLang="en-US" sz="2800" kern="0">
                <a:latin typeface="楷体" panose="02010609060101010101" pitchFamily="49" charset="-122"/>
                <a:ea typeface="楷体" panose="02010609060101010101" pitchFamily="49" charset="-122"/>
              </a:rPr>
              <a:t>同情下层人民，鄙夷世俗，蔑视权贵；但也往往流露出一些饮酒求仙、放纵享乐的消极思想。</a:t>
            </a:r>
            <a:endParaRPr lang="zh-CN" altLang="en-US" sz="2800" ker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kern="0">
                <a:latin typeface="楷体" panose="02010609060101010101" pitchFamily="49" charset="-122"/>
                <a:ea typeface="楷体" panose="02010609060101010101" pitchFamily="49" charset="-122"/>
              </a:rPr>
              <a:t>    他</a:t>
            </a:r>
            <a:r>
              <a:rPr lang="zh-CN" altLang="en-US" sz="28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善于从民间文学吸取营养，想象丰富奇特，风格雄健奔放，色调瑰玮绚丽，语言清新自然，</a:t>
            </a:r>
            <a:r>
              <a:rPr lang="zh-CN" altLang="en-US" sz="2800" kern="0">
                <a:latin typeface="楷体" panose="02010609060101010101" pitchFamily="49" charset="-122"/>
                <a:ea typeface="楷体" panose="02010609060101010101" pitchFamily="49" charset="-122"/>
              </a:rPr>
              <a:t>为继屈原之后，我国诗坛的伟大的浪漫主义诗人。他和杜甫齐名，人称“李杜”。杜甫曾说他：</a:t>
            </a:r>
            <a:endParaRPr lang="zh-CN" altLang="en-US" sz="2800" ker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711451" y="5907090"/>
            <a:ext cx="73885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zh-CN" sz="4000" b="1" ker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“笔落惊风雨，诗成泣鬼神”。</a:t>
            </a:r>
            <a:endParaRPr lang="zh-CN" altLang="zh-CN" sz="4000" b="1" kern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4652963"/>
            <a:ext cx="9144000" cy="2044700"/>
          </a:xfrm>
          <a:solidFill>
            <a:schemeClr val="bg1"/>
          </a:solidFill>
        </p:spPr>
        <p:txBody>
          <a:bodyPr/>
          <a:lstStyle/>
          <a:p>
            <a:r>
              <a:rPr kumimoji="1"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kumimoji="1"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唐摭言</a:t>
            </a:r>
            <a:r>
              <a:rPr kumimoji="1"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kumimoji="1"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第七卷中有如下记载：</a:t>
            </a:r>
            <a:r>
              <a:rPr kumimoji="1" lang="zh-CN" altLang="en-US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kumimoji="1"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李太白始自西蜀至京，名未甚振，因以所业贽谒贺知章。知章览</a:t>
            </a:r>
            <a:r>
              <a:rPr kumimoji="1"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kumimoji="1"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蜀道难</a:t>
            </a:r>
            <a:r>
              <a:rPr kumimoji="1"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kumimoji="1"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一篇，扬眉谓之曰：</a:t>
            </a:r>
            <a:r>
              <a:rPr kumimoji="1" lang="zh-CN" altLang="en-US" b="1">
                <a:latin typeface="Arial" panose="020B0604020202020204" pitchFamily="34" charset="0"/>
                <a:ea typeface="华文新魏" panose="02010800040101010101" pitchFamily="2" charset="-122"/>
              </a:rPr>
              <a:t>‘</a:t>
            </a:r>
            <a:r>
              <a:rPr kumimoji="1" lang="zh-CN" altLang="en-US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公非人世之人，可不是太白星精耶</a:t>
            </a:r>
            <a:r>
              <a:rPr kumimoji="1"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kumimoji="1" lang="en-US" altLang="zh-CN" b="1">
                <a:latin typeface="Arial" panose="020B0604020202020204" pitchFamily="34" charset="0"/>
                <a:ea typeface="华文新魏" panose="02010800040101010101" pitchFamily="2" charset="-122"/>
              </a:rPr>
              <a:t>’”</a:t>
            </a:r>
            <a:endParaRPr kumimoji="1" lang="en-US" altLang="zh-CN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5652" name="Picture 4" descr="t3taoliyua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"/>
            <a:ext cx="9144000" cy="45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6814</Words>
  <Application>WPS 演示</Application>
  <PresentationFormat>宽屏</PresentationFormat>
  <Paragraphs>517</Paragraphs>
  <Slides>63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63</vt:i4>
      </vt:variant>
    </vt:vector>
  </HeadingPairs>
  <TitlesOfParts>
    <vt:vector size="85" baseType="lpstr">
      <vt:lpstr>Arial</vt:lpstr>
      <vt:lpstr>宋体</vt:lpstr>
      <vt:lpstr>Wingdings</vt:lpstr>
      <vt:lpstr>Times New Roman</vt:lpstr>
      <vt:lpstr>黑体</vt:lpstr>
      <vt:lpstr>华文行楷</vt:lpstr>
      <vt:lpstr>迷你简琥珀</vt:lpstr>
      <vt:lpstr>幼圆</vt:lpstr>
      <vt:lpstr>楷体</vt:lpstr>
      <vt:lpstr>华文新魏</vt:lpstr>
      <vt:lpstr>隶书</vt:lpstr>
      <vt:lpstr>微软雅黑</vt:lpstr>
      <vt:lpstr>Calibri</vt:lpstr>
      <vt:lpstr>Arial Rounded MT Bold</vt:lpstr>
      <vt:lpstr>Garamond</vt:lpstr>
      <vt:lpstr>仿宋_GB2312</vt:lpstr>
      <vt:lpstr>Arial</vt:lpstr>
      <vt:lpstr>仿宋</vt:lpstr>
      <vt:lpstr>楷体_GB2312</vt:lpstr>
      <vt:lpstr>古瓶荷花</vt:lpstr>
      <vt:lpstr>1_默认设计模板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</vt:lpstr>
      <vt:lpstr>PowerPoint 演示文稿</vt:lpstr>
      <vt:lpstr>PowerPoint 演示文稿</vt:lpstr>
      <vt:lpstr>经典评论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凿石为路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字词梳理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 1、释题： </vt:lpstr>
      <vt:lpstr>PowerPoint 演示文稿</vt:lpstr>
      <vt:lpstr>章法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诗歌艺术特色及主旨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寻李白  ──痛饮狂歌空度日，飞扬跋扈为谁雄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14</cp:revision>
  <dcterms:created xsi:type="dcterms:W3CDTF">2016-09-16T23:59:00Z</dcterms:created>
  <dcterms:modified xsi:type="dcterms:W3CDTF">2017-02-27T00:44:35Z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