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9" r:id="rId2"/>
  </p:sldMasterIdLst>
  <p:notesMasterIdLst>
    <p:notesMasterId r:id="rId3"/>
  </p:notesMasterIdLst>
  <p:sldIdLst>
    <p:sldId id="279" r:id="rId4"/>
    <p:sldId id="257" r:id="rId5"/>
    <p:sldId id="260" r:id="rId6"/>
    <p:sldId id="261" r:id="rId7"/>
    <p:sldId id="262" r:id="rId8"/>
    <p:sldId id="264" r:id="rId9"/>
    <p:sldId id="265" r:id="rId10"/>
    <p:sldId id="271" r:id="rId11"/>
    <p:sldId id="272" r:id="rId12"/>
    <p:sldId id="273" r:id="rId13"/>
    <p:sldId id="266" r:id="rId14"/>
    <p:sldId id="263" r:id="rId15"/>
    <p:sldId id="268" r:id="rId16"/>
    <p:sldId id="269" r:id="rId17"/>
    <p:sldId id="270" r:id="rId18"/>
    <p:sldId id="280" r:id="rId19"/>
    <p:sldId id="281" r:id="rId20"/>
  </p:sldIdLst>
  <p:sldSz cx="12192000" cy="6858000"/>
  <p:notesSz cx="7103745" cy="10234295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0" y="2313725"/>
            <a:ext cx="12192318" cy="245964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/>
          <a:p>
            <a:pPr algn="ctr"/>
            <a:endParaRPr lang="zh-CN" altLang="en-US" sz="3600"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2.xml" /><Relationship Id="rId3" Type="http://schemas.openxmlformats.org/officeDocument/2006/relationships/slide" Target="slide5.xml" TargetMode="Internal" /><Relationship Id="rId4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972657" y="935477"/>
            <a:ext cx="2376619" cy="35052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</a:ln>
          <a:effectLst/>
        </p:spPr>
        <p:txBody>
          <a:bodyPr wrap="square" lIns="35993" tIns="35993" rIns="35993" bIns="35993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第一单元  文学阅读与写作</a:t>
            </a:r>
            <a:endParaRPr lang="zh-CN" altLang="en-US" sz="1400">
              <a:solidFill>
                <a:srgbClr val="4F81B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标题 2"/>
          <p:cNvSpPr txBox="1"/>
          <p:nvPr/>
        </p:nvSpPr>
        <p:spPr>
          <a:xfrm>
            <a:off x="768553" y="2060466"/>
            <a:ext cx="10319053" cy="1223479"/>
          </a:xfrm>
          <a:prstGeom prst="rect">
            <a:avLst/>
          </a:prstGeom>
        </p:spPr>
        <p:txBody>
          <a:bodyPr vert="horz" lIns="91423" tIns="45711" rIns="91423" bIns="4571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300"/>
              </a:spcBef>
              <a:spcAft>
                <a:spcPts val="1300"/>
              </a:spcAft>
            </a:pPr>
            <a:r>
              <a:rPr lang="zh-CN" altLang="zh-CN" sz="5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r>
              <a:rPr lang="en-US" altLang="zh-CN" sz="5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5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课</a:t>
            </a:r>
            <a:r>
              <a:rPr lang="zh-CN" altLang="zh-CN" sz="54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endParaRPr lang="en-US" altLang="zh-CN" sz="5400" b="1" kern="100">
              <a:solidFill>
                <a:prstClr val="black"/>
              </a:solidFill>
              <a:latin typeface="Times New Roman" pitchFamily="18" charset="0"/>
              <a:ea typeface="微软雅黑" charset="-122"/>
              <a:cs typeface="Times New Roman" pitchFamily="18" charset="0"/>
            </a:endParaRPr>
          </a:p>
          <a:p>
            <a:pPr>
              <a:spcBef>
                <a:spcPts val="1300"/>
              </a:spcBef>
              <a:spcAft>
                <a:spcPts val="1300"/>
              </a:spcAft>
            </a:pPr>
            <a:r>
              <a:rPr lang="zh-CN" altLang="zh-CN" sz="54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峨日朵雪峰之侧　</a:t>
            </a:r>
            <a:endParaRPr lang="zh-CN" altLang="zh-CN" sz="5400" b="1" kern="100">
              <a:solidFill>
                <a:prstClr val="black"/>
              </a:solidFill>
              <a:latin typeface="Times New Roman" pitchFamily="18" charset="0"/>
              <a:ea typeface="微软雅黑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336585" y="874650"/>
            <a:ext cx="1148491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燎原：昌耀是当代诗歌史上的一个传奇。他以边缘化生存中博大的普世理想，将二十多年的流放生涯和始终的精神困顿，鼎现为青藏高原式的诗篇。深重的苦难感和命运感，来自青藏高原的土著民俗元素和大地气质，现代生存剧烈精神冲突中悲悯的平民情怀和坚定的道义担当，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君子自强不息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的灵魂苦行，构成了他在诗艺和精神上对于当代汉语诗歌无可替代的奉献。中国类型性的优秀诗人为数不少，但昌耀式的诗人只有一个。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6235" y="720725"/>
            <a:ext cx="11002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观照诗人境况,联系时代背景,结合诗句,谈谈你对《峨日朵雪峰之侧》一诗内容主旨的理解。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17805" y="134620"/>
            <a:ext cx="6278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任务活动三　借助意象，初识情感，知人论世</a:t>
            </a:r>
            <a:endParaRPr lang="zh-CN" altLang="zh-CN" sz="2400" b="1" kern="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235" y="1864995"/>
            <a:ext cx="1136396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z="2400"/>
              <a:t>     1</a:t>
            </a:r>
            <a:r>
              <a:rPr lang="zh-CN" altLang="en-US" sz="2400"/>
              <a:t>“朝向峨日朵之雪彷徨许久的太阳/正决然跃入一片引力无穷的/山海。”“太阳”跃入山海,时代从泛滥的狂热、廉价的乐观中摆脱出来,只能有“滑坡”的下场。虽然仍旧“一派嚣鸣”和一片“喊杀声”,但这是“自上而下”,是“滑坡”,是“远去”,是时代归于冷寂和沉闷以及随之而来的清醒和理智之前的“绝响”。</a:t>
            </a:r>
            <a:endParaRPr lang="zh-CN" altLang="en-US" sz="2400"/>
          </a:p>
          <a:p>
            <a:r>
              <a:rPr lang="en-US" altLang="zh-CN" sz="2400"/>
              <a:t>    2</a:t>
            </a:r>
            <a:r>
              <a:rPr lang="zh-CN" altLang="en-US" sz="2400"/>
              <a:t>“我的指关节铆钉一样揳入巨石的罅隙。/血滴,从撕裂的千层掌鞋底渗出。”诗人昌耀并没有与时代一同“滑坡”,而是在峨日朵雪峰之侧站稳了自己的高度。</a:t>
            </a:r>
            <a:endParaRPr lang="zh-CN" altLang="en-US" sz="2400"/>
          </a:p>
          <a:p>
            <a:r>
              <a:rPr lang="en-US" altLang="zh-CN" sz="2400"/>
              <a:t>    3</a:t>
            </a:r>
            <a:r>
              <a:rPr lang="zh-CN" altLang="en-US" sz="2400"/>
              <a:t>“但有一只小得可怜的蜘蛛/与我一同默享着这大自然赐予的/快慰。”彰显诗人精神空间的不是“雄鹰或雪豹”而是“一只小得可怜的蜘蛛”,尽管“蜘蛛”如同诗人一样渺小,却是精神高度的坚守者,这正是诗人坚定理想追求、绝不随波逐流的呐喊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6235" y="410845"/>
            <a:ext cx="4145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任务活动四　赏新诗词句之美</a:t>
            </a:r>
            <a:endParaRPr lang="zh-CN" altLang="zh-CN" sz="2400" b="1" kern="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235" y="1016635"/>
            <a:ext cx="115290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</a:t>
            </a:r>
            <a:r>
              <a:rPr lang="en-US" altLang="zh-CN" b="1"/>
              <a:t> </a:t>
            </a:r>
            <a:r>
              <a:rPr lang="zh-CN" altLang="en-US" sz="2400" b="1"/>
              <a:t>新诗的语言与其他文学样式的语言相比，更具抒情性、跳跃性；经常借助各种修辞手段，使语言富有节奏感、韵律美。诗歌的语言是高度凝练和富有蕴藉的，咀嚼诗歌语言有助于我们更好地把握诗歌情感。赏析新诗语言之美需要从遣词、造句等方面仔细揣摩，推敲。</a:t>
            </a:r>
            <a:endParaRPr lang="zh-CN" altLang="en-US" sz="2400" b="1"/>
          </a:p>
        </p:txBody>
      </p:sp>
      <p:sp>
        <p:nvSpPr>
          <p:cNvPr id="4" name="矩形 3"/>
          <p:cNvSpPr/>
          <p:nvPr/>
        </p:nvSpPr>
        <p:spPr>
          <a:xfrm>
            <a:off x="356290" y="2829657"/>
            <a:ext cx="11409887" cy="8877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起句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这是我此刻仅能征服的高度了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中的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此刻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仅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暗示了什么？</a:t>
            </a:r>
            <a:endParaRPr lang="zh-CN" altLang="zh-CN" sz="2400" kern="100">
              <a:latin typeface="Times New Roman" pitchFamily="18" charset="0"/>
              <a:ea typeface="微软雅黑" charset="-122"/>
              <a:cs typeface="Times New Roman" pitchFamily="18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830" y="3717290"/>
            <a:ext cx="113480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2.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朝向峨日朵之雪彷徨许久的太阳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像军旅远去的喊杀声。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试分析这一长句的艺术手法及表达效果。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290" y="4836102"/>
            <a:ext cx="11409887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3.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我的指关节铆钉一样揳入巨石的罅隙。血滴，从撕裂的千层掌鞋底渗出。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这两句诗意在告诉读者什么？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91215" y="549372"/>
            <a:ext cx="11409887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起句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这是我此刻仅能征服的高度了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中的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此刻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仅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暗示了什么？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215" y="1773282"/>
            <a:ext cx="11409887" cy="34150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此刻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仅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两个词暗示了多重意思：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这高度并非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一览众山小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绝顶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，却是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尽了自己的全部努力所达到的；</a:t>
            </a:r>
            <a:endParaRPr lang="en-US" altLang="zh-CN" sz="2400" kern="100">
              <a:solidFill>
                <a:srgbClr val="C00000"/>
              </a:solidFill>
              <a:latin typeface="Times New Roman" pitchFamily="18" charset="0"/>
              <a:ea typeface="微软雅黑" charset="-122"/>
              <a:cs typeface="Times New Roman" pitchFamily="18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这并不意味着将来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下一刻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不能达到新的高度，也不意味着此刻的高度微不足道，这毕竟已是一次历尽艰辛的征服；</a:t>
            </a:r>
            <a:endParaRPr lang="en-US" altLang="zh-CN" sz="2400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这个判断句还暗示了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的目标与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的努力之间的差距，暗示了某种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先喘口气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的决定。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91215" y="117404"/>
            <a:ext cx="11409887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朝向峨日朵之雪彷徨许久的太阳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像军旅远去的喊杀声。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试分析这一长句的艺术手法及表达效果。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215" y="1197324"/>
            <a:ext cx="11409887" cy="56311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吃惊地看到一派壮丽的雪峰落日景象，一个宛转重叠、绵密奇崛的长句，写那太阳彷徨久之终于突然向一片山海跃入。还未见过有人把落日的张力和动势如此精练地组织在一个句子之中。长句极易写得或累赘或松散或拖沓，而这里意象的密度却显示了诗人锤炼的功力。在辉煌的视觉形象之上，诗人又叠加上一个宏大的听觉形象，滑坡的石砾引动深渊的嚣鸣，如军旅的杀声渐远而去。这一音响的叠加使落日更显壮观。滑坡的动势与落日的动势都是下坠的，与攀登者的动势正好相反。于是视听合一的效果就不单产生审美意义上的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崇高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，而且在读者的生理上引发一种紧张。那一片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引力无穷的山海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事实上也在竭力使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下坠。千军万马般的厮杀声响在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身旁向深渊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自上而下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地远去时，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在这个高度上的坚持就决非易事。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91215" y="693362"/>
            <a:ext cx="11409887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3.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我的指关节铆钉一样揳入巨石的罅隙。血滴，从撕裂的千层掌鞋底渗出。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这两句诗意在告诉读者什么？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215" y="1888383"/>
            <a:ext cx="11409887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这两句诗立即由上文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眼中的壮观景象转入自身状态的描述：手指插入岩缝，血滴渗出鞋底，也就是说，日落和滑坡都不是悠闲者赞叹或观赏的对象，而是此时此地贴身绝壁的登山勇士的生命体验。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336585" y="692776"/>
            <a:ext cx="11484910" cy="359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作品延读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3200" b="1" kern="10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斯　人</a:t>
            </a:r>
            <a:endParaRPr lang="zh-CN" altLang="zh-CN" sz="3200" kern="100">
              <a:latin typeface="隶书" pitchFamily="49" charset="-122"/>
              <a:ea typeface="隶书" pitchFamily="49" charset="-122"/>
              <a:cs typeface="Courier New" panose="02070309020205020404" pitchFamily="49" charset="0"/>
            </a:endParaRPr>
          </a:p>
          <a:p>
            <a:pPr indent="2540"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昌　耀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323215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静极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谁的叹嘘？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323215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密西西比河此刻风雨，在那边攀缘而走。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323215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地球这壁，一人无语独坐。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336585" y="830995"/>
            <a:ext cx="11484910" cy="3681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b="1" kern="100" spc="-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【美点点击】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　题目为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斯人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，诗歌已经展开。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静极</a:t>
            </a:r>
            <a:r>
              <a:rPr lang="en-US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谁的叹嘘？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承接题目，将诗铺展开来，引出了悬念。接下来应该是回答这个问题了吧？然而不是，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密西西比河此刻风雨，在那边攀缘而走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猛一下，却转到密西西比河去了。就如平时我们行走在一条笔直的道路中，本没有悬念，但是突然间拐了个弯，这下我们的兴致又上来了。这两行的效果就是这样。就在我们正疑惑怎么会到了密西西比河去的当头，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地球这壁，一人无语独坐</a:t>
            </a:r>
            <a:r>
              <a:rPr lang="en-US" altLang="zh-CN" sz="2400" kern="100" spc="-10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猛地又折了回来，既启承了与上句的关系，又与第一行的设问融合。通过几次的突然转折，于短短三行间，将诗歌旷古的幽思，演绎得淋漓尽致。</a:t>
            </a:r>
            <a:endParaRPr lang="zh-CN" altLang="zh-CN" sz="1050" kern="100" spc="-100">
              <a:latin typeface="宋体" pitchFamily="2" charset="-122"/>
              <a:ea typeface="仿宋_GB2312" pitchFamily="49" charset="-122"/>
              <a:cs typeface="Courier New" panose="02070309020205020404" pitchFamily="49" charset="0"/>
            </a:endParaRPr>
          </a:p>
        </p:txBody>
      </p:sp>
      <p:sp>
        <p:nvSpPr>
          <p:cNvPr id="3" name="返回">
            <a:hlinkClick r:id="rId3" action="ppaction://hlinksldjump"/>
          </p:cNvPr>
          <p:cNvSpPr/>
          <p:nvPr/>
        </p:nvSpPr>
        <p:spPr bwMode="auto">
          <a:xfrm>
            <a:off x="11211218" y="6397603"/>
            <a:ext cx="979019" cy="460715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9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返 回</a:t>
            </a:r>
            <a:endParaRPr lang="zh-CN" altLang="en-US" sz="1900">
              <a:solidFill>
                <a:schemeClr val="tx1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9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0490200" y="11861800"/>
            <a:ext cx="4953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08330" y="1659890"/>
            <a:ext cx="109753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1.理解诗歌的语言表达技巧，培养学生语言建构与运用能力。</a:t>
            </a:r>
            <a:endParaRPr lang="zh-CN" altLang="en-US" sz="3200"/>
          </a:p>
          <a:p>
            <a:r>
              <a:rPr lang="zh-CN" altLang="en-US" sz="3200"/>
              <a:t>2.分析诗人的立意方向与构思艺术，让学生的思维得到发展与提升。</a:t>
            </a:r>
            <a:endParaRPr lang="zh-CN" altLang="en-US" sz="3200"/>
          </a:p>
          <a:p>
            <a:r>
              <a:rPr lang="zh-CN" altLang="en-US" sz="3200"/>
              <a:t>3.诗歌的意象与意境，探究诗歌的内容，培养学生的审美鉴赏与创造能力。</a:t>
            </a:r>
            <a:endParaRPr lang="zh-CN" altLang="en-US" sz="3200"/>
          </a:p>
          <a:p>
            <a:r>
              <a:rPr lang="zh-CN" altLang="en-US" sz="3200"/>
              <a:t>4.了解诗歌古今发展发过程，分析新诗的特色，培养学生的文化传承与理解能力。</a:t>
            </a:r>
            <a:endParaRPr lang="en-US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553085" y="880745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学习目标与核心素养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344787" y="825597"/>
            <a:ext cx="1140988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任务活动一　诵读全诗，读懂诗意</a:t>
            </a:r>
            <a:r>
              <a:rPr lang="en-US" altLang="zh-CN" sz="24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</a:t>
            </a:r>
            <a:r>
              <a:rPr lang="en-US" altLang="zh-CN" sz="24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诵读全诗，感受诗韵</a:t>
            </a:r>
            <a:endParaRPr lang="zh-CN" altLang="zh-CN" sz="1050" kern="100">
              <a:latin typeface="宋体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参照下面划分的节奏和右面的诵读指导，诵读全诗。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44787" y="2259786"/>
            <a:ext cx="5653342" cy="371094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我此刻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仅能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征服的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高度了：</a:t>
            </a:r>
            <a:endParaRPr lang="zh-CN" altLang="zh-CN" sz="1050" kern="100">
              <a:latin typeface="宋体" pitchFamily="2" charset="-122"/>
              <a:ea typeface="楷体_GB2312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小心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地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探出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前额，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惊异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薄壁那边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朝向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峨日朵之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雪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彷徨许久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太阳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决然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跃入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一片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引力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无穷的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endParaRPr lang="en-US" altLang="zh-CN" sz="2400" kern="10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山海。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石砾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不时滑坡，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1942" y="2259944"/>
            <a:ext cx="6378427" cy="371094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语调深沉、饱满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仅能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小心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探出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惊异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那边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拉长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 spc="-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雪</a:t>
            </a:r>
            <a:r>
              <a:rPr lang="en-US" altLang="zh-CN" sz="2400" kern="100" spc="-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</a:t>
            </a:r>
            <a:r>
              <a:rPr lang="zh-CN" altLang="zh-CN" sz="2400" kern="100" spc="-10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spc="-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彷徨许久</a:t>
            </a:r>
            <a:r>
              <a:rPr lang="en-US" altLang="zh-CN" sz="2400" kern="100" spc="-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</a:t>
            </a:r>
            <a:r>
              <a:rPr lang="zh-CN" altLang="zh-CN" sz="2400" kern="100" spc="-10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spc="-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太阳</a:t>
            </a:r>
            <a:r>
              <a:rPr lang="en-US" altLang="zh-CN" sz="2400" kern="100" spc="-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上扬</a:t>
            </a:r>
            <a:endParaRPr lang="zh-CN" altLang="zh-CN" sz="1050" kern="100" spc="-100">
              <a:latin typeface="宋体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决然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要读出果敢的语气，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跃入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引力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无穷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上扬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山海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下沉，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石砾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滑坡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下沉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02782" y="241735"/>
            <a:ext cx="309277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tabLst>
                <a:tab pos="2610485"/>
              </a:tabLst>
            </a:pPr>
            <a:r>
              <a:rPr lang="zh-CN" altLang="zh-CN" sz="32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峨日朵雪峰之侧</a:t>
            </a:r>
            <a:endParaRPr lang="zh-CN" altLang="zh-CN" sz="3200" b="1">
              <a:solidFill>
                <a:schemeClr val="accent6">
                  <a:lumMod val="75000"/>
                </a:schemeClr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64590" y="711830"/>
            <a:ext cx="6280901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引动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棕色深渊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一派嚣鸣，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endParaRPr lang="en-US" altLang="zh-CN" sz="24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像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军旅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远去的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喊杀声。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的指关节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铆钉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一样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宋体" panose="02010600030101010101" pitchFamily="2" charset="-122"/>
              </a:rPr>
              <a:t>揳</a:t>
            </a:r>
            <a:r>
              <a:rPr lang="zh-CN" altLang="zh-CN" sz="2400" kern="10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入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巨石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的罅隙。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endParaRPr lang="en-US" altLang="zh-CN" sz="2400" kern="100">
              <a:solidFill>
                <a:srgbClr val="0000FF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血滴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，从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撕裂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千层掌鞋底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渗出。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9648" y="693362"/>
            <a:ext cx="6280901" cy="3681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引动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重音；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重读；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嚣鸣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  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拉长，上扬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军旅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喊杀声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下沉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铆钉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宋体" panose="02010600030101010101" pitchFamily="2" charset="-122"/>
              </a:rPr>
              <a:t>揳</a:t>
            </a:r>
            <a:r>
              <a:rPr lang="zh-CN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入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巨石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罅隙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语气深沉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血滴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重读，拉长；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撕裂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重读；</a:t>
            </a:r>
            <a:endParaRPr lang="en-US" altLang="zh-CN" sz="24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渗出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语气凝重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26497" y="693362"/>
            <a:ext cx="6280901" cy="4194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啊，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真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渴望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一只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雄鹰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雪豹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与我为伍。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endParaRPr lang="en-US" altLang="zh-CN" sz="24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锈蚀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岩壁，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但有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一只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小得可怜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蜘蛛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endParaRPr lang="en-US" altLang="zh-CN" sz="24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与我一同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默享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着</a:t>
            </a:r>
            <a:r>
              <a:rPr lang="en-US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这大自然赐予的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endParaRPr lang="en-US" altLang="zh-CN" sz="24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快慰。</a:t>
            </a:r>
            <a:endParaRPr lang="zh-CN" altLang="zh-CN" sz="1050" kern="10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5695" y="693362"/>
            <a:ext cx="6144590" cy="4194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语调激昂高亢，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真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雄鹰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雪豹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锈蚀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但有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重音，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小得可怜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重读，</a:t>
            </a:r>
            <a:endParaRPr lang="en-US" altLang="zh-CN" sz="24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蜘蛛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拉长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重音；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默享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重读；</a:t>
            </a:r>
            <a:endParaRPr lang="en-US" altLang="zh-CN" sz="24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赐予的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拉长，上扬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ts val="4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快慰</a:t>
            </a:r>
            <a:r>
              <a:rPr lang="en-US" altLang="zh-CN" sz="2400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语调轻松、舒缓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1165" y="1034415"/>
            <a:ext cx="86550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1．全诗两小节各写了什么内容？请简要概括。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56235" y="410845"/>
            <a:ext cx="475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任务活动二　筛选信息，构建文本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1165" y="155638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2．行文图解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431165" y="2397760"/>
            <a:ext cx="97847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[明确]　第一小节写登山的体验，第二小节抒发登山的感受。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950" y="3074670"/>
            <a:ext cx="8732520" cy="338391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91215" y="837351"/>
            <a:ext cx="11409887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这首诗中主要运用了哪些意象？有何作用？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215" y="1483017"/>
            <a:ext cx="11409887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《峨日朵雪峰之侧》选取了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太阳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山海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石砾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深渊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军旅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铆钉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巨石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血滴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雄鹰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雪豹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蜘蛛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等较为庄严、奇险的意象，有利于营造凝重而又壮美的氛围，让读者体会到在冷寂的思维中所展现的生命的张力。</a:t>
            </a:r>
            <a:endParaRPr lang="zh-CN" altLang="zh-CN" sz="2000" kern="100">
              <a:latin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235" y="410845"/>
            <a:ext cx="6278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任务活动三　借助意象，初识情感，知人论世</a:t>
            </a:r>
            <a:endParaRPr lang="zh-CN" altLang="zh-CN" sz="2400" b="1" kern="100">
              <a:solidFill>
                <a:srgbClr val="FF0000"/>
              </a:solidFill>
              <a:latin typeface="Times New Roman" pitchFamily="18" charset="0"/>
              <a:ea typeface="微软雅黑" charset="-122"/>
              <a:cs typeface="Times New Roman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0860" y="3081655"/>
            <a:ext cx="66084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2．请赏析作者写意象“蜘蛛”的用意。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391160" y="3676650"/>
            <a:ext cx="113284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      </a:t>
            </a:r>
            <a:r>
              <a:rPr lang="en-US" altLang="zh-CN" sz="2000" b="1">
                <a:solidFill>
                  <a:srgbClr val="1B24E3"/>
                </a:solidFill>
              </a:rPr>
              <a:t>  </a:t>
            </a:r>
            <a:r>
              <a:rPr lang="zh-CN" altLang="en-US" sz="2000" b="1">
                <a:solidFill>
                  <a:srgbClr val="1B24E3"/>
                </a:solidFill>
              </a:rPr>
              <a:t>[明确]</a:t>
            </a:r>
            <a:r>
              <a:rPr lang="zh-CN" altLang="en-US" sz="2000" b="1">
                <a:solidFill>
                  <a:srgbClr val="FF0000"/>
                </a:solidFill>
              </a:rPr>
              <a:t>　作者有意用这个小小的“蜘蛛”意象与前文“我”的成就形成对比，意在表达对生命的热爱、对生命力的赞颂。诗人体会到征服自然的成就感，因此渴望与雄鹰、雪豹这些征服自然的勇者为伍。但小蜘蛛的出现，使这种成就感一落千丈——比人弱小千万倍的小得可怜的生命尚能攀援至此，号称万物之灵长的人又有什么理由而为此沾沾自喜呢？同时诗人也领悟到：在大自然面前众生是平等的，个体生命在“默享着这大自然赐予的快慰”之时，是没有大小之分的。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370822" y="842593"/>
            <a:ext cx="8670848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100">
                <a:latin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zh-CN" sz="2400" b="1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作者简介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昌耀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(1936—2000)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，原名王昌耀，湖南桃源人，诗人。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1950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月，参加中国人民解放军，任宣传队员。同年，响应祖国号召，赴朝鲜参加抗美援朝。期间，推出处女作《人桥》，从此与诗歌艺术结下不解之缘。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1953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年，在朝鲜战场上负伤后转入河北省荣军学校读书。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1954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年开始发表诗作。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822" y="4123282"/>
            <a:ext cx="114849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的诗以张扬生命在深重困境中的亢奋见长，感悟和激情融于凝重、壮美的意象之中，将饱经沧桑的情怀、古老开阔的西部人文背景、博大的生命意识，构成协调的整体。诗人后期的诗作趋向反思静悟，语言略趋平和，有很强的知性张力，形成了宏大的诗歌个性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074" name="Picture 2" descr="A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80164" y="1726899"/>
            <a:ext cx="2303573" cy="227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33523" y="198922"/>
            <a:ext cx="150368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charset="-122"/>
                <a:cs typeface="宋体" panose="02010600030101010101" pitchFamily="2" charset="-122"/>
              </a:rPr>
              <a:t>学习资源</a:t>
            </a:r>
            <a:endParaRPr lang="en-US" altLang="zh-CN" sz="2600" b="1">
              <a:solidFill>
                <a:srgbClr val="0070C0"/>
              </a:solidFill>
              <a:latin typeface="Impact" panose="020b0806030902050204" pitchFamily="34" charset="0"/>
              <a:ea typeface="微软雅黑" charset="-122"/>
              <a:cs typeface="宋体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3" t="21970" r="10756" b="73156"/>
          <a:stretch>
            <a:fillRect/>
          </a:stretch>
        </p:blipFill>
        <p:spPr>
          <a:xfrm flipH="1">
            <a:off x="-69538" y="477378"/>
            <a:ext cx="1054075" cy="36202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336585" y="549372"/>
            <a:ext cx="1148491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100">
                <a:latin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zh-CN" sz="2400" b="1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对昌耀的评价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昌耀是不可替代的，如青铜般凝重而朴拙的生命化石，如神话般高邈而深邃的天空，我们深深感谢他留给诗坛一个博大而神奇的认知天空。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这是被授予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1998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～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1999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年度中国诗人奖时授奖词中给予昌耀的文字。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54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敬文东：昌耀是一个奇迹，是他那一辈人中唯一可以被称作诗人的人。尽管他也不可避免地受到过革命话语的冲击，但他从一开始就有意识地将革命话语的影响降到了最低程度，以维护诗歌的个人性；二十世纪八十年代初期以后，昌耀的诗歌才情可以用井喷来形容，一大批杰作经他之手被塑造成型。昌耀发明了一种崭新的诗歌语言，极大地拓宽了汉语的表现力。他的诗质地坚硬，有金石之声，刚好同中国人内心深处太多的忧患意识相对称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88</Paragraphs>
  <Slides>17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9">
      <vt:lpstr>Arial</vt:lpstr>
      <vt:lpstr>Calibri Light</vt:lpstr>
      <vt:lpstr>Calibri</vt:lpstr>
      <vt:lpstr>微软雅黑</vt:lpstr>
      <vt:lpstr>Times New Roman</vt:lpstr>
      <vt:lpstr>Courier New</vt:lpstr>
      <vt:lpstr>宋体</vt:lpstr>
      <vt:lpstr>楷体_GB2312</vt:lpstr>
      <vt:lpstr>Impact</vt:lpstr>
      <vt:lpstr>隶书</vt:lpstr>
      <vt:lpstr>仿宋_GB2312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wjw</dc:creator>
  <cp:lastModifiedBy>wjw</cp:lastModifiedBy>
  <cp:revision>3</cp:revision>
  <dcterms:created xsi:type="dcterms:W3CDTF">2020-09-04T02:34:00Z</dcterms:created>
  <dcterms:modified xsi:type="dcterms:W3CDTF">2020-09-04T06:48:29Z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2052-10.1.0.7698</vt:lpwstr>
  </property>
</Properties>
</file>