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54" autoAdjust="0"/>
  </p:normalViewPr>
  <p:slideViewPr>
    <p:cSldViewPr>
      <p:cViewPr varScale="1">
        <p:scale>
          <a:sx n="63" d="100"/>
          <a:sy n="63" d="100"/>
        </p:scale>
        <p:origin x="-1032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98072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九年级语文</a:t>
            </a:r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5</a:t>
            </a:r>
            <a:r>
              <a:rPr lang="zh-CN" altLang="en-US" dirty="0" smtClean="0"/>
              <a:t>单元复习题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640" y="4509120"/>
            <a:ext cx="6400800" cy="1752600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岷县清水初中      郎永昊</a:t>
            </a:r>
            <a:endParaRPr lang="zh-CN" altLang="en-US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0"/>
            <a:ext cx="853244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①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沁园春</a:t>
            </a:r>
            <a:r>
              <a:rPr lang="en-US" altLang="zh-CN" sz="2400" b="1" dirty="0" smtClean="0"/>
              <a:t>•</a:t>
            </a:r>
            <a:r>
              <a:rPr lang="zh-CN" altLang="en-US" sz="2400" b="1" dirty="0" smtClean="0"/>
              <a:t>雪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中写景与议论之间过渡的句子</a:t>
            </a:r>
            <a:r>
              <a:rPr lang="zh-CN" altLang="en-US" sz="2400" b="1" dirty="0" smtClean="0"/>
              <a:t>：</a:t>
            </a:r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en-US" altLang="zh-CN" b="1" dirty="0" smtClean="0"/>
          </a:p>
          <a:p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en-US" altLang="zh-CN" b="1" dirty="0" smtClean="0"/>
              <a:t>                               </a:t>
            </a:r>
            <a:br>
              <a:rPr lang="en-US" altLang="zh-CN" b="1" dirty="0" smtClean="0"/>
            </a:br>
            <a:endParaRPr lang="zh-CN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683568" y="404664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②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雨说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中“雨”请孩子们与它亲近，并随它同行的诗句：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539552" y="764704"/>
            <a:ext cx="8604448" cy="10464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．</a:t>
            </a:r>
            <a:endParaRPr lang="en-US" altLang="zh-CN" dirty="0" smtClean="0"/>
          </a:p>
          <a:p>
            <a:r>
              <a:rPr lang="zh-CN" altLang="en-US" sz="2400" dirty="0" smtClean="0"/>
              <a:t>对</a:t>
            </a:r>
            <a:r>
              <a:rPr lang="zh-CN" altLang="en-US" sz="2400" dirty="0" smtClean="0"/>
              <a:t>下列词语解释有误的一项是</a:t>
            </a:r>
            <a:r>
              <a:rPr lang="en-US" altLang="zh-CN" sz="2400" dirty="0" smtClean="0"/>
              <a:t>(         )</a:t>
            </a:r>
            <a:br>
              <a:rPr lang="en-US" altLang="zh-CN" sz="2400" dirty="0" smtClean="0"/>
            </a:br>
            <a:r>
              <a:rPr lang="zh-CN" altLang="en-US" sz="2400" dirty="0" smtClean="0"/>
              <a:t>　　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．虔诚：恭敬而信任的意思。</a:t>
            </a:r>
            <a:r>
              <a:rPr lang="en-US" altLang="zh-CN" sz="2400" dirty="0" smtClean="0"/>
              <a:t>B</a:t>
            </a:r>
            <a:r>
              <a:rPr lang="zh-CN" altLang="en-US" sz="2400" dirty="0" smtClean="0"/>
              <a:t>．风流人物：指建功立业的英雄人物。</a:t>
            </a:r>
            <a:br>
              <a:rPr lang="zh-CN" altLang="en-US" sz="2400" dirty="0" smtClean="0"/>
            </a:br>
            <a:r>
              <a:rPr lang="zh-CN" altLang="en-US" sz="2400" dirty="0" smtClean="0"/>
              <a:t>　　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．留滞：即滞留，停留不流通。</a:t>
            </a:r>
            <a:r>
              <a:rPr lang="en-US" altLang="zh-CN" sz="2400" dirty="0" smtClean="0"/>
              <a:t>D</a:t>
            </a:r>
            <a:r>
              <a:rPr lang="zh-CN" altLang="en-US" sz="2400" dirty="0" smtClean="0"/>
              <a:t>．喑哑：嗓子干涩发不出声音或发音低而不清楚。</a:t>
            </a:r>
            <a:br>
              <a:rPr lang="zh-CN" altLang="en-US" sz="2400" dirty="0" smtClean="0"/>
            </a:br>
            <a:r>
              <a:rPr lang="zh-CN" altLang="en-US" sz="2400" dirty="0" smtClean="0"/>
              <a:t>下列</a:t>
            </a:r>
            <a:r>
              <a:rPr lang="zh-CN" altLang="en-US" sz="2400" dirty="0" smtClean="0"/>
              <a:t>句子中没有语病的一项是</a:t>
            </a:r>
            <a:r>
              <a:rPr lang="en-US" altLang="zh-CN" sz="2400" dirty="0" smtClean="0"/>
              <a:t>(         )</a:t>
            </a:r>
            <a:br>
              <a:rPr lang="en-US" altLang="zh-CN" sz="2400" dirty="0" smtClean="0"/>
            </a:br>
            <a:r>
              <a:rPr lang="zh-CN" altLang="en-US" sz="2400" dirty="0" smtClean="0"/>
              <a:t>　　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．我们没有理由不珍惜今天的幸福</a:t>
            </a:r>
            <a:r>
              <a:rPr lang="zh-CN" altLang="en-US" sz="2400" dirty="0" smtClean="0"/>
              <a:t>生活</a:t>
            </a:r>
            <a:endParaRPr lang="en-US" altLang="zh-CN" sz="2400" dirty="0" smtClean="0"/>
          </a:p>
          <a:p>
            <a:r>
              <a:rPr lang="en-US" altLang="zh-CN" sz="2400" dirty="0" smtClean="0"/>
              <a:t>       B</a:t>
            </a:r>
            <a:r>
              <a:rPr lang="zh-CN" altLang="en-US" sz="2400" dirty="0" smtClean="0"/>
              <a:t>．增加质量是语文教学改革的当务之急。</a:t>
            </a:r>
            <a:br>
              <a:rPr lang="zh-CN" altLang="en-US" sz="2400" dirty="0" smtClean="0"/>
            </a:br>
            <a:r>
              <a:rPr lang="zh-CN" altLang="en-US" sz="2400" dirty="0" smtClean="0"/>
              <a:t>　　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．能否刻苦钻研是提高学习成绩的关键。</a:t>
            </a:r>
            <a:br>
              <a:rPr lang="zh-CN" altLang="en-US" sz="2400" dirty="0" smtClean="0"/>
            </a:br>
            <a:r>
              <a:rPr lang="zh-CN" altLang="en-US" sz="2400" dirty="0" smtClean="0"/>
              <a:t>　　</a:t>
            </a:r>
            <a:r>
              <a:rPr lang="en-US" altLang="zh-CN" sz="2400" dirty="0" smtClean="0"/>
              <a:t>D</a:t>
            </a:r>
            <a:r>
              <a:rPr lang="zh-CN" altLang="en-US" sz="2400" dirty="0" smtClean="0"/>
              <a:t>．当外国友人来到长沙时，受到了长沙人民的热烈欢迎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 </a:t>
            </a:r>
            <a:r>
              <a:rPr lang="en-US" altLang="zh-CN" sz="2400" dirty="0" smtClean="0"/>
              <a:t>  </a:t>
            </a:r>
            <a:r>
              <a:rPr lang="zh-CN" altLang="en-US" sz="2400" dirty="0" smtClean="0"/>
              <a:t>下列</a:t>
            </a:r>
            <a:r>
              <a:rPr lang="zh-CN" altLang="en-US" sz="2400" dirty="0" smtClean="0"/>
              <a:t>加点字注音有误的一项是</a:t>
            </a:r>
            <a:r>
              <a:rPr lang="en-US" altLang="zh-CN" sz="2400" dirty="0" smtClean="0"/>
              <a:t>(</a:t>
            </a:r>
            <a:r>
              <a:rPr lang="en-US" altLang="zh-CN" sz="2400" dirty="0" smtClean="0"/>
              <a:t> </a:t>
            </a:r>
            <a:r>
              <a:rPr lang="en-US" altLang="zh-CN" sz="2400" dirty="0" smtClean="0"/>
              <a:t>       </a:t>
            </a:r>
            <a:r>
              <a:rPr lang="en-US" altLang="zh-CN" sz="2400" dirty="0" smtClean="0"/>
              <a:t>)</a:t>
            </a:r>
            <a:endParaRPr lang="zh-CN" altLang="en-US" sz="2400" dirty="0" smtClean="0"/>
          </a:p>
          <a:p>
            <a:r>
              <a:rPr lang="zh-CN" altLang="en-US" sz="2400" dirty="0" smtClean="0"/>
              <a:t>    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．稍逊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xùn</a:t>
            </a:r>
            <a:r>
              <a:rPr lang="en-US" altLang="zh-CN" sz="2400" dirty="0" smtClean="0"/>
              <a:t>)     </a:t>
            </a:r>
            <a:r>
              <a:rPr lang="zh-CN" altLang="en-US" sz="2400" dirty="0" smtClean="0"/>
              <a:t>分外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fèn</a:t>
            </a:r>
            <a:r>
              <a:rPr lang="en-US" altLang="zh-CN" sz="2400" dirty="0" smtClean="0"/>
              <a:t>)    </a:t>
            </a:r>
            <a:r>
              <a:rPr lang="zh-CN" altLang="en-US" sz="2400" dirty="0" smtClean="0"/>
              <a:t>风骚（</a:t>
            </a:r>
            <a:r>
              <a:rPr lang="en-US" altLang="zh-CN" sz="2400" dirty="0" err="1" smtClean="0"/>
              <a:t>sāo</a:t>
            </a:r>
            <a:r>
              <a:rPr lang="zh-CN" altLang="en-US" sz="2400" dirty="0" smtClean="0"/>
              <a:t>）    </a:t>
            </a:r>
            <a:r>
              <a:rPr lang="zh-CN" altLang="en-US" sz="2400" dirty="0" smtClean="0"/>
              <a:t> </a:t>
            </a:r>
            <a:r>
              <a:rPr lang="zh-CN" altLang="en-US" sz="2400" dirty="0" smtClean="0"/>
              <a:t>济慈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cí</a:t>
            </a:r>
            <a:r>
              <a:rPr lang="en-US" altLang="zh-CN" sz="2400" dirty="0" smtClean="0"/>
              <a:t>)</a:t>
            </a:r>
            <a:endParaRPr lang="zh-CN" altLang="en-US" sz="2400" dirty="0" smtClean="0"/>
          </a:p>
          <a:p>
            <a:r>
              <a:rPr lang="zh-CN" altLang="en-US" sz="2400" dirty="0" smtClean="0"/>
              <a:t>    </a:t>
            </a:r>
            <a:r>
              <a:rPr lang="en-US" altLang="zh-CN" sz="2400" dirty="0" smtClean="0"/>
              <a:t>B</a:t>
            </a:r>
            <a:r>
              <a:rPr lang="zh-CN" altLang="en-US" sz="2400" dirty="0" smtClean="0"/>
              <a:t>．喑哑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ān</a:t>
            </a:r>
            <a:r>
              <a:rPr lang="en-US" altLang="zh-CN" sz="2400" dirty="0" smtClean="0"/>
              <a:t>)    </a:t>
            </a:r>
            <a:r>
              <a:rPr lang="en-US" altLang="zh-CN" sz="2400" dirty="0" smtClean="0"/>
              <a:t> </a:t>
            </a:r>
            <a:r>
              <a:rPr lang="zh-CN" altLang="en-US" sz="2400" dirty="0" smtClean="0"/>
              <a:t>丝缕</a:t>
            </a:r>
            <a:r>
              <a:rPr lang="en-US" altLang="zh-CN" sz="2400" dirty="0" smtClean="0"/>
              <a:t>(1ǚ)    </a:t>
            </a:r>
            <a:r>
              <a:rPr lang="zh-CN" altLang="en-US" sz="2400" dirty="0" smtClean="0"/>
              <a:t>襁褓</a:t>
            </a:r>
            <a:r>
              <a:rPr lang="zh-CN" altLang="en-US" sz="2400" dirty="0" smtClean="0"/>
              <a:t>（</a:t>
            </a:r>
            <a:r>
              <a:rPr lang="en-US" altLang="zh-CN" sz="2400" dirty="0" err="1" smtClean="0"/>
              <a:t>qiáng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bǎo</a:t>
            </a:r>
            <a:r>
              <a:rPr lang="zh-CN" altLang="en-US" sz="2400" dirty="0" smtClean="0"/>
              <a:t>） </a:t>
            </a:r>
            <a:r>
              <a:rPr lang="zh-CN" altLang="en-US" sz="2400" dirty="0" smtClean="0"/>
              <a:t> </a:t>
            </a:r>
            <a:r>
              <a:rPr lang="zh-CN" altLang="en-US" sz="2400" dirty="0" smtClean="0"/>
              <a:t>折腰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zhé</a:t>
            </a:r>
            <a:r>
              <a:rPr lang="en-US" altLang="zh-CN" sz="2400" dirty="0" smtClean="0"/>
              <a:t>)</a:t>
            </a:r>
            <a:endParaRPr lang="zh-CN" altLang="en-US" sz="2400" dirty="0" smtClean="0"/>
          </a:p>
          <a:p>
            <a:r>
              <a:rPr lang="zh-CN" altLang="en-US" sz="2400" dirty="0" smtClean="0"/>
              <a:t>    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．闪烁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shuò</a:t>
            </a:r>
            <a:r>
              <a:rPr lang="en-US" altLang="zh-CN" sz="2400" dirty="0" smtClean="0"/>
              <a:t>)    </a:t>
            </a:r>
            <a:r>
              <a:rPr lang="zh-CN" altLang="en-US" sz="2400" dirty="0" smtClean="0"/>
              <a:t>颤抖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chàn</a:t>
            </a:r>
            <a:r>
              <a:rPr lang="en-US" altLang="zh-CN" sz="2400" dirty="0" smtClean="0"/>
              <a:t>)   </a:t>
            </a:r>
            <a:r>
              <a:rPr lang="zh-CN" altLang="en-US" sz="2400" dirty="0" smtClean="0"/>
              <a:t>凝望（</a:t>
            </a:r>
            <a:r>
              <a:rPr lang="en-US" altLang="zh-CN" sz="2400" dirty="0" err="1" smtClean="0"/>
              <a:t>níng</a:t>
            </a:r>
            <a:r>
              <a:rPr lang="zh-CN" altLang="en-US" sz="2400" dirty="0" smtClean="0"/>
              <a:t>）     </a:t>
            </a:r>
            <a:r>
              <a:rPr lang="zh-CN" altLang="en-US" sz="2400" dirty="0" smtClean="0"/>
              <a:t> </a:t>
            </a:r>
            <a:r>
              <a:rPr lang="zh-CN" altLang="en-US" sz="2400" dirty="0" smtClean="0"/>
              <a:t>留滞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zhì</a:t>
            </a:r>
            <a:r>
              <a:rPr lang="en-US" altLang="zh-CN" sz="2400" dirty="0" smtClean="0"/>
              <a:t>)</a:t>
            </a:r>
            <a:endParaRPr lang="zh-CN" altLang="en-US" sz="2400" dirty="0" smtClean="0"/>
          </a:p>
          <a:p>
            <a:r>
              <a:rPr lang="zh-CN" altLang="en-US" sz="2400" dirty="0" smtClean="0"/>
              <a:t>    </a:t>
            </a:r>
            <a:r>
              <a:rPr lang="en-US" altLang="zh-CN" sz="2400" dirty="0" smtClean="0"/>
              <a:t>D</a:t>
            </a:r>
            <a:r>
              <a:rPr lang="zh-CN" altLang="en-US" sz="2400" dirty="0" smtClean="0"/>
              <a:t>．静谧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mì</a:t>
            </a:r>
            <a:r>
              <a:rPr lang="en-US" altLang="zh-CN" sz="2400" dirty="0" smtClean="0"/>
              <a:t>)      </a:t>
            </a:r>
            <a:r>
              <a:rPr lang="zh-CN" altLang="en-US" sz="2400" dirty="0" smtClean="0"/>
              <a:t>遐想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xiá</a:t>
            </a:r>
            <a:r>
              <a:rPr lang="en-US" altLang="zh-CN" sz="2400" dirty="0" smtClean="0"/>
              <a:t>)    </a:t>
            </a:r>
            <a:r>
              <a:rPr lang="zh-CN" altLang="en-US" sz="2400" dirty="0" smtClean="0"/>
              <a:t>栖息（</a:t>
            </a:r>
            <a:r>
              <a:rPr lang="en-US" altLang="zh-CN" sz="2400" dirty="0" err="1" smtClean="0"/>
              <a:t>qī</a:t>
            </a:r>
            <a:r>
              <a:rPr lang="zh-CN" altLang="en-US" sz="2400" dirty="0" smtClean="0"/>
              <a:t>）           角落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jiǎo</a:t>
            </a:r>
            <a:r>
              <a:rPr lang="en-US" altLang="zh-CN" sz="2400" dirty="0" smtClean="0"/>
              <a:t>)</a:t>
            </a:r>
            <a:endParaRPr lang="zh-CN" altLang="en-US" sz="2000" dirty="0" smtClean="0"/>
          </a:p>
          <a:p>
            <a:endParaRPr lang="en-US" altLang="zh-CN" sz="20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-4225338"/>
            <a:ext cx="11412760" cy="13357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。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600" dirty="0" smtClean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4800" dirty="0" smtClean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4800" dirty="0" smtClean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4800" dirty="0" smtClean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4800" dirty="0" smtClean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4800" dirty="0" smtClean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48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Arial" pitchFamily="34" charset="0"/>
              </a:rPr>
              <a:t>指出</a:t>
            </a:r>
            <a:r>
              <a:rPr lang="zh-CN" altLang="zh-CN" sz="48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Arial" pitchFamily="34" charset="0"/>
              </a:rPr>
              <a:t>下列句子运用的修辞。</a:t>
            </a:r>
            <a:endParaRPr lang="en-US" altLang="zh-CN" sz="48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 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(1)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山舞银蛇，原驰蜡象，欲与天公试比高。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(2)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惜秦皇汉武，略输文采；唐宗宋祖，稍逊风骚。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宋体" pitchFamily="2" charset="-122"/>
              <a:ea typeface="宋体" pitchFamily="2" charset="-122"/>
              <a:cs typeface="Arial" pitchFamily="34" charset="0"/>
            </a:endParaRPr>
          </a:p>
          <a:p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一代天骄，成吉思汗，只识弯弓射大雕。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宋体" pitchFamily="2" charset="-122"/>
              <a:ea typeface="宋体" pitchFamily="2" charset="-122"/>
              <a:cs typeface="Arial" pitchFamily="34" charset="0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</a:rPr>
              <a:t>8</a:t>
            </a:r>
            <a:r>
              <a:rPr lang="zh-CN" altLang="en-US" sz="3200" dirty="0" smtClean="0">
                <a:solidFill>
                  <a:srgbClr val="FF0000"/>
                </a:solidFill>
              </a:rPr>
              <a:t>．填空题。</a:t>
            </a:r>
            <a:r>
              <a:rPr lang="en-US" altLang="zh-CN" sz="3200" dirty="0" smtClean="0">
                <a:solidFill>
                  <a:srgbClr val="FF0000"/>
                </a:solidFill>
              </a:rPr>
              <a:t>(5</a:t>
            </a:r>
            <a:r>
              <a:rPr lang="zh-CN" altLang="en-US" sz="3200" dirty="0" smtClean="0">
                <a:solidFill>
                  <a:srgbClr val="FF0000"/>
                </a:solidFill>
              </a:rPr>
              <a:t>分</a:t>
            </a:r>
            <a:r>
              <a:rPr lang="en-US" altLang="zh-CN" sz="3200" dirty="0" smtClean="0">
                <a:solidFill>
                  <a:srgbClr val="FF0000"/>
                </a:solidFill>
              </a:rPr>
              <a:t>)</a:t>
            </a:r>
            <a:endParaRPr lang="zh-CN" altLang="en-US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</a:rPr>
              <a:t>(1)</a:t>
            </a:r>
            <a:r>
              <a:rPr lang="zh-CN" altLang="en-US" sz="3200" dirty="0" smtClean="0">
                <a:solidFill>
                  <a:srgbClr val="FF0000"/>
                </a:solidFill>
              </a:rPr>
              <a:t>唐代诗人杜甫描写春雨的名句是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                 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．</a:t>
            </a:r>
            <a:endParaRPr lang="zh-CN" altLang="en-US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</a:rPr>
              <a:t>(2)</a:t>
            </a:r>
            <a:r>
              <a:rPr lang="zh-CN" altLang="en-US" sz="3200" dirty="0" smtClean="0">
                <a:solidFill>
                  <a:srgbClr val="FF0000"/>
                </a:solidFill>
              </a:rPr>
              <a:t>请你再写出两句描写春雨的诗句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                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．</a:t>
            </a:r>
            <a:endParaRPr lang="zh-CN" altLang="en-US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</a:rPr>
              <a:t>(3)《</a:t>
            </a:r>
            <a:r>
              <a:rPr lang="zh-CN" altLang="en-US" sz="3200" dirty="0" smtClean="0">
                <a:solidFill>
                  <a:srgbClr val="FF0000"/>
                </a:solidFill>
              </a:rPr>
              <a:t>雨说</a:t>
            </a:r>
            <a:r>
              <a:rPr lang="en-US" altLang="zh-CN" sz="3200" dirty="0" smtClean="0">
                <a:solidFill>
                  <a:srgbClr val="FF0000"/>
                </a:solidFill>
              </a:rPr>
              <a:t>》</a:t>
            </a:r>
            <a:r>
              <a:rPr lang="zh-CN" altLang="en-US" sz="3200" dirty="0" smtClean="0">
                <a:solidFill>
                  <a:srgbClr val="FF0000"/>
                </a:solidFill>
              </a:rPr>
              <a:t>一诗的作者是台湾诗人 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       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，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本</a:t>
            </a:r>
            <a:r>
              <a:rPr lang="zh-CN" altLang="en-US" sz="3200" dirty="0" smtClean="0">
                <a:solidFill>
                  <a:srgbClr val="FF0000"/>
                </a:solidFill>
              </a:rPr>
              <a:t>诗采用 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   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的修辞方法。</a:t>
            </a:r>
          </a:p>
          <a:p>
            <a:r>
              <a:rPr lang="en-US" altLang="zh-CN" sz="3200" dirty="0" smtClean="0">
                <a:solidFill>
                  <a:srgbClr val="FF0000"/>
                </a:solidFill>
              </a:rPr>
              <a:t>(</a:t>
            </a:r>
            <a:r>
              <a:rPr lang="en-US" altLang="zh-CN" sz="3200" dirty="0" smtClean="0">
                <a:solidFill>
                  <a:srgbClr val="FF0000"/>
                </a:solidFill>
              </a:rPr>
              <a:t>5)《</a:t>
            </a:r>
            <a:r>
              <a:rPr lang="zh-CN" altLang="en-US" sz="3200" dirty="0" smtClean="0">
                <a:solidFill>
                  <a:srgbClr val="FF0000"/>
                </a:solidFill>
              </a:rPr>
              <a:t>沁园春雪</a:t>
            </a:r>
            <a:r>
              <a:rPr lang="en-US" altLang="zh-CN" sz="3200" dirty="0" smtClean="0">
                <a:solidFill>
                  <a:srgbClr val="FF0000"/>
                </a:solidFill>
              </a:rPr>
              <a:t>》</a:t>
            </a:r>
            <a:r>
              <a:rPr lang="zh-CN" altLang="en-US" sz="3200" dirty="0" smtClean="0">
                <a:solidFill>
                  <a:srgbClr val="FF0000"/>
                </a:solidFill>
              </a:rPr>
              <a:t>作者 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  ，沁园春是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    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，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雪</a:t>
            </a:r>
            <a:r>
              <a:rPr lang="zh-CN" altLang="en-US" sz="3200" dirty="0" smtClean="0">
                <a:solidFill>
                  <a:srgbClr val="FF0000"/>
                </a:solidFill>
              </a:rPr>
              <a:t>是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888888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2400" dirty="0" smtClean="0">
              <a:solidFill>
                <a:srgbClr val="888888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888888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2400" dirty="0" smtClean="0">
              <a:solidFill>
                <a:srgbClr val="888888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888888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88640"/>
            <a:ext cx="9144000" cy="11079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1</a:t>
            </a:r>
            <a:r>
              <a:rPr lang="zh-CN" altLang="en-US" sz="2800" dirty="0" smtClean="0"/>
              <a:t>．下列加点的字注音有误的一项是：（   ）（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分）</a:t>
            </a:r>
            <a:br>
              <a:rPr lang="zh-CN" altLang="en-US" sz="2800" dirty="0" smtClean="0"/>
            </a:br>
            <a:r>
              <a:rPr lang="en-US" altLang="zh-CN" sz="2800" dirty="0" smtClean="0"/>
              <a:t>A</a:t>
            </a:r>
            <a:r>
              <a:rPr lang="zh-CN" altLang="en-US" sz="2800" dirty="0" smtClean="0"/>
              <a:t>、敷衍（</a:t>
            </a:r>
            <a:r>
              <a:rPr lang="en-US" altLang="zh-CN" sz="2800" dirty="0" err="1" smtClean="0"/>
              <a:t>yǎn</a:t>
            </a:r>
            <a:r>
              <a:rPr lang="zh-CN" altLang="en-US" sz="2800" dirty="0" smtClean="0"/>
              <a:t>） 陨落（</a:t>
            </a:r>
            <a:r>
              <a:rPr lang="en-US" altLang="zh-CN" sz="2800" dirty="0" err="1" smtClean="0"/>
              <a:t>yǔn</a:t>
            </a:r>
            <a:r>
              <a:rPr lang="zh-CN" altLang="en-US" sz="2800" dirty="0" smtClean="0"/>
              <a:t>） 枘凿（</a:t>
            </a:r>
            <a:r>
              <a:rPr lang="en-US" altLang="zh-CN" sz="2800" dirty="0" err="1" smtClean="0"/>
              <a:t>ruì</a:t>
            </a:r>
            <a:r>
              <a:rPr lang="zh-CN" altLang="en-US" sz="2800" dirty="0" smtClean="0"/>
              <a:t>）   </a:t>
            </a:r>
            <a:br>
              <a:rPr lang="zh-CN" altLang="en-US" sz="2800" dirty="0" smtClean="0"/>
            </a:br>
            <a:r>
              <a:rPr lang="en-US" altLang="zh-CN" sz="2800" dirty="0" smtClean="0"/>
              <a:t>B</a:t>
            </a:r>
            <a:r>
              <a:rPr lang="zh-CN" altLang="en-US" sz="2800" dirty="0" smtClean="0"/>
              <a:t>、亵渎（</a:t>
            </a:r>
            <a:r>
              <a:rPr lang="en-US" altLang="zh-CN" sz="2800" dirty="0" err="1" smtClean="0"/>
              <a:t>xiè</a:t>
            </a:r>
            <a:r>
              <a:rPr lang="zh-CN" altLang="en-US" sz="2800" dirty="0" smtClean="0"/>
              <a:t>） 骈进（</a:t>
            </a:r>
            <a:r>
              <a:rPr lang="en-US" altLang="zh-CN" sz="2800" dirty="0" err="1" smtClean="0"/>
              <a:t>bìng</a:t>
            </a:r>
            <a:r>
              <a:rPr lang="zh-CN" altLang="en-US" sz="2800" dirty="0" smtClean="0"/>
              <a:t>） 弥留（</a:t>
            </a:r>
            <a:r>
              <a:rPr lang="en-US" altLang="zh-CN" sz="2800" dirty="0" err="1" smtClean="0"/>
              <a:t>mí</a:t>
            </a:r>
            <a:r>
              <a:rPr lang="zh-CN" altLang="en-US" sz="2800" dirty="0" smtClean="0"/>
              <a:t>）</a:t>
            </a:r>
            <a:br>
              <a:rPr lang="zh-CN" altLang="en-US" sz="2800" dirty="0" smtClean="0"/>
            </a:br>
            <a:r>
              <a:rPr lang="en-US" altLang="zh-CN" sz="2800" dirty="0" smtClean="0"/>
              <a:t>C</a:t>
            </a:r>
            <a:r>
              <a:rPr lang="zh-CN" altLang="en-US" sz="2800" dirty="0" smtClean="0"/>
              <a:t>、乞求（</a:t>
            </a:r>
            <a:r>
              <a:rPr lang="en-US" altLang="zh-CN" sz="2800" dirty="0" err="1" smtClean="0"/>
              <a:t>qǐ</a:t>
            </a:r>
            <a:r>
              <a:rPr lang="zh-CN" altLang="en-US" sz="2800" dirty="0" smtClean="0"/>
              <a:t>） 睿智（</a:t>
            </a:r>
            <a:r>
              <a:rPr lang="en-US" altLang="zh-CN" sz="2800" dirty="0" err="1" smtClean="0"/>
              <a:t>ruì</a:t>
            </a:r>
            <a:r>
              <a:rPr lang="zh-CN" altLang="en-US" sz="2800" dirty="0" smtClean="0"/>
              <a:t>） 宽恕（</a:t>
            </a:r>
            <a:r>
              <a:rPr lang="en-US" altLang="zh-CN" sz="2800" dirty="0" err="1" smtClean="0"/>
              <a:t>shù</a:t>
            </a:r>
            <a:r>
              <a:rPr lang="zh-CN" altLang="en-US" sz="2800" dirty="0" smtClean="0"/>
              <a:t>）  </a:t>
            </a:r>
            <a:br>
              <a:rPr lang="zh-CN" altLang="en-US" sz="2800" dirty="0" smtClean="0"/>
            </a:br>
            <a:r>
              <a:rPr lang="en-US" altLang="zh-CN" sz="2800" dirty="0" smtClean="0"/>
              <a:t>D</a:t>
            </a:r>
            <a:r>
              <a:rPr lang="zh-CN" altLang="en-US" sz="2800" dirty="0" smtClean="0"/>
              <a:t>、诅咒（</a:t>
            </a:r>
            <a:r>
              <a:rPr lang="en-US" altLang="zh-CN" sz="2800" dirty="0" err="1" smtClean="0"/>
              <a:t>zǔ</a:t>
            </a:r>
            <a:r>
              <a:rPr lang="zh-CN" altLang="en-US" sz="2800" dirty="0" smtClean="0"/>
              <a:t>） 灵柩（</a:t>
            </a:r>
            <a:r>
              <a:rPr lang="en-US" altLang="zh-CN" sz="2800" dirty="0" err="1" smtClean="0"/>
              <a:t>jiù</a:t>
            </a:r>
            <a:r>
              <a:rPr lang="zh-CN" altLang="en-US" sz="2800" dirty="0" smtClean="0"/>
              <a:t>） 诉讼（</a:t>
            </a:r>
            <a:r>
              <a:rPr lang="en-US" altLang="zh-CN" sz="2800" dirty="0" err="1" smtClean="0"/>
              <a:t>sòng</a:t>
            </a:r>
            <a:r>
              <a:rPr lang="zh-CN" altLang="en-US" sz="2800" dirty="0" smtClean="0"/>
              <a:t>）</a:t>
            </a:r>
            <a:br>
              <a:rPr lang="zh-CN" altLang="en-US" sz="2800" dirty="0" smtClean="0"/>
            </a:br>
            <a:r>
              <a:rPr lang="en-US" altLang="zh-CN" sz="2800" dirty="0" smtClean="0"/>
              <a:t>2</a:t>
            </a:r>
            <a:r>
              <a:rPr lang="zh-CN" altLang="en-US" sz="2800" dirty="0" smtClean="0"/>
              <a:t>．下列文学常识中有误的一项是：（   ）（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分）</a:t>
            </a:r>
            <a:br>
              <a:rPr lang="zh-CN" altLang="en-US" sz="2800" dirty="0" smtClean="0"/>
            </a:br>
            <a:r>
              <a:rPr lang="en-US" altLang="zh-CN" sz="2800" dirty="0" smtClean="0"/>
              <a:t>A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敬业与乐业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一文，梁启超阐述了人生与事业的关系。</a:t>
            </a:r>
            <a:br>
              <a:rPr lang="zh-CN" altLang="en-US" sz="2800" dirty="0" smtClean="0"/>
            </a:br>
            <a:r>
              <a:rPr lang="en-US" altLang="zh-CN" sz="2800" dirty="0" smtClean="0"/>
              <a:t>B</a:t>
            </a:r>
            <a:r>
              <a:rPr lang="zh-CN" altLang="en-US" sz="2800" dirty="0" smtClean="0"/>
              <a:t>、雨果的演讲，是对人类先贤伏尔泰关于思想与人格力量的礼赞。</a:t>
            </a:r>
            <a:br>
              <a:rPr lang="zh-CN" altLang="en-US" sz="2800" dirty="0" smtClean="0"/>
            </a:br>
            <a:r>
              <a:rPr lang="en-US" altLang="zh-CN" sz="2800" dirty="0" smtClean="0"/>
              <a:t>C</a:t>
            </a:r>
            <a:r>
              <a:rPr lang="zh-CN" altLang="en-US" sz="2800" dirty="0" smtClean="0"/>
              <a:t>、苏联教育家苏霍姆林斯基通过书信形式，阐述了自己的主张，反对女儿早恋。</a:t>
            </a:r>
            <a:br>
              <a:rPr lang="zh-CN" altLang="en-US" sz="2800" dirty="0" smtClean="0"/>
            </a:br>
            <a:r>
              <a:rPr lang="en-US" altLang="zh-CN" sz="2800" dirty="0" smtClean="0"/>
              <a:t>D</a:t>
            </a:r>
            <a:r>
              <a:rPr lang="zh-CN" altLang="en-US" sz="2800" dirty="0" smtClean="0"/>
              <a:t>、通过书信形式，傅雷劝慰，激励儿子保持谦卑，不惧孤独，勇于攀登艺术高峰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endParaRPr lang="en-US" altLang="zh-CN" sz="24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8494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.</a:t>
            </a:r>
            <a:r>
              <a:rPr lang="zh-CN" altLang="en-US" sz="2400" dirty="0" smtClean="0"/>
              <a:t>下列句子中，成语使用正确的一句是</a:t>
            </a:r>
            <a:r>
              <a:rPr lang="zh-CN" altLang="en-US" sz="2400" dirty="0" smtClean="0"/>
              <a:t>（）分</a:t>
            </a:r>
            <a:r>
              <a:rPr lang="en-US" altLang="zh-CN" sz="2400" dirty="0" smtClean="0"/>
              <a:t>)</a:t>
            </a:r>
            <a:br>
              <a:rPr lang="en-US" altLang="zh-CN" sz="2400" dirty="0" smtClean="0"/>
            </a:br>
            <a:r>
              <a:rPr lang="zh-CN" altLang="en-US" sz="2400" dirty="0" smtClean="0"/>
              <a:t>　　</a:t>
            </a:r>
            <a:r>
              <a:rPr lang="en-US" altLang="zh-CN" sz="2400" dirty="0" smtClean="0"/>
              <a:t>A.</a:t>
            </a:r>
            <a:r>
              <a:rPr lang="zh-CN" altLang="en-US" sz="2400" dirty="0" smtClean="0"/>
              <a:t>对于每个青年来说，机遇总是会有的，但是要善于抓住机遇，经过一番拼搏，才能取得成功。否则一旦失去机遇，便会</a:t>
            </a:r>
            <a:r>
              <a:rPr lang="zh-CN" altLang="en-US" sz="2400" dirty="0" smtClean="0">
                <a:solidFill>
                  <a:srgbClr val="FF0000"/>
                </a:solidFill>
              </a:rPr>
              <a:t>一失足成千古恨。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400" dirty="0" smtClean="0"/>
              <a:t>　　</a:t>
            </a:r>
            <a:r>
              <a:rPr lang="en-US" altLang="zh-CN" sz="2400" dirty="0" smtClean="0"/>
              <a:t>B.</a:t>
            </a:r>
            <a:r>
              <a:rPr lang="zh-CN" altLang="en-US" sz="2400" dirty="0" smtClean="0"/>
              <a:t>画家以酣畅淋漓的笔触，描绘出江南的一片新绿，真使人有一种</a:t>
            </a:r>
            <a:r>
              <a:rPr lang="zh-CN" altLang="en-US" sz="2400" dirty="0" smtClean="0">
                <a:solidFill>
                  <a:srgbClr val="FF0000"/>
                </a:solidFill>
              </a:rPr>
              <a:t>妙手回春</a:t>
            </a:r>
            <a:r>
              <a:rPr lang="zh-CN" altLang="en-US" sz="2400" dirty="0" smtClean="0"/>
              <a:t>之感。</a:t>
            </a:r>
            <a:br>
              <a:rPr lang="zh-CN" altLang="en-US" sz="2400" dirty="0" smtClean="0"/>
            </a:br>
            <a:r>
              <a:rPr lang="zh-CN" altLang="en-US" sz="2400" dirty="0" smtClean="0"/>
              <a:t>　　</a:t>
            </a:r>
            <a:r>
              <a:rPr lang="en-US" altLang="zh-CN" sz="2400" dirty="0" smtClean="0"/>
              <a:t>C. </a:t>
            </a:r>
            <a:r>
              <a:rPr lang="zh-CN" altLang="en-US" sz="2400" dirty="0" smtClean="0"/>
              <a:t>有的老师抓住课文中无关主旨的一两句话大加发挥，滔滔不绝，给人的感觉是</a:t>
            </a:r>
            <a:r>
              <a:rPr lang="zh-CN" altLang="en-US" sz="2400" dirty="0" smtClean="0">
                <a:solidFill>
                  <a:srgbClr val="FF0000"/>
                </a:solidFill>
              </a:rPr>
              <a:t>小题大作</a:t>
            </a:r>
            <a:r>
              <a:rPr lang="zh-CN" altLang="en-US" sz="2400" dirty="0" smtClean="0"/>
              <a:t>。</a:t>
            </a:r>
            <a:br>
              <a:rPr lang="zh-CN" altLang="en-US" sz="2400" dirty="0" smtClean="0"/>
            </a:br>
            <a:r>
              <a:rPr lang="zh-CN" altLang="en-US" sz="2400" dirty="0" smtClean="0"/>
              <a:t>　　</a:t>
            </a:r>
            <a:r>
              <a:rPr lang="en-US" altLang="zh-CN" sz="2400" dirty="0" smtClean="0"/>
              <a:t>D.</a:t>
            </a:r>
            <a:r>
              <a:rPr lang="zh-CN" altLang="en-US" sz="2400" dirty="0" smtClean="0"/>
              <a:t>历史上多少忠臣义士，死心塌地，进忠进谏，结果呢，有的被挖心，有的被放逐。比干、屈原悲惨的故事，</a:t>
            </a:r>
            <a:r>
              <a:rPr lang="zh-CN" altLang="en-US" sz="2400" dirty="0" smtClean="0">
                <a:solidFill>
                  <a:srgbClr val="FF0000"/>
                </a:solidFill>
              </a:rPr>
              <a:t>千古流芳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2413338"/>
            <a:ext cx="9144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endParaRPr lang="en-US" altLang="zh-CN" dirty="0" smtClean="0"/>
          </a:p>
          <a:p>
            <a:pPr latinLnBrk="1"/>
            <a:endParaRPr lang="en-US" altLang="zh-CN" dirty="0" smtClean="0"/>
          </a:p>
          <a:p>
            <a:pPr latinLnBrk="1"/>
            <a:endParaRPr lang="en-US" altLang="zh-CN" dirty="0" smtClean="0"/>
          </a:p>
          <a:p>
            <a:pPr latinLnBrk="1"/>
            <a:endParaRPr lang="en-US" altLang="zh-CN" dirty="0" smtClean="0"/>
          </a:p>
          <a:p>
            <a:pPr latinLnBrk="1"/>
            <a:endParaRPr lang="en-US" altLang="zh-CN" dirty="0" smtClean="0"/>
          </a:p>
          <a:p>
            <a:pPr latinLnBrk="1"/>
            <a:r>
              <a:rPr lang="zh-CN" altLang="en-US" sz="2800" dirty="0" smtClean="0"/>
              <a:t>解释</a:t>
            </a:r>
            <a:r>
              <a:rPr lang="zh-CN" altLang="en-US" sz="2800" dirty="0" smtClean="0"/>
              <a:t>下列语句中加点词的意思。</a:t>
            </a:r>
            <a:r>
              <a:rPr lang="en-US" altLang="zh-CN" sz="2800" dirty="0" smtClean="0"/>
              <a:t>(2</a:t>
            </a:r>
            <a:r>
              <a:rPr lang="zh-CN" altLang="en-US" sz="2800" dirty="0" smtClean="0"/>
              <a:t>分</a:t>
            </a:r>
            <a:r>
              <a:rPr lang="en-US" altLang="zh-CN" sz="2800" dirty="0" smtClean="0"/>
              <a:t>)</a:t>
            </a:r>
            <a:endParaRPr lang="zh-CN" altLang="en-US" sz="2800" dirty="0" smtClean="0"/>
          </a:p>
          <a:p>
            <a:pPr latinLnBrk="1"/>
            <a:r>
              <a:rPr lang="en-US" altLang="zh-CN" sz="2800" dirty="0" smtClean="0"/>
              <a:t>(1)</a:t>
            </a:r>
            <a:r>
              <a:rPr lang="zh-CN" altLang="en-US" sz="2800" dirty="0" smtClean="0">
                <a:solidFill>
                  <a:srgbClr val="FF0000"/>
                </a:solidFill>
              </a:rPr>
              <a:t>或</a:t>
            </a:r>
            <a:r>
              <a:rPr lang="zh-CN" altLang="en-US" sz="2800" dirty="0" smtClean="0"/>
              <a:t>以为死，或以为</a:t>
            </a:r>
            <a:r>
              <a:rPr lang="zh-CN" altLang="en-US" sz="2800" dirty="0" smtClean="0">
                <a:solidFill>
                  <a:srgbClr val="FF0000"/>
                </a:solidFill>
              </a:rPr>
              <a:t>亡</a:t>
            </a:r>
            <a:r>
              <a:rPr lang="zh-CN" altLang="en-US" sz="2800" dirty="0" smtClean="0"/>
              <a:t>     </a:t>
            </a:r>
            <a:r>
              <a:rPr lang="en-US" altLang="zh-CN" sz="2800" dirty="0" smtClean="0"/>
              <a:t>(</a:t>
            </a:r>
            <a:r>
              <a:rPr lang="en-US" altLang="zh-CN" sz="2800" dirty="0" smtClean="0"/>
              <a:t>2)</a:t>
            </a:r>
            <a:r>
              <a:rPr lang="zh-CN" altLang="en-US" sz="2800" dirty="0" smtClean="0"/>
              <a:t>又</a:t>
            </a:r>
            <a:r>
              <a:rPr lang="zh-CN" altLang="en-US" sz="2800" dirty="0" smtClean="0">
                <a:solidFill>
                  <a:srgbClr val="FF0000"/>
                </a:solidFill>
              </a:rPr>
              <a:t>间</a:t>
            </a:r>
            <a:r>
              <a:rPr lang="zh-CN" altLang="en-US" sz="2800" dirty="0" smtClean="0"/>
              <a:t>令吴广之次所旁丛</a:t>
            </a:r>
            <a:r>
              <a:rPr lang="zh-CN" altLang="en-US" sz="2800" dirty="0" smtClean="0"/>
              <a:t>祠中</a:t>
            </a:r>
            <a:endParaRPr lang="zh-CN" altLang="en-US" sz="2800" dirty="0" smtClean="0"/>
          </a:p>
          <a:p>
            <a:pPr latinLnBrk="1"/>
            <a:r>
              <a:rPr lang="en-US" altLang="zh-CN" sz="2800" dirty="0" smtClean="0"/>
              <a:t>2</a:t>
            </a:r>
            <a:r>
              <a:rPr lang="zh-CN" altLang="en-US" sz="2800" dirty="0" smtClean="0"/>
              <a:t>．请用现代汉语翻译下列句子</a:t>
            </a:r>
            <a:r>
              <a:rPr lang="zh-CN" altLang="en-US" sz="2800" dirty="0" smtClean="0"/>
              <a:t>。</a:t>
            </a:r>
            <a:endParaRPr lang="zh-CN" altLang="en-US" sz="2800" dirty="0" smtClean="0"/>
          </a:p>
          <a:p>
            <a:pPr latinLnBrk="1"/>
            <a:r>
              <a:rPr lang="zh-CN" altLang="en-US" sz="2800" dirty="0" smtClean="0"/>
              <a:t>扶苏以数谏故，上使外将兵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latinLnBrk="1"/>
            <a:r>
              <a:rPr lang="zh-CN" altLang="en-US" sz="2800" dirty="0" smtClean="0"/>
              <a:t>天下</a:t>
            </a:r>
            <a:r>
              <a:rPr lang="zh-CN" altLang="en-US" sz="2800" dirty="0" smtClean="0"/>
              <a:t>苦秦久</a:t>
            </a:r>
            <a:r>
              <a:rPr lang="zh-CN" altLang="en-US" sz="2800" dirty="0" smtClean="0"/>
              <a:t>矣</a:t>
            </a:r>
            <a:endParaRPr lang="en-US" altLang="zh-CN" sz="2800" dirty="0" smtClean="0"/>
          </a:p>
          <a:p>
            <a:pPr latinLnBrk="1"/>
            <a:r>
              <a:rPr lang="zh-CN" altLang="en-US" sz="2800" dirty="0" smtClean="0"/>
              <a:t>今</a:t>
            </a:r>
            <a:r>
              <a:rPr lang="zh-CN" altLang="en-US" sz="2800" dirty="0" smtClean="0"/>
              <a:t>诚以吾众诈自称公子扶苏、项燕，为天下唱，宜多应者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latinLnBrk="1"/>
            <a:endParaRPr lang="en-US" altLang="zh-CN" dirty="0" smtClean="0"/>
          </a:p>
          <a:p>
            <a:pPr latinLnBrk="1"/>
            <a:endParaRPr lang="en-US" altLang="zh-CN" dirty="0" smtClean="0"/>
          </a:p>
          <a:p>
            <a:pPr latinLnBrk="1"/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3245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dirty="0" smtClean="0"/>
              <a:t>．</a:t>
            </a:r>
            <a:r>
              <a:rPr lang="zh-CN" altLang="en-US" sz="3600" dirty="0" smtClean="0"/>
              <a:t>请用原文语句回答。</a:t>
            </a:r>
            <a:r>
              <a:rPr lang="en-US" altLang="zh-CN" sz="3600" dirty="0" smtClean="0"/>
              <a:t>(2</a:t>
            </a:r>
            <a:r>
              <a:rPr lang="zh-CN" altLang="en-US" sz="3600" dirty="0" smtClean="0"/>
              <a:t>分</a:t>
            </a:r>
            <a:r>
              <a:rPr lang="en-US" altLang="zh-CN" sz="3600" dirty="0" smtClean="0"/>
              <a:t>)</a:t>
            </a:r>
            <a:endParaRPr lang="zh-CN" altLang="en-US" sz="3600" dirty="0" smtClean="0"/>
          </a:p>
          <a:p>
            <a:pPr latinLnBrk="1"/>
            <a:r>
              <a:rPr lang="zh-CN" altLang="en-US" sz="3600" dirty="0" smtClean="0"/>
              <a:t>陈胜、吴广起义的直接原因是</a:t>
            </a:r>
            <a:r>
              <a:rPr lang="zh-CN" altLang="en-US" sz="3600" u="sng" dirty="0" smtClean="0"/>
              <a:t>    </a:t>
            </a:r>
            <a:r>
              <a:rPr lang="zh-CN" altLang="en-US" sz="3600" dirty="0" smtClean="0"/>
              <a:t>，</a:t>
            </a:r>
            <a:r>
              <a:rPr lang="zh-CN" altLang="en-US" sz="3600" dirty="0" smtClean="0"/>
              <a:t>根本原因是</a:t>
            </a:r>
            <a:r>
              <a:rPr lang="zh-CN" altLang="en-US" sz="3600" u="sng" dirty="0" smtClean="0"/>
              <a:t>   </a:t>
            </a:r>
            <a:endParaRPr lang="en-US" altLang="zh-CN" sz="3600" u="sng" dirty="0" smtClean="0"/>
          </a:p>
          <a:p>
            <a:pPr latinLnBrk="1"/>
            <a:r>
              <a:rPr lang="zh-CN" altLang="en-US" sz="3600" dirty="0" smtClean="0"/>
              <a:t>解释</a:t>
            </a:r>
            <a:r>
              <a:rPr lang="zh-CN" altLang="en-US" sz="3600" dirty="0" smtClean="0"/>
              <a:t>下列句中加点的词。（</a:t>
            </a:r>
            <a:r>
              <a:rPr lang="en-US" altLang="zh-CN" sz="3600" dirty="0" smtClean="0"/>
              <a:t>4</a:t>
            </a:r>
            <a:r>
              <a:rPr lang="zh-CN" altLang="en-US" sz="3600" dirty="0" smtClean="0"/>
              <a:t>分）</a:t>
            </a:r>
          </a:p>
          <a:p>
            <a:pPr latinLnBrk="1"/>
            <a:r>
              <a:rPr lang="zh-CN" altLang="en-US" sz="3600" dirty="0" smtClean="0"/>
              <a:t>（</a:t>
            </a:r>
            <a:r>
              <a:rPr lang="en-US" altLang="zh-CN" sz="3600" dirty="0" smtClean="0"/>
              <a:t>1</a:t>
            </a:r>
            <a:r>
              <a:rPr lang="zh-CN" altLang="en-US" sz="3600" dirty="0" smtClean="0"/>
              <a:t>）发</a:t>
            </a:r>
            <a:r>
              <a:rPr lang="zh-CN" altLang="en-US" sz="3600" dirty="0" smtClean="0">
                <a:solidFill>
                  <a:srgbClr val="FF0000"/>
                </a:solidFill>
              </a:rPr>
              <a:t>闾左</a:t>
            </a:r>
            <a:r>
              <a:rPr lang="zh-CN" altLang="en-US" sz="3600" dirty="0" smtClean="0"/>
              <a:t>谪戍渔阳   </a:t>
            </a:r>
            <a:r>
              <a:rPr lang="zh-CN" altLang="en-US" sz="3600" dirty="0" smtClean="0"/>
              <a:t>（</a:t>
            </a:r>
            <a:r>
              <a:rPr lang="en-US" altLang="zh-CN" sz="3600" dirty="0" smtClean="0"/>
              <a:t>2</a:t>
            </a:r>
            <a:r>
              <a:rPr lang="zh-CN" altLang="en-US" sz="3600" dirty="0" smtClean="0"/>
              <a:t>）</a:t>
            </a:r>
            <a:r>
              <a:rPr lang="zh-CN" altLang="en-US" sz="3600" dirty="0" smtClean="0">
                <a:solidFill>
                  <a:srgbClr val="FF0000"/>
                </a:solidFill>
              </a:rPr>
              <a:t>度</a:t>
            </a:r>
            <a:r>
              <a:rPr lang="zh-CN" altLang="en-US" sz="3600" dirty="0" smtClean="0"/>
              <a:t>已失期    </a:t>
            </a:r>
            <a:endParaRPr lang="en-US" altLang="zh-CN" sz="3600" dirty="0" smtClean="0"/>
          </a:p>
          <a:p>
            <a:pPr latinLnBrk="1"/>
            <a:r>
              <a:rPr lang="zh-CN" altLang="en-US" sz="3600" dirty="0" smtClean="0"/>
              <a:t>（</a:t>
            </a:r>
            <a:r>
              <a:rPr lang="en-US" altLang="zh-CN" sz="3600" dirty="0" smtClean="0"/>
              <a:t>3</a:t>
            </a:r>
            <a:r>
              <a:rPr lang="zh-CN" altLang="en-US" sz="3600" dirty="0" smtClean="0"/>
              <a:t>）</a:t>
            </a:r>
            <a:r>
              <a:rPr lang="zh-CN" altLang="en-US" sz="3600" dirty="0" smtClean="0">
                <a:solidFill>
                  <a:srgbClr val="FF0000"/>
                </a:solidFill>
              </a:rPr>
              <a:t>会</a:t>
            </a:r>
            <a:r>
              <a:rPr lang="zh-CN" altLang="en-US" sz="3600" dirty="0" smtClean="0"/>
              <a:t>天大雨    </a:t>
            </a:r>
            <a:r>
              <a:rPr lang="zh-CN" altLang="en-US" sz="3600" dirty="0" smtClean="0"/>
              <a:t>（</a:t>
            </a:r>
            <a:r>
              <a:rPr lang="en-US" altLang="zh-CN" sz="3600" dirty="0" smtClean="0"/>
              <a:t>4</a:t>
            </a:r>
            <a:r>
              <a:rPr lang="zh-CN" altLang="en-US" sz="3600" dirty="0" smtClean="0"/>
              <a:t>）</a:t>
            </a:r>
            <a:r>
              <a:rPr lang="zh-CN" altLang="en-US" sz="3600" dirty="0" smtClean="0">
                <a:solidFill>
                  <a:srgbClr val="FF0000"/>
                </a:solidFill>
              </a:rPr>
              <a:t>宜</a:t>
            </a:r>
            <a:r>
              <a:rPr lang="zh-CN" altLang="en-US" sz="3600" dirty="0" smtClean="0"/>
              <a:t>多应者</a:t>
            </a:r>
            <a:endParaRPr lang="en-US" altLang="zh-CN" sz="3600" dirty="0" smtClean="0"/>
          </a:p>
          <a:p>
            <a:pPr latinLnBrk="1"/>
            <a:endParaRPr lang="en-US" altLang="zh-CN" dirty="0" smtClean="0"/>
          </a:p>
          <a:p>
            <a:pPr latinLnBrk="1"/>
            <a:r>
              <a:rPr lang="zh-CN" altLang="en-US" dirty="0" smtClean="0"/>
              <a:t>                </a:t>
            </a:r>
          </a:p>
        </p:txBody>
      </p:sp>
      <p:sp>
        <p:nvSpPr>
          <p:cNvPr id="5" name="矩形 4"/>
          <p:cNvSpPr/>
          <p:nvPr/>
        </p:nvSpPr>
        <p:spPr>
          <a:xfrm>
            <a:off x="251520" y="3105835"/>
            <a:ext cx="889248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dirty="0" smtClean="0"/>
          </a:p>
          <a:p>
            <a:pPr latinLnBrk="1"/>
            <a:r>
              <a:rPr lang="zh-CN" altLang="en-US" sz="3200" dirty="0" smtClean="0"/>
              <a:t>陈</a:t>
            </a:r>
            <a:r>
              <a:rPr lang="zh-CN" altLang="en-US" sz="3200" dirty="0" smtClean="0"/>
              <a:t>涉世</a:t>
            </a:r>
            <a:r>
              <a:rPr lang="zh-CN" altLang="en-US" sz="3200" dirty="0" smtClean="0"/>
              <a:t>家选自</a:t>
            </a:r>
            <a:r>
              <a:rPr lang="zh-CN" altLang="en-US" sz="3200" u="sng" dirty="0" smtClean="0"/>
              <a:t>         </a:t>
            </a:r>
            <a:r>
              <a:rPr lang="zh-CN" altLang="en-US" sz="3200" dirty="0" smtClean="0"/>
              <a:t>汉著名</a:t>
            </a:r>
            <a:r>
              <a:rPr lang="zh-CN" altLang="en-US" sz="3200" u="sng" dirty="0" smtClean="0"/>
              <a:t>         </a:t>
            </a:r>
            <a:r>
              <a:rPr lang="zh-CN" altLang="en-US" sz="3200" dirty="0" smtClean="0"/>
              <a:t>家</a:t>
            </a:r>
            <a:r>
              <a:rPr lang="en-US" altLang="zh-CN" sz="3200" dirty="0" smtClean="0"/>
              <a:t>_______</a:t>
            </a:r>
            <a:r>
              <a:rPr lang="zh-CN" altLang="en-US" sz="3200" dirty="0" smtClean="0"/>
              <a:t>的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史记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，它是我国第一部</a:t>
            </a:r>
            <a:r>
              <a:rPr lang="en-US" altLang="zh-CN" sz="3200" dirty="0" smtClean="0"/>
              <a:t>____</a:t>
            </a:r>
            <a:r>
              <a:rPr lang="zh-CN" altLang="en-US" sz="3200" dirty="0" smtClean="0"/>
              <a:t>体通史。</a:t>
            </a:r>
            <a:endParaRPr lang="en-US" altLang="zh-CN" sz="3200" dirty="0" smtClean="0"/>
          </a:p>
          <a:p>
            <a:pPr latinLnBrk="1"/>
            <a:r>
              <a:rPr lang="zh-CN" altLang="en-US" sz="3200" dirty="0" smtClean="0"/>
              <a:t>解释</a:t>
            </a:r>
            <a:r>
              <a:rPr lang="zh-CN" altLang="en-US" sz="3200" dirty="0" smtClean="0"/>
              <a:t>下列各句中加点的</a:t>
            </a:r>
            <a:r>
              <a:rPr lang="zh-CN" altLang="en-US" sz="3200" dirty="0" smtClean="0"/>
              <a:t>词</a:t>
            </a:r>
            <a:endParaRPr lang="zh-CN" altLang="en-US" sz="3200" dirty="0" smtClean="0"/>
          </a:p>
          <a:p>
            <a:pPr latinLnBrk="1"/>
            <a:r>
              <a:rPr lang="zh-CN" altLang="en-US" sz="3200" dirty="0" smtClean="0"/>
              <a:t>（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）辍耕</a:t>
            </a:r>
            <a:r>
              <a:rPr lang="zh-CN" altLang="en-US" sz="3200" dirty="0" smtClean="0">
                <a:solidFill>
                  <a:srgbClr val="FF0000"/>
                </a:solidFill>
              </a:rPr>
              <a:t>之</a:t>
            </a:r>
            <a:r>
              <a:rPr lang="zh-CN" altLang="en-US" sz="3200" dirty="0" smtClean="0"/>
              <a:t>垄</a:t>
            </a:r>
            <a:r>
              <a:rPr lang="zh-CN" altLang="en-US" sz="3200" dirty="0" smtClean="0"/>
              <a:t>上（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）</a:t>
            </a:r>
            <a:r>
              <a:rPr lang="zh-CN" altLang="en-US" sz="3200" dirty="0" smtClean="0">
                <a:solidFill>
                  <a:srgbClr val="FF0000"/>
                </a:solidFill>
              </a:rPr>
              <a:t>怅恨</a:t>
            </a:r>
            <a:r>
              <a:rPr lang="zh-CN" altLang="en-US" sz="3200" dirty="0" smtClean="0"/>
              <a:t>久</a:t>
            </a:r>
            <a:r>
              <a:rPr lang="zh-CN" altLang="en-US" sz="3200" dirty="0" smtClean="0"/>
              <a:t>之</a:t>
            </a:r>
            <a:endParaRPr lang="zh-CN" altLang="en-US" sz="3200" dirty="0" smtClean="0"/>
          </a:p>
          <a:p>
            <a:pPr latinLnBrk="1"/>
            <a:r>
              <a:rPr lang="zh-CN" altLang="en-US" sz="3200" dirty="0" smtClean="0"/>
              <a:t>（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）燕雀安知鸿鹄之志</a:t>
            </a:r>
            <a:r>
              <a:rPr lang="zh-CN" altLang="en-US" sz="3200" dirty="0" smtClean="0">
                <a:solidFill>
                  <a:srgbClr val="FF0000"/>
                </a:solidFill>
              </a:rPr>
              <a:t>哉</a:t>
            </a:r>
            <a:r>
              <a:rPr lang="zh-CN" altLang="en-US" sz="3200" dirty="0" smtClean="0"/>
              <a:t>？（</a:t>
            </a:r>
            <a:r>
              <a:rPr lang="en-US" altLang="zh-CN" sz="3200" dirty="0" smtClean="0"/>
              <a:t>4</a:t>
            </a:r>
            <a:r>
              <a:rPr lang="zh-CN" altLang="en-US" sz="3200" dirty="0" smtClean="0"/>
              <a:t>）</a:t>
            </a:r>
            <a:r>
              <a:rPr lang="zh-CN" altLang="en-US" sz="3200" dirty="0" smtClean="0">
                <a:solidFill>
                  <a:srgbClr val="FF0000"/>
                </a:solidFill>
              </a:rPr>
              <a:t>若</a:t>
            </a:r>
            <a:r>
              <a:rPr lang="zh-CN" altLang="en-US" sz="3200" dirty="0" smtClean="0"/>
              <a:t>为佣</a:t>
            </a:r>
            <a:r>
              <a:rPr lang="zh-CN" altLang="en-US" sz="3200" dirty="0" smtClean="0"/>
              <a:t>耕</a:t>
            </a:r>
            <a:r>
              <a:rPr lang="zh-CN" altLang="en-US" sz="3200" u="sng" dirty="0" smtClean="0"/>
              <a:t>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2</a:t>
            </a:r>
            <a:r>
              <a:rPr lang="zh-CN" altLang="en-US" sz="2400" dirty="0" smtClean="0"/>
              <a:t>、小说的三要素是什么？最主要的是什么？</a:t>
            </a:r>
          </a:p>
          <a:p>
            <a:r>
              <a:rPr lang="en-US" altLang="zh-CN" sz="2400" dirty="0" smtClean="0"/>
              <a:t>3</a:t>
            </a:r>
            <a:r>
              <a:rPr lang="zh-CN" altLang="en-US" sz="2400" dirty="0" smtClean="0"/>
              <a:t>、小说的情节由</a:t>
            </a:r>
            <a:r>
              <a:rPr lang="zh-CN" altLang="en-US" sz="2400" dirty="0" smtClean="0"/>
              <a:t>＿＿</a:t>
            </a:r>
            <a:r>
              <a:rPr lang="zh-CN" altLang="en-US" sz="2400" dirty="0" smtClean="0"/>
              <a:t>　、＿＿＿、</a:t>
            </a:r>
            <a:r>
              <a:rPr lang="zh-CN" altLang="en-US" sz="2400" dirty="0" smtClean="0"/>
              <a:t>＿＿＿和＿＿＿构成</a:t>
            </a:r>
            <a:r>
              <a:rPr lang="zh-CN" altLang="en-US" sz="2400" dirty="0" smtClean="0"/>
              <a:t>。</a:t>
            </a:r>
            <a:br>
              <a:rPr lang="zh-CN" altLang="en-US" sz="2400" dirty="0" smtClean="0"/>
            </a:br>
            <a:r>
              <a:rPr lang="en-US" altLang="zh-CN" sz="2400" dirty="0" smtClean="0"/>
              <a:t>4</a:t>
            </a:r>
            <a:r>
              <a:rPr lang="zh-CN" altLang="en-US" sz="2400" dirty="0" smtClean="0"/>
              <a:t>、描写人物的方法有</a:t>
            </a:r>
            <a:r>
              <a:rPr lang="zh-CN" altLang="en-US" sz="2400" dirty="0" smtClean="0"/>
              <a:t>＿＿、＿＿＿、 </a:t>
            </a:r>
            <a:r>
              <a:rPr lang="en-US" altLang="zh-CN" sz="2400" dirty="0" smtClean="0"/>
              <a:t>______</a:t>
            </a:r>
            <a:r>
              <a:rPr lang="zh-CN" altLang="en-US" sz="2400" dirty="0" smtClean="0"/>
              <a:t>和心理描写等。</a:t>
            </a:r>
            <a:br>
              <a:rPr lang="zh-CN" altLang="en-US" sz="2400" dirty="0" smtClean="0"/>
            </a:br>
            <a:r>
              <a:rPr lang="en-US" altLang="zh-CN" sz="2400" dirty="0" smtClean="0"/>
              <a:t>5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我的叔叔于勒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选自     国著名文学家           的短篇小说集</a:t>
            </a:r>
            <a:r>
              <a:rPr lang="en-US" altLang="zh-CN" sz="2400" dirty="0" smtClean="0"/>
              <a:t>《                》</a:t>
            </a:r>
            <a:r>
              <a:rPr lang="zh-CN" altLang="en-US" sz="2400" dirty="0" smtClean="0"/>
              <a:t>。</a:t>
            </a:r>
            <a:br>
              <a:rPr lang="zh-CN" altLang="en-US" sz="2400" dirty="0" smtClean="0"/>
            </a:br>
            <a:r>
              <a:rPr lang="en-US" altLang="zh-CN" sz="2400" dirty="0" smtClean="0"/>
              <a:t>6</a:t>
            </a:r>
            <a:r>
              <a:rPr lang="zh-CN" altLang="en-US" sz="2400" dirty="0" smtClean="0"/>
              <a:t>、本文以                           为主线，以                      为副线来安排情节，表现了资本主义社会人与人之间                     关系。</a:t>
            </a:r>
            <a:br>
              <a:rPr lang="zh-CN" altLang="en-US" sz="2400" dirty="0" smtClean="0"/>
            </a:br>
            <a:r>
              <a:rPr lang="en-US" altLang="zh-CN" sz="2400" dirty="0" smtClean="0"/>
              <a:t>7</a:t>
            </a:r>
            <a:r>
              <a:rPr lang="zh-CN" altLang="en-US" sz="2400" dirty="0" smtClean="0"/>
              <a:t>、本文的主人公是                 。</a:t>
            </a:r>
            <a:br>
              <a:rPr lang="zh-CN" altLang="en-US" sz="2400" dirty="0" smtClean="0"/>
            </a:br>
            <a:r>
              <a:rPr lang="en-US" altLang="zh-CN" sz="2400" dirty="0" smtClean="0"/>
              <a:t>8</a:t>
            </a:r>
            <a:r>
              <a:rPr lang="zh-CN" altLang="en-US" sz="2400" dirty="0" smtClean="0"/>
              <a:t>、文章的情节按照：开端（盼于勒</a:t>
            </a:r>
            <a:r>
              <a:rPr lang="zh-CN" altLang="en-US" sz="2400" dirty="0" smtClean="0"/>
              <a:t>）发展</a:t>
            </a:r>
            <a:r>
              <a:rPr lang="zh-CN" altLang="en-US" sz="2400" dirty="0" smtClean="0"/>
              <a:t>（        </a:t>
            </a:r>
            <a:r>
              <a:rPr lang="zh-CN" altLang="en-US" sz="2400" dirty="0" smtClean="0"/>
              <a:t>）高潮</a:t>
            </a:r>
            <a:r>
              <a:rPr lang="zh-CN" altLang="en-US" sz="2400" dirty="0" smtClean="0"/>
              <a:t>（          ）</a:t>
            </a:r>
            <a:br>
              <a:rPr lang="zh-CN" altLang="en-US" sz="2400" dirty="0" smtClean="0"/>
            </a:br>
            <a:r>
              <a:rPr lang="zh-CN" altLang="en-US" sz="2400" dirty="0" smtClean="0"/>
              <a:t>结局</a:t>
            </a:r>
            <a:r>
              <a:rPr lang="zh-CN" altLang="en-US" sz="2400" dirty="0" smtClean="0"/>
              <a:t>（躲于勒）结构全篇 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3573016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指出下列各句运用的描写手法。</a:t>
            </a:r>
            <a:br>
              <a:rPr lang="zh-CN" altLang="en-US" sz="2800" dirty="0" smtClean="0"/>
            </a:br>
            <a:r>
              <a:rPr lang="en-US" altLang="zh-CN" sz="2800" dirty="0" smtClean="0"/>
              <a:t>1</a:t>
            </a:r>
            <a:r>
              <a:rPr lang="zh-CN" altLang="en-US" sz="2800" dirty="0" smtClean="0"/>
              <a:t>、我心里默念道：“这是我的叔叔，父亲的弟弟，我的亲叔叔。</a:t>
            </a:r>
            <a:r>
              <a:rPr lang="zh-CN" altLang="en-US" sz="2800" dirty="0" smtClean="0"/>
              <a:t>” 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en-US" altLang="zh-CN" sz="2800" dirty="0" smtClean="0"/>
              <a:t>2</a:t>
            </a:r>
            <a:r>
              <a:rPr lang="zh-CN" altLang="en-US" sz="2800" dirty="0" smtClean="0"/>
              <a:t>、在我们面前，天边远处仿佛有一片紫色的阴影从海里钻出来</a:t>
            </a:r>
            <a:r>
              <a:rPr lang="zh-CN" altLang="en-US" sz="2800" dirty="0" smtClean="0"/>
              <a:t>。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en-US" altLang="zh-CN" sz="2800" dirty="0" smtClean="0"/>
              <a:t>3</a:t>
            </a:r>
            <a:r>
              <a:rPr lang="zh-CN" altLang="en-US" sz="2800" dirty="0" smtClean="0"/>
              <a:t>、母亲也常常说：“只要这个好心的于勒一回来，我们的境况就不同了。他可真算得一个有办法的人。”（    ）</a:t>
            </a:r>
            <a:br>
              <a:rPr lang="zh-CN" altLang="en-US" sz="2800" dirty="0" smtClean="0"/>
            </a:br>
            <a:r>
              <a:rPr lang="en-US" altLang="zh-CN" sz="2800" dirty="0" smtClean="0"/>
              <a:t>4</a:t>
            </a:r>
            <a:r>
              <a:rPr lang="zh-CN" altLang="en-US" sz="2800" dirty="0" smtClean="0"/>
              <a:t>、他的脸色十分苍白，两只眼也跟寻常不一样</a:t>
            </a:r>
            <a:r>
              <a:rPr lang="zh-CN" altLang="en-US" sz="2800" dirty="0" smtClean="0"/>
              <a:t>。</a:t>
            </a:r>
            <a:r>
              <a:rPr lang="zh-CN" altLang="en-US" sz="2400" dirty="0" smtClean="0"/>
              <a:t> </a:t>
            </a:r>
            <a:r>
              <a:rPr lang="zh-CN" altLang="en-US" dirty="0" smtClean="0"/>
              <a:t>   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范进不</a:t>
            </a:r>
            <a:r>
              <a:rPr lang="zh-CN" altLang="en-US" sz="2800" dirty="0" smtClean="0"/>
              <a:t>看便罢，看了一遍，又念一遍，自己把两手拍了一下，笑了一声，道：“噫！好了！我中了！”说着，往后一交跌倒，牙关咬紧，不省人事。</a:t>
            </a:r>
            <a:br>
              <a:rPr lang="zh-CN" altLang="en-US" sz="2800" dirty="0" smtClean="0"/>
            </a:br>
            <a:r>
              <a:rPr lang="zh-CN" altLang="en-US" sz="2800" dirty="0" smtClean="0"/>
              <a:t>　　</a:t>
            </a:r>
            <a:r>
              <a:rPr lang="en-US" altLang="zh-CN" sz="2800" dirty="0" smtClean="0"/>
              <a:t>1 </a:t>
            </a:r>
            <a:r>
              <a:rPr lang="zh-CN" altLang="en-US" sz="2800" dirty="0" smtClean="0"/>
              <a:t>本段刻画人物的方式是（ ）</a:t>
            </a:r>
            <a:br>
              <a:rPr lang="zh-CN" altLang="en-US" sz="2800" dirty="0" smtClean="0"/>
            </a:br>
            <a:r>
              <a:rPr lang="zh-CN" altLang="en-US" sz="2800" dirty="0" smtClean="0"/>
              <a:t>　　</a:t>
            </a:r>
            <a:r>
              <a:rPr lang="en-US" altLang="zh-CN" sz="2800" dirty="0" smtClean="0"/>
              <a:t>A </a:t>
            </a:r>
            <a:r>
              <a:rPr lang="zh-CN" altLang="en-US" sz="2800" dirty="0" smtClean="0"/>
              <a:t>有特征性的</a:t>
            </a:r>
            <a:r>
              <a:rPr lang="zh-CN" altLang="en-US" sz="2800" dirty="0" smtClean="0"/>
              <a:t>语言       </a:t>
            </a:r>
            <a:r>
              <a:rPr lang="en-US" altLang="zh-CN" sz="2800" dirty="0" smtClean="0"/>
              <a:t>B </a:t>
            </a:r>
            <a:r>
              <a:rPr lang="zh-CN" altLang="en-US" sz="2800" dirty="0" smtClean="0"/>
              <a:t>有特征性的语言、动作。</a:t>
            </a:r>
            <a:br>
              <a:rPr lang="zh-CN" altLang="en-US" sz="2800" dirty="0" smtClean="0"/>
            </a:br>
            <a:r>
              <a:rPr lang="zh-CN" altLang="en-US" sz="2800" dirty="0" smtClean="0"/>
              <a:t>　　</a:t>
            </a:r>
            <a:r>
              <a:rPr lang="en-US" altLang="zh-CN" sz="2800" dirty="0" smtClean="0"/>
              <a:t>C </a:t>
            </a:r>
            <a:r>
              <a:rPr lang="zh-CN" altLang="en-US" sz="2800" dirty="0" smtClean="0"/>
              <a:t>有特征性的动作、</a:t>
            </a:r>
            <a:r>
              <a:rPr lang="zh-CN" altLang="en-US" sz="2800" dirty="0" smtClean="0"/>
              <a:t>神情      </a:t>
            </a:r>
            <a:r>
              <a:rPr lang="en-US" altLang="zh-CN" sz="2800" dirty="0" smtClean="0"/>
              <a:t>D </a:t>
            </a:r>
            <a:r>
              <a:rPr lang="zh-CN" altLang="en-US" sz="2800" dirty="0" smtClean="0"/>
              <a:t>有特征性的语言、动作、</a:t>
            </a:r>
            <a:r>
              <a:rPr lang="zh-CN" altLang="en-US" sz="2800" dirty="0" smtClean="0"/>
              <a:t>表情     </a:t>
            </a:r>
            <a:r>
              <a:rPr lang="en-US" altLang="zh-CN" sz="2800" dirty="0" smtClean="0"/>
              <a:t>2 </a:t>
            </a:r>
            <a:r>
              <a:rPr lang="zh-CN" altLang="en-US" sz="2800" dirty="0" smtClean="0"/>
              <a:t>作者如此写范进的目的是（ ）</a:t>
            </a:r>
            <a:br>
              <a:rPr lang="zh-CN" altLang="en-US" sz="2800" dirty="0" smtClean="0"/>
            </a:br>
            <a:r>
              <a:rPr lang="zh-CN" altLang="en-US" sz="2800" dirty="0" smtClean="0"/>
              <a:t>　　</a:t>
            </a:r>
            <a:r>
              <a:rPr lang="en-US" altLang="zh-CN" sz="2800" dirty="0" smtClean="0"/>
              <a:t>A </a:t>
            </a:r>
            <a:r>
              <a:rPr lang="zh-CN" altLang="en-US" sz="2800" dirty="0" smtClean="0"/>
              <a:t>揭露他灵魂被腐蚀、被扭曲变形</a:t>
            </a:r>
            <a:br>
              <a:rPr lang="zh-CN" altLang="en-US" sz="2800" dirty="0" smtClean="0"/>
            </a:br>
            <a:r>
              <a:rPr lang="zh-CN" altLang="en-US" sz="2800" dirty="0" smtClean="0"/>
              <a:t>　　</a:t>
            </a:r>
            <a:r>
              <a:rPr lang="en-US" altLang="zh-CN" sz="2800" dirty="0" smtClean="0"/>
              <a:t>B </a:t>
            </a:r>
            <a:r>
              <a:rPr lang="zh-CN" altLang="en-US" sz="2800" dirty="0" smtClean="0"/>
              <a:t>揭露封建科举制度对知识分子的毒害</a:t>
            </a:r>
            <a:br>
              <a:rPr lang="zh-CN" altLang="en-US" sz="2800" dirty="0" smtClean="0"/>
            </a:br>
            <a:r>
              <a:rPr lang="zh-CN" altLang="en-US" sz="2800" dirty="0" smtClean="0"/>
              <a:t>　　</a:t>
            </a:r>
            <a:r>
              <a:rPr lang="en-US" altLang="zh-CN" sz="2800" dirty="0" smtClean="0"/>
              <a:t>C </a:t>
            </a:r>
            <a:r>
              <a:rPr lang="zh-CN" altLang="en-US" sz="2800" dirty="0" smtClean="0"/>
              <a:t>揭露了当时腐朽庸俗对社会现实</a:t>
            </a:r>
            <a:br>
              <a:rPr lang="zh-CN" altLang="en-US" sz="2800" dirty="0" smtClean="0"/>
            </a:br>
            <a:r>
              <a:rPr lang="zh-CN" altLang="en-US" sz="2800" dirty="0" smtClean="0"/>
              <a:t>　　</a:t>
            </a:r>
            <a:r>
              <a:rPr lang="en-US" altLang="zh-CN" sz="2800" dirty="0" smtClean="0"/>
              <a:t>D </a:t>
            </a:r>
            <a:r>
              <a:rPr lang="zh-CN" altLang="en-US" sz="2800" dirty="0" smtClean="0"/>
              <a:t>刻画了唯功名是求的封建知识分子的典型，对封建科举制度进行深刻地揭露和批判。本文节选自</a:t>
            </a:r>
            <a:r>
              <a:rPr lang="en-US" altLang="zh-CN" sz="2800" dirty="0" smtClean="0"/>
              <a:t>《 》</a:t>
            </a:r>
            <a:r>
              <a:rPr lang="zh-CN" altLang="en-US" sz="2800" dirty="0" smtClean="0"/>
              <a:t>第   </a:t>
            </a:r>
            <a:r>
              <a:rPr lang="zh-CN" altLang="en-US" sz="2800" dirty="0" smtClean="0"/>
              <a:t>回，作者</a:t>
            </a:r>
            <a:r>
              <a:rPr lang="zh-CN" altLang="en-US" sz="2800" dirty="0" smtClean="0"/>
              <a:t>是   </a:t>
            </a:r>
            <a:r>
              <a:rPr lang="zh-CN" altLang="en-US" sz="2800" dirty="0" smtClean="0"/>
              <a:t>朝的 。他写的这部书是 体的长篇讽刺</a:t>
            </a:r>
            <a:r>
              <a:rPr lang="zh-CN" altLang="en-US" sz="2800" dirty="0" smtClean="0"/>
              <a:t>小说，  共 </a:t>
            </a:r>
            <a:r>
              <a:rPr lang="zh-CN" altLang="en-US" sz="2800" dirty="0" smtClean="0"/>
              <a:t>回，主要描写 的生活和精神状态，揭露 的腐朽。</a:t>
            </a:r>
            <a:br>
              <a:rPr lang="zh-CN" altLang="en-US" sz="2800" dirty="0" smtClean="0"/>
            </a:br>
            <a:r>
              <a:rPr lang="zh-CN" altLang="en-US" sz="2800" dirty="0" smtClean="0"/>
              <a:t> </a:t>
            </a:r>
            <a:br>
              <a:rPr lang="zh-CN" altLang="en-US" sz="2800" dirty="0" smtClean="0"/>
            </a:br>
            <a:endParaRPr lang="zh-CN" altLang="en-US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屠户把银子攥在手里紧紧的，把拳头舒过来，道：“这个，你且收着，我原是贺你的，怎好又拿了回去？”范进道：“眼见得我这里还有这几两银子，若用完了，再来问老爹讨用。”屠户连忙把拳头缩了回去，往腰里揣，口里说道：“也罢，你而今相与了这个张老爷，何愁没有银子用？</a:t>
            </a:r>
            <a:r>
              <a:rPr lang="en-US" altLang="zh-CN" sz="2800" dirty="0" smtClean="0"/>
              <a:t>……”</a:t>
            </a:r>
            <a:r>
              <a:rPr lang="zh-CN" altLang="en-US" sz="2800" dirty="0" smtClean="0"/>
              <a:t>又转回头来望着女儿，说道：“我早上拿了钱来，你那该死行瘟的兄弟还不肯，我说：‘姑老爷今非昔比，少不得有人把银子送上门来给他用，只怕姑老爷还不希罕。’今日果不其然！如今拿了银子家去，骂这死砍头短命的奴才！”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en-US" altLang="zh-CN" sz="2400" dirty="0" smtClean="0"/>
              <a:t>1 </a:t>
            </a:r>
            <a:r>
              <a:rPr lang="zh-CN" altLang="en-US" sz="2400" dirty="0" smtClean="0"/>
              <a:t>这一段主要刻画的人物是（ </a:t>
            </a:r>
            <a:r>
              <a:rPr lang="zh-CN" altLang="en-US" sz="2400" dirty="0" smtClean="0"/>
              <a:t>）。</a:t>
            </a:r>
            <a:br>
              <a:rPr lang="zh-CN" altLang="en-US" sz="2400" dirty="0" smtClean="0"/>
            </a:br>
            <a:r>
              <a:rPr lang="en-US" altLang="zh-CN" sz="2400" dirty="0" smtClean="0"/>
              <a:t>A </a:t>
            </a:r>
            <a:r>
              <a:rPr lang="zh-CN" altLang="en-US" sz="2400" dirty="0" smtClean="0"/>
              <a:t>范进 </a:t>
            </a:r>
            <a:r>
              <a:rPr lang="en-US" altLang="zh-CN" sz="2400" dirty="0" smtClean="0"/>
              <a:t>B </a:t>
            </a:r>
            <a:r>
              <a:rPr lang="zh-CN" altLang="en-US" sz="2400" dirty="0" smtClean="0"/>
              <a:t>张老爷 </a:t>
            </a:r>
            <a:r>
              <a:rPr lang="en-US" altLang="zh-CN" sz="2400" dirty="0" smtClean="0"/>
              <a:t>C </a:t>
            </a:r>
            <a:r>
              <a:rPr lang="zh-CN" altLang="en-US" sz="2400" dirty="0" smtClean="0"/>
              <a:t>胡屠户</a:t>
            </a:r>
            <a:br>
              <a:rPr lang="zh-CN" altLang="en-US" sz="2400" dirty="0" smtClean="0"/>
            </a:br>
            <a:r>
              <a:rPr lang="en-US" altLang="zh-CN" sz="2400" dirty="0" smtClean="0"/>
              <a:t>2 </a:t>
            </a:r>
            <a:r>
              <a:rPr lang="zh-CN" altLang="en-US" sz="2400" dirty="0" smtClean="0"/>
              <a:t>这一段刻画人物的主要方式是（ </a:t>
            </a:r>
            <a:r>
              <a:rPr lang="zh-CN" altLang="en-US" sz="2400" dirty="0" smtClean="0"/>
              <a:t>）。</a:t>
            </a:r>
            <a:br>
              <a:rPr lang="zh-CN" altLang="en-US" sz="2400" dirty="0" smtClean="0"/>
            </a:br>
            <a:r>
              <a:rPr lang="en-US" altLang="zh-CN" sz="2400" dirty="0" smtClean="0"/>
              <a:t>A </a:t>
            </a:r>
            <a:r>
              <a:rPr lang="zh-CN" altLang="en-US" sz="2400" dirty="0" smtClean="0"/>
              <a:t>动作 </a:t>
            </a:r>
            <a:r>
              <a:rPr lang="en-US" altLang="zh-CN" sz="2400" dirty="0" smtClean="0"/>
              <a:t>B </a:t>
            </a:r>
            <a:r>
              <a:rPr lang="zh-CN" altLang="en-US" sz="2400" dirty="0" smtClean="0"/>
              <a:t>外貌、</a:t>
            </a:r>
            <a:r>
              <a:rPr lang="zh-CN" altLang="en-US" sz="2400" dirty="0" smtClean="0"/>
              <a:t>语言   </a:t>
            </a:r>
            <a:r>
              <a:rPr lang="en-US" altLang="zh-CN" sz="2400" dirty="0" smtClean="0"/>
              <a:t>C </a:t>
            </a:r>
            <a:r>
              <a:rPr lang="zh-CN" altLang="en-US" sz="2400" dirty="0" smtClean="0"/>
              <a:t>动作、语言 </a:t>
            </a:r>
            <a:r>
              <a:rPr lang="en-US" altLang="zh-CN" sz="2400" dirty="0" smtClean="0"/>
              <a:t>D </a:t>
            </a:r>
            <a:r>
              <a:rPr lang="zh-CN" altLang="en-US" sz="2400" dirty="0" smtClean="0"/>
              <a:t>动作、语言、外貌</a:t>
            </a:r>
            <a:br>
              <a:rPr lang="zh-CN" altLang="en-US" sz="2400" dirty="0" smtClean="0"/>
            </a:br>
            <a:r>
              <a:rPr lang="en-US" altLang="zh-CN" sz="2400" dirty="0" smtClean="0"/>
              <a:t>3 </a:t>
            </a:r>
            <a:r>
              <a:rPr lang="zh-CN" altLang="en-US" sz="2400" dirty="0" smtClean="0"/>
              <a:t>由本段看出胡屠户是怎样的一个人（ ）</a:t>
            </a:r>
            <a:br>
              <a:rPr lang="zh-CN" altLang="en-US" sz="2400" dirty="0" smtClean="0"/>
            </a:br>
            <a:r>
              <a:rPr lang="en-US" altLang="zh-CN" sz="2400" dirty="0" smtClean="0"/>
              <a:t>A </a:t>
            </a:r>
            <a:r>
              <a:rPr lang="zh-CN" altLang="en-US" sz="2400" dirty="0" smtClean="0"/>
              <a:t>爱才如命 </a:t>
            </a:r>
            <a:r>
              <a:rPr lang="en-US" altLang="zh-CN" sz="2400" dirty="0" smtClean="0"/>
              <a:t>B </a:t>
            </a:r>
            <a:r>
              <a:rPr lang="zh-CN" altLang="en-US" sz="2400" dirty="0" smtClean="0"/>
              <a:t>虚情假义 </a:t>
            </a:r>
            <a:r>
              <a:rPr lang="zh-CN" altLang="en-US" sz="2400" dirty="0" smtClean="0"/>
              <a:t>    </a:t>
            </a:r>
            <a:r>
              <a:rPr lang="en-US" altLang="zh-CN" sz="2400" dirty="0" smtClean="0"/>
              <a:t>C </a:t>
            </a:r>
            <a:r>
              <a:rPr lang="zh-CN" altLang="en-US" sz="2400" dirty="0" smtClean="0"/>
              <a:t>疼女婿、恨儿子 </a:t>
            </a:r>
            <a:br>
              <a:rPr lang="zh-CN" altLang="en-US" sz="2400" dirty="0" smtClean="0"/>
            </a:br>
            <a:r>
              <a:rPr lang="en-US" altLang="zh-CN" sz="2400" dirty="0" smtClean="0"/>
              <a:t>D </a:t>
            </a:r>
            <a:r>
              <a:rPr lang="zh-CN" altLang="en-US" sz="2400" dirty="0" smtClean="0"/>
              <a:t>爱财如命、虚情假义的市侩小人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endParaRPr lang="zh-CN" altLang="en-US" sz="28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119</TotalTime>
  <Words>561</Words>
  <Application>Microsoft Office PowerPoint</Application>
  <PresentationFormat>全屏显示(4:3)</PresentationFormat>
  <Paragraphs>129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凤舞九天</vt:lpstr>
      <vt:lpstr>九年级语文1、2、5单元复习题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九年级语文1、2、5单元复习题</dc:title>
  <dc:creator>Administrator</dc:creator>
  <cp:lastModifiedBy>Microsoft</cp:lastModifiedBy>
  <cp:revision>27</cp:revision>
  <dcterms:created xsi:type="dcterms:W3CDTF">2011-10-26T10:58:11Z</dcterms:created>
  <dcterms:modified xsi:type="dcterms:W3CDTF">2011-10-26T13:03:17Z</dcterms:modified>
</cp:coreProperties>
</file>