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svg" ContentType="image/sv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Lst>
  <p:sldIdLst>
    <p:sldId id="257" r:id="rId3"/>
    <p:sldId id="259" r:id="rId4"/>
    <p:sldId id="258" r:id="rId5"/>
    <p:sldId id="260" r:id="rId6"/>
    <p:sldId id="319" r:id="rId7"/>
    <p:sldId id="318" r:id="rId8"/>
    <p:sldId id="261" r:id="rId9"/>
    <p:sldId id="262" r:id="rId10"/>
    <p:sldId id="317" r:id="rId11"/>
    <p:sldId id="320" r:id="rId12"/>
    <p:sldId id="263" r:id="rId13"/>
    <p:sldId id="322" r:id="rId14"/>
    <p:sldId id="323" r:id="rId15"/>
    <p:sldId id="321" r:id="rId16"/>
    <p:sldId id="264" r:id="rId17"/>
    <p:sldId id="265" r:id="rId18"/>
    <p:sldId id="326" r:id="rId19"/>
    <p:sldId id="327" r:id="rId20"/>
    <p:sldId id="328" r:id="rId21"/>
    <p:sldId id="268" r:id="rId22"/>
    <p:sldId id="324" r:id="rId23"/>
    <p:sldId id="325" r:id="rId24"/>
    <p:sldId id="292" r:id="rId25"/>
    <p:sldId id="266" r:id="rId26"/>
    <p:sldId id="269" r:id="rId27"/>
    <p:sldId id="270" r:id="rId28"/>
    <p:sldId id="278" r:id="rId29"/>
    <p:sldId id="279" r:id="rId30"/>
    <p:sldId id="289" r:id="rId31"/>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87"/>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slideMaster" Target="slideMasters/slideMaster2.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tags" Target="tags/tag202.xml" /><Relationship Id="rId33" Type="http://schemas.openxmlformats.org/officeDocument/2006/relationships/presProps" Target="presProps.xml" /><Relationship Id="rId34" Type="http://schemas.openxmlformats.org/officeDocument/2006/relationships/viewProps" Target="viewProps.xml" /><Relationship Id="rId35" Type="http://schemas.openxmlformats.org/officeDocument/2006/relationships/theme" Target="theme/theme1.xml" /><Relationship Id="rId36"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63.xml" /><Relationship Id="rId2" Type="http://schemas.openxmlformats.org/officeDocument/2006/relationships/tags" Target="../tags/tag64.xml" /><Relationship Id="rId3" Type="http://schemas.openxmlformats.org/officeDocument/2006/relationships/tags" Target="../tags/tag65.xml" /><Relationship Id="rId4" Type="http://schemas.openxmlformats.org/officeDocument/2006/relationships/tags" Target="../tags/tag66.xml" /><Relationship Id="rId5" Type="http://schemas.openxmlformats.org/officeDocument/2006/relationships/tags" Target="../tags/tag67.xml" /><Relationship Id="rId6" Type="http://schemas.openxmlformats.org/officeDocument/2006/relationships/image" Target="../media/image1.jpeg" /><Relationship Id="rId7"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68.xml" /><Relationship Id="rId2" Type="http://schemas.openxmlformats.org/officeDocument/2006/relationships/tags" Target="../tags/tag69.xml" /><Relationship Id="rId3" Type="http://schemas.openxmlformats.org/officeDocument/2006/relationships/tags" Target="../tags/tag70.xml" /><Relationship Id="rId4" Type="http://schemas.openxmlformats.org/officeDocument/2006/relationships/tags" Target="../tags/tag71.xml" /><Relationship Id="rId5" Type="http://schemas.openxmlformats.org/officeDocument/2006/relationships/tags" Target="../tags/tag72.xml" /><Relationship Id="rId6"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73.xml" /><Relationship Id="rId2" Type="http://schemas.openxmlformats.org/officeDocument/2006/relationships/tags" Target="../tags/tag74.xml" /><Relationship Id="rId3" Type="http://schemas.openxmlformats.org/officeDocument/2006/relationships/tags" Target="../tags/tag75.xml" /><Relationship Id="rId4" Type="http://schemas.openxmlformats.org/officeDocument/2006/relationships/tags" Target="../tags/tag76.xml" /><Relationship Id="rId5" Type="http://schemas.openxmlformats.org/officeDocument/2006/relationships/tags" Target="../tags/tag77.xml" /><Relationship Id="rId6" Type="http://schemas.openxmlformats.org/officeDocument/2006/relationships/image" Target="../media/image2.jpeg" /><Relationship Id="rId7"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78.xml" /><Relationship Id="rId2" Type="http://schemas.openxmlformats.org/officeDocument/2006/relationships/tags" Target="../tags/tag79.xml" /><Relationship Id="rId3" Type="http://schemas.openxmlformats.org/officeDocument/2006/relationships/tags" Target="../tags/tag80.xml" /><Relationship Id="rId4" Type="http://schemas.openxmlformats.org/officeDocument/2006/relationships/tags" Target="../tags/tag81.xml" /><Relationship Id="rId5" Type="http://schemas.openxmlformats.org/officeDocument/2006/relationships/tags" Target="../tags/tag82.xml" /><Relationship Id="rId6" Type="http://schemas.openxmlformats.org/officeDocument/2006/relationships/tags" Target="../tags/tag83.xml" /><Relationship Id="rId7"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84.xml" /><Relationship Id="rId2" Type="http://schemas.openxmlformats.org/officeDocument/2006/relationships/tags" Target="../tags/tag85.xml" /><Relationship Id="rId3" Type="http://schemas.openxmlformats.org/officeDocument/2006/relationships/tags" Target="../tags/tag86.xml" /><Relationship Id="rId4" Type="http://schemas.openxmlformats.org/officeDocument/2006/relationships/tags" Target="../tags/tag87.xml" /><Relationship Id="rId5" Type="http://schemas.openxmlformats.org/officeDocument/2006/relationships/tags" Target="../tags/tag88.xml" /><Relationship Id="rId6" Type="http://schemas.openxmlformats.org/officeDocument/2006/relationships/tags" Target="../tags/tag89.xml" /><Relationship Id="rId7" Type="http://schemas.openxmlformats.org/officeDocument/2006/relationships/tags" Target="../tags/tag90.xml" /><Relationship Id="rId8" Type="http://schemas.openxmlformats.org/officeDocument/2006/relationships/tags" Target="../tags/tag91.xml" /><Relationship Id="rId9"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92.xml" /><Relationship Id="rId2" Type="http://schemas.openxmlformats.org/officeDocument/2006/relationships/tags" Target="../tags/tag93.xml" /><Relationship Id="rId3" Type="http://schemas.openxmlformats.org/officeDocument/2006/relationships/tags" Target="../tags/tag94.xml" /><Relationship Id="rId4" Type="http://schemas.openxmlformats.org/officeDocument/2006/relationships/tags" Target="../tags/tag95.xml" /><Relationship Id="rId5" Type="http://schemas.openxmlformats.org/officeDocument/2006/relationships/image" Target="../media/image3.jpeg" /><Relationship Id="rId6"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96.xml" /><Relationship Id="rId2" Type="http://schemas.openxmlformats.org/officeDocument/2006/relationships/tags" Target="../tags/tag97.xml" /><Relationship Id="rId3" Type="http://schemas.openxmlformats.org/officeDocument/2006/relationships/tags" Target="../tags/tag98.xml" /><Relationship Id="rId4" Type="http://schemas.openxmlformats.org/officeDocument/2006/relationships/image" Target="../media/image4.jpeg" /><Relationship Id="rId5"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99.xml" /><Relationship Id="rId2" Type="http://schemas.openxmlformats.org/officeDocument/2006/relationships/tags" Target="../tags/tag100.xml" /><Relationship Id="rId3" Type="http://schemas.openxmlformats.org/officeDocument/2006/relationships/tags" Target="../tags/tag101.xml" /><Relationship Id="rId4" Type="http://schemas.openxmlformats.org/officeDocument/2006/relationships/tags" Target="../tags/tag102.xml" /><Relationship Id="rId5" Type="http://schemas.openxmlformats.org/officeDocument/2006/relationships/tags" Target="../tags/tag103.xml" /><Relationship Id="rId6" Type="http://schemas.openxmlformats.org/officeDocument/2006/relationships/tags" Target="../tags/tag104.xml" /><Relationship Id="rId7"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05.xml" /><Relationship Id="rId2" Type="http://schemas.openxmlformats.org/officeDocument/2006/relationships/tags" Target="../tags/tag106.xml" /><Relationship Id="rId3" Type="http://schemas.openxmlformats.org/officeDocument/2006/relationships/tags" Target="../tags/tag107.xml" /><Relationship Id="rId4" Type="http://schemas.openxmlformats.org/officeDocument/2006/relationships/tags" Target="../tags/tag108.xml" /><Relationship Id="rId5" Type="http://schemas.openxmlformats.org/officeDocument/2006/relationships/tags" Target="../tags/tag109.xml" /><Relationship Id="rId6"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10.xml" /><Relationship Id="rId2" Type="http://schemas.openxmlformats.org/officeDocument/2006/relationships/tags" Target="../tags/tag111.xml" /><Relationship Id="rId3" Type="http://schemas.openxmlformats.org/officeDocument/2006/relationships/tags" Target="../tags/tag112.xml" /><Relationship Id="rId4" Type="http://schemas.openxmlformats.org/officeDocument/2006/relationships/tags" Target="../tags/tag113.xml" /><Relationship Id="rId5"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14.xml" /><Relationship Id="rId2" Type="http://schemas.openxmlformats.org/officeDocument/2006/relationships/tags" Target="../tags/tag115.xml" /><Relationship Id="rId3" Type="http://schemas.openxmlformats.org/officeDocument/2006/relationships/tags" Target="../tags/tag116.xml" /><Relationship Id="rId4" Type="http://schemas.openxmlformats.org/officeDocument/2006/relationships/tags" Target="../tags/tag117.xml" /><Relationship Id="rId5" Type="http://schemas.openxmlformats.org/officeDocument/2006/relationships/tags" Target="../tags/tag118.xml" /><Relationship Id="rId6" Type="http://schemas.openxmlformats.org/officeDocument/2006/relationships/image" Target="../media/image5.jpeg" /><Relationship Id="rId7"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19.xml" /><Relationship Id="rId2" Type="http://schemas.openxmlformats.org/officeDocument/2006/relationships/tags" Target="../tags/tag120.xml" /><Relationship Id="rId3" Type="http://schemas.openxmlformats.org/officeDocument/2006/relationships/tags" Target="../tags/tag121.xml" /><Relationship Id="rId4" Type="http://schemas.openxmlformats.org/officeDocument/2006/relationships/tags" Target="../tags/tag122.xml" /><Relationship Id="rId5" Type="http://schemas.openxmlformats.org/officeDocument/2006/relationships/image" Target="../media/image6.jpeg" /><Relationship Id="rId6"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23.xml" /><Relationship Id="rId2" Type="http://schemas.openxmlformats.org/officeDocument/2006/relationships/tags" Target="../tags/tag124.xml" /><Relationship Id="rId3" Type="http://schemas.openxmlformats.org/officeDocument/2006/relationships/tags" Target="../tags/tag125.xml" /><Relationship Id="rId4" Type="http://schemas.openxmlformats.org/officeDocument/2006/relationships/tags" Target="../tags/tag126.xml" /><Relationship Id="rId5" Type="http://schemas.openxmlformats.org/officeDocument/2006/relationships/tags" Target="../tags/tag127.xml" /><Relationship Id="rId6" Type="http://schemas.openxmlformats.org/officeDocument/2006/relationships/tags" Target="../tags/tag128.xml" /><Relationship Id="rId7"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29.xml" /><Relationship Id="rId2" Type="http://schemas.openxmlformats.org/officeDocument/2006/relationships/tags" Target="../tags/tag130.xml" /><Relationship Id="rId3" Type="http://schemas.openxmlformats.org/officeDocument/2006/relationships/tags" Target="../tags/tag131.xml" /><Relationship Id="rId4" Type="http://schemas.openxmlformats.org/officeDocument/2006/relationships/tags" Target="../tags/tag132.xml" /><Relationship Id="rId5" Type="http://schemas.openxmlformats.org/officeDocument/2006/relationships/tags" Target="../tags/tag133.xml" /><Relationship Id="rId6" Type="http://schemas.openxmlformats.org/officeDocument/2006/relationships/tags" Target="../tags/tag134.xml" /><Relationship Id="rId7" Type="http://schemas.openxmlformats.org/officeDocument/2006/relationships/tags" Target="../tags/tag135.xml" /><Relationship Id="rId8"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36.xml" /><Relationship Id="rId2" Type="http://schemas.openxmlformats.org/officeDocument/2006/relationships/tags" Target="../tags/tag137.xml" /><Relationship Id="rId3" Type="http://schemas.openxmlformats.org/officeDocument/2006/relationships/tags" Target="../tags/tag138.xml" /><Relationship Id="rId4" Type="http://schemas.openxmlformats.org/officeDocument/2006/relationships/tags" Target="../tags/tag139.xml" /><Relationship Id="rId5" Type="http://schemas.openxmlformats.org/officeDocument/2006/relationships/tags" Target="../tags/tag140.xml" /><Relationship Id="rId6" Type="http://schemas.openxmlformats.org/officeDocument/2006/relationships/tags" Target="../tags/tag141.xml" /><Relationship Id="rId7" Type="http://schemas.openxmlformats.org/officeDocument/2006/relationships/tags" Target="../tags/tag142.xml" /><Relationship Id="rId8"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43.xml" /><Relationship Id="rId2" Type="http://schemas.openxmlformats.org/officeDocument/2006/relationships/tags" Target="../tags/tag144.xml" /><Relationship Id="rId3" Type="http://schemas.openxmlformats.org/officeDocument/2006/relationships/tags" Target="../tags/tag145.xml" /><Relationship Id="rId4" Type="http://schemas.openxmlformats.org/officeDocument/2006/relationships/tags" Target="../tags/tag146.xml" /><Relationship Id="rId5" Type="http://schemas.openxmlformats.org/officeDocument/2006/relationships/tags" Target="../tags/tag147.xml" /><Relationship Id="rId6" Type="http://schemas.openxmlformats.org/officeDocument/2006/relationships/tags" Target="../tags/tag148.xml" /><Relationship Id="rId7" Type="http://schemas.openxmlformats.org/officeDocument/2006/relationships/tags" Target="../tags/tag149.xml" /><Relationship Id="rId8" Type="http://schemas.openxmlformats.org/officeDocument/2006/relationships/slideMaster" Target="../slideMasters/slideMaster2.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50.xml" /><Relationship Id="rId10" Type="http://schemas.openxmlformats.org/officeDocument/2006/relationships/slideMaster" Target="../slideMasters/slideMaster2.xml" /><Relationship Id="rId2" Type="http://schemas.openxmlformats.org/officeDocument/2006/relationships/tags" Target="../tags/tag151.xml" /><Relationship Id="rId3" Type="http://schemas.openxmlformats.org/officeDocument/2006/relationships/tags" Target="../tags/tag152.xml" /><Relationship Id="rId4" Type="http://schemas.openxmlformats.org/officeDocument/2006/relationships/tags" Target="../tags/tag153.xml" /><Relationship Id="rId5" Type="http://schemas.openxmlformats.org/officeDocument/2006/relationships/tags" Target="../tags/tag154.xml" /><Relationship Id="rId6" Type="http://schemas.openxmlformats.org/officeDocument/2006/relationships/tags" Target="../tags/tag155.xml" /><Relationship Id="rId7" Type="http://schemas.openxmlformats.org/officeDocument/2006/relationships/tags" Target="../tags/tag156.xml" /><Relationship Id="rId8" Type="http://schemas.openxmlformats.org/officeDocument/2006/relationships/tags" Target="../tags/tag157.xml" /><Relationship Id="rId9" Type="http://schemas.openxmlformats.org/officeDocument/2006/relationships/tags" Target="../tags/tag158.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59.xml" /><Relationship Id="rId2" Type="http://schemas.openxmlformats.org/officeDocument/2006/relationships/tags" Target="../tags/tag160.xml" /><Relationship Id="rId3" Type="http://schemas.openxmlformats.org/officeDocument/2006/relationships/tags" Target="../tags/tag161.xml" /><Relationship Id="rId4" Type="http://schemas.openxmlformats.org/officeDocument/2006/relationships/tags" Target="../tags/tag162.xml" /><Relationship Id="rId5" Type="http://schemas.openxmlformats.org/officeDocument/2006/relationships/tags" Target="../tags/tag163.xml" /><Relationship Id="rId6" Type="http://schemas.openxmlformats.org/officeDocument/2006/relationships/tags" Target="../tags/tag164.xml" /><Relationship Id="rId7"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blipFill dpi="0" rotWithShape="1">
          <a:blip r:embed="rId6">
            <a:lum/>
          </a:blip>
          <a:stretch>
            <a:fillRect/>
          </a:stretch>
        </a:blip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2504127" y="2671200"/>
            <a:ext cx="7165966" cy="1216800"/>
          </a:xfrm>
        </p:spPr>
        <p:txBody>
          <a:bodyPr lIns="90000" tIns="46800" rIns="90000" bIns="0" anchor="t" anchorCtr="0">
            <a:normAutofit/>
          </a:bodyPr>
          <a:lstStyle>
            <a:lvl1pPr algn="ctr">
              <a:defRPr sz="7200" b="0" spc="600"/>
            </a:lvl1pPr>
          </a:lstStyle>
          <a:p>
            <a:r>
              <a:rPr lang="zh-CN" altLang="en-US"/>
              <a:t>编辑标题</a:t>
            </a:r>
            <a:endParaRPr lang="zh-CN" altLang="en-US"/>
          </a:p>
        </p:txBody>
      </p:sp>
      <p:sp>
        <p:nvSpPr>
          <p:cNvPr id="3" name="副标题 2"/>
          <p:cNvSpPr>
            <a:spLocks noGrp="1"/>
          </p:cNvSpPr>
          <p:nvPr>
            <p:ph type="subTitle" idx="1" hasCustomPrompt="1"/>
            <p:custDataLst>
              <p:tags r:id="rId2"/>
            </p:custDataLst>
          </p:nvPr>
        </p:nvSpPr>
        <p:spPr>
          <a:xfrm>
            <a:off x="2504126" y="3898800"/>
            <a:ext cx="7165966" cy="472784"/>
          </a:xfrm>
        </p:spPr>
        <p:txBody>
          <a:bodyPr lIns="90000" tIns="0" rIns="90000" bIns="46800">
            <a:normAutofit/>
          </a:bodyPr>
          <a:lstStyle>
            <a:lvl1pPr marL="0" indent="0" algn="dist" eaLnBrk="1" fontAlgn="auto" latinLnBrk="0" hangingPunct="1">
              <a:lnSpc>
                <a:spcPct val="100000"/>
              </a:lnSpc>
              <a:spcAft>
                <a:spcPct val="0"/>
              </a:spcAft>
              <a:buNone/>
              <a:defRPr sz="1600" u="none" strike="noStrike" kern="1200" cap="none" spc="200" normalizeH="0" baseline="0">
                <a:solidFill>
                  <a:schemeClr val="tx1"/>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blipFill dpi="0" rotWithShape="1">
          <a:blip r:embed="rId6">
            <a:lum/>
          </a:blip>
          <a:stretch>
            <a:fillRect/>
          </a:stretch>
        </a:blip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3686175" y="3157200"/>
            <a:ext cx="4820400" cy="855980"/>
          </a:xfrm>
        </p:spPr>
        <p:txBody>
          <a:bodyPr lIns="90170" tIns="46990" rIns="90170" bIns="0" anchor="t" anchorCtr="0">
            <a:normAutofit/>
          </a:bodyPr>
          <a:lstStyle>
            <a:lvl1pPr algn="ctr">
              <a:defRPr sz="4900" b="0" u="none" strike="noStrike" kern="1200" cap="none" spc="300" normalizeH="0">
                <a:solidFill>
                  <a:schemeClr val="tx1"/>
                </a:solidFill>
                <a:uFillTx/>
                <a:latin typeface="微软雅黑" panose="020b0503020204020204" pitchFamily="34" charset="-122"/>
                <a:ea typeface="微软雅黑" panose="020b0503020204020204" pitchFamily="34" charset="-122"/>
              </a:defRPr>
            </a:lvl1pPr>
          </a:lstStyle>
          <a:p>
            <a:r>
              <a:rPr lang="zh-CN" altLang="en-US"/>
              <a:t>编辑标题</a:t>
            </a:r>
            <a:endParaRPr lang="zh-CN" altLang="en-US"/>
          </a:p>
        </p:txBody>
      </p:sp>
      <p:sp>
        <p:nvSpPr>
          <p:cNvPr id="3" name="文本占位符 2"/>
          <p:cNvSpPr>
            <a:spLocks noGrp="1"/>
          </p:cNvSpPr>
          <p:nvPr>
            <p:ph type="body" idx="1" hasCustomPrompt="1"/>
            <p:custDataLst>
              <p:tags r:id="rId2"/>
            </p:custDataLst>
          </p:nvPr>
        </p:nvSpPr>
        <p:spPr>
          <a:xfrm>
            <a:off x="3686810" y="4032250"/>
            <a:ext cx="4817745" cy="334010"/>
          </a:xfrm>
        </p:spPr>
        <p:txBody>
          <a:bodyPr lIns="90170" tIns="0" rIns="90170" bIns="46990">
            <a:normAutofit/>
          </a:bodyPr>
          <a:lstStyle>
            <a:lvl1pPr marL="0" indent="0" algn="ctr" eaLnBrk="1" fontAlgn="auto" latinLnBrk="0" hangingPunct="1">
              <a:buNone/>
              <a:defRPr kumimoji="0" lang="zh-CN" altLang="en-US" sz="13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6238877" y="952508"/>
            <a:ext cx="5283242" cy="5388907"/>
          </a:xfrm>
        </p:spPr>
        <p:txBody>
          <a:bodyPr>
            <a:noAutofit/>
          </a:bodyPr>
          <a:lstStyle>
            <a:lvl1pPr>
              <a:defRPr sz="1600">
                <a:latin typeface="微软雅黑" panose="020b0503020204020204" pitchFamily="34" charset="-122"/>
                <a:ea typeface="微软雅黑" panose="020b0503020204020204" pitchFamily="34" charset="-122"/>
              </a:defRPr>
            </a:lvl1pPr>
            <a:lvl2pPr>
              <a:defRPr sz="16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600">
                <a:latin typeface="微软雅黑" panose="020b0503020204020204" pitchFamily="34" charset="-122"/>
                <a:ea typeface="微软雅黑" panose="020b0503020204020204" pitchFamily="34" charset="-122"/>
              </a:defRPr>
            </a:lvl4pPr>
            <a:lvl5pPr>
              <a:defRPr sz="1600">
                <a:latin typeface="微软雅黑" panose="020b0503020204020204" pitchFamily="34" charset="-122"/>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blipFill dpi="0" rotWithShape="1">
          <a:blip r:embed="rId5">
            <a:lum/>
          </a:blip>
          <a:stretch>
            <a:fillRect/>
          </a:stretch>
        </a:blip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dpi="0" rotWithShape="1">
          <a:blip r:embed="rId4">
            <a:lum/>
          </a:blip>
          <a:stretch>
            <a:fillRect/>
          </a:stretch>
        </a:blip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2"/>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69930" y="952508"/>
            <a:ext cx="10852237" cy="5388907"/>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blipFill dpi="0" rotWithShape="1">
          <a:blip r:embed="rId6">
            <a:lum/>
          </a:blip>
          <a:stretch>
            <a:fillRect/>
          </a:stretch>
        </a:blip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3610609" y="2560320"/>
            <a:ext cx="5225415" cy="1342080"/>
          </a:xfrm>
        </p:spPr>
        <p:txBody>
          <a:bodyPr vert="horz" lIns="90000" tIns="46800" rIns="90000" bIns="0" rtlCol="0" anchor="t" anchorCtr="0">
            <a:normAutofit/>
          </a:bodyPr>
          <a:lstStyle>
            <a:lvl1pPr marL="0" marR="0" algn="ctr" defTabSz="914400" rtl="0" eaLnBrk="1" fontAlgn="auto" latinLnBrk="0" hangingPunct="1">
              <a:lnSpc>
                <a:spcPct val="100000"/>
              </a:lnSpc>
              <a:buNone/>
              <a:defRPr kumimoji="0" lang="zh-CN" altLang="en-US" sz="7200" b="0" i="0" u="none" strike="noStrike" kern="1200" cap="none" spc="6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编辑标题</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9" name="文本占位符 8"/>
          <p:cNvSpPr>
            <a:spLocks noGrp="1"/>
          </p:cNvSpPr>
          <p:nvPr>
            <p:ph type="body" sz="quarter" idx="13" hasCustomPrompt="1"/>
            <p:custDataLst>
              <p:tags r:id="rId5"/>
            </p:custDataLst>
          </p:nvPr>
        </p:nvSpPr>
        <p:spPr>
          <a:xfrm>
            <a:off x="3610609" y="3898800"/>
            <a:ext cx="5225415" cy="583200"/>
          </a:xfrm>
        </p:spPr>
        <p:txBody>
          <a:bodyPr lIns="90000" tIns="0" rIns="90000" bIns="46800">
            <a:normAutofit/>
          </a:bodyPr>
          <a:lstStyle>
            <a:lvl1pPr marL="0" indent="0" algn="dist">
              <a:lnSpc>
                <a:spcPct val="100000"/>
              </a:lnSpc>
              <a:spcAft>
                <a:spcPct val="0"/>
              </a:spcAft>
              <a:buNone/>
              <a:defRPr sz="3200"/>
            </a:lvl1pPr>
          </a:lstStyle>
          <a:p>
            <a:pPr lvl="0"/>
            <a:r>
              <a:rPr lang="zh-CN" altLang="en-US"/>
              <a:t>单击此处添加文本</a:t>
            </a:r>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blipFill dpi="0" rotWithShape="1">
          <a:blip r:embed="rId5">
            <a:lum/>
          </a:blip>
          <a:stretch>
            <a:fillRect/>
          </a:stretch>
        </a:blip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a:lstStyle>
            <a:lvl1pPr>
              <a:defRPr baseline="0">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2"/>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3"/>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单击编辑标题</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6"/>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7"/>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6"/>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7"/>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6"/>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7"/>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7"/>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8"/>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9"/>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6"/>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tags" Target="../tags/tag165.xml" /><Relationship Id="rId2" Type="http://schemas.openxmlformats.org/officeDocument/2006/relationships/slideLayout" Target="../slideLayouts/slideLayout13.xml" /><Relationship Id="rId20" Type="http://schemas.openxmlformats.org/officeDocument/2006/relationships/tags" Target="../tags/tag166.xml" /><Relationship Id="rId21" Type="http://schemas.openxmlformats.org/officeDocument/2006/relationships/tags" Target="../tags/tag167.xml" /><Relationship Id="rId22" Type="http://schemas.openxmlformats.org/officeDocument/2006/relationships/tags" Target="../tags/tag168.xml" /><Relationship Id="rId23" Type="http://schemas.openxmlformats.org/officeDocument/2006/relationships/tags" Target="../tags/tag169.xml" /><Relationship Id="rId24" Type="http://schemas.openxmlformats.org/officeDocument/2006/relationships/tags" Target="../tags/tag170.xml" /><Relationship Id="rId25"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userDrawn="1">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71.xml" /><Relationship Id="rId3" Type="http://schemas.openxmlformats.org/officeDocument/2006/relationships/tags" Target="../tags/tag172.xml" /><Relationship Id="rId4" Type="http://schemas.openxmlformats.org/officeDocument/2006/relationships/tags" Target="../tags/tag173.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8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1.jpeg" /><Relationship Id="rId3" Type="http://schemas.openxmlformats.org/officeDocument/2006/relationships/tags" Target="../tags/tag18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8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85.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86.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8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88.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89.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90.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9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7.jpeg" /><Relationship Id="rId3" Type="http://schemas.openxmlformats.org/officeDocument/2006/relationships/tags" Target="../tags/tag174.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9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9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9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95.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96.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9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98.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99.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00.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2.png" /><Relationship Id="rId3" Type="http://schemas.openxmlformats.org/officeDocument/2006/relationships/tags" Target="../tags/tag201.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75.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76.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slide" Target="slide6.xml" TargetMode="Internal" /><Relationship Id="rId3" Type="http://schemas.openxmlformats.org/officeDocument/2006/relationships/image" Target="../media/image8.png" /><Relationship Id="rId4" Type="http://schemas.openxmlformats.org/officeDocument/2006/relationships/image" Target="../media/image9.svg" /><Relationship Id="rId5" Type="http://schemas.openxmlformats.org/officeDocument/2006/relationships/tags" Target="../tags/tag17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78.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0.jpeg" /><Relationship Id="rId3" Type="http://schemas.openxmlformats.org/officeDocument/2006/relationships/tags" Target="../tags/tag179.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80.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8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ctrTitle"/>
            <p:custDataLst>
              <p:tags r:id="rId2"/>
            </p:custDataLst>
          </p:nvPr>
        </p:nvSpPr>
        <p:spPr/>
        <p:txBody>
          <a:bodyPr>
            <a:normAutofit fontScale="90000"/>
          </a:bodyPr>
          <a:lstStyle/>
          <a:p>
            <a:r>
              <a:rPr lang="zh-CN" altLang="en-US">
                <a:solidFill>
                  <a:schemeClr val="tx1"/>
                </a:solidFill>
              </a:rPr>
              <a:t>《百合花》</a:t>
            </a:r>
            <a:endParaRPr lang="zh-CN" altLang="en-US">
              <a:solidFill>
                <a:schemeClr val="tx1"/>
              </a:solidFill>
            </a:endParaRPr>
          </a:p>
        </p:txBody>
      </p:sp>
      <p:sp>
        <p:nvSpPr>
          <p:cNvPr id="5" name="副标题 4"/>
          <p:cNvSpPr>
            <a:spLocks noGrp="1"/>
          </p:cNvSpPr>
          <p:nvPr>
            <p:ph type="subTitle" idx="1"/>
            <p:custDataLst>
              <p:tags r:id="rId3"/>
            </p:custDataLst>
          </p:nvPr>
        </p:nvSpPr>
        <p:spPr/>
        <p:txBody>
          <a:bodyPr>
            <a:noAutofit/>
          </a:bodyPr>
          <a:lstStyle/>
          <a:p>
            <a:pPr algn="ctr"/>
            <a:r>
              <a:rPr lang="zh-CN" altLang="en-US" sz="3600">
                <a:solidFill>
                  <a:schemeClr val="dk1"/>
                </a:solidFill>
              </a:rPr>
              <a:t>茹志鹃</a:t>
            </a:r>
            <a:endParaRPr lang="zh-CN" altLang="en-US" sz="3600">
              <a:solidFill>
                <a:schemeClr val="dk1"/>
              </a:solidFill>
            </a:endParaRPr>
          </a:p>
        </p:txBody>
      </p:sp>
    </p:spTree>
    <p:custDataLst>
      <p:tags r:id="rId4"/>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656590"/>
          </a:xfrm>
        </p:spPr>
        <p:txBody>
          <a:bodyPr/>
          <a:lstStyle/>
          <a:p>
            <a:r>
              <a:rPr lang="zh-CN" altLang="en-US" sz="3600"/>
              <a:t>从题目入手，解读课文。</a:t>
            </a:r>
            <a:endParaRPr lang="zh-CN" altLang="en-US" sz="3600"/>
          </a:p>
        </p:txBody>
      </p:sp>
      <p:sp>
        <p:nvSpPr>
          <p:cNvPr id="3" name="内容占位符 2"/>
          <p:cNvSpPr>
            <a:spLocks noGrp="1"/>
          </p:cNvSpPr>
          <p:nvPr>
            <p:ph idx="1"/>
          </p:nvPr>
        </p:nvSpPr>
        <p:spPr>
          <a:xfrm>
            <a:off x="530225" y="1760855"/>
            <a:ext cx="10991850" cy="4580255"/>
          </a:xfrm>
        </p:spPr>
        <p:txBody>
          <a:bodyPr/>
          <a:lstStyle/>
          <a:p>
            <a:pPr marL="0" indent="0">
              <a:buNone/>
            </a:pPr>
            <a:r>
              <a:rPr lang="zh-CN" altLang="en-US" sz="3600" b="1">
                <a:solidFill>
                  <a:srgbClr val="C00000"/>
                </a:solidFill>
              </a:rPr>
              <a:t>思考：题目</a:t>
            </a:r>
            <a:r>
              <a:rPr lang="en-US" altLang="zh-CN" sz="3600" b="1">
                <a:solidFill>
                  <a:srgbClr val="C00000"/>
                </a:solidFill>
              </a:rPr>
              <a:t>“</a:t>
            </a:r>
            <a:r>
              <a:rPr sz="3600" b="1">
                <a:solidFill>
                  <a:srgbClr val="C00000"/>
                </a:solidFill>
              </a:rPr>
              <a:t>百合花</a:t>
            </a:r>
            <a:r>
              <a:rPr lang="en-US" altLang="zh-CN" sz="3600" b="1">
                <a:solidFill>
                  <a:srgbClr val="C00000"/>
                </a:solidFill>
              </a:rPr>
              <a:t>”</a:t>
            </a:r>
            <a:r>
              <a:rPr sz="3600" b="1">
                <a:solidFill>
                  <a:srgbClr val="C00000"/>
                </a:solidFill>
              </a:rPr>
              <a:t>在小说中有哪些体现？</a:t>
            </a:r>
            <a:endParaRPr sz="3600" b="1">
              <a:solidFill>
                <a:srgbClr val="C00000"/>
              </a:solidFill>
            </a:endParaRPr>
          </a:p>
        </p:txBody>
      </p:sp>
    </p:spTree>
    <p:custDataLst>
      <p:tags r:id="rId2"/>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750570"/>
          </a:xfrm>
        </p:spPr>
        <p:txBody>
          <a:bodyPr/>
          <a:lstStyle/>
          <a:p>
            <a:r>
              <a:rPr lang="zh-CN" altLang="en-US" sz="2800">
                <a:latin typeface="华文中宋" panose="02010600040101010101" charset="-122"/>
                <a:ea typeface="华文中宋" panose="02010600040101010101" charset="-122"/>
              </a:rPr>
              <a:t>解题一：百合花被子</a:t>
            </a:r>
            <a:endParaRPr lang="zh-CN" altLang="en-US" sz="2800">
              <a:latin typeface="华文中宋" panose="02010600040101010101" charset="-122"/>
              <a:ea typeface="华文中宋" panose="02010600040101010101" charset="-122"/>
            </a:endParaRPr>
          </a:p>
        </p:txBody>
      </p:sp>
      <p:sp>
        <p:nvSpPr>
          <p:cNvPr id="3" name="内容占位符 2"/>
          <p:cNvSpPr>
            <a:spLocks noGrp="1"/>
          </p:cNvSpPr>
          <p:nvPr>
            <p:ph idx="1"/>
          </p:nvPr>
        </p:nvSpPr>
        <p:spPr>
          <a:xfrm>
            <a:off x="669925" y="1335405"/>
            <a:ext cx="6055360" cy="5005705"/>
          </a:xfrm>
        </p:spPr>
        <p:txBody>
          <a:bodyPr/>
          <a:lstStyle/>
          <a:p>
            <a:pPr marL="0" indent="0">
              <a:buNone/>
            </a:pPr>
            <a:r>
              <a:rPr lang="zh-CN" altLang="en-US" sz="2800" b="1">
                <a:solidFill>
                  <a:srgbClr val="C00000"/>
                </a:solidFill>
                <a:latin typeface="华文中宋" panose="02010600040101010101" charset="-122"/>
                <a:ea typeface="华文中宋" panose="02010600040101010101" charset="-122"/>
              </a:rPr>
              <a:t>百合花被</a:t>
            </a:r>
            <a:r>
              <a:rPr sz="2800" b="1">
                <a:solidFill>
                  <a:srgbClr val="C00000"/>
                </a:solidFill>
                <a:latin typeface="华文中宋" panose="02010600040101010101" charset="-122"/>
                <a:ea typeface="华文中宋" panose="02010600040101010101" charset="-122"/>
                <a:sym typeface="+mn-ea"/>
              </a:rPr>
              <a:t>出现</a:t>
            </a:r>
            <a:r>
              <a:rPr lang="zh-CN" altLang="en-US" sz="2800" b="1">
                <a:solidFill>
                  <a:srgbClr val="C00000"/>
                </a:solidFill>
                <a:latin typeface="华文中宋" panose="02010600040101010101" charset="-122"/>
                <a:ea typeface="华文中宋" panose="02010600040101010101" charset="-122"/>
              </a:rPr>
              <a:t>在文中哪些地方？</a:t>
            </a:r>
            <a:endParaRPr lang="zh-CN" altLang="en-US" sz="2800" b="1">
              <a:solidFill>
                <a:srgbClr val="C00000"/>
              </a:solidFill>
              <a:latin typeface="华文中宋" panose="02010600040101010101" charset="-122"/>
              <a:ea typeface="华文中宋" panose="02010600040101010101" charset="-122"/>
            </a:endParaRPr>
          </a:p>
          <a:p>
            <a:pPr marL="0" indent="0">
              <a:buNone/>
            </a:pPr>
            <a:endParaRPr lang="en-US" altLang="zh-CN" sz="2800">
              <a:latin typeface="华文中宋" panose="02010600040101010101" charset="-122"/>
              <a:ea typeface="华文中宋" panose="02010600040101010101" charset="-122"/>
            </a:endParaRPr>
          </a:p>
          <a:p>
            <a:pPr marL="0" indent="0">
              <a:buNone/>
            </a:pPr>
            <a:r>
              <a:rPr sz="2800">
                <a:latin typeface="华文中宋" panose="02010600040101010101" charset="-122"/>
                <a:ea typeface="华文中宋" panose="02010600040101010101" charset="-122"/>
              </a:rPr>
              <a:t>（</a:t>
            </a:r>
            <a:r>
              <a:rPr lang="en-US" altLang="zh-CN" sz="2800">
                <a:latin typeface="华文中宋" panose="02010600040101010101" charset="-122"/>
                <a:ea typeface="华文中宋" panose="02010600040101010101" charset="-122"/>
              </a:rPr>
              <a:t>1</a:t>
            </a:r>
            <a:r>
              <a:rPr sz="2800">
                <a:latin typeface="华文中宋" panose="02010600040101010101" charset="-122"/>
                <a:ea typeface="华文中宋" panose="02010600040101010101" charset="-122"/>
              </a:rPr>
              <a:t>）</a:t>
            </a:r>
            <a:r>
              <a:rPr lang="en-US" altLang="zh-CN" sz="2800">
                <a:latin typeface="华文中宋" panose="02010600040101010101" charset="-122"/>
                <a:ea typeface="华文中宋" panose="02010600040101010101" charset="-122"/>
              </a:rPr>
              <a:t>“</a:t>
            </a:r>
            <a:r>
              <a:rPr lang="zh-CN" altLang="en-US" sz="2800">
                <a:latin typeface="华文中宋" panose="02010600040101010101" charset="-122"/>
                <a:ea typeface="华文中宋" panose="02010600040101010101" charset="-122"/>
              </a:rPr>
              <a:t>这原来是一条里外全新的新花被子，被面是假洋缎的，枣红底，上面撒满白色百合花。</a:t>
            </a:r>
            <a:r>
              <a:rPr lang="en-US" altLang="zh-CN" sz="2800">
                <a:latin typeface="华文中宋" panose="02010600040101010101" charset="-122"/>
                <a:ea typeface="华文中宋" panose="02010600040101010101" charset="-122"/>
              </a:rPr>
              <a:t>”</a:t>
            </a:r>
            <a:endParaRPr lang="en-US" altLang="zh-CN" sz="2800">
              <a:latin typeface="华文中宋" panose="02010600040101010101" charset="-122"/>
              <a:ea typeface="华文中宋" panose="02010600040101010101" charset="-122"/>
            </a:endParaRPr>
          </a:p>
          <a:p>
            <a:pPr marL="0" indent="0">
              <a:buNone/>
            </a:pPr>
            <a:r>
              <a:rPr sz="2800">
                <a:latin typeface="华文中宋" panose="02010600040101010101" charset="-122"/>
                <a:ea typeface="华文中宋" panose="02010600040101010101" charset="-122"/>
              </a:rPr>
              <a:t>（</a:t>
            </a:r>
            <a:r>
              <a:rPr lang="en-US" altLang="zh-CN" sz="2800">
                <a:latin typeface="华文中宋" panose="02010600040101010101" charset="-122"/>
                <a:ea typeface="华文中宋" panose="02010600040101010101" charset="-122"/>
              </a:rPr>
              <a:t>2</a:t>
            </a:r>
            <a:r>
              <a:rPr sz="2800">
                <a:latin typeface="华文中宋" panose="02010600040101010101" charset="-122"/>
                <a:ea typeface="华文中宋" panose="02010600040101010101" charset="-122"/>
              </a:rPr>
              <a:t>）</a:t>
            </a:r>
            <a:r>
              <a:rPr lang="en-US" altLang="zh-CN" sz="2800">
                <a:latin typeface="华文中宋" panose="02010600040101010101" charset="-122"/>
                <a:ea typeface="华文中宋" panose="02010600040101010101" charset="-122"/>
              </a:rPr>
              <a:t>“我看见她把自己那条白百合花的新被，铺在外面屋檐下的一块门板上。”</a:t>
            </a:r>
            <a:endParaRPr lang="en-US" altLang="zh-CN" sz="2800">
              <a:latin typeface="华文中宋" panose="02010600040101010101" charset="-122"/>
              <a:ea typeface="华文中宋" panose="02010600040101010101" charset="-122"/>
            </a:endParaRPr>
          </a:p>
        </p:txBody>
      </p:sp>
      <p:pic>
        <p:nvPicPr>
          <p:cNvPr id="102" name="图片 101"/>
          <p:cNvPicPr/>
          <p:nvPr/>
        </p:nvPicPr>
        <p:blipFill>
          <a:blip r:embed="rId2"/>
          <a:stretch>
            <a:fillRect/>
          </a:stretch>
        </p:blipFill>
        <p:spPr>
          <a:xfrm>
            <a:off x="7319906" y="0"/>
            <a:ext cx="4872468" cy="6858000"/>
          </a:xfrm>
          <a:prstGeom prst="rect">
            <a:avLst/>
          </a:prstGeom>
          <a:noFill/>
          <a:ln w="9525">
            <a:noFill/>
          </a:ln>
        </p:spPr>
      </p:pic>
    </p:spTree>
    <p:custDataLst>
      <p:tags r:id="rId3"/>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p:txBody>
          <a:bodyPr/>
          <a:lstStyle/>
          <a:p>
            <a:pPr marL="0" indent="0">
              <a:buNone/>
            </a:pPr>
            <a:r>
              <a:rPr lang="en-US" altLang="zh-CN" sz="2800"/>
              <a:t>  </a:t>
            </a:r>
            <a:r>
              <a:rPr sz="2800"/>
              <a:t>（</a:t>
            </a:r>
            <a:r>
              <a:rPr lang="en-US" altLang="zh-CN" sz="2800"/>
              <a:t>3</a:t>
            </a:r>
            <a:r>
              <a:rPr sz="2800"/>
              <a:t>）</a:t>
            </a:r>
            <a:r>
              <a:rPr lang="zh-CN" altLang="en-US" sz="2800"/>
              <a:t>新媳妇这时脸发白，劈手夺过被子，狠狠地瞪了他们一眼。自己动手把半条被子平展展地铺在棺材底，半条盖在他身上。卫生员为难地说:“被子……是借老百姓的。”</a:t>
            </a:r>
            <a:endParaRPr lang="zh-CN" altLang="en-US" sz="2800"/>
          </a:p>
          <a:p>
            <a:pPr marL="0" indent="0">
              <a:buNone/>
            </a:pPr>
            <a:r>
              <a:rPr lang="en-US" altLang="zh-CN" sz="2800"/>
              <a:t> </a:t>
            </a:r>
            <a:r>
              <a:rPr lang="zh-CN" altLang="en-US" sz="2800"/>
              <a:t>“是我的——”她气汹汹地嚷了半句，就扭过脸去。在月光下，我看见她眼里晶莹发亮，我也看见那条枣红底色上洒满白色百合花的被子，这象征纯洁与感情的花，盖上了这位平常的、拖毛竹的青年人的脸。</a:t>
            </a:r>
            <a:endParaRPr lang="zh-CN" altLang="en-US" sz="2800"/>
          </a:p>
        </p:txBody>
      </p:sp>
    </p:spTree>
    <p:custDataLst>
      <p:tags r:id="rId2"/>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z="4400"/>
              <a:t>讨论：百合花被在文中起什么作用？</a:t>
            </a:r>
            <a:endParaRPr lang="zh-CN" altLang="en-US" sz="4400"/>
          </a:p>
        </p:txBody>
      </p:sp>
      <p:sp>
        <p:nvSpPr>
          <p:cNvPr id="3" name="内容占位符 2"/>
          <p:cNvSpPr>
            <a:spLocks noGrp="1"/>
          </p:cNvSpPr>
          <p:nvPr>
            <p:ph idx="1"/>
          </p:nvPr>
        </p:nvSpPr>
        <p:spPr>
          <a:xfrm>
            <a:off x="669925" y="1684655"/>
            <a:ext cx="10852150" cy="4656455"/>
          </a:xfrm>
        </p:spPr>
        <p:txBody>
          <a:bodyPr/>
          <a:lstStyle/>
          <a:p>
            <a:pPr marL="0" indent="0">
              <a:buNone/>
            </a:pPr>
            <a:r>
              <a:rPr lang="en-US" altLang="zh-CN" sz="4400"/>
              <a:t>1</a:t>
            </a:r>
            <a:r>
              <a:rPr sz="4400"/>
              <a:t>、</a:t>
            </a:r>
            <a:r>
              <a:rPr sz="4400">
                <a:sym typeface="+mn-ea"/>
              </a:rPr>
              <a:t>百合花被起</a:t>
            </a:r>
            <a:r>
              <a:rPr sz="4400"/>
              <a:t>串联情节作用：</a:t>
            </a:r>
            <a:endParaRPr sz="4400"/>
          </a:p>
          <a:p>
            <a:pPr marL="0" indent="0">
              <a:buNone/>
            </a:pPr>
            <a:r>
              <a:rPr sz="4400"/>
              <a:t> </a:t>
            </a:r>
            <a:r>
              <a:rPr lang="en-US" altLang="zh-CN" sz="4400"/>
              <a:t>   </a:t>
            </a:r>
            <a:r>
              <a:rPr sz="4400"/>
              <a:t>全文主要情节围绕</a:t>
            </a:r>
            <a:r>
              <a:rPr lang="en-US" altLang="zh-CN" sz="4400"/>
              <a:t>“</a:t>
            </a:r>
            <a:r>
              <a:rPr sz="4400">
                <a:solidFill>
                  <a:srgbClr val="C00000"/>
                </a:solidFill>
              </a:rPr>
              <a:t>借被</a:t>
            </a:r>
            <a:r>
              <a:rPr lang="en-US" altLang="zh-CN" sz="4400">
                <a:solidFill>
                  <a:srgbClr val="C00000"/>
                </a:solidFill>
              </a:rPr>
              <a:t>——</a:t>
            </a:r>
            <a:r>
              <a:rPr sz="4400">
                <a:solidFill>
                  <a:srgbClr val="C00000"/>
                </a:solidFill>
              </a:rPr>
              <a:t>献被</a:t>
            </a:r>
            <a:r>
              <a:rPr lang="en-US" altLang="zh-CN" sz="4400">
                <a:solidFill>
                  <a:srgbClr val="C00000"/>
                </a:solidFill>
              </a:rPr>
              <a:t>——</a:t>
            </a:r>
            <a:r>
              <a:rPr sz="4400">
                <a:solidFill>
                  <a:srgbClr val="C00000"/>
                </a:solidFill>
              </a:rPr>
              <a:t>盖被</a:t>
            </a:r>
            <a:r>
              <a:rPr lang="en-US" altLang="zh-CN" sz="4400"/>
              <a:t>”</a:t>
            </a:r>
            <a:r>
              <a:rPr sz="4400"/>
              <a:t>展开，被子在文中起到重要的线索作用。</a:t>
            </a:r>
            <a:endParaRPr sz="4400"/>
          </a:p>
          <a:p>
            <a:pPr marL="0" indent="0">
              <a:buNone/>
            </a:pPr>
            <a:endParaRPr sz="4400"/>
          </a:p>
        </p:txBody>
      </p:sp>
    </p:spTree>
    <p:custDataLst>
      <p:tags r:id="rId2"/>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1176655"/>
          </a:xfrm>
        </p:spPr>
        <p:txBody>
          <a:bodyPr/>
          <a:lstStyle/>
          <a:p>
            <a:r>
              <a:rPr lang="en-US" altLang="zh-CN" sz="3600">
                <a:sym typeface="+mn-ea"/>
              </a:rPr>
              <a:t>2</a:t>
            </a:r>
            <a:r>
              <a:rPr sz="3600">
                <a:sym typeface="+mn-ea"/>
              </a:rPr>
              <a:t>、借百合花被反映人物形象。</a:t>
            </a:r>
            <a:br>
              <a:rPr sz="3600">
                <a:sym typeface="+mn-ea"/>
              </a:rPr>
            </a:br>
            <a:endParaRPr lang="zh-CN" altLang="en-US" sz="3600"/>
          </a:p>
        </p:txBody>
      </p:sp>
      <p:sp>
        <p:nvSpPr>
          <p:cNvPr id="3" name="内容占位符 2"/>
          <p:cNvSpPr>
            <a:spLocks noGrp="1"/>
          </p:cNvSpPr>
          <p:nvPr>
            <p:ph idx="1"/>
          </p:nvPr>
        </p:nvSpPr>
        <p:spPr>
          <a:xfrm>
            <a:off x="669925" y="1620520"/>
            <a:ext cx="11229340" cy="4720590"/>
          </a:xfrm>
          <a:ln>
            <a:solidFill>
              <a:srgbClr val="C00000"/>
            </a:solidFill>
          </a:ln>
        </p:spPr>
        <p:txBody>
          <a:bodyPr/>
          <a:lstStyle/>
          <a:p>
            <a:pPr marL="0" indent="0" algn="ctr">
              <a:buNone/>
            </a:pPr>
            <a:r>
              <a:rPr sz="3600">
                <a:latin typeface="华文中宋" panose="02010600040101010101" charset="-122"/>
                <a:ea typeface="华文中宋" panose="02010600040101010101" charset="-122"/>
                <a:sym typeface="+mn-ea"/>
              </a:rPr>
              <a:t>分析小说中的人物</a:t>
            </a:r>
            <a:endParaRPr lang="zh-CN" altLang="en-US" sz="3600">
              <a:latin typeface="华文中宋" panose="02010600040101010101" charset="-122"/>
              <a:ea typeface="华文中宋" panose="02010600040101010101" charset="-122"/>
            </a:endParaRPr>
          </a:p>
          <a:p>
            <a:pPr marL="0" indent="0">
              <a:buNone/>
            </a:pPr>
            <a:r>
              <a:rPr sz="3600" b="1">
                <a:solidFill>
                  <a:srgbClr val="C00000"/>
                </a:solidFill>
                <a:latin typeface="华文中宋" panose="02010600040101010101" charset="-122"/>
                <a:ea typeface="华文中宋" panose="02010600040101010101" charset="-122"/>
                <a:sym typeface="+mn-ea"/>
              </a:rPr>
              <a:t>小通讯员</a:t>
            </a:r>
            <a:r>
              <a:rPr sz="3600">
                <a:latin typeface="华文中宋" panose="02010600040101010101" charset="-122"/>
                <a:ea typeface="华文中宋" panose="02010600040101010101" charset="-122"/>
                <a:sym typeface="+mn-ea"/>
              </a:rPr>
              <a:t>：动作描写 语言描写 神态描写 外貌描写</a:t>
            </a:r>
            <a:endParaRPr lang="zh-CN" altLang="en-US" sz="3600">
              <a:latin typeface="华文中宋" panose="02010600040101010101" charset="-122"/>
              <a:ea typeface="华文中宋" panose="02010600040101010101" charset="-122"/>
            </a:endParaRPr>
          </a:p>
          <a:p>
            <a:pPr marL="0" indent="0">
              <a:buNone/>
            </a:pPr>
            <a:endParaRPr sz="3600">
              <a:latin typeface="华文中宋" panose="02010600040101010101" charset="-122"/>
              <a:ea typeface="华文中宋" panose="02010600040101010101" charset="-122"/>
              <a:sym typeface="+mn-ea"/>
            </a:endParaRPr>
          </a:p>
          <a:p>
            <a:pPr marL="0" indent="0">
              <a:buNone/>
            </a:pPr>
            <a:r>
              <a:rPr sz="3600">
                <a:solidFill>
                  <a:srgbClr val="0070C0"/>
                </a:solidFill>
                <a:latin typeface="华文中宋" panose="02010600040101010101" charset="-122"/>
                <a:ea typeface="华文中宋" panose="02010600040101010101" charset="-122"/>
                <a:sym typeface="+mn-ea"/>
              </a:rPr>
              <a:t>表现出他的性格特征：</a:t>
            </a:r>
            <a:r>
              <a:rPr sz="3600">
                <a:solidFill>
                  <a:srgbClr val="C00000"/>
                </a:solidFill>
                <a:latin typeface="华文中宋" panose="02010600040101010101" charset="-122"/>
                <a:ea typeface="华文中宋" panose="02010600040101010101" charset="-122"/>
                <a:sym typeface="+mn-ea"/>
              </a:rPr>
              <a:t>憨厚 朴实腼腆、羞涩、局促而又质朴纯洁对革命和人民群众的无限忠诚。</a:t>
            </a:r>
            <a:endParaRPr lang="zh-CN" altLang="en-US" sz="3600">
              <a:solidFill>
                <a:srgbClr val="C00000"/>
              </a:solidFill>
              <a:latin typeface="华文中宋" panose="02010600040101010101" charset="-122"/>
              <a:ea typeface="华文中宋" panose="02010600040101010101" charset="-122"/>
            </a:endParaRPr>
          </a:p>
          <a:p>
            <a:pPr marL="0" indent="0">
              <a:buNone/>
            </a:pPr>
            <a:endParaRPr lang="zh-CN" altLang="en-US" sz="3600">
              <a:solidFill>
                <a:srgbClr val="C00000"/>
              </a:solidFill>
              <a:latin typeface="华文中宋" panose="02010600040101010101" charset="-122"/>
              <a:ea typeface="华文中宋" panose="02010600040101010101" charset="-122"/>
            </a:endParaRPr>
          </a:p>
        </p:txBody>
      </p:sp>
    </p:spTree>
    <p:custDataLst>
      <p:tags r:id="rId2"/>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750570"/>
          </a:xfrm>
        </p:spPr>
        <p:txBody>
          <a:bodyPr/>
          <a:lstStyle/>
          <a:p>
            <a:r>
              <a:rPr lang="en-US" altLang="zh-CN" sz="2800">
                <a:latin typeface="华文中宋" panose="02010600040101010101" charset="-122"/>
                <a:ea typeface="华文中宋" panose="02010600040101010101" charset="-122"/>
                <a:sym typeface="+mn-ea"/>
              </a:rPr>
              <a:t>3</a:t>
            </a:r>
            <a:r>
              <a:rPr sz="2800">
                <a:latin typeface="华文中宋" panose="02010600040101010101" charset="-122"/>
                <a:ea typeface="华文中宋" panose="02010600040101010101" charset="-122"/>
                <a:sym typeface="+mn-ea"/>
              </a:rPr>
              <a:t>、百合花象征了小通讯员的美好品质。</a:t>
            </a:r>
            <a:endParaRPr lang="zh-CN" altLang="en-US" sz="2800">
              <a:latin typeface="华文中宋" panose="02010600040101010101" charset="-122"/>
              <a:ea typeface="华文中宋" panose="02010600040101010101" charset="-122"/>
            </a:endParaRPr>
          </a:p>
        </p:txBody>
      </p:sp>
      <p:sp>
        <p:nvSpPr>
          <p:cNvPr id="6" name="内容占位符 5"/>
          <p:cNvSpPr/>
          <p:nvPr>
            <p:ph idx="1"/>
          </p:nvPr>
        </p:nvSpPr>
        <p:spPr>
          <a:xfrm>
            <a:off x="669925" y="1372870"/>
            <a:ext cx="10852150" cy="4968240"/>
          </a:xfrm>
        </p:spPr>
        <p:txBody>
          <a:bodyPr/>
          <a:lstStyle/>
          <a:p>
            <a:pPr marL="0" indent="0">
              <a:buNone/>
            </a:pPr>
            <a:r>
              <a:rPr lang="en-US" altLang="zh-CN" sz="24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      </a:t>
            </a:r>
            <a:r>
              <a:rPr sz="24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他憨厚朴实，拘谨腼腆，比如，“带路”情节中“张皇”“数摸”这两个动词的描写作用。</a:t>
            </a:r>
            <a:endParaRPr lang="zh-CN" altLang="en-US" sz="24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a:p>
            <a:pPr marL="0" indent="0">
              <a:buNone/>
            </a:pPr>
            <a:r>
              <a:rPr lang="en-US" altLang="zh-CN" sz="24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    </a:t>
            </a:r>
            <a:r>
              <a:rPr sz="24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“张皇”的意思是恐慌、慌张，但在这里却非贬义，这一神态描写，是在写“我”刚刚结识的小通讯员那种腼腆、羞涩、局促，表现他质朴，纯洁的心灵。</a:t>
            </a:r>
            <a:endParaRPr lang="zh-CN" altLang="en-US" sz="24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a:p>
            <a:pPr marL="0" indent="0">
              <a:buNone/>
            </a:pPr>
            <a:r>
              <a:rPr sz="24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 </a:t>
            </a:r>
            <a:r>
              <a:rPr lang="en-US" altLang="zh-CN" sz="24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    </a:t>
            </a:r>
            <a:r>
              <a:rPr sz="24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“数摸”这一动词更突出了小通讯员那种忸怩的神态，拘谨局促的心理。</a:t>
            </a:r>
            <a:endParaRPr lang="zh-CN" altLang="en-US" sz="24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a:p>
            <a:pPr marL="0" indent="0">
              <a:buNone/>
            </a:pPr>
            <a:r>
              <a:rPr sz="24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但他又十分关心同志，走走停停也好，给我两个馍馍也好，作者十分形象逼真地刻画了一个腼腆、羞涩、局促而又质朴纯洁的小战士形象。</a:t>
            </a:r>
            <a:endParaRPr lang="zh-CN" altLang="en-US" sz="24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a:p>
            <a:pPr marL="0" indent="0">
              <a:buNone/>
            </a:pPr>
            <a:r>
              <a:rPr lang="en-US" altLang="zh-CN" sz="24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    </a:t>
            </a:r>
            <a:r>
              <a:rPr sz="24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“借被”的情节中，更看出通讯员的憨，不善言辞。</a:t>
            </a:r>
            <a:endParaRPr lang="zh-CN" altLang="en-US" sz="24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a:p>
            <a:pPr marL="0" indent="0">
              <a:buNone/>
            </a:pPr>
            <a:endParaRPr lang="zh-CN" altLang="en-US" sz="24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p:txBody>
      </p:sp>
    </p:spTree>
    <p:custDataLst>
      <p:tags r:id="rId2"/>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750570"/>
          </a:xfrm>
        </p:spPr>
        <p:txBody>
          <a:bodyPr/>
          <a:lstStyle/>
          <a:p>
            <a:r>
              <a:rPr lang="en-US" altLang="zh-CN" sz="2800">
                <a:latin typeface="华文中宋" panose="02010600040101010101" charset="-122"/>
                <a:ea typeface="华文中宋" panose="02010600040101010101" charset="-122"/>
                <a:sym typeface="+mn-ea"/>
              </a:rPr>
              <a:t>4</a:t>
            </a:r>
            <a:r>
              <a:rPr sz="2800">
                <a:latin typeface="华文中宋" panose="02010600040101010101" charset="-122"/>
                <a:ea typeface="华文中宋" panose="02010600040101010101" charset="-122"/>
                <a:sym typeface="+mn-ea"/>
              </a:rPr>
              <a:t>、百合花象征着新媳妇的美好品质</a:t>
            </a:r>
            <a:br>
              <a:rPr lang="zh-CN" altLang="en-US" sz="2800">
                <a:latin typeface="华文中宋" panose="02010600040101010101" charset="-122"/>
                <a:ea typeface="华文中宋" panose="02010600040101010101" charset="-122"/>
              </a:rPr>
            </a:br>
            <a:endParaRPr lang="zh-CN" altLang="en-US" sz="2800">
              <a:latin typeface="华文中宋" panose="02010600040101010101" charset="-122"/>
              <a:ea typeface="华文中宋" panose="02010600040101010101" charset="-122"/>
            </a:endParaRPr>
          </a:p>
        </p:txBody>
      </p:sp>
      <p:sp>
        <p:nvSpPr>
          <p:cNvPr id="7" name="标题 1"/>
          <p:cNvSpPr>
            <a:spLocks noGrp="1"/>
          </p:cNvSpPr>
          <p:nvPr/>
        </p:nvSpPr>
        <p:spPr>
          <a:xfrm>
            <a:off x="829310" y="1332230"/>
            <a:ext cx="10852150" cy="567690"/>
          </a:xfrm>
          <a:prstGeom prst="rect">
            <a:avLst/>
          </a:prstGeom>
          <a:solidFill>
            <a:srgbClr val="FFFF00"/>
          </a:solidFill>
          <a:ln>
            <a:solidFill>
              <a:srgbClr val="C00000"/>
            </a:solidFill>
          </a:ln>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r>
              <a:rPr sz="2800">
                <a:solidFill>
                  <a:srgbClr val="0070C0"/>
                </a:solidFill>
                <a:latin typeface="华文新魏" panose="02010800040101010101" charset="-122"/>
                <a:ea typeface="华文新魏" panose="02010800040101010101" charset="-122"/>
                <a:cs typeface="华文新魏" panose="02010800040101010101" charset="-122"/>
                <a:sym typeface="+mn-ea"/>
              </a:rPr>
              <a:t>借被和献被这两个情节，你看到了新媳妇怎样的性格？</a:t>
            </a:r>
            <a:br>
              <a:rPr lang="zh-CN" altLang="en-US" sz="2800">
                <a:solidFill>
                  <a:srgbClr val="0070C0"/>
                </a:solidFill>
                <a:latin typeface="华文新魏" panose="02010800040101010101" charset="-122"/>
                <a:ea typeface="华文新魏" panose="02010800040101010101" charset="-122"/>
                <a:cs typeface="华文新魏" panose="02010800040101010101" charset="-122"/>
              </a:rPr>
            </a:br>
            <a:endParaRPr lang="zh-CN" altLang="en-US" sz="2800">
              <a:solidFill>
                <a:srgbClr val="0070C0"/>
              </a:solidFill>
              <a:latin typeface="华文新魏" panose="02010800040101010101" charset="-122"/>
              <a:ea typeface="华文新魏" panose="02010800040101010101" charset="-122"/>
              <a:cs typeface="华文新魏" panose="02010800040101010101" charset="-122"/>
            </a:endParaRPr>
          </a:p>
        </p:txBody>
      </p:sp>
      <p:sp>
        <p:nvSpPr>
          <p:cNvPr id="8" name="内容占位符 7"/>
          <p:cNvSpPr>
            <a:spLocks noGrp="1"/>
          </p:cNvSpPr>
          <p:nvPr>
            <p:ph idx="1"/>
          </p:nvPr>
        </p:nvSpPr>
        <p:spPr>
          <a:xfrm>
            <a:off x="828675" y="2183765"/>
            <a:ext cx="10852150" cy="4164965"/>
          </a:xfrm>
          <a:ln>
            <a:solidFill>
              <a:srgbClr val="C00000"/>
            </a:solidFill>
          </a:ln>
        </p:spPr>
        <p:txBody>
          <a:bodyPr/>
          <a:lstStyle/>
          <a:p>
            <a:pPr marL="0" indent="0">
              <a:buNone/>
            </a:pPr>
            <a:r>
              <a:rPr lang="zh-CN" altLang="en-US" sz="2000">
                <a:solidFill>
                  <a:srgbClr val="C00000"/>
                </a:solidFill>
                <a:latin typeface="华文中宋" panose="02010600040101010101" charset="-122"/>
                <a:ea typeface="华文中宋" panose="02010600040101010101" charset="-122"/>
              </a:rPr>
              <a:t>明确：美丽、纯洁、善良、高尚。</a:t>
            </a:r>
            <a:endParaRPr lang="zh-CN" altLang="en-US" sz="2000">
              <a:solidFill>
                <a:srgbClr val="C00000"/>
              </a:solidFill>
              <a:latin typeface="华文中宋" panose="02010600040101010101" charset="-122"/>
              <a:ea typeface="华文中宋" panose="02010600040101010101" charset="-122"/>
            </a:endParaRPr>
          </a:p>
          <a:p>
            <a:pPr marL="0" indent="0">
              <a:buNone/>
            </a:pPr>
            <a:r>
              <a:rPr lang="zh-CN" altLang="en-US" sz="2000">
                <a:solidFill>
                  <a:srgbClr val="0070C0"/>
                </a:solidFill>
                <a:latin typeface="华文中宋" panose="02010600040101010101" charset="-122"/>
                <a:ea typeface="华文中宋" panose="02010600040101010101" charset="-122"/>
              </a:rPr>
              <a:t> </a:t>
            </a:r>
            <a:r>
              <a:rPr lang="en-US" altLang="zh-CN" sz="2000">
                <a:solidFill>
                  <a:srgbClr val="0070C0"/>
                </a:solidFill>
                <a:latin typeface="华文中宋" panose="02010600040101010101" charset="-122"/>
                <a:ea typeface="华文中宋" panose="02010600040101010101" charset="-122"/>
              </a:rPr>
              <a:t>   </a:t>
            </a:r>
            <a:r>
              <a:rPr lang="zh-CN" altLang="en-US" sz="2000">
                <a:solidFill>
                  <a:srgbClr val="C00000"/>
                </a:solidFill>
                <a:latin typeface="华文中宋" panose="02010600040101010101" charset="-122"/>
                <a:ea typeface="华文中宋" panose="02010600040101010101" charset="-122"/>
              </a:rPr>
              <a:t>她在情节中，其性格是发展的。</a:t>
            </a:r>
            <a:r>
              <a:rPr lang="zh-CN" altLang="en-US" sz="2000">
                <a:solidFill>
                  <a:srgbClr val="0070C0"/>
                </a:solidFill>
                <a:latin typeface="华文中宋" panose="02010600040101010101" charset="-122"/>
                <a:ea typeface="华文中宋" panose="02010600040101010101" charset="-122"/>
              </a:rPr>
              <a:t>刚过门才三天，小通讯员就要借她唯一的嫁妆——一个有着百合花图案的被子，她当然有些舍不得，这种情感在情在理。但当听我说借被子是为了打仗为了老百姓之后，“一边听着，一边不断向房屋瞅着……半晌，她转身进去抱被子。”到了包扎所，她又主动将被子“铺在外面屋檐下的一块门板上”，当卫生员动手要揭掉通讯员身上的百合花被子时，新媳妇“劈手夺过被子”。“劈手”集中写出了新媳妇用自己的新被子为通讯员人殓时的那种果断坚毅、不容商量的态度。与先前的娴静羞赧判若两人……小说通过新媳妇对百合花被子处置过程的描写，刻画了人物性格或者说表现了人物性格的发展。</a:t>
            </a:r>
            <a:endParaRPr lang="zh-CN" altLang="en-US" sz="2000">
              <a:solidFill>
                <a:srgbClr val="0070C0"/>
              </a:solidFill>
              <a:latin typeface="华文中宋" panose="02010600040101010101" charset="-122"/>
              <a:ea typeface="华文中宋" panose="02010600040101010101" charset="-122"/>
            </a:endParaRPr>
          </a:p>
        </p:txBody>
      </p:sp>
    </p:spTree>
    <p:custDataLst>
      <p:tags r:id="rId2"/>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750570"/>
          </a:xfrm>
          <a:solidFill>
            <a:srgbClr val="FFFF00"/>
          </a:solidFill>
          <a:ln>
            <a:solidFill>
              <a:srgbClr val="C00000"/>
            </a:solidFill>
          </a:ln>
        </p:spPr>
        <p:txBody>
          <a:bodyPr/>
          <a:lstStyle/>
          <a:p>
            <a:r>
              <a:rPr lang="zh-CN" altLang="en-US" sz="2800">
                <a:latin typeface="华文中宋" panose="02010600040101010101" charset="-122"/>
                <a:ea typeface="华文中宋" panose="02010600040101010101" charset="-122"/>
              </a:rPr>
              <a:t>文中医生说“不用打针了”是什么意思？</a:t>
            </a:r>
            <a:endParaRPr lang="zh-CN" altLang="en-US" sz="2800">
              <a:latin typeface="华文中宋" panose="02010600040101010101" charset="-122"/>
              <a:ea typeface="华文中宋" panose="02010600040101010101" charset="-122"/>
            </a:endParaRPr>
          </a:p>
        </p:txBody>
      </p:sp>
      <p:sp>
        <p:nvSpPr>
          <p:cNvPr id="3" name="内容占位符 2"/>
          <p:cNvSpPr>
            <a:spLocks noGrp="1"/>
          </p:cNvSpPr>
          <p:nvPr>
            <p:ph idx="1"/>
          </p:nvPr>
        </p:nvSpPr>
        <p:spPr>
          <a:xfrm>
            <a:off x="669925" y="1335405"/>
            <a:ext cx="10852150" cy="822960"/>
          </a:xfrm>
        </p:spPr>
        <p:txBody>
          <a:bodyPr/>
          <a:lstStyle/>
          <a:p>
            <a:pPr marL="0" indent="0">
              <a:buNone/>
            </a:pPr>
            <a:r>
              <a:rPr lang="en-US" altLang="zh-CN" sz="2800">
                <a:latin typeface="华文中宋" panose="02010600040101010101" charset="-122"/>
                <a:ea typeface="华文中宋" panose="02010600040101010101" charset="-122"/>
              </a:rPr>
              <a:t>   </a:t>
            </a:r>
            <a:r>
              <a:rPr lang="zh-CN" altLang="en-US" sz="2800">
                <a:latin typeface="华文中宋" panose="02010600040101010101" charset="-122"/>
                <a:ea typeface="华文中宋" panose="02010600040101010101" charset="-122"/>
              </a:rPr>
              <a:t>表明通讯员已经牺牲了。</a:t>
            </a:r>
            <a:endParaRPr lang="zh-CN" altLang="en-US" sz="2800">
              <a:latin typeface="华文中宋" panose="02010600040101010101" charset="-122"/>
              <a:ea typeface="华文中宋" panose="02010600040101010101" charset="-122"/>
            </a:endParaRPr>
          </a:p>
        </p:txBody>
      </p:sp>
      <p:sp>
        <p:nvSpPr>
          <p:cNvPr id="4" name="标题 1"/>
          <p:cNvSpPr>
            <a:spLocks noGrp="1"/>
          </p:cNvSpPr>
          <p:nvPr/>
        </p:nvSpPr>
        <p:spPr>
          <a:xfrm>
            <a:off x="669925" y="2698750"/>
            <a:ext cx="10852150" cy="1077595"/>
          </a:xfrm>
          <a:prstGeom prst="rect">
            <a:avLst/>
          </a:prstGeom>
          <a:solidFill>
            <a:srgbClr val="FFFF00"/>
          </a:solidFill>
          <a:ln>
            <a:solidFill>
              <a:srgbClr val="C00000"/>
            </a:solidFill>
          </a:ln>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r>
              <a:rPr lang="zh-CN" altLang="en-US" sz="2800">
                <a:latin typeface="华文中宋" panose="02010600040101010101" charset="-122"/>
                <a:ea typeface="华文中宋" panose="02010600040101010101" charset="-122"/>
              </a:rPr>
              <a:t>“我”阻止新媳妇“不要缝了”，“她却对‘我’“异样地膘了一眼”，“还是一针一针地缝”。如何理解？</a:t>
            </a:r>
            <a:endParaRPr lang="zh-CN" altLang="en-US" sz="2800">
              <a:latin typeface="华文中宋" panose="02010600040101010101" charset="-122"/>
              <a:ea typeface="华文中宋" panose="02010600040101010101" charset="-122"/>
            </a:endParaRPr>
          </a:p>
        </p:txBody>
      </p:sp>
      <p:sp>
        <p:nvSpPr>
          <p:cNvPr id="5" name="内容占位符 2"/>
          <p:cNvSpPr>
            <a:spLocks noGrp="1"/>
          </p:cNvSpPr>
          <p:nvPr/>
        </p:nvSpPr>
        <p:spPr>
          <a:xfrm>
            <a:off x="669925" y="4115435"/>
            <a:ext cx="10852150" cy="164401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800">
                <a:latin typeface="华文中宋" panose="02010600040101010101" charset="-122"/>
                <a:ea typeface="华文中宋" panose="02010600040101010101" charset="-122"/>
              </a:rPr>
              <a:t>   </a:t>
            </a:r>
            <a:r>
              <a:rPr lang="zh-CN" altLang="en-US" sz="2800">
                <a:latin typeface="华文中宋" panose="02010600040101010101" charset="-122"/>
                <a:ea typeface="华文中宋" panose="02010600040101010101" charset="-122"/>
              </a:rPr>
              <a:t>新媳妇是在缝进她的一片深情，对“我”异样地瞟了一眼，是对“我”的不理解她的内心表示不满。 </a:t>
            </a:r>
            <a:endParaRPr lang="zh-CN" altLang="en-US" sz="2800">
              <a:latin typeface="华文中宋" panose="02010600040101010101" charset="-122"/>
              <a:ea typeface="华文中宋" panose="02010600040101010101" charset="-122"/>
            </a:endParaRPr>
          </a:p>
        </p:txBody>
      </p:sp>
    </p:spTree>
    <p:custDataLst>
      <p:tags r:id="rId2"/>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744855"/>
            <a:ext cx="10852150" cy="750570"/>
          </a:xfrm>
          <a:solidFill>
            <a:srgbClr val="FFFF00"/>
          </a:solidFill>
          <a:ln>
            <a:solidFill>
              <a:srgbClr val="C00000"/>
            </a:solidFill>
          </a:ln>
        </p:spPr>
        <p:txBody>
          <a:bodyPr/>
          <a:lstStyle/>
          <a:p>
            <a:r>
              <a:rPr lang="zh-CN" altLang="en-US" sz="2800">
                <a:latin typeface="华文中宋" panose="02010600040101010101" charset="-122"/>
                <a:ea typeface="华文中宋" panose="02010600040101010101" charset="-122"/>
              </a:rPr>
              <a:t>“劈手”表现了怎样的内容？</a:t>
            </a:r>
            <a:endParaRPr lang="zh-CN" altLang="en-US" sz="2800">
              <a:latin typeface="华文中宋" panose="02010600040101010101" charset="-122"/>
              <a:ea typeface="华文中宋" panose="02010600040101010101" charset="-122"/>
            </a:endParaRPr>
          </a:p>
        </p:txBody>
      </p:sp>
      <p:sp>
        <p:nvSpPr>
          <p:cNvPr id="3" name="内容占位符 2"/>
          <p:cNvSpPr>
            <a:spLocks noGrp="1"/>
          </p:cNvSpPr>
          <p:nvPr>
            <p:ph idx="1"/>
          </p:nvPr>
        </p:nvSpPr>
        <p:spPr>
          <a:xfrm>
            <a:off x="669925" y="1701800"/>
            <a:ext cx="10852150" cy="4639310"/>
          </a:xfrm>
        </p:spPr>
        <p:txBody>
          <a:bodyPr/>
          <a:lstStyle/>
          <a:p>
            <a:pPr marL="0" indent="0">
              <a:buNone/>
            </a:pPr>
            <a:r>
              <a:rPr lang="en-US" altLang="zh-CN" sz="2800">
                <a:latin typeface="华文中宋" panose="02010600040101010101" charset="-122"/>
                <a:ea typeface="华文中宋" panose="02010600040101010101" charset="-122"/>
              </a:rPr>
              <a:t>   </a:t>
            </a:r>
            <a:r>
              <a:rPr lang="zh-CN" altLang="en-US" sz="2800">
                <a:latin typeface="华文中宋" panose="02010600040101010101" charset="-122"/>
                <a:ea typeface="华文中宋" panose="02010600040101010101" charset="-122"/>
              </a:rPr>
              <a:t>“劈手”写出了新媳妇用自己的新被子为通讯员入殓时的果断、坚毅、不容商量的态度。  点拨：先要理解该词的意思，再放在语境中考虑。 </a:t>
            </a:r>
            <a:endParaRPr lang="zh-CN" altLang="en-US" sz="2800">
              <a:latin typeface="华文中宋" panose="02010600040101010101" charset="-122"/>
              <a:ea typeface="华文中宋" panose="02010600040101010101" charset="-122"/>
            </a:endParaRPr>
          </a:p>
        </p:txBody>
      </p:sp>
    </p:spTree>
    <p:custDataLst>
      <p:tags r:id="rId2"/>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1516380"/>
          </a:xfrm>
          <a:solidFill>
            <a:srgbClr val="FFFF00"/>
          </a:solidFill>
          <a:ln>
            <a:solidFill>
              <a:srgbClr val="C00000"/>
            </a:solidFill>
          </a:ln>
        </p:spPr>
        <p:txBody>
          <a:bodyPr/>
          <a:lstStyle/>
          <a:p>
            <a:r>
              <a:rPr lang="zh-CN" altLang="en-US" sz="2800">
                <a:latin typeface="华文中宋" panose="02010600040101010101" charset="-122"/>
                <a:ea typeface="华文中宋" panose="02010600040101010101" charset="-122"/>
              </a:rPr>
              <a:t>新媳妇将自己的新被子盖在牺牲的通讯员身上时，没有说话，但她的内心是不平静的。试揣度其心理，写一段话，写出此时她的心里所想。</a:t>
            </a:r>
            <a:endParaRPr lang="zh-CN" altLang="en-US" sz="2800">
              <a:latin typeface="华文中宋" panose="02010600040101010101" charset="-122"/>
              <a:ea typeface="华文中宋" panose="02010600040101010101" charset="-122"/>
            </a:endParaRPr>
          </a:p>
        </p:txBody>
      </p:sp>
      <p:sp>
        <p:nvSpPr>
          <p:cNvPr id="3" name="内容占位符 2"/>
          <p:cNvSpPr>
            <a:spLocks noGrp="1"/>
          </p:cNvSpPr>
          <p:nvPr>
            <p:ph idx="1"/>
          </p:nvPr>
        </p:nvSpPr>
        <p:spPr>
          <a:xfrm>
            <a:off x="669925" y="2499360"/>
            <a:ext cx="10852150" cy="3841750"/>
          </a:xfrm>
          <a:ln>
            <a:solidFill>
              <a:srgbClr val="C00000"/>
            </a:solidFill>
          </a:ln>
        </p:spPr>
        <p:txBody>
          <a:bodyPr/>
          <a:lstStyle/>
          <a:p>
            <a:pPr marL="0" indent="0">
              <a:buNone/>
            </a:pPr>
            <a:r>
              <a:rPr lang="en-US" altLang="zh-CN" sz="3200">
                <a:latin typeface="华文中宋" panose="02010600040101010101" charset="-122"/>
                <a:ea typeface="华文中宋" panose="02010600040101010101" charset="-122"/>
              </a:rPr>
              <a:t>      </a:t>
            </a:r>
            <a:r>
              <a:rPr lang="zh-CN" altLang="en-US" sz="3200">
                <a:latin typeface="华文中宋" panose="02010600040101010101" charset="-122"/>
                <a:ea typeface="华文中宋" panose="02010600040101010101" charset="-122"/>
              </a:rPr>
              <a:t>多好的同志弟，为了救别人舍了自己的命，我献出一个被子算什么。同志弟，我把你肩上的破洞缝好了，你就放心地去吧。 </a:t>
            </a:r>
            <a:endParaRPr lang="zh-CN" altLang="en-US" sz="3200">
              <a:latin typeface="华文中宋" panose="02010600040101010101" charset="-122"/>
              <a:ea typeface="华文中宋" panose="02010600040101010101" charset="-122"/>
            </a:endParaRPr>
          </a:p>
          <a:p>
            <a:pPr marL="0" indent="0">
              <a:buNone/>
            </a:pPr>
            <a:r>
              <a:rPr lang="zh-CN" altLang="en-US" sz="3200">
                <a:solidFill>
                  <a:srgbClr val="7030A0"/>
                </a:solidFill>
                <a:latin typeface="华文新魏" panose="02010800040101010101" charset="-122"/>
                <a:ea typeface="华文新魏" panose="02010800040101010101" charset="-122"/>
              </a:rPr>
              <a:t>（要把人物的心理放在特定的语境中，心里所想要符合此时情景。）</a:t>
            </a:r>
            <a:endParaRPr lang="zh-CN" altLang="en-US" sz="3200">
              <a:solidFill>
                <a:srgbClr val="7030A0"/>
              </a:solidFill>
              <a:latin typeface="华文新魏" panose="02010800040101010101" charset="-122"/>
              <a:ea typeface="华文新魏" panose="02010800040101010101" charset="-122"/>
            </a:endParaRPr>
          </a:p>
        </p:txBody>
      </p:sp>
    </p:spTree>
    <p:custDataLst>
      <p:tags r:id="rId2"/>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356870"/>
            <a:ext cx="10852150" cy="750570"/>
          </a:xfrm>
        </p:spPr>
        <p:txBody>
          <a:bodyPr/>
          <a:lstStyle/>
          <a:p>
            <a:r>
              <a:rPr lang="zh-CN" altLang="en-US" sz="2800">
                <a:latin typeface="华文中宋" panose="02010600040101010101" charset="-122"/>
                <a:ea typeface="华文中宋" panose="02010600040101010101" charset="-122"/>
              </a:rPr>
              <a:t>导入：</a:t>
            </a:r>
            <a:endParaRPr lang="en-US" altLang="zh-CN" sz="2800">
              <a:latin typeface="华文中宋" panose="02010600040101010101" charset="-122"/>
              <a:ea typeface="华文中宋" panose="02010600040101010101" charset="-122"/>
            </a:endParaRPr>
          </a:p>
        </p:txBody>
      </p:sp>
      <p:sp>
        <p:nvSpPr>
          <p:cNvPr id="3" name="内容占位符 2"/>
          <p:cNvSpPr>
            <a:spLocks noGrp="1"/>
          </p:cNvSpPr>
          <p:nvPr>
            <p:ph idx="1"/>
          </p:nvPr>
        </p:nvSpPr>
        <p:spPr>
          <a:xfrm>
            <a:off x="669925" y="1010920"/>
            <a:ext cx="7898130" cy="5621020"/>
          </a:xfrm>
          <a:ln>
            <a:solidFill>
              <a:schemeClr val="accent1"/>
            </a:solidFill>
          </a:ln>
        </p:spPr>
        <p:txBody>
          <a:bodyPr/>
          <a:lstStyle/>
          <a:p>
            <a:pPr marL="0" indent="0">
              <a:buNone/>
            </a:pPr>
            <a:r>
              <a:rPr lang="en-US" altLang="zh-CN" sz="24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       </a:t>
            </a:r>
            <a:r>
              <a:rPr lang="zh-CN" altLang="en-US" sz="24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在德国有一个古老传说：</a:t>
            </a:r>
            <a:endParaRPr lang="zh-CN" altLang="en-US" sz="24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a:p>
            <a:pPr marL="0" indent="0">
              <a:buNone/>
            </a:pPr>
            <a:r>
              <a:rPr lang="zh-CN" altLang="en-US" sz="24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 </a:t>
            </a:r>
            <a:r>
              <a:rPr lang="en-US" altLang="zh-CN" sz="24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      </a:t>
            </a:r>
            <a:r>
              <a:rPr lang="zh-CN" altLang="en-US" sz="24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一个名叫爱丽丝的姑娘，陪伴着母亲住在哈尔兹山区。有一天，劳莫保大公爵乘马车路过此地。看见了爱丽丝，竟以为是仙女下凡，立即邀请她一起回城，他以为自己是大公爵，权大势大，可以蛮不讲理。岂料爱丽丝竟执意不肯。大公爵那肯罢休，拉着姑娘不放。姑娘惨叫，呼天保佑，忽然一阵神风，姑娘不见了。却从姑娘站的地里，耸起一株百合花，放出阵阵清香。</a:t>
            </a:r>
            <a:endParaRPr lang="zh-CN" altLang="en-US" sz="24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a:p>
            <a:pPr marL="0" indent="0">
              <a:buNone/>
            </a:pPr>
            <a:r>
              <a:rPr lang="zh-CN" altLang="en-US" sz="24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 </a:t>
            </a:r>
            <a:r>
              <a:rPr lang="en-US" altLang="zh-CN" sz="24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     </a:t>
            </a:r>
            <a:r>
              <a:rPr lang="zh-CN" altLang="en-US" sz="24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这就是外国传说的百合花的来历。百合花代表纯洁、尊敬，尤其是白色的百合，最受推崇。</a:t>
            </a:r>
            <a:endParaRPr lang="zh-CN" altLang="en-US" sz="24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p:txBody>
      </p:sp>
      <p:pic>
        <p:nvPicPr>
          <p:cNvPr id="100" name="图片 99"/>
          <p:cNvPicPr/>
          <p:nvPr/>
        </p:nvPicPr>
        <p:blipFill>
          <a:blip r:embed="rId2"/>
          <a:stretch>
            <a:fillRect/>
          </a:stretch>
        </p:blipFill>
        <p:spPr>
          <a:xfrm flipH="1">
            <a:off x="8453120" y="807085"/>
            <a:ext cx="3803015" cy="6028055"/>
          </a:xfrm>
          <a:prstGeom prst="roundRect">
            <a:avLst/>
          </a:prstGeom>
          <a:noFill/>
          <a:ln w="9525">
            <a:noFill/>
          </a:ln>
          <a:effectLst>
            <a:softEdge rad="241300"/>
          </a:effectLst>
        </p:spPr>
      </p:pic>
    </p:spTree>
    <p:custDataLst>
      <p:tags r:id="rId3"/>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内容占位符 4"/>
          <p:cNvSpPr>
            <a:spLocks noGrp="1"/>
          </p:cNvSpPr>
          <p:nvPr/>
        </p:nvSpPr>
        <p:spPr>
          <a:xfrm>
            <a:off x="669925" y="1335405"/>
            <a:ext cx="10852150" cy="4370705"/>
          </a:xfrm>
          <a:prstGeom prst="rect">
            <a:avLst/>
          </a:prstGeom>
          <a:ln>
            <a:solidFill>
              <a:srgbClr val="C00000"/>
            </a:solidFill>
          </a:ln>
        </p:spPr>
        <p:txBody>
          <a:bodyPr vert="horz" lIns="101600" tIns="0" rIns="82550" bIns="0" rtlCol="0">
            <a:noAutofit/>
            <a:scene3d>
              <a:camera prst="orthographicFront"/>
              <a:lightRig rig="threePt" dir="t"/>
            </a:scene3d>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6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      </a:t>
            </a:r>
            <a:r>
              <a:rPr lang="zh-CN" altLang="en-US" sz="36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小说通过对新媳妇一系列的动作和细节描写，不仅写出了她对通讯员的友善、关切、崇敬、痛惜、悼念、歉疚的态度变化，更展示了新媳妇娴静、淳朴、善良、纯真、高洁如百合花一样美丽的人性美和性格美。所以，</a:t>
            </a:r>
            <a:r>
              <a:rPr lang="zh-CN" altLang="en-US" sz="36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百合花，正是人物纯真、高洁的优美心灵和品格的象征。</a:t>
            </a:r>
            <a:endParaRPr lang="zh-CN" altLang="en-US" sz="36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p:txBody>
      </p:sp>
    </p:spTree>
    <p:custDataLst>
      <p:tags r:id="rId2"/>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989965"/>
          </a:xfrm>
        </p:spPr>
        <p:txBody>
          <a:bodyPr/>
          <a:lstStyle/>
          <a:p>
            <a:r>
              <a:rPr lang="en-US" altLang="zh-CN" sz="3200">
                <a:latin typeface="华文中宋" panose="02010600040101010101" charset="-122"/>
                <a:ea typeface="华文中宋" panose="02010600040101010101" charset="-122"/>
                <a:sym typeface="+mn-ea"/>
              </a:rPr>
              <a:t>5</a:t>
            </a:r>
            <a:r>
              <a:rPr sz="3200">
                <a:latin typeface="华文中宋" panose="02010600040101010101" charset="-122"/>
                <a:ea typeface="华文中宋" panose="02010600040101010101" charset="-122"/>
                <a:sym typeface="+mn-ea"/>
              </a:rPr>
              <a:t>、百合花象征纯洁高尚美好的军民之情</a:t>
            </a:r>
            <a:br>
              <a:rPr lang="zh-CN" altLang="en-US" sz="3200">
                <a:latin typeface="华文中宋" panose="02010600040101010101" charset="-122"/>
                <a:ea typeface="华文中宋" panose="02010600040101010101" charset="-122"/>
              </a:rPr>
            </a:br>
            <a:endParaRPr lang="zh-CN" altLang="en-US" sz="3200"/>
          </a:p>
        </p:txBody>
      </p:sp>
      <p:sp>
        <p:nvSpPr>
          <p:cNvPr id="3" name="内容占位符 2"/>
          <p:cNvSpPr>
            <a:spLocks noGrp="1"/>
          </p:cNvSpPr>
          <p:nvPr>
            <p:ph idx="1"/>
          </p:nvPr>
        </p:nvSpPr>
        <p:spPr>
          <a:xfrm>
            <a:off x="669925" y="2008505"/>
            <a:ext cx="10852150" cy="4332605"/>
          </a:xfrm>
          <a:ln>
            <a:solidFill>
              <a:srgbClr val="C00000"/>
            </a:solidFill>
          </a:ln>
        </p:spPr>
        <p:txBody>
          <a:bodyPr/>
          <a:lstStyle/>
          <a:p>
            <a:pPr marL="0" indent="0">
              <a:buNone/>
            </a:pPr>
            <a:r>
              <a:rPr lang="en-US" altLang="zh-CN" sz="3200"/>
              <a:t>     </a:t>
            </a:r>
            <a:r>
              <a:rPr sz="3200"/>
              <a:t>小说</a:t>
            </a:r>
            <a:r>
              <a:rPr lang="zh-CN" altLang="en-US" sz="3200"/>
              <a:t>以解放战争时期，某地前线包扎所作为具体环境，讲述了战争年代</a:t>
            </a:r>
            <a:r>
              <a:rPr lang="zh-CN" altLang="en-US" sz="3200">
                <a:solidFill>
                  <a:srgbClr val="C00000"/>
                </a:solidFill>
              </a:rPr>
              <a:t>人与人之间真挚的友情</a:t>
            </a:r>
            <a:r>
              <a:rPr lang="zh-CN" altLang="en-US" sz="3200"/>
              <a:t>，赞美了小战士平凡而崇高的品格，抒发了作者的审美感受，表达了对人性回归和对真善美的呼唤。</a:t>
            </a:r>
            <a:endParaRPr lang="zh-CN" altLang="en-US" sz="3200"/>
          </a:p>
          <a:p>
            <a:pPr marL="0" indent="0">
              <a:buNone/>
            </a:pPr>
            <a:r>
              <a:rPr lang="en-US" altLang="zh-CN" sz="3200"/>
              <a:t>     </a:t>
            </a:r>
            <a:endParaRPr lang="zh-CN" altLang="en-US" sz="3200"/>
          </a:p>
        </p:txBody>
      </p:sp>
    </p:spTree>
    <p:custDataLst>
      <p:tags r:id="rId2"/>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656590"/>
          </a:xfrm>
        </p:spPr>
        <p:txBody>
          <a:bodyPr/>
          <a:lstStyle/>
          <a:p>
            <a:r>
              <a:rPr sz="3600">
                <a:latin typeface="华文中宋" panose="02010600040101010101" charset="-122"/>
                <a:ea typeface="华文中宋" panose="02010600040101010101" charset="-122"/>
                <a:sym typeface="+mn-ea"/>
              </a:rPr>
              <a:t>思考：小说仅仅表现了军民鱼水情吗？</a:t>
            </a:r>
            <a:endParaRPr lang="en-US" altLang="zh-CN" sz="3600">
              <a:latin typeface="华文中宋" panose="02010600040101010101" charset="-122"/>
              <a:ea typeface="华文中宋" panose="02010600040101010101" charset="-122"/>
              <a:sym typeface="+mn-ea"/>
            </a:endParaRPr>
          </a:p>
        </p:txBody>
      </p:sp>
      <p:sp>
        <p:nvSpPr>
          <p:cNvPr id="3" name="内容占位符 2"/>
          <p:cNvSpPr>
            <a:spLocks noGrp="1"/>
          </p:cNvSpPr>
          <p:nvPr>
            <p:ph idx="1"/>
          </p:nvPr>
        </p:nvSpPr>
        <p:spPr>
          <a:xfrm>
            <a:off x="669925" y="1965960"/>
            <a:ext cx="10852150" cy="3351530"/>
          </a:xfrm>
          <a:ln>
            <a:solidFill>
              <a:srgbClr val="C00000"/>
            </a:solidFill>
          </a:ln>
        </p:spPr>
        <p:txBody>
          <a:bodyPr/>
          <a:lstStyle/>
          <a:p>
            <a:pPr marL="0" indent="0">
              <a:buNone/>
            </a:pPr>
            <a:r>
              <a:rPr lang="en-US" altLang="zh-CN" sz="3600">
                <a:sym typeface="+mn-ea"/>
              </a:rPr>
              <a:t>      </a:t>
            </a:r>
            <a:r>
              <a:rPr sz="3600">
                <a:sym typeface="+mn-ea"/>
              </a:rPr>
              <a:t>小说表面上表现了战争时代的军民鱼水情，但更深层面上，它歌颂了人性美、人情美。它告诉人们，即使在硝烟弥漫的战争年代，人对生活的热爱，对美的热爱都没有泯灭。</a:t>
            </a:r>
            <a:endParaRPr lang="zh-CN" altLang="en-US" sz="3600"/>
          </a:p>
          <a:p>
            <a:pPr marL="0" indent="0">
              <a:buNone/>
            </a:pPr>
            <a:endParaRPr lang="zh-CN" altLang="en-US" sz="3600"/>
          </a:p>
        </p:txBody>
      </p:sp>
    </p:spTree>
    <p:custDataLst>
      <p:tags r:id="rId2"/>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5930" y="327660"/>
            <a:ext cx="11270615" cy="6271895"/>
          </a:xfrm>
          <a:ln>
            <a:solidFill>
              <a:srgbClr val="C00000"/>
            </a:solidFill>
          </a:ln>
        </p:spPr>
        <p:txBody>
          <a:bodyPr/>
          <a:lstStyle/>
          <a:p>
            <a:pPr marL="0" indent="0">
              <a:buNone/>
            </a:pPr>
            <a:r>
              <a:rPr lang="en-US" altLang="zh-CN" sz="2800" b="1">
                <a:solidFill>
                  <a:schemeClr val="tx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新魏" panose="02010800040101010101" charset="-122"/>
              </a:rPr>
              <a:t>      </a:t>
            </a:r>
            <a:r>
              <a:rPr lang="zh-CN" altLang="en-US" sz="2800" b="1">
                <a:solidFill>
                  <a:schemeClr val="tx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新魏" panose="02010800040101010101" charset="-122"/>
              </a:rPr>
              <a:t>文中写到小通讯员插在枪口上的几根树枝，与其说是伪装，不如说是点缀装饰，后来“他的枪筒里，不知在什么时候，又多了一枝野菊花，和那些树枝一起，在他耳边抖抖地颤动着”。这些描写无不是在写小通讯员的爱美之心。</a:t>
            </a:r>
            <a:endParaRPr lang="zh-CN" altLang="en-US" sz="2800" b="1">
              <a:solidFill>
                <a:schemeClr val="tx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新魏" panose="02010800040101010101" charset="-122"/>
            </a:endParaRPr>
          </a:p>
          <a:p>
            <a:pPr marL="0" indent="0">
              <a:buNone/>
            </a:pPr>
            <a:r>
              <a:rPr lang="en-US" altLang="zh-CN" sz="2800" b="1">
                <a:solidFill>
                  <a:schemeClr val="tx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新魏" panose="02010800040101010101" charset="-122"/>
              </a:rPr>
              <a:t>      </a:t>
            </a:r>
            <a:r>
              <a:rPr lang="zh-CN" altLang="en-US" sz="2800" b="1">
                <a:solidFill>
                  <a:schemeClr val="tx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新魏" panose="02010800040101010101" charset="-122"/>
              </a:rPr>
              <a:t>而小通讯员不好意思和女同志同行；在得知向新媳妇借来的被子是人家唯一的嫁妆时的内疚不安和对新媳妇的同情；新媳妇在护理伤员时羞涩得只同意给“我”打下手，以及对小通讯员舍己救人牺牲过程的叙述，表现出强烈的人性至爱。</a:t>
            </a:r>
            <a:endParaRPr lang="zh-CN" altLang="en-US" sz="2800" b="1">
              <a:solidFill>
                <a:schemeClr val="tx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新魏" panose="02010800040101010101" charset="-122"/>
            </a:endParaRPr>
          </a:p>
          <a:p>
            <a:pPr marL="0" indent="0">
              <a:buNone/>
            </a:pPr>
            <a:r>
              <a:rPr lang="en-US" altLang="zh-CN" sz="2800" b="1">
                <a:solidFill>
                  <a:schemeClr val="tx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新魏" panose="02010800040101010101" charset="-122"/>
              </a:rPr>
              <a:t>      </a:t>
            </a:r>
            <a:r>
              <a:rPr lang="zh-CN" altLang="en-US" sz="2800" b="1">
                <a:solidFill>
                  <a:schemeClr val="tx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新魏" panose="02010800040101010101" charset="-122"/>
              </a:rPr>
              <a:t>小通讯员牺牲自己的生命来保全担架员生命的英雄壮举，是至高至善的人间至爱，展现了他崇高的人格美，也流露出作者对美好人性的呼唤。</a:t>
            </a:r>
            <a:endParaRPr lang="zh-CN" altLang="en-US" sz="2800" b="1">
              <a:solidFill>
                <a:schemeClr val="tx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新魏" panose="02010800040101010101" charset="-122"/>
            </a:endParaRPr>
          </a:p>
        </p:txBody>
      </p:sp>
    </p:spTree>
    <p:custDataLst>
      <p:tags r:id="rId2"/>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626745"/>
            <a:ext cx="10852150" cy="750570"/>
          </a:xfrm>
        </p:spPr>
        <p:txBody>
          <a:bodyPr/>
          <a:lstStyle/>
          <a:p>
            <a:r>
              <a:rPr sz="3600">
                <a:latin typeface="华文中宋" panose="02010600040101010101" charset="-122"/>
                <a:ea typeface="华文中宋" panose="02010600040101010101" charset="-122"/>
                <a:sym typeface="+mn-ea"/>
              </a:rPr>
              <a:t>总结主题：</a:t>
            </a:r>
            <a:br>
              <a:rPr lang="zh-CN" altLang="en-US" sz="3600">
                <a:latin typeface="华文中宋" panose="02010600040101010101" charset="-122"/>
                <a:ea typeface="华文中宋" panose="02010600040101010101" charset="-122"/>
              </a:rPr>
            </a:br>
            <a:endParaRPr lang="zh-CN" altLang="en-US" sz="3600">
              <a:latin typeface="华文中宋" panose="02010600040101010101" charset="-122"/>
              <a:ea typeface="华文中宋" panose="02010600040101010101" charset="-122"/>
            </a:endParaRPr>
          </a:p>
        </p:txBody>
      </p:sp>
      <p:sp>
        <p:nvSpPr>
          <p:cNvPr id="3" name="内容占位符 2"/>
          <p:cNvSpPr>
            <a:spLocks noGrp="1"/>
          </p:cNvSpPr>
          <p:nvPr>
            <p:ph idx="1"/>
          </p:nvPr>
        </p:nvSpPr>
        <p:spPr>
          <a:xfrm>
            <a:off x="669925" y="1765935"/>
            <a:ext cx="10852150" cy="4575175"/>
          </a:xfrm>
          <a:ln>
            <a:solidFill>
              <a:srgbClr val="C00000"/>
            </a:solidFill>
          </a:ln>
        </p:spPr>
        <p:txBody>
          <a:bodyPr/>
          <a:lstStyle/>
          <a:p>
            <a:pPr marL="0" indent="0">
              <a:buNone/>
            </a:pPr>
            <a:r>
              <a:rPr lang="en-US" altLang="zh-CN" sz="3600">
                <a:latin typeface="华文中宋" panose="02010600040101010101" charset="-122"/>
                <a:ea typeface="华文中宋" panose="02010600040101010101" charset="-122"/>
              </a:rPr>
              <a:t>    </a:t>
            </a:r>
            <a:r>
              <a:rPr lang="zh-CN" altLang="en-US" sz="3600">
                <a:latin typeface="华文中宋" panose="02010600040101010101" charset="-122"/>
                <a:ea typeface="华文中宋" panose="02010600040101010101" charset="-122"/>
              </a:rPr>
              <a:t>本文通过小通讯员为包扎所向老百姓借被子和一位新媳妇为子弟兵拿出了自己心爱的嫁妆——一条印有百合花的新被子，这样一个人民战争生活中的小插曲，歌颂了军民之间的鱼水深情，赞美了人民战士的崇高品质，表达了人民群众对英雄战士的热爱和崇高，揭示了军民团结是战争胜利之本的道理。</a:t>
            </a:r>
            <a:endParaRPr lang="zh-CN" altLang="en-US" sz="3600">
              <a:latin typeface="华文中宋" panose="02010600040101010101" charset="-122"/>
              <a:ea typeface="华文中宋" panose="02010600040101010101" charset="-122"/>
            </a:endParaRPr>
          </a:p>
        </p:txBody>
      </p:sp>
    </p:spTree>
    <p:custDataLst>
      <p:tags r:id="rId2"/>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750570"/>
          </a:xfrm>
        </p:spPr>
        <p:txBody>
          <a:bodyPr/>
          <a:lstStyle/>
          <a:p>
            <a:r>
              <a:rPr lang="zh-CN" altLang="en-US" sz="2800">
                <a:latin typeface="华文中宋" panose="02010600040101010101" charset="-122"/>
                <a:ea typeface="华文中宋" panose="02010600040101010101" charset="-122"/>
              </a:rPr>
              <a:t>讨论“我”在文中的作用：</a:t>
            </a:r>
            <a:endParaRPr lang="zh-CN" altLang="en-US" sz="2800">
              <a:latin typeface="华文中宋" panose="02010600040101010101" charset="-122"/>
              <a:ea typeface="华文中宋" panose="02010600040101010101" charset="-122"/>
            </a:endParaRPr>
          </a:p>
        </p:txBody>
      </p:sp>
      <p:sp>
        <p:nvSpPr>
          <p:cNvPr id="3" name="内容占位符 2"/>
          <p:cNvSpPr>
            <a:spLocks noGrp="1"/>
          </p:cNvSpPr>
          <p:nvPr>
            <p:ph idx="1"/>
          </p:nvPr>
        </p:nvSpPr>
        <p:spPr>
          <a:xfrm>
            <a:off x="669925" y="1335405"/>
            <a:ext cx="10852150" cy="1233170"/>
          </a:xfrm>
          <a:ln>
            <a:solidFill>
              <a:srgbClr val="C00000"/>
            </a:solidFill>
          </a:ln>
        </p:spPr>
        <p:txBody>
          <a:bodyPr/>
          <a:lstStyle/>
          <a:p>
            <a:pPr marL="0" indent="0">
              <a:buNone/>
            </a:pPr>
            <a:r>
              <a:rPr lang="en-US" altLang="zh-CN" sz="2800">
                <a:latin typeface="华文中宋" panose="02010600040101010101" charset="-122"/>
                <a:ea typeface="华文中宋" panose="02010600040101010101" charset="-122"/>
              </a:rPr>
              <a:t>    </a:t>
            </a:r>
            <a:r>
              <a:rPr lang="zh-CN" altLang="en-US" sz="2800">
                <a:latin typeface="华文中宋" panose="02010600040101010101" charset="-122"/>
                <a:ea typeface="华文中宋" panose="02010600040101010101" charset="-122"/>
              </a:rPr>
              <a:t>以“我”为视点，娓娓动听地叙述故事，找出文章中表现我心理活动变化的词语来。并谈谈这样写的好处。</a:t>
            </a:r>
            <a:endParaRPr lang="zh-CN" altLang="en-US" sz="2800">
              <a:latin typeface="华文中宋" panose="02010600040101010101" charset="-122"/>
              <a:ea typeface="华文中宋" panose="02010600040101010101" charset="-122"/>
            </a:endParaRPr>
          </a:p>
          <a:p>
            <a:pPr marL="0" indent="0">
              <a:buNone/>
            </a:pPr>
            <a:endParaRPr lang="zh-CN" altLang="en-US" sz="2800">
              <a:latin typeface="华文中宋" panose="02010600040101010101" charset="-122"/>
              <a:ea typeface="华文中宋" panose="02010600040101010101" charset="-122"/>
            </a:endParaRPr>
          </a:p>
        </p:txBody>
      </p:sp>
      <p:sp>
        <p:nvSpPr>
          <p:cNvPr id="4" name="文本框 3"/>
          <p:cNvSpPr txBox="1"/>
          <p:nvPr/>
        </p:nvSpPr>
        <p:spPr>
          <a:xfrm>
            <a:off x="4459605" y="4624705"/>
            <a:ext cx="2292985" cy="583565"/>
          </a:xfrm>
          <a:prstGeom prst="rect">
            <a:avLst/>
          </a:prstGeom>
          <a:solidFill>
            <a:srgbClr val="FFFF00"/>
          </a:solidFill>
          <a:ln>
            <a:solidFill>
              <a:srgbClr val="C00000"/>
            </a:solidFill>
          </a:ln>
        </p:spPr>
        <p:txBody>
          <a:bodyPr wrap="square" rtlCol="0" anchor="t">
            <a:spAutoFit/>
          </a:bodyPr>
          <a:lstStyle/>
          <a:p>
            <a:pPr marL="0" indent="0">
              <a:buNone/>
            </a:pPr>
            <a:r>
              <a:rPr lang="zh-CN" altLang="en-US" sz="3200">
                <a:latin typeface="华文中宋" panose="02010600040101010101" charset="-122"/>
                <a:ea typeface="华文中宋" panose="02010600040101010101" charset="-122"/>
                <a:sym typeface="+mn-ea"/>
              </a:rPr>
              <a:t>想推开沉重</a:t>
            </a:r>
            <a:endParaRPr lang="zh-CN" altLang="en-US" sz="3200">
              <a:latin typeface="华文中宋" panose="02010600040101010101" charset="-122"/>
              <a:ea typeface="华文中宋" panose="02010600040101010101" charset="-122"/>
              <a:sym typeface="+mn-ea"/>
            </a:endParaRPr>
          </a:p>
        </p:txBody>
      </p:sp>
      <p:sp>
        <p:nvSpPr>
          <p:cNvPr id="5" name="文本框 4"/>
          <p:cNvSpPr txBox="1"/>
          <p:nvPr/>
        </p:nvSpPr>
        <p:spPr>
          <a:xfrm>
            <a:off x="1132205" y="3266440"/>
            <a:ext cx="995680" cy="583565"/>
          </a:xfrm>
          <a:prstGeom prst="rect">
            <a:avLst/>
          </a:prstGeom>
          <a:solidFill>
            <a:srgbClr val="FFFF00"/>
          </a:solidFill>
          <a:ln>
            <a:solidFill>
              <a:srgbClr val="C00000"/>
            </a:solidFill>
          </a:ln>
        </p:spPr>
        <p:txBody>
          <a:bodyPr wrap="none" rtlCol="0">
            <a:spAutoFit/>
          </a:bodyPr>
          <a:lstStyle/>
          <a:p>
            <a:pPr algn="l"/>
            <a:r>
              <a:rPr lang="zh-CN" altLang="en-US" sz="3200">
                <a:latin typeface="华文中宋" panose="02010600040101010101" charset="-122"/>
                <a:ea typeface="华文中宋" panose="02010600040101010101" charset="-122"/>
                <a:sym typeface="+mn-ea"/>
              </a:rPr>
              <a:t>生气</a:t>
            </a:r>
            <a:endParaRPr lang="zh-CN" altLang="en-US" sz="3200">
              <a:latin typeface="华文中宋" panose="02010600040101010101" charset="-122"/>
              <a:ea typeface="华文中宋" panose="02010600040101010101" charset="-122"/>
              <a:sym typeface="+mn-ea"/>
            </a:endParaRPr>
          </a:p>
        </p:txBody>
      </p:sp>
      <p:sp>
        <p:nvSpPr>
          <p:cNvPr id="6" name="文本框 5"/>
          <p:cNvSpPr txBox="1"/>
          <p:nvPr/>
        </p:nvSpPr>
        <p:spPr>
          <a:xfrm>
            <a:off x="2597785" y="3266440"/>
            <a:ext cx="995680" cy="583565"/>
          </a:xfrm>
          <a:prstGeom prst="rect">
            <a:avLst/>
          </a:prstGeom>
          <a:solidFill>
            <a:srgbClr val="FFFF00"/>
          </a:solidFill>
          <a:ln>
            <a:solidFill>
              <a:srgbClr val="C00000"/>
            </a:solidFill>
          </a:ln>
        </p:spPr>
        <p:txBody>
          <a:bodyPr wrap="none" rtlCol="0">
            <a:spAutoFit/>
          </a:bodyPr>
          <a:lstStyle/>
          <a:p>
            <a:pPr algn="l"/>
            <a:r>
              <a:rPr lang="zh-CN" altLang="en-US" sz="3200">
                <a:latin typeface="华文中宋" panose="02010600040101010101" charset="-122"/>
                <a:ea typeface="华文中宋" panose="02010600040101010101" charset="-122"/>
                <a:sym typeface="+mn-ea"/>
              </a:rPr>
              <a:t>兴趣</a:t>
            </a:r>
            <a:endParaRPr lang="zh-CN" altLang="en-US" sz="3200">
              <a:latin typeface="华文中宋" panose="02010600040101010101" charset="-122"/>
              <a:ea typeface="华文中宋" panose="02010600040101010101" charset="-122"/>
              <a:sym typeface="+mn-ea"/>
            </a:endParaRPr>
          </a:p>
        </p:txBody>
      </p:sp>
      <p:sp>
        <p:nvSpPr>
          <p:cNvPr id="7" name="文本框 6"/>
          <p:cNvSpPr txBox="1"/>
          <p:nvPr/>
        </p:nvSpPr>
        <p:spPr>
          <a:xfrm>
            <a:off x="4018280" y="3266440"/>
            <a:ext cx="995680" cy="583565"/>
          </a:xfrm>
          <a:prstGeom prst="rect">
            <a:avLst/>
          </a:prstGeom>
          <a:solidFill>
            <a:srgbClr val="FFFF00"/>
          </a:solidFill>
          <a:ln>
            <a:solidFill>
              <a:srgbClr val="C00000"/>
            </a:solidFill>
          </a:ln>
        </p:spPr>
        <p:txBody>
          <a:bodyPr wrap="none" rtlCol="0">
            <a:spAutoFit/>
          </a:bodyPr>
          <a:lstStyle/>
          <a:p>
            <a:pPr algn="l"/>
            <a:r>
              <a:rPr lang="zh-CN" altLang="en-US" sz="3200">
                <a:latin typeface="华文中宋" panose="02010600040101010101" charset="-122"/>
                <a:ea typeface="华文中宋" panose="02010600040101010101" charset="-122"/>
                <a:sym typeface="+mn-ea"/>
              </a:rPr>
              <a:t>着恼</a:t>
            </a:r>
            <a:endParaRPr lang="zh-CN" altLang="en-US" sz="3200">
              <a:latin typeface="华文中宋" panose="02010600040101010101" charset="-122"/>
              <a:ea typeface="华文中宋" panose="02010600040101010101" charset="-122"/>
              <a:sym typeface="+mn-ea"/>
            </a:endParaRPr>
          </a:p>
        </p:txBody>
      </p:sp>
      <p:sp>
        <p:nvSpPr>
          <p:cNvPr id="8" name="文本框 7"/>
          <p:cNvSpPr txBox="1"/>
          <p:nvPr/>
        </p:nvSpPr>
        <p:spPr>
          <a:xfrm>
            <a:off x="5452110" y="3266440"/>
            <a:ext cx="995680" cy="583565"/>
          </a:xfrm>
          <a:prstGeom prst="rect">
            <a:avLst/>
          </a:prstGeom>
          <a:solidFill>
            <a:srgbClr val="FFFF00"/>
          </a:solidFill>
          <a:ln>
            <a:solidFill>
              <a:srgbClr val="C00000"/>
            </a:solidFill>
          </a:ln>
        </p:spPr>
        <p:txBody>
          <a:bodyPr wrap="none" rtlCol="0">
            <a:spAutoFit/>
          </a:bodyPr>
          <a:lstStyle/>
          <a:p>
            <a:pPr algn="l"/>
            <a:r>
              <a:rPr lang="zh-CN" altLang="en-US" sz="3200">
                <a:latin typeface="华文中宋" panose="02010600040101010101" charset="-122"/>
                <a:ea typeface="华文中宋" panose="02010600040101010101" charset="-122"/>
                <a:sym typeface="+mn-ea"/>
              </a:rPr>
              <a:t>亲热</a:t>
            </a:r>
            <a:endParaRPr lang="zh-CN" altLang="en-US" sz="3200">
              <a:latin typeface="华文中宋" panose="02010600040101010101" charset="-122"/>
              <a:ea typeface="华文中宋" panose="02010600040101010101" charset="-122"/>
              <a:sym typeface="+mn-ea"/>
            </a:endParaRPr>
          </a:p>
        </p:txBody>
      </p:sp>
      <p:sp>
        <p:nvSpPr>
          <p:cNvPr id="9" name="文本框 8"/>
          <p:cNvSpPr txBox="1"/>
          <p:nvPr/>
        </p:nvSpPr>
        <p:spPr>
          <a:xfrm>
            <a:off x="6885940" y="3266440"/>
            <a:ext cx="995680" cy="583565"/>
          </a:xfrm>
          <a:prstGeom prst="rect">
            <a:avLst/>
          </a:prstGeom>
          <a:solidFill>
            <a:srgbClr val="FFFF00"/>
          </a:solidFill>
          <a:ln>
            <a:solidFill>
              <a:srgbClr val="C00000"/>
            </a:solidFill>
          </a:ln>
        </p:spPr>
        <p:txBody>
          <a:bodyPr wrap="none" rtlCol="0">
            <a:spAutoFit/>
          </a:bodyPr>
          <a:lstStyle/>
          <a:p>
            <a:pPr algn="l"/>
            <a:r>
              <a:rPr lang="zh-CN" altLang="en-US" sz="3200">
                <a:latin typeface="华文中宋" panose="02010600040101010101" charset="-122"/>
                <a:ea typeface="华文中宋" panose="02010600040101010101" charset="-122"/>
                <a:sym typeface="+mn-ea"/>
              </a:rPr>
              <a:t>爱上</a:t>
            </a:r>
            <a:endParaRPr lang="zh-CN" altLang="en-US" sz="3200">
              <a:latin typeface="华文中宋" panose="02010600040101010101" charset="-122"/>
              <a:ea typeface="华文中宋" panose="02010600040101010101" charset="-122"/>
              <a:sym typeface="+mn-ea"/>
            </a:endParaRPr>
          </a:p>
        </p:txBody>
      </p:sp>
      <p:sp>
        <p:nvSpPr>
          <p:cNvPr id="10" name="文本框 9"/>
          <p:cNvSpPr txBox="1"/>
          <p:nvPr/>
        </p:nvSpPr>
        <p:spPr>
          <a:xfrm>
            <a:off x="8319770" y="3266440"/>
            <a:ext cx="995680" cy="583565"/>
          </a:xfrm>
          <a:prstGeom prst="rect">
            <a:avLst/>
          </a:prstGeom>
          <a:solidFill>
            <a:srgbClr val="FFFF00"/>
          </a:solidFill>
          <a:ln>
            <a:solidFill>
              <a:srgbClr val="C00000"/>
            </a:solidFill>
          </a:ln>
        </p:spPr>
        <p:txBody>
          <a:bodyPr wrap="none" rtlCol="0">
            <a:spAutoFit/>
          </a:bodyPr>
          <a:lstStyle/>
          <a:p>
            <a:pPr algn="l"/>
            <a:r>
              <a:rPr lang="zh-CN" altLang="en-US" sz="3200">
                <a:latin typeface="华文中宋" panose="02010600040101010101" charset="-122"/>
                <a:ea typeface="华文中宋" panose="02010600040101010101" charset="-122"/>
                <a:sym typeface="+mn-ea"/>
              </a:rPr>
              <a:t>后悔</a:t>
            </a:r>
            <a:endParaRPr lang="zh-CN" altLang="en-US" sz="3200">
              <a:latin typeface="华文中宋" panose="02010600040101010101" charset="-122"/>
              <a:ea typeface="华文中宋" panose="02010600040101010101" charset="-122"/>
              <a:sym typeface="+mn-ea"/>
            </a:endParaRPr>
          </a:p>
        </p:txBody>
      </p:sp>
      <p:sp>
        <p:nvSpPr>
          <p:cNvPr id="11" name="文本框 10"/>
          <p:cNvSpPr txBox="1"/>
          <p:nvPr/>
        </p:nvSpPr>
        <p:spPr>
          <a:xfrm>
            <a:off x="9753600" y="3266440"/>
            <a:ext cx="995680" cy="583565"/>
          </a:xfrm>
          <a:prstGeom prst="rect">
            <a:avLst/>
          </a:prstGeom>
          <a:solidFill>
            <a:srgbClr val="FFFF00"/>
          </a:solidFill>
          <a:ln>
            <a:solidFill>
              <a:srgbClr val="C00000"/>
            </a:solidFill>
          </a:ln>
        </p:spPr>
        <p:txBody>
          <a:bodyPr wrap="none" rtlCol="0">
            <a:spAutoFit/>
          </a:bodyPr>
          <a:lstStyle/>
          <a:p>
            <a:pPr algn="l"/>
            <a:r>
              <a:rPr lang="zh-CN" altLang="en-US" sz="3200">
                <a:latin typeface="华文中宋" panose="02010600040101010101" charset="-122"/>
                <a:ea typeface="华文中宋" panose="02010600040101010101" charset="-122"/>
                <a:sym typeface="+mn-ea"/>
              </a:rPr>
              <a:t>心跳</a:t>
            </a:r>
            <a:endParaRPr lang="zh-CN" altLang="en-US" sz="3200">
              <a:latin typeface="华文中宋" panose="02010600040101010101" charset="-122"/>
              <a:ea typeface="华文中宋" panose="02010600040101010101" charset="-122"/>
              <a:sym typeface="+mn-ea"/>
            </a:endParaRPr>
          </a:p>
        </p:txBody>
      </p:sp>
      <p:sp>
        <p:nvSpPr>
          <p:cNvPr id="12" name="文本框 11"/>
          <p:cNvSpPr txBox="1"/>
          <p:nvPr/>
        </p:nvSpPr>
        <p:spPr>
          <a:xfrm>
            <a:off x="1670685" y="4624705"/>
            <a:ext cx="1808480" cy="583565"/>
          </a:xfrm>
          <a:prstGeom prst="rect">
            <a:avLst/>
          </a:prstGeom>
          <a:solidFill>
            <a:srgbClr val="FFFF00"/>
          </a:solidFill>
          <a:ln>
            <a:solidFill>
              <a:srgbClr val="C00000"/>
            </a:solidFill>
          </a:ln>
        </p:spPr>
        <p:txBody>
          <a:bodyPr wrap="none" rtlCol="0">
            <a:spAutoFit/>
          </a:bodyPr>
          <a:lstStyle/>
          <a:p>
            <a:pPr algn="l"/>
            <a:r>
              <a:rPr lang="zh-CN" altLang="en-US" sz="3200">
                <a:latin typeface="华文中宋" panose="02010600040101010101" charset="-122"/>
                <a:ea typeface="华文中宋" panose="02010600040101010101" charset="-122"/>
                <a:sym typeface="+mn-ea"/>
              </a:rPr>
              <a:t>强忍泪水</a:t>
            </a:r>
            <a:endParaRPr lang="zh-CN" altLang="en-US" sz="3200">
              <a:latin typeface="华文中宋" panose="02010600040101010101" charset="-122"/>
              <a:ea typeface="华文中宋" panose="02010600040101010101" charset="-122"/>
              <a:sym typeface="+mn-ea"/>
            </a:endParaRPr>
          </a:p>
        </p:txBody>
      </p:sp>
      <p:sp>
        <p:nvSpPr>
          <p:cNvPr id="13" name="右箭头 12"/>
          <p:cNvSpPr/>
          <p:nvPr/>
        </p:nvSpPr>
        <p:spPr>
          <a:xfrm>
            <a:off x="2219960" y="3449955"/>
            <a:ext cx="344805" cy="3124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a:off x="3648710" y="3449955"/>
            <a:ext cx="344805" cy="3124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右箭头 14"/>
          <p:cNvSpPr/>
          <p:nvPr/>
        </p:nvSpPr>
        <p:spPr>
          <a:xfrm>
            <a:off x="5038725" y="3440430"/>
            <a:ext cx="344805" cy="3124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右箭头 15"/>
          <p:cNvSpPr/>
          <p:nvPr/>
        </p:nvSpPr>
        <p:spPr>
          <a:xfrm>
            <a:off x="6516370" y="3440430"/>
            <a:ext cx="344805" cy="3124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右箭头 16"/>
          <p:cNvSpPr/>
          <p:nvPr/>
        </p:nvSpPr>
        <p:spPr>
          <a:xfrm>
            <a:off x="7927975" y="3449955"/>
            <a:ext cx="344805" cy="3124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右箭头 17"/>
          <p:cNvSpPr/>
          <p:nvPr/>
        </p:nvSpPr>
        <p:spPr>
          <a:xfrm>
            <a:off x="9361805" y="3449955"/>
            <a:ext cx="344805" cy="3124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右箭头 18"/>
          <p:cNvSpPr/>
          <p:nvPr/>
        </p:nvSpPr>
        <p:spPr>
          <a:xfrm>
            <a:off x="1209040" y="4760595"/>
            <a:ext cx="344805" cy="3124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右箭头 19"/>
          <p:cNvSpPr/>
          <p:nvPr/>
        </p:nvSpPr>
        <p:spPr>
          <a:xfrm>
            <a:off x="3747770" y="4760595"/>
            <a:ext cx="344805" cy="3124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2"/>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750570"/>
          </a:xfrm>
        </p:spPr>
        <p:txBody>
          <a:bodyPr/>
          <a:lstStyle/>
          <a:p>
            <a:r>
              <a:rPr sz="2800">
                <a:latin typeface="华文中宋" panose="02010600040101010101" charset="-122"/>
                <a:ea typeface="华文中宋" panose="02010600040101010101" charset="-122"/>
                <a:sym typeface="+mn-ea"/>
              </a:rPr>
              <a:t>作用：</a:t>
            </a:r>
            <a:br>
              <a:rPr lang="zh-CN" altLang="en-US" sz="2800">
                <a:latin typeface="华文中宋" panose="02010600040101010101" charset="-122"/>
                <a:ea typeface="华文中宋" panose="02010600040101010101" charset="-122"/>
              </a:rPr>
            </a:br>
            <a:endParaRPr lang="zh-CN" altLang="en-US" sz="2800">
              <a:latin typeface="华文中宋" panose="02010600040101010101" charset="-122"/>
              <a:ea typeface="华文中宋" panose="02010600040101010101" charset="-122"/>
            </a:endParaRPr>
          </a:p>
        </p:txBody>
      </p:sp>
      <p:sp>
        <p:nvSpPr>
          <p:cNvPr id="3" name="内容占位符 2"/>
          <p:cNvSpPr>
            <a:spLocks noGrp="1"/>
          </p:cNvSpPr>
          <p:nvPr>
            <p:ph idx="1"/>
          </p:nvPr>
        </p:nvSpPr>
        <p:spPr>
          <a:xfrm>
            <a:off x="669925" y="1193800"/>
            <a:ext cx="10852150" cy="5480050"/>
          </a:xfrm>
          <a:ln>
            <a:solidFill>
              <a:srgbClr val="C00000"/>
            </a:solidFill>
          </a:ln>
        </p:spPr>
        <p:txBody>
          <a:bodyPr/>
          <a:lstStyle/>
          <a:p>
            <a:pPr marL="0" indent="0">
              <a:buNone/>
            </a:pPr>
            <a:r>
              <a:rPr lang="en-US" altLang="zh-CN" sz="2800">
                <a:latin typeface="华文中宋" panose="02010600040101010101" charset="-122"/>
                <a:ea typeface="华文中宋" panose="02010600040101010101" charset="-122"/>
              </a:rPr>
              <a:t>1</a:t>
            </a:r>
            <a:r>
              <a:rPr sz="2800">
                <a:latin typeface="华文中宋" panose="02010600040101010101" charset="-122"/>
                <a:ea typeface="华文中宋" panose="02010600040101010101" charset="-122"/>
              </a:rPr>
              <a:t>、</a:t>
            </a:r>
            <a:r>
              <a:rPr lang="zh-CN" altLang="en-US" sz="2800">
                <a:latin typeface="华文中宋" panose="02010600040101010101" charset="-122"/>
                <a:ea typeface="华文中宋" panose="02010600040101010101" charset="-122"/>
              </a:rPr>
              <a:t>栩栩如生地描绘人物，并从“我”的感情变化中逐步完成人物性格的塑造。</a:t>
            </a:r>
            <a:endParaRPr lang="zh-CN" altLang="en-US" sz="2800">
              <a:latin typeface="华文中宋" panose="02010600040101010101" charset="-122"/>
              <a:ea typeface="华文中宋" panose="02010600040101010101" charset="-122"/>
            </a:endParaRPr>
          </a:p>
          <a:p>
            <a:pPr marL="0" indent="0">
              <a:buNone/>
            </a:pPr>
            <a:r>
              <a:rPr lang="en-US" altLang="zh-CN" sz="2800">
                <a:latin typeface="华文中宋" panose="02010600040101010101" charset="-122"/>
                <a:ea typeface="华文中宋" panose="02010600040101010101" charset="-122"/>
              </a:rPr>
              <a:t>2</a:t>
            </a:r>
            <a:r>
              <a:rPr sz="2800">
                <a:latin typeface="华文中宋" panose="02010600040101010101" charset="-122"/>
                <a:ea typeface="华文中宋" panose="02010600040101010101" charset="-122"/>
              </a:rPr>
              <a:t>、</a:t>
            </a:r>
            <a:r>
              <a:rPr lang="zh-CN" altLang="en-US" sz="2800">
                <a:latin typeface="华文中宋" panose="02010600040101010101" charset="-122"/>
                <a:ea typeface="华文中宋" panose="02010600040101010101" charset="-122"/>
              </a:rPr>
              <a:t>抒发了我对故乡无比热爱之情，推动了我的感情发展，即由先前的生气，到发生兴趣和“亲热”起来。</a:t>
            </a:r>
            <a:endParaRPr lang="zh-CN" altLang="en-US" sz="2800">
              <a:latin typeface="华文中宋" panose="02010600040101010101" charset="-122"/>
              <a:ea typeface="华文中宋" panose="02010600040101010101" charset="-122"/>
            </a:endParaRPr>
          </a:p>
          <a:p>
            <a:pPr marL="0" indent="0">
              <a:buNone/>
            </a:pPr>
            <a:r>
              <a:rPr lang="en-US" altLang="zh-CN" sz="2800">
                <a:latin typeface="华文中宋" panose="02010600040101010101" charset="-122"/>
                <a:ea typeface="华文中宋" panose="02010600040101010101" charset="-122"/>
              </a:rPr>
              <a:t>3</a:t>
            </a:r>
            <a:r>
              <a:rPr sz="2800">
                <a:latin typeface="华文中宋" panose="02010600040101010101" charset="-122"/>
                <a:ea typeface="华文中宋" panose="02010600040101010101" charset="-122"/>
              </a:rPr>
              <a:t>、</a:t>
            </a:r>
            <a:r>
              <a:rPr lang="zh-CN" altLang="en-US" sz="2800">
                <a:latin typeface="华文中宋" panose="02010600040101010101" charset="-122"/>
                <a:ea typeface="华文中宋" panose="02010600040101010101" charset="-122"/>
              </a:rPr>
              <a:t>大大扩展了作品的容量，表现了战士之间那种百合花一样纯洁无邪高尚动人的情感，即人性的美，加强了作品的抒情色彩，增强了作品感人的艺术力量。</a:t>
            </a:r>
            <a:endParaRPr lang="zh-CN" altLang="en-US" sz="2800">
              <a:latin typeface="华文中宋" panose="02010600040101010101" charset="-122"/>
              <a:ea typeface="华文中宋" panose="02010600040101010101" charset="-122"/>
            </a:endParaRPr>
          </a:p>
          <a:p>
            <a:pPr marL="0" indent="0">
              <a:buNone/>
            </a:pPr>
            <a:r>
              <a:rPr lang="en-US" altLang="zh-CN" sz="2800">
                <a:latin typeface="华文中宋" panose="02010600040101010101" charset="-122"/>
                <a:ea typeface="华文中宋" panose="02010600040101010101" charset="-122"/>
              </a:rPr>
              <a:t>4</a:t>
            </a:r>
            <a:r>
              <a:rPr sz="2800">
                <a:latin typeface="华文中宋" panose="02010600040101010101" charset="-122"/>
                <a:ea typeface="华文中宋" panose="02010600040101010101" charset="-122"/>
              </a:rPr>
              <a:t>、</a:t>
            </a:r>
            <a:r>
              <a:rPr lang="zh-CN" altLang="en-US" sz="2800">
                <a:latin typeface="华文中宋" panose="02010600040101010101" charset="-122"/>
                <a:ea typeface="华文中宋" panose="02010600040101010101" charset="-122"/>
              </a:rPr>
              <a:t>同时还更有利于运用顺叙、倒叙、插叙等多种方式，使结构严谨清晰，又张弛有度，富于节奏感。</a:t>
            </a:r>
            <a:endParaRPr lang="zh-CN" altLang="en-US" sz="2800">
              <a:latin typeface="华文中宋" panose="02010600040101010101" charset="-122"/>
              <a:ea typeface="华文中宋" panose="02010600040101010101" charset="-122"/>
            </a:endParaRPr>
          </a:p>
        </p:txBody>
      </p:sp>
    </p:spTree>
    <p:custDataLst>
      <p:tags r:id="rId2"/>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750570"/>
          </a:xfrm>
          <a:solidFill>
            <a:srgbClr val="FFFF00"/>
          </a:solidFill>
          <a:ln>
            <a:solidFill>
              <a:srgbClr val="C00000"/>
            </a:solidFill>
          </a:ln>
        </p:spPr>
        <p:txBody>
          <a:bodyPr/>
          <a:lstStyle/>
          <a:p>
            <a:r>
              <a:rPr lang="zh-CN" altLang="en-US" sz="3200">
                <a:latin typeface="华文中宋" panose="02010600040101010101" charset="-122"/>
                <a:ea typeface="华文中宋" panose="02010600040101010101" charset="-122"/>
              </a:rPr>
              <a:t>文章以“百合花”为题目，有什么寓意？</a:t>
            </a:r>
            <a:endParaRPr lang="zh-CN" altLang="en-US" sz="3200">
              <a:latin typeface="华文中宋" panose="02010600040101010101" charset="-122"/>
              <a:ea typeface="华文中宋" panose="02010600040101010101" charset="-122"/>
            </a:endParaRPr>
          </a:p>
        </p:txBody>
      </p:sp>
      <p:sp>
        <p:nvSpPr>
          <p:cNvPr id="3" name="内容占位符 2"/>
          <p:cNvSpPr>
            <a:spLocks noGrp="1"/>
          </p:cNvSpPr>
          <p:nvPr>
            <p:ph idx="1"/>
          </p:nvPr>
        </p:nvSpPr>
        <p:spPr>
          <a:xfrm>
            <a:off x="669925" y="1626235"/>
            <a:ext cx="10852150" cy="4714875"/>
          </a:xfrm>
          <a:ln>
            <a:solidFill>
              <a:srgbClr val="C00000"/>
            </a:solidFill>
          </a:ln>
        </p:spPr>
        <p:txBody>
          <a:bodyPr/>
          <a:lstStyle/>
          <a:p>
            <a:pPr marL="0" indent="0">
              <a:buNone/>
            </a:pPr>
            <a:r>
              <a:rPr lang="en-US" altLang="zh-CN" sz="3200">
                <a:latin typeface="华文中宋" panose="02010600040101010101" charset="-122"/>
                <a:ea typeface="华文中宋" panose="02010600040101010101" charset="-122"/>
              </a:rPr>
              <a:t>    </a:t>
            </a:r>
            <a:r>
              <a:rPr lang="zh-CN" altLang="en-US" sz="3200">
                <a:latin typeface="华文中宋" panose="02010600040101010101" charset="-122"/>
                <a:ea typeface="华文中宋" panose="02010600040101010101" charset="-122"/>
              </a:rPr>
              <a:t>“百合花”是被子上的图案，也是新媳妇纯真、高洁的优美品质的象征，更是革命战争时期人民的斗争生活中的“一朵浪花”，作者以此为题，不但让读者联想到新媳妇那美丽纯洁的心灵，也能让人体味到小说含蓄的主题及清新、俊逸的风格。 </a:t>
            </a:r>
            <a:endParaRPr lang="zh-CN" altLang="en-US" sz="3200">
              <a:latin typeface="华文中宋" panose="02010600040101010101" charset="-122"/>
              <a:ea typeface="华文中宋" panose="02010600040101010101" charset="-122"/>
            </a:endParaRPr>
          </a:p>
          <a:p>
            <a:pPr marL="0" indent="0">
              <a:buNone/>
            </a:pPr>
            <a:r>
              <a:rPr lang="zh-CN" altLang="en-US" sz="3200">
                <a:solidFill>
                  <a:srgbClr val="7030A0"/>
                </a:solidFill>
                <a:latin typeface="华文新魏" panose="02010800040101010101" charset="-122"/>
                <a:ea typeface="华文新魏" panose="02010800040101010101" charset="-122"/>
              </a:rPr>
              <a:t>（要将花的美好同人物的美好结合起来考虑。）</a:t>
            </a:r>
            <a:endParaRPr lang="zh-CN" altLang="en-US" sz="3200">
              <a:solidFill>
                <a:srgbClr val="7030A0"/>
              </a:solidFill>
              <a:latin typeface="华文新魏" panose="02010800040101010101" charset="-122"/>
              <a:ea typeface="华文新魏" panose="02010800040101010101" charset="-122"/>
            </a:endParaRPr>
          </a:p>
        </p:txBody>
      </p:sp>
    </p:spTree>
    <p:custDataLst>
      <p:tags r:id="rId2"/>
    </p:custData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750570"/>
          </a:xfrm>
          <a:solidFill>
            <a:srgbClr val="FFFF00"/>
          </a:solidFill>
          <a:ln>
            <a:solidFill>
              <a:srgbClr val="C00000"/>
            </a:solidFill>
          </a:ln>
        </p:spPr>
        <p:txBody>
          <a:bodyPr/>
          <a:lstStyle/>
          <a:p>
            <a:r>
              <a:rPr lang="zh-CN" altLang="en-US" sz="3600">
                <a:latin typeface="华文中宋" panose="02010600040101010101" charset="-122"/>
                <a:ea typeface="华文中宋" panose="02010600040101010101" charset="-122"/>
              </a:rPr>
              <a:t>文章在刻画人物方面有何特色？</a:t>
            </a:r>
            <a:endParaRPr lang="zh-CN" altLang="en-US" sz="3600">
              <a:latin typeface="华文中宋" panose="02010600040101010101" charset="-122"/>
              <a:ea typeface="华文中宋" panose="02010600040101010101" charset="-122"/>
            </a:endParaRPr>
          </a:p>
        </p:txBody>
      </p:sp>
      <p:sp>
        <p:nvSpPr>
          <p:cNvPr id="3" name="内容占位符 2"/>
          <p:cNvSpPr>
            <a:spLocks noGrp="1"/>
          </p:cNvSpPr>
          <p:nvPr>
            <p:ph idx="1"/>
          </p:nvPr>
        </p:nvSpPr>
        <p:spPr>
          <a:xfrm>
            <a:off x="669925" y="1441450"/>
            <a:ext cx="10852150" cy="5178425"/>
          </a:xfrm>
          <a:ln>
            <a:solidFill>
              <a:srgbClr val="C00000"/>
            </a:solidFill>
          </a:ln>
        </p:spPr>
        <p:txBody>
          <a:bodyPr/>
          <a:lstStyle/>
          <a:p>
            <a:pPr marL="0" indent="0">
              <a:lnSpc>
                <a:spcPct val="120000"/>
              </a:lnSpc>
              <a:buNone/>
            </a:pPr>
            <a:r>
              <a:rPr lang="en-US" altLang="zh-CN" sz="3200">
                <a:latin typeface="华文新魏" panose="02010800040101010101" charset="-122"/>
                <a:ea typeface="华文新魏" panose="02010800040101010101" charset="-122"/>
                <a:cs typeface="华文新魏" panose="02010800040101010101" charset="-122"/>
              </a:rPr>
              <a:t>1</a:t>
            </a:r>
            <a:r>
              <a:rPr sz="3200">
                <a:latin typeface="华文新魏" panose="02010800040101010101" charset="-122"/>
                <a:ea typeface="华文新魏" panose="02010800040101010101" charset="-122"/>
                <a:cs typeface="华文新魏" panose="02010800040101010101" charset="-122"/>
              </a:rPr>
              <a:t>、</a:t>
            </a:r>
            <a:r>
              <a:rPr lang="zh-CN" altLang="en-US" sz="3200">
                <a:latin typeface="华文新魏" panose="02010800040101010101" charset="-122"/>
                <a:ea typeface="华文新魏" panose="02010800040101010101" charset="-122"/>
                <a:cs typeface="华文新魏" panose="02010800040101010101" charset="-122"/>
              </a:rPr>
              <a:t>写人物不是静止地、集中地描述其状貌心理，而是随着情节的发展，逐步展现人物的音容笑貌和个性特征。</a:t>
            </a:r>
            <a:endParaRPr lang="zh-CN" altLang="en-US" sz="3200">
              <a:latin typeface="华文新魏" panose="02010800040101010101" charset="-122"/>
              <a:ea typeface="华文新魏" panose="02010800040101010101" charset="-122"/>
              <a:cs typeface="华文新魏" panose="02010800040101010101" charset="-122"/>
            </a:endParaRPr>
          </a:p>
          <a:p>
            <a:pPr marL="0" indent="0">
              <a:lnSpc>
                <a:spcPct val="120000"/>
              </a:lnSpc>
              <a:buNone/>
            </a:pPr>
            <a:r>
              <a:rPr lang="en-US" altLang="zh-CN" sz="3200">
                <a:latin typeface="华文新魏" panose="02010800040101010101" charset="-122"/>
                <a:ea typeface="华文新魏" panose="02010800040101010101" charset="-122"/>
                <a:cs typeface="华文新魏" panose="02010800040101010101" charset="-122"/>
              </a:rPr>
              <a:t>2</a:t>
            </a:r>
            <a:r>
              <a:rPr sz="3200">
                <a:latin typeface="华文新魏" panose="02010800040101010101" charset="-122"/>
                <a:ea typeface="华文新魏" panose="02010800040101010101" charset="-122"/>
                <a:cs typeface="华文新魏" panose="02010800040101010101" charset="-122"/>
              </a:rPr>
              <a:t>、</a:t>
            </a:r>
            <a:r>
              <a:rPr lang="zh-CN" altLang="en-US" sz="3200">
                <a:latin typeface="华文新魏" panose="02010800040101010101" charset="-122"/>
                <a:ea typeface="华文新魏" panose="02010800040101010101" charset="-122"/>
                <a:cs typeface="华文新魏" panose="02010800040101010101" charset="-122"/>
              </a:rPr>
              <a:t>善于通过细节描写展现人物内心世界。 </a:t>
            </a:r>
            <a:endParaRPr lang="zh-CN" altLang="en-US" sz="3200">
              <a:latin typeface="华文新魏" panose="02010800040101010101" charset="-122"/>
              <a:ea typeface="华文新魏" panose="02010800040101010101" charset="-122"/>
              <a:cs typeface="华文新魏" panose="02010800040101010101" charset="-122"/>
            </a:endParaRPr>
          </a:p>
          <a:p>
            <a:pPr marL="0" indent="0">
              <a:lnSpc>
                <a:spcPct val="120000"/>
              </a:lnSpc>
              <a:buNone/>
            </a:pPr>
            <a:r>
              <a:rPr lang="en-US" altLang="zh-CN" sz="3200">
                <a:latin typeface="华文新魏" panose="02010800040101010101" charset="-122"/>
                <a:ea typeface="华文新魏" panose="02010800040101010101" charset="-122"/>
                <a:cs typeface="华文新魏" panose="02010800040101010101" charset="-122"/>
                <a:sym typeface="+mn-ea"/>
              </a:rPr>
              <a:t>3</a:t>
            </a:r>
            <a:r>
              <a:rPr sz="3200">
                <a:latin typeface="华文新魏" panose="02010800040101010101" charset="-122"/>
                <a:ea typeface="华文新魏" panose="02010800040101010101" charset="-122"/>
                <a:cs typeface="华文新魏" panose="02010800040101010101" charset="-122"/>
                <a:sym typeface="+mn-ea"/>
              </a:rPr>
              <a:t>、独特的女性视角是小说的一个重要特点。这个主要是通过“我”这个人物形象来实现的。虽然，作品主要写的是小通讯员和新媳妇之间的圣洁感情，但是，“我”却是小通讯员和新媳妇之间不可缺少的穿针引线的人物，是故事的叙述人和情节发展的重要推动者。</a:t>
            </a:r>
            <a:endParaRPr lang="zh-CN" altLang="en-US" sz="3200">
              <a:latin typeface="华文新魏" panose="02010800040101010101" charset="-122"/>
              <a:ea typeface="华文新魏" panose="02010800040101010101" charset="-122"/>
              <a:cs typeface="华文新魏" panose="02010800040101010101" charset="-122"/>
            </a:endParaRPr>
          </a:p>
          <a:p>
            <a:pPr marL="0" indent="0">
              <a:lnSpc>
                <a:spcPct val="120000"/>
              </a:lnSpc>
              <a:buNone/>
            </a:pPr>
            <a:endParaRPr lang="zh-CN" altLang="en-US" sz="3200">
              <a:latin typeface="华文新魏" panose="02010800040101010101" charset="-122"/>
              <a:ea typeface="华文新魏" panose="02010800040101010101" charset="-122"/>
              <a:cs typeface="华文新魏" panose="02010800040101010101" charset="-122"/>
            </a:endParaRPr>
          </a:p>
        </p:txBody>
      </p:sp>
    </p:spTree>
    <p:custDataLst>
      <p:tags r:id="rId2"/>
    </p:custDataLst>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750570"/>
          </a:xfrm>
          <a:solidFill>
            <a:srgbClr val="FFFF00"/>
          </a:solidFill>
          <a:ln>
            <a:solidFill>
              <a:srgbClr val="C00000"/>
            </a:solidFill>
          </a:ln>
        </p:spPr>
        <p:txBody>
          <a:bodyPr/>
          <a:lstStyle/>
          <a:p>
            <a:r>
              <a:rPr sz="4000">
                <a:latin typeface="华文中宋" panose="02010600040101010101" charset="-122"/>
                <a:ea typeface="华文中宋" panose="02010600040101010101" charset="-122"/>
                <a:sym typeface="+mn-ea"/>
              </a:rPr>
              <a:t>语言风格：</a:t>
            </a:r>
            <a:endParaRPr lang="zh-CN" altLang="en-US" sz="4000">
              <a:latin typeface="华文中宋" panose="02010600040101010101" charset="-122"/>
              <a:ea typeface="华文中宋" panose="02010600040101010101" charset="-122"/>
              <a:sym typeface="+mn-ea"/>
            </a:endParaRPr>
          </a:p>
        </p:txBody>
      </p:sp>
      <p:sp>
        <p:nvSpPr>
          <p:cNvPr id="3" name="内容占位符 2"/>
          <p:cNvSpPr>
            <a:spLocks noGrp="1"/>
          </p:cNvSpPr>
          <p:nvPr>
            <p:ph idx="1"/>
          </p:nvPr>
        </p:nvSpPr>
        <p:spPr>
          <a:xfrm>
            <a:off x="669925" y="1765935"/>
            <a:ext cx="10852150" cy="3799205"/>
          </a:xfrm>
          <a:ln>
            <a:solidFill>
              <a:srgbClr val="C00000"/>
            </a:solidFill>
          </a:ln>
        </p:spPr>
        <p:txBody>
          <a:bodyPr/>
          <a:lstStyle/>
          <a:p>
            <a:pPr marL="0" indent="0">
              <a:buNone/>
            </a:pPr>
            <a:r>
              <a:rPr lang="en-US" altLang="zh-CN" sz="4000">
                <a:latin typeface="华文中宋" panose="02010600040101010101" charset="-122"/>
                <a:ea typeface="华文中宋" panose="02010600040101010101" charset="-122"/>
              </a:rPr>
              <a:t>     </a:t>
            </a:r>
            <a:r>
              <a:rPr lang="zh-CN" altLang="en-US" sz="4000">
                <a:latin typeface="华文中宋" panose="02010600040101010101" charset="-122"/>
                <a:ea typeface="华文中宋" panose="02010600040101010101" charset="-122"/>
              </a:rPr>
              <a:t>《百合花》的语言不论叙述、描写还是对话，都给人一种自然、清新、柔和、优美的感觉，把一个流血牺牲的战斗故事，写得充满诗意。特别是其人物语言个性鲜明、生动传神。</a:t>
            </a:r>
            <a:endParaRPr lang="zh-CN" altLang="en-US" sz="4000">
              <a:latin typeface="华文中宋" panose="02010600040101010101" charset="-122"/>
              <a:ea typeface="华文中宋" panose="02010600040101010101" charset="-122"/>
            </a:endParaRPr>
          </a:p>
        </p:txBody>
      </p:sp>
      <p:pic>
        <p:nvPicPr>
          <p:cNvPr id="4" name="New picture"/>
          <p:cNvPicPr/>
          <p:nvPr/>
        </p:nvPicPr>
        <p:blipFill>
          <a:blip r:embed="rId2"/>
          <a:stretch>
            <a:fillRect/>
          </a:stretch>
        </p:blipFill>
        <p:spPr>
          <a:xfrm>
            <a:off x="11442700" y="10934700"/>
            <a:ext cx="317500" cy="241300"/>
          </a:xfrm>
          <a:prstGeom prst="cube">
            <a:avLst/>
          </a:prstGeom>
        </p:spPr>
      </p:pic>
    </p:spTree>
    <p:custDataLst>
      <p:tags r:id="rId3"/>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750570"/>
          </a:xfrm>
        </p:spPr>
        <p:txBody>
          <a:bodyPr/>
          <a:lstStyle/>
          <a:p>
            <a:r>
              <a:rPr sz="3600">
                <a:latin typeface="华文中宋" panose="02010600040101010101" charset="-122"/>
                <a:ea typeface="华文中宋" panose="02010600040101010101" charset="-122"/>
                <a:sym typeface="+mn-ea"/>
              </a:rPr>
              <a:t>学习目标：</a:t>
            </a:r>
            <a:endParaRPr lang="zh-CN" altLang="en-US" sz="3600">
              <a:latin typeface="华文中宋" panose="02010600040101010101" charset="-122"/>
              <a:ea typeface="华文中宋" panose="02010600040101010101" charset="-122"/>
              <a:sym typeface="+mn-ea"/>
            </a:endParaRPr>
          </a:p>
        </p:txBody>
      </p:sp>
      <p:sp>
        <p:nvSpPr>
          <p:cNvPr id="3" name="内容占位符 2"/>
          <p:cNvSpPr>
            <a:spLocks noGrp="1"/>
          </p:cNvSpPr>
          <p:nvPr>
            <p:ph idx="1"/>
          </p:nvPr>
        </p:nvSpPr>
        <p:spPr>
          <a:xfrm>
            <a:off x="972185" y="1517650"/>
            <a:ext cx="10549890" cy="4823460"/>
          </a:xfrm>
        </p:spPr>
        <p:txBody>
          <a:bodyPr/>
          <a:lstStyle/>
          <a:p>
            <a:pPr marL="0" indent="0">
              <a:buNone/>
            </a:pPr>
            <a:r>
              <a:rPr lang="zh-CN" altLang="en-US" sz="3600">
                <a:latin typeface="华文中宋" panose="02010600040101010101" charset="-122"/>
                <a:ea typeface="华文中宋" panose="02010600040101010101" charset="-122"/>
              </a:rPr>
              <a:t>1、让学生明白本小说构思和语言上的特点，培养鉴赏小说的能力。</a:t>
            </a:r>
            <a:endParaRPr lang="zh-CN" altLang="en-US" sz="3600">
              <a:latin typeface="华文中宋" panose="02010600040101010101" charset="-122"/>
              <a:ea typeface="华文中宋" panose="02010600040101010101" charset="-122"/>
            </a:endParaRPr>
          </a:p>
          <a:p>
            <a:pPr marL="0" indent="0">
              <a:buNone/>
            </a:pPr>
            <a:r>
              <a:rPr lang="zh-CN" altLang="en-US" sz="3600">
                <a:latin typeface="华文中宋" panose="02010600040101010101" charset="-122"/>
                <a:ea typeface="华文中宋" panose="02010600040101010101" charset="-122"/>
              </a:rPr>
              <a:t>2、明白本小说题目的含义和主题。</a:t>
            </a:r>
            <a:endParaRPr lang="zh-CN" altLang="en-US" sz="3600">
              <a:latin typeface="华文中宋" panose="02010600040101010101" charset="-122"/>
              <a:ea typeface="华文中宋" panose="02010600040101010101" charset="-122"/>
            </a:endParaRPr>
          </a:p>
          <a:p>
            <a:pPr marL="0" indent="0">
              <a:buNone/>
            </a:pPr>
            <a:r>
              <a:rPr lang="zh-CN" altLang="en-US" sz="3600">
                <a:latin typeface="华文中宋" panose="02010600040101010101" charset="-122"/>
                <a:ea typeface="华文中宋" panose="02010600040101010101" charset="-122"/>
              </a:rPr>
              <a:t>3、体味细节描写在小说中的作用。</a:t>
            </a:r>
            <a:endParaRPr lang="zh-CN" altLang="en-US" sz="3600">
              <a:latin typeface="华文中宋" panose="02010600040101010101" charset="-122"/>
              <a:ea typeface="华文中宋" panose="02010600040101010101" charset="-122"/>
            </a:endParaRPr>
          </a:p>
        </p:txBody>
      </p:sp>
    </p:spTree>
    <p:custDataLst>
      <p:tags r:id="rId2"/>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750570"/>
          </a:xfrm>
        </p:spPr>
        <p:txBody>
          <a:bodyPr/>
          <a:lstStyle/>
          <a:p>
            <a:r>
              <a:rPr lang="zh-CN" altLang="en-US" sz="2800">
                <a:latin typeface="华文中宋" panose="02010600040101010101" charset="-122"/>
                <a:ea typeface="华文中宋" panose="02010600040101010101" charset="-122"/>
              </a:rPr>
              <a:t>作者介绍：</a:t>
            </a:r>
            <a:endParaRPr lang="zh-CN" altLang="en-US" sz="2800">
              <a:latin typeface="华文中宋" panose="02010600040101010101" charset="-122"/>
              <a:ea typeface="华文中宋" panose="02010600040101010101" charset="-122"/>
            </a:endParaRPr>
          </a:p>
        </p:txBody>
      </p:sp>
      <p:sp>
        <p:nvSpPr>
          <p:cNvPr id="3" name="内容占位符 2"/>
          <p:cNvSpPr>
            <a:spLocks noGrp="1"/>
          </p:cNvSpPr>
          <p:nvPr>
            <p:ph idx="1"/>
          </p:nvPr>
        </p:nvSpPr>
        <p:spPr>
          <a:xfrm>
            <a:off x="573405" y="1193800"/>
            <a:ext cx="11240135" cy="5147310"/>
          </a:xfrm>
          <a:ln>
            <a:solidFill>
              <a:srgbClr val="7030A0"/>
            </a:solidFill>
          </a:ln>
        </p:spPr>
        <p:txBody>
          <a:bodyPr/>
          <a:lstStyle/>
          <a:p>
            <a:pPr marL="0" indent="0">
              <a:buNone/>
            </a:pPr>
            <a:r>
              <a:rPr lang="en-US" altLang="zh-CN" sz="2800">
                <a:latin typeface="华文中宋" panose="02010600040101010101" charset="-122"/>
                <a:ea typeface="华文中宋" panose="02010600040101010101" charset="-122"/>
              </a:rPr>
              <a:t>    </a:t>
            </a:r>
            <a:r>
              <a:rPr lang="zh-CN" altLang="en-US" sz="2800">
                <a:latin typeface="华文中宋" panose="02010600040101010101" charset="-122"/>
                <a:ea typeface="华文中宋" panose="02010600040101010101" charset="-122"/>
              </a:rPr>
              <a:t>茹志鹃，女，1925年参加新四军，1955年转业到作家协会上海分会，任《文艺月报》编辑。1958年3月，在《延河》上发表了著名作品《百合花》，标志着她艺术风格开始形成。这篇“没有爱情的爱情牧歌”，曾被茅盾誉为当时最使他满意和感动的一篇作品，赞赏这篇小说具有清新俊逸的艺术风格，是“静夜的箫声”。</a:t>
            </a:r>
            <a:endParaRPr lang="zh-CN" altLang="en-US" sz="2800">
              <a:latin typeface="华文中宋" panose="02010600040101010101" charset="-122"/>
              <a:ea typeface="华文中宋" panose="02010600040101010101" charset="-122"/>
            </a:endParaRPr>
          </a:p>
          <a:p>
            <a:pPr marL="0" indent="0">
              <a:buNone/>
            </a:pPr>
            <a:r>
              <a:rPr lang="en-US" altLang="zh-CN" sz="2800">
                <a:latin typeface="华文中宋" panose="02010600040101010101" charset="-122"/>
                <a:ea typeface="华文中宋" panose="02010600040101010101" charset="-122"/>
              </a:rPr>
              <a:t>    </a:t>
            </a:r>
            <a:r>
              <a:rPr lang="zh-CN" altLang="en-US" sz="2800">
                <a:latin typeface="华文中宋" panose="02010600040101010101" charset="-122"/>
                <a:ea typeface="华文中宋" panose="02010600040101010101" charset="-122"/>
              </a:rPr>
              <a:t>《百合花》是茹志鹃前期的代表作。她写这篇小说时，正是反右斗争后不久，她的家庭成员是这场扩大化运动的受害者。冷峻的现实生活使她“不无悲凉地思念起战时的生活，和那时的同志关系”。</a:t>
            </a:r>
            <a:endParaRPr lang="zh-CN" altLang="en-US" sz="2800">
              <a:latin typeface="华文中宋" panose="02010600040101010101" charset="-122"/>
              <a:ea typeface="华文中宋" panose="02010600040101010101" charset="-122"/>
            </a:endParaRPr>
          </a:p>
        </p:txBody>
      </p:sp>
    </p:spTree>
    <p:custDataLst>
      <p:tags r:id="rId2"/>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sz="2800"/>
              <a:t>背景了解：</a:t>
            </a:r>
            <a:endParaRPr sz="2800"/>
          </a:p>
        </p:txBody>
      </p:sp>
      <p:sp>
        <p:nvSpPr>
          <p:cNvPr id="3" name="内容占位符 2"/>
          <p:cNvSpPr>
            <a:spLocks noGrp="1"/>
          </p:cNvSpPr>
          <p:nvPr>
            <p:ph idx="1"/>
          </p:nvPr>
        </p:nvSpPr>
        <p:spPr>
          <a:xfrm>
            <a:off x="669925" y="1232535"/>
            <a:ext cx="10852150" cy="5108575"/>
          </a:xfrm>
        </p:spPr>
        <p:txBody>
          <a:bodyPr/>
          <a:lstStyle/>
          <a:p>
            <a:pPr marL="0" indent="0">
              <a:buNone/>
            </a:pPr>
            <a:r>
              <a:rPr lang="en-US" altLang="zh-CN" sz="2800"/>
              <a:t>       </a:t>
            </a:r>
            <a:r>
              <a:rPr lang="zh-CN" altLang="en-US" sz="2800"/>
              <a:t>茹志鹃说：“我写《百合花》的时候，正是</a:t>
            </a:r>
            <a:r>
              <a:rPr lang="zh-CN" altLang="en-US" sz="2800" b="1">
                <a:hlinkClick r:id="rId2" action="ppaction://hlinksldjump"/>
              </a:rPr>
              <a:t>反右派斗争</a:t>
            </a:r>
            <a:r>
              <a:rPr lang="zh-CN" altLang="en-US" sz="2800"/>
              <a:t>处于紧锣密鼓之际，社会上如此，我家庭也如此。我丈夫王啸平处于岌岌可危之时，我无法救他，只有每天晚上，待孩子睡后，不无悲凉地思念起战时的生活，和那时的同志关系。脑子里像放电影一样，出现了战争时接触到的种种人。战争使人不能有长谈的机会，但是战争却能使人深交。有时仅几十分钟，几分钟，甚至只来得及瞥一眼，便一闪而过，然而人与人之间，就在这个一刹那里，便能够肝胆相照，生死与共。</a:t>
            </a:r>
            <a:endParaRPr lang="zh-CN" altLang="en-US" sz="2800"/>
          </a:p>
        </p:txBody>
      </p:sp>
      <p:pic>
        <p:nvPicPr>
          <p:cNvPr id="4" name="图片 3" descr="32313537303438383b32313537303437373bb0b4cfc2"/>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259570" y="318135"/>
            <a:ext cx="914400" cy="914400"/>
          </a:xfrm>
          <a:prstGeom prst="rect">
            <a:avLst/>
          </a:prstGeom>
        </p:spPr>
      </p:pic>
    </p:spTree>
    <p:custDataLst>
      <p:tags r:id="rId5"/>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sz="2800">
                <a:sym typeface="+mn-ea"/>
              </a:rPr>
              <a:t>反右派斗争【1957年4月】：</a:t>
            </a:r>
            <a:br>
              <a:rPr lang="zh-CN" altLang="en-US" sz="2800"/>
            </a:br>
            <a:endParaRPr lang="zh-CN" altLang="en-US" sz="2800"/>
          </a:p>
        </p:txBody>
      </p:sp>
      <p:sp>
        <p:nvSpPr>
          <p:cNvPr id="3" name="内容占位符 2"/>
          <p:cNvSpPr>
            <a:spLocks noGrp="1"/>
          </p:cNvSpPr>
          <p:nvPr>
            <p:ph idx="1"/>
          </p:nvPr>
        </p:nvSpPr>
        <p:spPr>
          <a:xfrm>
            <a:off x="669925" y="1189990"/>
            <a:ext cx="10852150" cy="4730750"/>
          </a:xfrm>
          <a:ln>
            <a:solidFill>
              <a:schemeClr val="accent1"/>
            </a:solidFill>
          </a:ln>
        </p:spPr>
        <p:txBody>
          <a:bodyPr/>
          <a:lstStyle/>
          <a:p>
            <a:pPr marL="0" indent="0">
              <a:buNone/>
            </a:pPr>
            <a:r>
              <a:rPr lang="en-US" altLang="zh-CN" sz="2800"/>
              <a:t>    </a:t>
            </a:r>
            <a:r>
              <a:rPr lang="zh-CN" altLang="en-US" sz="2800"/>
              <a:t>极少数资产阶级右派反革命分子乘中国共产党开展整风运动之机，向共产党和社会主义制度进行猖狂进攻，甚至扬言取消党的领导，实行西方"轮流坐庄"的政党制度，走资本主义道路。</a:t>
            </a:r>
            <a:endParaRPr lang="zh-CN" altLang="en-US" sz="2800"/>
          </a:p>
          <a:p>
            <a:pPr marL="0" indent="0">
              <a:buNone/>
            </a:pPr>
            <a:r>
              <a:rPr lang="zh-CN" altLang="en-US" sz="2800"/>
              <a:t> </a:t>
            </a:r>
            <a:r>
              <a:rPr lang="en-US" altLang="zh-CN" sz="2800"/>
              <a:t> </a:t>
            </a:r>
            <a:r>
              <a:rPr lang="zh-CN" altLang="en-US" sz="2800"/>
              <a:t> 1957年7月，毛泽东在南京计划召集华东各省的省委第一书记开会，部署反右派斗争。中共中央发出指示，在全国范围内开展反右派斗争，到1958年夏季反右派斗争结束。但斗争被某些人严重地扩大化了。1978年，中共中央决定对被划为"右派分子"的人进行全面复查，将被错划为右派的人平反。</a:t>
            </a:r>
            <a:endParaRPr lang="zh-CN" altLang="en-US" sz="2800"/>
          </a:p>
        </p:txBody>
      </p:sp>
    </p:spTree>
    <p:custDataLst>
      <p:tags r:id="rId2"/>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68935" y="1229995"/>
            <a:ext cx="10852150" cy="750570"/>
          </a:xfrm>
        </p:spPr>
        <p:txBody>
          <a:bodyPr/>
          <a:lstStyle/>
          <a:p>
            <a:r>
              <a:rPr lang="zh-CN" altLang="en-US" sz="2800">
                <a:latin typeface="华文中宋" panose="02010600040101010101" charset="-122"/>
                <a:ea typeface="华文中宋" panose="02010600040101010101" charset="-122"/>
              </a:rPr>
              <a:t>注意读音：</a:t>
            </a:r>
            <a:endParaRPr lang="zh-CN" altLang="en-US" sz="2800">
              <a:latin typeface="华文中宋" panose="02010600040101010101" charset="-122"/>
              <a:ea typeface="华文中宋" panose="02010600040101010101" charset="-122"/>
            </a:endParaRPr>
          </a:p>
        </p:txBody>
      </p:sp>
      <p:sp>
        <p:nvSpPr>
          <p:cNvPr id="3" name="内容占位符 2"/>
          <p:cNvSpPr>
            <a:spLocks noGrp="1"/>
          </p:cNvSpPr>
          <p:nvPr>
            <p:ph idx="1"/>
          </p:nvPr>
        </p:nvSpPr>
        <p:spPr>
          <a:xfrm>
            <a:off x="240030" y="2272665"/>
            <a:ext cx="7164070" cy="3551555"/>
          </a:xfrm>
          <a:ln>
            <a:solidFill>
              <a:srgbClr val="7030A0"/>
            </a:solidFill>
          </a:ln>
        </p:spPr>
        <p:txBody>
          <a:bodyPr/>
          <a:lstStyle/>
          <a:p>
            <a:pPr marL="0" indent="0">
              <a:buNone/>
            </a:pPr>
            <a:r>
              <a:rPr lang="zh-CN" altLang="en-US" sz="3200">
                <a:latin typeface="华文中宋" panose="02010600040101010101" charset="-122"/>
                <a:ea typeface="华文中宋" panose="02010600040101010101" charset="-122"/>
              </a:rPr>
              <a:t>撂(liào)  讷讷(nènè)  忸怩(ni</a:t>
            </a:r>
            <a:r>
              <a:rPr lang="en-US" altLang="zh-CN" sz="3200">
                <a:latin typeface="华文中宋" panose="02010600040101010101" charset="-122"/>
                <a:ea typeface="华文中宋" panose="02010600040101010101" charset="-122"/>
              </a:rPr>
              <a:t>ǔ</a:t>
            </a:r>
            <a:r>
              <a:rPr lang="zh-CN" altLang="en-US" sz="3200">
                <a:latin typeface="华文中宋" panose="02010600040101010101" charset="-122"/>
                <a:ea typeface="华文中宋" panose="02010600040101010101" charset="-122"/>
              </a:rPr>
              <a:t>ní)  憨憨(hānhān)  执拗(niù) </a:t>
            </a:r>
            <a:r>
              <a:rPr lang="en-US" altLang="zh-CN" sz="3200">
                <a:latin typeface="华文中宋" panose="02010600040101010101" charset="-122"/>
                <a:ea typeface="华文中宋" panose="02010600040101010101" charset="-122"/>
              </a:rPr>
              <a:t>   </a:t>
            </a:r>
            <a:r>
              <a:rPr lang="zh-CN" altLang="en-US" sz="3200">
                <a:latin typeface="华文中宋" panose="02010600040101010101" charset="-122"/>
                <a:ea typeface="华文中宋" panose="02010600040101010101" charset="-122"/>
              </a:rPr>
              <a:t>髻(ji)  尴尬(gāngà)  讪讪 (shànshàn) </a:t>
            </a:r>
            <a:endParaRPr lang="zh-CN" altLang="en-US" sz="3200">
              <a:latin typeface="华文中宋" panose="02010600040101010101" charset="-122"/>
              <a:ea typeface="华文中宋" panose="02010600040101010101" charset="-122"/>
            </a:endParaRPr>
          </a:p>
          <a:p>
            <a:pPr marL="0" indent="0">
              <a:buNone/>
            </a:pPr>
            <a:r>
              <a:rPr lang="zh-CN" altLang="en-US" sz="3200">
                <a:latin typeface="华文中宋" panose="02010600040101010101" charset="-122"/>
                <a:ea typeface="华文中宋" panose="02010600040101010101" charset="-122"/>
              </a:rPr>
              <a:t>瞅 (chôu)  </a:t>
            </a:r>
            <a:r>
              <a:rPr lang="en-US" altLang="zh-CN" sz="3200">
                <a:latin typeface="华文中宋" panose="02010600040101010101" charset="-122"/>
                <a:ea typeface="华文中宋" panose="02010600040101010101" charset="-122"/>
              </a:rPr>
              <a:t> </a:t>
            </a:r>
            <a:r>
              <a:rPr lang="zh-CN" altLang="en-US" sz="3200">
                <a:latin typeface="华文中宋" panose="02010600040101010101" charset="-122"/>
                <a:ea typeface="华文中宋" panose="02010600040101010101" charset="-122"/>
              </a:rPr>
              <a:t>挟(xié)</a:t>
            </a:r>
            <a:r>
              <a:rPr lang="en-US" altLang="zh-CN" sz="3200">
                <a:latin typeface="华文中宋" panose="02010600040101010101" charset="-122"/>
                <a:ea typeface="华文中宋" panose="02010600040101010101" charset="-122"/>
              </a:rPr>
              <a:t> </a:t>
            </a:r>
            <a:r>
              <a:rPr lang="zh-CN" altLang="en-US" sz="3200">
                <a:latin typeface="华文中宋" panose="02010600040101010101" charset="-122"/>
                <a:ea typeface="华文中宋" panose="02010600040101010101" charset="-122"/>
              </a:rPr>
              <a:t> 嬷嬷(mómó)  砦(zhài) 虔诚(qián)  磕磕绊绊(kē)  </a:t>
            </a:r>
            <a:endParaRPr lang="zh-CN" altLang="en-US" sz="3200">
              <a:latin typeface="华文中宋" panose="02010600040101010101" charset="-122"/>
              <a:ea typeface="华文中宋" panose="02010600040101010101" charset="-122"/>
            </a:endParaRPr>
          </a:p>
        </p:txBody>
      </p:sp>
      <p:pic>
        <p:nvPicPr>
          <p:cNvPr id="101" name="图片 100"/>
          <p:cNvPicPr/>
          <p:nvPr/>
        </p:nvPicPr>
        <p:blipFill>
          <a:blip r:embed="rId2"/>
          <a:stretch>
            <a:fillRect/>
          </a:stretch>
        </p:blipFill>
        <p:spPr>
          <a:xfrm>
            <a:off x="7545070" y="2322195"/>
            <a:ext cx="4647565" cy="3453130"/>
          </a:xfrm>
          <a:prstGeom prst="rect">
            <a:avLst/>
          </a:prstGeom>
          <a:noFill/>
          <a:ln w="9525">
            <a:noFill/>
          </a:ln>
        </p:spPr>
      </p:pic>
    </p:spTree>
    <p:custDataLst>
      <p:tags r:id="rId3"/>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750570"/>
          </a:xfrm>
        </p:spPr>
        <p:txBody>
          <a:bodyPr/>
          <a:lstStyle/>
          <a:p>
            <a:pPr algn="ctr"/>
            <a:r>
              <a:rPr sz="4000">
                <a:latin typeface="华文中宋" panose="02010600040101010101" charset="-122"/>
                <a:ea typeface="华文中宋" panose="02010600040101010101" charset="-122"/>
                <a:sym typeface="+mn-ea"/>
              </a:rPr>
              <a:t>梳理本文情节</a:t>
            </a:r>
            <a:endParaRPr lang="zh-CN" altLang="en-US" sz="4000">
              <a:latin typeface="华文中宋" panose="02010600040101010101" charset="-122"/>
              <a:ea typeface="华文中宋" panose="02010600040101010101" charset="-122"/>
            </a:endParaRPr>
          </a:p>
        </p:txBody>
      </p:sp>
      <p:sp>
        <p:nvSpPr>
          <p:cNvPr id="3" name="内容占位符 2"/>
          <p:cNvSpPr>
            <a:spLocks noGrp="1"/>
          </p:cNvSpPr>
          <p:nvPr>
            <p:ph idx="1"/>
          </p:nvPr>
        </p:nvSpPr>
        <p:spPr>
          <a:xfrm>
            <a:off x="669925" y="1885315"/>
            <a:ext cx="10852150" cy="4455795"/>
          </a:xfrm>
        </p:spPr>
        <p:txBody>
          <a:bodyPr/>
          <a:lstStyle/>
          <a:p>
            <a:pPr marL="0" indent="0">
              <a:buNone/>
            </a:pPr>
            <a:r>
              <a:rPr lang="zh-CN" altLang="en-US" sz="2800">
                <a:latin typeface="华文中宋" panose="02010600040101010101" charset="-122"/>
                <a:ea typeface="华文中宋" panose="02010600040101010101" charset="-122"/>
              </a:rPr>
              <a:t>提示：全文以时间为顺序，以“我”的所见所闻为线索展开情节。</a:t>
            </a:r>
            <a:endParaRPr lang="zh-CN" altLang="en-US" sz="2800">
              <a:latin typeface="华文中宋" panose="02010600040101010101" charset="-122"/>
              <a:ea typeface="华文中宋" panose="02010600040101010101" charset="-122"/>
            </a:endParaRPr>
          </a:p>
          <a:p>
            <a:pPr marL="0" indent="0">
              <a:buNone/>
            </a:pPr>
            <a:r>
              <a:rPr lang="zh-CN" altLang="en-US" sz="2800">
                <a:latin typeface="华文中宋" panose="02010600040101010101" charset="-122"/>
                <a:ea typeface="华文中宋" panose="02010600040101010101" charset="-122"/>
              </a:rPr>
              <a:t>根据情节的阶段性，可以分为四部分。</a:t>
            </a:r>
            <a:endParaRPr lang="zh-CN" altLang="en-US" sz="2800">
              <a:latin typeface="华文中宋" panose="02010600040101010101" charset="-122"/>
              <a:ea typeface="华文中宋" panose="02010600040101010101" charset="-122"/>
            </a:endParaRPr>
          </a:p>
          <a:p>
            <a:pPr marL="0" indent="0">
              <a:buNone/>
            </a:pPr>
            <a:endParaRPr lang="zh-CN" altLang="en-US" sz="2800">
              <a:latin typeface="华文中宋" panose="02010600040101010101" charset="-122"/>
              <a:ea typeface="华文中宋" panose="02010600040101010101" charset="-122"/>
            </a:endParaRPr>
          </a:p>
        </p:txBody>
      </p:sp>
    </p:spTree>
    <p:custDataLst>
      <p:tags r:id="rId2"/>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1228725" y="1246505"/>
            <a:ext cx="894080" cy="521970"/>
          </a:xfrm>
          <a:prstGeom prst="rect">
            <a:avLst/>
          </a:prstGeom>
          <a:solidFill>
            <a:schemeClr val="bg2">
              <a:lumMod val="75000"/>
            </a:schemeClr>
          </a:solidFill>
          <a:ln>
            <a:solidFill>
              <a:srgbClr val="C00000"/>
            </a:solidFill>
          </a:ln>
        </p:spPr>
        <p:txBody>
          <a:bodyPr wrap="none" rtlCol="0">
            <a:spAutoFit/>
          </a:bodyPr>
          <a:lstStyle/>
          <a:p>
            <a:pPr algn="l"/>
            <a:r>
              <a:rPr sz="2800">
                <a:latin typeface="华文中宋" panose="02010600040101010101" charset="-122"/>
                <a:ea typeface="华文中宋" panose="02010600040101010101" charset="-122"/>
                <a:sym typeface="+mn-ea"/>
              </a:rPr>
              <a:t>开端</a:t>
            </a:r>
            <a:endParaRPr lang="zh-CN" altLang="en-US" sz="2800">
              <a:latin typeface="华文中宋" panose="02010600040101010101" charset="-122"/>
              <a:ea typeface="华文中宋" panose="02010600040101010101" charset="-122"/>
            </a:endParaRPr>
          </a:p>
        </p:txBody>
      </p:sp>
      <p:sp>
        <p:nvSpPr>
          <p:cNvPr id="6" name="文本框 5"/>
          <p:cNvSpPr txBox="1"/>
          <p:nvPr/>
        </p:nvSpPr>
        <p:spPr>
          <a:xfrm>
            <a:off x="6911340" y="1231900"/>
            <a:ext cx="894080" cy="521970"/>
          </a:xfrm>
          <a:prstGeom prst="rect">
            <a:avLst/>
          </a:prstGeom>
          <a:solidFill>
            <a:schemeClr val="bg2">
              <a:lumMod val="75000"/>
            </a:schemeClr>
          </a:solidFill>
          <a:ln>
            <a:solidFill>
              <a:srgbClr val="C00000"/>
            </a:solidFill>
          </a:ln>
        </p:spPr>
        <p:txBody>
          <a:bodyPr wrap="none" rtlCol="0">
            <a:spAutoFit/>
          </a:bodyPr>
          <a:lstStyle/>
          <a:p>
            <a:pPr algn="l"/>
            <a:r>
              <a:rPr sz="2800">
                <a:latin typeface="华文中宋" panose="02010600040101010101" charset="-122"/>
                <a:ea typeface="华文中宋" panose="02010600040101010101" charset="-122"/>
                <a:sym typeface="+mn-ea"/>
              </a:rPr>
              <a:t>带路</a:t>
            </a:r>
            <a:endParaRPr lang="zh-CN" altLang="en-US" sz="2800">
              <a:latin typeface="华文中宋" panose="02010600040101010101" charset="-122"/>
              <a:ea typeface="华文中宋" panose="02010600040101010101" charset="-122"/>
            </a:endParaRPr>
          </a:p>
        </p:txBody>
      </p:sp>
      <p:sp>
        <p:nvSpPr>
          <p:cNvPr id="7" name="文本框 6"/>
          <p:cNvSpPr txBox="1"/>
          <p:nvPr/>
        </p:nvSpPr>
        <p:spPr>
          <a:xfrm>
            <a:off x="1228725" y="2389505"/>
            <a:ext cx="894080" cy="521970"/>
          </a:xfrm>
          <a:prstGeom prst="rect">
            <a:avLst/>
          </a:prstGeom>
          <a:solidFill>
            <a:schemeClr val="bg2">
              <a:lumMod val="75000"/>
            </a:schemeClr>
          </a:solidFill>
          <a:ln>
            <a:solidFill>
              <a:srgbClr val="C00000"/>
            </a:solidFill>
          </a:ln>
        </p:spPr>
        <p:txBody>
          <a:bodyPr wrap="none" rtlCol="0">
            <a:spAutoFit/>
          </a:bodyPr>
          <a:lstStyle/>
          <a:p>
            <a:pPr algn="l"/>
            <a:r>
              <a:rPr sz="2800">
                <a:latin typeface="华文中宋" panose="02010600040101010101" charset="-122"/>
                <a:ea typeface="华文中宋" panose="02010600040101010101" charset="-122"/>
                <a:sym typeface="+mn-ea"/>
              </a:rPr>
              <a:t>发展</a:t>
            </a:r>
            <a:endParaRPr lang="zh-CN" altLang="en-US" sz="2800">
              <a:latin typeface="华文中宋" panose="02010600040101010101" charset="-122"/>
              <a:ea typeface="华文中宋" panose="02010600040101010101" charset="-122"/>
            </a:endParaRPr>
          </a:p>
        </p:txBody>
      </p:sp>
      <p:sp>
        <p:nvSpPr>
          <p:cNvPr id="8" name="文本框 7"/>
          <p:cNvSpPr txBox="1"/>
          <p:nvPr/>
        </p:nvSpPr>
        <p:spPr>
          <a:xfrm>
            <a:off x="6911340" y="2348865"/>
            <a:ext cx="894080" cy="521970"/>
          </a:xfrm>
          <a:prstGeom prst="rect">
            <a:avLst/>
          </a:prstGeom>
          <a:solidFill>
            <a:schemeClr val="bg2">
              <a:lumMod val="75000"/>
            </a:schemeClr>
          </a:solidFill>
          <a:ln>
            <a:solidFill>
              <a:srgbClr val="C00000"/>
            </a:solidFill>
          </a:ln>
        </p:spPr>
        <p:txBody>
          <a:bodyPr wrap="none" rtlCol="0">
            <a:spAutoFit/>
          </a:bodyPr>
          <a:lstStyle/>
          <a:p>
            <a:pPr algn="l"/>
            <a:r>
              <a:rPr sz="2800">
                <a:latin typeface="华文中宋" panose="02010600040101010101" charset="-122"/>
                <a:ea typeface="华文中宋" panose="02010600040101010101" charset="-122"/>
                <a:sym typeface="+mn-ea"/>
              </a:rPr>
              <a:t>借被</a:t>
            </a:r>
            <a:endParaRPr lang="zh-CN" altLang="en-US" sz="2800">
              <a:latin typeface="华文中宋" panose="02010600040101010101" charset="-122"/>
              <a:ea typeface="华文中宋" panose="02010600040101010101" charset="-122"/>
            </a:endParaRPr>
          </a:p>
        </p:txBody>
      </p:sp>
      <p:sp>
        <p:nvSpPr>
          <p:cNvPr id="9" name="文本框 8"/>
          <p:cNvSpPr txBox="1"/>
          <p:nvPr/>
        </p:nvSpPr>
        <p:spPr>
          <a:xfrm>
            <a:off x="1228725" y="3532505"/>
            <a:ext cx="894080" cy="521970"/>
          </a:xfrm>
          <a:prstGeom prst="rect">
            <a:avLst/>
          </a:prstGeom>
          <a:solidFill>
            <a:schemeClr val="bg2">
              <a:lumMod val="75000"/>
            </a:schemeClr>
          </a:solidFill>
          <a:ln>
            <a:solidFill>
              <a:srgbClr val="C00000"/>
            </a:solidFill>
          </a:ln>
        </p:spPr>
        <p:txBody>
          <a:bodyPr wrap="none" rtlCol="0">
            <a:spAutoFit/>
          </a:bodyPr>
          <a:lstStyle/>
          <a:p>
            <a:pPr algn="l"/>
            <a:r>
              <a:rPr sz="2800">
                <a:latin typeface="华文中宋" panose="02010600040101010101" charset="-122"/>
                <a:ea typeface="华文中宋" panose="02010600040101010101" charset="-122"/>
                <a:sym typeface="+mn-ea"/>
              </a:rPr>
              <a:t>高潮</a:t>
            </a:r>
            <a:endParaRPr lang="zh-CN" altLang="en-US" sz="2800">
              <a:latin typeface="华文中宋" panose="02010600040101010101" charset="-122"/>
              <a:ea typeface="华文中宋" panose="02010600040101010101" charset="-122"/>
            </a:endParaRPr>
          </a:p>
        </p:txBody>
      </p:sp>
      <p:sp>
        <p:nvSpPr>
          <p:cNvPr id="10" name="文本框 9"/>
          <p:cNvSpPr txBox="1"/>
          <p:nvPr/>
        </p:nvSpPr>
        <p:spPr>
          <a:xfrm>
            <a:off x="6565900" y="3491865"/>
            <a:ext cx="1818640" cy="521970"/>
          </a:xfrm>
          <a:prstGeom prst="rect">
            <a:avLst/>
          </a:prstGeom>
          <a:solidFill>
            <a:schemeClr val="bg2">
              <a:lumMod val="75000"/>
            </a:schemeClr>
          </a:solidFill>
          <a:ln>
            <a:solidFill>
              <a:srgbClr val="C00000"/>
            </a:solidFill>
          </a:ln>
        </p:spPr>
        <p:txBody>
          <a:bodyPr wrap="none" rtlCol="0">
            <a:spAutoFit/>
          </a:bodyPr>
          <a:lstStyle/>
          <a:p>
            <a:pPr algn="l"/>
            <a:r>
              <a:rPr sz="2800">
                <a:latin typeface="华文中宋" panose="02010600040101010101" charset="-122"/>
                <a:ea typeface="华文中宋" panose="02010600040101010101" charset="-122"/>
                <a:sym typeface="+mn-ea"/>
              </a:rPr>
              <a:t>牺牲/献被</a:t>
            </a:r>
            <a:endParaRPr lang="zh-CN" altLang="en-US" sz="2800">
              <a:latin typeface="华文中宋" panose="02010600040101010101" charset="-122"/>
              <a:ea typeface="华文中宋" panose="02010600040101010101" charset="-122"/>
            </a:endParaRPr>
          </a:p>
        </p:txBody>
      </p:sp>
      <p:sp>
        <p:nvSpPr>
          <p:cNvPr id="11" name="文本框 10"/>
          <p:cNvSpPr txBox="1"/>
          <p:nvPr/>
        </p:nvSpPr>
        <p:spPr>
          <a:xfrm>
            <a:off x="1228725" y="4649470"/>
            <a:ext cx="894080" cy="521970"/>
          </a:xfrm>
          <a:prstGeom prst="rect">
            <a:avLst/>
          </a:prstGeom>
          <a:solidFill>
            <a:schemeClr val="bg2">
              <a:lumMod val="75000"/>
            </a:schemeClr>
          </a:solidFill>
          <a:ln>
            <a:solidFill>
              <a:srgbClr val="C00000"/>
            </a:solidFill>
          </a:ln>
        </p:spPr>
        <p:txBody>
          <a:bodyPr wrap="none" rtlCol="0">
            <a:spAutoFit/>
          </a:bodyPr>
          <a:lstStyle/>
          <a:p>
            <a:pPr algn="l"/>
            <a:r>
              <a:rPr sz="2800">
                <a:latin typeface="华文中宋" panose="02010600040101010101" charset="-122"/>
                <a:ea typeface="华文中宋" panose="02010600040101010101" charset="-122"/>
                <a:sym typeface="+mn-ea"/>
              </a:rPr>
              <a:t>结局</a:t>
            </a:r>
            <a:endParaRPr lang="zh-CN" altLang="en-US" sz="2800">
              <a:latin typeface="华文中宋" panose="02010600040101010101" charset="-122"/>
              <a:ea typeface="华文中宋" panose="02010600040101010101" charset="-122"/>
            </a:endParaRPr>
          </a:p>
        </p:txBody>
      </p:sp>
      <p:sp>
        <p:nvSpPr>
          <p:cNvPr id="12" name="文本框 11"/>
          <p:cNvSpPr txBox="1"/>
          <p:nvPr/>
        </p:nvSpPr>
        <p:spPr>
          <a:xfrm>
            <a:off x="6911340" y="4588510"/>
            <a:ext cx="894080" cy="521970"/>
          </a:xfrm>
          <a:prstGeom prst="rect">
            <a:avLst/>
          </a:prstGeom>
          <a:solidFill>
            <a:schemeClr val="bg2">
              <a:lumMod val="75000"/>
            </a:schemeClr>
          </a:solidFill>
          <a:ln>
            <a:solidFill>
              <a:srgbClr val="C00000"/>
            </a:solidFill>
          </a:ln>
        </p:spPr>
        <p:txBody>
          <a:bodyPr wrap="none" rtlCol="0">
            <a:spAutoFit/>
          </a:bodyPr>
          <a:lstStyle/>
          <a:p>
            <a:pPr algn="l"/>
            <a:r>
              <a:rPr sz="2800">
                <a:latin typeface="华文中宋" panose="02010600040101010101" charset="-122"/>
                <a:ea typeface="华文中宋" panose="02010600040101010101" charset="-122"/>
                <a:sym typeface="+mn-ea"/>
              </a:rPr>
              <a:t>盖被</a:t>
            </a:r>
            <a:endParaRPr lang="zh-CN" altLang="en-US" sz="2800">
              <a:latin typeface="华文中宋" panose="02010600040101010101" charset="-122"/>
              <a:ea typeface="华文中宋" panose="02010600040101010101" charset="-122"/>
            </a:endParaRPr>
          </a:p>
        </p:txBody>
      </p:sp>
      <p:sp>
        <p:nvSpPr>
          <p:cNvPr id="14" name="文本框 13"/>
          <p:cNvSpPr txBox="1"/>
          <p:nvPr/>
        </p:nvSpPr>
        <p:spPr>
          <a:xfrm>
            <a:off x="2917190" y="1272540"/>
            <a:ext cx="1301115" cy="460375"/>
          </a:xfrm>
          <a:prstGeom prst="rect">
            <a:avLst/>
          </a:prstGeom>
          <a:solidFill>
            <a:schemeClr val="bg2">
              <a:lumMod val="90000"/>
            </a:schemeClr>
          </a:solidFill>
          <a:ln>
            <a:solidFill>
              <a:srgbClr val="C00000"/>
            </a:solidFill>
          </a:ln>
        </p:spPr>
        <p:txBody>
          <a:bodyPr wrap="none" rtlCol="0">
            <a:spAutoFit/>
          </a:bodyPr>
          <a:lstStyle/>
          <a:p>
            <a:pPr algn="l"/>
            <a:r>
              <a:rPr lang="zh-CN" altLang="en-US" sz="2400">
                <a:sym typeface="+mn-ea"/>
              </a:rPr>
              <a:t>1～23段</a:t>
            </a:r>
            <a:endParaRPr lang="zh-CN" altLang="en-US" sz="2400">
              <a:sym typeface="+mn-ea"/>
            </a:endParaRPr>
          </a:p>
        </p:txBody>
      </p:sp>
      <p:sp>
        <p:nvSpPr>
          <p:cNvPr id="15" name="文本框 14"/>
          <p:cNvSpPr txBox="1"/>
          <p:nvPr/>
        </p:nvSpPr>
        <p:spPr>
          <a:xfrm>
            <a:off x="2917190" y="2415540"/>
            <a:ext cx="1470660" cy="460375"/>
          </a:xfrm>
          <a:prstGeom prst="rect">
            <a:avLst/>
          </a:prstGeom>
          <a:solidFill>
            <a:schemeClr val="bg2">
              <a:lumMod val="90000"/>
            </a:schemeClr>
          </a:solidFill>
          <a:ln>
            <a:solidFill>
              <a:srgbClr val="C00000"/>
            </a:solidFill>
          </a:ln>
        </p:spPr>
        <p:txBody>
          <a:bodyPr wrap="none" rtlCol="0">
            <a:spAutoFit/>
          </a:bodyPr>
          <a:lstStyle/>
          <a:p>
            <a:pPr algn="l"/>
            <a:r>
              <a:rPr lang="zh-CN" altLang="en-US" sz="2400">
                <a:sym typeface="+mn-ea"/>
              </a:rPr>
              <a:t>24～42段</a:t>
            </a:r>
            <a:endParaRPr lang="zh-CN" altLang="en-US" sz="2400">
              <a:sym typeface="+mn-ea"/>
            </a:endParaRPr>
          </a:p>
        </p:txBody>
      </p:sp>
      <p:sp>
        <p:nvSpPr>
          <p:cNvPr id="16" name="文本框 15"/>
          <p:cNvSpPr txBox="1"/>
          <p:nvPr/>
        </p:nvSpPr>
        <p:spPr>
          <a:xfrm>
            <a:off x="2853690" y="3558540"/>
            <a:ext cx="1470660" cy="460375"/>
          </a:xfrm>
          <a:prstGeom prst="rect">
            <a:avLst/>
          </a:prstGeom>
          <a:solidFill>
            <a:schemeClr val="bg2">
              <a:lumMod val="90000"/>
            </a:schemeClr>
          </a:solidFill>
          <a:ln>
            <a:solidFill>
              <a:srgbClr val="C00000"/>
            </a:solidFill>
          </a:ln>
        </p:spPr>
        <p:txBody>
          <a:bodyPr wrap="none" rtlCol="0">
            <a:spAutoFit/>
          </a:bodyPr>
          <a:lstStyle/>
          <a:p>
            <a:pPr algn="l"/>
            <a:r>
              <a:rPr lang="zh-CN" altLang="en-US" sz="2400">
                <a:sym typeface="+mn-ea"/>
              </a:rPr>
              <a:t>43～55段</a:t>
            </a:r>
            <a:endParaRPr lang="zh-CN" altLang="en-US" sz="2400">
              <a:sym typeface="+mn-ea"/>
            </a:endParaRPr>
          </a:p>
        </p:txBody>
      </p:sp>
      <p:sp>
        <p:nvSpPr>
          <p:cNvPr id="17" name="文本框 16"/>
          <p:cNvSpPr txBox="1"/>
          <p:nvPr/>
        </p:nvSpPr>
        <p:spPr>
          <a:xfrm>
            <a:off x="2853690" y="4665980"/>
            <a:ext cx="1470660" cy="460375"/>
          </a:xfrm>
          <a:prstGeom prst="rect">
            <a:avLst/>
          </a:prstGeom>
          <a:solidFill>
            <a:schemeClr val="bg2">
              <a:lumMod val="90000"/>
            </a:schemeClr>
          </a:solidFill>
          <a:ln>
            <a:solidFill>
              <a:srgbClr val="C00000"/>
            </a:solidFill>
          </a:ln>
        </p:spPr>
        <p:txBody>
          <a:bodyPr wrap="none" rtlCol="0">
            <a:spAutoFit/>
          </a:bodyPr>
          <a:lstStyle/>
          <a:p>
            <a:pPr algn="l"/>
            <a:r>
              <a:rPr lang="zh-CN" altLang="en-US" sz="2400">
                <a:sym typeface="+mn-ea"/>
              </a:rPr>
              <a:t>56～57段</a:t>
            </a:r>
            <a:endParaRPr lang="zh-CN" altLang="en-US" sz="2400">
              <a:sym typeface="+mn-ea"/>
            </a:endParaRPr>
          </a:p>
        </p:txBody>
      </p:sp>
      <p:sp>
        <p:nvSpPr>
          <p:cNvPr id="18" name="右箭头 17"/>
          <p:cNvSpPr/>
          <p:nvPr/>
        </p:nvSpPr>
        <p:spPr>
          <a:xfrm>
            <a:off x="4526915" y="1461135"/>
            <a:ext cx="1854200" cy="1079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右箭头 18"/>
          <p:cNvSpPr/>
          <p:nvPr/>
        </p:nvSpPr>
        <p:spPr>
          <a:xfrm>
            <a:off x="4579620" y="2596515"/>
            <a:ext cx="1854200" cy="1079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右箭头 19"/>
          <p:cNvSpPr/>
          <p:nvPr/>
        </p:nvSpPr>
        <p:spPr>
          <a:xfrm>
            <a:off x="4579620" y="3731895"/>
            <a:ext cx="1854200" cy="1079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右箭头 20"/>
          <p:cNvSpPr/>
          <p:nvPr/>
        </p:nvSpPr>
        <p:spPr>
          <a:xfrm>
            <a:off x="4579620" y="4867275"/>
            <a:ext cx="1854200" cy="1079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左箭头 21"/>
          <p:cNvSpPr/>
          <p:nvPr/>
        </p:nvSpPr>
        <p:spPr>
          <a:xfrm>
            <a:off x="2272665" y="1383665"/>
            <a:ext cx="424815" cy="2374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左箭头 22"/>
          <p:cNvSpPr/>
          <p:nvPr/>
        </p:nvSpPr>
        <p:spPr>
          <a:xfrm>
            <a:off x="2272665" y="2466975"/>
            <a:ext cx="452120" cy="2374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左箭头 23"/>
          <p:cNvSpPr/>
          <p:nvPr/>
        </p:nvSpPr>
        <p:spPr>
          <a:xfrm>
            <a:off x="2242820" y="3731895"/>
            <a:ext cx="452120" cy="2374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左箭头 24"/>
          <p:cNvSpPr/>
          <p:nvPr/>
        </p:nvSpPr>
        <p:spPr>
          <a:xfrm>
            <a:off x="2234565" y="4802505"/>
            <a:ext cx="453390" cy="2374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右大括号 25"/>
          <p:cNvSpPr/>
          <p:nvPr/>
        </p:nvSpPr>
        <p:spPr>
          <a:xfrm>
            <a:off x="8584565" y="1277620"/>
            <a:ext cx="892810" cy="369760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文本框 26"/>
          <p:cNvSpPr txBox="1"/>
          <p:nvPr/>
        </p:nvSpPr>
        <p:spPr>
          <a:xfrm>
            <a:off x="9678035" y="2875915"/>
            <a:ext cx="2316480" cy="521970"/>
          </a:xfrm>
          <a:prstGeom prst="rect">
            <a:avLst/>
          </a:prstGeom>
          <a:solidFill>
            <a:schemeClr val="tx2"/>
          </a:solidFill>
          <a:ln>
            <a:solidFill>
              <a:srgbClr val="C00000"/>
            </a:solidFill>
          </a:ln>
        </p:spPr>
        <p:txBody>
          <a:bodyPr wrap="none" rtlCol="0" anchor="t">
            <a:spAutoFit/>
          </a:bodyPr>
          <a:lstStyle/>
          <a:p>
            <a:r>
              <a:rPr lang="zh-CN" altLang="en-US" sz="2800">
                <a:latin typeface="华文中宋" panose="02010600040101010101" charset="-122"/>
                <a:ea typeface="华文中宋" panose="02010600040101010101" charset="-122"/>
                <a:sym typeface="+mn-ea"/>
              </a:rPr>
              <a:t>以时间为顺序</a:t>
            </a:r>
            <a:endParaRPr lang="zh-CN" altLang="en-US" sz="2800">
              <a:latin typeface="华文中宋" panose="02010600040101010101" charset="-122"/>
              <a:ea typeface="华文中宋" panose="02010600040101010101" charset="-122"/>
              <a:sym typeface="+mn-ea"/>
            </a:endParaRPr>
          </a:p>
        </p:txBody>
      </p:sp>
      <p:sp>
        <p:nvSpPr>
          <p:cNvPr id="28" name="文本框 27"/>
          <p:cNvSpPr txBox="1"/>
          <p:nvPr/>
        </p:nvSpPr>
        <p:spPr>
          <a:xfrm>
            <a:off x="1228725" y="5766435"/>
            <a:ext cx="7508240" cy="645160"/>
          </a:xfrm>
          <a:prstGeom prst="rect">
            <a:avLst/>
          </a:prstGeom>
          <a:solidFill>
            <a:srgbClr val="FFFF00"/>
          </a:solidFill>
          <a:ln>
            <a:solidFill>
              <a:srgbClr val="C00000"/>
            </a:solidFill>
          </a:ln>
        </p:spPr>
        <p:txBody>
          <a:bodyPr wrap="none" rtlCol="0" anchor="t">
            <a:spAutoFit/>
            <a:scene3d>
              <a:camera prst="orthographicFront"/>
              <a:lightRig rig="threePt" dir="t"/>
            </a:scene3d>
          </a:bodyPr>
          <a:lstStyle/>
          <a:p>
            <a:r>
              <a:rPr lang="zh-CN" altLang="en-US" sz="3600" b="1">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以“我”的所见所闻为线索展开情节</a:t>
            </a:r>
            <a:endParaRPr lang="zh-CN" altLang="en-US" sz="3600" b="1">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endParaRPr>
          </a:p>
        </p:txBody>
      </p:sp>
    </p:spTree>
    <p:custDataLst>
      <p:tags r:id="rId2"/>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3.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2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9.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6.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3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3.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4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5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9.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5.xml><?xml version="1.0" encoding="utf-8"?>
<p:tagLst xmlns:p="http://schemas.openxmlformats.org/presentationml/2006/main">
  <p:tag name="KSO_WM_BEAUTIFY_FLAG" val="#wm#"/>
  <p:tag name="KSO_WM_TAG_VERSION" val="1.0"/>
  <p:tag name="KSO_WM_TEMPLATE_CATEGORY" val="custom"/>
  <p:tag name="KSO_WM_TEMPLATE_INDEX" val="20218283"/>
  <p:tag name="KSO_WM_UNIT_COMPATIBLE" val="0"/>
  <p:tag name="KSO_WM_UNIT_DIAGRAM_ISNUMVISUAL" val="0"/>
  <p:tag name="KSO_WM_UNIT_DIAGRAM_ISREFERUNIT" val="0"/>
  <p:tag name="KSO_WM_UNIT_HIGHLIGHT" val="0"/>
  <p:tag name="KSO_WM_UNIT_ID" val="_0**"/>
  <p:tag name="KSO_WM_UNIT_LAYERLEVEL" val="1"/>
</p:tagLst>
</file>

<file path=ppt/tags/tag166.xml><?xml version="1.0" encoding="utf-8"?>
<p:tagLst xmlns:p="http://schemas.openxmlformats.org/presentationml/2006/main">
  <p:tag name="KSO_WM_BEAUTIFY_FLAG" val="#wm#"/>
  <p:tag name="KSO_WM_TAG_VERSION" val="1.0"/>
  <p:tag name="KSO_WM_TEMPLATE_CATEGORY" val="custom"/>
  <p:tag name="KSO_WM_TEMPLATE_INDEX" val="20218283"/>
  <p:tag name="KSO_WM_UNIT_COMPATIBLE" val="0"/>
  <p:tag name="KSO_WM_UNIT_DIAGRAM_ISNUMVISUAL" val="0"/>
  <p:tag name="KSO_WM_UNIT_DIAGRAM_ISREFERUNIT" val="0"/>
  <p:tag name="KSO_WM_UNIT_HIGHLIGHT" val="0"/>
  <p:tag name="KSO_WM_UNIT_ID" val="_0**"/>
  <p:tag name="KSO_WM_UNIT_LAYERLEVEL" val="1"/>
</p:tagLst>
</file>

<file path=ppt/tags/tag1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0.xml><?xml version="1.0" encoding="utf-8"?>
<p:tagLst xmlns:p="http://schemas.openxmlformats.org/presentationml/2006/main">
  <p:tag name="KSO_WM_BEAUTIFY_FLAG" val="#wm#"/>
  <p:tag name="KSO_WM_TAG_VERSION" val="1.0"/>
  <p:tag name="KSO_WM_TEMPLATE_CATEGORY" val="custom"/>
  <p:tag name="KSO_WM_TEMPLATE_COLOR_TYPE" val="0"/>
  <p:tag name="KSO_WM_TEMPLATE_INDEX" val="20218283"/>
  <p:tag name="KSO_WM_TEMPLATE_MASTER_TYPE" val="1"/>
  <p:tag name="KSO_WM_TEMPLATE_SUBCATEGORY" val="0"/>
  <p:tag name="KSO_WM_TEMPLATE_THUMBS_INDEX" val="1、4、6、10、13、16、19、23"/>
</p:tagLst>
</file>

<file path=ppt/tags/tag171.xml><?xml version="1.0" encoding="utf-8"?>
<p:tagLst xmlns:p="http://schemas.openxmlformats.org/presentationml/2006/main">
  <p:tag name="KSO_WM_BEAUTIFY_FLAG" val="#wm#"/>
  <p:tag name="KSO_WM_TAG_VERSION" val="1.0"/>
  <p:tag name="KSO_WM_TEMPLATE_CATEGORY" val="custom"/>
  <p:tag name="KSO_WM_TEMPLATE_INDEX" val="20218283"/>
  <p:tag name="KSO_WM_UNIT_COMPATIBLE" val="0"/>
  <p:tag name="KSO_WM_UNIT_DIAGRAM_ISNUMVISUAL" val="0"/>
  <p:tag name="KSO_WM_UNIT_DIAGRAM_ISREFERUNIT" val="0"/>
  <p:tag name="KSO_WM_UNIT_HIGHLIGHT" val="0"/>
  <p:tag name="KSO_WM_UNIT_ID" val="custom20218283_1*a*1"/>
  <p:tag name="KSO_WM_UNIT_INDEX" val="1"/>
  <p:tag name="KSO_WM_UNIT_ISCONTENTSTITLE" val="0"/>
  <p:tag name="KSO_WM_UNIT_ISNUMDGMTITLE" val="0"/>
  <p:tag name="KSO_WM_UNIT_LAYERLEVEL" val="1"/>
  <p:tag name="KSO_WM_UNIT_NOCLEAR" val="0"/>
  <p:tag name="KSO_WM_UNIT_PRESET_TEXT" val="品牌推广策划"/>
  <p:tag name="KSO_WM_UNIT_TYPE" val="a"/>
  <p:tag name="KSO_WM_UNIT_VALUE" val="7"/>
</p:tagLst>
</file>

<file path=ppt/tags/tag172.xml><?xml version="1.0" encoding="utf-8"?>
<p:tagLst xmlns:p="http://schemas.openxmlformats.org/presentationml/2006/main">
  <p:tag name="KSO_WM_BEAUTIFY_FLAG" val="#wm#"/>
  <p:tag name="KSO_WM_TAG_VERSION" val="1.0"/>
  <p:tag name="KSO_WM_TEMPLATE_CATEGORY" val="custom"/>
  <p:tag name="KSO_WM_TEMPLATE_INDEX" val="20218283"/>
  <p:tag name="KSO_WM_UNIT_COMPATIBLE" val="0"/>
  <p:tag name="KSO_WM_UNIT_DIAGRAM_ISNUMVISUAL" val="0"/>
  <p:tag name="KSO_WM_UNIT_DIAGRAM_ISREFERUNIT" val="0"/>
  <p:tag name="KSO_WM_UNIT_HIGHLIGHT" val="0"/>
  <p:tag name="KSO_WM_UNIT_ID" val="custom20218283_1*f*1"/>
  <p:tag name="KSO_WM_UNIT_INDEX" val="1"/>
  <p:tag name="KSO_WM_UNIT_LAYERLEVEL" val="1"/>
  <p:tag name="KSO_WM_UNIT_NOCLEAR" val="0"/>
  <p:tag name="KSO_WM_UNIT_PRESET_TEXT" val="BRAND PLANING"/>
  <p:tag name="KSO_WM_UNIT_SUBTYPE" val="a"/>
  <p:tag name="KSO_WM_UNIT_TEXT_FILL_FORE_SCHEMECOLOR_INDEX" val="13"/>
  <p:tag name="KSO_WM_UNIT_TEXT_FILL_FORE_SCHEMECOLOR_INDEX_BRIGHTNESS" val="0"/>
  <p:tag name="KSO_WM_UNIT_TEXT_FILL_TYPE" val="1"/>
  <p:tag name="KSO_WM_UNIT_TYPE" val="f"/>
  <p:tag name="KSO_WM_UNIT_VALUE" val="31"/>
</p:tagLst>
</file>

<file path=ppt/tags/tag173.xml><?xml version="1.0" encoding="utf-8"?>
<p:tagLst xmlns:p="http://schemas.openxmlformats.org/presentationml/2006/main">
  <p:tag name="KSO_WM_BEAUTIFY_FLAG" val="#wm#"/>
  <p:tag name="KSO_WM_SLIDE_ID" val="custom20218283_1"/>
  <p:tag name="KSO_WM_SLIDE_INDEX" val="1"/>
  <p:tag name="KSO_WM_SLIDE_ITEM_CNT" val="0"/>
  <p:tag name="KSO_WM_SLIDE_LAYOUT" val="a_f"/>
  <p:tag name="KSO_WM_SLIDE_LAYOUT_CNT" val="1_1"/>
  <p:tag name="KSO_WM_SLIDE_SUBTYPE" val="pureTxt"/>
  <p:tag name="KSO_WM_SLIDE_TYPE" val="title"/>
  <p:tag name="KSO_WM_TAG_VERSION" val="1.0"/>
  <p:tag name="KSO_WM_TEMPLATE_CATEGORY" val="custom"/>
  <p:tag name="KSO_WM_TEMPLATE_COLOR_TYPE" val="0"/>
  <p:tag name="KSO_WM_TEMPLATE_INDEX" val="20218283"/>
  <p:tag name="KSO_WM_TEMPLATE_MASTER_TYPE" val="1"/>
  <p:tag name="KSO_WM_TEMPLATE_SUBCATEGORY" val="0"/>
  <p:tag name="KSO_WM_TEMPLATE_THUMBS_INDEX" val="1、4、6、10、13、16、19、23"/>
  <p:tag name="KSO_WM_UNIT_SHOW_EDIT_AREA_INDICATION" val="1"/>
</p:tagLst>
</file>

<file path=ppt/tags/tag174.xml><?xml version="1.0" encoding="utf-8"?>
<p:tagLst xmlns:p="http://schemas.openxmlformats.org/presentationml/2006/main">
  <p:tag name="KSO_WM_BEAUTIFY_FLAG" val="#wm#"/>
  <p:tag name="KSO_WM_TEMPLATE_CATEGORY" val="custom"/>
  <p:tag name="KSO_WM_TEMPLATE_INDEX" val="20218283"/>
</p:tagLst>
</file>

<file path=ppt/tags/tag175.xml><?xml version="1.0" encoding="utf-8"?>
<p:tagLst xmlns:p="http://schemas.openxmlformats.org/presentationml/2006/main">
  <p:tag name="KSO_WM_BEAUTIFY_FLAG" val="#wm#"/>
  <p:tag name="KSO_WM_TEMPLATE_CATEGORY" val="custom"/>
  <p:tag name="KSO_WM_TEMPLATE_INDEX" val="20218283"/>
</p:tagLst>
</file>

<file path=ppt/tags/tag176.xml><?xml version="1.0" encoding="utf-8"?>
<p:tagLst xmlns:p="http://schemas.openxmlformats.org/presentationml/2006/main">
  <p:tag name="KSO_WM_BEAUTIFY_FLAG" val="#wm#"/>
  <p:tag name="KSO_WM_TEMPLATE_CATEGORY" val="custom"/>
  <p:tag name="KSO_WM_TEMPLATE_INDEX" val="20218283"/>
</p:tagLst>
</file>

<file path=ppt/tags/tag177.xml><?xml version="1.0" encoding="utf-8"?>
<p:tagLst xmlns:p="http://schemas.openxmlformats.org/presentationml/2006/main">
  <p:tag name="KSO_WM_BEAUTIFY_FLAG" val="#wm#"/>
  <p:tag name="KSO_WM_TEMPLATE_CATEGORY" val="custom"/>
  <p:tag name="KSO_WM_TEMPLATE_INDEX" val="20218283"/>
</p:tagLst>
</file>

<file path=ppt/tags/tag178.xml><?xml version="1.0" encoding="utf-8"?>
<p:tagLst xmlns:p="http://schemas.openxmlformats.org/presentationml/2006/main">
  <p:tag name="KSO_WM_BEAUTIFY_FLAG" val="#wm#"/>
  <p:tag name="KSO_WM_TEMPLATE_CATEGORY" val="custom"/>
  <p:tag name="KSO_WM_TEMPLATE_INDEX" val="20218283"/>
</p:tagLst>
</file>

<file path=ppt/tags/tag179.xml><?xml version="1.0" encoding="utf-8"?>
<p:tagLst xmlns:p="http://schemas.openxmlformats.org/presentationml/2006/main">
  <p:tag name="KSO_WM_BEAUTIFY_FLAG" val="#wm#"/>
  <p:tag name="KSO_WM_TEMPLATE_CATEGORY" val="custom"/>
  <p:tag name="KSO_WM_TEMPLATE_INDEX" val="20218283"/>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0.xml><?xml version="1.0" encoding="utf-8"?>
<p:tagLst xmlns:p="http://schemas.openxmlformats.org/presentationml/2006/main">
  <p:tag name="KSO_WM_BEAUTIFY_FLAG" val="#wm#"/>
  <p:tag name="KSO_WM_TEMPLATE_CATEGORY" val="custom"/>
  <p:tag name="KSO_WM_TEMPLATE_INDEX" val="20218283"/>
</p:tagLst>
</file>

<file path=ppt/tags/tag181.xml><?xml version="1.0" encoding="utf-8"?>
<p:tagLst xmlns:p="http://schemas.openxmlformats.org/presentationml/2006/main">
  <p:tag name="KSO_WM_BEAUTIFY_FLAG" val="#wm#"/>
  <p:tag name="KSO_WM_TEMPLATE_CATEGORY" val="custom"/>
  <p:tag name="KSO_WM_TEMPLATE_INDEX" val="20218283"/>
</p:tagLst>
</file>

<file path=ppt/tags/tag182.xml><?xml version="1.0" encoding="utf-8"?>
<p:tagLst xmlns:p="http://schemas.openxmlformats.org/presentationml/2006/main">
  <p:tag name="KSO_WM_BEAUTIFY_FLAG" val="#wm#"/>
  <p:tag name="KSO_WM_TEMPLATE_CATEGORY" val="custom"/>
  <p:tag name="KSO_WM_TEMPLATE_INDEX" val="20218283"/>
</p:tagLst>
</file>

<file path=ppt/tags/tag183.xml><?xml version="1.0" encoding="utf-8"?>
<p:tagLst xmlns:p="http://schemas.openxmlformats.org/presentationml/2006/main">
  <p:tag name="KSO_WM_BEAUTIFY_FLAG" val="#wm#"/>
  <p:tag name="KSO_WM_TEMPLATE_CATEGORY" val="custom"/>
  <p:tag name="KSO_WM_TEMPLATE_INDEX" val="20218283"/>
</p:tagLst>
</file>

<file path=ppt/tags/tag184.xml><?xml version="1.0" encoding="utf-8"?>
<p:tagLst xmlns:p="http://schemas.openxmlformats.org/presentationml/2006/main">
  <p:tag name="KSO_WM_BEAUTIFY_FLAG" val="#wm#"/>
  <p:tag name="KSO_WM_TEMPLATE_CATEGORY" val="custom"/>
  <p:tag name="KSO_WM_TEMPLATE_INDEX" val="20218283"/>
</p:tagLst>
</file>

<file path=ppt/tags/tag185.xml><?xml version="1.0" encoding="utf-8"?>
<p:tagLst xmlns:p="http://schemas.openxmlformats.org/presentationml/2006/main">
  <p:tag name="KSO_WM_BEAUTIFY_FLAG" val="#wm#"/>
  <p:tag name="KSO_WM_TEMPLATE_CATEGORY" val="custom"/>
  <p:tag name="KSO_WM_TEMPLATE_INDEX" val="20218283"/>
</p:tagLst>
</file>

<file path=ppt/tags/tag186.xml><?xml version="1.0" encoding="utf-8"?>
<p:tagLst xmlns:p="http://schemas.openxmlformats.org/presentationml/2006/main">
  <p:tag name="KSO_WM_BEAUTIFY_FLAG" val="#wm#"/>
  <p:tag name="KSO_WM_TEMPLATE_CATEGORY" val="custom"/>
  <p:tag name="KSO_WM_TEMPLATE_INDEX" val="20218283"/>
</p:tagLst>
</file>

<file path=ppt/tags/tag187.xml><?xml version="1.0" encoding="utf-8"?>
<p:tagLst xmlns:p="http://schemas.openxmlformats.org/presentationml/2006/main">
  <p:tag name="KSO_WM_BEAUTIFY_FLAG" val="#wm#"/>
  <p:tag name="KSO_WM_TEMPLATE_CATEGORY" val="custom"/>
  <p:tag name="KSO_WM_TEMPLATE_INDEX" val="20218283"/>
</p:tagLst>
</file>

<file path=ppt/tags/tag188.xml><?xml version="1.0" encoding="utf-8"?>
<p:tagLst xmlns:p="http://schemas.openxmlformats.org/presentationml/2006/main">
  <p:tag name="KSO_WM_BEAUTIFY_FLAG" val="#wm#"/>
  <p:tag name="KSO_WM_TEMPLATE_CATEGORY" val="custom"/>
  <p:tag name="KSO_WM_TEMPLATE_INDEX" val="20218283"/>
</p:tagLst>
</file>

<file path=ppt/tags/tag189.xml><?xml version="1.0" encoding="utf-8"?>
<p:tagLst xmlns:p="http://schemas.openxmlformats.org/presentationml/2006/main">
  <p:tag name="KSO_WM_BEAUTIFY_FLAG" val="#wm#"/>
  <p:tag name="KSO_WM_TEMPLATE_CATEGORY" val="custom"/>
  <p:tag name="KSO_WM_TEMPLATE_INDEX" val="20218283"/>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0.xml><?xml version="1.0" encoding="utf-8"?>
<p:tagLst xmlns:p="http://schemas.openxmlformats.org/presentationml/2006/main">
  <p:tag name="KSO_WM_BEAUTIFY_FLAG" val="#wm#"/>
  <p:tag name="KSO_WM_TEMPLATE_CATEGORY" val="custom"/>
  <p:tag name="KSO_WM_TEMPLATE_INDEX" val="20218283"/>
</p:tagLst>
</file>

<file path=ppt/tags/tag191.xml><?xml version="1.0" encoding="utf-8"?>
<p:tagLst xmlns:p="http://schemas.openxmlformats.org/presentationml/2006/main">
  <p:tag name="KSO_WM_BEAUTIFY_FLAG" val="#wm#"/>
  <p:tag name="KSO_WM_TEMPLATE_CATEGORY" val="custom"/>
  <p:tag name="KSO_WM_TEMPLATE_INDEX" val="20218283"/>
</p:tagLst>
</file>

<file path=ppt/tags/tag192.xml><?xml version="1.0" encoding="utf-8"?>
<p:tagLst xmlns:p="http://schemas.openxmlformats.org/presentationml/2006/main">
  <p:tag name="KSO_WM_BEAUTIFY_FLAG" val="#wm#"/>
  <p:tag name="KSO_WM_TEMPLATE_CATEGORY" val="custom"/>
  <p:tag name="KSO_WM_TEMPLATE_INDEX" val="20218283"/>
</p:tagLst>
</file>

<file path=ppt/tags/tag193.xml><?xml version="1.0" encoding="utf-8"?>
<p:tagLst xmlns:p="http://schemas.openxmlformats.org/presentationml/2006/main">
  <p:tag name="KSO_WM_BEAUTIFY_FLAG" val="#wm#"/>
  <p:tag name="KSO_WM_TEMPLATE_CATEGORY" val="custom"/>
  <p:tag name="KSO_WM_TEMPLATE_INDEX" val="20218283"/>
</p:tagLst>
</file>

<file path=ppt/tags/tag194.xml><?xml version="1.0" encoding="utf-8"?>
<p:tagLst xmlns:p="http://schemas.openxmlformats.org/presentationml/2006/main">
  <p:tag name="KSO_WM_BEAUTIFY_FLAG" val="#wm#"/>
  <p:tag name="KSO_WM_TEMPLATE_CATEGORY" val="custom"/>
  <p:tag name="KSO_WM_TEMPLATE_INDEX" val="20218283"/>
</p:tagLst>
</file>

<file path=ppt/tags/tag195.xml><?xml version="1.0" encoding="utf-8"?>
<p:tagLst xmlns:p="http://schemas.openxmlformats.org/presentationml/2006/main">
  <p:tag name="KSO_WM_BEAUTIFY_FLAG" val="#wm#"/>
  <p:tag name="KSO_WM_TEMPLATE_CATEGORY" val="custom"/>
  <p:tag name="KSO_WM_TEMPLATE_INDEX" val="20218283"/>
</p:tagLst>
</file>

<file path=ppt/tags/tag196.xml><?xml version="1.0" encoding="utf-8"?>
<p:tagLst xmlns:p="http://schemas.openxmlformats.org/presentationml/2006/main">
  <p:tag name="KSO_WM_BEAUTIFY_FLAG" val="#wm#"/>
  <p:tag name="KSO_WM_TEMPLATE_CATEGORY" val="custom"/>
  <p:tag name="KSO_WM_TEMPLATE_INDEX" val="20218283"/>
</p:tagLst>
</file>

<file path=ppt/tags/tag197.xml><?xml version="1.0" encoding="utf-8"?>
<p:tagLst xmlns:p="http://schemas.openxmlformats.org/presentationml/2006/main">
  <p:tag name="KSO_WM_BEAUTIFY_FLAG" val="#wm#"/>
  <p:tag name="KSO_WM_TEMPLATE_CATEGORY" val="custom"/>
  <p:tag name="KSO_WM_TEMPLATE_INDEX" val="20218283"/>
</p:tagLst>
</file>

<file path=ppt/tags/tag198.xml><?xml version="1.0" encoding="utf-8"?>
<p:tagLst xmlns:p="http://schemas.openxmlformats.org/presentationml/2006/main">
  <p:tag name="KSO_WM_BEAUTIFY_FLAG" val="#wm#"/>
  <p:tag name="KSO_WM_TEMPLATE_CATEGORY" val="custom"/>
  <p:tag name="KSO_WM_TEMPLATE_INDEX" val="20218283"/>
</p:tagLst>
</file>

<file path=ppt/tags/tag199.xml><?xml version="1.0" encoding="utf-8"?>
<p:tagLst xmlns:p="http://schemas.openxmlformats.org/presentationml/2006/main">
  <p:tag name="KSO_WM_BEAUTIFY_FLAG" val="#wm#"/>
  <p:tag name="KSO_WM_TEMPLATE_CATEGORY" val="custom"/>
  <p:tag name="KSO_WM_TEMPLATE_INDEX" val="20218283"/>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KSO_WM_BEAUTIFY_FLAG" val="#wm#"/>
  <p:tag name="KSO_WM_TEMPLATE_CATEGORY" val="custom"/>
  <p:tag name="KSO_WM_TEMPLATE_INDEX" val="20218283"/>
</p:tagLst>
</file>

<file path=ppt/tags/tag201.xml><?xml version="1.0" encoding="utf-8"?>
<p:tagLst xmlns:p="http://schemas.openxmlformats.org/presentationml/2006/main">
  <p:tag name="KSO_WM_BEAUTIFY_FLAG" val="#wm#"/>
  <p:tag name="KSO_WM_TEMPLATE_CATEGORY" val="custom"/>
  <p:tag name="KSO_WM_TEMPLATE_INDEX" val="20218283"/>
</p:tagLst>
</file>

<file path=ppt/tags/tag202.xml><?xml version="1.0" encoding="utf-8"?>
<p:tagLst xmlns:p="http://schemas.openxmlformats.org/presentationml/2006/main">
  <p:tag name="AS_OS" val="Unix 3.10 unknown"/>
  <p:tag name="AS_RELEASE_DATE" val="2020.11.30"/>
  <p:tag name="AS_TITLE" val="Aspose.Slides for Java"/>
  <p:tag name="AS_VERSION" val="20.1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xqx1">
      <a:dk1>
        <a:sysClr val="windowText" lastClr="000000"/>
      </a:dk1>
      <a:lt1>
        <a:sysClr val="window" lastClr="FFFFFF"/>
      </a:lt1>
      <a:dk2>
        <a:srgbClr val="FDE6DD"/>
      </a:dk2>
      <a:lt2>
        <a:srgbClr val="FCF2F1"/>
      </a:lt2>
      <a:accent1>
        <a:srgbClr val="877A53"/>
      </a:accent1>
      <a:accent2>
        <a:srgbClr val="C58F64"/>
      </a:accent2>
      <a:accent3>
        <a:srgbClr val="E99C8F"/>
      </a:accent3>
      <a:accent4>
        <a:srgbClr val="EB9FAC"/>
      </a:accent4>
      <a:accent5>
        <a:srgbClr val="CE90AE"/>
      </a:accent5>
      <a:accent6>
        <a:srgbClr val="A58DA0"/>
      </a:accent6>
      <a:hlink>
        <a:srgbClr val="658BD5"/>
      </a:hlink>
      <a:folHlink>
        <a:srgbClr val="A16AA5"/>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108</Paragraphs>
  <Slides>29</Slides>
  <Notes>0</Notes>
  <TotalTime>0</TotalTime>
  <HiddenSlides>0</HiddenSlides>
  <MMClips>0</MMClips>
  <ScaleCrop>0</ScaleCrop>
  <HeadingPairs>
    <vt:vector baseType="variant" size="6">
      <vt:variant>
        <vt:lpstr>Fonts used</vt:lpstr>
      </vt:variant>
      <vt:variant>
        <vt:i4>5</vt:i4>
      </vt:variant>
      <vt:variant>
        <vt:lpstr>Theme</vt:lpstr>
      </vt:variant>
      <vt:variant>
        <vt:i4>1</vt:i4>
      </vt:variant>
      <vt:variant>
        <vt:lpstr>Slide Titles</vt:lpstr>
      </vt:variant>
      <vt:variant>
        <vt:i4>29</vt:i4>
      </vt:variant>
    </vt:vector>
  </HeadingPairs>
  <TitlesOfParts>
    <vt:vector baseType="lpstr" size="35">
      <vt:lpstr>Arial</vt:lpstr>
      <vt:lpstr>微软雅黑</vt:lpstr>
      <vt:lpstr>Wingdings</vt:lpstr>
      <vt:lpstr>华文中宋</vt:lpstr>
      <vt:lpstr>华文新魏</vt:lpstr>
      <vt:lpstr>Office 主题​​</vt:lpstr>
      <vt:lpstr>《百合花》</vt:lpstr>
      <vt:lpstr>导入：</vt:lpstr>
      <vt:lpstr>学习目标：</vt:lpstr>
      <vt:lpstr>作者介绍：</vt:lpstr>
      <vt:lpstr>背景了解：</vt:lpstr>
      <vt:lpstr>反右派斗争【1957年4月】：</vt:lpstr>
      <vt:lpstr>注意读音：</vt:lpstr>
      <vt:lpstr>梳理本文情节</vt:lpstr>
      <vt:lpstr>PowerPoint Presentation</vt:lpstr>
      <vt:lpstr>从题目入手，解读课文。</vt:lpstr>
      <vt:lpstr>解题一：百合花被子</vt:lpstr>
      <vt:lpstr>PowerPoint Presentation</vt:lpstr>
      <vt:lpstr>讨论：百合花被在文中起什么作用？</vt:lpstr>
      <vt:lpstr>2、借百合花被反映人物形象。</vt:lpstr>
      <vt:lpstr>3、百合花象征了小通讯员的美好品质。</vt:lpstr>
      <vt:lpstr>4、百合花象征着新媳妇的美好品质</vt:lpstr>
      <vt:lpstr>文中医生说“不用打针了”是什么意思？</vt:lpstr>
      <vt:lpstr>“劈手”表现了怎样的内容？</vt:lpstr>
      <vt:lpstr>新媳妇将自己的新被子盖在牺牲的通讯员身上时，没有说话，但她的内心是不平静的。试揣度其心理，写一段话，写出此时她的心里所想。</vt:lpstr>
      <vt:lpstr>PowerPoint Presentation</vt:lpstr>
      <vt:lpstr>5、百合花象征纯洁高尚美好的军民之情</vt:lpstr>
      <vt:lpstr>思考：小说仅仅表现了军民鱼水情吗？</vt:lpstr>
      <vt:lpstr>PowerPoint Presentation</vt:lpstr>
      <vt:lpstr>总结主题：</vt:lpstr>
      <vt:lpstr>讨论“我”在文中的作用：</vt:lpstr>
      <vt:lpstr>作用：</vt:lpstr>
      <vt:lpstr>文章以“百合花”为题目，有什么寓意？</vt:lpstr>
      <vt:lpstr>文章在刻画人物方面有何特色？</vt:lpstr>
      <vt:lpstr>语言风格：</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2021-08-14T21:43:55.231</cp:lastPrinted>
  <dcterms:created xsi:type="dcterms:W3CDTF">2021-08-14T21:43:55Z</dcterms:created>
  <dcterms:modified xsi:type="dcterms:W3CDTF">2021-08-14T13:43:56Z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