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3"/>
    <p:sldId id="309" r:id="rId4"/>
    <p:sldId id="310" r:id="rId5"/>
    <p:sldId id="312" r:id="rId6"/>
    <p:sldId id="313" r:id="rId7"/>
    <p:sldId id="326" r:id="rId8"/>
    <p:sldId id="333" r:id="rId9"/>
    <p:sldId id="334" r:id="rId10"/>
    <p:sldId id="301" r:id="rId11"/>
    <p:sldId id="306" r:id="rId12"/>
    <p:sldId id="307" r:id="rId13"/>
    <p:sldId id="340" r:id="rId14"/>
    <p:sldId id="343" r:id="rId15"/>
    <p:sldId id="296" r:id="rId16"/>
    <p:sldId id="298" r:id="rId17"/>
    <p:sldId id="346" r:id="rId18"/>
    <p:sldId id="348" r:id="rId19"/>
    <p:sldId id="350" r:id="rId20"/>
    <p:sldId id="351" r:id="rId21"/>
    <p:sldId id="357" r:id="rId22"/>
    <p:sldId id="352" r:id="rId23"/>
    <p:sldId id="353" r:id="rId24"/>
    <p:sldId id="354" r:id="rId25"/>
    <p:sldId id="355" r:id="rId26"/>
    <p:sldId id="356" r:id="rId27"/>
    <p:sldId id="358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-546" y="-1074"/>
      </p:cViewPr>
      <p:guideLst>
        <p:guide orient="horz" pos="1620"/>
        <p:guide pos="28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1F81C2-FAB1-4618-B116-6B9186536C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647F7C-9778-4EF1-8115-9E1A807FE7B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B0D8-D049-4A31-8F2D-814DBCEBC8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D73C6-6C2F-48CB-8888-B8D11C5DB6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EB0D8-D049-4A31-8F2D-814DBCEBC8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D73C6-6C2F-48CB-8888-B8D11C5DB61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38705" y="1878965"/>
            <a:ext cx="5019040" cy="64516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3600" b="1" dirty="0" smtClean="0">
                <a:ln w="63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现代文阅读</a:t>
            </a:r>
            <a:r>
              <a:rPr lang="zh-CN" sz="3600" b="1" dirty="0" smtClean="0">
                <a:ln w="63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zh-CN" altLang="en-US" sz="3600" b="1" dirty="0" smtClean="0">
                <a:ln w="63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答题公式</a:t>
            </a:r>
            <a:endParaRPr lang="zh-CN" altLang="en-US" sz="3600" b="1" dirty="0">
              <a:ln w="6350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24428" y="3691986"/>
            <a:ext cx="117790" cy="133898"/>
            <a:chOff x="860980" y="3583766"/>
            <a:chExt cx="100336" cy="114060"/>
          </a:xfrm>
          <a:solidFill>
            <a:schemeClr val="bg1">
              <a:lumMod val="65000"/>
            </a:schemeClr>
          </a:solidFill>
        </p:grpSpPr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884050" y="3583766"/>
              <a:ext cx="53830" cy="5374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31 w 62"/>
                <a:gd name="T11" fmla="*/ 11 h 62"/>
                <a:gd name="T12" fmla="*/ 11 w 62"/>
                <a:gd name="T13" fmla="*/ 31 h 62"/>
                <a:gd name="T14" fmla="*/ 31 w 62"/>
                <a:gd name="T15" fmla="*/ 51 h 62"/>
                <a:gd name="T16" fmla="*/ 51 w 62"/>
                <a:gd name="T17" fmla="*/ 31 h 62"/>
                <a:gd name="T18" fmla="*/ 31 w 62"/>
                <a:gd name="T1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31" y="11"/>
                  </a:moveTo>
                  <a:cubicBezTo>
                    <a:pt x="20" y="11"/>
                    <a:pt x="11" y="20"/>
                    <a:pt x="11" y="31"/>
                  </a:cubicBezTo>
                  <a:cubicBezTo>
                    <a:pt x="11" y="42"/>
                    <a:pt x="20" y="51"/>
                    <a:pt x="31" y="51"/>
                  </a:cubicBezTo>
                  <a:cubicBezTo>
                    <a:pt x="42" y="51"/>
                    <a:pt x="51" y="42"/>
                    <a:pt x="51" y="31"/>
                  </a:cubicBezTo>
                  <a:cubicBezTo>
                    <a:pt x="51" y="20"/>
                    <a:pt x="42" y="11"/>
                    <a:pt x="31" y="11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860980" y="3643355"/>
              <a:ext cx="100336" cy="54471"/>
            </a:xfrm>
            <a:custGeom>
              <a:avLst/>
              <a:gdLst>
                <a:gd name="T0" fmla="*/ 111 w 116"/>
                <a:gd name="T1" fmla="*/ 63 h 63"/>
                <a:gd name="T2" fmla="*/ 105 w 116"/>
                <a:gd name="T3" fmla="*/ 58 h 63"/>
                <a:gd name="T4" fmla="*/ 58 w 116"/>
                <a:gd name="T5" fmla="*/ 11 h 63"/>
                <a:gd name="T6" fmla="*/ 11 w 116"/>
                <a:gd name="T7" fmla="*/ 58 h 63"/>
                <a:gd name="T8" fmla="*/ 6 w 116"/>
                <a:gd name="T9" fmla="*/ 63 h 63"/>
                <a:gd name="T10" fmla="*/ 0 w 116"/>
                <a:gd name="T11" fmla="*/ 58 h 63"/>
                <a:gd name="T12" fmla="*/ 58 w 116"/>
                <a:gd name="T13" fmla="*/ 0 h 63"/>
                <a:gd name="T14" fmla="*/ 116 w 116"/>
                <a:gd name="T15" fmla="*/ 58 h 63"/>
                <a:gd name="T16" fmla="*/ 111 w 116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63">
                  <a:moveTo>
                    <a:pt x="111" y="63"/>
                  </a:moveTo>
                  <a:cubicBezTo>
                    <a:pt x="108" y="63"/>
                    <a:pt x="105" y="61"/>
                    <a:pt x="105" y="58"/>
                  </a:cubicBezTo>
                  <a:cubicBezTo>
                    <a:pt x="105" y="32"/>
                    <a:pt x="84" y="11"/>
                    <a:pt x="58" y="11"/>
                  </a:cubicBezTo>
                  <a:cubicBezTo>
                    <a:pt x="32" y="11"/>
                    <a:pt x="11" y="32"/>
                    <a:pt x="11" y="58"/>
                  </a:cubicBezTo>
                  <a:cubicBezTo>
                    <a:pt x="11" y="61"/>
                    <a:pt x="9" y="63"/>
                    <a:pt x="6" y="63"/>
                  </a:cubicBezTo>
                  <a:cubicBezTo>
                    <a:pt x="3" y="63"/>
                    <a:pt x="0" y="61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61"/>
                    <a:pt x="114" y="63"/>
                    <a:pt x="111" y="63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9585" y="234315"/>
            <a:ext cx="838263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示例：</a:t>
            </a:r>
            <a:endParaRPr lang="zh-CN" altLang="en-US" sz="2800" b="1"/>
          </a:p>
          <a:p>
            <a:r>
              <a:rPr lang="zh-CN" altLang="en-US" sz="2800"/>
              <a:t>①以具体事物或事物的特征为线索</a:t>
            </a:r>
            <a:r>
              <a:rPr lang="zh-CN" altLang="en-US" sz="2800">
                <a:sym typeface="+mn-ea"/>
              </a:rPr>
              <a:t>。</a:t>
            </a:r>
            <a:r>
              <a:rPr lang="zh-CN" altLang="en-US" sz="2800"/>
              <a:t>如《济南的冬天》以温晴为线索贯穿全文。</a:t>
            </a:r>
            <a:endParaRPr lang="zh-CN" altLang="en-US" sz="2800"/>
          </a:p>
          <a:p>
            <a:r>
              <a:rPr lang="zh-CN" altLang="en-US" sz="2800"/>
              <a:t>②以人物或人物的特征为线索。如《背影》以父亲的背影为线索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/>
          </a:p>
          <a:p>
            <a:r>
              <a:rPr lang="zh-CN" altLang="en-US" sz="2800"/>
              <a:t>③以中心事件为线索。如《散步》以散步事件为线索展开故事情节。</a:t>
            </a:r>
            <a:endParaRPr lang="zh-CN" altLang="en-US" sz="2800"/>
          </a:p>
          <a:p>
            <a:r>
              <a:rPr lang="zh-CN" altLang="en-US" sz="2800"/>
              <a:t>④以思想感情为线索。如《走一步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/>
              <a:t>再走一步》以</a:t>
            </a:r>
            <a:r>
              <a:rPr lang="zh-CN" altLang="en-US" sz="280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“我”</a:t>
            </a:r>
            <a:r>
              <a:rPr lang="zh-CN" altLang="en-US" sz="2800"/>
              <a:t>的心理变化为线索组织材料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/>
              <a:t>犹豫不决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,渴望勇敢</a:t>
            </a:r>
            <a:r>
              <a:rPr lang="en-US" altLang="zh-CN" sz="280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——</a:t>
            </a:r>
            <a:r>
              <a:rPr lang="zh-CN" altLang="en-US" sz="280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无助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恐惧</a:t>
            </a:r>
            <a:r>
              <a:rPr lang="en-US" altLang="zh-CN" sz="280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——</a:t>
            </a:r>
            <a:r>
              <a:rPr lang="zh-CN" altLang="en-US" sz="2800"/>
              <a:t>小心翼翼</a:t>
            </a:r>
            <a:r>
              <a:rPr lang="en-US" altLang="zh-CN" sz="280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——</a:t>
            </a:r>
            <a:r>
              <a:rPr lang="zh-CN" altLang="en-US" sz="2800"/>
              <a:t>建立自信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,获得成就感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ChangeArrowheads="1"/>
          </p:cNvSpPr>
          <p:nvPr/>
        </p:nvSpPr>
        <p:spPr bwMode="auto">
          <a:xfrm>
            <a:off x="698246" y="141202"/>
            <a:ext cx="8021896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endParaRPr lang="zh-CN" altLang="zh-CN" sz="3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6425" y="1111250"/>
            <a:ext cx="793115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⑤以时间推移或空间变换为线索。如《藤野先生》以时间的推移、地点的转换为叙事线索组织材料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/>
              <a:t>在东京的见闻和感受</a:t>
            </a:r>
            <a:r>
              <a:rPr lang="en-US" altLang="zh-CN" sz="280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——</a:t>
            </a:r>
            <a:r>
              <a:rPr lang="zh-CN" altLang="en-US" sz="2800"/>
              <a:t>到仙台与藤野先生的交往</a:t>
            </a:r>
            <a:r>
              <a:rPr lang="en-US" altLang="zh-CN" sz="280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——</a:t>
            </a:r>
            <a:r>
              <a:rPr lang="zh-CN" altLang="en-US" sz="2800"/>
              <a:t>离别后对藤野先生的怀念。</a:t>
            </a:r>
            <a:endParaRPr lang="zh-CN" altLang="en-US" sz="2800"/>
          </a:p>
          <a:p>
            <a:r>
              <a:rPr lang="zh-CN" altLang="en-US" sz="2800"/>
              <a:t>⑥以</a:t>
            </a:r>
            <a:r>
              <a:rPr lang="zh-CN" altLang="en-US" sz="280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“我”</a:t>
            </a:r>
            <a:r>
              <a:rPr lang="zh-CN" altLang="en-US" sz="2800"/>
              <a:t>的所见所闻为线索。如《孔乙己》以小伙计</a:t>
            </a:r>
            <a:r>
              <a:rPr lang="zh-CN" altLang="en-US" sz="280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“我”</a:t>
            </a:r>
            <a:r>
              <a:rPr lang="zh-CN" altLang="en-US" sz="2800"/>
              <a:t>的所见所闻为线索塑造孔乙己这个人物形象。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758825" y="1864995"/>
            <a:ext cx="791718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sz="2800" dirty="0" smtClean="0">
                <a:latin typeface="黑体" panose="02010609060101010101" charset="-122"/>
                <a:ea typeface="黑体" panose="02010609060101010101" charset="-122"/>
              </a:rPr>
              <a:t>技巧：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找文章的线索或中心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依据：（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核心人物</a:t>
            </a:r>
            <a:r>
              <a:rPr 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核心事物</a:t>
            </a:r>
            <a:endParaRPr lang="zh-CN" sz="28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核心事件</a:t>
            </a:r>
            <a:r>
              <a:rPr 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作者情感</a:t>
            </a:r>
            <a:endParaRPr lang="zh-CN" sz="28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607441" y="1133072"/>
            <a:ext cx="8021896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7.为文章拟标题</a:t>
            </a:r>
            <a:endParaRPr lang="zh-CN" altLang="en-US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613410" y="1340485"/>
            <a:ext cx="4068445" cy="2153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sz="2800" dirty="0" smtClean="0">
                <a:latin typeface="黑体" panose="02010609060101010101" charset="-122"/>
                <a:ea typeface="黑体" panose="02010609060101010101" charset="-122"/>
              </a:rPr>
              <a:t>题型：</a:t>
            </a:r>
            <a:endParaRPr lang="zh-CN" sz="2800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r>
              <a:rPr 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为什么以此为题？</a:t>
            </a:r>
            <a:endParaRPr lang="zh-CN" sz="28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r>
              <a:rPr 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谈谈你对题目的理解。</a:t>
            </a:r>
            <a:endParaRPr lang="zh-CN" sz="28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r>
              <a:rPr 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试分析题目的作用。</a:t>
            </a:r>
            <a:endParaRPr lang="zh-CN" sz="28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④给文章加（换）题目。</a:t>
            </a:r>
            <a:endParaRPr lang="zh-CN" sz="28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706501" y="677142"/>
            <a:ext cx="8021896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.品味题目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447040" y="328295"/>
            <a:ext cx="8456295" cy="4154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sz="2700" dirty="0" smtClean="0">
                <a:latin typeface="黑体" panose="02010609060101010101" charset="-122"/>
                <a:ea typeface="黑体" panose="02010609060101010101" charset="-122"/>
              </a:rPr>
              <a:t>示例：</a:t>
            </a:r>
            <a:endParaRPr lang="zh-CN" sz="2700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sz="27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1)《背影》充当线索、抓住外貌特写镜头表现父子深情。</a:t>
            </a:r>
            <a:endParaRPr sz="27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sz="27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2)《阿长与山海经》概括文章的主要内容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7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突出阿长为我买《山海经》这件事；表现阿长真诚、善良和乐于助人；表明我的感激和怀念。</a:t>
            </a:r>
            <a:endParaRPr sz="27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sz="27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3)《</a:t>
            </a:r>
            <a:r>
              <a:rPr lang="zh-CN" sz="27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散步</a:t>
            </a:r>
            <a:r>
              <a:rPr sz="27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》直接点明叙述的主要事件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7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传达出舒缓从容、娓娓道来的感情基调</a:t>
            </a:r>
            <a:r>
              <a:rPr lang="zh-CN" sz="27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；具象化的题目</a:t>
            </a:r>
            <a:r>
              <a:rPr sz="27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留给读者更多的想象、回味、思考的空间。</a:t>
            </a:r>
            <a:endParaRPr sz="27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4)《长在岩石上的小花》运用比喻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形象地点明了主旨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暗喻在逆境中顽强奋斗的人。</a:t>
            </a:r>
            <a:endParaRPr sz="27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5430" y="273685"/>
            <a:ext cx="861885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5)《六个馒头》</a:t>
            </a:r>
            <a:endParaRPr lang="zh-CN" altLang="en-US" sz="27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①以极平常的馒头为题目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引起读者的兴趣；</a:t>
            </a:r>
            <a:endParaRPr lang="zh-CN" altLang="en-US" sz="27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②故事围绕这六个馒头展开； </a:t>
            </a:r>
            <a:endParaRPr lang="zh-CN" altLang="en-US" sz="27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③六个馒头凝聚了同学之间丰厚的友谊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使文章主题得以表现。</a:t>
            </a:r>
            <a:endParaRPr lang="zh-CN" altLang="en-US" sz="27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5430" y="2442210"/>
            <a:ext cx="842581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6)如果把课文题目《小巷深处》改为《我的母亲》或《母亲赞》之类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你认为效果好吗？为什么？</a:t>
            </a:r>
            <a:endParaRPr lang="zh-CN" altLang="en-US" sz="27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7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</a:t>
            </a:r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巷</a:t>
            </a:r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深处</a:t>
            </a:r>
            <a:r>
              <a:rPr lang="zh-CN" altLang="en-US" sz="27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是母女俩家的所在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是她们生活的场景。这里珍藏着一个感人至深的母爱故事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这里也是真挚感情的寄托。其他题目则显得平淡直露。</a:t>
            </a:r>
            <a:endParaRPr lang="zh-CN" altLang="en-US" sz="27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8605" y="107315"/>
            <a:ext cx="8598535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7)《地下没有鳌鱼》题目好不好？简要评析一下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言之成理即可(说明文）。</a:t>
            </a:r>
            <a:endParaRPr lang="zh-CN" altLang="en-US" sz="2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好。既是对古人认识地震的一种否定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又能引出现代科学的解答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生动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吸引人。</a:t>
            </a:r>
            <a:endParaRPr lang="zh-CN" altLang="en-US" sz="2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不好。不直接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不能一目了然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不如《地震的原因及危害》来得实在。</a:t>
            </a:r>
            <a:endParaRPr lang="zh-CN" altLang="en-US" sz="2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8605" y="2538730"/>
            <a:ext cx="8598535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8)《火车6年不到站》有人认为将题目改为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那车一开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就是6年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更贴切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简要谈谈你的看法。</a:t>
            </a:r>
            <a:endParaRPr lang="zh-CN" altLang="en-US" sz="2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原标题好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因为对弟弟的照顾并未完结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强调这种责任的持久性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突出了哥哥对弟弟的手足深情和高度的责任感。</a:t>
            </a:r>
            <a:endParaRPr lang="zh-CN" altLang="en-US" sz="2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改后的题好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突出了哥哥6年如一日付出的艰辛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强调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不容易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难能可贵。</a:t>
            </a:r>
            <a:endParaRPr lang="zh-CN" altLang="en-US" sz="2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287655"/>
            <a:ext cx="8556625" cy="2891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9)《城市农夫》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如果把本文标题改为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我的打工仔舅舅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好不好？为什么？不好。</a:t>
            </a:r>
            <a:endParaRPr lang="zh-CN" altLang="en-US" sz="2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理由：文章写了舅舅以及像舅舅一样的农民在城市这块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庄稼地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上的生活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城市农夫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这个题目就把城市和农民联系在一起了。这个标题比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我的打工仔舅舅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更贴动。</a:t>
            </a:r>
            <a:endParaRPr lang="zh-CN" altLang="en-US" sz="2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好。这样一改显得更有亲切感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同时也写出了作者对舅舅的怜悯、理解和同情。</a:t>
            </a:r>
            <a:endParaRPr lang="zh-CN" altLang="en-US" sz="2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205" y="3179445"/>
            <a:ext cx="8692515" cy="1291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10)《青春的门槛》用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青春的门槛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比喻人生两个阶段之间的界限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以此为题目点明题旨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激起读者的阅读兴题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引发读者的深层思考。</a:t>
            </a:r>
            <a:endParaRPr lang="zh-CN" altLang="en-US" sz="2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613410" y="515620"/>
            <a:ext cx="77343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sz="2800" dirty="0" smtClean="0">
                <a:latin typeface="黑体" panose="02010609060101010101" charset="-122"/>
                <a:ea typeface="黑体" panose="02010609060101010101" charset="-122"/>
              </a:rPr>
              <a:t>技巧：</a:t>
            </a:r>
            <a:endParaRPr lang="en-US" altLang="zh-CN" sz="2800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/>
              <a:t>①</a:t>
            </a:r>
            <a:r>
              <a:rPr lang="zh-CN" altLang="en-US" sz="2800" b="1" dirty="0">
                <a:solidFill>
                  <a:srgbClr val="FF0000"/>
                </a:solidFill>
              </a:rPr>
              <a:t>先看题目本义</a:t>
            </a:r>
            <a:r>
              <a:rPr lang="zh-CN" altLang="en-US" sz="2800" b="1" dirty="0"/>
              <a:t>：</a:t>
            </a:r>
            <a:r>
              <a:rPr lang="zh-CN" altLang="en-US" sz="2800" b="1" dirty="0">
                <a:solidFill>
                  <a:srgbClr val="FF0000"/>
                </a:solidFill>
              </a:rPr>
              <a:t>词语含义概括内容</a:t>
            </a:r>
            <a:r>
              <a:rPr lang="zh-CN" altLang="en-US" sz="2800" b="1" dirty="0"/>
              <a:t>（点明写作内容如主要事件人物等）。</a:t>
            </a:r>
            <a:endParaRPr lang="zh-CN" altLang="en-US" sz="2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522605" y="1863725"/>
            <a:ext cx="760666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②</a:t>
            </a:r>
            <a:r>
              <a:rPr lang="zh-CN" altLang="en-US" sz="2800" b="1">
                <a:solidFill>
                  <a:srgbClr val="FF0000"/>
                </a:solidFill>
              </a:rPr>
              <a:t>再思考深层含义</a:t>
            </a:r>
            <a:r>
              <a:rPr lang="zh-CN" altLang="en-US" sz="2800" b="1"/>
              <a:t>：主旨：</a:t>
            </a:r>
            <a:r>
              <a:rPr lang="zh-CN" altLang="en-US" sz="2800" b="1">
                <a:solidFill>
                  <a:srgbClr val="FF0000"/>
                </a:solidFill>
              </a:rPr>
              <a:t>与主旨的关系</a:t>
            </a:r>
            <a:r>
              <a:rPr lang="zh-CN" altLang="en-US" sz="2800" b="1"/>
              <a:t>（</a:t>
            </a:r>
            <a:r>
              <a:rPr lang="zh-CN" altLang="en-US" sz="2800" b="1">
                <a:solidFill>
                  <a:srgbClr val="FF0000"/>
                </a:solidFill>
              </a:rPr>
              <a:t>揭示了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点明了</a:t>
            </a:r>
            <a:r>
              <a:rPr lang="zh-CN" altLang="en-US" sz="2800" b="1"/>
              <a:t>）； 人物：</a:t>
            </a:r>
            <a:r>
              <a:rPr lang="zh-CN" altLang="en-US" sz="2800" b="1">
                <a:solidFill>
                  <a:srgbClr val="FF0000"/>
                </a:solidFill>
              </a:rPr>
              <a:t>与人物关系</a:t>
            </a:r>
            <a:r>
              <a:rPr lang="zh-CN" altLang="en-US" sz="2800" b="1"/>
              <a:t>（</a:t>
            </a:r>
            <a:r>
              <a:rPr lang="zh-CN" altLang="en-US" sz="2800" b="1">
                <a:solidFill>
                  <a:srgbClr val="FF0000"/>
                </a:solidFill>
              </a:rPr>
              <a:t>表现人物性格；表明作者情感态度；是作者感情触发点</a:t>
            </a:r>
            <a:r>
              <a:rPr lang="zh-CN" altLang="en-US" sz="2800" b="1"/>
              <a:t>）</a:t>
            </a:r>
            <a:r>
              <a:rPr lang="zh-CN" altLang="en-US" sz="2800" b="1">
                <a:solidFill>
                  <a:srgbClr val="FF0000"/>
                </a:solidFill>
              </a:rPr>
              <a:t>结构：线索、悬念</a:t>
            </a:r>
            <a:r>
              <a:rPr lang="zh-CN" altLang="en-US" sz="2800" b="1"/>
              <a:t>；</a:t>
            </a:r>
            <a:r>
              <a:rPr lang="zh-CN" altLang="en-US" sz="2800" b="1">
                <a:solidFill>
                  <a:srgbClr val="FF0000"/>
                </a:solidFill>
              </a:rPr>
              <a:t>表现手法：象征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2090" y="386080"/>
            <a:ext cx="878903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③最后分析其效果：</a:t>
            </a:r>
            <a:endParaRPr lang="zh-CN" altLang="en-US" sz="2400" b="1"/>
          </a:p>
          <a:p>
            <a:r>
              <a:rPr lang="zh-CN" altLang="en-US" sz="2400" b="1"/>
              <a:t>运用</a:t>
            </a:r>
            <a:r>
              <a:rPr lang="zh-CN" altLang="en-US" sz="2400" b="1">
                <a:solidFill>
                  <a:srgbClr val="FF0000"/>
                </a:solidFill>
              </a:rPr>
              <a:t>比喻、化用诗词、引用歌词、一语双关</a:t>
            </a:r>
            <a:r>
              <a:rPr lang="zh-CN" altLang="en-US" sz="2400" b="1"/>
              <a:t>等</a:t>
            </a:r>
            <a:endParaRPr lang="zh-CN" altLang="en-US" sz="2400" b="1"/>
          </a:p>
          <a:p>
            <a:r>
              <a:rPr lang="zh-CN" altLang="en-US" sz="2400" b="1">
                <a:solidFill>
                  <a:srgbClr val="FF0000"/>
                </a:solidFill>
              </a:rPr>
              <a:t>生动形象、新颖含蓄、言简意丰、发人深思、引起阅读兴趣</a:t>
            </a:r>
            <a:r>
              <a:rPr lang="zh-CN" altLang="en-US" sz="2400" b="1"/>
              <a:t>等</a:t>
            </a:r>
            <a:endParaRPr lang="zh-CN" altLang="en-US" sz="2400" b="1"/>
          </a:p>
          <a:p>
            <a:r>
              <a:rPr lang="zh-CN" altLang="en-US" sz="2400" b="1"/>
              <a:t>（</a:t>
            </a:r>
            <a:r>
              <a:rPr lang="zh-CN" altLang="en-US" sz="2400" b="1">
                <a:solidFill>
                  <a:srgbClr val="FF0000"/>
                </a:solidFill>
              </a:rPr>
              <a:t>议论文的题目一般点明论点或论题</a:t>
            </a:r>
            <a:r>
              <a:rPr lang="zh-CN" altLang="en-US" sz="2400" b="1"/>
              <a:t>；</a:t>
            </a:r>
            <a:r>
              <a:rPr lang="zh-CN" altLang="en-US" sz="2400" b="1">
                <a:solidFill>
                  <a:srgbClr val="FF0000"/>
                </a:solidFill>
              </a:rPr>
              <a:t>说明文常点明说明对象或特征</a:t>
            </a:r>
            <a:r>
              <a:rPr lang="zh-CN" altLang="en-US" sz="2400" b="1"/>
              <a:t>）</a:t>
            </a:r>
            <a:endParaRPr lang="zh-CN" altLang="en-US" sz="2400" b="1"/>
          </a:p>
          <a:p>
            <a:r>
              <a:rPr lang="zh-CN" altLang="en-US" sz="2400" b="1"/>
              <a:t>从</a:t>
            </a:r>
            <a:r>
              <a:rPr lang="zh-CN" altLang="en-US" sz="2400" b="1">
                <a:solidFill>
                  <a:srgbClr val="FF0000"/>
                </a:solidFill>
              </a:rPr>
              <a:t>内容 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；</a:t>
            </a:r>
            <a:r>
              <a:rPr lang="zh-CN" altLang="en-US" sz="2400" b="1">
                <a:solidFill>
                  <a:srgbClr val="FF0000"/>
                </a:solidFill>
              </a:rPr>
              <a:t>主题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；</a:t>
            </a:r>
            <a:r>
              <a:rPr lang="zh-CN" altLang="en-US" sz="2400" b="1">
                <a:solidFill>
                  <a:srgbClr val="FF0000"/>
                </a:solidFill>
              </a:rPr>
              <a:t>线索 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；</a:t>
            </a:r>
            <a:r>
              <a:rPr lang="zh-CN" altLang="en-US" sz="2400" b="1">
                <a:solidFill>
                  <a:srgbClr val="FF0000"/>
                </a:solidFill>
              </a:rPr>
              <a:t>设置悬念</a:t>
            </a:r>
            <a:r>
              <a:rPr lang="zh-CN" altLang="en-US" sz="2400" b="1"/>
              <a:t>等方面进行品味。</a:t>
            </a:r>
            <a:endParaRPr lang="zh-CN" altLang="en-US" sz="2400" b="1"/>
          </a:p>
        </p:txBody>
      </p:sp>
      <p:sp>
        <p:nvSpPr>
          <p:cNvPr id="3" name="文本框 2"/>
          <p:cNvSpPr txBox="1"/>
          <p:nvPr/>
        </p:nvSpPr>
        <p:spPr>
          <a:xfrm>
            <a:off x="212090" y="2670175"/>
            <a:ext cx="854583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①主题上结合主旨必答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如象征性的散文题目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/>
              <a:t>这样回答：</a:t>
            </a:r>
            <a:r>
              <a:rPr lang="zh-CN" altLang="en-US" sz="2400" b="1">
                <a:solidFill>
                  <a:srgbClr val="FF0000"/>
                </a:solidFill>
              </a:rPr>
              <a:t>拟照巧妙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</a:rPr>
              <a:t>一语双关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</a:rPr>
              <a:t>本指</a:t>
            </a:r>
            <a:r>
              <a:rPr lang="en-US" altLang="zh-CN" sz="2400" b="1">
                <a:solidFill>
                  <a:srgbClr val="FF0000"/>
                </a:solidFill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</a:rPr>
              <a:t>实指</a:t>
            </a:r>
            <a:r>
              <a:rPr lang="en-US" altLang="zh-CN" sz="2400" b="1">
                <a:solidFill>
                  <a:srgbClr val="FF0000"/>
                </a:solidFill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</a:rPr>
              <a:t>突出主题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</a:rPr>
              <a:t>耐人寻味</a:t>
            </a:r>
            <a:r>
              <a:rPr lang="zh-CN" altLang="en-US" sz="2400" b="1"/>
              <a:t>。 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222885" y="3500120"/>
            <a:ext cx="87668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②说明文：</a:t>
            </a:r>
            <a:r>
              <a:rPr lang="zh-CN" altLang="en-US" sz="2400" b="1">
                <a:solidFill>
                  <a:srgbClr val="FF0000"/>
                </a:solidFill>
              </a:rPr>
              <a:t>用了什么修辞手法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</a:rPr>
              <a:t>生动形象说说明了</a:t>
            </a:r>
            <a:r>
              <a:rPr lang="en-US" altLang="zh-CN" sz="2400" b="1">
                <a:solidFill>
                  <a:srgbClr val="FF0000"/>
                </a:solidFill>
                <a:sym typeface="+mn-ea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</a:rPr>
              <a:t>点明了本文说明的主要内容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</a:rPr>
              <a:t>点明了本文说明对象</a:t>
            </a:r>
            <a:r>
              <a:rPr lang="zh-CN" altLang="en-US" sz="2400" b="1"/>
              <a:t>。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424815" y="1151890"/>
            <a:ext cx="645985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文体意识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：根据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文章的不同题材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去答题；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1934210" y="454025"/>
            <a:ext cx="465899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</a:rPr>
              <a:t>做阅读题必须有四种意识</a:t>
            </a:r>
            <a:endParaRPr lang="zh-CN" altLang="zh-CN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Rectangle 53"/>
          <p:cNvSpPr>
            <a:spLocks noChangeArrowheads="1"/>
          </p:cNvSpPr>
          <p:nvPr/>
        </p:nvSpPr>
        <p:spPr bwMode="auto">
          <a:xfrm>
            <a:off x="424815" y="1729740"/>
            <a:ext cx="645985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语境意识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：联系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文章中心和上下文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答题；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424815" y="2331085"/>
            <a:ext cx="6559550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文本意识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：一切答案可以在文中找到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答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    题不能脱离文本；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auto">
          <a:xfrm>
            <a:off x="424815" y="3355975"/>
            <a:ext cx="673735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题目意识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：注意答案在问题中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从问题中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找命题意图、答题要点和要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求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按分值答题。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7" grpId="0"/>
      <p:bldP spid="2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ChangeArrowheads="1"/>
          </p:cNvSpPr>
          <p:nvPr/>
        </p:nvSpPr>
        <p:spPr bwMode="auto">
          <a:xfrm>
            <a:off x="507746" y="628247"/>
            <a:ext cx="8021896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en-US" altLang="zh-CN" sz="3000" dirty="0" smtClean="0">
                <a:latin typeface="黑体" panose="02010609060101010101" charset="-122"/>
                <a:ea typeface="黑体" panose="02010609060101010101" charset="-122"/>
              </a:rPr>
              <a:t>9.</a:t>
            </a:r>
            <a:r>
              <a:rPr lang="zh-CN" altLang="en-US" sz="3000" dirty="0" smtClean="0">
                <a:latin typeface="黑体" panose="02010609060101010101" charset="-122"/>
                <a:ea typeface="黑体" panose="02010609060101010101" charset="-122"/>
              </a:rPr>
              <a:t>了解人称的</a:t>
            </a:r>
            <a:r>
              <a:rPr lang="zh-CN" altLang="en-US" sz="3000" dirty="0" smtClean="0">
                <a:latin typeface="黑体" panose="02010609060101010101" charset="-122"/>
                <a:ea typeface="黑体" panose="02010609060101010101" charset="-122"/>
              </a:rPr>
              <a:t>作用</a:t>
            </a:r>
            <a:endParaRPr lang="zh-CN" altLang="zh-CN" sz="3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537210" y="1210945"/>
            <a:ext cx="7963535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第一人称：亲切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自然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真实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适于心理描写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便于刻画人物形象及性格特点。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auto">
          <a:xfrm>
            <a:off x="508000" y="2207895"/>
            <a:ext cx="796353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第二人称：便于情感交流。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Rectangle 53"/>
          <p:cNvSpPr>
            <a:spLocks noChangeArrowheads="1"/>
          </p:cNvSpPr>
          <p:nvPr/>
        </p:nvSpPr>
        <p:spPr bwMode="auto">
          <a:xfrm>
            <a:off x="461645" y="2854325"/>
            <a:ext cx="811530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第三人称：显得客观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不受时空限制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便于叙事和议论。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507746" y="444732"/>
            <a:ext cx="8021896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en-US" altLang="zh-CN" sz="3000" dirty="0" smtClean="0">
                <a:latin typeface="黑体" panose="02010609060101010101" charset="-122"/>
                <a:ea typeface="黑体" panose="02010609060101010101" charset="-122"/>
              </a:rPr>
              <a:t>10.</a:t>
            </a:r>
            <a:r>
              <a:rPr lang="zh-CN" altLang="en-US" sz="3000" dirty="0" smtClean="0">
                <a:latin typeface="黑体" panose="02010609060101010101" charset="-122"/>
                <a:ea typeface="黑体" panose="02010609060101010101" charset="-122"/>
              </a:rPr>
              <a:t>记叙顺序及</a:t>
            </a:r>
            <a:r>
              <a:rPr lang="zh-CN" altLang="en-US" sz="3000" dirty="0" smtClean="0">
                <a:latin typeface="黑体" panose="02010609060101010101" charset="-122"/>
                <a:ea typeface="黑体" panose="02010609060101010101" charset="-122"/>
              </a:rPr>
              <a:t>作用？</a:t>
            </a:r>
            <a:endParaRPr lang="zh-CN" altLang="zh-CN" sz="3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Rectangle 53"/>
          <p:cNvSpPr>
            <a:spLocks noChangeArrowheads="1"/>
          </p:cNvSpPr>
          <p:nvPr/>
        </p:nvSpPr>
        <p:spPr bwMode="auto">
          <a:xfrm>
            <a:off x="362585" y="990600"/>
            <a:ext cx="857059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</a:rPr>
              <a:t>（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1)</a:t>
            </a:r>
            <a:r>
              <a:rPr lang="zh-CN" altLang="en-US" sz="2600" b="1" dirty="0">
                <a:solidFill>
                  <a:srgbClr val="FF0000"/>
                </a:solidFill>
              </a:rPr>
              <a:t>顺叙（按事情发展先后顺序）</a:t>
            </a:r>
            <a:endParaRPr lang="zh-CN" altLang="en-US" sz="2600" b="1" dirty="0">
              <a:solidFill>
                <a:srgbClr val="FF0000"/>
              </a:solidFill>
            </a:endParaRPr>
          </a:p>
          <a:p>
            <a:r>
              <a:rPr lang="zh-CN" altLang="en-US" sz="2600" b="1" dirty="0">
                <a:solidFill>
                  <a:srgbClr val="FF0000"/>
                </a:solidFill>
              </a:rPr>
              <a:t>作用：叙事有头有尾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</a:rPr>
              <a:t>条理清晰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</a:rPr>
              <a:t>读起来脉络清楚、印象深刻。</a:t>
            </a:r>
            <a:endParaRPr lang="zh-CN" altLang="en-US" sz="2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Rectangle 53"/>
          <p:cNvSpPr>
            <a:spLocks noChangeArrowheads="1"/>
          </p:cNvSpPr>
          <p:nvPr/>
        </p:nvSpPr>
        <p:spPr bwMode="auto">
          <a:xfrm>
            <a:off x="362585" y="1864360"/>
            <a:ext cx="85121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</a:rPr>
              <a:t>（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2)</a:t>
            </a:r>
            <a:r>
              <a:rPr lang="zh-CN" altLang="en-US" sz="2600" b="1" dirty="0">
                <a:solidFill>
                  <a:srgbClr val="FF0000"/>
                </a:solidFill>
              </a:rPr>
              <a:t>倒叙（先写结果或事件过程中的一部分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</a:rPr>
              <a:t>再交待前面发生的事） </a:t>
            </a:r>
            <a:endParaRPr lang="zh-CN" altLang="en-US" sz="2600" b="1" dirty="0">
              <a:solidFill>
                <a:srgbClr val="FF0000"/>
              </a:solidFill>
            </a:endParaRPr>
          </a:p>
          <a:p>
            <a:r>
              <a:rPr lang="zh-CN" altLang="en-US" sz="2600" b="1" dirty="0">
                <a:solidFill>
                  <a:srgbClr val="FF0000"/>
                </a:solidFill>
              </a:rPr>
              <a:t>作用：制造悬念、吸引读者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</a:rPr>
              <a:t>避免叙述的平铺直叙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</a:rPr>
              <a:t>增强文章的生动性。</a:t>
            </a:r>
            <a:endParaRPr lang="zh-CN" altLang="en-US" sz="2600" b="1" dirty="0">
              <a:solidFill>
                <a:srgbClr val="FF0000"/>
              </a:solidFill>
            </a:endParaRPr>
          </a:p>
        </p:txBody>
      </p:sp>
      <p:sp>
        <p:nvSpPr>
          <p:cNvPr id="7" name="Rectangle 53"/>
          <p:cNvSpPr>
            <a:spLocks noChangeArrowheads="1"/>
          </p:cNvSpPr>
          <p:nvPr/>
        </p:nvSpPr>
        <p:spPr bwMode="auto">
          <a:xfrm>
            <a:off x="362585" y="3543935"/>
            <a:ext cx="857059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</a:rPr>
              <a:t>（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3)插叙（叙事时中断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插入相关的另一件事）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作用：对情节起补充、衬托作用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丰富形象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突出中心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使故事情节更集中。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507746" y="521567"/>
            <a:ext cx="8021896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en-US" altLang="zh-CN" sz="3000" dirty="0" smtClean="0">
                <a:latin typeface="黑体" panose="02010609060101010101" charset="-122"/>
                <a:ea typeface="黑体" panose="02010609060101010101" charset="-122"/>
              </a:rPr>
              <a:t>11.</a:t>
            </a:r>
            <a:r>
              <a:rPr lang="zh-CN" altLang="en-US" sz="3000" dirty="0" smtClean="0">
                <a:latin typeface="黑体" panose="02010609060101010101" charset="-122"/>
                <a:ea typeface="黑体" panose="02010609060101010101" charset="-122"/>
              </a:rPr>
              <a:t>语言特色？</a:t>
            </a:r>
            <a:endParaRPr lang="zh-CN" altLang="zh-CN" sz="3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8000" y="1035685"/>
            <a:ext cx="818959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结合语境和修辞方法从下列语句中选择</a:t>
            </a:r>
            <a:r>
              <a:rPr lang="zh-CN" altLang="en-US" sz="2800" b="1"/>
              <a:t>：</a:t>
            </a:r>
            <a:endParaRPr lang="zh-CN" altLang="en-US" sz="2800" b="1"/>
          </a:p>
          <a:p>
            <a:r>
              <a:rPr lang="zh-CN" altLang="en-US" sz="2800" b="1"/>
              <a:t>形象生动、清新优美、简洁凝练、准确严密、精辟深刻、通俗易懂、音韵和谐、节奏感强、诙谐幽默。</a:t>
            </a:r>
            <a:endParaRPr lang="zh-CN" altLang="en-US" sz="2800" b="1"/>
          </a:p>
          <a:p>
            <a:r>
              <a:rPr lang="zh-CN" altLang="en-US" sz="2800" b="1"/>
              <a:t>一般来说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口语</a:t>
            </a:r>
            <a:r>
              <a:rPr lang="zh-CN" altLang="en-US" sz="2800" b="1"/>
              <a:t>的通俗易懂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书面语</a:t>
            </a:r>
            <a:r>
              <a:rPr lang="zh-CN" altLang="en-US" sz="2800" b="1"/>
              <a:t>的严谨典雅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文学语言</a:t>
            </a:r>
            <a:r>
              <a:rPr lang="zh-CN" altLang="en-US" sz="2800" b="1"/>
              <a:t>的鲜明、生动、富于形象性和充满感情色彩。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439166" y="498707"/>
            <a:ext cx="8021896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en-US" altLang="zh-CN" sz="3000" dirty="0" smtClean="0">
                <a:latin typeface="黑体" panose="02010609060101010101" charset="-122"/>
                <a:ea typeface="黑体" panose="02010609060101010101" charset="-122"/>
              </a:rPr>
              <a:t>12.</a:t>
            </a:r>
            <a:r>
              <a:rPr lang="zh-CN" altLang="en-US" sz="3000" dirty="0" smtClean="0">
                <a:latin typeface="黑体" panose="02010609060101010101" charset="-122"/>
                <a:ea typeface="黑体" panose="02010609060101010101" charset="-122"/>
              </a:rPr>
              <a:t>写作手法及作用</a:t>
            </a:r>
            <a:r>
              <a:rPr lang="zh-CN" altLang="en-US" sz="3000" dirty="0" smtClean="0"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zh-CN" sz="3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5280" y="1059180"/>
            <a:ext cx="847280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常用具体如下：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1)</a:t>
            </a:r>
            <a:r>
              <a:rPr lang="zh-CN" altLang="en-US" sz="2800" b="1">
                <a:solidFill>
                  <a:srgbClr val="FF0000"/>
                </a:solidFill>
              </a:rPr>
              <a:t>象征手法</a:t>
            </a:r>
            <a:r>
              <a:rPr lang="zh-CN" altLang="en-US" sz="2800" b="1"/>
              <a:t>：</a:t>
            </a:r>
            <a:r>
              <a:rPr lang="en-US" altLang="zh-CN" sz="2800" b="1">
                <a:solidFill>
                  <a:srgbClr val="FF0000"/>
                </a:solidFill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</a:rPr>
              <a:t>象征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表达了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</a:rPr>
              <a:t>的情感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增强了文章的表现力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2)</a:t>
            </a:r>
            <a:r>
              <a:rPr lang="zh-CN" altLang="en-US" sz="2800" b="1">
                <a:solidFill>
                  <a:srgbClr val="FF0000"/>
                </a:solidFill>
              </a:rPr>
              <a:t>对比手法</a:t>
            </a:r>
            <a:r>
              <a:rPr lang="zh-CN" altLang="en-US" sz="2800" b="1"/>
              <a:t>：通过对比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突出事物或描写对象的特点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更好地表现了文章的主题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3)</a:t>
            </a:r>
            <a:r>
              <a:rPr lang="zh-CN" altLang="en-US" sz="2800" b="1">
                <a:solidFill>
                  <a:srgbClr val="FF0000"/>
                </a:solidFill>
              </a:rPr>
              <a:t>讽刺手法</a:t>
            </a:r>
            <a:r>
              <a:rPr lang="zh-CN" altLang="en-US" sz="2800" b="1"/>
              <a:t>：</a:t>
            </a:r>
            <a:r>
              <a:rPr lang="zh-CN" altLang="en-US" sz="2800" b="1">
                <a:solidFill>
                  <a:srgbClr val="FF0000"/>
                </a:solidFill>
              </a:rPr>
              <a:t>运用比喻、夸张等手段和方法对人或事物进行揭露、批判和嘲笑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加强深刻性和批判性，使语言辛辣幽默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1125" y="587375"/>
            <a:ext cx="890587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4)</a:t>
            </a:r>
            <a:r>
              <a:rPr lang="zh-CN" altLang="en-US" sz="2800" b="1">
                <a:solidFill>
                  <a:srgbClr val="FF0000"/>
                </a:solidFill>
              </a:rPr>
              <a:t>先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抑</a:t>
            </a:r>
            <a:r>
              <a:rPr lang="zh-CN" altLang="en-US" sz="2800" b="1">
                <a:solidFill>
                  <a:srgbClr val="FF0000"/>
                </a:solidFill>
              </a:rPr>
              <a:t>后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扬</a:t>
            </a:r>
            <a:r>
              <a:rPr lang="zh-CN" altLang="en-US" sz="2800" b="1"/>
              <a:t>：</a:t>
            </a:r>
            <a:r>
              <a:rPr lang="zh-CN" altLang="en-US" sz="2800" b="1">
                <a:solidFill>
                  <a:srgbClr val="FF0000"/>
                </a:solidFill>
              </a:rPr>
              <a:t>先贬抑再大力颂扬所描写的对象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上下文形成对比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突出所写的对象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收到出人意料的感人效果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zh-CN" altLang="en-US" sz="2800" b="1">
                <a:latin typeface="+mn-ea"/>
              </a:rPr>
              <a:t>5)</a:t>
            </a:r>
            <a:r>
              <a:rPr lang="zh-CN" altLang="en-US" sz="2800" b="1">
                <a:solidFill>
                  <a:srgbClr val="FF0000"/>
                </a:solidFill>
              </a:rPr>
              <a:t>衬托（侧面烘托）手法和正面描写</a:t>
            </a:r>
            <a:r>
              <a:rPr lang="zh-CN" altLang="en-US" sz="2800" b="1"/>
              <a:t>：</a:t>
            </a:r>
            <a:r>
              <a:rPr lang="zh-CN" altLang="en-US" sz="2800" b="1">
                <a:solidFill>
                  <a:srgbClr val="FF0000"/>
                </a:solidFill>
              </a:rPr>
              <a:t>以次要人或事物衬托主要的人或事物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突出主要的人或事物的特点、性格、思想、感情等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zh-CN" altLang="en-US" sz="2800" b="1">
                <a:latin typeface="+mn-ea"/>
              </a:rPr>
              <a:t>6)</a:t>
            </a:r>
            <a:r>
              <a:rPr lang="zh-CN" altLang="en-US" sz="2800" b="1">
                <a:solidFill>
                  <a:srgbClr val="FF0000"/>
                </a:solidFill>
              </a:rPr>
              <a:t>前后照应（首尾呼应）</a:t>
            </a:r>
            <a:r>
              <a:rPr lang="zh-CN" altLang="en-US" sz="2800" b="1"/>
              <a:t>：</a:t>
            </a:r>
            <a:r>
              <a:rPr lang="zh-CN" altLang="en-US" sz="2800" b="1">
                <a:solidFill>
                  <a:srgbClr val="FF0000"/>
                </a:solidFill>
              </a:rPr>
              <a:t>使情节完整、结构严谨、中心突出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7)</a:t>
            </a:r>
            <a:r>
              <a:rPr lang="zh-CN" altLang="en-US" sz="2800" b="1">
                <a:solidFill>
                  <a:srgbClr val="FF0000"/>
                </a:solidFill>
              </a:rPr>
              <a:t>设置悬念</a:t>
            </a:r>
            <a:r>
              <a:rPr lang="zh-CN" altLang="en-US" sz="2800" b="1"/>
              <a:t>：</a:t>
            </a:r>
            <a:r>
              <a:rPr lang="zh-CN" altLang="en-US" sz="2800" b="1">
                <a:solidFill>
                  <a:srgbClr val="FF0000"/>
                </a:solidFill>
              </a:rPr>
              <a:t>能引起读者注意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引出文章的说明内容</a:t>
            </a:r>
            <a:r>
              <a:rPr lang="zh-CN" altLang="en-US" sz="2800" b="1"/>
              <a:t>等。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0885" y="448945"/>
            <a:ext cx="771969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8)</a:t>
            </a:r>
            <a:r>
              <a:rPr lang="zh-CN" altLang="en-US" sz="2800" b="1">
                <a:solidFill>
                  <a:srgbClr val="FF0000"/>
                </a:solidFill>
              </a:rPr>
              <a:t>文章开篇的常见写作手法</a:t>
            </a:r>
            <a:r>
              <a:rPr lang="zh-CN" altLang="en-US" sz="2800" b="1"/>
              <a:t>有：</a:t>
            </a:r>
            <a:endParaRPr lang="zh-CN" altLang="en-US" sz="2800" b="1"/>
          </a:p>
          <a:p>
            <a:r>
              <a:rPr lang="zh-CN" altLang="en-US" sz="2800" b="1"/>
              <a:t>①可以用诗经里的</a:t>
            </a:r>
            <a:r>
              <a:rPr lang="zh-CN" altLang="en-US" sz="2800" b="1">
                <a:solidFill>
                  <a:srgbClr val="FF0000"/>
                </a:solidFill>
              </a:rPr>
              <a:t>赋比兴</a:t>
            </a:r>
            <a:r>
              <a:rPr lang="zh-CN" altLang="en-US" sz="2800" b="1"/>
              <a:t>手法。比如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兴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是先言他物的。</a:t>
            </a:r>
            <a:endParaRPr lang="zh-CN" altLang="en-US" sz="2800" b="1"/>
          </a:p>
          <a:p>
            <a:r>
              <a:rPr lang="zh-CN" altLang="en-US" sz="2800" b="1"/>
              <a:t>②也可以用</a:t>
            </a:r>
            <a:r>
              <a:rPr lang="zh-CN" altLang="en-US" sz="2800" b="1">
                <a:solidFill>
                  <a:srgbClr val="FF0000"/>
                </a:solidFill>
              </a:rPr>
              <a:t>引用</a:t>
            </a:r>
            <a:r>
              <a:rPr lang="zh-CN" altLang="en-US" sz="2800" b="1"/>
              <a:t>的手法。如名句、箴言之类的。</a:t>
            </a:r>
            <a:endParaRPr lang="zh-CN" altLang="en-US" sz="2800" b="1"/>
          </a:p>
          <a:p>
            <a:r>
              <a:rPr lang="zh-CN" altLang="en-US" sz="2800" b="1"/>
              <a:t>③也可以先声夺人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用一系列的</a:t>
            </a:r>
            <a:r>
              <a:rPr lang="zh-CN" altLang="en-US" sz="2800" b="1">
                <a:solidFill>
                  <a:srgbClr val="FF0000"/>
                </a:solidFill>
              </a:rPr>
              <a:t>排比句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气势强烈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④或是采用</a:t>
            </a:r>
            <a:r>
              <a:rPr lang="zh-CN" altLang="en-US" sz="2800" b="1">
                <a:solidFill>
                  <a:srgbClr val="FF0000"/>
                </a:solidFill>
              </a:rPr>
              <a:t>题记</a:t>
            </a:r>
            <a:r>
              <a:rPr lang="zh-CN" altLang="en-US" sz="2800" b="1"/>
              <a:t>的方法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显得</a:t>
            </a:r>
            <a:r>
              <a:rPr lang="zh-CN" altLang="en-US" sz="2800" b="1">
                <a:solidFill>
                  <a:srgbClr val="FF0000"/>
                </a:solidFill>
              </a:rPr>
              <a:t>隽永深刻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又有文采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⑤开头用</a:t>
            </a:r>
            <a:r>
              <a:rPr lang="zh-CN" altLang="en-US" sz="2800" b="1">
                <a:solidFill>
                  <a:srgbClr val="FF0000"/>
                </a:solidFill>
              </a:rPr>
              <a:t>景物描写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渲染</a:t>
            </a:r>
            <a:r>
              <a:rPr lang="zh-CN" altLang="en-US" sz="2800" b="1"/>
              <a:t>你所需要的</a:t>
            </a:r>
            <a:r>
              <a:rPr lang="zh-CN" altLang="en-US" sz="2800" b="1">
                <a:solidFill>
                  <a:srgbClr val="FF0000"/>
                </a:solidFill>
              </a:rPr>
              <a:t>气氛和基调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⑥</a:t>
            </a:r>
            <a:r>
              <a:rPr lang="zh-CN" altLang="en-US" sz="2800" b="1">
                <a:solidFill>
                  <a:srgbClr val="FF0000"/>
                </a:solidFill>
              </a:rPr>
              <a:t>开门见山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⑦</a:t>
            </a:r>
            <a:r>
              <a:rPr lang="zh-CN" altLang="en-US" sz="2800" b="1">
                <a:solidFill>
                  <a:srgbClr val="FF0000"/>
                </a:solidFill>
              </a:rPr>
              <a:t>倒叙开头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8430" y="1111885"/>
            <a:ext cx="875157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（</a:t>
            </a:r>
            <a:r>
              <a:rPr lang="zh-CN" altLang="en-US" sz="2800" b="1">
                <a:latin typeface="+mj-ea"/>
                <a:ea typeface="+mj-ea"/>
              </a:rPr>
              <a:t>9)</a:t>
            </a:r>
            <a:r>
              <a:rPr lang="zh-CN" altLang="en-US" sz="2800" b="1">
                <a:solidFill>
                  <a:srgbClr val="FF0000"/>
                </a:solidFill>
              </a:rPr>
              <a:t>文章末尾的常见写作手法</a:t>
            </a:r>
            <a:r>
              <a:rPr lang="zh-CN" altLang="en-US" sz="2800" b="1"/>
              <a:t>有：</a:t>
            </a:r>
            <a:endParaRPr lang="zh-CN" altLang="en-US" sz="2800" b="1"/>
          </a:p>
          <a:p>
            <a:r>
              <a:rPr lang="zh-CN" altLang="en-US" sz="2800" b="1"/>
              <a:t>   ①</a:t>
            </a:r>
            <a:r>
              <a:rPr lang="zh-CN" altLang="en-US" sz="2800" b="1">
                <a:solidFill>
                  <a:srgbClr val="FF0000"/>
                </a:solidFill>
              </a:rPr>
              <a:t>抒情议论结尾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画龙点睛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点明主旨</a:t>
            </a:r>
            <a:r>
              <a:rPr lang="zh-CN" altLang="en-US" sz="2800" b="1">
                <a:latin typeface="+mj-ea"/>
                <a:ea typeface="+mj-ea"/>
              </a:rPr>
              <a:t>(</a:t>
            </a:r>
            <a:r>
              <a:rPr lang="zh-CN" altLang="en-US" sz="2800" b="1"/>
              <a:t>又称</a:t>
            </a:r>
            <a:r>
              <a:rPr lang="zh-CN" altLang="en-US" sz="2800" b="1">
                <a:solidFill>
                  <a:srgbClr val="FF0000"/>
                </a:solidFill>
              </a:rPr>
              <a:t>卒章显志</a:t>
            </a:r>
            <a:r>
              <a:rPr lang="zh-CN" altLang="en-US" sz="2800" b="1"/>
              <a:t>）。</a:t>
            </a:r>
            <a:endParaRPr lang="zh-CN" altLang="en-US" sz="2800" b="1"/>
          </a:p>
          <a:p>
            <a:r>
              <a:rPr lang="zh-CN" altLang="en-US" sz="2800" b="1"/>
              <a:t>    ②</a:t>
            </a:r>
            <a:r>
              <a:rPr lang="zh-CN" altLang="en-US" sz="2800" b="1">
                <a:solidFill>
                  <a:srgbClr val="FF0000"/>
                </a:solidFill>
              </a:rPr>
              <a:t>出人意料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又合乎情理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    ③</a:t>
            </a:r>
            <a:r>
              <a:rPr lang="zh-CN" altLang="en-US" sz="2800" b="1">
                <a:solidFill>
                  <a:srgbClr val="FF0000"/>
                </a:solidFill>
              </a:rPr>
              <a:t>戛然而止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发人深省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    ④</a:t>
            </a:r>
            <a:r>
              <a:rPr lang="zh-CN" altLang="en-US" sz="2800" b="1">
                <a:solidFill>
                  <a:srgbClr val="FF0000"/>
                </a:solidFill>
              </a:rPr>
              <a:t>照应开头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640715" y="1304290"/>
            <a:ext cx="763270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速读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确定体裁和中心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初看题目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明要求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sz="28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Rectangle 39"/>
          <p:cNvSpPr>
            <a:spLocks noChangeArrowheads="1"/>
          </p:cNvSpPr>
          <p:nvPr/>
        </p:nvSpPr>
        <p:spPr bwMode="auto">
          <a:xfrm>
            <a:off x="1934210" y="454025"/>
            <a:ext cx="465899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algn="ctr"/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</a:rPr>
              <a:t>做阅读题的流程</a:t>
            </a:r>
            <a:endParaRPr lang="en-US" altLang="zh-CN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640715" y="1962785"/>
            <a:ext cx="763270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再通读原文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依据要求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确定有效阅读区域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sz="28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auto">
          <a:xfrm>
            <a:off x="582930" y="2639695"/>
            <a:ext cx="7632700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反复斟酌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并作答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复查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是否按照要求作答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是否表达明确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sz="28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7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532765" y="1750695"/>
            <a:ext cx="78708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答：这是一篇</a:t>
            </a:r>
            <a:r>
              <a:rPr lang="en-US" altLang="zh-CN" sz="2800" b="1" dirty="0" smtClean="0">
                <a:uFillTx/>
                <a:latin typeface="SimSun-ExtB" panose="02010609060101010101" charset="-122"/>
                <a:ea typeface="SimSun-ExtB" panose="02010609060101010101" charset="-122"/>
                <a:sym typeface="+mn-ea"/>
              </a:rPr>
              <a:t>xx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uFillTx/>
                <a:latin typeface="SimSun-ExtB" panose="02010609060101010101" charset="-122"/>
                <a:ea typeface="SimSun-ExtB" panose="02010609060101010101" charset="-122"/>
              </a:rPr>
              <a:t>“xx”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SimSun-ExtB" panose="02010609060101010101" charset="-122"/>
                <a:ea typeface="SimSun-ExtB" panose="02010609060101010101" charset="-122"/>
              </a:rPr>
              <a:t>中的备选答案有：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诗歌、小说、散文、戏剧</a:t>
            </a:r>
            <a:endParaRPr lang="zh-CN" altLang="en-US" sz="2800" b="1" dirty="0" smtClean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说明文、议论文、记叙文三种文体的区别</a:t>
            </a:r>
            <a:endParaRPr lang="zh-CN" altLang="en-US" sz="2800" dirty="0" smtClean="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483235" y="1085215"/>
            <a:ext cx="341185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判断文章体裁</a:t>
            </a:r>
            <a:endParaRPr lang="zh-CN" altLang="en-US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613410" y="1063625"/>
            <a:ext cx="7917180" cy="3293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时间、地点、人物、事件的起因、经过、结果</a:t>
            </a:r>
            <a:endParaRPr lang="en-US" altLang="zh-CN" sz="28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sz="2800" dirty="0" smtClean="0">
                <a:latin typeface="黑体" panose="02010609060101010101" charset="-122"/>
                <a:ea typeface="黑体" panose="02010609060101010101" charset="-122"/>
              </a:rPr>
              <a:t>技巧：</a:t>
            </a:r>
            <a:endParaRPr lang="en-US" altLang="zh-CN" sz="2800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时间地点看标志词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准确程度看题意</a:t>
            </a:r>
            <a:endParaRPr lang="zh-CN" altLang="en-US" sz="2800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中心人物识别看中心和写作着力点</a:t>
            </a:r>
            <a:endParaRPr lang="zh-CN" altLang="en-US" sz="2800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事件概括要考虑文章中心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句式是：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什么人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干什么；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什么人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怎么样或为什么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干什么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675386" y="430762"/>
            <a:ext cx="8021896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记叙文六元素</a:t>
            </a:r>
            <a:endParaRPr lang="zh-CN" altLang="zh-CN" sz="32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3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3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3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3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452120" y="1148080"/>
            <a:ext cx="8240395" cy="387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方法</a:t>
            </a:r>
            <a:r>
              <a:rPr lang="zh-CN" sz="2800" dirty="0" smtClean="0"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800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看题目、人物（事物）、事件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进行综合、概括</a:t>
            </a:r>
            <a:endParaRPr lang="zh-CN" altLang="en-US" sz="2800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句式：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①此文记叙了（描写了、说明了）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的故事（事迹、经过、事件、景物）。即</a:t>
            </a:r>
            <a:r>
              <a:rPr lang="en-US" altLang="zh-CN" sz="28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en-US" altLang="zh-CN" sz="2800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什么人+干什么</a:t>
            </a:r>
            <a:r>
              <a:rPr lang="en-US" altLang="zh-CN" sz="28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这可以作为一句话概括文章内容答案。</a:t>
            </a:r>
            <a:endParaRPr lang="zh-CN" altLang="en-US" sz="2800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②表现了（赞美了、揭示了、讽刺了、反映了、歌颂了、揭露了、批判了）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……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③抒发了作者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的感情。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675640" y="191770"/>
            <a:ext cx="822896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概括文章内容？（中心句通常在文章首尾的议论抒情句中）</a:t>
            </a:r>
            <a:endParaRPr lang="zh-CN" altLang="zh-CN" sz="32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532765" y="1750695"/>
            <a:ext cx="787082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sz="2800" dirty="0" smtClean="0">
                <a:latin typeface="黑体" panose="02010609060101010101" charset="-122"/>
                <a:ea typeface="黑体" panose="02010609060101010101" charset="-122"/>
              </a:rPr>
              <a:t>紧紧围绕中心选取典型事件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dirty="0" smtClean="0">
                <a:latin typeface="黑体" panose="02010609060101010101" charset="-122"/>
                <a:ea typeface="黑体" panose="02010609060101010101" charset="-122"/>
              </a:rPr>
              <a:t>剪裁得体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dirty="0" smtClean="0">
                <a:latin typeface="黑体" panose="02010609060101010101" charset="-122"/>
                <a:ea typeface="黑体" panose="02010609060101010101" charset="-122"/>
              </a:rPr>
              <a:t>详略得当。</a:t>
            </a:r>
            <a:endParaRPr lang="zh-CN" sz="2800" dirty="0" smtClean="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483235" y="1085215"/>
            <a:ext cx="414210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分析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材料组织特点？</a:t>
            </a:r>
            <a:endParaRPr lang="zh-CN" altLang="en-US" sz="3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521335" y="602615"/>
            <a:ext cx="7917180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7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）按时间划分（找表示时间的短语）</a:t>
            </a:r>
            <a:endParaRPr lang="zh-CN" altLang="en-US" sz="27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7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按地点划分（找表示地点的短语）</a:t>
            </a:r>
            <a:endParaRPr lang="zh-CN" altLang="en-US" sz="2700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7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按事情发展过程（找各个事件）</a:t>
            </a:r>
            <a:endParaRPr lang="zh-CN" altLang="en-US" sz="27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27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按照情感变化过程分（找表达情感词）</a:t>
            </a:r>
            <a:endParaRPr lang="zh-CN" altLang="en-US" sz="27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27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5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总分总（掐头去尾）划分段落层次技巧</a:t>
            </a:r>
            <a:endParaRPr lang="zh-CN" altLang="en-US" sz="27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698246" y="141202"/>
            <a:ext cx="8021896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3000" dirty="0" smtClean="0">
                <a:latin typeface="黑体" panose="02010609060101010101" charset="-122"/>
                <a:ea typeface="黑体" panose="02010609060101010101" charset="-122"/>
              </a:rPr>
              <a:t>5.</a:t>
            </a:r>
            <a:r>
              <a:rPr lang="zh-CN" altLang="en-US" sz="3000" dirty="0" smtClean="0">
                <a:latin typeface="黑体" panose="02010609060101010101" charset="-122"/>
                <a:ea typeface="黑体" panose="02010609060101010101" charset="-122"/>
              </a:rPr>
              <a:t>划分层次？</a:t>
            </a:r>
            <a:endParaRPr lang="zh-CN" altLang="zh-CN" sz="3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Rectangle 53"/>
          <p:cNvSpPr>
            <a:spLocks noChangeArrowheads="1"/>
          </p:cNvSpPr>
          <p:nvPr/>
        </p:nvSpPr>
        <p:spPr bwMode="auto">
          <a:xfrm>
            <a:off x="332740" y="2694940"/>
            <a:ext cx="8478520" cy="41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sz="27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sz="27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合并同类项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把相同内容的合为一层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把不同的分开来</a:t>
            </a:r>
            <a:endParaRPr lang="zh-CN" altLang="en-US" sz="2700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332740" y="3110230"/>
            <a:ext cx="8478520" cy="124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sz="27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sz="27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找中心句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注意段首句、段尾句</a:t>
            </a:r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27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（如无中心句）归纳段意：本段（概括或具体）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写了</a:t>
            </a:r>
            <a:r>
              <a:rPr lang="en-US" altLang="zh-CN" sz="27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700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谁</a:t>
            </a:r>
            <a:r>
              <a:rPr lang="en-US" altLang="zh-CN" sz="2700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2700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干什么</a:t>
            </a:r>
            <a:r>
              <a:rPr lang="en-US" altLang="zh-CN" sz="27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7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（</a:t>
            </a:r>
            <a:r>
              <a:rPr lang="zh-CN" altLang="en-US" sz="27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或</a:t>
            </a:r>
            <a:r>
              <a:rPr lang="en-US" altLang="zh-CN" sz="27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700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什么</a:t>
            </a:r>
            <a:r>
              <a:rPr lang="en-US" altLang="zh-CN" sz="2700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2700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怎么样</a:t>
            </a:r>
            <a:r>
              <a:rPr lang="en-US" altLang="zh-CN" sz="27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endParaRPr lang="en-US" altLang="zh-CN" sz="2700" b="1" dirty="0" smtClean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auto">
          <a:xfrm>
            <a:off x="332740" y="4356735"/>
            <a:ext cx="8478520" cy="41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sz="27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sz="27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找标志词</a:t>
            </a:r>
            <a:endParaRPr lang="zh-CN" altLang="en-US" sz="2700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ChangeArrowheads="1"/>
          </p:cNvSpPr>
          <p:nvPr/>
        </p:nvSpPr>
        <p:spPr bwMode="auto">
          <a:xfrm>
            <a:off x="507746" y="628247"/>
            <a:ext cx="8021896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en-US" altLang="zh-CN" sz="3000" dirty="0" smtClean="0">
                <a:latin typeface="黑体" panose="02010609060101010101" charset="-122"/>
                <a:ea typeface="黑体" panose="02010609060101010101" charset="-122"/>
              </a:rPr>
              <a:t>6.</a:t>
            </a:r>
            <a:r>
              <a:rPr lang="zh-CN" altLang="en-US" sz="3000" dirty="0" smtClean="0">
                <a:latin typeface="黑体" panose="02010609060101010101" charset="-122"/>
                <a:ea typeface="黑体" panose="02010609060101010101" charset="-122"/>
              </a:rPr>
              <a:t>记叙线索及作用</a:t>
            </a:r>
            <a:r>
              <a:rPr lang="zh-CN" altLang="en-US" sz="3000" dirty="0" smtClean="0"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zh-CN" sz="3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53"/>
          <p:cNvSpPr>
            <a:spLocks noChangeArrowheads="1"/>
          </p:cNvSpPr>
          <p:nvPr/>
        </p:nvSpPr>
        <p:spPr bwMode="auto">
          <a:xfrm>
            <a:off x="537210" y="1210945"/>
            <a:ext cx="7963535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线索种类：物线、事线、人线、感情线、时间线、地点线、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见闻线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auto">
          <a:xfrm>
            <a:off x="590550" y="2207895"/>
            <a:ext cx="7963535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线索判断技巧：看题目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看议论抒情句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看多次出现的字眼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Rectangle 53"/>
          <p:cNvSpPr>
            <a:spLocks noChangeArrowheads="1"/>
          </p:cNvSpPr>
          <p:nvPr/>
        </p:nvSpPr>
        <p:spPr bwMode="auto">
          <a:xfrm>
            <a:off x="590550" y="3143250"/>
            <a:ext cx="8115300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作用：是贯穿全文的脉络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把文中的人物和事件有机地连在一起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使文章条理清楚、层次清晰。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FFFFFF"/>
      </a:dk2>
      <a:lt2>
        <a:srgbClr val="000000"/>
      </a:lt2>
      <a:accent1>
        <a:srgbClr val="B386BA"/>
      </a:accent1>
      <a:accent2>
        <a:srgbClr val="EF93A4"/>
      </a:accent2>
      <a:accent3>
        <a:srgbClr val="A8D2C7"/>
      </a:accent3>
      <a:accent4>
        <a:srgbClr val="9EBBE2"/>
      </a:accent4>
      <a:accent5>
        <a:srgbClr val="AB7D89"/>
      </a:accent5>
      <a:accent6>
        <a:srgbClr val="DCAFC1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3375</Words>
  <Application>WPS 演示</Application>
  <PresentationFormat>全屏显示(16:9)</PresentationFormat>
  <Paragraphs>195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微软雅黑 Light</vt:lpstr>
      <vt:lpstr>黑体</vt:lpstr>
      <vt:lpstr>SimSun-ExtB</vt:lpstr>
      <vt:lpstr>微软雅黑</vt:lpstr>
      <vt:lpstr>Arial Unicode MS</vt:lpstr>
      <vt:lpstr>Calibri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dell</cp:lastModifiedBy>
  <cp:revision>58</cp:revision>
  <dcterms:created xsi:type="dcterms:W3CDTF">2016-04-19T08:08:00Z</dcterms:created>
  <dcterms:modified xsi:type="dcterms:W3CDTF">2020-12-03T05:08:48Z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