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autoCompressPictures="0">
  <p:sldMasterIdLst>
    <p:sldMasterId id="2147483648" r:id="rId1"/>
  </p:sldMasterIdLst>
  <p:notesMasterIdLst>
    <p:notesMasterId r:id="rId2"/>
  </p:notesMasterIdLst>
  <p:sldIdLst>
    <p:sldId id="256" r:id="rId3"/>
    <p:sldId id="445" r:id="rId4"/>
    <p:sldId id="483" r:id="rId5"/>
    <p:sldId id="487" r:id="rId6"/>
    <p:sldId id="486" r:id="rId7"/>
    <p:sldId id="465" r:id="rId8"/>
    <p:sldId id="466" r:id="rId9"/>
    <p:sldId id="468" r:id="rId10"/>
    <p:sldId id="469" r:id="rId11"/>
    <p:sldId id="470" r:id="rId12"/>
    <p:sldId id="471" r:id="rId13"/>
    <p:sldId id="473" r:id="rId14"/>
    <p:sldId id="474" r:id="rId15"/>
    <p:sldId id="478" r:id="rId16"/>
    <p:sldId id="479" r:id="rId17"/>
    <p:sldId id="481" r:id="rId18"/>
    <p:sldId id="480" r:id="rId19"/>
    <p:sldId id="475" r:id="rId20"/>
    <p:sldId id="476" r:id="rId21"/>
    <p:sldId id="477" r:id="rId22"/>
  </p:sldIdLst>
  <p:sldSz cx="9144000" cy="5143500" type="screen16x9"/>
  <p:notesSz cx="6735445" cy="9865995"/>
  <p:custDataLst>
    <p:tags r:id="rId23"/>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056765"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399665"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742565" algn="l" defTabSz="6858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086" autoAdjust="0"/>
    <p:restoredTop sz="94660"/>
  </p:normalViewPr>
  <p:slideViewPr>
    <p:cSldViewPr snapToGrid="0">
      <p:cViewPr varScale="1">
        <p:scale>
          <a:sx n="152" d="100"/>
          <a:sy n="152" d="100"/>
        </p:scale>
        <p:origin x="-504" y="-102"/>
      </p:cViewPr>
      <p:guideLst>
        <p:guide orient="horz" pos="1620"/>
        <p:guide pos="2903"/>
      </p:guideLst>
    </p:cSldViewPr>
  </p:slideViewPr>
  <p:notesTextViewPr>
    <p:cViewPr>
      <p:scale>
        <a:sx n="1" d="1"/>
        <a:sy n="1" d="1"/>
      </p:scale>
      <p:origin x="0" y="0"/>
    </p:cViewPr>
  </p:notesTextViewPr>
  <p:sorterViewPr>
    <p:cViewPr>
      <p:scale>
        <a:sx n="125" d="100"/>
        <a:sy n="125" d="100"/>
      </p:scale>
      <p:origin x="0" y="0"/>
    </p:cViewPr>
  </p:sorterViewPr>
  <p:notesViewPr>
    <p:cSldViewPr snapToGrid="0">
      <p:cViewPr varScale="1">
        <p:scale>
          <a:sx n="81" d="100"/>
          <a:sy n="81" d="100"/>
        </p:scale>
        <p:origin x="4008" y="84"/>
      </p:cViewPr>
      <p:guideLst>
        <p:guide orient="horz" pos="3108"/>
        <p:guide pos="2138"/>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CD593BC1-6B66-41B9-9E1E-01615AB3E92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79375" y="739775"/>
            <a:ext cx="6577013" cy="3700463"/>
          </a:xfrm>
          <a:prstGeom prst="rect">
            <a:avLst/>
          </a:prstGeom>
          <a:noFill/>
          <a:ln w="12700">
            <a:solidFill>
              <a:prstClr val="black"/>
            </a:solidFill>
          </a:ln>
        </p:spPr>
      </p:sp>
      <p:sp>
        <p:nvSpPr>
          <p:cNvPr id="5" name="备注占位符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4FF36219-B862-4D05-90A3-F91C3DAE256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6765" algn="l" defTabSz="685800" rtl="0" eaLnBrk="1" latinLnBrk="0" hangingPunct="1">
      <a:defRPr sz="900" kern="1200">
        <a:solidFill>
          <a:schemeClr val="tx1"/>
        </a:solidFill>
        <a:latin typeface="+mn-lt"/>
        <a:ea typeface="+mn-ea"/>
        <a:cs typeface="+mn-cs"/>
      </a:defRPr>
    </a:lvl7pPr>
    <a:lvl8pPr marL="2399665" algn="l" defTabSz="685800" rtl="0" eaLnBrk="1" latinLnBrk="0" hangingPunct="1">
      <a:defRPr sz="900" kern="1200">
        <a:solidFill>
          <a:schemeClr val="tx1"/>
        </a:solidFill>
        <a:latin typeface="+mn-lt"/>
        <a:ea typeface="+mn-ea"/>
        <a:cs typeface="+mn-cs"/>
      </a:defRPr>
    </a:lvl8pPr>
    <a:lvl9pPr marL="2742565" algn="l" defTabSz="685800" rtl="0" eaLnBrk="1" latinLnBrk="0" hangingPunct="1">
      <a:defRPr sz="9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3" name="图片 2"/>
          <p:cNvPicPr>
            <a:picLocks noChangeAspect="1"/>
          </p:cNvPicPr>
          <p:nvPr userDrawn="1"/>
        </p:nvPicPr>
        <p:blipFill>
          <a:blip r:embed="rId1"/>
          <a:stretch>
            <a:fillRect/>
          </a:stretch>
        </p:blipFill>
        <p:spPr>
          <a:xfrm>
            <a:off x="0" y="0"/>
            <a:ext cx="9144000" cy="5143671"/>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3" name="图片 2"/>
          <p:cNvPicPr>
            <a:picLocks noChangeAspect="1"/>
          </p:cNvPicPr>
          <p:nvPr userDrawn="1"/>
        </p:nvPicPr>
        <p:blipFill>
          <a:blip r:embed="rId1"/>
          <a:stretch>
            <a:fillRect/>
          </a:stretch>
        </p:blipFill>
        <p:spPr>
          <a:xfrm>
            <a:off x="0" y="0"/>
            <a:ext cx="9144000" cy="5143671"/>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Two Content">
    <p:spTree>
      <p:nvGrpSpPr>
        <p:cNvPr id="1" name=""/>
        <p:cNvGrpSpPr/>
        <p:nvPr/>
      </p:nvGrpSpPr>
      <p:grpSpPr>
        <a:xfrm>
          <a:off x="0" y="0"/>
          <a:ext cx="0" cy="0"/>
        </a:xfrm>
      </p:grpSpPr>
      <p:sp>
        <p:nvSpPr>
          <p:cNvPr id="2" name="Holder 2"/>
          <p:cNvSpPr>
            <a:spLocks noGrp="1"/>
          </p:cNvSpPr>
          <p:nvPr>
            <p:ph type="title"/>
          </p:nvPr>
        </p:nvSpPr>
        <p:spPr>
          <a:xfrm>
            <a:off x="637541" y="285750"/>
            <a:ext cx="7868919" cy="256540"/>
          </a:xfrm>
          <a:prstGeom prst="rect">
            <a:avLst/>
          </a:prstGeom>
        </p:spPr>
        <p:txBody>
          <a:bodyPr lIns="0" tIns="0" rIns="0" bIns="0"/>
          <a:lstStyle>
            <a:lvl1pPr>
              <a:defRPr sz="1400" b="0" i="0">
                <a:solidFill>
                  <a:schemeClr val="bg1"/>
                </a:solidFill>
                <a:latin typeface="微软雅黑" panose="020b0503020204020204" pitchFamily="34" charset="-122"/>
                <a:cs typeface="微软雅黑" panose="020b0503020204020204" pitchFamily="34" charset="-122"/>
              </a:defRPr>
            </a:lvl1pPr>
          </a:lstStyle>
          <a:p/>
        </p:txBody>
      </p:sp>
      <p:sp>
        <p:nvSpPr>
          <p:cNvPr id="3" name="Holder 3"/>
          <p:cNvSpPr>
            <a:spLocks noGrp="1"/>
          </p:cNvSpPr>
          <p:nvPr>
            <p:ph sz="half" idx="2"/>
          </p:nvPr>
        </p:nvSpPr>
        <p:spPr>
          <a:xfrm>
            <a:off x="457201" y="1183005"/>
            <a:ext cx="3977640" cy="249299"/>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4709160" y="1183005"/>
            <a:ext cx="3977640" cy="249299"/>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a:xfrm>
            <a:off x="3108960" y="4783456"/>
            <a:ext cx="2926080" cy="257175"/>
          </a:xfrm>
          <a:prstGeom prst="rect">
            <a:avLst/>
          </a:prstGeom>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a:xfrm>
            <a:off x="457200" y="4783456"/>
            <a:ext cx="2103120" cy="257175"/>
          </a:xfrm>
          <a:prstGeom prst="rect">
            <a:avLst/>
          </a:prstGeom>
        </p:spPr>
        <p:txBody>
          <a:bodyPr lIns="0" tIns="0" rIns="0" bIns="0"/>
          <a:lstStyle>
            <a:lvl1pPr algn="l">
              <a:defRPr>
                <a:solidFill>
                  <a:schemeClr val="tx1">
                    <a:tint val="75000"/>
                  </a:schemeClr>
                </a:solidFill>
              </a:defRPr>
            </a:lvl1pPr>
          </a:lstStyle>
          <a:p>
            <a:fld id="{1D8BD707-D9CF-40AE-B4C6-C98DA3205C09}" type="datetimeFigureOut">
              <a:rPr lang="en-US"/>
              <a:t/>
            </a:fld>
            <a:endParaRPr lang="en-US"/>
          </a:p>
        </p:txBody>
      </p:sp>
      <p:sp>
        <p:nvSpPr>
          <p:cNvPr id="7" name="Holder 7"/>
          <p:cNvSpPr>
            <a:spLocks noGrp="1"/>
          </p:cNvSpPr>
          <p:nvPr>
            <p:ph type="sldNum" sz="quarter" idx="7"/>
          </p:nvPr>
        </p:nvSpPr>
        <p:spPr>
          <a:xfrm>
            <a:off x="6583681" y="4783456"/>
            <a:ext cx="2103120" cy="257175"/>
          </a:xfrm>
          <a:prstGeom prst="rect">
            <a:avLst/>
          </a:prstGeom>
        </p:spPr>
        <p:txBody>
          <a:bodyPr lIns="0" tIns="0" rIns="0" bIns="0"/>
          <a:lstStyle>
            <a:lvl1pPr algn="r">
              <a:defRPr>
                <a:solidFill>
                  <a:schemeClr val="tx1">
                    <a:tint val="75000"/>
                  </a:schemeClr>
                </a:solidFill>
              </a:defRPr>
            </a:lvl1pPr>
          </a:lstStyle>
          <a:p>
            <a:fld id="{B6F15528-21DE-4FAA-801E-634DDDAF4B2B}" type="slidenum">
              <a:rPr/>
              <a:t/>
            </a:fld>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自定义版式">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image" Target="../media/image3.jpeg" /><Relationship Id="rId7" Type="http://schemas.openxmlformats.org/officeDocument/2006/relationships/image" Target="file:///D:\qq&#25991;&#20214;\712321467\Image\C2C\Image2\%7b75232B38-A165-1FB7-499C-2E1C792CACB5%7d.png" TargetMode="External" /><Relationship Id="rId8" Type="http://schemas.openxmlformats.org/officeDocument/2006/relationships/image" Target="../media/image4.png"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 name="图片 2"/>
          <p:cNvPicPr>
            <a:picLocks noChangeAspect="1"/>
          </p:cNvPicPr>
          <p:nvPr userDrawn="1"/>
        </p:nvPicPr>
        <p:blipFill>
          <a:blip r:embed="rId6"/>
          <a:stretch>
            <a:fillRect/>
          </a:stretch>
        </p:blipFill>
        <p:spPr>
          <a:xfrm>
            <a:off x="0" y="0"/>
            <a:ext cx="9144000" cy="5143671"/>
          </a:xfrm>
          <a:prstGeom prst="rect">
            <a:avLst/>
          </a:prstGeom>
        </p:spPr>
      </p:pic>
      <p:pic>
        <p:nvPicPr>
          <p:cNvPr id="4" name="图片 1073743875" descr="D:\qq文件\712321467\Image\C2C\Image2\{75232B38-A165-1FB7-499C-2E1C792CACB5}.png"/>
          <p:cNvPicPr>
            <a:picLocks noChangeAspect="1"/>
          </p:cNvPicPr>
          <p:nvPr/>
        </p:nvPicPr>
        <p:blipFill>
          <a:blip r:embed="rId8" r:link="rId7"/>
          <a:stretch>
            <a:fillRect/>
          </a:stretch>
        </p:blipFill>
        <p:spPr>
          <a:xfrm>
            <a:off x="838200" y="365125"/>
            <a:ext cx="9525" cy="9525"/>
          </a:xfrm>
          <a:prstGeom prst="rect">
            <a:avLst/>
          </a:prstGeom>
          <a:noFill/>
          <a:ln>
            <a:noFill/>
            <a:miter lim="800000"/>
          </a:ln>
        </p:spPr>
      </p:pic>
      <p:pic>
        <p:nvPicPr>
          <p:cNvPr id="5" name="图片 1073743875" descr="学科网 zxxk.com"/>
          <p:cNvPicPr>
            <a:picLocks noChangeAspect="1"/>
          </p:cNvPicPr>
          <p:nvPr/>
        </p:nvPicPr>
        <p:blipFill>
          <a:blip r:embed="rId8" r:link="rId7"/>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xStyles>
    <p:titleStyle>
      <a:lvl1pPr algn="l" rtl="0" eaLnBrk="0" fontAlgn="base" hangingPunct="0">
        <a:lnSpc>
          <a:spcPct val="90000"/>
        </a:lnSpc>
        <a:spcBef>
          <a:spcPct val="0"/>
        </a:spcBef>
        <a:spcAft>
          <a:spcPct val="0"/>
        </a:spcAft>
        <a:defRPr sz="2900" kern="1200">
          <a:solidFill>
            <a:schemeClr val="tx1"/>
          </a:solidFill>
          <a:latin typeface="+mj-lt"/>
          <a:ea typeface="+mj-ea"/>
          <a:cs typeface="+mj-cs"/>
        </a:defRPr>
      </a:lvl1pPr>
      <a:lvl2pPr algn="l" rtl="0" eaLnBrk="0" fontAlgn="base" hangingPunct="0">
        <a:lnSpc>
          <a:spcPct val="90000"/>
        </a:lnSpc>
        <a:spcBef>
          <a:spcPct val="0"/>
        </a:spcBef>
        <a:spcAft>
          <a:spcPct val="0"/>
        </a:spcAft>
        <a:defRPr sz="2900">
          <a:solidFill>
            <a:schemeClr val="tx1"/>
          </a:solidFill>
          <a:latin typeface="Calibri Light"/>
          <a:ea typeface="宋体" panose="02010600030101010101" pitchFamily="2" charset="-122"/>
        </a:defRPr>
      </a:lvl2pPr>
      <a:lvl3pPr algn="l" rtl="0" eaLnBrk="0" fontAlgn="base" hangingPunct="0">
        <a:lnSpc>
          <a:spcPct val="90000"/>
        </a:lnSpc>
        <a:spcBef>
          <a:spcPct val="0"/>
        </a:spcBef>
        <a:spcAft>
          <a:spcPct val="0"/>
        </a:spcAft>
        <a:defRPr sz="2900">
          <a:solidFill>
            <a:schemeClr val="tx1"/>
          </a:solidFill>
          <a:latin typeface="Calibri Light"/>
          <a:ea typeface="宋体" panose="02010600030101010101" pitchFamily="2" charset="-122"/>
        </a:defRPr>
      </a:lvl3pPr>
      <a:lvl4pPr algn="l" rtl="0" eaLnBrk="0" fontAlgn="base" hangingPunct="0">
        <a:lnSpc>
          <a:spcPct val="90000"/>
        </a:lnSpc>
        <a:spcBef>
          <a:spcPct val="0"/>
        </a:spcBef>
        <a:spcAft>
          <a:spcPct val="0"/>
        </a:spcAft>
        <a:defRPr sz="2900">
          <a:solidFill>
            <a:schemeClr val="tx1"/>
          </a:solidFill>
          <a:latin typeface="Calibri Light"/>
          <a:ea typeface="宋体" panose="02010600030101010101" pitchFamily="2" charset="-122"/>
        </a:defRPr>
      </a:lvl4pPr>
      <a:lvl5pPr algn="l" rtl="0" eaLnBrk="0" fontAlgn="base" hangingPunct="0">
        <a:lnSpc>
          <a:spcPct val="90000"/>
        </a:lnSpc>
        <a:spcBef>
          <a:spcPct val="0"/>
        </a:spcBef>
        <a:spcAft>
          <a:spcPct val="0"/>
        </a:spcAft>
        <a:defRPr sz="2900">
          <a:solidFill>
            <a:schemeClr val="tx1"/>
          </a:solidFill>
          <a:latin typeface="Calibri Light"/>
          <a:ea typeface="宋体" panose="02010600030101010101" pitchFamily="2" charset="-122"/>
        </a:defRPr>
      </a:lvl5pPr>
      <a:lvl6pPr marL="296545" algn="l" rtl="0" fontAlgn="base">
        <a:lnSpc>
          <a:spcPct val="90000"/>
        </a:lnSpc>
        <a:spcBef>
          <a:spcPct val="0"/>
        </a:spcBef>
        <a:spcAft>
          <a:spcPct val="0"/>
        </a:spcAft>
        <a:defRPr sz="2900">
          <a:solidFill>
            <a:schemeClr val="tx1"/>
          </a:solidFill>
          <a:latin typeface="Calibri Light"/>
          <a:ea typeface="宋体" panose="02010600030101010101" pitchFamily="2" charset="-122"/>
        </a:defRPr>
      </a:lvl6pPr>
      <a:lvl7pPr marL="593090" algn="l" rtl="0" fontAlgn="base">
        <a:lnSpc>
          <a:spcPct val="90000"/>
        </a:lnSpc>
        <a:spcBef>
          <a:spcPct val="0"/>
        </a:spcBef>
        <a:spcAft>
          <a:spcPct val="0"/>
        </a:spcAft>
        <a:defRPr sz="2900">
          <a:solidFill>
            <a:schemeClr val="tx1"/>
          </a:solidFill>
          <a:latin typeface="Calibri Light"/>
          <a:ea typeface="宋体" panose="02010600030101010101" pitchFamily="2" charset="-122"/>
        </a:defRPr>
      </a:lvl7pPr>
      <a:lvl8pPr marL="889635" algn="l" rtl="0" fontAlgn="base">
        <a:lnSpc>
          <a:spcPct val="90000"/>
        </a:lnSpc>
        <a:spcBef>
          <a:spcPct val="0"/>
        </a:spcBef>
        <a:spcAft>
          <a:spcPct val="0"/>
        </a:spcAft>
        <a:defRPr sz="2900">
          <a:solidFill>
            <a:schemeClr val="tx1"/>
          </a:solidFill>
          <a:latin typeface="Calibri Light"/>
          <a:ea typeface="宋体" panose="02010600030101010101" pitchFamily="2" charset="-122"/>
        </a:defRPr>
      </a:lvl8pPr>
      <a:lvl9pPr marL="1186180" algn="l" rtl="0" fontAlgn="base">
        <a:lnSpc>
          <a:spcPct val="90000"/>
        </a:lnSpc>
        <a:spcBef>
          <a:spcPct val="0"/>
        </a:spcBef>
        <a:spcAft>
          <a:spcPct val="0"/>
        </a:spcAft>
        <a:defRPr sz="2900">
          <a:solidFill>
            <a:schemeClr val="tx1"/>
          </a:solidFill>
          <a:latin typeface="Calibri Light"/>
          <a:ea typeface="宋体" panose="02010600030101010101" pitchFamily="2" charset="-122"/>
        </a:defRPr>
      </a:lvl9pPr>
    </p:titleStyle>
    <p:bodyStyle>
      <a:lvl1pPr marL="147955" indent="-147955" algn="l" rtl="0" eaLnBrk="0" fontAlgn="base" hangingPunct="0">
        <a:lnSpc>
          <a:spcPct val="90000"/>
        </a:lnSpc>
        <a:spcBef>
          <a:spcPts val="650"/>
        </a:spcBef>
        <a:spcAft>
          <a:spcPct val="0"/>
        </a:spcAft>
        <a:buFont typeface="Arial" panose="020b0604020202020204" pitchFamily="34" charset="0"/>
        <a:buChar char="•"/>
        <a:defRPr sz="1800" kern="1200">
          <a:solidFill>
            <a:schemeClr val="tx1"/>
          </a:solidFill>
          <a:latin typeface="+mn-lt"/>
          <a:ea typeface="+mn-ea"/>
          <a:cs typeface="+mn-cs"/>
        </a:defRPr>
      </a:lvl1pPr>
      <a:lvl2pPr marL="444500" indent="-147955" algn="l" rtl="0" eaLnBrk="0" fontAlgn="base" hangingPunct="0">
        <a:lnSpc>
          <a:spcPct val="90000"/>
        </a:lnSpc>
        <a:spcBef>
          <a:spcPts val="325"/>
        </a:spcBef>
        <a:spcAft>
          <a:spcPct val="0"/>
        </a:spcAft>
        <a:buFont typeface="Arial" panose="020b0604020202020204" pitchFamily="34" charset="0"/>
        <a:buChar char="•"/>
        <a:defRPr sz="1600" kern="1200">
          <a:solidFill>
            <a:schemeClr val="tx1"/>
          </a:solidFill>
          <a:latin typeface="+mn-lt"/>
          <a:ea typeface="+mn-ea"/>
          <a:cs typeface="+mn-cs"/>
        </a:defRPr>
      </a:lvl2pPr>
      <a:lvl3pPr marL="741045" indent="-147955" algn="l" rtl="0" eaLnBrk="0" fontAlgn="base" hangingPunct="0">
        <a:lnSpc>
          <a:spcPct val="90000"/>
        </a:lnSpc>
        <a:spcBef>
          <a:spcPts val="325"/>
        </a:spcBef>
        <a:spcAft>
          <a:spcPct val="0"/>
        </a:spcAft>
        <a:buFont typeface="Arial" panose="020b0604020202020204" pitchFamily="34" charset="0"/>
        <a:buChar char="•"/>
        <a:defRPr sz="1300" kern="1200">
          <a:solidFill>
            <a:schemeClr val="tx1"/>
          </a:solidFill>
          <a:latin typeface="+mn-lt"/>
          <a:ea typeface="+mn-ea"/>
          <a:cs typeface="+mn-cs"/>
        </a:defRPr>
      </a:lvl3pPr>
      <a:lvl4pPr marL="1037590" indent="-147955" algn="l" rtl="0" eaLnBrk="0" fontAlgn="base" hangingPunct="0">
        <a:lnSpc>
          <a:spcPct val="90000"/>
        </a:lnSpc>
        <a:spcBef>
          <a:spcPts val="325"/>
        </a:spcBef>
        <a:spcAft>
          <a:spcPct val="0"/>
        </a:spcAft>
        <a:buFont typeface="Arial" panose="020b0604020202020204" pitchFamily="34" charset="0"/>
        <a:buChar char="•"/>
        <a:defRPr sz="1300" kern="1200">
          <a:solidFill>
            <a:schemeClr val="tx1"/>
          </a:solidFill>
          <a:latin typeface="+mn-lt"/>
          <a:ea typeface="+mn-ea"/>
          <a:cs typeface="+mn-cs"/>
        </a:defRPr>
      </a:lvl4pPr>
      <a:lvl5pPr marL="1334135" indent="-147955" algn="l" rtl="0" eaLnBrk="0" fontAlgn="base" hangingPunct="0">
        <a:lnSpc>
          <a:spcPct val="90000"/>
        </a:lnSpc>
        <a:spcBef>
          <a:spcPts val="325"/>
        </a:spcBef>
        <a:spcAft>
          <a:spcPct val="0"/>
        </a:spcAft>
        <a:buFont typeface="Arial" panose="020b0604020202020204" pitchFamily="34" charset="0"/>
        <a:buChar char="•"/>
        <a:defRPr sz="1300" kern="1200">
          <a:solidFill>
            <a:schemeClr val="tx1"/>
          </a:solidFill>
          <a:latin typeface="+mn-lt"/>
          <a:ea typeface="+mn-ea"/>
          <a:cs typeface="+mn-cs"/>
        </a:defRPr>
      </a:lvl5pPr>
      <a:lvl6pPr marL="1630680" indent="-147955" algn="l" defTabSz="593090" rtl="0" eaLnBrk="1" latinLnBrk="0" hangingPunct="1">
        <a:lnSpc>
          <a:spcPct val="90000"/>
        </a:lnSpc>
        <a:spcBef>
          <a:spcPts val="325"/>
        </a:spcBef>
        <a:buFont typeface="Arial" panose="020b0604020202020204" pitchFamily="34" charset="0"/>
        <a:buChar char="•"/>
        <a:defRPr sz="1200" kern="1200">
          <a:solidFill>
            <a:schemeClr val="tx1"/>
          </a:solidFill>
          <a:latin typeface="+mn-lt"/>
          <a:ea typeface="+mn-ea"/>
          <a:cs typeface="+mn-cs"/>
        </a:defRPr>
      </a:lvl6pPr>
      <a:lvl7pPr marL="1927225" indent="-147955" algn="l" defTabSz="593090" rtl="0" eaLnBrk="1" latinLnBrk="0" hangingPunct="1">
        <a:lnSpc>
          <a:spcPct val="90000"/>
        </a:lnSpc>
        <a:spcBef>
          <a:spcPts val="325"/>
        </a:spcBef>
        <a:buFont typeface="Arial" panose="020b0604020202020204" pitchFamily="34" charset="0"/>
        <a:buChar char="•"/>
        <a:defRPr sz="1200" kern="1200">
          <a:solidFill>
            <a:schemeClr val="tx1"/>
          </a:solidFill>
          <a:latin typeface="+mn-lt"/>
          <a:ea typeface="+mn-ea"/>
          <a:cs typeface="+mn-cs"/>
        </a:defRPr>
      </a:lvl7pPr>
      <a:lvl8pPr marL="2223770" indent="-147955" algn="l" defTabSz="593090" rtl="0" eaLnBrk="1" latinLnBrk="0" hangingPunct="1">
        <a:lnSpc>
          <a:spcPct val="90000"/>
        </a:lnSpc>
        <a:spcBef>
          <a:spcPts val="325"/>
        </a:spcBef>
        <a:buFont typeface="Arial" panose="020b0604020202020204" pitchFamily="34" charset="0"/>
        <a:buChar char="•"/>
        <a:defRPr sz="1200" kern="1200">
          <a:solidFill>
            <a:schemeClr val="tx1"/>
          </a:solidFill>
          <a:latin typeface="+mn-lt"/>
          <a:ea typeface="+mn-ea"/>
          <a:cs typeface="+mn-cs"/>
        </a:defRPr>
      </a:lvl8pPr>
      <a:lvl9pPr marL="2520315" indent="-147955" algn="l" defTabSz="593090" rtl="0" eaLnBrk="1" latinLnBrk="0" hangingPunct="1">
        <a:lnSpc>
          <a:spcPct val="90000"/>
        </a:lnSpc>
        <a:spcBef>
          <a:spcPts val="325"/>
        </a:spcBef>
        <a:buFont typeface="Arial" panose="020b0604020202020204" pitchFamily="34" charset="0"/>
        <a:buChar char="•"/>
        <a:defRPr sz="1200" kern="1200">
          <a:solidFill>
            <a:schemeClr val="tx1"/>
          </a:solidFill>
          <a:latin typeface="+mn-lt"/>
          <a:ea typeface="+mn-ea"/>
          <a:cs typeface="+mn-cs"/>
        </a:defRPr>
      </a:lvl9pPr>
    </p:bodyStyle>
    <p:otherStyle>
      <a:defPPr>
        <a:defRPr lang="zh-CN"/>
      </a:defPPr>
      <a:lvl1pPr marL="0" algn="l" defTabSz="593090" rtl="0" eaLnBrk="1" latinLnBrk="0" hangingPunct="1">
        <a:defRPr sz="1200" kern="1200">
          <a:solidFill>
            <a:schemeClr val="tx1"/>
          </a:solidFill>
          <a:latin typeface="+mn-lt"/>
          <a:ea typeface="+mn-ea"/>
          <a:cs typeface="+mn-cs"/>
        </a:defRPr>
      </a:lvl1pPr>
      <a:lvl2pPr marL="296545" algn="l" defTabSz="593090" rtl="0" eaLnBrk="1" latinLnBrk="0" hangingPunct="1">
        <a:defRPr sz="1200" kern="1200">
          <a:solidFill>
            <a:schemeClr val="tx1"/>
          </a:solidFill>
          <a:latin typeface="+mn-lt"/>
          <a:ea typeface="+mn-ea"/>
          <a:cs typeface="+mn-cs"/>
        </a:defRPr>
      </a:lvl2pPr>
      <a:lvl3pPr marL="593090" algn="l" defTabSz="593090" rtl="0" eaLnBrk="1" latinLnBrk="0" hangingPunct="1">
        <a:defRPr sz="1200" kern="1200">
          <a:solidFill>
            <a:schemeClr val="tx1"/>
          </a:solidFill>
          <a:latin typeface="+mn-lt"/>
          <a:ea typeface="+mn-ea"/>
          <a:cs typeface="+mn-cs"/>
        </a:defRPr>
      </a:lvl3pPr>
      <a:lvl4pPr marL="889635" algn="l" defTabSz="593090" rtl="0" eaLnBrk="1" latinLnBrk="0" hangingPunct="1">
        <a:defRPr sz="1200" kern="1200">
          <a:solidFill>
            <a:schemeClr val="tx1"/>
          </a:solidFill>
          <a:latin typeface="+mn-lt"/>
          <a:ea typeface="+mn-ea"/>
          <a:cs typeface="+mn-cs"/>
        </a:defRPr>
      </a:lvl4pPr>
      <a:lvl5pPr marL="1186180" algn="l" defTabSz="593090" rtl="0" eaLnBrk="1" latinLnBrk="0" hangingPunct="1">
        <a:defRPr sz="1200" kern="1200">
          <a:solidFill>
            <a:schemeClr val="tx1"/>
          </a:solidFill>
          <a:latin typeface="+mn-lt"/>
          <a:ea typeface="+mn-ea"/>
          <a:cs typeface="+mn-cs"/>
        </a:defRPr>
      </a:lvl5pPr>
      <a:lvl6pPr marL="1482725" algn="l" defTabSz="593090" rtl="0" eaLnBrk="1" latinLnBrk="0" hangingPunct="1">
        <a:defRPr sz="1200" kern="1200">
          <a:solidFill>
            <a:schemeClr val="tx1"/>
          </a:solidFill>
          <a:latin typeface="+mn-lt"/>
          <a:ea typeface="+mn-ea"/>
          <a:cs typeface="+mn-cs"/>
        </a:defRPr>
      </a:lvl6pPr>
      <a:lvl7pPr marL="1779270" algn="l" defTabSz="593090" rtl="0" eaLnBrk="1" latinLnBrk="0" hangingPunct="1">
        <a:defRPr sz="1200" kern="1200">
          <a:solidFill>
            <a:schemeClr val="tx1"/>
          </a:solidFill>
          <a:latin typeface="+mn-lt"/>
          <a:ea typeface="+mn-ea"/>
          <a:cs typeface="+mn-cs"/>
        </a:defRPr>
      </a:lvl7pPr>
      <a:lvl8pPr marL="2075815" algn="l" defTabSz="593090" rtl="0" eaLnBrk="1" latinLnBrk="0" hangingPunct="1">
        <a:defRPr sz="1200" kern="1200">
          <a:solidFill>
            <a:schemeClr val="tx1"/>
          </a:solidFill>
          <a:latin typeface="+mn-lt"/>
          <a:ea typeface="+mn-ea"/>
          <a:cs typeface="+mn-cs"/>
        </a:defRPr>
      </a:lvl8pPr>
      <a:lvl9pPr marL="2372360" algn="l" defTabSz="593090" rtl="0" eaLnBrk="1" latinLnBrk="0" hangingPunct="1">
        <a:defRPr sz="12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矩形 3"/>
          <p:cNvSpPr>
            <a:spLocks noChangeArrowheads="1"/>
          </p:cNvSpPr>
          <p:nvPr/>
        </p:nvSpPr>
        <p:spPr bwMode="auto">
          <a:xfrm>
            <a:off x="1193118" y="1907467"/>
            <a:ext cx="7212806" cy="607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3995" tIns="26998" rIns="53995" bIns="269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593090">
              <a:defRPr/>
            </a:pPr>
            <a:r>
              <a:rPr lang="zh-CN" altLang="en-US" sz="3600" b="1" kern="10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Times New Roman" panose="02020603050405020304" pitchFamily="18" charset="0"/>
                <a:sym typeface="+mn-ea"/>
              </a:rPr>
              <a:t>论证结构的选择与构建</a:t>
            </a:r>
            <a:endParaRPr lang="zh-CN" altLang="en-US" sz="3600" b="1" kern="100">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3" name="文本框 2"/>
          <p:cNvSpPr txBox="1"/>
          <p:nvPr/>
        </p:nvSpPr>
        <p:spPr>
          <a:xfrm>
            <a:off x="810927" y="763938"/>
            <a:ext cx="2152901" cy="314325"/>
          </a:xfrm>
          <a:prstGeom prst="rect">
            <a:avLst/>
          </a:prstGeom>
          <a:noFill/>
        </p:spPr>
        <p:txBody>
          <a:bodyPr wrap="square" lIns="53995" tIns="26998" rIns="53995" bIns="26998" rtlCol="0">
            <a:spAutoFit/>
          </a:bodyPr>
          <a:lstStyle/>
          <a:p>
            <a:r>
              <a:rPr lang="zh-CN" altLang="en-US" sz="1700" b="1">
                <a:solidFill>
                  <a:schemeClr val="bg1"/>
                </a:solidFill>
                <a:latin typeface="方正姚体" panose="02010601030101010101" pitchFamily="2" charset="-122"/>
                <a:ea typeface="方正姚体" panose="02010601030101010101" pitchFamily="2" charset="-122"/>
              </a:rPr>
              <a:t>议论文写作指导</a:t>
            </a:r>
            <a:endParaRPr lang="en-US" sz="1700" b="1">
              <a:solidFill>
                <a:schemeClr val="bg1"/>
              </a:solidFill>
              <a:latin typeface="方正姚体" panose="02010601030101010101" pitchFamily="2" charset="-122"/>
              <a:ea typeface="方正姚体" panose="02010601030101010101"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6"/>
            <a:ext cx="8481626" cy="4009452"/>
          </a:xfrm>
          <a:prstGeom prst="rect">
            <a:avLst/>
          </a:prstGeom>
          <a:noFill/>
        </p:spPr>
        <p:txBody>
          <a:bodyPr wrap="square" lIns="53995" tIns="26998" rIns="53995" bIns="26998">
            <a:spAutoFit/>
          </a:bodyPr>
          <a:lstStyle/>
          <a:p>
            <a:pPr indent="425450" algn="just">
              <a:spcAft>
                <a:spcPct val="0"/>
              </a:spcAft>
            </a:pPr>
            <a:r>
              <a:rPr lang="en-US" altLang="zh-CN" sz="1900" b="1" kern="100">
                <a:latin typeface="宋体" panose="02010600030101010101" pitchFamily="2" charset="-122"/>
                <a:ea typeface="宋体" panose="02010600030101010101" pitchFamily="2" charset="-122"/>
                <a:cs typeface="Times New Roman" panose="02020603050405020304"/>
              </a:rPr>
              <a:t>2.</a:t>
            </a:r>
            <a:r>
              <a:rPr lang="zh-CN" altLang="zh-CN" sz="1900" b="1" kern="100">
                <a:latin typeface="Calibri"/>
                <a:ea typeface="宋体" panose="02010600030101010101" pitchFamily="2" charset="-122"/>
                <a:cs typeface="Times New Roman" panose="02020603050405020304"/>
              </a:rPr>
              <a:t>层递式结构</a:t>
            </a:r>
            <a:endParaRPr lang="en-US" altLang="zh-CN" sz="1900" kern="100">
              <a:latin typeface="Calibri"/>
              <a:ea typeface="宋体" panose="02010600030101010101" pitchFamily="2" charset="-122"/>
              <a:cs typeface="Times New Roman" panose="02020603050405020304"/>
            </a:endParaRPr>
          </a:p>
          <a:p>
            <a:pPr algn="just">
              <a:spcAft>
                <a:spcPct val="0"/>
              </a:spcAft>
            </a:pPr>
            <a:r>
              <a:rPr lang="zh-CN" altLang="zh-CN" sz="1700" kern="100">
                <a:latin typeface="楷体" panose="02010609060101010101" pitchFamily="49" charset="-122"/>
                <a:ea typeface="楷体" panose="02010609060101010101" pitchFamily="49" charset="-122"/>
                <a:cs typeface="Times New Roman" panose="02020603050405020304"/>
              </a:rPr>
              <a:t>许多先贤都是在经历了无数苦痛的转折之后，更深刻地体味了人生的大义所在，依靠惊人的生命力延续了生的意志，写下了一篇篇传世经典，造就了一番番奇功伟业。就是在这些转折中，先哲们的坚韧和坦荡，使他们的人格和思想在历史长河上空凝聚成了一瓣瓣恒久的心香，也正是这些转折，激发了更多人的感喟…… </a:t>
            </a:r>
            <a:r>
              <a:rPr lang="zh-CN" altLang="en-US" sz="1700" b="1" kern="100">
                <a:solidFill>
                  <a:srgbClr val="FF0000"/>
                </a:solidFill>
                <a:latin typeface="仿宋" panose="02010609060101010101" pitchFamily="49" charset="-122"/>
                <a:ea typeface="仿宋" panose="02010609060101010101" pitchFamily="49" charset="-122"/>
                <a:cs typeface="Times New Roman" panose="02020603050405020304"/>
              </a:rPr>
              <a:t>（从书到人生，人生的转折是铸造生命奇迹的一块块基石）</a:t>
            </a:r>
            <a:endParaRPr lang="en-US" altLang="zh-CN" sz="1700" kern="100">
              <a:highlight>
                <a:srgbClr val="D3D3D3"/>
              </a:highlight>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zh-CN" sz="1700" kern="100">
                <a:latin typeface="楷体" panose="02010609060101010101" pitchFamily="49" charset="-122"/>
                <a:ea typeface="楷体" panose="02010609060101010101" pitchFamily="49" charset="-122"/>
                <a:cs typeface="Times New Roman" panose="02020603050405020304"/>
              </a:rPr>
              <a:t>记得林清玄说过，“生的路上，并不是你在哪里放上一个门框，哪里就是唯一的出口。你可以向左向右转个弯，去寻求生命的出口。”是啊，</a:t>
            </a:r>
            <a:r>
              <a:rPr lang="zh-CN" altLang="zh-CN" sz="1700" b="1" u="sng" kern="100">
                <a:latin typeface="楷体" panose="02010609060101010101" pitchFamily="49" charset="-122"/>
                <a:ea typeface="楷体" panose="02010609060101010101" pitchFamily="49" charset="-122"/>
                <a:cs typeface="Times New Roman" panose="02020603050405020304"/>
              </a:rPr>
              <a:t>我们的生活之路一定不是平坦笔直的。有的转折也许是不情愿的，</a:t>
            </a:r>
            <a:r>
              <a:rPr lang="zh-CN" altLang="zh-CN" sz="1700" kern="100">
                <a:latin typeface="楷体" panose="02010609060101010101" pitchFamily="49" charset="-122"/>
                <a:ea typeface="楷体" panose="02010609060101010101" pitchFamily="49" charset="-122"/>
                <a:cs typeface="Times New Roman" panose="02020603050405020304"/>
              </a:rPr>
              <a:t>就如自己孩提时得知要离开居住已久的城市迁往北京时，心中的那份不快一样，不愿意离开相处已久的亲朋，对每一条街道。甚至是街边的陌生人都有一分不舍，毕竟没人愿意面对离别。到了北京后慢慢适应了，认识了新朋友，生活有了新的精彩。</a:t>
            </a:r>
            <a:r>
              <a:rPr lang="zh-CN" altLang="zh-CN" sz="1700" b="1" u="sng" kern="100">
                <a:latin typeface="楷体" panose="02010609060101010101" pitchFamily="49" charset="-122"/>
                <a:ea typeface="楷体" panose="02010609060101010101" pitchFamily="49" charset="-122"/>
                <a:cs typeface="Times New Roman" panose="02020603050405020304"/>
              </a:rPr>
              <a:t>这样的转折，乍看不美好，似乎是一种结束，如今想来，反倒觉得是一个起点</a:t>
            </a:r>
            <a:r>
              <a:rPr lang="zh-CN" altLang="zh-CN" sz="1700" kern="100">
                <a:latin typeface="楷体" panose="02010609060101010101" pitchFamily="49" charset="-122"/>
                <a:ea typeface="楷体" panose="02010609060101010101" pitchFamily="49" charset="-122"/>
                <a:cs typeface="Times New Roman" panose="02020603050405020304"/>
              </a:rPr>
              <a:t>。</a:t>
            </a:r>
            <a:r>
              <a:rPr lang="zh-CN" altLang="en-US" sz="1700" b="1" kern="100">
                <a:solidFill>
                  <a:srgbClr val="FF0000"/>
                </a:solidFill>
                <a:latin typeface="仿宋" panose="02010609060101010101" pitchFamily="49" charset="-122"/>
                <a:ea typeface="仿宋" panose="02010609060101010101" pitchFamily="49" charset="-122"/>
                <a:cs typeface="Times New Roman" panose="02020603050405020304"/>
              </a:rPr>
              <a:t>（从人生到自身，联系现实）</a:t>
            </a:r>
            <a:endParaRPr lang="en-US" altLang="zh-CN" sz="170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zh-CN" sz="1700" kern="100">
                <a:latin typeface="楷体" panose="02010609060101010101" pitchFamily="49" charset="-122"/>
                <a:ea typeface="楷体" panose="02010609060101010101" pitchFamily="49" charset="-122"/>
                <a:cs typeface="Times New Roman" panose="02020603050405020304"/>
              </a:rPr>
              <a:t>生活中的转折，快乐或痛苦。我们都应该微笑着面对，生活本来就有起有落，我们也应该如此看待生活。愿一个个转折为你我交织出一条值得回味的生活之路</a:t>
            </a:r>
            <a:r>
              <a:rPr lang="zh-CN" altLang="en-US" sz="1700" kern="100">
                <a:latin typeface="楷体" panose="02010609060101010101" pitchFamily="49" charset="-122"/>
                <a:ea typeface="楷体" panose="02010609060101010101" pitchFamily="49" charset="-122"/>
                <a:cs typeface="Times New Roman" panose="02020603050405020304"/>
              </a:rPr>
              <a:t>。</a:t>
            </a:r>
            <a:endParaRPr lang="zh-CN" altLang="zh-CN" sz="1700" kern="100">
              <a:latin typeface="楷体" panose="02010609060101010101" pitchFamily="49" charset="-122"/>
              <a:ea typeface="楷体" panose="02010609060101010101" pitchFamily="49" charset="-122"/>
              <a:cs typeface="Times New Roman" panose="02020603050405020304"/>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3327407"/>
          </a:xfrm>
          <a:prstGeom prst="rect">
            <a:avLst/>
          </a:prstGeom>
          <a:noFill/>
        </p:spPr>
        <p:txBody>
          <a:bodyPr wrap="square" lIns="53995" tIns="26998" rIns="53995" bIns="26998">
            <a:spAutoFit/>
          </a:bodyPr>
          <a:lstStyle/>
          <a:p>
            <a:pPr indent="425450" algn="just">
              <a:spcAft>
                <a:spcPct val="0"/>
              </a:spcAft>
            </a:pPr>
            <a:r>
              <a:rPr lang="en-US" altLang="zh-CN" sz="1900" b="1" kern="100">
                <a:latin typeface="宋体" panose="02010600030101010101" pitchFamily="2" charset="-122"/>
                <a:ea typeface="宋体" panose="02010600030101010101" pitchFamily="2" charset="-122"/>
                <a:cs typeface="Times New Roman" panose="02020603050405020304"/>
              </a:rPr>
              <a:t>2.</a:t>
            </a:r>
            <a:r>
              <a:rPr lang="zh-CN" altLang="zh-CN" sz="1900" b="1" kern="100">
                <a:latin typeface="Calibri"/>
                <a:ea typeface="宋体" panose="02010600030101010101" pitchFamily="2" charset="-122"/>
                <a:cs typeface="Times New Roman" panose="02020603050405020304"/>
              </a:rPr>
              <a:t>层递式结构</a:t>
            </a:r>
            <a:endParaRPr lang="en-US" altLang="zh-CN" sz="1900" kern="100">
              <a:latin typeface="Calibri"/>
              <a:ea typeface="宋体" panose="02010600030101010101" pitchFamily="2" charset="-122"/>
              <a:cs typeface="Times New Roman" panose="02020603050405020304"/>
            </a:endParaRPr>
          </a:p>
          <a:p>
            <a:pPr indent="425450" algn="just">
              <a:spcAft>
                <a:spcPct val="0"/>
              </a:spcAft>
            </a:pPr>
            <a:r>
              <a:rPr lang="zh-CN" altLang="zh-CN" sz="1900" b="1" kern="100">
                <a:solidFill>
                  <a:srgbClr val="FF0000"/>
                </a:solidFill>
                <a:latin typeface="Calibri"/>
                <a:ea typeface="宋体" panose="02010600030101010101" pitchFamily="2" charset="-122"/>
                <a:cs typeface="Times New Roman" panose="02020603050405020304"/>
              </a:rPr>
              <a:t>常见支架一：</a:t>
            </a:r>
            <a:endParaRPr lang="zh-CN" altLang="zh-CN" sz="1900" b="1" kern="100">
              <a:solidFill>
                <a:srgbClr val="FF0000"/>
              </a:solidFill>
              <a:latin typeface="Calibri"/>
              <a:ea typeface="宋体" panose="02010600030101010101" pitchFamily="2" charset="-122"/>
              <a:cs typeface="Times New Roman" panose="02020603050405020304"/>
            </a:endParaRPr>
          </a:p>
          <a:p>
            <a:pPr indent="425450" algn="just">
              <a:spcAft>
                <a:spcPct val="0"/>
              </a:spcAft>
            </a:pPr>
            <a:r>
              <a:rPr lang="zh-CN" altLang="zh-CN" sz="1900" kern="100">
                <a:latin typeface="Calibri"/>
                <a:ea typeface="黑体" panose="02010600030101010101" charset="-122"/>
                <a:cs typeface="Times New Roman" panose="02020603050405020304"/>
              </a:rPr>
              <a:t>引子：题目材料、起兴、名言、诗句、典故等均可作为引出论题的引子。</a:t>
            </a:r>
            <a:endParaRPr lang="zh-CN" altLang="zh-CN" sz="1900" kern="100">
              <a:latin typeface="Calibri"/>
              <a:ea typeface="宋体" panose="02010600030101010101" pitchFamily="2" charset="-122"/>
              <a:cs typeface="Times New Roman" panose="02020603050405020304"/>
            </a:endParaRPr>
          </a:p>
          <a:p>
            <a:pPr indent="425450" algn="just">
              <a:spcAft>
                <a:spcPct val="0"/>
              </a:spcAft>
            </a:pPr>
            <a:r>
              <a:rPr lang="zh-CN" altLang="zh-CN" sz="1900" kern="100">
                <a:latin typeface="Calibri"/>
                <a:ea typeface="黑体" panose="02010600030101010101" charset="-122"/>
                <a:cs typeface="Times New Roman" panose="02020603050405020304"/>
              </a:rPr>
              <a:t>论题（是什么）：明确提出观点、看法，阐释核心概念，既承前文引言，又为下文张本。</a:t>
            </a:r>
            <a:endParaRPr lang="zh-CN" altLang="zh-CN" sz="1900" kern="100">
              <a:latin typeface="Calibri"/>
              <a:ea typeface="宋体" panose="02010600030101010101" pitchFamily="2" charset="-122"/>
              <a:cs typeface="Times New Roman" panose="02020603050405020304"/>
            </a:endParaRPr>
          </a:p>
          <a:p>
            <a:pPr indent="425450" algn="just">
              <a:spcAft>
                <a:spcPct val="0"/>
              </a:spcAft>
            </a:pPr>
            <a:r>
              <a:rPr lang="zh-CN" altLang="zh-CN" sz="1900" kern="100">
                <a:latin typeface="Calibri"/>
                <a:ea typeface="黑体" panose="02010600030101010101" charset="-122"/>
                <a:cs typeface="Times New Roman" panose="02020603050405020304"/>
              </a:rPr>
              <a:t>论证（为什么）：由小到大、由局部到整体、由浅入深地进行论证，如从自然到人生，由个体到社会，由文学到哲学等。（也可采用并列论证的方式）</a:t>
            </a:r>
            <a:endParaRPr lang="zh-CN" altLang="zh-CN" sz="1900" kern="100">
              <a:latin typeface="Calibri"/>
              <a:ea typeface="宋体" panose="02010600030101010101" pitchFamily="2" charset="-122"/>
              <a:cs typeface="Times New Roman" panose="02020603050405020304"/>
            </a:endParaRPr>
          </a:p>
          <a:p>
            <a:pPr indent="425450" algn="just">
              <a:spcAft>
                <a:spcPct val="0"/>
              </a:spcAft>
            </a:pPr>
            <a:r>
              <a:rPr lang="zh-CN" altLang="zh-CN" sz="1900" kern="100">
                <a:latin typeface="Calibri"/>
                <a:ea typeface="黑体" panose="02010600030101010101" charset="-122"/>
                <a:cs typeface="Times New Roman" panose="02020603050405020304"/>
              </a:rPr>
              <a:t>办法（怎么办）：提出实现论题的措施或解决问题的办法，可以分条列举。此环节最好联系现实来谈。</a:t>
            </a:r>
            <a:endParaRPr lang="zh-CN" altLang="zh-CN" sz="1900" kern="100">
              <a:latin typeface="Calibri"/>
              <a:ea typeface="宋体" panose="02010600030101010101" pitchFamily="2" charset="-122"/>
              <a:cs typeface="Times New Roman" panose="02020603050405020304"/>
            </a:endParaRPr>
          </a:p>
          <a:p>
            <a:pPr indent="425450" algn="just">
              <a:spcAft>
                <a:spcPct val="0"/>
              </a:spcAft>
            </a:pPr>
            <a:r>
              <a:rPr lang="zh-CN" altLang="zh-CN" sz="1900" kern="100">
                <a:latin typeface="Calibri"/>
                <a:ea typeface="黑体" panose="02010600030101010101" charset="-122"/>
                <a:cs typeface="Times New Roman" panose="02020603050405020304"/>
              </a:rPr>
              <a:t>效果（怎么样）：可以展望未来或推测前景，也可以表明一种态度。</a:t>
            </a:r>
            <a:endParaRPr lang="zh-CN" altLang="zh-CN" sz="1900" kern="100">
              <a:latin typeface="Calibri"/>
              <a:ea typeface="宋体" panose="02010600030101010101" pitchFamily="2" charset="-122"/>
              <a:cs typeface="Times New Roman" panose="02020603050405020304"/>
            </a:endParaRPr>
          </a:p>
          <a:p>
            <a:pPr indent="425450" algn="just">
              <a:spcAft>
                <a:spcPct val="0"/>
              </a:spcAft>
            </a:pPr>
            <a:r>
              <a:rPr lang="zh-CN" altLang="zh-CN" sz="1900" kern="100">
                <a:latin typeface="Calibri"/>
                <a:ea typeface="黑体" panose="02010600030101010101" charset="-122"/>
                <a:cs typeface="Times New Roman" panose="02020603050405020304"/>
              </a:rPr>
              <a:t>尾声：或呼吁，或劝诫，或警示，或重申论题的意义，均可。</a:t>
            </a:r>
            <a:endParaRPr lang="zh-CN" altLang="zh-CN" sz="1900" kern="100">
              <a:latin typeface="Calibri"/>
              <a:ea typeface="宋体" panose="02010600030101010101" pitchFamily="2"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fade">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4301840"/>
          </a:xfrm>
          <a:prstGeom prst="rect">
            <a:avLst/>
          </a:prstGeom>
          <a:noFill/>
        </p:spPr>
        <p:txBody>
          <a:bodyPr wrap="square" lIns="53995" tIns="26998" rIns="53995" bIns="26998">
            <a:spAutoFit/>
          </a:bodyPr>
          <a:lstStyle/>
          <a:p>
            <a:pPr indent="425450" algn="just">
              <a:spcAft>
                <a:spcPct val="0"/>
              </a:spcAft>
            </a:pPr>
            <a:r>
              <a:rPr lang="en-US" altLang="zh-CN" sz="1900" b="1" kern="100">
                <a:latin typeface="宋体" panose="02010600030101010101" pitchFamily="2" charset="-122"/>
                <a:ea typeface="宋体" panose="02010600030101010101" pitchFamily="2" charset="-122"/>
                <a:cs typeface="Times New Roman" panose="02020603050405020304"/>
              </a:rPr>
              <a:t>2.</a:t>
            </a:r>
            <a:r>
              <a:rPr lang="zh-CN" altLang="zh-CN" sz="1900" b="1" kern="100">
                <a:latin typeface="Calibri"/>
                <a:ea typeface="宋体" panose="02010600030101010101" pitchFamily="2" charset="-122"/>
                <a:cs typeface="Times New Roman" panose="02020603050405020304"/>
              </a:rPr>
              <a:t>层递式结构</a:t>
            </a:r>
            <a:endParaRPr lang="en-US" altLang="zh-CN" sz="1900" kern="100">
              <a:latin typeface="Calibri"/>
              <a:ea typeface="宋体" panose="02010600030101010101" pitchFamily="2" charset="-122"/>
              <a:cs typeface="Times New Roman" panose="02020603050405020304"/>
            </a:endParaRPr>
          </a:p>
          <a:p>
            <a:pPr indent="165735" algn="ctr">
              <a:spcAft>
                <a:spcPct val="0"/>
              </a:spcAft>
            </a:pPr>
            <a:r>
              <a:rPr lang="zh-CN" altLang="zh-CN" sz="1900" b="1">
                <a:latin typeface="黑体" panose="02010600030101010101" charset="-122"/>
                <a:ea typeface="黑体" panose="02010600030101010101" charset="-122"/>
                <a:cs typeface="宋体" panose="02010600030101010101" pitchFamily="2" charset="-122"/>
              </a:rPr>
              <a:t>给爱一点空间</a:t>
            </a:r>
            <a:endParaRPr lang="zh-CN" altLang="zh-CN" sz="2100">
              <a:latin typeface="黑体" panose="02010600030101010101" charset="-122"/>
              <a:ea typeface="黑体" panose="02010600030101010101" charset="-122"/>
              <a:cs typeface="宋体" panose="02010600030101010101" pitchFamily="2" charset="-122"/>
            </a:endParaRPr>
          </a:p>
          <a:p>
            <a:pPr indent="425450" algn="just">
              <a:spcAft>
                <a:spcPct val="0"/>
              </a:spcAft>
            </a:pPr>
            <a:r>
              <a:rPr lang="zh-CN" altLang="en-US" sz="1700">
                <a:latin typeface="宋体" panose="02010600030101010101" pitchFamily="2" charset="-122"/>
                <a:ea typeface="楷体" panose="02010609060101010101" pitchFamily="49" charset="-122"/>
                <a:cs typeface="宋体" panose="02010600030101010101" pitchFamily="2" charset="-122"/>
              </a:rPr>
              <a:t>①</a:t>
            </a:r>
            <a:r>
              <a:rPr lang="zh-CN" altLang="zh-CN" sz="1700">
                <a:latin typeface="宋体" panose="02010600030101010101" pitchFamily="2" charset="-122"/>
                <a:ea typeface="楷体" panose="02010609060101010101" pitchFamily="49" charset="-122"/>
                <a:cs typeface="宋体" panose="02010600030101010101" pitchFamily="2" charset="-122"/>
              </a:rPr>
              <a:t>曾经听过这样一个故事。一个即将步入婚姻殿堂的女孩问她的母亲：“怎样才能使爱天长地久？怎样留住爱人的心？”母亲无语，她默默地弯腰，从沙地上捧起一捧沙子。她双手平摊，沙粒在她的掌中稳稳而立，一滴也未漏出。突然，母亲双手紧握，用力挤压掌中的沙子，许多沙粒从她的指缝间滑落。当她再次向女儿摊开手掌时，掌中的沙粒已所剩无几了。她望着惊讶又疑惑的女儿，说：“</a:t>
            </a:r>
            <a:r>
              <a:rPr lang="zh-CN" altLang="zh-CN" sz="1700" u="dotDotDashHeavy">
                <a:latin typeface="宋体" panose="02010600030101010101" pitchFamily="2" charset="-122"/>
                <a:ea typeface="楷体" panose="02010609060101010101" pitchFamily="49" charset="-122"/>
                <a:cs typeface="宋体" panose="02010600030101010101" pitchFamily="2" charset="-122"/>
              </a:rPr>
              <a:t>给你爱的人和爱你的人一个自由的空间，过多的爱和压力会使爱窒息</a:t>
            </a:r>
            <a:r>
              <a:rPr lang="zh-CN" altLang="zh-CN" sz="1700">
                <a:latin typeface="宋体" panose="02010600030101010101" pitchFamily="2" charset="-122"/>
                <a:ea typeface="楷体" panose="02010609060101010101" pitchFamily="49" charset="-122"/>
                <a:cs typeface="宋体" panose="02010600030101010101" pitchFamily="2" charset="-122"/>
              </a:rPr>
              <a:t>”。</a:t>
            </a:r>
            <a:r>
              <a:rPr lang="zh-CN" altLang="en-US" sz="1700" b="1">
                <a:solidFill>
                  <a:srgbClr val="FF0000"/>
                </a:solidFill>
                <a:latin typeface="仿宋" panose="02010609060101010101" pitchFamily="49" charset="-122"/>
                <a:ea typeface="仿宋" panose="02010609060101010101" pitchFamily="49" charset="-122"/>
                <a:cs typeface="宋体" panose="02010600030101010101" pitchFamily="2" charset="-122"/>
              </a:rPr>
              <a:t>（引入，提出论点）</a:t>
            </a:r>
            <a:endParaRPr lang="en-US" altLang="zh-CN" sz="1700" b="1">
              <a:solidFill>
                <a:srgbClr val="FF0000"/>
              </a:solidFill>
              <a:latin typeface="仿宋" panose="02010609060101010101" pitchFamily="49" charset="-122"/>
              <a:ea typeface="仿宋" panose="02010609060101010101" pitchFamily="49" charset="-122"/>
              <a:cs typeface="宋体" panose="02010600030101010101" pitchFamily="2" charset="-122"/>
            </a:endParaRPr>
          </a:p>
          <a:p>
            <a:pPr indent="425450" algn="just">
              <a:spcAft>
                <a:spcPct val="0"/>
              </a:spcAft>
            </a:pPr>
            <a:r>
              <a:rPr lang="zh-CN" altLang="en-US" sz="1700">
                <a:latin typeface="宋体" panose="02010600030101010101" pitchFamily="2" charset="-122"/>
                <a:ea typeface="楷体" panose="02010609060101010101" pitchFamily="49" charset="-122"/>
                <a:cs typeface="宋体" panose="02010600030101010101" pitchFamily="2" charset="-122"/>
              </a:rPr>
              <a:t>②</a:t>
            </a:r>
            <a:r>
              <a:rPr lang="zh-CN" altLang="zh-CN" sz="1700">
                <a:latin typeface="宋体" panose="02010600030101010101" pitchFamily="2" charset="-122"/>
                <a:ea typeface="楷体" panose="02010609060101010101" pitchFamily="49" charset="-122"/>
                <a:cs typeface="宋体" panose="02010600030101010101" pitchFamily="2" charset="-122"/>
              </a:rPr>
              <a:t>听完这个故事，我沉思良久。爱是没有错的，但爱的方式却各有千秋。不能否认有些爱的方式只能给你爱的人带来禁锢和伤害。</a:t>
            </a:r>
            <a:r>
              <a:rPr lang="zh-CN" altLang="en-US" sz="1700" b="1">
                <a:solidFill>
                  <a:srgbClr val="FF0000"/>
                </a:solidFill>
                <a:latin typeface="仿宋" panose="02010609060101010101" pitchFamily="49" charset="-122"/>
                <a:ea typeface="仿宋" panose="02010609060101010101" pitchFamily="49" charset="-122"/>
                <a:cs typeface="宋体" panose="02010600030101010101" pitchFamily="2" charset="-122"/>
              </a:rPr>
              <a:t>（过渡，先引向反向）</a:t>
            </a:r>
            <a:endParaRPr lang="zh-CN" altLang="zh-CN" sz="1700" b="1">
              <a:solidFill>
                <a:srgbClr val="FF0000"/>
              </a:solidFill>
              <a:latin typeface="仿宋" panose="02010609060101010101" pitchFamily="49" charset="-122"/>
              <a:ea typeface="仿宋" panose="02010609060101010101" pitchFamily="49" charset="-122"/>
              <a:cs typeface="宋体" panose="02010600030101010101" pitchFamily="2" charset="-122"/>
            </a:endParaRPr>
          </a:p>
          <a:p>
            <a:pPr indent="425450" algn="just">
              <a:spcAft>
                <a:spcPct val="0"/>
              </a:spcAft>
            </a:pPr>
            <a:r>
              <a:rPr lang="zh-CN" altLang="en-US" sz="1700">
                <a:latin typeface="宋体" panose="02010600030101010101" pitchFamily="2" charset="-122"/>
                <a:ea typeface="楷体" panose="02010609060101010101" pitchFamily="49" charset="-122"/>
                <a:cs typeface="宋体" panose="02010600030101010101" pitchFamily="2" charset="-122"/>
              </a:rPr>
              <a:t>③</a:t>
            </a:r>
            <a:r>
              <a:rPr lang="zh-CN" altLang="zh-CN" sz="1700">
                <a:latin typeface="宋体" panose="02010600030101010101" pitchFamily="2" charset="-122"/>
                <a:ea typeface="楷体" panose="02010609060101010101" pitchFamily="49" charset="-122"/>
                <a:cs typeface="宋体" panose="02010600030101010101" pitchFamily="2" charset="-122"/>
              </a:rPr>
              <a:t>报纸上曾经多次报道过“巨型婴儿”的故事。一对夫妇中年得子，异常兴奋。对孩子千娇万宠，一直让他睡在摇篮里，不管孩子实际年龄是多少，还把他像婴儿一样呵护着。不料一场突如其来的车祸夺走了夫妇俩的生命，当警察走进他们的家时，被一个躺在巨型摇篮里的“巨型婴儿”惊得目瞪口呆，不知如何处理这个已是青年的“婴儿”。</a:t>
            </a:r>
            <a:r>
              <a:rPr lang="zh-CN" altLang="zh-CN" sz="1700" u="sng">
                <a:latin typeface="宋体" panose="02010600030101010101" pitchFamily="2" charset="-122"/>
                <a:ea typeface="楷体" panose="02010609060101010101" pitchFamily="49" charset="-122"/>
                <a:cs typeface="宋体" panose="02010600030101010101" pitchFamily="2" charset="-122"/>
              </a:rPr>
              <a:t>他既不会自己走路也不会自己吃饭，自理能力为零，不知如何走完剩下的大半人生。</a:t>
            </a:r>
            <a:r>
              <a:rPr lang="zh-CN" altLang="en-US" sz="1700" b="1">
                <a:solidFill>
                  <a:srgbClr val="FF0000"/>
                </a:solidFill>
                <a:latin typeface="仿宋" panose="02010609060101010101" pitchFamily="49" charset="-122"/>
                <a:ea typeface="仿宋" panose="02010609060101010101" pitchFamily="49" charset="-122"/>
                <a:cs typeface="宋体" panose="02010600030101010101" pitchFamily="2" charset="-122"/>
              </a:rPr>
              <a:t>（弊端分析）</a:t>
            </a:r>
            <a:endParaRPr lang="zh-CN" altLang="zh-CN" sz="1700" b="1">
              <a:solidFill>
                <a:srgbClr val="FF0000"/>
              </a:solidFill>
              <a:latin typeface="仿宋" panose="02010609060101010101" pitchFamily="49" charset="-122"/>
              <a:ea typeface="仿宋"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4240285"/>
          </a:xfrm>
          <a:prstGeom prst="rect">
            <a:avLst/>
          </a:prstGeom>
          <a:noFill/>
        </p:spPr>
        <p:txBody>
          <a:bodyPr wrap="square" lIns="53995" tIns="26998" rIns="53995" bIns="26998">
            <a:spAutoFit/>
          </a:bodyPr>
          <a:lstStyle/>
          <a:p>
            <a:pPr indent="425450" algn="just">
              <a:spcAft>
                <a:spcPct val="0"/>
              </a:spcAft>
            </a:pPr>
            <a:r>
              <a:rPr lang="zh-CN" altLang="en-US" sz="1700">
                <a:latin typeface="宋体" panose="02010600030101010101" pitchFamily="2" charset="-122"/>
                <a:ea typeface="楷体" panose="02010609060101010101" pitchFamily="49" charset="-122"/>
                <a:cs typeface="宋体" panose="02010600030101010101" pitchFamily="2" charset="-122"/>
              </a:rPr>
              <a:t>④</a:t>
            </a:r>
            <a:r>
              <a:rPr lang="zh-CN" altLang="zh-CN" sz="1700">
                <a:latin typeface="宋体" panose="02010600030101010101" pitchFamily="2" charset="-122"/>
                <a:ea typeface="楷体" panose="02010609060101010101" pitchFamily="49" charset="-122"/>
                <a:cs typeface="宋体" panose="02010600030101010101" pitchFamily="2" charset="-122"/>
              </a:rPr>
              <a:t>夫妇俩爱孩子，这无可厚非，但他们如此溺爱他，却毁了他本该灿烂美好的一生。</a:t>
            </a:r>
            <a:r>
              <a:rPr lang="zh-CN" altLang="zh-CN" sz="1700" b="1" u="sng">
                <a:latin typeface="宋体" panose="02010600030101010101" pitchFamily="2" charset="-122"/>
                <a:ea typeface="楷体" panose="02010609060101010101" pitchFamily="49" charset="-122"/>
                <a:cs typeface="宋体" panose="02010600030101010101" pitchFamily="2" charset="-122"/>
              </a:rPr>
              <a:t>孩子如同美丽的鲜花，把他们放在温室中培养，虽然避过了风雨，却使他们越发娇嫩，不小心受到一丁点伤害，就谢了。而真正经历过风雨的野玫瑰，却能在恶劣的环境中昂首屹立，常开不败，绚丽多姿。</a:t>
            </a:r>
            <a:r>
              <a:rPr lang="zh-CN" altLang="zh-CN" sz="1700">
                <a:latin typeface="宋体" panose="02010600030101010101" pitchFamily="2" charset="-122"/>
                <a:ea typeface="楷体" panose="02010609060101010101" pitchFamily="49" charset="-122"/>
                <a:cs typeface="宋体" panose="02010600030101010101" pitchFamily="2" charset="-122"/>
              </a:rPr>
              <a:t>那么，深爱着孩子的父母呵，何不给孩子一个空间，一次机会，让他们自由的穿越风雨，展翅九天？</a:t>
            </a:r>
            <a:r>
              <a:rPr lang="zh-CN" altLang="en-US" sz="1700" b="1">
                <a:solidFill>
                  <a:srgbClr val="FF0000"/>
                </a:solidFill>
                <a:latin typeface="仿宋" panose="02010609060101010101" pitchFamily="49" charset="-122"/>
                <a:ea typeface="仿宋" panose="02010609060101010101" pitchFamily="49" charset="-122"/>
                <a:cs typeface="宋体" panose="02010600030101010101" pitchFamily="2" charset="-122"/>
              </a:rPr>
              <a:t>（因果分析，为什么不能溺爱孩子，爱孩子应该给孩子空间）</a:t>
            </a:r>
            <a:endParaRPr lang="zh-CN" altLang="zh-CN" sz="1700" b="1">
              <a:solidFill>
                <a:srgbClr val="FF0000"/>
              </a:solidFill>
              <a:latin typeface="仿宋" panose="02010609060101010101" pitchFamily="49" charset="-122"/>
              <a:ea typeface="仿宋" panose="02010609060101010101" pitchFamily="49" charset="-122"/>
              <a:cs typeface="宋体" panose="02010600030101010101" pitchFamily="2" charset="-122"/>
            </a:endParaRPr>
          </a:p>
          <a:p>
            <a:pPr indent="425450" algn="just">
              <a:spcAft>
                <a:spcPct val="0"/>
              </a:spcAft>
            </a:pPr>
            <a:r>
              <a:rPr lang="zh-CN" altLang="en-US" sz="1700">
                <a:latin typeface="宋体" panose="02010600030101010101" pitchFamily="2" charset="-122"/>
                <a:ea typeface="楷体" panose="02010609060101010101" pitchFamily="49" charset="-122"/>
                <a:cs typeface="宋体" panose="02010600030101010101" pitchFamily="2" charset="-122"/>
              </a:rPr>
              <a:t>⑤</a:t>
            </a:r>
            <a:r>
              <a:rPr lang="zh-CN" altLang="zh-CN" sz="1700">
                <a:latin typeface="宋体" panose="02010600030101010101" pitchFamily="2" charset="-122"/>
                <a:ea typeface="楷体" panose="02010609060101010101" pitchFamily="49" charset="-122"/>
                <a:cs typeface="宋体" panose="02010600030101010101" pitchFamily="2" charset="-122"/>
              </a:rPr>
              <a:t>据说，鹰都在悬崖上筑巢，巢中先铺一些荆棘，然后再铺大量的柔软的干草，以免伤到小鹰。当小鹰慢慢长大后，老鹰就渐渐拿去干草，小鹰自然受不了刺痛，都退到巢边，这是老鹰就把她的孩子们推下山崖，迫使它们自己飞起来。求生的欲望使小鹰们扑腾着起飞，从而学会了飞翔。我们难道能说鹰妈妈不爱小鹰吗？不！她是爱孩子的。正是因为爱，才不得不用这种方式让它们在残酷的生存环境中尽早自立，展翅九万里，一跃上青天。</a:t>
            </a:r>
            <a:r>
              <a:rPr lang="zh-CN" altLang="en-US" sz="1700" b="1">
                <a:solidFill>
                  <a:srgbClr val="FF0000"/>
                </a:solidFill>
                <a:latin typeface="仿宋" panose="02010609060101010101" pitchFamily="49" charset="-122"/>
                <a:ea typeface="仿宋" panose="02010609060101010101" pitchFamily="49" charset="-122"/>
                <a:cs typeface="宋体" panose="02010600030101010101" pitchFamily="2" charset="-122"/>
              </a:rPr>
              <a:t>（类比思维）</a:t>
            </a:r>
            <a:endParaRPr lang="zh-CN" altLang="zh-CN" sz="1700" b="1">
              <a:solidFill>
                <a:srgbClr val="FF0000"/>
              </a:solidFill>
              <a:latin typeface="仿宋" panose="02010609060101010101" pitchFamily="49" charset="-122"/>
              <a:ea typeface="仿宋" panose="02010609060101010101" pitchFamily="49" charset="-122"/>
              <a:cs typeface="宋体" panose="02010600030101010101" pitchFamily="2" charset="-122"/>
            </a:endParaRPr>
          </a:p>
          <a:p>
            <a:pPr indent="425450" algn="just">
              <a:spcAft>
                <a:spcPct val="0"/>
              </a:spcAft>
            </a:pPr>
            <a:r>
              <a:rPr lang="zh-CN" altLang="en-US" sz="1700">
                <a:latin typeface="宋体" panose="02010600030101010101" pitchFamily="2" charset="-122"/>
                <a:ea typeface="楷体" panose="02010609060101010101" pitchFamily="49" charset="-122"/>
                <a:cs typeface="宋体" panose="02010600030101010101" pitchFamily="2" charset="-122"/>
              </a:rPr>
              <a:t>⑥</a:t>
            </a:r>
            <a:r>
              <a:rPr lang="zh-CN" altLang="zh-CN" sz="1700">
                <a:latin typeface="宋体" panose="02010600030101010101" pitchFamily="2" charset="-122"/>
                <a:ea typeface="楷体" panose="02010609060101010101" pitchFamily="49" charset="-122"/>
                <a:cs typeface="宋体" panose="02010600030101010101" pitchFamily="2" charset="-122"/>
              </a:rPr>
              <a:t>有人曾说：“自由是爱的空气，禁锢会使爱窒息，赐予是爱的雨水，泛滥会把爱淹没。”不要用热烈的心炙烤鲜花，因为这样它会凋谢，不要强加给琴弦一个它不能承受的力道，因为这样它会断掉。给爱一点空间，让你爱的人在爱的滋润下健康成长！</a:t>
            </a:r>
            <a:r>
              <a:rPr lang="zh-CN" altLang="en-US" sz="1700" b="1">
                <a:solidFill>
                  <a:srgbClr val="FF0000"/>
                </a:solidFill>
                <a:latin typeface="仿宋" panose="02010609060101010101" pitchFamily="49" charset="-122"/>
                <a:ea typeface="仿宋" panose="02010609060101010101" pitchFamily="49" charset="-122"/>
                <a:cs typeface="宋体" panose="02010600030101010101" pitchFamily="2" charset="-122"/>
              </a:rPr>
              <a:t>（怎么办，回扣题目）</a:t>
            </a:r>
            <a:endParaRPr lang="zh-CN" altLang="zh-CN" sz="1700" b="1">
              <a:solidFill>
                <a:srgbClr val="FF0000"/>
              </a:solidFill>
              <a:latin typeface="仿宋" panose="02010609060101010101" pitchFamily="49" charset="-122"/>
              <a:ea typeface="仿宋"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771601"/>
            <a:ext cx="8481626" cy="3513162"/>
          </a:xfrm>
          <a:prstGeom prst="rect">
            <a:avLst/>
          </a:prstGeom>
          <a:noFill/>
        </p:spPr>
        <p:txBody>
          <a:bodyPr wrap="square" lIns="53995" tIns="26998" rIns="53995" bIns="26998">
            <a:spAutoFit/>
          </a:bodyPr>
          <a:lstStyle/>
          <a:p>
            <a:pPr indent="425450" algn="just">
              <a:lnSpc>
                <a:spcPct val="150000"/>
              </a:lnSpc>
              <a:spcAft>
                <a:spcPct val="0"/>
              </a:spcAft>
            </a:pPr>
            <a:r>
              <a:rPr lang="en-US" altLang="zh-CN" sz="1900" b="1" kern="100">
                <a:latin typeface="宋体" panose="02010600030101010101" pitchFamily="2" charset="-122"/>
                <a:ea typeface="宋体" panose="02010600030101010101" pitchFamily="2" charset="-122"/>
                <a:cs typeface="Times New Roman" panose="02020603050405020304"/>
              </a:rPr>
              <a:t>2.</a:t>
            </a:r>
            <a:r>
              <a:rPr lang="zh-CN" altLang="zh-CN" sz="1900" b="1" kern="100">
                <a:latin typeface="Calibri"/>
                <a:ea typeface="宋体" panose="02010600030101010101" pitchFamily="2" charset="-122"/>
                <a:cs typeface="Times New Roman" panose="02020603050405020304"/>
              </a:rPr>
              <a:t>层递式结构</a:t>
            </a:r>
            <a:endParaRPr lang="en-US" altLang="zh-CN" sz="1900" kern="100">
              <a:latin typeface="Calibri"/>
              <a:ea typeface="宋体" panose="02010600030101010101" pitchFamily="2" charset="-122"/>
              <a:cs typeface="Times New Roman" panose="02020603050405020304"/>
            </a:endParaRPr>
          </a:p>
          <a:p>
            <a:pPr indent="425450" algn="just">
              <a:lnSpc>
                <a:spcPct val="150000"/>
              </a:lnSpc>
              <a:spcAft>
                <a:spcPct val="0"/>
              </a:spcAft>
            </a:pPr>
            <a:r>
              <a:rPr lang="zh-CN" altLang="zh-CN" sz="1900" b="1" kern="100">
                <a:solidFill>
                  <a:srgbClr val="FF0000"/>
                </a:solidFill>
                <a:latin typeface="Calibri"/>
                <a:ea typeface="宋体" panose="02010600030101010101" pitchFamily="2" charset="-122"/>
                <a:cs typeface="Times New Roman" panose="02020603050405020304"/>
              </a:rPr>
              <a:t>常见支架</a:t>
            </a:r>
            <a:r>
              <a:rPr lang="zh-CN" altLang="en-US" sz="1900" b="1" kern="100">
                <a:solidFill>
                  <a:srgbClr val="FF0000"/>
                </a:solidFill>
                <a:latin typeface="Calibri"/>
                <a:ea typeface="宋体" panose="02010600030101010101" pitchFamily="2" charset="-122"/>
                <a:cs typeface="Times New Roman" panose="02020603050405020304"/>
              </a:rPr>
              <a:t>二</a:t>
            </a:r>
            <a:r>
              <a:rPr lang="zh-CN" altLang="zh-CN" sz="1900" b="1" kern="100">
                <a:solidFill>
                  <a:srgbClr val="FF0000"/>
                </a:solidFill>
                <a:latin typeface="Calibri"/>
                <a:ea typeface="宋体" panose="02010600030101010101" pitchFamily="2" charset="-122"/>
                <a:cs typeface="Times New Roman" panose="02020603050405020304"/>
              </a:rPr>
              <a:t>：</a:t>
            </a:r>
            <a:endParaRPr lang="zh-CN" altLang="zh-CN" sz="1900" b="1" kern="100">
              <a:solidFill>
                <a:srgbClr val="FF0000"/>
              </a:solidFill>
              <a:latin typeface="Calibri"/>
              <a:ea typeface="宋体" panose="02010600030101010101" pitchFamily="2" charset="-122"/>
              <a:cs typeface="Times New Roman" panose="02020603050405020304"/>
            </a:endParaRPr>
          </a:p>
          <a:p>
            <a:pPr indent="425450" algn="just">
              <a:lnSpc>
                <a:spcPct val="150000"/>
              </a:lnSpc>
              <a:spcAft>
                <a:spcPct val="0"/>
              </a:spcAft>
            </a:pPr>
            <a:r>
              <a:rPr lang="zh-CN" altLang="en-US" sz="1900" kern="100">
                <a:latin typeface="Calibri"/>
                <a:ea typeface="黑体" panose="02010600030101010101" charset="-122"/>
                <a:cs typeface="Times New Roman" panose="02020603050405020304"/>
              </a:rPr>
              <a:t>我的观点是什么（意味着什么）？</a:t>
            </a:r>
            <a:endParaRPr lang="zh-CN" altLang="en-US" sz="1900" kern="100">
              <a:latin typeface="Calibri"/>
              <a:ea typeface="黑体" panose="02010600030101010101" charset="-122"/>
              <a:cs typeface="Times New Roman" panose="02020603050405020304"/>
            </a:endParaRPr>
          </a:p>
          <a:p>
            <a:pPr indent="425450" algn="just">
              <a:lnSpc>
                <a:spcPct val="150000"/>
              </a:lnSpc>
              <a:spcAft>
                <a:spcPct val="0"/>
              </a:spcAft>
            </a:pPr>
            <a:r>
              <a:rPr lang="zh-CN" altLang="en-US" sz="1900" kern="100">
                <a:latin typeface="Calibri"/>
                <a:ea typeface="黑体" panose="02010600030101010101" charset="-122"/>
                <a:cs typeface="Times New Roman" panose="02020603050405020304"/>
              </a:rPr>
              <a:t>我的观点针对何种现状（客观现象或主观认识）提出的？</a:t>
            </a:r>
            <a:endParaRPr lang="zh-CN" altLang="en-US" sz="1900" kern="100">
              <a:latin typeface="Calibri"/>
              <a:ea typeface="黑体" panose="02010600030101010101" charset="-122"/>
              <a:cs typeface="Times New Roman" panose="02020603050405020304"/>
            </a:endParaRPr>
          </a:p>
          <a:p>
            <a:pPr indent="425450" algn="just">
              <a:lnSpc>
                <a:spcPct val="150000"/>
              </a:lnSpc>
              <a:spcAft>
                <a:spcPct val="0"/>
              </a:spcAft>
            </a:pPr>
            <a:r>
              <a:rPr lang="zh-CN" altLang="en-US" sz="1900" kern="100">
                <a:latin typeface="Calibri"/>
                <a:ea typeface="黑体" panose="02010600030101010101" charset="-122"/>
                <a:cs typeface="Times New Roman" panose="02020603050405020304"/>
              </a:rPr>
              <a:t>造成这一现状的原因是什么？（多维度追因）</a:t>
            </a:r>
            <a:endParaRPr lang="zh-CN" altLang="en-US" sz="1900" kern="100">
              <a:latin typeface="Calibri"/>
              <a:ea typeface="黑体" panose="02010600030101010101" charset="-122"/>
              <a:cs typeface="Times New Roman" panose="02020603050405020304"/>
            </a:endParaRPr>
          </a:p>
          <a:p>
            <a:pPr indent="425450" algn="just">
              <a:lnSpc>
                <a:spcPct val="150000"/>
              </a:lnSpc>
              <a:spcAft>
                <a:spcPct val="0"/>
              </a:spcAft>
            </a:pPr>
            <a:r>
              <a:rPr lang="zh-CN" altLang="en-US" sz="1900" kern="100">
                <a:latin typeface="Calibri"/>
                <a:ea typeface="黑体" panose="02010600030101010101" charset="-122"/>
                <a:cs typeface="Times New Roman" panose="02020603050405020304"/>
              </a:rPr>
              <a:t>这一现状存在的社会影响（后果）怎样？</a:t>
            </a:r>
            <a:endParaRPr lang="zh-CN" altLang="en-US" sz="1900" kern="100">
              <a:latin typeface="Calibri"/>
              <a:ea typeface="黑体" panose="02010600030101010101" charset="-122"/>
              <a:cs typeface="Times New Roman" panose="02020603050405020304"/>
            </a:endParaRPr>
          </a:p>
          <a:p>
            <a:pPr indent="425450" algn="just">
              <a:lnSpc>
                <a:spcPct val="150000"/>
              </a:lnSpc>
              <a:spcAft>
                <a:spcPct val="0"/>
              </a:spcAft>
            </a:pPr>
            <a:r>
              <a:rPr lang="zh-CN" altLang="en-US" sz="1900" kern="100">
                <a:latin typeface="Calibri"/>
                <a:ea typeface="黑体" panose="02010600030101010101" charset="-122"/>
                <a:cs typeface="Times New Roman" panose="02020603050405020304"/>
              </a:rPr>
              <a:t>针对这一现状，我提倡什么？（怎么办）</a:t>
            </a:r>
            <a:endParaRPr lang="zh-CN" altLang="en-US" sz="1900" kern="100">
              <a:latin typeface="Calibri"/>
              <a:ea typeface="黑体" panose="02010600030101010101" charset="-122"/>
              <a:cs typeface="Times New Roman" panose="02020603050405020304"/>
            </a:endParaRPr>
          </a:p>
          <a:p>
            <a:pPr indent="425450" algn="just">
              <a:lnSpc>
                <a:spcPct val="150000"/>
              </a:lnSpc>
              <a:spcAft>
                <a:spcPct val="0"/>
              </a:spcAft>
            </a:pPr>
            <a:r>
              <a:rPr lang="zh-CN" altLang="en-US" sz="1900" kern="100">
                <a:latin typeface="Calibri"/>
                <a:ea typeface="黑体" panose="02010600030101010101" charset="-122"/>
                <a:cs typeface="Times New Roman" panose="02020603050405020304"/>
              </a:rPr>
              <a:t>我提倡的价值和意义怎样？（个人的、社会的、眼前的、长远的</a:t>
            </a:r>
            <a:r>
              <a:rPr lang="en-US" altLang="zh-CN" sz="1900" kern="100">
                <a:latin typeface="Calibri"/>
                <a:ea typeface="黑体" panose="02010600030101010101" charset="-122"/>
                <a:cs typeface="Times New Roman" panose="02020603050405020304"/>
              </a:rPr>
              <a:t>……</a:t>
            </a:r>
            <a:r>
              <a:rPr lang="zh-CN" altLang="en-US" sz="1900" kern="100">
                <a:latin typeface="Calibri"/>
                <a:ea typeface="黑体" panose="02010600030101010101" charset="-122"/>
                <a:cs typeface="Times New Roman" panose="02020603050405020304"/>
              </a:rPr>
              <a:t>）</a:t>
            </a:r>
            <a:endParaRPr lang="zh-CN" altLang="en-US" sz="1900" kern="100">
              <a:latin typeface="Calibri"/>
              <a:ea typeface="黑体" panose="02010600030101010101"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Effect transition="in" filter="fade">
                                      <p:cBhvr>
                                        <p:cTn id="37"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4094091"/>
          </a:xfrm>
          <a:prstGeom prst="rect">
            <a:avLst/>
          </a:prstGeom>
          <a:noFill/>
        </p:spPr>
        <p:txBody>
          <a:bodyPr wrap="square" lIns="53995" tIns="26998" rIns="53995" bIns="26998">
            <a:spAutoFit/>
          </a:bodyPr>
          <a:lstStyle/>
          <a:p>
            <a:pPr indent="425450" algn="just">
              <a:spcAft>
                <a:spcPct val="0"/>
              </a:spcAft>
            </a:pPr>
            <a:r>
              <a:rPr lang="en-US" altLang="zh-CN" sz="1750" b="1" kern="100">
                <a:latin typeface="宋体" panose="02010600030101010101" pitchFamily="2" charset="-122"/>
                <a:ea typeface="宋体" panose="02010600030101010101" pitchFamily="2" charset="-122"/>
                <a:cs typeface="Times New Roman" panose="02020603050405020304"/>
              </a:rPr>
              <a:t>2.</a:t>
            </a:r>
            <a:r>
              <a:rPr lang="zh-CN" altLang="zh-CN" sz="1750" b="1" kern="100">
                <a:latin typeface="Calibri"/>
                <a:ea typeface="宋体" panose="02010600030101010101" pitchFamily="2" charset="-122"/>
                <a:cs typeface="Times New Roman" panose="02020603050405020304"/>
              </a:rPr>
              <a:t>层递式结构</a:t>
            </a:r>
            <a:endParaRPr lang="en-US" altLang="zh-CN" sz="1750" kern="100">
              <a:latin typeface="Calibri"/>
              <a:ea typeface="宋体" panose="02010600030101010101" pitchFamily="2" charset="-122"/>
              <a:cs typeface="Times New Roman" panose="02020603050405020304"/>
            </a:endParaRPr>
          </a:p>
          <a:p>
            <a:pPr indent="157480" algn="ctr">
              <a:spcAft>
                <a:spcPct val="0"/>
              </a:spcAft>
            </a:pPr>
            <a:r>
              <a:rPr lang="zh-CN" altLang="zh-CN" sz="1750" kern="100">
                <a:latin typeface="Calibri"/>
                <a:ea typeface="黑体" panose="02010600030101010101" charset="-122"/>
                <a:cs typeface="Times New Roman" panose="02020603050405020304"/>
              </a:rPr>
              <a:t>多数人的宽容</a:t>
            </a:r>
            <a:endParaRPr lang="zh-CN" altLang="zh-CN" sz="1750" kern="100">
              <a:latin typeface="Calibri"/>
              <a:ea typeface="宋体" panose="02010600030101010101" pitchFamily="2" charset="-122"/>
              <a:cs typeface="Times New Roman" panose="02020603050405020304"/>
            </a:endParaRPr>
          </a:p>
          <a:p>
            <a:pPr indent="425450" algn="just">
              <a:spcAft>
                <a:spcPct val="0"/>
              </a:spcAft>
            </a:pPr>
            <a:r>
              <a:rPr lang="zh-CN" altLang="en-US" sz="1750" kern="100">
                <a:latin typeface="Calibri"/>
                <a:ea typeface="楷体" panose="02010609060101010101" pitchFamily="49" charset="-122"/>
                <a:cs typeface="Times New Roman" panose="02020603050405020304"/>
              </a:rPr>
              <a:t>①</a:t>
            </a:r>
            <a:r>
              <a:rPr lang="zh-CN" altLang="zh-CN" sz="1750" kern="100">
                <a:latin typeface="Calibri"/>
                <a:ea typeface="楷体" panose="02010609060101010101" pitchFamily="49" charset="-122"/>
                <a:cs typeface="Times New Roman" panose="02020603050405020304"/>
              </a:rPr>
              <a:t>一位名叫索库曼的牧师曾言：“当我们是少数时，可以测试自己的勇气；当我们是多数时，可以测试自己的宽容。”</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（引入）</a:t>
            </a:r>
            <a:endParaRPr lang="zh-CN" altLang="zh-CN" sz="175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en-US" sz="1750" kern="100">
                <a:latin typeface="Calibri"/>
                <a:ea typeface="楷体" panose="02010609060101010101" pitchFamily="49" charset="-122"/>
                <a:cs typeface="Times New Roman" panose="02020603050405020304"/>
              </a:rPr>
              <a:t>②</a:t>
            </a:r>
            <a:r>
              <a:rPr lang="zh-CN" altLang="zh-CN" sz="1750" b="1" u="sng" kern="100">
                <a:latin typeface="Calibri"/>
                <a:ea typeface="楷体" panose="02010609060101010101" pitchFamily="49" charset="-122"/>
                <a:cs typeface="Times New Roman" panose="02020603050405020304"/>
              </a:rPr>
              <a:t>当下的时代总被人批评为缺少勇气的时代</a:t>
            </a:r>
            <a:r>
              <a:rPr lang="zh-CN" altLang="zh-CN" sz="1750" kern="100">
                <a:latin typeface="Calibri"/>
                <a:ea typeface="楷体" panose="02010609060101010101" pitchFamily="49" charset="-122"/>
                <a:cs typeface="Times New Roman" panose="02020603050405020304"/>
              </a:rPr>
              <a:t>，飞速的现代化在改善着人们生活的同时，也在凭借信息空前的影响力一致化人们的思想。面对谣言，我们叹息鲜有敢于指证的辟谣者；面对陈规陋习，我们希望有勇于革新者登场带来改变。但殊不知，令本有可能为我们带来新观点、新生活方式的那一小部分人逐渐丧失勇气的，</a:t>
            </a:r>
            <a:r>
              <a:rPr lang="zh-CN" altLang="zh-CN" sz="1750" b="1" u="sng" kern="100">
                <a:latin typeface="Calibri"/>
                <a:ea typeface="楷体" panose="02010609060101010101" pitchFamily="49" charset="-122"/>
                <a:cs typeface="Times New Roman" panose="02020603050405020304"/>
              </a:rPr>
              <a:t>正是我们多数人的不宽容</a:t>
            </a:r>
            <a:r>
              <a:rPr lang="zh-CN" altLang="zh-CN" sz="1750" kern="100">
                <a:latin typeface="Calibri"/>
                <a:ea typeface="楷体" panose="02010609060101010101" pitchFamily="49" charset="-122"/>
                <a:cs typeface="Times New Roman" panose="02020603050405020304"/>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（我的观点针对何种现状提出</a:t>
            </a:r>
            <a:r>
              <a:rPr lang="en-US" altLang="zh-CN" sz="1750" b="1" kern="100">
                <a:solidFill>
                  <a:srgbClr val="FF0000"/>
                </a:solidFill>
                <a:latin typeface="仿宋" panose="02010609060101010101" pitchFamily="49" charset="-122"/>
                <a:ea typeface="仿宋" panose="02010609060101010101" pitchFamily="49" charset="-122"/>
                <a:cs typeface="Times New Roman" panose="02020603050405020304"/>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当下缺宽容）</a:t>
            </a:r>
            <a:endParaRPr lang="zh-CN" altLang="zh-CN" sz="1750" kern="100">
              <a:latin typeface="Calibri"/>
              <a:ea typeface="宋体" panose="02010600030101010101" pitchFamily="2" charset="-122"/>
              <a:cs typeface="Times New Roman" panose="02020603050405020304"/>
            </a:endParaRPr>
          </a:p>
          <a:p>
            <a:pPr indent="425450" algn="just">
              <a:spcAft>
                <a:spcPct val="0"/>
              </a:spcAft>
            </a:pPr>
            <a:r>
              <a:rPr lang="zh-CN" altLang="en-US" sz="1750" kern="100">
                <a:latin typeface="Calibri"/>
                <a:ea typeface="楷体" panose="02010609060101010101" pitchFamily="49" charset="-122"/>
                <a:cs typeface="Times New Roman" panose="02020603050405020304"/>
              </a:rPr>
              <a:t>③</a:t>
            </a:r>
            <a:r>
              <a:rPr lang="zh-CN" altLang="zh-CN" sz="1750" b="1" u="sng" kern="100">
                <a:latin typeface="Calibri"/>
                <a:ea typeface="楷体" panose="02010609060101010101" pitchFamily="49" charset="-122"/>
                <a:cs typeface="Times New Roman" panose="02020603050405020304"/>
              </a:rPr>
              <a:t>何为宽容？宽容不应仅是一种包容他人过错的气量，而更应是每个人都需学会的一种耐心、无偏见地容忍他人观点的态度——即使有时他人的观点可能与我们自身所持的观点相左。</a:t>
            </a:r>
            <a:r>
              <a:rPr lang="zh-CN" altLang="zh-CN" sz="1750" kern="100">
                <a:latin typeface="Calibri"/>
                <a:ea typeface="楷体" panose="02010609060101010101" pitchFamily="49" charset="-122"/>
                <a:cs typeface="Times New Roman" panose="02020603050405020304"/>
              </a:rPr>
              <a:t>而在生活中，我们往往因为诸多原因难以做到宽容，也许是</a:t>
            </a:r>
            <a:r>
              <a:rPr lang="zh-CN" altLang="zh-CN" sz="1750" b="1" u="sng" kern="100">
                <a:latin typeface="Calibri"/>
                <a:ea typeface="楷体" panose="02010609060101010101" pitchFamily="49" charset="-122"/>
                <a:cs typeface="Times New Roman" panose="02020603050405020304"/>
              </a:rPr>
              <a:t>因为害怕自身观点被驳斥而产生的不安，也许是牵涉到了自身的利益，</a:t>
            </a:r>
            <a:r>
              <a:rPr lang="zh-CN" altLang="zh-CN" sz="1750" kern="100">
                <a:latin typeface="Calibri"/>
                <a:ea typeface="楷体" panose="02010609060101010101" pitchFamily="49" charset="-122"/>
                <a:cs typeface="Times New Roman" panose="02020603050405020304"/>
              </a:rPr>
              <a:t>但不论原因为何，不宽容带来的恶果却是注定的。</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（我的观点是什么</a:t>
            </a:r>
            <a:r>
              <a:rPr lang="en-US" altLang="zh-CN" sz="1750" b="1" kern="100">
                <a:solidFill>
                  <a:srgbClr val="FF0000"/>
                </a:solidFill>
                <a:latin typeface="仿宋" panose="02010609060101010101" pitchFamily="49" charset="-122"/>
                <a:ea typeface="仿宋" panose="02010609060101010101" pitchFamily="49" charset="-122"/>
                <a:cs typeface="Times New Roman" panose="02020603050405020304"/>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什么是宽容）（造成这一现状的原因是什么</a:t>
            </a:r>
            <a:r>
              <a:rPr lang="en-US" altLang="zh-CN" sz="1750" b="1" kern="100">
                <a:solidFill>
                  <a:srgbClr val="FF0000"/>
                </a:solidFill>
                <a:latin typeface="仿宋" panose="02010609060101010101" pitchFamily="49" charset="-122"/>
                <a:ea typeface="仿宋" panose="02010609060101010101" pitchFamily="49" charset="-122"/>
                <a:cs typeface="Times New Roman" panose="02020603050405020304"/>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害怕观点被驳斥，利益受损）</a:t>
            </a:r>
            <a:endParaRPr lang="zh-CN" altLang="zh-CN" sz="1750" b="1" kern="100">
              <a:solidFill>
                <a:srgbClr val="FF0000"/>
              </a:solidFill>
              <a:latin typeface="仿宋" panose="02010609060101010101" pitchFamily="49" charset="-122"/>
              <a:ea typeface="仿宋" panose="02010609060101010101" pitchFamily="49" charset="-122"/>
              <a:cs typeface="Times New Roman" panose="02020603050405020304"/>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6"/>
            <a:ext cx="8481626" cy="4094091"/>
          </a:xfrm>
          <a:prstGeom prst="rect">
            <a:avLst/>
          </a:prstGeom>
          <a:noFill/>
        </p:spPr>
        <p:txBody>
          <a:bodyPr wrap="square" lIns="53995" tIns="26998" rIns="53995" bIns="26998">
            <a:spAutoFit/>
          </a:bodyPr>
          <a:lstStyle/>
          <a:p>
            <a:pPr indent="425450" algn="just">
              <a:spcAft>
                <a:spcPct val="0"/>
              </a:spcAft>
            </a:pPr>
            <a:r>
              <a:rPr lang="zh-CN" altLang="en-US" sz="1750" kern="100">
                <a:latin typeface="Calibri"/>
                <a:ea typeface="楷体" panose="02010609060101010101" pitchFamily="49" charset="-122"/>
                <a:cs typeface="Times New Roman" panose="02020603050405020304"/>
              </a:rPr>
              <a:t>④</a:t>
            </a:r>
            <a:r>
              <a:rPr lang="zh-CN" altLang="zh-CN" sz="1750" kern="100">
                <a:latin typeface="Calibri"/>
                <a:ea typeface="楷体" panose="02010609060101010101" pitchFamily="49" charset="-122"/>
                <a:cs typeface="Times New Roman" panose="02020603050405020304"/>
              </a:rPr>
              <a:t>如果世界上的多数人无法做到宽容，那么</a:t>
            </a:r>
            <a:r>
              <a:rPr lang="zh-CN" altLang="zh-CN" sz="1750" b="1" u="sng" kern="100">
                <a:latin typeface="Calibri"/>
                <a:ea typeface="楷体" panose="02010609060101010101" pitchFamily="49" charset="-122"/>
                <a:cs typeface="Times New Roman" panose="02020603050405020304"/>
              </a:rPr>
              <a:t>人们必将生活在对“与别人不同”的恐惧之中</a:t>
            </a:r>
            <a:r>
              <a:rPr lang="zh-CN" altLang="zh-CN" sz="1750" kern="100">
                <a:latin typeface="Calibri"/>
                <a:ea typeface="楷体" panose="02010609060101010101" pitchFamily="49" charset="-122"/>
                <a:cs typeface="Times New Roman" panose="02020603050405020304"/>
              </a:rPr>
              <a:t>。因为惧怕异于他人，</a:t>
            </a:r>
            <a:r>
              <a:rPr lang="zh-CN" altLang="zh-CN" sz="1750" b="1" u="sng" kern="100">
                <a:latin typeface="Calibri"/>
                <a:ea typeface="楷体" panose="02010609060101010101" pitchFamily="49" charset="-122"/>
                <a:cs typeface="Times New Roman" panose="02020603050405020304"/>
              </a:rPr>
              <a:t>创新的思想将被扼杀，独特的见解将会屈从大流，社会的活力与动力都将渐渐衰退，</a:t>
            </a:r>
            <a:r>
              <a:rPr lang="zh-CN" altLang="zh-CN" sz="1750" kern="100">
                <a:latin typeface="Calibri"/>
                <a:ea typeface="楷体" panose="02010609060101010101" pitchFamily="49" charset="-122"/>
                <a:cs typeface="Times New Roman" panose="02020603050405020304"/>
              </a:rPr>
              <a:t>如何再能奢求有一批伟大而满怀勇气的人站出来，为我们指明前进的方向呢？因此，在要求少数人怀有发声、献身的勇气之前，作为多数人，我们能够也必须从自身做起的便是宽容。</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（这一现状存在的社会影响（后果）怎样</a:t>
            </a:r>
            <a:r>
              <a:rPr lang="en-US" altLang="zh-CN" sz="1750" b="1" kern="100">
                <a:solidFill>
                  <a:srgbClr val="FF0000"/>
                </a:solidFill>
                <a:latin typeface="仿宋" panose="02010609060101010101" pitchFamily="49" charset="-122"/>
                <a:ea typeface="仿宋" panose="02010609060101010101" pitchFamily="49" charset="-122"/>
                <a:cs typeface="Times New Roman" panose="02020603050405020304"/>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不宽容的恶果）</a:t>
            </a:r>
            <a:endParaRPr lang="en-US" altLang="zh-CN" sz="175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en-US" sz="1750" kern="100">
                <a:latin typeface="楷体" panose="02010609060101010101" pitchFamily="49" charset="-122"/>
                <a:ea typeface="楷体" panose="02010609060101010101" pitchFamily="49" charset="-122"/>
                <a:cs typeface="Times New Roman" panose="02020603050405020304"/>
              </a:rPr>
              <a:t>⑤多数人的宽容，</a:t>
            </a:r>
            <a:r>
              <a:rPr lang="zh-CN" altLang="en-US" sz="1750" b="1" u="sng" kern="100">
                <a:latin typeface="楷体" panose="02010609060101010101" pitchFamily="49" charset="-122"/>
                <a:ea typeface="楷体" panose="02010609060101010101" pitchFamily="49" charset="-122"/>
                <a:cs typeface="Times New Roman" panose="02020603050405020304"/>
              </a:rPr>
              <a:t>能为摸索真知的探索者卸下柳锁，给予他们向前的勇气。</a:t>
            </a:r>
            <a:r>
              <a:rPr lang="zh-CN" altLang="en-US" sz="1750" kern="100">
                <a:latin typeface="楷体" panose="02010609060101010101" pitchFamily="49" charset="-122"/>
                <a:ea typeface="楷体" panose="02010609060101010101" pitchFamily="49" charset="-122"/>
                <a:cs typeface="Times New Roman" panose="02020603050405020304"/>
              </a:rPr>
              <a:t>从古至今，但凡带来颠覆性研究成果或思想理论的人都不免要受到难以接受改变的世人的压迫。</a:t>
            </a:r>
            <a:r>
              <a:rPr lang="zh-CN" altLang="en-US" sz="1750" b="1" u="sng" kern="100">
                <a:latin typeface="楷体" panose="02010609060101010101" pitchFamily="49" charset="-122"/>
                <a:ea typeface="楷体" panose="02010609060101010101" pitchFamily="49" charset="-122"/>
                <a:cs typeface="Times New Roman" panose="02020603050405020304"/>
              </a:rPr>
              <a:t>人们对异于自己认识的观点的排斥</a:t>
            </a:r>
            <a:r>
              <a:rPr lang="zh-CN" altLang="en-US" sz="1750" kern="100">
                <a:latin typeface="楷体" panose="02010609060101010101" pitchFamily="49" charset="-122"/>
                <a:ea typeface="楷体" panose="02010609060101010101" pitchFamily="49" charset="-122"/>
                <a:cs typeface="Times New Roman" panose="02020603050405020304"/>
              </a:rPr>
              <a:t>，也极易成为这些探索者的心理负担，甚至拖累进程。达尔文这般著名的学者，也曾为当时教会的权威与民众普遍接受的主流思想困扰，不得已将</a:t>
            </a:r>
            <a:r>
              <a:rPr lang="en-US" altLang="zh-CN" sz="1750" kern="100">
                <a:latin typeface="楷体" panose="02010609060101010101" pitchFamily="49" charset="-122"/>
                <a:ea typeface="楷体" panose="02010609060101010101" pitchFamily="49" charset="-122"/>
                <a:cs typeface="Times New Roman" panose="02020603050405020304"/>
              </a:rPr>
              <a:t>《</a:t>
            </a:r>
            <a:r>
              <a:rPr lang="zh-CN" altLang="en-US" sz="1750" kern="100">
                <a:latin typeface="楷体" panose="02010609060101010101" pitchFamily="49" charset="-122"/>
                <a:ea typeface="楷体" panose="02010609060101010101" pitchFamily="49" charset="-122"/>
                <a:cs typeface="Times New Roman" panose="02020603050405020304"/>
              </a:rPr>
              <a:t>进化论</a:t>
            </a:r>
            <a:r>
              <a:rPr lang="en-US" altLang="zh-CN" sz="1750" kern="100">
                <a:latin typeface="楷体" panose="02010609060101010101" pitchFamily="49" charset="-122"/>
                <a:ea typeface="楷体" panose="02010609060101010101" pitchFamily="49" charset="-122"/>
                <a:cs typeface="Times New Roman" panose="02020603050405020304"/>
              </a:rPr>
              <a:t>》</a:t>
            </a:r>
            <a:r>
              <a:rPr lang="zh-CN" altLang="en-US" sz="1750" kern="100">
                <a:latin typeface="楷体" panose="02010609060101010101" pitchFamily="49" charset="-122"/>
                <a:ea typeface="楷体" panose="02010609060101010101" pitchFamily="49" charset="-122"/>
                <a:cs typeface="Times New Roman" panose="02020603050405020304"/>
              </a:rPr>
              <a:t>的发表推迟数年。这不仅是书刊发行的推迟，也是科学思想的一次延滞，而原因归根结底，仍是当时社会的多数人难以宽容接纳新的学术思想。</a:t>
            </a:r>
            <a:r>
              <a:rPr lang="zh-CN" altLang="zh-CN" sz="1750" kern="100">
                <a:latin typeface="Calibri"/>
                <a:ea typeface="楷体" panose="02010609060101010101" pitchFamily="49" charset="-122"/>
                <a:cs typeface="Times New Roman" panose="02020603050405020304"/>
              </a:rPr>
              <a:t> 。</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（这一现状存在的社会影响（后果）怎样</a:t>
            </a:r>
            <a:r>
              <a:rPr lang="en-US" altLang="zh-CN" sz="1750" b="1" kern="100">
                <a:solidFill>
                  <a:srgbClr val="FF0000"/>
                </a:solidFill>
                <a:latin typeface="仿宋" panose="02010609060101010101" pitchFamily="49" charset="-122"/>
                <a:ea typeface="仿宋" panose="02010609060101010101" pitchFamily="49" charset="-122"/>
                <a:cs typeface="Times New Roman" panose="02020603050405020304"/>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宽容的好处（形成对照）） </a:t>
            </a:r>
            <a:r>
              <a:rPr lang="zh-CN" altLang="zh-CN" sz="1750" b="1">
                <a:solidFill>
                  <a:srgbClr val="FF0000"/>
                </a:solidFill>
                <a:latin typeface="仿宋" panose="02010609060101010101" pitchFamily="49" charset="-122"/>
                <a:ea typeface="仿宋" panose="02010609060101010101" pitchFamily="49" charset="-122"/>
              </a:rPr>
              <a:t>（</a:t>
            </a:r>
            <a:r>
              <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rPr>
              <a:t>这一现状存在的社会影响（后果）怎样</a:t>
            </a:r>
            <a:r>
              <a:rPr lang="zh-CN" altLang="zh-CN" sz="1750" b="1">
                <a:solidFill>
                  <a:srgbClr val="FF0000"/>
                </a:solidFill>
                <a:latin typeface="仿宋" panose="02010609060101010101" pitchFamily="49" charset="-122"/>
                <a:ea typeface="仿宋" panose="02010609060101010101" pitchFamily="49" charset="-122"/>
              </a:rPr>
              <a:t>——人们对异于自己认识的观点的排斥）</a:t>
            </a:r>
            <a:endParaRPr lang="zh-CN" altLang="en-US" sz="175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endParaRPr lang="zh-CN" altLang="zh-CN" sz="1750" kern="100">
              <a:latin typeface="Calibri"/>
              <a:ea typeface="宋体" panose="02010600030101010101" pitchFamily="2" charset="-122"/>
              <a:cs typeface="Times New Roman" panose="02020603050405020304"/>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787158"/>
            <a:ext cx="8481626" cy="1808850"/>
          </a:xfrm>
          <a:prstGeom prst="rect">
            <a:avLst/>
          </a:prstGeom>
          <a:noFill/>
        </p:spPr>
        <p:txBody>
          <a:bodyPr wrap="square" lIns="53995" tIns="26998" rIns="53995" bIns="26998">
            <a:spAutoFit/>
          </a:bodyPr>
          <a:lstStyle/>
          <a:p>
            <a:pPr indent="425450" algn="just">
              <a:spcAft>
                <a:spcPct val="0"/>
              </a:spcAft>
            </a:pPr>
            <a:r>
              <a:rPr lang="zh-CN" altLang="en-US" sz="1900" kern="100">
                <a:latin typeface="Calibri"/>
                <a:ea typeface="楷体" panose="02010609060101010101" pitchFamily="49" charset="-122"/>
                <a:cs typeface="Times New Roman" panose="02020603050405020304"/>
              </a:rPr>
              <a:t>⑥</a:t>
            </a:r>
            <a:r>
              <a:rPr lang="zh-CN" altLang="zh-CN" sz="1900" kern="100">
                <a:latin typeface="Calibri"/>
                <a:ea typeface="楷体" panose="02010609060101010101" pitchFamily="49" charset="-122"/>
                <a:cs typeface="Times New Roman" panose="02020603050405020304"/>
              </a:rPr>
              <a:t>然而，</a:t>
            </a:r>
            <a:r>
              <a:rPr lang="zh-CN" altLang="zh-CN" sz="1900" b="1" u="sng" kern="100">
                <a:latin typeface="Calibri"/>
                <a:ea typeface="楷体" panose="02010609060101010101" pitchFamily="49" charset="-122"/>
                <a:cs typeface="Times New Roman" panose="02020603050405020304"/>
              </a:rPr>
              <a:t>多数人的宽容，也并非毫无底线的宽容。</a:t>
            </a:r>
            <a:r>
              <a:rPr lang="zh-CN" altLang="zh-CN" sz="1900" kern="100">
                <a:latin typeface="Calibri"/>
                <a:ea typeface="楷体" panose="02010609060101010101" pitchFamily="49" charset="-122"/>
                <a:cs typeface="Times New Roman" panose="02020603050405020304"/>
              </a:rPr>
              <a:t>宽容的本意是为了让更多异于常人的声音能被听见，让这些声音的主人能有勇气并获得力量提出自己的观点，追逐自己的梦想。但对于一些可能危害社会的观点，如宣扬战争等，我们应该坚决否定</a:t>
            </a:r>
            <a:r>
              <a:rPr lang="zh-CN" altLang="en-US" sz="1900" kern="100">
                <a:latin typeface="Calibri"/>
                <a:ea typeface="楷体" panose="02010609060101010101" pitchFamily="49" charset="-122"/>
                <a:cs typeface="Times New Roman" panose="02020603050405020304"/>
              </a:rPr>
              <a:t>。</a:t>
            </a:r>
            <a:r>
              <a:rPr lang="zh-CN" altLang="zh-CN" sz="1900"/>
              <a:t> </a:t>
            </a:r>
            <a:r>
              <a:rPr lang="zh-CN" altLang="zh-CN" sz="1900" b="1">
                <a:solidFill>
                  <a:srgbClr val="FF0000"/>
                </a:solidFill>
                <a:latin typeface="仿宋" panose="02010609060101010101" pitchFamily="49" charset="-122"/>
                <a:ea typeface="仿宋" panose="02010609060101010101" pitchFamily="49" charset="-122"/>
              </a:rPr>
              <a:t>（</a:t>
            </a:r>
            <a:r>
              <a:rPr lang="zh-CN" altLang="en-US" sz="1900" b="1">
                <a:solidFill>
                  <a:srgbClr val="FF0000"/>
                </a:solidFill>
                <a:latin typeface="仿宋" panose="02010609060101010101" pitchFamily="49" charset="-122"/>
                <a:ea typeface="仿宋" panose="02010609060101010101" pitchFamily="49" charset="-122"/>
              </a:rPr>
              <a:t>对观点的补充</a:t>
            </a:r>
            <a:r>
              <a:rPr lang="zh-CN" altLang="zh-CN" sz="1900" b="1">
                <a:solidFill>
                  <a:srgbClr val="FF0000"/>
                </a:solidFill>
                <a:latin typeface="仿宋" panose="02010609060101010101" pitchFamily="49" charset="-122"/>
                <a:ea typeface="仿宋" panose="02010609060101010101" pitchFamily="49" charset="-122"/>
              </a:rPr>
              <a:t>）</a:t>
            </a:r>
            <a:endParaRPr lang="en-US" altLang="zh-CN" sz="190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en-US" sz="1900" kern="100">
                <a:latin typeface="Calibri"/>
                <a:ea typeface="楷体" panose="02010609060101010101" pitchFamily="49" charset="-122"/>
                <a:cs typeface="Times New Roman" panose="02020603050405020304"/>
              </a:rPr>
              <a:t>⑦</a:t>
            </a:r>
            <a:r>
              <a:rPr lang="zh-CN" altLang="zh-CN" sz="1900" kern="100">
                <a:latin typeface="Calibri"/>
                <a:ea typeface="楷体" panose="02010609060101010101" pitchFamily="49" charset="-122"/>
                <a:cs typeface="Times New Roman" panose="02020603050405020304"/>
              </a:rPr>
              <a:t>少数人的勇气与多数人的宽容，如同禾苗与土壤，高楼与地基。在苛求少数人能拥有勇气之前，我们更应反思自己是否成为宽容的多数人。</a:t>
            </a:r>
            <a:endParaRPr lang="zh-CN" altLang="zh-CN" sz="1900" kern="100">
              <a:latin typeface="Calibri"/>
              <a:ea typeface="宋体" panose="02010600030101010101" pitchFamily="2" charset="-122"/>
              <a:cs typeface="Times New Roman" panose="02020603050405020304"/>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3932508"/>
          </a:xfrm>
          <a:prstGeom prst="rect">
            <a:avLst/>
          </a:prstGeom>
          <a:noFill/>
        </p:spPr>
        <p:txBody>
          <a:bodyPr wrap="square" lIns="53995" tIns="26998" rIns="53995" bIns="26998">
            <a:spAutoFit/>
          </a:bodyPr>
          <a:lstStyle/>
          <a:p>
            <a:pPr indent="425450" algn="just">
              <a:spcAft>
                <a:spcPct val="0"/>
              </a:spcAft>
            </a:pPr>
            <a:r>
              <a:rPr lang="en-US" altLang="zh-CN" b="1" kern="100">
                <a:latin typeface="宋体" panose="02010600030101010101" pitchFamily="2" charset="-122"/>
                <a:ea typeface="宋体" panose="02010600030101010101" pitchFamily="2" charset="-122"/>
                <a:cs typeface="Times New Roman" panose="02020603050405020304"/>
              </a:rPr>
              <a:t>3.</a:t>
            </a:r>
            <a:r>
              <a:rPr lang="zh-CN" altLang="en-US" b="1" kern="100">
                <a:latin typeface="宋体" panose="02010600030101010101" pitchFamily="2" charset="-122"/>
                <a:ea typeface="宋体" panose="02010600030101010101" pitchFamily="2" charset="-122"/>
                <a:cs typeface="Times New Roman" panose="02020603050405020304"/>
              </a:rPr>
              <a:t>正反对照式结构</a:t>
            </a:r>
            <a:endParaRPr lang="en-US" altLang="zh-CN" b="1" kern="100">
              <a:latin typeface="宋体" panose="02010600030101010101" pitchFamily="2" charset="-122"/>
              <a:ea typeface="宋体" panose="02010600030101010101" pitchFamily="2" charset="-122"/>
              <a:cs typeface="Times New Roman" panose="02020603050405020304"/>
            </a:endParaRPr>
          </a:p>
          <a:p>
            <a:pPr indent="425450" algn="ctr">
              <a:spcAft>
                <a:spcPct val="0"/>
              </a:spcAft>
            </a:pPr>
            <a:r>
              <a:rPr lang="zh-CN" altLang="zh-CN" kern="100">
                <a:latin typeface="Calibri"/>
                <a:ea typeface="黑体" panose="02010600030101010101" charset="-122"/>
                <a:cs typeface="Times New Roman" panose="02020603050405020304"/>
              </a:rPr>
              <a:t>还孩子真正的快乐</a:t>
            </a:r>
            <a:endParaRPr lang="zh-CN" altLang="zh-CN" kern="100">
              <a:latin typeface="Calibri"/>
              <a:ea typeface="宋体" panose="02010600030101010101" pitchFamily="2" charset="-122"/>
              <a:cs typeface="Times New Roman" panose="02020603050405020304"/>
            </a:endParaRPr>
          </a:p>
          <a:p>
            <a:pPr indent="425450" algn="just">
              <a:spcAft>
                <a:spcPct val="0"/>
              </a:spcAft>
            </a:pPr>
            <a:r>
              <a:rPr lang="zh-CN" altLang="en-US" kern="100">
                <a:latin typeface="Calibri"/>
                <a:ea typeface="楷体" panose="02010609060101010101" pitchFamily="49" charset="-122"/>
                <a:cs typeface="Times New Roman" panose="02020603050405020304"/>
              </a:rPr>
              <a:t>①</a:t>
            </a:r>
            <a:r>
              <a:rPr lang="zh-CN" altLang="zh-CN" kern="100">
                <a:latin typeface="Calibri"/>
                <a:ea typeface="楷体" panose="02010609060101010101" pitchFamily="49" charset="-122"/>
                <a:cs typeface="Times New Roman" panose="02020603050405020304"/>
              </a:rPr>
              <a:t>我想每一个大人都曾有过与此相似的快乐童年。</a:t>
            </a:r>
            <a:endParaRPr lang="zh-CN" altLang="zh-CN" kern="100">
              <a:latin typeface="Calibri"/>
              <a:ea typeface="宋体" panose="02010600030101010101" pitchFamily="2" charset="-122"/>
              <a:cs typeface="Times New Roman" panose="02020603050405020304"/>
            </a:endParaRPr>
          </a:p>
          <a:p>
            <a:pPr indent="425450" algn="just">
              <a:spcAft>
                <a:spcPct val="0"/>
              </a:spcAft>
            </a:pPr>
            <a:r>
              <a:rPr lang="zh-CN" altLang="en-US" kern="100">
                <a:latin typeface="Calibri"/>
                <a:ea typeface="楷体" panose="02010609060101010101" pitchFamily="49" charset="-122"/>
                <a:cs typeface="Times New Roman" panose="02020603050405020304"/>
              </a:rPr>
              <a:t>②</a:t>
            </a:r>
            <a:r>
              <a:rPr lang="zh-CN" altLang="zh-CN" kern="100">
                <a:latin typeface="Calibri"/>
                <a:ea typeface="楷体" panose="02010609060101010101" pitchFamily="49" charset="-122"/>
                <a:cs typeface="Times New Roman" panose="02020603050405020304"/>
              </a:rPr>
              <a:t>如果你生在七八十年代的城市，那么在巷子里跳皮筋的扎着小辫的小女孩，或者是小沙盘旁边面红耳赤的争执着一场游戏输赢的小男孩中必定有一个是你。你还记得最难熬的七月份的下午，等待父亲的瓷杯中化开的冰棍吗？你还记得帅气的邻家哥哥口边骄傲地膨胀的泡泡糖吗？小浣熊干脆面里的卡片是否还闪耀着落日余晖呢？城市中的你有一份纯洁而不受干涉的快乐童真，这就是孩子式的真快乐。</a:t>
            </a:r>
            <a:endParaRPr lang="zh-CN" altLang="zh-CN" kern="100">
              <a:latin typeface="Calibri"/>
              <a:ea typeface="宋体" panose="02010600030101010101" pitchFamily="2" charset="-122"/>
              <a:cs typeface="Times New Roman" panose="02020603050405020304"/>
            </a:endParaRPr>
          </a:p>
          <a:p>
            <a:pPr indent="425450" algn="just">
              <a:spcAft>
                <a:spcPct val="0"/>
              </a:spcAft>
            </a:pPr>
            <a:r>
              <a:rPr lang="zh-CN" altLang="en-US" kern="100">
                <a:latin typeface="Calibri"/>
                <a:ea typeface="楷体" panose="02010609060101010101" pitchFamily="49" charset="-122"/>
                <a:cs typeface="Times New Roman" panose="02020603050405020304"/>
              </a:rPr>
              <a:t>③</a:t>
            </a:r>
            <a:r>
              <a:rPr lang="zh-CN" altLang="zh-CN" kern="100">
                <a:latin typeface="Calibri"/>
                <a:ea typeface="楷体" panose="02010609060101010101" pitchFamily="49" charset="-122"/>
                <a:cs typeface="Times New Roman" panose="02020603050405020304"/>
              </a:rPr>
              <a:t>又假如你生在某个桃红柳绿的乡村，那我简直是羡慕极了。我渴望像你一样在自家的场院里滚铁环，追赶着自负的雄鸡花容失色，羽毛四散；我渴望像你一样卷起裤腿，在夏日晴天里学着哥哥捞鱼钓虾；又或许如你一般躺在屋顶上，听夜里快活的蟋蟀叫。在当时贫穷的乡村，快乐童年却依旧茁壮成长。</a:t>
            </a:r>
            <a:endParaRPr lang="zh-CN" altLang="zh-CN" kern="100">
              <a:latin typeface="Calibri"/>
              <a:ea typeface="宋体" panose="02010600030101010101" pitchFamily="2" charset="-122"/>
              <a:cs typeface="Times New Roman" panose="02020603050405020304"/>
            </a:endParaRPr>
          </a:p>
          <a:p>
            <a:pPr indent="425450" algn="just">
              <a:spcAft>
                <a:spcPct val="0"/>
              </a:spcAft>
            </a:pPr>
            <a:r>
              <a:rPr lang="zh-CN" altLang="en-US" kern="100">
                <a:latin typeface="Calibri"/>
                <a:ea typeface="楷体" panose="02010609060101010101" pitchFamily="49" charset="-122"/>
                <a:cs typeface="Times New Roman" panose="02020603050405020304"/>
              </a:rPr>
              <a:t>④</a:t>
            </a:r>
            <a:r>
              <a:rPr lang="zh-CN" altLang="zh-CN" kern="100">
                <a:latin typeface="Calibri"/>
                <a:ea typeface="楷体" panose="02010609060101010101" pitchFamily="49" charset="-122"/>
                <a:cs typeface="Times New Roman" panose="02020603050405020304"/>
              </a:rPr>
              <a:t>然而，昔日的快乐小孩们已经长大，如今的孩子们——新一代父母的儿女，却越来越不快乐了。</a:t>
            </a:r>
            <a:endParaRPr lang="zh-CN" altLang="zh-CN" kern="100">
              <a:latin typeface="Calibri"/>
              <a:ea typeface="宋体" panose="02010600030101010101" pitchFamily="2"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3932508"/>
          </a:xfrm>
          <a:prstGeom prst="rect">
            <a:avLst/>
          </a:prstGeom>
          <a:noFill/>
        </p:spPr>
        <p:txBody>
          <a:bodyPr wrap="square" lIns="53995" tIns="26998" rIns="53995" bIns="26998">
            <a:spAutoFit/>
          </a:bodyPr>
          <a:lstStyle/>
          <a:p>
            <a:pPr indent="425450" algn="just">
              <a:spcAft>
                <a:spcPct val="0"/>
              </a:spcAft>
            </a:pPr>
            <a:r>
              <a:rPr lang="zh-CN" altLang="en-US" kern="100" smtClean="0">
                <a:latin typeface="Calibri"/>
                <a:ea typeface="楷体" panose="02010609060101010101" pitchFamily="49" charset="-122"/>
                <a:cs typeface="Times New Roman" panose="02020603050405020304"/>
              </a:rPr>
              <a:t>⑤</a:t>
            </a:r>
            <a:r>
              <a:rPr lang="zh-CN" altLang="zh-CN" kern="100">
                <a:latin typeface="Calibri"/>
                <a:ea typeface="楷体" panose="02010609060101010101" pitchFamily="49" charset="-122"/>
                <a:cs typeface="Times New Roman" panose="02020603050405020304"/>
              </a:rPr>
              <a:t>我悲哀地听闻，浙江有所小学要按孩子的智商测试结果分班；我悲哀地听闻，幼儿园里的孩子已经能够在父母的帮助下写出一份让不少大学生自叹不如的简历，其中不乏文辞华丽，更不乏硬朗的特长资历；我更听说重庆的八岁女生为了保留一些玩耍的时间竟然写下一份免责声明：“我考不上大学，也不赖父母。”这样的承诺令人胆寒。然而大人们却视之为快乐！</a:t>
            </a:r>
            <a:endParaRPr lang="zh-CN" altLang="zh-CN" kern="100">
              <a:latin typeface="Calibri"/>
              <a:ea typeface="宋体" panose="02010600030101010101" pitchFamily="2" charset="-122"/>
              <a:cs typeface="Times New Roman" panose="02020603050405020304"/>
            </a:endParaRPr>
          </a:p>
          <a:p>
            <a:pPr indent="425450" algn="just">
              <a:spcAft>
                <a:spcPct val="0"/>
              </a:spcAft>
            </a:pPr>
            <a:r>
              <a:rPr lang="zh-CN" altLang="en-US" kern="100">
                <a:latin typeface="Calibri"/>
                <a:ea typeface="楷体" panose="02010609060101010101" pitchFamily="49" charset="-122"/>
                <a:cs typeface="Times New Roman" panose="02020603050405020304"/>
              </a:rPr>
              <a:t>⑥</a:t>
            </a:r>
            <a:r>
              <a:rPr lang="zh-CN" altLang="zh-CN" kern="100">
                <a:latin typeface="Calibri"/>
                <a:ea typeface="楷体" panose="02010609060101010101" pitchFamily="49" charset="-122"/>
                <a:cs typeface="Times New Roman" panose="02020603050405020304"/>
              </a:rPr>
              <a:t>曾经热闹的院子已经空了，我们只听得到由生涩变得油滑的钢琴声，我们只看得到小小主持人们脸上千篇一律的微笑。孩子们正在以一种大人的方式“快乐”着：“快乐”的奥数，“快乐”的芭蕾，“快乐”地成为大人们生命和意志的延续和未完成理想的继承者。</a:t>
            </a:r>
            <a:endParaRPr lang="zh-CN" altLang="zh-CN" kern="100">
              <a:latin typeface="Calibri"/>
              <a:ea typeface="宋体" panose="02010600030101010101" pitchFamily="2" charset="-122"/>
              <a:cs typeface="Times New Roman" panose="02020603050405020304"/>
            </a:endParaRPr>
          </a:p>
          <a:p>
            <a:pPr indent="425450" algn="just">
              <a:spcAft>
                <a:spcPct val="0"/>
              </a:spcAft>
            </a:pPr>
            <a:r>
              <a:rPr lang="zh-CN" altLang="en-US" kern="100">
                <a:latin typeface="Calibri"/>
                <a:ea typeface="楷体" panose="02010609060101010101" pitchFamily="49" charset="-122"/>
                <a:cs typeface="Times New Roman" panose="02020603050405020304"/>
              </a:rPr>
              <a:t>⑦</a:t>
            </a:r>
            <a:r>
              <a:rPr lang="zh-CN" altLang="zh-CN" kern="100">
                <a:latin typeface="Calibri"/>
                <a:ea typeface="楷体" panose="02010609060101010101" pitchFamily="49" charset="-122"/>
                <a:cs typeface="Times New Roman" panose="02020603050405020304"/>
              </a:rPr>
              <a:t>当一个母亲在办公室向同事们炫耀自己的育儿经，把一张张孩子拿着奖杯大笑的照片发上朋友圈的时候，她的女儿或许正从自家的阳台眼巴巴的看着跳皮筋的，那些父母口里“没出息”的孩子们快活的跳动。当一个父亲亲切地搂着儿子的肩膀，大声又慈爱地鼓励儿子：“下次咱们拿全国奖”的时候，儿子的笑容背后一定有些花儿在未绽放之前枯萎，一场球赛又告吹了。</a:t>
            </a:r>
            <a:endParaRPr lang="zh-CN" altLang="zh-CN" kern="100">
              <a:latin typeface="Calibri"/>
              <a:ea typeface="宋体" panose="02010600030101010101" pitchFamily="2" charset="-122"/>
              <a:cs typeface="Times New Roman" panose="02020603050405020304"/>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50552" y="1103129"/>
            <a:ext cx="7654968" cy="2639846"/>
          </a:xfrm>
          <a:prstGeom prst="rect">
            <a:avLst/>
          </a:prstGeom>
        </p:spPr>
        <p:txBody>
          <a:bodyPr wrap="square" lIns="53995" tIns="26998" rIns="53995" bIns="26998">
            <a:spAutoFit/>
          </a:bodyPr>
          <a:lstStyle/>
          <a:p>
            <a:pPr indent="425450" algn="just">
              <a:lnSpc>
                <a:spcPct val="200000"/>
              </a:lnSpc>
            </a:pPr>
            <a:r>
              <a:rPr lang="zh-CN" altLang="en-US" sz="2100" b="1">
                <a:latin typeface="Calibri"/>
                <a:ea typeface="宋体" panose="02010600030101010101" pitchFamily="2" charset="-122"/>
                <a:cs typeface="Times New Roman" panose="02020603050405020304"/>
              </a:rPr>
              <a:t>正如“结构”二字的字面含义是和盖房子一样，不管你的目的多么高尚，材料多么优良，如果盖得不好，摇摇晃晃，结果是毫无用处。</a:t>
            </a:r>
            <a:endParaRPr lang="en-US" altLang="zh-CN" sz="2100" b="1">
              <a:latin typeface="Calibri"/>
              <a:ea typeface="宋体" panose="02010600030101010101" pitchFamily="2" charset="-122"/>
              <a:cs typeface="Times New Roman" panose="02020603050405020304"/>
            </a:endParaRPr>
          </a:p>
          <a:p>
            <a:pPr algn="r">
              <a:lnSpc>
                <a:spcPct val="200000"/>
              </a:lnSpc>
            </a:pPr>
            <a:r>
              <a:rPr lang="en-US" altLang="zh-CN" sz="2100" b="1">
                <a:latin typeface="Calibri"/>
                <a:ea typeface="宋体" panose="02010600030101010101" pitchFamily="2" charset="-122"/>
                <a:cs typeface="Times New Roman" panose="02020603050405020304"/>
              </a:rPr>
              <a:t>——</a:t>
            </a:r>
            <a:r>
              <a:rPr lang="zh-CN" altLang="en-US" sz="2100" b="1">
                <a:latin typeface="Calibri"/>
                <a:ea typeface="宋体" panose="02010600030101010101" pitchFamily="2" charset="-122"/>
                <a:cs typeface="Times New Roman" panose="02020603050405020304"/>
              </a:rPr>
              <a:t>小林多喜二</a:t>
            </a:r>
            <a:endParaRPr lang="en-US" altLang="zh-CN" sz="2100" b="1"/>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2101237"/>
          </a:xfrm>
          <a:prstGeom prst="rect">
            <a:avLst/>
          </a:prstGeom>
          <a:noFill/>
        </p:spPr>
        <p:txBody>
          <a:bodyPr wrap="square" lIns="53995" tIns="26998" rIns="53995" bIns="26998">
            <a:spAutoFit/>
          </a:bodyPr>
          <a:lstStyle/>
          <a:p>
            <a:pPr indent="425450" algn="just">
              <a:spcAft>
                <a:spcPct val="0"/>
              </a:spcAft>
            </a:pPr>
            <a:endParaRPr lang="en-US" altLang="zh-CN" sz="1900" kern="100" smtClean="0">
              <a:latin typeface="Calibri"/>
              <a:ea typeface="楷体" panose="02010609060101010101" pitchFamily="49" charset="-122"/>
              <a:cs typeface="Times New Roman" panose="02020603050405020304"/>
            </a:endParaRPr>
          </a:p>
          <a:p>
            <a:pPr indent="425450" algn="just">
              <a:spcAft>
                <a:spcPct val="0"/>
              </a:spcAft>
            </a:pPr>
            <a:r>
              <a:rPr lang="zh-CN" altLang="en-US" sz="1900" kern="100" smtClean="0">
                <a:latin typeface="Calibri"/>
                <a:ea typeface="楷体" panose="02010609060101010101" pitchFamily="49" charset="-122"/>
                <a:cs typeface="Times New Roman" panose="02020603050405020304"/>
              </a:rPr>
              <a:t>⑧</a:t>
            </a:r>
            <a:r>
              <a:rPr lang="zh-CN" altLang="zh-CN" sz="1900" kern="100">
                <a:latin typeface="Calibri"/>
                <a:ea typeface="楷体" panose="02010609060101010101" pitchFamily="49" charset="-122"/>
                <a:cs typeface="Times New Roman" panose="02020603050405020304"/>
              </a:rPr>
              <a:t>相似的场景，在全国各地上演着，永不谢幕。大人们是不是太自负地在为孩子们笑和哭？当大人们将自己没有实现的野心和抱负塞进孩子们幼小的心愿的时候，孩子们已经失去了父母曾拥有过的真正的快乐。</a:t>
            </a:r>
            <a:endParaRPr lang="zh-CN" altLang="zh-CN" sz="1900" kern="100">
              <a:latin typeface="Calibri"/>
              <a:ea typeface="宋体" panose="02010600030101010101" pitchFamily="2" charset="-122"/>
              <a:cs typeface="Times New Roman" panose="02020603050405020304"/>
            </a:endParaRPr>
          </a:p>
          <a:p>
            <a:pPr indent="425450" algn="just">
              <a:spcAft>
                <a:spcPct val="0"/>
              </a:spcAft>
            </a:pPr>
            <a:r>
              <a:rPr lang="zh-CN" altLang="en-US" sz="1900">
                <a:ea typeface="楷体" panose="02010609060101010101" pitchFamily="49" charset="-122"/>
                <a:cs typeface="Times New Roman" panose="02020603050405020304"/>
              </a:rPr>
              <a:t>⑨</a:t>
            </a:r>
            <a:r>
              <a:rPr lang="zh-CN" altLang="zh-CN" sz="1900">
                <a:ea typeface="楷体" panose="02010609060101010101" pitchFamily="49" charset="-122"/>
                <a:cs typeface="Times New Roman" panose="02020603050405020304"/>
              </a:rPr>
              <a:t>趁还来得及，快停下这残酷的行为。孩子们不是父母重新成功的工具，孩子不需要你们为他定义的快乐。还孩子们真正的快乐，从放弃为他们设计蓝图开始。</a:t>
            </a:r>
            <a:endParaRPr lang="en-US" altLang="zh-CN" sz="1900" b="1" kern="100">
              <a:latin typeface="宋体" panose="02010600030101010101" pitchFamily="2" charset="-122"/>
              <a:ea typeface="宋体" panose="02010600030101010101" pitchFamily="2" charset="-122"/>
              <a:cs typeface="Times New Roman" panose="02020603050405020304"/>
            </a:endParaRPr>
          </a:p>
        </p:txBody>
      </p:sp>
      <p:pic>
        <p:nvPicPr>
          <p:cNvPr id="6" name="New picture"/>
          <p:cNvPicPr/>
          <p:nvPr/>
        </p:nvPicPr>
        <p:blipFill>
          <a:blip r:embed="rId2"/>
          <a:stretch>
            <a:fillRect/>
          </a:stretch>
        </p:blipFill>
        <p:spPr>
          <a:xfrm>
            <a:off x="10426700" y="10883900"/>
            <a:ext cx="342900" cy="266700"/>
          </a:xfrm>
          <a:prstGeom prst="cube">
            <a:avLst/>
          </a:prstGeom>
        </p:spPr>
      </p:pic>
      <p:pic>
        <p:nvPicPr>
          <p:cNvPr id="7" name="New picture"/>
          <p:cNvPicPr/>
          <p:nvPr/>
        </p:nvPicPr>
        <p:blipFill>
          <a:blip r:embed="rId3"/>
          <a:stretch>
            <a:fillRect/>
          </a:stretch>
        </p:blipFill>
        <p:spPr>
          <a:xfrm>
            <a:off x="12039600" y="11912600"/>
            <a:ext cx="3302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2893461" cy="423855"/>
          </a:xfrm>
          <a:prstGeom prst="rect">
            <a:avLst/>
          </a:prstGeom>
        </p:spPr>
        <p:txBody>
          <a:bodyPr wrap="none" lIns="53995" tIns="26998" rIns="53995" bIns="26998">
            <a:spAutoFit/>
          </a:bodyPr>
          <a:lstStyle/>
          <a:p>
            <a:r>
              <a:rPr lang="zh-CN" altLang="en-US" sz="2400" b="1">
                <a:solidFill>
                  <a:schemeClr val="bg1"/>
                </a:solidFill>
              </a:rPr>
              <a:t>一、论证结构须清晰</a:t>
            </a:r>
            <a:endParaRPr lang="en-US" sz="2400" b="1">
              <a:solidFill>
                <a:schemeClr val="bg1"/>
              </a:solidFill>
            </a:endParaRPr>
          </a:p>
        </p:txBody>
      </p:sp>
      <p:sp>
        <p:nvSpPr>
          <p:cNvPr id="2" name="矩形 1"/>
          <p:cNvSpPr/>
          <p:nvPr/>
        </p:nvSpPr>
        <p:spPr>
          <a:xfrm>
            <a:off x="268202" y="866553"/>
            <a:ext cx="8373045" cy="2393625"/>
          </a:xfrm>
          <a:prstGeom prst="rect">
            <a:avLst/>
          </a:prstGeom>
        </p:spPr>
        <p:txBody>
          <a:bodyPr wrap="square" lIns="53995" tIns="26998" rIns="53995" bIns="26998">
            <a:spAutoFit/>
          </a:bodyPr>
          <a:lstStyle/>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1.</a:t>
            </a:r>
            <a:r>
              <a:rPr lang="zh-CN" altLang="en-US" sz="1900" b="1" kern="100">
                <a:latin typeface="Calibri"/>
                <a:ea typeface="宋体" panose="02010600030101010101" pitchFamily="2" charset="-122"/>
                <a:cs typeface="Times New Roman" panose="02020603050405020304"/>
              </a:rPr>
              <a:t>说理支架最好模式化。</a:t>
            </a:r>
            <a:endParaRPr lang="zh-CN" altLang="en-US" sz="1900" b="1" kern="100">
              <a:latin typeface="Calibri"/>
              <a:ea typeface="宋体" panose="02010600030101010101" pitchFamily="2" charset="-122"/>
              <a:cs typeface="Times New Roman" panose="02020603050405020304"/>
            </a:endParaRPr>
          </a:p>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2.</a:t>
            </a:r>
            <a:r>
              <a:rPr lang="zh-CN" altLang="en-US" sz="1900" b="1" kern="100">
                <a:latin typeface="Calibri"/>
                <a:ea typeface="宋体" panose="02010600030101010101" pitchFamily="2" charset="-122"/>
                <a:cs typeface="Times New Roman" panose="02020603050405020304"/>
              </a:rPr>
              <a:t>段落最好精短化。</a:t>
            </a:r>
            <a:endParaRPr lang="zh-CN" altLang="en-US" sz="1900" b="1" kern="100">
              <a:latin typeface="Calibri"/>
              <a:ea typeface="宋体" panose="02010600030101010101" pitchFamily="2" charset="-122"/>
              <a:cs typeface="Times New Roman" panose="02020603050405020304"/>
            </a:endParaRPr>
          </a:p>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3.</a:t>
            </a:r>
            <a:r>
              <a:rPr lang="zh-CN" altLang="en-US" sz="1900" b="1" kern="100">
                <a:latin typeface="Calibri"/>
                <a:ea typeface="宋体" panose="02010600030101010101" pitchFamily="2" charset="-122"/>
                <a:cs typeface="Times New Roman" panose="02020603050405020304"/>
              </a:rPr>
              <a:t>主旨句最好脉络化。</a:t>
            </a:r>
            <a:endParaRPr lang="zh-CN" altLang="en-US" sz="1900" b="1" kern="100">
              <a:latin typeface="Calibri"/>
              <a:ea typeface="宋体" panose="02010600030101010101" pitchFamily="2" charset="-122"/>
              <a:cs typeface="Times New Roman" panose="02020603050405020304"/>
            </a:endParaRPr>
          </a:p>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4.</a:t>
            </a:r>
            <a:r>
              <a:rPr lang="zh-CN" altLang="en-US" sz="1900" b="1" kern="100">
                <a:latin typeface="Calibri"/>
                <a:ea typeface="宋体" panose="02010600030101010101" pitchFamily="2" charset="-122"/>
                <a:cs typeface="Times New Roman" panose="02020603050405020304"/>
              </a:rPr>
              <a:t>精彩之处最好独立化。</a:t>
            </a:r>
            <a:endParaRPr lang="zh-CN" altLang="en-US" sz="1900" b="1" kern="100">
              <a:latin typeface="Calibri"/>
              <a:ea typeface="宋体" panose="02010600030101010101" pitchFamily="2" charset="-122"/>
              <a:cs typeface="Times New Roman" panose="02020603050405020304"/>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1"/>
          <p:cNvSpPr txBox="1"/>
          <p:nvPr/>
        </p:nvSpPr>
        <p:spPr>
          <a:xfrm>
            <a:off x="594986" y="338388"/>
            <a:ext cx="4597734" cy="369332"/>
          </a:xfrm>
          <a:prstGeom prst="rect">
            <a:avLst/>
          </a:prstGeom>
          <a:noFill/>
        </p:spPr>
        <p:txBody>
          <a:bodyPr wrap="none" rtlCol="0">
            <a:spAutoFit/>
          </a:bodyPr>
          <a:lstStyle/>
          <a:p>
            <a:r>
              <a:rPr lang="zh-CN" altLang="en-US" b="1">
                <a:solidFill>
                  <a:schemeClr val="bg1"/>
                </a:solidFill>
              </a:rPr>
              <a:t>写</a:t>
            </a:r>
            <a:r>
              <a:rPr lang="zh-CN" altLang="en-US" b="1" smtClean="0">
                <a:solidFill>
                  <a:schemeClr val="bg1"/>
                </a:solidFill>
              </a:rPr>
              <a:t>好脉络句</a:t>
            </a:r>
            <a:r>
              <a:rPr lang="en-US" altLang="zh-CN" b="1" smtClean="0">
                <a:solidFill>
                  <a:schemeClr val="bg1"/>
                </a:solidFill>
              </a:rPr>
              <a:t>——</a:t>
            </a:r>
            <a:r>
              <a:rPr lang="zh-CN" altLang="en-US" b="1" smtClean="0">
                <a:solidFill>
                  <a:schemeClr val="bg1"/>
                </a:solidFill>
              </a:rPr>
              <a:t>以“身体锻炼大家谈”为例</a:t>
            </a:r>
            <a:endParaRPr lang="zh-CN" altLang="en-US" b="1">
              <a:solidFill>
                <a:schemeClr val="bg1"/>
              </a:solidFill>
            </a:endParaRPr>
          </a:p>
        </p:txBody>
      </p:sp>
      <p:sp>
        <p:nvSpPr>
          <p:cNvPr id="3" name="TextBox 2"/>
          <p:cNvSpPr txBox="1"/>
          <p:nvPr/>
        </p:nvSpPr>
        <p:spPr>
          <a:xfrm>
            <a:off x="388308" y="695195"/>
            <a:ext cx="8311018" cy="4016484"/>
          </a:xfrm>
          <a:prstGeom prst="rect">
            <a:avLst/>
          </a:prstGeom>
          <a:noFill/>
        </p:spPr>
        <p:txBody>
          <a:bodyPr wrap="square" rtlCol="0">
            <a:spAutoFit/>
          </a:bodyPr>
          <a:lstStyle/>
          <a:p>
            <a:pPr indent="431800" algn="just"/>
            <a:r>
              <a:rPr lang="en-US" altLang="zh-CN" sz="1500" b="1" smtClean="0"/>
              <a:t>1.</a:t>
            </a:r>
            <a:r>
              <a:rPr lang="zh-CN" altLang="en-US" sz="1500" b="1" smtClean="0"/>
              <a:t>健康体魄是学业和事业的基石，无论是疫情防控的特殊时期还是青年成长的漫漫人生路，都离不开体育锻炼。（从材料引入，作出判断，提出观点。</a:t>
            </a:r>
            <a:r>
              <a:rPr lang="zh-CN" altLang="en-US" sz="1500" b="1"/>
              <a:t>）</a:t>
            </a:r>
            <a:endParaRPr lang="en-US" altLang="zh-CN" sz="1500" b="1" smtClean="0"/>
          </a:p>
          <a:p>
            <a:pPr indent="431800" algn="just"/>
            <a:r>
              <a:rPr lang="en-US" altLang="zh-CN" sz="1500" b="1" smtClean="0"/>
              <a:t>2.</a:t>
            </a:r>
            <a:r>
              <a:rPr lang="zh-CN" altLang="en-US" sz="1500" b="1" smtClean="0"/>
              <a:t>坚持身体锻炼表现生命活力、培养意志品质、代表精神富足。（价值判断，正向论证，个体层面，钟院士是重要的事例）</a:t>
            </a:r>
            <a:endParaRPr lang="en-US" altLang="zh-CN" sz="1500" b="1" smtClean="0"/>
          </a:p>
          <a:p>
            <a:pPr indent="431800" algn="just"/>
            <a:r>
              <a:rPr lang="en-US" altLang="zh-CN" sz="1500" b="1" smtClean="0"/>
              <a:t>3.</a:t>
            </a:r>
            <a:r>
              <a:rPr lang="zh-CN" altLang="en-US" sz="1500" b="1" smtClean="0"/>
              <a:t>为什么全国学生体质下降？为什么学生、老师、家长都以各种理由为借口拒绝身体锻炼？青年学生体质下降的危害是什么？（因果分析，多维度因果分析）</a:t>
            </a:r>
            <a:endParaRPr lang="en-US" altLang="zh-CN" sz="1500" b="1" smtClean="0"/>
          </a:p>
          <a:p>
            <a:pPr indent="431800" algn="just"/>
            <a:r>
              <a:rPr lang="zh-CN" altLang="en-US" sz="1500" b="1" smtClean="0"/>
              <a:t>①把追求学业成绩当做唯一的学习目的，其余的一切活动都要为学业成绩让步。（认知层面）</a:t>
            </a:r>
            <a:endParaRPr lang="en-US" altLang="zh-CN" sz="1500" b="1" smtClean="0"/>
          </a:p>
          <a:p>
            <a:pPr indent="431800" algn="just"/>
            <a:r>
              <a:rPr lang="zh-CN" altLang="en-US" sz="1500" b="1" smtClean="0"/>
              <a:t>②片面地把学业成绩作为评判一个学生的最重要标准，“唯分数论”在学校还占主流。（制度层面）</a:t>
            </a:r>
            <a:endParaRPr lang="en-US" altLang="zh-CN" sz="1500" b="1" smtClean="0"/>
          </a:p>
          <a:p>
            <a:pPr indent="431800" algn="just"/>
            <a:r>
              <a:rPr lang="zh-CN" altLang="en-US" sz="1500" b="1" smtClean="0"/>
              <a:t>③我们的文化传统里认为“读书人”的标签就是“斯文”“白面”，“孔武有力”就是粗鲁的表现。（文化层面）</a:t>
            </a:r>
            <a:endParaRPr lang="en-US" altLang="zh-CN" sz="1500" b="1" smtClean="0"/>
          </a:p>
          <a:p>
            <a:pPr indent="431800" algn="just"/>
            <a:r>
              <a:rPr lang="zh-CN" altLang="en-US" sz="1500" b="1" smtClean="0"/>
              <a:t>④古希腊对力与美的追求。（比较思维）</a:t>
            </a:r>
            <a:endParaRPr lang="en-US" altLang="zh-CN" sz="1500" b="1" smtClean="0"/>
          </a:p>
          <a:p>
            <a:pPr indent="431800" algn="just"/>
            <a:r>
              <a:rPr lang="zh-CN" altLang="en-US" sz="1500" b="1" smtClean="0"/>
              <a:t>⑤青年学生忽略身体锻炼的严重后果（结果、影响的分析）</a:t>
            </a:r>
            <a:r>
              <a:rPr lang="en-US" altLang="zh-CN" sz="1500" b="1" smtClean="0"/>
              <a:t>……</a:t>
            </a:r>
            <a:endParaRPr lang="en-US" altLang="zh-CN" sz="1500" b="1" smtClean="0"/>
          </a:p>
          <a:p>
            <a:pPr indent="431800" algn="just"/>
            <a:r>
              <a:rPr lang="en-US" altLang="zh-CN" sz="1500" b="1" smtClean="0"/>
              <a:t>4.</a:t>
            </a:r>
            <a:r>
              <a:rPr lang="zh-CN" altLang="en-US" sz="1500" b="1" smtClean="0"/>
              <a:t>在疫情背景下，青年学生积极参加身体锻炼对个人有好处，对国家、民族的未来也重大意义。（价值层面，群体层面）</a:t>
            </a:r>
            <a:endParaRPr lang="en-US" altLang="zh-CN" sz="1500" b="1" smtClean="0"/>
          </a:p>
          <a:p>
            <a:pPr indent="431800" algn="just"/>
            <a:r>
              <a:rPr lang="en-US" altLang="zh-CN" sz="1500" b="1" smtClean="0"/>
              <a:t>5.</a:t>
            </a:r>
            <a:r>
              <a:rPr lang="zh-CN" altLang="en-US" sz="1500" b="1" smtClean="0"/>
              <a:t>关于“身体锻炼”的具体建议。（怎么办，可略写）</a:t>
            </a:r>
            <a:endParaRPr lang="en-US" altLang="zh-CN" sz="1500" b="1" smtClean="0"/>
          </a:p>
          <a:p>
            <a:pPr indent="431800" algn="just"/>
            <a:r>
              <a:rPr lang="en-US" altLang="zh-CN" sz="1500" b="1" smtClean="0"/>
              <a:t>6.</a:t>
            </a:r>
            <a:r>
              <a:rPr lang="zh-CN" altLang="en-US" sz="1500" b="1" smtClean="0"/>
              <a:t>结论，回扣观点和开头。</a:t>
            </a:r>
            <a:endParaRPr lang="zh-CN" altLang="en-US" sz="15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0" presetClass="entr" presetSubtype="0"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2893461" cy="423855"/>
          </a:xfrm>
          <a:prstGeom prst="rect">
            <a:avLst/>
          </a:prstGeom>
        </p:spPr>
        <p:txBody>
          <a:bodyPr wrap="none" lIns="53995" tIns="26998" rIns="53995" bIns="26998">
            <a:spAutoFit/>
          </a:bodyPr>
          <a:lstStyle/>
          <a:p>
            <a:r>
              <a:rPr lang="zh-CN" altLang="en-US" sz="2400" b="1">
                <a:solidFill>
                  <a:schemeClr val="bg1"/>
                </a:solidFill>
              </a:rPr>
              <a:t>一、论证结构须清晰</a:t>
            </a:r>
            <a:endParaRPr lang="en-US" sz="2400" b="1">
              <a:solidFill>
                <a:schemeClr val="bg1"/>
              </a:solidFill>
            </a:endParaRPr>
          </a:p>
        </p:txBody>
      </p:sp>
      <p:sp>
        <p:nvSpPr>
          <p:cNvPr id="2" name="矩形 1"/>
          <p:cNvSpPr/>
          <p:nvPr/>
        </p:nvSpPr>
        <p:spPr>
          <a:xfrm>
            <a:off x="268202" y="866553"/>
            <a:ext cx="8373045" cy="2393625"/>
          </a:xfrm>
          <a:prstGeom prst="rect">
            <a:avLst/>
          </a:prstGeom>
        </p:spPr>
        <p:txBody>
          <a:bodyPr wrap="square" lIns="53995" tIns="26998" rIns="53995" bIns="26998">
            <a:spAutoFit/>
          </a:bodyPr>
          <a:lstStyle/>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1.</a:t>
            </a:r>
            <a:r>
              <a:rPr lang="zh-CN" altLang="en-US" sz="1900" b="1" kern="100">
                <a:latin typeface="Calibri"/>
                <a:ea typeface="宋体" panose="02010600030101010101" pitchFamily="2" charset="-122"/>
                <a:cs typeface="Times New Roman" panose="02020603050405020304"/>
              </a:rPr>
              <a:t>说理支架最好模式化。</a:t>
            </a:r>
            <a:endParaRPr lang="zh-CN" altLang="en-US" sz="1900" b="1" kern="100">
              <a:latin typeface="Calibri"/>
              <a:ea typeface="宋体" panose="02010600030101010101" pitchFamily="2" charset="-122"/>
              <a:cs typeface="Times New Roman" panose="02020603050405020304"/>
            </a:endParaRPr>
          </a:p>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2.</a:t>
            </a:r>
            <a:r>
              <a:rPr lang="zh-CN" altLang="en-US" sz="1900" b="1" kern="100">
                <a:latin typeface="Calibri"/>
                <a:ea typeface="宋体" panose="02010600030101010101" pitchFamily="2" charset="-122"/>
                <a:cs typeface="Times New Roman" panose="02020603050405020304"/>
              </a:rPr>
              <a:t>段落最好精短化。</a:t>
            </a:r>
            <a:endParaRPr lang="zh-CN" altLang="en-US" sz="1900" b="1" kern="100">
              <a:latin typeface="Calibri"/>
              <a:ea typeface="宋体" panose="02010600030101010101" pitchFamily="2" charset="-122"/>
              <a:cs typeface="Times New Roman" panose="02020603050405020304"/>
            </a:endParaRPr>
          </a:p>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3.</a:t>
            </a:r>
            <a:r>
              <a:rPr lang="zh-CN" altLang="en-US" sz="1900" b="1" kern="100">
                <a:latin typeface="Calibri"/>
                <a:ea typeface="宋体" panose="02010600030101010101" pitchFamily="2" charset="-122"/>
                <a:cs typeface="Times New Roman" panose="02020603050405020304"/>
              </a:rPr>
              <a:t>主旨句最好脉络化。</a:t>
            </a:r>
            <a:endParaRPr lang="zh-CN" altLang="en-US" sz="1900" b="1" kern="100">
              <a:latin typeface="Calibri"/>
              <a:ea typeface="宋体" panose="02010600030101010101" pitchFamily="2" charset="-122"/>
              <a:cs typeface="Times New Roman" panose="02020603050405020304"/>
            </a:endParaRPr>
          </a:p>
          <a:p>
            <a:pPr indent="425450" algn="just">
              <a:lnSpc>
                <a:spcPct val="200000"/>
              </a:lnSpc>
              <a:spcAft>
                <a:spcPct val="0"/>
              </a:spcAft>
            </a:pPr>
            <a:r>
              <a:rPr lang="en-US" altLang="zh-CN" sz="1900" b="1" kern="100">
                <a:latin typeface="Calibri"/>
                <a:ea typeface="宋体" panose="02010600030101010101" pitchFamily="2" charset="-122"/>
                <a:cs typeface="Times New Roman" panose="02020603050405020304"/>
              </a:rPr>
              <a:t>4.</a:t>
            </a:r>
            <a:r>
              <a:rPr lang="zh-CN" altLang="en-US" sz="1900" b="1" kern="100">
                <a:latin typeface="Calibri"/>
                <a:ea typeface="宋体" panose="02010600030101010101" pitchFamily="2" charset="-122"/>
                <a:cs typeface="Times New Roman" panose="02020603050405020304"/>
              </a:rPr>
              <a:t>精彩之处最好独立化。</a:t>
            </a:r>
            <a:endParaRPr lang="zh-CN" altLang="en-US" sz="1900" b="1" kern="100">
              <a:latin typeface="Calibri"/>
              <a:ea typeface="宋体" panose="02010600030101010101" pitchFamily="2" charset="-122"/>
              <a:cs typeface="Times New Roman" panose="02020603050405020304"/>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4024841"/>
          </a:xfrm>
          <a:prstGeom prst="rect">
            <a:avLst/>
          </a:prstGeom>
        </p:spPr>
        <p:txBody>
          <a:bodyPr wrap="square" lIns="53995" tIns="26998" rIns="53995" bIns="26998">
            <a:spAutoFit/>
          </a:bodyPr>
          <a:lstStyle/>
          <a:p>
            <a:pPr indent="425450" algn="just">
              <a:spcAft>
                <a:spcPct val="0"/>
              </a:spcAft>
            </a:pPr>
            <a:r>
              <a:rPr lang="en-US" altLang="zh-CN" b="1" kern="100">
                <a:latin typeface="宋体" panose="02010600030101010101" pitchFamily="2" charset="-122"/>
                <a:ea typeface="宋体" panose="02010600030101010101" pitchFamily="2" charset="-122"/>
                <a:cs typeface="Times New Roman" panose="02020603050405020304"/>
              </a:rPr>
              <a:t>1.</a:t>
            </a:r>
            <a:r>
              <a:rPr lang="zh-CN" altLang="en-US" b="1" kern="100">
                <a:latin typeface="宋体" panose="02010600030101010101" pitchFamily="2" charset="-122"/>
                <a:ea typeface="宋体" panose="02010600030101010101" pitchFamily="2" charset="-122"/>
                <a:cs typeface="Times New Roman" panose="02020603050405020304"/>
              </a:rPr>
              <a:t>并列式结构</a:t>
            </a:r>
            <a:endParaRPr lang="zh-CN" altLang="en-US" b="1" kern="100">
              <a:latin typeface="宋体" panose="02010600030101010101" pitchFamily="2" charset="-122"/>
              <a:ea typeface="宋体" panose="02010600030101010101" pitchFamily="2" charset="-122"/>
              <a:cs typeface="Times New Roman" panose="02020603050405020304"/>
            </a:endParaRPr>
          </a:p>
          <a:p>
            <a:pPr indent="425450" algn="ctr">
              <a:spcAft>
                <a:spcPct val="0"/>
              </a:spcAft>
            </a:pPr>
            <a:r>
              <a:rPr lang="zh-CN" altLang="en-US" sz="1200" b="1" kern="100">
                <a:latin typeface="宋体" panose="02010600030101010101" pitchFamily="2" charset="-122"/>
                <a:ea typeface="宋体" panose="02010600030101010101" pitchFamily="2" charset="-122"/>
                <a:cs typeface="Times New Roman" panose="02020603050405020304"/>
              </a:rPr>
              <a:t>幸福    </a:t>
            </a:r>
            <a:r>
              <a:rPr lang="en-US" altLang="zh-CN" sz="1100" b="1" kern="100">
                <a:latin typeface="仿宋" panose="02010609060101010101" pitchFamily="49" charset="-122"/>
                <a:ea typeface="仿宋" panose="02010609060101010101" pitchFamily="49" charset="-122"/>
                <a:cs typeface="Times New Roman" panose="02020603050405020304"/>
              </a:rPr>
              <a:t>[</a:t>
            </a:r>
            <a:r>
              <a:rPr lang="zh-CN" altLang="en-US" sz="1100" b="1" kern="100">
                <a:latin typeface="仿宋" panose="02010609060101010101" pitchFamily="49" charset="-122"/>
                <a:ea typeface="仿宋" panose="02010609060101010101" pitchFamily="49" charset="-122"/>
                <a:cs typeface="Times New Roman" panose="02020603050405020304"/>
              </a:rPr>
              <a:t>爱尔兰</a:t>
            </a:r>
            <a:r>
              <a:rPr lang="en-US" altLang="zh-CN" sz="1100" b="1" kern="100">
                <a:latin typeface="仿宋" panose="02010609060101010101" pitchFamily="49" charset="-122"/>
                <a:ea typeface="仿宋" panose="02010609060101010101" pitchFamily="49" charset="-122"/>
                <a:cs typeface="Times New Roman" panose="02020603050405020304"/>
              </a:rPr>
              <a:t>]</a:t>
            </a:r>
            <a:r>
              <a:rPr lang="zh-CN" altLang="en-US" sz="1100" b="1" kern="100">
                <a:latin typeface="仿宋" panose="02010609060101010101" pitchFamily="49" charset="-122"/>
                <a:ea typeface="仿宋" panose="02010609060101010101" pitchFamily="49" charset="-122"/>
                <a:cs typeface="Times New Roman" panose="02020603050405020304"/>
              </a:rPr>
              <a:t>巴莱克</a:t>
            </a:r>
            <a:endParaRPr lang="zh-CN" altLang="en-US" sz="1100" b="1" kern="100">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幸福的生活有三个不可缺的因素：</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一是有希望。二是有事做。三是能爱人。</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有希望：</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亚历山大大帝有一次大送礼，表示他的慷慨。他给了甲一大笔钱，给了乙一个省份，给了丙一个高官。他的朋友听到这件事后，对他说：你要是一直这样做下去，会一贫如洗。亚历山大回答说：我哪里会一贫如洗，我为自己留下的是一份最伟大的礼物，我所留下的是我的希望。</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一个人要是只生活在回忆中，失去了希望，他的生命已经开始终结。回忆不能鼓舞我们有力地生活下去，回忆只能让我们逃避，好像囚犯逃出监狱。</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有事做：</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一个英国老妇人，在她身患重病自知时日不多的时候，写下了如下的诗句：</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仿宋" panose="02010609060101010101" pitchFamily="49" charset="-122"/>
                <a:ea typeface="仿宋" panose="02010609060101010101" pitchFamily="49" charset="-122"/>
                <a:cs typeface="Times New Roman" panose="02020603050405020304"/>
              </a:rPr>
              <a:t>现在别怜悯我，永远也别怜悯我；我将不再工作，永远永远不再工作。</a:t>
            </a:r>
            <a:endParaRPr lang="zh-CN" altLang="en-US" sz="1200" kern="100">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很多人都有过失业或者没事做的时候，这时会觉得日子过得很慢，生活十分空虚。有过这种经验的人都会知道，有事做不是不幸，而是一种幸福。</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能爱人：</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诗人白朗宁曾写道：</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仿宋" panose="02010609060101010101" pitchFamily="49" charset="-122"/>
                <a:ea typeface="仿宋" panose="02010609060101010101" pitchFamily="49" charset="-122"/>
                <a:cs typeface="Times New Roman" panose="02020603050405020304"/>
              </a:rPr>
              <a:t>他望了她一眼，她对他回眸一笑，生命突然复苏。</a:t>
            </a:r>
            <a:endParaRPr lang="zh-CN" altLang="en-US" sz="1200" kern="100">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生命中有了爱，我们就会变得谦卑、有生气，新的希望油然而生，仿佛有千百件事等着去完成。有了爱，生命就有了春天，世界也变得万紫千红。</a:t>
            </a:r>
            <a:endParaRPr lang="zh-CN" altLang="en-US" sz="1200" kern="100">
              <a:latin typeface="楷体" panose="02010609060101010101" pitchFamily="49" charset="-122"/>
              <a:ea typeface="楷体" panose="02010609060101010101" pitchFamily="49" charset="-122"/>
              <a:cs typeface="Times New Roman" panose="02020603050405020304"/>
            </a:endParaRPr>
          </a:p>
          <a:p>
            <a:pPr indent="425450" algn="just">
              <a:spcAft>
                <a:spcPct val="0"/>
              </a:spcAft>
            </a:pPr>
            <a:r>
              <a:rPr lang="zh-CN" altLang="en-US" sz="1200" kern="100">
                <a:latin typeface="楷体" panose="02010609060101010101" pitchFamily="49" charset="-122"/>
                <a:ea typeface="楷体" panose="02010609060101010101" pitchFamily="49" charset="-122"/>
                <a:cs typeface="Times New Roman" panose="02020603050405020304"/>
              </a:rPr>
              <a:t>最美的祷告应该是：主啊，求你让我有力量去帮助别人！</a:t>
            </a:r>
            <a:endParaRPr lang="zh-CN" altLang="en-US" sz="1200" kern="100">
              <a:latin typeface="楷体" panose="02010609060101010101" pitchFamily="49" charset="-122"/>
              <a:ea typeface="楷体" panose="02010609060101010101" pitchFamily="49"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fade">
                                      <p:cBhvr>
                                        <p:cTn id="30" dur="500"/>
                                        <p:tgtEl>
                                          <p:spTgt spid="2">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animEffect transition="in" filter="fade">
                                      <p:cBhvr>
                                        <p:cTn id="33" dur="500"/>
                                        <p:tgtEl>
                                          <p:spTgt spid="2">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
                                            <p:txEl>
                                              <p:pRg st="9" end="9"/>
                                            </p:txEl>
                                          </p:spTgt>
                                        </p:tgtEl>
                                        <p:attrNameLst>
                                          <p:attrName>style.visibility</p:attrName>
                                        </p:attrNameLst>
                                      </p:cBhvr>
                                      <p:to>
                                        <p:strVal val="visible"/>
                                      </p:to>
                                    </p:set>
                                    <p:animEffect transition="in" filter="fade">
                                      <p:cBhvr>
                                        <p:cTn id="36" dur="500"/>
                                        <p:tgtEl>
                                          <p:spTgt spid="2">
                                            <p:txEl>
                                              <p:pRg st="9" end="9"/>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animEffect transition="in" filter="fade">
                                      <p:cBhvr>
                                        <p:cTn id="39" dur="500"/>
                                        <p:tgtEl>
                                          <p:spTgt spid="2">
                                            <p:txEl>
                                              <p:pRg st="10" end="10"/>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2">
                                            <p:txEl>
                                              <p:pRg st="11" end="11"/>
                                            </p:txEl>
                                          </p:spTgt>
                                        </p:tgtEl>
                                        <p:attrNameLst>
                                          <p:attrName>style.visibility</p:attrName>
                                        </p:attrNameLst>
                                      </p:cBhvr>
                                      <p:to>
                                        <p:strVal val="visible"/>
                                      </p:to>
                                    </p:set>
                                    <p:animEffect transition="in" filter="fade">
                                      <p:cBhvr>
                                        <p:cTn id="42" dur="500"/>
                                        <p:tgtEl>
                                          <p:spTgt spid="2">
                                            <p:txEl>
                                              <p:pRg st="11" end="11"/>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2">
                                            <p:txEl>
                                              <p:pRg st="12" end="12"/>
                                            </p:txEl>
                                          </p:spTgt>
                                        </p:tgtEl>
                                        <p:attrNameLst>
                                          <p:attrName>style.visibility</p:attrName>
                                        </p:attrNameLst>
                                      </p:cBhvr>
                                      <p:to>
                                        <p:strVal val="visible"/>
                                      </p:to>
                                    </p:set>
                                    <p:animEffect transition="in" filter="fade">
                                      <p:cBhvr>
                                        <p:cTn id="45" dur="500"/>
                                        <p:tgtEl>
                                          <p:spTgt spid="2">
                                            <p:txEl>
                                              <p:pRg st="12" end="12"/>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
                                            <p:txEl>
                                              <p:pRg st="13" end="13"/>
                                            </p:txEl>
                                          </p:spTgt>
                                        </p:tgtEl>
                                        <p:attrNameLst>
                                          <p:attrName>style.visibility</p:attrName>
                                        </p:attrNameLst>
                                      </p:cBhvr>
                                      <p:to>
                                        <p:strVal val="visible"/>
                                      </p:to>
                                    </p:set>
                                    <p:animEffect transition="in" filter="fade">
                                      <p:cBhvr>
                                        <p:cTn id="48" dur="500"/>
                                        <p:tgtEl>
                                          <p:spTgt spid="2">
                                            <p:txEl>
                                              <p:pRg st="13" end="13"/>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2">
                                            <p:txEl>
                                              <p:pRg st="14" end="14"/>
                                            </p:txEl>
                                          </p:spTgt>
                                        </p:tgtEl>
                                        <p:attrNameLst>
                                          <p:attrName>style.visibility</p:attrName>
                                        </p:attrNameLst>
                                      </p:cBhvr>
                                      <p:to>
                                        <p:strVal val="visible"/>
                                      </p:to>
                                    </p:set>
                                    <p:animEffect transition="in" filter="fade">
                                      <p:cBhvr>
                                        <p:cTn id="51" dur="500"/>
                                        <p:tgtEl>
                                          <p:spTgt spid="2">
                                            <p:txEl>
                                              <p:pRg st="14" end="14"/>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2">
                                            <p:txEl>
                                              <p:pRg st="15" end="15"/>
                                            </p:txEl>
                                          </p:spTgt>
                                        </p:tgtEl>
                                        <p:attrNameLst>
                                          <p:attrName>style.visibility</p:attrName>
                                        </p:attrNameLst>
                                      </p:cBhvr>
                                      <p:to>
                                        <p:strVal val="visible"/>
                                      </p:to>
                                    </p:set>
                                    <p:animEffect transition="in" filter="fade">
                                      <p:cBhvr>
                                        <p:cTn id="54" dur="500"/>
                                        <p:tgtEl>
                                          <p:spTgt spid="2">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771601"/>
            <a:ext cx="8481626" cy="3746500"/>
          </a:xfrm>
          <a:prstGeom prst="rect">
            <a:avLst/>
          </a:prstGeom>
          <a:noFill/>
        </p:spPr>
        <p:txBody>
          <a:bodyPr wrap="square" lIns="53995" tIns="26998" rIns="53995" bIns="26998">
            <a:spAutoFit/>
          </a:bodyPr>
          <a:lstStyle/>
          <a:p>
            <a:pPr indent="425450" algn="just">
              <a:spcAft>
                <a:spcPct val="0"/>
              </a:spcAft>
            </a:pPr>
            <a:r>
              <a:rPr lang="en-US" altLang="zh-CN" sz="1600" b="1" kern="100" smtClean="0">
                <a:latin typeface="宋体" panose="02010600030101010101" pitchFamily="2" charset="-122"/>
                <a:ea typeface="宋体" panose="02010600030101010101" pitchFamily="2" charset="-122"/>
                <a:cs typeface="Times New Roman" panose="02020603050405020304"/>
              </a:rPr>
              <a:t>1.</a:t>
            </a:r>
            <a:r>
              <a:rPr lang="zh-CN" altLang="en-US" sz="1600" b="1" kern="100" smtClean="0">
                <a:latin typeface="宋体" panose="02010600030101010101" pitchFamily="2" charset="-122"/>
                <a:ea typeface="宋体" panose="02010600030101010101" pitchFamily="2" charset="-122"/>
                <a:cs typeface="Times New Roman" panose="02020603050405020304"/>
              </a:rPr>
              <a:t>并列式结构</a:t>
            </a:r>
            <a:endParaRPr lang="zh-CN" altLang="en-US" sz="1600" b="1" kern="100" smtClean="0">
              <a:latin typeface="宋体" panose="02010600030101010101" pitchFamily="2" charset="-122"/>
              <a:ea typeface="宋体" panose="02010600030101010101" pitchFamily="2" charset="-122"/>
              <a:cs typeface="Times New Roman" panose="02020603050405020304"/>
            </a:endParaRPr>
          </a:p>
          <a:p>
            <a:pPr indent="425450" algn="ctr">
              <a:spcAft>
                <a:spcPct val="0"/>
              </a:spcAft>
            </a:pPr>
            <a:r>
              <a:rPr lang="zh-CN" altLang="zh-CN" sz="1600" kern="100" smtClean="0">
                <a:latin typeface="Calibri"/>
                <a:ea typeface="黑体" panose="02010600030101010101" charset="-122"/>
                <a:cs typeface="Times New Roman" panose="02020603050405020304"/>
              </a:rPr>
              <a:t>《</a:t>
            </a:r>
            <a:r>
              <a:rPr lang="zh-CN" altLang="zh-CN" sz="1600" u="dbl" kern="100" smtClean="0">
                <a:latin typeface="Calibri"/>
                <a:ea typeface="黑体" panose="02010600030101010101" charset="-122"/>
                <a:cs typeface="Times New Roman" panose="02020603050405020304"/>
              </a:rPr>
              <a:t>细雨未必看不见，闲花未必听无声</a:t>
            </a:r>
            <a:r>
              <a:rPr lang="zh-CN" altLang="zh-CN" sz="1600" kern="100" smtClean="0">
                <a:latin typeface="Calibri"/>
                <a:ea typeface="黑体" panose="02010600030101010101" charset="-122"/>
                <a:cs typeface="Times New Roman" panose="02020603050405020304"/>
              </a:rPr>
              <a:t>》</a:t>
            </a:r>
            <a:endParaRPr lang="en-US" altLang="zh-CN" sz="1600" kern="100" smtClean="0">
              <a:latin typeface="Calibri"/>
              <a:ea typeface="黑体" panose="02010600030101010101" charset="-122"/>
              <a:cs typeface="Times New Roman" panose="02020603050405020304"/>
            </a:endParaRPr>
          </a:p>
          <a:p>
            <a:pPr indent="425450" algn="just">
              <a:spcAft>
                <a:spcPct val="0"/>
              </a:spcAft>
            </a:pPr>
            <a:endParaRPr lang="zh-CN" altLang="zh-CN" sz="1600" kern="100" smtClean="0">
              <a:highlight>
                <a:srgbClr val="D3D3D3"/>
              </a:highlight>
              <a:latin typeface="Calibri"/>
              <a:ea typeface="宋体" panose="02010600030101010101" pitchFamily="2" charset="-122"/>
              <a:cs typeface="Times New Roman" panose="02020603050405020304"/>
            </a:endParaRPr>
          </a:p>
          <a:p>
            <a:pPr indent="425450" algn="just">
              <a:spcAft>
                <a:spcPct val="0"/>
              </a:spcAft>
            </a:pPr>
            <a:r>
              <a:rPr lang="zh-CN" altLang="zh-CN" sz="1600" kern="100" smtClean="0">
                <a:highlight>
                  <a:srgbClr val="D3D3D3"/>
                </a:highlight>
                <a:latin typeface="Calibri"/>
                <a:ea typeface="宋体" panose="02010600030101010101" pitchFamily="2" charset="-122"/>
                <a:cs typeface="Times New Roman" panose="02020603050405020304"/>
              </a:rPr>
              <a:t>（</a:t>
            </a:r>
            <a:r>
              <a:rPr lang="zh-CN" altLang="zh-CN" sz="1600" kern="100" smtClean="0">
                <a:highlight>
                  <a:srgbClr val="D3D3D3"/>
                </a:highlight>
                <a:latin typeface="Calibri"/>
                <a:ea typeface="楷体" panose="02010609060101010101" pitchFamily="49" charset="-122"/>
                <a:cs typeface="Times New Roman" panose="02020603050405020304"/>
              </a:rPr>
              <a:t>“细雨湿衣看不见，闲花落地听无声”是唐诗中的名句。有人说，这是歌咏春天的美好品格；有人说，这是暗指一种恬淡的做人境界；有人说，这是叹息“细雨”“闲花”不为人知的寂寞处境；有人说，“看不见”“听无声”并不等于无所作为；还有人说，这里的情趣已不适合当今的世界……</a:t>
            </a:r>
            <a:r>
              <a:rPr lang="zh-CN" altLang="zh-CN" sz="1600" kern="100" smtClean="0">
                <a:highlight>
                  <a:srgbClr val="D3D3D3"/>
                </a:highlight>
                <a:latin typeface="Calibri"/>
                <a:ea typeface="宋体" panose="02010600030101010101" pitchFamily="2" charset="-122"/>
                <a:cs typeface="Times New Roman" panose="02020603050405020304"/>
              </a:rPr>
              <a:t>请你根据自己读这两句诗的体会，展开联想，写一篇文章。）</a:t>
            </a:r>
            <a:endParaRPr lang="zh-CN" altLang="zh-CN" sz="1600" kern="100" smtClean="0">
              <a:latin typeface="Calibri"/>
              <a:ea typeface="宋体" panose="02010600030101010101" pitchFamily="2" charset="-122"/>
              <a:cs typeface="Times New Roman" panose="02020603050405020304"/>
            </a:endParaRPr>
          </a:p>
          <a:p>
            <a:pPr indent="425450" algn="just">
              <a:spcAft>
                <a:spcPct val="0"/>
              </a:spcAft>
            </a:pPr>
            <a:r>
              <a:rPr lang="zh-CN" altLang="zh-CN" sz="1600" kern="100" smtClean="0">
                <a:latin typeface="Calibri"/>
                <a:ea typeface="楷体" panose="02010609060101010101" pitchFamily="49" charset="-122"/>
                <a:cs typeface="Times New Roman" panose="02020603050405020304"/>
              </a:rPr>
              <a:t>“仰天长啸出门去，我辈岂是蓬蒿人”的李白，不畏贵妃研墨，力士脱靴的后果，不畏玄宗的赐金放还。虽有昭昭明月之德，日月齐辉之才，终化为泡影，他是长安的细雨，他是朝廷的闲花……</a:t>
            </a:r>
            <a:endParaRPr lang="zh-CN" altLang="zh-CN" sz="1600" kern="100" smtClean="0">
              <a:latin typeface="Calibri"/>
              <a:ea typeface="宋体" panose="02010600030101010101" pitchFamily="2" charset="-122"/>
              <a:cs typeface="Times New Roman" panose="02020603050405020304"/>
            </a:endParaRPr>
          </a:p>
          <a:p>
            <a:pPr indent="425450" algn="just">
              <a:spcAft>
                <a:spcPct val="0"/>
              </a:spcAft>
            </a:pPr>
            <a:r>
              <a:rPr lang="zh-CN" altLang="zh-CN" sz="1600" kern="100" smtClean="0">
                <a:latin typeface="Calibri"/>
                <a:ea typeface="楷体" panose="02010609060101010101" pitchFamily="49" charset="-122"/>
                <a:cs typeface="Times New Roman" panose="02020603050405020304"/>
              </a:rPr>
              <a:t>胸纳幽兰，神容主若。他，一个不爱仕途，但爱美人，不爱富贵但爱超然的翩翩公子，虽出身显赫却博古通今……他忧郁而终，短短</a:t>
            </a:r>
            <a:r>
              <a:rPr lang="en-US" altLang="zh-CN" sz="1600" kern="100" smtClean="0">
                <a:latin typeface="Calibri"/>
                <a:ea typeface="楷体" panose="02010609060101010101" pitchFamily="49" charset="-122"/>
                <a:cs typeface="Times New Roman" panose="02020603050405020304"/>
              </a:rPr>
              <a:t>31</a:t>
            </a:r>
            <a:r>
              <a:rPr lang="zh-CN" altLang="zh-CN" sz="1600" kern="100" smtClean="0">
                <a:latin typeface="Calibri"/>
                <a:ea typeface="楷体" panose="02010609060101010101" pitchFamily="49" charset="-122"/>
                <a:cs typeface="Times New Roman" panose="02020603050405020304"/>
              </a:rPr>
              <a:t>载，弹指一挥间，却创作出人间最动人的诗词。这滴细雨，这片闲花，发出炫目的光，震撼你我的心灵。</a:t>
            </a:r>
            <a:endParaRPr lang="zh-CN" altLang="zh-CN" sz="1600" kern="100" smtClean="0">
              <a:latin typeface="Calibri"/>
              <a:ea typeface="宋体" panose="02010600030101010101" pitchFamily="2" charset="-122"/>
              <a:cs typeface="Times New Roman" panose="02020603050405020304"/>
            </a:endParaRPr>
          </a:p>
          <a:p>
            <a:pPr indent="425450" algn="just">
              <a:spcAft>
                <a:spcPct val="0"/>
              </a:spcAft>
            </a:pPr>
            <a:r>
              <a:rPr lang="zh-CN" altLang="zh-CN" sz="1600" kern="100" smtClean="0">
                <a:latin typeface="Calibri"/>
                <a:ea typeface="楷体" panose="02010609060101010101" pitchFamily="49" charset="-122"/>
                <a:cs typeface="Times New Roman" panose="02020603050405020304"/>
              </a:rPr>
              <a:t>萧红，近代最伟大的女作家，却饱受了人世间的一切悲苦——亲人逝世，家族歧视，爱人背叛，恩师离去，穷困潦倒……这片闲花，给中国文坛注入了清泉，注入了活力。</a:t>
            </a:r>
            <a:endParaRPr lang="zh-CN" altLang="zh-CN" sz="1600" kern="100">
              <a:latin typeface="Calibri"/>
              <a:ea typeface="宋体" panose="02010600030101010101" pitchFamily="2"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fade">
                                      <p:cBhvr>
                                        <p:cTn id="12" dur="500"/>
                                        <p:tgtEl>
                                          <p:spTgt spid="2">
                                            <p:txEl>
                                              <p:pRg st="3" end="3"/>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fade">
                                      <p:cBhvr>
                                        <p:cTn id="17" dur="500"/>
                                        <p:tgtEl>
                                          <p:spTgt spid="2">
                                            <p:txEl>
                                              <p:pRg st="4" end="4"/>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500"/>
                                        <p:tgtEl>
                                          <p:spTgt spid="2">
                                            <p:txEl>
                                              <p:pRg st="5" end="5"/>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6"/>
            <a:ext cx="8481626" cy="2101237"/>
          </a:xfrm>
          <a:prstGeom prst="rect">
            <a:avLst/>
          </a:prstGeom>
          <a:noFill/>
        </p:spPr>
        <p:txBody>
          <a:bodyPr wrap="square" lIns="53995" tIns="26998" rIns="53995" bIns="26998">
            <a:spAutoFit/>
          </a:bodyPr>
          <a:lstStyle/>
          <a:p>
            <a:pPr indent="425450" algn="just">
              <a:spcAft>
                <a:spcPct val="0"/>
              </a:spcAft>
            </a:pPr>
            <a:r>
              <a:rPr lang="en-US" altLang="zh-CN" sz="1900" b="1" kern="100">
                <a:latin typeface="宋体" panose="02010600030101010101" pitchFamily="2" charset="-122"/>
                <a:ea typeface="宋体" panose="02010600030101010101" pitchFamily="2" charset="-122"/>
                <a:cs typeface="Times New Roman" panose="02020603050405020304"/>
              </a:rPr>
              <a:t>1.</a:t>
            </a:r>
            <a:r>
              <a:rPr lang="zh-CN" altLang="en-US" sz="1900" b="1" kern="100">
                <a:latin typeface="宋体" panose="02010600030101010101" pitchFamily="2" charset="-122"/>
                <a:ea typeface="宋体" panose="02010600030101010101" pitchFamily="2" charset="-122"/>
                <a:cs typeface="Times New Roman" panose="02020603050405020304"/>
              </a:rPr>
              <a:t>并列式结构</a:t>
            </a:r>
            <a:endParaRPr lang="en-US" altLang="zh-CN" sz="1900" b="1" kern="100">
              <a:latin typeface="宋体" panose="02010600030101010101" pitchFamily="2" charset="-122"/>
              <a:ea typeface="宋体" panose="02010600030101010101" pitchFamily="2" charset="-122"/>
              <a:cs typeface="Times New Roman" panose="02020603050405020304"/>
            </a:endParaRPr>
          </a:p>
          <a:p>
            <a:pPr indent="425450" algn="just">
              <a:spcAft>
                <a:spcPct val="0"/>
              </a:spcAft>
            </a:pPr>
            <a:endParaRPr lang="en-US" altLang="zh-CN" sz="1900" kern="100">
              <a:latin typeface="宋体" panose="02010600030101010101" pitchFamily="2" charset="-122"/>
              <a:ea typeface="宋体" panose="02010600030101010101" pitchFamily="2" charset="-122"/>
              <a:cs typeface="Times New Roman" panose="02020603050405020304"/>
            </a:endParaRPr>
          </a:p>
          <a:p>
            <a:pPr indent="425450" algn="just">
              <a:spcAft>
                <a:spcPct val="0"/>
              </a:spcAft>
            </a:pPr>
            <a:endParaRPr lang="en-US" altLang="zh-CN" sz="1900" kern="100">
              <a:latin typeface="宋体" panose="02010600030101010101" pitchFamily="2" charset="-122"/>
              <a:ea typeface="宋体" panose="02010600030101010101" pitchFamily="2" charset="-122"/>
              <a:cs typeface="Times New Roman" panose="02020603050405020304"/>
            </a:endParaRPr>
          </a:p>
          <a:p>
            <a:pPr indent="425450" algn="just">
              <a:spcAft>
                <a:spcPct val="0"/>
              </a:spcAft>
            </a:pPr>
            <a:r>
              <a:rPr lang="zh-CN" altLang="en-US" sz="1900" kern="100">
                <a:latin typeface="宋体" panose="02010600030101010101" pitchFamily="2" charset="-122"/>
                <a:ea typeface="宋体" panose="02010600030101010101" pitchFamily="2" charset="-122"/>
                <a:cs typeface="Times New Roman" panose="02020603050405020304"/>
              </a:rPr>
              <a:t>并列式的结构还有许多变体，比如给每一则材料设计小标题，在并列材料之间跳行、组合形成什锦拼盘，借鉴了电影“蒙太奇”的剪辑手法，并列组合了几个镜头，每个镜头又采用了话剧剧本结构，还有以寓言、小故事、细节、采访片段等并列组合等等。</a:t>
            </a:r>
            <a:endParaRPr lang="zh-CN" altLang="en-US" sz="1900" kern="100">
              <a:latin typeface="宋体" panose="02010600030101010101" pitchFamily="2" charset="-122"/>
              <a:ea typeface="宋体" panose="02010600030101010101" pitchFamily="2" charset="-122"/>
              <a:cs typeface="Times New Roman" panose="02020603050405020304"/>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397859" y="347746"/>
            <a:ext cx="3821599" cy="423855"/>
          </a:xfrm>
          <a:prstGeom prst="rect">
            <a:avLst/>
          </a:prstGeom>
        </p:spPr>
        <p:txBody>
          <a:bodyPr wrap="none" lIns="53995" tIns="26998" rIns="53995" bIns="26998">
            <a:spAutoFit/>
          </a:bodyPr>
          <a:lstStyle/>
          <a:p>
            <a:r>
              <a:rPr lang="zh-CN" altLang="en-US" sz="2400" b="1">
                <a:solidFill>
                  <a:schemeClr val="bg1"/>
                </a:solidFill>
              </a:rPr>
              <a:t>二、论证结构的选择与建构</a:t>
            </a:r>
            <a:endParaRPr lang="en-US" sz="2400" b="1">
              <a:solidFill>
                <a:schemeClr val="bg1"/>
              </a:solidFill>
            </a:endParaRPr>
          </a:p>
        </p:txBody>
      </p:sp>
      <p:sp>
        <p:nvSpPr>
          <p:cNvPr id="2" name="矩形 1"/>
          <p:cNvSpPr/>
          <p:nvPr/>
        </p:nvSpPr>
        <p:spPr>
          <a:xfrm>
            <a:off x="268202" y="699387"/>
            <a:ext cx="8481626" cy="4240285"/>
          </a:xfrm>
          <a:prstGeom prst="rect">
            <a:avLst/>
          </a:prstGeom>
          <a:noFill/>
        </p:spPr>
        <p:txBody>
          <a:bodyPr wrap="square" lIns="53995" tIns="26998" rIns="53995" bIns="26998">
            <a:spAutoFit/>
          </a:bodyPr>
          <a:lstStyle/>
          <a:p>
            <a:pPr indent="425450" algn="just">
              <a:spcAft>
                <a:spcPct val="0"/>
              </a:spcAft>
            </a:pPr>
            <a:r>
              <a:rPr lang="en-US" altLang="zh-CN" sz="1600" b="1" kern="100">
                <a:latin typeface="宋体" panose="02010600030101010101" pitchFamily="2" charset="-122"/>
                <a:ea typeface="宋体" panose="02010600030101010101" pitchFamily="2" charset="-122"/>
                <a:cs typeface="Times New Roman" panose="02020603050405020304"/>
              </a:rPr>
              <a:t>2.</a:t>
            </a:r>
            <a:r>
              <a:rPr lang="zh-CN" altLang="zh-CN" sz="1600" b="1" kern="100">
                <a:latin typeface="Calibri"/>
                <a:ea typeface="宋体" panose="02010600030101010101" pitchFamily="2" charset="-122"/>
                <a:cs typeface="Times New Roman" panose="02020603050405020304"/>
              </a:rPr>
              <a:t>层递式结构</a:t>
            </a:r>
            <a:endParaRPr lang="zh-CN" altLang="zh-CN" sz="1600" kern="100">
              <a:latin typeface="Calibri"/>
              <a:ea typeface="宋体" panose="02010600030101010101" pitchFamily="2" charset="-122"/>
              <a:cs typeface="Times New Roman" panose="02020603050405020304"/>
            </a:endParaRPr>
          </a:p>
          <a:p>
            <a:pPr indent="157480" algn="ctr">
              <a:spcAft>
                <a:spcPct val="0"/>
              </a:spcAft>
            </a:pPr>
            <a:r>
              <a:rPr lang="zh-CN" altLang="zh-CN" sz="1600" kern="100">
                <a:latin typeface="Calibri"/>
                <a:ea typeface="黑体" panose="02010600030101010101" charset="-122"/>
                <a:cs typeface="Times New Roman" panose="02020603050405020304"/>
              </a:rPr>
              <a:t>转折</a:t>
            </a:r>
            <a:endParaRPr lang="zh-CN" altLang="zh-CN" sz="1600" kern="100">
              <a:latin typeface="Calibri"/>
              <a:ea typeface="宋体" panose="02010600030101010101" pitchFamily="2" charset="-122"/>
              <a:cs typeface="Times New Roman" panose="02020603050405020304"/>
            </a:endParaRPr>
          </a:p>
          <a:p>
            <a:pPr indent="425450" algn="just">
              <a:spcAft>
                <a:spcPct val="0"/>
              </a:spcAft>
            </a:pPr>
            <a:r>
              <a:rPr lang="zh-CN" altLang="zh-CN" sz="1600" kern="100">
                <a:latin typeface="楷体" panose="02010609060101010101" pitchFamily="49" charset="-122"/>
                <a:ea typeface="楷体" panose="02010609060101010101" pitchFamily="49" charset="-122"/>
                <a:cs typeface="Times New Roman" panose="02020603050405020304"/>
              </a:rPr>
              <a:t>林中的通幽曲径，是因为那些曲曲折折的转弯才更富有诗意与浪漫；一部扣人心弦的电影，往往是情节一波三折，令人回味犹有余香。</a:t>
            </a:r>
            <a:r>
              <a:rPr lang="zh-CN" altLang="zh-CN" sz="1600" u="wavy" kern="100">
                <a:latin typeface="楷体" panose="02010609060101010101" pitchFamily="49" charset="-122"/>
                <a:ea typeface="楷体" panose="02010609060101010101" pitchFamily="49" charset="-122"/>
                <a:cs typeface="Times New Roman" panose="02020603050405020304"/>
              </a:rPr>
              <a:t>我们的生活中，许多东西都因转折而愈发美丽。</a:t>
            </a:r>
            <a:r>
              <a:rPr lang="zh-CN" altLang="en-US" sz="1600" b="1" kern="100">
                <a:solidFill>
                  <a:srgbClr val="FF0000"/>
                </a:solidFill>
                <a:latin typeface="仿宋" panose="02010609060101010101" pitchFamily="49" charset="-122"/>
                <a:ea typeface="仿宋" panose="02010609060101010101" pitchFamily="49" charset="-122"/>
                <a:cs typeface="Times New Roman" panose="02020603050405020304"/>
              </a:rPr>
              <a:t>（起兴开篇，提出论题：转折是一种美）</a:t>
            </a:r>
            <a:endParaRPr lang="zh-CN" altLang="zh-CN" sz="160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zh-CN" sz="1600" b="1" u="sng" kern="100">
                <a:latin typeface="楷体" panose="02010609060101010101" pitchFamily="49" charset="-122"/>
                <a:ea typeface="楷体" panose="02010609060101010101" pitchFamily="49" charset="-122"/>
                <a:cs typeface="Times New Roman" panose="02020603050405020304"/>
              </a:rPr>
              <a:t>一本书因转折而精彩。</a:t>
            </a:r>
            <a:r>
              <a:rPr lang="zh-CN" altLang="zh-CN" sz="1600" kern="100">
                <a:latin typeface="楷体" panose="02010609060101010101" pitchFamily="49" charset="-122"/>
                <a:ea typeface="楷体" panose="02010609060101010101" pitchFamily="49" charset="-122"/>
                <a:cs typeface="Times New Roman" panose="02020603050405020304"/>
              </a:rPr>
              <a:t>《飘》中的女主角斯佳丽由一位娇弱的千金小姐因时代的变动以及身体内自尊的血液而转变成了坚韧而真正关丽的铿锵玫瑰，这样的蜕变真实而精彩，这样的转折使《飘》成为一部掩卷难忘的经典之作。《呼啸山庄》中，男主角希斯克厉夫，由一个单纯、爱意绵绵的少年转变成了一个因爱而泯灭了人性的复仇恶魔。这场因爱而起的悲剧摄人心魄，因为这转折突然而精彩。这样骤变的人性更是突出了爱在他心底炮烙下的深刻印记。更多的如希区柯克、欧·亨利那种出人意料的结尾处决定性的转折更是蕴藏着无穷魅力。这些作品的转折，我想无论是美好或惊艳，都会令我们最大限度地体会到作者的用意，从而获得思考，它们无疑是精彩的。</a:t>
            </a:r>
            <a:r>
              <a:rPr lang="zh-CN" altLang="en-US" sz="1600" b="1" kern="100">
                <a:solidFill>
                  <a:srgbClr val="FF0000"/>
                </a:solidFill>
                <a:latin typeface="仿宋" panose="02010609060101010101" pitchFamily="49" charset="-122"/>
                <a:ea typeface="仿宋" panose="02010609060101010101" pitchFamily="49" charset="-122"/>
                <a:cs typeface="Times New Roman" panose="02020603050405020304"/>
              </a:rPr>
              <a:t>（书因转折而精彩）</a:t>
            </a:r>
            <a:endParaRPr lang="zh-CN" altLang="zh-CN" sz="1600" b="1" kern="100">
              <a:solidFill>
                <a:srgbClr val="FF0000"/>
              </a:solidFill>
              <a:latin typeface="仿宋" panose="02010609060101010101" pitchFamily="49" charset="-122"/>
              <a:ea typeface="仿宋" panose="02010609060101010101" pitchFamily="49" charset="-122"/>
              <a:cs typeface="Times New Roman" panose="02020603050405020304"/>
            </a:endParaRPr>
          </a:p>
          <a:p>
            <a:pPr indent="425450" algn="just">
              <a:spcAft>
                <a:spcPct val="0"/>
              </a:spcAft>
            </a:pPr>
            <a:r>
              <a:rPr lang="zh-CN" altLang="zh-CN" sz="1600" b="1" u="sng" kern="100">
                <a:latin typeface="楷体" panose="02010609060101010101" pitchFamily="49" charset="-122"/>
                <a:ea typeface="楷体" panose="02010609060101010101" pitchFamily="49" charset="-122"/>
                <a:cs typeface="Times New Roman" panose="02020603050405020304"/>
              </a:rPr>
              <a:t>文学作品中的转折多半是虚构的，人生中的转折却是真实的。</a:t>
            </a:r>
            <a:r>
              <a:rPr lang="zh-CN" altLang="zh-CN" sz="1600" kern="100">
                <a:latin typeface="楷体" panose="02010609060101010101" pitchFamily="49" charset="-122"/>
                <a:ea typeface="楷体" panose="02010609060101010101" pitchFamily="49" charset="-122"/>
                <a:cs typeface="Times New Roman" panose="02020603050405020304"/>
              </a:rPr>
              <a:t>虽然，有的令人痛不欲生，但其最终却成为</a:t>
            </a:r>
            <a:r>
              <a:rPr lang="zh-CN" altLang="zh-CN" sz="1600" b="1" u="sng" kern="100">
                <a:latin typeface="楷体" panose="02010609060101010101" pitchFamily="49" charset="-122"/>
                <a:ea typeface="楷体" panose="02010609060101010101" pitchFamily="49" charset="-122"/>
                <a:cs typeface="Times New Roman" panose="02020603050405020304"/>
              </a:rPr>
              <a:t>铸造生命奇迹的一块块基石</a:t>
            </a:r>
            <a:r>
              <a:rPr lang="zh-CN" altLang="zh-CN" sz="1600" kern="100">
                <a:latin typeface="楷体" panose="02010609060101010101" pitchFamily="49" charset="-122"/>
                <a:ea typeface="楷体" panose="02010609060101010101" pitchFamily="49" charset="-122"/>
                <a:cs typeface="Times New Roman" panose="02020603050405020304"/>
              </a:rPr>
              <a:t>。司马迁在《史记》中写道：“文王拘而演《周易》，仲尼厄而作《春秋》；孙子膑脚，兵法修列，左丘失明，厥有《国语》；韩非囚秦，《说难》《孤愤》……”</a:t>
            </a:r>
            <a:endParaRPr lang="zh-CN" altLang="zh-CN" sz="1600" b="1" kern="100">
              <a:solidFill>
                <a:srgbClr val="FF0000"/>
              </a:solidFill>
              <a:latin typeface="仿宋" panose="02010609060101010101" pitchFamily="49" charset="-122"/>
              <a:ea typeface="仿宋" panose="02010609060101010101" pitchFamily="49" charset="-122"/>
              <a:cs typeface="Times New Roman" panose="02020603050405020304"/>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118</Paragraphs>
  <Slides>20</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20</vt:i4>
      </vt:variant>
    </vt:vector>
  </HeadingPairs>
  <TitlesOfParts>
    <vt:vector baseType="lpstr" size="31">
      <vt:lpstr>Arial</vt:lpstr>
      <vt:lpstr>Calibri Light</vt:lpstr>
      <vt:lpstr>Calibri</vt:lpstr>
      <vt:lpstr>宋体</vt:lpstr>
      <vt:lpstr>微软雅黑</vt:lpstr>
      <vt:lpstr>Times New Roman</vt:lpstr>
      <vt:lpstr>方正姚体</vt:lpstr>
      <vt:lpstr>仿宋</vt:lpstr>
      <vt:lpstr>楷体</vt:lpstr>
      <vt:lpstr>黑体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2022-05-29T20:43:20.462</cp:lastPrinted>
  <dcterms:created xsi:type="dcterms:W3CDTF">2022-05-29T20:43:20Z</dcterms:created>
  <dcterms:modified xsi:type="dcterms:W3CDTF">2022-05-29T12:43:20Z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