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bmp" ContentType="image/bmp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321" r:id="rId7"/>
    <p:sldId id="420" r:id="rId8"/>
    <p:sldId id="419" r:id="rId9"/>
    <p:sldId id="256" r:id="rId10"/>
    <p:sldId id="320" r:id="rId11"/>
    <p:sldId id="322" r:id="rId12"/>
    <p:sldId id="376" r:id="rId13"/>
    <p:sldId id="456" r:id="rId14"/>
    <p:sldId id="458" r:id="rId15"/>
    <p:sldId id="460" r:id="rId16"/>
    <p:sldId id="462" r:id="rId17"/>
    <p:sldId id="464" r:id="rId18"/>
    <p:sldId id="466" r:id="rId19"/>
    <p:sldId id="468" r:id="rId20"/>
    <p:sldId id="470" r:id="rId21"/>
    <p:sldId id="478" r:id="rId22"/>
    <p:sldId id="474" r:id="rId23"/>
    <p:sldId id="476" r:id="rId24"/>
    <p:sldId id="480" r:id="rId25"/>
    <p:sldId id="484" r:id="rId26"/>
    <p:sldId id="482" r:id="rId27"/>
    <p:sldId id="417" r:id="rId28"/>
    <p:sldId id="422" r:id="rId29"/>
    <p:sldId id="423" r:id="rId30"/>
    <p:sldId id="424" r:id="rId31"/>
    <p:sldId id="401" r:id="rId32"/>
    <p:sldId id="425" r:id="rId33"/>
    <p:sldId id="402" r:id="rId34"/>
    <p:sldId id="418" r:id="rId35"/>
    <p:sldId id="426" r:id="rId36"/>
    <p:sldId id="406" r:id="rId37"/>
    <p:sldId id="407" r:id="rId38"/>
    <p:sldId id="397" r:id="rId39"/>
    <p:sldId id="400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D60093"/>
    <a:srgbClr val="FF33CC"/>
    <a:srgbClr val="660033"/>
    <a:srgbClr val="003300"/>
    <a:srgbClr val="FF0000"/>
    <a:srgbClr val="3366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83"/>
    <p:restoredTop sz="94660"/>
  </p:normalViewPr>
  <p:slideViewPr>
    <p:cSldViewPr showGuides="1">
      <p:cViewPr varScale="1">
        <p:scale>
          <a:sx n="75" d="100"/>
          <a:sy n="75" d="100"/>
        </p:scale>
        <p:origin x="-378" y="-96"/>
      </p:cViewPr>
      <p:guideLst>
        <p:guide orient="horz" pos="2114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>
            <a:grpSpLocks noChangeAspect="1"/>
          </p:cNvGrpSpPr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1" name="图片 2050" descr="R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6" y="3006"/>
              <a:ext cx="4704" cy="13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" name="图片 2051" descr="R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062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" name="图片 2052" descr="R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" y="864"/>
              <a:ext cx="5376" cy="23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4" name="标题 2053"/>
          <p:cNvSpPr>
            <a:spLocks noGrp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5" name="副标题 2054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6" name="日期占位符 2055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endParaRPr lang="zh-CN" altLang="en-US" sz="1400" dirty="0">
              <a:latin typeface="Times New Roman" panose="02020603050405020304" pitchFamily="18" charset="0"/>
            </a:endParaRPr>
          </a:p>
        </p:txBody>
      </p:sp>
      <p:sp>
        <p:nvSpPr>
          <p:cNvPr id="2057" name="页脚占位符 20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algn="ctr"/>
            <a:endParaRPr lang="zh-CN" altLang="en-US" sz="1400" dirty="0">
              <a:latin typeface="Times New Roman" panose="02020603050405020304" pitchFamily="18" charset="0"/>
            </a:endParaRPr>
          </a:p>
        </p:txBody>
      </p:sp>
      <p:sp>
        <p:nvSpPr>
          <p:cNvPr id="2058" name="灯片编号占位符 20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algn="r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81000"/>
            <a:ext cx="2000250" cy="6096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5884793" cy="6096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直接连接符 4097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99" name="标题 4098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0" name="副标题 4099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101" name="日期占位符 41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4104" name="组合 4103"/>
          <p:cNvGrpSpPr/>
          <p:nvPr/>
        </p:nvGrpSpPr>
        <p:grpSpPr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4105" name="椭圆 4104"/>
            <p:cNvSpPr/>
            <p:nvPr/>
          </p:nvSpPr>
          <p:spPr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椭圆 4105"/>
            <p:cNvSpPr/>
            <p:nvPr/>
          </p:nvSpPr>
          <p:spPr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椭圆 4106"/>
            <p:cNvSpPr/>
            <p:nvPr/>
          </p:nvSpPr>
          <p:spPr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8" name="椭圆 4107"/>
            <p:cNvSpPr/>
            <p:nvPr/>
          </p:nvSpPr>
          <p:spPr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9" name="椭圆 4108"/>
            <p:cNvSpPr/>
            <p:nvPr/>
          </p:nvSpPr>
          <p:spPr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0" name="椭圆 4109"/>
            <p:cNvSpPr/>
            <p:nvPr/>
          </p:nvSpPr>
          <p:spPr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1" name="椭圆 4110"/>
            <p:cNvSpPr/>
            <p:nvPr/>
          </p:nvSpPr>
          <p:spPr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2" name="椭圆 4111"/>
            <p:cNvSpPr/>
            <p:nvPr/>
          </p:nvSpPr>
          <p:spPr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3" name="椭圆 4112"/>
            <p:cNvSpPr/>
            <p:nvPr/>
          </p:nvSpPr>
          <p:spPr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4" name="椭圆 4113"/>
            <p:cNvSpPr/>
            <p:nvPr/>
          </p:nvSpPr>
          <p:spPr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5" name="椭圆 4114"/>
            <p:cNvSpPr/>
            <p:nvPr/>
          </p:nvSpPr>
          <p:spPr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6" name="椭圆 4115"/>
            <p:cNvSpPr/>
            <p:nvPr/>
          </p:nvSpPr>
          <p:spPr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7" name="椭圆 4116"/>
            <p:cNvSpPr/>
            <p:nvPr/>
          </p:nvSpPr>
          <p:spPr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8" name="椭圆 4117"/>
            <p:cNvSpPr/>
            <p:nvPr/>
          </p:nvSpPr>
          <p:spPr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9" name="椭圆 4118"/>
            <p:cNvSpPr/>
            <p:nvPr/>
          </p:nvSpPr>
          <p:spPr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0" name="椭圆 4119"/>
            <p:cNvSpPr/>
            <p:nvPr/>
          </p:nvSpPr>
          <p:spPr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1" name="椭圆 4120"/>
            <p:cNvSpPr/>
            <p:nvPr/>
          </p:nvSpPr>
          <p:spPr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2" name="椭圆 4121"/>
            <p:cNvSpPr/>
            <p:nvPr/>
          </p:nvSpPr>
          <p:spPr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3" name="椭圆 4122"/>
            <p:cNvSpPr/>
            <p:nvPr/>
          </p:nvSpPr>
          <p:spPr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4" name="椭圆 4123"/>
            <p:cNvSpPr/>
            <p:nvPr/>
          </p:nvSpPr>
          <p:spPr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5" name="椭圆 4124"/>
            <p:cNvSpPr/>
            <p:nvPr/>
          </p:nvSpPr>
          <p:spPr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6" name="椭圆 4125"/>
            <p:cNvSpPr/>
            <p:nvPr/>
          </p:nvSpPr>
          <p:spPr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7" name="椭圆 4126"/>
            <p:cNvSpPr/>
            <p:nvPr/>
          </p:nvSpPr>
          <p:spPr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8" name="椭圆 4127"/>
            <p:cNvSpPr/>
            <p:nvPr/>
          </p:nvSpPr>
          <p:spPr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9" name="椭圆 4128"/>
            <p:cNvSpPr/>
            <p:nvPr/>
          </p:nvSpPr>
          <p:spPr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0" name="椭圆 4129"/>
            <p:cNvSpPr/>
            <p:nvPr/>
          </p:nvSpPr>
          <p:spPr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1" name="椭圆 4130"/>
            <p:cNvSpPr/>
            <p:nvPr/>
          </p:nvSpPr>
          <p:spPr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2" name="椭圆 4131"/>
            <p:cNvSpPr/>
            <p:nvPr/>
          </p:nvSpPr>
          <p:spPr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3" name="椭圆 4132"/>
            <p:cNvSpPr/>
            <p:nvPr/>
          </p:nvSpPr>
          <p:spPr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4" name="椭圆 4133"/>
            <p:cNvSpPr/>
            <p:nvPr/>
          </p:nvSpPr>
          <p:spPr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5" name="椭圆 4134"/>
            <p:cNvSpPr/>
            <p:nvPr/>
          </p:nvSpPr>
          <p:spPr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36" name="直接连接符 4135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540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副标题 6146"/>
          <p:cNvSpPr>
            <a:spLocks noGrp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6151" name="直接连接符 6150"/>
          <p:cNvSpPr/>
          <p:nvPr/>
        </p:nvSpPr>
        <p:spPr>
          <a:xfrm>
            <a:off x="1905000" y="1219200"/>
            <a:ext cx="0" cy="2057400"/>
          </a:xfrm>
          <a:prstGeom prst="line">
            <a:avLst/>
          </a:prstGeom>
          <a:ln w="349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" name="椭圆 6151"/>
          <p:cNvSpPr/>
          <p:nvPr/>
        </p:nvSpPr>
        <p:spPr>
          <a:xfrm>
            <a:off x="163513" y="2103438"/>
            <a:ext cx="347662" cy="347662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3" name="椭圆 6152"/>
          <p:cNvSpPr/>
          <p:nvPr/>
        </p:nvSpPr>
        <p:spPr>
          <a:xfrm>
            <a:off x="739775" y="2105025"/>
            <a:ext cx="349250" cy="347663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4" name="椭圆 6153"/>
          <p:cNvSpPr/>
          <p:nvPr/>
        </p:nvSpPr>
        <p:spPr>
          <a:xfrm>
            <a:off x="1317625" y="2105025"/>
            <a:ext cx="347663" cy="347663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3509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99304" y="1905000"/>
            <a:ext cx="343509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56200" cy="5829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副标题 11265"/>
          <p:cNvSpPr>
            <a:spLocks noGrp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/>
            </a:lvl1pPr>
            <a:lvl2pPr marL="449580" lvl="1" indent="-449580" algn="ctr">
              <a:buNone/>
              <a:defRPr kern="1200"/>
            </a:lvl2pPr>
            <a:lvl3pPr marL="890905" lvl="2" indent="-890905" algn="ctr">
              <a:buNone/>
              <a:defRPr kern="1200"/>
            </a:lvl3pPr>
            <a:lvl4pPr marL="1295400" lvl="3" indent="-1295400" algn="ctr">
              <a:buNone/>
              <a:defRPr kern="1200"/>
            </a:lvl4pPr>
            <a:lvl5pPr marL="1682750" lvl="4" indent="-168275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267" name="日期占位符 11266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11270" name="组合 11269"/>
          <p:cNvGrpSpPr/>
          <p:nvPr/>
        </p:nvGrpSpPr>
        <p:grpSpPr>
          <a:xfrm>
            <a:off x="0" y="914400"/>
            <a:ext cx="8686800" cy="2514600"/>
            <a:chOff x="0" y="0"/>
            <a:chExt cx="5472" cy="1584"/>
          </a:xfrm>
        </p:grpSpPr>
        <p:sp>
          <p:nvSpPr>
            <p:cNvPr id="11271" name="椭圆 11270"/>
            <p:cNvSpPr/>
            <p:nvPr/>
          </p:nvSpPr>
          <p:spPr>
            <a:xfrm>
              <a:off x="144" y="0"/>
              <a:ext cx="1584" cy="1584"/>
            </a:xfrm>
            <a:prstGeom prst="ellipse">
              <a:avLst/>
            </a:prstGeom>
            <a:noFill/>
            <a:ln w="127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2" name="矩形 11271"/>
            <p:cNvSpPr/>
            <p:nvPr/>
          </p:nvSpPr>
          <p:spPr>
            <a:xfrm>
              <a:off x="0" y="480"/>
              <a:ext cx="2976" cy="7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矩形 11272"/>
            <p:cNvSpPr/>
            <p:nvPr/>
          </p:nvSpPr>
          <p:spPr>
            <a:xfrm>
              <a:off x="2496" y="480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4" name="未知"/>
            <p:cNvSpPr/>
            <p:nvPr/>
          </p:nvSpPr>
          <p:spPr>
            <a:xfrm>
              <a:off x="384" y="384"/>
              <a:ext cx="144" cy="913"/>
            </a:xfrm>
            <a:custGeom>
              <a:avLst/>
              <a:gdLst/>
              <a:ahLst/>
              <a:cxnLst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5" name="未知"/>
            <p:cNvSpPr/>
            <p:nvPr/>
          </p:nvSpPr>
          <p:spPr>
            <a:xfrm>
              <a:off x="4944" y="186"/>
              <a:ext cx="165" cy="864"/>
            </a:xfrm>
            <a:custGeom>
              <a:avLst/>
              <a:gdLst/>
              <a:ahLst/>
              <a:cxnLst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276" name="标题 11275"/>
          <p:cNvSpPr>
            <a:spLocks noGrp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025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56575" y="1981200"/>
            <a:ext cx="3754025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14600" y="381000"/>
            <a:ext cx="2987040" cy="6096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23560" y="381000"/>
            <a:ext cx="2987040" cy="6096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0916" y="96838"/>
            <a:ext cx="1919684" cy="59991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47767" cy="59991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15" name="副标题 1331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3316" name="日期占位符 1331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13317" name="页脚占位符 1331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13318" name="灯片编号占位符 1331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R0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4303713"/>
            <a:ext cx="9144000" cy="2554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1026" descr="R0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600" y="0"/>
            <a:ext cx="16859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标题 1027"/>
          <p:cNvSpPr>
            <a:spLocks noGrp="1"/>
          </p:cNvSpPr>
          <p:nvPr>
            <p:ph type="title"/>
          </p:nvPr>
        </p:nvSpPr>
        <p:spPr>
          <a:xfrm>
            <a:off x="609600" y="381000"/>
            <a:ext cx="1371600" cy="6096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>
            <a:spLocks noGrp="1"/>
          </p:cNvSpPr>
          <p:nvPr>
            <p:ph type="body" idx="1"/>
          </p:nvPr>
        </p:nvSpPr>
        <p:spPr>
          <a:xfrm>
            <a:off x="2514600" y="381000"/>
            <a:ext cx="6096000" cy="6096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hf sldNum="0" hdr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000" b="0" i="0" u="none" kern="1200" baseline="0">
          <a:solidFill>
            <a:schemeClr val="bg1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|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z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]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l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直接连接符 3073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5" name="标题 3074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文本占位符 3075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7" name="日期占位符 30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/>
            <a:endParaRPr lang="zh-CN" altLang="en-US" dirty="0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3080" name="组合 3079"/>
          <p:cNvGrpSpPr/>
          <p:nvPr/>
        </p:nvGrpSpPr>
        <p:grpSpPr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3081" name="椭圆 3080"/>
            <p:cNvSpPr/>
            <p:nvPr/>
          </p:nvSpPr>
          <p:spPr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椭圆 3081"/>
            <p:cNvSpPr/>
            <p:nvPr/>
          </p:nvSpPr>
          <p:spPr>
            <a:xfrm>
              <a:off x="112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3" name="椭圆 3082"/>
            <p:cNvSpPr/>
            <p:nvPr/>
          </p:nvSpPr>
          <p:spPr>
            <a:xfrm>
              <a:off x="224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4" name="椭圆 3083"/>
            <p:cNvSpPr/>
            <p:nvPr/>
          </p:nvSpPr>
          <p:spPr>
            <a:xfrm>
              <a:off x="0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5" name="椭圆 3084"/>
            <p:cNvSpPr/>
            <p:nvPr/>
          </p:nvSpPr>
          <p:spPr>
            <a:xfrm>
              <a:off x="112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6" name="椭圆 3085"/>
            <p:cNvSpPr/>
            <p:nvPr/>
          </p:nvSpPr>
          <p:spPr>
            <a:xfrm>
              <a:off x="224" y="1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7" name="椭圆 3086"/>
            <p:cNvSpPr/>
            <p:nvPr/>
          </p:nvSpPr>
          <p:spPr>
            <a:xfrm>
              <a:off x="336" y="11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8" name="椭圆 3087"/>
            <p:cNvSpPr/>
            <p:nvPr/>
          </p:nvSpPr>
          <p:spPr>
            <a:xfrm>
              <a:off x="0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9" name="椭圆 3088"/>
            <p:cNvSpPr/>
            <p:nvPr/>
          </p:nvSpPr>
          <p:spPr>
            <a:xfrm>
              <a:off x="112" y="22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0" name="椭圆 3089"/>
            <p:cNvSpPr/>
            <p:nvPr/>
          </p:nvSpPr>
          <p:spPr>
            <a:xfrm>
              <a:off x="224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1" name="椭圆 3090"/>
            <p:cNvSpPr/>
            <p:nvPr/>
          </p:nvSpPr>
          <p:spPr>
            <a:xfrm>
              <a:off x="336" y="22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2" name="椭圆 3091"/>
            <p:cNvSpPr/>
            <p:nvPr/>
          </p:nvSpPr>
          <p:spPr>
            <a:xfrm>
              <a:off x="448" y="22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3" name="椭圆 3092"/>
            <p:cNvSpPr/>
            <p:nvPr/>
          </p:nvSpPr>
          <p:spPr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4" name="椭圆 3093"/>
            <p:cNvSpPr/>
            <p:nvPr/>
          </p:nvSpPr>
          <p:spPr>
            <a:xfrm>
              <a:off x="112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5" name="椭圆 3094"/>
            <p:cNvSpPr/>
            <p:nvPr/>
          </p:nvSpPr>
          <p:spPr>
            <a:xfrm>
              <a:off x="224" y="33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6" name="椭圆 3095"/>
            <p:cNvSpPr/>
            <p:nvPr/>
          </p:nvSpPr>
          <p:spPr>
            <a:xfrm>
              <a:off x="336" y="33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7" name="椭圆 3096"/>
            <p:cNvSpPr/>
            <p:nvPr/>
          </p:nvSpPr>
          <p:spPr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8" name="椭圆 3097"/>
            <p:cNvSpPr/>
            <p:nvPr/>
          </p:nvSpPr>
          <p:spPr>
            <a:xfrm>
              <a:off x="112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9" name="椭圆 3098"/>
            <p:cNvSpPr/>
            <p:nvPr/>
          </p:nvSpPr>
          <p:spPr>
            <a:xfrm>
              <a:off x="224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0" name="椭圆 3099"/>
            <p:cNvSpPr/>
            <p:nvPr/>
          </p:nvSpPr>
          <p:spPr>
            <a:xfrm>
              <a:off x="336" y="4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1" name="椭圆 3100"/>
            <p:cNvSpPr/>
            <p:nvPr/>
          </p:nvSpPr>
          <p:spPr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2" name="椭圆 3101"/>
            <p:cNvSpPr/>
            <p:nvPr/>
          </p:nvSpPr>
          <p:spPr>
            <a:xfrm>
              <a:off x="0" y="56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3" name="椭圆 3102"/>
            <p:cNvSpPr/>
            <p:nvPr/>
          </p:nvSpPr>
          <p:spPr>
            <a:xfrm>
              <a:off x="112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4" name="椭圆 3103"/>
            <p:cNvSpPr/>
            <p:nvPr/>
          </p:nvSpPr>
          <p:spPr>
            <a:xfrm>
              <a:off x="224" y="5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5" name="椭圆 3104"/>
            <p:cNvSpPr/>
            <p:nvPr/>
          </p:nvSpPr>
          <p:spPr>
            <a:xfrm>
              <a:off x="336" y="56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6" name="椭圆 3105"/>
            <p:cNvSpPr/>
            <p:nvPr/>
          </p:nvSpPr>
          <p:spPr>
            <a:xfrm>
              <a:off x="0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7" name="椭圆 3106"/>
            <p:cNvSpPr/>
            <p:nvPr/>
          </p:nvSpPr>
          <p:spPr>
            <a:xfrm>
              <a:off x="112" y="67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8" name="椭圆 3107"/>
            <p:cNvSpPr/>
            <p:nvPr/>
          </p:nvSpPr>
          <p:spPr>
            <a:xfrm>
              <a:off x="224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9" name="椭圆 3108"/>
            <p:cNvSpPr/>
            <p:nvPr/>
          </p:nvSpPr>
          <p:spPr>
            <a:xfrm>
              <a:off x="336" y="67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0" name="椭圆 3109"/>
            <p:cNvSpPr/>
            <p:nvPr/>
          </p:nvSpPr>
          <p:spPr>
            <a:xfrm>
              <a:off x="112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1" name="椭圆 3110"/>
            <p:cNvSpPr/>
            <p:nvPr/>
          </p:nvSpPr>
          <p:spPr>
            <a:xfrm>
              <a:off x="336" y="78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endParaRPr lang="zh-CN" altLang="en-US" dirty="0"/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/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5127" name="直接连接符 5126"/>
          <p:cNvSpPr/>
          <p:nvPr/>
        </p:nvSpPr>
        <p:spPr>
          <a:xfrm flipV="1">
            <a:off x="1371600" y="304800"/>
            <a:ext cx="0" cy="12954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8" name="椭圆 5127"/>
          <p:cNvSpPr/>
          <p:nvPr/>
        </p:nvSpPr>
        <p:spPr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9" name="椭圆 5128"/>
          <p:cNvSpPr/>
          <p:nvPr/>
        </p:nvSpPr>
        <p:spPr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0" name="椭圆 5129"/>
          <p:cNvSpPr/>
          <p:nvPr/>
        </p:nvSpPr>
        <p:spPr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randomBar dir="vert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¢"/>
        <a:defRPr sz="3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•"/>
        <a:defRPr sz="2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4" name="标题 10243"/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14128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5" name="文本占位符 10244"/>
          <p:cNvSpPr>
            <a:spLocks noGrp="1"/>
          </p:cNvSpPr>
          <p:nvPr>
            <p:ph type="body" idx="1"/>
          </p:nvPr>
        </p:nvSpPr>
        <p:spPr>
          <a:xfrm>
            <a:off x="949325" y="1981200"/>
            <a:ext cx="7661275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46" name="日期占位符 10245"/>
          <p:cNvSpPr>
            <a:spLocks noGrp="1"/>
          </p:cNvSpPr>
          <p:nvPr>
            <p:ph type="dt" sz="half" idx="2"/>
          </p:nvPr>
        </p:nvSpPr>
        <p:spPr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/>
            <a:endParaRPr lang="zh-CN" altLang="en-US" dirty="0"/>
          </a:p>
        </p:txBody>
      </p:sp>
      <p:sp>
        <p:nvSpPr>
          <p:cNvPr id="10247" name="页脚占位符 10246"/>
          <p:cNvSpPr>
            <a:spLocks noGrp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/>
          </a:p>
        </p:txBody>
      </p:sp>
      <p:sp>
        <p:nvSpPr>
          <p:cNvPr id="10248" name="灯片编号占位符 10247"/>
          <p:cNvSpPr>
            <a:spLocks noGrp="1"/>
          </p:cNvSpPr>
          <p:nvPr>
            <p:ph type="sldNum" sz="quarter" idx="4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249" name="未知"/>
          <p:cNvSpPr/>
          <p:nvPr/>
        </p:nvSpPr>
        <p:spPr>
          <a:xfrm>
            <a:off x="838200" y="561975"/>
            <a:ext cx="152400" cy="1066800"/>
          </a:xfrm>
          <a:custGeom>
            <a:avLst/>
            <a:gdLst/>
            <a:ahLst/>
            <a:cxnLst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0" name="未知"/>
          <p:cNvSpPr/>
          <p:nvPr/>
        </p:nvSpPr>
        <p:spPr>
          <a:xfrm>
            <a:off x="8262938" y="269875"/>
            <a:ext cx="152400" cy="1073150"/>
          </a:xfrm>
          <a:custGeom>
            <a:avLst/>
            <a:gdLst/>
            <a:ahLst/>
            <a:cxnLst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7675" lvl="0" indent="-44767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89000" lvl="1" indent="-4394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¡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94130" lvl="2" indent="-40322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81480" lvl="3" indent="-38608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70100" lvl="4" indent="-3873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291" name="文本占位符 12290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2" name="日期占位符 1229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2293" name="页脚占位符 122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2294" name="灯片编号占位符 122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11.GIF"/><Relationship Id="rId1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bm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image" Target="../media/image12.png"/><Relationship Id="rId4" Type="http://schemas.microsoft.com/office/2007/relationships/media" Target="file:///C:\Users\Administrator\Desktop\zmj-3224-4386\&#12298;&#36865;&#19996;&#38451;&#39532;&#29983;&#24207;&#12299;.mp3" TargetMode="External"/><Relationship Id="rId3" Type="http://schemas.openxmlformats.org/officeDocument/2006/relationships/audio" Target="file:///C:\Users\Administrator\Desktop\zmj-3224-4386\&#12298;&#36865;&#19996;&#38451;&#39532;&#29983;&#24207;&#12299;.mp3" TargetMode="External"/><Relationship Id="rId2" Type="http://schemas.openxmlformats.org/officeDocument/2006/relationships/image" Target="../media/image11.GIF"/><Relationship Id="rId1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0" name="图片 17409" descr="P1000495_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563938" cy="1716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矩形 17410"/>
          <p:cNvSpPr/>
          <p:nvPr/>
        </p:nvSpPr>
        <p:spPr>
          <a:xfrm>
            <a:off x="468313" y="1544638"/>
            <a:ext cx="8459787" cy="44815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/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本文写于洪武十一年（</a:t>
            </a:r>
            <a:r>
              <a:rPr lang="en-US" altLang="x-none" sz="4000" b="1">
                <a:latin typeface="楷体_GB2312" pitchFamily="49" charset="-122"/>
                <a:ea typeface="楷体_GB2312" pitchFamily="49" charset="-122"/>
              </a:rPr>
              <a:t>1378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）。这一年，辞官归里的宋濂又从家乡到应天府朝见朱元璋。他的同乡晚辈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马君则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来拜见他，他便写了这篇“赠序”送给东阳马生，介绍自己的求学经历及态度，勉励他勤奋读书，成为德才兼备的人。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2" name="矩形 17411"/>
          <p:cNvSpPr/>
          <p:nvPr/>
        </p:nvSpPr>
        <p:spPr>
          <a:xfrm>
            <a:off x="1143000" y="273050"/>
            <a:ext cx="13049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舒体" pitchFamily="2" charset="-122"/>
                <a:ea typeface="方正舒体" pitchFamily="2" charset="-122"/>
              </a:rPr>
              <a:t>解题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7413" name="动作按钮: 自定义 17412">
            <a:hlinkClick r:id="" action="ppaction://hlinkshowjump?jump=nextslide"/>
          </p:cNvPr>
          <p:cNvSpPr/>
          <p:nvPr/>
        </p:nvSpPr>
        <p:spPr>
          <a:xfrm>
            <a:off x="7380288" y="6497638"/>
            <a:ext cx="360362" cy="360362"/>
          </a:xfrm>
          <a:prstGeom prst="actionButtonBlank">
            <a:avLst/>
          </a:prstGeom>
          <a:solidFill>
            <a:srgbClr val="339966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4" name="动作按钮: 上一张 17413">
            <a:hlinkClick r:id="" action="ppaction://hlinkshowjump?jump=previousslide"/>
          </p:cNvPr>
          <p:cNvSpPr/>
          <p:nvPr/>
        </p:nvSpPr>
        <p:spPr>
          <a:xfrm>
            <a:off x="6804025" y="6499225"/>
            <a:ext cx="361950" cy="358775"/>
          </a:xfrm>
          <a:prstGeom prst="actionButtonReturn">
            <a:avLst/>
          </a:prstGeom>
          <a:solidFill>
            <a:srgbClr val="33996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7411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61441"/>
          <p:cNvSpPr/>
          <p:nvPr/>
        </p:nvSpPr>
        <p:spPr>
          <a:xfrm>
            <a:off x="1258888" y="0"/>
            <a:ext cx="446405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⒉古今词义 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43" name="矩形 61442"/>
          <p:cNvSpPr/>
          <p:nvPr/>
        </p:nvSpPr>
        <p:spPr>
          <a:xfrm>
            <a:off x="755650" y="825500"/>
            <a:ext cx="7993063" cy="5778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>
              <a:lnSpc>
                <a:spcPct val="11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汤    媵人持汤沃灌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1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1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1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走    走送之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1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1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1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趋    尝趋百里外从乡之先达执经叩问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1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1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44" name="矩形 61443"/>
          <p:cNvSpPr/>
          <p:nvPr/>
        </p:nvSpPr>
        <p:spPr>
          <a:xfrm>
            <a:off x="2484438" y="1484313"/>
            <a:ext cx="1423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热水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2411413" y="213360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菜汤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46" name="矩形 61445"/>
          <p:cNvSpPr/>
          <p:nvPr/>
        </p:nvSpPr>
        <p:spPr>
          <a:xfrm>
            <a:off x="2528888" y="3363913"/>
            <a:ext cx="1250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跑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47" name="矩形 61446"/>
          <p:cNvSpPr/>
          <p:nvPr/>
        </p:nvSpPr>
        <p:spPr>
          <a:xfrm>
            <a:off x="2484438" y="4076700"/>
            <a:ext cx="1935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行走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48" name="矩形 61447"/>
          <p:cNvSpPr/>
          <p:nvPr/>
        </p:nvSpPr>
        <p:spPr>
          <a:xfrm>
            <a:off x="2425700" y="5300663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快步走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49" name="矩形 61448"/>
          <p:cNvSpPr/>
          <p:nvPr/>
        </p:nvSpPr>
        <p:spPr>
          <a:xfrm>
            <a:off x="2411413" y="5949950"/>
            <a:ext cx="14493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趋势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  <p:bldP spid="61446" grpId="0"/>
      <p:bldP spid="61447" grpId="0"/>
      <p:bldP spid="61448" grpId="0"/>
      <p:bldP spid="614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62465"/>
          <p:cNvSpPr/>
          <p:nvPr/>
        </p:nvSpPr>
        <p:spPr>
          <a:xfrm>
            <a:off x="827088" y="0"/>
            <a:ext cx="6049962" cy="6683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或    或遇其叱咄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卒    卒获有所闻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遗    父母岁有裘葛之遗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假    以是人多以书假余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古义：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今义：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2467" name="矩形 62466"/>
          <p:cNvSpPr/>
          <p:nvPr/>
        </p:nvSpPr>
        <p:spPr>
          <a:xfrm>
            <a:off x="2411413" y="549275"/>
            <a:ext cx="1512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有时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2468" name="矩形 62467"/>
          <p:cNvSpPr/>
          <p:nvPr/>
        </p:nvSpPr>
        <p:spPr>
          <a:xfrm>
            <a:off x="2411413" y="1125538"/>
            <a:ext cx="1987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或者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2469" name="矩形 62468"/>
          <p:cNvSpPr/>
          <p:nvPr/>
        </p:nvSpPr>
        <p:spPr>
          <a:xfrm>
            <a:off x="2447925" y="2139950"/>
            <a:ext cx="1547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最终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2470" name="矩形 62469"/>
          <p:cNvSpPr/>
          <p:nvPr/>
        </p:nvSpPr>
        <p:spPr>
          <a:xfrm>
            <a:off x="2411413" y="2716213"/>
            <a:ext cx="1666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士兵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2471" name="矩形 62470"/>
          <p:cNvSpPr/>
          <p:nvPr/>
        </p:nvSpPr>
        <p:spPr>
          <a:xfrm>
            <a:off x="2435225" y="3860800"/>
            <a:ext cx="1776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赠送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2472" name="矩形 62471"/>
          <p:cNvSpPr/>
          <p:nvPr/>
        </p:nvSpPr>
        <p:spPr>
          <a:xfrm>
            <a:off x="2411413" y="4371975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遗失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2473" name="矩形 62472"/>
          <p:cNvSpPr/>
          <p:nvPr/>
        </p:nvSpPr>
        <p:spPr>
          <a:xfrm>
            <a:off x="2484438" y="5516563"/>
            <a:ext cx="1443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借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2474" name="矩形 62473"/>
          <p:cNvSpPr/>
          <p:nvPr/>
        </p:nvSpPr>
        <p:spPr>
          <a:xfrm>
            <a:off x="2484438" y="6092825"/>
            <a:ext cx="1601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虚假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62475" name="图片 62474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  <p:bldP spid="62469" grpId="0"/>
      <p:bldP spid="62470" grpId="0"/>
      <p:bldP spid="62471" grpId="0"/>
      <p:bldP spid="62472" grpId="0"/>
      <p:bldP spid="62473" grpId="0"/>
      <p:bldP spid="624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63489"/>
          <p:cNvSpPr/>
          <p:nvPr/>
        </p:nvSpPr>
        <p:spPr>
          <a:xfrm>
            <a:off x="1258888" y="660400"/>
            <a:ext cx="540067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⒊词性活用 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1" name="矩形 63490"/>
          <p:cNvSpPr/>
          <p:nvPr/>
        </p:nvSpPr>
        <p:spPr>
          <a:xfrm>
            <a:off x="684213" y="1341438"/>
            <a:ext cx="5761037" cy="42116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>
              <a:lnSpc>
                <a:spcPct val="15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腰    腰白玉之环。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50000"/>
              </a:lnSpc>
            </a:pP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5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手    不必若余之手录。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50000"/>
              </a:lnSpc>
            </a:pP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5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诸    假诸人而后见也。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2" name="矩形 63491"/>
          <p:cNvSpPr/>
          <p:nvPr/>
        </p:nvSpPr>
        <p:spPr>
          <a:xfrm>
            <a:off x="1403350" y="2349500"/>
            <a:ext cx="64087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腰，腰挂，名词用为动词。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3" name="矩形 63492"/>
          <p:cNvSpPr/>
          <p:nvPr/>
        </p:nvSpPr>
        <p:spPr>
          <a:xfrm>
            <a:off x="1331913" y="4005263"/>
            <a:ext cx="655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手，用手，名词作状语。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4" name="矩形 63493"/>
          <p:cNvSpPr/>
          <p:nvPr/>
        </p:nvSpPr>
        <p:spPr>
          <a:xfrm>
            <a:off x="1060450" y="5734050"/>
            <a:ext cx="6391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诸，兼词“之于”的合音。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63495" name="图片 63494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3" grpId="0"/>
      <p:bldP spid="634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占位符 67585"/>
          <p:cNvSpPr>
            <a:spLocks noGrp="1"/>
          </p:cNvSpPr>
          <p:nvPr>
            <p:ph type="body" idx="1"/>
          </p:nvPr>
        </p:nvSpPr>
        <p:spPr>
          <a:xfrm>
            <a:off x="395288" y="0"/>
            <a:ext cx="8497887" cy="6237288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x-none" b="1"/>
              <a:t>4</a:t>
            </a:r>
            <a:r>
              <a:rPr lang="zh-CN" altLang="en-US" b="1" dirty="0"/>
              <a:t>、词类活用：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①手自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笔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录：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原意为“笔”，现译为用笔，名作状语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②腰白玉之环：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原意为“腰”，现译为腰配，名作动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③无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鲜肥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滋味之享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原意为：鲜新、肥大，现译为鲜鱼、肥肉，形作名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b="1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、特殊句式：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①省略句：（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余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）又患无硕师名人与游 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省略主语“余”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②倒装句：弗之怠 应为“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弗怠之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宾语前置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7587" name="动作按钮: 上一张 67586">
            <a:hlinkClick r:id="" action="ppaction://hlinkshowjump?jump=previousslide"/>
          </p:cNvPr>
          <p:cNvSpPr/>
          <p:nvPr/>
        </p:nvSpPr>
        <p:spPr>
          <a:xfrm>
            <a:off x="5795963" y="6497638"/>
            <a:ext cx="360362" cy="360362"/>
          </a:xfrm>
          <a:prstGeom prst="actionButtonReturn">
            <a:avLst/>
          </a:prstGeom>
          <a:solidFill>
            <a:srgbClr val="FF99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7588" name="动作按钮: 自定义 67587">
            <a:hlinkClick r:id="" action="ppaction://hlinkshowjump?jump=nextslide"/>
          </p:cNvPr>
          <p:cNvSpPr/>
          <p:nvPr/>
        </p:nvSpPr>
        <p:spPr>
          <a:xfrm>
            <a:off x="6443663" y="6497638"/>
            <a:ext cx="360362" cy="360362"/>
          </a:xfrm>
          <a:prstGeom prst="actionButtonBlank">
            <a:avLst/>
          </a:prstGeom>
          <a:solidFill>
            <a:srgbClr val="FF9900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758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8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586">
                                            <p:txEl>
                                              <p:charRg st="8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586">
                                            <p:txEl>
                                              <p:charRg st="8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7586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7586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3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7586">
                                            <p:txEl>
                                              <p:charRg st="3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7586">
                                            <p:txEl>
                                              <p:charRg st="3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7586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7586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58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7586">
                                            <p:txEl>
                                              <p:charRg st="58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7586">
                                            <p:txEl>
                                              <p:charRg st="58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6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7586">
                                            <p:txEl>
                                              <p:charRg st="6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7586">
                                            <p:txEl>
                                              <p:charRg st="67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9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67586">
                                            <p:txEl>
                                              <p:charRg st="91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9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1000"/>
                                        <p:tgtEl>
                                          <p:spTgt spid="67586">
                                            <p:txEl>
                                              <p:charRg st="99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119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1000"/>
                                        <p:tgtEl>
                                          <p:spTgt spid="67586">
                                            <p:txEl>
                                              <p:charRg st="119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146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67586">
                                            <p:txEl>
                                              <p:charRg st="146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charRg st="163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67586">
                                            <p:txEl>
                                              <p:charRg st="163" end="1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矩形 64513"/>
          <p:cNvSpPr/>
          <p:nvPr/>
        </p:nvSpPr>
        <p:spPr>
          <a:xfrm>
            <a:off x="755650" y="476250"/>
            <a:ext cx="4465638" cy="5035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>
              <a:lnSpc>
                <a:spcPct val="15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⒋通假字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5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四支僵劲不能动。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50000"/>
              </a:lnSpc>
            </a:pP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5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同舍生皆被绮绣。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50000"/>
              </a:lnSpc>
            </a:pP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5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日再食。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15" name="矩形 64514"/>
          <p:cNvSpPr/>
          <p:nvPr/>
        </p:nvSpPr>
        <p:spPr>
          <a:xfrm>
            <a:off x="1692275" y="2276475"/>
            <a:ext cx="48275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“支”通“肢”，肢体。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16" name="矩形 64515"/>
          <p:cNvSpPr/>
          <p:nvPr/>
        </p:nvSpPr>
        <p:spPr>
          <a:xfrm>
            <a:off x="1692275" y="4149725"/>
            <a:ext cx="5472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“被”通“披”，穿着。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17" name="矩形 64516"/>
          <p:cNvSpPr/>
          <p:nvPr/>
        </p:nvSpPr>
        <p:spPr>
          <a:xfrm>
            <a:off x="1692275" y="5589588"/>
            <a:ext cx="5327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“食”通“饲”，给饭吃。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64518" name="图片 64517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  <p:bldP spid="645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矩形 65537"/>
          <p:cNvSpPr/>
          <p:nvPr/>
        </p:nvSpPr>
        <p:spPr>
          <a:xfrm>
            <a:off x="827088" y="333375"/>
            <a:ext cx="5113337" cy="5470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>
              <a:lnSpc>
                <a:spcPct val="14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⒌虚词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以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以衾拥覆。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0000"/>
              </a:lnSpc>
            </a:pP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以是人多以书假余。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0000"/>
              </a:lnSpc>
            </a:pP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无从致书以观。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5539" name="矩形 65538"/>
          <p:cNvSpPr/>
          <p:nvPr/>
        </p:nvSpPr>
        <p:spPr>
          <a:xfrm>
            <a:off x="1619250" y="2781300"/>
            <a:ext cx="281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介词，用。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5540" name="矩形 65539"/>
          <p:cNvSpPr/>
          <p:nvPr/>
        </p:nvSpPr>
        <p:spPr>
          <a:xfrm>
            <a:off x="1547813" y="4365625"/>
            <a:ext cx="52562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介词，因；介词，把。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1547813" y="5876925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连词，来。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0" grpId="0"/>
      <p:bldP spid="655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66561"/>
          <p:cNvSpPr/>
          <p:nvPr/>
        </p:nvSpPr>
        <p:spPr>
          <a:xfrm>
            <a:off x="827088" y="333375"/>
            <a:ext cx="4464050" cy="4902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>
              <a:lnSpc>
                <a:spcPct val="17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之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7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录毕，走送之。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7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无鲜肥滋味之享。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7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弗之怠。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7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不必若余之手录。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6563" name="矩形 66562"/>
          <p:cNvSpPr/>
          <p:nvPr/>
        </p:nvSpPr>
        <p:spPr>
          <a:xfrm>
            <a:off x="4572000" y="1700213"/>
            <a:ext cx="2601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代词，他。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6564" name="矩形 66563"/>
          <p:cNvSpPr/>
          <p:nvPr/>
        </p:nvSpPr>
        <p:spPr>
          <a:xfrm>
            <a:off x="4859338" y="2636838"/>
            <a:ext cx="3095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助词，的。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6565" name="矩形 66564"/>
          <p:cNvSpPr/>
          <p:nvPr/>
        </p:nvSpPr>
        <p:spPr>
          <a:xfrm>
            <a:off x="3276600" y="3573463"/>
            <a:ext cx="4949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助词，提宾的标志。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6566" name="矩形 66565"/>
          <p:cNvSpPr/>
          <p:nvPr/>
        </p:nvSpPr>
        <p:spPr>
          <a:xfrm>
            <a:off x="1403350" y="4437063"/>
            <a:ext cx="6911975" cy="1520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                     助词，用在主谓之间，取消句子独立性，不译。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66567" name="图片 66566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66565" grpId="0"/>
      <p:bldP spid="665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228600" y="457200"/>
            <a:ext cx="8763000" cy="5992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20000"/>
              </a:spcBef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余幼时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即嗜学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。家贫，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无从 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致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书以观，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                 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每假借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藏书之家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，手自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笔录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计日以还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。天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大寒，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砚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冰  坚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     手指不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屈伸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弗之怠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录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毕，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走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送之，不敢稍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逾约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矩形 21506"/>
          <p:cNvSpPr/>
          <p:nvPr/>
        </p:nvSpPr>
        <p:spPr>
          <a:xfrm>
            <a:off x="2209800" y="106680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就爱好读书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4932363" y="1052513"/>
            <a:ext cx="2317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没有办法买到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2895600" y="1600200"/>
            <a:ext cx="6051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无从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无由，不知从何处，只没有办法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0" name="矩形 21509"/>
          <p:cNvSpPr/>
          <p:nvPr/>
        </p:nvSpPr>
        <p:spPr>
          <a:xfrm>
            <a:off x="304800" y="26670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常常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1" name="矩形 21510"/>
          <p:cNvSpPr/>
          <p:nvPr/>
        </p:nvSpPr>
        <p:spPr>
          <a:xfrm>
            <a:off x="1905000" y="2605088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藏有书人家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2" name="矩形 21511"/>
          <p:cNvSpPr/>
          <p:nvPr/>
        </p:nvSpPr>
        <p:spPr>
          <a:xfrm>
            <a:off x="4724400" y="25908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抄录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3" name="矩形 21512"/>
          <p:cNvSpPr/>
          <p:nvPr/>
        </p:nvSpPr>
        <p:spPr>
          <a:xfrm>
            <a:off x="5943600" y="25908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计算 来 送还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4" name="矩形 21513"/>
          <p:cNvSpPr/>
          <p:nvPr/>
        </p:nvSpPr>
        <p:spPr>
          <a:xfrm>
            <a:off x="685800" y="3200400"/>
            <a:ext cx="1784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假借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同义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5" name="矩形 21514"/>
          <p:cNvSpPr/>
          <p:nvPr/>
        </p:nvSpPr>
        <p:spPr>
          <a:xfrm>
            <a:off x="6248400" y="3124200"/>
            <a:ext cx="2495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而，便，就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6" name="矩形 21515"/>
          <p:cNvSpPr/>
          <p:nvPr/>
        </p:nvSpPr>
        <p:spPr>
          <a:xfrm>
            <a:off x="457200" y="42672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砚台里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墨汁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7" name="矩形 21516"/>
          <p:cNvSpPr/>
          <p:nvPr/>
        </p:nvSpPr>
        <p:spPr>
          <a:xfrm>
            <a:off x="3429000" y="42672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结成坚硬的冰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8" name="矩形 21517"/>
          <p:cNvSpPr/>
          <p:nvPr/>
        </p:nvSpPr>
        <p:spPr>
          <a:xfrm>
            <a:off x="381000" y="541020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弯屈伸直不停止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9" name="矩形 21518"/>
          <p:cNvSpPr/>
          <p:nvPr/>
        </p:nvSpPr>
        <p:spPr>
          <a:xfrm>
            <a:off x="3276600" y="54102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抄书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20" name="矩形 21519"/>
          <p:cNvSpPr/>
          <p:nvPr/>
        </p:nvSpPr>
        <p:spPr>
          <a:xfrm>
            <a:off x="4114800" y="54102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跑引申为赶快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21" name="矩形 21520"/>
          <p:cNvSpPr/>
          <p:nvPr/>
        </p:nvSpPr>
        <p:spPr>
          <a:xfrm>
            <a:off x="6448425" y="541020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超过约定的期限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22" name="矩形 21521"/>
          <p:cNvSpPr/>
          <p:nvPr/>
        </p:nvSpPr>
        <p:spPr>
          <a:xfrm>
            <a:off x="304800" y="6019800"/>
            <a:ext cx="5695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否定句代词作宾语前置  之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指抄书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  <p:bldP spid="21510" grpId="0"/>
      <p:bldP spid="21511" grpId="0"/>
      <p:bldP spid="21512" grpId="0"/>
      <p:bldP spid="21513" grpId="0"/>
      <p:bldP spid="21514" grpId="0"/>
      <p:bldP spid="21515" grpId="0"/>
      <p:bldP spid="21516" grpId="0"/>
      <p:bldP spid="21517" grpId="0"/>
      <p:bldP spid="21518" grpId="0"/>
      <p:bldP spid="21519" grpId="0"/>
      <p:bldP spid="21520" grpId="0"/>
      <p:bldP spid="21521" grpId="0"/>
      <p:bldP spid="215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2529"/>
          <p:cNvSpPr/>
          <p:nvPr/>
        </p:nvSpPr>
        <p:spPr>
          <a:xfrm>
            <a:off x="457200" y="609600"/>
            <a:ext cx="8153400" cy="548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20000"/>
              </a:spcBef>
            </a:pP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以是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多以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书假余，余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遍      观</a:t>
            </a:r>
            <a:endParaRPr lang="zh-CN" altLang="en-US" sz="3200" u="sng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群  书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加冠，益慕圣贤之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。又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患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硕师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名人与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游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  尝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趋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百里外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从乡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先达</a:t>
            </a:r>
            <a:endParaRPr lang="zh-CN" altLang="en-US" sz="3200" u="sng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执  经 叩问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。先达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德  隆望 尊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，门人弟子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填其室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，未尝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稍降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辞色</a:t>
            </a:r>
            <a:r>
              <a:rPr lang="zh-CN" altLang="en-US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余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立侍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左右，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1" name="矩形 22530"/>
          <p:cNvSpPr/>
          <p:nvPr/>
        </p:nvSpPr>
        <p:spPr>
          <a:xfrm>
            <a:off x="457200" y="11430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因此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1752600" y="1143000"/>
            <a:ext cx="1073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都 把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4648200" y="1143000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于是能够广泛地阅读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533400" y="22860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各种书籍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5" name="矩形 22534"/>
          <p:cNvSpPr/>
          <p:nvPr/>
        </p:nvSpPr>
        <p:spPr>
          <a:xfrm>
            <a:off x="2057400" y="22860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已经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6" name="矩形 22535"/>
          <p:cNvSpPr/>
          <p:nvPr/>
        </p:nvSpPr>
        <p:spPr>
          <a:xfrm>
            <a:off x="6096000" y="2300288"/>
            <a:ext cx="895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学说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7" name="矩形 22536"/>
          <p:cNvSpPr/>
          <p:nvPr/>
        </p:nvSpPr>
        <p:spPr>
          <a:xfrm>
            <a:off x="7391400" y="22860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担心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8" name="矩形 22537"/>
          <p:cNvSpPr/>
          <p:nvPr/>
        </p:nvSpPr>
        <p:spPr>
          <a:xfrm>
            <a:off x="533400" y="33528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大师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9" name="矩形 22538"/>
          <p:cNvSpPr/>
          <p:nvPr/>
        </p:nvSpPr>
        <p:spPr>
          <a:xfrm>
            <a:off x="1981200" y="3367088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交往求教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0" name="矩形 22539"/>
          <p:cNvSpPr/>
          <p:nvPr/>
        </p:nvSpPr>
        <p:spPr>
          <a:xfrm>
            <a:off x="3581400" y="33528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跑到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快步走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1" name="矩形 22540"/>
          <p:cNvSpPr/>
          <p:nvPr/>
        </p:nvSpPr>
        <p:spPr>
          <a:xfrm>
            <a:off x="6172200" y="335280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向当地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2" name="矩形 22541"/>
          <p:cNvSpPr/>
          <p:nvPr/>
        </p:nvSpPr>
        <p:spPr>
          <a:xfrm>
            <a:off x="7467600" y="33528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前辈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3" name="矩形 22542"/>
          <p:cNvSpPr/>
          <p:nvPr/>
        </p:nvSpPr>
        <p:spPr>
          <a:xfrm>
            <a:off x="457200" y="44958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拿着经书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4" name="矩形 22543"/>
          <p:cNvSpPr/>
          <p:nvPr/>
        </p:nvSpPr>
        <p:spPr>
          <a:xfrm>
            <a:off x="2057400" y="44958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请教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5" name="矩形 22544"/>
          <p:cNvSpPr/>
          <p:nvPr/>
        </p:nvSpPr>
        <p:spPr>
          <a:xfrm>
            <a:off x="3962400" y="4495800"/>
            <a:ext cx="2495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道德高 声望高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6" name="矩形 22545"/>
          <p:cNvSpPr/>
          <p:nvPr/>
        </p:nvSpPr>
        <p:spPr>
          <a:xfrm>
            <a:off x="533400" y="55626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挤满屋子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7" name="矩形 22546"/>
          <p:cNvSpPr/>
          <p:nvPr/>
        </p:nvSpPr>
        <p:spPr>
          <a:xfrm>
            <a:off x="2590800" y="55626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稍微缓和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8" name="矩形 22547"/>
          <p:cNvSpPr/>
          <p:nvPr/>
        </p:nvSpPr>
        <p:spPr>
          <a:xfrm>
            <a:off x="4114800" y="55626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言辞脸色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9" name="矩形 22548"/>
          <p:cNvSpPr/>
          <p:nvPr/>
        </p:nvSpPr>
        <p:spPr>
          <a:xfrm>
            <a:off x="5638800" y="55626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站着陪伴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  <p:bldP spid="22542" grpId="0"/>
      <p:bldP spid="22543" grpId="0"/>
      <p:bldP spid="22544" grpId="0"/>
      <p:bldP spid="22545" grpId="0"/>
      <p:bldP spid="22546" grpId="0"/>
      <p:bldP spid="22547" grpId="0"/>
      <p:bldP spid="22548" grpId="0"/>
      <p:bldP spid="225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/>
          <p:cNvSpPr/>
          <p:nvPr/>
        </p:nvSpPr>
        <p:spPr>
          <a:xfrm>
            <a:off x="304800" y="304800"/>
            <a:ext cx="8610600" cy="5992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20000"/>
              </a:spcBef>
            </a:pP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巨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谷中，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穷冬烈风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        大雪深数尺，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足肤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皲裂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而不知，至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，四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支僵劲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不能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       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媵人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持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汤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沃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，以衾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拥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覆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，久而乃和。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寓</a:t>
            </a:r>
            <a:endParaRPr lang="zh-CN" altLang="en-US" sz="3200" u="sng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逆旅，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主人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再食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，无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鲜  肥  滋味</a:t>
            </a:r>
            <a:endParaRPr lang="zh-CN" altLang="en-US" sz="3200" u="sng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    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457200" y="8382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大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2133600" y="852488"/>
            <a:ext cx="9017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严冬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2971800" y="838200"/>
            <a:ext cx="26955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刮着凛烈的寒风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381000" y="2057400"/>
            <a:ext cx="3740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皮肤因寒冷干燥而开裂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9" name="矩形 23558"/>
          <p:cNvSpPr/>
          <p:nvPr/>
        </p:nvSpPr>
        <p:spPr>
          <a:xfrm>
            <a:off x="4114800" y="20574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客店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4800600" y="2514600"/>
            <a:ext cx="12604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支通肢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1" name="矩形 23560"/>
          <p:cNvSpPr/>
          <p:nvPr/>
        </p:nvSpPr>
        <p:spPr>
          <a:xfrm>
            <a:off x="5791200" y="1981200"/>
            <a:ext cx="9017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僵硬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2" name="矩形 23561"/>
          <p:cNvSpPr/>
          <p:nvPr/>
        </p:nvSpPr>
        <p:spPr>
          <a:xfrm>
            <a:off x="7239000" y="1981200"/>
            <a:ext cx="9017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动弹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3" name="矩形 23562"/>
          <p:cNvSpPr/>
          <p:nvPr/>
        </p:nvSpPr>
        <p:spPr>
          <a:xfrm>
            <a:off x="533400" y="3657600"/>
            <a:ext cx="9017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仆人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4" name="矩形 23563"/>
          <p:cNvSpPr/>
          <p:nvPr/>
        </p:nvSpPr>
        <p:spPr>
          <a:xfrm>
            <a:off x="533400" y="4191000"/>
            <a:ext cx="35941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媵人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指古代陪嫁的人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5" name="矩形 23564"/>
          <p:cNvSpPr/>
          <p:nvPr/>
        </p:nvSpPr>
        <p:spPr>
          <a:xfrm>
            <a:off x="1447800" y="3657600"/>
            <a:ext cx="1073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热水 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6" name="矩形 23565"/>
          <p:cNvSpPr/>
          <p:nvPr/>
        </p:nvSpPr>
        <p:spPr>
          <a:xfrm>
            <a:off x="2286000" y="3657600"/>
            <a:ext cx="9017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浇洗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7" name="矩形 23566"/>
          <p:cNvSpPr/>
          <p:nvPr/>
        </p:nvSpPr>
        <p:spPr>
          <a:xfrm>
            <a:off x="4114800" y="4191000"/>
            <a:ext cx="12604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灌通盥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8" name="矩形 23567"/>
          <p:cNvSpPr/>
          <p:nvPr/>
        </p:nvSpPr>
        <p:spPr>
          <a:xfrm>
            <a:off x="3657600" y="365760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围裹  覆盖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69" name="矩形 23568"/>
          <p:cNvSpPr/>
          <p:nvPr/>
        </p:nvSpPr>
        <p:spPr>
          <a:xfrm>
            <a:off x="6019800" y="36576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寓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名作动 住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70" name="矩形 23569"/>
          <p:cNvSpPr/>
          <p:nvPr/>
        </p:nvSpPr>
        <p:spPr>
          <a:xfrm>
            <a:off x="304800" y="525780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在旅店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71" name="矩形 23570"/>
          <p:cNvSpPr/>
          <p:nvPr/>
        </p:nvSpPr>
        <p:spPr>
          <a:xfrm>
            <a:off x="1905000" y="5272088"/>
            <a:ext cx="9017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那里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72" name="矩形 23571"/>
          <p:cNvSpPr/>
          <p:nvPr/>
        </p:nvSpPr>
        <p:spPr>
          <a:xfrm>
            <a:off x="2603500" y="5272088"/>
            <a:ext cx="9017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每天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73" name="矩形 23572"/>
          <p:cNvSpPr/>
          <p:nvPr/>
        </p:nvSpPr>
        <p:spPr>
          <a:xfrm>
            <a:off x="3581400" y="5257800"/>
            <a:ext cx="4984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给两顿饭吃  食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给饭吃，动词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74" name="矩形 23573"/>
          <p:cNvSpPr/>
          <p:nvPr/>
        </p:nvSpPr>
        <p:spPr>
          <a:xfrm>
            <a:off x="4724400" y="5791200"/>
            <a:ext cx="3771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新鲜肥美味道好的东西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65" grpId="0"/>
      <p:bldP spid="23566" grpId="0"/>
      <p:bldP spid="23567" grpId="0"/>
      <p:bldP spid="23568" grpId="0"/>
      <p:bldP spid="23569" grpId="0"/>
      <p:bldP spid="23570" grpId="0"/>
      <p:bldP spid="23571" grpId="0"/>
      <p:bldP spid="23572" grpId="0"/>
      <p:bldP spid="23573" grpId="0"/>
      <p:bldP spid="235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文本占位符 7168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356350"/>
          </a:xfrm>
        </p:spPr>
        <p:txBody>
          <a:bodyPr vert="horz" wrap="square" anchor="t"/>
          <a:p>
            <a:r>
              <a:rPr lang="zh-CN" altLang="en-US" sz="3600" b="1"/>
              <a:t>常言道：“自古雄才多磨难，从来纨绔少伟男</a:t>
            </a:r>
            <a:r>
              <a:rPr lang="zh-CN" altLang="en-US" sz="3600" b="1" dirty="0"/>
              <a:t>。”</a:t>
            </a:r>
            <a:endParaRPr lang="zh-CN" altLang="en-US" sz="3600" b="1" dirty="0"/>
          </a:p>
          <a:p>
            <a:r>
              <a:rPr lang="zh-CN" altLang="en-US" sz="3600" b="1" dirty="0"/>
              <a:t>孟子</a:t>
            </a:r>
            <a:r>
              <a:rPr lang="zh-CN" altLang="en-US" sz="3600" b="1"/>
              <a:t>也说：“天将降大任于斯人也，必先苦其心志，劳其筋骨，饿其体肤，空乏其身，行拂乱其所为。”</a:t>
            </a:r>
            <a:endParaRPr lang="zh-CN" altLang="en-US" sz="3600" b="1"/>
          </a:p>
        </p:txBody>
      </p:sp>
      <p:sp>
        <p:nvSpPr>
          <p:cNvPr id="71683" name="文本框 71682"/>
          <p:cNvSpPr txBox="1"/>
          <p:nvPr/>
        </p:nvSpPr>
        <p:spPr>
          <a:xfrm>
            <a:off x="2967038" y="45148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4" name="矩形 71683"/>
          <p:cNvSpPr/>
          <p:nvPr/>
        </p:nvSpPr>
        <p:spPr>
          <a:xfrm>
            <a:off x="827088" y="4149725"/>
            <a:ext cx="1800225" cy="863600"/>
          </a:xfrm>
          <a:prstGeom prst="rect">
            <a:avLst/>
          </a:prstGeom>
          <a:solidFill>
            <a:schemeClr val="hlink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5000" b="1" dirty="0">
                <a:latin typeface="Arial" panose="020B0604020202020204" pitchFamily="34" charset="0"/>
                <a:ea typeface="华文行楷" pitchFamily="2" charset="-122"/>
              </a:rPr>
              <a:t>苦难</a:t>
            </a:r>
            <a:endParaRPr lang="zh-CN" altLang="en-US" sz="5000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71685" name="矩形 71684"/>
          <p:cNvSpPr/>
          <p:nvPr/>
        </p:nvSpPr>
        <p:spPr>
          <a:xfrm>
            <a:off x="2917825" y="5373688"/>
            <a:ext cx="2374900" cy="8540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5000" b="1" dirty="0">
                <a:latin typeface="Arial" panose="020B0604020202020204" pitchFamily="34" charset="0"/>
                <a:ea typeface="华文仿宋" pitchFamily="2" charset="-122"/>
              </a:rPr>
              <a:t>垫脚石</a:t>
            </a:r>
            <a:endParaRPr lang="zh-CN" altLang="en-US" sz="5000" b="1" dirty="0">
              <a:latin typeface="Arial" panose="020B0604020202020204" pitchFamily="34" charset="0"/>
              <a:ea typeface="华文仿宋" pitchFamily="2" charset="-122"/>
            </a:endParaRPr>
          </a:p>
        </p:txBody>
      </p:sp>
      <p:sp>
        <p:nvSpPr>
          <p:cNvPr id="71686" name="任意多边形 71685"/>
          <p:cNvSpPr/>
          <p:nvPr/>
        </p:nvSpPr>
        <p:spPr>
          <a:xfrm>
            <a:off x="3203575" y="4221163"/>
            <a:ext cx="1873250" cy="4318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687" name="矩形 71686"/>
          <p:cNvSpPr/>
          <p:nvPr/>
        </p:nvSpPr>
        <p:spPr>
          <a:xfrm>
            <a:off x="5651500" y="4098925"/>
            <a:ext cx="2016125" cy="9144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80000"/>
              <a:buFont typeface="Wingdings 2" pitchFamily="18" charset="2"/>
              <a:buNone/>
            </a:pPr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 成功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71688" name="动作按钮: 自定义 71687">
            <a:hlinkClick r:id="" action="ppaction://hlinkshowjump?jump=nextslide"/>
          </p:cNvPr>
          <p:cNvSpPr/>
          <p:nvPr/>
        </p:nvSpPr>
        <p:spPr>
          <a:xfrm>
            <a:off x="7596188" y="6497638"/>
            <a:ext cx="360362" cy="360362"/>
          </a:xfrm>
          <a:prstGeom prst="actionButtonBlank">
            <a:avLst/>
          </a:prstGeom>
          <a:solidFill>
            <a:srgbClr val="FFCC99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9" name="动作按钮: 上一张 71688">
            <a:hlinkClick r:id="" action="ppaction://hlinkshowjump?jump=previousslide"/>
          </p:cNvPr>
          <p:cNvSpPr/>
          <p:nvPr/>
        </p:nvSpPr>
        <p:spPr>
          <a:xfrm>
            <a:off x="7019925" y="6499225"/>
            <a:ext cx="361950" cy="358775"/>
          </a:xfrm>
          <a:prstGeom prst="actionButtonReturn">
            <a:avLst/>
          </a:prstGeom>
          <a:solidFill>
            <a:srgbClr val="FFCC9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animBg="1"/>
      <p:bldP spid="71685" grpId="0" animBg="1"/>
      <p:bldP spid="7168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5601"/>
          <p:cNvSpPr/>
          <p:nvPr/>
        </p:nvSpPr>
        <p:spPr>
          <a:xfrm>
            <a:off x="457200" y="1295400"/>
            <a:ext cx="8229600" cy="431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余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则袍敝衣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处</a:t>
            </a:r>
            <a:r>
              <a:rPr lang="en-US" altLang="zh-CN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en-US" altLang="zh-CN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其间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略无慕艳意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  足乐者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   不知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口体之奉</a:t>
            </a:r>
            <a:endParaRPr lang="zh-CN" altLang="en-US" sz="3200" u="sng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不若人也。盖余之    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勤  且  艰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若此。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3" name="矩形 25602"/>
          <p:cNvSpPr/>
          <p:nvPr/>
        </p:nvSpPr>
        <p:spPr>
          <a:xfrm>
            <a:off x="685800" y="18430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却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4" name="矩形 25603"/>
          <p:cNvSpPr/>
          <p:nvPr/>
        </p:nvSpPr>
        <p:spPr>
          <a:xfrm>
            <a:off x="1047750" y="1865313"/>
            <a:ext cx="26955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穿着破旧的衣服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3733800" y="1843088"/>
            <a:ext cx="12604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生活在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6" name="矩形 25605"/>
          <p:cNvSpPr/>
          <p:nvPr/>
        </p:nvSpPr>
        <p:spPr>
          <a:xfrm>
            <a:off x="5029200" y="1843088"/>
            <a:ext cx="16192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他们中间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7" name="矩形 25606"/>
          <p:cNvSpPr/>
          <p:nvPr/>
        </p:nvSpPr>
        <p:spPr>
          <a:xfrm>
            <a:off x="5715000" y="2286000"/>
            <a:ext cx="23368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毫无羡慕的心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8" name="矩形 25607"/>
          <p:cNvSpPr/>
          <p:nvPr/>
        </p:nvSpPr>
        <p:spPr>
          <a:xfrm>
            <a:off x="457200" y="3519488"/>
            <a:ext cx="9017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因为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9" name="矩形 25608"/>
          <p:cNvSpPr/>
          <p:nvPr/>
        </p:nvSpPr>
        <p:spPr>
          <a:xfrm>
            <a:off x="1101725" y="3519488"/>
            <a:ext cx="12604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我心中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10" name="矩形 25609"/>
          <p:cNvSpPr/>
          <p:nvPr/>
        </p:nvSpPr>
        <p:spPr>
          <a:xfrm>
            <a:off x="2209800" y="3505200"/>
            <a:ext cx="23368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足以快乐的事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11" name="矩形 25610"/>
          <p:cNvSpPr/>
          <p:nvPr/>
        </p:nvSpPr>
        <p:spPr>
          <a:xfrm>
            <a:off x="2362200" y="3976688"/>
            <a:ext cx="25177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足乐者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指读书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12" name="矩形 25611"/>
          <p:cNvSpPr/>
          <p:nvPr/>
        </p:nvSpPr>
        <p:spPr>
          <a:xfrm>
            <a:off x="5638800" y="3581400"/>
            <a:ext cx="16192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吃的穿的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13" name="矩形 25612"/>
          <p:cNvSpPr/>
          <p:nvPr/>
        </p:nvSpPr>
        <p:spPr>
          <a:xfrm>
            <a:off x="5638800" y="4114800"/>
            <a:ext cx="2698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奉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供，之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取独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14" name="矩形 25613"/>
          <p:cNvSpPr/>
          <p:nvPr/>
        </p:nvSpPr>
        <p:spPr>
          <a:xfrm>
            <a:off x="3352800" y="5105400"/>
            <a:ext cx="37750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求学的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勤劳而且艰苦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7" grpId="0"/>
      <p:bldP spid="25608" grpId="0"/>
      <p:bldP spid="25609" grpId="0"/>
      <p:bldP spid="25610" grpId="0"/>
      <p:bldP spid="25611" grpId="0"/>
      <p:bldP spid="25612" grpId="0"/>
      <p:bldP spid="25613" grpId="0"/>
      <p:bldP spid="256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4577"/>
          <p:cNvSpPr/>
          <p:nvPr/>
        </p:nvSpPr>
        <p:spPr>
          <a:xfrm>
            <a:off x="685800" y="609600"/>
            <a:ext cx="8077200" cy="5249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享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同舍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皆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绮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绣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戴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朱缨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宝 饰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之帽，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腰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白玉之  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环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    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左佩刀，右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备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容臭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烨然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若神人；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79" name="矩形 24578"/>
          <p:cNvSpPr/>
          <p:nvPr/>
        </p:nvSpPr>
        <p:spPr>
          <a:xfrm>
            <a:off x="1066800" y="1295400"/>
            <a:ext cx="9017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享受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2057400" y="1295400"/>
            <a:ext cx="23368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同屋住的同学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1" name="矩形 24580"/>
          <p:cNvSpPr/>
          <p:nvPr/>
        </p:nvSpPr>
        <p:spPr>
          <a:xfrm>
            <a:off x="5181600" y="1219200"/>
            <a:ext cx="9017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穿着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2" name="矩形 24581"/>
          <p:cNvSpPr/>
          <p:nvPr/>
        </p:nvSpPr>
        <p:spPr>
          <a:xfrm>
            <a:off x="3581400" y="1905000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被通披，穿着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3" name="矩形 24582"/>
          <p:cNvSpPr/>
          <p:nvPr/>
        </p:nvSpPr>
        <p:spPr>
          <a:xfrm>
            <a:off x="6553200" y="1219200"/>
            <a:ext cx="19780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华丽的衣服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4" name="矩形 24583"/>
          <p:cNvSpPr/>
          <p:nvPr/>
        </p:nvSpPr>
        <p:spPr>
          <a:xfrm>
            <a:off x="6019800" y="1919288"/>
            <a:ext cx="30607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绮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丝绸  绣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绣花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5" name="矩形 24584"/>
          <p:cNvSpPr/>
          <p:nvPr/>
        </p:nvSpPr>
        <p:spPr>
          <a:xfrm>
            <a:off x="1143000" y="3352800"/>
            <a:ext cx="9017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红缨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6" name="矩形 24585"/>
          <p:cNvSpPr/>
          <p:nvPr/>
        </p:nvSpPr>
        <p:spPr>
          <a:xfrm>
            <a:off x="2362200" y="3367088"/>
            <a:ext cx="16192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宝石装饰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7" name="矩形 24586"/>
          <p:cNvSpPr/>
          <p:nvPr/>
        </p:nvSpPr>
        <p:spPr>
          <a:xfrm>
            <a:off x="4724400" y="3352800"/>
            <a:ext cx="16192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腰中挂着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8" name="矩形 24587"/>
          <p:cNvSpPr/>
          <p:nvPr/>
        </p:nvSpPr>
        <p:spPr>
          <a:xfrm>
            <a:off x="4743450" y="3962400"/>
            <a:ext cx="287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腰</a:t>
            </a: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名作动，腰挂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9" name="矩形 24588"/>
          <p:cNvSpPr/>
          <p:nvPr/>
        </p:nvSpPr>
        <p:spPr>
          <a:xfrm>
            <a:off x="7543800" y="3352800"/>
            <a:ext cx="9017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圈子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90" name="矩形 24589"/>
          <p:cNvSpPr/>
          <p:nvPr/>
        </p:nvSpPr>
        <p:spPr>
          <a:xfrm>
            <a:off x="2971800" y="5334000"/>
            <a:ext cx="16192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挂着香袋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91" name="矩形 24590"/>
          <p:cNvSpPr/>
          <p:nvPr/>
        </p:nvSpPr>
        <p:spPr>
          <a:xfrm>
            <a:off x="5029200" y="5348288"/>
            <a:ext cx="16192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光彩照耀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  <p:bldP spid="24583" grpId="0"/>
      <p:bldP spid="24584" grpId="0"/>
      <p:bldP spid="24585" grpId="0"/>
      <p:bldP spid="24586" grpId="0"/>
      <p:bldP spid="24587" grpId="0"/>
      <p:bldP spid="24588" grpId="0"/>
      <p:bldP spid="24589" grpId="0"/>
      <p:bldP spid="24590" grpId="0"/>
      <p:bldP spid="245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矩形 68609"/>
          <p:cNvSpPr/>
          <p:nvPr/>
        </p:nvSpPr>
        <p:spPr>
          <a:xfrm>
            <a:off x="0" y="836613"/>
            <a:ext cx="6911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一、忆少时求学之艰、</a:t>
            </a:r>
            <a:r>
              <a:rPr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用心之专。</a:t>
            </a:r>
            <a:endParaRPr lang="zh-CN" altLang="en-US" sz="36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611" name="矩形 68610"/>
          <p:cNvSpPr/>
          <p:nvPr/>
        </p:nvSpPr>
        <p:spPr>
          <a:xfrm>
            <a:off x="6877050" y="908050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（嗜学）</a:t>
            </a:r>
            <a:endParaRPr lang="zh-CN" altLang="en-US" sz="3600" b="1" dirty="0">
              <a:solidFill>
                <a:srgbClr val="FF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612" name="文本框 68611"/>
          <p:cNvSpPr txBox="1"/>
          <p:nvPr/>
        </p:nvSpPr>
        <p:spPr>
          <a:xfrm>
            <a:off x="1403350" y="0"/>
            <a:ext cx="2514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</a:rPr>
              <a:t>结构内容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方正舒体" pitchFamily="2" charset="-122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0" y="1404938"/>
            <a:ext cx="8027988" cy="4789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少时求学，</a:t>
            </a: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致书难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贫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假借、笔录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遍观群书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成年后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求师，</a:t>
            </a: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叩问难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卒获有所闻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求教之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路远，</a:t>
            </a: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奔走苦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衣食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粗劣，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生活俭朴，</a:t>
            </a: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生活艰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对比）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                    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总括全段，点出</a:t>
            </a: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学有所成的根本原因</a:t>
            </a:r>
            <a:r>
              <a:rPr lang="en-US" altLang="zh-CN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——</a:t>
            </a: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勤且艰</a:t>
            </a: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68614" name="右大括号 68613"/>
          <p:cNvSpPr/>
          <p:nvPr/>
        </p:nvSpPr>
        <p:spPr>
          <a:xfrm>
            <a:off x="8101013" y="1844675"/>
            <a:ext cx="431800" cy="4365625"/>
          </a:xfrm>
          <a:prstGeom prst="rightBrace">
            <a:avLst>
              <a:gd name="adj1" fmla="val 8425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615" name="文本框 68614"/>
          <p:cNvSpPr txBox="1"/>
          <p:nvPr/>
        </p:nvSpPr>
        <p:spPr>
          <a:xfrm>
            <a:off x="2773363" y="3167063"/>
            <a:ext cx="549275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6" name="文本框 68615"/>
          <p:cNvSpPr txBox="1"/>
          <p:nvPr/>
        </p:nvSpPr>
        <p:spPr>
          <a:xfrm>
            <a:off x="2773363" y="3238500"/>
            <a:ext cx="549275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7" name="文本框 68616"/>
          <p:cNvSpPr txBox="1"/>
          <p:nvPr/>
        </p:nvSpPr>
        <p:spPr>
          <a:xfrm>
            <a:off x="2916238" y="3605213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8" name="文本框 68617"/>
          <p:cNvSpPr txBox="1"/>
          <p:nvPr/>
        </p:nvSpPr>
        <p:spPr>
          <a:xfrm>
            <a:off x="8105775" y="1773238"/>
            <a:ext cx="1038225" cy="47513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以叙为主加以</a:t>
            </a: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描写议论</a:t>
            </a: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图片 73729" descr="l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0713"/>
            <a:ext cx="9144000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矩形 73730"/>
          <p:cNvSpPr/>
          <p:nvPr/>
        </p:nvSpPr>
        <p:spPr>
          <a:xfrm>
            <a:off x="0" y="0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、读第一段，思考: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作者是从哪几个方面谈自己刻苦求学的经历？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2" name="矩形 73731"/>
          <p:cNvSpPr/>
          <p:nvPr/>
        </p:nvSpPr>
        <p:spPr>
          <a:xfrm>
            <a:off x="0" y="1154113"/>
            <a:ext cx="9139238" cy="5703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⑴借书以观，录毕送之，得以遍观群书。</a:t>
            </a: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⑵趋百里外从乡之先达执经叩问。</a:t>
            </a: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⑶从师学习奔走的艰难。</a:t>
            </a: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（4）</a:t>
            </a: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从师学习生活的艰难。</a:t>
            </a: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5000"/>
              </a:lnSpc>
              <a:spcBef>
                <a:spcPct val="50000"/>
              </a:spcBef>
            </a:pP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3733" name="矩形 73732"/>
          <p:cNvSpPr/>
          <p:nvPr/>
        </p:nvSpPr>
        <p:spPr>
          <a:xfrm>
            <a:off x="0" y="1773238"/>
            <a:ext cx="5400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幼时得书之艰）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3734" name="矩形 73733"/>
          <p:cNvSpPr/>
          <p:nvPr/>
        </p:nvSpPr>
        <p:spPr>
          <a:xfrm>
            <a:off x="0" y="2997200"/>
            <a:ext cx="5616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②成年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从师叩问之难   ）</a:t>
            </a:r>
            <a:endParaRPr lang="zh-CN" altLang="en-US" sz="36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3735" name="矩形 73734"/>
          <p:cNvSpPr/>
          <p:nvPr/>
        </p:nvSpPr>
        <p:spPr>
          <a:xfrm>
            <a:off x="0" y="5589588"/>
            <a:ext cx="4321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（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住读生活之苦</a:t>
            </a:r>
            <a:endParaRPr lang="zh-CN" altLang="en-US" sz="36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3736" name="矩形 73735"/>
          <p:cNvSpPr/>
          <p:nvPr/>
        </p:nvSpPr>
        <p:spPr>
          <a:xfrm>
            <a:off x="0" y="6078538"/>
            <a:ext cx="8748713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从四个方面表现自己求学的勤且艰。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3737" name="动作按钮: 上一张 73736">
            <a:hlinkClick r:id="" action="ppaction://hlinkshowjump?jump=previousslide"/>
          </p:cNvPr>
          <p:cNvSpPr/>
          <p:nvPr/>
        </p:nvSpPr>
        <p:spPr>
          <a:xfrm>
            <a:off x="7667625" y="6497638"/>
            <a:ext cx="360363" cy="360362"/>
          </a:xfrm>
          <a:prstGeom prst="actionButtonReturn">
            <a:avLst/>
          </a:prstGeom>
          <a:solidFill>
            <a:srgbClr val="99C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3738" name="动作按钮: 自定义 73737">
            <a:hlinkClick r:id="" action="ppaction://hlinkshowjump?jump=nextslide"/>
          </p:cNvPr>
          <p:cNvSpPr/>
          <p:nvPr/>
        </p:nvSpPr>
        <p:spPr>
          <a:xfrm>
            <a:off x="8388350" y="6497638"/>
            <a:ext cx="360363" cy="360362"/>
          </a:xfrm>
          <a:prstGeom prst="actionButtonBlank">
            <a:avLst/>
          </a:prstGeom>
          <a:solidFill>
            <a:srgbClr val="99CC00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9" name="矩形 73738"/>
          <p:cNvSpPr/>
          <p:nvPr/>
        </p:nvSpPr>
        <p:spPr>
          <a:xfrm>
            <a:off x="0" y="4292600"/>
            <a:ext cx="540067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③ 求师奔走之劳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）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2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2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charRg st="5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2">
                                            <p:txEl>
                                              <p:charRg st="5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2">
                                            <p:txEl>
                                              <p:charRg st="5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  <p:bldP spid="73734" grpId="0"/>
      <p:bldP spid="73735" grpId="0"/>
      <p:bldP spid="73736" grpId="0"/>
      <p:bldP spid="737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74753"/>
          <p:cNvSpPr txBox="1"/>
          <p:nvPr/>
        </p:nvSpPr>
        <p:spPr>
          <a:xfrm>
            <a:off x="0" y="0"/>
            <a:ext cx="9144000" cy="6067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2、读第一段，思考：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作者写自己从师问学的“勤”‘、“艰”时，面对生活比自己好的同舍生，“余”抱什么态度？为什么会有这样的态度？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仿宋_GB2312" pitchFamily="49" charset="-122"/>
                <a:ea typeface="仿宋_GB2312" pitchFamily="49" charset="-122"/>
              </a:rPr>
              <a:t>①略无慕艳意；</a:t>
            </a:r>
            <a:endParaRPr lang="zh-CN" altLang="en-US" sz="4000" b="1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仿宋_GB2312" pitchFamily="49" charset="-122"/>
              </a:rPr>
              <a:t>②</a:t>
            </a:r>
            <a:r>
              <a:rPr lang="zh-CN" altLang="en-US" sz="4000" b="1" dirty="0">
                <a:latin typeface="Times New Roman" panose="02020603050405020304" pitchFamily="18" charset="0"/>
                <a:ea typeface="仿宋_GB2312" pitchFamily="49" charset="-122"/>
              </a:rPr>
              <a:t>以中有足乐者，不知口体之奉不若人也</a:t>
            </a:r>
            <a:r>
              <a:rPr lang="zh-CN" altLang="en-US" sz="4400" b="1" dirty="0">
                <a:latin typeface="Times New Roman" panose="02020603050405020304" pitchFamily="18" charset="0"/>
                <a:ea typeface="仿宋_GB2312" pitchFamily="49" charset="-122"/>
              </a:rPr>
              <a:t>。</a:t>
            </a:r>
            <a:endParaRPr lang="zh-CN" altLang="en-US" sz="4400" b="1" dirty="0">
              <a:latin typeface="宋体" panose="02010600030101010101" pitchFamily="2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400" b="1" dirty="0">
              <a:latin typeface="宋体" panose="02010600030101010101" pitchFamily="2" charset="-122"/>
              <a:ea typeface="仿宋_GB2312" pitchFamily="49" charset="-122"/>
            </a:endParaRPr>
          </a:p>
        </p:txBody>
      </p:sp>
      <p:sp>
        <p:nvSpPr>
          <p:cNvPr id="74755" name="动作按钮: 自定义 74754">
            <a:hlinkClick r:id="" action="ppaction://hlinkshowjump?jump=nextslide"/>
          </p:cNvPr>
          <p:cNvSpPr/>
          <p:nvPr/>
        </p:nvSpPr>
        <p:spPr>
          <a:xfrm>
            <a:off x="7380288" y="6497638"/>
            <a:ext cx="360362" cy="360362"/>
          </a:xfrm>
          <a:prstGeom prst="actionButtonBlank">
            <a:avLst/>
          </a:prstGeom>
          <a:solidFill>
            <a:srgbClr val="FF00FF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6" name="动作按钮: 上一张 74755">
            <a:hlinkClick r:id="" action="ppaction://hlinkshowjump?jump=previousslide"/>
          </p:cNvPr>
          <p:cNvSpPr/>
          <p:nvPr/>
        </p:nvSpPr>
        <p:spPr>
          <a:xfrm>
            <a:off x="6659563" y="6497638"/>
            <a:ext cx="360362" cy="360362"/>
          </a:xfrm>
          <a:prstGeom prst="actionButtonReturn">
            <a:avLst/>
          </a:prstGeom>
          <a:solidFill>
            <a:srgbClr val="FF00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47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11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4754">
                                            <p:txEl>
                                              <p:charRg st="11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65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4754">
                                            <p:txEl>
                                              <p:charRg st="65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4754">
                                            <p:txEl>
                                              <p:charRg st="65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73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4754">
                                            <p:txEl>
                                              <p:charRg st="73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4754">
                                            <p:txEl>
                                              <p:charRg st="73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矩形 75777"/>
          <p:cNvSpPr/>
          <p:nvPr/>
        </p:nvSpPr>
        <p:spPr>
          <a:xfrm>
            <a:off x="0" y="1052513"/>
            <a:ext cx="91440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、作者为什么能克服种种困难，而“卒获有所闻”？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79" name="矩形 75778"/>
          <p:cNvSpPr/>
          <p:nvPr/>
        </p:nvSpPr>
        <p:spPr>
          <a:xfrm>
            <a:off x="0" y="3284538"/>
            <a:ext cx="9144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依靠精神的力量</a:t>
            </a:r>
            <a:r>
              <a:rPr lang="en-US" altLang="x-none" sz="4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以中有足乐者。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0" name="动作按钮: 上一张 75779">
            <a:hlinkClick r:id="" action="ppaction://hlinkshowjump?jump=previousslide"/>
          </p:cNvPr>
          <p:cNvSpPr/>
          <p:nvPr/>
        </p:nvSpPr>
        <p:spPr>
          <a:xfrm>
            <a:off x="7667625" y="6497638"/>
            <a:ext cx="360363" cy="360362"/>
          </a:xfrm>
          <a:prstGeom prst="actionButtonReturn">
            <a:avLst/>
          </a:prstGeom>
          <a:solidFill>
            <a:srgbClr val="FF99CC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爆炸形 2 35841"/>
          <p:cNvSpPr/>
          <p:nvPr/>
        </p:nvSpPr>
        <p:spPr>
          <a:xfrm>
            <a:off x="2411413" y="260350"/>
            <a:ext cx="3816350" cy="2160588"/>
          </a:xfrm>
          <a:prstGeom prst="irregularSeal2">
            <a:avLst/>
          </a:prstGeom>
          <a:noFill/>
          <a:ln w="476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二、对比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0" y="2420938"/>
            <a:ext cx="8893175" cy="2436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4400" b="1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4400" b="1" dirty="0">
                <a:latin typeface="仿宋_GB2312" pitchFamily="49" charset="-122"/>
                <a:ea typeface="仿宋_GB2312" pitchFamily="49" charset="-122"/>
              </a:rPr>
              <a:t>、 “先达”的严肃和作者的谦恭。</a:t>
            </a:r>
            <a:endParaRPr lang="zh-CN" altLang="en-US" sz="4400" b="1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x-none" sz="4400" b="1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4400" b="1" dirty="0">
                <a:latin typeface="仿宋_GB2312" pitchFamily="49" charset="-122"/>
                <a:ea typeface="仿宋_GB2312" pitchFamily="49" charset="-122"/>
              </a:rPr>
              <a:t>、同舍生的奢华生活与自己的贫困生活</a:t>
            </a:r>
            <a:endParaRPr lang="zh-CN" altLang="en-US" sz="44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5844" name="动作按钮: 上一张 35843">
            <a:hlinkClick r:id="" action="ppaction://hlinkshowjump?jump=previousslide"/>
          </p:cNvPr>
          <p:cNvSpPr/>
          <p:nvPr/>
        </p:nvSpPr>
        <p:spPr>
          <a:xfrm>
            <a:off x="7956550" y="6497638"/>
            <a:ext cx="360363" cy="360362"/>
          </a:xfrm>
          <a:prstGeom prst="actionButtonReturn">
            <a:avLst/>
          </a:prstGeom>
          <a:solidFill>
            <a:srgbClr val="FF99CC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845" name="动作按钮: 自定义 35844">
            <a:hlinkClick r:id="" action="ppaction://hlinkshowjump?jump=nextslide"/>
          </p:cNvPr>
          <p:cNvSpPr/>
          <p:nvPr/>
        </p:nvSpPr>
        <p:spPr>
          <a:xfrm>
            <a:off x="8604250" y="6497638"/>
            <a:ext cx="360363" cy="360362"/>
          </a:xfrm>
          <a:prstGeom prst="actionButtonBlank">
            <a:avLst/>
          </a:prstGeom>
          <a:solidFill>
            <a:srgbClr val="FF99CC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2" name="图片 76801" descr="l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矩形 76802"/>
          <p:cNvSpPr/>
          <p:nvPr/>
        </p:nvSpPr>
        <p:spPr>
          <a:xfrm>
            <a:off x="0" y="476250"/>
            <a:ext cx="874871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二、叙当今太学生学习条件之优越 （对比）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6804" name="动作按钮: 上一张 76803">
            <a:hlinkClick r:id="" action="ppaction://hlinkshowjump?jump=previousslide"/>
          </p:cNvPr>
          <p:cNvSpPr/>
          <p:nvPr/>
        </p:nvSpPr>
        <p:spPr>
          <a:xfrm>
            <a:off x="7667625" y="6497638"/>
            <a:ext cx="360363" cy="360362"/>
          </a:xfrm>
          <a:prstGeom prst="actionButtonReturn">
            <a:avLst/>
          </a:prstGeom>
          <a:solidFill>
            <a:srgbClr val="99C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6805" name="动作按钮: 自定义 76804">
            <a:hlinkClick r:id="" action="ppaction://hlinkshowjump?jump=nextslide"/>
          </p:cNvPr>
          <p:cNvSpPr/>
          <p:nvPr/>
        </p:nvSpPr>
        <p:spPr>
          <a:xfrm>
            <a:off x="8388350" y="6497638"/>
            <a:ext cx="360363" cy="360362"/>
          </a:xfrm>
          <a:prstGeom prst="actionButtonBlank">
            <a:avLst/>
          </a:prstGeom>
          <a:solidFill>
            <a:srgbClr val="99CC00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6806" name="表格 76805"/>
          <p:cNvGraphicFramePr/>
          <p:nvPr/>
        </p:nvGraphicFramePr>
        <p:xfrm>
          <a:off x="179388" y="1484313"/>
          <a:ext cx="8712200" cy="4108450"/>
        </p:xfrm>
        <a:graphic>
          <a:graphicData uri="http://schemas.openxmlformats.org/drawingml/2006/table">
            <a:tbl>
              <a:tblPr/>
              <a:tblGrid>
                <a:gridCol w="719138"/>
                <a:gridCol w="3344862"/>
                <a:gridCol w="4648200"/>
              </a:tblGrid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马生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余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食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衣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住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行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师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书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l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6" name="矩形 53255"/>
          <p:cNvSpPr/>
          <p:nvPr/>
        </p:nvSpPr>
        <p:spPr>
          <a:xfrm>
            <a:off x="0" y="0"/>
            <a:ext cx="8748713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二、叙当今太学生学习条件之优越 </a:t>
            </a:r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（对比）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7" name="动作按钮: 上一张 53256">
            <a:hlinkClick r:id="" action="ppaction://hlinkshowjump?jump=previousslide"/>
          </p:cNvPr>
          <p:cNvSpPr/>
          <p:nvPr/>
        </p:nvSpPr>
        <p:spPr>
          <a:xfrm>
            <a:off x="7667625" y="6497638"/>
            <a:ext cx="360363" cy="360362"/>
          </a:xfrm>
          <a:prstGeom prst="actionButtonReturn">
            <a:avLst/>
          </a:prstGeom>
          <a:solidFill>
            <a:srgbClr val="99C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3258" name="动作按钮: 自定义 53257">
            <a:hlinkClick r:id="" action="ppaction://hlinkshowjump?jump=nextslide"/>
          </p:cNvPr>
          <p:cNvSpPr/>
          <p:nvPr/>
        </p:nvSpPr>
        <p:spPr>
          <a:xfrm>
            <a:off x="8388350" y="6497638"/>
            <a:ext cx="360363" cy="360362"/>
          </a:xfrm>
          <a:prstGeom prst="actionButtonBlank">
            <a:avLst/>
          </a:prstGeom>
          <a:solidFill>
            <a:srgbClr val="99CC00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3341" name="表格 53340"/>
          <p:cNvGraphicFramePr/>
          <p:nvPr/>
        </p:nvGraphicFramePr>
        <p:xfrm>
          <a:off x="0" y="620713"/>
          <a:ext cx="8064500" cy="5403850"/>
        </p:xfrm>
        <a:graphic>
          <a:graphicData uri="http://schemas.openxmlformats.org/drawingml/2006/table">
            <a:tbl>
              <a:tblPr/>
              <a:tblGrid>
                <a:gridCol w="665163"/>
                <a:gridCol w="3186112"/>
                <a:gridCol w="4213225"/>
              </a:tblGrid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马生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余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食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县官日有廪稍之供</a:t>
                      </a: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日再食，无鲜肥滋味之享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衣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父母岁有裘葛之遗</a:t>
                      </a: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缊袍敝衣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住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坐大厦之下而诵诗书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寓逆旅主人</a:t>
                      </a: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行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无奔走之劳矣</a:t>
                      </a:r>
                      <a:endParaRPr lang="zh-CN" altLang="en-US" sz="2400" b="1" dirty="0">
                        <a:solidFill>
                          <a:srgbClr val="0033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行深山巨谷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8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师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有司业、博士为之师，未有问而不告，求而不得者也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未尝稍降辞色，</a:t>
                      </a: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常遇其斥咄</a:t>
                      </a:r>
                      <a:endParaRPr lang="en-US" alt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书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凡所宜有之书皆集于此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假借、手录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331" name="文本框 53330"/>
          <p:cNvSpPr txBox="1"/>
          <p:nvPr/>
        </p:nvSpPr>
        <p:spPr>
          <a:xfrm>
            <a:off x="8459788" y="1411288"/>
            <a:ext cx="684212" cy="1801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活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2" name="文本框 53331"/>
          <p:cNvSpPr txBox="1"/>
          <p:nvPr/>
        </p:nvSpPr>
        <p:spPr>
          <a:xfrm>
            <a:off x="8172450" y="3500438"/>
            <a:ext cx="9001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奔走苦</a:t>
            </a:r>
            <a:endParaRPr lang="zh-CN" altLang="en-US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4" name="文本框 53333"/>
          <p:cNvSpPr txBox="1"/>
          <p:nvPr/>
        </p:nvSpPr>
        <p:spPr>
          <a:xfrm>
            <a:off x="8461375" y="3933825"/>
            <a:ext cx="4318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求师难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5" name="文本框 53334"/>
          <p:cNvSpPr txBox="1"/>
          <p:nvPr/>
        </p:nvSpPr>
        <p:spPr>
          <a:xfrm>
            <a:off x="8172450" y="5445125"/>
            <a:ext cx="9715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致书难</a:t>
            </a:r>
            <a:endParaRPr lang="zh-CN" altLang="en-US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42" name="右大括号 53341"/>
          <p:cNvSpPr/>
          <p:nvPr/>
        </p:nvSpPr>
        <p:spPr>
          <a:xfrm>
            <a:off x="8172450" y="1268413"/>
            <a:ext cx="144463" cy="2016125"/>
          </a:xfrm>
          <a:prstGeom prst="rightBrace">
            <a:avLst>
              <a:gd name="adj1" fmla="val 11629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343" name="右大括号 53342"/>
          <p:cNvSpPr/>
          <p:nvPr/>
        </p:nvSpPr>
        <p:spPr>
          <a:xfrm>
            <a:off x="8101013" y="3933825"/>
            <a:ext cx="142875" cy="1223963"/>
          </a:xfrm>
          <a:prstGeom prst="rightBrace">
            <a:avLst>
              <a:gd name="adj1" fmla="val 713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矩形 69633"/>
          <p:cNvSpPr/>
          <p:nvPr/>
        </p:nvSpPr>
        <p:spPr>
          <a:xfrm>
            <a:off x="0" y="0"/>
            <a:ext cx="1524000" cy="84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endParaRPr lang="zh-CN" altLang="en-US" sz="3600">
              <a:gradFill rotWithShape="0">
                <a:gsLst>
                  <a:gs pos="0">
                    <a:srgbClr val="DCEBF5">
                      <a:alpha val="100000"/>
                    </a:srgbClr>
                  </a:gs>
                  <a:gs pos="8000">
                    <a:srgbClr val="83A7C3">
                      <a:alpha val="100000"/>
                    </a:srgbClr>
                  </a:gs>
                  <a:gs pos="13000">
                    <a:srgbClr val="768FB9">
                      <a:alpha val="100000"/>
                    </a:srgbClr>
                  </a:gs>
                  <a:gs pos="21001">
                    <a:srgbClr val="83A7C3">
                      <a:alpha val="100000"/>
                    </a:srgbClr>
                  </a:gs>
                  <a:gs pos="52000">
                    <a:srgbClr val="FFFFFF">
                      <a:alpha val="100000"/>
                    </a:srgbClr>
                  </a:gs>
                  <a:gs pos="56000">
                    <a:srgbClr val="9C6563">
                      <a:alpha val="100000"/>
                    </a:srgbClr>
                  </a:gs>
                  <a:gs pos="58000">
                    <a:srgbClr val="80302D">
                      <a:alpha val="100000"/>
                    </a:srgbClr>
                  </a:gs>
                  <a:gs pos="71001">
                    <a:srgbClr val="C0524E">
                      <a:alpha val="100000"/>
                    </a:srgbClr>
                  </a:gs>
                  <a:gs pos="94000">
                    <a:srgbClr val="EBDAD4">
                      <a:alpha val="100000"/>
                    </a:srgbClr>
                  </a:gs>
                  <a:gs pos="100000">
                    <a:srgbClr val="55261C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635" name="文本框 69634"/>
          <p:cNvSpPr txBox="1"/>
          <p:nvPr/>
        </p:nvSpPr>
        <p:spPr>
          <a:xfrm>
            <a:off x="1619250" y="0"/>
            <a:ext cx="7524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作者通过对比，想说明什么道理</a:t>
            </a:r>
            <a:r>
              <a:rPr lang="zh-CN" altLang="en-US" sz="40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？</a:t>
            </a:r>
            <a:endParaRPr lang="zh-CN" altLang="en-US" sz="4000" b="1">
              <a:solidFill>
                <a:srgbClr val="00808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1" charset="-122"/>
            </a:endParaRPr>
          </a:p>
        </p:txBody>
      </p:sp>
      <p:sp>
        <p:nvSpPr>
          <p:cNvPr id="69636" name="矩形 69635"/>
          <p:cNvSpPr/>
          <p:nvPr/>
        </p:nvSpPr>
        <p:spPr>
          <a:xfrm>
            <a:off x="395288" y="1052513"/>
            <a:ext cx="722312" cy="2178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答：</a:t>
            </a:r>
            <a:endParaRPr lang="zh-CN" altLang="en-US" sz="3600">
              <a:gradFill rotWithShape="0">
                <a:gsLst>
                  <a:gs pos="0">
                    <a:srgbClr val="DCEBF5">
                      <a:alpha val="100000"/>
                    </a:srgbClr>
                  </a:gs>
                  <a:gs pos="8000">
                    <a:srgbClr val="83A7C3">
                      <a:alpha val="100000"/>
                    </a:srgbClr>
                  </a:gs>
                  <a:gs pos="13000">
                    <a:srgbClr val="768FB9">
                      <a:alpha val="100000"/>
                    </a:srgbClr>
                  </a:gs>
                  <a:gs pos="21001">
                    <a:srgbClr val="83A7C3">
                      <a:alpha val="100000"/>
                    </a:srgbClr>
                  </a:gs>
                  <a:gs pos="52000">
                    <a:srgbClr val="FFFFFF">
                      <a:alpha val="100000"/>
                    </a:srgbClr>
                  </a:gs>
                  <a:gs pos="56000">
                    <a:srgbClr val="9C6563">
                      <a:alpha val="100000"/>
                    </a:srgbClr>
                  </a:gs>
                  <a:gs pos="58000">
                    <a:srgbClr val="80302D">
                      <a:alpha val="100000"/>
                    </a:srgbClr>
                  </a:gs>
                  <a:gs pos="71001">
                    <a:srgbClr val="C0524E">
                      <a:alpha val="100000"/>
                    </a:srgbClr>
                  </a:gs>
                  <a:gs pos="94000">
                    <a:srgbClr val="EBDAD4">
                      <a:alpha val="100000"/>
                    </a:srgbClr>
                  </a:gs>
                  <a:gs pos="100000">
                    <a:srgbClr val="55261C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1331913" y="1589088"/>
            <a:ext cx="7812087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太学生今日之优越，自己昔日之艰难；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（对比）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1" charset="-122"/>
            </a:endParaRPr>
          </a:p>
          <a:p>
            <a:pPr lvl="0"/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1" charset="-122"/>
            </a:endParaRPr>
          </a:p>
          <a:p>
            <a:pPr lvl="0"/>
            <a:r>
              <a:rPr lang="zh-CN" altLang="en-US" sz="2800" b="1" dirty="0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作者在昔日的艰难苦困中能业有所精，德有所成，而处于优越条件下的太学生不能有所精、有所成，只能说明其在学习上用心不专。</a:t>
            </a:r>
            <a:endParaRPr lang="zh-CN" altLang="en-US" sz="2800" b="1" dirty="0">
              <a:solidFill>
                <a:srgbClr val="00808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1" charset="-122"/>
            </a:endParaRPr>
          </a:p>
          <a:p>
            <a:pPr lvl="0"/>
            <a:endParaRPr lang="zh-CN" altLang="en-US" sz="2800" b="1" dirty="0">
              <a:solidFill>
                <a:srgbClr val="00808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1" charset="-122"/>
            </a:endParaRPr>
          </a:p>
          <a:p>
            <a:pPr lvl="0"/>
            <a:r>
              <a:rPr lang="zh-CN" altLang="en-US" sz="2800" b="1" dirty="0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学习条件的</a:t>
            </a:r>
            <a:r>
              <a:rPr lang="zh-CN" altLang="en-US" sz="28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好坏，对学习效果没有</a:t>
            </a:r>
            <a:r>
              <a:rPr lang="zh-CN" altLang="en-US" sz="2800" b="1" dirty="0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决定性的</a:t>
            </a:r>
            <a:r>
              <a:rPr lang="zh-CN" altLang="en-US" sz="28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影响。成功的重要因素是</a:t>
            </a:r>
            <a:r>
              <a:rPr lang="zh-CN" altLang="en-US" sz="2800" b="1" dirty="0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求学者</a:t>
            </a:r>
            <a:r>
              <a:rPr lang="zh-CN" altLang="en-US" sz="28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的态度：要“勤且艰”，要勤奋</a:t>
            </a:r>
            <a:r>
              <a:rPr lang="zh-CN" altLang="en-US" sz="2800" b="1" dirty="0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，要不畏艰难困苦，</a:t>
            </a:r>
            <a:r>
              <a:rPr lang="zh-CN" altLang="en-US" sz="28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要有恒心。</a:t>
            </a:r>
            <a:endParaRPr lang="zh-CN" altLang="en-US" sz="2800" b="1">
              <a:solidFill>
                <a:srgbClr val="00808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1" charset="-122"/>
            </a:endParaRPr>
          </a:p>
          <a:p>
            <a:pPr lvl="0"/>
            <a:endParaRPr lang="zh-CN" altLang="en-US" sz="2800" b="1">
              <a:solidFill>
                <a:srgbClr val="00808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/>
          </p:cNvSpPr>
          <p:nvPr>
            <p:ph type="title"/>
          </p:nvPr>
        </p:nvSpPr>
        <p:spPr>
          <a:xfrm>
            <a:off x="179388" y="333375"/>
            <a:ext cx="1371600" cy="6096000"/>
          </a:xfrm>
        </p:spPr>
        <p:txBody>
          <a:bodyPr anchor="ctr"/>
          <a:p>
            <a:r>
              <a:rPr lang="zh-CN" altLang="en-US" sz="6000" b="1">
                <a:solidFill>
                  <a:schemeClr val="tx1"/>
                </a:solidFill>
                <a:ea typeface="隶书" pitchFamily="1" charset="-122"/>
              </a:rPr>
              <a:t>小</a:t>
            </a:r>
            <a:br>
              <a:rPr lang="zh-CN" altLang="en-US" sz="6000" b="1">
                <a:solidFill>
                  <a:schemeClr val="tx1"/>
                </a:solidFill>
                <a:ea typeface="隶书" pitchFamily="1" charset="-122"/>
              </a:rPr>
            </a:br>
            <a:r>
              <a:rPr lang="zh-CN" altLang="en-US" sz="6000" b="1">
                <a:solidFill>
                  <a:schemeClr val="tx1"/>
                </a:solidFill>
                <a:ea typeface="隶书" pitchFamily="1" charset="-122"/>
              </a:rPr>
              <a:t>资</a:t>
            </a:r>
            <a:br>
              <a:rPr lang="zh-CN" altLang="en-US" sz="6000" b="1">
                <a:solidFill>
                  <a:schemeClr val="tx1"/>
                </a:solidFill>
                <a:ea typeface="隶书" pitchFamily="1" charset="-122"/>
              </a:rPr>
            </a:br>
            <a:r>
              <a:rPr lang="zh-CN" altLang="en-US" sz="6000" b="1">
                <a:solidFill>
                  <a:schemeClr val="tx1"/>
                </a:solidFill>
                <a:ea typeface="隶书" pitchFamily="1" charset="-122"/>
              </a:rPr>
              <a:t>料</a:t>
            </a:r>
            <a:endParaRPr lang="zh-CN" altLang="en-US" sz="6000" b="1">
              <a:solidFill>
                <a:schemeClr val="tx1"/>
              </a:solidFill>
              <a:ea typeface="隶书" pitchFamily="1" charset="-122"/>
            </a:endParaRPr>
          </a:p>
        </p:txBody>
      </p:sp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2195513" y="0"/>
            <a:ext cx="6948487" cy="6858000"/>
          </a:xfrm>
        </p:spPr>
        <p:txBody>
          <a:bodyPr/>
          <a:p>
            <a:pPr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凿壁借光</a:t>
            </a:r>
            <a:r>
              <a:rPr lang="en-US" altLang="x-none" sz="3600" b="1"/>
              <a:t>（</a:t>
            </a:r>
            <a:r>
              <a:rPr lang="zh-CN" altLang="en-US" sz="3600" b="1" dirty="0"/>
              <a:t>西汉</a:t>
            </a:r>
            <a:r>
              <a:rPr lang="en-US" altLang="zh-CN" sz="3600" b="1"/>
              <a:t>.</a:t>
            </a:r>
            <a:r>
              <a:rPr lang="zh-CN" altLang="en-US" sz="3600" b="1" dirty="0"/>
              <a:t>匡衡）</a:t>
            </a:r>
            <a:endParaRPr lang="zh-CN" altLang="en-US" sz="3600" b="1" dirty="0"/>
          </a:p>
          <a:p>
            <a:pPr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 </a:t>
            </a:r>
            <a:endParaRPr lang="en-US" altLang="zh-CN" sz="36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囊萤映雪</a:t>
            </a:r>
            <a:r>
              <a:rPr lang="zh-CN" altLang="en-US" sz="3600" b="1" dirty="0"/>
              <a:t>（分别是晋</a:t>
            </a:r>
            <a:r>
              <a:rPr lang="en-US" altLang="zh-CN" sz="3600" b="1"/>
              <a:t>.</a:t>
            </a:r>
            <a:r>
              <a:rPr lang="zh-CN" altLang="en-US" sz="3600" b="1" dirty="0"/>
              <a:t>车胤、孙康）</a:t>
            </a:r>
            <a:endParaRPr lang="zh-CN" altLang="en-US" sz="3600" b="1" dirty="0"/>
          </a:p>
          <a:p>
            <a:pPr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zh-CN" altLang="en-US" sz="3600" b="1" dirty="0"/>
          </a:p>
          <a:p>
            <a:pPr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3600" b="1" dirty="0">
                <a:solidFill>
                  <a:schemeClr val="accent2"/>
                </a:solidFill>
              </a:rPr>
              <a:t>随月</a:t>
            </a:r>
            <a:r>
              <a:rPr lang="zh-CN" altLang="en-US" sz="3600" b="1" dirty="0"/>
              <a:t>（南北朝</a:t>
            </a:r>
            <a:r>
              <a:rPr lang="en-US" altLang="zh-CN" sz="3600" b="1"/>
              <a:t>.</a:t>
            </a:r>
            <a:r>
              <a:rPr lang="zh-CN" altLang="en-US" sz="3600" b="1" dirty="0"/>
              <a:t>江泌）</a:t>
            </a:r>
            <a:endParaRPr lang="zh-CN" altLang="en-US" sz="3600" b="1" dirty="0"/>
          </a:p>
          <a:p>
            <a:pPr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zh-CN" altLang="en-US" sz="3600" b="1" dirty="0"/>
          </a:p>
          <a:p>
            <a:pPr algn="just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悬梁刺股</a:t>
            </a:r>
            <a:r>
              <a:rPr lang="zh-CN" altLang="en-US" sz="3600" b="1" dirty="0"/>
              <a:t>（也叫“头悬梁，锥刺股”。 战国 </a:t>
            </a:r>
            <a:r>
              <a:rPr lang="en-US" altLang="zh-CN" sz="3600" b="1"/>
              <a:t>.</a:t>
            </a:r>
            <a:r>
              <a:rPr lang="zh-CN" altLang="en-US" sz="3600" b="1" dirty="0"/>
              <a:t> 苏秦锥刺股</a:t>
            </a:r>
            <a:r>
              <a:rPr lang="en-US" altLang="x-none" sz="3600" b="1"/>
              <a:t>，</a:t>
            </a:r>
            <a:r>
              <a:rPr lang="zh-CN" altLang="en-US" sz="3600" b="1" dirty="0"/>
              <a:t>东汉</a:t>
            </a:r>
            <a:r>
              <a:rPr lang="en-US" altLang="zh-CN" sz="3600" b="1"/>
              <a:t>.</a:t>
            </a:r>
            <a:r>
              <a:rPr lang="zh-CN" altLang="en-US" sz="3600" b="1" dirty="0"/>
              <a:t>孙敬头悬梁。）</a:t>
            </a:r>
            <a:endParaRPr lang="zh-CN" altLang="en-US" sz="3600" b="1" dirty="0"/>
          </a:p>
          <a:p>
            <a:pPr algn="just">
              <a:lnSpc>
                <a:spcPct val="90000"/>
              </a:lnSpc>
              <a:buNone/>
            </a:pPr>
            <a:endParaRPr lang="zh-CN" altLang="en-US" sz="3600" b="1" dirty="0"/>
          </a:p>
          <a:p>
            <a:pPr algn="just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韦编三绝</a:t>
            </a:r>
            <a:r>
              <a:rPr lang="zh-CN" altLang="en-US" sz="3600" b="1" dirty="0"/>
              <a:t>（孔子晚年读</a:t>
            </a:r>
            <a:r>
              <a:rPr lang="en-US" altLang="x-none" sz="3600" b="1"/>
              <a:t>《</a:t>
            </a:r>
            <a:r>
              <a:rPr lang="zh-CN" altLang="en-US" sz="3600" b="1" dirty="0"/>
              <a:t>易</a:t>
            </a:r>
            <a:r>
              <a:rPr lang="en-US" altLang="x-none" sz="3600" b="1"/>
              <a:t>》</a:t>
            </a:r>
            <a:r>
              <a:rPr lang="zh-CN" altLang="en-US" sz="3600" b="1" dirty="0"/>
              <a:t>，多次翻断了编联竹简的皮绳。喻读书勤奋。）</a:t>
            </a:r>
            <a:endParaRPr lang="zh-CN" altLang="en-US" sz="3600" b="1" dirty="0"/>
          </a:p>
          <a:p>
            <a:pPr algn="just">
              <a:lnSpc>
                <a:spcPct val="90000"/>
              </a:lnSpc>
              <a:buNone/>
            </a:pPr>
            <a:endParaRPr lang="zh-CN" altLang="en-US" sz="3600" b="1" dirty="0"/>
          </a:p>
        </p:txBody>
      </p:sp>
    </p:spTree>
  </p:cSld>
  <p:clrMapOvr>
    <a:masterClrMapping/>
  </p:clrMapOvr>
  <p:transition spd="slow">
    <p:randomBa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8" name="文本框 77827"/>
          <p:cNvSpPr txBox="1"/>
          <p:nvPr/>
        </p:nvSpPr>
        <p:spPr>
          <a:xfrm>
            <a:off x="0" y="620713"/>
            <a:ext cx="9144000" cy="5435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三、点明这篇赠序的写作背景和意图。（劝学）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赞马生善学。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赞马生文章写得好。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赞马生与长者谈话时态度虚心、谦恭。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点明写作意图，勉励马生更加刻苦向学，实际上也是向更多的年轻人进行告诫。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57345"/>
          <p:cNvSpPr/>
          <p:nvPr/>
        </p:nvSpPr>
        <p:spPr>
          <a:xfrm>
            <a:off x="323850" y="2133600"/>
            <a:ext cx="8532813" cy="3810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作者认为，勤奋和艰苦是相互联系的两个方面，有了主观的勤奋，一切艰难困苦都可以克服</a:t>
            </a:r>
            <a:r>
              <a:rPr lang="en-US" altLang="x-none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这正是学有所成就的根本原因。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勉励马生勤奋学习，成为德才兼备的人才。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7" name="矩形 57346"/>
          <p:cNvSpPr/>
          <p:nvPr/>
        </p:nvSpPr>
        <p:spPr>
          <a:xfrm>
            <a:off x="539750" y="549275"/>
            <a:ext cx="78486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作者写出了学习时极为艰苦的条件，目的是什么? 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8" name="动作按钮: 上一张 57347">
            <a:hlinkClick r:id="" action="ppaction://hlinkshowjump?jump=previousslide"/>
          </p:cNvPr>
          <p:cNvSpPr/>
          <p:nvPr/>
        </p:nvSpPr>
        <p:spPr>
          <a:xfrm>
            <a:off x="6877050" y="6308725"/>
            <a:ext cx="360363" cy="360363"/>
          </a:xfrm>
          <a:prstGeom prst="actionButtonReturn">
            <a:avLst/>
          </a:prstGeom>
          <a:solidFill>
            <a:srgbClr val="00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7349" name="动作按钮: 自定义 57348">
            <a:hlinkClick r:id="" action="ppaction://hlinkshowjump?jump=nextslide"/>
          </p:cNvPr>
          <p:cNvSpPr/>
          <p:nvPr/>
        </p:nvSpPr>
        <p:spPr>
          <a:xfrm>
            <a:off x="7524750" y="6308725"/>
            <a:ext cx="360363" cy="360363"/>
          </a:xfrm>
          <a:prstGeom prst="actionButtonBlank">
            <a:avLst/>
          </a:prstGeom>
          <a:solidFill>
            <a:srgbClr val="00FFFF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矩形 58369"/>
          <p:cNvSpPr/>
          <p:nvPr/>
        </p:nvSpPr>
        <p:spPr>
          <a:xfrm>
            <a:off x="250825" y="836613"/>
            <a:ext cx="9144000" cy="239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仿宋_GB2312" pitchFamily="49" charset="-122"/>
                <a:ea typeface="仿宋_GB2312" pitchFamily="49" charset="-122"/>
              </a:rPr>
              <a:t>本文作者勉励马生勤奋学习，并不讲大道理，却直接以自身经历相告，这样写有什么好处？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8371" name="矩形 58370"/>
          <p:cNvSpPr/>
          <p:nvPr/>
        </p:nvSpPr>
        <p:spPr>
          <a:xfrm>
            <a:off x="0" y="3068638"/>
            <a:ext cx="9144000" cy="188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_GB2312" pitchFamily="49" charset="-122"/>
              </a:rPr>
              <a:t>以自身经历相告，现身说法，晓之以理，动之以情，态度恳切，易于接受。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8372" name="动作按钮: 上一张 58371">
            <a:hlinkClick r:id="" action="ppaction://hlinkshowjump?jump=nextslide"/>
          </p:cNvPr>
          <p:cNvSpPr/>
          <p:nvPr/>
        </p:nvSpPr>
        <p:spPr>
          <a:xfrm>
            <a:off x="6516688" y="6497638"/>
            <a:ext cx="360362" cy="360362"/>
          </a:xfrm>
          <a:prstGeom prst="actionButtonReturn">
            <a:avLst/>
          </a:prstGeom>
          <a:solidFill>
            <a:srgbClr val="CC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8373" name="动作按钮: 自定义 58372">
            <a:hlinkClick r:id="" action="ppaction://hlinkshowjump?jump=nextslide"/>
          </p:cNvPr>
          <p:cNvSpPr/>
          <p:nvPr/>
        </p:nvSpPr>
        <p:spPr>
          <a:xfrm>
            <a:off x="7308850" y="6497638"/>
            <a:ext cx="360363" cy="360362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2769"/>
          <p:cNvSpPr/>
          <p:nvPr/>
        </p:nvSpPr>
        <p:spPr>
          <a:xfrm>
            <a:off x="1476375" y="765175"/>
            <a:ext cx="2736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中心思想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684213" y="1700213"/>
            <a:ext cx="7705725" cy="4156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>
              <a:lnSpc>
                <a:spcPct val="18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本文作者以自己青少年时期在艰难条件下刻苦学习的亲身经历，劝勉当时的太学生不要辜负良好条件，要刻苦读书，以期有成。 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2772" name="图片 32771" descr="2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0" y="0"/>
            <a:ext cx="1296988" cy="1143000"/>
          </a:xfrm>
        </p:spPr>
        <p:txBody>
          <a:bodyPr anchor="ctr"/>
          <a:p>
            <a:r>
              <a:rPr lang="zh-CN" altLang="en-US" sz="3600" b="1">
                <a:solidFill>
                  <a:srgbClr val="0000FF"/>
                </a:solidFill>
              </a:rPr>
              <a:t>写作特点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762000"/>
            <a:ext cx="9144000" cy="60960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2600" b="1"/>
              <a:t>                </a:t>
            </a:r>
            <a:endParaRPr lang="zh-CN" altLang="en-US" sz="4000" b="1"/>
          </a:p>
          <a:p>
            <a:pPr>
              <a:lnSpc>
                <a:spcPct val="80000"/>
              </a:lnSpc>
              <a:buNone/>
            </a:pPr>
            <a:r>
              <a:rPr lang="zh-CN" altLang="en-US" sz="4000" b="1"/>
              <a:t>              </a:t>
            </a:r>
            <a:endParaRPr lang="zh-CN" altLang="en-US" sz="4000" b="1"/>
          </a:p>
          <a:p>
            <a:pPr>
              <a:lnSpc>
                <a:spcPct val="80000"/>
              </a:lnSpc>
              <a:buNone/>
            </a:pPr>
            <a:r>
              <a:rPr lang="zh-CN" altLang="en-US" sz="4000" b="1"/>
              <a:t>      </a:t>
            </a:r>
            <a:r>
              <a:rPr lang="zh-CN" altLang="en-US" sz="3600" b="1">
                <a:solidFill>
                  <a:srgbClr val="FFFF66"/>
                </a:solidFill>
                <a:ea typeface="仿宋_GB2312" pitchFamily="49" charset="-122"/>
              </a:rPr>
              <a:t>本文以记叙为主，笔法简洁。有些地方适当地加以渲染和描绘，使文章增添了文采，显得更加生动具体。比如，写到百里之外向硕师名人求教的情景，写了周围的环境，写了“先达”的表现，写了自己求教时的谦虚恭谨。文字简洁，而人物神情跃然纸上。又如写奔走途中的艰难，寥寥数语，情态毕现。写同舍诸生的服饰华贵，采取了细节描写的方法，更衬托出作者的朴素与艰苦。</a:t>
            </a:r>
            <a:endParaRPr lang="zh-CN" altLang="en-US" sz="3600" b="1">
              <a:solidFill>
                <a:srgbClr val="FFFF66"/>
              </a:solidFill>
              <a:ea typeface="仿宋_GB2312" pitchFamily="49" charset="-122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1476375" y="333375"/>
            <a:ext cx="65627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x-none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记叙、描写二者的自然结合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1" name="动作按钮: 自定义 34820">
            <a:hlinkClick r:id="" action="ppaction://hlinkshowjump?jump=nextslide"/>
          </p:cNvPr>
          <p:cNvSpPr/>
          <p:nvPr/>
        </p:nvSpPr>
        <p:spPr>
          <a:xfrm>
            <a:off x="7524750" y="6497638"/>
            <a:ext cx="360363" cy="360362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2" name="动作按钮: 上一张 34821">
            <a:hlinkClick r:id="" action="ppaction://hlinkshowjump?jump=previousslide"/>
          </p:cNvPr>
          <p:cNvSpPr/>
          <p:nvPr/>
        </p:nvSpPr>
        <p:spPr>
          <a:xfrm>
            <a:off x="6948488" y="6497638"/>
            <a:ext cx="360362" cy="360362"/>
          </a:xfrm>
          <a:prstGeom prst="actionButtonReturn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32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charRg st="32" end="2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ctrTitle"/>
          </p:nvPr>
        </p:nvSpPr>
        <p:spPr>
          <a:xfrm>
            <a:off x="-1314450" y="2205038"/>
            <a:ext cx="7754938" cy="1069975"/>
          </a:xfrm>
        </p:spPr>
        <p:txBody>
          <a:bodyPr anchor="ctr"/>
          <a:p>
            <a:pPr defTabSz="914400">
              <a:buNone/>
            </a:pPr>
            <a:r>
              <a:rPr lang="zh-CN" altLang="en-US" sz="6000" b="1" kern="1200" baseline="0">
                <a:latin typeface="Times New Roman" panose="02020603050405020304" pitchFamily="18" charset="0"/>
                <a:ea typeface="宋体" panose="02010600030101010101" pitchFamily="2" charset="-122"/>
              </a:rPr>
              <a:t>送东阳马生序</a:t>
            </a:r>
            <a:r>
              <a:rPr lang="zh-CN" altLang="en-US" kern="1200" baseline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kern="1200" baseline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3" name="副标题 15362"/>
          <p:cNvSpPr>
            <a:spLocks noGrp="1"/>
          </p:cNvSpPr>
          <p:nvPr>
            <p:ph type="subTitle" idx="1"/>
          </p:nvPr>
        </p:nvSpPr>
        <p:spPr>
          <a:xfrm>
            <a:off x="-1189037" y="3933825"/>
            <a:ext cx="6383337" cy="1752600"/>
          </a:xfrm>
        </p:spPr>
        <p:txBody>
          <a:bodyPr anchor="t"/>
          <a:p>
            <a:pPr defTabSz="914400">
              <a:buSzPct val="70000"/>
              <a:buFont typeface="Wingdings" panose="05000000000000000000" pitchFamily="2" charset="2"/>
              <a:buNone/>
            </a:pPr>
            <a:r>
              <a:rPr lang="zh-CN" altLang="en-US" sz="4400" b="1" kern="1200" baseline="0">
                <a:latin typeface="Times New Roman" panose="02020603050405020304" pitchFamily="18" charset="0"/>
                <a:ea typeface="宋体" panose="02010600030101010101" pitchFamily="2" charset="-122"/>
              </a:rPr>
              <a:t>宋濂</a:t>
            </a:r>
            <a:r>
              <a:rPr lang="zh-CN" altLang="en-US" sz="4400" kern="1200" baseline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 kern="1200" baseline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53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0" y="0"/>
            <a:ext cx="4643438" cy="1223963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作家作品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0" y="1412875"/>
            <a:ext cx="9144000" cy="6143625"/>
          </a:xfrm>
        </p:spPr>
        <p:txBody>
          <a:bodyPr/>
          <a:p>
            <a:pPr algn="just">
              <a:buClr>
                <a:schemeClr val="tx1"/>
              </a:buClr>
              <a:buNone/>
            </a:pPr>
            <a:r>
              <a:rPr lang="zh-CN" altLang="en-US" sz="2800" b="1"/>
              <a:t>     </a:t>
            </a:r>
            <a:r>
              <a:rPr lang="zh-CN" altLang="en-US" sz="4000" b="1" dirty="0">
                <a:latin typeface="仿宋" panose="02010609060101010101" pitchFamily="49" charset="-122"/>
                <a:ea typeface="仿宋" panose="02010609060101010101" pitchFamily="49" charset="-122"/>
              </a:rPr>
              <a:t>宋濂（ </a:t>
            </a: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1310——1381</a:t>
            </a:r>
            <a:r>
              <a:rPr lang="zh-CN" altLang="en-US" sz="4000" b="1" dirty="0">
                <a:latin typeface="仿宋" panose="02010609060101010101" pitchFamily="49" charset="-122"/>
                <a:ea typeface="仿宋" panose="02010609060101010101" pitchFamily="49" charset="-122"/>
              </a:rPr>
              <a:t>），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字景濂，号潜溪，谥</a:t>
            </a:r>
            <a:r>
              <a:rPr lang="zh-CN" altLang="en-US" sz="4000" b="1" dirty="0">
                <a:latin typeface="仿宋" panose="02010609060101010101" pitchFamily="49" charset="-122"/>
                <a:ea typeface="仿宋" panose="02010609060101010101" pitchFamily="49" charset="-122"/>
              </a:rPr>
              <a:t>文宪。</a:t>
            </a:r>
            <a:endParaRPr lang="en-US" altLang="zh-CN" sz="4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just">
              <a:buClr>
                <a:schemeClr val="tx1"/>
              </a:buClr>
              <a:buNone/>
            </a:pP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4000" b="1" dirty="0">
                <a:latin typeface="仿宋" panose="02010609060101010101" pitchFamily="49" charset="-122"/>
                <a:ea typeface="仿宋" panose="02010609060101010101" pitchFamily="49" charset="-122"/>
              </a:rPr>
              <a:t>明朝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初期著名文学家，生平著作甚丰，</a:t>
            </a:r>
            <a:r>
              <a:rPr lang="zh-CN" altLang="en-US" sz="4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与刘基、高启为明初诗文三大家。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宋濂很受朱元璋器重，为明代“</a:t>
            </a:r>
            <a:r>
              <a:rPr lang="zh-CN" altLang="en-US" sz="4000" b="1">
                <a:solidFill>
                  <a:srgbClr val="00CC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开国文臣之首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”，刘基赞许他为“</a:t>
            </a:r>
            <a:r>
              <a:rPr lang="zh-CN" altLang="en-US" sz="4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当今文章第一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”。平生著作很多，有</a:t>
            </a: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宋学士文集</a:t>
            </a: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等。 </a:t>
            </a:r>
            <a:endParaRPr lang="zh-CN" altLang="en-US" sz="4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388" name="动作按钮: 自定义 16387">
            <a:hlinkClick r:id="" action="ppaction://hlinkshowjump?jump=nextslide"/>
          </p:cNvPr>
          <p:cNvSpPr/>
          <p:nvPr/>
        </p:nvSpPr>
        <p:spPr>
          <a:xfrm>
            <a:off x="7380288" y="6497638"/>
            <a:ext cx="360362" cy="360362"/>
          </a:xfrm>
          <a:prstGeom prst="actionButtonBlank">
            <a:avLst/>
          </a:prstGeom>
          <a:solidFill>
            <a:srgbClr val="00CCFF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9" name="动作按钮: 上一张 16388">
            <a:hlinkClick r:id="" action="ppaction://hlinkshowjump?jump=previousslide"/>
          </p:cNvPr>
          <p:cNvSpPr/>
          <p:nvPr/>
        </p:nvSpPr>
        <p:spPr>
          <a:xfrm>
            <a:off x="6804025" y="6499225"/>
            <a:ext cx="361950" cy="358775"/>
          </a:xfrm>
          <a:prstGeom prst="actionButtonReturn">
            <a:avLst/>
          </a:prstGeom>
          <a:solidFill>
            <a:srgbClr val="00CC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38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4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387">
                                            <p:txEl>
                                              <p:charRg st="34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  <p:bldP spid="1638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611188" y="0"/>
            <a:ext cx="1081087" cy="3357563"/>
          </a:xfrm>
        </p:spPr>
        <p:txBody>
          <a:bodyPr anchor="ctr"/>
          <a:p>
            <a:r>
              <a:rPr lang="zh-CN" altLang="en-US" sz="5400" b="1">
                <a:solidFill>
                  <a:schemeClr val="tx1"/>
                </a:solidFill>
              </a:rPr>
              <a:t>关于“序”</a:t>
            </a:r>
            <a:endParaRPr lang="zh-CN" altLang="en-US" sz="5400" b="1">
              <a:solidFill>
                <a:schemeClr val="tx1"/>
              </a:solidFill>
            </a:endParaRPr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2051050" y="188913"/>
            <a:ext cx="7092950" cy="6284912"/>
          </a:xfrm>
        </p:spPr>
        <p:txBody>
          <a:bodyPr/>
          <a:p>
            <a:endParaRPr lang="zh-CN" altLang="en-US" b="1">
              <a:solidFill>
                <a:srgbClr val="D60093"/>
              </a:solidFill>
            </a:endParaRPr>
          </a:p>
          <a:p>
            <a:r>
              <a:rPr lang="zh-CN" altLang="en-US" b="1"/>
              <a:t>作为文章的体裁，</a:t>
            </a:r>
            <a:r>
              <a:rPr lang="zh-CN" altLang="en-US" sz="3600" b="1">
                <a:solidFill>
                  <a:srgbClr val="0066FF"/>
                </a:solidFill>
              </a:rPr>
              <a:t>序</a:t>
            </a:r>
            <a:r>
              <a:rPr lang="zh-CN" altLang="en-US" b="1"/>
              <a:t>有</a:t>
            </a:r>
            <a:r>
              <a:rPr lang="zh-CN" altLang="en-US" b="1">
                <a:solidFill>
                  <a:srgbClr val="FF0000"/>
                </a:solidFill>
              </a:rPr>
              <a:t>书序</a:t>
            </a:r>
            <a:r>
              <a:rPr lang="zh-CN" altLang="en-US" b="1"/>
              <a:t>和</a:t>
            </a:r>
            <a:r>
              <a:rPr lang="zh-CN" altLang="en-US" b="1">
                <a:solidFill>
                  <a:schemeClr val="accent1"/>
                </a:solidFill>
              </a:rPr>
              <a:t>赠序</a:t>
            </a:r>
            <a:r>
              <a:rPr lang="zh-CN" altLang="en-US" b="1"/>
              <a:t>之分。</a:t>
            </a:r>
            <a:endParaRPr lang="zh-CN" altLang="en-US" b="1"/>
          </a:p>
          <a:p>
            <a:r>
              <a:rPr lang="zh-CN" altLang="en-US" b="1" dirty="0"/>
              <a:t>本文是一篇赠序，序有</a:t>
            </a:r>
            <a:r>
              <a:rPr lang="zh-CN" altLang="en-US" b="1" dirty="0">
                <a:solidFill>
                  <a:srgbClr val="D60093"/>
                </a:solidFill>
              </a:rPr>
              <a:t>“临别赠言”的意思。</a:t>
            </a:r>
            <a:endParaRPr lang="zh-CN" altLang="en-US" b="1" dirty="0">
              <a:solidFill>
                <a:srgbClr val="D60093"/>
              </a:solidFill>
            </a:endParaRPr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r>
              <a:rPr lang="zh-CN" altLang="en-US" b="1"/>
              <a:t>    赠序与书序的性质不同，始于唐朝，文人之间以言相赠，表达离别时的某种思想感情，赠序多为推重、赞许或勉励之辞。  </a:t>
            </a:r>
            <a:endParaRPr lang="zh-CN" altLang="en-US" b="1"/>
          </a:p>
        </p:txBody>
      </p:sp>
      <p:sp>
        <p:nvSpPr>
          <p:cNvPr id="18436" name="动作按钮: 自定义 18435">
            <a:hlinkClick r:id="" action="ppaction://hlinkshowjump?jump=nextslide"/>
          </p:cNvPr>
          <p:cNvSpPr/>
          <p:nvPr/>
        </p:nvSpPr>
        <p:spPr>
          <a:xfrm>
            <a:off x="7380288" y="6497638"/>
            <a:ext cx="360362" cy="360362"/>
          </a:xfrm>
          <a:prstGeom prst="actionButtonBlank">
            <a:avLst/>
          </a:prstGeom>
          <a:solidFill>
            <a:srgbClr val="00CCFF"/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下一页</a:t>
            </a:r>
            <a:endParaRPr lang="zh-CN" altLang="en-US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动作按钮: 上一张 18436">
            <a:hlinkClick r:id="" action="ppaction://hlinkshowjump?jump=previousslide"/>
          </p:cNvPr>
          <p:cNvSpPr/>
          <p:nvPr/>
        </p:nvSpPr>
        <p:spPr>
          <a:xfrm>
            <a:off x="6659563" y="6499225"/>
            <a:ext cx="361950" cy="358775"/>
          </a:xfrm>
          <a:prstGeom prst="actionButtonReturn">
            <a:avLst/>
          </a:prstGeom>
          <a:solidFill>
            <a:srgbClr val="00CC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 ptsTypes="">
                                      <p:cBhvr>
                                        <p:cTn id="6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2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/>
      <p:bldP spid="1843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539750" y="549275"/>
            <a:ext cx="7777163" cy="60213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>
              <a:lnSpc>
                <a:spcPct val="12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嗜（       ）                硕（          ）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叱咄（              ）     俟（          ）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负箧（      ）曳（      ）屣（      ）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皲（      ）裂             媵（         ）人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衾（       ）                绮（        ）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容臭（       ）            烨（         ）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裘（      ）葛（     ）缊（         ）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冻馁（       ）             谒（         ）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0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撰（          ）             贽（          ） 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1908175" y="620713"/>
            <a:ext cx="950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shì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1331913" y="0"/>
            <a:ext cx="30241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读准字音。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2268538" y="1268413"/>
            <a:ext cx="22304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chì duō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86" name="矩形 20485"/>
          <p:cNvSpPr/>
          <p:nvPr/>
        </p:nvSpPr>
        <p:spPr>
          <a:xfrm>
            <a:off x="6084888" y="627063"/>
            <a:ext cx="14525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shuò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6227763" y="1268413"/>
            <a:ext cx="1476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sì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88" name="矩形 20487"/>
          <p:cNvSpPr/>
          <p:nvPr/>
        </p:nvSpPr>
        <p:spPr>
          <a:xfrm>
            <a:off x="2195513" y="1916113"/>
            <a:ext cx="154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qiè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89" name="矩形 20488"/>
          <p:cNvSpPr/>
          <p:nvPr/>
        </p:nvSpPr>
        <p:spPr>
          <a:xfrm>
            <a:off x="4356100" y="1989138"/>
            <a:ext cx="1609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yè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90" name="矩形 20489"/>
          <p:cNvSpPr/>
          <p:nvPr/>
        </p:nvSpPr>
        <p:spPr>
          <a:xfrm>
            <a:off x="6607175" y="1916113"/>
            <a:ext cx="134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xǐ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91" name="矩形 20490"/>
          <p:cNvSpPr/>
          <p:nvPr/>
        </p:nvSpPr>
        <p:spPr>
          <a:xfrm>
            <a:off x="1763713" y="2636838"/>
            <a:ext cx="1566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jūn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92" name="矩形 20491"/>
          <p:cNvSpPr/>
          <p:nvPr/>
        </p:nvSpPr>
        <p:spPr>
          <a:xfrm>
            <a:off x="6084888" y="2636838"/>
            <a:ext cx="139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yìng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93" name="矩形 20492"/>
          <p:cNvSpPr/>
          <p:nvPr/>
        </p:nvSpPr>
        <p:spPr>
          <a:xfrm>
            <a:off x="6227763" y="3284538"/>
            <a:ext cx="12874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qǐ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94" name="矩形 20493"/>
          <p:cNvSpPr/>
          <p:nvPr/>
        </p:nvSpPr>
        <p:spPr>
          <a:xfrm>
            <a:off x="1835150" y="3213100"/>
            <a:ext cx="1377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qīn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95" name="矩形 20494"/>
          <p:cNvSpPr/>
          <p:nvPr/>
        </p:nvSpPr>
        <p:spPr>
          <a:xfrm>
            <a:off x="2339975" y="394017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xiù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96" name="矩形 20495"/>
          <p:cNvSpPr/>
          <p:nvPr/>
        </p:nvSpPr>
        <p:spPr>
          <a:xfrm>
            <a:off x="6156325" y="3933825"/>
            <a:ext cx="1239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yè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97" name="矩形 20496"/>
          <p:cNvSpPr/>
          <p:nvPr/>
        </p:nvSpPr>
        <p:spPr>
          <a:xfrm>
            <a:off x="1763713" y="4581525"/>
            <a:ext cx="1304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qiú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98" name="矩形 20497"/>
          <p:cNvSpPr/>
          <p:nvPr/>
        </p:nvSpPr>
        <p:spPr>
          <a:xfrm>
            <a:off x="3924300" y="4581525"/>
            <a:ext cx="1166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gě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499" name="矩形 20498"/>
          <p:cNvSpPr/>
          <p:nvPr/>
        </p:nvSpPr>
        <p:spPr>
          <a:xfrm>
            <a:off x="6156325" y="458152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yùn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500" name="矩形 20499"/>
          <p:cNvSpPr/>
          <p:nvPr/>
        </p:nvSpPr>
        <p:spPr>
          <a:xfrm>
            <a:off x="2268538" y="5229225"/>
            <a:ext cx="1520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něi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501" name="矩形 20500"/>
          <p:cNvSpPr/>
          <p:nvPr/>
        </p:nvSpPr>
        <p:spPr>
          <a:xfrm>
            <a:off x="6227763" y="5229225"/>
            <a:ext cx="1651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yè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502" name="矩形 20501"/>
          <p:cNvSpPr/>
          <p:nvPr/>
        </p:nvSpPr>
        <p:spPr>
          <a:xfrm>
            <a:off x="6300788" y="5876925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zhì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503" name="矩形 20502"/>
          <p:cNvSpPr/>
          <p:nvPr/>
        </p:nvSpPr>
        <p:spPr>
          <a:xfrm>
            <a:off x="1763713" y="5883275"/>
            <a:ext cx="187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zhuàn</a:t>
            </a:r>
            <a:endParaRPr lang="en-US" altLang="zh-CN" sz="36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0504" name="图片 20503" descr="2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《送东阳马生序》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2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5" dur="2465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483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  <p:bldP spid="20496" grpId="0"/>
      <p:bldP spid="20497" grpId="0"/>
      <p:bldP spid="20498" grpId="0"/>
      <p:bldP spid="20499" grpId="0"/>
      <p:bldP spid="20500" grpId="0"/>
      <p:bldP spid="20501" grpId="0"/>
      <p:bldP spid="20502" grpId="0"/>
      <p:bldP spid="205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59393"/>
          <p:cNvSpPr/>
          <p:nvPr/>
        </p:nvSpPr>
        <p:spPr>
          <a:xfrm>
            <a:off x="1116013" y="733425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⒈一词多义 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9395" name="矩形 59394"/>
          <p:cNvSpPr/>
          <p:nvPr/>
        </p:nvSpPr>
        <p:spPr>
          <a:xfrm>
            <a:off x="755650" y="1341438"/>
            <a:ext cx="4681538" cy="4873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>
              <a:lnSpc>
                <a:spcPct val="14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和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久而乃和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言和而色夷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冠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太尉以才略冠天下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4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既加冠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9396" name="矩形 59395"/>
          <p:cNvSpPr/>
          <p:nvPr/>
        </p:nvSpPr>
        <p:spPr>
          <a:xfrm>
            <a:off x="3419475" y="2349500"/>
            <a:ext cx="281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缓解、缓和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9397" name="矩形 59396"/>
          <p:cNvSpPr/>
          <p:nvPr/>
        </p:nvSpPr>
        <p:spPr>
          <a:xfrm>
            <a:off x="3779838" y="3148013"/>
            <a:ext cx="18335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谦和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9398" name="矩形 59397"/>
          <p:cNvSpPr/>
          <p:nvPr/>
        </p:nvSpPr>
        <p:spPr>
          <a:xfrm>
            <a:off x="5148263" y="4797425"/>
            <a:ext cx="2913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天下第一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9399" name="矩形 59398"/>
          <p:cNvSpPr/>
          <p:nvPr/>
        </p:nvSpPr>
        <p:spPr>
          <a:xfrm>
            <a:off x="3059113" y="5589588"/>
            <a:ext cx="3775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男子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20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岁成年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7" grpId="0"/>
      <p:bldP spid="59398" grpId="0"/>
      <p:bldP spid="593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矩形 60417"/>
          <p:cNvSpPr/>
          <p:nvPr/>
        </p:nvSpPr>
        <p:spPr>
          <a:xfrm>
            <a:off x="611188" y="287338"/>
            <a:ext cx="4465637" cy="62785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>
              <a:lnSpc>
                <a:spcPct val="12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请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战则请从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俯身倾耳以请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再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再而衰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日再食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患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患无硕师名人与游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269875">
              <a:lnSpc>
                <a:spcPct val="125000"/>
              </a:lnSpc>
            </a:pP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无冻馁之患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0419" name="矩形 60418"/>
          <p:cNvSpPr/>
          <p:nvPr/>
        </p:nvSpPr>
        <p:spPr>
          <a:xfrm>
            <a:off x="3276600" y="1052513"/>
            <a:ext cx="1420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请让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0420" name="矩形 60419"/>
          <p:cNvSpPr/>
          <p:nvPr/>
        </p:nvSpPr>
        <p:spPr>
          <a:xfrm>
            <a:off x="4067175" y="1773238"/>
            <a:ext cx="1768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请教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0421" name="矩形 60420"/>
          <p:cNvSpPr/>
          <p:nvPr/>
        </p:nvSpPr>
        <p:spPr>
          <a:xfrm>
            <a:off x="2700338" y="3141663"/>
            <a:ext cx="2584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第二次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0422" name="矩形 60421"/>
          <p:cNvSpPr/>
          <p:nvPr/>
        </p:nvSpPr>
        <p:spPr>
          <a:xfrm>
            <a:off x="2771775" y="3860800"/>
            <a:ext cx="1536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两次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0423" name="矩形 60422"/>
          <p:cNvSpPr/>
          <p:nvPr/>
        </p:nvSpPr>
        <p:spPr>
          <a:xfrm>
            <a:off x="5003800" y="5229225"/>
            <a:ext cx="1657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担忧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0424" name="矩形 60423"/>
          <p:cNvSpPr/>
          <p:nvPr/>
        </p:nvSpPr>
        <p:spPr>
          <a:xfrm>
            <a:off x="3563938" y="5949950"/>
            <a:ext cx="1558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忧患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60425" name="图片 60424" descr="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6288088"/>
            <a:ext cx="2195512" cy="56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  <p:bldP spid="60422" grpId="0"/>
      <p:bldP spid="60423" grpId="0"/>
      <p:bldP spid="60424" grpId="0"/>
    </p:bldLst>
  </p:timing>
</p:sld>
</file>

<file path=ppt/theme/theme1.xml><?xml version="1.0" encoding="utf-8"?>
<a:theme xmlns:a="http://schemas.openxmlformats.org/drawingml/2006/main" name="谈古论今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cho">
  <a:themeElements>
    <a:clrScheme name="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757"/>
      </a:accent4>
      <a:accent5>
        <a:srgbClr val="CAE2E2"/>
      </a:accent5>
      <a:accent6>
        <a:srgbClr val="B7B7B7"/>
      </a:accent6>
      <a:hlink>
        <a:srgbClr val="006666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9999FF"/>
        </a:dk1>
        <a:lt1>
          <a:srgbClr val="000000"/>
        </a:lt1>
        <a:dk2>
          <a:srgbClr val="FFFFFF"/>
        </a:dk2>
        <a:lt2>
          <a:srgbClr val="25252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383DC"/>
        </a:accent4>
        <a:accent5>
          <a:srgbClr val="ADB9FF"/>
        </a:accent5>
        <a:accent6>
          <a:srgbClr val="002D89"/>
        </a:accent6>
        <a:hlink>
          <a:srgbClr val="0099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B1E45"/>
        </a:lt1>
        <a:dk2>
          <a:srgbClr val="FFFFFF"/>
        </a:dk2>
        <a:lt2>
          <a:srgbClr val="314183"/>
        </a:lt2>
        <a:accent1>
          <a:srgbClr val="6666FF"/>
        </a:accent1>
        <a:accent2>
          <a:srgbClr val="0066FF"/>
        </a:accent2>
        <a:accent3>
          <a:srgbClr val="AAAAB1"/>
        </a:accent3>
        <a:accent4>
          <a:srgbClr val="DCDCDC"/>
        </a:accent4>
        <a:accent5>
          <a:srgbClr val="B9B9FF"/>
        </a:accent5>
        <a:accent6>
          <a:srgbClr val="005BE5"/>
        </a:accent6>
        <a:hlink>
          <a:srgbClr val="00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6666"/>
        </a:lt1>
        <a:dk2>
          <a:srgbClr val="FFFFFF"/>
        </a:dk2>
        <a:lt2>
          <a:srgbClr val="194349"/>
        </a:lt2>
        <a:accent1>
          <a:srgbClr val="99CC00"/>
        </a:accent1>
        <a:accent2>
          <a:srgbClr val="00B6B2"/>
        </a:accent2>
        <a:accent3>
          <a:srgbClr val="AAB9B9"/>
        </a:accent3>
        <a:accent4>
          <a:srgbClr val="DCDCAF"/>
        </a:accent4>
        <a:accent5>
          <a:srgbClr val="CAE2AA"/>
        </a:accent5>
        <a:accent6>
          <a:srgbClr val="00A39F"/>
        </a:accent6>
        <a:hlink>
          <a:srgbClr val="6699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00FF"/>
        </a:lt1>
        <a:dk2>
          <a:srgbClr val="FFFFFF"/>
        </a:dk2>
        <a:lt2>
          <a:srgbClr val="194349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CDCAF"/>
        </a:accent4>
        <a:accent5>
          <a:srgbClr val="AACAFF"/>
        </a:accent5>
        <a:accent6>
          <a:srgbClr val="2DB72D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72A497"/>
        </a:lt1>
        <a:dk2>
          <a:srgbClr val="000000"/>
        </a:dk2>
        <a:lt2>
          <a:srgbClr val="194349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CDCAF"/>
        </a:accent4>
        <a:accent5>
          <a:srgbClr val="C1B6AD"/>
        </a:accent5>
        <a:accent6>
          <a:srgbClr val="702935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10F0F"/>
        </a:lt1>
        <a:dk2>
          <a:srgbClr val="FFFFFF"/>
        </a:dk2>
        <a:lt2>
          <a:srgbClr val="1C1C1C"/>
        </a:lt2>
        <a:accent1>
          <a:srgbClr val="FF9900"/>
        </a:accent1>
        <a:accent2>
          <a:srgbClr val="FF3300"/>
        </a:accent2>
        <a:accent3>
          <a:srgbClr val="BC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666699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757"/>
        </a:accent4>
        <a:accent5>
          <a:srgbClr val="CAE2E2"/>
        </a:accent5>
        <a:accent6>
          <a:srgbClr val="B7B7B7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5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789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9B9CA"/>
        </a:accent5>
        <a:accent6>
          <a:srgbClr val="8989E5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xis">
  <a:themeElements>
    <a:clrScheme name="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22222"/>
      </a:accent4>
      <a:accent5>
        <a:srgbClr val="E2CAAA"/>
      </a:accent5>
      <a:accent6>
        <a:srgbClr val="B7B789"/>
      </a:accent6>
      <a:hlink>
        <a:srgbClr val="999933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8F8F8"/>
        </a:dk1>
        <a:lt1>
          <a:srgbClr val="330000"/>
        </a:lt1>
        <a:dk2>
          <a:srgbClr val="FFFFFF"/>
        </a:dk2>
        <a:lt2>
          <a:srgbClr val="080808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6D6D6"/>
        </a:accent4>
        <a:accent5>
          <a:srgbClr val="FFCAAA"/>
        </a:accent5>
        <a:accent6>
          <a:srgbClr val="B72D00"/>
        </a:accent6>
        <a:hlink>
          <a:srgbClr val="CC6600"/>
        </a:hlink>
        <a:folHlink>
          <a:srgbClr val="B2B2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800000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666666"/>
        </a:accent2>
        <a:accent3>
          <a:srgbClr val="C1AAAA"/>
        </a:accent3>
        <a:accent4>
          <a:srgbClr val="D6D6D6"/>
        </a:accent4>
        <a:accent5>
          <a:srgbClr val="E2CAAA"/>
        </a:accent5>
        <a:accent6>
          <a:srgbClr val="5B5B5B"/>
        </a:accent6>
        <a:hlink>
          <a:srgbClr val="CC6600"/>
        </a:hlink>
        <a:folHlink>
          <a:srgbClr val="95A5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A4BEE0"/>
        </a:dk1>
        <a:lt1>
          <a:srgbClr val="013253"/>
        </a:lt1>
        <a:dk2>
          <a:srgbClr val="FFFFFF"/>
        </a:dk2>
        <a:lt2>
          <a:srgbClr val="5F5F5F"/>
        </a:lt2>
        <a:accent1>
          <a:srgbClr val="588480"/>
        </a:accent1>
        <a:accent2>
          <a:srgbClr val="6600FF"/>
        </a:accent2>
        <a:accent3>
          <a:srgbClr val="AAADB4"/>
        </a:accent3>
        <a:accent4>
          <a:srgbClr val="8DA3C1"/>
        </a:accent4>
        <a:accent5>
          <a:srgbClr val="B5C2C1"/>
        </a:accent5>
        <a:accent6>
          <a:srgbClr val="5B00E5"/>
        </a:accent6>
        <a:hlink>
          <a:srgbClr val="CCCC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3D4A1C"/>
        </a:lt1>
        <a:dk2>
          <a:srgbClr val="FFFFFF"/>
        </a:dk2>
        <a:lt2>
          <a:srgbClr val="003300"/>
        </a:lt2>
        <a:accent1>
          <a:srgbClr val="99CC00"/>
        </a:accent1>
        <a:accent2>
          <a:srgbClr val="669900"/>
        </a:accent2>
        <a:accent3>
          <a:srgbClr val="AFB2AA"/>
        </a:accent3>
        <a:accent4>
          <a:srgbClr val="D6D6D6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B2B2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5D8C"/>
        </a:lt1>
        <a:dk2>
          <a:srgbClr val="FFFFFF"/>
        </a:dk2>
        <a:lt2>
          <a:srgbClr val="333333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6D6D6"/>
        </a:accent4>
        <a:accent5>
          <a:srgbClr val="AAE2CA"/>
        </a:accent5>
        <a:accent6>
          <a:srgbClr val="0089B7"/>
        </a:accent6>
        <a:hlink>
          <a:srgbClr val="FFCC00"/>
        </a:hlink>
        <a:folHlink>
          <a:srgbClr val="D8D4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9AA"/>
        </a:accent5>
        <a:accent6>
          <a:srgbClr val="A661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A9A88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22222"/>
        </a:accent4>
        <a:accent5>
          <a:srgbClr val="E2CAAA"/>
        </a:accent5>
        <a:accent6>
          <a:srgbClr val="B7B789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CDESIGNE</Template>
  <TotalTime>0</TotalTime>
  <Words>3991</Words>
  <Application>WPS 演示</Application>
  <PresentationFormat>在屏幕上显示</PresentationFormat>
  <Paragraphs>672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34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楷体_GB2312</vt:lpstr>
      <vt:lpstr>方正舒体</vt:lpstr>
      <vt:lpstr>华文行楷</vt:lpstr>
      <vt:lpstr>华文仿宋</vt:lpstr>
      <vt:lpstr>Wingdings 2</vt:lpstr>
      <vt:lpstr>隶书</vt:lpstr>
      <vt:lpstr>仿宋</vt:lpstr>
      <vt:lpstr>华文细黑</vt:lpstr>
      <vt:lpstr>黑体</vt:lpstr>
      <vt:lpstr>仿宋_GB2312</vt:lpstr>
      <vt:lpstr>新宋体</vt:lpstr>
      <vt:lpstr>微软雅黑</vt:lpstr>
      <vt:lpstr>Calibri</vt:lpstr>
      <vt:lpstr>Wingdings</vt:lpstr>
      <vt:lpstr>谈古论今</vt:lpstr>
      <vt:lpstr>Network</vt:lpstr>
      <vt:lpstr>Echo</vt:lpstr>
      <vt:lpstr>Axis</vt:lpstr>
      <vt:lpstr>诗情画意</vt:lpstr>
      <vt:lpstr>PowerPoint 演示文稿</vt:lpstr>
      <vt:lpstr>PowerPoint 演示文稿</vt:lpstr>
      <vt:lpstr>小 资 料</vt:lpstr>
      <vt:lpstr>送东阳马生序 </vt:lpstr>
      <vt:lpstr>作家作品</vt:lpstr>
      <vt:lpstr>关于“序”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写作特点</vt:lpstr>
    </vt:vector>
  </TitlesOfParts>
  <Company>zdzx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送东阳马生序 </dc:title>
  <dc:creator>xys</dc:creator>
  <cp:lastModifiedBy>Administrator</cp:lastModifiedBy>
  <cp:revision>164</cp:revision>
  <dcterms:created xsi:type="dcterms:W3CDTF">2004-04-27T05:31:00Z</dcterms:created>
  <dcterms:modified xsi:type="dcterms:W3CDTF">2017-05-09T01:37:48Z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