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6" r:id="rId2"/>
    <p:sldId id="257" r:id="rId3"/>
    <p:sldId id="301" r:id="rId4"/>
    <p:sldId id="302" r:id="rId5"/>
    <p:sldId id="303" r:id="rId6"/>
    <p:sldId id="304" r:id="rId7"/>
    <p:sldId id="305" r:id="rId8"/>
    <p:sldId id="306" r:id="rId9"/>
    <p:sldId id="308" r:id="rId10"/>
    <p:sldId id="307" r:id="rId11"/>
    <p:sldId id="309" r:id="rId12"/>
    <p:sldId id="332" r:id="rId13"/>
    <p:sldId id="310" r:id="rId14"/>
    <p:sldId id="311" r:id="rId15"/>
    <p:sldId id="313" r:id="rId16"/>
    <p:sldId id="314" r:id="rId17"/>
    <p:sldId id="316" r:id="rId18"/>
    <p:sldId id="315" r:id="rId19"/>
    <p:sldId id="317" r:id="rId20"/>
    <p:sldId id="318" r:id="rId21"/>
    <p:sldId id="319" r:id="rId22"/>
    <p:sldId id="320" r:id="rId23"/>
    <p:sldId id="321" r:id="rId24"/>
    <p:sldId id="322" r:id="rId25"/>
    <p:sldId id="323" r:id="rId26"/>
    <p:sldId id="324" r:id="rId27"/>
    <p:sldId id="325" r:id="rId28"/>
    <p:sldId id="326" r:id="rId29"/>
    <p:sldId id="327" r:id="rId30"/>
    <p:sldId id="328" r:id="rId31"/>
  </p:sldIdLst>
  <p:sldSz cx="12192000" cy="6858000"/>
  <p:notesSz cx="7104063" cy="10234613"/>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пользователь Microsoft Office" initials="Office"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987" autoAdjust="0"/>
    <p:restoredTop sz="94660"/>
  </p:normalViewPr>
  <p:slideViewPr>
    <p:cSldViewPr snapToGrid="0">
      <p:cViewPr varScale="1">
        <p:scale>
          <a:sx n="70" d="100"/>
          <a:sy n="70" d="100"/>
        </p:scale>
        <p:origin x="-1158" y="-108"/>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2021/12/17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475052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040036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309096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492926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58849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884406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1072336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4597845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8697860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8012250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59812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56458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7929385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5607344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77397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6971160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4373285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1118476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2389353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7196541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7116386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266183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213178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865187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326651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5940607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901468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687928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432393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87041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201299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2021/12/17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2021/12/17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2021/12/17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2021/12/17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2021/12/17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2021/12/17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2021/12/17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pic>
        <p:nvPicPr>
          <p:cNvPr id="7" name="图片 6" descr="微信图片_20210321142409"/>
          <p:cNvPicPr>
            <a:picLocks noChangeAspect="1"/>
          </p:cNvPicPr>
          <p:nvPr userDrawn="1"/>
        </p:nvPicPr>
        <p:blipFill>
          <a:blip r:embed="rId12" cstate="print"/>
          <a:stretch>
            <a:fillRect/>
          </a:stretch>
        </p:blipFill>
        <p:spPr>
          <a:xfrm>
            <a:off x="10795635" y="66675"/>
            <a:ext cx="1295400" cy="466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Docer搜索：半想象现实   http://chn.docer.com/works/?userid=199927538"/>
          <p:cNvSpPr txBox="1"/>
          <p:nvPr/>
        </p:nvSpPr>
        <p:spPr>
          <a:xfrm>
            <a:off x="1144905" y="2545715"/>
            <a:ext cx="9488170" cy="1938020"/>
          </a:xfrm>
          <a:prstGeom prst="rect">
            <a:avLst/>
          </a:prstGeom>
          <a:noFill/>
        </p:spPr>
        <p:txBody>
          <a:bodyPr wrap="square" rtlCol="0">
            <a:spAutoFit/>
          </a:bodyPr>
          <a:lstStyle/>
          <a:p>
            <a:pPr algn="ctr"/>
            <a:r>
              <a:rPr lang="zh-CN" sz="6000" b="1">
                <a:solidFill>
                  <a:srgbClr val="7030A0"/>
                </a:solidFill>
                <a:latin typeface="微软雅黑" panose="020B0503020204020204" charset="-122"/>
                <a:ea typeface="微软雅黑" panose="020B0503020204020204" charset="-122"/>
                <a:cs typeface="方正宋刻本秀楷简体" panose="02000000000000000000" charset="-122"/>
              </a:rPr>
              <a:t>概括文段要点、关键词、</a:t>
            </a:r>
          </a:p>
          <a:p>
            <a:pPr algn="ctr"/>
            <a:r>
              <a:rPr lang="zh-CN" sz="6000" b="1">
                <a:solidFill>
                  <a:srgbClr val="7030A0"/>
                </a:solidFill>
                <a:latin typeface="微软雅黑" panose="020B0503020204020204" charset="-122"/>
                <a:ea typeface="微软雅黑" panose="020B0503020204020204" charset="-122"/>
                <a:cs typeface="方正宋刻本秀楷简体" panose="02000000000000000000" charset="-122"/>
              </a:rPr>
              <a:t>下定义</a:t>
            </a:r>
          </a:p>
        </p:txBody>
      </p:sp>
      <p:sp>
        <p:nvSpPr>
          <p:cNvPr id="19" name="Docer搜索：半想象现实   http://chn.docer.com/works/?userid=199927538"/>
          <p:cNvSpPr txBox="1"/>
          <p:nvPr/>
        </p:nvSpPr>
        <p:spPr>
          <a:xfrm>
            <a:off x="1263015" y="730250"/>
            <a:ext cx="4878070" cy="706755"/>
          </a:xfrm>
          <a:prstGeom prst="rect">
            <a:avLst/>
          </a:prstGeom>
          <a:noFill/>
        </p:spPr>
        <p:txBody>
          <a:bodyPr wrap="square" rtlCol="0">
            <a:spAutoFit/>
          </a:bodyPr>
          <a:lstStyle/>
          <a:p>
            <a:pPr algn="ctr"/>
            <a:r>
              <a:rPr lang="zh-CN" altLang="en-US" sz="4000" b="1">
                <a:solidFill>
                  <a:srgbClr val="425A44"/>
                </a:solidFill>
                <a:latin typeface="方正宋刻本秀楷简体" panose="02000000000000000000" charset="-122"/>
                <a:ea typeface="方正宋刻本秀楷简体" panose="02000000000000000000" charset="-122"/>
                <a:cs typeface="方正宋刻本秀楷简体" panose="02000000000000000000" charset="-122"/>
              </a:rPr>
              <a:t>压缩语段复习二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12445" y="502920"/>
            <a:ext cx="11289665" cy="6000750"/>
          </a:xfrm>
          <a:prstGeom prst="rect">
            <a:avLst/>
          </a:prstGeom>
          <a:noFill/>
        </p:spPr>
        <p:txBody>
          <a:bodyPr wrap="square" rtlCol="0">
            <a:spAutoFit/>
          </a:bodyPr>
          <a:lstStyle/>
          <a:p>
            <a:pPr fontAlgn="auto">
              <a:lnSpc>
                <a:spcPct val="100000"/>
              </a:lnSpc>
            </a:pPr>
            <a:r>
              <a:rPr lang="en-US" sz="3200"/>
              <a:t>3</a:t>
            </a:r>
            <a:r>
              <a:rPr lang="zh-CN" altLang="en-US" sz="3200"/>
              <a:t>、题</a:t>
            </a:r>
            <a:r>
              <a:rPr sz="3200"/>
              <a:t>阅读下面一段文字，概括“君山银针”的五个特点，每点不超过6个字。</a:t>
            </a:r>
          </a:p>
          <a:p>
            <a:pPr fontAlgn="auto">
              <a:lnSpc>
                <a:spcPct val="100000"/>
              </a:lnSpc>
            </a:pPr>
            <a:r>
              <a:rPr lang="en-US" sz="3200">
                <a:latin typeface="楷体" panose="02010609060101010101" pitchFamily="49" charset="-122"/>
                <a:ea typeface="楷体" panose="02010609060101010101" pitchFamily="49" charset="-122"/>
                <a:cs typeface="楷体" panose="02010609060101010101" pitchFamily="49" charset="-122"/>
              </a:rPr>
              <a:t>    </a:t>
            </a:r>
            <a:r>
              <a:rPr sz="3200">
                <a:latin typeface="楷体" panose="02010609060101010101" pitchFamily="49" charset="-122"/>
                <a:ea typeface="楷体" panose="02010609060101010101" pitchFamily="49" charset="-122"/>
                <a:cs typeface="楷体" panose="02010609060101010101" pitchFamily="49" charset="-122"/>
              </a:rPr>
              <a:t>君山银针，岳阳市非物质文化遗产，始于唐代，清朝时被列为“贡茶”。湖南岳阳洞庭湖中的君山土地肥沃，年平均温度16～17度，春夏季湖水蒸发，相对湿度较大，山地遍布茶园。此茶色泽鲜，茶芽壮，香气浓，滋味醇，回味甜，大小均匀，内呈橙黄色。制作这种茶，要经过杀青、摊晾、初烘、初包、再摊晾、复烘、复包、焙干八道工序，需78个小时。君山银针具有清热降火、明目清心、提神醒脑、消除疲劳、缓解压力的功效。</a:t>
            </a:r>
            <a:endParaRPr sz="3200"/>
          </a:p>
          <a:p>
            <a:pPr fontAlgn="auto">
              <a:lnSpc>
                <a:spcPct val="100000"/>
              </a:lnSpc>
            </a:pPr>
            <a:r>
              <a:rPr lang="zh-CN" sz="3200" b="1">
                <a:solidFill>
                  <a:srgbClr val="1D41D5"/>
                </a:solidFill>
              </a:rPr>
              <a:t>参考答案：①历史悠久；②自然条件优(生长环境好)；③形色香味俱佳；④制作工序复杂；⑤功效颇多</a:t>
            </a:r>
            <a:r>
              <a:rPr lang="zh-CN" sz="3200">
                <a:solidFill>
                  <a:srgbClr val="1D41D5"/>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72770" y="645160"/>
            <a:ext cx="11289665" cy="6492875"/>
          </a:xfrm>
          <a:prstGeom prst="rect">
            <a:avLst/>
          </a:prstGeom>
          <a:noFill/>
        </p:spPr>
        <p:txBody>
          <a:bodyPr wrap="square" rtlCol="0">
            <a:spAutoFit/>
          </a:bodyPr>
          <a:lstStyle/>
          <a:p>
            <a:pPr fontAlgn="auto">
              <a:lnSpc>
                <a:spcPct val="100000"/>
              </a:lnSpc>
            </a:pPr>
            <a:r>
              <a:rPr lang="en-US" sz="3200"/>
              <a:t>4</a:t>
            </a:r>
            <a:r>
              <a:rPr lang="zh-CN" altLang="en-US" sz="3200"/>
              <a:t>、</a:t>
            </a:r>
            <a:r>
              <a:rPr sz="3200"/>
              <a:t>下面是一段介绍菊花的材料。请概括其主要内容，以“菊花开头写一段文字，不超过50字。</a:t>
            </a:r>
          </a:p>
          <a:p>
            <a:pPr fontAlgn="auto">
              <a:lnSpc>
                <a:spcPct val="100000"/>
              </a:lnSpc>
            </a:pPr>
            <a:r>
              <a:rPr lang="en-US" sz="3200"/>
              <a:t>     </a:t>
            </a:r>
            <a:r>
              <a:rPr sz="3200">
                <a:latin typeface="楷体" panose="02010609060101010101" pitchFamily="49" charset="-122"/>
                <a:ea typeface="楷体" panose="02010609060101010101" pitchFamily="49" charset="-122"/>
                <a:cs typeface="楷体" panose="02010609060101010101" pitchFamily="49" charset="-122"/>
              </a:rPr>
              <a:t>菊花，是经过长期的人工选择培育出来的一种观赏花卉，在我国有三千多年的栽培历史。</a:t>
            </a:r>
            <a:r>
              <a:rPr lang="zh-CN" sz="3200">
                <a:latin typeface="楷体" panose="02010609060101010101" pitchFamily="49" charset="-122"/>
                <a:ea typeface="楷体" panose="02010609060101010101" pitchFamily="49" charset="-122"/>
                <a:cs typeface="楷体" panose="02010609060101010101" pitchFamily="49" charset="-122"/>
              </a:rPr>
              <a:t>根</a:t>
            </a:r>
            <a:r>
              <a:rPr sz="3200">
                <a:latin typeface="楷体" panose="02010609060101010101" pitchFamily="49" charset="-122"/>
                <a:ea typeface="楷体" panose="02010609060101010101" pitchFamily="49" charset="-122"/>
                <a:cs typeface="楷体" panose="02010609060101010101" pitchFamily="49" charset="-122"/>
              </a:rPr>
              <a:t>据花序大小和形状的不同，菊花可分为单瓣、重瓣，扁形、球形等；根据花期的迟早，可分为早菊花、秋菊花、晚菊花等；根据花径的大小，可分为大菊、中菊、小菊；根据瓣型不同，又可分为平瓣、管瓣、匙瓣三类十多个类型。</a:t>
            </a:r>
            <a:r>
              <a:rPr lang="zh-CN" sz="3200">
                <a:latin typeface="楷体" panose="02010609060101010101" pitchFamily="49" charset="-122"/>
                <a:ea typeface="楷体" panose="02010609060101010101" pitchFamily="49" charset="-122"/>
                <a:cs typeface="楷体" panose="02010609060101010101" pitchFamily="49" charset="-122"/>
              </a:rPr>
              <a:t>千姿百态</a:t>
            </a:r>
            <a:r>
              <a:rPr sz="3200">
                <a:latin typeface="楷体" panose="02010609060101010101" pitchFamily="49" charset="-122"/>
                <a:ea typeface="楷体" panose="02010609060101010101" pitchFamily="49" charset="-122"/>
                <a:cs typeface="楷体" panose="02010609060101010101" pitchFamily="49" charset="-122"/>
              </a:rPr>
              <a:t>的花朵、姹紫嫣红的色彩使菊花具有了独特的观赏价值。</a:t>
            </a:r>
            <a:r>
              <a:rPr lang="zh-CN" sz="3200">
                <a:latin typeface="楷体" panose="02010609060101010101" pitchFamily="49" charset="-122"/>
                <a:ea typeface="楷体" panose="02010609060101010101" pitchFamily="49" charset="-122"/>
                <a:cs typeface="楷体" panose="02010609060101010101" pitchFamily="49" charset="-122"/>
              </a:rPr>
              <a:t>不仅</a:t>
            </a:r>
            <a:r>
              <a:rPr sz="3200">
                <a:latin typeface="楷体" panose="02010609060101010101" pitchFamily="49" charset="-122"/>
                <a:ea typeface="楷体" panose="02010609060101010101" pitchFamily="49" charset="-122"/>
                <a:cs typeface="楷体" panose="02010609060101010101" pitchFamily="49" charset="-122"/>
              </a:rPr>
              <a:t>如此，有些菊花还可食用，可冲饮，可入药，有良好的保健功能。在</a:t>
            </a:r>
            <a:r>
              <a:rPr lang="zh-CN" sz="3200">
                <a:latin typeface="楷体" panose="02010609060101010101" pitchFamily="49" charset="-122"/>
                <a:ea typeface="楷体" panose="02010609060101010101" pitchFamily="49" charset="-122"/>
                <a:cs typeface="楷体" panose="02010609060101010101" pitchFamily="49" charset="-122"/>
              </a:rPr>
              <a:t>百花凋零</a:t>
            </a:r>
            <a:r>
              <a:rPr sz="3200">
                <a:latin typeface="楷体" panose="02010609060101010101" pitchFamily="49" charset="-122"/>
                <a:ea typeface="楷体" panose="02010609060101010101" pitchFamily="49" charset="-122"/>
                <a:cs typeface="楷体" panose="02010609060101010101" pitchFamily="49" charset="-122"/>
              </a:rPr>
              <a:t>的秋冬季节，菊花傲霜怒放，被视为高雅不屈的象征，成为历代文人艺术创作的重要题材。</a:t>
            </a:r>
          </a:p>
          <a:p>
            <a:pPr fontAlgn="auto">
              <a:lnSpc>
                <a:spcPct val="100000"/>
              </a:lnSpc>
            </a:pPr>
            <a:endParaRPr lang="zh-CN" sz="3200">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1774825" y="165735"/>
            <a:ext cx="9584690" cy="1568450"/>
          </a:xfrm>
          <a:prstGeom prst="rect">
            <a:avLst/>
          </a:prstGeom>
          <a:blipFill>
            <a:blip r:embed="rId3"/>
            <a:stretch>
              <a:fillRect/>
            </a:stretch>
          </a:blipFill>
        </p:spPr>
        <p:txBody>
          <a:bodyPr wrap="square" rtlCol="0">
            <a:spAutoFit/>
          </a:bodyPr>
          <a:lstStyle/>
          <a:p>
            <a:r>
              <a:rPr lang="zh-CN" sz="3200">
                <a:solidFill>
                  <a:srgbClr val="1D41D5"/>
                </a:solidFill>
                <a:sym typeface="+mn-ea"/>
              </a:rPr>
              <a:t>参考答案：菊花是栽培历史悠久的人工养殖观赏花卉，依据花序、花期、花瓣分为多种类型，可供食用药用，是高雅不屈的象征。（</a:t>
            </a:r>
            <a:r>
              <a:rPr lang="en-US" altLang="zh-CN" sz="3200">
                <a:solidFill>
                  <a:srgbClr val="1D41D5"/>
                </a:solidFill>
                <a:sym typeface="+mn-ea"/>
              </a:rPr>
              <a:t>52</a:t>
            </a:r>
            <a:r>
              <a:rPr lang="zh-CN" altLang="en-US" sz="3200">
                <a:solidFill>
                  <a:srgbClr val="1D41D5"/>
                </a:solidFill>
                <a:sym typeface="+mn-ea"/>
              </a:rPr>
              <a:t>字</a:t>
            </a:r>
            <a:r>
              <a:rPr lang="zh-CN" sz="3200">
                <a:solidFill>
                  <a:srgbClr val="1D41D5"/>
                </a:solidFill>
                <a:sym typeface="+mn-ea"/>
              </a:rPr>
              <a:t>）</a:t>
            </a:r>
            <a:endParaRPr lang="zh-CN" altLang="en-US" sz="3200">
              <a:solidFill>
                <a:srgbClr val="1D41D5"/>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1553210" y="645795"/>
            <a:ext cx="1871345" cy="645160"/>
          </a:xfrm>
          <a:prstGeom prst="rect">
            <a:avLst/>
          </a:prstGeom>
          <a:noFill/>
        </p:spPr>
        <p:txBody>
          <a:bodyPr wrap="square" rtlCol="0">
            <a:spAutoFit/>
          </a:bodyPr>
          <a:lstStyle/>
          <a:p>
            <a:r>
              <a:rPr lang="zh-CN" altLang="en-US" sz="3600" b="1" smtClean="0">
                <a:solidFill>
                  <a:srgbClr val="FF0000"/>
                </a:solidFill>
                <a:latin typeface="微软雅黑" panose="020B0503020204020204" charset="-122"/>
                <a:ea typeface="微软雅黑" panose="020B0503020204020204" charset="-122"/>
                <a:cs typeface="华文黑体" panose="02010600040101010101" charset="-122"/>
                <a:sym typeface="+mn-lt"/>
              </a:rPr>
              <a:t>小结</a:t>
            </a:r>
          </a:p>
        </p:txBody>
      </p:sp>
      <p:sp>
        <p:nvSpPr>
          <p:cNvPr id="4" name="文本框 3"/>
          <p:cNvSpPr txBox="1"/>
          <p:nvPr/>
        </p:nvSpPr>
        <p:spPr>
          <a:xfrm>
            <a:off x="887095" y="1492250"/>
            <a:ext cx="9798050" cy="4246245"/>
          </a:xfrm>
          <a:prstGeom prst="rect">
            <a:avLst/>
          </a:prstGeom>
          <a:noFill/>
        </p:spPr>
        <p:txBody>
          <a:bodyPr wrap="square" rtlCol="0">
            <a:spAutoFit/>
          </a:bodyPr>
          <a:lstStyle/>
          <a:p>
            <a:pPr fontAlgn="auto">
              <a:lnSpc>
                <a:spcPct val="150000"/>
              </a:lnSpc>
            </a:pPr>
            <a:r>
              <a:rPr lang="en-US" sz="3600" b="1">
                <a:solidFill>
                  <a:schemeClr val="tx1"/>
                </a:solidFill>
                <a:latin typeface="黑体" panose="02010609060101010101" charset="-122"/>
                <a:ea typeface="黑体" panose="02010609060101010101" charset="-122"/>
                <a:cs typeface="黑体" panose="02010609060101010101" charset="-122"/>
              </a:rPr>
              <a:t>1</a:t>
            </a:r>
            <a:r>
              <a:rPr lang="zh-CN" altLang="en-US" sz="3600" b="1">
                <a:solidFill>
                  <a:schemeClr val="tx1"/>
                </a:solidFill>
                <a:latin typeface="黑体" panose="02010609060101010101" charset="-122"/>
                <a:ea typeface="黑体" panose="02010609060101010101" charset="-122"/>
                <a:cs typeface="黑体" panose="02010609060101010101" charset="-122"/>
              </a:rPr>
              <a:t>、注意概述和提取之间的区别。</a:t>
            </a:r>
          </a:p>
          <a:p>
            <a:pPr fontAlgn="auto">
              <a:lnSpc>
                <a:spcPct val="150000"/>
              </a:lnSpc>
            </a:pPr>
            <a:r>
              <a:rPr lang="en-US" altLang="zh-CN" sz="3600" b="1">
                <a:solidFill>
                  <a:schemeClr val="tx1"/>
                </a:solidFill>
                <a:latin typeface="黑体" panose="02010609060101010101" charset="-122"/>
                <a:ea typeface="黑体" panose="02010609060101010101" charset="-122"/>
                <a:cs typeface="黑体" panose="02010609060101010101" charset="-122"/>
              </a:rPr>
              <a:t>2</a:t>
            </a:r>
            <a:r>
              <a:rPr lang="zh-CN" altLang="en-US" sz="3600" b="1">
                <a:solidFill>
                  <a:schemeClr val="tx1"/>
                </a:solidFill>
                <a:latin typeface="黑体" panose="02010609060101010101" charset="-122"/>
                <a:ea typeface="黑体" panose="02010609060101010101" charset="-122"/>
                <a:cs typeface="黑体" panose="02010609060101010101" charset="-122"/>
              </a:rPr>
              <a:t>、能直接摘取原文的，就摘取原文关键词句；如果不能直接摘取，就自己提炼加工，语言尽可能地简洁明确。</a:t>
            </a:r>
          </a:p>
          <a:p>
            <a:pPr fontAlgn="auto">
              <a:lnSpc>
                <a:spcPct val="150000"/>
              </a:lnSpc>
            </a:pPr>
            <a:r>
              <a:rPr lang="en-US" altLang="zh-CN" sz="3600" b="1">
                <a:solidFill>
                  <a:schemeClr val="tx1"/>
                </a:solidFill>
                <a:latin typeface="黑体" panose="02010609060101010101" charset="-122"/>
                <a:ea typeface="黑体" panose="02010609060101010101" charset="-122"/>
                <a:cs typeface="黑体" panose="02010609060101010101" charset="-122"/>
              </a:rPr>
              <a:t>3</a:t>
            </a:r>
            <a:r>
              <a:rPr lang="zh-CN" altLang="en-US" sz="3600" b="1">
                <a:solidFill>
                  <a:schemeClr val="tx1"/>
                </a:solidFill>
                <a:latin typeface="黑体" panose="02010609060101010101" charset="-122"/>
                <a:ea typeface="黑体" panose="02010609060101010101" charset="-122"/>
                <a:cs typeface="黑体" panose="02010609060101010101" charset="-122"/>
              </a:rPr>
              <a:t>、一定要注意题干中的各种要求。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1553210" y="645795"/>
            <a:ext cx="4314825" cy="645160"/>
          </a:xfrm>
          <a:prstGeom prst="rect">
            <a:avLst/>
          </a:prstGeom>
          <a:noFill/>
        </p:spPr>
        <p:txBody>
          <a:bodyPr wrap="none" rtlCol="0">
            <a:spAutoFit/>
          </a:bodyPr>
          <a:lstStyle/>
          <a:p>
            <a:r>
              <a:rPr lang="zh-CN" altLang="en-US" sz="3600" b="1" smtClean="0">
                <a:solidFill>
                  <a:srgbClr val="FF0000"/>
                </a:solidFill>
                <a:latin typeface="黑体" panose="02010609060101010101" charset="-122"/>
                <a:ea typeface="黑体" panose="02010609060101010101" charset="-122"/>
                <a:cs typeface="华文黑体" panose="02010600040101010101" charset="-122"/>
                <a:sym typeface="+mn-lt"/>
              </a:rPr>
              <a:t>题型二：提取关键词</a:t>
            </a:r>
          </a:p>
        </p:txBody>
      </p:sp>
      <p:sp>
        <p:nvSpPr>
          <p:cNvPr id="4" name="文本框 3"/>
          <p:cNvSpPr txBox="1"/>
          <p:nvPr/>
        </p:nvSpPr>
        <p:spPr>
          <a:xfrm>
            <a:off x="688975" y="1221740"/>
            <a:ext cx="10417175" cy="4154170"/>
          </a:xfrm>
          <a:prstGeom prst="rect">
            <a:avLst/>
          </a:prstGeom>
          <a:noFill/>
        </p:spPr>
        <p:txBody>
          <a:bodyPr wrap="square" rtlCol="0">
            <a:spAutoFit/>
          </a:bodyPr>
          <a:lstStyle/>
          <a:p>
            <a:pPr fontAlgn="auto">
              <a:lnSpc>
                <a:spcPct val="150000"/>
              </a:lnSpc>
            </a:pPr>
            <a:r>
              <a:rPr lang="en-US" altLang="zh-CN" sz="3200"/>
              <a:t>     </a:t>
            </a:r>
            <a:r>
              <a:rPr lang="en-US" altLang="zh-CN" sz="3600"/>
              <a:t> </a:t>
            </a:r>
            <a:r>
              <a:rPr lang="zh-CN" sz="3600">
                <a:solidFill>
                  <a:srgbClr val="1D41D5"/>
                </a:solidFill>
              </a:rPr>
              <a:t>提取关键词</a:t>
            </a:r>
            <a:r>
              <a:rPr lang="en-US" altLang="zh-CN" sz="3600">
                <a:solidFill>
                  <a:schemeClr val="tx1"/>
                </a:solidFill>
              </a:rPr>
              <a:t>——</a:t>
            </a:r>
            <a:r>
              <a:rPr lang="zh-CN" altLang="en-US" sz="3600">
                <a:solidFill>
                  <a:schemeClr val="tx1"/>
                </a:solidFill>
              </a:rPr>
              <a:t>关键词原指一篇文章中最重要的词语，一般位置放在文段的前面，让读者了解文段的基本内容。提取关键词，考查的是学生概括文段思想内容，提取关键信息的能力。</a:t>
            </a:r>
          </a:p>
          <a:p>
            <a:pPr fontAlgn="auto">
              <a:lnSpc>
                <a:spcPct val="150000"/>
              </a:lnSpc>
            </a:pPr>
            <a:r>
              <a:rPr lang="en-US" altLang="zh-CN" sz="3200" b="1">
                <a:solidFill>
                  <a:srgbClr val="FF0000"/>
                </a:solidFill>
              </a:rPr>
              <a:t>      </a:t>
            </a:r>
            <a:r>
              <a:rPr lang="zh-CN" altLang="en-US" sz="3200" b="1">
                <a:solidFill>
                  <a:srgbClr val="FF0000"/>
                </a:solidFill>
              </a:rPr>
              <a:t>关键词：展现主体、概括内容、名词动词形容词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205865" y="765175"/>
            <a:ext cx="10417175" cy="5139055"/>
          </a:xfrm>
          <a:prstGeom prst="rect">
            <a:avLst/>
          </a:prstGeom>
          <a:noFill/>
        </p:spPr>
        <p:txBody>
          <a:bodyPr wrap="square" rtlCol="0">
            <a:spAutoFit/>
          </a:bodyPr>
          <a:lstStyle/>
          <a:p>
            <a:pPr fontAlgn="auto">
              <a:lnSpc>
                <a:spcPct val="100000"/>
              </a:lnSpc>
            </a:pPr>
            <a:r>
              <a:rPr lang="en-US" altLang="zh-CN" sz="4000"/>
              <a:t>    </a:t>
            </a:r>
            <a:r>
              <a:rPr lang="en-US" altLang="zh-CN" sz="4000" b="1">
                <a:solidFill>
                  <a:srgbClr val="FF0000"/>
                </a:solidFill>
              </a:rPr>
              <a:t> </a:t>
            </a:r>
            <a:r>
              <a:rPr lang="zh-CN" altLang="en-US" sz="4000" b="1">
                <a:solidFill>
                  <a:srgbClr val="FF0000"/>
                </a:solidFill>
              </a:rPr>
              <a:t>关键词提取</a:t>
            </a:r>
            <a:endParaRPr lang="zh-CN" altLang="en-US" sz="4000"/>
          </a:p>
          <a:p>
            <a:pPr fontAlgn="auto">
              <a:lnSpc>
                <a:spcPct val="100000"/>
              </a:lnSpc>
            </a:pPr>
            <a:r>
              <a:rPr lang="en-US" altLang="zh-CN" sz="3600">
                <a:solidFill>
                  <a:srgbClr val="FF0000"/>
                </a:solidFill>
              </a:rPr>
              <a:t>1</a:t>
            </a:r>
            <a:r>
              <a:rPr lang="zh-CN" altLang="en-US" sz="3600">
                <a:solidFill>
                  <a:srgbClr val="FF0000"/>
                </a:solidFill>
              </a:rPr>
              <a:t>、明确要求，确定对象</a:t>
            </a:r>
          </a:p>
          <a:p>
            <a:pPr fontAlgn="auto">
              <a:lnSpc>
                <a:spcPct val="100000"/>
              </a:lnSpc>
            </a:pPr>
            <a:r>
              <a:rPr lang="zh-CN" altLang="en-US" sz="3600">
                <a:solidFill>
                  <a:schemeClr val="tx1"/>
                </a:solidFill>
                <a:latin typeface="楷体" panose="02010609060101010101" pitchFamily="49" charset="-122"/>
                <a:ea typeface="楷体" panose="02010609060101010101" pitchFamily="49" charset="-122"/>
              </a:rPr>
              <a:t>议论文段：中心论点</a:t>
            </a:r>
          </a:p>
          <a:p>
            <a:pPr fontAlgn="auto">
              <a:lnSpc>
                <a:spcPct val="100000"/>
              </a:lnSpc>
            </a:pPr>
            <a:r>
              <a:rPr lang="zh-CN" altLang="en-US" sz="3600">
                <a:solidFill>
                  <a:schemeClr val="tx1"/>
                </a:solidFill>
                <a:latin typeface="楷体" panose="02010609060101010101" pitchFamily="49" charset="-122"/>
                <a:ea typeface="楷体" panose="02010609060101010101" pitchFamily="49" charset="-122"/>
              </a:rPr>
              <a:t>说明文段：对象和特点</a:t>
            </a:r>
          </a:p>
          <a:p>
            <a:pPr fontAlgn="auto">
              <a:lnSpc>
                <a:spcPct val="100000"/>
              </a:lnSpc>
            </a:pPr>
            <a:r>
              <a:rPr lang="zh-CN" altLang="en-US" sz="3600">
                <a:solidFill>
                  <a:schemeClr val="tx1"/>
                </a:solidFill>
                <a:latin typeface="楷体" panose="02010609060101010101" pitchFamily="49" charset="-122"/>
                <a:ea typeface="楷体" panose="02010609060101010101" pitchFamily="49" charset="-122"/>
              </a:rPr>
              <a:t>描写文段：对象和特征</a:t>
            </a:r>
          </a:p>
          <a:p>
            <a:pPr fontAlgn="auto">
              <a:lnSpc>
                <a:spcPct val="100000"/>
              </a:lnSpc>
            </a:pPr>
            <a:r>
              <a:rPr lang="zh-CN" altLang="en-US" sz="3600">
                <a:solidFill>
                  <a:schemeClr val="tx1"/>
                </a:solidFill>
                <a:latin typeface="楷体" panose="02010609060101010101" pitchFamily="49" charset="-122"/>
                <a:ea typeface="楷体" panose="02010609060101010101" pitchFamily="49" charset="-122"/>
              </a:rPr>
              <a:t>记叙文段：人物和事件</a:t>
            </a:r>
          </a:p>
          <a:p>
            <a:pPr fontAlgn="auto">
              <a:lnSpc>
                <a:spcPct val="100000"/>
              </a:lnSpc>
            </a:pPr>
            <a:r>
              <a:rPr lang="en-US" altLang="zh-CN" sz="3600">
                <a:solidFill>
                  <a:srgbClr val="FF0000"/>
                </a:solidFill>
              </a:rPr>
              <a:t>2</a:t>
            </a:r>
            <a:r>
              <a:rPr lang="zh-CN" altLang="en-US" sz="3600">
                <a:solidFill>
                  <a:srgbClr val="FF0000"/>
                </a:solidFill>
              </a:rPr>
              <a:t>、划分层次</a:t>
            </a:r>
            <a:r>
              <a:rPr lang="en-US" altLang="zh-CN" sz="3600">
                <a:solidFill>
                  <a:srgbClr val="1D41D5"/>
                </a:solidFill>
              </a:rPr>
              <a:t>——</a:t>
            </a:r>
            <a:r>
              <a:rPr lang="zh-CN" altLang="en-US" sz="3600">
                <a:solidFill>
                  <a:srgbClr val="1D41D5"/>
                </a:solidFill>
              </a:rPr>
              <a:t>注意标点符号、提示性词语</a:t>
            </a:r>
          </a:p>
          <a:p>
            <a:pPr fontAlgn="auto">
              <a:lnSpc>
                <a:spcPct val="100000"/>
              </a:lnSpc>
            </a:pPr>
            <a:r>
              <a:rPr lang="en-US" altLang="zh-CN" sz="3600">
                <a:solidFill>
                  <a:srgbClr val="FF0000"/>
                </a:solidFill>
              </a:rPr>
              <a:t>3</a:t>
            </a:r>
            <a:r>
              <a:rPr lang="zh-CN" altLang="en-US" sz="3600">
                <a:solidFill>
                  <a:srgbClr val="FF0000"/>
                </a:solidFill>
              </a:rPr>
              <a:t>、提取主干</a:t>
            </a:r>
            <a:r>
              <a:rPr lang="en-US" altLang="zh-CN" sz="3600">
                <a:solidFill>
                  <a:srgbClr val="1D41D5"/>
                </a:solidFill>
              </a:rPr>
              <a:t>——</a:t>
            </a:r>
            <a:r>
              <a:rPr lang="zh-CN" altLang="en-US" sz="3600">
                <a:solidFill>
                  <a:srgbClr val="1D41D5"/>
                </a:solidFill>
              </a:rPr>
              <a:t>谁怎么样；谁做了什么</a:t>
            </a:r>
          </a:p>
          <a:p>
            <a:pPr fontAlgn="auto">
              <a:lnSpc>
                <a:spcPct val="100000"/>
              </a:lnSpc>
            </a:pPr>
            <a:r>
              <a:rPr lang="en-US" altLang="zh-CN" sz="3600">
                <a:solidFill>
                  <a:srgbClr val="FF0000"/>
                </a:solidFill>
              </a:rPr>
              <a:t>4</a:t>
            </a:r>
            <a:r>
              <a:rPr lang="zh-CN" altLang="en-US" sz="3600">
                <a:solidFill>
                  <a:srgbClr val="FF0000"/>
                </a:solidFill>
              </a:rPr>
              <a:t>、筛选比较、整合检验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1573530" y="503555"/>
            <a:ext cx="2019300" cy="645160"/>
          </a:xfrm>
          <a:prstGeom prst="rect">
            <a:avLst/>
          </a:prstGeom>
          <a:noFill/>
        </p:spPr>
        <p:txBody>
          <a:bodyPr wrap="none" rtlCol="0">
            <a:spAutoFit/>
          </a:bodyPr>
          <a:lstStyle/>
          <a:p>
            <a:r>
              <a:rPr lang="zh-CN" altLang="en-US" sz="3600" b="1" smtClean="0">
                <a:solidFill>
                  <a:srgbClr val="FF0000"/>
                </a:solidFill>
                <a:latin typeface="黑体" panose="02010609060101010101" charset="-122"/>
                <a:ea typeface="黑体" panose="02010609060101010101" charset="-122"/>
                <a:cs typeface="华文黑体" panose="02010600040101010101" charset="-122"/>
                <a:sym typeface="+mn-lt"/>
              </a:rPr>
              <a:t>题型示例</a:t>
            </a:r>
          </a:p>
        </p:txBody>
      </p:sp>
      <p:sp>
        <p:nvSpPr>
          <p:cNvPr id="4" name="文本框 3"/>
          <p:cNvSpPr txBox="1"/>
          <p:nvPr/>
        </p:nvSpPr>
        <p:spPr>
          <a:xfrm>
            <a:off x="644525" y="1014730"/>
            <a:ext cx="11247755" cy="6739255"/>
          </a:xfrm>
          <a:prstGeom prst="rect">
            <a:avLst/>
          </a:prstGeom>
          <a:noFill/>
        </p:spPr>
        <p:txBody>
          <a:bodyPr wrap="square" rtlCol="0">
            <a:spAutoFit/>
          </a:bodyPr>
          <a:lstStyle/>
          <a:p>
            <a:pPr fontAlgn="auto">
              <a:lnSpc>
                <a:spcPct val="100000"/>
              </a:lnSpc>
            </a:pPr>
            <a:r>
              <a:rPr lang="en-US" altLang="zh-CN" sz="3200"/>
              <a:t> </a:t>
            </a:r>
            <a:r>
              <a:rPr lang="en-US" sz="2800"/>
              <a:t>1</a:t>
            </a:r>
            <a:r>
              <a:rPr lang="zh-CN" altLang="en-US" sz="2800"/>
              <a:t>、提取下面一段话的主要信息，写出四个关键词。</a:t>
            </a:r>
          </a:p>
          <a:p>
            <a:pPr fontAlgn="auto">
              <a:lnSpc>
                <a:spcPct val="100000"/>
              </a:lnSpc>
            </a:pPr>
            <a:r>
              <a:rPr lang="en-US" altLang="zh-CN" sz="2800">
                <a:solidFill>
                  <a:srgbClr val="1D41D5"/>
                </a:solidFill>
              </a:rPr>
              <a:t>     </a:t>
            </a:r>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据报道，我国国家图书馆浩瀚的馆藏古籍中，仅</a:t>
            </a:r>
            <a:r>
              <a:rPr lang="en-US" altLang="zh-CN" sz="3200" b="1">
                <a:solidFill>
                  <a:schemeClr val="tx1"/>
                </a:solidFill>
                <a:latin typeface="楷体" panose="02010609060101010101" pitchFamily="49" charset="-122"/>
                <a:ea typeface="楷体" panose="02010609060101010101" pitchFamily="49" charset="-122"/>
                <a:cs typeface="楷体" panose="02010609060101010101" pitchFamily="49" charset="-122"/>
              </a:rPr>
              <a:t>1.6</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万卷</a:t>
            </a:r>
            <a:r>
              <a:rPr lang="en-US" altLang="zh-CN" sz="32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敦煌遗书</a:t>
            </a:r>
            <a:r>
              <a:rPr lang="en-US" altLang="zh-CN" sz="32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就有</a:t>
            </a:r>
            <a:r>
              <a:rPr lang="en-US" altLang="zh-CN" sz="3200" b="1">
                <a:solidFill>
                  <a:schemeClr val="tx1"/>
                </a:solidFill>
                <a:latin typeface="楷体" panose="02010609060101010101" pitchFamily="49" charset="-122"/>
                <a:ea typeface="楷体" panose="02010609060101010101" pitchFamily="49" charset="-122"/>
                <a:cs typeface="楷体" panose="02010609060101010101" pitchFamily="49" charset="-122"/>
              </a:rPr>
              <a:t>5000</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余米长卷需要修复，而国图从事古籍修复的专业人员不过</a:t>
            </a:r>
            <a:r>
              <a:rPr lang="en-US" altLang="zh-CN" sz="3200" b="1">
                <a:solidFill>
                  <a:schemeClr val="tx1"/>
                </a:solidFill>
                <a:latin typeface="楷体" panose="02010609060101010101" pitchFamily="49" charset="-122"/>
                <a:ea typeface="楷体" panose="02010609060101010101" pitchFamily="49" charset="-122"/>
                <a:cs typeface="楷体" panose="02010609060101010101" pitchFamily="49" charset="-122"/>
              </a:rPr>
              <a:t>10</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人；各地图书馆、博物馆收藏的古籍文献共计</a:t>
            </a:r>
            <a:r>
              <a:rPr lang="en-US" altLang="zh-CN" sz="3200" b="1">
                <a:solidFill>
                  <a:schemeClr val="tx1"/>
                </a:solidFill>
                <a:latin typeface="楷体" panose="02010609060101010101" pitchFamily="49" charset="-122"/>
                <a:ea typeface="楷体" panose="02010609060101010101" pitchFamily="49" charset="-122"/>
                <a:cs typeface="楷体" panose="02010609060101010101" pitchFamily="49" charset="-122"/>
              </a:rPr>
              <a:t>3000</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万册，残损情况也相当严重，亟待抢救性修复。但全国的古籍修复人才总共还不足百人。以这样少的人数去完成如此浩大的修复工程，即使夜以继日地工作也需要近千年。</a:t>
            </a:r>
          </a:p>
          <a:p>
            <a:pPr fontAlgn="auto">
              <a:lnSpc>
                <a:spcPct val="100000"/>
              </a:lnSpc>
            </a:pPr>
            <a:r>
              <a:rPr lang="en-US" altLang="zh-CN" sz="2800">
                <a:solidFill>
                  <a:srgbClr val="1D41D5"/>
                </a:solidFill>
              </a:rPr>
              <a:t>  </a:t>
            </a:r>
            <a:r>
              <a:rPr lang="en-US" altLang="zh-CN" sz="2800">
                <a:solidFill>
                  <a:schemeClr val="tx1"/>
                </a:solidFill>
              </a:rPr>
              <a:t>    </a:t>
            </a:r>
            <a:r>
              <a:rPr lang="zh-CN" altLang="en-US" sz="2800">
                <a:solidFill>
                  <a:schemeClr val="tx1"/>
                </a:solidFill>
              </a:rPr>
              <a:t>明确对象：</a:t>
            </a:r>
            <a:r>
              <a:rPr lang="zh-CN" altLang="en-US" sz="2800">
                <a:solidFill>
                  <a:srgbClr val="1D41D5"/>
                </a:solidFill>
              </a:rPr>
              <a:t>古籍修复</a:t>
            </a:r>
          </a:p>
          <a:p>
            <a:pPr fontAlgn="auto">
              <a:lnSpc>
                <a:spcPct val="100000"/>
              </a:lnSpc>
            </a:pPr>
            <a:r>
              <a:rPr lang="en-US" altLang="zh-CN" sz="2800">
                <a:solidFill>
                  <a:srgbClr val="1D41D5"/>
                </a:solidFill>
              </a:rPr>
              <a:t>      </a:t>
            </a:r>
            <a:r>
              <a:rPr lang="zh-CN" altLang="en-US" sz="2800">
                <a:solidFill>
                  <a:schemeClr val="tx1"/>
                </a:solidFill>
              </a:rPr>
              <a:t>划分层次、提取主干：</a:t>
            </a:r>
            <a:r>
              <a:rPr lang="zh-CN" altLang="en-US" sz="2800">
                <a:solidFill>
                  <a:srgbClr val="1D41D5"/>
                </a:solidFill>
              </a:rPr>
              <a:t>我国收藏的古籍残损情况严重，亟待修复，但古籍修复人才不足。</a:t>
            </a:r>
          </a:p>
          <a:p>
            <a:pPr fontAlgn="auto">
              <a:lnSpc>
                <a:spcPct val="100000"/>
              </a:lnSpc>
            </a:pPr>
            <a:r>
              <a:rPr lang="en-US" altLang="zh-CN" sz="2800">
                <a:solidFill>
                  <a:srgbClr val="1D41D5"/>
                </a:solidFill>
              </a:rPr>
              <a:t>      </a:t>
            </a:r>
            <a:r>
              <a:rPr lang="zh-CN" altLang="en-US" sz="2800" b="1">
                <a:solidFill>
                  <a:srgbClr val="FF0000"/>
                </a:solidFill>
              </a:rPr>
              <a:t>关键词：古籍、修复、人才、不足</a:t>
            </a:r>
          </a:p>
          <a:p>
            <a:pPr fontAlgn="auto">
              <a:lnSpc>
                <a:spcPct val="100000"/>
              </a:lnSpc>
            </a:pPr>
            <a:endParaRPr lang="zh-CN" altLang="en-US" sz="3200">
              <a:solidFill>
                <a:srgbClr val="1D41D5"/>
              </a:solidFill>
            </a:endParaRPr>
          </a:p>
          <a:p>
            <a:pPr fontAlgn="auto">
              <a:lnSpc>
                <a:spcPct val="100000"/>
              </a:lnSpc>
            </a:pPr>
            <a:endParaRPr lang="zh-CN" altLang="en-US" sz="3200">
              <a:solidFill>
                <a:srgbClr val="1D41D5"/>
              </a:solidFill>
            </a:endParaRPr>
          </a:p>
          <a:p>
            <a:pPr fontAlgn="auto">
              <a:lnSpc>
                <a:spcPct val="100000"/>
              </a:lnSpc>
            </a:pPr>
            <a:endParaRPr lang="zh-CN" altLang="en-US" sz="3200">
              <a:solidFill>
                <a:srgbClr val="1D41D5"/>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31850" y="992505"/>
            <a:ext cx="10729595" cy="5446395"/>
          </a:xfrm>
          <a:prstGeom prst="rect">
            <a:avLst/>
          </a:prstGeom>
          <a:noFill/>
        </p:spPr>
        <p:txBody>
          <a:bodyPr wrap="square" rtlCol="0">
            <a:spAutoFit/>
          </a:bodyPr>
          <a:lstStyle/>
          <a:p>
            <a:r>
              <a:rPr lang="en-US" altLang="zh-CN" sz="3200"/>
              <a:t>2</a:t>
            </a:r>
            <a:r>
              <a:rPr lang="zh-CN" altLang="en-US" sz="3200"/>
              <a:t>、阅读下面一段文字，找出“碳链式反应”过程的三个关键词语。</a:t>
            </a:r>
          </a:p>
          <a:p>
            <a:r>
              <a:rPr lang="en-US" altLang="zh-CN" sz="3200"/>
              <a:t>      </a:t>
            </a:r>
            <a:r>
              <a:rPr lang="en-US" altLang="zh-CN"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rgbClr val="1D41D5"/>
                </a:solidFill>
                <a:latin typeface="楷体" panose="02010609060101010101" pitchFamily="49" charset="-122"/>
                <a:ea typeface="楷体" panose="02010609060101010101" pitchFamily="49" charset="-122"/>
                <a:cs typeface="楷体" panose="02010609060101010101" pitchFamily="49" charset="-122"/>
              </a:rPr>
              <a:t>科学家在喀斯特地貌的研究中，发现了一个复杂的碳链式反应。当水流从空气中</a:t>
            </a:r>
            <a:r>
              <a:rPr lang="en-US" altLang="zh-CN" sz="2800" b="1">
                <a:solidFill>
                  <a:srgbClr val="1D41D5"/>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1D41D5"/>
                </a:solidFill>
                <a:latin typeface="楷体" panose="02010609060101010101" pitchFamily="49" charset="-122"/>
                <a:ea typeface="楷体" panose="02010609060101010101" pitchFamily="49" charset="-122"/>
                <a:cs typeface="楷体" panose="02010609060101010101" pitchFamily="49" charset="-122"/>
              </a:rPr>
              <a:t>大口吮吸</a:t>
            </a:r>
            <a:r>
              <a:rPr lang="en-US" altLang="zh-CN" sz="2800" b="1">
                <a:solidFill>
                  <a:srgbClr val="1D41D5"/>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1D41D5"/>
                </a:solidFill>
                <a:latin typeface="楷体" panose="02010609060101010101" pitchFamily="49" charset="-122"/>
                <a:ea typeface="楷体" panose="02010609060101010101" pitchFamily="49" charset="-122"/>
                <a:cs typeface="楷体" panose="02010609060101010101" pitchFamily="49" charset="-122"/>
              </a:rPr>
              <a:t>二氧化碳并侵蚀石灰岩时，持续不断的吸碳过程就开始了。接着，在岩石表面自由流淌的酸性水流携带着大量碳酸氢根，随着自然界的水循环银转奔向江河湖海。此时，浮游植物体内的“食物加工厂”在急切地“找米下锅”，它们惊喜地发现，只要分泌一种叫做“碳酸酐酶”的催化剂，对水中的碳酸氢根“略施魔法”，等待加工的“米”</a:t>
            </a:r>
            <a:r>
              <a:rPr lang="en-US" altLang="zh-CN" sz="2800" b="1">
                <a:solidFill>
                  <a:srgbClr val="1D41D5"/>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1D41D5"/>
                </a:solidFill>
                <a:latin typeface="楷体" panose="02010609060101010101" pitchFamily="49" charset="-122"/>
                <a:ea typeface="楷体" panose="02010609060101010101" pitchFamily="49" charset="-122"/>
                <a:cs typeface="楷体" panose="02010609060101010101" pitchFamily="49" charset="-122"/>
              </a:rPr>
              <a:t>二氧化碳，就唾手可得。最终，光合作用将大量随波逐流的碳转化成有机碳，封存于水生生物体内。</a:t>
            </a:r>
          </a:p>
          <a:p>
            <a:r>
              <a:rPr lang="zh-CN" altLang="en-US" sz="2800" b="1">
                <a:solidFill>
                  <a:srgbClr val="FF0000"/>
                </a:solidFill>
              </a:rPr>
              <a:t>关键词：吸碳、</a:t>
            </a:r>
            <a:r>
              <a:rPr lang="en-US" altLang="zh-CN" sz="2800" b="1">
                <a:solidFill>
                  <a:srgbClr val="FF0000"/>
                </a:solidFill>
              </a:rPr>
              <a:t>“</a:t>
            </a:r>
            <a:r>
              <a:rPr lang="zh-CN" altLang="en-US" sz="2800" b="1">
                <a:solidFill>
                  <a:srgbClr val="FF0000"/>
                </a:solidFill>
              </a:rPr>
              <a:t>略施魔法</a:t>
            </a:r>
            <a:r>
              <a:rPr lang="en-US" altLang="zh-CN" sz="2800" b="1">
                <a:solidFill>
                  <a:srgbClr val="FF0000"/>
                </a:solidFill>
              </a:rPr>
              <a:t>”</a:t>
            </a:r>
            <a:r>
              <a:rPr lang="zh-CN" altLang="en-US" sz="2800" b="1">
                <a:solidFill>
                  <a:srgbClr val="FF0000"/>
                </a:solidFill>
              </a:rPr>
              <a:t>（催化）、光合作用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1553210" y="645795"/>
            <a:ext cx="1101090" cy="645160"/>
          </a:xfrm>
          <a:prstGeom prst="rect">
            <a:avLst/>
          </a:prstGeom>
          <a:noFill/>
        </p:spPr>
        <p:txBody>
          <a:bodyPr wrap="none" rtlCol="0">
            <a:spAutoFit/>
          </a:bodyPr>
          <a:lstStyle/>
          <a:p>
            <a:r>
              <a:rPr lang="zh-CN" altLang="en-US" sz="3600" b="1" smtClean="0">
                <a:solidFill>
                  <a:srgbClr val="FF0000"/>
                </a:solidFill>
                <a:latin typeface="黑体" panose="02010609060101010101" charset="-122"/>
                <a:ea typeface="黑体" panose="02010609060101010101" charset="-122"/>
                <a:cs typeface="华文黑体" panose="02010600040101010101" charset="-122"/>
                <a:sym typeface="+mn-lt"/>
              </a:rPr>
              <a:t>小结</a:t>
            </a:r>
          </a:p>
        </p:txBody>
      </p:sp>
      <p:sp>
        <p:nvSpPr>
          <p:cNvPr id="4" name="文本框 3"/>
          <p:cNvSpPr txBox="1"/>
          <p:nvPr/>
        </p:nvSpPr>
        <p:spPr>
          <a:xfrm>
            <a:off x="1084580" y="1290955"/>
            <a:ext cx="10417175" cy="4030980"/>
          </a:xfrm>
          <a:prstGeom prst="rect">
            <a:avLst/>
          </a:prstGeom>
          <a:noFill/>
        </p:spPr>
        <p:txBody>
          <a:bodyPr wrap="square" rtlCol="0">
            <a:spAutoFit/>
          </a:bodyPr>
          <a:lstStyle/>
          <a:p>
            <a:pPr fontAlgn="auto">
              <a:lnSpc>
                <a:spcPct val="100000"/>
              </a:lnSpc>
            </a:pPr>
            <a:r>
              <a:rPr lang="en-US" altLang="zh-CN" sz="3200">
                <a:solidFill>
                  <a:srgbClr val="1D41D5"/>
                </a:solidFill>
              </a:rPr>
              <a:t>1</a:t>
            </a:r>
            <a:r>
              <a:rPr lang="zh-CN" altLang="en-US" sz="3200">
                <a:solidFill>
                  <a:srgbClr val="1D41D5"/>
                </a:solidFill>
              </a:rPr>
              <a:t>、看清题干要求</a:t>
            </a:r>
          </a:p>
          <a:p>
            <a:pPr fontAlgn="auto">
              <a:lnSpc>
                <a:spcPct val="100000"/>
              </a:lnSpc>
            </a:pPr>
            <a:r>
              <a:rPr lang="zh-CN" altLang="en-US" sz="3200">
                <a:solidFill>
                  <a:srgbClr val="1D41D5"/>
                </a:solidFill>
              </a:rPr>
              <a:t>整体提取还是定向提取；提取还是概括。</a:t>
            </a:r>
          </a:p>
          <a:p>
            <a:pPr fontAlgn="auto">
              <a:lnSpc>
                <a:spcPct val="100000"/>
              </a:lnSpc>
            </a:pPr>
            <a:r>
              <a:rPr lang="en-US" altLang="zh-CN" sz="3200">
                <a:solidFill>
                  <a:srgbClr val="1D41D5"/>
                </a:solidFill>
              </a:rPr>
              <a:t>2</a:t>
            </a:r>
            <a:r>
              <a:rPr lang="zh-CN" altLang="en-US" sz="3200">
                <a:solidFill>
                  <a:srgbClr val="1D41D5"/>
                </a:solidFill>
              </a:rPr>
              <a:t>、通读原文，</a:t>
            </a:r>
            <a:r>
              <a:rPr lang="zh-CN" sz="3200">
                <a:solidFill>
                  <a:srgbClr val="1D41D5"/>
                </a:solidFill>
              </a:rPr>
              <a:t>寻找答案</a:t>
            </a:r>
          </a:p>
          <a:p>
            <a:pPr fontAlgn="base"/>
            <a:r>
              <a:rPr lang="zh-CN" altLang="en-US" sz="3200" b="1">
                <a:solidFill>
                  <a:schemeClr val="tx2"/>
                </a:solidFill>
                <a:latin typeface="+mj-lt"/>
                <a:ea typeface="+mj-ea"/>
                <a:cs typeface="+mj-cs"/>
                <a:sym typeface="+mn-ea"/>
              </a:rPr>
              <a:t>方法一：</a:t>
            </a:r>
            <a:r>
              <a:rPr lang="zh-CN" altLang="en-US" sz="3200" b="1">
                <a:solidFill>
                  <a:srgbClr val="FF0000"/>
                </a:solidFill>
                <a:latin typeface="+mj-lt"/>
                <a:ea typeface="+mj-ea"/>
                <a:cs typeface="+mj-cs"/>
                <a:sym typeface="+mn-ea"/>
              </a:rPr>
              <a:t>研究语段话题</a:t>
            </a:r>
            <a:endParaRPr lang="zh-CN" altLang="en-US" sz="3200" b="1" strike="noStrike" noProof="1">
              <a:solidFill>
                <a:srgbClr val="FF0000"/>
              </a:solidFill>
              <a:latin typeface="+mj-lt"/>
              <a:ea typeface="+mj-ea"/>
              <a:cs typeface="+mj-cs"/>
              <a:sym typeface="+mn-ea"/>
            </a:endParaRPr>
          </a:p>
          <a:p>
            <a:pPr fontAlgn="base"/>
            <a:r>
              <a:rPr lang="zh-CN" altLang="en-US" sz="3200" b="1">
                <a:solidFill>
                  <a:schemeClr val="tx2"/>
                </a:solidFill>
                <a:sym typeface="+mn-ea"/>
              </a:rPr>
              <a:t>方法二：</a:t>
            </a:r>
            <a:r>
              <a:rPr lang="zh-CN" altLang="en-US" sz="3200" b="1">
                <a:solidFill>
                  <a:srgbClr val="FF0000"/>
                </a:solidFill>
                <a:sym typeface="+mn-ea"/>
              </a:rPr>
              <a:t>寻找中心语句</a:t>
            </a:r>
            <a:endParaRPr lang="zh-CN" altLang="en-US" sz="3200" b="1" strike="noStrike" noProof="1">
              <a:solidFill>
                <a:srgbClr val="FF0000"/>
              </a:solidFill>
              <a:sym typeface="+mn-ea"/>
            </a:endParaRPr>
          </a:p>
          <a:p>
            <a:pPr fontAlgn="base"/>
            <a:r>
              <a:rPr lang="zh-CN" altLang="en-US" sz="3200" b="1">
                <a:solidFill>
                  <a:schemeClr val="tx2"/>
                </a:solidFill>
                <a:sym typeface="+mn-ea"/>
              </a:rPr>
              <a:t>方法三：</a:t>
            </a:r>
            <a:r>
              <a:rPr lang="zh-CN" altLang="en-US" sz="3200" b="1">
                <a:solidFill>
                  <a:srgbClr val="FF0000"/>
                </a:solidFill>
                <a:sym typeface="+mn-ea"/>
              </a:rPr>
              <a:t>分析结构层次</a:t>
            </a:r>
            <a:endParaRPr lang="zh-CN" altLang="en-US" sz="3200" b="1">
              <a:gradFill>
                <a:gsLst>
                  <a:gs pos="0">
                    <a:srgbClr val="012D86"/>
                  </a:gs>
                  <a:gs pos="100000">
                    <a:srgbClr val="0E2557"/>
                  </a:gs>
                </a:gsLst>
                <a:lin scaled="0"/>
              </a:gradFill>
              <a:sym typeface="+mn-ea"/>
            </a:endParaRPr>
          </a:p>
          <a:p>
            <a:pPr fontAlgn="base"/>
            <a:r>
              <a:rPr lang="zh-CN" altLang="en-US" sz="3200" b="1">
                <a:solidFill>
                  <a:schemeClr val="tx2"/>
                </a:solidFill>
                <a:sym typeface="+mn-ea"/>
              </a:rPr>
              <a:t>方法四：</a:t>
            </a:r>
            <a:r>
              <a:rPr lang="zh-CN" altLang="en-US" sz="3200" b="1">
                <a:solidFill>
                  <a:srgbClr val="FF0000"/>
                </a:solidFill>
                <a:sym typeface="+mn-ea"/>
              </a:rPr>
              <a:t>注意用词频率</a:t>
            </a:r>
            <a:endParaRPr lang="zh-CN" altLang="en-US" sz="3200">
              <a:solidFill>
                <a:srgbClr val="1D41D5"/>
              </a:solidFill>
            </a:endParaRPr>
          </a:p>
          <a:p>
            <a:pPr fontAlgn="auto">
              <a:lnSpc>
                <a:spcPct val="100000"/>
              </a:lnSpc>
            </a:pPr>
            <a:r>
              <a:rPr lang="en-US" altLang="zh-CN" sz="3200">
                <a:solidFill>
                  <a:srgbClr val="1D41D5"/>
                </a:solidFill>
              </a:rPr>
              <a:t>3</a:t>
            </a:r>
            <a:r>
              <a:rPr lang="zh-CN" altLang="en-US" sz="3200">
                <a:solidFill>
                  <a:srgbClr val="1D41D5"/>
                </a:solidFill>
              </a:rPr>
              <a:t>、答案得出后，连缀进行检验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92810" y="1024255"/>
            <a:ext cx="10650220" cy="5323205"/>
          </a:xfrm>
          <a:prstGeom prst="rect">
            <a:avLst/>
          </a:prstGeom>
          <a:noFill/>
        </p:spPr>
        <p:txBody>
          <a:bodyPr wrap="square" rtlCol="0">
            <a:spAutoFit/>
          </a:bodyPr>
          <a:lstStyle/>
          <a:p>
            <a:r>
              <a:rPr lang="en-US" altLang="zh-CN" sz="2800"/>
              <a:t>1</a:t>
            </a:r>
            <a:r>
              <a:rPr lang="zh-CN" altLang="en-US" sz="2800"/>
              <a:t>、下面这段文字的结论是从那些方面推导出来的请简要概括，不要超过15个字。（4分）</a:t>
            </a:r>
          </a:p>
          <a:p>
            <a:r>
              <a:rPr lang="en-US" altLang="zh-CN" sz="2800"/>
              <a:t>     </a:t>
            </a:r>
            <a:r>
              <a:rPr lang="zh-CN" altLang="en-US" sz="3200" b="1">
                <a:solidFill>
                  <a:srgbClr val="1D41D5"/>
                </a:solidFill>
                <a:latin typeface="楷体" panose="02010609060101010101" pitchFamily="49" charset="-122"/>
                <a:ea typeface="楷体" panose="02010609060101010101" pitchFamily="49" charset="-122"/>
                <a:cs typeface="楷体" panose="02010609060101010101" pitchFamily="49" charset="-122"/>
              </a:rPr>
              <a:t>我国大陆海区处于宽广的大陆架上，海底地形平缓，近海水深大都在200米以内，相对较浅。从地质构造上看，只有营口—郊城</a:t>
            </a:r>
            <a:r>
              <a:rPr lang="en-US" altLang="zh-CN" sz="3200" b="1">
                <a:solidFill>
                  <a:srgbClr val="1D41D5"/>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1D41D5"/>
                </a:solidFill>
                <a:latin typeface="楷体" panose="02010609060101010101" pitchFamily="49" charset="-122"/>
                <a:ea typeface="楷体" panose="02010609060101010101" pitchFamily="49" charset="-122"/>
                <a:cs typeface="楷体" panose="02010609060101010101" pitchFamily="49" charset="-122"/>
              </a:rPr>
              <a:t>庐江大断裂纵贯渤海，其余沿海地区很少有大断裂层和断裂带，也很少有岛弧和海沟。专家查阅相关资料发现，两千年来，我国历史上仅发生过10次地震海啸。因此，即使我国大陆海区发生较强的地震，一般也不会引起海底地壳大面积的垂直升降变化，发生地震海啸的可能性较小。</a:t>
            </a:r>
          </a:p>
          <a:p>
            <a:r>
              <a:rPr lang="zh-CN" altLang="en-US" sz="2800" b="1">
                <a:solidFill>
                  <a:srgbClr val="FF0000"/>
                </a:solidFill>
              </a:rPr>
              <a:t>关键词：海区特点（地形水深）；地质构造；历史记载</a:t>
            </a:r>
          </a:p>
        </p:txBody>
      </p:sp>
      <p:sp>
        <p:nvSpPr>
          <p:cNvPr id="3" name="文本框 2"/>
          <p:cNvSpPr txBox="1"/>
          <p:nvPr/>
        </p:nvSpPr>
        <p:spPr>
          <a:xfrm>
            <a:off x="1755775" y="483235"/>
            <a:ext cx="2019300" cy="645160"/>
          </a:xfrm>
          <a:prstGeom prst="rect">
            <a:avLst/>
          </a:prstGeom>
          <a:noFill/>
        </p:spPr>
        <p:txBody>
          <a:bodyPr wrap="none" rtlCol="0">
            <a:spAutoFit/>
          </a:bodyPr>
          <a:lstStyle/>
          <a:p>
            <a:r>
              <a:rPr lang="zh-CN" altLang="en-US" sz="3600" b="1" smtClean="0">
                <a:solidFill>
                  <a:srgbClr val="FF0000"/>
                </a:solidFill>
                <a:latin typeface="黑体" panose="02010609060101010101" charset="-122"/>
                <a:ea typeface="黑体" panose="02010609060101010101" charset="-122"/>
                <a:cs typeface="华文黑体" panose="02010600040101010101" charset="-122"/>
                <a:sym typeface="+mn-lt"/>
              </a:rPr>
              <a:t>随堂练习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678815" y="919480"/>
            <a:ext cx="11076305" cy="4954270"/>
          </a:xfrm>
          <a:prstGeom prst="rect">
            <a:avLst/>
          </a:prstGeom>
          <a:noFill/>
        </p:spPr>
        <p:txBody>
          <a:bodyPr wrap="square" rtlCol="0">
            <a:spAutoFit/>
          </a:bodyPr>
          <a:lstStyle/>
          <a:p>
            <a:pPr fontAlgn="auto">
              <a:lnSpc>
                <a:spcPct val="100000"/>
              </a:lnSpc>
            </a:pPr>
            <a:r>
              <a:rPr lang="en-US" sz="3600">
                <a:solidFill>
                  <a:schemeClr val="tx1"/>
                </a:solidFill>
                <a:latin typeface="黑体" panose="02010609060101010101" charset="-122"/>
                <a:ea typeface="黑体" panose="02010609060101010101" charset="-122"/>
                <a:cs typeface="黑体" panose="02010609060101010101" charset="-122"/>
              </a:rPr>
              <a:t>2</a:t>
            </a:r>
            <a:r>
              <a:rPr lang="zh-CN" altLang="en-US" sz="3600">
                <a:solidFill>
                  <a:schemeClr val="tx1"/>
                </a:solidFill>
                <a:latin typeface="黑体" panose="02010609060101010101" charset="-122"/>
                <a:ea typeface="黑体" panose="02010609060101010101" charset="-122"/>
                <a:cs typeface="黑体" panose="02010609060101010101" charset="-122"/>
              </a:rPr>
              <a:t>、</a:t>
            </a:r>
            <a:r>
              <a:rPr sz="3600">
                <a:solidFill>
                  <a:schemeClr val="tx1"/>
                </a:solidFill>
                <a:latin typeface="黑体" panose="02010609060101010101" charset="-122"/>
                <a:ea typeface="黑体" panose="02010609060101010101" charset="-122"/>
                <a:cs typeface="黑体" panose="02010609060101010101" charset="-122"/>
              </a:rPr>
              <a:t>提取下面一段话的主要信息，写出四个关键词语。</a:t>
            </a:r>
          </a:p>
          <a:p>
            <a:pPr fontAlgn="auto">
              <a:lnSpc>
                <a:spcPct val="100000"/>
              </a:lnSpc>
            </a:pPr>
            <a:r>
              <a:rPr lang="en-US" sz="3600">
                <a:solidFill>
                  <a:srgbClr val="1D41D5"/>
                </a:solidFill>
              </a:rPr>
              <a:t>      </a:t>
            </a:r>
            <a:r>
              <a:rPr sz="3600">
                <a:solidFill>
                  <a:srgbClr val="1D41D5"/>
                </a:solidFill>
                <a:latin typeface="楷体" panose="02010609060101010101" pitchFamily="49" charset="-122"/>
                <a:ea typeface="楷体" panose="02010609060101010101" pitchFamily="49" charset="-122"/>
                <a:cs typeface="楷体" panose="02010609060101010101" pitchFamily="49" charset="-122"/>
              </a:rPr>
              <a:t>从甲骨文到草书、行书的各种书法艺术，间接地反映了现实某些方面的属性，将具体的形式集中概括为抽象的意象，通过视觉来启发人们的想象力，调动人们的情感，使人们从意象中体味到其间所蕴含的美。这也就是一些讲书法的文章里常说的</a:t>
            </a:r>
            <a:r>
              <a:rPr lang="en-US" sz="3600">
                <a:solidFill>
                  <a:srgbClr val="1D41D5"/>
                </a:solidFill>
                <a:latin typeface="楷体" panose="02010609060101010101" pitchFamily="49" charset="-122"/>
                <a:ea typeface="楷体" panose="02010609060101010101" pitchFamily="49" charset="-122"/>
                <a:cs typeface="楷体" panose="02010609060101010101" pitchFamily="49" charset="-122"/>
              </a:rPr>
              <a:t>“</a:t>
            </a:r>
            <a:r>
              <a:rPr sz="3600">
                <a:solidFill>
                  <a:srgbClr val="1D41D5"/>
                </a:solidFill>
                <a:latin typeface="楷体" panose="02010609060101010101" pitchFamily="49" charset="-122"/>
                <a:ea typeface="楷体" panose="02010609060101010101" pitchFamily="49" charset="-122"/>
                <a:cs typeface="楷体" panose="02010609060101010101" pitchFamily="49" charset="-122"/>
              </a:rPr>
              <a:t>舍貌取神”—舍弃客观事物的具体现象特征，而摄取其神髓。</a:t>
            </a:r>
          </a:p>
          <a:p>
            <a:pPr fontAlgn="auto">
              <a:lnSpc>
                <a:spcPct val="100000"/>
              </a:lnSpc>
            </a:pPr>
            <a:r>
              <a:rPr lang="zh-CN" sz="3200" b="1">
                <a:solidFill>
                  <a:srgbClr val="FF0000"/>
                </a:solidFill>
              </a:rPr>
              <a:t>关键词：书法（书法艺术）、意象（抽象的意象）、体味、神髓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1553210" y="645795"/>
            <a:ext cx="4773930" cy="645160"/>
          </a:xfrm>
          <a:prstGeom prst="rect">
            <a:avLst/>
          </a:prstGeom>
          <a:noFill/>
        </p:spPr>
        <p:txBody>
          <a:bodyPr wrap="none" rtlCol="0">
            <a:spAutoFit/>
          </a:bodyPr>
          <a:lstStyle/>
          <a:p>
            <a:r>
              <a:rPr lang="zh-CN" altLang="en-US" sz="3600" b="1" smtClean="0">
                <a:solidFill>
                  <a:srgbClr val="FF0000"/>
                </a:solidFill>
                <a:latin typeface="黑体" panose="02010609060101010101" charset="-122"/>
                <a:ea typeface="黑体" panose="02010609060101010101" charset="-122"/>
                <a:cs typeface="华文黑体" panose="02010600040101010101" charset="-122"/>
                <a:sym typeface="+mn-lt"/>
              </a:rPr>
              <a:t>题型一：概括语段要点</a:t>
            </a:r>
          </a:p>
        </p:txBody>
      </p:sp>
      <p:sp>
        <p:nvSpPr>
          <p:cNvPr id="4" name="文本框 3"/>
          <p:cNvSpPr txBox="1"/>
          <p:nvPr/>
        </p:nvSpPr>
        <p:spPr>
          <a:xfrm>
            <a:off x="688975" y="1221740"/>
            <a:ext cx="10417175" cy="5569585"/>
          </a:xfrm>
          <a:prstGeom prst="rect">
            <a:avLst/>
          </a:prstGeom>
          <a:noFill/>
        </p:spPr>
        <p:txBody>
          <a:bodyPr wrap="square" rtlCol="0">
            <a:spAutoFit/>
          </a:bodyPr>
          <a:lstStyle/>
          <a:p>
            <a:pPr fontAlgn="auto">
              <a:lnSpc>
                <a:spcPct val="150000"/>
              </a:lnSpc>
            </a:pPr>
            <a:r>
              <a:rPr lang="en-US" altLang="zh-CN" sz="3200"/>
              <a:t>     </a:t>
            </a:r>
            <a:r>
              <a:rPr lang="en-US" altLang="zh-CN" sz="3600"/>
              <a:t> </a:t>
            </a:r>
            <a:r>
              <a:rPr lang="zh-CN" sz="3600">
                <a:solidFill>
                  <a:srgbClr val="1D41D5"/>
                </a:solidFill>
              </a:rPr>
              <a:t>概括语段要点</a:t>
            </a:r>
            <a:r>
              <a:rPr lang="en-US" altLang="zh-CN" sz="3600">
                <a:solidFill>
                  <a:schemeClr val="tx1"/>
                </a:solidFill>
              </a:rPr>
              <a:t>——</a:t>
            </a:r>
            <a:r>
              <a:rPr lang="zh-CN" altLang="en-US" sz="3600">
                <a:solidFill>
                  <a:schemeClr val="tx1"/>
                </a:solidFill>
              </a:rPr>
              <a:t>提取所给材料的主要信息，对材料进行概括。从设题选取的材料来看，主要是说明类和议论类。</a:t>
            </a:r>
          </a:p>
          <a:p>
            <a:pPr fontAlgn="auto">
              <a:lnSpc>
                <a:spcPct val="150000"/>
              </a:lnSpc>
            </a:pPr>
            <a:r>
              <a:rPr lang="en-US" altLang="zh-CN" sz="3600">
                <a:solidFill>
                  <a:srgbClr val="1D41D5"/>
                </a:solidFill>
              </a:rPr>
              <a:t>     </a:t>
            </a:r>
            <a:r>
              <a:rPr lang="en-US" altLang="zh-CN" sz="3600" b="1">
                <a:solidFill>
                  <a:srgbClr val="7030A0"/>
                </a:solidFill>
              </a:rPr>
              <a:t> </a:t>
            </a:r>
            <a:r>
              <a:rPr lang="zh-CN" altLang="en-US" sz="3600" b="1">
                <a:solidFill>
                  <a:srgbClr val="7030A0"/>
                </a:solidFill>
                <a:latin typeface="微软雅黑" panose="020B0503020204020204" charset="-122"/>
                <a:ea typeface="微软雅黑" panose="020B0503020204020204" charset="-122"/>
                <a:cs typeface="微软雅黑" panose="020B0503020204020204" charset="-122"/>
              </a:rPr>
              <a:t>概括语段要点</a:t>
            </a:r>
            <a:r>
              <a:rPr lang="en-US" altLang="zh-CN" sz="3600" b="1">
                <a:solidFill>
                  <a:srgbClr val="7030A0"/>
                </a:solidFill>
                <a:latin typeface="微软雅黑" panose="020B0503020204020204" charset="-122"/>
                <a:ea typeface="微软雅黑" panose="020B0503020204020204" charset="-122"/>
                <a:cs typeface="微软雅黑" panose="020B0503020204020204" charset="-122"/>
              </a:rPr>
              <a:t>VS</a:t>
            </a:r>
            <a:r>
              <a:rPr lang="zh-CN" altLang="en-US" sz="3600" b="1">
                <a:solidFill>
                  <a:srgbClr val="7030A0"/>
                </a:solidFill>
                <a:latin typeface="微软雅黑" panose="020B0503020204020204" charset="-122"/>
                <a:ea typeface="微软雅黑" panose="020B0503020204020204" charset="-122"/>
                <a:cs typeface="微软雅黑" panose="020B0503020204020204" charset="-122"/>
              </a:rPr>
              <a:t>提取新闻关键信息</a:t>
            </a:r>
            <a:endParaRPr lang="zh-CN" altLang="en-US" sz="3600">
              <a:solidFill>
                <a:srgbClr val="1D41D5"/>
              </a:solidFill>
            </a:endParaRPr>
          </a:p>
          <a:p>
            <a:pPr fontAlgn="auto">
              <a:lnSpc>
                <a:spcPct val="150000"/>
              </a:lnSpc>
            </a:pPr>
            <a:r>
              <a:rPr lang="en-US" altLang="zh-CN" sz="3600">
                <a:solidFill>
                  <a:srgbClr val="1D41D5"/>
                </a:solidFill>
              </a:rPr>
              <a:t>     </a:t>
            </a:r>
            <a:r>
              <a:rPr lang="en-US" altLang="zh-CN" sz="3600" b="1">
                <a:solidFill>
                  <a:srgbClr val="1D41D5"/>
                </a:solidFill>
              </a:rPr>
              <a:t> </a:t>
            </a:r>
            <a:r>
              <a:rPr lang="zh-CN" altLang="en-US" sz="3600" b="1">
                <a:solidFill>
                  <a:srgbClr val="1D41D5"/>
                </a:solidFill>
              </a:rPr>
              <a:t>区别：提取只需要选用原文内容，</a:t>
            </a:r>
            <a:r>
              <a:rPr lang="zh-CN" altLang="en-US" sz="3600" b="1">
                <a:solidFill>
                  <a:srgbClr val="FF0000"/>
                </a:solidFill>
              </a:rPr>
              <a:t>概括可能需要进行提炼和加工</a:t>
            </a:r>
            <a:r>
              <a:rPr lang="zh-CN" altLang="en-US" sz="3600" b="1">
                <a:solidFill>
                  <a:srgbClr val="1D41D5"/>
                </a:solidFill>
              </a:rPr>
              <a:t>。</a:t>
            </a:r>
          </a:p>
          <a:p>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1553210" y="645795"/>
            <a:ext cx="3396615" cy="645160"/>
          </a:xfrm>
          <a:prstGeom prst="rect">
            <a:avLst/>
          </a:prstGeom>
          <a:noFill/>
        </p:spPr>
        <p:txBody>
          <a:bodyPr wrap="none" rtlCol="0">
            <a:spAutoFit/>
          </a:bodyPr>
          <a:lstStyle/>
          <a:p>
            <a:r>
              <a:rPr lang="zh-CN" altLang="en-US" sz="3600" b="1" smtClean="0">
                <a:solidFill>
                  <a:srgbClr val="FF0000"/>
                </a:solidFill>
                <a:latin typeface="黑体" panose="02010609060101010101" charset="-122"/>
                <a:ea typeface="黑体" panose="02010609060101010101" charset="-122"/>
                <a:cs typeface="华文黑体" panose="02010600040101010101" charset="-122"/>
                <a:sym typeface="+mn-lt"/>
              </a:rPr>
              <a:t>题型三：下定义</a:t>
            </a:r>
          </a:p>
        </p:txBody>
      </p:sp>
      <p:sp>
        <p:nvSpPr>
          <p:cNvPr id="4" name="文本框 3"/>
          <p:cNvSpPr txBox="1"/>
          <p:nvPr/>
        </p:nvSpPr>
        <p:spPr>
          <a:xfrm>
            <a:off x="688975" y="1221740"/>
            <a:ext cx="10417175" cy="4154170"/>
          </a:xfrm>
          <a:prstGeom prst="rect">
            <a:avLst/>
          </a:prstGeom>
          <a:noFill/>
        </p:spPr>
        <p:txBody>
          <a:bodyPr wrap="square" rtlCol="0">
            <a:spAutoFit/>
          </a:bodyPr>
          <a:lstStyle/>
          <a:p>
            <a:pPr fontAlgn="auto">
              <a:lnSpc>
                <a:spcPct val="150000"/>
              </a:lnSpc>
            </a:pPr>
            <a:r>
              <a:rPr lang="en-US" altLang="zh-CN" sz="3200"/>
              <a:t>     </a:t>
            </a:r>
            <a:r>
              <a:rPr lang="en-US" altLang="zh-CN" sz="3600"/>
              <a:t> </a:t>
            </a:r>
            <a:r>
              <a:rPr lang="zh-CN" sz="3600">
                <a:solidFill>
                  <a:srgbClr val="1D41D5"/>
                </a:solidFill>
              </a:rPr>
              <a:t>下定义</a:t>
            </a:r>
            <a:r>
              <a:rPr lang="en-US" altLang="zh-CN" sz="3600">
                <a:solidFill>
                  <a:schemeClr val="tx1"/>
                </a:solidFill>
              </a:rPr>
              <a:t>——</a:t>
            </a:r>
            <a:r>
              <a:rPr lang="zh-CN" altLang="en-US" sz="3600">
                <a:solidFill>
                  <a:schemeClr val="tx1"/>
                </a:solidFill>
              </a:rPr>
              <a:t>是一种用简洁明确的语言对事物的</a:t>
            </a:r>
            <a:r>
              <a:rPr lang="zh-CN" altLang="en-US" sz="3600" b="1">
                <a:solidFill>
                  <a:srgbClr val="FF0000"/>
                </a:solidFill>
              </a:rPr>
              <a:t>本质特征</a:t>
            </a:r>
            <a:r>
              <a:rPr lang="zh-CN" altLang="en-US" sz="3600">
                <a:solidFill>
                  <a:schemeClr val="tx1"/>
                </a:solidFill>
              </a:rPr>
              <a:t>做概括说明的方法。</a:t>
            </a:r>
          </a:p>
          <a:p>
            <a:pPr fontAlgn="auto">
              <a:lnSpc>
                <a:spcPct val="150000"/>
              </a:lnSpc>
            </a:pPr>
            <a:r>
              <a:rPr lang="zh-CN" altLang="en-US" sz="3600">
                <a:solidFill>
                  <a:schemeClr val="tx1"/>
                </a:solidFill>
              </a:rPr>
              <a:t>（</a:t>
            </a:r>
            <a:r>
              <a:rPr lang="en-US" altLang="zh-CN" sz="3600">
                <a:solidFill>
                  <a:schemeClr val="tx1"/>
                </a:solidFill>
              </a:rPr>
              <a:t>2020</a:t>
            </a:r>
            <a:r>
              <a:rPr lang="zh-CN" altLang="en-US" sz="3600">
                <a:solidFill>
                  <a:schemeClr val="tx1"/>
                </a:solidFill>
              </a:rPr>
              <a:t>新高考卷</a:t>
            </a:r>
            <a:r>
              <a:rPr lang="en-US" altLang="zh-CN" sz="3600">
                <a:solidFill>
                  <a:schemeClr val="tx1"/>
                </a:solidFill>
              </a:rPr>
              <a:t>1</a:t>
            </a:r>
            <a:r>
              <a:rPr lang="zh-CN" altLang="en-US" sz="3600">
                <a:solidFill>
                  <a:schemeClr val="tx1"/>
                </a:solidFill>
              </a:rPr>
              <a:t>）</a:t>
            </a:r>
            <a:r>
              <a:rPr lang="en-US" altLang="zh-CN" sz="3600">
                <a:solidFill>
                  <a:schemeClr val="tx1"/>
                </a:solidFill>
              </a:rPr>
              <a:t>4.</a:t>
            </a:r>
            <a:r>
              <a:rPr lang="zh-CN" altLang="en-US" sz="3600">
                <a:solidFill>
                  <a:schemeClr val="tx1"/>
                </a:solidFill>
              </a:rPr>
              <a:t>请结合材料内容，给历史地理学下一个简单定义。</a:t>
            </a:r>
          </a:p>
          <a:p>
            <a:pPr fontAlgn="auto">
              <a:lnSpc>
                <a:spcPct val="150000"/>
              </a:lnSpc>
            </a:pPr>
            <a:endParaRPr lang="zh-CN" altLang="en-US" sz="3200" b="1" u="sng">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688975" y="787400"/>
            <a:ext cx="10417175" cy="6554470"/>
          </a:xfrm>
          <a:prstGeom prst="rect">
            <a:avLst/>
          </a:prstGeom>
          <a:noFill/>
        </p:spPr>
        <p:txBody>
          <a:bodyPr wrap="square" rtlCol="0">
            <a:spAutoFit/>
          </a:bodyPr>
          <a:lstStyle/>
          <a:p>
            <a:pPr fontAlgn="auto">
              <a:lnSpc>
                <a:spcPct val="150000"/>
              </a:lnSpc>
            </a:pPr>
            <a:r>
              <a:rPr lang="en-US" altLang="zh-CN" sz="3200"/>
              <a:t>     </a:t>
            </a:r>
            <a:r>
              <a:rPr lang="en-US" altLang="zh-CN" sz="3600"/>
              <a:t> </a:t>
            </a:r>
            <a:r>
              <a:rPr lang="zh-CN" altLang="en-US" sz="3600"/>
              <a:t>下定义的公式</a:t>
            </a:r>
          </a:p>
          <a:p>
            <a:pPr algn="dist" fontAlgn="auto">
              <a:lnSpc>
                <a:spcPct val="150000"/>
              </a:lnSpc>
            </a:pPr>
            <a:r>
              <a:rPr lang="zh-CN" altLang="en-US" sz="4400" b="1" u="sng">
                <a:solidFill>
                  <a:srgbClr val="1D41D5"/>
                </a:solidFill>
              </a:rPr>
              <a:t>种概念</a:t>
            </a:r>
            <a:r>
              <a:rPr lang="en-US" altLang="zh-CN" sz="4400" b="1">
                <a:solidFill>
                  <a:srgbClr val="1D41D5"/>
                </a:solidFill>
              </a:rPr>
              <a:t>=</a:t>
            </a:r>
            <a:r>
              <a:rPr lang="zh-CN" altLang="en-US" sz="4400" b="1" u="sng">
                <a:solidFill>
                  <a:srgbClr val="7030A0"/>
                </a:solidFill>
              </a:rPr>
              <a:t>种差</a:t>
            </a:r>
            <a:r>
              <a:rPr lang="en-US" altLang="zh-CN" sz="4400" b="1">
                <a:solidFill>
                  <a:srgbClr val="1D41D5"/>
                </a:solidFill>
              </a:rPr>
              <a:t>+</a:t>
            </a:r>
            <a:r>
              <a:rPr lang="zh-CN" altLang="en-US" sz="4400" b="1" u="sng">
                <a:solidFill>
                  <a:srgbClr val="FF0000"/>
                </a:solidFill>
              </a:rPr>
              <a:t>属概念</a:t>
            </a:r>
            <a:endParaRPr lang="zh-CN" altLang="en-US" sz="4400" b="1" u="sng">
              <a:solidFill>
                <a:srgbClr val="1D41D5"/>
              </a:solidFill>
            </a:endParaRPr>
          </a:p>
          <a:p>
            <a:pPr algn="l" fontAlgn="auto">
              <a:lnSpc>
                <a:spcPct val="150000"/>
              </a:lnSpc>
            </a:pPr>
            <a:endParaRPr lang="zh-CN" altLang="en-US" sz="3600">
              <a:solidFill>
                <a:schemeClr val="tx1"/>
              </a:solidFill>
            </a:endParaRPr>
          </a:p>
          <a:p>
            <a:pPr algn="l" fontAlgn="auto">
              <a:lnSpc>
                <a:spcPct val="150000"/>
              </a:lnSpc>
            </a:pPr>
            <a:r>
              <a:rPr lang="zh-CN" altLang="en-US" sz="3600" b="1">
                <a:solidFill>
                  <a:schemeClr val="tx1"/>
                </a:solidFill>
                <a:latin typeface="楷体" panose="02010609060101010101" pitchFamily="49" charset="-122"/>
                <a:ea typeface="楷体" panose="02010609060101010101" pitchFamily="49" charset="-122"/>
              </a:rPr>
              <a:t>例：平行四边形是两组对边分别平行的四边形。</a:t>
            </a:r>
          </a:p>
          <a:p>
            <a:pPr algn="l" fontAlgn="auto">
              <a:lnSpc>
                <a:spcPct val="150000"/>
              </a:lnSpc>
            </a:pPr>
            <a:r>
              <a:rPr lang="zh-CN" altLang="en-US" sz="3200">
                <a:solidFill>
                  <a:srgbClr val="1D41D5"/>
                </a:solidFill>
              </a:rPr>
              <a:t>种概念：平行四边形</a:t>
            </a:r>
            <a:endParaRPr lang="zh-CN" altLang="en-US" sz="3200">
              <a:solidFill>
                <a:schemeClr val="tx1"/>
              </a:solidFill>
            </a:endParaRPr>
          </a:p>
          <a:p>
            <a:pPr algn="l" fontAlgn="auto">
              <a:lnSpc>
                <a:spcPct val="150000"/>
              </a:lnSpc>
            </a:pPr>
            <a:r>
              <a:rPr lang="zh-CN" altLang="en-US" sz="3200">
                <a:solidFill>
                  <a:srgbClr val="7030A0"/>
                </a:solidFill>
              </a:rPr>
              <a:t>种差：两组对边分别平行</a:t>
            </a:r>
          </a:p>
          <a:p>
            <a:pPr algn="l" fontAlgn="auto">
              <a:lnSpc>
                <a:spcPct val="150000"/>
              </a:lnSpc>
            </a:pPr>
            <a:r>
              <a:rPr lang="zh-CN" altLang="en-US" sz="3200">
                <a:solidFill>
                  <a:srgbClr val="FF0000"/>
                </a:solidFill>
              </a:rPr>
              <a:t>属概念：四边形</a:t>
            </a:r>
          </a:p>
          <a:p>
            <a:pPr algn="l" fontAlgn="auto">
              <a:lnSpc>
                <a:spcPct val="150000"/>
              </a:lnSpc>
            </a:pPr>
            <a:endParaRPr lang="zh-CN" altLang="en-US" sz="3200">
              <a:solidFill>
                <a:srgbClr val="FF0000"/>
              </a:solidFill>
            </a:endParaRPr>
          </a:p>
        </p:txBody>
      </p:sp>
      <p:sp>
        <p:nvSpPr>
          <p:cNvPr id="2" name="圆角矩形标注 1"/>
          <p:cNvSpPr/>
          <p:nvPr/>
        </p:nvSpPr>
        <p:spPr>
          <a:xfrm>
            <a:off x="774700" y="2737485"/>
            <a:ext cx="3164205" cy="608965"/>
          </a:xfrm>
          <a:prstGeom prst="wedgeRoundRectCallout">
            <a:avLst>
              <a:gd name="adj1" fmla="val -17288"/>
              <a:gd name="adj2" fmla="val 50000"/>
              <a:gd name="adj3" fmla="val 16667"/>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rgbClr val="1D41D5"/>
                </a:solidFill>
                <a:latin typeface="黑体" panose="02010609060101010101" charset="-122"/>
                <a:ea typeface="黑体" panose="02010609060101010101" charset="-122"/>
              </a:rPr>
              <a:t>被定义的概念</a:t>
            </a:r>
          </a:p>
        </p:txBody>
      </p:sp>
      <p:sp>
        <p:nvSpPr>
          <p:cNvPr id="5" name="圆角矩形标注 4"/>
          <p:cNvSpPr/>
          <p:nvPr/>
        </p:nvSpPr>
        <p:spPr>
          <a:xfrm>
            <a:off x="4325620" y="2623185"/>
            <a:ext cx="3620135" cy="969010"/>
          </a:xfrm>
          <a:prstGeom prst="wedgeRoundRectCallout">
            <a:avLst>
              <a:gd name="adj1" fmla="val -31058"/>
              <a:gd name="adj2" fmla="val 48452"/>
              <a:gd name="adj3" fmla="val 16667"/>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a:solidFill>
                  <a:srgbClr val="7030A0"/>
                </a:solidFill>
                <a:latin typeface="黑体" panose="02010609060101010101" charset="-122"/>
                <a:ea typeface="黑体" panose="02010609060101010101" charset="-122"/>
              </a:rPr>
              <a:t>被定义概念的本质属性</a:t>
            </a:r>
          </a:p>
        </p:txBody>
      </p:sp>
      <p:sp>
        <p:nvSpPr>
          <p:cNvPr id="6" name="圆角矩形标注 5"/>
          <p:cNvSpPr/>
          <p:nvPr/>
        </p:nvSpPr>
        <p:spPr>
          <a:xfrm>
            <a:off x="8105775" y="2623185"/>
            <a:ext cx="3153410" cy="1121410"/>
          </a:xfrm>
          <a:prstGeom prst="wedgeRoundRectCallout">
            <a:avLst>
              <a:gd name="adj1" fmla="val -28815"/>
              <a:gd name="adj2" fmla="val 53405"/>
              <a:gd name="adj3" fmla="val 16667"/>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rgbClr val="FF0000"/>
                </a:solidFill>
                <a:latin typeface="黑体" panose="02010609060101010101" charset="-122"/>
                <a:ea typeface="黑体" panose="02010609060101010101" charset="-122"/>
              </a:rPr>
              <a:t>临近的范围较大的那个概念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5" end="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1553210" y="645795"/>
            <a:ext cx="2019300" cy="645160"/>
          </a:xfrm>
          <a:prstGeom prst="rect">
            <a:avLst/>
          </a:prstGeom>
          <a:noFill/>
        </p:spPr>
        <p:txBody>
          <a:bodyPr wrap="none" rtlCol="0">
            <a:spAutoFit/>
          </a:bodyPr>
          <a:lstStyle/>
          <a:p>
            <a:r>
              <a:rPr lang="zh-CN" altLang="en-US" sz="3600" b="1" smtClean="0">
                <a:solidFill>
                  <a:srgbClr val="FF0000"/>
                </a:solidFill>
                <a:latin typeface="黑体" panose="02010609060101010101" charset="-122"/>
                <a:ea typeface="黑体" panose="02010609060101010101" charset="-122"/>
                <a:cs typeface="华文黑体" panose="02010600040101010101" charset="-122"/>
                <a:sym typeface="+mn-lt"/>
              </a:rPr>
              <a:t>理解分析</a:t>
            </a:r>
          </a:p>
        </p:txBody>
      </p:sp>
      <p:sp>
        <p:nvSpPr>
          <p:cNvPr id="2" name="文本框 1"/>
          <p:cNvSpPr txBox="1"/>
          <p:nvPr/>
        </p:nvSpPr>
        <p:spPr>
          <a:xfrm>
            <a:off x="527050" y="1247775"/>
            <a:ext cx="10771505" cy="5354320"/>
          </a:xfrm>
          <a:prstGeom prst="rect">
            <a:avLst/>
          </a:prstGeom>
          <a:noFill/>
        </p:spPr>
        <p:txBody>
          <a:bodyPr wrap="square" rtlCol="0">
            <a:spAutoFit/>
          </a:bodyPr>
          <a:lstStyle/>
          <a:p>
            <a:r>
              <a:rPr lang="zh-CN" altLang="en-US" sz="3600"/>
              <a:t>一、说出下列定义中的种概念、种差和属概念。</a:t>
            </a:r>
          </a:p>
          <a:p>
            <a:pPr fontAlgn="auto">
              <a:lnSpc>
                <a:spcPct val="150000"/>
              </a:lnSpc>
            </a:pPr>
            <a:r>
              <a:rPr lang="en-US" altLang="zh-CN" sz="3600">
                <a:latin typeface="楷体" panose="02010609060101010101" pitchFamily="49" charset="-122"/>
                <a:ea typeface="楷体" panose="02010609060101010101" pitchFamily="49" charset="-122"/>
                <a:cs typeface="楷体" panose="02010609060101010101" pitchFamily="49" charset="-122"/>
              </a:rPr>
              <a:t>1</a:t>
            </a:r>
            <a:r>
              <a:rPr lang="zh-CN" altLang="en-US" sz="3600">
                <a:latin typeface="楷体" panose="02010609060101010101" pitchFamily="49" charset="-122"/>
                <a:ea typeface="楷体" panose="02010609060101010101" pitchFamily="49" charset="-122"/>
                <a:cs typeface="楷体" panose="02010609060101010101" pitchFamily="49" charset="-122"/>
              </a:rPr>
              <a:t>、直角三角形是有一个角是直角的三角形。</a:t>
            </a:r>
          </a:p>
          <a:p>
            <a:pPr fontAlgn="auto">
              <a:lnSpc>
                <a:spcPct val="150000"/>
              </a:lnSpc>
            </a:pPr>
            <a:r>
              <a:rPr lang="en-US" altLang="zh-CN" sz="3600">
                <a:latin typeface="楷体" panose="02010609060101010101" pitchFamily="49" charset="-122"/>
                <a:ea typeface="楷体" panose="02010609060101010101" pitchFamily="49" charset="-122"/>
                <a:cs typeface="楷体" panose="02010609060101010101" pitchFamily="49" charset="-122"/>
              </a:rPr>
              <a:t>2</a:t>
            </a:r>
            <a:r>
              <a:rPr lang="zh-CN" altLang="en-US" sz="3600">
                <a:latin typeface="楷体" panose="02010609060101010101" pitchFamily="49" charset="-122"/>
                <a:ea typeface="楷体" panose="02010609060101010101" pitchFamily="49" charset="-122"/>
                <a:cs typeface="楷体" panose="02010609060101010101" pitchFamily="49" charset="-122"/>
              </a:rPr>
              <a:t>、水是没有颜色、没有气味、没有味道的透明液体。</a:t>
            </a:r>
          </a:p>
          <a:p>
            <a:pPr fontAlgn="auto">
              <a:lnSpc>
                <a:spcPct val="150000"/>
              </a:lnSpc>
            </a:pPr>
            <a:r>
              <a:rPr lang="en-US" altLang="zh-CN" sz="3600">
                <a:latin typeface="楷体" panose="02010609060101010101" pitchFamily="49" charset="-122"/>
                <a:ea typeface="楷体" panose="02010609060101010101" pitchFamily="49" charset="-122"/>
                <a:cs typeface="楷体" panose="02010609060101010101" pitchFamily="49" charset="-122"/>
              </a:rPr>
              <a:t>3</a:t>
            </a:r>
            <a:r>
              <a:rPr lang="zh-CN" altLang="en-US" sz="3600">
                <a:latin typeface="楷体" panose="02010609060101010101" pitchFamily="49" charset="-122"/>
                <a:ea typeface="楷体" panose="02010609060101010101" pitchFamily="49" charset="-122"/>
                <a:cs typeface="楷体" panose="02010609060101010101" pitchFamily="49" charset="-122"/>
              </a:rPr>
              <a:t>、主权是国家固有的独立处理对内对外事务的权力。</a:t>
            </a:r>
          </a:p>
          <a:p>
            <a:pPr fontAlgn="auto">
              <a:lnSpc>
                <a:spcPct val="150000"/>
              </a:lnSpc>
            </a:pPr>
            <a:r>
              <a:rPr lang="en-US" altLang="zh-CN" sz="3600">
                <a:latin typeface="楷体" panose="02010609060101010101" pitchFamily="49" charset="-122"/>
                <a:ea typeface="楷体" panose="02010609060101010101" pitchFamily="49" charset="-122"/>
                <a:cs typeface="楷体" panose="02010609060101010101" pitchFamily="49" charset="-122"/>
              </a:rPr>
              <a:t>4</a:t>
            </a:r>
            <a:r>
              <a:rPr lang="zh-CN" altLang="en-US" sz="3600">
                <a:latin typeface="楷体" panose="02010609060101010101" pitchFamily="49" charset="-122"/>
                <a:ea typeface="楷体" panose="02010609060101010101" pitchFamily="49" charset="-122"/>
                <a:cs typeface="楷体" panose="02010609060101010101" pitchFamily="49" charset="-122"/>
              </a:rPr>
              <a:t>、记忆是我们过去的生活实际中认识过的事物或做过的事情在我们头脑中遗留的印记。</a:t>
            </a:r>
          </a:p>
          <a:p>
            <a:endParaRPr lang="zh-CN" altLang="en-US" sz="36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86460" y="567690"/>
            <a:ext cx="9919970" cy="6185535"/>
          </a:xfrm>
          <a:prstGeom prst="rect">
            <a:avLst/>
          </a:prstGeom>
          <a:noFill/>
        </p:spPr>
        <p:txBody>
          <a:bodyPr wrap="square" rtlCol="0">
            <a:spAutoFit/>
          </a:bodyPr>
          <a:lstStyle/>
          <a:p>
            <a:r>
              <a:rPr lang="zh-CN" sz="2800"/>
              <a:t>二、判断下列句子是否是准确的定义。</a:t>
            </a:r>
          </a:p>
          <a:p>
            <a:pPr fontAlgn="auto">
              <a:lnSpc>
                <a:spcPct val="150000"/>
              </a:lnSpc>
            </a:pPr>
            <a:r>
              <a:rPr lang="en-US" altLang="zh-CN" sz="3200">
                <a:latin typeface="楷体" panose="02010609060101010101" pitchFamily="49" charset="-122"/>
                <a:ea typeface="楷体" panose="02010609060101010101" pitchFamily="49" charset="-122"/>
                <a:cs typeface="楷体" panose="02010609060101010101" pitchFamily="49" charset="-122"/>
              </a:rPr>
              <a:t>1</a:t>
            </a:r>
            <a:r>
              <a:rPr lang="zh-CN" altLang="en-US" sz="3200">
                <a:latin typeface="楷体" panose="02010609060101010101" pitchFamily="49" charset="-122"/>
                <a:ea typeface="楷体" panose="02010609060101010101" pitchFamily="49" charset="-122"/>
                <a:cs typeface="楷体" panose="02010609060101010101" pitchFamily="49" charset="-122"/>
              </a:rPr>
              <a:t>、浪漫主义不是唯美主义。</a:t>
            </a:r>
          </a:p>
          <a:p>
            <a:pPr fontAlgn="auto">
              <a:lnSpc>
                <a:spcPct val="150000"/>
              </a:lnSpc>
            </a:pPr>
            <a:r>
              <a:rPr lang="en-US" altLang="zh-CN" sz="3200">
                <a:latin typeface="楷体" panose="02010609060101010101" pitchFamily="49" charset="-122"/>
                <a:ea typeface="楷体" panose="02010609060101010101" pitchFamily="49" charset="-122"/>
                <a:cs typeface="楷体" panose="02010609060101010101" pitchFamily="49" charset="-122"/>
              </a:rPr>
              <a:t>2</a:t>
            </a:r>
            <a:r>
              <a:rPr lang="zh-CN" altLang="en-US" sz="3200">
                <a:latin typeface="楷体" panose="02010609060101010101" pitchFamily="49" charset="-122"/>
                <a:ea typeface="楷体" panose="02010609060101010101" pitchFamily="49" charset="-122"/>
                <a:cs typeface="楷体" panose="02010609060101010101" pitchFamily="49" charset="-122"/>
              </a:rPr>
              <a:t>、教师是人类灵魂的工程师。</a:t>
            </a:r>
          </a:p>
          <a:p>
            <a:pPr fontAlgn="auto">
              <a:lnSpc>
                <a:spcPct val="150000"/>
              </a:lnSpc>
            </a:pPr>
            <a:r>
              <a:rPr lang="en-US" altLang="zh-CN" sz="3200">
                <a:latin typeface="楷体" panose="02010609060101010101" pitchFamily="49" charset="-122"/>
                <a:ea typeface="楷体" panose="02010609060101010101" pitchFamily="49" charset="-122"/>
                <a:cs typeface="楷体" panose="02010609060101010101" pitchFamily="49" charset="-122"/>
              </a:rPr>
              <a:t>3</a:t>
            </a:r>
            <a:r>
              <a:rPr lang="zh-CN" altLang="en-US" sz="3200">
                <a:latin typeface="楷体" panose="02010609060101010101" pitchFamily="49" charset="-122"/>
                <a:ea typeface="楷体" panose="02010609060101010101" pitchFamily="49" charset="-122"/>
                <a:cs typeface="楷体" panose="02010609060101010101" pitchFamily="49" charset="-122"/>
              </a:rPr>
              <a:t>、知识分子是受过高等教育的精英。</a:t>
            </a:r>
          </a:p>
          <a:p>
            <a:pPr fontAlgn="auto">
              <a:lnSpc>
                <a:spcPct val="150000"/>
              </a:lnSpc>
            </a:pPr>
            <a:r>
              <a:rPr lang="en-US" altLang="zh-CN" sz="3200">
                <a:latin typeface="楷体" panose="02010609060101010101" pitchFamily="49" charset="-122"/>
                <a:ea typeface="楷体" panose="02010609060101010101" pitchFamily="49" charset="-122"/>
                <a:cs typeface="楷体" panose="02010609060101010101" pitchFamily="49" charset="-122"/>
              </a:rPr>
              <a:t>4</a:t>
            </a:r>
            <a:r>
              <a:rPr lang="zh-CN" altLang="en-US" sz="3200">
                <a:latin typeface="楷体" panose="02010609060101010101" pitchFamily="49" charset="-122"/>
                <a:ea typeface="楷体" panose="02010609060101010101" pitchFamily="49" charset="-122"/>
                <a:cs typeface="楷体" panose="02010609060101010101" pitchFamily="49" charset="-122"/>
              </a:rPr>
              <a:t>、民主主义者就是信仰民主主义的人。</a:t>
            </a:r>
          </a:p>
          <a:p>
            <a:pPr fontAlgn="auto">
              <a:lnSpc>
                <a:spcPct val="150000"/>
              </a:lnSpc>
            </a:pPr>
            <a:r>
              <a:rPr lang="en-US" altLang="zh-CN" sz="3200">
                <a:latin typeface="楷体" panose="02010609060101010101" pitchFamily="49" charset="-122"/>
                <a:ea typeface="楷体" panose="02010609060101010101" pitchFamily="49" charset="-122"/>
                <a:cs typeface="楷体" panose="02010609060101010101" pitchFamily="49" charset="-122"/>
              </a:rPr>
              <a:t>5</a:t>
            </a:r>
            <a:r>
              <a:rPr lang="zh-CN" altLang="en-US" sz="3200">
                <a:latin typeface="楷体" panose="02010609060101010101" pitchFamily="49" charset="-122"/>
                <a:ea typeface="楷体" panose="02010609060101010101" pitchFamily="49" charset="-122"/>
                <a:cs typeface="楷体" panose="02010609060101010101" pitchFamily="49" charset="-122"/>
              </a:rPr>
              <a:t>、魔术是以不断变化让人捉摸不透并带给观众惊奇体验为核心的一种表演艺术，在日常生活中，魔术受到很多人的喜欢。</a:t>
            </a:r>
          </a:p>
          <a:p>
            <a:endParaRPr lang="zh-CN" altLang="en-US" sz="3200">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6216650" y="1199515"/>
            <a:ext cx="4705985" cy="583565"/>
          </a:xfrm>
          <a:prstGeom prst="rect">
            <a:avLst/>
          </a:prstGeom>
          <a:noFill/>
        </p:spPr>
        <p:txBody>
          <a:bodyPr wrap="square" rtlCol="0">
            <a:spAutoFit/>
          </a:bodyPr>
          <a:lstStyle/>
          <a:p>
            <a:r>
              <a:rPr lang="zh-CN" altLang="en-US" sz="3200">
                <a:solidFill>
                  <a:srgbClr val="FF0000"/>
                </a:solidFill>
              </a:rPr>
              <a:t>×（定义不能用否定形式）</a:t>
            </a:r>
          </a:p>
        </p:txBody>
      </p:sp>
      <p:sp>
        <p:nvSpPr>
          <p:cNvPr id="3" name="文本框 2"/>
          <p:cNvSpPr txBox="1"/>
          <p:nvPr/>
        </p:nvSpPr>
        <p:spPr>
          <a:xfrm>
            <a:off x="6292850" y="1884045"/>
            <a:ext cx="4705985" cy="583565"/>
          </a:xfrm>
          <a:prstGeom prst="rect">
            <a:avLst/>
          </a:prstGeom>
          <a:noFill/>
        </p:spPr>
        <p:txBody>
          <a:bodyPr wrap="square" rtlCol="0">
            <a:spAutoFit/>
          </a:bodyPr>
          <a:lstStyle/>
          <a:p>
            <a:r>
              <a:rPr lang="zh-CN" altLang="en-US" sz="3200">
                <a:solidFill>
                  <a:srgbClr val="FF0000"/>
                </a:solidFill>
              </a:rPr>
              <a:t>×（定义不能用比喻句）</a:t>
            </a:r>
          </a:p>
        </p:txBody>
      </p:sp>
      <p:sp>
        <p:nvSpPr>
          <p:cNvPr id="9" name="文本框 8"/>
          <p:cNvSpPr txBox="1"/>
          <p:nvPr/>
        </p:nvSpPr>
        <p:spPr>
          <a:xfrm>
            <a:off x="7393940" y="2629535"/>
            <a:ext cx="4705985" cy="583565"/>
          </a:xfrm>
          <a:prstGeom prst="rect">
            <a:avLst/>
          </a:prstGeom>
          <a:noFill/>
        </p:spPr>
        <p:txBody>
          <a:bodyPr wrap="square" rtlCol="0">
            <a:spAutoFit/>
          </a:bodyPr>
          <a:lstStyle/>
          <a:p>
            <a:r>
              <a:rPr lang="zh-CN" altLang="en-US" sz="3200">
                <a:solidFill>
                  <a:srgbClr val="FF0000"/>
                </a:solidFill>
              </a:rPr>
              <a:t>×（定义要准确）</a:t>
            </a:r>
          </a:p>
        </p:txBody>
      </p:sp>
      <p:sp>
        <p:nvSpPr>
          <p:cNvPr id="10" name="文本框 9"/>
          <p:cNvSpPr txBox="1"/>
          <p:nvPr/>
        </p:nvSpPr>
        <p:spPr>
          <a:xfrm>
            <a:off x="7865745" y="3375025"/>
            <a:ext cx="4705985" cy="583565"/>
          </a:xfrm>
          <a:prstGeom prst="rect">
            <a:avLst/>
          </a:prstGeom>
          <a:noFill/>
        </p:spPr>
        <p:txBody>
          <a:bodyPr wrap="square" rtlCol="0">
            <a:spAutoFit/>
          </a:bodyPr>
          <a:lstStyle/>
          <a:p>
            <a:r>
              <a:rPr lang="zh-CN" altLang="en-US" sz="3200">
                <a:solidFill>
                  <a:srgbClr val="FF0000"/>
                </a:solidFill>
              </a:rPr>
              <a:t>×（不能循环定义）</a:t>
            </a:r>
          </a:p>
        </p:txBody>
      </p:sp>
      <p:sp>
        <p:nvSpPr>
          <p:cNvPr id="11" name="文本框 10"/>
          <p:cNvSpPr txBox="1"/>
          <p:nvPr/>
        </p:nvSpPr>
        <p:spPr>
          <a:xfrm>
            <a:off x="3605530" y="5550535"/>
            <a:ext cx="7950835" cy="583565"/>
          </a:xfrm>
          <a:prstGeom prst="rect">
            <a:avLst/>
          </a:prstGeom>
          <a:noFill/>
        </p:spPr>
        <p:txBody>
          <a:bodyPr wrap="square" rtlCol="0">
            <a:spAutoFit/>
          </a:bodyPr>
          <a:lstStyle/>
          <a:p>
            <a:r>
              <a:rPr lang="zh-CN" altLang="en-US" sz="3200">
                <a:solidFill>
                  <a:srgbClr val="FF0000"/>
                </a:solidFill>
              </a:rPr>
              <a:t>×（定义要是一个单句，只有一组主谓宾）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27050" y="1247775"/>
            <a:ext cx="10771505" cy="3415030"/>
          </a:xfrm>
          <a:prstGeom prst="rect">
            <a:avLst/>
          </a:prstGeom>
          <a:noFill/>
        </p:spPr>
        <p:txBody>
          <a:bodyPr wrap="square" rtlCol="0">
            <a:spAutoFit/>
          </a:bodyPr>
          <a:lstStyle/>
          <a:p>
            <a:pPr fontAlgn="auto">
              <a:lnSpc>
                <a:spcPct val="150000"/>
              </a:lnSpc>
            </a:pPr>
            <a:r>
              <a:rPr lang="zh-CN" altLang="en-US" sz="3600">
                <a:solidFill>
                  <a:srgbClr val="FF0000"/>
                </a:solidFill>
              </a:rPr>
              <a:t>下定义的原则：</a:t>
            </a:r>
          </a:p>
          <a:p>
            <a:pPr fontAlgn="auto">
              <a:lnSpc>
                <a:spcPct val="150000"/>
              </a:lnSpc>
            </a:pPr>
            <a:r>
              <a:rPr lang="en-US" altLang="zh-CN" sz="3600">
                <a:solidFill>
                  <a:srgbClr val="1D41D5"/>
                </a:solidFill>
                <a:latin typeface="黑体" panose="02010609060101010101" charset="-122"/>
                <a:ea typeface="黑体" panose="02010609060101010101" charset="-122"/>
                <a:cs typeface="黑体" panose="02010609060101010101" charset="-122"/>
              </a:rPr>
              <a:t>1</a:t>
            </a:r>
            <a:r>
              <a:rPr lang="zh-CN" altLang="en-US" sz="3600">
                <a:solidFill>
                  <a:srgbClr val="1D41D5"/>
                </a:solidFill>
                <a:latin typeface="黑体" panose="02010609060101010101" charset="-122"/>
                <a:ea typeface="黑体" panose="02010609060101010101" charset="-122"/>
                <a:cs typeface="黑体" panose="02010609060101010101" charset="-122"/>
              </a:rPr>
              <a:t>、是一个单句。（是</a:t>
            </a:r>
            <a:r>
              <a:rPr lang="en-US" altLang="zh-CN" sz="3600">
                <a:solidFill>
                  <a:srgbClr val="1D41D5"/>
                </a:solidFill>
                <a:latin typeface="黑体" panose="02010609060101010101" charset="-122"/>
                <a:ea typeface="黑体" panose="02010609060101010101" charset="-122"/>
                <a:cs typeface="黑体" panose="02010609060101010101" charset="-122"/>
              </a:rPr>
              <a:t>...</a:t>
            </a:r>
            <a:r>
              <a:rPr lang="zh-CN" altLang="en-US" sz="3600">
                <a:solidFill>
                  <a:srgbClr val="1D41D5"/>
                </a:solidFill>
                <a:latin typeface="黑体" panose="02010609060101010101" charset="-122"/>
                <a:ea typeface="黑体" panose="02010609060101010101" charset="-122"/>
                <a:cs typeface="黑体" panose="02010609060101010101" charset="-122"/>
              </a:rPr>
              <a:t>；叫做</a:t>
            </a:r>
            <a:r>
              <a:rPr lang="en-US" altLang="zh-CN" sz="3600">
                <a:solidFill>
                  <a:srgbClr val="1D41D5"/>
                </a:solidFill>
                <a:latin typeface="黑体" panose="02010609060101010101" charset="-122"/>
                <a:ea typeface="黑体" panose="02010609060101010101" charset="-122"/>
                <a:cs typeface="黑体" panose="02010609060101010101" charset="-122"/>
              </a:rPr>
              <a:t>...</a:t>
            </a:r>
            <a:r>
              <a:rPr lang="zh-CN" altLang="en-US" sz="3600">
                <a:solidFill>
                  <a:srgbClr val="1D41D5"/>
                </a:solidFill>
                <a:latin typeface="黑体" panose="02010609060101010101" charset="-122"/>
                <a:ea typeface="黑体" panose="02010609060101010101" charset="-122"/>
                <a:cs typeface="黑体" panose="02010609060101010101" charset="-122"/>
              </a:rPr>
              <a:t>）</a:t>
            </a:r>
          </a:p>
          <a:p>
            <a:pPr fontAlgn="auto">
              <a:lnSpc>
                <a:spcPct val="150000"/>
              </a:lnSpc>
            </a:pPr>
            <a:r>
              <a:rPr lang="en-US" altLang="zh-CN" sz="3600">
                <a:solidFill>
                  <a:srgbClr val="1D41D5"/>
                </a:solidFill>
                <a:latin typeface="黑体" panose="02010609060101010101" charset="-122"/>
                <a:ea typeface="黑体" panose="02010609060101010101" charset="-122"/>
                <a:cs typeface="黑体" panose="02010609060101010101" charset="-122"/>
              </a:rPr>
              <a:t>2</a:t>
            </a:r>
            <a:r>
              <a:rPr lang="zh-CN" altLang="en-US" sz="3600">
                <a:solidFill>
                  <a:srgbClr val="1D41D5"/>
                </a:solidFill>
                <a:latin typeface="黑体" panose="02010609060101010101" charset="-122"/>
                <a:ea typeface="黑体" panose="02010609060101010101" charset="-122"/>
                <a:cs typeface="黑体" panose="02010609060101010101" charset="-122"/>
              </a:rPr>
              <a:t>、不能是否定句、比喻句。</a:t>
            </a:r>
          </a:p>
          <a:p>
            <a:pPr fontAlgn="auto">
              <a:lnSpc>
                <a:spcPct val="150000"/>
              </a:lnSpc>
            </a:pPr>
            <a:r>
              <a:rPr lang="en-US" altLang="zh-CN" sz="3600">
                <a:solidFill>
                  <a:srgbClr val="1D41D5"/>
                </a:solidFill>
                <a:latin typeface="黑体" panose="02010609060101010101" charset="-122"/>
                <a:ea typeface="黑体" panose="02010609060101010101" charset="-122"/>
                <a:cs typeface="黑体" panose="02010609060101010101" charset="-122"/>
              </a:rPr>
              <a:t>3</a:t>
            </a:r>
            <a:r>
              <a:rPr lang="zh-CN" altLang="en-US" sz="3600">
                <a:solidFill>
                  <a:srgbClr val="1D41D5"/>
                </a:solidFill>
                <a:latin typeface="黑体" panose="02010609060101010101" charset="-122"/>
                <a:ea typeface="黑体" panose="02010609060101010101" charset="-122"/>
                <a:cs typeface="黑体" panose="02010609060101010101" charset="-122"/>
              </a:rPr>
              <a:t>、要解释对象的本质属性，概括要准确。</a:t>
            </a:r>
          </a:p>
        </p:txBody>
      </p:sp>
      <p:sp>
        <p:nvSpPr>
          <p:cNvPr id="3" name="文本框 2"/>
          <p:cNvSpPr txBox="1"/>
          <p:nvPr/>
        </p:nvSpPr>
        <p:spPr>
          <a:xfrm>
            <a:off x="1553210" y="645795"/>
            <a:ext cx="1101090" cy="645160"/>
          </a:xfrm>
          <a:prstGeom prst="rect">
            <a:avLst/>
          </a:prstGeom>
          <a:noFill/>
        </p:spPr>
        <p:txBody>
          <a:bodyPr wrap="none" rtlCol="0">
            <a:spAutoFit/>
          </a:bodyPr>
          <a:lstStyle/>
          <a:p>
            <a:r>
              <a:rPr lang="zh-CN" altLang="en-US" sz="3600" b="1" smtClean="0">
                <a:solidFill>
                  <a:srgbClr val="FF0000"/>
                </a:solidFill>
                <a:latin typeface="黑体" panose="02010609060101010101" charset="-122"/>
                <a:ea typeface="黑体" panose="02010609060101010101" charset="-122"/>
                <a:cs typeface="华文黑体" panose="02010600040101010101" charset="-122"/>
                <a:sym typeface="+mn-lt"/>
              </a:rPr>
              <a:t>小结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1553210" y="645795"/>
            <a:ext cx="2019300" cy="645160"/>
          </a:xfrm>
          <a:prstGeom prst="rect">
            <a:avLst/>
          </a:prstGeom>
          <a:noFill/>
        </p:spPr>
        <p:txBody>
          <a:bodyPr wrap="none" rtlCol="0">
            <a:spAutoFit/>
          </a:bodyPr>
          <a:lstStyle/>
          <a:p>
            <a:r>
              <a:rPr lang="zh-CN" altLang="en-US" sz="3600" b="1" smtClean="0">
                <a:solidFill>
                  <a:srgbClr val="FF0000"/>
                </a:solidFill>
                <a:latin typeface="黑体" panose="02010609060101010101" charset="-122"/>
                <a:ea typeface="黑体" panose="02010609060101010101" charset="-122"/>
                <a:cs typeface="华文黑体" panose="02010600040101010101" charset="-122"/>
                <a:sym typeface="+mn-lt"/>
              </a:rPr>
              <a:t>题型示例</a:t>
            </a:r>
          </a:p>
        </p:txBody>
      </p:sp>
      <p:sp>
        <p:nvSpPr>
          <p:cNvPr id="2" name="文本框 1"/>
          <p:cNvSpPr txBox="1"/>
          <p:nvPr/>
        </p:nvSpPr>
        <p:spPr>
          <a:xfrm>
            <a:off x="1044575" y="1369060"/>
            <a:ext cx="9818370" cy="5015865"/>
          </a:xfrm>
          <a:prstGeom prst="rect">
            <a:avLst/>
          </a:prstGeom>
          <a:noFill/>
        </p:spPr>
        <p:txBody>
          <a:bodyPr wrap="square" rtlCol="0">
            <a:spAutoFit/>
          </a:bodyPr>
          <a:lstStyle/>
          <a:p>
            <a:r>
              <a:rPr lang="en-US" altLang="zh-CN" sz="3200"/>
              <a:t>1</a:t>
            </a:r>
            <a:r>
              <a:rPr lang="zh-CN" altLang="en-US" sz="3200"/>
              <a:t>、下面这段文字提供的信息进行筛选、整合，给“创造”下定义，不超过30个字。</a:t>
            </a:r>
          </a:p>
          <a:p>
            <a:r>
              <a:rPr lang="en-US" altLang="zh-CN" sz="3200"/>
              <a:t>       </a:t>
            </a:r>
            <a:r>
              <a:rPr lang="en-US" altLang="zh-CN" sz="3200" b="1">
                <a:latin typeface="楷体" panose="02010609060101010101" pitchFamily="49" charset="-122"/>
                <a:ea typeface="楷体" panose="02010609060101010101" pitchFamily="49" charset="-122"/>
                <a:cs typeface="楷体" panose="02010609060101010101" pitchFamily="49" charset="-122"/>
              </a:rPr>
              <a:t> </a:t>
            </a:r>
            <a:r>
              <a:rPr lang="zh-CN" altLang="en-US" sz="3200" b="1">
                <a:latin typeface="楷体" panose="02010609060101010101" pitchFamily="49" charset="-122"/>
                <a:ea typeface="楷体" panose="02010609060101010101" pitchFamily="49" charset="-122"/>
                <a:cs typeface="楷体" panose="02010609060101010101" pitchFamily="49" charset="-122"/>
              </a:rPr>
              <a:t>作为人的一种活动，创造包括思维活动和行为活动。创造一定要获得成果。形形色色的创造成果可以分为两种类型：一类是精神性的，即新的认识；另一类是物质性的，即新的事物。这些创造成果不管以何种形式表现出来，都必须具备“首次获得”这个必要条件。</a:t>
            </a:r>
          </a:p>
          <a:p>
            <a:r>
              <a:rPr lang="zh-CN" altLang="en-US" sz="3200" b="1">
                <a:solidFill>
                  <a:schemeClr val="tx1"/>
                </a:solidFill>
                <a:latin typeface="微软雅黑" panose="020B0503020204020204" charset="-122"/>
                <a:ea typeface="微软雅黑" panose="020B0503020204020204" charset="-122"/>
              </a:rPr>
              <a:t>参考答案：</a:t>
            </a:r>
            <a:r>
              <a:rPr lang="zh-CN" altLang="en-US" sz="3200" b="1">
                <a:solidFill>
                  <a:srgbClr val="7030A0"/>
                </a:solidFill>
              </a:rPr>
              <a:t>创造是人首次获得精神或物质成果的思维和行为活动。</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1553210" y="645795"/>
            <a:ext cx="2019300" cy="645160"/>
          </a:xfrm>
          <a:prstGeom prst="rect">
            <a:avLst/>
          </a:prstGeom>
          <a:noFill/>
        </p:spPr>
        <p:txBody>
          <a:bodyPr wrap="none" rtlCol="0">
            <a:spAutoFit/>
          </a:bodyPr>
          <a:lstStyle/>
          <a:p>
            <a:r>
              <a:rPr lang="zh-CN" altLang="en-US" sz="3600" b="1" smtClean="0">
                <a:solidFill>
                  <a:srgbClr val="FF0000"/>
                </a:solidFill>
                <a:latin typeface="黑体" panose="02010609060101010101" charset="-122"/>
                <a:ea typeface="黑体" panose="02010609060101010101" charset="-122"/>
                <a:cs typeface="华文黑体" panose="02010600040101010101" charset="-122"/>
                <a:sym typeface="+mn-lt"/>
              </a:rPr>
              <a:t>题型示例</a:t>
            </a:r>
          </a:p>
        </p:txBody>
      </p:sp>
      <p:sp>
        <p:nvSpPr>
          <p:cNvPr id="2" name="文本框 1"/>
          <p:cNvSpPr txBox="1"/>
          <p:nvPr/>
        </p:nvSpPr>
        <p:spPr>
          <a:xfrm>
            <a:off x="821690" y="1329055"/>
            <a:ext cx="10162540" cy="5015865"/>
          </a:xfrm>
          <a:prstGeom prst="rect">
            <a:avLst/>
          </a:prstGeom>
          <a:noFill/>
        </p:spPr>
        <p:txBody>
          <a:bodyPr wrap="square" rtlCol="0">
            <a:spAutoFit/>
          </a:bodyPr>
          <a:lstStyle/>
          <a:p>
            <a:r>
              <a:rPr lang="en-US" altLang="zh-CN" sz="3200"/>
              <a:t>2</a:t>
            </a:r>
            <a:r>
              <a:rPr lang="zh-CN" altLang="en-US" sz="3200"/>
              <a:t>、阅读下面的文字，提取主要信息，给“播客”下定义。(不超过40个字)</a:t>
            </a:r>
          </a:p>
          <a:p>
            <a:r>
              <a:rPr lang="en-US" altLang="zh-CN" sz="3200"/>
              <a:t>     </a:t>
            </a:r>
            <a:r>
              <a:rPr lang="en-US" altLang="zh-CN" sz="3200" b="1">
                <a:latin typeface="楷体" panose="02010609060101010101" pitchFamily="49" charset="-122"/>
                <a:ea typeface="楷体" panose="02010609060101010101" pitchFamily="49" charset="-122"/>
                <a:cs typeface="楷体" panose="02010609060101010101" pitchFamily="49" charset="-122"/>
              </a:rPr>
              <a:t>   </a:t>
            </a:r>
            <a:r>
              <a:rPr lang="zh-CN" altLang="en-US" sz="3200" b="1">
                <a:latin typeface="楷体" panose="02010609060101010101" pitchFamily="49" charset="-122"/>
                <a:ea typeface="楷体" panose="02010609060101010101" pitchFamily="49" charset="-122"/>
                <a:cs typeface="楷体" panose="02010609060101010101" pitchFamily="49" charset="-122"/>
              </a:rPr>
              <a:t>播客的英文名称为podcast，我们可以简单地将其视为个人的网络广播。播客是作者借助数字广播技术，将其录制的声音和视频节目，上传到互联网，通过专门软件与便携播放器实现播放，从而与广大网友分享。网友不必实时接收，也不必端坐于电脑前，可将节目下载到自己的播放器中，随时随地收听、收看。</a:t>
            </a:r>
          </a:p>
          <a:p>
            <a:r>
              <a:rPr lang="zh-CN" altLang="en-US" sz="3200" b="1">
                <a:latin typeface="微软雅黑" panose="020B0503020204020204" charset="-122"/>
                <a:ea typeface="微软雅黑" panose="020B0503020204020204" charset="-122"/>
              </a:rPr>
              <a:t>参考答案：</a:t>
            </a:r>
            <a:r>
              <a:rPr lang="zh-CN" altLang="en-US" sz="3200" b="1">
                <a:solidFill>
                  <a:srgbClr val="7030A0"/>
                </a:solidFill>
              </a:rPr>
              <a:t>播客是借助数字广播技术制作声音和视频节目上传到互联网与网友分享的个人网络广播。（</a:t>
            </a:r>
            <a:r>
              <a:rPr lang="en-US" altLang="zh-CN" sz="3200" b="1">
                <a:solidFill>
                  <a:srgbClr val="7030A0"/>
                </a:solidFill>
              </a:rPr>
              <a:t>39</a:t>
            </a:r>
            <a:r>
              <a:rPr lang="zh-CN" altLang="en-US" sz="3200" b="1">
                <a:solidFill>
                  <a:srgbClr val="7030A0"/>
                </a:solidFill>
              </a:rPr>
              <a:t>字</a:t>
            </a:r>
            <a:r>
              <a:rPr lang="zh-CN" altLang="en-US" sz="3200"/>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193165" y="428625"/>
            <a:ext cx="10313035" cy="6000750"/>
          </a:xfrm>
          <a:prstGeom prst="rect">
            <a:avLst/>
          </a:prstGeom>
          <a:noFill/>
        </p:spPr>
        <p:txBody>
          <a:bodyPr wrap="square" rtlCol="0">
            <a:spAutoFit/>
          </a:bodyPr>
          <a:lstStyle/>
          <a:p>
            <a:pPr algn="ctr" fontAlgn="auto">
              <a:lnSpc>
                <a:spcPct val="150000"/>
              </a:lnSpc>
            </a:pPr>
            <a:r>
              <a:rPr lang="zh-CN" altLang="en-US" sz="3200" b="1">
                <a:solidFill>
                  <a:srgbClr val="FF0000"/>
                </a:solidFill>
              </a:rPr>
              <a:t>下定义</a:t>
            </a:r>
            <a:r>
              <a:rPr lang="en-US" altLang="zh-CN" sz="3200" b="1">
                <a:solidFill>
                  <a:srgbClr val="FF0000"/>
                </a:solidFill>
              </a:rPr>
              <a:t>“</a:t>
            </a:r>
            <a:r>
              <a:rPr lang="zh-CN" altLang="en-US" sz="3200" b="1">
                <a:solidFill>
                  <a:srgbClr val="FF0000"/>
                </a:solidFill>
              </a:rPr>
              <a:t>三步骤</a:t>
            </a:r>
            <a:r>
              <a:rPr lang="en-US" altLang="zh-CN" sz="3200" b="1">
                <a:solidFill>
                  <a:srgbClr val="FF0000"/>
                </a:solidFill>
              </a:rPr>
              <a:t>”</a:t>
            </a:r>
          </a:p>
          <a:p>
            <a:pPr fontAlgn="auto">
              <a:lnSpc>
                <a:spcPct val="150000"/>
              </a:lnSpc>
            </a:pPr>
            <a:r>
              <a:rPr lang="en-US" altLang="zh-CN" sz="2800" b="1">
                <a:solidFill>
                  <a:srgbClr val="FF0000"/>
                </a:solidFill>
              </a:rPr>
              <a:t>1</a:t>
            </a:r>
            <a:r>
              <a:rPr lang="zh-CN" altLang="en-US" sz="2800" b="1">
                <a:solidFill>
                  <a:srgbClr val="FF0000"/>
                </a:solidFill>
              </a:rPr>
              <a:t>、确定定义主干（种概念和属概念）</a:t>
            </a:r>
          </a:p>
          <a:p>
            <a:pPr fontAlgn="auto">
              <a:lnSpc>
                <a:spcPct val="150000"/>
              </a:lnSpc>
            </a:pPr>
            <a:r>
              <a:rPr lang="en-US" altLang="zh-CN" sz="2800">
                <a:solidFill>
                  <a:srgbClr val="1D41D5"/>
                </a:solidFill>
              </a:rPr>
              <a:t>XX</a:t>
            </a:r>
            <a:r>
              <a:rPr lang="zh-CN" altLang="en-US" sz="2800">
                <a:solidFill>
                  <a:srgbClr val="1D41D5"/>
                </a:solidFill>
              </a:rPr>
              <a:t>是</a:t>
            </a:r>
            <a:r>
              <a:rPr lang="en-US" altLang="zh-CN" sz="2800">
                <a:solidFill>
                  <a:srgbClr val="1D41D5"/>
                </a:solidFill>
              </a:rPr>
              <a:t>.../XX</a:t>
            </a:r>
            <a:r>
              <a:rPr lang="zh-CN" altLang="en-US" sz="2800">
                <a:solidFill>
                  <a:srgbClr val="1D41D5"/>
                </a:solidFill>
              </a:rPr>
              <a:t>叫</a:t>
            </a:r>
            <a:r>
              <a:rPr lang="en-US" altLang="zh-CN" sz="2800">
                <a:solidFill>
                  <a:srgbClr val="1D41D5"/>
                </a:solidFill>
              </a:rPr>
              <a:t>...</a:t>
            </a:r>
            <a:r>
              <a:rPr lang="zh-CN" altLang="en-US" sz="2800">
                <a:solidFill>
                  <a:srgbClr val="1D41D5"/>
                </a:solidFill>
              </a:rPr>
              <a:t>（从给定的文段中找）</a:t>
            </a:r>
            <a:endParaRPr lang="zh-CN" altLang="en-US" sz="2800"/>
          </a:p>
          <a:p>
            <a:pPr fontAlgn="auto">
              <a:lnSpc>
                <a:spcPct val="150000"/>
              </a:lnSpc>
            </a:pPr>
            <a:r>
              <a:rPr lang="en-US" altLang="zh-CN" sz="2800" b="1">
                <a:solidFill>
                  <a:srgbClr val="FF0000"/>
                </a:solidFill>
              </a:rPr>
              <a:t>2</a:t>
            </a:r>
            <a:r>
              <a:rPr lang="zh-CN" altLang="en-US" sz="2800" b="1">
                <a:solidFill>
                  <a:srgbClr val="FF0000"/>
                </a:solidFill>
              </a:rPr>
              <a:t>、筛选文段，确定种差</a:t>
            </a:r>
          </a:p>
          <a:p>
            <a:pPr fontAlgn="auto">
              <a:lnSpc>
                <a:spcPct val="150000"/>
              </a:lnSpc>
            </a:pPr>
            <a:r>
              <a:rPr lang="zh-CN" altLang="en-US" sz="2800">
                <a:solidFill>
                  <a:srgbClr val="1D41D5"/>
                </a:solidFill>
              </a:rPr>
              <a:t>删除重复、比较、原因、背景、描写、举例、影响、意义、作用等信息；归纳相同信息。</a:t>
            </a:r>
          </a:p>
          <a:p>
            <a:pPr fontAlgn="auto">
              <a:lnSpc>
                <a:spcPct val="150000"/>
              </a:lnSpc>
            </a:pPr>
            <a:r>
              <a:rPr lang="en-US" altLang="zh-CN" sz="2800" b="1">
                <a:solidFill>
                  <a:srgbClr val="FF0000"/>
                </a:solidFill>
              </a:rPr>
              <a:t>3</a:t>
            </a:r>
            <a:r>
              <a:rPr lang="zh-CN" altLang="en-US" sz="2800" b="1">
                <a:solidFill>
                  <a:srgbClr val="FF0000"/>
                </a:solidFill>
              </a:rPr>
              <a:t>、整合成句</a:t>
            </a:r>
          </a:p>
          <a:p>
            <a:pPr fontAlgn="auto">
              <a:lnSpc>
                <a:spcPct val="150000"/>
              </a:lnSpc>
            </a:pPr>
            <a:r>
              <a:rPr lang="zh-CN" altLang="en-US" sz="2800">
                <a:solidFill>
                  <a:srgbClr val="1D41D5"/>
                </a:solidFill>
              </a:rPr>
              <a:t>将各种信息变成相应的定语放入主干句中，调整好句子语序（多项定语的语序），杜绝错别字、病句。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00735" y="1402715"/>
            <a:ext cx="10447020" cy="4769485"/>
          </a:xfrm>
          <a:prstGeom prst="rect">
            <a:avLst/>
          </a:prstGeom>
          <a:noFill/>
        </p:spPr>
        <p:txBody>
          <a:bodyPr wrap="square" rtlCol="0">
            <a:spAutoFit/>
          </a:bodyPr>
          <a:lstStyle/>
          <a:p>
            <a:r>
              <a:rPr lang="zh-CN" sz="2800"/>
              <a:t>一、</a:t>
            </a:r>
            <a:r>
              <a:rPr sz="2800"/>
              <a:t>提取下列材料的要点，整合成一个单句，为“因特网”下定义。</a:t>
            </a:r>
          </a:p>
          <a:p>
            <a:r>
              <a:rPr sz="3600" b="1">
                <a:solidFill>
                  <a:srgbClr val="1D41D5"/>
                </a:solidFill>
                <a:latin typeface="楷体" panose="02010609060101010101" pitchFamily="49" charset="-122"/>
                <a:ea typeface="楷体" panose="02010609060101010101" pitchFamily="49" charset="-122"/>
                <a:cs typeface="楷体" panose="02010609060101010101" pitchFamily="49" charset="-122"/>
              </a:rPr>
              <a:t>1.因特网是一种新的媒体，它与19世纪的报刊和20世纪的</a:t>
            </a:r>
            <a:r>
              <a:rPr lang="zh-CN" sz="3600" b="1">
                <a:solidFill>
                  <a:srgbClr val="1D41D5"/>
                </a:solidFill>
                <a:latin typeface="楷体" panose="02010609060101010101" pitchFamily="49" charset="-122"/>
                <a:ea typeface="楷体" panose="02010609060101010101" pitchFamily="49" charset="-122"/>
                <a:cs typeface="楷体" panose="02010609060101010101" pitchFamily="49" charset="-122"/>
              </a:rPr>
              <a:t>广</a:t>
            </a:r>
            <a:r>
              <a:rPr sz="3600" b="1">
                <a:solidFill>
                  <a:srgbClr val="1D41D5"/>
                </a:solidFill>
                <a:latin typeface="楷体" panose="02010609060101010101" pitchFamily="49" charset="-122"/>
                <a:ea typeface="楷体" panose="02010609060101010101" pitchFamily="49" charset="-122"/>
                <a:cs typeface="楷体" panose="02010609060101010101" pitchFamily="49" charset="-122"/>
              </a:rPr>
              <a:t>播、电视不同</a:t>
            </a:r>
            <a:r>
              <a:rPr lang="zh-CN" sz="3600" b="1">
                <a:solidFill>
                  <a:srgbClr val="1D41D5"/>
                </a:solidFill>
                <a:latin typeface="楷体" panose="02010609060101010101" pitchFamily="49" charset="-122"/>
                <a:ea typeface="楷体" panose="02010609060101010101" pitchFamily="49" charset="-122"/>
                <a:cs typeface="楷体" panose="02010609060101010101" pitchFamily="49" charset="-122"/>
              </a:rPr>
              <a:t>。</a:t>
            </a:r>
            <a:endParaRPr sz="3600" b="1">
              <a:solidFill>
                <a:srgbClr val="1D41D5"/>
              </a:solidFill>
              <a:latin typeface="楷体" panose="02010609060101010101" pitchFamily="49" charset="-122"/>
              <a:ea typeface="楷体" panose="02010609060101010101" pitchFamily="49" charset="-122"/>
              <a:cs typeface="楷体" panose="02010609060101010101" pitchFamily="49" charset="-122"/>
            </a:endParaRPr>
          </a:p>
          <a:p>
            <a:r>
              <a:rPr sz="3600" b="1">
                <a:solidFill>
                  <a:srgbClr val="1D41D5"/>
                </a:solidFill>
                <a:latin typeface="楷体" panose="02010609060101010101" pitchFamily="49" charset="-122"/>
                <a:ea typeface="楷体" panose="02010609060101010101" pitchFamily="49" charset="-122"/>
                <a:cs typeface="楷体" panose="02010609060101010101" pitchFamily="49" charset="-122"/>
              </a:rPr>
              <a:t>2.它跨越时空，全球一网。</a:t>
            </a:r>
          </a:p>
          <a:p>
            <a:r>
              <a:rPr sz="3600" b="1">
                <a:solidFill>
                  <a:srgbClr val="1D41D5"/>
                </a:solidFill>
                <a:latin typeface="楷体" panose="02010609060101010101" pitchFamily="49" charset="-122"/>
                <a:ea typeface="楷体" panose="02010609060101010101" pitchFamily="49" charset="-122"/>
                <a:cs typeface="楷体" panose="02010609060101010101" pitchFamily="49" charset="-122"/>
              </a:rPr>
              <a:t>3.它信息无限，时效性强。</a:t>
            </a:r>
          </a:p>
          <a:p>
            <a:r>
              <a:rPr sz="3600" b="1">
                <a:solidFill>
                  <a:srgbClr val="1D41D5"/>
                </a:solidFill>
                <a:latin typeface="楷体" panose="02010609060101010101" pitchFamily="49" charset="-122"/>
                <a:ea typeface="楷体" panose="02010609060101010101" pitchFamily="49" charset="-122"/>
                <a:cs typeface="楷体" panose="02010609060101010101" pitchFamily="49" charset="-122"/>
              </a:rPr>
              <a:t>4.它集文、图、动画、声音等多种媒体为一体。</a:t>
            </a:r>
            <a:endParaRPr sz="3600">
              <a:latin typeface="楷体" panose="02010609060101010101" pitchFamily="49" charset="-122"/>
              <a:ea typeface="楷体" panose="02010609060101010101" pitchFamily="49" charset="-122"/>
              <a:cs typeface="楷体" panose="02010609060101010101" pitchFamily="49" charset="-122"/>
            </a:endParaRPr>
          </a:p>
          <a:p>
            <a:r>
              <a:rPr sz="3200"/>
              <a:t>参考答案：</a:t>
            </a:r>
            <a:r>
              <a:rPr sz="3200" b="1">
                <a:solidFill>
                  <a:srgbClr val="FF0000"/>
                </a:solidFill>
              </a:rPr>
              <a:t>因特网是</a:t>
            </a:r>
            <a:r>
              <a:rPr sz="3200"/>
              <a:t>集文、图、动画、声音等多种媒体为一体，跨越时空、全球一网</a:t>
            </a:r>
            <a:r>
              <a:rPr lang="zh-CN" sz="3200"/>
              <a:t>，</a:t>
            </a:r>
            <a:r>
              <a:rPr sz="3200"/>
              <a:t>信息无限、时效性强的一种新的</a:t>
            </a:r>
            <a:r>
              <a:rPr sz="3200" b="1">
                <a:solidFill>
                  <a:srgbClr val="FF0000"/>
                </a:solidFill>
              </a:rPr>
              <a:t>媒体</a:t>
            </a:r>
            <a:r>
              <a:rPr sz="3200"/>
              <a:t>。</a:t>
            </a:r>
          </a:p>
        </p:txBody>
      </p:sp>
      <p:sp>
        <p:nvSpPr>
          <p:cNvPr id="3" name="文本框 2"/>
          <p:cNvSpPr txBox="1"/>
          <p:nvPr/>
        </p:nvSpPr>
        <p:spPr>
          <a:xfrm>
            <a:off x="1553210" y="645795"/>
            <a:ext cx="2019300" cy="645160"/>
          </a:xfrm>
          <a:prstGeom prst="rect">
            <a:avLst/>
          </a:prstGeom>
          <a:noFill/>
        </p:spPr>
        <p:txBody>
          <a:bodyPr wrap="none" rtlCol="0">
            <a:spAutoFit/>
          </a:bodyPr>
          <a:lstStyle/>
          <a:p>
            <a:r>
              <a:rPr lang="zh-CN" altLang="en-US" sz="3600" b="1" smtClean="0">
                <a:solidFill>
                  <a:srgbClr val="FF0000"/>
                </a:solidFill>
                <a:latin typeface="黑体" panose="02010609060101010101" charset="-122"/>
                <a:ea typeface="黑体" panose="02010609060101010101" charset="-122"/>
                <a:cs typeface="华文黑体" panose="02010600040101010101" charset="-122"/>
                <a:sym typeface="+mn-lt"/>
              </a:rPr>
              <a:t>随堂练习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94335" y="344805"/>
            <a:ext cx="10751820" cy="6554470"/>
          </a:xfrm>
          <a:prstGeom prst="rect">
            <a:avLst/>
          </a:prstGeom>
          <a:noFill/>
        </p:spPr>
        <p:txBody>
          <a:bodyPr wrap="square" rtlCol="0">
            <a:spAutoFit/>
          </a:bodyPr>
          <a:lstStyle/>
          <a:p>
            <a:r>
              <a:rPr lang="zh-CN" altLang="en-US" sz="2800"/>
              <a:t>二、结合给定的内容，为</a:t>
            </a:r>
            <a:r>
              <a:rPr lang="en-US" altLang="zh-CN" sz="2800"/>
              <a:t>“</a:t>
            </a:r>
            <a:r>
              <a:rPr lang="zh-CN" altLang="en-US" sz="2800"/>
              <a:t>新型冠状病毒感染的肺炎</a:t>
            </a:r>
            <a:r>
              <a:rPr lang="en-US" altLang="zh-CN" sz="2800"/>
              <a:t>”</a:t>
            </a:r>
            <a:r>
              <a:rPr lang="zh-CN" altLang="en-US" sz="2800"/>
              <a:t>下一个定义。</a:t>
            </a:r>
          </a:p>
          <a:p>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1、新型冠状病毒感染的肺炎是由新型冠状病毒导致的肺部炎症，WHO将本次的新型冠状病毒命名为2019-nCoV。</a:t>
            </a:r>
          </a:p>
          <a:p>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2、临床症状：有发热、乏力、干咳为主要表现，严重者可出现呼吸困难。</a:t>
            </a:r>
          </a:p>
          <a:p>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3、饮食建议：均衡饮食，高蛋白饮食，多饮水，肉类和蛋类煮熟煮透后食用。</a:t>
            </a:r>
          </a:p>
          <a:p>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4、诊断：依据流行病史、临床表现、实验室检查、影像学检查，综合分析做出诊断。</a:t>
            </a:r>
          </a:p>
          <a:p>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5、治愈性：早发现、早治疗，多数患者可治愈；少数患者病情危重，有一定病死率。</a:t>
            </a:r>
          </a:p>
          <a:p>
            <a:r>
              <a:rPr lang="zh-CN" altLang="en-US" sz="2800">
                <a:solidFill>
                  <a:schemeClr val="tx1"/>
                </a:solidFill>
                <a:latin typeface="微软雅黑" panose="020B0503020204020204" charset="-122"/>
                <a:ea typeface="微软雅黑" panose="020B0503020204020204" charset="-122"/>
                <a:cs typeface="楷体" panose="02010609060101010101" pitchFamily="49" charset="-122"/>
              </a:rPr>
              <a:t>参考答案：</a:t>
            </a:r>
            <a:r>
              <a:rPr lang="zh-CN" altLang="en-US" sz="2800" b="1">
                <a:solidFill>
                  <a:srgbClr val="FF0000"/>
                </a:solidFill>
                <a:latin typeface="微软雅黑" panose="020B0503020204020204" charset="-122"/>
                <a:ea typeface="微软雅黑" panose="020B0503020204020204" charset="-122"/>
                <a:cs typeface="楷体" panose="02010609060101010101" pitchFamily="49" charset="-122"/>
              </a:rPr>
              <a:t>新型冠状病毒感染的肺炎</a:t>
            </a:r>
            <a:r>
              <a:rPr lang="zh-CN" altLang="en-US" sz="2800" b="1">
                <a:solidFill>
                  <a:srgbClr val="7030A0"/>
                </a:solidFill>
                <a:latin typeface="微软雅黑" panose="020B0503020204020204" charset="-122"/>
                <a:ea typeface="微软雅黑" panose="020B0503020204020204" charset="-122"/>
                <a:cs typeface="楷体" panose="02010609060101010101" pitchFamily="49" charset="-122"/>
              </a:rPr>
              <a:t>是</a:t>
            </a:r>
            <a:r>
              <a:rPr lang="zh-CN" altLang="en-US" sz="2800">
                <a:solidFill>
                  <a:srgbClr val="1D41D5"/>
                </a:solidFill>
                <a:latin typeface="微软雅黑" panose="020B0503020204020204" charset="-122"/>
                <a:ea typeface="微软雅黑" panose="020B0503020204020204" charset="-122"/>
                <a:cs typeface="楷体" panose="02010609060101010101" pitchFamily="49" charset="-122"/>
              </a:rPr>
              <a:t>由新型冠状病毒感染而导致的，出现发热、乏力、干咳甚至呼吸困难症状的，可治愈但有一定死亡率的肺部</a:t>
            </a:r>
            <a:r>
              <a:rPr lang="zh-CN" altLang="en-US" sz="2800" b="1">
                <a:solidFill>
                  <a:srgbClr val="FF0000"/>
                </a:solidFill>
                <a:latin typeface="微软雅黑" panose="020B0503020204020204" charset="-122"/>
                <a:ea typeface="微软雅黑" panose="020B0503020204020204" charset="-122"/>
                <a:cs typeface="楷体" panose="02010609060101010101" pitchFamily="49" charset="-122"/>
              </a:rPr>
              <a:t>炎症</a:t>
            </a:r>
            <a:r>
              <a:rPr lang="zh-CN" altLang="en-US" sz="2800">
                <a:solidFill>
                  <a:schemeClr val="tx1"/>
                </a:solidFill>
                <a:latin typeface="微软雅黑" panose="020B0503020204020204" charset="-122"/>
                <a:ea typeface="微软雅黑" panose="020B0503020204020204" charset="-122"/>
                <a:cs typeface="楷体" panose="02010609060101010101" pitchFamily="49" charset="-122"/>
              </a:rPr>
              <a:t>。</a:t>
            </a:r>
          </a:p>
          <a:p>
            <a:endParaRPr lang="zh-CN" altLang="en-US" sz="2800">
              <a:solidFill>
                <a:schemeClr val="tx1"/>
              </a:solidFill>
              <a:latin typeface="微软雅黑" panose="020B0503020204020204" charset="-122"/>
              <a:ea typeface="微软雅黑" panose="020B0503020204020204"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760095" y="751840"/>
            <a:ext cx="10417175" cy="5354320"/>
          </a:xfrm>
          <a:prstGeom prst="rect">
            <a:avLst/>
          </a:prstGeom>
          <a:noFill/>
        </p:spPr>
        <p:txBody>
          <a:bodyPr wrap="square" rtlCol="0">
            <a:spAutoFit/>
          </a:bodyPr>
          <a:lstStyle/>
          <a:p>
            <a:pPr fontAlgn="auto">
              <a:lnSpc>
                <a:spcPct val="150000"/>
              </a:lnSpc>
            </a:pPr>
            <a:r>
              <a:rPr lang="en-US" altLang="zh-CN" sz="3200"/>
              <a:t>     </a:t>
            </a:r>
            <a:r>
              <a:rPr lang="en-US" altLang="zh-CN" sz="3600"/>
              <a:t> </a:t>
            </a:r>
            <a:r>
              <a:rPr lang="zh-CN" sz="3600">
                <a:solidFill>
                  <a:srgbClr val="1D41D5"/>
                </a:solidFill>
              </a:rPr>
              <a:t>概括语段要点的基本方法：</a:t>
            </a:r>
          </a:p>
          <a:p>
            <a:pPr fontAlgn="auto">
              <a:lnSpc>
                <a:spcPct val="150000"/>
              </a:lnSpc>
            </a:pPr>
            <a:r>
              <a:rPr lang="en-US" altLang="zh-CN" sz="3200" b="1">
                <a:solidFill>
                  <a:srgbClr val="FF0000"/>
                </a:solidFill>
              </a:rPr>
              <a:t>1</a:t>
            </a:r>
            <a:r>
              <a:rPr lang="zh-CN" altLang="en-US" sz="3200" b="1">
                <a:solidFill>
                  <a:srgbClr val="FF0000"/>
                </a:solidFill>
              </a:rPr>
              <a:t>、</a:t>
            </a:r>
            <a:r>
              <a:rPr lang="zh-CN" sz="3200" b="1">
                <a:solidFill>
                  <a:srgbClr val="FF0000"/>
                </a:solidFill>
              </a:rPr>
              <a:t>摘取法</a:t>
            </a:r>
            <a:r>
              <a:rPr lang="en-US" altLang="zh-CN" sz="3200"/>
              <a:t>——</a:t>
            </a:r>
            <a:r>
              <a:rPr lang="zh-CN" altLang="en-US" sz="3200"/>
              <a:t>摘取每个句子中的重要内容；</a:t>
            </a:r>
          </a:p>
          <a:p>
            <a:pPr fontAlgn="auto">
              <a:lnSpc>
                <a:spcPct val="150000"/>
              </a:lnSpc>
            </a:pPr>
            <a:r>
              <a:rPr lang="en-US" altLang="zh-CN" sz="3200" b="1">
                <a:solidFill>
                  <a:srgbClr val="FF0000"/>
                </a:solidFill>
              </a:rPr>
              <a:t>2</a:t>
            </a:r>
            <a:r>
              <a:rPr lang="zh-CN" altLang="en-US" sz="3200" b="1">
                <a:solidFill>
                  <a:srgbClr val="FF0000"/>
                </a:solidFill>
              </a:rPr>
              <a:t>、分层法</a:t>
            </a:r>
            <a:r>
              <a:rPr lang="en-US" altLang="zh-CN" sz="3200"/>
              <a:t>——</a:t>
            </a:r>
            <a:r>
              <a:rPr lang="zh-CN" altLang="en-US" sz="3200"/>
              <a:t>压缩语段中运用最广泛的方法：先</a:t>
            </a:r>
            <a:r>
              <a:rPr lang="zh-CN" altLang="en-US" sz="3200">
                <a:solidFill>
                  <a:srgbClr val="FF0000"/>
                </a:solidFill>
              </a:rPr>
              <a:t>划分层次，概括层意；辨别主次，留主舍次；压缩语段，连缀成句</a:t>
            </a:r>
          </a:p>
          <a:p>
            <a:pPr fontAlgn="auto">
              <a:lnSpc>
                <a:spcPct val="150000"/>
              </a:lnSpc>
            </a:pPr>
            <a:r>
              <a:rPr lang="en-US" altLang="zh-CN" sz="3200"/>
              <a:t>3</a:t>
            </a:r>
            <a:r>
              <a:rPr lang="zh-CN" altLang="en-US" sz="3200"/>
              <a:t>、</a:t>
            </a:r>
            <a:r>
              <a:rPr lang="zh-CN" altLang="en-US" sz="3200" b="1">
                <a:solidFill>
                  <a:srgbClr val="FF0000"/>
                </a:solidFill>
              </a:rPr>
              <a:t>转换法</a:t>
            </a:r>
            <a:r>
              <a:rPr lang="en-US" altLang="zh-CN" sz="3200">
                <a:solidFill>
                  <a:srgbClr val="FF0000"/>
                </a:solidFill>
              </a:rPr>
              <a:t>——</a:t>
            </a:r>
            <a:r>
              <a:rPr lang="zh-CN" altLang="en-US" sz="3200">
                <a:solidFill>
                  <a:srgbClr val="FF0000"/>
                </a:solidFill>
              </a:rPr>
              <a:t>转换角度</a:t>
            </a:r>
            <a:r>
              <a:rPr lang="zh-CN" altLang="en-US" sz="3200"/>
              <a:t>（如否定与肯定、被动与主动）、</a:t>
            </a:r>
            <a:r>
              <a:rPr lang="zh-CN" altLang="en-US" sz="3200">
                <a:solidFill>
                  <a:srgbClr val="FF0000"/>
                </a:solidFill>
              </a:rPr>
              <a:t>替换词语</a:t>
            </a:r>
            <a:r>
              <a:rPr lang="zh-CN" altLang="en-US" sz="3200"/>
              <a:t>（依据信息的具体内容，选择恰当词语进行概括）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56565" y="861695"/>
            <a:ext cx="11279505" cy="5015865"/>
          </a:xfrm>
          <a:prstGeom prst="rect">
            <a:avLst/>
          </a:prstGeom>
          <a:noFill/>
        </p:spPr>
        <p:txBody>
          <a:bodyPr wrap="square" rtlCol="0">
            <a:spAutoFit/>
          </a:bodyPr>
          <a:lstStyle/>
          <a:p>
            <a:r>
              <a:rPr lang="zh-CN" altLang="en-US" sz="3200"/>
              <a:t>三、根据下面一段材料，给“阙”下一个定义。（不超过45字）</a:t>
            </a:r>
          </a:p>
          <a:p>
            <a:r>
              <a:rPr lang="en-US" altLang="zh-CN"/>
              <a:t>   </a:t>
            </a:r>
            <a:r>
              <a:rPr lang="en-US" altLang="zh-CN" sz="3200" b="1">
                <a:latin typeface="楷体" panose="02010609060101010101" pitchFamily="49" charset="-122"/>
                <a:ea typeface="楷体" panose="02010609060101010101" pitchFamily="49" charset="-122"/>
                <a:cs typeface="楷体" panose="02010609060101010101" pitchFamily="49" charset="-122"/>
              </a:rPr>
              <a:t>   </a:t>
            </a:r>
            <a:r>
              <a:rPr lang="zh-CN" altLang="en-US" sz="3200" b="1">
                <a:solidFill>
                  <a:srgbClr val="1D41D5"/>
                </a:solidFill>
                <a:latin typeface="楷体" panose="02010609060101010101" pitchFamily="49" charset="-122"/>
                <a:ea typeface="楷体" panose="02010609060101010101" pitchFamily="49" charset="-122"/>
                <a:cs typeface="楷体" panose="02010609060101010101" pitchFamily="49" charset="-122"/>
              </a:rPr>
              <a:t>据专家介绍，在汉代，阙是一种较为常见的建筑物。在显宦富豪的宅第、宫室、衙署、城门的两旁，都要立阙，它显示着王权的威严、门第的高贵。由于汉代人“视死如生”，所以慕室前也都修建门阙。阙就是楼，立在大门的两边，像两座小楼阁，中间是人进出的通道。古代的阙有木阙和石阙两种。研究表明，木阙今天已荡然无存，而建造在宗庙祠堂、墓室神道两旁的石阙，历尽千年沧桑，却得以存留一小部分。</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r>
              <a:rPr lang="zh-CN" altLang="en-US" sz="3200"/>
              <a:t>参考答案：</a:t>
            </a:r>
            <a:r>
              <a:rPr lang="zh-CN" altLang="en-US" sz="3200" b="1">
                <a:solidFill>
                  <a:srgbClr val="FF0000"/>
                </a:solidFill>
              </a:rPr>
              <a:t>阙是</a:t>
            </a:r>
            <a:r>
              <a:rPr lang="zh-CN" altLang="en-US" sz="3200"/>
              <a:t>古代修建在宅第、宫室、衙署、城门祠庙、陵墓前的，左右各一、中间通人的</a:t>
            </a:r>
            <a:r>
              <a:rPr lang="zh-CN" altLang="en-US" sz="3200" b="1">
                <a:solidFill>
                  <a:srgbClr val="FF0000"/>
                </a:solidFill>
              </a:rPr>
              <a:t>楼式建筑</a:t>
            </a:r>
            <a:r>
              <a:rPr lang="zh-CN" altLang="en-US" sz="3200"/>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22935" y="428625"/>
            <a:ext cx="11249025" cy="6000750"/>
          </a:xfrm>
          <a:prstGeom prst="rect">
            <a:avLst/>
          </a:prstGeom>
          <a:noFill/>
        </p:spPr>
        <p:txBody>
          <a:bodyPr wrap="square" rtlCol="0">
            <a:spAutoFit/>
          </a:bodyPr>
          <a:lstStyle/>
          <a:p>
            <a:pPr fontAlgn="auto">
              <a:lnSpc>
                <a:spcPct val="150000"/>
              </a:lnSpc>
            </a:pPr>
            <a:r>
              <a:rPr lang="en-US" altLang="zh-CN" sz="3200"/>
              <a:t>     </a:t>
            </a:r>
            <a:r>
              <a:rPr lang="zh-CN" sz="3200"/>
              <a:t>转换法示例：</a:t>
            </a:r>
          </a:p>
          <a:p>
            <a:pPr fontAlgn="auto">
              <a:lnSpc>
                <a:spcPct val="150000"/>
              </a:lnSpc>
            </a:pPr>
            <a:r>
              <a:rPr lang="zh-CN" sz="3200"/>
              <a:t>概括下面这段文字的主要内容。（不超过</a:t>
            </a:r>
            <a:r>
              <a:rPr lang="en-US" altLang="zh-CN" sz="3200"/>
              <a:t>15</a:t>
            </a:r>
            <a:r>
              <a:rPr lang="zh-CN" altLang="en-US" sz="3200"/>
              <a:t>个字</a:t>
            </a:r>
            <a:r>
              <a:rPr lang="zh-CN" sz="3200"/>
              <a:t>）</a:t>
            </a:r>
          </a:p>
          <a:p>
            <a:pPr fontAlgn="auto">
              <a:lnSpc>
                <a:spcPct val="150000"/>
              </a:lnSpc>
            </a:pPr>
            <a:r>
              <a:rPr lang="en-US" altLang="zh-CN" sz="3200">
                <a:latin typeface="楷体" panose="02010609060101010101" pitchFamily="49" charset="-122"/>
                <a:ea typeface="楷体" panose="02010609060101010101" pitchFamily="49" charset="-122"/>
                <a:cs typeface="楷体" panose="02010609060101010101" pitchFamily="49" charset="-122"/>
              </a:rPr>
              <a:t>    </a:t>
            </a:r>
            <a:r>
              <a:rPr lang="zh-CN" sz="3200">
                <a:latin typeface="楷体" panose="02010609060101010101" pitchFamily="49" charset="-122"/>
                <a:ea typeface="楷体" panose="02010609060101010101" pitchFamily="49" charset="-122"/>
                <a:cs typeface="楷体" panose="02010609060101010101" pitchFamily="49" charset="-122"/>
              </a:rPr>
              <a:t>用极光使水蒸气</a:t>
            </a:r>
            <a:r>
              <a:rPr lang="en-US" altLang="zh-CN" sz="3200">
                <a:latin typeface="楷体" panose="02010609060101010101" pitchFamily="49" charset="-122"/>
                <a:ea typeface="楷体" panose="02010609060101010101" pitchFamily="49" charset="-122"/>
                <a:cs typeface="楷体" panose="02010609060101010101" pitchFamily="49" charset="-122"/>
              </a:rPr>
              <a:t>“</a:t>
            </a:r>
            <a:r>
              <a:rPr lang="zh-CN" altLang="en-US" sz="3200">
                <a:latin typeface="楷体" panose="02010609060101010101" pitchFamily="49" charset="-122"/>
                <a:ea typeface="楷体" panose="02010609060101010101" pitchFamily="49" charset="-122"/>
                <a:cs typeface="楷体" panose="02010609060101010101" pitchFamily="49" charset="-122"/>
              </a:rPr>
              <a:t>冷凝</a:t>
            </a:r>
            <a:r>
              <a:rPr lang="en-US" altLang="zh-CN" sz="3200">
                <a:latin typeface="楷体" panose="02010609060101010101" pitchFamily="49" charset="-122"/>
                <a:ea typeface="楷体" panose="02010609060101010101" pitchFamily="49" charset="-122"/>
                <a:cs typeface="楷体" panose="02010609060101010101" pitchFamily="49" charset="-122"/>
              </a:rPr>
              <a:t>”</a:t>
            </a:r>
            <a:r>
              <a:rPr lang="zh-CN" altLang="en-US" sz="3200">
                <a:latin typeface="楷体" panose="02010609060101010101" pitchFamily="49" charset="-122"/>
                <a:ea typeface="楷体" panose="02010609060101010101" pitchFamily="49" charset="-122"/>
                <a:cs typeface="楷体" panose="02010609060101010101" pitchFamily="49" charset="-122"/>
              </a:rPr>
              <a:t>成为雨水，被称为激光造雨。</a:t>
            </a:r>
            <a:r>
              <a:rPr lang="zh-CN" sz="3200">
                <a:latin typeface="楷体" panose="02010609060101010101" pitchFamily="49" charset="-122"/>
                <a:ea typeface="楷体" panose="02010609060101010101" pitchFamily="49" charset="-122"/>
                <a:cs typeface="楷体" panose="02010609060101010101" pitchFamily="49" charset="-122"/>
              </a:rPr>
              <a:t>研究表明，利用极光脉冲从空气当中的原子里分出电子的过程有助于生成羟基原子团。这些原子团可将空气中的硫和二氧化氮变成能够</a:t>
            </a:r>
            <a:r>
              <a:rPr lang="en-US" altLang="zh-CN" sz="3200">
                <a:latin typeface="楷体" panose="02010609060101010101" pitchFamily="49" charset="-122"/>
                <a:ea typeface="楷体" panose="02010609060101010101" pitchFamily="49" charset="-122"/>
                <a:cs typeface="楷体" panose="02010609060101010101" pitchFamily="49" charset="-122"/>
              </a:rPr>
              <a:t>“</a:t>
            </a:r>
            <a:r>
              <a:rPr lang="zh-CN" altLang="en-US" sz="3200">
                <a:latin typeface="楷体" panose="02010609060101010101" pitchFamily="49" charset="-122"/>
                <a:ea typeface="楷体" panose="02010609060101010101" pitchFamily="49" charset="-122"/>
                <a:cs typeface="楷体" panose="02010609060101010101" pitchFamily="49" charset="-122"/>
              </a:rPr>
              <a:t>附着</a:t>
            </a:r>
            <a:r>
              <a:rPr lang="en-US" altLang="zh-CN" sz="3200">
                <a:latin typeface="楷体" panose="02010609060101010101" pitchFamily="49" charset="-122"/>
                <a:ea typeface="楷体" panose="02010609060101010101" pitchFamily="49" charset="-122"/>
                <a:cs typeface="楷体" panose="02010609060101010101" pitchFamily="49" charset="-122"/>
              </a:rPr>
              <a:t>”</a:t>
            </a:r>
            <a:r>
              <a:rPr lang="zh-CN" altLang="en-US" sz="3200">
                <a:latin typeface="楷体" panose="02010609060101010101" pitchFamily="49" charset="-122"/>
                <a:ea typeface="楷体" panose="02010609060101010101" pitchFamily="49" charset="-122"/>
                <a:cs typeface="楷体" panose="02010609060101010101" pitchFamily="49" charset="-122"/>
              </a:rPr>
              <a:t>水蒸气的凝结核，进而使水蒸气</a:t>
            </a:r>
            <a:r>
              <a:rPr lang="en-US" altLang="zh-CN" sz="3200">
                <a:latin typeface="楷体" panose="02010609060101010101" pitchFamily="49" charset="-122"/>
                <a:ea typeface="楷体" panose="02010609060101010101" pitchFamily="49" charset="-122"/>
                <a:cs typeface="楷体" panose="02010609060101010101" pitchFamily="49" charset="-122"/>
              </a:rPr>
              <a:t>“</a:t>
            </a:r>
            <a:r>
              <a:rPr lang="zh-CN" altLang="en-US" sz="3200">
                <a:latin typeface="楷体" panose="02010609060101010101" pitchFamily="49" charset="-122"/>
                <a:ea typeface="楷体" panose="02010609060101010101" pitchFamily="49" charset="-122"/>
                <a:cs typeface="楷体" panose="02010609060101010101" pitchFamily="49" charset="-122"/>
              </a:rPr>
              <a:t>冷凝</a:t>
            </a:r>
            <a:r>
              <a:rPr lang="en-US" altLang="zh-CN" sz="3200">
                <a:latin typeface="楷体" panose="02010609060101010101" pitchFamily="49" charset="-122"/>
                <a:ea typeface="楷体" panose="02010609060101010101" pitchFamily="49" charset="-122"/>
                <a:cs typeface="楷体" panose="02010609060101010101" pitchFamily="49" charset="-122"/>
              </a:rPr>
              <a:t>”</a:t>
            </a:r>
            <a:r>
              <a:rPr lang="zh-CN" altLang="en-US" sz="3200">
                <a:latin typeface="楷体" panose="02010609060101010101" pitchFamily="49" charset="-122"/>
                <a:ea typeface="楷体" panose="02010609060101010101" pitchFamily="49" charset="-122"/>
                <a:cs typeface="楷体" panose="02010609060101010101" pitchFamily="49" charset="-122"/>
              </a:rPr>
              <a:t>成水滴。这就和浴室中的镜子表面出现水珠的原理相同。</a:t>
            </a:r>
          </a:p>
          <a:p>
            <a:pPr fontAlgn="auto">
              <a:lnSpc>
                <a:spcPct val="150000"/>
              </a:lnSpc>
            </a:pPr>
            <a:r>
              <a:rPr lang="en-US" altLang="zh-CN" sz="3200">
                <a:latin typeface="楷体" panose="02010609060101010101" pitchFamily="49" charset="-122"/>
                <a:ea typeface="楷体" panose="02010609060101010101" pitchFamily="49" charset="-122"/>
                <a:cs typeface="楷体" panose="02010609060101010101" pitchFamily="49" charset="-122"/>
              </a:rPr>
              <a:t>  </a:t>
            </a:r>
            <a:r>
              <a:rPr lang="en-US" altLang="zh-CN" sz="32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3200">
                <a:solidFill>
                  <a:srgbClr val="FF0000"/>
                </a:solidFill>
                <a:latin typeface="微软雅黑" panose="020B0503020204020204" charset="-122"/>
                <a:ea typeface="微软雅黑" panose="020B0503020204020204" charset="-122"/>
                <a:cs typeface="微软雅黑" panose="020B0503020204020204" charset="-122"/>
              </a:rPr>
              <a:t>答案：激光造雨的定义和原理。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1614170" y="594995"/>
            <a:ext cx="2019300" cy="645160"/>
          </a:xfrm>
          <a:prstGeom prst="rect">
            <a:avLst/>
          </a:prstGeom>
          <a:noFill/>
        </p:spPr>
        <p:txBody>
          <a:bodyPr wrap="none" rtlCol="0">
            <a:spAutoFit/>
          </a:bodyPr>
          <a:lstStyle/>
          <a:p>
            <a:r>
              <a:rPr lang="zh-CN" altLang="en-US" sz="3600" b="1" smtClean="0">
                <a:solidFill>
                  <a:srgbClr val="FF0000"/>
                </a:solidFill>
                <a:latin typeface="黑体" panose="02010609060101010101" charset="-122"/>
                <a:ea typeface="黑体" panose="02010609060101010101" charset="-122"/>
                <a:cs typeface="华文黑体" panose="02010600040101010101" charset="-122"/>
                <a:sym typeface="+mn-lt"/>
              </a:rPr>
              <a:t>题型示例</a:t>
            </a:r>
          </a:p>
        </p:txBody>
      </p:sp>
      <p:sp>
        <p:nvSpPr>
          <p:cNvPr id="4" name="文本框 3"/>
          <p:cNvSpPr txBox="1"/>
          <p:nvPr/>
        </p:nvSpPr>
        <p:spPr>
          <a:xfrm>
            <a:off x="861060" y="1240155"/>
            <a:ext cx="10469245" cy="4831080"/>
          </a:xfrm>
          <a:prstGeom prst="rect">
            <a:avLst/>
          </a:prstGeom>
          <a:noFill/>
        </p:spPr>
        <p:txBody>
          <a:bodyPr wrap="square" rtlCol="0">
            <a:spAutoFit/>
          </a:bodyPr>
          <a:lstStyle/>
          <a:p>
            <a:pPr fontAlgn="auto">
              <a:lnSpc>
                <a:spcPct val="100000"/>
              </a:lnSpc>
            </a:pPr>
            <a:r>
              <a:rPr sz="2800"/>
              <a:t>阅读下面一段文字，以“志愿服务”开头。概括志愿服务的作用。</a:t>
            </a:r>
          </a:p>
          <a:p>
            <a:pPr fontAlgn="auto">
              <a:lnSpc>
                <a:spcPct val="100000"/>
              </a:lnSpc>
            </a:pPr>
            <a:r>
              <a:rPr sz="2800"/>
              <a:t>要求：①要点全面；②不超过50个字。</a:t>
            </a:r>
          </a:p>
          <a:p>
            <a:pPr fontAlgn="auto">
              <a:lnSpc>
                <a:spcPct val="100000"/>
              </a:lnSpc>
            </a:pPr>
            <a:r>
              <a:rPr lang="en-US" sz="2800"/>
              <a:t>       </a:t>
            </a:r>
            <a:r>
              <a:rPr lang="en-US" sz="2800">
                <a:latin typeface="楷体" panose="02010609060101010101" pitchFamily="49" charset="-122"/>
                <a:ea typeface="楷体" panose="02010609060101010101" pitchFamily="49" charset="-122"/>
                <a:cs typeface="楷体" panose="02010609060101010101" pitchFamily="49" charset="-122"/>
              </a:rPr>
              <a:t> </a:t>
            </a:r>
            <a:r>
              <a:rPr sz="2800">
                <a:latin typeface="楷体" panose="02010609060101010101" pitchFamily="49" charset="-122"/>
                <a:ea typeface="楷体" panose="02010609060101010101" pitchFamily="49" charset="-122"/>
                <a:cs typeface="楷体" panose="02010609060101010101" pitchFamily="49" charset="-122"/>
              </a:rPr>
              <a:t>志愿服务是一项以自愿且不图物质报酬为参与前提的社会事业，重在出力而不是出钱，致力于弥补政府服务和市场服务的不足。这项事业有上百年的历史，在世界各地广泛开展，是推动社会文明发展的一个重要方面。人的内心都有向真、向善、向美的一面，都期望实现个人的美好价值，志愿服务是把这种期望变为现实的一种途径。志愿者在从事服务的过程中，会</a:t>
            </a:r>
            <a:r>
              <a:rPr lang="zh-CN" sz="2800">
                <a:latin typeface="楷体" panose="02010609060101010101" pitchFamily="49" charset="-122"/>
                <a:ea typeface="楷体" panose="02010609060101010101" pitchFamily="49" charset="-122"/>
                <a:cs typeface="楷体" panose="02010609060101010101" pitchFamily="49" charset="-122"/>
                <a:sym typeface="+mn-ea"/>
              </a:rPr>
              <a:t>获得精神上的满足</a:t>
            </a:r>
            <a:r>
              <a:rPr sz="2800">
                <a:latin typeface="楷体" panose="02010609060101010101" pitchFamily="49" charset="-122"/>
                <a:ea typeface="楷体" panose="02010609060101010101" pitchFamily="49" charset="-122"/>
                <a:cs typeface="楷体" panose="02010609060101010101" pitchFamily="49" charset="-122"/>
              </a:rPr>
              <a:t>。</a:t>
            </a:r>
          </a:p>
          <a:p>
            <a:pPr fontAlgn="auto">
              <a:lnSpc>
                <a:spcPct val="100000"/>
              </a:lnSpc>
            </a:pPr>
            <a:r>
              <a:rPr lang="zh-CN" sz="2800" b="1">
                <a:latin typeface="微软雅黑" panose="020B0503020204020204" charset="-122"/>
                <a:ea typeface="微软雅黑" panose="020B0503020204020204" charset="-122"/>
                <a:cs typeface="楷体" panose="02010609060101010101" pitchFamily="49" charset="-122"/>
              </a:rPr>
              <a:t>参考答案：</a:t>
            </a:r>
            <a:r>
              <a:rPr lang="zh-CN" sz="2800">
                <a:solidFill>
                  <a:srgbClr val="7030A0"/>
                </a:solidFill>
                <a:latin typeface="黑体" panose="02010609060101010101" charset="-122"/>
                <a:ea typeface="黑体" panose="02010609060101010101" charset="-122"/>
                <a:cs typeface="楷体" panose="02010609060101010101" pitchFamily="49" charset="-122"/>
              </a:rPr>
              <a:t>志愿服务能</a:t>
            </a:r>
            <a:r>
              <a:rPr sz="2800">
                <a:solidFill>
                  <a:srgbClr val="7030A0"/>
                </a:solidFill>
                <a:latin typeface="黑体" panose="02010609060101010101" charset="-122"/>
                <a:ea typeface="黑体" panose="02010609060101010101" charset="-122"/>
                <a:cs typeface="楷体" panose="02010609060101010101" pitchFamily="49" charset="-122"/>
                <a:sym typeface="+mn-ea"/>
              </a:rPr>
              <a:t>弥补政府服务和市场服务的不足</a:t>
            </a:r>
            <a:r>
              <a:rPr lang="zh-CN" sz="2800">
                <a:solidFill>
                  <a:srgbClr val="7030A0"/>
                </a:solidFill>
                <a:latin typeface="黑体" panose="02010609060101010101" charset="-122"/>
                <a:ea typeface="黑体" panose="02010609060101010101" charset="-122"/>
                <a:cs typeface="楷体" panose="02010609060101010101" pitchFamily="49" charset="-122"/>
                <a:sym typeface="+mn-ea"/>
              </a:rPr>
              <a:t>，</a:t>
            </a:r>
            <a:r>
              <a:rPr sz="2800">
                <a:solidFill>
                  <a:srgbClr val="7030A0"/>
                </a:solidFill>
                <a:latin typeface="黑体" panose="02010609060101010101" charset="-122"/>
                <a:ea typeface="黑体" panose="02010609060101010101" charset="-122"/>
                <a:cs typeface="楷体" panose="02010609060101010101" pitchFamily="49" charset="-122"/>
                <a:sym typeface="+mn-ea"/>
              </a:rPr>
              <a:t>推动社会文明发展</a:t>
            </a:r>
            <a:r>
              <a:rPr lang="zh-CN" sz="2800">
                <a:solidFill>
                  <a:srgbClr val="7030A0"/>
                </a:solidFill>
                <a:latin typeface="黑体" panose="02010609060101010101" charset="-122"/>
                <a:ea typeface="黑体" panose="02010609060101010101" charset="-122"/>
                <a:cs typeface="楷体" panose="02010609060101010101" pitchFamily="49" charset="-122"/>
                <a:sym typeface="+mn-ea"/>
              </a:rPr>
              <a:t>，</a:t>
            </a:r>
            <a:r>
              <a:rPr sz="2800">
                <a:solidFill>
                  <a:srgbClr val="7030A0"/>
                </a:solidFill>
                <a:latin typeface="黑体" panose="02010609060101010101" charset="-122"/>
                <a:ea typeface="黑体" panose="02010609060101010101" charset="-122"/>
                <a:cs typeface="楷体" panose="02010609060101010101" pitchFamily="49" charset="-122"/>
                <a:sym typeface="+mn-ea"/>
              </a:rPr>
              <a:t>实现个人的美好价值</a:t>
            </a:r>
            <a:r>
              <a:rPr lang="zh-CN" sz="2800">
                <a:solidFill>
                  <a:srgbClr val="7030A0"/>
                </a:solidFill>
                <a:latin typeface="黑体" panose="02010609060101010101" charset="-122"/>
                <a:ea typeface="黑体" panose="02010609060101010101" charset="-122"/>
                <a:cs typeface="楷体" panose="02010609060101010101" pitchFamily="49" charset="-122"/>
                <a:sym typeface="+mn-ea"/>
              </a:rPr>
              <a:t>，使人获得精神满足。（</a:t>
            </a:r>
            <a:r>
              <a:rPr lang="en-US" altLang="zh-CN" sz="2800">
                <a:solidFill>
                  <a:srgbClr val="7030A0"/>
                </a:solidFill>
                <a:latin typeface="黑体" panose="02010609060101010101" charset="-122"/>
                <a:ea typeface="黑体" panose="02010609060101010101" charset="-122"/>
                <a:cs typeface="楷体" panose="02010609060101010101" pitchFamily="49" charset="-122"/>
                <a:sym typeface="+mn-ea"/>
              </a:rPr>
              <a:t>48</a:t>
            </a:r>
            <a:r>
              <a:rPr lang="zh-CN" altLang="en-US" sz="2800">
                <a:solidFill>
                  <a:srgbClr val="7030A0"/>
                </a:solidFill>
                <a:latin typeface="黑体" panose="02010609060101010101" charset="-122"/>
                <a:ea typeface="黑体" panose="02010609060101010101" charset="-122"/>
                <a:cs typeface="楷体" panose="02010609060101010101" pitchFamily="49" charset="-122"/>
                <a:sym typeface="+mn-ea"/>
              </a:rPr>
              <a:t>字</a:t>
            </a:r>
            <a:r>
              <a:rPr lang="zh-CN" sz="2800">
                <a:solidFill>
                  <a:srgbClr val="7030A0"/>
                </a:solidFill>
                <a:latin typeface="黑体" panose="02010609060101010101" charset="-122"/>
                <a:ea typeface="黑体" panose="02010609060101010101" charset="-122"/>
                <a:cs typeface="楷体" panose="02010609060101010101" pitchFamily="49"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887095" y="1167765"/>
            <a:ext cx="11015345" cy="5323205"/>
          </a:xfrm>
          <a:prstGeom prst="rect">
            <a:avLst/>
          </a:prstGeom>
          <a:noFill/>
        </p:spPr>
        <p:txBody>
          <a:bodyPr wrap="square" rtlCol="0">
            <a:spAutoFit/>
          </a:bodyPr>
          <a:lstStyle/>
          <a:p>
            <a:pPr fontAlgn="auto">
              <a:lnSpc>
                <a:spcPct val="100000"/>
              </a:lnSpc>
            </a:pPr>
            <a:r>
              <a:rPr lang="zh-CN" sz="3600" b="1">
                <a:solidFill>
                  <a:srgbClr val="FF0000"/>
                </a:solidFill>
              </a:rPr>
              <a:t>概括语段要点</a:t>
            </a:r>
            <a:r>
              <a:rPr lang="en-US" altLang="zh-CN" sz="3600" b="1">
                <a:solidFill>
                  <a:srgbClr val="FF0000"/>
                </a:solidFill>
              </a:rPr>
              <a:t>“</a:t>
            </a:r>
            <a:r>
              <a:rPr lang="zh-CN" altLang="en-US" sz="3600" b="1">
                <a:solidFill>
                  <a:srgbClr val="FF0000"/>
                </a:solidFill>
              </a:rPr>
              <a:t>四步骤</a:t>
            </a:r>
            <a:r>
              <a:rPr lang="en-US" altLang="zh-CN" sz="3600" b="1">
                <a:solidFill>
                  <a:srgbClr val="FF0000"/>
                </a:solidFill>
              </a:rPr>
              <a:t>”</a:t>
            </a:r>
            <a:r>
              <a:rPr lang="zh-CN" sz="3600" b="1">
                <a:solidFill>
                  <a:srgbClr val="FF0000"/>
                </a:solidFill>
              </a:rPr>
              <a:t>：</a:t>
            </a:r>
          </a:p>
          <a:p>
            <a:pPr fontAlgn="auto">
              <a:lnSpc>
                <a:spcPct val="100000"/>
              </a:lnSpc>
            </a:pPr>
            <a:r>
              <a:rPr lang="en-US" altLang="zh-CN" sz="3600">
                <a:solidFill>
                  <a:srgbClr val="FF0000"/>
                </a:solidFill>
              </a:rPr>
              <a:t>1</a:t>
            </a:r>
            <a:r>
              <a:rPr lang="zh-CN" altLang="en-US" sz="3600">
                <a:solidFill>
                  <a:srgbClr val="FF0000"/>
                </a:solidFill>
              </a:rPr>
              <a:t>、审题干、明要求</a:t>
            </a:r>
            <a:r>
              <a:rPr lang="en-US" altLang="zh-CN" sz="3600"/>
              <a:t>——</a:t>
            </a:r>
            <a:r>
              <a:rPr lang="zh-CN" altLang="en-US" sz="3600"/>
              <a:t>字数、对象、表述等</a:t>
            </a:r>
          </a:p>
          <a:p>
            <a:pPr fontAlgn="auto">
              <a:lnSpc>
                <a:spcPct val="100000"/>
              </a:lnSpc>
            </a:pPr>
            <a:r>
              <a:rPr lang="en-US" altLang="zh-CN" sz="3600">
                <a:solidFill>
                  <a:srgbClr val="FF0000"/>
                </a:solidFill>
              </a:rPr>
              <a:t>2</a:t>
            </a:r>
            <a:r>
              <a:rPr lang="zh-CN" altLang="en-US" sz="3600">
                <a:solidFill>
                  <a:srgbClr val="FF0000"/>
                </a:solidFill>
              </a:rPr>
              <a:t>、读语段，抓关键</a:t>
            </a:r>
            <a:r>
              <a:rPr lang="en-US" altLang="zh-CN" sz="3600"/>
              <a:t>——</a:t>
            </a:r>
            <a:r>
              <a:rPr lang="zh-CN" altLang="en-US" sz="3600"/>
              <a:t>明确语段的中心话题</a:t>
            </a:r>
          </a:p>
          <a:p>
            <a:pPr fontAlgn="auto">
              <a:lnSpc>
                <a:spcPct val="100000"/>
              </a:lnSpc>
            </a:pPr>
            <a:r>
              <a:rPr lang="en-US" altLang="zh-CN" sz="3600">
                <a:solidFill>
                  <a:srgbClr val="FF0000"/>
                </a:solidFill>
              </a:rPr>
              <a:t>3</a:t>
            </a:r>
            <a:r>
              <a:rPr lang="zh-CN" altLang="en-US" sz="3600">
                <a:solidFill>
                  <a:srgbClr val="FF0000"/>
                </a:solidFill>
              </a:rPr>
              <a:t>、分层次，理重点</a:t>
            </a:r>
            <a:r>
              <a:rPr lang="en-US" altLang="zh-CN" sz="3600"/>
              <a:t>——</a:t>
            </a:r>
            <a:r>
              <a:rPr lang="zh-CN" altLang="en-US" sz="3600"/>
              <a:t>注意标点、关联词</a:t>
            </a:r>
          </a:p>
          <a:p>
            <a:pPr fontAlgn="auto">
              <a:lnSpc>
                <a:spcPct val="100000"/>
              </a:lnSpc>
            </a:pPr>
            <a:r>
              <a:rPr lang="en-US" altLang="zh-CN" sz="3600">
                <a:solidFill>
                  <a:srgbClr val="FF0000"/>
                </a:solidFill>
              </a:rPr>
              <a:t>4</a:t>
            </a:r>
            <a:r>
              <a:rPr lang="zh-CN" altLang="en-US" sz="3600">
                <a:solidFill>
                  <a:srgbClr val="FF0000"/>
                </a:solidFill>
              </a:rPr>
              <a:t>、选句式、组要点</a:t>
            </a:r>
            <a:r>
              <a:rPr lang="en-US" altLang="zh-CN" sz="3600"/>
              <a:t>——</a:t>
            </a:r>
            <a:r>
              <a:rPr lang="zh-CN" altLang="en-US" sz="3600"/>
              <a:t>牢记字数要求，讲究</a:t>
            </a:r>
            <a:r>
              <a:rPr lang="zh-CN" altLang="en-US" sz="3600" b="1">
                <a:solidFill>
                  <a:srgbClr val="FF0000"/>
                </a:solidFill>
              </a:rPr>
              <a:t>概括方法</a:t>
            </a:r>
          </a:p>
          <a:p>
            <a:pPr fontAlgn="auto">
              <a:lnSpc>
                <a:spcPct val="100000"/>
              </a:lnSpc>
            </a:pPr>
            <a:r>
              <a:rPr lang="zh-CN" altLang="en-US" sz="4000">
                <a:solidFill>
                  <a:srgbClr val="1D41D5"/>
                </a:solidFill>
                <a:latin typeface="楷体" panose="02010609060101010101" pitchFamily="49" charset="-122"/>
                <a:ea typeface="楷体" panose="02010609060101010101" pitchFamily="49" charset="-122"/>
              </a:rPr>
              <a:t>留：保留或摘录能标明中心内容的词句</a:t>
            </a:r>
          </a:p>
          <a:p>
            <a:pPr fontAlgn="auto">
              <a:lnSpc>
                <a:spcPct val="100000"/>
              </a:lnSpc>
            </a:pPr>
            <a:r>
              <a:rPr lang="zh-CN" altLang="en-US" sz="4000">
                <a:solidFill>
                  <a:srgbClr val="1D41D5"/>
                </a:solidFill>
                <a:latin typeface="楷体" panose="02010609060101010101" pitchFamily="49" charset="-122"/>
                <a:ea typeface="楷体" panose="02010609060101010101" pitchFamily="49" charset="-122"/>
              </a:rPr>
              <a:t>删：删除冗余信息</a:t>
            </a:r>
          </a:p>
          <a:p>
            <a:pPr fontAlgn="auto">
              <a:lnSpc>
                <a:spcPct val="100000"/>
              </a:lnSpc>
            </a:pPr>
            <a:r>
              <a:rPr lang="zh-CN" altLang="en-US" sz="4000">
                <a:solidFill>
                  <a:srgbClr val="1D41D5"/>
                </a:solidFill>
                <a:latin typeface="楷体" panose="02010609060101010101" pitchFamily="49" charset="-122"/>
                <a:ea typeface="楷体" panose="02010609060101010101" pitchFamily="49" charset="-122"/>
              </a:rPr>
              <a:t>简：简化句子或句意</a:t>
            </a:r>
          </a:p>
          <a:p>
            <a:pPr fontAlgn="auto">
              <a:lnSpc>
                <a:spcPct val="100000"/>
              </a:lnSpc>
            </a:pPr>
            <a:r>
              <a:rPr lang="zh-CN" altLang="en-US" sz="4000">
                <a:solidFill>
                  <a:srgbClr val="1D41D5"/>
                </a:solidFill>
                <a:latin typeface="楷体" panose="02010609060101010101" pitchFamily="49" charset="-122"/>
                <a:ea typeface="楷体" panose="02010609060101010101" pitchFamily="49" charset="-122"/>
              </a:rPr>
              <a:t>改：改换简洁说法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1735455" y="442595"/>
            <a:ext cx="2019300" cy="645160"/>
          </a:xfrm>
          <a:prstGeom prst="rect">
            <a:avLst/>
          </a:prstGeom>
          <a:noFill/>
        </p:spPr>
        <p:txBody>
          <a:bodyPr wrap="none" rtlCol="0">
            <a:spAutoFit/>
          </a:bodyPr>
          <a:lstStyle/>
          <a:p>
            <a:r>
              <a:rPr lang="zh-CN" altLang="en-US" sz="3600" b="1" smtClean="0">
                <a:solidFill>
                  <a:srgbClr val="FF0000"/>
                </a:solidFill>
                <a:latin typeface="黑体" panose="02010609060101010101" charset="-122"/>
                <a:ea typeface="黑体" panose="02010609060101010101" charset="-122"/>
                <a:cs typeface="华文黑体" panose="02010600040101010101" charset="-122"/>
                <a:sym typeface="+mn-lt"/>
              </a:rPr>
              <a:t>随堂练习</a:t>
            </a:r>
          </a:p>
        </p:txBody>
      </p:sp>
      <p:sp>
        <p:nvSpPr>
          <p:cNvPr id="2" name="文本框 1"/>
          <p:cNvSpPr txBox="1"/>
          <p:nvPr/>
        </p:nvSpPr>
        <p:spPr>
          <a:xfrm>
            <a:off x="451485" y="1010285"/>
            <a:ext cx="11289665" cy="5015865"/>
          </a:xfrm>
          <a:prstGeom prst="rect">
            <a:avLst/>
          </a:prstGeom>
          <a:noFill/>
        </p:spPr>
        <p:txBody>
          <a:bodyPr wrap="square" rtlCol="0">
            <a:spAutoFit/>
          </a:bodyPr>
          <a:lstStyle/>
          <a:p>
            <a:pPr fontAlgn="auto">
              <a:lnSpc>
                <a:spcPct val="100000"/>
              </a:lnSpc>
            </a:pPr>
            <a:r>
              <a:rPr lang="en-US" altLang="zh-CN" sz="3200"/>
              <a:t>1</a:t>
            </a:r>
            <a:r>
              <a:rPr lang="zh-CN" altLang="en-US" sz="3200"/>
              <a:t>、</a:t>
            </a:r>
            <a:r>
              <a:rPr lang="zh-CN" sz="3200"/>
              <a:t>下面的材料从四个方面对二胡做了介绍，请筛选信息，保留各方面的主要内容，压缩成一段文字，不超过60个字。</a:t>
            </a:r>
          </a:p>
          <a:p>
            <a:pPr fontAlgn="auto">
              <a:lnSpc>
                <a:spcPct val="100000"/>
              </a:lnSpc>
            </a:pPr>
            <a:r>
              <a:rPr lang="en-US" altLang="zh-CN" sz="3200"/>
              <a:t>        </a:t>
            </a:r>
            <a:r>
              <a:rPr lang="zh-CN" sz="3200">
                <a:latin typeface="楷体" panose="02010609060101010101" pitchFamily="49" charset="-122"/>
                <a:ea typeface="楷体" panose="02010609060101010101" pitchFamily="49" charset="-122"/>
                <a:cs typeface="楷体" panose="02010609060101010101" pitchFamily="49" charset="-122"/>
              </a:rPr>
              <a:t>二胡是中国的一种很奇妙的乐器，是胡琴的一种，比京胡大，也叫南胡。二胡的构造很简单：由一根长约80厘米的细细的木制琴杆、内外两根琴弦、琴杆下端的蒙着蟒皮或蛇皮的琴筒构成，琴筒呈茶杯形，用木或竹制成，蟒皮或蛇皮是制作二胡的重要材料；用马尾做的琴弓演奏，这与小提琴同样用马尾做琴弓是一样的。二胡声音低沉圆润，听起来略带忧伤，常用来表达比较深沉的情感。二胡历史悠久，又比较容易学习，因此是深受中华民族喜爱的乐器，是中国民间普及率较高的乐器。</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654050" y="979805"/>
            <a:ext cx="10458450" cy="3415030"/>
          </a:xfrm>
          <a:prstGeom prst="rect">
            <a:avLst/>
          </a:prstGeom>
          <a:noFill/>
        </p:spPr>
        <p:txBody>
          <a:bodyPr wrap="square" rtlCol="0">
            <a:spAutoFit/>
          </a:bodyPr>
          <a:lstStyle/>
          <a:p>
            <a:pPr fontAlgn="auto">
              <a:lnSpc>
                <a:spcPct val="150000"/>
              </a:lnSpc>
            </a:pPr>
            <a:r>
              <a:rPr lang="zh-CN" sz="3600" b="1">
                <a:latin typeface="楷体" panose="02010609060101010101" pitchFamily="49" charset="-122"/>
                <a:ea typeface="楷体" panose="02010609060101010101" pitchFamily="49" charset="-122"/>
                <a:cs typeface="楷体" panose="02010609060101010101" pitchFamily="49" charset="-122"/>
              </a:rPr>
              <a:t>参考答案：</a:t>
            </a:r>
          </a:p>
          <a:p>
            <a:pPr fontAlgn="auto">
              <a:lnSpc>
                <a:spcPct val="150000"/>
              </a:lnSpc>
            </a:pPr>
            <a:r>
              <a:rPr lang="en-US" altLang="zh-CN" sz="3600" b="1">
                <a:latin typeface="楷体" panose="02010609060101010101" pitchFamily="49" charset="-122"/>
                <a:ea typeface="楷体" panose="02010609060101010101" pitchFamily="49" charset="-122"/>
                <a:cs typeface="楷体" panose="02010609060101010101" pitchFamily="49" charset="-122"/>
              </a:rPr>
              <a:t>    </a:t>
            </a:r>
            <a:r>
              <a:rPr lang="zh-CN" sz="3600" b="1">
                <a:latin typeface="楷体" panose="02010609060101010101" pitchFamily="49" charset="-122"/>
                <a:ea typeface="楷体" panose="02010609060101010101" pitchFamily="49" charset="-122"/>
                <a:cs typeface="楷体" panose="02010609060101010101" pitchFamily="49" charset="-122"/>
              </a:rPr>
              <a:t>二胡是胡琴的一种，由琴杆、琴弦和蒙着蟒皮或蛇皮的琴筒构成，用马尾琴弓演奏，声音低沉圆润，是深受中华民族喜爱的乐器。（</a:t>
            </a:r>
            <a:r>
              <a:rPr lang="en-US" altLang="zh-CN" sz="3600" b="1">
                <a:latin typeface="楷体" panose="02010609060101010101" pitchFamily="49" charset="-122"/>
                <a:ea typeface="楷体" panose="02010609060101010101" pitchFamily="49" charset="-122"/>
                <a:cs typeface="楷体" panose="02010609060101010101" pitchFamily="49" charset="-122"/>
              </a:rPr>
              <a:t>57</a:t>
            </a:r>
            <a:r>
              <a:rPr lang="zh-CN" altLang="en-US" sz="3600" b="1">
                <a:latin typeface="楷体" panose="02010609060101010101" pitchFamily="49" charset="-122"/>
                <a:ea typeface="楷体" panose="02010609060101010101" pitchFamily="49" charset="-122"/>
                <a:cs typeface="楷体" panose="02010609060101010101" pitchFamily="49" charset="-122"/>
              </a:rPr>
              <a:t>字</a:t>
            </a:r>
            <a:r>
              <a:rPr lang="zh-CN" sz="3600" b="1">
                <a:latin typeface="楷体" panose="02010609060101010101" pitchFamily="49" charset="-122"/>
                <a:ea typeface="楷体" panose="02010609060101010101" pitchFamily="49" charset="-122"/>
                <a:cs typeface="楷体" panose="02010609060101010101" pitchFamily="49"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50850" y="767080"/>
            <a:ext cx="11289665" cy="5507990"/>
          </a:xfrm>
          <a:prstGeom prst="rect">
            <a:avLst/>
          </a:prstGeom>
          <a:noFill/>
        </p:spPr>
        <p:txBody>
          <a:bodyPr wrap="square" rtlCol="0">
            <a:spAutoFit/>
          </a:bodyPr>
          <a:lstStyle/>
          <a:p>
            <a:pPr fontAlgn="auto">
              <a:lnSpc>
                <a:spcPct val="100000"/>
              </a:lnSpc>
            </a:pPr>
            <a:r>
              <a:rPr lang="en-US" altLang="zh-CN" sz="3200"/>
              <a:t>2</a:t>
            </a:r>
            <a:r>
              <a:rPr lang="zh-CN" altLang="en-US" sz="3200"/>
              <a:t>、</a:t>
            </a:r>
            <a:r>
              <a:rPr lang="zh-CN" sz="3200"/>
              <a:t>（</a:t>
            </a:r>
            <a:r>
              <a:rPr lang="en-US" altLang="zh-CN" sz="3200"/>
              <a:t>2019</a:t>
            </a:r>
            <a:r>
              <a:rPr lang="zh-CN" altLang="en-US" sz="3200"/>
              <a:t>全国卷</a:t>
            </a:r>
            <a:r>
              <a:rPr lang="en-US" altLang="zh-CN" sz="3200"/>
              <a:t>1</a:t>
            </a:r>
            <a:r>
              <a:rPr lang="zh-CN" sz="3200"/>
              <a:t>）</a:t>
            </a:r>
            <a:r>
              <a:rPr sz="3200"/>
              <a:t>把下面一段话的主要意思压缩成一段话，不超过50个字。（5分）</a:t>
            </a:r>
          </a:p>
          <a:p>
            <a:pPr fontAlgn="auto">
              <a:lnSpc>
                <a:spcPct val="100000"/>
              </a:lnSpc>
            </a:pPr>
            <a:r>
              <a:rPr lang="en-US" sz="3200"/>
              <a:t>      </a:t>
            </a:r>
            <a:r>
              <a:rPr sz="3200">
                <a:latin typeface="楷体" panose="02010609060101010101" pitchFamily="49" charset="-122"/>
                <a:ea typeface="楷体" panose="02010609060101010101" pitchFamily="49" charset="-122"/>
                <a:cs typeface="楷体" panose="02010609060101010101" pitchFamily="49" charset="-122"/>
              </a:rPr>
              <a:t>传统观点认为，中国和欧洲的陶瓷贸易始于明代。近日，英国杜伦大学证实，该校考古系与中国故宫博物馆考古所，联合整理研究了在西班牙萨拉戈萨等地出土的十余种中国唐代至宋代早期的陶瓷器残片，表明这些陶瓷是当时随阿拉伯商人经印度洋与红海贸易到达地中海地区的。这就将中欧陶瓷贸易的起始时间大大向前推进了，证明了“海上丝绸之路”早在唐代就已延伸至西欧。</a:t>
            </a:r>
          </a:p>
          <a:p>
            <a:pPr fontAlgn="auto">
              <a:lnSpc>
                <a:spcPct val="100000"/>
              </a:lnSpc>
            </a:pPr>
            <a:r>
              <a:rPr lang="zh-CN" sz="3200">
                <a:solidFill>
                  <a:srgbClr val="1D41D5"/>
                </a:solidFill>
              </a:rPr>
              <a:t>参考答案：中英联合考古研究表明，中欧陶瓷贸易起始时间不晚于唐代，“海上丝绸之路”在唐代已延伸至西欧。（</a:t>
            </a:r>
            <a:r>
              <a:rPr lang="en-US" altLang="zh-CN" sz="3200">
                <a:solidFill>
                  <a:srgbClr val="1D41D5"/>
                </a:solidFill>
              </a:rPr>
              <a:t>45</a:t>
            </a:r>
            <a:r>
              <a:rPr lang="zh-CN" altLang="en-US" sz="3200">
                <a:solidFill>
                  <a:srgbClr val="1D41D5"/>
                </a:solidFill>
              </a:rPr>
              <a:t>字</a:t>
            </a:r>
            <a:r>
              <a:rPr lang="zh-CN" sz="3200">
                <a:solidFill>
                  <a:srgbClr val="1D41D5"/>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2920</Words>
  <Application>Aspose.Slides for Java</Application>
  <PresentationFormat>自定义</PresentationFormat>
  <Paragraphs>152</Paragraphs>
  <Slides>30</Slides>
  <Notes>30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Company>学科网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rbm.xkw.com</dc:creator>
  <cp:lastModifiedBy>ProBook</cp:lastModifiedBy>
  <cp:revision>2</cp:revision>
  <cp:lastPrinted>2021-12-13T10:04:38Z</cp:lastPrinted>
  <dcterms:created xsi:type="dcterms:W3CDTF">2021-12-13T10:04:38Z</dcterms:created>
  <dcterms:modified xsi:type="dcterms:W3CDTF">2021-12-17T01:27:20Z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