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56" r:id="rId3"/>
    <p:sldId id="257" r:id="rId4"/>
    <p:sldId id="258" r:id="rId5"/>
    <p:sldId id="285" r:id="rId6"/>
    <p:sldId id="286" r:id="rId7"/>
    <p:sldId id="259" r:id="rId8"/>
    <p:sldId id="260" r:id="rId9"/>
    <p:sldId id="287" r:id="rId10"/>
    <p:sldId id="280" r:id="rId11"/>
    <p:sldId id="288" r:id="rId12"/>
    <p:sldId id="281" r:id="rId13"/>
    <p:sldId id="290" r:id="rId14"/>
    <p:sldId id="289" r:id="rId15"/>
    <p:sldId id="282" r:id="rId16"/>
    <p:sldId id="292" r:id="rId17"/>
    <p:sldId id="291" r:id="rId18"/>
    <p:sldId id="293" r:id="rId19"/>
    <p:sldId id="283" r:id="rId20"/>
    <p:sldId id="294" r:id="rId21"/>
    <p:sldId id="261" r:id="rId22"/>
    <p:sldId id="284" r:id="rId23"/>
    <p:sldId id="295" r:id="rId24"/>
    <p:sldId id="262" r:id="rId25"/>
    <p:sldId id="263" r:id="rId26"/>
    <p:sldId id="296" r:id="rId27"/>
    <p:sldId id="297" r:id="rId2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6600"/>
    <a:srgbClr val="0000FF"/>
    <a:srgbClr val="CC00FF"/>
    <a:srgbClr val="800000"/>
    <a:srgbClr val="660066"/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2018-12-11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Documents and Settings\Administrator\桌面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843065" y="-14290"/>
            <a:ext cx="3262432" cy="212365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lnSpc>
                <a:spcPct val="120000"/>
              </a:lnSpc>
            </a:pPr>
            <a:r>
              <a:rPr lang="zh-CN" altLang="en-US" sz="6000" cap="none" spc="0" dirty="0" smtClean="0">
                <a:ln w="11430"/>
                <a:solidFill>
                  <a:srgbClr val="FFC000"/>
                </a:solidFill>
                <a:latin typeface="华文琥珀" pitchFamily="2" charset="-122"/>
                <a:ea typeface="华文琥珀" pitchFamily="2" charset="-122"/>
              </a:rPr>
              <a:t>故事导入</a:t>
            </a:r>
            <a:endParaRPr lang="en-US" altLang="zh-CN" sz="6000" cap="none" spc="0" dirty="0" smtClean="0">
              <a:ln w="11430"/>
              <a:solidFill>
                <a:srgbClr val="FFC000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400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两茎灯草</a:t>
            </a:r>
            <a:endParaRPr lang="zh-CN" altLang="en-US" sz="4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7504" y="2039193"/>
            <a:ext cx="8856983" cy="4813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有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个乡绅叫严监生，胆小又有钱。严监生老了临死的时候，卧房里挤满了子女后代，老人家卧在床上话也说不出，就只是伸出两根手指，众人不知其意。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侄子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问严监生的意思是不是有两个亲人还没见面，老人摇头。侄子又问严监生是不是有两笔银子不曾交代家人，老人摇头摇得厉害。老奶妈又问是不是他两个儿子不在眼前，老人还是摇头，两个手指指着不动。</a:t>
            </a:r>
          </a:p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待到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其妻子赵氏擦擦眼泪对老爷子说：“我知道，你是看那灯里有两根灯草怕费了灯油。”然后赵氏挑掉一根灯草，严监生看了随即点点头，手一垂，人就去了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8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608241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556193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、腐儒的典型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周进、范进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14970" y="3323704"/>
            <a:ext cx="672426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范进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中举前，饱尝了科举制度迫害下落第文人的心酸苦楚。五十多岁仅是个童生，家中穷苦不堪。范进的几十年应试不中的情况下，有主试官周进的抬举，应试及第。他喜不自胜出现了癫狂状态。范进中举后，因丁母亲忧（指母亲的丧失）过了三年才进京会试，又中了进士，授职部署，考选御史。数年后钦点山东学道。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2" y="3429000"/>
            <a:ext cx="2362200" cy="3405559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5494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556193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、腐儒的典型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周进、范进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469837" y="3183206"/>
            <a:ext cx="6566659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形象特点：范进是一个热衷功名、怯懦麻木、迂腐无能、虚伪奸诈、渴求功名利禄，神兽封建教育毒害的只是分子。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858095" y="5202702"/>
            <a:ext cx="5325380" cy="1631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4000" b="1" dirty="0"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相关</a:t>
            </a:r>
            <a:r>
              <a:rPr lang="zh-CN" altLang="en-US" sz="4000" b="1" dirty="0" smtClean="0"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情节</a:t>
            </a:r>
            <a:endParaRPr lang="en-US" altLang="zh-CN" sz="4000" b="1" dirty="0" smtClean="0">
              <a:solidFill>
                <a:srgbClr val="CC00FF"/>
              </a:solidFill>
              <a:latin typeface="华文琥珀" pitchFamily="2" charset="-122"/>
              <a:ea typeface="华文琥珀" pitchFamily="2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4000" b="1" dirty="0" smtClean="0"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中</a:t>
            </a:r>
            <a:r>
              <a:rPr lang="zh-CN" altLang="en-US" sz="4000" b="1" dirty="0">
                <a:solidFill>
                  <a:srgbClr val="CC00FF"/>
                </a:solidFill>
                <a:latin typeface="华文琥珀" pitchFamily="2" charset="-122"/>
                <a:ea typeface="华文琥珀" pitchFamily="2" charset="-122"/>
              </a:rPr>
              <a:t>举人范进痰迷心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72" y="3462709"/>
            <a:ext cx="2362200" cy="337185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08070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3518" y="245224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、贪官污吏的典型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王惠、汤奉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3206759"/>
            <a:ext cx="5719365" cy="386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6000"/>
              </a:lnSpc>
            </a:pP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南昌知府</a:t>
            </a:r>
            <a:r>
              <a:rPr lang="zh-CN" altLang="en-US" sz="28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王惠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，是一个贪官的典型。他年年不忘“三年清知府，十万雪花银”的通例，他一到任，衙门里就满是“戥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【</a:t>
            </a:r>
            <a:r>
              <a:rPr lang="en-US" altLang="zh-CN" sz="2800" b="1" dirty="0" err="1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děng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子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(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称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金银的小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称</a:t>
            </a:r>
            <a:r>
              <a:rPr lang="en-US" altLang="zh-CN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)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声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，算盘声，板子声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”，“这些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衙役百姓，一个个被他打的魂飞魄散，合城的人，无一个不知道太爷的利害，睡梦里也是怕的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endParaRPr lang="en-US" altLang="zh-CN" sz="2800" b="1" dirty="0" smtClean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241" y="3265158"/>
            <a:ext cx="2880320" cy="358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728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3518" y="245224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、贪官污吏的典型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王惠、汤奉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843808" y="3201360"/>
            <a:ext cx="6064444" cy="368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高要县知县</a:t>
            </a:r>
            <a:r>
              <a:rPr lang="zh-CN" altLang="en-US" sz="28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汤奉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为了表示自己为政清廉，对朝廷各项法令严加执行。朝廷有禁杀耕牛的禁令，汤奉不问因由，竟然将做牛肉生意的老师霍霍枷死，闹得群众义愤填膺，鸣锣摆市。如此“清廉”的知县，一年下来居然也搜刮了八千两银子。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" y="3235640"/>
            <a:ext cx="2485480" cy="3622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14932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8256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-13518" y="245224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、贪官污吏的典型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王惠、汤奉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01996" y="3265159"/>
            <a:ext cx="396321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形象</a:t>
            </a:r>
            <a:r>
              <a:rPr lang="zh-CN" altLang="en-US" sz="32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特点</a:t>
            </a:r>
            <a:endParaRPr lang="en-US" altLang="zh-CN" sz="3200" b="1" dirty="0" smtClean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作威作福</a:t>
            </a:r>
            <a:endParaRPr lang="en-US" altLang="zh-CN" sz="32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贪婪</a:t>
            </a:r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、蛮横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25898" y="5321253"/>
            <a:ext cx="49017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相关情节</a:t>
            </a:r>
            <a:endParaRPr lang="en-US" altLang="zh-CN" sz="32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王惠的板子</a:t>
            </a:r>
            <a:endParaRPr lang="en-US" altLang="zh-CN" sz="32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32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王惠升官当</a:t>
            </a:r>
            <a:r>
              <a:rPr lang="zh-CN" altLang="en-US" sz="32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和尚</a:t>
            </a:r>
            <a:endParaRPr lang="zh-CN" altLang="en-US" sz="3200" b="1" dirty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36632" y="3265158"/>
            <a:ext cx="2702606" cy="358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518" y="3286293"/>
            <a:ext cx="2485480" cy="358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798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8256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71385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、八股迷的典型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马静、鲁编修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3520" y="3456018"/>
            <a:ext cx="6194753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马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静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，是一个为科举而耗尽终生的受害者，但他始终把科举视为“神圣不可侵犯的事业”，是一个出入考场二十四载，依然以“生员”终身的白丁，但仍执着做举业的热衷鼓吹者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800" b="1" dirty="0" smtClean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3322092"/>
            <a:ext cx="2419244" cy="352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8962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800" decel="100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8256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71385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、八股迷的典型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马静、鲁编修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6" y="3193709"/>
            <a:ext cx="6129833" cy="3682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鲁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编修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已达到了科举考试的最高等级，实现了其人生的最高理想。他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却是一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个在京城清苦得实在混不下去的科举“成功者”，他以整个人的个人尊严和物质生活享受为代价换来的翰林编修之职，除了徒有虚名外，没有任何实际意义。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3298631"/>
            <a:ext cx="2556890" cy="355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67167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8256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713856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、八股迷的典型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马静、鲁编修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88739" y="5894740"/>
            <a:ext cx="421143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相关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情节</a:t>
            </a:r>
            <a:endParaRPr lang="en-US" altLang="zh-CN" sz="2800" b="1" dirty="0" smtClean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马二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先生遇“神仙”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175" y="3322092"/>
            <a:ext cx="2343825" cy="352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49" y="3298631"/>
            <a:ext cx="2379911" cy="35593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455017" y="3322092"/>
            <a:ext cx="4503541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形象特点：他们受封建科举制度毒害而不自觉的原因，正在于举业市他们能做官的唯一途径，这就触及了科举制度的根本弊端：以腐朽的科举制度选拔人的不合理性。</a:t>
            </a:r>
          </a:p>
        </p:txBody>
      </p:sp>
    </p:spTree>
    <p:extLst>
      <p:ext uri="{BB962C8B-B14F-4D97-AF65-F5344CB8AC3E}">
        <p14:creationId xmlns:p14="http://schemas.microsoft.com/office/powerpoint/2010/main" val="2410592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8256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525" y="2644924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、正面典型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王冕、杜少卿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6241" y="3205117"/>
            <a:ext cx="2867025" cy="368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矩形 6"/>
          <p:cNvSpPr/>
          <p:nvPr/>
        </p:nvSpPr>
        <p:spPr>
          <a:xfrm>
            <a:off x="323528" y="3193709"/>
            <a:ext cx="5616624" cy="3682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王冕</a:t>
            </a:r>
            <a:r>
              <a:rPr lang="zh-CN" altLang="en-US" sz="28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出身田家，各种学问无不精通；而又安于贫贱，以卖画为生，不与权贵相与。作者通过他的嘴，抨击了科举制度。在作者看来，文人们只有像王冕那样讲求“文行出处”，才能免于“功名富贵”的牢笼。这在当时有一定的批判意义。</a:t>
            </a:r>
            <a:endParaRPr lang="en-US" altLang="zh-CN" sz="2800" b="1" dirty="0">
              <a:solidFill>
                <a:srgbClr val="00B0F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6057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8256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25" y="2644924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、正面典型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王冕、杜少卿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1224" y="3318570"/>
            <a:ext cx="597666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杜少卿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出身“一门三鼎甲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，四代六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尚书”的大地主官僚家庭，却有着豪放狂傲的性格，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不愿做官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，被视为“自古及今难得的一个奇人”。在他身上蔑视科举的思想尤为突出。他轻视礼教，反对歧视妇女，以平等身份对待妻子，反对纳妾。他仗义疏财，平等爱人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作者</a:t>
            </a:r>
            <a:r>
              <a:rPr lang="zh-CN" altLang="en-US" sz="28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心中理想的人物。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93" y="3266281"/>
            <a:ext cx="2628900" cy="3609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283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1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istrator\桌面\666\ppt背景图片\XF9[(5A}`HL[{GA4_BQKJD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2571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1340768"/>
            <a:ext cx="480131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6000" i="1" dirty="0" smtClean="0">
                <a:ln w="11430"/>
                <a:latin typeface="华文琥珀" pitchFamily="2" charset="-122"/>
                <a:ea typeface="华文琥珀" pitchFamily="2" charset="-122"/>
              </a:rPr>
              <a:t>《</a:t>
            </a:r>
            <a:r>
              <a:rPr lang="zh-CN" altLang="en-US" sz="6000" i="1" dirty="0" smtClean="0">
                <a:ln w="11430"/>
                <a:latin typeface="华文琥珀" pitchFamily="2" charset="-122"/>
                <a:ea typeface="华文琥珀" pitchFamily="2" charset="-122"/>
              </a:rPr>
              <a:t>儒林外史</a:t>
            </a:r>
            <a:r>
              <a:rPr lang="en-US" altLang="zh-CN" sz="6000" i="1" dirty="0" smtClean="0">
                <a:ln w="11430"/>
                <a:latin typeface="华文琥珀" pitchFamily="2" charset="-122"/>
                <a:ea typeface="华文琥珀" pitchFamily="2" charset="-122"/>
              </a:rPr>
              <a:t>》</a:t>
            </a:r>
            <a:endParaRPr lang="zh-CN" altLang="en-US" sz="6000" i="1" cap="none" spc="0" dirty="0">
              <a:ln w="11430"/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345615" y="2967335"/>
            <a:ext cx="641714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altLang="zh-CN" sz="5400" i="1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——</a:t>
            </a:r>
            <a:r>
              <a:rPr lang="zh-CN" altLang="en-US" sz="5400" i="1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讽刺</a:t>
            </a:r>
            <a:r>
              <a:rPr lang="zh-CN" altLang="en-US" sz="5400" i="1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作品的阅读</a:t>
            </a:r>
            <a:endParaRPr lang="zh-CN" altLang="en-US" sz="5400" i="1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6776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5" y="18256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25" y="2644924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、正面典型</a:t>
            </a:r>
            <a:r>
              <a:rPr lang="en-US" altLang="zh-CN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王冕、杜少卿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12950" y="4170837"/>
            <a:ext cx="492762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杜少卿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反对八股科举，敢于怀疑权威，仗义疏财，平等爱人，轻视礼教，反对歧视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妇女，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具有初步的民主主义思想。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77675" y="5957662"/>
            <a:ext cx="51981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相关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情节</a:t>
            </a:r>
            <a:endParaRPr lang="en-US" altLang="zh-CN" sz="2800" b="1" dirty="0" smtClean="0">
              <a:solidFill>
                <a:srgbClr val="0066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王冕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学画，杜少卿平居豪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举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5366" y="4179420"/>
            <a:ext cx="1948634" cy="26892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9524" y="3205816"/>
            <a:ext cx="91344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王冕性情淡然，安于贫贱，傲视权贵，不慕功名利禄</a:t>
            </a:r>
            <a:r>
              <a:rPr lang="zh-CN" altLang="en-US" sz="28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。虽处</a:t>
            </a:r>
            <a:r>
              <a:rPr lang="zh-CN" altLang="en-US" sz="2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僻乡却不忘天下苍生。</a:t>
            </a:r>
            <a:endParaRPr lang="en-US" altLang="zh-CN" sz="2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97" y="4157106"/>
            <a:ext cx="2006915" cy="2696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19118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Administrator\桌面\666\ppt背景图片\LJH6M{}XAV8W_9SV(4RQ`A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012"/>
            <a:ext cx="9133317" cy="684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714911" y="1338511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情节精选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6136" y="2483024"/>
            <a:ext cx="72728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周进哭贡院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6421" y="3006244"/>
            <a:ext cx="8820472" cy="3865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山东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兖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[</a:t>
            </a:r>
            <a:r>
              <a:rPr lang="en-US" altLang="zh-CN" sz="2800" b="1" dirty="0" err="1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yǎn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]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州府汶上县有一位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教书先生，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名叫周进，他为了能够出人头地，荣耀乡里，屡次参加科举考试，可是</a:t>
            </a:r>
            <a:r>
              <a:rPr lang="en-US" altLang="zh-CN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多岁了，却连秀才也未考上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。一天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他与姐夫来到省城，走进了贡院。他触景生情，悲痛不已，一头撞在了号板上，不省人事，被救醒后，满地打滚，哭得口中鲜血直流。几个商人见他很是可怜，于是凑了二百两银子替他捐了个监生。他马上就向众人磕头，说：“我周进变成驴变成马也要报效！”</a:t>
            </a:r>
          </a:p>
        </p:txBody>
      </p:sp>
    </p:spTree>
    <p:extLst>
      <p:ext uri="{BB962C8B-B14F-4D97-AF65-F5344CB8AC3E}">
        <p14:creationId xmlns:p14="http://schemas.microsoft.com/office/powerpoint/2010/main" val="1411190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istrator\桌面\666\ppt背景图片\LJH6M{}XAV8W_9SV(4RQ`A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012"/>
            <a:ext cx="9133317" cy="684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714911" y="1338511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情节精选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58169" y="2473732"/>
            <a:ext cx="3636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王冕学画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3147" y="2996952"/>
            <a:ext cx="9133316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王冕小时候。因家里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穷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只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念了三年书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就去给人家放牛。他一边放牛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一边找书来读。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一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个夏天的傍晚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王冕在湖边放牛。忽然下了一阵大雨。大雨过后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夕阳照得满湖生辉。湖里的荷花更鲜艳了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花瓣上清水滴滴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荷叶上水珠滚来滚去。王冕看得出神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心想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要是能把它画下来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那多好啊！</a:t>
            </a:r>
          </a:p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       他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仔细观察荷叶和荷花的形状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观察清晨傍晚、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雨前</a:t>
            </a:r>
            <a:endParaRPr lang="zh-CN" altLang="en-US" sz="28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53489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C:\Documents and Settings\Administrator\桌面\666\ppt背景图片\LJH6M{}XAV8W_9SV(4RQ`A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8012"/>
            <a:ext cx="9133317" cy="6849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2714911" y="1338511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006600"/>
                </a:solidFill>
                <a:latin typeface="华文琥珀" pitchFamily="2" charset="-122"/>
                <a:ea typeface="华文琥珀" pitchFamily="2" charset="-122"/>
              </a:rPr>
              <a:t>情节精选</a:t>
            </a:r>
            <a:endParaRPr lang="zh-CN" altLang="en-US" sz="6000" cap="none" spc="0" dirty="0">
              <a:ln w="11430"/>
              <a:solidFill>
                <a:srgbClr val="0066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94845" y="3199027"/>
            <a:ext cx="4830400" cy="36082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6000"/>
              </a:lnSpc>
            </a:pP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雨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后荷花的变化。他天天跟荷花在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一起，把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荷花当成了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好朋友。这样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练习画了很长时间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,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那纸上的荷花就像刚从湖里采来的一样。</a:t>
            </a:r>
          </a:p>
          <a:p>
            <a:pPr>
              <a:lnSpc>
                <a:spcPct val="136000"/>
              </a:lnSpc>
            </a:pP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后来，王冕成为有名的大画家。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58169" y="2473732"/>
            <a:ext cx="36364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王冕学画</a:t>
            </a:r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33006"/>
            <a:ext cx="3743325" cy="322166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0396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Documents and Settings\Administrator\桌面\666\ppt背景图片\KH8QR[0YDZACJB1}M1YRU{W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3"/>
          <p:cNvSpPr txBox="1">
            <a:spLocks noChangeArrowheads="1"/>
          </p:cNvSpPr>
          <p:nvPr/>
        </p:nvSpPr>
        <p:spPr bwMode="auto">
          <a:xfrm>
            <a:off x="2339752" y="2564902"/>
            <a:ext cx="6647427" cy="41996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0000"/>
              </a:lnSpc>
              <a:buClr>
                <a:srgbClr val="00B0F0"/>
              </a:buClr>
              <a:buFont typeface="Wingdings" pitchFamily="2" charset="2"/>
              <a:buNone/>
            </a:pPr>
            <a:r>
              <a:rPr lang="en-US" altLang="zh-CN" sz="2800" b="1" dirty="0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800" b="1" dirty="0" smtClean="0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《儒林外史》</a:t>
            </a:r>
            <a:r>
              <a:rPr lang="zh-CN" altLang="zh-CN" sz="2800" b="1" dirty="0">
                <a:solidFill>
                  <a:schemeClr val="accent3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是一本有趣的小说，得意或者失意的科场举子；清廉或者贪腐的官场老手；逃婚的才女，纳妾的盐商；冒牌侠客，水货隐士；找不到心上人的世家子弟，寻不着老父亲的孝顺儿郎；骗吃骗喝的书生，坑蒙拐骗的江湖游士。形形色色，各行各业的人都在人间行走，有讽刺，有眼泪，有寒意也有温暖。</a:t>
            </a:r>
          </a:p>
        </p:txBody>
      </p:sp>
      <p:sp>
        <p:nvSpPr>
          <p:cNvPr id="4" name="矩形 3"/>
          <p:cNvSpPr/>
          <p:nvPr/>
        </p:nvSpPr>
        <p:spPr>
          <a:xfrm>
            <a:off x="3059832" y="1338511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课堂总结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235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istrator\桌面\666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940784" y="20141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考点回放</a:t>
            </a:r>
            <a:endParaRPr lang="zh-CN" altLang="en-US" sz="6000" b="1" cap="none" spc="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0" y="1556792"/>
            <a:ext cx="9144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Clr>
                <a:srgbClr val="00B0F0"/>
              </a:buClr>
              <a:buFont typeface="Wingdings" pitchFamily="2" charset="2"/>
              <a:buNone/>
            </a:pP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浙江台州中考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鲁迅曾评论</a:t>
            </a: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儒林外史</a:t>
            </a: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》“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婉而多讽”，是一部“讽刺之书”。请你以书中的严监生为例，结合与他相关的情节，简要说说作品的讽刺意义。</a:t>
            </a:r>
            <a:endParaRPr lang="zh-CN" altLang="zh-CN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06896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严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监生是个典型的悭吝鬼，他花费的银子，实在都出于不得已，有两个细节可以使读者体悟到严监生性格深处的苛刻贪吝：</a:t>
            </a:r>
          </a:p>
        </p:txBody>
      </p:sp>
      <p:sp>
        <p:nvSpPr>
          <p:cNvPr id="6" name="矩形 5"/>
          <p:cNvSpPr/>
          <p:nvPr/>
        </p:nvSpPr>
        <p:spPr>
          <a:xfrm>
            <a:off x="899592" y="4611231"/>
            <a:ext cx="76328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其一，当王氏死后，赵氏提起要送与两位舅爷赶考盘缠银子时，严监生听而不言，“桌子底下一个猫就扒在他腿上，严监生一靴头子踢开了”．这个猝然之间的暗暗发狠的动作，正是他此刻怜惜银子、憎恶两个舅爷的心理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流露。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111904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istrator\桌面\666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940784" y="20141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考点回放</a:t>
            </a:r>
            <a:endParaRPr lang="zh-CN" altLang="en-US" sz="6000" b="1" cap="none" spc="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0" y="1556792"/>
            <a:ext cx="9144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Clr>
                <a:srgbClr val="00B0F0"/>
              </a:buClr>
              <a:buFont typeface="Wingdings" pitchFamily="2" charset="2"/>
              <a:buNone/>
            </a:pP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浙江台州中考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鲁迅曾评论</a:t>
            </a: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儒林外史</a:t>
            </a: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》“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婉而多讽”，是一部“讽刺之书”。请你以书中的严监生为例，结合与他相关的情节，简要说说作品的讽刺意义。</a:t>
            </a:r>
            <a:endParaRPr lang="zh-CN" altLang="zh-CN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5991" y="4611231"/>
            <a:ext cx="91440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其二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，严监生临终之际，伸着两个指头就是不肯断气，大侄子、二侄子以及奶妈等人都上前猜度解劝，但都没有说中，最后还是赵氏走上前道：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“只有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我能知道你的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心事，你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是为那灯盏里点的是两茎灯草，不放心，恐费了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油。”</a:t>
            </a:r>
            <a:r>
              <a:rPr lang="zh-CN" altLang="en-US" sz="28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直到赵氏挑掉一根灯草，他方才点点头，咽了</a:t>
            </a:r>
            <a:r>
              <a:rPr lang="zh-CN" altLang="en-US" sz="28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气。</a:t>
            </a:r>
            <a:endParaRPr lang="zh-CN" altLang="en-US" sz="28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06896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严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监生是个典型的悭吝鬼，他花费的银子，实在都出于不得已，有两个细节可以使读者体悟到严监生性格深处的苛刻贪吝：</a:t>
            </a:r>
          </a:p>
        </p:txBody>
      </p:sp>
    </p:spTree>
    <p:extLst>
      <p:ext uri="{BB962C8B-B14F-4D97-AF65-F5344CB8AC3E}">
        <p14:creationId xmlns:p14="http://schemas.microsoft.com/office/powerpoint/2010/main" val="98035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Documents and Settings\Administrator\桌面\666\ppt背景图片\[@4YIKLVDKV$Z1@[][%D}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4288"/>
            <a:ext cx="9144000" cy="6886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940784" y="20141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b="1" cap="none" spc="0" dirty="0" smtClean="0">
                <a:ln w="11430"/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华文琥珀" pitchFamily="2" charset="-122"/>
                <a:ea typeface="华文琥珀" pitchFamily="2" charset="-122"/>
              </a:rPr>
              <a:t>考点回放</a:t>
            </a:r>
            <a:endParaRPr lang="zh-CN" altLang="en-US" sz="6000" b="1" cap="none" spc="0" dirty="0">
              <a:ln w="11430"/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文本框 3"/>
          <p:cNvSpPr txBox="1">
            <a:spLocks noChangeArrowheads="1"/>
          </p:cNvSpPr>
          <p:nvPr/>
        </p:nvSpPr>
        <p:spPr bwMode="auto">
          <a:xfrm>
            <a:off x="0" y="1556792"/>
            <a:ext cx="91440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Clr>
                <a:srgbClr val="00B0F0"/>
              </a:buClr>
              <a:buFont typeface="Wingdings" pitchFamily="2" charset="2"/>
              <a:buNone/>
            </a:pP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浙江台州中考</a:t>
            </a: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鲁迅曾评论</a:t>
            </a: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儒林外史</a:t>
            </a:r>
            <a:r>
              <a:rPr lang="en-US" altLang="zh-CN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》“</a:t>
            </a:r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婉而多讽”，是一部“讽刺之书”。请你以书中的严监生为例，结合与他相关的情节，简要说说作品的讽刺意义。</a:t>
            </a:r>
            <a:endParaRPr lang="zh-CN" altLang="zh-CN" sz="2800" b="1" dirty="0">
              <a:solidFill>
                <a:srgbClr val="CC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96118" y="4539342"/>
            <a:ext cx="4464496" cy="23329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这些</a:t>
            </a:r>
            <a:r>
              <a:rPr lang="zh-CN" altLang="en-US" sz="28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细节对那些悭吝乡绅的揭露讽刺可谓入木三分，同时也为严监生的性格塑造添上了极传神的一</a:t>
            </a:r>
            <a:r>
              <a:rPr lang="zh-CN" altLang="en-US" sz="28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笔。</a:t>
            </a:r>
            <a:r>
              <a:rPr lang="zh-CN" altLang="en-US" sz="2800" b="1" dirty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 </a:t>
            </a:r>
          </a:p>
        </p:txBody>
      </p:sp>
      <p:sp>
        <p:nvSpPr>
          <p:cNvPr id="4" name="矩形 3"/>
          <p:cNvSpPr/>
          <p:nvPr/>
        </p:nvSpPr>
        <p:spPr>
          <a:xfrm>
            <a:off x="0" y="3068960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        严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监生是个典型的悭吝鬼，他花费的银子，实在都出于不得已，有两个细节可以使读者体悟到严监生性格深处的苛刻贪吝：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677844"/>
            <a:ext cx="3312368" cy="2194444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80354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桌面\ppt背景图片\P{03ZIP55HA5OH0[)(NSG~7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152"/>
            <a:ext cx="9144000" cy="6883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440036" y="1586409"/>
            <a:ext cx="404790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C00000"/>
                </a:solidFill>
                <a:latin typeface="华文琥珀" pitchFamily="2" charset="-122"/>
                <a:ea typeface="华文琥珀" pitchFamily="2" charset="-122"/>
              </a:rPr>
              <a:t>关于吴敬梓</a:t>
            </a:r>
            <a:endParaRPr lang="zh-CN" altLang="en-US" sz="6000" cap="none" spc="0" dirty="0">
              <a:ln w="11430"/>
              <a:solidFill>
                <a:srgbClr val="C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849512" y="2901399"/>
            <a:ext cx="605549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【吴敬梓】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（1701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—1754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），字敏轩，一字文木，号粒民，清朝最伟大的小说家之一。因家有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文木山房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，所以晚年自称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文木老人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。又因后来移至江苏南京秦淮河畔，故又称“秦淮寓客”。著有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文木山房诗文集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十二卷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今存四卷）、</a:t>
            </a:r>
            <a:r>
              <a:rPr lang="en-US" altLang="zh-CN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 《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文木山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房诗说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七卷</a:t>
            </a:r>
            <a:r>
              <a:rPr lang="zh-CN" altLang="en-US" sz="28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（今存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四十三则）、讽刺小说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《</a:t>
            </a:r>
            <a:r>
              <a:rPr lang="zh-CN" altLang="en-US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儒林外史</a:t>
            </a:r>
            <a:r>
              <a:rPr lang="en-US" altLang="zh-CN" sz="28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》 </a:t>
            </a:r>
            <a:endParaRPr lang="zh-CN" altLang="en-US" sz="2800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905962"/>
            <a:ext cx="2734592" cy="3952038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72926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Administrator\桌面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891163" y="1586409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创作背景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86358" y="2780928"/>
            <a:ext cx="8784975" cy="3970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30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en-US" altLang="zh-CN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吴敬梓</a:t>
            </a:r>
            <a:r>
              <a:rPr lang="zh-CN" altLang="en-US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经历了</a:t>
            </a:r>
            <a:r>
              <a:rPr lang="zh-CN" altLang="zh-CN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清朝</a:t>
            </a:r>
            <a:r>
              <a:rPr lang="zh-CN" altLang="zh-CN" sz="30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康熙、雍正、乾隆三代</a:t>
            </a:r>
            <a:r>
              <a:rPr lang="zh-CN" altLang="zh-CN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en-US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当时的清朝处在统治的最高峰，政治、经济、文化全面发展，但</a:t>
            </a:r>
            <a:r>
              <a:rPr lang="zh-CN" altLang="zh-CN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社会</a:t>
            </a:r>
            <a:r>
              <a:rPr lang="zh-CN" altLang="zh-CN" sz="30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表面的繁荣掩盖不了封建社会的腐朽。统治者镇压武装起义的同时，大兴文字狱，以考八股、开科举、提倡理学等方法统治思想、牢笼士人</a:t>
            </a:r>
            <a:r>
              <a:rPr lang="zh-CN" altLang="zh-CN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zh-CN" sz="30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吴敬梓反对八股文、科举制，憎恶士子们</a:t>
            </a:r>
            <a:r>
              <a:rPr lang="zh-CN" altLang="zh-CN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醉</a:t>
            </a:r>
            <a:endParaRPr lang="zh-CN" altLang="zh-CN" sz="30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235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Administrator\桌面\ppt背景图片\JJ{EJ~U1Z(E5)G7CJXEALA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525" y="0"/>
            <a:ext cx="916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891163" y="1586409"/>
            <a:ext cx="3275257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660066"/>
                </a:solidFill>
                <a:latin typeface="华文琥珀" pitchFamily="2" charset="-122"/>
                <a:ea typeface="华文琥珀" pitchFamily="2" charset="-122"/>
              </a:rPr>
              <a:t>创作背景</a:t>
            </a:r>
            <a:endParaRPr lang="zh-CN" altLang="en-US" sz="6000" cap="none" spc="0" dirty="0">
              <a:ln w="11430"/>
              <a:solidFill>
                <a:srgbClr val="660066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179512" y="2602072"/>
            <a:ext cx="8784975" cy="1849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zh-CN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心</a:t>
            </a:r>
            <a:r>
              <a:rPr lang="zh-CN" altLang="zh-CN" sz="3000" b="1" dirty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制艺，热衷功名利禄的习尚。他把这些观点反映在《儒林外史》里，以讽刺的手法，对丑恶的事物进行深刻的揭露</a:t>
            </a:r>
            <a:r>
              <a:rPr lang="zh-CN" altLang="zh-CN" sz="3000" b="1" dirty="0" smtClean="0">
                <a:solidFill>
                  <a:srgbClr val="00B05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3000" b="1" dirty="0">
              <a:solidFill>
                <a:srgbClr val="00B05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179512" y="4365010"/>
            <a:ext cx="8784975" cy="24929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0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        </a:t>
            </a:r>
            <a:r>
              <a:rPr lang="zh-CN" altLang="zh-CN" sz="3000" b="1" dirty="0" smtClean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书名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上，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儒林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一词源出《史记》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儒林列传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。是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儒者之林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，指学术界等。 国史列传，自然是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正史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，作者专门以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“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外史</a:t>
            </a:r>
            <a:r>
              <a:rPr lang="en-US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”</a:t>
            </a:r>
            <a:r>
              <a:rPr lang="zh-CN" altLang="zh-CN" sz="3000" b="1" dirty="0">
                <a:solidFill>
                  <a:srgbClr val="C00000"/>
                </a:solidFill>
                <a:latin typeface="华文楷体" pitchFamily="2" charset="-122"/>
                <a:ea typeface="华文楷体" pitchFamily="2" charset="-122"/>
              </a:rPr>
              <a:t>为书名，正是为了作区别。</a:t>
            </a:r>
          </a:p>
        </p:txBody>
      </p:sp>
    </p:spTree>
    <p:extLst>
      <p:ext uri="{BB962C8B-B14F-4D97-AF65-F5344CB8AC3E}">
        <p14:creationId xmlns:p14="http://schemas.microsoft.com/office/powerpoint/2010/main" val="87647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940783" y="836712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内容概览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0" y="2048074"/>
            <a:ext cx="9144000" cy="4819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        《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儒林外史</a:t>
            </a:r>
            <a:r>
              <a:rPr lang="en-US" altLang="zh-CN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》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是一部以封建社会里“读书人”或“士”为主要描写对象的长篇小说，也是一部典型的讽刺小说。小说没有贯穿全书的中心任务和主要情节，而是由众多故事连缀而成，表现的是普通士人日常生活中的生存状态与精神世界。书中的大多数人物，熙熙而来，攘攘而去。或唯利是图，自甘下流；或貌似君子，内心卑污；或故弄玄虚，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欺世盗名；或倚仗权势，横暴不法；或假作清高，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实</a:t>
            </a:r>
            <a:endParaRPr lang="zh-CN" altLang="zh-CN" sz="32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7781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桌面\ppt背景图片\E]PE`XTPU0$U6`EXUJ(49@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0" y="2071625"/>
            <a:ext cx="9144000" cy="478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则鄙陋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；或终老科场，迂腐可笑；他们全无读“圣贤书”的儒生应有的学识和品德，而是为功名利禄所颠倒，丑态毕露。通过描绘这幅士林的“群丑图”，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作者</a:t>
            </a:r>
            <a:r>
              <a:rPr lang="zh-CN" altLang="zh-CN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有意把书中故事假托发生在明代</a:t>
            </a:r>
            <a:r>
              <a:rPr lang="zh-CN" altLang="en-US" sz="3200" b="1" dirty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3200" b="1" dirty="0" smtClean="0">
                <a:solidFill>
                  <a:srgbClr val="663300"/>
                </a:solidFill>
                <a:latin typeface="华文楷体" pitchFamily="2" charset="-122"/>
                <a:ea typeface="华文楷体" pitchFamily="2" charset="-122"/>
              </a:rPr>
              <a:t>展现了功名利禄对当时读书人灵魂的毒害，作者清楚地表明了自己否定功名富贵的基本立场，病通过书中少数淡泊名利、恪守道德、张扬个性的贤者奇人，寄托自己对理想社会的追求。</a:t>
            </a:r>
            <a:endParaRPr lang="zh-CN" altLang="zh-CN" sz="3200" b="1" dirty="0">
              <a:solidFill>
                <a:srgbClr val="6633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940783" y="836712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dirty="0">
                <a:ln w="11430"/>
                <a:solidFill>
                  <a:srgbClr val="002060"/>
                </a:solidFill>
                <a:latin typeface="华文琥珀" pitchFamily="2" charset="-122"/>
                <a:ea typeface="华文琥珀" pitchFamily="2" charset="-122"/>
              </a:rPr>
              <a:t>内容概览</a:t>
            </a:r>
          </a:p>
        </p:txBody>
      </p:sp>
    </p:spTree>
    <p:extLst>
      <p:ext uri="{BB962C8B-B14F-4D97-AF65-F5344CB8AC3E}">
        <p14:creationId xmlns:p14="http://schemas.microsoft.com/office/powerpoint/2010/main" val="141119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2556193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、腐儒的典型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周进、范进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43808" y="3140968"/>
            <a:ext cx="5976664" cy="37117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 smtClean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周进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已经六十岁，依然是老童生。学生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都</a:t>
            </a:r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进学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成</a:t>
            </a:r>
            <a:r>
              <a:rPr lang="zh-CN" altLang="en-US" sz="2800" b="1" dirty="0" smtClean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了秀才，他沦落到私塾坐馆。后丢了饭碗，只好替一伙商人当账房，后来几个商人帮助周进捐了个监生。不久，周进凭着监生的资格竟考中了举人。过了几年，他又中了进士，升为御史，被指派为广东学道。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92" y="3284984"/>
            <a:ext cx="2385419" cy="35457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23512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 dir="ou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Documents and Settings\Administrator\桌面\ppt背景图片\F4[V`V]4KR9{1K(`)DW`1ZV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447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/>
        </p:nvSpPr>
        <p:spPr>
          <a:xfrm>
            <a:off x="2843808" y="1436583"/>
            <a:ext cx="3262433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6000" cap="none" spc="0" dirty="0" smtClean="0">
                <a:ln w="11430"/>
                <a:solidFill>
                  <a:srgbClr val="800000"/>
                </a:solidFill>
                <a:latin typeface="华文琥珀" pitchFamily="2" charset="-122"/>
                <a:ea typeface="华文琥珀" pitchFamily="2" charset="-122"/>
              </a:rPr>
              <a:t>形象分析</a:t>
            </a:r>
            <a:endParaRPr lang="zh-CN" altLang="en-US" sz="6000" cap="none" spc="0" dirty="0">
              <a:ln w="11430"/>
              <a:solidFill>
                <a:srgbClr val="800000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2556193"/>
            <a:ext cx="72728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、腐儒的典型</a:t>
            </a:r>
            <a:r>
              <a:rPr lang="en-US" altLang="zh-CN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周进、范进</a:t>
            </a:r>
            <a:endParaRPr lang="zh-CN" altLang="en-US" sz="32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8411" y="3217126"/>
            <a:ext cx="6390827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6600"/>
                </a:solidFill>
                <a:latin typeface="华文楷体" pitchFamily="2" charset="-122"/>
                <a:ea typeface="华文楷体" pitchFamily="2" charset="-122"/>
              </a:rPr>
              <a:t>形象特点：周进是一个皓首穷经、迷信经典、沉溺于制艺难以自拔的人。前半生生活在社会底层，地位卑下，事事仰人鼻息，形成逆来顺受的性格。暮年飞黄腾达后，同情提携同样出身的下次，同样屡试不第的范进，表明周进秉性忠厚，迂而不恶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48411" y="6315495"/>
            <a:ext cx="48908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C00FF"/>
                </a:solidFill>
                <a:latin typeface="华文楷体" pitchFamily="2" charset="-122"/>
                <a:ea typeface="华文楷体" pitchFamily="2" charset="-122"/>
              </a:rPr>
              <a:t>相关情节：老童生周进哭贡院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92" y="3284984"/>
            <a:ext cx="2385419" cy="3545710"/>
          </a:xfrm>
          <a:prstGeom prst="rect">
            <a:avLst/>
          </a:prstGeom>
          <a:noFill/>
          <a:ln>
            <a:noFill/>
          </a:ln>
          <a:effectLst/>
          <a:scene3d>
            <a:camera prst="orthographicFront"/>
            <a:lightRig rig="threePt" dir="t"/>
          </a:scene3d>
          <a:sp3d>
            <a:bevelT w="152400" h="50800" prst="softRound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80362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299</TotalTime>
  <Words>2543</Words>
  <Application>Microsoft Office PowerPoint</Application>
  <PresentationFormat>全屏显示(4:3)</PresentationFormat>
  <Paragraphs>96</Paragraphs>
  <Slides>27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67</cp:revision>
  <dcterms:modified xsi:type="dcterms:W3CDTF">2018-12-11T10:55:04Z</dcterms:modified>
</cp:coreProperties>
</file>