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65" r:id="rId4"/>
    <p:sldId id="905" r:id="rId6"/>
    <p:sldId id="606" r:id="rId7"/>
    <p:sldId id="267" r:id="rId8"/>
    <p:sldId id="487" r:id="rId9"/>
    <p:sldId id="534" r:id="rId10"/>
    <p:sldId id="268" r:id="rId11"/>
    <p:sldId id="567" r:id="rId12"/>
    <p:sldId id="611" r:id="rId13"/>
    <p:sldId id="862" r:id="rId14"/>
    <p:sldId id="863" r:id="rId15"/>
    <p:sldId id="865" r:id="rId16"/>
    <p:sldId id="864" r:id="rId17"/>
    <p:sldId id="574" r:id="rId18"/>
    <p:sldId id="577" r:id="rId19"/>
    <p:sldId id="615" r:id="rId20"/>
    <p:sldId id="620" r:id="rId21"/>
    <p:sldId id="764" r:id="rId22"/>
    <p:sldId id="771" r:id="rId23"/>
    <p:sldId id="692" r:id="rId24"/>
    <p:sldId id="657" r:id="rId25"/>
    <p:sldId id="719" r:id="rId26"/>
    <p:sldId id="319" r:id="rId27"/>
    <p:sldId id="720" r:id="rId28"/>
    <p:sldId id="710" r:id="rId29"/>
    <p:sldId id="722" r:id="rId30"/>
    <p:sldId id="729" r:id="rId31"/>
    <p:sldId id="733" r:id="rId32"/>
    <p:sldId id="738" r:id="rId33"/>
    <p:sldId id="767" r:id="rId34"/>
    <p:sldId id="883" r:id="rId35"/>
    <p:sldId id="730" r:id="rId36"/>
    <p:sldId id="750" r:id="rId37"/>
    <p:sldId id="769" r:id="rId38"/>
    <p:sldId id="736" r:id="rId39"/>
    <p:sldId id="804" r:id="rId40"/>
    <p:sldId id="770" r:id="rId41"/>
    <p:sldId id="807" r:id="rId42"/>
    <p:sldId id="813" r:id="rId43"/>
    <p:sldId id="385" r:id="rId44"/>
    <p:sldId id="721" r:id="rId45"/>
    <p:sldId id="819" r:id="rId46"/>
    <p:sldId id="834" r:id="rId47"/>
    <p:sldId id="904" r:id="rId48"/>
    <p:sldId id="452" r:id="rId49"/>
    <p:sldId id="831" r:id="rId50"/>
    <p:sldId id="859" r:id="rId51"/>
    <p:sldId id="860" r:id="rId52"/>
    <p:sldId id="754" r:id="rId53"/>
    <p:sldId id="891" r:id="rId54"/>
    <p:sldId id="811" r:id="rId5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Sky123.Org" initials="S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00" y="-102"/>
      </p:cViewPr>
      <p:guideLst>
        <p:guide orient="horz" pos="2060"/>
        <p:guide pos="29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9" Type="http://schemas.openxmlformats.org/officeDocument/2006/relationships/commentAuthors" Target="commentAuthors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hyperlink" Target="&#21496;&#39532;&#38738;&#20113;-&#30331;&#39134;&#26469;&#23792;&#183;&#39134;&#26469;&#23665;&#19978;&#21315;&#23547;&#22612;%20(&#23435;)&#29579;&#23433;&#30707;.mp3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985010" y="2708275"/>
            <a:ext cx="4898390" cy="78359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 fontAlgn="base"/>
            <a:r>
              <a:rPr lang="en-US" sz="4500" b="1" strike="noStrike" noProof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charset="-122"/>
                <a:ea typeface="思源黑体 CN Bold" charset="-122"/>
              </a:rPr>
              <a:t>21  </a:t>
            </a:r>
            <a:r>
              <a:rPr lang="zh-CN" sz="4500" b="1" strike="noStrike" noProof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charset="-122"/>
                <a:ea typeface="思源黑体 CN Bold" charset="-122"/>
              </a:rPr>
              <a:t>古代诗歌五首</a:t>
            </a:r>
            <a:endParaRPr lang="zh-CN" sz="4500" b="1" strike="noStrike" noProof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charset="-122"/>
              <a:ea typeface="思源黑体 CN Bold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9750" y="2493010"/>
            <a:ext cx="800417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en-US" sz="27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幽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州台</a:t>
            </a:r>
            <a:r>
              <a:rPr lang="en-US" sz="2700" b="1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为战国时燕昭王所建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原名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黄金台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是燕昭王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招贤纳士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之地</a:t>
            </a:r>
            <a:r>
              <a:rPr lang="zh-CN" altLang="en-US" sz="27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。这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就暗示</a:t>
            </a:r>
            <a:r>
              <a:rPr lang="en-US" sz="2700" b="1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诗人登临的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是燕昭王招贤纳才之地。如今昭王不在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贤才无举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借此表达了诗人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生不逢时</a:t>
            </a:r>
            <a:r>
              <a:rPr sz="27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怀才不遇</a:t>
            </a:r>
            <a:r>
              <a:rPr sz="27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壮志难酬的悲愤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7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zh-CN" altLang="en-US" sz="27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古人</a:t>
            </a:r>
            <a:r>
              <a:rPr lang="en-US" sz="2700" b="1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7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古代礼贤下士的明君。</a:t>
            </a:r>
            <a:endParaRPr lang="en-US" altLang="zh-CN" sz="27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7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7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来者</a:t>
            </a:r>
            <a:r>
              <a:rPr lang="en-US" sz="2700" b="1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7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现代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礼贤下士的明君。</a:t>
            </a:r>
            <a:endParaRPr lang="zh-CN" altLang="en-US" sz="27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zh-CN" altLang="en-US" sz="27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感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情</a:t>
            </a:r>
            <a:r>
              <a:rPr lang="en-US" sz="2700" b="1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7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生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不逢时、怀才不遇、壮志难酬的孤独寂寞悲愤</a:t>
            </a:r>
            <a:r>
              <a:rPr lang="zh-CN" altLang="en-US" sz="27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和</a:t>
            </a:r>
            <a:r>
              <a:rPr lang="zh-CN" altLang="en-US" sz="27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封建统治者不能重用贤才的不满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7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736" y="1540116"/>
            <a:ext cx="778303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诗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句“前不见古人</a:t>
            </a:r>
            <a:r>
              <a:rPr sz="2800" b="1">
                <a:effectLst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后不见来者”中的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“古人”“来者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”是指什么人？抒发了一种怎样的情感？</a:t>
            </a:r>
            <a:endParaRPr lang="zh-CN" altLang="en-US" sz="2800" b="1" dirty="0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278448" y="812165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4705" y="2459355"/>
            <a:ext cx="750443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7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700" b="1" dirty="0" smtClean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这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两句</a:t>
            </a:r>
            <a:r>
              <a:rPr lang="zh-CN" altLang="en-US" sz="2700" b="1" dirty="0" smtClean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诗</a:t>
            </a:r>
            <a:r>
              <a:rPr kumimoji="1"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通过“前”“后”“古人”“来者”的对比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kumimoji="1"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表明时间的流逝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kumimoji="1"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一去不复返</a:t>
            </a:r>
            <a:r>
              <a:rPr kumimoji="1" lang="zh-CN" altLang="en-US" sz="2700" b="1" dirty="0" smtClean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r>
              <a:rPr lang="zh-CN" altLang="en-US" sz="2700" b="1" dirty="0" smtClean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从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时间角度写出来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时间之绵长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表现了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主人公的孤独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又表达了对古代那些礼贤下士的明君贤士的崇敬之意。缅怀古人的同时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写尽了自己生不逢时、怀才不遇、壮志难酬的悲愤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为下文抒发悲怆的心情做铺垫</a:t>
            </a:r>
            <a:r>
              <a:rPr lang="zh-CN" altLang="en-US" sz="2700" b="1" dirty="0" smtClean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700" b="1" dirty="0" smtClean="0">
              <a:solidFill>
                <a:srgbClr val="0000FF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1958" y="1843978"/>
            <a:ext cx="6359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赏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析诗句“前不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见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古人</a:t>
            </a:r>
            <a:r>
              <a:rPr sz="2800" b="1">
                <a:effectLst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后不见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来者。”</a:t>
            </a:r>
            <a:endParaRPr lang="zh-CN" altLang="en-US" sz="2800" b="1" dirty="0" smtClean="0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4492" y="3371292"/>
            <a:ext cx="58674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38190" y="1729183"/>
            <a:ext cx="61391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试从炼字的角度赏析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思考探究一</a:t>
            </a:r>
            <a:r>
              <a:rPr sz="2800">
                <a:sym typeface="+mn-ea"/>
              </a:rPr>
              <a:t>)</a:t>
            </a:r>
            <a:r>
              <a:rPr lang="zh-CN" sz="2800">
                <a:sym typeface="+mn-ea"/>
              </a:rPr>
              <a:t>。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430" y="2285103"/>
            <a:ext cx="7634177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1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1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en-US" sz="2700" b="1" dirty="0" smtClean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念天地之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悠悠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独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怆然而涕下。”</a:t>
            </a:r>
            <a:endParaRPr lang="en-US" altLang="zh-CN" sz="27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700" b="1" dirty="0" smtClean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悠悠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形容时间久远和空间广大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把个人放置到无边宇宙的背景中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使人显得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孤单渺小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从而产生一种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苍茫孤独感</a:t>
            </a:r>
            <a:r>
              <a:rPr lang="zh-CN" altLang="en-US" sz="27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zh-CN" sz="27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en-US" altLang="zh-CN" sz="27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7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700" b="1" dirty="0" smtClean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独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字渲染了诗人不可名状的</a:t>
            </a:r>
            <a:r>
              <a:rPr lang="zh-CN" altLang="zh-CN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孤独悲凉</a:t>
            </a:r>
            <a:r>
              <a:rPr lang="zh-CN" altLang="zh-CN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之感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 dirty="0" smtClean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怆然而涕下</a:t>
            </a:r>
            <a:r>
              <a:rPr lang="zh-CN" altLang="en-US" sz="27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逼真地描绘了诗人</a:t>
            </a:r>
            <a:r>
              <a:rPr lang="zh-CN" altLang="zh-CN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热泪飞洒的情态和悲愤</a:t>
            </a:r>
            <a:r>
              <a:rPr lang="zh-CN" altLang="zh-CN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7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357188" y="452120"/>
            <a:ext cx="2324100" cy="586420"/>
            <a:chOff x="2371" y="690"/>
            <a:chExt cx="3471" cy="1228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381" y="741"/>
              <a:ext cx="337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7995" y="2061210"/>
            <a:ext cx="8404225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     </a:t>
            </a:r>
            <a:r>
              <a:rPr lang="zh-CN" altLang="en-US" sz="27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《登幽州台歌》全诗四句没有具体描写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都是作者情感的抒发。通过“前”“后”“古人”“来者”的对比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表明时间流逝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一去不返。通过“天地悠悠”和“独”的对比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感受天地的广阔和宇宙的永恒。沧桑易变的古今人事和浩茫宽广的宇宙天地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营造了空旷辽阔的意境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奠定了悲凉孤寂的情感基调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诗人融理入情</a:t>
            </a:r>
            <a:r>
              <a:rPr sz="27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表达在亘古不变的时空中</a:t>
            </a:r>
            <a:r>
              <a:rPr sz="27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生命短暂、时不我待的事理悲情</a:t>
            </a:r>
            <a:r>
              <a:rPr lang="zh-CN" altLang="en-US" sz="2700" b="1">
                <a:solidFill>
                  <a:srgbClr val="0000FF"/>
                </a:solidFill>
              </a:rPr>
              <a:t>。</a:t>
            </a:r>
            <a:endParaRPr lang="zh-CN" altLang="en-US" sz="2700" b="1">
              <a:solidFill>
                <a:srgbClr val="00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0071" y="1340902"/>
            <a:ext cx="5545455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如何理解诗歌所蕴含的深刻哲理？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95" y="2132330"/>
            <a:ext cx="7936230" cy="19170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学习古诗的方法</a:t>
            </a:r>
            <a:r>
              <a:rPr lang="en-US" altLang="zh-CN" sz="27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endParaRPr lang="en-US" altLang="zh-CN" sz="2700" b="1" dirty="0" smtClean="0"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①理解诗句</a:t>
            </a:r>
            <a:r>
              <a:rPr sz="2700" b="1">
                <a:sym typeface="+mn-ea"/>
              </a:rPr>
              <a:t>,</a:t>
            </a:r>
            <a:r>
              <a:rPr lang="zh-CN" sz="2700" b="1">
                <a:sym typeface="+mn-ea"/>
              </a:rPr>
              <a:t>初步弄懂诗意。</a:t>
            </a:r>
            <a:endParaRPr lang="zh-CN" sz="2700" b="1"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700" b="1">
                <a:sym typeface="+mn-ea"/>
              </a:rPr>
              <a:t>②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想象古诗意境</a:t>
            </a:r>
            <a:r>
              <a:rPr sz="2700" b="1">
                <a:sym typeface="+mn-ea"/>
              </a:rPr>
              <a:t>,</a:t>
            </a:r>
            <a:r>
              <a:rPr lang="zh-CN" sz="2700" b="1">
                <a:sym typeface="+mn-ea"/>
              </a:rPr>
              <a:t>体会诗人感情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③赏析诗句和手法。④熟读吟诵。</a:t>
            </a:r>
            <a:endParaRPr lang="en-US" altLang="zh-CN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284798" y="1100455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学法指导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79930" y="2276475"/>
            <a:ext cx="59162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俯</a:t>
            </a:r>
            <a:r>
              <a:rPr lang="zh-CN" altLang="zh-CN" sz="24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仰古</a:t>
            </a:r>
            <a:r>
              <a:rPr lang="zh-CN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今</a:t>
            </a:r>
            <a:r>
              <a:rPr lang="en-US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登</a:t>
            </a:r>
            <a:r>
              <a:rPr lang="zh-CN" altLang="zh-CN" sz="24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台远</a:t>
            </a:r>
            <a:r>
              <a:rPr lang="zh-CN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眺</a:t>
            </a:r>
            <a:r>
              <a:rPr lang="en-US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直</a:t>
            </a:r>
            <a:r>
              <a:rPr lang="zh-CN" altLang="zh-CN" sz="24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抒胸臆</a:t>
            </a:r>
            <a:endParaRPr lang="zh-CN" altLang="zh-CN" sz="24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zh-CN" altLang="zh-CN" sz="24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时</a:t>
            </a:r>
            <a:r>
              <a:rPr lang="zh-CN" altLang="zh-CN" sz="24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间悠</a:t>
            </a:r>
            <a:r>
              <a:rPr lang="zh-CN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悠</a:t>
            </a:r>
            <a:r>
              <a:rPr lang="en-US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空</a:t>
            </a:r>
            <a:r>
              <a:rPr lang="zh-CN" altLang="zh-CN" sz="24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间辽</a:t>
            </a:r>
            <a:r>
              <a:rPr lang="zh-CN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阔</a:t>
            </a:r>
            <a:r>
              <a:rPr lang="en-US" altLang="zh-CN" sz="24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</a:t>
            </a:r>
            <a:r>
              <a:rPr lang="zh-CN" altLang="zh-CN" sz="24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独悲</a:t>
            </a:r>
            <a:r>
              <a:rPr lang="zh-CN" altLang="zh-CN" sz="24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苦</a:t>
            </a:r>
            <a:endParaRPr lang="zh-CN" altLang="zh-CN" sz="24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6600" y="2420620"/>
            <a:ext cx="1171575" cy="829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登幽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州台</a:t>
            </a:r>
            <a:r>
              <a:rPr lang="zh-CN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歌</a:t>
            </a:r>
            <a:endParaRPr lang="zh-CN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72960" y="2480945"/>
            <a:ext cx="1573530" cy="8299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情景交融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慨叹身世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348355" y="2348865"/>
            <a:ext cx="461645" cy="2444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5" name="右箭头 14"/>
          <p:cNvSpPr/>
          <p:nvPr/>
        </p:nvSpPr>
        <p:spPr>
          <a:xfrm>
            <a:off x="5220335" y="2348865"/>
            <a:ext cx="448945" cy="2444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3" name="下箭头 12"/>
          <p:cNvSpPr/>
          <p:nvPr/>
        </p:nvSpPr>
        <p:spPr>
          <a:xfrm>
            <a:off x="2628004" y="2662636"/>
            <a:ext cx="127591" cy="4262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8" name="下箭头 17"/>
          <p:cNvSpPr/>
          <p:nvPr/>
        </p:nvSpPr>
        <p:spPr>
          <a:xfrm>
            <a:off x="4356104" y="2636402"/>
            <a:ext cx="127591" cy="4262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9" name="下箭头 18"/>
          <p:cNvSpPr/>
          <p:nvPr/>
        </p:nvSpPr>
        <p:spPr>
          <a:xfrm>
            <a:off x="6228631" y="2662982"/>
            <a:ext cx="127591" cy="4262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12291" name="组合 3"/>
          <p:cNvGrpSpPr/>
          <p:nvPr/>
        </p:nvGrpSpPr>
        <p:grpSpPr>
          <a:xfrm>
            <a:off x="357188" y="596265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12" name="AutoShape 12"/>
          <p:cNvSpPr/>
          <p:nvPr/>
        </p:nvSpPr>
        <p:spPr bwMode="auto">
          <a:xfrm>
            <a:off x="1908175" y="2276475"/>
            <a:ext cx="76200" cy="1112520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3" name="AutoShape 12"/>
          <p:cNvSpPr/>
          <p:nvPr/>
        </p:nvSpPr>
        <p:spPr bwMode="auto">
          <a:xfrm flipH="1">
            <a:off x="7079615" y="2348865"/>
            <a:ext cx="93345" cy="1112520"/>
          </a:xfrm>
          <a:prstGeom prst="leftBrace">
            <a:avLst>
              <a:gd name="adj1" fmla="val 99949"/>
              <a:gd name="adj2" fmla="val 43493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3"/>
          <p:cNvGrpSpPr/>
          <p:nvPr/>
        </p:nvGrpSpPr>
        <p:grpSpPr>
          <a:xfrm>
            <a:off x="356553" y="30797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9070" y="980440"/>
            <a:ext cx="8487410" cy="3291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sz="2600" b="1" strike="noStrike" noProof="1"/>
              <a:t>杜甫</a:t>
            </a:r>
            <a:r>
              <a:rPr sz="2600" strike="noStrike" noProof="1"/>
              <a:t>(</a:t>
            </a:r>
            <a:r>
              <a:rPr lang="en-US" sz="2600" strike="noStrike" noProof="1"/>
              <a:t>712</a:t>
            </a:r>
            <a:r>
              <a:rPr sz="2600" strike="noStrike" noProof="1"/>
              <a:t>—7</a:t>
            </a:r>
            <a:r>
              <a:rPr lang="en-US" sz="2600" strike="noStrike" noProof="1"/>
              <a:t>70</a:t>
            </a:r>
            <a:r>
              <a:rPr sz="2600" strike="noStrike" noProof="1"/>
              <a:t>)</a:t>
            </a:r>
            <a:r>
              <a:rPr sz="2600" b="1" strike="noStrike" noProof="1"/>
              <a:t>,字</a:t>
            </a:r>
            <a:r>
              <a:rPr sz="2600" b="1" strike="noStrike" noProof="1">
                <a:solidFill>
                  <a:srgbClr val="FF0000"/>
                </a:solidFill>
              </a:rPr>
              <a:t>子美</a:t>
            </a:r>
            <a:r>
              <a:rPr sz="2600" b="1" strike="noStrike" noProof="1"/>
              <a:t>,</a:t>
            </a:r>
            <a:r>
              <a:rPr lang="zh-CN" altLang="en-US" sz="2600" b="1">
                <a:latin typeface="宋体" panose="02010600030101010101" pitchFamily="2" charset="-122"/>
                <a:sym typeface="+mn-ea"/>
              </a:rPr>
              <a:t>自号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少陵野老</a:t>
            </a:r>
            <a:r>
              <a:rPr sz="2600" b="1">
                <a:sym typeface="+mn-ea"/>
              </a:rPr>
              <a:t>,</a:t>
            </a:r>
            <a:r>
              <a:rPr sz="2600" b="1" strike="noStrike" noProof="1">
                <a:solidFill>
                  <a:srgbClr val="FF0000"/>
                </a:solidFill>
              </a:rPr>
              <a:t>唐代</a:t>
            </a:r>
            <a:r>
              <a:rPr lang="zh-CN" altLang="en-US" sz="2600" b="1">
                <a:latin typeface="宋体" panose="02010600030101010101" pitchFamily="2" charset="-122"/>
                <a:sym typeface="+mn-ea"/>
              </a:rPr>
              <a:t>伟大的现实主义诗人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后世称其</a:t>
            </a:r>
            <a:r>
              <a:rPr lang="zh-CN" sz="2600" b="1">
                <a:solidFill>
                  <a:srgbClr val="FF0000"/>
                </a:solidFill>
                <a:sym typeface="+mn-ea"/>
              </a:rPr>
              <a:t>杜工部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也称他</a:t>
            </a:r>
            <a:r>
              <a:rPr lang="zh-CN" sz="2600" b="1">
                <a:solidFill>
                  <a:srgbClr val="FF0000"/>
                </a:solidFill>
                <a:sym typeface="+mn-ea"/>
              </a:rPr>
              <a:t>杜少陵</a:t>
            </a:r>
            <a:r>
              <a:rPr lang="zh-CN" sz="2600" b="1">
                <a:sym typeface="+mn-ea"/>
              </a:rPr>
              <a:t>、杜草堂。</a:t>
            </a:r>
            <a:r>
              <a:rPr lang="zh-CN" sz="2600" b="1" strike="noStrike" noProof="1"/>
              <a:t>他一生忧国忧民</a:t>
            </a:r>
            <a:r>
              <a:rPr sz="2600" b="1">
                <a:sym typeface="+mn-ea"/>
              </a:rPr>
              <a:t>,</a:t>
            </a:r>
            <a:r>
              <a:rPr lang="zh-CN" sz="2600" b="1" strike="noStrike" noProof="1"/>
              <a:t>创作颇丰</a:t>
            </a:r>
            <a:r>
              <a:rPr sz="2600" b="1">
                <a:sym typeface="+mn-ea"/>
              </a:rPr>
              <a:t>,</a:t>
            </a:r>
            <a:r>
              <a:rPr lang="zh-CN" sz="2600" b="1" strike="noStrike" noProof="1"/>
              <a:t>诗艺精湛</a:t>
            </a:r>
            <a:r>
              <a:rPr sz="2600" b="1">
                <a:sym typeface="+mn-ea"/>
              </a:rPr>
              <a:t>,</a:t>
            </a:r>
            <a:r>
              <a:rPr lang="zh-CN" sz="2600" b="1" strike="noStrike" noProof="1"/>
              <a:t>被尊称为</a:t>
            </a:r>
            <a:r>
              <a:rPr sz="2600" b="1" strike="noStrike" noProof="1"/>
              <a:t>“</a:t>
            </a:r>
            <a:r>
              <a:rPr sz="2600" b="1" strike="noStrike" noProof="1">
                <a:solidFill>
                  <a:srgbClr val="FF0000"/>
                </a:solidFill>
              </a:rPr>
              <a:t>诗圣</a:t>
            </a:r>
            <a:r>
              <a:rPr sz="2600" b="1" strike="noStrike" noProof="1"/>
              <a:t>”</a:t>
            </a:r>
            <a:r>
              <a:rPr lang="zh-CN" sz="2600" b="1">
                <a:sym typeface="+mn-ea"/>
              </a:rPr>
              <a:t>。</a:t>
            </a:r>
            <a:r>
              <a:rPr lang="zh-CN" sz="2600" b="1">
                <a:solidFill>
                  <a:srgbClr val="FF0000"/>
                </a:solidFill>
                <a:sym typeface="+mn-ea"/>
              </a:rPr>
              <a:t>其诗</a:t>
            </a:r>
            <a:r>
              <a:rPr lang="zh-CN" sz="2600" b="1">
                <a:sym typeface="+mn-ea"/>
              </a:rPr>
              <a:t>抒写个人情怀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往往紧密结合时事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思想深厚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境界广阔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有强烈的现实意义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深刻反映了这个时代的现状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后世将他的诗</a:t>
            </a:r>
            <a:r>
              <a:rPr lang="zh-CN" sz="2600" b="1">
                <a:solidFill>
                  <a:srgbClr val="FF0000"/>
                </a:solidFill>
                <a:sym typeface="+mn-ea"/>
              </a:rPr>
              <a:t>称为</a:t>
            </a:r>
            <a:r>
              <a:rPr lang="en-US" altLang="zh-CN" sz="2600" b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600" b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诗史</a:t>
            </a:r>
            <a:r>
              <a:rPr lang="en-US" altLang="zh-CN" sz="2600" b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”</a:t>
            </a:r>
            <a:r>
              <a:rPr sz="2600" b="1" strike="noStrike" noProof="1"/>
              <a:t>。</a:t>
            </a:r>
            <a:r>
              <a:rPr lang="zh-CN" sz="2600" b="1" strike="noStrike" noProof="1"/>
              <a:t>代表作有《春望》、</a:t>
            </a:r>
            <a:r>
              <a:rPr lang="en-US" altLang="zh-CN" sz="2600" b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三吏</a:t>
            </a:r>
            <a:r>
              <a:rPr lang="en-US" altLang="zh-CN" sz="2600" b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”</a:t>
            </a:r>
            <a:r>
              <a:rPr sz="2600">
                <a:sym typeface="+mn-ea"/>
              </a:rPr>
              <a:t>(</a:t>
            </a:r>
            <a:r>
              <a:rPr lang="zh-CN" sz="2600" b="1">
                <a:solidFill>
                  <a:srgbClr val="FF0000"/>
                </a:solidFill>
                <a:sym typeface="+mn-ea"/>
              </a:rPr>
              <a:t>《</a:t>
            </a:r>
            <a:r>
              <a:rPr lang="en-US" altLang="zh-CN" sz="26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新安吏》《石壕吏》《潼关吏》</a:t>
            </a:r>
            <a:r>
              <a:rPr sz="2600">
                <a:sym typeface="+mn-ea"/>
              </a:rPr>
              <a:t>)</a:t>
            </a:r>
            <a:r>
              <a:rPr lang="zh-CN" sz="2600">
                <a:sym typeface="+mn-ea"/>
              </a:rPr>
              <a:t>、</a:t>
            </a:r>
            <a:r>
              <a:rPr lang="en-US" altLang="zh-CN" sz="2600" b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“三别”</a:t>
            </a:r>
            <a:r>
              <a:rPr sz="2600">
                <a:sym typeface="+mn-ea"/>
              </a:rPr>
              <a:t>(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《新婚别》《垂老别》《无家别》</a:t>
            </a:r>
            <a:r>
              <a:rPr sz="2600">
                <a:sym typeface="+mn-ea"/>
              </a:rPr>
              <a:t>)</a:t>
            </a:r>
            <a:r>
              <a:rPr lang="zh-CN" altLang="en-US" sz="2600" b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等</a:t>
            </a:r>
            <a:r>
              <a:rPr sz="26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sz="2600" b="1" strike="noStrike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60" y="4292600"/>
            <a:ext cx="8550910" cy="172212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r>
              <a:rPr lang="en-US" altLang="zh-CN" sz="2600" b="1" dirty="0" smtClean="0">
                <a:solidFill>
                  <a:schemeClr val="tx1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唐玄宗开元二十四年</a:t>
            </a:r>
            <a:r>
              <a:rPr sz="2600">
                <a:sym typeface="+mn-ea"/>
              </a:rPr>
              <a:t>(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736</a:t>
            </a:r>
            <a:r>
              <a:rPr sz="2600">
                <a:sym typeface="+mn-ea"/>
              </a:rPr>
              <a:t>)</a:t>
            </a:r>
            <a:r>
              <a:rPr sz="2600" b="1">
                <a:sym typeface="+mn-ea"/>
              </a:rPr>
              <a:t>,</a:t>
            </a:r>
            <a:r>
              <a:rPr lang="en-US" altLang="zh-CN" sz="2600">
                <a:sym typeface="+mn-ea"/>
              </a:rPr>
              <a:t>24</a:t>
            </a:r>
            <a:r>
              <a:rPr lang="zh-CN" altLang="en-US" sz="2600" b="1">
                <a:sym typeface="+mn-ea"/>
              </a:rPr>
              <a:t>岁</a:t>
            </a:r>
            <a:r>
              <a:rPr lang="zh-CN" sz="2600" b="1">
                <a:sym typeface="+mn-ea"/>
              </a:rPr>
              <a:t>的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诗人离开长安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到兖</a:t>
            </a:r>
            <a:r>
              <a:rPr lang="en-US" altLang="zh-CN" sz="2800" dirty="0" err="1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y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28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n</a:t>
            </a:r>
            <a:r>
              <a:rPr lang="zh-CN" sz="2600" b="1">
                <a:sym typeface="+mn-ea"/>
              </a:rPr>
              <a:t>州去省亲</a:t>
            </a:r>
            <a:r>
              <a:rPr lang="en-US" altLang="zh-CN" sz="2600" b="1"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2600" b="1">
                <a:latin typeface="宋体" panose="02010600030101010101" pitchFamily="2" charset="-122"/>
                <a:sym typeface="+mn-ea"/>
              </a:rPr>
              <a:t>其父杜闲当时任兖州司马</a:t>
            </a:r>
            <a:r>
              <a:rPr sz="2600" b="1">
                <a:sym typeface="+mn-ea"/>
              </a:rPr>
              <a:t>。</a:t>
            </a:r>
            <a:r>
              <a:rPr lang="zh-CN" sz="2600" b="1">
                <a:sym typeface="+mn-ea"/>
              </a:rPr>
              <a:t>此后三四年内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他一直在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山东、河北、河南一带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漫游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结交了不少朋友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这首诗就是在这期间写的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具有浪漫主义色彩和情调。</a:t>
            </a:r>
            <a:endParaRPr lang="zh-CN" altLang="en-US" sz="2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3"/>
          <p:cNvGrpSpPr/>
          <p:nvPr/>
        </p:nvGrpSpPr>
        <p:grpSpPr>
          <a:xfrm>
            <a:off x="466999" y="764026"/>
            <a:ext cx="2324100" cy="562065"/>
            <a:chOff x="2535" y="1645"/>
            <a:chExt cx="3471" cy="1177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535" y="1646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/>
          </p:nvSpPr>
          <p:spPr>
            <a:xfrm>
              <a:off x="2643" y="1645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朗读诗歌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619507" y="1556308"/>
            <a:ext cx="5933952" cy="757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诵读诗歌</a:t>
            </a:r>
            <a:r>
              <a:rPr sz="3000" b="1">
                <a:effectLst/>
                <a:sym typeface="+mn-ea"/>
              </a:rPr>
              <a:t>,</a:t>
            </a: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读准</a:t>
            </a:r>
            <a:r>
              <a:rPr lang="zh-CN" altLang="en-US" sz="3000" b="1" noProof="1">
                <a:solidFill>
                  <a:schemeClr val="tx1"/>
                </a:solidFill>
                <a:effectLst/>
                <a:cs typeface="+mn-ea"/>
              </a:rPr>
              <a:t>节奏。</a:t>
            </a:r>
            <a:endParaRPr lang="zh-CN" altLang="en-US" sz="30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395" y="2568575"/>
            <a:ext cx="4682490" cy="26149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28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望岳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杜甫</a:t>
            </a:r>
            <a:endParaRPr lang="zh-CN" altLang="en-US" sz="24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岱宗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夫如何？齐鲁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青未了。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造化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钟神秀，阴阳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割昏晓。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荡胸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生曾云，决眦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入归鸟。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会当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凌绝顶，一览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众/山小。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55875" y="548640"/>
            <a:ext cx="5934075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zh-CN" sz="2800" b="1" noProof="1">
              <a:solidFill>
                <a:schemeClr val="tx1"/>
              </a:solidFill>
              <a:effectLst/>
              <a:cs typeface="+mn-ea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224473" y="452120"/>
            <a:ext cx="2324100" cy="586420"/>
            <a:chOff x="2371" y="690"/>
            <a:chExt cx="3471" cy="1228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95605" y="1124585"/>
            <a:ext cx="843915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effectLst/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sym typeface="+mn-ea"/>
              </a:rPr>
              <a:t>这首诗歌的</a:t>
            </a:r>
            <a:r>
              <a:rPr lang="zh-CN" altLang="en-US" sz="2800" b="1" dirty="0">
                <a:sym typeface="+mn-ea"/>
              </a:rPr>
              <a:t>题目是</a:t>
            </a:r>
            <a:r>
              <a:rPr lang="zh-CN" altLang="en-US" sz="2800" b="1"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sym typeface="+mn-ea"/>
              </a:rPr>
              <a:t>望岳</a:t>
            </a:r>
            <a:r>
              <a:rPr lang="zh-CN" altLang="en-US" sz="2800" b="1"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28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ym typeface="+mn-ea"/>
              </a:rPr>
              <a:t>但是诗中却没有一个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ym typeface="+mn-ea"/>
              </a:rPr>
              <a:t>望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”字</a:t>
            </a:r>
            <a:r>
              <a:rPr lang="en-US" altLang="zh-CN" sz="28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又似乎句句都在写“</a:t>
            </a:r>
            <a:r>
              <a:rPr lang="zh-CN" altLang="en-US" sz="2800" b="1" dirty="0">
                <a:sym typeface="宋体" panose="02010600030101010101" pitchFamily="2" charset="-122"/>
              </a:rPr>
              <a:t>望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任务二</a:t>
            </a:r>
            <a:r>
              <a:rPr sz="2800">
                <a:sym typeface="+mn-ea"/>
              </a:rPr>
              <a:t>)</a:t>
            </a:r>
            <a:r>
              <a:rPr lang="zh-CN" sz="2800" b="1" smtClean="0">
                <a:effectLst/>
                <a:cs typeface="+mn-ea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1988820"/>
            <a:ext cx="843915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首联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写乍一望见泰山时的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欣喜惊叹仰慕之情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以远眺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的角度去揣摩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泰山的恢宏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颔联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写泰山的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神奇秀美、遮天蔽日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俨然是置身山脚抬头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近看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颈联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则是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细望</a:t>
            </a:r>
            <a:r>
              <a:rPr lang="en-US" altLang="zh-CN" sz="26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充满对泰山迷人山色的沉醉；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尾联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写登岳的愿望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览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字之中充满了攀登绝顶、俯视一切的雄心和气概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文本框 9217"/>
          <p:cNvSpPr txBox="1"/>
          <p:nvPr/>
        </p:nvSpPr>
        <p:spPr>
          <a:xfrm>
            <a:off x="395605" y="4076700"/>
            <a:ext cx="8099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望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”字能不能替换成“看”“观”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任务二</a:t>
            </a:r>
            <a:r>
              <a:rPr sz="2800">
                <a:sym typeface="+mn-ea"/>
              </a:rPr>
              <a:t>)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035" y="4598670"/>
            <a:ext cx="8282305" cy="1722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zh-CN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无论是站在远处、山脚、山中或山顶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sym typeface="宋体" panose="02010600030101010101" pitchFamily="2" charset="-122"/>
              </a:rPr>
              <a:t>望</a:t>
            </a:r>
            <a:r>
              <a:rPr lang="zh-CN" altLang="en-US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字都更能体现泰山的气魄、伟岸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不是</a:t>
            </a:r>
            <a:r>
              <a:rPr lang="zh-CN" altLang="en-US" sz="2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“看”“观”</a:t>
            </a:r>
            <a:r>
              <a:rPr lang="zh-CN" altLang="zh-CN" sz="2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之类的字所能表达的；</a:t>
            </a:r>
            <a:r>
              <a:rPr lang="zh-CN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</a:t>
            </a:r>
            <a:r>
              <a:rPr lang="zh-CN" altLang="en-US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sym typeface="宋体" panose="02010600030101010101" pitchFamily="2" charset="-122"/>
              </a:rPr>
              <a:t>望</a:t>
            </a:r>
            <a:r>
              <a:rPr lang="zh-CN" altLang="en-US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字更能体现诗人此时</a:t>
            </a:r>
            <a:r>
              <a:rPr lang="zh-CN" altLang="en-US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会当凌绝顶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一览众山小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的气概与胸襟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48810" y="3244850"/>
            <a:ext cx="246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,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1929" y="1340607"/>
            <a:ext cx="51879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请赏析颔联</a:t>
            </a:r>
            <a:r>
              <a:rPr lang="zh-CN" altLang="zh-CN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“割”字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运用之妙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3" name="文本框 70671"/>
          <p:cNvSpPr txBox="1"/>
          <p:nvPr/>
        </p:nvSpPr>
        <p:spPr>
          <a:xfrm>
            <a:off x="683895" y="1862455"/>
            <a:ext cx="773430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2600" b="1" dirty="0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“割”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字</a:t>
            </a:r>
            <a:r>
              <a:rPr lang="zh-CN" altLang="en-US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写出了</a:t>
            </a:r>
            <a:r>
              <a:rPr lang="zh-CN" altLang="en-US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泰山参天矗立的雄姿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使静态的山峰充满了活力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使泰山南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北两面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明暗对比强烈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突出了泰山遮天蔽日的形象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929" y="3284977"/>
            <a:ext cx="778764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kumimoji="1" lang="en-US" altLang="zh-CN" sz="2800" b="1" dirty="0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kumimoji="1" lang="zh-CN" altLang="en-US" sz="2800" b="1" dirty="0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会当凌绝顶</a:t>
            </a:r>
            <a:r>
              <a:rPr sz="2800" b="1">
                <a:solidFill>
                  <a:schemeClr val="tx1"/>
                </a:solidFill>
                <a:latin typeface="+mn-lt"/>
                <a:ea typeface="+mn-ea"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+mn-lt"/>
                <a:ea typeface="+mn-ea"/>
                <a:sym typeface="+mn-ea"/>
              </a:rPr>
              <a:t>一览众山小</a:t>
            </a:r>
            <a:r>
              <a:rPr kumimoji="1" lang="en-US" altLang="zh-CN" sz="2800" b="1" dirty="0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kumimoji="1" lang="zh-CN" altLang="en-US" sz="2800" b="1" dirty="0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中</a:t>
            </a:r>
            <a:r>
              <a:rPr lang="zh-CN" altLang="zh-CN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“会当”如何理解？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70671"/>
          <p:cNvSpPr txBox="1"/>
          <p:nvPr/>
        </p:nvSpPr>
        <p:spPr>
          <a:xfrm>
            <a:off x="755650" y="3932555"/>
            <a:ext cx="77343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2600" b="1" dirty="0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“会当”</a:t>
            </a:r>
            <a:r>
              <a:rPr lang="zh-CN" altLang="zh-CN" sz="2600" b="1" dirty="0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“凌”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表现出</a:t>
            </a:r>
            <a:r>
              <a:rPr lang="zh-CN" altLang="en-US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登临的决心和豪迈的气概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这是诗人乐观自信、积极向上精神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的形象体现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3" name="TextBox 2"/>
          <p:cNvSpPr txBox="1"/>
          <p:nvPr/>
        </p:nvSpPr>
        <p:spPr>
          <a:xfrm>
            <a:off x="606425" y="3932238"/>
            <a:ext cx="7874000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213043" y="52451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79705" y="1268730"/>
            <a:ext cx="8793480" cy="198945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</a:t>
            </a:r>
            <a:r>
              <a:rPr lang="en-US" sz="2600" b="1">
                <a:sym typeface="+mn-ea"/>
              </a:rPr>
              <a:t>: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也称古诗、古风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600" b="1" dirty="0" smtClean="0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“歌”“行”“吟”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三种形式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。古体诗是与近体诗相对而言的诗体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产生较早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每篇句数不拘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有四言、五言、六言、七言、杂言。五言古体诗简称五古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七言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古体诗简称七古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而三五七言兼用者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一般也算七古。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古体诗不求对仗</a:t>
            </a:r>
            <a:r>
              <a:rPr sz="26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平仄和用韵也比较自由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dirty="0"/>
          </a:p>
        </p:txBody>
      </p:sp>
      <p:sp>
        <p:nvSpPr>
          <p:cNvPr id="4" name="矩形 3"/>
          <p:cNvSpPr/>
          <p:nvPr/>
        </p:nvSpPr>
        <p:spPr>
          <a:xfrm>
            <a:off x="146685" y="3357245"/>
            <a:ext cx="8793480" cy="163893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律诗</a:t>
            </a:r>
            <a:r>
              <a:rPr lang="en-US" sz="2600" b="1">
                <a:sym typeface="+mn-ea"/>
              </a:rPr>
              <a:t>: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中国近体诗的一种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solidFill>
                  <a:schemeClr val="tx1"/>
                </a:solidFill>
              </a:rPr>
              <a:t>因格律要求严格而得名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sz="2600" b="1">
                <a:latin typeface="+mn-lt"/>
                <a:ea typeface="+mn-ea"/>
                <a:sym typeface="+mn-ea"/>
              </a:rPr>
              <a:t>律诗句式固定</a:t>
            </a:r>
            <a:r>
              <a:rPr lang="zh-CN" sz="2600" b="1">
                <a:latin typeface="+mn-lt"/>
                <a:ea typeface="+mn-ea"/>
                <a:sym typeface="+mn-ea"/>
              </a:rPr>
              <a:t>,为</a:t>
            </a:r>
            <a:r>
              <a:rPr lang="zh-CN" sz="2600">
                <a:latin typeface="+mn-lt"/>
                <a:ea typeface="+mn-ea"/>
                <a:sym typeface="+mn-ea"/>
              </a:rPr>
              <a:t>8</a:t>
            </a:r>
            <a:r>
              <a:rPr lang="zh-CN" sz="2600" b="1">
                <a:latin typeface="+mn-lt"/>
                <a:ea typeface="+mn-ea"/>
                <a:sym typeface="+mn-ea"/>
              </a:rPr>
              <a:t>句</a:t>
            </a:r>
            <a:r>
              <a:rPr lang="en-US" sz="2600" b="1">
                <a:latin typeface="+mn-lt"/>
                <a:ea typeface="+mn-ea"/>
                <a:sym typeface="+mn-ea"/>
              </a:rPr>
              <a:t>:</a:t>
            </a:r>
            <a:r>
              <a:rPr lang="zh-CN" sz="2600" b="1">
                <a:latin typeface="+mn-lt"/>
                <a:ea typeface="+mn-ea"/>
                <a:sym typeface="+mn-ea"/>
              </a:rPr>
              <a:t>第</a:t>
            </a:r>
            <a:r>
              <a:rPr lang="zh-CN" sz="2600">
                <a:latin typeface="+mn-lt"/>
                <a:ea typeface="+mn-ea"/>
                <a:sym typeface="+mn-ea"/>
              </a:rPr>
              <a:t>1</a:t>
            </a:r>
            <a:r>
              <a:rPr lang="zh-CN" sz="2600" b="1">
                <a:latin typeface="+mn-lt"/>
                <a:ea typeface="+mn-ea"/>
                <a:sym typeface="+mn-ea"/>
              </a:rPr>
              <a:t>、</a:t>
            </a:r>
            <a:r>
              <a:rPr lang="zh-CN" sz="2600">
                <a:latin typeface="+mn-lt"/>
                <a:ea typeface="+mn-ea"/>
                <a:sym typeface="+mn-ea"/>
              </a:rPr>
              <a:t>2</a:t>
            </a:r>
            <a:r>
              <a:rPr lang="zh-CN" sz="2600" b="1">
                <a:latin typeface="+mn-lt"/>
                <a:ea typeface="+mn-ea"/>
                <a:sym typeface="+mn-ea"/>
              </a:rPr>
              <a:t>句称</a:t>
            </a:r>
            <a:r>
              <a:rPr lang="zh-CN" sz="2600" b="1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首联</a:t>
            </a:r>
            <a:r>
              <a:rPr lang="zh-CN" sz="2600" b="1">
                <a:latin typeface="+mn-lt"/>
                <a:ea typeface="+mn-ea"/>
                <a:sym typeface="+mn-ea"/>
              </a:rPr>
              <a:t>,</a:t>
            </a:r>
            <a:r>
              <a:rPr lang="zh-CN" sz="2600" b="1">
                <a:latin typeface="+mn-lt"/>
                <a:ea typeface="+mn-ea"/>
                <a:sym typeface="+mn-ea"/>
              </a:rPr>
              <a:t>第</a:t>
            </a:r>
            <a:r>
              <a:rPr lang="zh-CN" sz="2600">
                <a:latin typeface="+mn-lt"/>
                <a:ea typeface="+mn-ea"/>
                <a:sym typeface="+mn-ea"/>
              </a:rPr>
              <a:t>3</a:t>
            </a:r>
            <a:r>
              <a:rPr lang="zh-CN" sz="2600" b="1">
                <a:latin typeface="+mn-lt"/>
                <a:ea typeface="+mn-ea"/>
                <a:sym typeface="+mn-ea"/>
              </a:rPr>
              <a:t>、</a:t>
            </a:r>
            <a:r>
              <a:rPr lang="zh-CN" sz="2600">
                <a:latin typeface="+mn-lt"/>
                <a:ea typeface="+mn-ea"/>
                <a:sym typeface="+mn-ea"/>
              </a:rPr>
              <a:t>4</a:t>
            </a:r>
            <a:r>
              <a:rPr lang="zh-CN" sz="2600" b="1">
                <a:latin typeface="+mn-lt"/>
                <a:ea typeface="+mn-ea"/>
                <a:sym typeface="+mn-ea"/>
              </a:rPr>
              <a:t>句称颔联</a:t>
            </a:r>
            <a:r>
              <a:rPr lang="zh-CN" sz="2600" b="1">
                <a:latin typeface="+mn-lt"/>
                <a:ea typeface="+mn-ea"/>
                <a:sym typeface="+mn-ea"/>
              </a:rPr>
              <a:t>,</a:t>
            </a:r>
            <a:r>
              <a:rPr lang="zh-CN" sz="2600" b="1">
                <a:latin typeface="+mn-lt"/>
                <a:ea typeface="+mn-ea"/>
                <a:sym typeface="+mn-ea"/>
              </a:rPr>
              <a:t>第</a:t>
            </a:r>
            <a:r>
              <a:rPr lang="zh-CN" sz="2600">
                <a:latin typeface="+mn-lt"/>
                <a:ea typeface="+mn-ea"/>
                <a:sym typeface="+mn-ea"/>
              </a:rPr>
              <a:t>5</a:t>
            </a:r>
            <a:r>
              <a:rPr lang="zh-CN" sz="2600" b="1">
                <a:latin typeface="+mn-lt"/>
                <a:ea typeface="+mn-ea"/>
                <a:sym typeface="+mn-ea"/>
              </a:rPr>
              <a:t>、</a:t>
            </a:r>
            <a:r>
              <a:rPr lang="zh-CN" sz="2600">
                <a:latin typeface="+mn-lt"/>
                <a:ea typeface="+mn-ea"/>
                <a:sym typeface="+mn-ea"/>
              </a:rPr>
              <a:t>6</a:t>
            </a:r>
            <a:r>
              <a:rPr lang="zh-CN" sz="2600" b="1">
                <a:latin typeface="+mn-lt"/>
                <a:ea typeface="+mn-ea"/>
                <a:sym typeface="+mn-ea"/>
              </a:rPr>
              <a:t>句称颈联</a:t>
            </a:r>
            <a:r>
              <a:rPr lang="zh-CN" sz="2600" b="1">
                <a:latin typeface="+mn-lt"/>
                <a:ea typeface="+mn-ea"/>
                <a:sym typeface="+mn-ea"/>
              </a:rPr>
              <a:t>,</a:t>
            </a:r>
            <a:r>
              <a:rPr lang="zh-CN" sz="2600" b="1">
                <a:latin typeface="+mn-lt"/>
                <a:ea typeface="+mn-ea"/>
                <a:sym typeface="+mn-ea"/>
              </a:rPr>
              <a:t>第</a:t>
            </a:r>
            <a:r>
              <a:rPr lang="zh-CN" sz="2600">
                <a:latin typeface="+mn-lt"/>
                <a:ea typeface="+mn-ea"/>
                <a:sym typeface="+mn-ea"/>
              </a:rPr>
              <a:t>7</a:t>
            </a:r>
            <a:r>
              <a:rPr lang="zh-CN" sz="2600" b="1">
                <a:latin typeface="+mn-lt"/>
                <a:ea typeface="+mn-ea"/>
                <a:sym typeface="+mn-ea"/>
              </a:rPr>
              <a:t>、</a:t>
            </a:r>
            <a:r>
              <a:rPr lang="zh-CN" sz="2600">
                <a:latin typeface="+mn-lt"/>
                <a:ea typeface="+mn-ea"/>
                <a:sym typeface="+mn-ea"/>
              </a:rPr>
              <a:t>8</a:t>
            </a:r>
            <a:r>
              <a:rPr lang="zh-CN" sz="2600" b="1">
                <a:latin typeface="+mn-lt"/>
                <a:ea typeface="+mn-ea"/>
                <a:sym typeface="+mn-ea"/>
              </a:rPr>
              <a:t>句称尾联；</a:t>
            </a:r>
            <a:r>
              <a:rPr sz="26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偶句</a:t>
            </a:r>
            <a:r>
              <a:rPr sz="2800">
                <a:latin typeface="+mn-lt"/>
                <a:ea typeface="+mn-ea"/>
                <a:sym typeface="+mn-ea"/>
              </a:rPr>
              <a:t>(</a:t>
            </a:r>
            <a:r>
              <a:rPr lang="zh-CN" sz="2800" b="1" dirty="0">
                <a:latin typeface="宋体" panose="02010600030101010101" pitchFamily="2" charset="-122"/>
                <a:sym typeface="+mn-ea"/>
              </a:rPr>
              <a:t>二、四、六、八句</a:t>
            </a:r>
            <a:r>
              <a:rPr sz="2800">
                <a:latin typeface="+mn-lt"/>
                <a:ea typeface="+mn-ea"/>
                <a:sym typeface="+mn-ea"/>
              </a:rPr>
              <a:t>)</a:t>
            </a:r>
            <a:r>
              <a:rPr lang="zh-CN" sz="2800" b="1">
                <a:latin typeface="+mn-lt"/>
                <a:ea typeface="+mn-ea"/>
                <a:sym typeface="+mn-ea"/>
              </a:rPr>
              <a:t>要</a:t>
            </a:r>
            <a:r>
              <a:rPr sz="26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押韵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且押平声韵；颔联</a:t>
            </a:r>
            <a:r>
              <a:rPr sz="2600">
                <a:latin typeface="+mn-lt"/>
                <a:ea typeface="+mn-ea"/>
                <a:sym typeface="+mn-ea"/>
              </a:rPr>
              <a:t>(</a:t>
            </a:r>
            <a:r>
              <a:rPr lang="zh-CN" sz="2600">
                <a:latin typeface="+mn-lt"/>
                <a:ea typeface="+mn-ea"/>
                <a:sym typeface="+mn-ea"/>
              </a:rPr>
              <a:t>3</a:t>
            </a:r>
            <a:r>
              <a:rPr lang="zh-CN" sz="2600" b="1">
                <a:latin typeface="+mn-lt"/>
                <a:ea typeface="+mn-ea"/>
                <a:sym typeface="+mn-ea"/>
              </a:rPr>
              <a:t>、</a:t>
            </a:r>
            <a:r>
              <a:rPr lang="zh-CN" sz="2600">
                <a:latin typeface="+mn-lt"/>
                <a:ea typeface="+mn-ea"/>
                <a:sym typeface="+mn-ea"/>
              </a:rPr>
              <a:t>4</a:t>
            </a:r>
            <a:r>
              <a:rPr lang="zh-CN" sz="2600" b="1" dirty="0">
                <a:latin typeface="宋体" panose="02010600030101010101" pitchFamily="2" charset="-122"/>
                <a:sym typeface="+mn-ea"/>
              </a:rPr>
              <a:t>句</a:t>
            </a:r>
            <a:r>
              <a:rPr sz="2600">
                <a:latin typeface="+mn-lt"/>
                <a:ea typeface="+mn-ea"/>
                <a:sym typeface="+mn-ea"/>
              </a:rPr>
              <a:t>)</a:t>
            </a:r>
            <a:r>
              <a:rPr lang="zh-CN" sz="2600" b="1">
                <a:sym typeface="+mn-ea"/>
              </a:rPr>
              <a:t>、颈联</a:t>
            </a:r>
            <a:r>
              <a:rPr sz="2600">
                <a:latin typeface="+mn-lt"/>
                <a:ea typeface="+mn-ea"/>
                <a:sym typeface="+mn-ea"/>
              </a:rPr>
              <a:t>(</a:t>
            </a:r>
            <a:r>
              <a:rPr lang="zh-CN" sz="2600">
                <a:latin typeface="+mn-lt"/>
                <a:ea typeface="+mn-ea"/>
                <a:sym typeface="+mn-ea"/>
              </a:rPr>
              <a:t>5</a:t>
            </a:r>
            <a:r>
              <a:rPr lang="zh-CN" sz="2600" b="1">
                <a:latin typeface="+mn-lt"/>
                <a:ea typeface="+mn-ea"/>
                <a:sym typeface="+mn-ea"/>
              </a:rPr>
              <a:t>、</a:t>
            </a:r>
            <a:r>
              <a:rPr lang="zh-CN" sz="2600">
                <a:latin typeface="+mn-lt"/>
                <a:ea typeface="+mn-ea"/>
                <a:sym typeface="+mn-ea"/>
              </a:rPr>
              <a:t>6</a:t>
            </a:r>
            <a:r>
              <a:rPr lang="zh-CN" sz="2600" b="1">
                <a:latin typeface="+mn-lt"/>
                <a:ea typeface="+mn-ea"/>
                <a:sym typeface="+mn-ea"/>
              </a:rPr>
              <a:t>句</a:t>
            </a:r>
            <a:r>
              <a:rPr sz="2600">
                <a:latin typeface="+mn-lt"/>
                <a:ea typeface="+mn-ea"/>
                <a:sym typeface="+mn-ea"/>
              </a:rPr>
              <a:t>)</a:t>
            </a:r>
            <a:r>
              <a:rPr lang="zh-CN" sz="2600" b="1">
                <a:sym typeface="+mn-ea"/>
              </a:rPr>
              <a:t>的上下句要</a:t>
            </a:r>
            <a:r>
              <a:rPr sz="2600" b="1">
                <a:solidFill>
                  <a:srgbClr val="FF0000"/>
                </a:solidFill>
              </a:rPr>
              <a:t>对仗</a:t>
            </a:r>
            <a:r>
              <a:rPr lang="zh-CN" sz="2600" b="1"/>
              <a:t>。</a:t>
            </a:r>
            <a:endParaRPr lang="zh-CN" sz="2600" b="1"/>
          </a:p>
        </p:txBody>
      </p:sp>
      <p:sp>
        <p:nvSpPr>
          <p:cNvPr id="2" name="矩形 1"/>
          <p:cNvSpPr/>
          <p:nvPr/>
        </p:nvSpPr>
        <p:spPr>
          <a:xfrm>
            <a:off x="146685" y="5157470"/>
            <a:ext cx="8793480" cy="47053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绝句</a:t>
            </a:r>
            <a:r>
              <a:rPr lang="en-US" sz="2600" b="1">
                <a:sym typeface="+mn-ea"/>
              </a:rPr>
              <a:t>: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中国近体诗的一种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+mn-lt"/>
                <a:ea typeface="+mn-ea"/>
                <a:sym typeface="+mn-ea"/>
              </a:rPr>
              <a:t>每首</a:t>
            </a:r>
            <a:r>
              <a:rPr lang="en-US" altLang="zh-CN" sz="2600">
                <a:latin typeface="+mn-lt"/>
                <a:ea typeface="+mn-ea"/>
                <a:sym typeface="+mn-ea"/>
              </a:rPr>
              <a:t>4</a:t>
            </a:r>
            <a:r>
              <a:rPr lang="zh-CN" sz="2600" b="1">
                <a:latin typeface="+mn-lt"/>
                <a:ea typeface="+mn-ea"/>
                <a:sym typeface="+mn-ea"/>
              </a:rPr>
              <a:t>句,</a:t>
            </a:r>
            <a:r>
              <a:rPr sz="2600" b="1">
                <a:solidFill>
                  <a:srgbClr val="FF0000"/>
                </a:solidFill>
              </a:rPr>
              <a:t>偶句押韵</a:t>
            </a:r>
            <a:r>
              <a:rPr lang="zh-CN" sz="2600" b="1"/>
              <a:t>。</a:t>
            </a:r>
            <a:endParaRPr lang="zh-CN" sz="2600" b="1"/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101" y="1772526"/>
            <a:ext cx="7783032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cs typeface="Arial" panose="020B0604020202020204" pitchFamily="34" charset="0"/>
              </a:rPr>
              <a:t>5.</a:t>
            </a:r>
            <a:r>
              <a:rPr lang="zh-CN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这首</a:t>
            </a:r>
            <a:r>
              <a:rPr lang="zh-CN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诗流露出诗人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什么样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的思想感情？</a:t>
            </a:r>
            <a:endParaRPr lang="zh-CN" altLang="en-US" sz="2800" b="1" dirty="0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05" y="3284855"/>
            <a:ext cx="8105140" cy="170688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7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kumimoji="1"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诗人热情赞美了泰山的神奇秀丽</a:t>
            </a:r>
            <a:r>
              <a:rPr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,</a:t>
            </a:r>
            <a:r>
              <a:rPr kumimoji="1"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流露出</a:t>
            </a:r>
            <a:r>
              <a:rPr kumimoji="1" lang="zh-CN" altLang="en-US" sz="26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对祖国河山的热爱之情</a:t>
            </a:r>
            <a:r>
              <a:rPr kumimoji="1"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r>
              <a:rPr kumimoji="1"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kumimoji="1"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会当凌绝顶</a:t>
            </a:r>
            <a:r>
              <a:rPr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,</a:t>
            </a:r>
            <a:r>
              <a:rPr lang="zh-CN"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一览众山小</a:t>
            </a:r>
            <a:r>
              <a:rPr kumimoji="1"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kumimoji="1"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直抒胸臆</a:t>
            </a:r>
            <a:r>
              <a:rPr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,</a:t>
            </a:r>
            <a:r>
              <a:rPr kumimoji="1" 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表现了诗人</a:t>
            </a:r>
            <a:r>
              <a:rPr kumimoji="1" lang="zh-CN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不怕困难</a:t>
            </a:r>
            <a:r>
              <a:rPr sz="26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,</a:t>
            </a:r>
            <a:r>
              <a:rPr kumimoji="1" lang="zh-CN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敢攀顶峰</a:t>
            </a:r>
            <a:r>
              <a:rPr sz="26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,</a:t>
            </a:r>
            <a:r>
              <a:rPr kumimoji="1" lang="zh-CN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俯视一切的雄心和气概</a:t>
            </a:r>
            <a:r>
              <a:rPr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,</a:t>
            </a:r>
            <a:r>
              <a:rPr lang="zh-CN"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以及</a:t>
            </a:r>
            <a:r>
              <a:rPr lang="zh-CN" sz="26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卓然独立、兼济天下的豪情壮志</a:t>
            </a:r>
            <a:r>
              <a:rPr lang="zh-CN" altLang="en-US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6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115" y="2348865"/>
            <a:ext cx="7974965" cy="89154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r>
              <a:rPr lang="en-US" altLang="zh-CN" sz="2600" b="1" dirty="0" smtClean="0">
                <a:solidFill>
                  <a:schemeClr val="tx1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这是杜甫早期的作品</a:t>
            </a:r>
            <a:r>
              <a:rPr sz="26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600" b="1">
                <a:solidFill>
                  <a:schemeClr val="tx1"/>
                </a:solidFill>
                <a:sym typeface="+mn-ea"/>
              </a:rPr>
              <a:t>青年时期的杜甫过着</a:t>
            </a:r>
            <a:r>
              <a:rPr lang="zh-CN" altLang="en-US" sz="2600" b="1">
                <a:solidFill>
                  <a:schemeClr val="tx1"/>
                </a:solidFill>
                <a:sym typeface="+mn-ea"/>
              </a:rPr>
              <a:t>漫游生活</a:t>
            </a:r>
            <a:r>
              <a:rPr sz="2600" b="1">
                <a:solidFill>
                  <a:schemeClr val="tx1"/>
                </a:solidFill>
                <a:sym typeface="+mn-ea"/>
              </a:rPr>
              <a:t>,字里行间洋溢着青年蓬勃的朝气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04210" y="1772285"/>
            <a:ext cx="3259455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远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望——巍峨高大</a:t>
            </a:r>
            <a:endParaRPr lang="zh-CN" altLang="zh-CN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近望——神奇秀丽</a:t>
            </a:r>
            <a:endParaRPr lang="zh-CN" altLang="zh-CN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0619" y="2780593"/>
            <a:ext cx="897890" cy="5219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望岳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4615" y="2708910"/>
            <a:ext cx="1624965" cy="9531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气势雄伟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胸怀博大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8919" y="2204795"/>
            <a:ext cx="897890" cy="52197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写景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8792" y="3428795"/>
            <a:ext cx="897890" cy="52197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抒情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357188" y="596265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14" name="AutoShape 12"/>
          <p:cNvSpPr/>
          <p:nvPr/>
        </p:nvSpPr>
        <p:spPr bwMode="auto">
          <a:xfrm>
            <a:off x="1947545" y="2348865"/>
            <a:ext cx="152400" cy="1424940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5" name="AutoShape 12"/>
          <p:cNvSpPr/>
          <p:nvPr/>
        </p:nvSpPr>
        <p:spPr bwMode="auto">
          <a:xfrm>
            <a:off x="3131820" y="1988820"/>
            <a:ext cx="102870" cy="831215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6" name="AutoShape 12"/>
          <p:cNvSpPr/>
          <p:nvPr/>
        </p:nvSpPr>
        <p:spPr bwMode="auto">
          <a:xfrm flipH="1">
            <a:off x="6300470" y="2076450"/>
            <a:ext cx="87630" cy="1970405"/>
          </a:xfrm>
          <a:prstGeom prst="leftBrace">
            <a:avLst>
              <a:gd name="adj1" fmla="val 99949"/>
              <a:gd name="adj2" fmla="val 50531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3" name="矩形 2"/>
          <p:cNvSpPr/>
          <p:nvPr/>
        </p:nvSpPr>
        <p:spPr>
          <a:xfrm>
            <a:off x="3239770" y="3086735"/>
            <a:ext cx="3259455" cy="121094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凝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望——心胸荡漾</a:t>
            </a:r>
            <a:endParaRPr lang="zh-CN" altLang="zh-CN" sz="16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愿望——勇攀绝</a:t>
            </a:r>
            <a:r>
              <a:rPr lang="zh-CN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顶</a:t>
            </a:r>
            <a:endParaRPr lang="zh-CN" altLang="zh-CN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AutoShape 12"/>
          <p:cNvSpPr/>
          <p:nvPr/>
        </p:nvSpPr>
        <p:spPr bwMode="auto">
          <a:xfrm>
            <a:off x="3208020" y="3356610"/>
            <a:ext cx="102870" cy="831215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1" name="文本框 10"/>
          <p:cNvSpPr txBox="1"/>
          <p:nvPr/>
        </p:nvSpPr>
        <p:spPr>
          <a:xfrm>
            <a:off x="3996055" y="4004945"/>
            <a:ext cx="9340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 b="1">
                <a:solidFill>
                  <a:srgbClr val="FF0000"/>
                </a:solidFill>
              </a:rPr>
              <a:t>反衬</a:t>
            </a:r>
            <a:endParaRPr lang="zh-CN" altLang="en-US" sz="26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5"/>
          <p:cNvSpPr/>
          <p:nvPr/>
        </p:nvSpPr>
        <p:spPr>
          <a:xfrm>
            <a:off x="357505" y="1908175"/>
            <a:ext cx="8507730" cy="2232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诗人从不同角度描绘了泰山的高峻雄奇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热情赞美了泰山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高大巍峨的气势和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神奇秀丽的景色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sym typeface="+mn-ea"/>
              </a:rPr>
              <a:t>流露出诗人对祖国河山的热爱之情</a:t>
            </a:r>
            <a:r>
              <a:rPr sz="2800" b="1">
                <a:latin typeface="+mn-lt"/>
                <a:ea typeface="+mn-ea"/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表达了诗人敢于攀登人生顶峰的伟大抱负和昂扬向上、积极进取的人生态度。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357188" y="596265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251143" y="98044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布置作业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1206" name="文本框 51205"/>
          <p:cNvSpPr txBox="1"/>
          <p:nvPr/>
        </p:nvSpPr>
        <p:spPr>
          <a:xfrm>
            <a:off x="1403985" y="2060575"/>
            <a:ext cx="6003290" cy="1174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背诵默写这两首诗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背诵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《登飞来峰》和《游山西村》。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4525" y="2463800"/>
            <a:ext cx="7886700" cy="993775"/>
          </a:xfrm>
        </p:spPr>
        <p:txBody>
          <a:bodyPr>
            <a:norm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950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第二课时</a:t>
            </a:r>
            <a:endParaRPr kumimoji="0" lang="zh-CN" altLang="en-US" sz="4950" b="0" i="0" u="none" strike="noStrike" kern="1200" cap="none" spc="0" normalizeH="0" baseline="0" noProof="1" dirty="0">
              <a:solidFill>
                <a:schemeClr val="tx2"/>
              </a:solidFill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3"/>
          <p:cNvGrpSpPr/>
          <p:nvPr/>
        </p:nvGrpSpPr>
        <p:grpSpPr>
          <a:xfrm>
            <a:off x="213043" y="52451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51460" y="1556385"/>
            <a:ext cx="8736330" cy="209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600" b="1" dirty="0" smtClean="0">
                <a:latin typeface="宋体" panose="02010600030101010101" pitchFamily="2" charset="-122"/>
                <a:sym typeface="+mn-ea"/>
              </a:rPr>
              <a:t>王安石</a:t>
            </a:r>
            <a:r>
              <a:rPr sz="2600" strike="noStrike" noProof="1"/>
              <a:t>(1021—</a:t>
            </a:r>
            <a:r>
              <a:rPr lang="en-US" sz="2600" strike="noStrike" noProof="1"/>
              <a:t>1</a:t>
            </a:r>
            <a:r>
              <a:rPr sz="2600" strike="noStrike" noProof="1"/>
              <a:t>0</a:t>
            </a:r>
            <a:r>
              <a:rPr lang="zh-CN" altLang="en-US" sz="2600" b="1" dirty="0" smtClean="0">
                <a:latin typeface="宋体" panose="02010600030101010101" pitchFamily="2" charset="-122"/>
                <a:sym typeface="+mn-ea"/>
              </a:rPr>
              <a:t>86</a:t>
            </a:r>
            <a:r>
              <a:rPr sz="2600" strike="noStrike" noProof="1"/>
              <a:t>)</a:t>
            </a:r>
            <a:r>
              <a:rPr sz="2600" b="1" strike="noStrike" noProof="1"/>
              <a:t>,字</a:t>
            </a:r>
            <a:r>
              <a:rPr sz="2600" b="1" strike="noStrike" noProof="1">
                <a:solidFill>
                  <a:srgbClr val="FF0000"/>
                </a:solidFill>
              </a:rPr>
              <a:t>介甫</a:t>
            </a:r>
            <a:r>
              <a:rPr sz="2600" b="1" strike="noStrike" noProof="1"/>
              <a:t>,号</a:t>
            </a:r>
            <a:r>
              <a:rPr sz="2600" b="1" strike="noStrike" noProof="1">
                <a:solidFill>
                  <a:srgbClr val="FF0000"/>
                </a:solidFill>
              </a:rPr>
              <a:t>半山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北宋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政治家、</a:t>
            </a:r>
            <a:r>
              <a:rPr sz="2600" b="1" strike="noStrike" noProof="1"/>
              <a:t>文学家</a:t>
            </a:r>
            <a:r>
              <a:rPr lang="zh-CN" sz="2600" b="1" strike="noStrike" noProof="1"/>
              <a:t>、思想家</a:t>
            </a:r>
            <a:r>
              <a:rPr sz="2600" b="1" strike="noStrike" noProof="1"/>
              <a:t>,他的散文以雄健刚劲著称,使他成为</a:t>
            </a:r>
            <a:r>
              <a:rPr lang="en-US" sz="2600" b="1" strike="noStrike" noProof="1"/>
              <a:t>“唐宋八大家”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之一</a:t>
            </a:r>
            <a:r>
              <a:rPr lang="zh-CN" sz="2600" b="1">
                <a:sym typeface="+mn-ea"/>
              </a:rPr>
              <a:t>；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其诗词则遒劲清新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豪气纵横。</a:t>
            </a:r>
            <a:r>
              <a:rPr sz="2600" b="1">
                <a:sym typeface="+mn-ea"/>
              </a:rPr>
              <a:t>世称</a:t>
            </a:r>
            <a:r>
              <a:rPr sz="2600" b="1">
                <a:solidFill>
                  <a:srgbClr val="FF0000"/>
                </a:solidFill>
                <a:sym typeface="+mn-ea"/>
              </a:rPr>
              <a:t>王荆公</a:t>
            </a:r>
            <a:r>
              <a:rPr lang="zh-CN" altLang="en-US" sz="2600" b="1" dirty="0" smtClean="0"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著有《王临川集》《临川集拾遗》等。</a:t>
            </a:r>
            <a:r>
              <a:rPr lang="en-US" sz="2600" b="1">
                <a:sym typeface="+mn-ea"/>
              </a:rPr>
              <a:t>宋</a:t>
            </a:r>
            <a:r>
              <a:rPr sz="2600" b="1" strike="noStrike" noProof="1"/>
              <a:t>神宗</a:t>
            </a:r>
            <a:r>
              <a:rPr lang="zh-CN" sz="2600" b="1" strike="noStrike" noProof="1"/>
              <a:t>熙宁二年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sym typeface="+mn-ea"/>
              </a:rPr>
              <a:t>王安石任参知政事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次年拜相</a:t>
            </a:r>
            <a:r>
              <a:rPr sz="2600" b="1">
                <a:sym typeface="+mn-ea"/>
              </a:rPr>
              <a:t>,</a:t>
            </a:r>
            <a:r>
              <a:rPr lang="zh-CN" sz="2600" b="1" strike="noStrike" noProof="1"/>
              <a:t>主</a:t>
            </a:r>
            <a:r>
              <a:rPr sz="2600" b="1" strike="noStrike" noProof="1"/>
              <a:t>持变法</a:t>
            </a:r>
            <a:r>
              <a:rPr lang="zh-CN" sz="2600" b="1" strike="noStrike" noProof="1"/>
              <a:t>。</a:t>
            </a:r>
            <a:endParaRPr lang="zh-CN" sz="2600" b="1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60" y="3932555"/>
            <a:ext cx="8703945" cy="169164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r>
              <a:rPr lang="en-US" altLang="zh-CN" sz="2600" b="1" dirty="0" smtClean="0">
                <a:solidFill>
                  <a:schemeClr val="tx1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宋仁宗皇祐二年</a:t>
            </a:r>
            <a:r>
              <a:rPr sz="2600">
                <a:sym typeface="+mn-ea"/>
              </a:rPr>
              <a:t>(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1050</a:t>
            </a:r>
            <a:r>
              <a:rPr sz="2600">
                <a:sym typeface="+mn-ea"/>
              </a:rPr>
              <a:t>)</a:t>
            </a:r>
            <a:r>
              <a:rPr sz="2600" b="1">
                <a:sym typeface="+mn-ea"/>
              </a:rPr>
              <a:t>夏,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诗人王安石在浙江鄞县知县任满回江西临川故里时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途经杭州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写下此诗。这首诗是他初涉宦海之作。此时诗人只有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29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岁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抱负不凡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正好借登飞来峰一抒胸臆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寄托壮怀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可看作实行新法的前奏。</a:t>
            </a:r>
            <a:endParaRPr lang="zh-CN" altLang="en-US" sz="2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3"/>
          <p:cNvGrpSpPr/>
          <p:nvPr/>
        </p:nvGrpSpPr>
        <p:grpSpPr>
          <a:xfrm>
            <a:off x="466999" y="764026"/>
            <a:ext cx="2324100" cy="562065"/>
            <a:chOff x="2535" y="1645"/>
            <a:chExt cx="3471" cy="1177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535" y="1646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/>
          </p:nvSpPr>
          <p:spPr>
            <a:xfrm>
              <a:off x="2643" y="1645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朗读诗歌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619507" y="1556308"/>
            <a:ext cx="5933952" cy="757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诵读诗歌</a:t>
            </a:r>
            <a:r>
              <a:rPr sz="3000" b="1">
                <a:effectLst/>
                <a:sym typeface="+mn-ea"/>
              </a:rPr>
              <a:t>,</a:t>
            </a: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读准</a:t>
            </a:r>
            <a:r>
              <a:rPr lang="zh-CN" altLang="en-US" sz="3000" b="1" noProof="1">
                <a:solidFill>
                  <a:schemeClr val="tx1"/>
                </a:solidFill>
                <a:effectLst/>
                <a:cs typeface="+mn-ea"/>
              </a:rPr>
              <a:t>节奏。</a:t>
            </a:r>
            <a:endParaRPr lang="zh-CN" altLang="en-US" sz="30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8220" y="2564765"/>
            <a:ext cx="3212465" cy="26149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28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登飞来峰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王安石</a:t>
            </a:r>
            <a:endParaRPr lang="zh-CN" altLang="en-US" sz="24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飞来山上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千寻塔，</a:t>
            </a:r>
            <a:b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闻说鸡鸣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见日升。</a:t>
            </a:r>
            <a:b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不畏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浮云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遮望眼，</a:t>
            </a:r>
            <a:b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自缘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身在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最高层。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55875" y="548640"/>
            <a:ext cx="5934075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zh-CN" sz="2800" b="1" noProof="1">
              <a:solidFill>
                <a:schemeClr val="tx1"/>
              </a:solidFill>
              <a:effectLst/>
              <a:cs typeface="+mn-ea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224473" y="452120"/>
            <a:ext cx="2324100" cy="586420"/>
            <a:chOff x="2371" y="690"/>
            <a:chExt cx="3471" cy="1228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95605" y="1340485"/>
            <a:ext cx="84391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effectLst/>
                <a:latin typeface="宋体" panose="02010600030101010101" pitchFamily="2" charset="-122"/>
                <a:sym typeface="+mn-ea"/>
              </a:rPr>
              <a:t>1.</a:t>
            </a:r>
            <a:r>
              <a:rPr lang="zh-CN" sz="2800" b="1" dirty="0">
                <a:sym typeface="+mn-ea"/>
              </a:rPr>
              <a:t>前两句写景很有特色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试作简要分析。</a:t>
            </a:r>
            <a:endParaRPr lang="zh-CN" altLang="en-US" sz="2800" b="1" dirty="0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4790" y="1896745"/>
            <a:ext cx="83007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sz="2600" b="1">
                <a:solidFill>
                  <a:srgbClr val="0000FF"/>
                </a:solidFill>
                <a:latin typeface="Arial" panose="020B0604020202020204" pitchFamily="34" charset="0"/>
              </a:rPr>
              <a:t>诗人运用</a:t>
            </a:r>
            <a:r>
              <a:rPr sz="2600" b="1">
                <a:solidFill>
                  <a:srgbClr val="FF0000"/>
                </a:solidFill>
              </a:rPr>
              <a:t>夸张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,极言</a:t>
            </a:r>
            <a:r>
              <a:rPr sz="2600" b="1">
                <a:solidFill>
                  <a:srgbClr val="FF0000"/>
                </a:solidFill>
              </a:rPr>
              <a:t>塔</a:t>
            </a:r>
            <a:r>
              <a:rPr lang="zh-CN" sz="2600" b="1">
                <a:solidFill>
                  <a:srgbClr val="FF0000"/>
                </a:solidFill>
              </a:rPr>
              <a:t>的</a:t>
            </a:r>
            <a:r>
              <a:rPr sz="2600" b="1">
                <a:solidFill>
                  <a:srgbClr val="FF0000"/>
                </a:solidFill>
              </a:rPr>
              <a:t>高</a:t>
            </a:r>
            <a:r>
              <a:rPr lang="zh-CN" sz="2600" b="1">
                <a:solidFill>
                  <a:srgbClr val="FF0000"/>
                </a:solidFill>
              </a:rPr>
              <a:t>峻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600" b="1">
                <a:solidFill>
                  <a:srgbClr val="FF0000"/>
                </a:solidFill>
              </a:rPr>
              <a:t>写出自己的立足点之高</a:t>
            </a:r>
            <a:r>
              <a:rPr sz="2600" b="1">
                <a:solidFill>
                  <a:srgbClr val="0000FF"/>
                </a:solidFill>
              </a:rPr>
              <a:t>。</a:t>
            </a:r>
            <a:r>
              <a:rPr lang="en-US" altLang="zh-CN" sz="2600" b="1">
                <a:solidFill>
                  <a:srgbClr val="0000FF"/>
                </a:solidFill>
                <a:sym typeface="+mn-ea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见日升</a:t>
            </a:r>
            <a:r>
              <a:rPr lang="en-US" altLang="zh-CN" sz="2600" b="1">
                <a:solidFill>
                  <a:srgbClr val="0000FF"/>
                </a:solidFill>
                <a:sym typeface="+mn-ea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从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侧面写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出古塔的高耸</a:t>
            </a:r>
            <a:r>
              <a:rPr sz="2600" b="1">
                <a:solidFill>
                  <a:srgbClr val="0000FF"/>
                </a:solidFill>
                <a:latin typeface="Arial" panose="020B0604020202020204" pitchFamily="34" charset="0"/>
              </a:rPr>
              <a:t>。这两句概括了峰和塔的高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600" b="1">
                <a:solidFill>
                  <a:srgbClr val="0000FF"/>
                </a:solidFill>
                <a:latin typeface="Arial" panose="020B0604020202020204" pitchFamily="34" charset="0"/>
              </a:rPr>
              <a:t>为下文</a:t>
            </a:r>
            <a:r>
              <a:rPr lang="zh-CN" sz="2600" b="1">
                <a:solidFill>
                  <a:srgbClr val="0000FF"/>
                </a:solidFill>
                <a:latin typeface="Arial" panose="020B0604020202020204" pitchFamily="34" charset="0"/>
              </a:rPr>
              <a:t>直抒胸臆</a:t>
            </a:r>
            <a:r>
              <a:rPr sz="2600" b="1">
                <a:solidFill>
                  <a:srgbClr val="0000FF"/>
                </a:solidFill>
                <a:latin typeface="Arial" panose="020B0604020202020204" pitchFamily="34" charset="0"/>
              </a:rPr>
              <a:t>蓄势。</a:t>
            </a:r>
            <a:endParaRPr sz="2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122" name="文本框 9217"/>
          <p:cNvSpPr txBox="1"/>
          <p:nvPr/>
        </p:nvSpPr>
        <p:spPr>
          <a:xfrm>
            <a:off x="467360" y="3429000"/>
            <a:ext cx="8099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前两句和后两句的侧重点各是什么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198" y="4077018"/>
            <a:ext cx="8088312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sz="2600" b="1">
                <a:solidFill>
                  <a:srgbClr val="0000FF"/>
                </a:solidFill>
              </a:rPr>
              <a:t>一、二句</a:t>
            </a:r>
            <a:r>
              <a:rPr sz="2600" b="1">
                <a:solidFill>
                  <a:srgbClr val="FF0000"/>
                </a:solidFill>
              </a:rPr>
              <a:t>描写景物——充满生机</a:t>
            </a:r>
            <a:r>
              <a:rPr sz="2600" b="1">
                <a:solidFill>
                  <a:srgbClr val="0000FF"/>
                </a:solidFill>
              </a:rPr>
              <a:t>；三、四句</a:t>
            </a:r>
            <a:r>
              <a:rPr sz="2600" b="1">
                <a:solidFill>
                  <a:srgbClr val="FF0000"/>
                </a:solidFill>
              </a:rPr>
              <a:t>抒发情怀——踌躇满志</a:t>
            </a:r>
            <a:r>
              <a:rPr sz="2600" b="1">
                <a:solidFill>
                  <a:srgbClr val="0000FF"/>
                </a:solidFill>
              </a:rPr>
              <a:t>。</a:t>
            </a:r>
            <a:endParaRPr sz="2600" b="1">
              <a:solidFill>
                <a:srgbClr val="0000FF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605" y="1236345"/>
            <a:ext cx="831913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600" b="1" dirty="0" smtClean="0">
                <a:effectLst/>
                <a:latin typeface="宋体" panose="02010600030101010101" pitchFamily="2" charset="-122"/>
                <a:sym typeface="+mn-ea"/>
              </a:rPr>
              <a:t>3.</a:t>
            </a:r>
            <a:r>
              <a:rPr lang="en-US" altLang="zh-CN" sz="2600" b="1" dirty="0">
                <a:ea typeface="宋体" panose="02010600030101010101" pitchFamily="2" charset="-122"/>
                <a:cs typeface="Arial" panose="020B0604020202020204" pitchFamily="34" charset="0"/>
              </a:rPr>
              <a:t>“不畏浮云遮望眼”</a:t>
            </a:r>
            <a:r>
              <a:rPr lang="zh-CN" altLang="en-US" sz="2600" b="1" dirty="0">
                <a:ea typeface="宋体" panose="02010600030101010101" pitchFamily="2" charset="-122"/>
                <a:cs typeface="Arial" panose="020B0604020202020204" pitchFamily="34" charset="0"/>
              </a:rPr>
              <a:t>中的</a:t>
            </a:r>
            <a:r>
              <a:rPr lang="en-US" altLang="zh-CN" sz="26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600" b="1" dirty="0">
                <a:ea typeface="宋体" panose="02010600030101010101" pitchFamily="2" charset="-122"/>
                <a:cs typeface="Arial" panose="020B0604020202020204" pitchFamily="34" charset="0"/>
              </a:rPr>
              <a:t>浮云</a:t>
            </a:r>
            <a:r>
              <a:rPr lang="en-US" altLang="zh-CN" sz="2600" b="1" dirty="0">
                <a:cs typeface="Arial" panose="020B0604020202020204" pitchFamily="34" charset="0"/>
                <a:sym typeface="+mn-ea"/>
              </a:rPr>
              <a:t>”在古代诗歌中</a:t>
            </a:r>
            <a:r>
              <a:rPr lang="zh-CN" altLang="en-US" sz="2600" b="1" dirty="0">
                <a:cs typeface="Arial" panose="020B0604020202020204" pitchFamily="34" charset="0"/>
                <a:sym typeface="+mn-ea"/>
              </a:rPr>
              <a:t>常被用来</a:t>
            </a:r>
            <a:r>
              <a:rPr lang="zh-CN" sz="2600" b="1" dirty="0">
                <a:cs typeface="Arial" panose="020B0604020202020204" pitchFamily="34" charset="0"/>
                <a:sym typeface="+mn-ea"/>
              </a:rPr>
              <a:t>借代奸邪</a:t>
            </a:r>
            <a:r>
              <a:rPr lang="zh-CN" altLang="zh-CN" sz="2600" b="1" dirty="0">
                <a:ea typeface="宋体" panose="02010600030101010101" pitchFamily="2" charset="-122"/>
                <a:cs typeface="Arial" panose="020B0604020202020204" pitchFamily="34" charset="0"/>
              </a:rPr>
              <a:t>小人。</a:t>
            </a:r>
            <a:r>
              <a:rPr lang="zh-CN" altLang="en-US" sz="2600" b="1" dirty="0" smtClean="0">
                <a:latin typeface="宋体" panose="02010600030101010101" pitchFamily="2" charset="-122"/>
                <a:sym typeface="+mn-ea"/>
              </a:rPr>
              <a:t>王安石此时还没有受到挫折或打击</a:t>
            </a:r>
            <a:r>
              <a:rPr lang="en-US" altLang="zh-CN" sz="26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sym typeface="+mn-ea"/>
              </a:rPr>
              <a:t>应该说他的心境是积极的</a:t>
            </a:r>
            <a:r>
              <a:rPr lang="en-US" altLang="zh-CN" sz="26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ea typeface="SimSun-ExtB" panose="02010609060101010101" pitchFamily="49" charset="-122"/>
                <a:sym typeface="宋体" panose="02010600030101010101" pitchFamily="2" charset="-122"/>
              </a:rPr>
              <a:t>但他为</a:t>
            </a:r>
            <a:r>
              <a:rPr lang="zh-CN" altLang="zh-CN" sz="2600" b="1" dirty="0">
                <a:ea typeface="宋体" panose="02010600030101010101" pitchFamily="2" charset="-122"/>
                <a:cs typeface="Arial" panose="020B0604020202020204" pitchFamily="34" charset="0"/>
              </a:rPr>
              <a:t>什么会有这样的感受呢？</a:t>
            </a:r>
            <a:endParaRPr lang="zh-CN" altLang="zh-CN" sz="2600" b="1" dirty="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605" y="2636520"/>
            <a:ext cx="8283575" cy="169164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写作背景</a:t>
            </a:r>
            <a:r>
              <a:rPr lang="en-US" altLang="zh-CN" sz="26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这是一首写景抒情诗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作于王安石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29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岁时。这是他出仕以来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初显才能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胸怀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抱负的时期。联系到诗人后来向宋仁宗上万言书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以及实行变法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与保守派的坚决斗争等</a:t>
            </a:r>
            <a:r>
              <a:rPr sz="2600" b="1">
                <a:sym typeface="+mn-ea"/>
              </a:rPr>
              <a:t>,可以看出诗中</a:t>
            </a:r>
            <a:r>
              <a:rPr sz="2600" b="1">
                <a:solidFill>
                  <a:srgbClr val="FF0000"/>
                </a:solidFill>
                <a:sym typeface="+mn-ea"/>
              </a:rPr>
              <a:t>“浮云”比喻当时的保守势力</a:t>
            </a:r>
            <a:r>
              <a:rPr lang="zh-CN" sz="2600" b="1">
                <a:sym typeface="+mn-ea"/>
              </a:rPr>
              <a:t>。</a:t>
            </a:r>
            <a:endParaRPr lang="zh-CN" altLang="en-US" sz="2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070" y="4436745"/>
            <a:ext cx="8283575" cy="89154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</a:t>
            </a:r>
            <a:r>
              <a:rPr lang="zh-CN" altLang="en-US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现了诗人变法革新</a:t>
            </a:r>
            <a:r>
              <a:rPr sz="2600" b="1">
                <a:solidFill>
                  <a:srgbClr val="0000FF"/>
                </a:solidFill>
              </a:rPr>
              <a:t>的</a:t>
            </a:r>
            <a:r>
              <a:rPr lang="zh-CN" sz="2600" b="1">
                <a:solidFill>
                  <a:srgbClr val="0000FF"/>
                </a:solidFill>
              </a:rPr>
              <a:t>政治理想和远大的抱负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0000FF"/>
                </a:solidFill>
              </a:rPr>
              <a:t>大</a:t>
            </a:r>
            <a:r>
              <a:rPr sz="2600" b="1">
                <a:solidFill>
                  <a:srgbClr val="0000FF"/>
                </a:solidFill>
              </a:rPr>
              <a:t>无畏</a:t>
            </a:r>
            <a:r>
              <a:rPr lang="zh-CN" sz="2600" b="1">
                <a:solidFill>
                  <a:srgbClr val="0000FF"/>
                </a:solidFill>
              </a:rPr>
              <a:t>的进取</a:t>
            </a:r>
            <a:r>
              <a:rPr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精神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以及</a:t>
            </a:r>
            <a:r>
              <a:rPr sz="2600" b="1">
                <a:solidFill>
                  <a:srgbClr val="0000FF"/>
                </a:solidFill>
              </a:rPr>
              <a:t>对前途充满信心</a:t>
            </a:r>
            <a:r>
              <a:rPr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的</a:t>
            </a:r>
            <a:r>
              <a:rPr lang="zh-CN"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境界</a:t>
            </a:r>
            <a:r>
              <a:rPr lang="zh-CN" altLang="en-US" sz="2600" b="1" dirty="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6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251143" y="98044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95605" y="2690495"/>
            <a:ext cx="613410" cy="180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登飞来峰</a:t>
            </a:r>
            <a:endParaRPr kumimoji="1"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AutoShape 19"/>
          <p:cNvSpPr/>
          <p:nvPr/>
        </p:nvSpPr>
        <p:spPr bwMode="auto">
          <a:xfrm rot="10800000" flipH="1">
            <a:off x="1009015" y="2276475"/>
            <a:ext cx="117475" cy="2446020"/>
          </a:xfrm>
          <a:prstGeom prst="leftBrace">
            <a:avLst>
              <a:gd name="adj1" fmla="val 127766"/>
              <a:gd name="adj2" fmla="val 50232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1" name="AutoShape 19"/>
          <p:cNvSpPr/>
          <p:nvPr/>
        </p:nvSpPr>
        <p:spPr bwMode="auto">
          <a:xfrm rot="10800000">
            <a:off x="6156325" y="2350770"/>
            <a:ext cx="165735" cy="2346325"/>
          </a:xfrm>
          <a:prstGeom prst="leftBrace">
            <a:avLst>
              <a:gd name="adj1" fmla="val 127766"/>
              <a:gd name="adj2" fmla="val 50337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240145" y="3117137"/>
            <a:ext cx="268541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政治理想、抱负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 eaLnBrk="1" hangingPunct="1"/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对前途充满信心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7595" y="2132330"/>
            <a:ext cx="4375150" cy="26765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千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寻塔——极言其高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鸡鸣见日——衬塔高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耸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不畏浮云——站高望远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身在最高层——语境双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关</a:t>
            </a:r>
            <a:endParaRPr lang="zh-CN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AutoShape 12"/>
          <p:cNvSpPr/>
          <p:nvPr/>
        </p:nvSpPr>
        <p:spPr bwMode="auto">
          <a:xfrm flipH="1">
            <a:off x="4764405" y="2433955"/>
            <a:ext cx="92075" cy="980440"/>
          </a:xfrm>
          <a:prstGeom prst="leftBrace">
            <a:avLst>
              <a:gd name="adj1" fmla="val 99949"/>
              <a:gd name="adj2" fmla="val 46888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8" name="AutoShape 12"/>
          <p:cNvSpPr/>
          <p:nvPr/>
        </p:nvSpPr>
        <p:spPr bwMode="auto">
          <a:xfrm flipH="1">
            <a:off x="5127625" y="3716655"/>
            <a:ext cx="92075" cy="980440"/>
          </a:xfrm>
          <a:prstGeom prst="leftBrace">
            <a:avLst>
              <a:gd name="adj1" fmla="val 99949"/>
              <a:gd name="adj2" fmla="val 46888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9" name="矩形 8"/>
          <p:cNvSpPr/>
          <p:nvPr/>
        </p:nvSpPr>
        <p:spPr>
          <a:xfrm>
            <a:off x="4888865" y="2492375"/>
            <a:ext cx="1043940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写景</a:t>
            </a:r>
            <a:r>
              <a:rPr sz="2600">
                <a:solidFill>
                  <a:srgbClr val="FF0000"/>
                </a:solidFill>
                <a:sym typeface="+mn-ea"/>
              </a:rPr>
              <a:t>(</a:t>
            </a:r>
            <a:r>
              <a:rPr sz="26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铺垫</a:t>
            </a:r>
            <a:r>
              <a:rPr sz="2600">
                <a:solidFill>
                  <a:srgbClr val="FF0000"/>
                </a:solidFill>
                <a:sym typeface="+mn-ea"/>
              </a:rPr>
              <a:t>)</a:t>
            </a:r>
            <a:endParaRPr lang="zh-CN" altLang="zh-CN" sz="26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9700" y="3789045"/>
            <a:ext cx="939800" cy="8655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议论抒情</a:t>
            </a:r>
            <a:endParaRPr lang="zh-CN" altLang="zh-CN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2"/>
          <p:cNvSpPr txBox="1"/>
          <p:nvPr/>
        </p:nvSpPr>
        <p:spPr>
          <a:xfrm>
            <a:off x="606425" y="3919538"/>
            <a:ext cx="7874000" cy="412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5122" name="组合 3"/>
          <p:cNvGrpSpPr/>
          <p:nvPr/>
        </p:nvGrpSpPr>
        <p:grpSpPr>
          <a:xfrm>
            <a:off x="423863" y="523875"/>
            <a:ext cx="2324100" cy="587375"/>
            <a:chOff x="2371" y="690"/>
            <a:chExt cx="3471" cy="1230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5124" name="TextBox 18"/>
            <p:cNvSpPr txBox="1"/>
            <p:nvPr/>
          </p:nvSpPr>
          <p:spPr>
            <a:xfrm>
              <a:off x="2644" y="741"/>
              <a:ext cx="2895" cy="1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68313" y="1412875"/>
            <a:ext cx="787558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1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.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准确、流利、有感情地朗读诗歌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感受诗歌的节奏和韵律</a:t>
            </a:r>
            <a:r>
              <a:rPr lang="zh-CN" altLang="en-US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28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2.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借助注释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理解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古诗大意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品味诗歌优美的语言</a:t>
            </a:r>
            <a:r>
              <a:rPr sz="2800">
                <a:sym typeface="+mn-ea"/>
              </a:rPr>
              <a:t>(</a:t>
            </a:r>
            <a:r>
              <a:rPr 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重点</a:t>
            </a:r>
            <a:r>
              <a:rPr sz="2800">
                <a:sym typeface="+mn-ea"/>
              </a:rPr>
              <a:t>)</a:t>
            </a:r>
            <a:r>
              <a:rPr lang="zh-CN" altLang="en-US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28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3.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背诵并默写古诗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体会诗人表达的思想感情和诗歌中蕴含的哲理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学以致用</a:t>
            </a:r>
            <a:r>
              <a:rPr sz="2800">
                <a:sym typeface="+mn-ea"/>
              </a:rPr>
              <a:t>(</a:t>
            </a:r>
            <a:r>
              <a:rPr 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难点</a:t>
            </a:r>
            <a:r>
              <a:rPr sz="2800">
                <a:sym typeface="+mn-ea"/>
              </a:rPr>
              <a:t>)</a:t>
            </a:r>
            <a:r>
              <a:rPr lang="zh-CN" altLang="en-US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28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7995" y="1772285"/>
            <a:ext cx="8284210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1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陈子昂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随军出征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因谏言被贬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“前不见古人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后不见来者”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孤独寂寞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中阐释的是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怀才不遇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的情感</a:t>
            </a:r>
            <a:r>
              <a:rPr lang="zh-CN" altLang="en-US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而仕途得意对前途无限憧憬的的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王安石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则是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不畏浮云遮望眼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自缘身在最高层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大无畏的进取精神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213043" y="307975"/>
            <a:ext cx="2324100" cy="586420"/>
            <a:chOff x="2371" y="690"/>
            <a:chExt cx="3471" cy="1228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对比阅读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95605" y="937260"/>
            <a:ext cx="8439150" cy="89154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600" b="1" dirty="0" smtClean="0">
                <a:effectLst/>
                <a:latin typeface="宋体" panose="02010600030101010101" pitchFamily="2" charset="-122"/>
                <a:sym typeface="+mn-ea"/>
              </a:rPr>
              <a:t>1.</a:t>
            </a:r>
            <a:r>
              <a:rPr sz="2600" b="1"/>
              <a:t>同样是登高望远</a:t>
            </a:r>
            <a:r>
              <a:rPr sz="2600" b="1">
                <a:sym typeface="+mn-ea"/>
              </a:rPr>
              <a:t>,</a:t>
            </a:r>
            <a:r>
              <a:rPr sz="2600" b="1"/>
              <a:t>陈子昂在《登幽州台歌》所表现的情感和王安石在《登飞来峰》中所</a:t>
            </a:r>
            <a:r>
              <a:rPr lang="zh-CN" sz="2600" b="1"/>
              <a:t>表</a:t>
            </a:r>
            <a:r>
              <a:rPr sz="2600" b="1"/>
              <a:t>现的情感有何不同</a:t>
            </a:r>
            <a:r>
              <a:rPr lang="zh-CN" sz="2600" b="1"/>
              <a:t>？</a:t>
            </a:r>
            <a:endParaRPr lang="zh-CN" sz="2600" b="1"/>
          </a:p>
        </p:txBody>
      </p:sp>
      <p:sp>
        <p:nvSpPr>
          <p:cNvPr id="2" name="矩形 1"/>
          <p:cNvSpPr/>
          <p:nvPr/>
        </p:nvSpPr>
        <p:spPr>
          <a:xfrm>
            <a:off x="323850" y="3429000"/>
            <a:ext cx="8439150" cy="89154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600" b="1" dirty="0" smtClean="0">
                <a:effectLst/>
                <a:latin typeface="宋体" panose="02010600030101010101" pitchFamily="2" charset="-122"/>
                <a:sym typeface="+mn-ea"/>
              </a:rPr>
              <a:t>2.</a:t>
            </a:r>
            <a:r>
              <a:rPr lang="zh-CN" sz="2600" b="1"/>
              <a:t>反复诵读《望岳》与《登飞来峰》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体会两首诗结尾两句的含义</a:t>
            </a:r>
            <a:r>
              <a:rPr sz="2600">
                <a:latin typeface="+mn-lt"/>
                <a:ea typeface="+mn-ea"/>
                <a:sym typeface="+mn-ea"/>
              </a:rPr>
              <a:t>(</a:t>
            </a:r>
            <a:r>
              <a:rPr lang="zh-CN" altLang="en-US" sz="2600" b="1" dirty="0" smtClean="0">
                <a:latin typeface="宋体" panose="02010600030101010101" pitchFamily="2" charset="-122"/>
                <a:ea typeface="+mn-ea"/>
                <a:sym typeface="+mn-ea"/>
              </a:rPr>
              <a:t>思考探究</a:t>
            </a:r>
            <a:r>
              <a:rPr lang="zh-CN" altLang="en-US" sz="2600" b="1" dirty="0" smtClean="0">
                <a:latin typeface="宋体" panose="02010600030101010101" pitchFamily="2" charset="-122"/>
                <a:ea typeface="+mn-ea"/>
                <a:sym typeface="+mn-ea"/>
              </a:rPr>
              <a:t>二</a:t>
            </a:r>
            <a:r>
              <a:rPr sz="2600">
                <a:latin typeface="+mn-lt"/>
                <a:ea typeface="+mn-ea"/>
                <a:sym typeface="+mn-ea"/>
              </a:rPr>
              <a:t>)</a:t>
            </a:r>
            <a:r>
              <a:rPr lang="zh-CN" sz="2600" b="1">
                <a:sym typeface="+mn-ea"/>
              </a:rPr>
              <a:t>。</a:t>
            </a:r>
            <a:endParaRPr lang="zh-CN" sz="2600" b="1"/>
          </a:p>
        </p:txBody>
      </p:sp>
      <p:sp>
        <p:nvSpPr>
          <p:cNvPr id="5" name="矩形 4"/>
          <p:cNvSpPr/>
          <p:nvPr/>
        </p:nvSpPr>
        <p:spPr>
          <a:xfrm>
            <a:off x="395605" y="4220845"/>
            <a:ext cx="8172450" cy="129159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1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会当凌绝顶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一览众山小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”写出了诗人望岳而产生的攀登泰山顶峰的雄心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,也是诗人要攀登人生顶峰的誓言,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表现了杜甫</a:t>
            </a:r>
            <a:r>
              <a:rPr lang="zh-CN" altLang="en-US" sz="26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不怕困难,敢攀绝顶,俯视一切的雄心和气魄</a:t>
            </a:r>
            <a:r>
              <a:rPr lang="zh-CN" altLang="en-US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6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200" y="5445125"/>
            <a:ext cx="8172450" cy="129159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1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不畏浮云遮望眼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自缘身在最高层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”是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不怕浮云遮住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的远望的视线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,是因为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站得最高。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体现了王安石的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远大抱负和</a:t>
            </a:r>
            <a:r>
              <a:rPr lang="zh-CN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对前途充满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信心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的精神境界</a:t>
            </a:r>
            <a:r>
              <a:rPr lang="zh-CN" altLang="en-US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6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357188" y="596265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539750" y="1845310"/>
            <a:ext cx="7798435" cy="2245360"/>
          </a:xfrm>
          <a:prstGeom prst="rect">
            <a:avLst/>
          </a:prstGeom>
        </p:spPr>
        <p:txBody>
          <a:bodyPr wrap="square">
            <a:spAutoFit/>
          </a:bodyPr>
          <a:p>
            <a:pPr marL="109855" lvl="0" algn="just" fontAlgn="auto">
              <a:lnSpc>
                <a:spcPct val="125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“会当凌绝顶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一览众山小”“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hlinkClick r:id="rId1" action="ppaction://hlinkfile"/>
              </a:rPr>
              <a:t>不畏浮云遮望眼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hlinkClick r:id="rId1" action="ppaction://hlinkfile"/>
              </a:rPr>
              <a:t>自缘身在最高层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。”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让我们永远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自信乐观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有远大的抱负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uFillTx/>
                <a:latin typeface="宋体" panose="02010600030101010101" pitchFamily="2" charset="-122"/>
                <a:sym typeface="+mn-ea"/>
              </a:rPr>
              <a:t>欲穷千里目</a:t>
            </a:r>
            <a:r>
              <a:rPr lang="en-US" altLang="zh-CN" sz="28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更上一层楼</a:t>
            </a:r>
            <a:r>
              <a:rPr lang="zh-CN" altLang="en-US" sz="2800" b="1" dirty="0" smtClean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让我们永远拥有攀登顶峰的决心和勇气。</a:t>
            </a:r>
            <a:endParaRPr lang="zh-CN" altLang="en-US" sz="2800" b="1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3"/>
          <p:cNvGrpSpPr/>
          <p:nvPr/>
        </p:nvGrpSpPr>
        <p:grpSpPr>
          <a:xfrm>
            <a:off x="213043" y="88455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3835" y="1772285"/>
            <a:ext cx="8736330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600" b="1" dirty="0" smtClean="0">
                <a:latin typeface="宋体" panose="02010600030101010101" pitchFamily="2" charset="-122"/>
                <a:sym typeface="+mn-ea"/>
              </a:rPr>
              <a:t>陆游</a:t>
            </a:r>
            <a:r>
              <a:rPr sz="2600" strike="noStrike" noProof="1"/>
              <a:t>(1125—1210)</a:t>
            </a:r>
            <a:r>
              <a:rPr sz="2600" b="1" strike="noStrike" noProof="1"/>
              <a:t>,字</a:t>
            </a:r>
            <a:r>
              <a:rPr sz="2600" b="1" strike="noStrike" noProof="1">
                <a:solidFill>
                  <a:srgbClr val="FF0000"/>
                </a:solidFill>
              </a:rPr>
              <a:t>务观</a:t>
            </a:r>
            <a:r>
              <a:rPr sz="2600" b="1" strike="noStrike" noProof="1"/>
              <a:t>,号</a:t>
            </a:r>
            <a:r>
              <a:rPr sz="2600" b="1" strike="noStrike" noProof="1">
                <a:solidFill>
                  <a:srgbClr val="FF0000"/>
                </a:solidFill>
              </a:rPr>
              <a:t>放翁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南宋</a:t>
            </a:r>
            <a:r>
              <a:rPr sz="2600" b="1"/>
              <a:t>著名诗人</a:t>
            </a:r>
            <a:r>
              <a:rPr lang="zh-CN" sz="2600" b="1" strike="noStrike" noProof="1"/>
              <a:t>。他出生于北宋末年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一生处于国家动乱、人民苦难的严重关头。他能文能武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主张抗金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收复失地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写下许多忧国忧民的诗篇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是一位受人敬仰的爱国诗人</a:t>
            </a:r>
            <a:r>
              <a:rPr lang="zh-CN" altLang="en-US" sz="2600" b="1" dirty="0" smtClean="0"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著有</a:t>
            </a:r>
            <a:r>
              <a:rPr sz="2600" b="1"/>
              <a:t>《示儿》等</a:t>
            </a:r>
            <a:r>
              <a:rPr lang="zh-CN" sz="2600" b="1" strike="noStrike" noProof="1"/>
              <a:t>。</a:t>
            </a:r>
            <a:endParaRPr lang="zh-CN" sz="2600" b="1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360" y="3500755"/>
            <a:ext cx="8703945" cy="209169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r>
              <a:rPr lang="en-US" altLang="zh-CN" sz="2600" b="1" dirty="0" smtClean="0">
                <a:solidFill>
                  <a:schemeClr val="tx1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宋孝宗乾道三年</a:t>
            </a:r>
            <a:r>
              <a:rPr sz="2600">
                <a:sym typeface="+mn-ea"/>
              </a:rPr>
              <a:t>(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1167</a:t>
            </a:r>
            <a:r>
              <a:rPr sz="2600">
                <a:sym typeface="+mn-ea"/>
              </a:rPr>
              <a:t>)</a:t>
            </a:r>
            <a:r>
              <a:rPr sz="2600" b="1">
                <a:sym typeface="+mn-ea"/>
              </a:rPr>
              <a:t>初春,</a:t>
            </a:r>
            <a:r>
              <a:rPr sz="2600" b="1"/>
              <a:t>此之前</a:t>
            </a:r>
            <a:r>
              <a:rPr sz="2600" b="1">
                <a:sym typeface="+mn-ea"/>
              </a:rPr>
              <a:t>,</a:t>
            </a:r>
            <a:r>
              <a:rPr sz="2600" b="1"/>
              <a:t>陆游曾任隆兴府通判</a:t>
            </a:r>
            <a:r>
              <a:rPr sz="2600" b="1">
                <a:sym typeface="+mn-ea"/>
              </a:rPr>
              <a:t>,</a:t>
            </a:r>
            <a:r>
              <a:rPr sz="2600" b="1"/>
              <a:t>因为极力支持张浚北伐</a:t>
            </a:r>
            <a:r>
              <a:rPr sz="2600" b="1">
                <a:sym typeface="+mn-ea"/>
              </a:rPr>
              <a:t>,</a:t>
            </a:r>
            <a:r>
              <a:rPr sz="2600" b="1"/>
              <a:t>被投降派排挤罢官闲居在家。诗人心中虽愤愤不平</a:t>
            </a:r>
            <a:r>
              <a:rPr sz="2600" b="1">
                <a:sym typeface="+mn-ea"/>
              </a:rPr>
              <a:t>,</a:t>
            </a:r>
            <a:r>
              <a:rPr sz="2600" b="1"/>
              <a:t>但家乡纯朴的生活自然让诗人产生无限欣慰之情。“慷慨心犹壮”的爱国情绪,使他在农村生活中感受到希望和光明</a:t>
            </a:r>
            <a:r>
              <a:rPr sz="2600" b="1">
                <a:sym typeface="+mn-ea"/>
              </a:rPr>
              <a:t>,</a:t>
            </a:r>
            <a:r>
              <a:rPr sz="2600" b="1"/>
              <a:t>并将这种感受倾泻到自己的诗歌创作里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3"/>
          <p:cNvGrpSpPr/>
          <p:nvPr/>
        </p:nvGrpSpPr>
        <p:grpSpPr>
          <a:xfrm>
            <a:off x="466999" y="764026"/>
            <a:ext cx="2324100" cy="562065"/>
            <a:chOff x="2535" y="1645"/>
            <a:chExt cx="3471" cy="1177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535" y="1646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/>
          </p:nvSpPr>
          <p:spPr>
            <a:xfrm>
              <a:off x="2643" y="1645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初读感知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489075" y="1556385"/>
            <a:ext cx="6064250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000" b="1" noProof="1" smtClean="0">
                <a:solidFill>
                  <a:schemeClr val="tx1"/>
                </a:solidFill>
                <a:effectLst/>
                <a:latin typeface="宋体" panose="02010600030101010101" pitchFamily="2" charset="-122"/>
                <a:cs typeface="+mn-ea"/>
              </a:rPr>
              <a:t>1.</a:t>
            </a: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诵读诗歌</a:t>
            </a:r>
            <a:r>
              <a:rPr sz="3000" b="1">
                <a:effectLst/>
                <a:sym typeface="+mn-ea"/>
              </a:rPr>
              <a:t>,</a:t>
            </a: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读准</a:t>
            </a:r>
            <a:r>
              <a:rPr lang="zh-CN" altLang="en-US" sz="3000" b="1" noProof="1">
                <a:solidFill>
                  <a:schemeClr val="tx1"/>
                </a:solidFill>
                <a:effectLst/>
                <a:cs typeface="+mn-ea"/>
              </a:rPr>
              <a:t>节奏。</a:t>
            </a:r>
            <a:endParaRPr lang="zh-CN" altLang="en-US" sz="30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5420" y="2568575"/>
            <a:ext cx="6471285" cy="26149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28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游山西村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陆游</a:t>
            </a:r>
            <a:endParaRPr lang="zh-CN" altLang="en-US" sz="24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莫笑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农家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腊酒浑，丰年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留客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足鸡豚。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山重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水复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疑无路，柳暗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花明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又一村。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箫鼓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追随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春社近，衣冠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简朴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古风存。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从今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若许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闲乘月，拄杖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无时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夜叩门。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940" y="2276475"/>
            <a:ext cx="6449060" cy="1012825"/>
          </a:xfrm>
        </p:spPr>
        <p:txBody>
          <a:bodyPr/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山重水复</a:t>
            </a:r>
            <a:r>
              <a:rPr sz="2600" b="1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一座座山、一道道水重重叠叠</a:t>
            </a:r>
            <a:r>
              <a:rPr lang="zh-CN" altLang="en-US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   柳暗花明</a:t>
            </a:r>
            <a:r>
              <a:rPr sz="2600" b="1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柳色深绿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花色红艳。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875" y="548640"/>
            <a:ext cx="5934075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zh-CN" sz="28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25608" name="文本框 2"/>
          <p:cNvSpPr txBox="1"/>
          <p:nvPr/>
        </p:nvSpPr>
        <p:spPr>
          <a:xfrm>
            <a:off x="611505" y="3212465"/>
            <a:ext cx="7951470" cy="252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不要笑话农家腊酒的浑浊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丰收年份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准备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丰足的佳肴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招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待客人。山重峦叠嶂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水迂回曲折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好像没有了去路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sz="2600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(</a:t>
            </a:r>
            <a:r>
              <a:rPr lang="zh-CN" altLang="en-US" sz="2600" b="1" dirty="0" smtClean="0">
                <a:solidFill>
                  <a:srgbClr val="0000FF"/>
                </a:solidFill>
                <a:latin typeface="宋体" panose="02010600030101010101" pitchFamily="2" charset="-122"/>
                <a:ea typeface="+mn-ea"/>
                <a:sym typeface="+mn-ea"/>
              </a:rPr>
              <a:t>忽然</a:t>
            </a:r>
            <a:r>
              <a:rPr sz="2600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)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出现了柳色深绿、花色红艳的山村。箫鼓的声音接连不断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春社祭日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临近了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村中古风尚存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村民们衣冠简朴。从今以后如果允许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趁着明月来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闲游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随时会手拄拐杖半夜前来叩门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6251" y="1700771"/>
            <a:ext cx="7783032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effectLst/>
                <a:latin typeface="宋体" panose="02010600030101010101" pitchFamily="2" charset="-122"/>
                <a:sym typeface="+mn-ea"/>
              </a:rPr>
              <a:t>2.</a:t>
            </a:r>
            <a:r>
              <a:rPr lang="zh-CN" sz="2800" b="1" smtClean="0">
                <a:effectLst/>
                <a:cs typeface="+mn-ea"/>
                <a:sym typeface="+mn-ea"/>
              </a:rPr>
              <a:t>结合注释说说诗句的意思。</a:t>
            </a:r>
            <a:endParaRPr lang="zh-CN" altLang="en-US" sz="2800" b="1" dirty="0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42911" y="1557261"/>
            <a:ext cx="7783032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effectLst/>
                <a:latin typeface="宋体" panose="02010600030101010101" pitchFamily="2" charset="-122"/>
                <a:sym typeface="+mn-ea"/>
              </a:rPr>
              <a:t>1.</a:t>
            </a:r>
            <a:r>
              <a:rPr lang="zh-CN" sz="2800" b="1" smtClean="0">
                <a:effectLst/>
                <a:cs typeface="+mn-ea"/>
                <a:sym typeface="+mn-ea"/>
              </a:rPr>
              <a:t>概括首联的内容。分析</a:t>
            </a:r>
            <a:r>
              <a:rPr lang="en-US" altLang="zh-CN" sz="2800" b="1" smtClean="0">
                <a:effectLst/>
                <a:cs typeface="+mn-ea"/>
                <a:sym typeface="+mn-ea"/>
              </a:rPr>
              <a:t>“</a:t>
            </a:r>
            <a:r>
              <a:rPr lang="zh-CN" altLang="en-US" sz="2800" b="1" smtClean="0">
                <a:effectLst/>
                <a:cs typeface="+mn-ea"/>
                <a:sym typeface="+mn-ea"/>
              </a:rPr>
              <a:t>足</a:t>
            </a:r>
            <a:r>
              <a:rPr lang="en-US" altLang="zh-CN" sz="2800" b="1" smtClean="0">
                <a:effectLst/>
                <a:cs typeface="+mn-ea"/>
                <a:sym typeface="+mn-ea"/>
              </a:rPr>
              <a:t>”</a:t>
            </a:r>
            <a:r>
              <a:rPr lang="zh-CN" altLang="en-US" sz="2800" b="1" smtClean="0">
                <a:effectLst/>
                <a:cs typeface="+mn-ea"/>
                <a:sym typeface="+mn-ea"/>
              </a:rPr>
              <a:t>字的妙处。</a:t>
            </a:r>
            <a:endParaRPr lang="zh-CN" altLang="en-US" sz="2800" b="1" dirty="0" smtClean="0">
              <a:solidFill>
                <a:schemeClr val="tx1"/>
              </a:solidFill>
              <a:effectLst/>
              <a:uFillTx/>
              <a:ea typeface="SimSun-ExtB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1010" y="2078990"/>
            <a:ext cx="8040370" cy="1289685"/>
          </a:xfrm>
        </p:spPr>
        <p:txBody>
          <a:bodyPr/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首联写农家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殷勤待客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的情谊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渲染了农家</a:t>
            </a:r>
            <a:r>
              <a:rPr lang="zh-CN" altLang="en-US" sz="2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丰收后的欢乐气氛</a:t>
            </a:r>
            <a:r>
              <a:rPr lang="zh-CN" altLang="en-US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。一个</a:t>
            </a:r>
            <a:r>
              <a:rPr lang="en-US" altLang="zh-CN" sz="2800" b="1" smtClean="0">
                <a:solidFill>
                  <a:srgbClr val="0000FF"/>
                </a:solidFill>
                <a:effectLst/>
                <a:cs typeface="+mn-ea"/>
                <a:sym typeface="+mn-ea"/>
              </a:rPr>
              <a:t>“</a:t>
            </a:r>
            <a:r>
              <a:rPr lang="zh-CN" altLang="en-US" sz="2800" b="1" smtClean="0">
                <a:solidFill>
                  <a:srgbClr val="0000FF"/>
                </a:solidFill>
                <a:effectLst/>
                <a:cs typeface="+mn-ea"/>
                <a:sym typeface="+mn-ea"/>
              </a:rPr>
              <a:t>足</a:t>
            </a:r>
            <a:r>
              <a:rPr lang="en-US" altLang="zh-CN" sz="2800" b="1" smtClean="0">
                <a:solidFill>
                  <a:srgbClr val="0000FF"/>
                </a:solidFill>
                <a:effectLst/>
                <a:cs typeface="+mn-ea"/>
                <a:sym typeface="+mn-ea"/>
              </a:rPr>
              <a:t>”</a:t>
            </a:r>
            <a:r>
              <a:rPr lang="zh-CN" altLang="en-US" sz="2800" b="1" smtClean="0">
                <a:solidFill>
                  <a:srgbClr val="0000FF"/>
                </a:solidFill>
                <a:effectLst/>
                <a:cs typeface="+mn-ea"/>
                <a:sym typeface="+mn-ea"/>
              </a:rPr>
              <a:t>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sym typeface="+mn-ea"/>
              </a:rPr>
              <a:t>表达了农家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待客倾其所有的盛情</a:t>
            </a:r>
            <a:r>
              <a:rPr lang="zh-CN" sz="2800" b="1">
                <a:solidFill>
                  <a:srgbClr val="0000FF"/>
                </a:solidFill>
                <a:sym typeface="+mn-ea"/>
              </a:rPr>
              <a:t>。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2911" y="3573386"/>
            <a:ext cx="7783032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effectLst/>
                <a:latin typeface="宋体" panose="02010600030101010101" pitchFamily="2" charset="-122"/>
                <a:sym typeface="+mn-ea"/>
              </a:rPr>
              <a:t>2.</a:t>
            </a:r>
            <a:r>
              <a:rPr lang="zh-CN" sz="2800" b="1" smtClean="0">
                <a:effectLst/>
                <a:cs typeface="+mn-ea"/>
                <a:sym typeface="+mn-ea"/>
              </a:rPr>
              <a:t>颈联写了什么</a:t>
            </a:r>
            <a:r>
              <a:rPr lang="zh-CN" altLang="en-US" sz="2800" b="1" smtClean="0">
                <a:effectLst/>
                <a:cs typeface="+mn-ea"/>
                <a:sym typeface="+mn-ea"/>
              </a:rPr>
              <a:t>？你读后有怎样的感受？</a:t>
            </a:r>
            <a:endParaRPr lang="zh-CN" altLang="en-US" sz="2800" b="1" dirty="0" smtClean="0">
              <a:solidFill>
                <a:schemeClr val="tx1"/>
              </a:solidFill>
              <a:effectLst/>
              <a:uFillTx/>
              <a:ea typeface="SimSun-ExtB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/>
        </p:nvSpPr>
        <p:spPr>
          <a:xfrm>
            <a:off x="591185" y="4221480"/>
            <a:ext cx="7867650" cy="12896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颈联写了山西村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淳朴的风俗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淳厚的农民</a:t>
            </a:r>
            <a:r>
              <a:rPr lang="zh-CN" sz="2800" b="1">
                <a:solidFill>
                  <a:srgbClr val="0000FF"/>
                </a:solidFill>
                <a:sym typeface="+mn-ea"/>
              </a:rPr>
              <a:t>。人们对神灵的崇拜和对美好生活的祈求使整个村子洋溢着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生机和喜庆</a:t>
            </a:r>
            <a:r>
              <a:rPr lang="zh-CN" sz="2800" b="1">
                <a:solidFill>
                  <a:srgbClr val="0000FF"/>
                </a:solidFill>
                <a:sym typeface="+mn-ea"/>
              </a:rPr>
              <a:t>的氛围。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278448" y="812165"/>
            <a:ext cx="2324100" cy="586420"/>
            <a:chOff x="2371" y="690"/>
            <a:chExt cx="3471" cy="1228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225" y="1341184"/>
            <a:ext cx="7767083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ctr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在这首诗中我们能感受到诗人山西村之游的心情是如何变化的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874" y="2329687"/>
            <a:ext cx="4830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ctr">
              <a:lnSpc>
                <a:spcPct val="10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从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怀疑、着急到高兴、惊喜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0071" y="3573386"/>
            <a:ext cx="7783032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effectLst/>
                <a:latin typeface="宋体" panose="02010600030101010101" pitchFamily="2" charset="-122"/>
                <a:sym typeface="+mn-ea"/>
              </a:rPr>
              <a:t>4.</a:t>
            </a:r>
            <a:r>
              <a:rPr lang="zh-CN" sz="2800" b="1" smtClean="0">
                <a:effectLst/>
                <a:cs typeface="+mn-ea"/>
                <a:sym typeface="+mn-ea"/>
              </a:rPr>
              <a:t>尾联表达了诗人怎样的心情</a:t>
            </a:r>
            <a:r>
              <a:rPr lang="zh-CN" altLang="en-US" sz="2800" b="1" smtClean="0">
                <a:effectLst/>
                <a:cs typeface="+mn-ea"/>
                <a:sym typeface="+mn-ea"/>
              </a:rPr>
              <a:t>？</a:t>
            </a:r>
            <a:endParaRPr lang="zh-CN" altLang="en-US" sz="2800" b="1" dirty="0" smtClean="0">
              <a:solidFill>
                <a:schemeClr val="tx1"/>
              </a:solidFill>
              <a:effectLst/>
              <a:uFillTx/>
              <a:ea typeface="SimSun-ExtB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/>
        </p:nvSpPr>
        <p:spPr>
          <a:xfrm>
            <a:off x="611505" y="4149090"/>
            <a:ext cx="8056880" cy="902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尾联写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主人殷勤、客人留恋</a:t>
            </a:r>
            <a:r>
              <a:rPr lang="zh-CN" sz="2800" b="1">
                <a:solidFill>
                  <a:srgbClr val="0000FF"/>
                </a:solidFill>
                <a:sym typeface="+mn-ea"/>
              </a:rPr>
              <a:t>。</a:t>
            </a:r>
            <a:r>
              <a:rPr lang="zh-CN" sz="2800" b="1">
                <a:solidFill>
                  <a:srgbClr val="0000FF"/>
                </a:solidFill>
                <a:sym typeface="+mn-ea"/>
              </a:rPr>
              <a:t>表达了诗人的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悠闲惬意之情和对淳朴农村生活的喜爱、不舍、向往</a:t>
            </a:r>
            <a:r>
              <a:rPr lang="zh-CN" sz="2800" b="1">
                <a:solidFill>
                  <a:srgbClr val="0000FF"/>
                </a:solidFill>
                <a:sym typeface="+mn-ea"/>
              </a:rPr>
              <a:t>。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33363" y="2636203"/>
            <a:ext cx="611187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游山西村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40120" y="3212465"/>
            <a:ext cx="1938338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喜庆欢悦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无限向往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795" y="1844675"/>
            <a:ext cx="551497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首联：农家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丰衣足食</a:t>
            </a:r>
            <a:endParaRPr lang="zh-CN" altLang="en-US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颔联：村外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景色优美</a:t>
            </a:r>
            <a:endParaRPr lang="zh-CN" altLang="en-US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颈联：村内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民风古朴</a:t>
            </a:r>
            <a:endParaRPr lang="zh-CN" altLang="en-US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尾联：希望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随时做客</a:t>
            </a:r>
            <a:endParaRPr lang="zh-CN" altLang="en-US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251143" y="812165"/>
            <a:ext cx="2324100" cy="586420"/>
            <a:chOff x="2371" y="690"/>
            <a:chExt cx="3471" cy="1228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19" name="AutoShape 19"/>
          <p:cNvSpPr/>
          <p:nvPr/>
        </p:nvSpPr>
        <p:spPr bwMode="auto">
          <a:xfrm rot="10800000" flipH="1">
            <a:off x="827405" y="2270125"/>
            <a:ext cx="146050" cy="2732405"/>
          </a:xfrm>
          <a:prstGeom prst="leftBrace">
            <a:avLst>
              <a:gd name="adj1" fmla="val 127766"/>
              <a:gd name="adj2" fmla="val 50232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9" name="AutoShape 12"/>
          <p:cNvSpPr/>
          <p:nvPr/>
        </p:nvSpPr>
        <p:spPr bwMode="auto">
          <a:xfrm>
            <a:off x="2843530" y="2132330"/>
            <a:ext cx="85090" cy="707390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0" name="AutoShape 12"/>
          <p:cNvSpPr/>
          <p:nvPr/>
        </p:nvSpPr>
        <p:spPr bwMode="auto">
          <a:xfrm>
            <a:off x="2843530" y="2942590"/>
            <a:ext cx="85090" cy="723265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6" name="文本框 15"/>
          <p:cNvSpPr txBox="1"/>
          <p:nvPr/>
        </p:nvSpPr>
        <p:spPr>
          <a:xfrm>
            <a:off x="2843530" y="2051050"/>
            <a:ext cx="8585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 b="1"/>
              <a:t>腊酒</a:t>
            </a:r>
            <a:endParaRPr lang="zh-CN" altLang="en-US" sz="2600" b="1"/>
          </a:p>
          <a:p>
            <a:r>
              <a:rPr lang="zh-CN" altLang="en-US" sz="2600" b="1"/>
              <a:t>鸡豚</a:t>
            </a:r>
            <a:endParaRPr lang="zh-CN" altLang="en-US" sz="2600" b="1"/>
          </a:p>
        </p:txBody>
      </p:sp>
      <p:sp>
        <p:nvSpPr>
          <p:cNvPr id="17" name="AutoShape 12"/>
          <p:cNvSpPr/>
          <p:nvPr/>
        </p:nvSpPr>
        <p:spPr bwMode="auto">
          <a:xfrm flipH="1">
            <a:off x="3619500" y="2143125"/>
            <a:ext cx="76200" cy="707390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8" name="文本框 17"/>
          <p:cNvSpPr txBox="1"/>
          <p:nvPr/>
        </p:nvSpPr>
        <p:spPr>
          <a:xfrm>
            <a:off x="2843530" y="2858770"/>
            <a:ext cx="162814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 b="1"/>
              <a:t>山重水复</a:t>
            </a:r>
            <a:endParaRPr lang="zh-CN" altLang="en-US" sz="2600" b="1"/>
          </a:p>
          <a:p>
            <a:r>
              <a:rPr lang="zh-CN" altLang="en-US" sz="2600" b="1"/>
              <a:t>柳暗花明</a:t>
            </a:r>
            <a:endParaRPr lang="zh-CN" altLang="en-US" sz="2600" b="1"/>
          </a:p>
        </p:txBody>
      </p:sp>
      <p:sp>
        <p:nvSpPr>
          <p:cNvPr id="20" name="AutoShape 12"/>
          <p:cNvSpPr/>
          <p:nvPr/>
        </p:nvSpPr>
        <p:spPr bwMode="auto">
          <a:xfrm flipH="1">
            <a:off x="4283710" y="2996565"/>
            <a:ext cx="76200" cy="707390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1" name="AutoShape 12"/>
          <p:cNvSpPr/>
          <p:nvPr/>
        </p:nvSpPr>
        <p:spPr bwMode="auto">
          <a:xfrm>
            <a:off x="2843530" y="3860800"/>
            <a:ext cx="85090" cy="707390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2" name="AutoShape 12"/>
          <p:cNvSpPr/>
          <p:nvPr/>
        </p:nvSpPr>
        <p:spPr bwMode="auto">
          <a:xfrm>
            <a:off x="2843530" y="4678680"/>
            <a:ext cx="85090" cy="707390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3" name="AutoShape 12"/>
          <p:cNvSpPr/>
          <p:nvPr/>
        </p:nvSpPr>
        <p:spPr bwMode="auto">
          <a:xfrm flipH="1">
            <a:off x="3695700" y="3821430"/>
            <a:ext cx="76200" cy="707390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4" name="AutoShape 12"/>
          <p:cNvSpPr/>
          <p:nvPr/>
        </p:nvSpPr>
        <p:spPr bwMode="auto">
          <a:xfrm flipH="1">
            <a:off x="4013835" y="4678680"/>
            <a:ext cx="76200" cy="707390"/>
          </a:xfrm>
          <a:prstGeom prst="leftBrace">
            <a:avLst>
              <a:gd name="adj1" fmla="val 99949"/>
              <a:gd name="adj2" fmla="val 46746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5" name="文本框 24"/>
          <p:cNvSpPr txBox="1"/>
          <p:nvPr/>
        </p:nvSpPr>
        <p:spPr>
          <a:xfrm>
            <a:off x="2843530" y="3811270"/>
            <a:ext cx="85217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 b="1"/>
              <a:t>箫鼓</a:t>
            </a:r>
            <a:endParaRPr lang="zh-CN" altLang="en-US" sz="2600" b="1"/>
          </a:p>
          <a:p>
            <a:r>
              <a:rPr lang="zh-CN" altLang="en-US" sz="2600" b="1"/>
              <a:t>衣冠</a:t>
            </a:r>
            <a:endParaRPr lang="zh-CN" altLang="en-US" sz="2600" b="1"/>
          </a:p>
        </p:txBody>
      </p:sp>
      <p:sp>
        <p:nvSpPr>
          <p:cNvPr id="26" name="文本框 25"/>
          <p:cNvSpPr txBox="1"/>
          <p:nvPr/>
        </p:nvSpPr>
        <p:spPr>
          <a:xfrm>
            <a:off x="2847975" y="4599940"/>
            <a:ext cx="124206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 b="1"/>
              <a:t>闲乘月</a:t>
            </a:r>
            <a:endParaRPr lang="zh-CN" altLang="en-US" sz="2600" b="1"/>
          </a:p>
          <a:p>
            <a:r>
              <a:rPr lang="zh-CN" altLang="en-US" sz="2600" b="1"/>
              <a:t>夜叩门</a:t>
            </a:r>
            <a:endParaRPr lang="zh-CN" altLang="en-US" sz="2600" b="1"/>
          </a:p>
        </p:txBody>
      </p:sp>
      <p:sp>
        <p:nvSpPr>
          <p:cNvPr id="27" name="AutoShape 19"/>
          <p:cNvSpPr/>
          <p:nvPr/>
        </p:nvSpPr>
        <p:spPr bwMode="auto">
          <a:xfrm rot="10800000">
            <a:off x="5817870" y="2247265"/>
            <a:ext cx="222250" cy="2863850"/>
          </a:xfrm>
          <a:prstGeom prst="leftBrace">
            <a:avLst>
              <a:gd name="adj1" fmla="val 127766"/>
              <a:gd name="adj2" fmla="val 4857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05" y="1917065"/>
            <a:ext cx="7795895" cy="2071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00CC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诗歌</a:t>
            </a:r>
            <a:r>
              <a:rPr lang="zh-CN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描绘了</a:t>
            </a:r>
            <a:r>
              <a:rPr lang="zh-CN" altLang="en-US" sz="2800" b="1" dirty="0">
                <a:solidFill>
                  <a:schemeClr val="tx1"/>
                </a:solidFill>
                <a:ea typeface="宋体" panose="02010600030101010101" pitchFamily="2" charset="-122"/>
              </a:rPr>
              <a:t>一幅色彩艳丽的江南农村风光图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 dirty="0">
                <a:latin typeface="+mn-lt"/>
                <a:sym typeface="+mn-ea"/>
              </a:rPr>
              <a:t>表现了农家殷勤好客和风俗古朴的特点</a:t>
            </a:r>
            <a:r>
              <a:rPr sz="2800" b="1">
                <a:latin typeface="+mn-lt"/>
                <a:ea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a typeface="宋体" panose="02010600030101010101" pitchFamily="2" charset="-122"/>
              </a:rPr>
              <a:t>表达了诗人对农村纯朴民风的陶醉</a:t>
            </a:r>
            <a:r>
              <a:rPr sz="2800" b="1">
                <a:latin typeface="+mn-lt"/>
                <a:ea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a typeface="宋体" panose="02010600030101010101" pitchFamily="2" charset="-122"/>
              </a:rPr>
              <a:t>对秀丽清新的山村景色和淳朴农村生活的喜爱和向往之情。</a:t>
            </a:r>
            <a:endParaRPr lang="zh-CN" altLang="en-US" sz="2100" dirty="0"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357188" y="596265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251143" y="98044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布置作业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1206" name="文本框 51205"/>
          <p:cNvSpPr txBox="1"/>
          <p:nvPr/>
        </p:nvSpPr>
        <p:spPr>
          <a:xfrm>
            <a:off x="1019175" y="2060575"/>
            <a:ext cx="7400925" cy="1497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默写《登幽州台歌》《望岳》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《登飞来峰》《游山西村》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背诵《己亥杂诗》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4525" y="2463800"/>
            <a:ext cx="7886700" cy="993775"/>
          </a:xfrm>
        </p:spPr>
        <p:txBody>
          <a:bodyPr>
            <a:norm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950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第一课时</a:t>
            </a:r>
            <a:endParaRPr kumimoji="0" lang="zh-CN" altLang="en-US" sz="4950" b="0" i="0" u="none" strike="noStrike" kern="1200" cap="none" spc="0" normalizeH="0" baseline="0" noProof="1" dirty="0">
              <a:solidFill>
                <a:schemeClr val="tx2"/>
              </a:solidFill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4525" y="2463800"/>
            <a:ext cx="7886700" cy="993775"/>
          </a:xfrm>
        </p:spPr>
        <p:txBody>
          <a:bodyPr>
            <a:norm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950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第三课时</a:t>
            </a:r>
            <a:endParaRPr kumimoji="0" lang="zh-CN" altLang="en-US" sz="4950" b="0" i="0" u="none" strike="noStrike" kern="1200" cap="none" spc="0" normalizeH="0" baseline="0" noProof="1" dirty="0">
              <a:solidFill>
                <a:schemeClr val="tx2"/>
              </a:solidFill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3" name="TextBox 2"/>
          <p:cNvSpPr txBox="1"/>
          <p:nvPr/>
        </p:nvSpPr>
        <p:spPr>
          <a:xfrm>
            <a:off x="606425" y="3932238"/>
            <a:ext cx="7874000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213043" y="38036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51460" y="1052195"/>
            <a:ext cx="8736330" cy="252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sz="2600" b="1" strike="noStrike" noProof="1"/>
              <a:t>龚自珍</a:t>
            </a:r>
            <a:r>
              <a:rPr sz="2600" strike="noStrike" noProof="1"/>
              <a:t>(1792—1841)</a:t>
            </a:r>
            <a:r>
              <a:rPr sz="2600" b="1" strike="noStrike" noProof="1"/>
              <a:t>,字</a:t>
            </a:r>
            <a:r>
              <a:rPr sz="2600" b="1" strike="noStrike" noProof="1">
                <a:solidFill>
                  <a:srgbClr val="FF0000"/>
                </a:solidFill>
              </a:rPr>
              <a:t>璱</a:t>
            </a:r>
            <a:r>
              <a:rPr sz="2600" strike="noStrike" noProof="1">
                <a:solidFill>
                  <a:srgbClr val="FF0000"/>
                </a:solidFill>
              </a:rPr>
              <a:t>sè</a:t>
            </a:r>
            <a:r>
              <a:rPr sz="2600" b="1" strike="noStrike" noProof="1">
                <a:solidFill>
                  <a:srgbClr val="FF0000"/>
                </a:solidFill>
              </a:rPr>
              <a:t>人</a:t>
            </a:r>
            <a:r>
              <a:rPr sz="2600" b="1" strike="noStrike" noProof="1"/>
              <a:t>,</a:t>
            </a:r>
            <a:r>
              <a:rPr lang="zh-CN" sz="2600" b="1" strike="noStrike" noProof="1"/>
              <a:t>号定</a:t>
            </a:r>
            <a:r>
              <a:rPr lang="zh-CN" sz="2800" b="1" strike="noStrike" noProof="1"/>
              <a:t>盦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2800" strike="noStrike" noProof="1">
                <a:solidFill>
                  <a:srgbClr val="FF0000"/>
                </a:solidFill>
              </a:rPr>
              <a:t>n</a:t>
            </a:r>
            <a:r>
              <a:rPr sz="2600" b="1">
                <a:sym typeface="+mn-ea"/>
              </a:rPr>
              <a:t>,</a:t>
            </a:r>
            <a:r>
              <a:rPr lang="zh-CN" sz="2600" b="1" strike="noStrike" noProof="1">
                <a:solidFill>
                  <a:srgbClr val="FF0000"/>
                </a:solidFill>
              </a:rPr>
              <a:t>清</a:t>
            </a:r>
            <a:r>
              <a:rPr sz="2600" b="1" strike="noStrike" noProof="1">
                <a:solidFill>
                  <a:srgbClr val="FF0000"/>
                </a:solidFill>
              </a:rPr>
              <a:t>代</a:t>
            </a:r>
            <a:r>
              <a:rPr sz="2600" b="1" strike="noStrike" noProof="1"/>
              <a:t>思想家、文学家</a:t>
            </a:r>
            <a:r>
              <a:rPr lang="zh-CN" sz="2600" b="1" strike="noStrike" noProof="1"/>
              <a:t>。</a:t>
            </a:r>
            <a:r>
              <a:rPr sz="2600" b="1" strike="noStrike" noProof="1"/>
              <a:t>由于力主改革弊政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受当局排挤</a:t>
            </a:r>
            <a:r>
              <a:rPr sz="2600" b="1">
                <a:sym typeface="+mn-ea"/>
              </a:rPr>
              <a:t>,</a:t>
            </a:r>
            <a:r>
              <a:rPr sz="2600" strike="noStrike" noProof="1"/>
              <a:t>47</a:t>
            </a:r>
            <a:r>
              <a:rPr sz="2600" b="1" strike="noStrike" noProof="1"/>
              <a:t>岁那年愤然辞官南归。他诗文词各体兼长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并精通经学、文字学和史地学。文章奥博纵横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自成一家。行文独具风格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于蕴藉中洋溢着激情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于客观描述中寄托着深意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诗歌瑰丽奇肆</a:t>
            </a:r>
            <a:r>
              <a:rPr sz="2600" b="1">
                <a:sym typeface="+mn-ea"/>
              </a:rPr>
              <a:t>,</a:t>
            </a:r>
            <a:r>
              <a:rPr sz="2600" b="1" strike="noStrike" noProof="1"/>
              <a:t>成就尤大。代表作有</a:t>
            </a:r>
            <a:r>
              <a:rPr sz="2600" b="1" strike="noStrike" noProof="1">
                <a:solidFill>
                  <a:srgbClr val="FF0000"/>
                </a:solidFill>
              </a:rPr>
              <a:t>《病梅馆记》《</a:t>
            </a:r>
            <a:r>
              <a:rPr lang="zh-CN" sz="2600" b="1" strike="noStrike" noProof="1">
                <a:solidFill>
                  <a:srgbClr val="FF0000"/>
                </a:solidFill>
                <a:latin typeface="宋体" panose="02010600030101010101" pitchFamily="2" charset="-122"/>
              </a:rPr>
              <a:t>己</a:t>
            </a:r>
            <a:r>
              <a:rPr sz="2600" b="1" strike="noStrike" noProof="1">
                <a:solidFill>
                  <a:srgbClr val="FF0000"/>
                </a:solidFill>
              </a:rPr>
              <a:t>亥杂诗》</a:t>
            </a:r>
            <a:r>
              <a:rPr sz="2600" b="1" strike="noStrike" noProof="1"/>
              <a:t>等</a:t>
            </a:r>
            <a:r>
              <a:rPr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sz="2600" b="1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360" y="3575050"/>
            <a:ext cx="8703945" cy="249174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r>
              <a:rPr lang="en-US" altLang="zh-CN" sz="2600" b="1" dirty="0" smtClean="0">
                <a:solidFill>
                  <a:schemeClr val="tx1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600" b="1" dirty="0" smtClean="0">
                <a:latin typeface="宋体" panose="02010600030101010101" pitchFamily="2" charset="-122"/>
              </a:rPr>
              <a:t>己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亥年</a:t>
            </a:r>
            <a:r>
              <a:rPr lang="zh-CN" sz="2600" b="1">
                <a:sym typeface="+mn-ea"/>
              </a:rPr>
              <a:t>即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1839</a:t>
            </a:r>
            <a:r>
              <a:rPr lang="zh-CN" sz="2600" b="1">
                <a:sym typeface="+mn-ea"/>
              </a:rPr>
              <a:t>年</a:t>
            </a:r>
            <a:r>
              <a:rPr sz="2600" b="1">
                <a:sym typeface="+mn-ea"/>
              </a:rPr>
              <a:t>,这</a:t>
            </a:r>
            <a:r>
              <a:rPr lang="zh-CN" sz="2600" b="1">
                <a:sym typeface="+mn-ea"/>
              </a:rPr>
              <a:t>一</a:t>
            </a:r>
            <a:r>
              <a:rPr sz="2600" b="1">
                <a:sym typeface="+mn-ea"/>
              </a:rPr>
              <a:t>年龚自珍辞官离京返</a:t>
            </a:r>
            <a:r>
              <a:rPr lang="zh-CN" sz="2600" b="1">
                <a:sym typeface="+mn-ea"/>
              </a:rPr>
              <a:t>回</a:t>
            </a:r>
            <a:r>
              <a:rPr sz="2600" b="1">
                <a:sym typeface="+mn-ea"/>
              </a:rPr>
              <a:t>杭州,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后又北上迎接眷属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一路</a:t>
            </a:r>
            <a:r>
              <a:rPr sz="2600" b="1"/>
              <a:t>将</a:t>
            </a:r>
            <a:r>
              <a:rPr lang="zh-CN" sz="2600" b="1"/>
              <a:t>所</a:t>
            </a:r>
            <a:r>
              <a:rPr sz="2600" b="1"/>
              <a:t>见</a:t>
            </a:r>
            <a:r>
              <a:rPr lang="zh-CN" sz="2600" b="1"/>
              <a:t>所</a:t>
            </a:r>
            <a:r>
              <a:rPr sz="2600" b="1"/>
              <a:t>闻</a:t>
            </a:r>
            <a:r>
              <a:rPr lang="zh-CN" sz="2600" b="1"/>
              <a:t>所思所想</a:t>
            </a:r>
            <a:r>
              <a:rPr sz="2600" b="1"/>
              <a:t>记录成</a:t>
            </a:r>
            <a:r>
              <a:rPr sz="2600"/>
              <a:t>315</a:t>
            </a:r>
            <a:r>
              <a:rPr sz="2600" b="1"/>
              <a:t>首七绝诗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。因为都写于己亥年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所以将这315首诗都称为《己亥杂诗》。这一年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是第一次鸦片战争的前一年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曾经强盛的大清帝国行将没落。腐朽的清政府对内大肆打压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官吏民不聊生。这时候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龚自珍写下了这首诗。</a:t>
            </a:r>
            <a:endParaRPr lang="zh-CN" sz="26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3"/>
          <p:cNvGrpSpPr/>
          <p:nvPr/>
        </p:nvGrpSpPr>
        <p:grpSpPr>
          <a:xfrm>
            <a:off x="466999" y="764026"/>
            <a:ext cx="2324100" cy="562065"/>
            <a:chOff x="2535" y="1645"/>
            <a:chExt cx="3471" cy="1177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535" y="1646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/>
          </p:nvSpPr>
          <p:spPr>
            <a:xfrm>
              <a:off x="2643" y="1645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朗读诗歌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619507" y="1556308"/>
            <a:ext cx="5933952" cy="757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诵读诗歌</a:t>
            </a:r>
            <a:r>
              <a:rPr sz="3000" b="1">
                <a:effectLst/>
                <a:sym typeface="+mn-ea"/>
              </a:rPr>
              <a:t>,</a:t>
            </a: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读准</a:t>
            </a:r>
            <a:r>
              <a:rPr lang="zh-CN" altLang="en-US" sz="3000" b="1" noProof="1">
                <a:solidFill>
                  <a:schemeClr val="tx1"/>
                </a:solidFill>
                <a:effectLst/>
                <a:cs typeface="+mn-ea"/>
              </a:rPr>
              <a:t>节奏。</a:t>
            </a:r>
            <a:endParaRPr lang="zh-CN" altLang="en-US" sz="30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930" y="2568575"/>
            <a:ext cx="3366770" cy="26149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己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亥杂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</a:t>
            </a:r>
            <a:r>
              <a:rPr sz="2800">
                <a:sym typeface="+mn-ea"/>
              </a:rPr>
              <a:t>(</a:t>
            </a:r>
            <a:r>
              <a:rPr sz="2800" b="1">
                <a:sym typeface="+mn-ea"/>
              </a:rPr>
              <a:t>其五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龚自珍</a:t>
            </a:r>
            <a:endParaRPr lang="zh-CN" altLang="en-US" sz="24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浩荡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离愁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白日斜，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吟鞭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东指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即天涯。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落红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不是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无情物，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春泥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护花。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1825" y="2276475"/>
            <a:ext cx="7858125" cy="1012825"/>
          </a:xfrm>
        </p:spPr>
        <p:txBody>
          <a:bodyPr/>
          <a:p>
            <a:pPr marL="0" indent="0"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0000FF"/>
                </a:solidFill>
              </a:rPr>
              <a:t>       </a:t>
            </a:r>
            <a:r>
              <a:rPr sz="2600" b="1">
                <a:solidFill>
                  <a:srgbClr val="0000FF"/>
                </a:solidFill>
              </a:rPr>
              <a:t>第一、第二句:通过写景表现诗人辞官南归的</a:t>
            </a:r>
            <a:r>
              <a:rPr sz="2600" b="1">
                <a:solidFill>
                  <a:srgbClr val="FF0000"/>
                </a:solidFill>
              </a:rPr>
              <a:t>愁苦心情</a:t>
            </a:r>
            <a:r>
              <a:rPr sz="2600" b="1">
                <a:solidFill>
                  <a:srgbClr val="0000FF"/>
                </a:solidFill>
              </a:rPr>
              <a:t>,通过动作描写表现离去时的决绝</a:t>
            </a:r>
            <a:r>
              <a:rPr lang="zh-CN" altLang="en-US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875" y="548640"/>
            <a:ext cx="5934075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zh-CN" sz="2800" b="1" noProof="1">
              <a:solidFill>
                <a:schemeClr val="tx1"/>
              </a:solidFill>
              <a:effectLst/>
              <a:cs typeface="+mn-ea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278448" y="812165"/>
            <a:ext cx="2324100" cy="586420"/>
            <a:chOff x="2371" y="690"/>
            <a:chExt cx="3471" cy="1228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96251" y="1700771"/>
            <a:ext cx="7783032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smtClean="0">
                <a:effectLst/>
                <a:latin typeface="宋体" panose="02010600030101010101" pitchFamily="2" charset="-122"/>
                <a:cs typeface="+mn-ea"/>
                <a:sym typeface="+mn-ea"/>
              </a:rPr>
              <a:t>1.</a:t>
            </a:r>
            <a:r>
              <a:rPr lang="zh-CN" sz="2800" b="1" smtClean="0">
                <a:effectLst/>
                <a:cs typeface="+mn-ea"/>
                <a:sym typeface="+mn-ea"/>
              </a:rPr>
              <a:t>在这首诗中你读出了作者的哪些感情？</a:t>
            </a:r>
            <a:endParaRPr lang="zh-CN" sz="2800" b="1" smtClean="0">
              <a:effectLst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265" y="3429000"/>
            <a:ext cx="7708900" cy="1050290"/>
          </a:xfrm>
          <a:prstGeom prst="rect">
            <a:avLst/>
          </a:prstGeom>
        </p:spPr>
        <p:txBody>
          <a:bodyPr wrap="square">
            <a:spAutoFit/>
          </a:bodyPr>
          <a:p>
            <a:pPr fontAlgn="ctr">
              <a:lnSpc>
                <a:spcPct val="120000"/>
              </a:lnSpc>
            </a:pPr>
            <a:r>
              <a:rPr lang="en-US" altLang="zh-CN" sz="26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第三、第四句</a:t>
            </a:r>
            <a:r>
              <a:rPr sz="2600" b="1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抒情。以</a:t>
            </a:r>
            <a:r>
              <a:rPr lang="zh-CN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“落红”自比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表明自己的心志</a:t>
            </a:r>
            <a:r>
              <a:rPr sz="2600" b="1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仍关心国家的前途命运</a:t>
            </a:r>
            <a:r>
              <a:rPr lang="en-US" altLang="zh-CN" sz="26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,愿意为国效力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6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415" y="4238930"/>
            <a:ext cx="779890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1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zh-CN" sz="2600" b="1" dirty="0" smtClean="0">
                <a:solidFill>
                  <a:srgbClr val="0000FF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这</a:t>
            </a:r>
            <a:r>
              <a:rPr lang="zh-CN" altLang="zh-CN" sz="2600" b="1" dirty="0">
                <a:solidFill>
                  <a:srgbClr val="0000FF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里不说</a:t>
            </a:r>
            <a:r>
              <a:rPr lang="zh-CN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“夕阳”而取“白日”</a:t>
            </a:r>
            <a:r>
              <a:rPr lang="en-US" altLang="zh-CN" sz="2600" b="1" dirty="0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600" b="1" dirty="0">
                <a:solidFill>
                  <a:srgbClr val="0000FF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正好</a:t>
            </a:r>
            <a:r>
              <a:rPr lang="zh-CN" altLang="zh-CN" sz="26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与作者当时辞官后的心情相吻合</a:t>
            </a:r>
            <a:r>
              <a:rPr lang="en-US" altLang="zh-CN" sz="2600" b="1" dirty="0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6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隐喻当时国势渐颓的社会现实</a:t>
            </a:r>
            <a:r>
              <a:rPr lang="zh-CN" altLang="zh-CN" sz="2600" b="1" dirty="0">
                <a:solidFill>
                  <a:srgbClr val="0000FF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zh-CN" sz="21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7596" y="1700612"/>
            <a:ext cx="76885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“浩荡离愁白日斜”句中的“离愁”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应怎样理解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660" y="2204984"/>
            <a:ext cx="7777717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00000"/>
              </a:lnSpc>
            </a:pPr>
            <a:r>
              <a:rPr lang="en-US" altLang="zh-CN" sz="26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6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里的</a:t>
            </a:r>
            <a:r>
              <a:rPr lang="zh-CN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离愁</a:t>
            </a:r>
            <a:r>
              <a:rPr lang="zh-CN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不是离家怀念亲人的凄苦之情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而是离别京城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离别自己的事业</a:t>
            </a:r>
            <a:r>
              <a:rPr lang="en-US" altLang="zh-CN" sz="2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离别自己赖以报国的岗位的那种</a:t>
            </a:r>
            <a:r>
              <a:rPr lang="zh-CN" altLang="zh-CN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悲苦心绪</a:t>
            </a:r>
            <a:r>
              <a:rPr lang="en-US" altLang="zh-CN" sz="2600" b="1" dirty="0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是一种极其复杂的心情。</a:t>
            </a:r>
            <a:endParaRPr lang="zh-CN" altLang="zh-CN" sz="26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68" y="3716407"/>
            <a:ext cx="62585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为什么不说</a:t>
            </a:r>
            <a:r>
              <a:rPr lang="zh-CN" altLang="zh-CN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“夕阳斜”而说“白日斜”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251143" y="98044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67995" y="2636520"/>
            <a:ext cx="613410" cy="180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己亥杂诗</a:t>
            </a:r>
            <a:endParaRPr kumimoji="1"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AutoShape 19"/>
          <p:cNvSpPr/>
          <p:nvPr/>
        </p:nvSpPr>
        <p:spPr bwMode="auto">
          <a:xfrm rot="10800000" flipH="1">
            <a:off x="1134745" y="2132330"/>
            <a:ext cx="220345" cy="2729230"/>
          </a:xfrm>
          <a:prstGeom prst="leftBrace">
            <a:avLst>
              <a:gd name="adj1" fmla="val 127766"/>
              <a:gd name="adj2" fmla="val 50232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2" name="AutoShape 12"/>
          <p:cNvSpPr/>
          <p:nvPr/>
        </p:nvSpPr>
        <p:spPr bwMode="auto">
          <a:xfrm>
            <a:off x="2967990" y="2132330"/>
            <a:ext cx="87630" cy="1228725"/>
          </a:xfrm>
          <a:prstGeom prst="leftBrace">
            <a:avLst>
              <a:gd name="adj1" fmla="val 99949"/>
              <a:gd name="adj2" fmla="val 5000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1" name="AutoShape 19"/>
          <p:cNvSpPr/>
          <p:nvPr/>
        </p:nvSpPr>
        <p:spPr bwMode="auto">
          <a:xfrm rot="10800000">
            <a:off x="6439535" y="2139315"/>
            <a:ext cx="187325" cy="2722245"/>
          </a:xfrm>
          <a:prstGeom prst="leftBrace">
            <a:avLst>
              <a:gd name="adj1" fmla="val 127766"/>
              <a:gd name="adj2" fmla="val 50337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732270" y="2852420"/>
            <a:ext cx="168783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不畏挫折不甘沉沦甘心奉献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6" name="矩形 47"/>
          <p:cNvSpPr>
            <a:spLocks noChangeArrowheads="1"/>
          </p:cNvSpPr>
          <p:nvPr/>
        </p:nvSpPr>
        <p:spPr bwMode="auto">
          <a:xfrm>
            <a:off x="1332464" y="2492218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叙事抒情</a:t>
            </a:r>
            <a:endParaRPr lang="zh-CN" altLang="en-US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3078480" y="1988820"/>
            <a:ext cx="274828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点明</a:t>
            </a:r>
            <a:r>
              <a:rPr kumimoji="1" lang="en-US" altLang="zh-CN" sz="2800" b="1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cs typeface="Arial" panose="020B0604020202020204" pitchFamily="34" charset="0"/>
              </a:rPr>
              <a:t>离愁</a:t>
            </a:r>
            <a:r>
              <a:rPr kumimoji="1" lang="en-US" altLang="zh-CN" sz="2800" b="1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endParaRPr kumimoji="1" lang="en-US" altLang="zh-CN" sz="2800" b="1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cs typeface="Arial" panose="020B0604020202020204" pitchFamily="34" charset="0"/>
              </a:rPr>
              <a:t>用</a:t>
            </a:r>
            <a:r>
              <a:rPr kumimoji="1" lang="en-US" altLang="zh-CN" sz="2800" b="1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cs typeface="Arial" panose="020B0604020202020204" pitchFamily="34" charset="0"/>
              </a:rPr>
              <a:t>白日斜</a:t>
            </a:r>
            <a:r>
              <a:rPr kumimoji="1" lang="en-US" altLang="zh-CN" sz="2800" b="1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endParaRPr kumimoji="1" lang="en-US" altLang="zh-CN" sz="2800" b="1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kumimoji="1" lang="en-US" altLang="zh-CN" sz="2800" b="1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cs typeface="Arial" panose="020B0604020202020204" pitchFamily="34" charset="0"/>
              </a:rPr>
              <a:t>天涯</a:t>
            </a:r>
            <a:r>
              <a:rPr kumimoji="1" lang="en-US" altLang="zh-CN" sz="2800" b="1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r>
              <a:rPr kumimoji="1" lang="zh-CN" altLang="en-US" sz="2800" b="1">
                <a:solidFill>
                  <a:schemeClr val="tx1"/>
                </a:solidFill>
                <a:cs typeface="Arial" panose="020B0604020202020204" pitchFamily="34" charset="0"/>
              </a:rPr>
              <a:t>映衬烘托</a:t>
            </a:r>
            <a:endParaRPr kumimoji="1" lang="zh-CN" altLang="en-US" sz="2800" b="1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1251184" y="3908268"/>
            <a:ext cx="16129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移情于物</a:t>
            </a:r>
            <a:endParaRPr lang="zh-CN" altLang="en-US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作比</a:t>
            </a:r>
            <a:endParaRPr lang="zh-CN" altLang="en-US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AutoShape 12"/>
          <p:cNvSpPr/>
          <p:nvPr/>
        </p:nvSpPr>
        <p:spPr bwMode="auto">
          <a:xfrm>
            <a:off x="2881630" y="3716655"/>
            <a:ext cx="87630" cy="1228725"/>
          </a:xfrm>
          <a:prstGeom prst="leftBrace">
            <a:avLst>
              <a:gd name="adj1" fmla="val 99949"/>
              <a:gd name="adj2" fmla="val 5000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6399" name="矩形 50"/>
          <p:cNvSpPr>
            <a:spLocks noChangeArrowheads="1"/>
          </p:cNvSpPr>
          <p:nvPr/>
        </p:nvSpPr>
        <p:spPr bwMode="auto">
          <a:xfrm>
            <a:off x="2945130" y="3716655"/>
            <a:ext cx="35052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落红</a:t>
            </a:r>
            <a:r>
              <a:rPr lang="en-US" altLang="zh-CN" sz="28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自己的身世</a:t>
            </a:r>
            <a:endParaRPr lang="zh-CN" altLang="en-US" sz="2800" b="1" dirty="0">
              <a:solidFill>
                <a:schemeClr val="tx1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花</a:t>
            </a:r>
            <a:r>
              <a:rPr lang="en-US" altLang="zh-CN" sz="28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朝廷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社会、国家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solidFill>
                <a:schemeClr val="tx1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3"/>
          <p:cNvSpPr txBox="1">
            <a:spLocks noChangeArrowheads="1"/>
          </p:cNvSpPr>
          <p:nvPr/>
        </p:nvSpPr>
        <p:spPr bwMode="auto">
          <a:xfrm>
            <a:off x="10761663" y="2927747"/>
            <a:ext cx="30988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/>
          </a:p>
        </p:txBody>
      </p:sp>
      <p:grpSp>
        <p:nvGrpSpPr>
          <p:cNvPr id="12291" name="组合 3"/>
          <p:cNvGrpSpPr/>
          <p:nvPr/>
        </p:nvGrpSpPr>
        <p:grpSpPr>
          <a:xfrm>
            <a:off x="357188" y="596265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7649" name="矩形 5"/>
          <p:cNvSpPr/>
          <p:nvPr/>
        </p:nvSpPr>
        <p:spPr>
          <a:xfrm>
            <a:off x="611505" y="2276475"/>
            <a:ext cx="7750810" cy="1715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己亥杂诗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其五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)》</a:t>
            </a:r>
            <a:r>
              <a:rPr lang="zh-CN" altLang="en-US" sz="2800" b="1" dirty="0">
                <a:ea typeface="宋体" panose="02010600030101010101" pitchFamily="2" charset="-122"/>
                <a:cs typeface="Arial" panose="020B0604020202020204" pitchFamily="34" charset="0"/>
              </a:rPr>
              <a:t>抒发了诗人辞官离京时的复杂感情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ea typeface="宋体" panose="02010600030101010101" pitchFamily="2" charset="-122"/>
                <a:cs typeface="Arial" panose="020B0604020202020204" pitchFamily="34" charset="0"/>
              </a:rPr>
              <a:t>表现了诗人不畏挫折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ea typeface="宋体" panose="02010600030101010101" pitchFamily="2" charset="-122"/>
                <a:cs typeface="Arial" panose="020B0604020202020204" pitchFamily="34" charset="0"/>
              </a:rPr>
              <a:t>不甘沉沦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ea typeface="宋体" panose="02010600030101010101" pitchFamily="2" charset="-122"/>
                <a:cs typeface="Arial" panose="020B0604020202020204" pitchFamily="34" charset="0"/>
              </a:rPr>
              <a:t>始终要为国家效力的奉献精神。</a:t>
            </a:r>
            <a:endParaRPr lang="zh-CN" altLang="en-US" sz="2800" b="1" dirty="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 txBox="1">
            <a:spLocks noRot="1"/>
          </p:cNvSpPr>
          <p:nvPr/>
        </p:nvSpPr>
        <p:spPr>
          <a:xfrm>
            <a:off x="539750" y="260350"/>
            <a:ext cx="8001000" cy="10810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90000"/>
              </a:lnSpc>
            </a:pPr>
            <a:r>
              <a:rPr lang="en-US" altLang="zh-CN" sz="66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Rectangle 3"/>
          <p:cNvSpPr txBox="1">
            <a:spLocks noRot="1"/>
          </p:cNvSpPr>
          <p:nvPr/>
        </p:nvSpPr>
        <p:spPr>
          <a:xfrm>
            <a:off x="539750" y="260350"/>
            <a:ext cx="8001000" cy="10810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/>
            <a:r>
              <a:rPr lang="en-US" altLang="zh-CN" sz="66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4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357188" y="452120"/>
            <a:ext cx="2324100" cy="586420"/>
            <a:chOff x="2371" y="690"/>
            <a:chExt cx="3471" cy="1228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381" y="741"/>
              <a:ext cx="337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探究哲理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1206" name="文本框 51205"/>
          <p:cNvSpPr txBox="1"/>
          <p:nvPr/>
        </p:nvSpPr>
        <p:spPr>
          <a:xfrm>
            <a:off x="307340" y="1268730"/>
            <a:ext cx="8674100" cy="3139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请解释下列诗句在原作中的意思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以及后来衍生的意义</a:t>
            </a:r>
            <a:r>
              <a:rPr sz="2800">
                <a:latin typeface="+mn-lt"/>
                <a:ea typeface="+mn-ea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+mn-ea"/>
                <a:sym typeface="+mn-ea"/>
              </a:rPr>
              <a:t>思考探究三</a:t>
            </a:r>
            <a:r>
              <a:rPr sz="2800">
                <a:latin typeface="+mn-lt"/>
                <a:ea typeface="+mn-ea"/>
                <a:sym typeface="+mn-ea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+mn-ea"/>
                <a:sym typeface="+mn-ea"/>
              </a:rPr>
              <a:t>(1)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会当凌绝顶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一览众山小。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endParaRPr lang="en-US" altLang="zh-CN" sz="2800" b="1">
              <a:latin typeface="宋体" panose="02010600030101010101" pitchFamily="2" charset="-122"/>
              <a:ea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endParaRPr lang="en-US" altLang="zh-CN" sz="2800" b="1">
              <a:latin typeface="宋体" panose="02010600030101010101" pitchFamily="2" charset="-122"/>
              <a:ea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endParaRPr lang="en-US" altLang="zh-CN" sz="2800" b="1">
              <a:latin typeface="宋体" panose="02010600030101010101" pitchFamily="2" charset="-122"/>
              <a:ea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+mn-ea"/>
                <a:sym typeface="+mn-ea"/>
              </a:rPr>
              <a:t>(2)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不畏浮云遮望眼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自缘身在最高层。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925" y="2564765"/>
            <a:ext cx="864044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原意</a:t>
            </a:r>
            <a:r>
              <a:rPr lang="en-US" altLang="zh-CN" sz="27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当登上泰山的顶峰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俯瞰众山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而众山就会显得极为渺小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衍生义</a:t>
            </a:r>
            <a:r>
              <a:rPr lang="en-US" altLang="zh-CN" sz="27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不怕困难</a:t>
            </a:r>
            <a:r>
              <a:rPr lang="en-US" altLang="zh-CN" sz="27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敢于攀登</a:t>
            </a:r>
            <a:r>
              <a:rPr lang="en-US" altLang="zh-CN" sz="27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才能俯视一切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810" y="4365625"/>
            <a:ext cx="85655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zh-CN" altLang="en-US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原意</a:t>
            </a:r>
            <a:r>
              <a:rPr lang="en-US" altLang="zh-CN" sz="27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不怕浮云遮住我远望的视线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那是因为我站得最高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sym typeface="宋体" panose="02010600030101010101" pitchFamily="2" charset="-122"/>
              </a:rPr>
              <a:t>衍生义</a:t>
            </a:r>
            <a:r>
              <a:rPr lang="en-US" altLang="zh-CN" sz="27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掌握了正确的观点和方法</a:t>
            </a:r>
            <a:r>
              <a:rPr lang="en-US" altLang="zh-CN" sz="27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认识达到了一定的高度</a:t>
            </a:r>
            <a:r>
              <a:rPr lang="en-US" altLang="zh-CN" sz="27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就能透过现象看到本质</a:t>
            </a:r>
            <a:r>
              <a:rPr lang="en-US" altLang="zh-CN" sz="27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不会被事物的假象迷惑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 txBox="1">
            <a:spLocks noRot="1"/>
          </p:cNvSpPr>
          <p:nvPr/>
        </p:nvSpPr>
        <p:spPr>
          <a:xfrm>
            <a:off x="539750" y="260350"/>
            <a:ext cx="8001000" cy="10810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90000"/>
              </a:lnSpc>
            </a:pPr>
            <a:r>
              <a:rPr lang="en-US" altLang="zh-CN" sz="66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Rectangle 3"/>
          <p:cNvSpPr txBox="1">
            <a:spLocks noRot="1"/>
          </p:cNvSpPr>
          <p:nvPr/>
        </p:nvSpPr>
        <p:spPr>
          <a:xfrm>
            <a:off x="971550" y="1844675"/>
            <a:ext cx="7345363" cy="3816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indent="457200"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7" name="Rectangle 3"/>
          <p:cNvSpPr txBox="1">
            <a:spLocks noRot="1"/>
          </p:cNvSpPr>
          <p:nvPr/>
        </p:nvSpPr>
        <p:spPr>
          <a:xfrm>
            <a:off x="539750" y="260350"/>
            <a:ext cx="8001000" cy="10810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/>
            <a:r>
              <a:rPr lang="en-US" altLang="zh-CN" sz="66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4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323850" y="1155700"/>
            <a:ext cx="8674100" cy="3583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+mn-ea"/>
                <a:sym typeface="+mn-ea"/>
              </a:rPr>
              <a:t>(3)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山重水复疑无路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柳暗花明又一村。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endParaRPr lang="en-US" altLang="zh-CN" sz="2800" b="1">
              <a:latin typeface="宋体" panose="02010600030101010101" pitchFamily="2" charset="-122"/>
              <a:ea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endParaRPr lang="en-US" altLang="zh-CN" sz="2800" b="1">
              <a:latin typeface="宋体" panose="02010600030101010101" pitchFamily="2" charset="-122"/>
              <a:ea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endParaRPr lang="en-US" altLang="zh-CN" sz="2800" b="1">
              <a:latin typeface="宋体" panose="02010600030101010101" pitchFamily="2" charset="-122"/>
              <a:ea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endParaRPr lang="en-US" altLang="zh-CN" sz="2800" b="1">
              <a:latin typeface="宋体" panose="02010600030101010101" pitchFamily="2" charset="-122"/>
              <a:ea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+mn-ea"/>
                <a:sym typeface="+mn-ea"/>
              </a:rPr>
              <a:t>(4)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落红不是无情物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化作春泥更护花。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705" y="1628775"/>
            <a:ext cx="87522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zh-CN" altLang="en-US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原意</a:t>
            </a:r>
            <a:r>
              <a:rPr lang="en-US" altLang="zh-CN" sz="27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山重峦叠嶂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水迂回曲折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正怀疑前面没有路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突然出现了一个柳绿花红的小山村</a:t>
            </a:r>
            <a:r>
              <a:rPr lang="zh-CN" altLang="en-US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衍生义</a:t>
            </a:r>
            <a:r>
              <a:rPr lang="en-US" altLang="zh-CN" sz="27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在困境中坚持下去</a:t>
            </a:r>
            <a:r>
              <a:rPr lang="en-US" altLang="zh-CN" sz="27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也许会出现豁然开朗的转变</a:t>
            </a:r>
            <a:r>
              <a:rPr lang="en-US" altLang="zh-CN" sz="27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世间事物是消长变化的</a:t>
            </a:r>
            <a:r>
              <a:rPr lang="zh-CN" altLang="en-US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252095" y="3789045"/>
            <a:ext cx="863663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原意</a:t>
            </a:r>
            <a:r>
              <a:rPr lang="en-US" altLang="zh-CN" sz="27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落花纷纷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不是无情飘洒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还要化作春泥培育出更多的新花</a:t>
            </a:r>
            <a:r>
              <a:rPr lang="zh-CN" altLang="en-US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衍生义</a:t>
            </a:r>
            <a:r>
              <a:rPr lang="en-US" altLang="zh-CN" sz="27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多借指甘愿牺牲自我的无私奉献的精神</a:t>
            </a:r>
            <a:r>
              <a:rPr lang="zh-CN" altLang="en-US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9217"/>
          <p:cNvSpPr txBox="1"/>
          <p:nvPr/>
        </p:nvSpPr>
        <p:spPr>
          <a:xfrm>
            <a:off x="467360" y="1124903"/>
            <a:ext cx="77787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en-US" altLang="zh-CN" sz="2800" dirty="0">
                <a:cs typeface="Arial" panose="020B0604020202020204" pitchFamily="34" charset="0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请判断下面选项中关于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理趣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表述是否正确</a:t>
            </a:r>
            <a:r>
              <a:rPr sz="2800">
                <a:latin typeface="+mn-lt"/>
                <a:ea typeface="+mn-ea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+mn-ea"/>
                <a:sym typeface="+mn-ea"/>
              </a:rPr>
              <a:t>任务</a:t>
            </a:r>
            <a:r>
              <a:rPr lang="zh-CN" altLang="en-US" sz="2800" b="1" dirty="0" smtClean="0">
                <a:latin typeface="宋体" panose="02010600030101010101" pitchFamily="2" charset="-122"/>
                <a:ea typeface="+mn-ea"/>
                <a:sym typeface="+mn-ea"/>
              </a:rPr>
              <a:t>三</a:t>
            </a:r>
            <a:r>
              <a:rPr sz="2800">
                <a:latin typeface="+mn-lt"/>
                <a:ea typeface="+mn-ea"/>
                <a:sym typeface="+mn-ea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6" name="文本框 2"/>
          <p:cNvSpPr txBox="1"/>
          <p:nvPr/>
        </p:nvSpPr>
        <p:spPr>
          <a:xfrm>
            <a:off x="562610" y="2165350"/>
            <a:ext cx="80213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sz="2800" b="1"/>
              <a:t>诗不排斥说理</a:t>
            </a:r>
            <a:r>
              <a:rPr sz="2800" b="1">
                <a:sym typeface="+mn-ea"/>
              </a:rPr>
              <a:t>,</a:t>
            </a:r>
            <a:r>
              <a:rPr sz="2800" b="1"/>
              <a:t>但</a:t>
            </a:r>
            <a:r>
              <a:rPr sz="2800" b="1">
                <a:solidFill>
                  <a:srgbClr val="FF0000"/>
                </a:solidFill>
              </a:rPr>
              <a:t>不能</a:t>
            </a:r>
            <a:r>
              <a:rPr sz="2800" b="1"/>
              <a:t>用抽象、直露的</a:t>
            </a:r>
            <a:r>
              <a:rPr lang="zh-CN" sz="2800" b="1"/>
              <a:t>理性语言</a:t>
            </a:r>
            <a:r>
              <a:rPr sz="2800" b="1"/>
              <a:t>入诗歌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所以④是错的。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357188" y="452120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381" y="741"/>
              <a:ext cx="337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理趣诗哲理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3" name="文本框 9217"/>
          <p:cNvSpPr txBox="1"/>
          <p:nvPr/>
        </p:nvSpPr>
        <p:spPr>
          <a:xfrm>
            <a:off x="480060" y="3285490"/>
            <a:ext cx="81838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请仿照示例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结合诗句的意思并联系整首诗的意境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任选一句分析它被后人喜欢并广泛引用的原因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457518" y="4294823"/>
            <a:ext cx="8126412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en-US" altLang="zh-CN" sz="28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山重水复疑无路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柳暗花明又一村。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哲理</a:t>
            </a:r>
            <a:r>
              <a:rPr lang="en-US" altLang="zh-CN" sz="28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认为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前路渺茫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在转角处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往往充满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希望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它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激励着遭遇失败的人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不要灰心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更不能绝望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要对明天充满希望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357188" y="59626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79070" y="1478280"/>
            <a:ext cx="8254365" cy="1814830"/>
          </a:xfrm>
          <a:prstGeom prst="rect">
            <a:avLst/>
          </a:prstGeom>
        </p:spPr>
        <p:txBody>
          <a:bodyPr wrap="none">
            <a:spAutoFit/>
          </a:bodyPr>
          <a:p>
            <a:pPr algn="l" fontAlgn="base"/>
            <a:r>
              <a:rPr lang="en-US" altLang="zh-CN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1.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读准下列字音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(预学四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。</a:t>
            </a:r>
            <a:endParaRPr lang="en-US" altLang="zh-CN" sz="2800" b="1" strike="noStrike" noProof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 fontAlgn="base"/>
            <a:r>
              <a:rPr lang="en-US" altLang="zh-CN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</a:t>
            </a:r>
            <a:r>
              <a:rPr lang="zh-CN" altLang="zh-CN" sz="2800" b="1" strike="noStrike" noProof="1" dirty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怆</a:t>
            </a:r>
            <a:r>
              <a:rPr lang="zh-CN" altLang="zh-CN" sz="2800" b="1" strike="noStrike" noProof="1" dirty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然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   </a:t>
            </a:r>
            <a:r>
              <a:rPr lang="zh-CN" altLang="zh-CN" sz="2800" b="1" strike="noStrike" noProof="1" dirty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涕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岱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宗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strike="noStrike" noProof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fontAlgn="base"/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夫</a:t>
            </a:r>
            <a:r>
              <a:rPr lang="zh-CN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如何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青未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了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决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眦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strike="noStrike" noProof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fontAlgn="base"/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鸡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豚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叩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门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白日</a:t>
            </a:r>
            <a:r>
              <a:rPr lang="en-US" altLang="zh-CN" sz="2800" b="1" strike="noStrike" noProof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斜</a:t>
            </a:r>
            <a:r>
              <a:rPr lang="zh-CN" altLang="zh-CN" sz="28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endParaRPr lang="en-US" altLang="zh-CN" sz="2800" b="1" strike="noStrike" noProof="1" dirty="0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19568" y="1916113"/>
            <a:ext cx="13303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chu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ng</a:t>
            </a:r>
            <a:endParaRPr lang="en-US" altLang="zh-CN" sz="2800" dirty="0" err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49509" name="Text Box 5"/>
          <p:cNvSpPr txBox="1"/>
          <p:nvPr/>
        </p:nvSpPr>
        <p:spPr>
          <a:xfrm>
            <a:off x="4716145" y="1844675"/>
            <a:ext cx="635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tì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2046605" y="2348865"/>
            <a:ext cx="635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fú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16763" y="1844358"/>
            <a:ext cx="6388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i</a:t>
            </a:r>
            <a:endParaRPr lang="en-US" altLang="zh-CN" sz="2800" dirty="0" err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59655" y="2366328"/>
            <a:ext cx="7175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o</a:t>
            </a:r>
            <a:endParaRPr lang="en-US" altLang="zh-CN" sz="2800" dirty="0" err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7379970" y="2348865"/>
            <a:ext cx="635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zì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1547495" y="2780665"/>
            <a:ext cx="958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tún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99293" y="2777173"/>
            <a:ext cx="7556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kòu</a:t>
            </a:r>
            <a:endParaRPr lang="en-US" altLang="zh-CN" sz="2800" dirty="0" err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4338" name="矩形 46084"/>
          <p:cNvSpPr/>
          <p:nvPr/>
        </p:nvSpPr>
        <p:spPr>
          <a:xfrm>
            <a:off x="395605" y="3212465"/>
            <a:ext cx="8762365" cy="3881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10000"/>
              </a:lnSpc>
            </a:pPr>
            <a:r>
              <a:rPr lang="en-US" altLang="zh-CN" sz="2800" b="1" strike="noStrike" noProof="1" dirty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2.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解释划线字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(预学二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lang="zh-CN" altLang="en-US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前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不见古人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ym typeface="+mn-ea"/>
              </a:rPr>
              <a:t>  </a:t>
            </a:r>
            <a:r>
              <a:rPr lang="en-US" altLang="zh-CN" sz="2800" b="1" dirty="0">
                <a:sym typeface="+mn-ea"/>
              </a:rPr>
              <a:t>    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独怆然而</a:t>
            </a:r>
            <a:r>
              <a:rPr lang="zh-CN" altLang="en-US" sz="2800" b="1" u="sng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涕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下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endParaRPr lang="en-US" altLang="zh-CN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造化</a:t>
            </a:r>
            <a:r>
              <a:rPr lang="zh-CN" altLang="en-US" sz="2800" b="1" u="sng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钟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神秀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阴阳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割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昏晓</a:t>
            </a:r>
            <a:r>
              <a:rPr lang="zh-CN" altLang="zh-CN" sz="28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</a:t>
            </a:r>
            <a:endParaRPr lang="en-US" altLang="zh-CN" sz="2800" b="1" dirty="0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荡胸生</a:t>
            </a:r>
            <a:r>
              <a:rPr lang="zh-CN" altLang="en-US" sz="2800" b="1" u="sng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曾</a:t>
            </a:r>
            <a:r>
              <a:rPr lang="zh-CN" altLang="en-US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云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决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眦入归鸟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</a:t>
            </a:r>
            <a:endParaRPr lang="en-US" altLang="zh-CN" sz="2800" b="1" strike="noStrike" noProof="1" dirty="0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会当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凌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绝顶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一览众山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28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</a:t>
            </a:r>
            <a:r>
              <a:rPr lang="zh-CN" altLang="en-US" sz="2800" b="1" u="sng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缘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身在最高层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丰年留客</a:t>
            </a:r>
            <a:r>
              <a:rPr lang="zh-CN" altLang="en-US" sz="2800" b="1" u="sng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足</a:t>
            </a:r>
            <a:r>
              <a:rPr lang="zh-CN" altLang="en-US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鸡豚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从今</a:t>
            </a:r>
            <a:r>
              <a:rPr lang="zh-CN" altLang="zh-CN" sz="2800" b="1" u="sng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若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许闲乘月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u="sng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吟</a:t>
            </a:r>
            <a:r>
              <a:rPr lang="zh-CN" altLang="en-US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鞭东指即天涯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endParaRPr lang="zh-CN" altLang="en-US" sz="28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5558" y="3716338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 fontAlgn="base"/>
            <a:r>
              <a:rPr lang="zh-CN" sz="2800" b="1" strike="noStrike" noProof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向前</a:t>
            </a:r>
            <a:endParaRPr lang="zh-CN" sz="2800" b="1" strike="noStrike" noProof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5875" y="422052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聚集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17080" y="466185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裂开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6" name="Text Box 11"/>
          <p:cNvSpPr txBox="1"/>
          <p:nvPr/>
        </p:nvSpPr>
        <p:spPr>
          <a:xfrm>
            <a:off x="2411730" y="5156835"/>
            <a:ext cx="983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sym typeface="宋体" panose="02010600030101010101" pitchFamily="2" charset="-122"/>
              </a:rPr>
              <a:t>登上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03575" y="560609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因为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Text Box 10"/>
          <p:cNvSpPr txBox="1"/>
          <p:nvPr/>
        </p:nvSpPr>
        <p:spPr>
          <a:xfrm>
            <a:off x="6587808" y="4220528"/>
            <a:ext cx="554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</a:rPr>
              <a:t>分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26632" name="文本框 3"/>
          <p:cNvSpPr txBox="1"/>
          <p:nvPr/>
        </p:nvSpPr>
        <p:spPr>
          <a:xfrm>
            <a:off x="2411730" y="4641850"/>
            <a:ext cx="21710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层</a:t>
            </a: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层叠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6463030" y="5129530"/>
            <a:ext cx="1970405" cy="52197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non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以</a:t>
            </a: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为小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48525" y="2780348"/>
            <a:ext cx="6191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endParaRPr lang="en-US" altLang="zh-CN" sz="2800" b="1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3708" y="3716338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 fontAlgn="base"/>
            <a:r>
              <a:rPr lang="zh-CN" sz="2800" b="1" strike="noStrike" noProof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眼泪</a:t>
            </a:r>
            <a:endParaRPr lang="zh-CN" sz="2800" b="1" strike="noStrike" noProof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7236460" y="5607685"/>
            <a:ext cx="1776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足够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丰盛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03575" y="609250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如果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7524750" y="6038215"/>
            <a:ext cx="9137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吟诗</a:t>
            </a:r>
            <a:endParaRPr 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95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  <p:bldP spid="25" grpId="0"/>
      <p:bldP spid="15" grpId="0"/>
      <p:bldP spid="9" grpId="0"/>
      <p:bldP spid="10" grpId="0"/>
      <p:bldP spid="11" grpId="0"/>
      <p:bldP spid="16" grpId="0"/>
      <p:bldP spid="21" grpId="0"/>
      <p:bldP spid="14" grpId="0"/>
      <p:bldP spid="26632" grpId="0"/>
      <p:bldP spid="81931" grpId="0" bldLvl="0" animBg="1"/>
      <p:bldP spid="2" grpId="0"/>
      <p:bldP spid="12" grpId="0"/>
      <p:bldP spid="13" grpId="0"/>
      <p:bldP spid="17" grpId="0"/>
      <p:bldP spid="2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70671"/>
          <p:cNvSpPr txBox="1"/>
          <p:nvPr/>
        </p:nvSpPr>
        <p:spPr>
          <a:xfrm>
            <a:off x="1187450" y="477044"/>
            <a:ext cx="4364831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①会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当凌绝顶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一览众山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小。</a:t>
            </a:r>
            <a:endParaRPr lang="en-US" altLang="zh-CN" sz="28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0673" name="文本框 70672"/>
          <p:cNvSpPr txBox="1"/>
          <p:nvPr/>
        </p:nvSpPr>
        <p:spPr>
          <a:xfrm>
            <a:off x="755650" y="965200"/>
            <a:ext cx="77920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25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哲理</a:t>
            </a:r>
            <a:r>
              <a:rPr lang="en-US" altLang="zh-CN" sz="28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化用了孔子的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“登泰山而小天下”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蕴含着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不畏艰险</a:t>
            </a:r>
            <a:r>
              <a:rPr lang="en-US" altLang="zh-CN" sz="2800" b="1">
                <a:solidFill>
                  <a:srgbClr val="FF0000"/>
                </a:solidFill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勇攀人生顶峰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积极进取的精神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直到今天仍值得我们借鉴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95" y="2493010"/>
            <a:ext cx="585597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kumimoji="1"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不畏浮云遮望眼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自缘身在最高层。</a:t>
            </a:r>
            <a:endParaRPr kumimoji="1" lang="zh-CN" altLang="en-US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341" y="2996953"/>
            <a:ext cx="7751059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kumimoji="1" lang="en-US" altLang="zh-CN" sz="21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+mn-ea"/>
                <a:sym typeface="+mn-ea"/>
              </a:rPr>
              <a:t>哲理</a:t>
            </a:r>
            <a:r>
              <a:rPr lang="en-US" altLang="zh-CN" sz="28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揭示了</a:t>
            </a:r>
            <a:r>
              <a:rPr lang="zh-CN" altLang="en-US" sz="28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只有站得高</a:t>
            </a:r>
            <a:r>
              <a:rPr lang="en-US" altLang="zh-CN" sz="2800" b="1">
                <a:solidFill>
                  <a:srgbClr val="FF0000"/>
                </a:solidFill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才能看得远</a:t>
            </a:r>
            <a:r>
              <a:rPr lang="zh-CN" altLang="en-US" sz="2800" b="1" dirty="0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的道理；反映了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诗人的高瞻远瞩、胸怀宽阔、勇于进取的豪迈气魄和坚强意志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远大的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抱负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值得我们学习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7760" y="4509135"/>
            <a:ext cx="584390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落红不是无情物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化作春泥更护花。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341" y="5085468"/>
            <a:ext cx="7751059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kumimoji="1" lang="en-US" altLang="zh-CN" sz="21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+mn-ea"/>
                <a:sym typeface="+mn-ea"/>
              </a:rPr>
              <a:t>哲理</a:t>
            </a:r>
            <a:r>
              <a:rPr lang="en-US" altLang="zh-CN" sz="28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sz="2800" b="1"/>
              <a:t>表现诗人虽然脱离官场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依然关心着国家的命运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不忘报国之志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表达他至死仍牵挂国家的一腔热情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pitchFamily="49" charset="-122"/>
                <a:sym typeface="宋体" panose="02010600030101010101" pitchFamily="2" charset="-122"/>
              </a:rPr>
              <a:t>值得我们学习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3" grpId="0"/>
      <p:bldP spid="5" grpId="0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9217"/>
          <p:cNvSpPr txBox="1"/>
          <p:nvPr/>
        </p:nvSpPr>
        <p:spPr>
          <a:xfrm>
            <a:off x="683260" y="1341120"/>
            <a:ext cx="79190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请仿照示例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从本课五首诗歌中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选取你最喜欢的一个短语作为自己的微信名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简要说明由来和含义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2" name="文本框 2"/>
          <p:cNvSpPr txBox="1"/>
          <p:nvPr/>
        </p:nvSpPr>
        <p:spPr>
          <a:xfrm>
            <a:off x="475933" y="2358390"/>
            <a:ext cx="8126412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【示例】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微信名</a:t>
            </a:r>
            <a:r>
              <a:rPr lang="en-US" altLang="zh-CN" sz="27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小桥流水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由来和含义</a:t>
            </a:r>
            <a:r>
              <a:rPr lang="en-US" altLang="zh-CN" sz="27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出自马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致远《天净沙·秋思》。潺潺的流水、纤巧的小桥、温暖的茅屋</a:t>
            </a:r>
            <a:r>
              <a:rPr lang="en-US" altLang="zh-CN" sz="27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一切都显得那么静谧</a:t>
            </a:r>
            <a:r>
              <a:rPr lang="en-US" altLang="zh-CN" sz="27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那么生机勃勃</a:t>
            </a:r>
            <a:r>
              <a:rPr lang="en-US" altLang="zh-CN" sz="27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蕴含了对自然恬静生活的向往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3" name="TextBox 18"/>
          <p:cNvSpPr txBox="1"/>
          <p:nvPr/>
        </p:nvSpPr>
        <p:spPr>
          <a:xfrm>
            <a:off x="363855" y="476250"/>
            <a:ext cx="2256790" cy="561975"/>
          </a:xfrm>
          <a:prstGeom prst="rect">
            <a:avLst/>
          </a:prstGeom>
          <a:noFill/>
          <a:ln w="9525">
            <a:noFill/>
          </a:ln>
        </p:spPr>
        <p:txBody>
          <a:bodyPr wrap="square" lIns="70898" tIns="35448" rIns="70898" bIns="35448" anchor="t" anchorCtr="0">
            <a:spAutoFit/>
          </a:bodyPr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rPr>
              <a:t>理趣诗哲理</a:t>
            </a:r>
            <a:endParaRPr lang="zh-CN" altLang="en-US" sz="3200" b="1" dirty="0">
              <a:solidFill>
                <a:schemeClr val="bg1"/>
              </a:solidFill>
              <a:latin typeface="思源宋体 CN SemiBold" charset="-122"/>
              <a:ea typeface="思源宋体 CN SemiBold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358140" y="525145"/>
            <a:ext cx="2049780" cy="586105"/>
            <a:chOff x="2371" y="690"/>
            <a:chExt cx="3471" cy="1228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381" y="741"/>
              <a:ext cx="337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74345" y="4149090"/>
            <a:ext cx="81280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微信名</a:t>
            </a:r>
            <a:r>
              <a:rPr lang="en-US" altLang="zh-CN" sz="27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柳暗花明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由来和含义</a:t>
            </a:r>
            <a:r>
              <a:rPr lang="en-US" altLang="zh-CN" sz="27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出自陆游《游山西村》的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山重水复疑无路</a:t>
            </a:r>
            <a:r>
              <a:rPr lang="en-US" altLang="zh-CN" sz="27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柳暗花明又一村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。比喻人们在处于困境、遭遇挫折时</a:t>
            </a:r>
            <a:r>
              <a:rPr lang="en-US" altLang="zh-CN" sz="27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经过一番努力</a:t>
            </a:r>
            <a:r>
              <a:rPr lang="en-US" altLang="zh-CN" sz="27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又有了新的出路、新的天地</a:t>
            </a:r>
            <a:r>
              <a:rPr lang="en-US" altLang="zh-CN" sz="27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表现了对未来生活的乐观自信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357188" y="59626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关注诗题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14338" name="矩形 46084"/>
          <p:cNvSpPr/>
          <p:nvPr/>
        </p:nvSpPr>
        <p:spPr>
          <a:xfrm>
            <a:off x="357505" y="1556385"/>
            <a:ext cx="836930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诗题犹如诗的眼睛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是非常重要的。如《望岳》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诗人围绕</a:t>
            </a:r>
            <a:r>
              <a:rPr lang="en-US" altLang="zh-CN" sz="28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2800" b="1" u="sng" dirty="0">
                <a:cs typeface="Arial" panose="020B0604020202020204" pitchFamily="34" charset="0"/>
                <a:sym typeface="+mn-ea"/>
              </a:rPr>
              <a:t>    </a:t>
            </a:r>
            <a:r>
              <a:rPr lang="zh-CN" altLang="zh-CN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”字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,描绘了泰山雄伟磅礴的景象,抒发了诗人卓然独立、兼济天下的豪情壮志；如《游山西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村》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诗人紧扣诗题</a:t>
            </a:r>
            <a:r>
              <a:rPr lang="en-US" altLang="zh-CN" sz="2800" b="1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2800" b="1" u="sng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28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”字</a:t>
            </a:r>
            <a:r>
              <a:rPr lang="en-US" altLang="zh-CN" sz="28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剪取游村的见闻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来体现不尽之游兴；再如《登飞来峰》和《登幽州台歌》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虽然诗人的心境不同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但都紧扣诗题中的</a:t>
            </a:r>
            <a:r>
              <a:rPr lang="en-US" altLang="zh-CN" sz="2800" b="1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2800" b="1" u="sng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28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”字</a:t>
            </a:r>
            <a:r>
              <a:rPr lang="en-US" altLang="zh-CN" sz="28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,或绘眼前之景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或抒心中之情</a:t>
            </a:r>
            <a:r>
              <a:rPr sz="2800"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预学三</a:t>
            </a:r>
            <a:r>
              <a:rPr sz="2800">
                <a:sym typeface="+mn-ea"/>
              </a:rPr>
              <a:t>)</a:t>
            </a:r>
            <a:r>
              <a:rPr lang="en-US" altLang="zh-CN" sz="28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10"/>
          <p:cNvSpPr txBox="1"/>
          <p:nvPr/>
        </p:nvSpPr>
        <p:spPr>
          <a:xfrm>
            <a:off x="1978978" y="1988503"/>
            <a:ext cx="554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望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 Box 10"/>
          <p:cNvSpPr txBox="1"/>
          <p:nvPr/>
        </p:nvSpPr>
        <p:spPr>
          <a:xfrm>
            <a:off x="3563303" y="2848928"/>
            <a:ext cx="554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游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6803708" y="3716338"/>
            <a:ext cx="554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登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3" name="TextBox 2"/>
          <p:cNvSpPr txBox="1"/>
          <p:nvPr/>
        </p:nvSpPr>
        <p:spPr>
          <a:xfrm>
            <a:off x="606425" y="3932238"/>
            <a:ext cx="7874000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213043" y="59626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1945" y="1428115"/>
            <a:ext cx="8486140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sz="2600" b="1" strike="noStrike" noProof="1"/>
              <a:t>陈子昂</a:t>
            </a:r>
            <a:r>
              <a:rPr sz="2600" strike="noStrike" noProof="1"/>
              <a:t>(661—702)</a:t>
            </a:r>
            <a:r>
              <a:rPr sz="2600" b="1" strike="noStrike" noProof="1"/>
              <a:t>,字</a:t>
            </a:r>
            <a:r>
              <a:rPr sz="2600" b="1" strike="noStrike" noProof="1">
                <a:solidFill>
                  <a:srgbClr val="FF0000"/>
                </a:solidFill>
              </a:rPr>
              <a:t>伯玉</a:t>
            </a:r>
            <a:r>
              <a:rPr sz="2600" b="1" strike="noStrike" noProof="1"/>
              <a:t>,</a:t>
            </a:r>
            <a:r>
              <a:rPr sz="2600" b="1" strike="noStrike" noProof="1">
                <a:solidFill>
                  <a:srgbClr val="FF0000"/>
                </a:solidFill>
              </a:rPr>
              <a:t>唐代</a:t>
            </a:r>
            <a:r>
              <a:rPr sz="2600" b="1" strike="noStrike" noProof="1"/>
              <a:t>文学家,唐诗革新的前驱者。其诗思想充实,语言刚健质朴,对唐代诗歌影响巨大</a:t>
            </a:r>
            <a:r>
              <a:rPr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sz="2600" b="1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345" y="4213225"/>
            <a:ext cx="8703945" cy="212280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r>
              <a:rPr lang="en-US" altLang="zh-CN" sz="2600" b="1" dirty="0" smtClean="0">
                <a:solidFill>
                  <a:schemeClr val="tx1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武则天万岁通天元年</a:t>
            </a:r>
            <a:r>
              <a:rPr sz="2600">
                <a:sym typeface="+mn-ea"/>
              </a:rPr>
              <a:t>(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696</a:t>
            </a:r>
            <a:r>
              <a:rPr sz="2600">
                <a:sym typeface="+mn-ea"/>
              </a:rPr>
              <a:t>)</a:t>
            </a:r>
            <a:r>
              <a:rPr sz="2600" b="1">
                <a:sym typeface="+mn-ea"/>
              </a:rPr>
              <a:t>,契丹攻陷营州。</a:t>
            </a:r>
            <a:r>
              <a:rPr lang="zh-CN" sz="2600" b="1">
                <a:sym typeface="+mn-ea"/>
              </a:rPr>
              <a:t>武则天命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武攸</a:t>
            </a:r>
            <a:r>
              <a:rPr lang="en-US" altLang="zh-CN" sz="2600" dirty="0" err="1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yōu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宜率军</a:t>
            </a:r>
            <a:r>
              <a:rPr lang="zh-CN" altLang="en-US" sz="2600" b="1" dirty="0">
                <a:latin typeface="宋体" panose="02010600030101010101" pitchFamily="2" charset="-122"/>
              </a:rPr>
              <a:t>征讨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陈子昂任右拾遗参谋军事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随军出征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武攸宜少将略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次年兵败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陈子昂多次进言</a:t>
            </a:r>
            <a:r>
              <a:rPr lang="zh-CN" sz="2600" b="1">
                <a:sym typeface="+mn-ea"/>
              </a:rPr>
              <a:t>不被采纳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反被降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为军曹。在极度苦闷忧愤的情况下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sym typeface="宋体" panose="02010600030101010101" pitchFamily="2" charset="-122"/>
              </a:rPr>
              <a:t>诗人</a:t>
            </a:r>
            <a:r>
              <a:rPr lang="zh-CN" sz="2600" b="1"/>
              <a:t>登上幽州台</a:t>
            </a:r>
            <a:r>
              <a:rPr sz="2600">
                <a:sym typeface="+mn-ea"/>
              </a:rPr>
              <a:t>(</a:t>
            </a:r>
            <a:r>
              <a:rPr lang="zh-CN" sz="2600" b="1"/>
              <a:t>蓟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jì</a:t>
            </a:r>
            <a:r>
              <a:rPr lang="zh-CN" sz="2600" b="1"/>
              <a:t>北楼</a:t>
            </a:r>
            <a:r>
              <a:rPr sz="2600">
                <a:sym typeface="+mn-ea"/>
              </a:rPr>
              <a:t>)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写下了《登幽州台歌》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60" y="2420620"/>
            <a:ext cx="8736330" cy="16916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生平经历</a:t>
            </a: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</a:t>
            </a:r>
            <a:r>
              <a:rPr sz="2600" b="1" strike="noStrike" noProof="1"/>
              <a:t>陈子昂</a:t>
            </a:r>
            <a:r>
              <a:rPr lang="en-US" sz="26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24</a:t>
            </a:r>
            <a:r>
              <a:rPr lang="zh-CN" alt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岁中进士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以上书论政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为武则天赏识。后升右拾遗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直言敢谏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曾因</a:t>
            </a:r>
            <a:r>
              <a:rPr lang="en-US" altLang="zh-CN" sz="2600" b="1">
                <a:sym typeface="+mn-ea"/>
              </a:rPr>
              <a:t>“</a:t>
            </a:r>
            <a:r>
              <a:rPr lang="zh-CN" altLang="en-US" sz="2600" b="1">
                <a:sym typeface="+mn-ea"/>
              </a:rPr>
              <a:t>逆党</a:t>
            </a:r>
            <a:r>
              <a:rPr lang="en-US" altLang="zh-CN" sz="2600" b="1">
                <a:sym typeface="+mn-ea"/>
              </a:rPr>
              <a:t>”</a:t>
            </a:r>
            <a:r>
              <a:rPr lang="zh-CN" altLang="en-US" sz="2600" b="1">
                <a:sym typeface="+mn-ea"/>
              </a:rPr>
              <a:t>株连而下狱。曾在</a:t>
            </a:r>
            <a:r>
              <a:rPr lang="en-US" altLang="zh-CN" sz="2600">
                <a:sym typeface="+mn-ea"/>
              </a:rPr>
              <a:t>26</a:t>
            </a:r>
            <a:r>
              <a:rPr lang="zh-CN" altLang="en-US" sz="2600" b="1">
                <a:sym typeface="+mn-ea"/>
              </a:rPr>
              <a:t>岁、</a:t>
            </a:r>
            <a:r>
              <a:rPr lang="en-US" altLang="zh-CN" sz="2600">
                <a:sym typeface="+mn-ea"/>
              </a:rPr>
              <a:t>36</a:t>
            </a:r>
            <a:r>
              <a:rPr lang="zh-CN" altLang="en-US" sz="2600" b="1">
                <a:sym typeface="+mn-ea"/>
              </a:rPr>
              <a:t>岁时两次从军边塞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对边防颇有些远见。</a:t>
            </a:r>
            <a:r>
              <a:rPr lang="en-US" altLang="zh-CN" sz="2600">
                <a:latin typeface="+mn-lt"/>
                <a:ea typeface="+mn-ea"/>
                <a:sym typeface="+mn-ea"/>
              </a:rPr>
              <a:t>38</a:t>
            </a:r>
            <a:r>
              <a:rPr lang="zh-CN" sz="2600" b="1">
                <a:sym typeface="+mn-ea"/>
              </a:rPr>
              <a:t>岁时辞官归家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后</a:t>
            </a:r>
            <a:r>
              <a:rPr lang="zh-CN" sz="2600" b="1">
                <a:sym typeface="+mn-ea"/>
              </a:rPr>
              <a:t>为</a:t>
            </a:r>
            <a:r>
              <a:rPr lang="zh-CN" sz="2600" b="1">
                <a:sym typeface="+mn-ea"/>
              </a:rPr>
              <a:t>县令段简所害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sym typeface="+mn-ea"/>
              </a:rPr>
              <a:t>冤</a:t>
            </a:r>
            <a:r>
              <a:rPr lang="zh-CN" sz="2600" b="1">
                <a:sym typeface="+mn-ea"/>
              </a:rPr>
              <a:t>死狱中。</a:t>
            </a:r>
            <a:endParaRPr lang="zh-CN" sz="2600" b="1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740" y="1809115"/>
            <a:ext cx="5810885" cy="26149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登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幽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州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台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歌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陈子昂</a:t>
            </a:r>
            <a:endParaRPr lang="zh-CN" altLang="en-US" sz="24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不见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古人</a:t>
            </a:r>
            <a:r>
              <a:rPr sz="2800" b="1">
                <a:sym typeface="+mn-ea"/>
              </a:rPr>
              <a:t>,</a:t>
            </a:r>
            <a:endParaRPr sz="2800" b="1">
              <a:sym typeface="+mn-ea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后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不见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来者。</a:t>
            </a:r>
            <a:endParaRPr lang="zh-CN" altLang="en-US" sz="28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念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天地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悠悠</a:t>
            </a:r>
            <a:r>
              <a:rPr sz="2800" b="1">
                <a:sym typeface="+mn-ea"/>
              </a:rPr>
              <a:t>,</a:t>
            </a:r>
            <a:endParaRPr sz="2800" b="1">
              <a:sym typeface="+mn-ea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独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怆然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涕下！</a:t>
            </a:r>
            <a:endParaRPr lang="zh-CN" altLang="en-US" sz="28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140" y="4497705"/>
            <a:ext cx="772414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两句音节比较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急促</a:t>
            </a:r>
            <a:r>
              <a:rPr sz="26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传达了诗人生不逢时、抑郁不平之气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；后两句各增加了一个虚字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多了一个停顿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音节就比较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舒缓流畅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描绘了诗人无可奈何、曼声长叹的情景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3"/>
          <p:cNvGrpSpPr/>
          <p:nvPr/>
        </p:nvGrpSpPr>
        <p:grpSpPr>
          <a:xfrm>
            <a:off x="357188" y="307975"/>
            <a:ext cx="2324100" cy="586420"/>
            <a:chOff x="2371" y="690"/>
            <a:chExt cx="3471" cy="1228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初读感知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535430" y="1052195"/>
            <a:ext cx="6018530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000" b="1" noProof="1" smtClean="0">
                <a:solidFill>
                  <a:schemeClr val="tx1"/>
                </a:solidFill>
                <a:effectLst/>
                <a:latin typeface="宋体" panose="02010600030101010101" pitchFamily="2" charset="-122"/>
                <a:cs typeface="+mn-ea"/>
              </a:rPr>
              <a:t>1.</a:t>
            </a: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诵读诗歌</a:t>
            </a:r>
            <a:r>
              <a:rPr sz="3000" b="1">
                <a:effectLst/>
                <a:sym typeface="+mn-ea"/>
              </a:rPr>
              <a:t>,</a:t>
            </a:r>
            <a:r>
              <a:rPr lang="zh-CN" altLang="en-US" sz="3000" b="1" noProof="1" smtClean="0">
                <a:solidFill>
                  <a:schemeClr val="tx1"/>
                </a:solidFill>
                <a:effectLst/>
                <a:cs typeface="+mn-ea"/>
              </a:rPr>
              <a:t>读准</a:t>
            </a:r>
            <a:r>
              <a:rPr lang="zh-CN" altLang="en-US" sz="3000" b="1" noProof="1">
                <a:solidFill>
                  <a:schemeClr val="tx1"/>
                </a:solidFill>
                <a:effectLst/>
                <a:cs typeface="+mn-ea"/>
              </a:rPr>
              <a:t>节奏。</a:t>
            </a:r>
            <a:endParaRPr lang="zh-CN" altLang="en-US" sz="3000" b="1" noProof="1">
              <a:solidFill>
                <a:schemeClr val="tx1"/>
              </a:solidFill>
              <a:effectLst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940" y="1917065"/>
            <a:ext cx="6449060" cy="1426210"/>
          </a:xfrm>
        </p:spPr>
        <p:txBody>
          <a:bodyPr/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前、后:名词作状语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向前、向后。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念:想到。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悠悠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形容时间的久远和空间的广大。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怆然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悲伤的样子。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875" y="548640"/>
            <a:ext cx="5934075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zh-CN" sz="28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25608" name="文本框 2"/>
          <p:cNvSpPr txBox="1"/>
          <p:nvPr/>
        </p:nvSpPr>
        <p:spPr>
          <a:xfrm>
            <a:off x="467995" y="3717290"/>
            <a:ext cx="819848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向前看不到古代的贤君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向后望不到明主。想到天地之广阔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历史之久远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唯有我啊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独自悲伤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凄凉地眼泪横流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491" y="1306436"/>
            <a:ext cx="7783032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effectLst/>
                <a:latin typeface="宋体" panose="02010600030101010101" pitchFamily="2" charset="-122"/>
                <a:sym typeface="+mn-ea"/>
              </a:rPr>
              <a:t>2.</a:t>
            </a:r>
            <a:r>
              <a:rPr lang="zh-CN" sz="2800" b="1" smtClean="0">
                <a:effectLst/>
                <a:cs typeface="+mn-ea"/>
                <a:sym typeface="+mn-ea"/>
              </a:rPr>
              <a:t>结合注释说说诗句的意思。</a:t>
            </a:r>
            <a:endParaRPr lang="zh-CN" altLang="en-US" sz="2800" b="1" dirty="0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bldLvl="0" animBg="1"/>
    </p:bldLst>
  </p:timing>
</p:sld>
</file>

<file path=ppt/tags/tag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PECIAL_SOURCE" val="bdnull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SPECIAL_SOURCE" val="bdnull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>
          <a:defRPr lang="zh-CN" altLang="zh-CN" sz="2100" b="1" dirty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  <a:lnDef>
      <a:spPr>
        <a:ln>
          <a:solidFill>
            <a:srgbClr val="FF0000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7675</Words>
  <Application>WPS 演示</Application>
  <PresentationFormat>在屏幕上显示</PresentationFormat>
  <Paragraphs>507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7" baseType="lpstr">
      <vt:lpstr>Arial</vt:lpstr>
      <vt:lpstr>宋体</vt:lpstr>
      <vt:lpstr>Wingdings</vt:lpstr>
      <vt:lpstr>思源黑体 CN Bold</vt:lpstr>
      <vt:lpstr>黑体</vt:lpstr>
      <vt:lpstr>新宋体</vt:lpstr>
      <vt:lpstr>Calibri</vt:lpstr>
      <vt:lpstr>思源宋体 CN SemiBold</vt:lpstr>
      <vt:lpstr>SimSun-ExtB</vt:lpstr>
      <vt:lpstr>楷体_GB2312</vt:lpstr>
      <vt:lpstr>微软雅黑</vt:lpstr>
      <vt:lpstr>Arial Unicode MS</vt:lpstr>
      <vt:lpstr>Times New Roman</vt:lpstr>
      <vt:lpstr>楷体</vt:lpstr>
      <vt:lpstr>默认设计模板</vt:lpstr>
      <vt:lpstr>1_默认设计模板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21《古代诗歌五首》优秀课件</dc:title>
  <dc:creator>黄红政</dc:creator>
  <cp:lastModifiedBy>黄红政</cp:lastModifiedBy>
  <dcterms:created xsi:type="dcterms:W3CDTF">2020-03-27T01:15:00Z</dcterms:created>
  <dcterms:modified xsi:type="dcterms:W3CDTF">2021-05-07T10:54:59Z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B73AD51D21F7436286787008838F1414</vt:lpwstr>
  </property>
</Properties>
</file>