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58" r:id="rId3"/>
    <p:sldId id="259" r:id="rId4"/>
    <p:sldId id="308" r:id="rId5"/>
    <p:sldId id="309" r:id="rId6"/>
    <p:sldId id="310" r:id="rId7"/>
    <p:sldId id="265" r:id="rId8"/>
    <p:sldId id="266" r:id="rId9"/>
    <p:sldId id="267" r:id="rId10"/>
    <p:sldId id="268" r:id="rId11"/>
    <p:sldId id="299" r:id="rId12"/>
    <p:sldId id="300" r:id="rId13"/>
    <p:sldId id="301" r:id="rId14"/>
    <p:sldId id="302" r:id="rId15"/>
    <p:sldId id="303" r:id="rId16"/>
    <p:sldId id="277" r:id="rId17"/>
    <p:sldId id="278" r:id="rId18"/>
    <p:sldId id="279" r:id="rId19"/>
    <p:sldId id="280" r:id="rId20"/>
    <p:sldId id="281" r:id="rId21"/>
    <p:sldId id="312" r:id="rId22"/>
    <p:sldId id="313" r:id="rId23"/>
    <p:sldId id="285" r:id="rId24"/>
    <p:sldId id="286" r:id="rId25"/>
    <p:sldId id="287" r:id="rId26"/>
    <p:sldId id="288" r:id="rId27"/>
    <p:sldId id="289" r:id="rId28"/>
    <p:sldId id="290" r:id="rId29"/>
    <p:sldId id="291" r:id="rId30"/>
    <p:sldId id="292" r:id="rId31"/>
    <p:sldId id="293" r:id="rId32"/>
    <p:sldId id="274" r:id="rId33"/>
    <p:sldId id="275" r:id="rId34"/>
    <p:sldId id="296" r:id="rId35"/>
    <p:sldId id="297" r:id="rId36"/>
    <p:sldId id="298" r:id="rId37"/>
    <p:sldId id="276" r:id="rId38"/>
    <p:sldId id="314" r:id="rId3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D737"/>
    <a:srgbClr val="36D8C5"/>
    <a:srgbClr val="92D43A"/>
    <a:srgbClr val="990099"/>
    <a:srgbClr val="FFFF00"/>
    <a:srgbClr val="6600FF"/>
    <a:srgbClr val="FFFF99"/>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0" d="100"/>
          <a:sy n="60" d="100"/>
        </p:scale>
        <p:origin x="-8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15E322E-100C-4E79-AC9D-03E744C680EE}" type="datetimeFigureOut">
              <a:rPr lang="zh-CN" altLang="en-US"/>
              <a:pPr>
                <a:defRPr/>
              </a:pPr>
              <a:t>2011-5-12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CAD2D7-7655-4E01-992B-877B90DB218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DEB8E7-3D29-468F-B41A-41C77B2EFA10}" type="slidenum">
              <a:rPr lang="en-US" altLang="zh-CN"/>
              <a:pPr fontAlgn="base">
                <a:spcBef>
                  <a:spcPct val="0"/>
                </a:spcBef>
                <a:spcAft>
                  <a:spcPct val="0"/>
                </a:spcAft>
                <a:defRPr/>
              </a:pPr>
              <a:t>8</a:t>
            </a:fld>
            <a:endParaRPr lang="en-US" altLang="zh-CN"/>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zh-CN" altLang="en-US" smtClean="0"/>
              <a:t>－－－－－－－－的浪</a:t>
            </a:r>
          </a:p>
          <a:p>
            <a:pPr eaLnBrk="1" hangingPunct="1">
              <a:spcBef>
                <a:spcPct val="0"/>
              </a:spcBef>
            </a:pPr>
            <a:r>
              <a:rPr lang="zh-CN" altLang="en-US" smtClean="0"/>
              <a:t>－－－－－－－－的雨　　　　　　　如</a:t>
            </a:r>
            <a:r>
              <a:rPr lang="zh-CN" altLang="en-US" smtClean="0">
                <a:sym typeface="Wingdings" pitchFamily="2" charset="2"/>
              </a:rPr>
              <a:t>（</a:t>
            </a:r>
            <a:r>
              <a:rPr lang="zh-CN" altLang="en-US" smtClean="0"/>
              <a:t>热情洋溢＼一往情深＼无比忠诚＼多情浪漫＼温柔善良＼痴情＼缠绵＼任性）（滋润万物＼让山河欢乐｜让花草欢笑＼为云彩和田野传递爱情＼充满爱心＼启迪心扉＼沁人心田）</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BB634ABF-9361-436B-9537-29B47CFD1D35}" type="datetimeFigureOut">
              <a:rPr lang="zh-CN" altLang="en-US"/>
              <a:pPr>
                <a:defRPr/>
              </a:pPr>
              <a:t>2011-5-12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B0572FA-21A7-41F9-B93A-260E1433057E}"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5142FDB-AD70-4E93-9841-2BCDA35BF44D}" type="datetimeFigureOut">
              <a:rPr lang="zh-CN" altLang="en-US"/>
              <a:pPr>
                <a:defRPr/>
              </a:pPr>
              <a:t>2011-5-12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6474DE-8E0B-4CFC-A7CC-44A1FBCA9D8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8648DE-127B-4273-9622-7CB1837D12EF}" type="datetimeFigureOut">
              <a:rPr lang="zh-CN" altLang="en-US"/>
              <a:pPr>
                <a:defRPr/>
              </a:pPr>
              <a:t>2011-5-12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EC1C207-C7CD-4B6B-800D-C3D85EF9F645}"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685800" y="6248400"/>
            <a:ext cx="1905000" cy="457200"/>
          </a:xfrm>
        </p:spPr>
        <p:txBody>
          <a:bodyPr/>
          <a:lstStyle>
            <a:lvl1pPr>
              <a:defRPr/>
            </a:lvl1pPr>
          </a:lstStyle>
          <a:p>
            <a:pPr>
              <a:defRPr/>
            </a:pPr>
            <a:endParaRPr lang="en-US" altLang="zh-CN"/>
          </a:p>
        </p:txBody>
      </p:sp>
      <p:sp>
        <p:nvSpPr>
          <p:cNvPr id="4" name="页脚占位符 3"/>
          <p:cNvSpPr>
            <a:spLocks noGrp="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6553200" y="6248400"/>
            <a:ext cx="1905000" cy="457200"/>
          </a:xfrm>
        </p:spPr>
        <p:txBody>
          <a:bodyPr/>
          <a:lstStyle>
            <a:lvl1pPr>
              <a:defRPr/>
            </a:lvl1pPr>
          </a:lstStyle>
          <a:p>
            <a:pPr>
              <a:defRPr/>
            </a:pPr>
            <a:fld id="{5EB8EA01-61F9-44EF-B87C-10D6134CB7C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13E9DD5-D987-48E8-992C-AA7821658ADD}" type="datetimeFigureOut">
              <a:rPr lang="zh-CN" altLang="en-US"/>
              <a:pPr>
                <a:defRPr/>
              </a:pPr>
              <a:t>2011-5-12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0C4938B-24F2-4A3F-AA55-FE65A758C14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D6AB0A7-8151-4FA4-BD21-D7596524F997}" type="datetimeFigureOut">
              <a:rPr lang="zh-CN" altLang="en-US"/>
              <a:pPr>
                <a:defRPr/>
              </a:pPr>
              <a:t>2011-5-12</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75B97F0-95A0-4015-BC05-6EBF7EE26AEE}"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F163B31-FC05-45FB-8763-575B34ED5190}" type="datetimeFigureOut">
              <a:rPr lang="zh-CN" altLang="en-US"/>
              <a:pPr>
                <a:defRPr/>
              </a:pPr>
              <a:t>2011-5-12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EB7EB1E-951C-421E-82C2-9C78AE63975A}"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A2804DE-50F4-4AC9-95E6-8012538CD203}" type="datetimeFigureOut">
              <a:rPr lang="zh-CN" altLang="en-US"/>
              <a:pPr>
                <a:defRPr/>
              </a:pPr>
              <a:t>2011-5-12</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83606F4-E458-4ADA-9CA8-7291D27285B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A047914-364E-44B3-86B7-AF5633876580}" type="datetimeFigureOut">
              <a:rPr lang="zh-CN" altLang="en-US"/>
              <a:pPr>
                <a:defRPr/>
              </a:pPr>
              <a:t>2011-5-12</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A5A9FF9-C242-4C89-B923-1C8A809D580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3A21E08-BBFD-43DC-B203-AEABEAF37EB9}" type="datetimeFigureOut">
              <a:rPr lang="zh-CN" altLang="en-US"/>
              <a:pPr>
                <a:defRPr/>
              </a:pPr>
              <a:t>2011-5-12</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79EBFD9-A9BA-496A-80EC-B9566EB6CEA8}"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65D9C94-E528-4DC1-9563-168EA65303C8}" type="datetimeFigureOut">
              <a:rPr lang="zh-CN" altLang="en-US"/>
              <a:pPr>
                <a:defRPr/>
              </a:pPr>
              <a:t>2011-5-12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FB2509-B359-41B1-8F54-A84A305EDEF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8191EE4-1285-4E92-BA1F-E60396370160}" type="datetimeFigureOut">
              <a:rPr lang="zh-CN" altLang="en-US"/>
              <a:pPr>
                <a:defRPr/>
              </a:pPr>
              <a:t>2011-5-12</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F1BE8E0-F2D0-4D1F-BB60-2AD2DD98D05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08790806-504B-4F66-8983-6EC6C4B7F9D7}" type="datetimeFigureOut">
              <a:rPr lang="zh-CN" altLang="en-US"/>
              <a:pPr>
                <a:defRPr/>
              </a:pPr>
              <a:t>2011-5-12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C0916303-270D-4C8F-BEB2-9F24C412EF5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file:///C:\Documents%20and%20Settings\lisonghe\Local%20Settings\Temp\Local%20Settings\All%20Users\Documents\My%20Music\&#31034;&#20363;&#38899;&#20048;\%5b&#40664;&#35748;%5d.ttpl"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8"/>
          <p:cNvSpPr txBox="1">
            <a:spLocks noChangeArrowheads="1"/>
          </p:cNvSpPr>
          <p:nvPr/>
        </p:nvSpPr>
        <p:spPr bwMode="auto">
          <a:xfrm>
            <a:off x="4572000" y="476250"/>
            <a:ext cx="4273550" cy="1006475"/>
          </a:xfrm>
          <a:prstGeom prst="rect">
            <a:avLst/>
          </a:prstGeom>
          <a:noFill/>
          <a:ln w="9525">
            <a:noFill/>
            <a:miter lim="800000"/>
            <a:headEnd/>
            <a:tailEnd/>
          </a:ln>
        </p:spPr>
        <p:txBody>
          <a:bodyPr wrap="none">
            <a:spAutoFit/>
          </a:bodyPr>
          <a:lstStyle/>
          <a:p>
            <a:r>
              <a:rPr lang="zh-CN" altLang="en-US" sz="6000" b="1">
                <a:solidFill>
                  <a:srgbClr val="FF0000"/>
                </a:solidFill>
                <a:latin typeface="Calibri" pitchFamily="34" charset="0"/>
              </a:rPr>
              <a:t>组  歌</a:t>
            </a:r>
            <a:r>
              <a:rPr lang="zh-CN" altLang="en-US" sz="4400" b="1">
                <a:solidFill>
                  <a:srgbClr val="FF0000"/>
                </a:solidFill>
                <a:latin typeface="Calibri" pitchFamily="34" charset="0"/>
              </a:rPr>
              <a:t>（节选</a:t>
            </a:r>
            <a:r>
              <a:rPr lang="zh-CN" altLang="en-US" sz="4000" b="1">
                <a:solidFill>
                  <a:srgbClr val="FF0000"/>
                </a:solidFill>
                <a:latin typeface="Calibri" pitchFamily="34" charset="0"/>
              </a:rPr>
              <a:t>）</a:t>
            </a:r>
          </a:p>
        </p:txBody>
      </p:sp>
      <p:sp>
        <p:nvSpPr>
          <p:cNvPr id="15362" name="Text Box 9"/>
          <p:cNvSpPr txBox="1">
            <a:spLocks noChangeArrowheads="1"/>
          </p:cNvSpPr>
          <p:nvPr/>
        </p:nvSpPr>
        <p:spPr bwMode="auto">
          <a:xfrm>
            <a:off x="0" y="5084763"/>
            <a:ext cx="4681538" cy="1189037"/>
          </a:xfrm>
          <a:prstGeom prst="rect">
            <a:avLst/>
          </a:prstGeom>
          <a:noFill/>
          <a:ln w="9525">
            <a:noFill/>
            <a:miter lim="800000"/>
            <a:headEnd/>
            <a:tailEnd/>
          </a:ln>
        </p:spPr>
        <p:txBody>
          <a:bodyPr>
            <a:spAutoFit/>
          </a:bodyPr>
          <a:lstStyle/>
          <a:p>
            <a:r>
              <a:rPr lang="zh-CN" altLang="en-US" sz="7200" b="1">
                <a:solidFill>
                  <a:srgbClr val="FF0000"/>
                </a:solidFill>
                <a:latin typeface="Calibri" pitchFamily="34" charset="0"/>
                <a:ea typeface="隶书"/>
                <a:cs typeface="隶书"/>
              </a:rPr>
              <a:t>组歌（</a:t>
            </a:r>
            <a:r>
              <a:rPr lang="zh-CN" altLang="en-US" sz="5400" b="1">
                <a:solidFill>
                  <a:srgbClr val="FF0000"/>
                </a:solidFill>
                <a:latin typeface="Calibri" pitchFamily="34" charset="0"/>
                <a:ea typeface="隶书"/>
                <a:cs typeface="隶书"/>
              </a:rPr>
              <a:t>节选）</a:t>
            </a:r>
          </a:p>
        </p:txBody>
      </p:sp>
      <p:sp>
        <p:nvSpPr>
          <p:cNvPr id="15363" name="Rectangle 11"/>
          <p:cNvSpPr>
            <a:spLocks noChangeArrowheads="1"/>
          </p:cNvSpPr>
          <p:nvPr/>
        </p:nvSpPr>
        <p:spPr bwMode="auto">
          <a:xfrm>
            <a:off x="5410200" y="1884363"/>
            <a:ext cx="184150" cy="457200"/>
          </a:xfrm>
          <a:prstGeom prst="rect">
            <a:avLst/>
          </a:prstGeom>
          <a:noFill/>
          <a:ln w="9525">
            <a:noFill/>
            <a:miter lim="800000"/>
            <a:headEnd/>
            <a:tailEnd/>
          </a:ln>
        </p:spPr>
        <p:txBody>
          <a:bodyPr wrap="none">
            <a:spAutoFit/>
          </a:bodyPr>
          <a:lstStyle/>
          <a:p>
            <a:endParaRPr lang="zh-CN" altLang="zh-CN">
              <a:solidFill>
                <a:schemeClr val="bg1"/>
              </a:solidFill>
              <a:latin typeface="Calibri" pitchFamily="34" charset="0"/>
            </a:endParaRPr>
          </a:p>
        </p:txBody>
      </p:sp>
      <p:pic>
        <p:nvPicPr>
          <p:cNvPr id="15364" name="Picture 12" descr="图片1"/>
          <p:cNvPicPr>
            <a:picLocks noChangeAspect="1" noChangeArrowheads="1"/>
          </p:cNvPicPr>
          <p:nvPr/>
        </p:nvPicPr>
        <p:blipFill>
          <a:blip r:embed="rId2"/>
          <a:srcRect/>
          <a:stretch>
            <a:fillRect/>
          </a:stretch>
        </p:blipFill>
        <p:spPr bwMode="auto">
          <a:xfrm>
            <a:off x="0" y="-242888"/>
            <a:ext cx="4500563" cy="5084763"/>
          </a:xfrm>
          <a:prstGeom prst="rect">
            <a:avLst/>
          </a:prstGeom>
          <a:noFill/>
          <a:ln w="9525">
            <a:noFill/>
            <a:miter lim="800000"/>
            <a:headEnd/>
            <a:tailEnd/>
          </a:ln>
        </p:spPr>
      </p:pic>
      <p:pic>
        <p:nvPicPr>
          <p:cNvPr id="15365" name="Picture 14" descr="雨1"/>
          <p:cNvPicPr>
            <a:picLocks noChangeAspect="1" noChangeArrowheads="1" noCrop="1"/>
          </p:cNvPicPr>
          <p:nvPr/>
        </p:nvPicPr>
        <p:blipFill>
          <a:blip r:embed="rId3"/>
          <a:srcRect/>
          <a:stretch>
            <a:fillRect/>
          </a:stretch>
        </p:blipFill>
        <p:spPr bwMode="auto">
          <a:xfrm>
            <a:off x="4500563" y="-315913"/>
            <a:ext cx="4643437" cy="7173913"/>
          </a:xfrm>
          <a:prstGeom prst="rect">
            <a:avLst/>
          </a:prstGeom>
          <a:noFill/>
          <a:ln w="9525">
            <a:noFill/>
            <a:miter lim="800000"/>
            <a:headEnd/>
            <a:tailEnd/>
          </a:ln>
        </p:spPr>
      </p:pic>
      <p:sp>
        <p:nvSpPr>
          <p:cNvPr id="15369" name="Rectangle 9"/>
          <p:cNvSpPr>
            <a:spLocks noGrp="1"/>
          </p:cNvSpPr>
          <p:nvPr>
            <p:ph type="title" idx="4294967295"/>
          </p:nvPr>
        </p:nvSpPr>
        <p:spPr>
          <a:xfrm>
            <a:off x="3203575" y="5229225"/>
            <a:ext cx="8229600" cy="1143000"/>
          </a:xfrm>
        </p:spPr>
        <p:txBody>
          <a:bodyPr/>
          <a:lstStyle/>
          <a:p>
            <a:r>
              <a:rPr lang="zh-CN" altLang="en-US" sz="7200" b="1" smtClean="0">
                <a:solidFill>
                  <a:srgbClr val="FF3300"/>
                </a:solidFill>
                <a:ea typeface="楷体_GB2312" pitchFamily="49" charset="-122"/>
              </a:rPr>
              <a:t>雨之歌</a:t>
            </a:r>
          </a:p>
        </p:txBody>
      </p:sp>
      <p:sp>
        <p:nvSpPr>
          <p:cNvPr id="15370" name="Rectangle 10"/>
          <p:cNvSpPr>
            <a:spLocks noGrp="1"/>
          </p:cNvSpPr>
          <p:nvPr>
            <p:ph type="body" sz="half" idx="4294967295"/>
          </p:nvPr>
        </p:nvSpPr>
        <p:spPr>
          <a:xfrm>
            <a:off x="-1116013" y="-387350"/>
            <a:ext cx="4495801" cy="5073650"/>
          </a:xfrm>
        </p:spPr>
        <p:txBody>
          <a:bodyPr/>
          <a:lstStyle/>
          <a:p>
            <a:pPr lvl="3">
              <a:buFont typeface="Arial" charset="0"/>
              <a:buNone/>
            </a:pPr>
            <a:r>
              <a:rPr lang="zh-CN" altLang="en-US" sz="7200" b="1" smtClean="0">
                <a:solidFill>
                  <a:srgbClr val="FF3300"/>
                </a:solidFill>
                <a:ea typeface="楷体_GB2312" pitchFamily="49" charset="-122"/>
              </a:rPr>
              <a:t>浪之歌</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8" descr="2"/>
          <p:cNvPicPr>
            <a:picLocks noChangeAspect="1" noChangeArrowheads="1"/>
          </p:cNvPicPr>
          <p:nvPr/>
        </p:nvPicPr>
        <p:blipFill>
          <a:blip r:embed="rId2"/>
          <a:srcRect/>
          <a:stretch>
            <a:fillRect/>
          </a:stretch>
        </p:blipFill>
        <p:spPr bwMode="auto">
          <a:xfrm>
            <a:off x="-76200" y="0"/>
            <a:ext cx="9220200" cy="6858000"/>
          </a:xfrm>
          <a:prstGeom prst="rect">
            <a:avLst/>
          </a:prstGeom>
          <a:solidFill>
            <a:schemeClr val="accent2"/>
          </a:solidFill>
          <a:ln w="9525">
            <a:noFill/>
            <a:miter lim="800000"/>
            <a:headEnd/>
            <a:tailEnd/>
          </a:ln>
        </p:spPr>
      </p:pic>
      <p:sp>
        <p:nvSpPr>
          <p:cNvPr id="25602" name="Text Box 3"/>
          <p:cNvSpPr txBox="1">
            <a:spLocks noChangeArrowheads="1"/>
          </p:cNvSpPr>
          <p:nvPr/>
        </p:nvSpPr>
        <p:spPr bwMode="auto">
          <a:xfrm>
            <a:off x="684213" y="476250"/>
            <a:ext cx="7489825" cy="1016000"/>
          </a:xfrm>
          <a:prstGeom prst="rect">
            <a:avLst/>
          </a:prstGeom>
          <a:solidFill>
            <a:schemeClr val="accent2"/>
          </a:solidFill>
          <a:ln w="9525">
            <a:noFill/>
            <a:miter lim="800000"/>
            <a:headEnd/>
            <a:tailEnd/>
          </a:ln>
        </p:spPr>
        <p:txBody>
          <a:bodyPr>
            <a:spAutoFit/>
          </a:bodyPr>
          <a:lstStyle/>
          <a:p>
            <a:r>
              <a:rPr lang="zh-CN" altLang="en-US" sz="6000" b="1">
                <a:solidFill>
                  <a:schemeClr val="bg1"/>
                </a:solidFill>
                <a:latin typeface="Calibri" pitchFamily="34" charset="0"/>
              </a:rPr>
              <a:t>浪唱出了怎样的歌？</a:t>
            </a:r>
          </a:p>
        </p:txBody>
      </p:sp>
      <p:sp>
        <p:nvSpPr>
          <p:cNvPr id="6148" name="Text Box 4"/>
          <p:cNvSpPr txBox="1">
            <a:spLocks noChangeArrowheads="1"/>
          </p:cNvSpPr>
          <p:nvPr/>
        </p:nvSpPr>
        <p:spPr bwMode="auto">
          <a:xfrm>
            <a:off x="323850" y="2205038"/>
            <a:ext cx="8064500" cy="1754187"/>
          </a:xfrm>
          <a:prstGeom prst="rect">
            <a:avLst/>
          </a:prstGeom>
          <a:solidFill>
            <a:schemeClr val="accent2"/>
          </a:solidFill>
          <a:ln w="9525">
            <a:noFill/>
            <a:miter lim="800000"/>
            <a:headEnd/>
            <a:tailEnd/>
          </a:ln>
          <a:effectLst/>
        </p:spPr>
        <p:txBody>
          <a:bodyPr>
            <a:spAutoFit/>
          </a:bodyPr>
          <a:lstStyle/>
          <a:p>
            <a:pPr fontAlgn="auto">
              <a:spcBef>
                <a:spcPts val="0"/>
              </a:spcBef>
              <a:spcAft>
                <a:spcPts val="0"/>
              </a:spcAft>
              <a:defRPr/>
            </a:pPr>
            <a:r>
              <a:rPr lang="en-US" altLang="zh-CN" sz="5400" b="1" dirty="0">
                <a:solidFill>
                  <a:srgbClr val="FFFF00"/>
                </a:solidFill>
                <a:effectLst>
                  <a:outerShdw blurRad="38100" dist="38100" dir="2700000" algn="tl">
                    <a:srgbClr val="000000"/>
                  </a:outerShdw>
                </a:effectLst>
                <a:latin typeface="+mn-lt"/>
                <a:ea typeface="+mn-ea"/>
              </a:rPr>
              <a:t>1—4</a:t>
            </a:r>
            <a:r>
              <a:rPr lang="zh-CN" altLang="en-US" sz="5400" b="1" dirty="0">
                <a:solidFill>
                  <a:srgbClr val="FFFF00"/>
                </a:solidFill>
                <a:effectLst>
                  <a:outerShdw blurRad="38100" dist="38100" dir="2700000" algn="tl">
                    <a:srgbClr val="000000"/>
                  </a:outerShdw>
                </a:effectLst>
                <a:latin typeface="+mn-lt"/>
                <a:ea typeface="+mn-ea"/>
              </a:rPr>
              <a:t>节：海岸的情人，唱出难舍难分的炽热恋歌；</a:t>
            </a:r>
            <a:endParaRPr lang="zh-CN" altLang="en-US" sz="3600" b="1" dirty="0">
              <a:solidFill>
                <a:srgbClr val="FFFF00"/>
              </a:solidFill>
              <a:effectLst>
                <a:outerShdw blurRad="38100" dist="38100" dir="2700000" algn="tl">
                  <a:srgbClr val="000000"/>
                </a:outerShdw>
              </a:effectLst>
              <a:latin typeface="+mn-lt"/>
              <a:ea typeface="+mn-ea"/>
            </a:endParaRPr>
          </a:p>
        </p:txBody>
      </p:sp>
      <p:sp>
        <p:nvSpPr>
          <p:cNvPr id="6149" name="Text Box 5"/>
          <p:cNvSpPr txBox="1">
            <a:spLocks noChangeArrowheads="1"/>
          </p:cNvSpPr>
          <p:nvPr/>
        </p:nvSpPr>
        <p:spPr bwMode="auto">
          <a:xfrm>
            <a:off x="179388" y="4581525"/>
            <a:ext cx="8280400" cy="1736725"/>
          </a:xfrm>
          <a:prstGeom prst="rect">
            <a:avLst/>
          </a:prstGeom>
          <a:solidFill>
            <a:schemeClr val="accent2"/>
          </a:solidFill>
          <a:ln w="9525">
            <a:noFill/>
            <a:miter lim="800000"/>
            <a:headEnd/>
            <a:tailEnd/>
          </a:ln>
          <a:effectLst/>
        </p:spPr>
        <p:txBody>
          <a:bodyPr>
            <a:spAutoFit/>
          </a:bodyPr>
          <a:lstStyle/>
          <a:p>
            <a:pPr>
              <a:defRPr/>
            </a:pPr>
            <a:r>
              <a:rPr lang="en-US" altLang="zh-CN" sz="5400" b="1">
                <a:solidFill>
                  <a:srgbClr val="FFFF00"/>
                </a:solidFill>
                <a:effectLst>
                  <a:outerShdw blurRad="38100" dist="38100" dir="2700000" algn="tl">
                    <a:srgbClr val="000000"/>
                  </a:outerShdw>
                </a:effectLst>
                <a:latin typeface="Calibri" pitchFamily="34" charset="0"/>
              </a:rPr>
              <a:t>5—7</a:t>
            </a:r>
            <a:r>
              <a:rPr lang="zh-CN" altLang="en-US" sz="5400" b="1">
                <a:solidFill>
                  <a:srgbClr val="FFFF00"/>
                </a:solidFill>
                <a:effectLst>
                  <a:outerShdw blurRad="38100" dist="38100" dir="2700000" algn="tl">
                    <a:srgbClr val="000000"/>
                  </a:outerShdw>
                </a:effectLst>
                <a:latin typeface="Calibri" pitchFamily="34" charset="0"/>
              </a:rPr>
              <a:t>节：人世间的守护者，唱出宽广博大的情歌。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arn(inHorizontal)">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barn(inHorizontal)">
                                      <p:cBhvr>
                                        <p:cTn id="12"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autoUpdateAnimBg="0"/>
      <p:bldP spid="6149"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s>
            <a:gs pos="100000">
              <a:srgbClr val="36D8C5"/>
            </a:gs>
          </a:gsLst>
          <a:lin ang="5400000" scaled="1"/>
        </a:gra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274638"/>
            <a:ext cx="8291512" cy="1641475"/>
          </a:xfrm>
        </p:spPr>
        <p:txBody>
          <a:bodyPr rtlCol="0">
            <a:normAutofit fontScale="90000"/>
          </a:bodyPr>
          <a:lstStyle/>
          <a:p>
            <a:pPr eaLnBrk="1" fontAlgn="auto" hangingPunct="1">
              <a:spcAft>
                <a:spcPts val="0"/>
              </a:spcAft>
              <a:defRPr/>
            </a:pPr>
            <a:r>
              <a:rPr kumimoji="1" lang="zh-CN" altLang="en-US" sz="7300" b="1" dirty="0">
                <a:solidFill>
                  <a:srgbClr val="FF0000"/>
                </a:solidFill>
              </a:rPr>
              <a:t>走进作者，探究主旨：</a:t>
            </a:r>
            <a:r>
              <a:rPr kumimoji="1" lang="zh-CN" altLang="en-US" sz="6000" b="1" dirty="0">
                <a:solidFill>
                  <a:srgbClr val="FFFFCC"/>
                </a:solidFill>
              </a:rPr>
              <a:t/>
            </a:r>
            <a:br>
              <a:rPr kumimoji="1" lang="zh-CN" altLang="en-US" sz="6000" b="1" dirty="0">
                <a:solidFill>
                  <a:srgbClr val="FFFFCC"/>
                </a:solidFill>
              </a:rPr>
            </a:br>
            <a:endParaRPr kumimoji="1" lang="zh-CN" altLang="en-US" sz="6000" b="1" dirty="0">
              <a:solidFill>
                <a:srgbClr val="FFFFCC"/>
              </a:solidFill>
            </a:endParaRPr>
          </a:p>
        </p:txBody>
      </p:sp>
      <p:sp>
        <p:nvSpPr>
          <p:cNvPr id="26627" name="Rectangle 3"/>
          <p:cNvSpPr>
            <a:spLocks noGrp="1" noChangeArrowheads="1"/>
          </p:cNvSpPr>
          <p:nvPr>
            <p:ph type="body" idx="1"/>
          </p:nvPr>
        </p:nvSpPr>
        <p:spPr>
          <a:xfrm>
            <a:off x="755650" y="2708275"/>
            <a:ext cx="8388350" cy="3517900"/>
          </a:xfrm>
        </p:spPr>
        <p:txBody>
          <a:bodyPr/>
          <a:lstStyle/>
          <a:p>
            <a:pPr eaLnBrk="1" hangingPunct="1"/>
            <a:r>
              <a:rPr kumimoji="1" lang="zh-CN" altLang="en-US" sz="6000" b="1" smtClean="0">
                <a:solidFill>
                  <a:srgbClr val="FF0000"/>
                </a:solidFill>
              </a:rPr>
              <a:t>这首诗仅仅写浪对岸的爱情吗？这首诗表现了作者怎样的思想感情？</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2"/>
          <p:cNvSpPr txBox="1">
            <a:spLocks noChangeArrowheads="1"/>
          </p:cNvSpPr>
          <p:nvPr/>
        </p:nvSpPr>
        <p:spPr bwMode="auto">
          <a:xfrm>
            <a:off x="0" y="-387350"/>
            <a:ext cx="9144000" cy="8931275"/>
          </a:xfrm>
          <a:prstGeom prst="rect">
            <a:avLst/>
          </a:prstGeom>
          <a:noFill/>
          <a:ln w="12700" cap="sq">
            <a:noFill/>
            <a:miter lim="800000"/>
            <a:headEnd type="none" w="sm" len="sm"/>
            <a:tailEnd type="none" w="sm" len="sm"/>
          </a:ln>
        </p:spPr>
        <p:txBody>
          <a:bodyPr>
            <a:spAutoFit/>
          </a:bodyPr>
          <a:lstStyle/>
          <a:p>
            <a:pPr>
              <a:spcBef>
                <a:spcPct val="50000"/>
              </a:spcBef>
            </a:pPr>
            <a:r>
              <a:rPr kumimoji="1" lang="en-US" altLang="zh-CN" sz="4000">
                <a:solidFill>
                  <a:srgbClr val="FF6600"/>
                </a:solidFill>
                <a:latin typeface="黑体" pitchFamily="2" charset="-122"/>
                <a:ea typeface="黑体" pitchFamily="2" charset="-122"/>
              </a:rPr>
              <a:t>    </a:t>
            </a:r>
            <a:endParaRPr kumimoji="1" lang="en-US" altLang="zh-CN" sz="4000">
              <a:latin typeface="黑体" pitchFamily="2" charset="-122"/>
              <a:ea typeface="黑体" pitchFamily="2" charset="-122"/>
            </a:endParaRPr>
          </a:p>
          <a:p>
            <a:pPr>
              <a:spcBef>
                <a:spcPct val="50000"/>
              </a:spcBef>
            </a:pPr>
            <a:r>
              <a:rPr kumimoji="1" lang="en-US" altLang="zh-CN" sz="4000">
                <a:solidFill>
                  <a:srgbClr val="FF6600"/>
                </a:solidFill>
                <a:latin typeface="黑体" pitchFamily="2" charset="-122"/>
                <a:ea typeface="黑体" pitchFamily="2" charset="-122"/>
              </a:rPr>
              <a:t>    </a:t>
            </a:r>
            <a:r>
              <a:rPr kumimoji="1" lang="zh-CN" altLang="en-US" sz="4000" b="1">
                <a:solidFill>
                  <a:srgbClr val="FF0000"/>
                </a:solidFill>
                <a:latin typeface="黑体" pitchFamily="2" charset="-122"/>
                <a:ea typeface="黑体" pitchFamily="2" charset="-122"/>
              </a:rPr>
              <a:t>黎巴嫩文坛骄子纪伯伦和泰戈尔一样是近代东方文学走向世界的先驱。</a:t>
            </a:r>
            <a:r>
              <a:rPr kumimoji="1" lang="zh-CN" altLang="en-US" sz="4000" b="1">
                <a:solidFill>
                  <a:srgbClr val="FF0000"/>
                </a:solidFill>
                <a:latin typeface="Calibri" pitchFamily="34" charset="0"/>
              </a:rPr>
              <a:t>他出生在黎巴嫩北部山区的一个农家。故乡群山秀美风光赋与他艺术的灵感。十二岁时，因不堪忍受奥斯曼帝国的残暴统治，他随母亲去美国，在波士顿唐人街过着清贫的生活。在短暂而辉煌的生命之旅中，纪伯伦饱经颠沛流离、痛失亲人、爱情波折、债务缠身与疾病煎熬之苦。</a:t>
            </a:r>
          </a:p>
          <a:p>
            <a:pPr>
              <a:spcBef>
                <a:spcPct val="50000"/>
              </a:spcBef>
            </a:pPr>
            <a:r>
              <a:rPr kumimoji="1" lang="zh-CN" altLang="en-US" sz="4000">
                <a:solidFill>
                  <a:srgbClr val="FF6600"/>
                </a:solidFill>
                <a:latin typeface="黑体" pitchFamily="2" charset="-122"/>
                <a:ea typeface="黑体" pitchFamily="2" charset="-122"/>
              </a:rPr>
              <a:t> </a:t>
            </a:r>
          </a:p>
          <a:p>
            <a:pPr>
              <a:spcBef>
                <a:spcPct val="50000"/>
              </a:spcBef>
            </a:pPr>
            <a:endParaRPr kumimoji="1" lang="en-US" altLang="zh-CN" sz="4000">
              <a:solidFill>
                <a:srgbClr val="FF6600"/>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0" y="260350"/>
            <a:ext cx="9144000" cy="6121400"/>
          </a:xfrm>
          <a:prstGeom prst="rect">
            <a:avLst/>
          </a:prstGeom>
          <a:noFill/>
          <a:ln w="12700" cap="sq">
            <a:noFill/>
            <a:miter lim="800000"/>
            <a:headEnd type="none" w="sm" len="sm"/>
            <a:tailEnd type="none" w="sm" len="sm"/>
          </a:ln>
        </p:spPr>
        <p:txBody>
          <a:bodyPr>
            <a:spAutoFit/>
          </a:bodyPr>
          <a:lstStyle/>
          <a:p>
            <a:pPr>
              <a:spcBef>
                <a:spcPct val="50000"/>
              </a:spcBef>
            </a:pPr>
            <a:r>
              <a:rPr kumimoji="1" lang="en-US" altLang="zh-CN" sz="2000" b="1">
                <a:solidFill>
                  <a:srgbClr val="FF0000"/>
                </a:solidFill>
                <a:latin typeface="Calibri" pitchFamily="34" charset="0"/>
              </a:rPr>
              <a:t>       </a:t>
            </a:r>
            <a:r>
              <a:rPr kumimoji="1" lang="zh-CN" altLang="en-US" sz="4400" b="1">
                <a:solidFill>
                  <a:srgbClr val="FF0000"/>
                </a:solidFill>
                <a:latin typeface="Calibri" pitchFamily="34" charset="0"/>
              </a:rPr>
              <a:t>纪伯伦是位热爱祖国、热爱全人类的艺术家。在生命的最后岁月，他写下了传遍阿拉伯世界的诗篇</a:t>
            </a:r>
            <a:r>
              <a:rPr kumimoji="1" lang="en-US" altLang="zh-CN" sz="4400" b="1">
                <a:solidFill>
                  <a:srgbClr val="FF0000"/>
                </a:solidFill>
                <a:latin typeface="Calibri" pitchFamily="34" charset="0"/>
              </a:rPr>
              <a:t>《</a:t>
            </a:r>
            <a:r>
              <a:rPr kumimoji="1" lang="zh-CN" altLang="en-US" sz="4400" b="1">
                <a:solidFill>
                  <a:srgbClr val="FF0000"/>
                </a:solidFill>
                <a:latin typeface="Calibri" pitchFamily="34" charset="0"/>
              </a:rPr>
              <a:t>朦胧中的祖国</a:t>
            </a:r>
            <a:r>
              <a:rPr kumimoji="1" lang="en-US" altLang="zh-CN" sz="4400" b="1">
                <a:solidFill>
                  <a:srgbClr val="FF0000"/>
                </a:solidFill>
                <a:latin typeface="Calibri" pitchFamily="34" charset="0"/>
              </a:rPr>
              <a:t>》</a:t>
            </a:r>
            <a:r>
              <a:rPr kumimoji="1" lang="zh-CN" altLang="en-US" sz="4400" b="1">
                <a:solidFill>
                  <a:srgbClr val="FF0000"/>
                </a:solidFill>
                <a:latin typeface="Calibri" pitchFamily="34" charset="0"/>
              </a:rPr>
              <a:t>，他讴歌毕生苦恋的祖国：“您在我们的灵魂中</a:t>
            </a:r>
            <a:r>
              <a:rPr kumimoji="1" lang="en-US" altLang="zh-CN" sz="4400" b="1">
                <a:solidFill>
                  <a:srgbClr val="FF0000"/>
                </a:solidFill>
                <a:latin typeface="Calibri" pitchFamily="34" charset="0"/>
              </a:rPr>
              <a:t>——</a:t>
            </a:r>
            <a:r>
              <a:rPr kumimoji="1" lang="zh-CN" altLang="en-US" sz="4400" b="1">
                <a:solidFill>
                  <a:srgbClr val="FF0000"/>
                </a:solidFill>
                <a:latin typeface="Calibri" pitchFamily="34" charset="0"/>
              </a:rPr>
              <a:t>是火，是光；您在我的胸膛里</a:t>
            </a:r>
            <a:r>
              <a:rPr kumimoji="1" lang="en-US" altLang="zh-CN" sz="4400" b="1">
                <a:solidFill>
                  <a:srgbClr val="FF0000"/>
                </a:solidFill>
                <a:latin typeface="Calibri" pitchFamily="34" charset="0"/>
              </a:rPr>
              <a:t>——</a:t>
            </a:r>
            <a:r>
              <a:rPr kumimoji="1" lang="zh-CN" altLang="en-US" sz="4400" b="1">
                <a:solidFill>
                  <a:srgbClr val="FF0000"/>
                </a:solidFill>
                <a:latin typeface="Calibri" pitchFamily="34" charset="0"/>
              </a:rPr>
              <a:t>是我悸动的心脏。”爱与美是纪伯伦作品的主旋律。他曾说</a:t>
            </a:r>
            <a:r>
              <a:rPr kumimoji="1" lang="zh-CN" altLang="en-US" sz="4400" b="1" u="sng">
                <a:solidFill>
                  <a:srgbClr val="FF0000"/>
                </a:solidFill>
                <a:latin typeface="Calibri" pitchFamily="34" charset="0"/>
              </a:rPr>
              <a:t>“整个地球都是我的祖国，全部人类都是我的乡亲。”</a:t>
            </a:r>
            <a:r>
              <a:rPr kumimoji="1" lang="zh-CN" altLang="en-US" sz="4400" b="1">
                <a:solidFill>
                  <a:srgbClr val="FF0000"/>
                </a:solidFill>
                <a:latin typeface="Calibri" pitchFamily="34" charset="0"/>
              </a:rPr>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84213" y="765175"/>
            <a:ext cx="3848100" cy="1189038"/>
          </a:xfrm>
          <a:prstGeom prst="rect">
            <a:avLst/>
          </a:prstGeom>
          <a:noFill/>
          <a:ln w="9525">
            <a:noFill/>
            <a:miter lim="800000"/>
            <a:headEnd/>
            <a:tailEnd/>
          </a:ln>
        </p:spPr>
        <p:txBody>
          <a:bodyPr wrap="none">
            <a:spAutoFit/>
          </a:bodyPr>
          <a:lstStyle/>
          <a:p>
            <a:r>
              <a:rPr lang="zh-CN" altLang="en-US" sz="7200" b="1">
                <a:solidFill>
                  <a:srgbClr val="009900"/>
                </a:solidFill>
                <a:ea typeface="华文新魏"/>
                <a:cs typeface="华文新魏"/>
              </a:rPr>
              <a:t>探究阅读</a:t>
            </a:r>
          </a:p>
        </p:txBody>
      </p:sp>
      <p:sp>
        <p:nvSpPr>
          <p:cNvPr id="29699" name="Text Box 3"/>
          <p:cNvSpPr txBox="1">
            <a:spLocks noChangeArrowheads="1"/>
          </p:cNvSpPr>
          <p:nvPr/>
        </p:nvSpPr>
        <p:spPr bwMode="auto">
          <a:xfrm>
            <a:off x="539750" y="2852738"/>
            <a:ext cx="7918450" cy="2124075"/>
          </a:xfrm>
          <a:prstGeom prst="rect">
            <a:avLst/>
          </a:prstGeom>
          <a:noFill/>
          <a:ln w="9525">
            <a:noFill/>
            <a:miter lim="800000"/>
            <a:headEnd/>
            <a:tailEnd/>
          </a:ln>
        </p:spPr>
        <p:txBody>
          <a:bodyPr>
            <a:spAutoFit/>
          </a:bodyPr>
          <a:lstStyle/>
          <a:p>
            <a:pPr>
              <a:spcBef>
                <a:spcPct val="20000"/>
              </a:spcBef>
              <a:buClr>
                <a:srgbClr val="CCFF33"/>
              </a:buClr>
              <a:buSzPct val="70000"/>
              <a:buFont typeface="Wingdings" pitchFamily="2" charset="2"/>
              <a:buNone/>
            </a:pPr>
            <a:r>
              <a:rPr lang="en-US" altLang="zh-CN" sz="5400" b="1">
                <a:latin typeface="楷体_GB2312" pitchFamily="49" charset="-122"/>
                <a:ea typeface="楷体_GB2312" pitchFamily="49" charset="-122"/>
              </a:rPr>
              <a:t>    </a:t>
            </a:r>
            <a:r>
              <a:rPr lang="zh-CN" altLang="en-US" sz="6600" b="1">
                <a:solidFill>
                  <a:srgbClr val="FF0066"/>
                </a:solidFill>
                <a:latin typeface="楷体_GB2312" pitchFamily="49" charset="-122"/>
                <a:ea typeface="楷体_GB2312" pitchFamily="49" charset="-122"/>
              </a:rPr>
              <a:t>作者借</a:t>
            </a:r>
            <a:r>
              <a:rPr lang="zh-CN" altLang="en-US" sz="6600" b="1" u="sng">
                <a:solidFill>
                  <a:srgbClr val="FF0066"/>
                </a:solidFill>
                <a:latin typeface="楷体_GB2312" pitchFamily="49" charset="-122"/>
                <a:ea typeface="楷体_GB2312" pitchFamily="49" charset="-122"/>
              </a:rPr>
              <a:t>浪</a:t>
            </a:r>
            <a:r>
              <a:rPr lang="zh-CN" altLang="en-US" sz="6600" b="1">
                <a:solidFill>
                  <a:srgbClr val="FF0066"/>
                </a:solidFill>
                <a:latin typeface="楷体_GB2312" pitchFamily="49" charset="-122"/>
                <a:ea typeface="楷体_GB2312" pitchFamily="49" charset="-122"/>
              </a:rPr>
              <a:t>的形象</a:t>
            </a:r>
            <a:r>
              <a:rPr lang="en-US" altLang="zh-CN" sz="6600" b="1">
                <a:solidFill>
                  <a:srgbClr val="FF0066"/>
                </a:solidFill>
                <a:latin typeface="楷体_GB2312" pitchFamily="49" charset="-122"/>
                <a:ea typeface="楷体_GB2312" pitchFamily="49" charset="-122"/>
              </a:rPr>
              <a:t>,</a:t>
            </a:r>
            <a:r>
              <a:rPr lang="zh-CN" altLang="en-US" sz="6600" b="1">
                <a:solidFill>
                  <a:srgbClr val="FF0066"/>
                </a:solidFill>
                <a:latin typeface="楷体_GB2312" pitchFamily="49" charset="-122"/>
                <a:ea typeface="楷体_GB2312" pitchFamily="49" charset="-122"/>
              </a:rPr>
              <a:t>表现了怎样的感情</a:t>
            </a:r>
            <a:r>
              <a:rPr lang="en-US" altLang="zh-CN" sz="6600" b="1">
                <a:solidFill>
                  <a:srgbClr val="FF0066"/>
                </a:solidFill>
                <a:latin typeface="楷体_GB2312" pitchFamily="49" charset="-122"/>
                <a:ea typeface="楷体_GB2312" pitchFamily="49" charset="-122"/>
              </a:rPr>
              <a:t>?</a:t>
            </a:r>
            <a:endParaRPr lang="en-US" altLang="zh-CN" sz="2400">
              <a:solidFill>
                <a:srgbClr val="FF0066"/>
              </a:solidFill>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611188" y="2276475"/>
            <a:ext cx="7848600" cy="4194175"/>
          </a:xfrm>
          <a:prstGeom prst="rect">
            <a:avLst/>
          </a:prstGeom>
          <a:solidFill>
            <a:schemeClr val="bg1"/>
          </a:solidFill>
          <a:ln w="76200" cmpd="tri">
            <a:solidFill>
              <a:srgbClr val="FF0000"/>
            </a:solidFill>
            <a:miter lim="800000"/>
            <a:headEnd/>
            <a:tailEnd/>
          </a:ln>
          <a:effectLst/>
        </p:spPr>
        <p:txBody>
          <a:bodyPr>
            <a:spAutoFit/>
          </a:bodyPr>
          <a:lstStyle/>
          <a:p>
            <a:pPr>
              <a:defRPr/>
            </a:pPr>
            <a:r>
              <a:rPr lang="en-US" altLang="zh-CN" sz="3600">
                <a:solidFill>
                  <a:schemeClr val="accent2"/>
                </a:solidFill>
                <a:effectLst>
                  <a:outerShdw blurRad="38100" dist="38100" dir="2700000" algn="tl">
                    <a:srgbClr val="C0C0C0"/>
                  </a:outerShdw>
                </a:effectLst>
                <a:latin typeface="Calibri" pitchFamily="34" charset="0"/>
                <a:ea typeface="黑体" pitchFamily="2" charset="-122"/>
              </a:rPr>
              <a:t> </a:t>
            </a:r>
            <a:r>
              <a:rPr lang="zh-CN" altLang="en-US" sz="6600">
                <a:solidFill>
                  <a:srgbClr val="FF0066"/>
                </a:solidFill>
                <a:effectLst>
                  <a:outerShdw blurRad="38100" dist="38100" dir="2700000" algn="tl">
                    <a:srgbClr val="C0C0C0"/>
                  </a:outerShdw>
                </a:effectLst>
                <a:latin typeface="Calibri" pitchFamily="34" charset="0"/>
                <a:ea typeface="黑体" pitchFamily="2" charset="-122"/>
              </a:rPr>
              <a:t>借海浪与海岸热恋的形象，曲折表达了对祖国忠贞不渝的情感和火热的衷肠。</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WordArt 8"/>
          <p:cNvSpPr>
            <a:spLocks noChangeArrowheads="1" noChangeShapeType="1" noTextEdit="1"/>
          </p:cNvSpPr>
          <p:nvPr/>
        </p:nvSpPr>
        <p:spPr bwMode="auto">
          <a:xfrm rot="5400000">
            <a:off x="970756" y="1340644"/>
            <a:ext cx="3744913" cy="2879725"/>
          </a:xfrm>
          <a:prstGeom prst="rect">
            <a:avLst/>
          </a:prstGeom>
        </p:spPr>
        <p:txBody>
          <a:bodyPr vert="eaVert" wrap="none" fromWordArt="1">
            <a:prstTxWarp prst="textPlain">
              <a:avLst>
                <a:gd name="adj" fmla="val 50000"/>
              </a:avLst>
            </a:prstTxWarp>
            <a:scene3d>
              <a:camera prst="legacyPerspectiveFront">
                <a:rot lat="20639991" lon="20699991" rev="0"/>
              </a:camera>
              <a:lightRig rig="legacyNormal3" dir="l"/>
            </a:scene3d>
            <a:sp3d extrusionH="201600" prstMaterial="legacyPlastic">
              <a:extrusionClr>
                <a:srgbClr val="FF9966"/>
              </a:extrusionClr>
            </a:sp3d>
          </a:bodyPr>
          <a:lstStyle/>
          <a:p>
            <a:pPr algn="ctr" fontAlgn="auto"/>
            <a:r>
              <a:rPr lang="zh-CN" altLang="en-US" sz="3600" kern="10">
                <a:ln w="9525">
                  <a:round/>
                  <a:headEnd/>
                  <a:tailEnd/>
                </a:ln>
                <a:solidFill>
                  <a:srgbClr val="CC0000"/>
                </a:solidFill>
                <a:latin typeface="宋体"/>
                <a:ea typeface="宋体"/>
              </a:rPr>
              <a:t>雨之歌</a:t>
            </a:r>
          </a:p>
        </p:txBody>
      </p:sp>
      <p:sp>
        <p:nvSpPr>
          <p:cNvPr id="31746" name="Text Box 9"/>
          <p:cNvSpPr txBox="1">
            <a:spLocks noChangeArrowheads="1"/>
          </p:cNvSpPr>
          <p:nvPr/>
        </p:nvSpPr>
        <p:spPr bwMode="auto">
          <a:xfrm rot="-120369">
            <a:off x="5867400" y="2565400"/>
            <a:ext cx="1098550" cy="2808288"/>
          </a:xfrm>
          <a:prstGeom prst="rect">
            <a:avLst/>
          </a:prstGeom>
          <a:gradFill rotWithShape="1">
            <a:gsLst>
              <a:gs pos="0">
                <a:srgbClr val="000082">
                  <a:alpha val="0"/>
                </a:srgbClr>
              </a:gs>
              <a:gs pos="30000">
                <a:srgbClr val="66008F">
                  <a:alpha val="0"/>
                </a:srgbClr>
              </a:gs>
              <a:gs pos="64999">
                <a:srgbClr val="BA0066">
                  <a:alpha val="0"/>
                </a:srgbClr>
              </a:gs>
              <a:gs pos="89999">
                <a:srgbClr val="FF0000">
                  <a:alpha val="0"/>
                </a:srgbClr>
              </a:gs>
              <a:gs pos="100000">
                <a:srgbClr val="FF8200">
                  <a:alpha val="0"/>
                </a:srgbClr>
              </a:gs>
            </a:gsLst>
            <a:lin ang="5400000" scaled="1"/>
          </a:gradFill>
          <a:ln w="9525">
            <a:noFill/>
            <a:miter lim="800000"/>
            <a:headEnd/>
            <a:tailEnd/>
          </a:ln>
        </p:spPr>
        <p:txBody>
          <a:bodyPr vert="eaVert">
            <a:spAutoFit/>
          </a:bodyPr>
          <a:lstStyle/>
          <a:p>
            <a:pPr>
              <a:spcBef>
                <a:spcPct val="50000"/>
              </a:spcBef>
            </a:pPr>
            <a:r>
              <a:rPr lang="zh-CN" altLang="en-US" sz="6000" b="1">
                <a:solidFill>
                  <a:srgbClr val="FF6600"/>
                </a:solidFill>
                <a:latin typeface="Calibri" pitchFamily="34" charset="0"/>
                <a:ea typeface="隶书"/>
                <a:cs typeface="隶书"/>
              </a:rPr>
              <a:t>纪伯伦</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下雨"/>
          <p:cNvPicPr>
            <a:picLocks noChangeAspect="1" noChangeArrowheads="1" noCrop="1"/>
          </p:cNvPicPr>
          <p:nvPr/>
        </p:nvPicPr>
        <p:blipFill>
          <a:blip r:embed="rId2"/>
          <a:srcRect/>
          <a:stretch>
            <a:fillRect/>
          </a:stretch>
        </p:blipFill>
        <p:spPr bwMode="auto">
          <a:xfrm>
            <a:off x="0" y="0"/>
            <a:ext cx="9144000" cy="7029450"/>
          </a:xfrm>
          <a:prstGeom prst="rect">
            <a:avLst/>
          </a:prstGeom>
          <a:noFill/>
          <a:ln w="9525">
            <a:noFill/>
            <a:miter lim="800000"/>
            <a:headEnd/>
            <a:tailEnd/>
          </a:ln>
        </p:spPr>
      </p:pic>
    </p:spTree>
  </p:cSld>
  <p:clrMapOvr>
    <a:masterClrMapping/>
  </p:clrMapOvr>
  <p:transition advClick="0" advTm="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5" descr="下雨2"/>
          <p:cNvPicPr>
            <a:picLocks noChangeAspect="1" noChangeArrowheads="1" noCrop="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7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4" descr="下雨4"/>
          <p:cNvPicPr>
            <a:picLocks noChangeAspect="1" noChangeArrowheads="1" noCrop="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7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scaled="1"/>
        </a:gradFill>
        <a:effectLst/>
      </p:bgPr>
    </p:bg>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165350"/>
            <a:ext cx="8893175" cy="4040188"/>
          </a:xfrm>
          <a:prstGeom prst="rect">
            <a:avLst/>
          </a:prstGeom>
          <a:noFill/>
          <a:ln w="76200" cmpd="tri">
            <a:solidFill>
              <a:srgbClr val="FF0000"/>
            </a:solidFill>
            <a:miter lim="800000"/>
            <a:headEnd/>
            <a:tailEnd/>
          </a:ln>
        </p:spPr>
        <p:txBody>
          <a:bodyPr anchor="ctr">
            <a:spAutoFit/>
          </a:bodyPr>
          <a:lstStyle/>
          <a:p>
            <a:endParaRPr lang="en-US" altLang="zh-CN">
              <a:solidFill>
                <a:srgbClr val="3333FF"/>
              </a:solidFill>
              <a:latin typeface="Calibri" pitchFamily="34" charset="0"/>
            </a:endParaRPr>
          </a:p>
          <a:p>
            <a:r>
              <a:rPr lang="en-US" altLang="zh-CN">
                <a:solidFill>
                  <a:srgbClr val="FF0000"/>
                </a:solidFill>
                <a:latin typeface="Calibri" pitchFamily="34" charset="0"/>
              </a:rPr>
              <a:t>         </a:t>
            </a:r>
            <a:r>
              <a:rPr lang="zh-CN" altLang="en-US" sz="4000" b="1">
                <a:solidFill>
                  <a:srgbClr val="FF0000"/>
                </a:solidFill>
                <a:latin typeface="Calibri" pitchFamily="34" charset="0"/>
              </a:rPr>
              <a:t>纪</a:t>
            </a:r>
            <a:r>
              <a:rPr lang="en-US" altLang="zh-CN" sz="4000" b="1">
                <a:solidFill>
                  <a:srgbClr val="FF0000"/>
                </a:solidFill>
                <a:latin typeface="Calibri" pitchFamily="34" charset="0"/>
              </a:rPr>
              <a:t>·</a:t>
            </a:r>
            <a:r>
              <a:rPr lang="zh-CN" altLang="en-US" sz="4000" b="1">
                <a:solidFill>
                  <a:srgbClr val="FF0000"/>
                </a:solidFill>
                <a:latin typeface="Calibri" pitchFamily="34" charset="0"/>
              </a:rPr>
              <a:t>哈</a:t>
            </a:r>
            <a:r>
              <a:rPr lang="en-US" altLang="zh-CN" sz="4000" b="1">
                <a:solidFill>
                  <a:srgbClr val="FF0000"/>
                </a:solidFill>
                <a:latin typeface="Calibri" pitchFamily="34" charset="0"/>
              </a:rPr>
              <a:t>·</a:t>
            </a:r>
            <a:r>
              <a:rPr lang="zh-CN" altLang="en-US" sz="4000" b="1">
                <a:solidFill>
                  <a:srgbClr val="FF0000"/>
                </a:solidFill>
                <a:latin typeface="Calibri" pitchFamily="34" charset="0"/>
              </a:rPr>
              <a:t>纪伯伦</a:t>
            </a:r>
            <a:r>
              <a:rPr lang="en-US" altLang="zh-CN" sz="4000" b="1">
                <a:solidFill>
                  <a:srgbClr val="FF0000"/>
                </a:solidFill>
                <a:latin typeface="Calibri" pitchFamily="34" charset="0"/>
              </a:rPr>
              <a:t>(1883</a:t>
            </a:r>
            <a:r>
              <a:rPr lang="zh-CN" altLang="en-US" sz="4000" b="1">
                <a:solidFill>
                  <a:srgbClr val="FF0000"/>
                </a:solidFill>
                <a:latin typeface="Calibri" pitchFamily="34" charset="0"/>
              </a:rPr>
              <a:t>～</a:t>
            </a:r>
            <a:r>
              <a:rPr lang="en-US" altLang="zh-CN" sz="4000" b="1">
                <a:solidFill>
                  <a:srgbClr val="FF0000"/>
                </a:solidFill>
                <a:latin typeface="Calibri" pitchFamily="34" charset="0"/>
              </a:rPr>
              <a:t>1931)</a:t>
            </a:r>
            <a:r>
              <a:rPr lang="zh-CN" altLang="en-US" sz="4000" b="1">
                <a:solidFill>
                  <a:srgbClr val="FF0000"/>
                </a:solidFill>
                <a:latin typeface="Calibri" pitchFamily="34" charset="0"/>
              </a:rPr>
              <a:t>，黎巴嫩诗人、画家。著有散文诗集</a:t>
            </a:r>
            <a:r>
              <a:rPr lang="en-US" altLang="zh-CN" sz="4000" b="1">
                <a:solidFill>
                  <a:srgbClr val="FF0000"/>
                </a:solidFill>
                <a:latin typeface="Calibri" pitchFamily="34" charset="0"/>
              </a:rPr>
              <a:t>《</a:t>
            </a:r>
            <a:r>
              <a:rPr lang="zh-CN" altLang="en-US" sz="4000" b="1">
                <a:solidFill>
                  <a:srgbClr val="FF0000"/>
                </a:solidFill>
                <a:latin typeface="Calibri" pitchFamily="34" charset="0"/>
              </a:rPr>
              <a:t>泪与笑</a:t>
            </a:r>
            <a:r>
              <a:rPr lang="en-US" altLang="zh-CN" sz="4000" b="1">
                <a:solidFill>
                  <a:srgbClr val="FF0000"/>
                </a:solidFill>
                <a:latin typeface="Calibri" pitchFamily="34" charset="0"/>
              </a:rPr>
              <a:t>》</a:t>
            </a:r>
            <a:r>
              <a:rPr lang="zh-CN" altLang="en-US" sz="4000" b="1">
                <a:solidFill>
                  <a:srgbClr val="FF0000"/>
                </a:solidFill>
                <a:latin typeface="Calibri" pitchFamily="34" charset="0"/>
              </a:rPr>
              <a:t>、</a:t>
            </a:r>
            <a:r>
              <a:rPr lang="en-US" altLang="zh-CN" sz="4000" b="1">
                <a:solidFill>
                  <a:srgbClr val="FF0000"/>
                </a:solidFill>
                <a:latin typeface="Calibri" pitchFamily="34" charset="0"/>
              </a:rPr>
              <a:t>《</a:t>
            </a:r>
            <a:r>
              <a:rPr lang="zh-CN" altLang="en-US" sz="4000" b="1">
                <a:solidFill>
                  <a:srgbClr val="FF0000"/>
                </a:solidFill>
                <a:latin typeface="Calibri" pitchFamily="34" charset="0"/>
              </a:rPr>
              <a:t>先知</a:t>
            </a:r>
            <a:r>
              <a:rPr lang="en-US" altLang="zh-CN" sz="4000" b="1">
                <a:solidFill>
                  <a:srgbClr val="FF0000"/>
                </a:solidFill>
                <a:latin typeface="Calibri" pitchFamily="34" charset="0"/>
              </a:rPr>
              <a:t>》</a:t>
            </a:r>
            <a:r>
              <a:rPr lang="zh-CN" altLang="en-US" sz="4000" b="1">
                <a:solidFill>
                  <a:srgbClr val="FF0000"/>
                </a:solidFill>
                <a:latin typeface="Calibri" pitchFamily="34" charset="0"/>
              </a:rPr>
              <a:t>、</a:t>
            </a:r>
            <a:r>
              <a:rPr lang="en-US" altLang="zh-CN" sz="4000" b="1">
                <a:solidFill>
                  <a:srgbClr val="FF0000"/>
                </a:solidFill>
                <a:latin typeface="Calibri" pitchFamily="34" charset="0"/>
              </a:rPr>
              <a:t>《</a:t>
            </a:r>
            <a:r>
              <a:rPr lang="zh-CN" altLang="en-US" sz="4000" b="1">
                <a:solidFill>
                  <a:srgbClr val="FF0000"/>
                </a:solidFill>
                <a:latin typeface="Calibri" pitchFamily="34" charset="0"/>
              </a:rPr>
              <a:t>沙与沫</a:t>
            </a:r>
            <a:r>
              <a:rPr lang="en-US" altLang="zh-CN" sz="4000" b="1">
                <a:solidFill>
                  <a:srgbClr val="FF0000"/>
                </a:solidFill>
                <a:latin typeface="Calibri" pitchFamily="34" charset="0"/>
              </a:rPr>
              <a:t>》《</a:t>
            </a:r>
            <a:r>
              <a:rPr lang="zh-CN" altLang="en-US" sz="4000" b="1">
                <a:solidFill>
                  <a:srgbClr val="FF0000"/>
                </a:solidFill>
                <a:latin typeface="Calibri" pitchFamily="34" charset="0"/>
              </a:rPr>
              <a:t>朦胧中的祖国</a:t>
            </a:r>
            <a:r>
              <a:rPr lang="en-US" altLang="zh-CN" sz="4000" b="1">
                <a:solidFill>
                  <a:srgbClr val="FF0000"/>
                </a:solidFill>
                <a:latin typeface="Calibri" pitchFamily="34" charset="0"/>
              </a:rPr>
              <a:t>》</a:t>
            </a:r>
            <a:r>
              <a:rPr lang="zh-CN" altLang="en-US" sz="4000" b="1">
                <a:solidFill>
                  <a:srgbClr val="FF0000"/>
                </a:solidFill>
                <a:latin typeface="Calibri" pitchFamily="34" charset="0"/>
              </a:rPr>
              <a:t>等。本文选自</a:t>
            </a:r>
            <a:r>
              <a:rPr lang="en-US" altLang="zh-CN" sz="4000" b="1">
                <a:solidFill>
                  <a:srgbClr val="FF0000"/>
                </a:solidFill>
                <a:latin typeface="Calibri" pitchFamily="34" charset="0"/>
              </a:rPr>
              <a:t>《</a:t>
            </a:r>
            <a:r>
              <a:rPr lang="zh-CN" altLang="en-US" sz="4000" b="1">
                <a:solidFill>
                  <a:srgbClr val="FF0000"/>
                </a:solidFill>
                <a:latin typeface="Calibri" pitchFamily="34" charset="0"/>
              </a:rPr>
              <a:t>泪与笑</a:t>
            </a:r>
            <a:r>
              <a:rPr lang="en-US" altLang="zh-CN" sz="4000" b="1">
                <a:solidFill>
                  <a:srgbClr val="FF0000"/>
                </a:solidFill>
                <a:latin typeface="Calibri" pitchFamily="34" charset="0"/>
              </a:rPr>
              <a:t>》</a:t>
            </a:r>
            <a:r>
              <a:rPr lang="zh-CN" altLang="en-US" sz="4000" b="1">
                <a:solidFill>
                  <a:srgbClr val="FF0000"/>
                </a:solidFill>
                <a:latin typeface="Calibri" pitchFamily="34" charset="0"/>
              </a:rPr>
              <a:t>。</a:t>
            </a:r>
          </a:p>
          <a:p>
            <a:r>
              <a:rPr lang="zh-CN" altLang="en-US" sz="4000" b="1">
                <a:solidFill>
                  <a:srgbClr val="FF0000"/>
                </a:solidFill>
                <a:latin typeface="Calibri" pitchFamily="34" charset="0"/>
              </a:rPr>
              <a:t>      </a:t>
            </a:r>
            <a:r>
              <a:rPr lang="en-US" altLang="zh-CN" sz="4000" b="1">
                <a:solidFill>
                  <a:srgbClr val="FF0000"/>
                </a:solidFill>
                <a:latin typeface="Calibri" pitchFamily="34" charset="0"/>
              </a:rPr>
              <a:t>《 </a:t>
            </a:r>
            <a:r>
              <a:rPr lang="zh-CN" altLang="en-US" sz="4000" b="1">
                <a:solidFill>
                  <a:srgbClr val="FF0000"/>
                </a:solidFill>
                <a:latin typeface="Calibri" pitchFamily="34" charset="0"/>
              </a:rPr>
              <a:t>泪与笑</a:t>
            </a:r>
            <a:r>
              <a:rPr lang="en-US" altLang="zh-CN" sz="4000" b="1">
                <a:solidFill>
                  <a:srgbClr val="FF0000"/>
                </a:solidFill>
                <a:latin typeface="宋体" charset="-122"/>
              </a:rPr>
              <a:t>·</a:t>
            </a:r>
            <a:r>
              <a:rPr lang="zh-CN" altLang="en-US" sz="4000" b="1">
                <a:solidFill>
                  <a:srgbClr val="FF0000"/>
                </a:solidFill>
                <a:latin typeface="Calibri" pitchFamily="34" charset="0"/>
              </a:rPr>
              <a:t>组歌</a:t>
            </a:r>
            <a:r>
              <a:rPr lang="en-US" altLang="zh-CN" sz="4000" b="1">
                <a:solidFill>
                  <a:srgbClr val="FF0000"/>
                </a:solidFill>
                <a:latin typeface="Calibri" pitchFamily="34" charset="0"/>
              </a:rPr>
              <a:t>》</a:t>
            </a:r>
            <a:r>
              <a:rPr lang="zh-CN" altLang="en-US" sz="4000" b="1">
                <a:solidFill>
                  <a:srgbClr val="FF0000"/>
                </a:solidFill>
                <a:latin typeface="Calibri" pitchFamily="34" charset="0"/>
              </a:rPr>
              <a:t>共包括五</a:t>
            </a:r>
            <a:r>
              <a:rPr lang="zh-CN" altLang="en-US" sz="3600" b="1">
                <a:solidFill>
                  <a:srgbClr val="FF0000"/>
                </a:solidFill>
                <a:latin typeface="Calibri" pitchFamily="34" charset="0"/>
              </a:rPr>
              <a:t>首散文诗，这里选的是其中两首。 </a:t>
            </a:r>
          </a:p>
        </p:txBody>
      </p:sp>
      <p:sp>
        <p:nvSpPr>
          <p:cNvPr id="16387" name="Rectangle 3"/>
          <p:cNvSpPr>
            <a:spLocks noChangeArrowheads="1"/>
          </p:cNvSpPr>
          <p:nvPr/>
        </p:nvSpPr>
        <p:spPr bwMode="auto">
          <a:xfrm>
            <a:off x="755650" y="188913"/>
            <a:ext cx="3244850" cy="1006475"/>
          </a:xfrm>
          <a:prstGeom prst="rect">
            <a:avLst/>
          </a:prstGeom>
          <a:noFill/>
          <a:ln w="9525">
            <a:noFill/>
            <a:miter lim="800000"/>
            <a:headEnd/>
            <a:tailEnd/>
          </a:ln>
        </p:spPr>
        <p:txBody>
          <a:bodyPr>
            <a:spAutoFit/>
          </a:bodyPr>
          <a:lstStyle/>
          <a:p>
            <a:r>
              <a:rPr lang="zh-CN" altLang="en-US" sz="6000" b="1">
                <a:solidFill>
                  <a:srgbClr val="FF0000"/>
                </a:solidFill>
                <a:latin typeface="Calibri" pitchFamily="34" charset="0"/>
                <a:ea typeface="华文行楷"/>
                <a:cs typeface="华文行楷"/>
              </a:rPr>
              <a:t>作者简介</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rtlCol="0">
            <a:normAutofit fontScale="90000"/>
          </a:bodyPr>
          <a:lstStyle/>
          <a:p>
            <a:pPr eaLnBrk="1" fontAlgn="auto" hangingPunct="1">
              <a:spcAft>
                <a:spcPts val="0"/>
              </a:spcAft>
              <a:defRPr/>
            </a:pPr>
            <a:r>
              <a:rPr lang="en-US" altLang="zh-CN" sz="4000" smtClean="0"/>
              <a:t/>
            </a:r>
            <a:br>
              <a:rPr lang="en-US" altLang="zh-CN" sz="4000" smtClean="0"/>
            </a:br>
            <a:endParaRPr lang="en-US" altLang="zh-CN" sz="4000" smtClean="0"/>
          </a:p>
        </p:txBody>
      </p:sp>
      <p:pic>
        <p:nvPicPr>
          <p:cNvPr id="35842" name="Picture 4" descr="卡通"/>
          <p:cNvPicPr>
            <a:picLocks noChangeAspect="1" noChangeArrowheads="1" noCrop="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advTm="7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下雨3"/>
          <p:cNvPicPr>
            <a:picLocks noChangeAspect="1" noChangeArrowheads="1" noCrop="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6866" name="Text Box 3"/>
          <p:cNvSpPr txBox="1">
            <a:spLocks noChangeArrowheads="1"/>
          </p:cNvSpPr>
          <p:nvPr/>
        </p:nvSpPr>
        <p:spPr bwMode="auto">
          <a:xfrm>
            <a:off x="971550" y="4937125"/>
            <a:ext cx="7318375" cy="1920875"/>
          </a:xfrm>
          <a:prstGeom prst="rect">
            <a:avLst/>
          </a:prstGeom>
          <a:noFill/>
          <a:ln w="9525">
            <a:noFill/>
            <a:miter lim="800000"/>
            <a:headEnd/>
            <a:tailEnd/>
          </a:ln>
        </p:spPr>
        <p:txBody>
          <a:bodyPr>
            <a:spAutoFit/>
          </a:bodyPr>
          <a:lstStyle/>
          <a:p>
            <a:r>
              <a:rPr lang="zh-CN" altLang="en-US" sz="4000" b="1">
                <a:solidFill>
                  <a:srgbClr val="CC99FF"/>
                </a:solidFill>
              </a:rPr>
              <a:t>这就是雨。古诗中有很多写雨的佳句，我们来回忆下关于“雨”的诗句：</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7586" name="Rectangle 2"/>
          <p:cNvSpPr>
            <a:spLocks noGrp="1"/>
          </p:cNvSpPr>
          <p:nvPr>
            <p:ph type="body" idx="1"/>
          </p:nvPr>
        </p:nvSpPr>
        <p:spPr>
          <a:xfrm>
            <a:off x="395288" y="333375"/>
            <a:ext cx="8291512" cy="5797550"/>
          </a:xfrm>
        </p:spPr>
        <p:txBody>
          <a:bodyPr/>
          <a:lstStyle/>
          <a:p>
            <a:pPr eaLnBrk="1" hangingPunct="1"/>
            <a:r>
              <a:rPr lang="zh-CN" altLang="en-US" sz="3700" b="1" smtClean="0">
                <a:solidFill>
                  <a:srgbClr val="00FF00"/>
                </a:solidFill>
                <a:latin typeface="隶书"/>
                <a:ea typeface="隶书"/>
                <a:cs typeface="隶书"/>
              </a:rPr>
              <a:t>好雨知时节，当春乃发生。</a:t>
            </a:r>
          </a:p>
          <a:p>
            <a:pPr eaLnBrk="1" hangingPunct="1">
              <a:buFont typeface="Arial" charset="0"/>
              <a:buNone/>
            </a:pPr>
            <a:endParaRPr lang="zh-CN" altLang="en-US" sz="3700" b="1" smtClean="0">
              <a:solidFill>
                <a:srgbClr val="00FF00"/>
              </a:solidFill>
              <a:latin typeface="隶书"/>
              <a:ea typeface="隶书"/>
              <a:cs typeface="隶书"/>
            </a:endParaRPr>
          </a:p>
          <a:p>
            <a:pPr eaLnBrk="1" hangingPunct="1"/>
            <a:r>
              <a:rPr lang="zh-CN" altLang="en-US" sz="3700" b="1" smtClean="0">
                <a:solidFill>
                  <a:srgbClr val="00FF00"/>
                </a:solidFill>
                <a:latin typeface="隶书"/>
                <a:ea typeface="隶书"/>
                <a:cs typeface="隶书"/>
              </a:rPr>
              <a:t>沾衣欲湿杏花雨</a:t>
            </a:r>
            <a:r>
              <a:rPr lang="en-US" altLang="zh-CN" sz="3700" b="1" smtClean="0">
                <a:solidFill>
                  <a:srgbClr val="00FF00"/>
                </a:solidFill>
                <a:latin typeface="隶书"/>
                <a:ea typeface="隶书"/>
                <a:cs typeface="隶书"/>
              </a:rPr>
              <a:t>,</a:t>
            </a:r>
            <a:r>
              <a:rPr lang="zh-CN" altLang="en-US" sz="3700" b="1" smtClean="0">
                <a:solidFill>
                  <a:srgbClr val="00FF00"/>
                </a:solidFill>
                <a:latin typeface="隶书"/>
                <a:ea typeface="隶书"/>
                <a:cs typeface="隶书"/>
              </a:rPr>
              <a:t>吹面不寒杨柳风。</a:t>
            </a:r>
          </a:p>
          <a:p>
            <a:pPr eaLnBrk="1" hangingPunct="1"/>
            <a:endParaRPr lang="zh-CN" altLang="en-US" sz="3700" b="1" smtClean="0">
              <a:solidFill>
                <a:srgbClr val="00FF00"/>
              </a:solidFill>
              <a:latin typeface="隶书"/>
              <a:ea typeface="隶书"/>
              <a:cs typeface="隶书"/>
            </a:endParaRPr>
          </a:p>
          <a:p>
            <a:pPr eaLnBrk="1" hangingPunct="1"/>
            <a:r>
              <a:rPr lang="zh-CN" altLang="en-US" sz="3700" b="1" smtClean="0">
                <a:solidFill>
                  <a:srgbClr val="00FF00"/>
                </a:solidFill>
                <a:latin typeface="隶书"/>
                <a:ea typeface="隶书"/>
                <a:cs typeface="隶书"/>
              </a:rPr>
              <a:t>清明时节雨纷纷，路上行人欲断魂。</a:t>
            </a:r>
          </a:p>
          <a:p>
            <a:pPr eaLnBrk="1" hangingPunct="1"/>
            <a:endParaRPr lang="zh-CN" altLang="en-US" sz="3700" b="1" smtClean="0">
              <a:solidFill>
                <a:srgbClr val="00FF00"/>
              </a:solidFill>
              <a:latin typeface="隶书"/>
              <a:ea typeface="隶书"/>
              <a:cs typeface="隶书"/>
            </a:endParaRPr>
          </a:p>
          <a:p>
            <a:pPr eaLnBrk="1" hangingPunct="1"/>
            <a:r>
              <a:rPr lang="zh-CN" altLang="en-US" sz="3700" b="1" smtClean="0">
                <a:solidFill>
                  <a:srgbClr val="00FF00"/>
                </a:solidFill>
                <a:latin typeface="隶书"/>
                <a:ea typeface="隶书"/>
                <a:cs typeface="隶书"/>
              </a:rPr>
              <a:t>何当共剪西窗烛，却话巴山夜雨时。</a:t>
            </a:r>
          </a:p>
          <a:p>
            <a:pPr eaLnBrk="1" hangingPunct="1">
              <a:buFont typeface="Arial" charset="0"/>
              <a:buNone/>
            </a:pPr>
            <a:endParaRPr lang="zh-CN" altLang="en-US" sz="3700" b="1" smtClean="0">
              <a:solidFill>
                <a:srgbClr val="00FF00"/>
              </a:solidFill>
              <a:latin typeface="隶书"/>
              <a:ea typeface="隶书"/>
              <a:cs typeface="隶书"/>
            </a:endParaRPr>
          </a:p>
          <a:p>
            <a:pPr eaLnBrk="1" hangingPunct="1"/>
            <a:r>
              <a:rPr lang="zh-CN" altLang="en-US" sz="3700" b="1" smtClean="0">
                <a:solidFill>
                  <a:srgbClr val="00FF00"/>
                </a:solidFill>
                <a:latin typeface="隶书"/>
                <a:ea typeface="隶书"/>
                <a:cs typeface="隶书"/>
              </a:rPr>
              <a:t>七八个星天外，两三点雨山前</a:t>
            </a:r>
            <a:r>
              <a:rPr lang="zh-CN" altLang="en-US" sz="3700" b="1" smtClean="0">
                <a:solidFill>
                  <a:srgbClr val="00FF00"/>
                </a:solidFill>
              </a:rPr>
              <a:t>。</a:t>
            </a:r>
          </a:p>
          <a:p>
            <a:pPr eaLnBrk="1" hangingPunct="1"/>
            <a:endParaRPr lang="zh-CN" altLang="en-US" sz="3700" b="1" smtClean="0">
              <a:solidFill>
                <a:srgbClr val="00FF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7586">
                                            <p:txEl>
                                              <p:pRg st="0" end="0"/>
                                            </p:txEl>
                                          </p:spTgt>
                                        </p:tgtEl>
                                        <p:attrNameLst>
                                          <p:attrName>style.visibility</p:attrName>
                                        </p:attrNameLst>
                                      </p:cBhvr>
                                      <p:to>
                                        <p:strVal val="visible"/>
                                      </p:to>
                                    </p:set>
                                    <p:anim calcmode="lin" valueType="num">
                                      <p:cBhvr additive="base">
                                        <p:cTn id="7" dur="500" fill="hold"/>
                                        <p:tgtEl>
                                          <p:spTgt spid="675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5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7586">
                                            <p:txEl>
                                              <p:pRg st="2" end="2"/>
                                            </p:txEl>
                                          </p:spTgt>
                                        </p:tgtEl>
                                        <p:attrNameLst>
                                          <p:attrName>style.visibility</p:attrName>
                                        </p:attrNameLst>
                                      </p:cBhvr>
                                      <p:to>
                                        <p:strVal val="visible"/>
                                      </p:to>
                                    </p:set>
                                    <p:anim calcmode="lin" valueType="num">
                                      <p:cBhvr additive="base">
                                        <p:cTn id="13" dur="500" fill="hold"/>
                                        <p:tgtEl>
                                          <p:spTgt spid="67586">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758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7586">
                                            <p:txEl>
                                              <p:pRg st="4" end="4"/>
                                            </p:txEl>
                                          </p:spTgt>
                                        </p:tgtEl>
                                        <p:attrNameLst>
                                          <p:attrName>style.visibility</p:attrName>
                                        </p:attrNameLst>
                                      </p:cBhvr>
                                      <p:to>
                                        <p:strVal val="visible"/>
                                      </p:to>
                                    </p:set>
                                    <p:anim calcmode="lin" valueType="num">
                                      <p:cBhvr additive="base">
                                        <p:cTn id="19" dur="500" fill="hold"/>
                                        <p:tgtEl>
                                          <p:spTgt spid="67586">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58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7586">
                                            <p:txEl>
                                              <p:pRg st="6" end="6"/>
                                            </p:txEl>
                                          </p:spTgt>
                                        </p:tgtEl>
                                        <p:attrNameLst>
                                          <p:attrName>style.visibility</p:attrName>
                                        </p:attrNameLst>
                                      </p:cBhvr>
                                      <p:to>
                                        <p:strVal val="visible"/>
                                      </p:to>
                                    </p:set>
                                    <p:anim calcmode="lin" valueType="num">
                                      <p:cBhvr additive="base">
                                        <p:cTn id="25" dur="500" fill="hold"/>
                                        <p:tgtEl>
                                          <p:spTgt spid="67586">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758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7586">
                                            <p:txEl>
                                              <p:pRg st="8" end="8"/>
                                            </p:txEl>
                                          </p:spTgt>
                                        </p:tgtEl>
                                        <p:attrNameLst>
                                          <p:attrName>style.visibility</p:attrName>
                                        </p:attrNameLst>
                                      </p:cBhvr>
                                      <p:to>
                                        <p:strVal val="visible"/>
                                      </p:to>
                                    </p:set>
                                    <p:anim calcmode="lin" valueType="num">
                                      <p:cBhvr additive="base">
                                        <p:cTn id="31" dur="500" fill="hold"/>
                                        <p:tgtEl>
                                          <p:spTgt spid="67586">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758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8914" name="Text Box 6"/>
          <p:cNvSpPr txBox="1">
            <a:spLocks noChangeArrowheads="1"/>
          </p:cNvSpPr>
          <p:nvPr/>
        </p:nvSpPr>
        <p:spPr bwMode="auto">
          <a:xfrm rot="-120369">
            <a:off x="5867400" y="2565400"/>
            <a:ext cx="1098550" cy="2808288"/>
          </a:xfrm>
          <a:prstGeom prst="rect">
            <a:avLst/>
          </a:prstGeom>
          <a:gradFill rotWithShape="1">
            <a:gsLst>
              <a:gs pos="0">
                <a:srgbClr val="000082">
                  <a:alpha val="0"/>
                </a:srgbClr>
              </a:gs>
              <a:gs pos="30000">
                <a:srgbClr val="66008F">
                  <a:alpha val="0"/>
                </a:srgbClr>
              </a:gs>
              <a:gs pos="64999">
                <a:srgbClr val="BA0066">
                  <a:alpha val="0"/>
                </a:srgbClr>
              </a:gs>
              <a:gs pos="89999">
                <a:srgbClr val="FF0000">
                  <a:alpha val="0"/>
                </a:srgbClr>
              </a:gs>
              <a:gs pos="100000">
                <a:srgbClr val="FF8200">
                  <a:alpha val="0"/>
                </a:srgbClr>
              </a:gs>
            </a:gsLst>
            <a:lin ang="5400000" scaled="1"/>
          </a:gradFill>
          <a:ln w="9525">
            <a:noFill/>
            <a:miter lim="800000"/>
            <a:headEnd/>
            <a:tailEnd/>
          </a:ln>
        </p:spPr>
        <p:txBody>
          <a:bodyPr vert="eaVert">
            <a:spAutoFit/>
          </a:bodyPr>
          <a:lstStyle/>
          <a:p>
            <a:pPr>
              <a:spcBef>
                <a:spcPct val="50000"/>
              </a:spcBef>
            </a:pPr>
            <a:endParaRPr lang="zh-CN" altLang="zh-CN" sz="6000" b="1">
              <a:solidFill>
                <a:srgbClr val="FF6600"/>
              </a:solidFill>
              <a:latin typeface="Calibri" pitchFamily="34" charset="0"/>
              <a:ea typeface="隶书"/>
              <a:cs typeface="隶书"/>
            </a:endParaRPr>
          </a:p>
        </p:txBody>
      </p:sp>
      <p:sp>
        <p:nvSpPr>
          <p:cNvPr id="38915" name="Text Box 8"/>
          <p:cNvSpPr txBox="1">
            <a:spLocks noChangeArrowheads="1"/>
          </p:cNvSpPr>
          <p:nvPr/>
        </p:nvSpPr>
        <p:spPr bwMode="auto">
          <a:xfrm>
            <a:off x="611188" y="188913"/>
            <a:ext cx="8064500" cy="4479925"/>
          </a:xfrm>
          <a:prstGeom prst="rect">
            <a:avLst/>
          </a:prstGeom>
          <a:noFill/>
          <a:ln w="9525">
            <a:noFill/>
            <a:miter lim="800000"/>
            <a:headEnd/>
            <a:tailEnd/>
          </a:ln>
        </p:spPr>
        <p:txBody>
          <a:bodyPr>
            <a:spAutoFit/>
          </a:bodyPr>
          <a:lstStyle/>
          <a:p>
            <a:r>
              <a:rPr lang="zh-CN" altLang="en-US" sz="7200" b="1">
                <a:solidFill>
                  <a:srgbClr val="E22C7A"/>
                </a:solidFill>
                <a:latin typeface="Calibri" pitchFamily="34" charset="0"/>
                <a:ea typeface="隶书"/>
                <a:cs typeface="隶书"/>
              </a:rPr>
              <a:t>一、朗诵课文，用心感受用眼观察用手写下雨的美好形象</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a:xfrm>
            <a:off x="468313" y="260350"/>
            <a:ext cx="8229600" cy="1139825"/>
          </a:xfrm>
        </p:spPr>
        <p:txBody>
          <a:bodyPr/>
          <a:lstStyle/>
          <a:p>
            <a:pPr eaLnBrk="1" hangingPunct="1"/>
            <a:r>
              <a:rPr lang="zh-CN" altLang="en-US" b="1" smtClean="0">
                <a:solidFill>
                  <a:srgbClr val="FF0066"/>
                </a:solidFill>
              </a:rPr>
              <a:t>　</a:t>
            </a:r>
          </a:p>
        </p:txBody>
      </p:sp>
      <p:sp>
        <p:nvSpPr>
          <p:cNvPr id="69635" name="Rectangle 3"/>
          <p:cNvSpPr>
            <a:spLocks noGrp="1" noRot="1" noChangeArrowheads="1"/>
          </p:cNvSpPr>
          <p:nvPr>
            <p:ph type="body" idx="1"/>
          </p:nvPr>
        </p:nvSpPr>
        <p:spPr>
          <a:xfrm>
            <a:off x="468313" y="692150"/>
            <a:ext cx="8229600" cy="5327650"/>
          </a:xfrm>
        </p:spPr>
        <p:txBody>
          <a:bodyPr/>
          <a:lstStyle/>
          <a:p>
            <a:pPr eaLnBrk="1" hangingPunct="1">
              <a:lnSpc>
                <a:spcPct val="70000"/>
              </a:lnSpc>
            </a:pPr>
            <a:r>
              <a:rPr lang="zh-CN" altLang="en-US" sz="2800" b="1" smtClean="0">
                <a:solidFill>
                  <a:srgbClr val="FF0000"/>
                </a:solidFill>
              </a:rPr>
              <a:t>滋润万物的雨 </a:t>
            </a:r>
          </a:p>
          <a:p>
            <a:pPr eaLnBrk="1" hangingPunct="1">
              <a:lnSpc>
                <a:spcPct val="70000"/>
              </a:lnSpc>
            </a:pPr>
            <a:endParaRPr lang="zh-CN" altLang="en-US" sz="2800" b="1" smtClean="0">
              <a:solidFill>
                <a:srgbClr val="FF0000"/>
              </a:solidFill>
            </a:endParaRPr>
          </a:p>
          <a:p>
            <a:pPr eaLnBrk="1" hangingPunct="1">
              <a:lnSpc>
                <a:spcPct val="70000"/>
              </a:lnSpc>
            </a:pPr>
            <a:r>
              <a:rPr lang="zh-CN" altLang="en-US" sz="2800" b="1" smtClean="0">
                <a:solidFill>
                  <a:srgbClr val="FF0000"/>
                </a:solidFill>
              </a:rPr>
              <a:t>让山河欢乐的雨  </a:t>
            </a:r>
          </a:p>
          <a:p>
            <a:pPr eaLnBrk="1" hangingPunct="1">
              <a:lnSpc>
                <a:spcPct val="70000"/>
              </a:lnSpc>
              <a:buFont typeface="Wingdings" pitchFamily="2" charset="2"/>
              <a:buNone/>
            </a:pPr>
            <a:endParaRPr lang="zh-CN" altLang="en-US" sz="2800" b="1" smtClean="0">
              <a:solidFill>
                <a:srgbClr val="FF0000"/>
              </a:solidFill>
            </a:endParaRPr>
          </a:p>
          <a:p>
            <a:pPr eaLnBrk="1" hangingPunct="1">
              <a:lnSpc>
                <a:spcPct val="70000"/>
              </a:lnSpc>
            </a:pPr>
            <a:r>
              <a:rPr lang="zh-CN" altLang="en-US" sz="2800" b="1" smtClean="0">
                <a:solidFill>
                  <a:srgbClr val="FF0000"/>
                </a:solidFill>
              </a:rPr>
              <a:t>让花草欢笑的雨 </a:t>
            </a:r>
          </a:p>
          <a:p>
            <a:pPr eaLnBrk="1" hangingPunct="1">
              <a:lnSpc>
                <a:spcPct val="70000"/>
              </a:lnSpc>
              <a:buFont typeface="Wingdings" pitchFamily="2" charset="2"/>
              <a:buNone/>
            </a:pPr>
            <a:r>
              <a:rPr lang="zh-CN" altLang="en-US" sz="2800" b="1" smtClean="0">
                <a:solidFill>
                  <a:srgbClr val="FF0000"/>
                </a:solidFill>
              </a:rPr>
              <a:t>  </a:t>
            </a:r>
          </a:p>
          <a:p>
            <a:pPr eaLnBrk="1" hangingPunct="1">
              <a:lnSpc>
                <a:spcPct val="70000"/>
              </a:lnSpc>
            </a:pPr>
            <a:r>
              <a:rPr lang="zh-CN" altLang="en-US" sz="2800" b="1" smtClean="0">
                <a:solidFill>
                  <a:srgbClr val="FF0000"/>
                </a:solidFill>
              </a:rPr>
              <a:t>为云彩和田野传递爱情的雨 </a:t>
            </a:r>
          </a:p>
          <a:p>
            <a:pPr eaLnBrk="1" hangingPunct="1">
              <a:lnSpc>
                <a:spcPct val="70000"/>
              </a:lnSpc>
              <a:buFont typeface="Wingdings" pitchFamily="2" charset="2"/>
              <a:buNone/>
            </a:pPr>
            <a:r>
              <a:rPr lang="zh-CN" altLang="en-US" sz="2800" b="1" smtClean="0">
                <a:solidFill>
                  <a:srgbClr val="FF0000"/>
                </a:solidFill>
              </a:rPr>
              <a:t> </a:t>
            </a:r>
          </a:p>
          <a:p>
            <a:pPr eaLnBrk="1" hangingPunct="1">
              <a:lnSpc>
                <a:spcPct val="70000"/>
              </a:lnSpc>
            </a:pPr>
            <a:r>
              <a:rPr lang="zh-CN" altLang="en-US" sz="2800" b="1" smtClean="0">
                <a:solidFill>
                  <a:srgbClr val="FF0000"/>
                </a:solidFill>
              </a:rPr>
              <a:t>充满爱心的雨 </a:t>
            </a:r>
          </a:p>
          <a:p>
            <a:pPr eaLnBrk="1" hangingPunct="1">
              <a:lnSpc>
                <a:spcPct val="70000"/>
              </a:lnSpc>
            </a:pPr>
            <a:endParaRPr lang="zh-CN" altLang="en-US" sz="2800" b="1" smtClean="0">
              <a:solidFill>
                <a:srgbClr val="FF0000"/>
              </a:solidFill>
            </a:endParaRPr>
          </a:p>
          <a:p>
            <a:pPr eaLnBrk="1" hangingPunct="1">
              <a:lnSpc>
                <a:spcPct val="70000"/>
              </a:lnSpc>
            </a:pPr>
            <a:r>
              <a:rPr lang="zh-CN" altLang="en-US" sz="2800" b="1" smtClean="0">
                <a:solidFill>
                  <a:srgbClr val="FF0000"/>
                </a:solidFill>
              </a:rPr>
              <a:t>启迪心扉的雨  </a:t>
            </a:r>
          </a:p>
          <a:p>
            <a:pPr eaLnBrk="1" hangingPunct="1">
              <a:lnSpc>
                <a:spcPct val="70000"/>
              </a:lnSpc>
            </a:pPr>
            <a:endParaRPr lang="zh-CN" altLang="en-US" sz="2800" b="1" smtClean="0">
              <a:solidFill>
                <a:srgbClr val="FF0000"/>
              </a:solidFill>
            </a:endParaRPr>
          </a:p>
          <a:p>
            <a:pPr eaLnBrk="1" hangingPunct="1">
              <a:lnSpc>
                <a:spcPct val="70000"/>
              </a:lnSpc>
            </a:pPr>
            <a:r>
              <a:rPr lang="zh-CN" altLang="en-US" sz="2800" b="1" smtClean="0">
                <a:solidFill>
                  <a:srgbClr val="FF0000"/>
                </a:solidFill>
              </a:rPr>
              <a:t>沁人心田的雨等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additive="base">
                                        <p:cTn id="7" dur="500" fill="hold"/>
                                        <p:tgtEl>
                                          <p:spTgt spid="696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9635">
                                            <p:txEl>
                                              <p:pRg st="2" end="2"/>
                                            </p:txEl>
                                          </p:spTgt>
                                        </p:tgtEl>
                                        <p:attrNameLst>
                                          <p:attrName>style.visibility</p:attrName>
                                        </p:attrNameLst>
                                      </p:cBhvr>
                                      <p:to>
                                        <p:strVal val="visible"/>
                                      </p:to>
                                    </p:set>
                                    <p:anim calcmode="lin" valueType="num">
                                      <p:cBhvr additive="base">
                                        <p:cTn id="13"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9635">
                                            <p:txEl>
                                              <p:pRg st="4" end="4"/>
                                            </p:txEl>
                                          </p:spTgt>
                                        </p:tgtEl>
                                        <p:attrNameLst>
                                          <p:attrName>style.visibility</p:attrName>
                                        </p:attrNameLst>
                                      </p:cBhvr>
                                      <p:to>
                                        <p:strVal val="visible"/>
                                      </p:to>
                                    </p:set>
                                    <p:anim calcmode="lin" valueType="num">
                                      <p:cBhvr additive="base">
                                        <p:cTn id="19" dur="500" fill="hold"/>
                                        <p:tgtEl>
                                          <p:spTgt spid="6963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96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9635">
                                            <p:txEl>
                                              <p:pRg st="6" end="6"/>
                                            </p:txEl>
                                          </p:spTgt>
                                        </p:tgtEl>
                                        <p:attrNameLst>
                                          <p:attrName>style.visibility</p:attrName>
                                        </p:attrNameLst>
                                      </p:cBhvr>
                                      <p:to>
                                        <p:strVal val="visible"/>
                                      </p:to>
                                    </p:set>
                                    <p:anim calcmode="lin" valueType="num">
                                      <p:cBhvr additive="base">
                                        <p:cTn id="25" dur="500" fill="hold"/>
                                        <p:tgtEl>
                                          <p:spTgt spid="6963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963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9635">
                                            <p:txEl>
                                              <p:pRg st="8" end="8"/>
                                            </p:txEl>
                                          </p:spTgt>
                                        </p:tgtEl>
                                        <p:attrNameLst>
                                          <p:attrName>style.visibility</p:attrName>
                                        </p:attrNameLst>
                                      </p:cBhvr>
                                      <p:to>
                                        <p:strVal val="visible"/>
                                      </p:to>
                                    </p:set>
                                    <p:anim calcmode="lin" valueType="num">
                                      <p:cBhvr additive="base">
                                        <p:cTn id="31" dur="500" fill="hold"/>
                                        <p:tgtEl>
                                          <p:spTgt spid="6963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963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9635">
                                            <p:txEl>
                                              <p:pRg st="10" end="10"/>
                                            </p:txEl>
                                          </p:spTgt>
                                        </p:tgtEl>
                                        <p:attrNameLst>
                                          <p:attrName>style.visibility</p:attrName>
                                        </p:attrNameLst>
                                      </p:cBhvr>
                                      <p:to>
                                        <p:strVal val="visible"/>
                                      </p:to>
                                    </p:set>
                                    <p:anim calcmode="lin" valueType="num">
                                      <p:cBhvr additive="base">
                                        <p:cTn id="37" dur="500" fill="hold"/>
                                        <p:tgtEl>
                                          <p:spTgt spid="69635">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963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9635">
                                            <p:txEl>
                                              <p:pRg st="12" end="12"/>
                                            </p:txEl>
                                          </p:spTgt>
                                        </p:tgtEl>
                                        <p:attrNameLst>
                                          <p:attrName>style.visibility</p:attrName>
                                        </p:attrNameLst>
                                      </p:cBhvr>
                                      <p:to>
                                        <p:strVal val="visible"/>
                                      </p:to>
                                    </p:set>
                                    <p:anim calcmode="lin" valueType="num">
                                      <p:cBhvr additive="base">
                                        <p:cTn id="43" dur="500" fill="hold"/>
                                        <p:tgtEl>
                                          <p:spTgt spid="69635">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9635">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40962" name="Rectangle 3"/>
          <p:cNvSpPr>
            <a:spLocks noGrp="1" noRot="1" noChangeArrowheads="1"/>
          </p:cNvSpPr>
          <p:nvPr>
            <p:ph type="body" idx="1"/>
          </p:nvPr>
        </p:nvSpPr>
        <p:spPr>
          <a:xfrm>
            <a:off x="179388" y="0"/>
            <a:ext cx="8569325" cy="6858000"/>
          </a:xfrm>
        </p:spPr>
        <p:txBody>
          <a:bodyPr/>
          <a:lstStyle/>
          <a:p>
            <a:pPr eaLnBrk="1" hangingPunct="1">
              <a:buFont typeface="Wingdings" pitchFamily="2" charset="2"/>
              <a:buNone/>
            </a:pPr>
            <a:r>
              <a:rPr lang="zh-CN" altLang="en-US" sz="6000" b="1" smtClean="0">
                <a:solidFill>
                  <a:srgbClr val="000000"/>
                </a:solidFill>
                <a:ea typeface="黑体" pitchFamily="2" charset="-122"/>
                <a:cs typeface="隶书"/>
              </a:rPr>
              <a:t>二、合作探究</a:t>
            </a:r>
          </a:p>
          <a:p>
            <a:pPr eaLnBrk="1" hangingPunct="1">
              <a:buFont typeface="Wingdings" pitchFamily="2" charset="2"/>
              <a:buNone/>
            </a:pPr>
            <a:endParaRPr lang="zh-CN" altLang="en-US" b="1" smtClean="0">
              <a:solidFill>
                <a:srgbClr val="FF0000"/>
              </a:solidFill>
              <a:ea typeface="黑体" pitchFamily="2" charset="-122"/>
              <a:cs typeface="隶书"/>
            </a:endParaRPr>
          </a:p>
          <a:p>
            <a:pPr eaLnBrk="1" hangingPunct="1">
              <a:buFont typeface="Wingdings" pitchFamily="2" charset="2"/>
              <a:buNone/>
            </a:pPr>
            <a:r>
              <a:rPr lang="zh-CN" altLang="en-US" sz="2800" b="1" smtClean="0">
                <a:solidFill>
                  <a:srgbClr val="FF0000"/>
                </a:solidFill>
                <a:ea typeface="黑体" pitchFamily="2" charset="-122"/>
                <a:cs typeface="隶书"/>
              </a:rPr>
              <a:t>        </a:t>
            </a:r>
            <a:r>
              <a:rPr lang="en-US" altLang="zh-CN" sz="3600" b="1" smtClean="0">
                <a:solidFill>
                  <a:srgbClr val="FF0000"/>
                </a:solidFill>
                <a:ea typeface="黑体" pitchFamily="2" charset="-122"/>
                <a:cs typeface="隶书"/>
              </a:rPr>
              <a:t>1</a:t>
            </a:r>
            <a:r>
              <a:rPr lang="zh-CN" altLang="en-US" sz="3600" b="1" smtClean="0">
                <a:solidFill>
                  <a:srgbClr val="FF0000"/>
                </a:solidFill>
                <a:ea typeface="黑体" pitchFamily="2" charset="-122"/>
                <a:cs typeface="隶书"/>
              </a:rPr>
              <a:t>、文章中作者用了那些事物来描绘雨？塑造的雨是一个什么样的形象？</a:t>
            </a:r>
          </a:p>
          <a:p>
            <a:pPr eaLnBrk="1" hangingPunct="1">
              <a:buFont typeface="Wingdings" pitchFamily="2" charset="2"/>
              <a:buNone/>
            </a:pPr>
            <a:endParaRPr lang="zh-CN" altLang="en-US" sz="3600" b="1" smtClean="0">
              <a:solidFill>
                <a:srgbClr val="FF0000"/>
              </a:solidFill>
              <a:ea typeface="黑体" pitchFamily="2" charset="-122"/>
              <a:cs typeface="隶书"/>
            </a:endParaRPr>
          </a:p>
          <a:p>
            <a:pPr eaLnBrk="1" hangingPunct="1">
              <a:buFont typeface="Wingdings" pitchFamily="2" charset="2"/>
              <a:buNone/>
            </a:pPr>
            <a:r>
              <a:rPr lang="zh-CN" altLang="en-US" sz="3600" b="1" smtClean="0">
                <a:solidFill>
                  <a:srgbClr val="FF0000"/>
                </a:solidFill>
                <a:ea typeface="黑体" pitchFamily="2" charset="-122"/>
                <a:cs typeface="隶书"/>
              </a:rPr>
              <a:t>       </a:t>
            </a:r>
            <a:r>
              <a:rPr lang="en-US" altLang="zh-CN" sz="3600" b="1" smtClean="0">
                <a:solidFill>
                  <a:srgbClr val="FF0000"/>
                </a:solidFill>
                <a:ea typeface="黑体" pitchFamily="2" charset="-122"/>
                <a:cs typeface="隶书"/>
              </a:rPr>
              <a:t>2</a:t>
            </a:r>
            <a:r>
              <a:rPr lang="zh-CN" altLang="en-US" sz="3600" b="1" smtClean="0">
                <a:solidFill>
                  <a:srgbClr val="FF0000"/>
                </a:solidFill>
                <a:ea typeface="黑体" pitchFamily="2" charset="-122"/>
                <a:cs typeface="隶书"/>
              </a:rPr>
              <a:t>、作者通过雨的形象表达了怎样的思想感情？</a:t>
            </a:r>
          </a:p>
          <a:p>
            <a:pPr eaLnBrk="1" hangingPunct="1">
              <a:buFont typeface="Wingdings" pitchFamily="2" charset="2"/>
              <a:buNone/>
            </a:pPr>
            <a:endParaRPr lang="zh-CN" altLang="en-US" sz="3600" b="1" smtClean="0">
              <a:solidFill>
                <a:srgbClr val="FF0000"/>
              </a:solidFill>
              <a:ea typeface="黑体" pitchFamily="2" charset="-122"/>
              <a:cs typeface="隶书"/>
            </a:endParaRPr>
          </a:p>
          <a:p>
            <a:pPr eaLnBrk="1" hangingPunct="1">
              <a:buFont typeface="Wingdings" pitchFamily="2" charset="2"/>
              <a:buNone/>
            </a:pPr>
            <a:r>
              <a:rPr lang="zh-CN" altLang="en-US" sz="3600" b="1" smtClean="0">
                <a:solidFill>
                  <a:srgbClr val="FF0000"/>
                </a:solidFill>
                <a:ea typeface="黑体" pitchFamily="2" charset="-122"/>
                <a:cs typeface="隶书"/>
              </a:rPr>
              <a:t>       </a:t>
            </a:r>
            <a:r>
              <a:rPr lang="en-US" altLang="zh-CN" sz="3600" b="1" smtClean="0">
                <a:solidFill>
                  <a:srgbClr val="FF0000"/>
                </a:solidFill>
                <a:ea typeface="黑体" pitchFamily="2" charset="-122"/>
                <a:cs typeface="隶书"/>
              </a:rPr>
              <a:t>3</a:t>
            </a:r>
            <a:r>
              <a:rPr lang="zh-CN" altLang="en-US" sz="3600" b="1" smtClean="0">
                <a:solidFill>
                  <a:srgbClr val="FF0000"/>
                </a:solidFill>
                <a:ea typeface="黑体" pitchFamily="2" charset="-122"/>
                <a:cs typeface="隶书"/>
              </a:rPr>
              <a:t>、作者这种胸襟和情怀，对你有什么启迪？</a:t>
            </a:r>
          </a:p>
          <a:p>
            <a:pPr eaLnBrk="1" hangingPunct="1">
              <a:buFont typeface="Wingdings" pitchFamily="2" charset="2"/>
              <a:buNone/>
            </a:pPr>
            <a:endParaRPr lang="en-US" altLang="zh-CN" sz="3600" smtClean="0">
              <a:ea typeface="黑体" pitchFamily="2" charset="-122"/>
              <a:cs typeface="隶书"/>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7763" name="Rectangle 3"/>
          <p:cNvSpPr>
            <a:spLocks noGrp="1" noRot="1" noChangeArrowheads="1"/>
          </p:cNvSpPr>
          <p:nvPr>
            <p:ph type="body" idx="1"/>
          </p:nvPr>
        </p:nvSpPr>
        <p:spPr>
          <a:xfrm>
            <a:off x="250825" y="0"/>
            <a:ext cx="8540750" cy="6858000"/>
          </a:xfrm>
        </p:spPr>
        <p:txBody>
          <a:bodyPr/>
          <a:lstStyle/>
          <a:p>
            <a:pPr eaLnBrk="1" hangingPunct="1">
              <a:buFont typeface="Wingdings" pitchFamily="2" charset="2"/>
              <a:buNone/>
            </a:pPr>
            <a:r>
              <a:rPr lang="en-US" altLang="zh-CN" sz="2400" b="1" smtClean="0">
                <a:solidFill>
                  <a:srgbClr val="FF0000"/>
                </a:solidFill>
              </a:rPr>
              <a:t> </a:t>
            </a:r>
            <a:r>
              <a:rPr lang="en-US" altLang="zh-CN" b="1" smtClean="0">
                <a:solidFill>
                  <a:srgbClr val="FF0000"/>
                </a:solidFill>
              </a:rPr>
              <a:t>1</a:t>
            </a:r>
            <a:r>
              <a:rPr lang="zh-CN" altLang="en-US" b="1" smtClean="0">
                <a:solidFill>
                  <a:srgbClr val="FF0000"/>
                </a:solidFill>
              </a:rPr>
              <a:t>、文章中作者用了哪些事物来描绘雨？塑造的雨是一个什么样的形象？</a:t>
            </a:r>
          </a:p>
          <a:p>
            <a:pPr eaLnBrk="1" hangingPunct="1"/>
            <a:r>
              <a:rPr lang="zh-CN" altLang="en-US" b="1" smtClean="0">
                <a:ea typeface="华文行楷"/>
                <a:cs typeface="华文行楷"/>
              </a:rPr>
              <a:t>银线，珍珠，传情的信使，鸟，大海的叹息，天空的泪水，田野的微笑。</a:t>
            </a:r>
          </a:p>
          <a:p>
            <a:pPr eaLnBrk="1" hangingPunct="1"/>
            <a:r>
              <a:rPr lang="zh-CN" altLang="en-US" b="1" smtClean="0">
                <a:ea typeface="华文行楷"/>
                <a:cs typeface="华文行楷"/>
              </a:rPr>
              <a:t>作者以极大的热情歌颂雨，在作者的笔下雨是一个奉献者和使者的形象。</a:t>
            </a:r>
            <a:endParaRPr lang="zh-CN" altLang="en-US" smtClean="0">
              <a:solidFill>
                <a:srgbClr val="FF0000"/>
              </a:solidFill>
              <a:ea typeface="华文行楷"/>
              <a:cs typeface="华文行楷"/>
            </a:endParaRPr>
          </a:p>
          <a:p>
            <a:pPr eaLnBrk="1" hangingPunct="1">
              <a:buFont typeface="Wingdings" pitchFamily="2" charset="2"/>
              <a:buNone/>
            </a:pPr>
            <a:r>
              <a:rPr lang="zh-CN" altLang="en-US" sz="2400" b="1" smtClean="0">
                <a:solidFill>
                  <a:srgbClr val="FF0000"/>
                </a:solidFill>
              </a:rPr>
              <a:t> </a:t>
            </a:r>
            <a:r>
              <a:rPr lang="en-US" altLang="zh-CN" b="1" smtClean="0">
                <a:solidFill>
                  <a:srgbClr val="FF0000"/>
                </a:solidFill>
              </a:rPr>
              <a:t>2</a:t>
            </a:r>
            <a:r>
              <a:rPr lang="zh-CN" altLang="en-US" b="1" smtClean="0">
                <a:solidFill>
                  <a:srgbClr val="FF0000"/>
                </a:solidFill>
              </a:rPr>
              <a:t>、作者通过雨的形象表达了怎样的思想感情？</a:t>
            </a:r>
          </a:p>
          <a:p>
            <a:pPr eaLnBrk="1" hangingPunct="1"/>
            <a:r>
              <a:rPr lang="zh-CN" altLang="en-US" b="1" smtClean="0">
                <a:latin typeface="华文行楷"/>
                <a:ea typeface="华文行楷"/>
                <a:cs typeface="华文行楷"/>
              </a:rPr>
              <a:t>表达作者对自然、生活的热爱</a:t>
            </a:r>
            <a:r>
              <a:rPr lang="en-US" altLang="zh-CN" b="1" smtClean="0">
                <a:latin typeface="华文行楷"/>
                <a:ea typeface="华文行楷"/>
                <a:cs typeface="华文行楷"/>
              </a:rPr>
              <a:t>,</a:t>
            </a:r>
            <a:r>
              <a:rPr lang="zh-CN" altLang="en-US" b="1" smtClean="0">
                <a:latin typeface="华文行楷"/>
                <a:ea typeface="华文行楷"/>
                <a:cs typeface="华文行楷"/>
              </a:rPr>
              <a:t>对无私的奉献者的歌颂。</a:t>
            </a:r>
          </a:p>
          <a:p>
            <a:pPr eaLnBrk="1" hangingPunct="1">
              <a:buFont typeface="Wingdings" pitchFamily="2" charset="2"/>
              <a:buNone/>
            </a:pPr>
            <a:endParaRPr lang="zh-CN" altLang="en-US" sz="2400" b="1" smtClean="0">
              <a:solidFill>
                <a:srgbClr val="FF0000"/>
              </a:solidFill>
            </a:endParaRPr>
          </a:p>
          <a:p>
            <a:pPr eaLnBrk="1" hangingPunct="1">
              <a:buFont typeface="Wingdings" pitchFamily="2" charset="2"/>
              <a:buNone/>
            </a:pPr>
            <a:r>
              <a:rPr lang="zh-CN" altLang="en-US" sz="2400" b="1" smtClean="0">
                <a:solidFill>
                  <a:srgbClr val="FF0000"/>
                </a:solidFill>
              </a:rPr>
              <a:t> </a:t>
            </a:r>
            <a:r>
              <a:rPr lang="en-US" altLang="zh-CN" b="1" smtClean="0">
                <a:solidFill>
                  <a:srgbClr val="FF0000"/>
                </a:solidFill>
              </a:rPr>
              <a:t>3</a:t>
            </a:r>
            <a:r>
              <a:rPr lang="zh-CN" altLang="en-US" b="1" smtClean="0">
                <a:solidFill>
                  <a:srgbClr val="FF0000"/>
                </a:solidFill>
              </a:rPr>
              <a:t>、作者这种胸襟和情怀，对你有什么启迪？</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anim calcmode="lin" valueType="num">
                                      <p:cBhvr additive="base">
                                        <p:cTn id="7" dur="500" fill="hold"/>
                                        <p:tgtEl>
                                          <p:spTgt spid="11776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776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7763">
                                            <p:txEl>
                                              <p:pRg st="1" end="1"/>
                                            </p:txEl>
                                          </p:spTgt>
                                        </p:tgtEl>
                                        <p:attrNameLst>
                                          <p:attrName>style.visibility</p:attrName>
                                        </p:attrNameLst>
                                      </p:cBhvr>
                                      <p:to>
                                        <p:strVal val="visible"/>
                                      </p:to>
                                    </p:set>
                                    <p:anim calcmode="lin" valueType="num">
                                      <p:cBhvr additive="base">
                                        <p:cTn id="13" dur="500" fill="hold"/>
                                        <p:tgtEl>
                                          <p:spTgt spid="1177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77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7763">
                                            <p:txEl>
                                              <p:pRg st="2" end="2"/>
                                            </p:txEl>
                                          </p:spTgt>
                                        </p:tgtEl>
                                        <p:attrNameLst>
                                          <p:attrName>style.visibility</p:attrName>
                                        </p:attrNameLst>
                                      </p:cBhvr>
                                      <p:to>
                                        <p:strVal val="visible"/>
                                      </p:to>
                                    </p:set>
                                    <p:anim calcmode="lin" valueType="num">
                                      <p:cBhvr additive="base">
                                        <p:cTn id="19" dur="500" fill="hold"/>
                                        <p:tgtEl>
                                          <p:spTgt spid="1177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77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7763">
                                            <p:txEl>
                                              <p:pRg st="3" end="3"/>
                                            </p:txEl>
                                          </p:spTgt>
                                        </p:tgtEl>
                                        <p:attrNameLst>
                                          <p:attrName>style.visibility</p:attrName>
                                        </p:attrNameLst>
                                      </p:cBhvr>
                                      <p:to>
                                        <p:strVal val="visible"/>
                                      </p:to>
                                    </p:set>
                                    <p:anim calcmode="lin" valueType="num">
                                      <p:cBhvr additive="base">
                                        <p:cTn id="25" dur="500" fill="hold"/>
                                        <p:tgtEl>
                                          <p:spTgt spid="11776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776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7763">
                                            <p:txEl>
                                              <p:pRg st="4" end="4"/>
                                            </p:txEl>
                                          </p:spTgt>
                                        </p:tgtEl>
                                        <p:attrNameLst>
                                          <p:attrName>style.visibility</p:attrName>
                                        </p:attrNameLst>
                                      </p:cBhvr>
                                      <p:to>
                                        <p:strVal val="visible"/>
                                      </p:to>
                                    </p:set>
                                    <p:anim calcmode="lin" valueType="num">
                                      <p:cBhvr additive="base">
                                        <p:cTn id="31" dur="500" fill="hold"/>
                                        <p:tgtEl>
                                          <p:spTgt spid="11776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776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7763">
                                            <p:txEl>
                                              <p:pRg st="6" end="6"/>
                                            </p:txEl>
                                          </p:spTgt>
                                        </p:tgtEl>
                                        <p:attrNameLst>
                                          <p:attrName>style.visibility</p:attrName>
                                        </p:attrNameLst>
                                      </p:cBhvr>
                                      <p:to>
                                        <p:strVal val="visible"/>
                                      </p:to>
                                    </p:set>
                                    <p:anim calcmode="lin" valueType="num">
                                      <p:cBhvr additive="base">
                                        <p:cTn id="37" dur="500" fill="hold"/>
                                        <p:tgtEl>
                                          <p:spTgt spid="11776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776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pct5">
          <a:fgClr>
            <a:schemeClr val="bg1"/>
          </a:fgClr>
          <a:bgClr>
            <a:srgbClr val="92D43A"/>
          </a:bgClr>
        </a:pattFill>
        <a:effectLst/>
      </p:bgPr>
    </p:bg>
    <p:spTree>
      <p:nvGrpSpPr>
        <p:cNvPr id="1" name=""/>
        <p:cNvGrpSpPr/>
        <p:nvPr/>
      </p:nvGrpSpPr>
      <p:grpSpPr>
        <a:xfrm>
          <a:off x="0" y="0"/>
          <a:ext cx="0" cy="0"/>
          <a:chOff x="0" y="0"/>
          <a:chExt cx="0" cy="0"/>
        </a:xfrm>
      </p:grpSpPr>
      <p:sp>
        <p:nvSpPr>
          <p:cNvPr id="36867" name="Rectangle 3"/>
          <p:cNvSpPr>
            <a:spLocks noGrp="1" noRot="1" noChangeArrowheads="1"/>
          </p:cNvSpPr>
          <p:nvPr>
            <p:ph type="body" idx="1"/>
          </p:nvPr>
        </p:nvSpPr>
        <p:spPr>
          <a:xfrm>
            <a:off x="250825" y="836613"/>
            <a:ext cx="8893175" cy="5256212"/>
          </a:xfrm>
        </p:spPr>
        <p:txBody>
          <a:bodyPr/>
          <a:lstStyle/>
          <a:p>
            <a:pPr eaLnBrk="1" hangingPunct="1">
              <a:buFont typeface="Wingdings" pitchFamily="2" charset="2"/>
              <a:buNone/>
            </a:pPr>
            <a:r>
              <a:rPr lang="zh-CN" altLang="en-US" sz="4500" b="1" smtClean="0">
                <a:solidFill>
                  <a:srgbClr val="003300"/>
                </a:solidFill>
                <a:ea typeface="黑体" pitchFamily="2" charset="-122"/>
              </a:rPr>
              <a:t>三、品味赏析</a:t>
            </a:r>
            <a:r>
              <a:rPr lang="en-US" altLang="zh-CN" sz="4500" b="1" smtClean="0">
                <a:solidFill>
                  <a:srgbClr val="003300"/>
                </a:solidFill>
                <a:ea typeface="黑体" pitchFamily="2" charset="-122"/>
              </a:rPr>
              <a:t>——</a:t>
            </a:r>
            <a:r>
              <a:rPr lang="zh-CN" altLang="en-US" sz="4500" b="1" smtClean="0">
                <a:solidFill>
                  <a:srgbClr val="003300"/>
                </a:solidFill>
                <a:ea typeface="黑体" pitchFamily="2" charset="-122"/>
              </a:rPr>
              <a:t>品一品、谈一谈</a:t>
            </a:r>
            <a:r>
              <a:rPr lang="zh-CN" altLang="en-US" sz="4500" b="1" smtClean="0">
                <a:solidFill>
                  <a:srgbClr val="003300"/>
                </a:solidFill>
              </a:rPr>
              <a:t/>
            </a:r>
            <a:br>
              <a:rPr lang="zh-CN" altLang="en-US" sz="4500" b="1" smtClean="0">
                <a:solidFill>
                  <a:srgbClr val="003300"/>
                </a:solidFill>
              </a:rPr>
            </a:br>
            <a:endParaRPr lang="zh-CN" altLang="en-US" sz="4500" b="1" smtClean="0">
              <a:solidFill>
                <a:srgbClr val="003300"/>
              </a:solidFill>
            </a:endParaRPr>
          </a:p>
          <a:p>
            <a:pPr eaLnBrk="1" hangingPunct="1"/>
            <a:r>
              <a:rPr lang="zh-CN" altLang="en-US" smtClean="0"/>
              <a:t>      </a:t>
            </a:r>
            <a:r>
              <a:rPr lang="zh-CN" altLang="en-US" sz="3600" b="1" smtClean="0">
                <a:solidFill>
                  <a:srgbClr val="FF0066"/>
                </a:solidFill>
              </a:rPr>
              <a:t>品读诗歌，可以从语言、修辞方法和诗的情感等方面来谈。</a:t>
            </a:r>
            <a:br>
              <a:rPr lang="zh-CN" altLang="en-US" sz="3600" b="1" smtClean="0">
                <a:solidFill>
                  <a:srgbClr val="FF0066"/>
                </a:solidFill>
              </a:rPr>
            </a:br>
            <a:endParaRPr lang="zh-CN" altLang="en-US" sz="3600" b="1" smtClean="0">
              <a:solidFill>
                <a:srgbClr val="FF0066"/>
              </a:solidFill>
            </a:endParaRPr>
          </a:p>
          <a:p>
            <a:pPr eaLnBrk="1" hangingPunct="1"/>
            <a:r>
              <a:rPr lang="zh-CN" altLang="en-US" sz="3600" b="1" smtClean="0">
                <a:solidFill>
                  <a:srgbClr val="FF0066"/>
                </a:solidFill>
              </a:rPr>
              <a:t>      </a:t>
            </a:r>
            <a:r>
              <a:rPr lang="zh-CN" altLang="en-US" sz="3600" b="1" smtClean="0">
                <a:solidFill>
                  <a:srgbClr val="3399FF"/>
                </a:solidFill>
                <a:latin typeface="华文楷体"/>
                <a:ea typeface="华文楷体"/>
                <a:cs typeface="华文楷体"/>
              </a:rPr>
              <a:t>示例：</a:t>
            </a:r>
            <a:br>
              <a:rPr lang="zh-CN" altLang="en-US" sz="3600" b="1" smtClean="0">
                <a:solidFill>
                  <a:srgbClr val="3399FF"/>
                </a:solidFill>
                <a:latin typeface="华文楷体"/>
                <a:ea typeface="华文楷体"/>
                <a:cs typeface="华文楷体"/>
              </a:rPr>
            </a:br>
            <a:r>
              <a:rPr lang="zh-CN" altLang="en-US" sz="3600" b="1" smtClean="0">
                <a:solidFill>
                  <a:srgbClr val="3399FF"/>
                </a:solidFill>
                <a:latin typeface="华文楷体"/>
                <a:ea typeface="华文楷体"/>
                <a:cs typeface="华文楷体"/>
              </a:rPr>
              <a:t>      “于是清晨的女儿把我偷去”“偷”字，巧用拟人，写出了雨的珍贵。</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7" dur="500"/>
                                        <p:tgtEl>
                                          <p:spTgt spid="3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box(in)">
                                      <p:cBhvr>
                                        <p:cTn id="12" dur="500"/>
                                        <p:tgtEl>
                                          <p:spTgt spid="368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6867">
                                            <p:txEl>
                                              <p:pRg st="2" end="2"/>
                                            </p:txEl>
                                          </p:spTgt>
                                        </p:tgtEl>
                                        <p:attrNameLst>
                                          <p:attrName>style.visibility</p:attrName>
                                        </p:attrNameLst>
                                      </p:cBhvr>
                                      <p:to>
                                        <p:strVal val="visible"/>
                                      </p:to>
                                    </p:set>
                                    <p:animEffect transition="in" filter="box(in)">
                                      <p:cBhvr>
                                        <p:cTn id="17" dur="5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pattFill prst="pct40">
          <a:fgClr>
            <a:schemeClr val="bg1"/>
          </a:fgClr>
          <a:bgClr>
            <a:srgbClr val="A5D737"/>
          </a:bgClr>
        </a:pattFill>
        <a:effectLst/>
      </p:bgPr>
    </p:bg>
    <p:spTree>
      <p:nvGrpSpPr>
        <p:cNvPr id="1" name=""/>
        <p:cNvGrpSpPr/>
        <p:nvPr/>
      </p:nvGrpSpPr>
      <p:grpSpPr>
        <a:xfrm>
          <a:off x="0" y="0"/>
          <a:ext cx="0" cy="0"/>
          <a:chOff x="0" y="0"/>
          <a:chExt cx="0" cy="0"/>
        </a:xfrm>
      </p:grpSpPr>
      <p:sp>
        <p:nvSpPr>
          <p:cNvPr id="72707" name="Rectangle 3"/>
          <p:cNvSpPr>
            <a:spLocks noGrp="1" noRot="1" noChangeArrowheads="1"/>
          </p:cNvSpPr>
          <p:nvPr>
            <p:ph type="body" idx="1"/>
          </p:nvPr>
        </p:nvSpPr>
        <p:spPr>
          <a:xfrm>
            <a:off x="457200" y="476250"/>
            <a:ext cx="8218488" cy="5654675"/>
          </a:xfrm>
        </p:spPr>
        <p:txBody>
          <a:bodyPr/>
          <a:lstStyle/>
          <a:p>
            <a:pPr eaLnBrk="1" hangingPunct="1">
              <a:buFont typeface="Wingdings" pitchFamily="2" charset="2"/>
              <a:buNone/>
            </a:pPr>
            <a:endParaRPr lang="en-US" altLang="zh-CN" sz="3700" b="1" smtClean="0">
              <a:solidFill>
                <a:srgbClr val="FF0000"/>
              </a:solidFill>
            </a:endParaRPr>
          </a:p>
          <a:p>
            <a:pPr eaLnBrk="1" hangingPunct="1"/>
            <a:r>
              <a:rPr lang="zh-CN" altLang="en-US" sz="3700" b="1" smtClean="0">
                <a:solidFill>
                  <a:srgbClr val="FF0000"/>
                </a:solidFill>
              </a:rPr>
              <a:t>我哭，山河却在欢乐；我掉落下来，花草却昂起了头，挺起了腰，绽开了笑脸。”</a:t>
            </a:r>
          </a:p>
          <a:p>
            <a:pPr eaLnBrk="1" hangingPunct="1">
              <a:buFont typeface="Wingdings" pitchFamily="2" charset="2"/>
              <a:buNone/>
            </a:pPr>
            <a:endParaRPr lang="zh-CN" altLang="en-US" sz="3700" b="1" smtClean="0">
              <a:solidFill>
                <a:srgbClr val="FF0000"/>
              </a:solidFill>
            </a:endParaRPr>
          </a:p>
          <a:p>
            <a:pPr eaLnBrk="1" hangingPunct="1"/>
            <a:r>
              <a:rPr lang="zh-CN" altLang="en-US" sz="3700" b="1" smtClean="0">
                <a:solidFill>
                  <a:schemeClr val="hlink"/>
                </a:solidFill>
                <a:ea typeface="华文楷体"/>
                <a:cs typeface="华文楷体"/>
              </a:rPr>
              <a:t>字面上的意思是说：下了雨，河水涨了，可以浇灌田野，花草，其实是在描写奉献者的形象，写雨以自己的</a:t>
            </a:r>
            <a:r>
              <a:rPr lang="zh-CN" altLang="en-US" sz="3700" b="1" smtClean="0">
                <a:solidFill>
                  <a:schemeClr val="hlink"/>
                </a:solidFill>
                <a:latin typeface="华文楷体"/>
                <a:ea typeface="华文楷体"/>
                <a:cs typeface="华文楷体"/>
              </a:rPr>
              <a:t>“</a:t>
            </a:r>
            <a:r>
              <a:rPr lang="zh-CN" altLang="en-US" sz="3700" b="1" smtClean="0">
                <a:solidFill>
                  <a:schemeClr val="hlink"/>
                </a:solidFill>
                <a:ea typeface="华文楷体"/>
                <a:cs typeface="华文楷体"/>
              </a:rPr>
              <a:t>哭</a:t>
            </a:r>
            <a:r>
              <a:rPr lang="zh-CN" altLang="en-US" sz="3700" b="1" smtClean="0">
                <a:solidFill>
                  <a:schemeClr val="hlink"/>
                </a:solidFill>
                <a:latin typeface="华文楷体"/>
                <a:ea typeface="华文楷体"/>
                <a:cs typeface="华文楷体"/>
              </a:rPr>
              <a:t>”</a:t>
            </a:r>
            <a:r>
              <a:rPr lang="zh-CN" altLang="en-US" sz="3700" b="1" smtClean="0">
                <a:solidFill>
                  <a:schemeClr val="hlink"/>
                </a:solidFill>
                <a:ea typeface="华文楷体"/>
                <a:cs typeface="华文楷体"/>
              </a:rPr>
              <a:t>换来山河、花草的欢乐</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2707">
                                            <p:txEl>
                                              <p:pRg st="1" end="1"/>
                                            </p:txEl>
                                          </p:spTgt>
                                        </p:tgtEl>
                                        <p:attrNameLst>
                                          <p:attrName>style.visibility</p:attrName>
                                        </p:attrNameLst>
                                      </p:cBhvr>
                                      <p:to>
                                        <p:strVal val="visible"/>
                                      </p:to>
                                    </p:set>
                                    <p:animEffect transition="in" filter="box(in)">
                                      <p:cBhvr>
                                        <p:cTn id="7" dur="500"/>
                                        <p:tgtEl>
                                          <p:spTgt spid="727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2707">
                                            <p:txEl>
                                              <p:pRg st="3" end="3"/>
                                            </p:txEl>
                                          </p:spTgt>
                                        </p:tgtEl>
                                        <p:attrNameLst>
                                          <p:attrName>style.visibility</p:attrName>
                                        </p:attrNameLst>
                                      </p:cBhvr>
                                      <p:to>
                                        <p:strVal val="visible"/>
                                      </p:to>
                                    </p:set>
                                    <p:animEffect transition="in" filter="blinds(horizontal)">
                                      <p:cBhvr>
                                        <p:cTn id="12" dur="500"/>
                                        <p:tgtEl>
                                          <p:spTgt spid="72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pct90">
          <a:fgClr>
            <a:srgbClr val="A5D737"/>
          </a:fgClr>
          <a:bgClr>
            <a:schemeClr val="accent2"/>
          </a:bgClr>
        </a:pattFill>
        <a:effectLst/>
      </p:bgPr>
    </p:bg>
    <p:spTree>
      <p:nvGrpSpPr>
        <p:cNvPr id="1" name=""/>
        <p:cNvGrpSpPr/>
        <p:nvPr/>
      </p:nvGrpSpPr>
      <p:grpSpPr>
        <a:xfrm>
          <a:off x="0" y="0"/>
          <a:ext cx="0" cy="0"/>
          <a:chOff x="0" y="0"/>
          <a:chExt cx="0" cy="0"/>
        </a:xfrm>
      </p:grpSpPr>
      <p:sp>
        <p:nvSpPr>
          <p:cNvPr id="73731" name="Rectangle 3"/>
          <p:cNvSpPr>
            <a:spLocks noGrp="1" noRot="1" noChangeArrowheads="1"/>
          </p:cNvSpPr>
          <p:nvPr>
            <p:ph type="body" idx="1"/>
          </p:nvPr>
        </p:nvSpPr>
        <p:spPr>
          <a:xfrm>
            <a:off x="250825" y="620713"/>
            <a:ext cx="8229600" cy="5545137"/>
          </a:xfrm>
        </p:spPr>
        <p:txBody>
          <a:bodyPr/>
          <a:lstStyle/>
          <a:p>
            <a:pPr eaLnBrk="1" hangingPunct="1"/>
            <a:endParaRPr lang="en-US" altLang="zh-CN" sz="3700" b="1" smtClean="0">
              <a:solidFill>
                <a:srgbClr val="FF0000"/>
              </a:solidFill>
            </a:endParaRPr>
          </a:p>
          <a:p>
            <a:pPr eaLnBrk="1" hangingPunct="1"/>
            <a:r>
              <a:rPr lang="zh-CN" altLang="en-US" sz="3700" b="1" smtClean="0">
                <a:solidFill>
                  <a:srgbClr val="FF0000"/>
                </a:solidFill>
              </a:rPr>
              <a:t>我从湖中升起，借着以太的翅膀翱翔。一旦我见到美丽的园林，便落下来，吻着花儿的芳唇，拥抱着青枝绿叶，使得草木更加迷人。”</a:t>
            </a:r>
          </a:p>
          <a:p>
            <a:pPr eaLnBrk="1" hangingPunct="1"/>
            <a:endParaRPr lang="zh-CN" altLang="en-US" sz="3700" b="1" smtClean="0">
              <a:solidFill>
                <a:srgbClr val="FF0000"/>
              </a:solidFill>
            </a:endParaRPr>
          </a:p>
          <a:p>
            <a:pPr eaLnBrk="1" hangingPunct="1"/>
            <a:r>
              <a:rPr lang="zh-CN" altLang="en-US" sz="3700" b="1" smtClean="0">
                <a:solidFill>
                  <a:schemeClr val="hlink"/>
                </a:solidFill>
                <a:ea typeface="华文楷体"/>
                <a:cs typeface="华文楷体"/>
              </a:rPr>
              <a:t>把雨写成鸟的形象，</a:t>
            </a:r>
            <a:r>
              <a:rPr lang="zh-CN" altLang="en-US" sz="3700" b="1" smtClean="0">
                <a:solidFill>
                  <a:schemeClr val="hlink"/>
                </a:solidFill>
                <a:latin typeface="华文楷体"/>
                <a:ea typeface="华文楷体"/>
                <a:cs typeface="华文楷体"/>
              </a:rPr>
              <a:t>“</a:t>
            </a:r>
            <a:r>
              <a:rPr lang="zh-CN" altLang="en-US" sz="3700" b="1" smtClean="0">
                <a:solidFill>
                  <a:schemeClr val="hlink"/>
                </a:solidFill>
                <a:ea typeface="华文楷体"/>
                <a:cs typeface="华文楷体"/>
              </a:rPr>
              <a:t>吻</a:t>
            </a:r>
            <a:r>
              <a:rPr lang="zh-CN" altLang="en-US" sz="3700" b="1" smtClean="0">
                <a:solidFill>
                  <a:schemeClr val="hlink"/>
                </a:solidFill>
                <a:latin typeface="华文楷体"/>
                <a:ea typeface="华文楷体"/>
                <a:cs typeface="华文楷体"/>
              </a:rPr>
              <a:t>”“</a:t>
            </a:r>
            <a:r>
              <a:rPr lang="zh-CN" altLang="en-US" sz="3700" b="1" smtClean="0">
                <a:solidFill>
                  <a:schemeClr val="hlink"/>
                </a:solidFill>
                <a:ea typeface="华文楷体"/>
                <a:cs typeface="华文楷体"/>
              </a:rPr>
              <a:t>拥抱</a:t>
            </a:r>
            <a:r>
              <a:rPr lang="zh-CN" altLang="en-US" sz="3700" b="1" smtClean="0">
                <a:solidFill>
                  <a:schemeClr val="hlink"/>
                </a:solidFill>
                <a:latin typeface="华文楷体"/>
                <a:ea typeface="华文楷体"/>
                <a:cs typeface="华文楷体"/>
              </a:rPr>
              <a:t>”</a:t>
            </a:r>
            <a:r>
              <a:rPr lang="zh-CN" altLang="en-US" sz="3700" b="1" smtClean="0">
                <a:solidFill>
                  <a:schemeClr val="hlink"/>
                </a:solidFill>
                <a:ea typeface="华文楷体"/>
                <a:cs typeface="华文楷体"/>
              </a:rPr>
              <a:t>写出雨对万物的滋润，富有情味</a:t>
            </a:r>
            <a:r>
              <a:rPr lang="zh-CN" altLang="en-US" sz="3700" b="1" smtClean="0">
                <a:solidFill>
                  <a:schemeClr val="hlink"/>
                </a:solid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31">
                                            <p:txEl>
                                              <p:pRg st="1" end="1"/>
                                            </p:txEl>
                                          </p:spTgt>
                                        </p:tgtEl>
                                        <p:attrNameLst>
                                          <p:attrName>style.visibility</p:attrName>
                                        </p:attrNameLst>
                                      </p:cBhvr>
                                      <p:to>
                                        <p:strVal val="visible"/>
                                      </p:to>
                                    </p:set>
                                    <p:anim calcmode="lin" valueType="num">
                                      <p:cBhvr additive="base">
                                        <p:cTn id="7"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3731">
                                            <p:txEl>
                                              <p:pRg st="3" end="3"/>
                                            </p:txEl>
                                          </p:spTgt>
                                        </p:tgtEl>
                                        <p:attrNameLst>
                                          <p:attrName>style.visibility</p:attrName>
                                        </p:attrNameLst>
                                      </p:cBhvr>
                                      <p:to>
                                        <p:strVal val="visible"/>
                                      </p:to>
                                    </p:set>
                                    <p:anim calcmode="lin" valueType="num">
                                      <p:cBhvr additive="base">
                                        <p:cTn id="13" dur="5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5D737"/>
        </a:solidFill>
        <a:effectLst/>
      </p:bgPr>
    </p:bg>
    <p:spTree>
      <p:nvGrpSpPr>
        <p:cNvPr id="1" name=""/>
        <p:cNvGrpSpPr/>
        <p:nvPr/>
      </p:nvGrpSpPr>
      <p:grpSpPr>
        <a:xfrm>
          <a:off x="0" y="0"/>
          <a:ext cx="0" cy="0"/>
          <a:chOff x="0" y="0"/>
          <a:chExt cx="0" cy="0"/>
        </a:xfrm>
      </p:grpSpPr>
      <p:pic>
        <p:nvPicPr>
          <p:cNvPr id="17410" name="Picture 2" descr="it"/>
          <p:cNvPicPr>
            <a:picLocks noChangeAspect="1" noChangeArrowheads="1"/>
          </p:cNvPicPr>
          <p:nvPr/>
        </p:nvPicPr>
        <p:blipFill>
          <a:blip r:embed="rId2">
            <a:lum bright="-6000"/>
          </a:blip>
          <a:srcRect/>
          <a:stretch>
            <a:fillRect/>
          </a:stretch>
        </p:blipFill>
        <p:spPr bwMode="auto">
          <a:xfrm>
            <a:off x="539750" y="1412875"/>
            <a:ext cx="3332163" cy="4419600"/>
          </a:xfrm>
          <a:prstGeom prst="rect">
            <a:avLst/>
          </a:prstGeom>
          <a:noFill/>
          <a:ln w="9525">
            <a:noFill/>
            <a:miter lim="800000"/>
            <a:headEnd/>
            <a:tailEnd/>
          </a:ln>
        </p:spPr>
      </p:pic>
      <p:sp>
        <p:nvSpPr>
          <p:cNvPr id="17411" name="Text Box 3"/>
          <p:cNvSpPr txBox="1">
            <a:spLocks noChangeArrowheads="1"/>
          </p:cNvSpPr>
          <p:nvPr/>
        </p:nvSpPr>
        <p:spPr bwMode="auto">
          <a:xfrm>
            <a:off x="4140200" y="188913"/>
            <a:ext cx="4535488" cy="1446212"/>
          </a:xfrm>
          <a:prstGeom prst="rect">
            <a:avLst/>
          </a:prstGeom>
          <a:noFill/>
          <a:ln w="9525">
            <a:noFill/>
            <a:miter lim="800000"/>
            <a:headEnd/>
            <a:tailEnd/>
          </a:ln>
        </p:spPr>
        <p:txBody>
          <a:bodyPr>
            <a:spAutoFit/>
          </a:bodyPr>
          <a:lstStyle/>
          <a:p>
            <a:r>
              <a:rPr lang="zh-CN" altLang="en-US" sz="4400" b="1">
                <a:solidFill>
                  <a:srgbClr val="FF0000"/>
                </a:solidFill>
                <a:latin typeface="Calibri" pitchFamily="34" charset="0"/>
                <a:ea typeface="黑体" pitchFamily="2" charset="-122"/>
              </a:rPr>
              <a:t>黎巴嫩文坛骄子</a:t>
            </a:r>
          </a:p>
          <a:p>
            <a:r>
              <a:rPr lang="zh-CN" altLang="en-US" sz="4400" b="1">
                <a:solidFill>
                  <a:srgbClr val="FF0000"/>
                </a:solidFill>
                <a:latin typeface="Calibri" pitchFamily="34" charset="0"/>
                <a:ea typeface="黑体" pitchFamily="2" charset="-122"/>
              </a:rPr>
              <a:t>          </a:t>
            </a:r>
            <a:r>
              <a:rPr lang="en-US" altLang="zh-CN" sz="4400" b="1">
                <a:solidFill>
                  <a:srgbClr val="FF0000"/>
                </a:solidFill>
                <a:latin typeface="Calibri" pitchFamily="34" charset="0"/>
                <a:ea typeface="黑体" pitchFamily="2" charset="-122"/>
              </a:rPr>
              <a:t>——</a:t>
            </a:r>
            <a:r>
              <a:rPr lang="zh-CN" altLang="en-US" sz="4400" b="1">
                <a:solidFill>
                  <a:srgbClr val="FF0000"/>
                </a:solidFill>
                <a:latin typeface="Calibri" pitchFamily="34" charset="0"/>
                <a:ea typeface="黑体" pitchFamily="2" charset="-122"/>
              </a:rPr>
              <a:t>纪伯伦</a:t>
            </a:r>
          </a:p>
        </p:txBody>
      </p:sp>
      <p:sp>
        <p:nvSpPr>
          <p:cNvPr id="17412" name="Text Box 6"/>
          <p:cNvSpPr txBox="1">
            <a:spLocks noChangeArrowheads="1"/>
          </p:cNvSpPr>
          <p:nvPr/>
        </p:nvSpPr>
        <p:spPr bwMode="auto">
          <a:xfrm>
            <a:off x="3924300" y="1557338"/>
            <a:ext cx="4968875" cy="4486275"/>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rPr>
              <a:t>        </a:t>
            </a:r>
            <a:r>
              <a:rPr lang="zh-CN" altLang="en-US" sz="3600" b="1" u="sng">
                <a:solidFill>
                  <a:srgbClr val="FF0000"/>
                </a:solidFill>
                <a:latin typeface="Calibri" pitchFamily="34" charset="0"/>
              </a:rPr>
              <a:t>他是阿拉伯现代小说和艺术散文的主要奠基人，</a:t>
            </a:r>
            <a:r>
              <a:rPr lang="en-US" altLang="zh-CN" sz="3600" b="1">
                <a:solidFill>
                  <a:srgbClr val="FF0000"/>
                </a:solidFill>
                <a:latin typeface="Calibri" pitchFamily="34" charset="0"/>
              </a:rPr>
              <a:t>20</a:t>
            </a:r>
            <a:r>
              <a:rPr lang="zh-CN" altLang="en-US" sz="3600" b="1">
                <a:solidFill>
                  <a:srgbClr val="FF0000"/>
                </a:solidFill>
                <a:latin typeface="Calibri" pitchFamily="34" charset="0"/>
              </a:rPr>
              <a:t>世纪阿拉伯新文学道路的开拓者之一，是阿拉伯第一个文学流派</a:t>
            </a:r>
            <a:r>
              <a:rPr lang="zh-CN" altLang="en-US" sz="3600" b="1" u="sng">
                <a:solidFill>
                  <a:srgbClr val="FF0000"/>
                </a:solidFill>
                <a:latin typeface="Calibri" pitchFamily="34" charset="0"/>
              </a:rPr>
              <a:t>“叙美派”</a:t>
            </a:r>
            <a:r>
              <a:rPr lang="zh-CN" altLang="en-US" sz="3600" b="1">
                <a:solidFill>
                  <a:srgbClr val="FF0000"/>
                </a:solidFill>
                <a:latin typeface="Calibri" pitchFamily="34" charset="0"/>
              </a:rPr>
              <a:t>（即“阿拉伯侨民文学”）的中坚和代表。</a:t>
            </a:r>
            <a:endParaRPr lang="zh-CN" altLang="en-US" sz="3200" b="1">
              <a:solidFill>
                <a:srgbClr val="FF0000"/>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pattFill prst="pct90">
          <a:fgClr>
            <a:srgbClr val="A5D737"/>
          </a:fgClr>
          <a:bgClr>
            <a:schemeClr val="accent2"/>
          </a:bgClr>
        </a:pattFill>
        <a:effectLst/>
      </p:bgPr>
    </p:bg>
    <p:spTree>
      <p:nvGrpSpPr>
        <p:cNvPr id="1" name=""/>
        <p:cNvGrpSpPr/>
        <p:nvPr/>
      </p:nvGrpSpPr>
      <p:grpSpPr>
        <a:xfrm>
          <a:off x="0" y="0"/>
          <a:ext cx="0" cy="0"/>
          <a:chOff x="0" y="0"/>
          <a:chExt cx="0" cy="0"/>
        </a:xfrm>
      </p:grpSpPr>
      <p:sp>
        <p:nvSpPr>
          <p:cNvPr id="74755" name="Rectangle 3"/>
          <p:cNvSpPr>
            <a:spLocks noGrp="1" noRot="1" noChangeArrowheads="1"/>
          </p:cNvSpPr>
          <p:nvPr>
            <p:ph type="body" idx="1"/>
          </p:nvPr>
        </p:nvSpPr>
        <p:spPr>
          <a:xfrm>
            <a:off x="323850" y="333375"/>
            <a:ext cx="8362950" cy="5797550"/>
          </a:xfrm>
        </p:spPr>
        <p:txBody>
          <a:bodyPr/>
          <a:lstStyle/>
          <a:p>
            <a:pPr eaLnBrk="1" hangingPunct="1">
              <a:lnSpc>
                <a:spcPct val="90000"/>
              </a:lnSpc>
            </a:pPr>
            <a:endParaRPr lang="en-US" altLang="zh-CN" sz="3700" b="1" smtClean="0">
              <a:solidFill>
                <a:srgbClr val="FF0000"/>
              </a:solidFill>
            </a:endParaRPr>
          </a:p>
          <a:p>
            <a:pPr eaLnBrk="1" hangingPunct="1">
              <a:lnSpc>
                <a:spcPct val="90000"/>
              </a:lnSpc>
            </a:pPr>
            <a:r>
              <a:rPr lang="zh-CN" altLang="en-US" sz="3700" b="1" smtClean="0">
                <a:solidFill>
                  <a:srgbClr val="FF0000"/>
                </a:solidFill>
              </a:rPr>
              <a:t>我是大海的</a:t>
            </a:r>
            <a:r>
              <a:rPr lang="zh-CN" altLang="en-US" sz="3700" b="1" smtClean="0">
                <a:solidFill>
                  <a:srgbClr val="6600FF"/>
                </a:solidFill>
              </a:rPr>
              <a:t>叹息</a:t>
            </a:r>
            <a:r>
              <a:rPr lang="zh-CN" altLang="en-US" sz="3700" b="1" smtClean="0">
                <a:solidFill>
                  <a:srgbClr val="FF0000"/>
                </a:solidFill>
              </a:rPr>
              <a:t>，是天空的泪水，是田野的微笑。这同爱情何其酷肖：它是感情大海的叹息，是思想天空的泪水，是心灵田野的微笑。”</a:t>
            </a:r>
          </a:p>
          <a:p>
            <a:pPr eaLnBrk="1" hangingPunct="1">
              <a:lnSpc>
                <a:spcPct val="90000"/>
              </a:lnSpc>
              <a:buFont typeface="Wingdings" pitchFamily="2" charset="2"/>
              <a:buNone/>
            </a:pPr>
            <a:endParaRPr lang="zh-CN" altLang="en-US" sz="3700" b="1" smtClean="0">
              <a:solidFill>
                <a:srgbClr val="FF0000"/>
              </a:solidFill>
            </a:endParaRPr>
          </a:p>
          <a:p>
            <a:pPr eaLnBrk="1" hangingPunct="1">
              <a:lnSpc>
                <a:spcPct val="90000"/>
              </a:lnSpc>
            </a:pPr>
            <a:r>
              <a:rPr lang="zh-CN" altLang="en-US" sz="3700" b="1" smtClean="0">
                <a:solidFill>
                  <a:schemeClr val="hlink"/>
                </a:solidFill>
                <a:latin typeface="华文楷体"/>
                <a:ea typeface="华文楷体"/>
                <a:cs typeface="华文楷体"/>
              </a:rPr>
              <a:t>这是在说明自然界中雨水的形成的循环过程</a:t>
            </a:r>
            <a:r>
              <a:rPr lang="en-US" altLang="zh-CN" sz="3700" b="1" smtClean="0">
                <a:solidFill>
                  <a:schemeClr val="hlink"/>
                </a:solidFill>
                <a:latin typeface="华文楷体"/>
                <a:ea typeface="华文楷体"/>
                <a:cs typeface="华文楷体"/>
              </a:rPr>
              <a:t>,</a:t>
            </a:r>
            <a:r>
              <a:rPr lang="zh-CN" altLang="en-US" sz="3700" b="1" smtClean="0">
                <a:solidFill>
                  <a:schemeClr val="hlink"/>
                </a:solidFill>
                <a:latin typeface="华文楷体"/>
                <a:ea typeface="华文楷体"/>
                <a:cs typeface="华文楷体"/>
              </a:rPr>
              <a:t>这如同生活，爱情，也同样会充满叹息、泪水、微笑这样一个循环过程。</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4755">
                                            <p:txEl>
                                              <p:pRg st="1" end="1"/>
                                            </p:txEl>
                                          </p:spTgt>
                                        </p:tgtEl>
                                        <p:attrNameLst>
                                          <p:attrName>style.visibility</p:attrName>
                                        </p:attrNameLst>
                                      </p:cBhvr>
                                      <p:to>
                                        <p:strVal val="visible"/>
                                      </p:to>
                                    </p:set>
                                    <p:anim calcmode="lin" valueType="num">
                                      <p:cBhvr additive="base">
                                        <p:cTn id="7"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4755">
                                            <p:txEl>
                                              <p:pRg st="3" end="3"/>
                                            </p:txEl>
                                          </p:spTgt>
                                        </p:tgtEl>
                                        <p:attrNameLst>
                                          <p:attrName>style.visibility</p:attrName>
                                        </p:attrNameLst>
                                      </p:cBhvr>
                                      <p:to>
                                        <p:strVal val="visible"/>
                                      </p:to>
                                    </p:set>
                                    <p:animEffect transition="in" filter="box(in)">
                                      <p:cBhvr>
                                        <p:cTn id="13" dur="500"/>
                                        <p:tgtEl>
                                          <p:spTgt spid="74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90">
          <a:fgClr>
            <a:srgbClr val="A5D737"/>
          </a:fgClr>
          <a:bgClr>
            <a:schemeClr val="accent2"/>
          </a:bgClr>
        </a:pattFill>
        <a:effectLst/>
      </p:bgPr>
    </p:bg>
    <p:spTree>
      <p:nvGrpSpPr>
        <p:cNvPr id="1" name=""/>
        <p:cNvGrpSpPr/>
        <p:nvPr/>
      </p:nvGrpSpPr>
      <p:grpSpPr>
        <a:xfrm>
          <a:off x="0" y="0"/>
          <a:ext cx="0" cy="0"/>
          <a:chOff x="0" y="0"/>
          <a:chExt cx="0" cy="0"/>
        </a:xfrm>
      </p:grpSpPr>
      <p:sp>
        <p:nvSpPr>
          <p:cNvPr id="75779" name="Rectangle 3"/>
          <p:cNvSpPr>
            <a:spLocks noGrp="1" noRot="1" noChangeArrowheads="1"/>
          </p:cNvSpPr>
          <p:nvPr>
            <p:ph type="body" idx="1"/>
          </p:nvPr>
        </p:nvSpPr>
        <p:spPr>
          <a:xfrm>
            <a:off x="179388" y="188913"/>
            <a:ext cx="8734425" cy="6257925"/>
          </a:xfrm>
        </p:spPr>
        <p:txBody>
          <a:bodyPr/>
          <a:lstStyle/>
          <a:p>
            <a:pPr eaLnBrk="1" hangingPunct="1"/>
            <a:endParaRPr lang="en-US" altLang="zh-CN" sz="3700" smtClean="0">
              <a:solidFill>
                <a:srgbClr val="FF0000"/>
              </a:solidFill>
            </a:endParaRPr>
          </a:p>
          <a:p>
            <a:pPr eaLnBrk="1" hangingPunct="1"/>
            <a:r>
              <a:rPr lang="zh-CN" altLang="en-US" sz="3700" b="1" smtClean="0">
                <a:solidFill>
                  <a:srgbClr val="FF0000"/>
                </a:solidFill>
              </a:rPr>
              <a:t>尘世人生也是如此：开始于盛气凌人的物质的铁蹄之下，终结在不动声色的死神的怀抱。</a:t>
            </a:r>
          </a:p>
          <a:p>
            <a:pPr eaLnBrk="1" hangingPunct="1">
              <a:buFont typeface="Wingdings" pitchFamily="2" charset="2"/>
              <a:buNone/>
            </a:pPr>
            <a:endParaRPr lang="zh-CN" altLang="en-US" sz="3700" b="1" smtClean="0">
              <a:solidFill>
                <a:srgbClr val="FF0000"/>
              </a:solidFill>
            </a:endParaRPr>
          </a:p>
          <a:p>
            <a:pPr eaLnBrk="1" hangingPunct="1"/>
            <a:r>
              <a:rPr lang="zh-CN" altLang="en-US" sz="3700" b="1" smtClean="0">
                <a:solidFill>
                  <a:schemeClr val="hlink"/>
                </a:solidFill>
                <a:ea typeface="华文楷体"/>
                <a:cs typeface="华文楷体"/>
              </a:rPr>
              <a:t>人生也像雨一样，到来时雷声隆隆，在物质世界里喧嚣一世，或许为了生活奔波、或许为了功名利禄争夺，但生命结束时也是一无所有，悄无声息，埋葬在泥土里。</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5779">
                                            <p:txEl>
                                              <p:pRg st="1" end="1"/>
                                            </p:txEl>
                                          </p:spTgt>
                                        </p:tgtEl>
                                        <p:attrNameLst>
                                          <p:attrName>style.visibility</p:attrName>
                                        </p:attrNameLst>
                                      </p:cBhvr>
                                      <p:to>
                                        <p:strVal val="visible"/>
                                      </p:to>
                                    </p:set>
                                    <p:anim calcmode="lin" valueType="num">
                                      <p:cBhvr additive="base">
                                        <p:cTn id="7" dur="500" fill="hold"/>
                                        <p:tgtEl>
                                          <p:spTgt spid="7577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57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75779">
                                            <p:txEl>
                                              <p:pRg st="3" end="3"/>
                                            </p:txEl>
                                          </p:spTgt>
                                        </p:tgtEl>
                                        <p:attrNameLst>
                                          <p:attrName>style.visibility</p:attrName>
                                        </p:attrNameLst>
                                      </p:cBhvr>
                                      <p:to>
                                        <p:strVal val="visible"/>
                                      </p:to>
                                    </p:set>
                                    <p:animEffect transition="in" filter="box(in)">
                                      <p:cBhvr>
                                        <p:cTn id="13" dur="500"/>
                                        <p:tgtEl>
                                          <p:spTgt spid="757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pPr algn="l" eaLnBrk="1" hangingPunct="1"/>
            <a:r>
              <a:rPr lang="zh-CN" altLang="en-US" b="1" smtClean="0">
                <a:solidFill>
                  <a:srgbClr val="FF0066"/>
                </a:solidFill>
                <a:ea typeface="隶书"/>
                <a:cs typeface="隶书"/>
              </a:rPr>
              <a:t>小结</a:t>
            </a:r>
          </a:p>
        </p:txBody>
      </p:sp>
      <p:sp>
        <p:nvSpPr>
          <p:cNvPr id="29699" name="Text Box 3"/>
          <p:cNvSpPr txBox="1">
            <a:spLocks noChangeArrowheads="1"/>
          </p:cNvSpPr>
          <p:nvPr/>
        </p:nvSpPr>
        <p:spPr bwMode="auto">
          <a:xfrm>
            <a:off x="1619250" y="1916113"/>
            <a:ext cx="1873250" cy="457200"/>
          </a:xfrm>
          <a:prstGeom prst="rect">
            <a:avLst/>
          </a:prstGeom>
          <a:noFill/>
          <a:ln w="9525">
            <a:noFill/>
            <a:miter lim="800000"/>
            <a:headEnd/>
            <a:tailEnd/>
          </a:ln>
        </p:spPr>
        <p:txBody>
          <a:bodyPr>
            <a:spAutoFit/>
          </a:bodyPr>
          <a:lstStyle/>
          <a:p>
            <a:pPr>
              <a:spcBef>
                <a:spcPct val="50000"/>
              </a:spcBef>
            </a:pPr>
            <a:r>
              <a:rPr lang="en-US" altLang="zh-CN" b="1">
                <a:solidFill>
                  <a:srgbClr val="FF0066"/>
                </a:solidFill>
                <a:ea typeface="仿宋_GB2312" pitchFamily="49" charset="-122"/>
              </a:rPr>
              <a:t>《</a:t>
            </a:r>
            <a:r>
              <a:rPr lang="zh-CN" altLang="en-US" b="1">
                <a:solidFill>
                  <a:srgbClr val="FF0066"/>
                </a:solidFill>
                <a:ea typeface="仿宋_GB2312" pitchFamily="49" charset="-122"/>
              </a:rPr>
              <a:t>浪之歌</a:t>
            </a:r>
            <a:r>
              <a:rPr lang="en-US" altLang="zh-CN" b="1">
                <a:solidFill>
                  <a:srgbClr val="FF0066"/>
                </a:solidFill>
                <a:ea typeface="仿宋_GB2312" pitchFamily="49" charset="-122"/>
              </a:rPr>
              <a:t>》</a:t>
            </a:r>
          </a:p>
        </p:txBody>
      </p:sp>
      <p:sp>
        <p:nvSpPr>
          <p:cNvPr id="29700" name="Text Box 4"/>
          <p:cNvSpPr txBox="1">
            <a:spLocks noChangeArrowheads="1"/>
          </p:cNvSpPr>
          <p:nvPr/>
        </p:nvSpPr>
        <p:spPr bwMode="auto">
          <a:xfrm>
            <a:off x="2195513" y="2852738"/>
            <a:ext cx="1152525" cy="457200"/>
          </a:xfrm>
          <a:prstGeom prst="rect">
            <a:avLst/>
          </a:prstGeom>
          <a:noFill/>
          <a:ln w="9525">
            <a:noFill/>
            <a:miter lim="800000"/>
            <a:headEnd/>
            <a:tailEnd/>
          </a:ln>
        </p:spPr>
        <p:txBody>
          <a:bodyPr>
            <a:spAutoFit/>
          </a:bodyPr>
          <a:lstStyle/>
          <a:p>
            <a:pPr>
              <a:spcBef>
                <a:spcPct val="50000"/>
              </a:spcBef>
            </a:pPr>
            <a:r>
              <a:rPr lang="zh-CN" altLang="en-US" b="1">
                <a:solidFill>
                  <a:srgbClr val="FF0066"/>
                </a:solidFill>
                <a:ea typeface="仿宋_GB2312" pitchFamily="49" charset="-122"/>
              </a:rPr>
              <a:t>海浪：</a:t>
            </a:r>
          </a:p>
        </p:txBody>
      </p:sp>
      <p:sp>
        <p:nvSpPr>
          <p:cNvPr id="29701" name="Text Box 5"/>
          <p:cNvSpPr txBox="1">
            <a:spLocks noChangeArrowheads="1"/>
          </p:cNvSpPr>
          <p:nvPr/>
        </p:nvSpPr>
        <p:spPr bwMode="auto">
          <a:xfrm>
            <a:off x="3348038" y="2636838"/>
            <a:ext cx="3384550" cy="1004887"/>
          </a:xfrm>
          <a:prstGeom prst="rect">
            <a:avLst/>
          </a:prstGeom>
          <a:noFill/>
          <a:ln w="9525">
            <a:noFill/>
            <a:miter lim="800000"/>
            <a:headEnd/>
            <a:tailEnd/>
          </a:ln>
        </p:spPr>
        <p:txBody>
          <a:bodyPr>
            <a:spAutoFit/>
          </a:bodyPr>
          <a:lstStyle/>
          <a:p>
            <a:pPr>
              <a:spcBef>
                <a:spcPct val="50000"/>
              </a:spcBef>
            </a:pPr>
            <a:r>
              <a:rPr lang="zh-CN" altLang="en-US" b="1">
                <a:solidFill>
                  <a:srgbClr val="FF0066"/>
                </a:solidFill>
                <a:ea typeface="仿宋_GB2312" pitchFamily="49" charset="-122"/>
              </a:rPr>
              <a:t>海岸的情人</a:t>
            </a:r>
          </a:p>
          <a:p>
            <a:pPr>
              <a:spcBef>
                <a:spcPct val="50000"/>
              </a:spcBef>
            </a:pPr>
            <a:r>
              <a:rPr lang="zh-CN" altLang="en-US" b="1">
                <a:solidFill>
                  <a:srgbClr val="FF0066"/>
                </a:solidFill>
                <a:ea typeface="仿宋_GB2312" pitchFamily="49" charset="-122"/>
              </a:rPr>
              <a:t>人间世界的守护者</a:t>
            </a:r>
          </a:p>
        </p:txBody>
      </p:sp>
      <p:sp>
        <p:nvSpPr>
          <p:cNvPr id="29702" name="Text Box 6"/>
          <p:cNvSpPr txBox="1">
            <a:spLocks noChangeArrowheads="1"/>
          </p:cNvSpPr>
          <p:nvPr/>
        </p:nvSpPr>
        <p:spPr bwMode="auto">
          <a:xfrm>
            <a:off x="1763713" y="4221163"/>
            <a:ext cx="1800225" cy="457200"/>
          </a:xfrm>
          <a:prstGeom prst="rect">
            <a:avLst/>
          </a:prstGeom>
          <a:noFill/>
          <a:ln w="9525">
            <a:noFill/>
            <a:miter lim="800000"/>
            <a:headEnd/>
            <a:tailEnd/>
          </a:ln>
        </p:spPr>
        <p:txBody>
          <a:bodyPr>
            <a:spAutoFit/>
          </a:bodyPr>
          <a:lstStyle/>
          <a:p>
            <a:pPr>
              <a:spcBef>
                <a:spcPct val="50000"/>
              </a:spcBef>
            </a:pPr>
            <a:r>
              <a:rPr lang="en-US" altLang="zh-CN" b="1">
                <a:solidFill>
                  <a:srgbClr val="FF0066"/>
                </a:solidFill>
                <a:ea typeface="仿宋_GB2312" pitchFamily="49" charset="-122"/>
              </a:rPr>
              <a:t>《</a:t>
            </a:r>
            <a:r>
              <a:rPr lang="zh-CN" altLang="en-US" b="1">
                <a:solidFill>
                  <a:srgbClr val="FF0066"/>
                </a:solidFill>
                <a:ea typeface="仿宋_GB2312" pitchFamily="49" charset="-122"/>
              </a:rPr>
              <a:t>雨之歌</a:t>
            </a:r>
            <a:r>
              <a:rPr lang="en-US" altLang="zh-CN" b="1">
                <a:solidFill>
                  <a:srgbClr val="FF0066"/>
                </a:solidFill>
                <a:ea typeface="仿宋_GB2312" pitchFamily="49" charset="-122"/>
              </a:rPr>
              <a:t>》</a:t>
            </a:r>
          </a:p>
        </p:txBody>
      </p:sp>
      <p:sp>
        <p:nvSpPr>
          <p:cNvPr id="29703" name="Text Box 7"/>
          <p:cNvSpPr txBox="1">
            <a:spLocks noChangeArrowheads="1"/>
          </p:cNvSpPr>
          <p:nvPr/>
        </p:nvSpPr>
        <p:spPr bwMode="auto">
          <a:xfrm>
            <a:off x="2555875" y="5084763"/>
            <a:ext cx="1584325" cy="457200"/>
          </a:xfrm>
          <a:prstGeom prst="rect">
            <a:avLst/>
          </a:prstGeom>
          <a:noFill/>
          <a:ln w="9525">
            <a:noFill/>
            <a:miter lim="800000"/>
            <a:headEnd/>
            <a:tailEnd/>
          </a:ln>
        </p:spPr>
        <p:txBody>
          <a:bodyPr>
            <a:spAutoFit/>
          </a:bodyPr>
          <a:lstStyle/>
          <a:p>
            <a:pPr>
              <a:spcBef>
                <a:spcPct val="50000"/>
              </a:spcBef>
            </a:pPr>
            <a:r>
              <a:rPr lang="zh-CN" altLang="en-US" b="1">
                <a:solidFill>
                  <a:srgbClr val="FF0066"/>
                </a:solidFill>
                <a:ea typeface="仿宋_GB2312" pitchFamily="49" charset="-122"/>
              </a:rPr>
              <a:t>雨：</a:t>
            </a:r>
          </a:p>
        </p:txBody>
      </p:sp>
      <p:sp>
        <p:nvSpPr>
          <p:cNvPr id="29704" name="Text Box 8"/>
          <p:cNvSpPr txBox="1">
            <a:spLocks noChangeArrowheads="1"/>
          </p:cNvSpPr>
          <p:nvPr/>
        </p:nvSpPr>
        <p:spPr bwMode="auto">
          <a:xfrm>
            <a:off x="3348038" y="4652963"/>
            <a:ext cx="3600450" cy="1552575"/>
          </a:xfrm>
          <a:prstGeom prst="rect">
            <a:avLst/>
          </a:prstGeom>
          <a:noFill/>
          <a:ln w="9525">
            <a:noFill/>
            <a:miter lim="800000"/>
            <a:headEnd/>
            <a:tailEnd/>
          </a:ln>
        </p:spPr>
        <p:txBody>
          <a:bodyPr>
            <a:spAutoFit/>
          </a:bodyPr>
          <a:lstStyle/>
          <a:p>
            <a:pPr>
              <a:spcBef>
                <a:spcPct val="50000"/>
              </a:spcBef>
            </a:pPr>
            <a:r>
              <a:rPr lang="zh-CN" altLang="en-US" b="1">
                <a:solidFill>
                  <a:srgbClr val="FF0066"/>
                </a:solidFill>
                <a:ea typeface="仿宋_GB2312" pitchFamily="49" charset="-122"/>
              </a:rPr>
              <a:t>滋润万物</a:t>
            </a:r>
          </a:p>
          <a:p>
            <a:pPr>
              <a:spcBef>
                <a:spcPct val="50000"/>
              </a:spcBef>
            </a:pPr>
            <a:r>
              <a:rPr lang="zh-CN" altLang="en-US" b="1">
                <a:solidFill>
                  <a:srgbClr val="FF0066"/>
                </a:solidFill>
                <a:ea typeface="仿宋_GB2312" pitchFamily="49" charset="-122"/>
              </a:rPr>
              <a:t>“传情的信使”</a:t>
            </a:r>
          </a:p>
          <a:p>
            <a:pPr>
              <a:spcBef>
                <a:spcPct val="50000"/>
              </a:spcBef>
            </a:pPr>
            <a:r>
              <a:rPr lang="zh-CN" altLang="en-US" b="1">
                <a:solidFill>
                  <a:srgbClr val="FF0066"/>
                </a:solidFill>
                <a:ea typeface="仿宋_GB2312" pitchFamily="49" charset="-122"/>
              </a:rPr>
              <a:t>（奉献者和使者的形象）</a:t>
            </a:r>
          </a:p>
        </p:txBody>
      </p:sp>
      <p:sp>
        <p:nvSpPr>
          <p:cNvPr id="29705" name="AutoShape 9"/>
          <p:cNvSpPr>
            <a:spLocks/>
          </p:cNvSpPr>
          <p:nvPr/>
        </p:nvSpPr>
        <p:spPr bwMode="auto">
          <a:xfrm>
            <a:off x="3276600" y="2852738"/>
            <a:ext cx="71438" cy="576262"/>
          </a:xfrm>
          <a:prstGeom prst="leftBracket">
            <a:avLst>
              <a:gd name="adj" fmla="val 67222"/>
            </a:avLst>
          </a:prstGeom>
          <a:noFill/>
          <a:ln w="9525">
            <a:solidFill>
              <a:srgbClr val="FF0066"/>
            </a:solidFill>
            <a:round/>
            <a:headEnd/>
            <a:tailEnd/>
          </a:ln>
        </p:spPr>
        <p:txBody>
          <a:bodyPr wrap="none" anchor="ctr"/>
          <a:lstStyle/>
          <a:p>
            <a:endParaRPr lang="zh-CN" altLang="en-US">
              <a:latin typeface="Calibri" pitchFamily="34" charset="0"/>
            </a:endParaRPr>
          </a:p>
        </p:txBody>
      </p:sp>
      <p:sp>
        <p:nvSpPr>
          <p:cNvPr id="29706" name="AutoShape 10"/>
          <p:cNvSpPr>
            <a:spLocks/>
          </p:cNvSpPr>
          <p:nvPr/>
        </p:nvSpPr>
        <p:spPr bwMode="auto">
          <a:xfrm>
            <a:off x="3276600" y="4797425"/>
            <a:ext cx="71438" cy="1152525"/>
          </a:xfrm>
          <a:prstGeom prst="leftBracket">
            <a:avLst>
              <a:gd name="adj" fmla="val 134444"/>
            </a:avLst>
          </a:prstGeom>
          <a:noFill/>
          <a:ln w="9525">
            <a:solidFill>
              <a:srgbClr val="FF0066"/>
            </a:solidFill>
            <a:round/>
            <a:headEnd/>
            <a:tailEnd/>
          </a:ln>
        </p:spPr>
        <p:txBody>
          <a:bodyPr wrap="none" anchor="ctr"/>
          <a:lstStyle/>
          <a:p>
            <a:endParaRPr lang="zh-CN" altLang="en-US">
              <a:latin typeface="Calibri" pitchFamily="34" charset="0"/>
            </a:endParaRPr>
          </a:p>
        </p:txBody>
      </p:sp>
      <p:sp>
        <p:nvSpPr>
          <p:cNvPr id="29707" name="AutoShape 11"/>
          <p:cNvSpPr>
            <a:spLocks/>
          </p:cNvSpPr>
          <p:nvPr/>
        </p:nvSpPr>
        <p:spPr bwMode="auto">
          <a:xfrm>
            <a:off x="1547813" y="2133600"/>
            <a:ext cx="215900" cy="2374900"/>
          </a:xfrm>
          <a:prstGeom prst="leftBracket">
            <a:avLst>
              <a:gd name="adj" fmla="val 91667"/>
            </a:avLst>
          </a:prstGeom>
          <a:noFill/>
          <a:ln w="9525">
            <a:solidFill>
              <a:srgbClr val="FF0066"/>
            </a:solidFill>
            <a:round/>
            <a:headEnd/>
            <a:tailEnd/>
          </a:ln>
        </p:spPr>
        <p:txBody>
          <a:bodyPr wrap="none" anchor="ctr"/>
          <a:lstStyle/>
          <a:p>
            <a:pPr algn="ctr"/>
            <a:endParaRPr lang="zh-CN" altLang="zh-CN">
              <a:solidFill>
                <a:srgbClr val="FF0066"/>
              </a:solidFill>
              <a:latin typeface="Calibri" pitchFamily="34" charset="0"/>
            </a:endParaRPr>
          </a:p>
        </p:txBody>
      </p:sp>
      <p:sp>
        <p:nvSpPr>
          <p:cNvPr id="29708" name="Text Box 12"/>
          <p:cNvSpPr txBox="1">
            <a:spLocks noChangeArrowheads="1"/>
          </p:cNvSpPr>
          <p:nvPr/>
        </p:nvSpPr>
        <p:spPr bwMode="auto">
          <a:xfrm>
            <a:off x="622300" y="2492375"/>
            <a:ext cx="611188" cy="1800225"/>
          </a:xfrm>
          <a:prstGeom prst="rect">
            <a:avLst/>
          </a:prstGeom>
          <a:noFill/>
          <a:ln w="9525">
            <a:noFill/>
            <a:miter lim="800000"/>
            <a:headEnd/>
            <a:tailEnd/>
          </a:ln>
        </p:spPr>
        <p:txBody>
          <a:bodyPr vert="eaVert">
            <a:spAutoFit/>
          </a:bodyPr>
          <a:lstStyle/>
          <a:p>
            <a:pPr>
              <a:spcBef>
                <a:spcPct val="50000"/>
              </a:spcBef>
            </a:pPr>
            <a:r>
              <a:rPr lang="zh-CN" altLang="en-US" sz="2800" b="1">
                <a:solidFill>
                  <a:srgbClr val="FF0066"/>
                </a:solidFill>
                <a:ea typeface="隶书"/>
                <a:cs typeface="隶书"/>
              </a:rPr>
              <a:t>拟人杰作</a:t>
            </a:r>
          </a:p>
        </p:txBody>
      </p:sp>
      <p:sp>
        <p:nvSpPr>
          <p:cNvPr id="29709" name="AutoShape 13"/>
          <p:cNvSpPr>
            <a:spLocks/>
          </p:cNvSpPr>
          <p:nvPr/>
        </p:nvSpPr>
        <p:spPr bwMode="auto">
          <a:xfrm>
            <a:off x="6659563" y="2708275"/>
            <a:ext cx="433387" cy="3313113"/>
          </a:xfrm>
          <a:prstGeom prst="rightBracket">
            <a:avLst>
              <a:gd name="adj" fmla="val 63706"/>
            </a:avLst>
          </a:prstGeom>
          <a:noFill/>
          <a:ln w="9525">
            <a:solidFill>
              <a:srgbClr val="FF0066"/>
            </a:solidFill>
            <a:round/>
            <a:headEnd/>
            <a:tailEnd/>
          </a:ln>
        </p:spPr>
        <p:txBody>
          <a:bodyPr wrap="none" anchor="ctr"/>
          <a:lstStyle/>
          <a:p>
            <a:endParaRPr lang="zh-CN" altLang="en-US">
              <a:latin typeface="Calibri" pitchFamily="34" charset="0"/>
            </a:endParaRPr>
          </a:p>
        </p:txBody>
      </p:sp>
      <p:sp>
        <p:nvSpPr>
          <p:cNvPr id="29710" name="Text Box 14"/>
          <p:cNvSpPr txBox="1">
            <a:spLocks noChangeArrowheads="1"/>
          </p:cNvSpPr>
          <p:nvPr/>
        </p:nvSpPr>
        <p:spPr bwMode="auto">
          <a:xfrm>
            <a:off x="7380288" y="3284538"/>
            <a:ext cx="611187" cy="2305050"/>
          </a:xfrm>
          <a:prstGeom prst="rect">
            <a:avLst/>
          </a:prstGeom>
          <a:noFill/>
          <a:ln w="9525">
            <a:noFill/>
            <a:miter lim="800000"/>
            <a:headEnd/>
            <a:tailEnd/>
          </a:ln>
        </p:spPr>
        <p:txBody>
          <a:bodyPr vert="eaVert">
            <a:spAutoFit/>
          </a:bodyPr>
          <a:lstStyle/>
          <a:p>
            <a:pPr>
              <a:spcBef>
                <a:spcPct val="50000"/>
              </a:spcBef>
            </a:pPr>
            <a:r>
              <a:rPr lang="zh-CN" altLang="en-US" sz="2800" b="1">
                <a:solidFill>
                  <a:srgbClr val="FF0066"/>
                </a:solidFill>
                <a:ea typeface="楷体_GB2312" pitchFamily="49" charset="-122"/>
              </a:rPr>
              <a:t>炽热深情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ox(in)">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checkerboard(across)">
                                      <p:cBhvr>
                                        <p:cTn id="12" dur="500"/>
                                        <p:tgtEl>
                                          <p:spTgt spid="2970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29705"/>
                                        </p:tgtEl>
                                        <p:attrNameLst>
                                          <p:attrName>style.visibility</p:attrName>
                                        </p:attrNameLst>
                                      </p:cBhvr>
                                      <p:to>
                                        <p:strVal val="visible"/>
                                      </p:to>
                                    </p:set>
                                    <p:animEffect transition="in" filter="barn(inHorizontal)">
                                      <p:cBhvr>
                                        <p:cTn id="17" dur="500"/>
                                        <p:tgtEl>
                                          <p:spTgt spid="2970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blinds(horizontal)">
                                      <p:cBhvr>
                                        <p:cTn id="22" dur="500"/>
                                        <p:tgtEl>
                                          <p:spTgt spid="297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702"/>
                                        </p:tgtEl>
                                        <p:attrNameLst>
                                          <p:attrName>style.visibility</p:attrName>
                                        </p:attrNameLst>
                                      </p:cBhvr>
                                      <p:to>
                                        <p:strVal val="visible"/>
                                      </p:to>
                                    </p:set>
                                    <p:animEffect transition="in" filter="blinds(horizontal)">
                                      <p:cBhvr>
                                        <p:cTn id="27" dur="500"/>
                                        <p:tgtEl>
                                          <p:spTgt spid="2970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9703"/>
                                        </p:tgtEl>
                                        <p:attrNameLst>
                                          <p:attrName>style.visibility</p:attrName>
                                        </p:attrNameLst>
                                      </p:cBhvr>
                                      <p:to>
                                        <p:strVal val="visible"/>
                                      </p:to>
                                    </p:set>
                                    <p:animEffect transition="in" filter="checkerboard(across)">
                                      <p:cBhvr>
                                        <p:cTn id="32" dur="500"/>
                                        <p:tgtEl>
                                          <p:spTgt spid="2970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9706"/>
                                        </p:tgtEl>
                                        <p:attrNameLst>
                                          <p:attrName>style.visibility</p:attrName>
                                        </p:attrNameLst>
                                      </p:cBhvr>
                                      <p:to>
                                        <p:strVal val="visible"/>
                                      </p:to>
                                    </p:set>
                                    <p:animEffect transition="in" filter="barn(inHorizontal)">
                                      <p:cBhvr>
                                        <p:cTn id="37" dur="500"/>
                                        <p:tgtEl>
                                          <p:spTgt spid="2970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29704"/>
                                        </p:tgtEl>
                                        <p:attrNameLst>
                                          <p:attrName>style.visibility</p:attrName>
                                        </p:attrNameLst>
                                      </p:cBhvr>
                                      <p:to>
                                        <p:strVal val="visible"/>
                                      </p:to>
                                    </p:set>
                                    <p:animEffect transition="in" filter="box(in)">
                                      <p:cBhvr>
                                        <p:cTn id="42" dur="500"/>
                                        <p:tgtEl>
                                          <p:spTgt spid="2970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6" fill="hold" grpId="0" nodeType="clickEffect">
                                  <p:stCondLst>
                                    <p:cond delay="0"/>
                                  </p:stCondLst>
                                  <p:childTnLst>
                                    <p:set>
                                      <p:cBhvr>
                                        <p:cTn id="46" dur="1" fill="hold">
                                          <p:stCondLst>
                                            <p:cond delay="0"/>
                                          </p:stCondLst>
                                        </p:cTn>
                                        <p:tgtEl>
                                          <p:spTgt spid="29707"/>
                                        </p:tgtEl>
                                        <p:attrNameLst>
                                          <p:attrName>style.visibility</p:attrName>
                                        </p:attrNameLst>
                                      </p:cBhvr>
                                      <p:to>
                                        <p:strVal val="visible"/>
                                      </p:to>
                                    </p:set>
                                    <p:animEffect transition="in" filter="barn(inHorizontal)">
                                      <p:cBhvr>
                                        <p:cTn id="47" dur="500"/>
                                        <p:tgtEl>
                                          <p:spTgt spid="29707"/>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29708"/>
                                        </p:tgtEl>
                                        <p:attrNameLst>
                                          <p:attrName>style.visibility</p:attrName>
                                        </p:attrNameLst>
                                      </p:cBhvr>
                                      <p:to>
                                        <p:strVal val="visible"/>
                                      </p:to>
                                    </p:set>
                                    <p:animEffect transition="in" filter="checkerboard(across)">
                                      <p:cBhvr>
                                        <p:cTn id="52" dur="500"/>
                                        <p:tgtEl>
                                          <p:spTgt spid="29708"/>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6" fill="hold" grpId="0" nodeType="clickEffect">
                                  <p:stCondLst>
                                    <p:cond delay="0"/>
                                  </p:stCondLst>
                                  <p:childTnLst>
                                    <p:set>
                                      <p:cBhvr>
                                        <p:cTn id="56" dur="1" fill="hold">
                                          <p:stCondLst>
                                            <p:cond delay="0"/>
                                          </p:stCondLst>
                                        </p:cTn>
                                        <p:tgtEl>
                                          <p:spTgt spid="29709"/>
                                        </p:tgtEl>
                                        <p:attrNameLst>
                                          <p:attrName>style.visibility</p:attrName>
                                        </p:attrNameLst>
                                      </p:cBhvr>
                                      <p:to>
                                        <p:strVal val="visible"/>
                                      </p:to>
                                    </p:set>
                                    <p:animEffect transition="in" filter="barn(inHorizontal)">
                                      <p:cBhvr>
                                        <p:cTn id="57" dur="500"/>
                                        <p:tgtEl>
                                          <p:spTgt spid="29709"/>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29710"/>
                                        </p:tgtEl>
                                        <p:attrNameLst>
                                          <p:attrName>style.visibility</p:attrName>
                                        </p:attrNameLst>
                                      </p:cBhvr>
                                      <p:to>
                                        <p:strVal val="visible"/>
                                      </p:to>
                                    </p:set>
                                    <p:animEffect transition="in" filter="checkerboard(across)">
                                      <p:cBhvr>
                                        <p:cTn id="62" dur="500"/>
                                        <p:tgtEl>
                                          <p:spTgt spid="297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29701" grpId="0"/>
      <p:bldP spid="29702" grpId="0"/>
      <p:bldP spid="29703" grpId="0"/>
      <p:bldP spid="29704" grpId="0"/>
      <p:bldP spid="29705" grpId="0" animBg="1"/>
      <p:bldP spid="29706" grpId="0" animBg="1"/>
      <p:bldP spid="29707" grpId="0" animBg="1"/>
      <p:bldP spid="29708" grpId="0"/>
      <p:bldP spid="29709" grpId="0" animBg="1"/>
      <p:bldP spid="297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2" name="Text Box 5"/>
          <p:cNvSpPr txBox="1">
            <a:spLocks noChangeArrowheads="1"/>
          </p:cNvSpPr>
          <p:nvPr/>
        </p:nvSpPr>
        <p:spPr bwMode="auto">
          <a:xfrm>
            <a:off x="1258888" y="1844675"/>
            <a:ext cx="5022850" cy="641350"/>
          </a:xfrm>
          <a:prstGeom prst="rect">
            <a:avLst/>
          </a:prstGeom>
          <a:noFill/>
          <a:ln w="9525">
            <a:noFill/>
            <a:miter lim="800000"/>
            <a:headEnd/>
            <a:tailEnd/>
          </a:ln>
        </p:spPr>
        <p:txBody>
          <a:bodyPr>
            <a:spAutoFit/>
          </a:bodyPr>
          <a:lstStyle/>
          <a:p>
            <a:r>
              <a:rPr lang="en-US" altLang="zh-CN" sz="3600" b="1">
                <a:solidFill>
                  <a:schemeClr val="hlink"/>
                </a:solidFill>
                <a:latin typeface="Calibri" pitchFamily="34" charset="0"/>
              </a:rPr>
              <a:t>1</a:t>
            </a:r>
            <a:r>
              <a:rPr lang="zh-CN" altLang="en-US" sz="3600" b="1">
                <a:solidFill>
                  <a:schemeClr val="hlink"/>
                </a:solidFill>
                <a:latin typeface="Calibri" pitchFamily="34" charset="0"/>
              </a:rPr>
              <a:t>、用第一人称便于抒情。</a:t>
            </a:r>
          </a:p>
        </p:txBody>
      </p:sp>
      <p:sp>
        <p:nvSpPr>
          <p:cNvPr id="51203" name="Text Box 6"/>
          <p:cNvSpPr txBox="1">
            <a:spLocks noChangeArrowheads="1"/>
          </p:cNvSpPr>
          <p:nvPr/>
        </p:nvSpPr>
        <p:spPr bwMode="auto">
          <a:xfrm>
            <a:off x="1219200" y="2590800"/>
            <a:ext cx="7356475" cy="1190625"/>
          </a:xfrm>
          <a:prstGeom prst="rect">
            <a:avLst/>
          </a:prstGeom>
          <a:noFill/>
          <a:ln w="9525">
            <a:noFill/>
            <a:miter lim="800000"/>
            <a:headEnd/>
            <a:tailEnd/>
          </a:ln>
        </p:spPr>
        <p:txBody>
          <a:bodyPr>
            <a:spAutoFit/>
          </a:bodyPr>
          <a:lstStyle/>
          <a:p>
            <a:r>
              <a:rPr lang="en-US" altLang="zh-CN" sz="3600" b="1">
                <a:solidFill>
                  <a:schemeClr val="hlink"/>
                </a:solidFill>
                <a:latin typeface="Calibri" pitchFamily="34" charset="0"/>
              </a:rPr>
              <a:t>2</a:t>
            </a:r>
            <a:r>
              <a:rPr lang="zh-CN" altLang="en-US" sz="3600" b="1">
                <a:solidFill>
                  <a:schemeClr val="hlink"/>
                </a:solidFill>
                <a:latin typeface="Calibri" pitchFamily="34" charset="0"/>
              </a:rPr>
              <a:t>、用拟人手法赋予“浪”“雨”人的灵性，想象新奇。</a:t>
            </a:r>
          </a:p>
        </p:txBody>
      </p:sp>
      <p:sp>
        <p:nvSpPr>
          <p:cNvPr id="51204" name="Text Box 7"/>
          <p:cNvSpPr txBox="1">
            <a:spLocks noChangeArrowheads="1"/>
          </p:cNvSpPr>
          <p:nvPr/>
        </p:nvSpPr>
        <p:spPr bwMode="auto">
          <a:xfrm>
            <a:off x="1331913" y="3933825"/>
            <a:ext cx="6477000" cy="1190625"/>
          </a:xfrm>
          <a:prstGeom prst="rect">
            <a:avLst/>
          </a:prstGeom>
          <a:noFill/>
          <a:ln w="9525">
            <a:noFill/>
            <a:miter lim="800000"/>
            <a:headEnd/>
            <a:tailEnd/>
          </a:ln>
        </p:spPr>
        <p:txBody>
          <a:bodyPr>
            <a:spAutoFit/>
          </a:bodyPr>
          <a:lstStyle/>
          <a:p>
            <a:r>
              <a:rPr lang="en-US" altLang="zh-CN" sz="3600" b="1">
                <a:solidFill>
                  <a:schemeClr val="hlink"/>
                </a:solidFill>
                <a:latin typeface="Calibri" pitchFamily="34" charset="0"/>
              </a:rPr>
              <a:t>3</a:t>
            </a:r>
            <a:r>
              <a:rPr lang="zh-CN" altLang="en-US" sz="3600" b="1">
                <a:solidFill>
                  <a:schemeClr val="hlink"/>
                </a:solidFill>
                <a:latin typeface="Calibri" pitchFamily="34" charset="0"/>
              </a:rPr>
              <a:t>、成语、双声叠韵词、文言词的使用，有文采。</a:t>
            </a:r>
          </a:p>
        </p:txBody>
      </p:sp>
      <p:sp>
        <p:nvSpPr>
          <p:cNvPr id="51205" name="Text Box 8"/>
          <p:cNvSpPr txBox="1">
            <a:spLocks noChangeArrowheads="1"/>
          </p:cNvSpPr>
          <p:nvPr/>
        </p:nvSpPr>
        <p:spPr bwMode="auto">
          <a:xfrm>
            <a:off x="1295400" y="5105400"/>
            <a:ext cx="4545013" cy="641350"/>
          </a:xfrm>
          <a:prstGeom prst="rect">
            <a:avLst/>
          </a:prstGeom>
          <a:noFill/>
          <a:ln w="9525">
            <a:noFill/>
            <a:miter lim="800000"/>
            <a:headEnd/>
            <a:tailEnd/>
          </a:ln>
        </p:spPr>
        <p:txBody>
          <a:bodyPr wrap="none">
            <a:spAutoFit/>
          </a:bodyPr>
          <a:lstStyle/>
          <a:p>
            <a:r>
              <a:rPr lang="en-US" altLang="zh-CN" sz="3600" b="1">
                <a:solidFill>
                  <a:schemeClr val="hlink"/>
                </a:solidFill>
                <a:latin typeface="Calibri" pitchFamily="34" charset="0"/>
              </a:rPr>
              <a:t>4</a:t>
            </a:r>
            <a:r>
              <a:rPr lang="zh-CN" altLang="en-US" sz="3600" b="1">
                <a:solidFill>
                  <a:schemeClr val="hlink"/>
                </a:solidFill>
                <a:latin typeface="Calibri" pitchFamily="34" charset="0"/>
              </a:rPr>
              <a:t>、押韵，朗朗上口。</a:t>
            </a:r>
          </a:p>
        </p:txBody>
      </p:sp>
      <p:sp>
        <p:nvSpPr>
          <p:cNvPr id="3082" name="Text Box 10"/>
          <p:cNvSpPr txBox="1">
            <a:spLocks noChangeArrowheads="1"/>
          </p:cNvSpPr>
          <p:nvPr/>
        </p:nvSpPr>
        <p:spPr bwMode="auto">
          <a:xfrm>
            <a:off x="395288" y="404813"/>
            <a:ext cx="5545137" cy="1098550"/>
          </a:xfrm>
          <a:prstGeom prst="rect">
            <a:avLst/>
          </a:prstGeom>
          <a:noFill/>
          <a:ln w="9525">
            <a:noFill/>
            <a:miter lim="800000"/>
            <a:headEnd/>
            <a:tailEnd/>
          </a:ln>
        </p:spPr>
        <p:txBody>
          <a:bodyPr>
            <a:spAutoFit/>
          </a:bodyPr>
          <a:lstStyle/>
          <a:p>
            <a:pPr>
              <a:defRPr/>
            </a:pPr>
            <a:r>
              <a:rPr lang="zh-CN" altLang="en-US" sz="5400">
                <a:effectLst>
                  <a:outerShdw blurRad="38100" dist="38100" dir="2700000" algn="tl">
                    <a:srgbClr val="C0C0C0"/>
                  </a:outerShdw>
                </a:effectLst>
                <a:latin typeface="Calibri" pitchFamily="34" charset="0"/>
                <a:ea typeface="黑体" pitchFamily="2" charset="-122"/>
              </a:rPr>
              <a:t>四、语言特点</a:t>
            </a:r>
            <a:r>
              <a:rPr lang="zh-CN" altLang="en-US" sz="6600">
                <a:effectLst>
                  <a:outerShdw blurRad="38100" dist="38100" dir="2700000" algn="tl">
                    <a:srgbClr val="C0C0C0"/>
                  </a:outerShdw>
                </a:effectLst>
                <a:latin typeface="Calibri" pitchFamily="34" charset="0"/>
                <a:ea typeface="黑体" pitchFamily="2" charset="-122"/>
              </a:rPr>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00"/>
            </a:gs>
            <a:gs pos="100000">
              <a:srgbClr val="A5D737"/>
            </a:gs>
          </a:gsLst>
          <a:lin ang="5400000" scaled="1"/>
        </a:gradFill>
        <a:effectLst/>
      </p:bgPr>
    </p:bg>
    <p:spTree>
      <p:nvGrpSpPr>
        <p:cNvPr id="1" name=""/>
        <p:cNvGrpSpPr/>
        <p:nvPr/>
      </p:nvGrpSpPr>
      <p:grpSpPr>
        <a:xfrm>
          <a:off x="0" y="0"/>
          <a:ext cx="0" cy="0"/>
          <a:chOff x="0" y="0"/>
          <a:chExt cx="0" cy="0"/>
        </a:xfrm>
      </p:grpSpPr>
      <p:sp>
        <p:nvSpPr>
          <p:cNvPr id="20483" name="Rectangle 3"/>
          <p:cNvSpPr>
            <a:spLocks noGrp="1" noRot="1" noChangeArrowheads="1"/>
          </p:cNvSpPr>
          <p:nvPr>
            <p:ph type="body" idx="1"/>
          </p:nvPr>
        </p:nvSpPr>
        <p:spPr>
          <a:xfrm>
            <a:off x="179388" y="620713"/>
            <a:ext cx="8229600" cy="5688012"/>
          </a:xfrm>
        </p:spPr>
        <p:txBody>
          <a:bodyPr/>
          <a:lstStyle/>
          <a:p>
            <a:pPr eaLnBrk="1" hangingPunct="1">
              <a:buFont typeface="Wingdings" pitchFamily="2" charset="2"/>
              <a:buNone/>
            </a:pPr>
            <a:r>
              <a:rPr lang="zh-CN" altLang="en-US" sz="4800" b="1" smtClean="0">
                <a:ea typeface="黑体" pitchFamily="2" charset="-122"/>
              </a:rPr>
              <a:t>五、拓展延伸</a:t>
            </a:r>
          </a:p>
          <a:p>
            <a:pPr eaLnBrk="1" hangingPunct="1"/>
            <a:r>
              <a:rPr lang="zh-CN" altLang="en-US" sz="4000" b="1" smtClean="0">
                <a:solidFill>
                  <a:schemeClr val="folHlink"/>
                </a:solidFill>
                <a:latin typeface="隶书"/>
                <a:ea typeface="隶书"/>
                <a:cs typeface="隶书"/>
              </a:rPr>
              <a:t>你也来试一试，展开自己的想象，利用自己的表达能力，选择你喜爱的大自然的某一种事物（如花、草、彩虹、雪等等），采用第一人称仿写一番。</a:t>
            </a:r>
          </a:p>
          <a:p>
            <a:pPr eaLnBrk="1" hangingPunct="1"/>
            <a:r>
              <a:rPr lang="zh-CN" altLang="en-US" sz="4000" b="1" smtClean="0">
                <a:solidFill>
                  <a:schemeClr val="folHlink"/>
                </a:solidFill>
                <a:latin typeface="隶书"/>
                <a:ea typeface="隶书"/>
                <a:cs typeface="隶书"/>
              </a:rPr>
              <a:t>要求：采用第一人称。运用比喻、拟人或排比等修辞手法。</a:t>
            </a:r>
          </a:p>
          <a:p>
            <a:pPr eaLnBrk="1" hangingPunct="1"/>
            <a:endParaRPr lang="en-US" altLang="zh-CN" sz="4000" b="1" smtClean="0">
              <a:latin typeface="隶书"/>
              <a:ea typeface="隶书"/>
              <a:cs typeface="隶书"/>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p:cTn id="7" dur="500" fill="hold"/>
                                        <p:tgtEl>
                                          <p:spTgt spid="20483">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20483">
                                            <p:txEl>
                                              <p:pRg st="1" end="1"/>
                                            </p:txEl>
                                          </p:spTgt>
                                        </p:tgtEl>
                                        <p:attrNameLst>
                                          <p:attrName>ppt_h</p:attrName>
                                        </p:attrNameLst>
                                      </p:cBhvr>
                                      <p:tavLst>
                                        <p:tav tm="0">
                                          <p:val>
                                            <p:fltVal val="0"/>
                                          </p:val>
                                        </p:tav>
                                        <p:tav tm="100000">
                                          <p:val>
                                            <p:strVal val="#ppt_h"/>
                                          </p:val>
                                        </p:tav>
                                      </p:tavLst>
                                    </p:anim>
                                    <p:animEffect transition="in" filter="fade">
                                      <p:cBhvr>
                                        <p:cTn id="9" dur="500"/>
                                        <p:tgtEl>
                                          <p:spTgt spid="2048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0483">
                                            <p:txEl>
                                              <p:pRg st="2" end="2"/>
                                            </p:txEl>
                                          </p:spTgt>
                                        </p:tgtEl>
                                        <p:attrNameLst>
                                          <p:attrName>style.visibility</p:attrName>
                                        </p:attrNameLst>
                                      </p:cBhvr>
                                      <p:to>
                                        <p:strVal val="visible"/>
                                      </p:to>
                                    </p:set>
                                    <p:anim calcmode="lin" valueType="num">
                                      <p:cBhvr>
                                        <p:cTn id="14" dur="500" fill="hold"/>
                                        <p:tgtEl>
                                          <p:spTgt spid="20483">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20483">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2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99"/>
            </a:gs>
            <a:gs pos="100000">
              <a:srgbClr val="92D43A"/>
            </a:gs>
          </a:gsLst>
          <a:lin ang="5400000" scaled="1"/>
        </a:gradFill>
        <a:effectLst/>
      </p:bgPr>
    </p:bg>
    <p:spTree>
      <p:nvGrpSpPr>
        <p:cNvPr id="1" name=""/>
        <p:cNvGrpSpPr/>
        <p:nvPr/>
      </p:nvGrpSpPr>
      <p:grpSpPr>
        <a:xfrm>
          <a:off x="0" y="0"/>
          <a:ext cx="0" cy="0"/>
          <a:chOff x="0" y="0"/>
          <a:chExt cx="0" cy="0"/>
        </a:xfrm>
      </p:grpSpPr>
      <p:sp>
        <p:nvSpPr>
          <p:cNvPr id="41987" name="Rectangle 3"/>
          <p:cNvSpPr>
            <a:spLocks noGrp="1" noRot="1" noChangeArrowheads="1"/>
          </p:cNvSpPr>
          <p:nvPr>
            <p:ph type="body" idx="1"/>
          </p:nvPr>
        </p:nvSpPr>
        <p:spPr>
          <a:xfrm>
            <a:off x="395288" y="260350"/>
            <a:ext cx="8229600" cy="6408738"/>
          </a:xfrm>
        </p:spPr>
        <p:txBody>
          <a:bodyPr/>
          <a:lstStyle/>
          <a:p>
            <a:pPr eaLnBrk="1" hangingPunct="1">
              <a:lnSpc>
                <a:spcPct val="90000"/>
              </a:lnSpc>
            </a:pPr>
            <a:r>
              <a:rPr lang="zh-CN" altLang="en-US" sz="3600" b="1" smtClean="0">
                <a:solidFill>
                  <a:srgbClr val="000099"/>
                </a:solidFill>
                <a:latin typeface="隶书"/>
                <a:ea typeface="隶书"/>
                <a:cs typeface="隶书"/>
              </a:rPr>
              <a:t>仿写句式：</a:t>
            </a:r>
          </a:p>
          <a:p>
            <a:pPr eaLnBrk="1" hangingPunct="1">
              <a:lnSpc>
                <a:spcPct val="90000"/>
              </a:lnSpc>
              <a:buFont typeface="Wingdings" pitchFamily="2" charset="2"/>
              <a:buNone/>
            </a:pPr>
            <a:r>
              <a:rPr lang="zh-CN" altLang="en-US" sz="3300" b="1" smtClean="0">
                <a:solidFill>
                  <a:srgbClr val="000099"/>
                </a:solidFill>
                <a:latin typeface="隶书"/>
                <a:ea typeface="隶书"/>
                <a:cs typeface="隶书"/>
              </a:rPr>
              <a:t>（</a:t>
            </a:r>
            <a:r>
              <a:rPr lang="en-US" altLang="zh-CN" sz="3300" b="1" smtClean="0">
                <a:solidFill>
                  <a:srgbClr val="000099"/>
                </a:solidFill>
                <a:latin typeface="隶书"/>
                <a:ea typeface="隶书"/>
                <a:cs typeface="隶书"/>
              </a:rPr>
              <a:t>1</a:t>
            </a:r>
            <a:r>
              <a:rPr lang="zh-CN" altLang="en-US" sz="3300" b="1" smtClean="0">
                <a:solidFill>
                  <a:srgbClr val="000099"/>
                </a:solidFill>
                <a:latin typeface="隶书"/>
                <a:ea typeface="隶书"/>
                <a:cs typeface="隶书"/>
              </a:rPr>
              <a:t>）我是大海的叹息，是天空的泪水，是田野的微笑。</a:t>
            </a:r>
          </a:p>
          <a:p>
            <a:pPr eaLnBrk="1" hangingPunct="1">
              <a:lnSpc>
                <a:spcPct val="90000"/>
              </a:lnSpc>
              <a:buFont typeface="Wingdings" pitchFamily="2" charset="2"/>
              <a:buNone/>
            </a:pPr>
            <a:r>
              <a:rPr lang="zh-CN" altLang="en-US" sz="3300" b="1" smtClean="0">
                <a:solidFill>
                  <a:srgbClr val="000099"/>
                </a:solidFill>
                <a:latin typeface="隶书"/>
                <a:ea typeface="隶书"/>
                <a:cs typeface="隶书"/>
              </a:rPr>
              <a:t>（</a:t>
            </a:r>
            <a:r>
              <a:rPr lang="en-US" altLang="zh-CN" sz="3300" b="1" smtClean="0">
                <a:solidFill>
                  <a:srgbClr val="000099"/>
                </a:solidFill>
                <a:latin typeface="隶书"/>
                <a:ea typeface="隶书"/>
                <a:cs typeface="隶书"/>
              </a:rPr>
              <a:t>2</a:t>
            </a:r>
            <a:r>
              <a:rPr lang="zh-CN" altLang="en-US" sz="3300" b="1" smtClean="0">
                <a:solidFill>
                  <a:srgbClr val="000099"/>
                </a:solidFill>
                <a:latin typeface="隶书"/>
                <a:ea typeface="隶书"/>
                <a:cs typeface="隶书"/>
              </a:rPr>
              <a:t>）我是根根晶亮的银线</a:t>
            </a:r>
            <a:r>
              <a:rPr lang="en-US" altLang="zh-CN" sz="3300" b="1" smtClean="0">
                <a:solidFill>
                  <a:srgbClr val="000099"/>
                </a:solidFill>
                <a:ea typeface="隶书"/>
                <a:cs typeface="隶书"/>
              </a:rPr>
              <a:t>……</a:t>
            </a:r>
            <a:r>
              <a:rPr lang="zh-CN" altLang="en-US" sz="3300" b="1" smtClean="0">
                <a:solidFill>
                  <a:srgbClr val="000099"/>
                </a:solidFill>
                <a:latin typeface="隶书"/>
                <a:ea typeface="隶书"/>
                <a:cs typeface="隶书"/>
              </a:rPr>
              <a:t>我是颗颗璀璨的珍珠</a:t>
            </a:r>
            <a:r>
              <a:rPr lang="en-US" altLang="zh-CN" sz="3300" b="1" smtClean="0">
                <a:solidFill>
                  <a:srgbClr val="000099"/>
                </a:solidFill>
                <a:ea typeface="隶书"/>
                <a:cs typeface="隶书"/>
              </a:rPr>
              <a:t>……</a:t>
            </a:r>
            <a:r>
              <a:rPr lang="zh-CN" altLang="en-US" sz="3300" b="1" smtClean="0">
                <a:solidFill>
                  <a:srgbClr val="000099"/>
                </a:solidFill>
                <a:latin typeface="隶书"/>
                <a:ea typeface="隶书"/>
                <a:cs typeface="隶书"/>
              </a:rPr>
              <a:t>（选一仿写，注意要有中心）</a:t>
            </a:r>
          </a:p>
          <a:p>
            <a:pPr eaLnBrk="1" hangingPunct="1">
              <a:lnSpc>
                <a:spcPct val="90000"/>
              </a:lnSpc>
              <a:buFont typeface="Wingdings" pitchFamily="2" charset="2"/>
              <a:buNone/>
            </a:pPr>
            <a:r>
              <a:rPr lang="zh-CN" altLang="en-US" sz="4000" b="1" smtClean="0">
                <a:solidFill>
                  <a:srgbClr val="000099"/>
                </a:solidFill>
                <a:ea typeface="隶书"/>
                <a:cs typeface="隶书"/>
              </a:rPr>
              <a:t>范例</a:t>
            </a:r>
            <a:r>
              <a:rPr lang="zh-CN" altLang="en-US" sz="4800" b="1" smtClean="0">
                <a:solidFill>
                  <a:srgbClr val="000099"/>
                </a:solidFill>
                <a:ea typeface="隶书"/>
                <a:cs typeface="隶书"/>
              </a:rPr>
              <a:t>：</a:t>
            </a:r>
          </a:p>
          <a:p>
            <a:pPr eaLnBrk="1" hangingPunct="1">
              <a:lnSpc>
                <a:spcPct val="90000"/>
              </a:lnSpc>
            </a:pPr>
            <a:r>
              <a:rPr lang="zh-CN" altLang="en-US" sz="3600" b="1" smtClean="0">
                <a:solidFill>
                  <a:srgbClr val="FF0000"/>
                </a:solidFill>
                <a:ea typeface="华文楷体"/>
                <a:cs typeface="华文楷体"/>
              </a:rPr>
              <a:t>我（花）是大地的女儿，是蜜蜂的母亲，是蝴蝶的情侣。</a:t>
            </a:r>
          </a:p>
          <a:p>
            <a:pPr eaLnBrk="1" hangingPunct="1">
              <a:lnSpc>
                <a:spcPct val="90000"/>
              </a:lnSpc>
            </a:pPr>
            <a:r>
              <a:rPr lang="zh-CN" altLang="en-US" sz="3600" b="1" smtClean="0">
                <a:solidFill>
                  <a:srgbClr val="FF0000"/>
                </a:solidFill>
                <a:ea typeface="华文楷体"/>
                <a:cs typeface="华文楷体"/>
              </a:rPr>
              <a:t>我（雪）是只只寻梦的蝴蝶，漫天飞舞着，以我婀娜的舞姿，装饰美丽的人间。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p:cTn id="7" dur="500" fill="hold"/>
                                        <p:tgtEl>
                                          <p:spTgt spid="4198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1987">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4198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41987">
                                            <p:txEl>
                                              <p:pRg st="1" end="1"/>
                                            </p:txEl>
                                          </p:spTgt>
                                        </p:tgtEl>
                                        <p:attrNameLst>
                                          <p:attrName>style.visibility</p:attrName>
                                        </p:attrNameLst>
                                      </p:cBhvr>
                                      <p:to>
                                        <p:strVal val="visible"/>
                                      </p:to>
                                    </p:set>
                                    <p:anim calcmode="lin" valueType="num">
                                      <p:cBhvr>
                                        <p:cTn id="14" dur="500" fill="hold"/>
                                        <p:tgtEl>
                                          <p:spTgt spid="41987">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41987">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4198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41987">
                                            <p:txEl>
                                              <p:pRg st="2" end="2"/>
                                            </p:txEl>
                                          </p:spTgt>
                                        </p:tgtEl>
                                        <p:attrNameLst>
                                          <p:attrName>style.visibility</p:attrName>
                                        </p:attrNameLst>
                                      </p:cBhvr>
                                      <p:to>
                                        <p:strVal val="visible"/>
                                      </p:to>
                                    </p:set>
                                    <p:anim calcmode="lin" valueType="num">
                                      <p:cBhvr>
                                        <p:cTn id="21" dur="500" fill="hold"/>
                                        <p:tgtEl>
                                          <p:spTgt spid="41987">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41987">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41987">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41987">
                                            <p:txEl>
                                              <p:pRg st="3" end="3"/>
                                            </p:txEl>
                                          </p:spTgt>
                                        </p:tgtEl>
                                        <p:attrNameLst>
                                          <p:attrName>style.visibility</p:attrName>
                                        </p:attrNameLst>
                                      </p:cBhvr>
                                      <p:to>
                                        <p:strVal val="visible"/>
                                      </p:to>
                                    </p:set>
                                    <p:anim calcmode="lin" valueType="num">
                                      <p:cBhvr>
                                        <p:cTn id="28" dur="500" fill="hold"/>
                                        <p:tgtEl>
                                          <p:spTgt spid="41987">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41987">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41987">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41987">
                                            <p:txEl>
                                              <p:pRg st="4" end="4"/>
                                            </p:txEl>
                                          </p:spTgt>
                                        </p:tgtEl>
                                        <p:attrNameLst>
                                          <p:attrName>style.visibility</p:attrName>
                                        </p:attrNameLst>
                                      </p:cBhvr>
                                      <p:to>
                                        <p:strVal val="visible"/>
                                      </p:to>
                                    </p:set>
                                    <p:anim calcmode="lin" valueType="num">
                                      <p:cBhvr>
                                        <p:cTn id="35" dur="500" fill="hold"/>
                                        <p:tgtEl>
                                          <p:spTgt spid="41987">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41987">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41987">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41987">
                                            <p:txEl>
                                              <p:pRg st="5" end="5"/>
                                            </p:txEl>
                                          </p:spTgt>
                                        </p:tgtEl>
                                        <p:attrNameLst>
                                          <p:attrName>style.visibility</p:attrName>
                                        </p:attrNameLst>
                                      </p:cBhvr>
                                      <p:to>
                                        <p:strVal val="visible"/>
                                      </p:to>
                                    </p:set>
                                    <p:anim calcmode="lin" valueType="num">
                                      <p:cBhvr>
                                        <p:cTn id="42" dur="500" fill="hold"/>
                                        <p:tgtEl>
                                          <p:spTgt spid="41987">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41987">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419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2340" name="Text Box 4"/>
          <p:cNvSpPr txBox="1">
            <a:spLocks noChangeArrowheads="1"/>
          </p:cNvSpPr>
          <p:nvPr/>
        </p:nvSpPr>
        <p:spPr bwMode="auto">
          <a:xfrm>
            <a:off x="755650" y="836613"/>
            <a:ext cx="4103688" cy="1006475"/>
          </a:xfrm>
          <a:prstGeom prst="rect">
            <a:avLst/>
          </a:prstGeom>
          <a:noFill/>
          <a:ln w="9525">
            <a:noFill/>
            <a:miter lim="800000"/>
            <a:headEnd/>
            <a:tailEnd/>
          </a:ln>
        </p:spPr>
        <p:txBody>
          <a:bodyPr>
            <a:spAutoFit/>
          </a:bodyPr>
          <a:lstStyle/>
          <a:p>
            <a:pPr>
              <a:spcBef>
                <a:spcPct val="50000"/>
              </a:spcBef>
            </a:pPr>
            <a:r>
              <a:rPr lang="zh-CN" altLang="en-US" sz="6000">
                <a:latin typeface="Calibri" pitchFamily="34" charset="0"/>
                <a:ea typeface="黑体" pitchFamily="2" charset="-122"/>
              </a:rPr>
              <a:t>六、作业</a:t>
            </a:r>
          </a:p>
        </p:txBody>
      </p:sp>
      <p:sp>
        <p:nvSpPr>
          <p:cNvPr id="142341" name="Text Box 5"/>
          <p:cNvSpPr txBox="1">
            <a:spLocks noChangeArrowheads="1"/>
          </p:cNvSpPr>
          <p:nvPr/>
        </p:nvSpPr>
        <p:spPr bwMode="auto">
          <a:xfrm>
            <a:off x="0" y="2636838"/>
            <a:ext cx="8847138" cy="701675"/>
          </a:xfrm>
          <a:prstGeom prst="rect">
            <a:avLst/>
          </a:prstGeom>
          <a:noFill/>
          <a:ln w="9525">
            <a:noFill/>
            <a:miter lim="800000"/>
            <a:headEnd/>
            <a:tailEnd/>
          </a:ln>
        </p:spPr>
        <p:txBody>
          <a:bodyPr wrap="none">
            <a:spAutoFit/>
          </a:bodyPr>
          <a:lstStyle/>
          <a:p>
            <a:r>
              <a:rPr lang="zh-CN" altLang="en-US" sz="4000" b="1">
                <a:solidFill>
                  <a:srgbClr val="6600FF"/>
                </a:solidFill>
                <a:latin typeface="Calibri" pitchFamily="34" charset="0"/>
              </a:rPr>
              <a:t>根据我们所学的散文诗，写一篇散文诗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2340"/>
                                        </p:tgtEl>
                                        <p:attrNameLst>
                                          <p:attrName>style.visibility</p:attrName>
                                        </p:attrNameLst>
                                      </p:cBhvr>
                                      <p:to>
                                        <p:strVal val="visible"/>
                                      </p:to>
                                    </p:set>
                                    <p:anim calcmode="lin" valueType="num">
                                      <p:cBhvr additive="base">
                                        <p:cTn id="7" dur="500" fill="hold"/>
                                        <p:tgtEl>
                                          <p:spTgt spid="142340"/>
                                        </p:tgtEl>
                                        <p:attrNameLst>
                                          <p:attrName>ppt_x</p:attrName>
                                        </p:attrNameLst>
                                      </p:cBhvr>
                                      <p:tavLst>
                                        <p:tav tm="0">
                                          <p:val>
                                            <p:strVal val="0-#ppt_w/2"/>
                                          </p:val>
                                        </p:tav>
                                        <p:tav tm="100000">
                                          <p:val>
                                            <p:strVal val="#ppt_x"/>
                                          </p:val>
                                        </p:tav>
                                      </p:tavLst>
                                    </p:anim>
                                    <p:anim calcmode="lin" valueType="num">
                                      <p:cBhvr additive="base">
                                        <p:cTn id="8" dur="500" fill="hold"/>
                                        <p:tgtEl>
                                          <p:spTgt spid="1423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2341"/>
                                        </p:tgtEl>
                                        <p:attrNameLst>
                                          <p:attrName>style.visibility</p:attrName>
                                        </p:attrNameLst>
                                      </p:cBhvr>
                                      <p:to>
                                        <p:strVal val="visible"/>
                                      </p:to>
                                    </p:set>
                                    <p:anim calcmode="lin" valueType="num">
                                      <p:cBhvr additive="base">
                                        <p:cTn id="13" dur="500" fill="hold"/>
                                        <p:tgtEl>
                                          <p:spTgt spid="142341"/>
                                        </p:tgtEl>
                                        <p:attrNameLst>
                                          <p:attrName>ppt_x</p:attrName>
                                        </p:attrNameLst>
                                      </p:cBhvr>
                                      <p:tavLst>
                                        <p:tav tm="0">
                                          <p:val>
                                            <p:strVal val="#ppt_x"/>
                                          </p:val>
                                        </p:tav>
                                        <p:tav tm="100000">
                                          <p:val>
                                            <p:strVal val="#ppt_x"/>
                                          </p:val>
                                        </p:tav>
                                      </p:tavLst>
                                    </p:anim>
                                    <p:anim calcmode="lin" valueType="num">
                                      <p:cBhvr additive="base">
                                        <p:cTn id="14" dur="500" fill="hold"/>
                                        <p:tgtEl>
                                          <p:spTgt spid="1423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0" grpId="0"/>
      <p:bldP spid="14234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WordArt 1031"/>
          <p:cNvSpPr>
            <a:spLocks noChangeArrowheads="1" noChangeShapeType="1" noTextEdit="1"/>
          </p:cNvSpPr>
          <p:nvPr/>
        </p:nvSpPr>
        <p:spPr bwMode="auto">
          <a:xfrm>
            <a:off x="684213" y="188913"/>
            <a:ext cx="4176712" cy="1152525"/>
          </a:xfrm>
          <a:prstGeom prst="rect">
            <a:avLst/>
          </a:prstGeom>
        </p:spPr>
        <p:txBody>
          <a:bodyPr wrap="none" fromWordArt="1">
            <a:prstTxWarp prst="textPlain">
              <a:avLst>
                <a:gd name="adj" fmla="val 50000"/>
              </a:avLst>
            </a:prstTxWarp>
          </a:bodyPr>
          <a:lstStyle/>
          <a:p>
            <a:pPr algn="ctr"/>
            <a:r>
              <a:rPr lang="zh-CN" altLang="en-US" sz="3600" b="1" i="1" kern="10">
                <a:ln w="9525">
                  <a:solidFill>
                    <a:srgbClr val="00FFFF"/>
                  </a:solidFill>
                  <a:round/>
                  <a:headEnd/>
                  <a:tailEnd/>
                </a:ln>
                <a:solidFill>
                  <a:srgbClr val="FFFFFF"/>
                </a:solidFill>
                <a:effectLst>
                  <a:outerShdw dist="35921" dir="2700000" algn="ctr" rotWithShape="0">
                    <a:srgbClr val="808080"/>
                  </a:outerShdw>
                </a:effectLst>
                <a:latin typeface="宋体"/>
                <a:ea typeface="宋体"/>
              </a:rPr>
              <a:t>模仿创作</a:t>
            </a:r>
          </a:p>
        </p:txBody>
      </p:sp>
      <p:sp>
        <p:nvSpPr>
          <p:cNvPr id="55298" name="Text Box 1036"/>
          <p:cNvSpPr txBox="1">
            <a:spLocks noChangeArrowheads="1"/>
          </p:cNvSpPr>
          <p:nvPr/>
        </p:nvSpPr>
        <p:spPr bwMode="auto">
          <a:xfrm>
            <a:off x="468313" y="1404938"/>
            <a:ext cx="8207375" cy="4832350"/>
          </a:xfrm>
          <a:prstGeom prst="rect">
            <a:avLst/>
          </a:prstGeom>
          <a:noFill/>
          <a:ln w="9525">
            <a:noFill/>
            <a:miter lim="800000"/>
            <a:headEnd/>
            <a:tailEnd/>
          </a:ln>
        </p:spPr>
        <p:txBody>
          <a:bodyPr>
            <a:spAutoFit/>
          </a:bodyPr>
          <a:lstStyle/>
          <a:p>
            <a:r>
              <a:rPr lang="en-US" altLang="zh-CN" sz="4400" b="1" i="1">
                <a:solidFill>
                  <a:schemeClr val="accent2"/>
                </a:solidFill>
                <a:latin typeface="Calibri" pitchFamily="34" charset="0"/>
                <a:ea typeface="华文行楷"/>
                <a:cs typeface="华文行楷"/>
              </a:rPr>
              <a:t>      </a:t>
            </a:r>
            <a:r>
              <a:rPr lang="zh-CN" altLang="en-US" sz="4000" b="1" i="1">
                <a:solidFill>
                  <a:srgbClr val="FF0066"/>
                </a:solidFill>
                <a:latin typeface="华文细黑"/>
                <a:ea typeface="华文细黑"/>
                <a:cs typeface="华文细黑"/>
              </a:rPr>
              <a:t>一粒沙、一棵树、一株草、一片云</a:t>
            </a:r>
            <a:r>
              <a:rPr lang="en-US" altLang="zh-CN" sz="4000" b="1" i="1">
                <a:solidFill>
                  <a:srgbClr val="FF0066"/>
                </a:solidFill>
                <a:latin typeface="华文细黑"/>
                <a:ea typeface="华文细黑"/>
                <a:cs typeface="华文细黑"/>
              </a:rPr>
              <a:t>……</a:t>
            </a:r>
            <a:r>
              <a:rPr lang="zh-CN" altLang="en-US" sz="4000" b="1" i="1">
                <a:solidFill>
                  <a:srgbClr val="FF0066"/>
                </a:solidFill>
                <a:latin typeface="华文细黑"/>
                <a:ea typeface="华文细黑"/>
                <a:cs typeface="华文细黑"/>
              </a:rPr>
              <a:t>都可能触动我们的情丝，引发我们的想象。请用第一人称，</a:t>
            </a:r>
            <a:r>
              <a:rPr lang="zh-CN" altLang="en-US" sz="4000" b="1">
                <a:solidFill>
                  <a:srgbClr val="FF0066"/>
                </a:solidFill>
                <a:latin typeface="华文细黑"/>
                <a:ea typeface="华文细黑"/>
                <a:cs typeface="华文细黑"/>
              </a:rPr>
              <a:t>运用拟人手法以及其他修辞手法</a:t>
            </a:r>
            <a:r>
              <a:rPr lang="en-US" altLang="zh-CN" sz="4000" b="1">
                <a:solidFill>
                  <a:srgbClr val="FF0066"/>
                </a:solidFill>
                <a:latin typeface="华文细黑"/>
                <a:ea typeface="华文细黑"/>
                <a:cs typeface="华文细黑"/>
              </a:rPr>
              <a:t>,</a:t>
            </a:r>
            <a:r>
              <a:rPr lang="zh-CN" altLang="en-US" sz="4000" b="1">
                <a:solidFill>
                  <a:srgbClr val="FF0066"/>
                </a:solidFill>
                <a:latin typeface="华文细黑"/>
                <a:ea typeface="华文细黑"/>
                <a:cs typeface="华文细黑"/>
              </a:rPr>
              <a:t>选取一物</a:t>
            </a:r>
            <a:r>
              <a:rPr lang="en-US" altLang="zh-CN" sz="4000" b="1">
                <a:solidFill>
                  <a:srgbClr val="FF0066"/>
                </a:solidFill>
                <a:latin typeface="华文细黑"/>
                <a:ea typeface="华文细黑"/>
                <a:cs typeface="华文细黑"/>
              </a:rPr>
              <a:t>,</a:t>
            </a:r>
            <a:r>
              <a:rPr lang="zh-CN" altLang="en-US" sz="4000" b="1">
                <a:solidFill>
                  <a:srgbClr val="FF0066"/>
                </a:solidFill>
                <a:latin typeface="华文细黑"/>
                <a:ea typeface="华文细黑"/>
                <a:cs typeface="华文细黑"/>
              </a:rPr>
              <a:t>以“</a:t>
            </a:r>
            <a:r>
              <a:rPr lang="en-US" altLang="zh-CN" sz="4000" b="1">
                <a:solidFill>
                  <a:srgbClr val="FF0066"/>
                </a:solidFill>
                <a:latin typeface="华文细黑"/>
                <a:ea typeface="华文细黑"/>
                <a:cs typeface="华文细黑"/>
              </a:rPr>
              <a:t>_____</a:t>
            </a:r>
            <a:r>
              <a:rPr lang="zh-CN" altLang="en-US" sz="4000" b="1">
                <a:solidFill>
                  <a:srgbClr val="FF0066"/>
                </a:solidFill>
                <a:latin typeface="华文细黑"/>
                <a:ea typeface="华文细黑"/>
                <a:cs typeface="华文细黑"/>
              </a:rPr>
              <a:t>之歌”为题</a:t>
            </a:r>
            <a:r>
              <a:rPr lang="en-US" altLang="zh-CN" sz="4000" b="1">
                <a:solidFill>
                  <a:srgbClr val="FF0066"/>
                </a:solidFill>
                <a:latin typeface="华文细黑"/>
                <a:ea typeface="华文细黑"/>
                <a:cs typeface="华文细黑"/>
              </a:rPr>
              <a:t>,(</a:t>
            </a:r>
            <a:r>
              <a:rPr lang="zh-CN" altLang="en-US" sz="4000" b="1">
                <a:solidFill>
                  <a:srgbClr val="FF0066"/>
                </a:solidFill>
                <a:latin typeface="华文细黑"/>
                <a:ea typeface="华文细黑"/>
                <a:cs typeface="华文细黑"/>
              </a:rPr>
              <a:t>如“小草之歌”、“白云之歌”）写一首散文诗，展现你对人生的思考。</a:t>
            </a:r>
            <a:r>
              <a:rPr lang="zh-CN" altLang="en-US" sz="2400" b="1">
                <a:solidFill>
                  <a:srgbClr val="FF0066"/>
                </a:solidFill>
                <a:latin typeface="华文细黑"/>
                <a:ea typeface="华文细黑"/>
                <a:cs typeface="华文细黑"/>
              </a:rPr>
              <a:t>（</a:t>
            </a:r>
            <a:r>
              <a:rPr lang="en-US" altLang="zh-CN" sz="2400" b="1">
                <a:solidFill>
                  <a:srgbClr val="FF0066"/>
                </a:solidFill>
                <a:latin typeface="华文细黑"/>
                <a:ea typeface="华文细黑"/>
                <a:cs typeface="华文细黑"/>
              </a:rPr>
              <a:t>200</a:t>
            </a:r>
            <a:r>
              <a:rPr lang="zh-CN" altLang="en-US" sz="2400" b="1">
                <a:solidFill>
                  <a:srgbClr val="FF0066"/>
                </a:solidFill>
                <a:latin typeface="华文细黑"/>
                <a:ea typeface="华文细黑"/>
                <a:cs typeface="华文细黑"/>
              </a:rPr>
              <a:t>字左右）</a:t>
            </a:r>
            <a:endParaRPr lang="zh-CN" altLang="en-US" b="1">
              <a:solidFill>
                <a:srgbClr val="FF0066"/>
              </a:solidFill>
              <a:latin typeface="华文细黑"/>
              <a:ea typeface="华文细黑"/>
              <a:cs typeface="华文细黑"/>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5" name="Rectangle 2"/>
          <p:cNvSpPr>
            <a:spLocks noGrp="1"/>
          </p:cNvSpPr>
          <p:nvPr>
            <p:ph type="title"/>
          </p:nvPr>
        </p:nvSpPr>
        <p:spPr/>
        <p:txBody>
          <a:bodyPr/>
          <a:lstStyle/>
          <a:p>
            <a:pPr eaLnBrk="1" hangingPunct="1"/>
            <a:endParaRPr lang="zh-CN" altLang="en-US" smtClean="0"/>
          </a:p>
        </p:txBody>
      </p:sp>
      <p:sp>
        <p:nvSpPr>
          <p:cNvPr id="57346" name="Rectangle 3"/>
          <p:cNvSpPr>
            <a:spLocks noGrp="1"/>
          </p:cNvSpPr>
          <p:nvPr>
            <p:ph type="body" idx="1"/>
          </p:nvPr>
        </p:nvSpPr>
        <p:spPr/>
        <p:txBody>
          <a:bodyPr/>
          <a:lstStyle/>
          <a:p>
            <a:pPr eaLnBrk="1" hangingPunct="1"/>
            <a:endParaRPr lang="zh-CN" altLang="en-US" smtClean="0"/>
          </a:p>
        </p:txBody>
      </p:sp>
      <p:pic>
        <p:nvPicPr>
          <p:cNvPr id="56323" name="Picture 4" descr="1298446487195"/>
          <p:cNvPicPr>
            <a:picLocks noChangeAspect="1" noChangeArrowheads="1"/>
          </p:cNvPicPr>
          <p:nvPr/>
        </p:nvPicPr>
        <p:blipFill>
          <a:blip r:embed="rId2"/>
          <a:srcRect/>
          <a:stretch>
            <a:fillRect/>
          </a:stretch>
        </p:blipFill>
        <p:spPr bwMode="auto">
          <a:xfrm>
            <a:off x="0" y="-1684338"/>
            <a:ext cx="9828213" cy="9953626"/>
          </a:xfrm>
          <a:prstGeom prst="rect">
            <a:avLst/>
          </a:prstGeom>
          <a:noFill/>
          <a:ln w="9525">
            <a:noFill/>
            <a:miter lim="800000"/>
            <a:headEnd/>
            <a:tailEnd/>
          </a:ln>
        </p:spPr>
      </p:pic>
      <p:sp>
        <p:nvSpPr>
          <p:cNvPr id="56324" name="WordArt 6"/>
          <p:cNvSpPr>
            <a:spLocks noChangeArrowheads="1" noChangeShapeType="1" noTextEdit="1"/>
          </p:cNvSpPr>
          <p:nvPr/>
        </p:nvSpPr>
        <p:spPr bwMode="auto">
          <a:xfrm>
            <a:off x="6227763" y="549275"/>
            <a:ext cx="2438400" cy="2743200"/>
          </a:xfrm>
          <a:prstGeom prst="rect">
            <a:avLst/>
          </a:prstGeom>
        </p:spPr>
        <p:txBody>
          <a:bodyPr wrap="none" fromWordArt="1">
            <a:prstTxWarp prst="textSlantUp">
              <a:avLst>
                <a:gd name="adj" fmla="val 32056"/>
              </a:avLst>
            </a:prstTxWarp>
          </a:bodyPr>
          <a:lstStyle/>
          <a:p>
            <a:pPr algn="ctr"/>
            <a:r>
              <a:rPr lang="zh-CN" altLang="en-US" sz="9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谢谢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nodePh="1">
                                  <p:stCondLst>
                                    <p:cond delay="0"/>
                                  </p:stCondLst>
                                  <p:endCondLst>
                                    <p:cond evt="begin" delay="0">
                                      <p:tn val="5"/>
                                    </p:cond>
                                  </p:endCondLst>
                                  <p:childTnLst>
                                    <p:set>
                                      <p:cBhvr>
                                        <p:cTn id="6" dur="0" fill="hold">
                                          <p:stCondLst>
                                            <p:cond delay="0"/>
                                          </p:stCondLst>
                                        </p:cTn>
                                        <p:tgtEl>
                                          <p:spTgt spid="57345"/>
                                        </p:tgtEl>
                                        <p:attrNameLst>
                                          <p:attrName>style.visibility</p:attrName>
                                        </p:attrNameLst>
                                      </p:cBhvr>
                                      <p:to>
                                        <p:strVal val="visible"/>
                                      </p:to>
                                    </p:set>
                                    <p:anim calcmode="lin" valueType="num">
                                      <p:cBhvr>
                                        <p:cTn id="7" dur="500" fill="hold"/>
                                        <p:tgtEl>
                                          <p:spTgt spid="57345"/>
                                        </p:tgtEl>
                                        <p:attrNameLst>
                                          <p:attrName>ppt_w</p:attrName>
                                        </p:attrNameLst>
                                      </p:cBhvr>
                                      <p:tavLst>
                                        <p:tav tm="0">
                                          <p:val>
                                            <p:fltVal val="0"/>
                                          </p:val>
                                        </p:tav>
                                        <p:tav tm="100000">
                                          <p:val>
                                            <p:strVal val="#ppt_w"/>
                                          </p:val>
                                        </p:tav>
                                      </p:tavLst>
                                    </p:anim>
                                    <p:anim calcmode="lin" valueType="num">
                                      <p:cBhvr>
                                        <p:cTn id="8" dur="500" fill="hold"/>
                                        <p:tgtEl>
                                          <p:spTgt spid="57345"/>
                                        </p:tgtEl>
                                        <p:attrNameLst>
                                          <p:attrName>ppt_h</p:attrName>
                                        </p:attrNameLst>
                                      </p:cBhvr>
                                      <p:tavLst>
                                        <p:tav tm="0">
                                          <p:val>
                                            <p:fltVal val="0"/>
                                          </p:val>
                                        </p:tav>
                                        <p:tav tm="100000">
                                          <p:val>
                                            <p:strVal val="#ppt_h"/>
                                          </p:val>
                                        </p:tav>
                                      </p:tavLst>
                                    </p:anim>
                                    <p:anim calcmode="lin" valueType="num">
                                      <p:cBhvr>
                                        <p:cTn id="9" dur="500" fill="hold"/>
                                        <p:tgtEl>
                                          <p:spTgt spid="57345"/>
                                        </p:tgtEl>
                                        <p:attrNameLst>
                                          <p:attrName>style.rotation</p:attrName>
                                        </p:attrNameLst>
                                      </p:cBhvr>
                                      <p:tavLst>
                                        <p:tav tm="0">
                                          <p:val>
                                            <p:fltVal val="360"/>
                                          </p:val>
                                        </p:tav>
                                        <p:tav tm="100000">
                                          <p:val>
                                            <p:fltVal val="0"/>
                                          </p:val>
                                        </p:tav>
                                      </p:tavLst>
                                    </p:anim>
                                    <p:animEffect transition="in" filter="fade">
                                      <p:cBhvr>
                                        <p:cTn id="10" dur="500"/>
                                        <p:tgtEl>
                                          <p:spTgt spid="5734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nodePh="1">
                                  <p:stCondLst>
                                    <p:cond delay="0"/>
                                  </p:stCondLst>
                                  <p:endCondLst>
                                    <p:cond evt="begin" delay="0">
                                      <p:tn val="13"/>
                                    </p:cond>
                                  </p:endCondLst>
                                  <p:iterate type="lt">
                                    <p:tmPct val="10000"/>
                                  </p:iterate>
                                  <p:childTnLst>
                                    <p:set>
                                      <p:cBhvr>
                                        <p:cTn id="14" dur="0" fill="hold">
                                          <p:stCondLst>
                                            <p:cond delay="0"/>
                                          </p:stCondLst>
                                        </p:cTn>
                                        <p:tgtEl>
                                          <p:spTgt spid="57346">
                                            <p:txEl>
                                              <p:pRg st="0" end="0"/>
                                            </p:txEl>
                                          </p:spTgt>
                                        </p:tgtEl>
                                        <p:attrNameLst>
                                          <p:attrName>style.visibility</p:attrName>
                                        </p:attrNameLst>
                                      </p:cBhvr>
                                      <p:to>
                                        <p:strVal val="visible"/>
                                      </p:to>
                                    </p:set>
                                    <p:anim calcmode="lin" valueType="num">
                                      <p:cBhvr>
                                        <p:cTn id="15" dur="500" fill="hold"/>
                                        <p:tgtEl>
                                          <p:spTgt spid="57346">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7346">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57346">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5734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 grpId="0"/>
      <p:bldP spid="5734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p:cNvSpPr>
          <p:nvPr>
            <p:ph type="ctrTitle"/>
          </p:nvPr>
        </p:nvSpPr>
        <p:spPr/>
        <p:txBody>
          <a:bodyPr/>
          <a:lstStyle/>
          <a:p>
            <a:pPr eaLnBrk="1" hangingPunct="1"/>
            <a:endParaRPr lang="zh-CN" altLang="en-US" smtClean="0"/>
          </a:p>
        </p:txBody>
      </p:sp>
      <p:sp>
        <p:nvSpPr>
          <p:cNvPr id="18434" name="Rectangle 3"/>
          <p:cNvSpPr>
            <a:spLocks noGrp="1"/>
          </p:cNvSpPr>
          <p:nvPr>
            <p:ph type="subTitle" idx="1"/>
          </p:nvPr>
        </p:nvSpPr>
        <p:spPr/>
        <p:txBody>
          <a:bodyPr/>
          <a:lstStyle/>
          <a:p>
            <a:pPr eaLnBrk="1" hangingPunct="1"/>
            <a:endParaRPr lang="zh-CN" altLang="en-US" smtClean="0">
              <a:solidFill>
                <a:schemeClr val="tx1"/>
              </a:solidFill>
            </a:endParaRPr>
          </a:p>
        </p:txBody>
      </p:sp>
      <p:pic>
        <p:nvPicPr>
          <p:cNvPr id="18435" name="Picture 4" descr="QQ截图未命名">
            <a:hlinkClick r:id="rId2" action="ppaction://hlinkfile"/>
          </p:cNvPr>
          <p:cNvPicPr>
            <a:picLocks noChangeAspect="1" noChangeArrowheads="1"/>
          </p:cNvPicPr>
          <p:nvPr/>
        </p:nvPicPr>
        <p:blipFill>
          <a:blip r:embed="rId3"/>
          <a:srcRect/>
          <a:stretch>
            <a:fillRect/>
          </a:stretch>
        </p:blipFill>
        <p:spPr bwMode="auto">
          <a:xfrm>
            <a:off x="0" y="0"/>
            <a:ext cx="9144000" cy="6813550"/>
          </a:xfrm>
          <a:prstGeom prst="rect">
            <a:avLst/>
          </a:prstGeom>
          <a:noFill/>
          <a:ln w="9525">
            <a:noFill/>
            <a:miter lim="800000"/>
            <a:headEnd/>
            <a:tailEnd/>
          </a:ln>
        </p:spPr>
      </p:pic>
      <p:sp>
        <p:nvSpPr>
          <p:cNvPr id="18436" name="Text Box 5"/>
          <p:cNvSpPr txBox="1">
            <a:spLocks noChangeArrowheads="1"/>
          </p:cNvSpPr>
          <p:nvPr/>
        </p:nvSpPr>
        <p:spPr bwMode="auto">
          <a:xfrm>
            <a:off x="2411413" y="1412875"/>
            <a:ext cx="4465637" cy="1433513"/>
          </a:xfrm>
          <a:prstGeom prst="rect">
            <a:avLst/>
          </a:prstGeom>
          <a:noFill/>
          <a:ln w="9525">
            <a:noFill/>
            <a:miter lim="800000"/>
            <a:headEnd/>
            <a:tailEnd/>
          </a:ln>
        </p:spPr>
        <p:txBody>
          <a:bodyPr>
            <a:spAutoFit/>
          </a:bodyPr>
          <a:lstStyle/>
          <a:p>
            <a:pPr>
              <a:spcBef>
                <a:spcPct val="50000"/>
              </a:spcBef>
            </a:pPr>
            <a:r>
              <a:rPr lang="zh-CN" altLang="en-US" sz="8800" b="1" i="1">
                <a:solidFill>
                  <a:srgbClr val="FF0000"/>
                </a:solidFill>
              </a:rPr>
              <a:t>浪之歌</a:t>
            </a:r>
          </a:p>
        </p:txBody>
      </p:sp>
      <p:sp>
        <p:nvSpPr>
          <p:cNvPr id="18437" name="Text Box 6"/>
          <p:cNvSpPr txBox="1">
            <a:spLocks noChangeArrowheads="1"/>
          </p:cNvSpPr>
          <p:nvPr/>
        </p:nvSpPr>
        <p:spPr bwMode="auto">
          <a:xfrm>
            <a:off x="5292725" y="3933825"/>
            <a:ext cx="2087563" cy="366713"/>
          </a:xfrm>
          <a:prstGeom prst="rect">
            <a:avLst/>
          </a:prstGeom>
          <a:noFill/>
          <a:ln w="9525">
            <a:noFill/>
            <a:miter lim="800000"/>
            <a:headEnd/>
            <a:tailEnd/>
          </a:ln>
        </p:spPr>
        <p:txBody>
          <a:bodyPr>
            <a:spAutoFit/>
          </a:bodyPr>
          <a:lstStyle/>
          <a:p>
            <a:pPr>
              <a:spcBef>
                <a:spcPct val="50000"/>
              </a:spcBef>
            </a:pPr>
            <a:endParaRPr lang="zh-CN" altLang="en-US"/>
          </a:p>
        </p:txBody>
      </p:sp>
      <p:sp>
        <p:nvSpPr>
          <p:cNvPr id="18438" name="Text Box 7"/>
          <p:cNvSpPr txBox="1">
            <a:spLocks noChangeArrowheads="1"/>
          </p:cNvSpPr>
          <p:nvPr/>
        </p:nvSpPr>
        <p:spPr bwMode="auto">
          <a:xfrm>
            <a:off x="5148263" y="3500438"/>
            <a:ext cx="2592387" cy="1006475"/>
          </a:xfrm>
          <a:prstGeom prst="rect">
            <a:avLst/>
          </a:prstGeom>
          <a:noFill/>
          <a:ln w="9525">
            <a:noFill/>
            <a:miter lim="800000"/>
            <a:headEnd/>
            <a:tailEnd/>
          </a:ln>
        </p:spPr>
        <p:txBody>
          <a:bodyPr>
            <a:spAutoFit/>
          </a:bodyPr>
          <a:lstStyle/>
          <a:p>
            <a:pPr>
              <a:spcBef>
                <a:spcPct val="50000"/>
              </a:spcBef>
            </a:pPr>
            <a:r>
              <a:rPr lang="zh-CN" altLang="en-US" sz="6000" b="1">
                <a:solidFill>
                  <a:srgbClr val="FF0066"/>
                </a:solidFill>
              </a:rPr>
              <a:t>纪伯伦</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1295400" y="1905000"/>
            <a:ext cx="1547813"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ch</a:t>
            </a:r>
            <a:r>
              <a:rPr kumimoji="1" lang="en-US" altLang="zh-CN" sz="4000" b="1">
                <a:latin typeface="Times New Roman" pitchFamily="18" charset="0"/>
                <a:ea typeface="楷体_GB2312" pitchFamily="49" charset="-122"/>
              </a:rPr>
              <a:t>ì</a:t>
            </a:r>
            <a:endParaRPr kumimoji="1" lang="en-US" altLang="zh-CN" sz="4000" b="1">
              <a:latin typeface="楷体_GB2312" pitchFamily="49" charset="-122"/>
              <a:ea typeface="楷体_GB2312" pitchFamily="49" charset="-122"/>
            </a:endParaRPr>
          </a:p>
        </p:txBody>
      </p:sp>
      <p:sp>
        <p:nvSpPr>
          <p:cNvPr id="63491" name="Text Box 3"/>
          <p:cNvSpPr txBox="1">
            <a:spLocks noChangeArrowheads="1"/>
          </p:cNvSpPr>
          <p:nvPr/>
        </p:nvSpPr>
        <p:spPr bwMode="auto">
          <a:xfrm>
            <a:off x="4343400" y="1889125"/>
            <a:ext cx="1884363"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dǎo</a:t>
            </a:r>
          </a:p>
        </p:txBody>
      </p:sp>
      <p:sp>
        <p:nvSpPr>
          <p:cNvPr id="63492" name="Text Box 4"/>
          <p:cNvSpPr txBox="1">
            <a:spLocks noChangeArrowheads="1"/>
          </p:cNvSpPr>
          <p:nvPr/>
        </p:nvSpPr>
        <p:spPr bwMode="auto">
          <a:xfrm>
            <a:off x="7696200" y="1889125"/>
            <a:ext cx="1700213"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ni</a:t>
            </a:r>
            <a:r>
              <a:rPr kumimoji="1" lang="en-US" altLang="zh-CN" sz="4000" b="1">
                <a:latin typeface="Times New Roman" pitchFamily="18" charset="0"/>
                <a:ea typeface="楷体_GB2312" pitchFamily="49" charset="-122"/>
              </a:rPr>
              <a:t>ù</a:t>
            </a:r>
            <a:endParaRPr kumimoji="1" lang="en-US" altLang="zh-CN" sz="4000" b="1">
              <a:latin typeface="楷体_GB2312" pitchFamily="49" charset="-122"/>
              <a:ea typeface="楷体_GB2312" pitchFamily="49" charset="-122"/>
            </a:endParaRPr>
          </a:p>
        </p:txBody>
      </p:sp>
      <p:sp>
        <p:nvSpPr>
          <p:cNvPr id="63493" name="Text Box 5"/>
          <p:cNvSpPr txBox="1">
            <a:spLocks noChangeArrowheads="1"/>
          </p:cNvSpPr>
          <p:nvPr/>
        </p:nvSpPr>
        <p:spPr bwMode="auto">
          <a:xfrm>
            <a:off x="1295400" y="2590800"/>
            <a:ext cx="183673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qi</a:t>
            </a:r>
            <a:r>
              <a:rPr kumimoji="1" lang="en-US" altLang="zh-CN" sz="4000" b="1">
                <a:latin typeface="Times New Roman" pitchFamily="18" charset="0"/>
                <a:ea typeface="楷体_GB2312" pitchFamily="49" charset="-122"/>
              </a:rPr>
              <a:t>à</a:t>
            </a:r>
            <a:r>
              <a:rPr kumimoji="1" lang="en-US" altLang="zh-CN" sz="4000" b="1">
                <a:latin typeface="楷体_GB2312" pitchFamily="49" charset="-122"/>
                <a:ea typeface="楷体_GB2312" pitchFamily="49" charset="-122"/>
              </a:rPr>
              <a:t>o</a:t>
            </a:r>
          </a:p>
        </p:txBody>
      </p:sp>
      <p:sp>
        <p:nvSpPr>
          <p:cNvPr id="63494" name="Text Box 6"/>
          <p:cNvSpPr txBox="1">
            <a:spLocks noChangeArrowheads="1"/>
          </p:cNvSpPr>
          <p:nvPr/>
        </p:nvSpPr>
        <p:spPr bwMode="auto">
          <a:xfrm>
            <a:off x="4343400" y="2514600"/>
            <a:ext cx="238918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zhōng</a:t>
            </a:r>
          </a:p>
        </p:txBody>
      </p:sp>
      <p:sp>
        <p:nvSpPr>
          <p:cNvPr id="63495" name="Text Box 7"/>
          <p:cNvSpPr txBox="1">
            <a:spLocks noChangeArrowheads="1"/>
          </p:cNvSpPr>
          <p:nvPr/>
        </p:nvSpPr>
        <p:spPr bwMode="auto">
          <a:xfrm>
            <a:off x="7696200" y="2667000"/>
            <a:ext cx="1447800"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ku</a:t>
            </a:r>
            <a:r>
              <a:rPr kumimoji="1" lang="en-US" altLang="zh-CN" sz="4000" b="1">
                <a:latin typeface="Times New Roman" pitchFamily="18" charset="0"/>
                <a:ea typeface="楷体_GB2312" pitchFamily="49" charset="-122"/>
              </a:rPr>
              <a:t>ì</a:t>
            </a:r>
            <a:endParaRPr kumimoji="1" lang="en-US" altLang="zh-CN" sz="4000" b="1">
              <a:latin typeface="楷体_GB2312" pitchFamily="49" charset="-122"/>
              <a:ea typeface="楷体_GB2312" pitchFamily="49" charset="-122"/>
            </a:endParaRPr>
          </a:p>
        </p:txBody>
      </p:sp>
      <p:sp>
        <p:nvSpPr>
          <p:cNvPr id="63496" name="Text Box 8"/>
          <p:cNvSpPr txBox="1">
            <a:spLocks noChangeArrowheads="1"/>
          </p:cNvSpPr>
          <p:nvPr/>
        </p:nvSpPr>
        <p:spPr bwMode="auto">
          <a:xfrm>
            <a:off x="1371600" y="3352800"/>
            <a:ext cx="197643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cu</a:t>
            </a:r>
            <a:r>
              <a:rPr kumimoji="1" lang="en-US" altLang="zh-CN" sz="4000" b="1">
                <a:latin typeface="Times New Roman" pitchFamily="18" charset="0"/>
                <a:ea typeface="楷体_GB2312" pitchFamily="49" charset="-122"/>
              </a:rPr>
              <a:t>ì</a:t>
            </a:r>
            <a:endParaRPr kumimoji="1" lang="en-US" altLang="zh-CN" sz="4000" b="1">
              <a:latin typeface="楷体_GB2312" pitchFamily="49" charset="-122"/>
              <a:ea typeface="楷体_GB2312" pitchFamily="49" charset="-122"/>
            </a:endParaRPr>
          </a:p>
        </p:txBody>
      </p:sp>
      <p:sp>
        <p:nvSpPr>
          <p:cNvPr id="63497" name="Text Box 9"/>
          <p:cNvSpPr txBox="1">
            <a:spLocks noChangeArrowheads="1"/>
          </p:cNvSpPr>
          <p:nvPr/>
        </p:nvSpPr>
        <p:spPr bwMode="auto">
          <a:xfrm>
            <a:off x="4419600" y="3352800"/>
            <a:ext cx="188118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d</a:t>
            </a:r>
            <a:r>
              <a:rPr kumimoji="1" lang="en-US" altLang="zh-CN" sz="4000" b="1">
                <a:latin typeface="Times New Roman" pitchFamily="18" charset="0"/>
                <a:ea typeface="楷体_GB2312" pitchFamily="49" charset="-122"/>
              </a:rPr>
              <a:t>ì</a:t>
            </a:r>
            <a:endParaRPr kumimoji="1" lang="en-US" altLang="zh-CN" sz="4000" b="1">
              <a:latin typeface="楷体_GB2312" pitchFamily="49" charset="-122"/>
              <a:ea typeface="楷体_GB2312" pitchFamily="49" charset="-122"/>
            </a:endParaRPr>
          </a:p>
        </p:txBody>
      </p:sp>
      <p:sp>
        <p:nvSpPr>
          <p:cNvPr id="63498" name="Text Box 10"/>
          <p:cNvSpPr txBox="1">
            <a:spLocks noChangeArrowheads="1"/>
          </p:cNvSpPr>
          <p:nvPr/>
        </p:nvSpPr>
        <p:spPr bwMode="auto">
          <a:xfrm>
            <a:off x="7683500" y="3352800"/>
            <a:ext cx="200183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qi</a:t>
            </a:r>
            <a:r>
              <a:rPr kumimoji="1" lang="en-US" altLang="zh-CN" sz="4000" b="1">
                <a:latin typeface="Times New Roman" pitchFamily="18" charset="0"/>
                <a:ea typeface="楷体_GB2312" pitchFamily="49" charset="-122"/>
              </a:rPr>
              <a:t>ó</a:t>
            </a:r>
            <a:r>
              <a:rPr kumimoji="1" lang="en-US" altLang="zh-CN" sz="4000" b="1">
                <a:latin typeface="楷体_GB2312" pitchFamily="49" charset="-122"/>
                <a:ea typeface="楷体_GB2312" pitchFamily="49" charset="-122"/>
              </a:rPr>
              <a:t>ng</a:t>
            </a:r>
          </a:p>
        </p:txBody>
      </p:sp>
      <p:sp>
        <p:nvSpPr>
          <p:cNvPr id="63499" name="Text Box 11"/>
          <p:cNvSpPr txBox="1">
            <a:spLocks noChangeArrowheads="1"/>
          </p:cNvSpPr>
          <p:nvPr/>
        </p:nvSpPr>
        <p:spPr bwMode="auto">
          <a:xfrm>
            <a:off x="1295400" y="4038600"/>
            <a:ext cx="291623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cuǐc</a:t>
            </a:r>
            <a:r>
              <a:rPr kumimoji="1" lang="en-US" altLang="zh-CN" sz="4000" b="1">
                <a:latin typeface="Times New Roman" pitchFamily="18" charset="0"/>
                <a:ea typeface="楷体_GB2312" pitchFamily="49" charset="-122"/>
              </a:rPr>
              <a:t>à</a:t>
            </a:r>
            <a:r>
              <a:rPr kumimoji="1" lang="en-US" altLang="zh-CN" sz="4000" b="1">
                <a:latin typeface="楷体_GB2312" pitchFamily="49" charset="-122"/>
                <a:ea typeface="楷体_GB2312" pitchFamily="49" charset="-122"/>
              </a:rPr>
              <a:t>n</a:t>
            </a:r>
          </a:p>
        </p:txBody>
      </p:sp>
      <p:sp>
        <p:nvSpPr>
          <p:cNvPr id="63500" name="Text Box 12"/>
          <p:cNvSpPr txBox="1">
            <a:spLocks noChangeArrowheads="1"/>
          </p:cNvSpPr>
          <p:nvPr/>
        </p:nvSpPr>
        <p:spPr bwMode="auto">
          <a:xfrm>
            <a:off x="5791200" y="4114800"/>
            <a:ext cx="2992438" cy="701675"/>
          </a:xfrm>
          <a:prstGeom prst="rect">
            <a:avLst/>
          </a:prstGeom>
          <a:noFill/>
          <a:ln w="9525">
            <a:noFill/>
            <a:miter lim="800000"/>
            <a:headEnd/>
            <a:tailEnd/>
          </a:ln>
        </p:spPr>
        <p:txBody>
          <a:bodyPr wrap="none">
            <a:spAutoFit/>
          </a:bodyPr>
          <a:lstStyle/>
          <a:p>
            <a:r>
              <a:rPr kumimoji="1" lang="en-US" altLang="zh-CN" sz="4000" b="1">
                <a:latin typeface="楷体_GB2312" pitchFamily="49" charset="-122"/>
                <a:ea typeface="楷体_GB2312" pitchFamily="49" charset="-122"/>
              </a:rPr>
              <a:t>xiāng qi</a:t>
            </a:r>
            <a:r>
              <a:rPr kumimoji="1" lang="en-US" altLang="zh-CN" sz="4000" b="1">
                <a:latin typeface="Times New Roman" pitchFamily="18" charset="0"/>
                <a:ea typeface="楷体_GB2312" pitchFamily="49" charset="-122"/>
              </a:rPr>
              <a:t>à</a:t>
            </a:r>
            <a:r>
              <a:rPr kumimoji="1" lang="en-US" altLang="zh-CN" sz="4000" b="1">
                <a:latin typeface="楷体_GB2312" pitchFamily="49" charset="-122"/>
                <a:ea typeface="楷体_GB2312" pitchFamily="49" charset="-122"/>
              </a:rPr>
              <a:t>n</a:t>
            </a:r>
          </a:p>
        </p:txBody>
      </p:sp>
      <p:sp>
        <p:nvSpPr>
          <p:cNvPr id="63501" name="Text Box 13"/>
          <p:cNvSpPr txBox="1">
            <a:spLocks noChangeArrowheads="1"/>
          </p:cNvSpPr>
          <p:nvPr/>
        </p:nvSpPr>
        <p:spPr bwMode="auto">
          <a:xfrm>
            <a:off x="1447800" y="4800600"/>
            <a:ext cx="2403475" cy="701675"/>
          </a:xfrm>
          <a:prstGeom prst="rect">
            <a:avLst/>
          </a:prstGeom>
          <a:noFill/>
          <a:ln w="9525">
            <a:noFill/>
            <a:miter lim="800000"/>
            <a:headEnd/>
            <a:tailEnd/>
          </a:ln>
        </p:spPr>
        <p:txBody>
          <a:bodyPr>
            <a:spAutoFit/>
          </a:bodyPr>
          <a:lstStyle/>
          <a:p>
            <a:r>
              <a:rPr kumimoji="1" lang="en-US" altLang="zh-CN" sz="4000" b="1">
                <a:latin typeface="Times New Roman" pitchFamily="18" charset="0"/>
                <a:ea typeface="楷体_GB2312" pitchFamily="49" charset="-122"/>
              </a:rPr>
              <a:t>á</a:t>
            </a:r>
            <a:r>
              <a:rPr kumimoji="1" lang="en-US" altLang="zh-CN" sz="4000" b="1">
                <a:latin typeface="楷体_GB2312" pitchFamily="49" charset="-122"/>
                <a:ea typeface="楷体_GB2312" pitchFamily="49" charset="-122"/>
              </a:rPr>
              <a:t>o</a:t>
            </a:r>
          </a:p>
        </p:txBody>
      </p:sp>
      <p:sp>
        <p:nvSpPr>
          <p:cNvPr id="63502" name="Text Box 14"/>
          <p:cNvSpPr txBox="1">
            <a:spLocks noChangeArrowheads="1"/>
          </p:cNvSpPr>
          <p:nvPr/>
        </p:nvSpPr>
        <p:spPr bwMode="auto">
          <a:xfrm>
            <a:off x="5410200" y="4800600"/>
            <a:ext cx="2833688"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xū</a:t>
            </a:r>
          </a:p>
        </p:txBody>
      </p:sp>
      <p:sp>
        <p:nvSpPr>
          <p:cNvPr id="63503" name="Text Box 15"/>
          <p:cNvSpPr txBox="1">
            <a:spLocks noChangeArrowheads="1"/>
          </p:cNvSpPr>
          <p:nvPr/>
        </p:nvSpPr>
        <p:spPr bwMode="auto">
          <a:xfrm>
            <a:off x="2438400" y="5638800"/>
            <a:ext cx="2638425" cy="701675"/>
          </a:xfrm>
          <a:prstGeom prst="rect">
            <a:avLst/>
          </a:prstGeom>
          <a:noFill/>
          <a:ln w="9525">
            <a:noFill/>
            <a:miter lim="800000"/>
            <a:headEnd/>
            <a:tailEnd/>
          </a:ln>
        </p:spPr>
        <p:txBody>
          <a:bodyPr>
            <a:spAutoFit/>
          </a:bodyPr>
          <a:lstStyle/>
          <a:p>
            <a:r>
              <a:rPr kumimoji="1" lang="en-US" altLang="zh-CN" sz="4000" b="1">
                <a:latin typeface="楷体_GB2312" pitchFamily="49" charset="-122"/>
                <a:ea typeface="楷体_GB2312" pitchFamily="49" charset="-122"/>
              </a:rPr>
              <a:t>h</a:t>
            </a:r>
            <a:r>
              <a:rPr kumimoji="1" lang="en-US" altLang="zh-CN" sz="4000" b="1">
                <a:latin typeface="Times New Roman" pitchFamily="18" charset="0"/>
                <a:ea typeface="楷体_GB2312" pitchFamily="49" charset="-122"/>
              </a:rPr>
              <a:t>è</a:t>
            </a:r>
            <a:endParaRPr kumimoji="1" lang="en-US" altLang="zh-CN" sz="4000" b="1">
              <a:latin typeface="楷体_GB2312" pitchFamily="49" charset="-122"/>
              <a:ea typeface="楷体_GB2312" pitchFamily="49" charset="-122"/>
            </a:endParaRPr>
          </a:p>
        </p:txBody>
      </p:sp>
      <p:sp>
        <p:nvSpPr>
          <p:cNvPr id="19471" name="Text Box 16"/>
          <p:cNvSpPr txBox="1">
            <a:spLocks noChangeArrowheads="1"/>
          </p:cNvSpPr>
          <p:nvPr/>
        </p:nvSpPr>
        <p:spPr bwMode="auto">
          <a:xfrm>
            <a:off x="228600" y="457200"/>
            <a:ext cx="6648450" cy="1006475"/>
          </a:xfrm>
          <a:prstGeom prst="rect">
            <a:avLst/>
          </a:prstGeom>
          <a:noFill/>
          <a:ln w="9525">
            <a:noFill/>
            <a:miter lim="800000"/>
            <a:headEnd/>
            <a:tailEnd/>
          </a:ln>
        </p:spPr>
        <p:txBody>
          <a:bodyPr>
            <a:spAutoFit/>
          </a:bodyPr>
          <a:lstStyle/>
          <a:p>
            <a:r>
              <a:rPr kumimoji="1" lang="zh-CN" altLang="en-US" sz="6000" b="1">
                <a:solidFill>
                  <a:srgbClr val="009900"/>
                </a:solidFill>
                <a:ea typeface="华文新魏"/>
                <a:cs typeface="华文新魏"/>
              </a:rPr>
              <a:t>预习检测，注音。</a:t>
            </a:r>
          </a:p>
        </p:txBody>
      </p:sp>
      <p:sp>
        <p:nvSpPr>
          <p:cNvPr id="63505" name="Text Box 17"/>
          <p:cNvSpPr txBox="1">
            <a:spLocks noChangeArrowheads="1"/>
          </p:cNvSpPr>
          <p:nvPr/>
        </p:nvSpPr>
        <p:spPr bwMode="auto">
          <a:xfrm>
            <a:off x="0" y="1844675"/>
            <a:ext cx="9144000" cy="4725988"/>
          </a:xfrm>
          <a:prstGeom prst="rect">
            <a:avLst/>
          </a:prstGeom>
          <a:noFill/>
          <a:ln w="9525">
            <a:noFill/>
            <a:miter lim="800000"/>
            <a:headEnd/>
            <a:tailEnd/>
          </a:ln>
        </p:spPr>
        <p:txBody>
          <a:bodyPr>
            <a:spAutoFit/>
          </a:bodyPr>
          <a:lstStyle/>
          <a:p>
            <a:pPr algn="just">
              <a:spcBef>
                <a:spcPct val="20000"/>
              </a:spcBef>
              <a:buClr>
                <a:srgbClr val="000000"/>
              </a:buClr>
              <a:buSzPct val="70000"/>
              <a:buFont typeface="Wingdings" pitchFamily="2" charset="2"/>
              <a:buNone/>
            </a:pPr>
            <a:r>
              <a:rPr kumimoji="1" lang="zh-CN" altLang="en-US" sz="4000" b="1" u="sng">
                <a:solidFill>
                  <a:srgbClr val="990000"/>
                </a:solidFill>
                <a:latin typeface="楷体_GB2312" pitchFamily="49" charset="-122"/>
                <a:ea typeface="楷体_GB2312" pitchFamily="49" charset="-122"/>
              </a:rPr>
              <a:t>炽</a:t>
            </a:r>
            <a:r>
              <a:rPr kumimoji="1" lang="zh-CN" altLang="en-US" sz="4000" b="1">
                <a:solidFill>
                  <a:srgbClr val="990000"/>
                </a:solidFill>
                <a:latin typeface="楷体_GB2312" pitchFamily="49" charset="-122"/>
                <a:ea typeface="楷体_GB2312" pitchFamily="49" charset="-122"/>
              </a:rPr>
              <a:t>热</a:t>
            </a:r>
            <a:r>
              <a:rPr kumimoji="1" lang="en-US" altLang="zh-CN" sz="4000" b="1">
                <a:solidFill>
                  <a:srgbClr val="990000"/>
                </a:solidFill>
                <a:latin typeface="楷体_GB2312" pitchFamily="49" charset="-122"/>
                <a:ea typeface="楷体_GB2312" pitchFamily="49" charset="-122"/>
              </a:rPr>
              <a:t>(   )   </a:t>
            </a:r>
            <a:r>
              <a:rPr kumimoji="1" lang="zh-CN" altLang="en-US" sz="4000" b="1" u="sng">
                <a:solidFill>
                  <a:srgbClr val="990000"/>
                </a:solidFill>
                <a:latin typeface="楷体_GB2312" pitchFamily="49" charset="-122"/>
                <a:ea typeface="楷体_GB2312" pitchFamily="49" charset="-122"/>
              </a:rPr>
              <a:t>祷</a:t>
            </a:r>
            <a:r>
              <a:rPr kumimoji="1" lang="zh-CN" altLang="en-US" sz="4000" b="1">
                <a:solidFill>
                  <a:srgbClr val="990000"/>
                </a:solidFill>
                <a:latin typeface="楷体_GB2312" pitchFamily="49" charset="-122"/>
                <a:ea typeface="楷体_GB2312" pitchFamily="49" charset="-122"/>
              </a:rPr>
              <a:t>词</a:t>
            </a:r>
            <a:r>
              <a:rPr kumimoji="1" lang="en-US" altLang="zh-CN" sz="4000" b="1">
                <a:solidFill>
                  <a:srgbClr val="990000"/>
                </a:solidFill>
                <a:latin typeface="楷体_GB2312" pitchFamily="49" charset="-122"/>
                <a:ea typeface="楷体_GB2312" pitchFamily="49" charset="-122"/>
              </a:rPr>
              <a:t>(    )   </a:t>
            </a:r>
            <a:r>
              <a:rPr kumimoji="1" lang="zh-CN" altLang="en-US" sz="4000" b="1">
                <a:solidFill>
                  <a:srgbClr val="990000"/>
                </a:solidFill>
                <a:latin typeface="楷体_GB2312" pitchFamily="49" charset="-122"/>
                <a:ea typeface="楷体_GB2312" pitchFamily="49" charset="-122"/>
              </a:rPr>
              <a:t>执</a:t>
            </a:r>
            <a:r>
              <a:rPr kumimoji="1" lang="zh-CN" altLang="en-US" sz="4000" b="1" u="sng">
                <a:solidFill>
                  <a:srgbClr val="990000"/>
                </a:solidFill>
                <a:latin typeface="楷体_GB2312" pitchFamily="49" charset="-122"/>
                <a:ea typeface="楷体_GB2312" pitchFamily="49" charset="-122"/>
              </a:rPr>
              <a:t>拗</a:t>
            </a:r>
            <a:r>
              <a:rPr kumimoji="1" lang="en-US" altLang="zh-CN" sz="4000" b="1">
                <a:solidFill>
                  <a:srgbClr val="990000"/>
                </a:solidFill>
                <a:latin typeface="楷体_GB2312" pitchFamily="49" charset="-122"/>
                <a:ea typeface="楷体_GB2312" pitchFamily="49" charset="-122"/>
              </a:rPr>
              <a:t>(   )  </a:t>
            </a:r>
          </a:p>
          <a:p>
            <a:pPr algn="just">
              <a:spcBef>
                <a:spcPct val="20000"/>
              </a:spcBef>
              <a:buClr>
                <a:srgbClr val="000000"/>
              </a:buClr>
              <a:buSzPct val="70000"/>
              <a:buFont typeface="Wingdings" pitchFamily="2" charset="2"/>
              <a:buNone/>
            </a:pPr>
            <a:r>
              <a:rPr kumimoji="1" lang="zh-CN" altLang="en-US" sz="4000" b="1">
                <a:solidFill>
                  <a:srgbClr val="990000"/>
                </a:solidFill>
                <a:latin typeface="楷体_GB2312" pitchFamily="49" charset="-122"/>
                <a:ea typeface="楷体_GB2312" pitchFamily="49" charset="-122"/>
              </a:rPr>
              <a:t>俊</a:t>
            </a:r>
            <a:r>
              <a:rPr kumimoji="1" lang="zh-CN" altLang="en-US" sz="4000" b="1" u="sng">
                <a:solidFill>
                  <a:srgbClr val="990000"/>
                </a:solidFill>
                <a:latin typeface="楷体_GB2312" pitchFamily="49" charset="-122"/>
                <a:ea typeface="楷体_GB2312" pitchFamily="49" charset="-122"/>
              </a:rPr>
              <a:t>俏</a:t>
            </a:r>
            <a:r>
              <a:rPr kumimoji="1" lang="en-US" altLang="zh-CN" sz="4000" b="1">
                <a:solidFill>
                  <a:srgbClr val="990000"/>
                </a:solidFill>
                <a:latin typeface="楷体_GB2312" pitchFamily="49" charset="-122"/>
                <a:ea typeface="楷体_GB2312" pitchFamily="49" charset="-122"/>
              </a:rPr>
              <a:t>(    )  </a:t>
            </a:r>
            <a:r>
              <a:rPr kumimoji="1" lang="zh-CN" altLang="en-US" sz="4000" b="1" u="sng">
                <a:solidFill>
                  <a:srgbClr val="990000"/>
                </a:solidFill>
                <a:latin typeface="楷体_GB2312" pitchFamily="49" charset="-122"/>
                <a:ea typeface="楷体_GB2312" pitchFamily="49" charset="-122"/>
              </a:rPr>
              <a:t>衷</a:t>
            </a:r>
            <a:r>
              <a:rPr kumimoji="1" lang="zh-CN" altLang="en-US" sz="4000" b="1">
                <a:solidFill>
                  <a:srgbClr val="990000"/>
                </a:solidFill>
                <a:latin typeface="楷体_GB2312" pitchFamily="49" charset="-122"/>
                <a:ea typeface="楷体_GB2312" pitchFamily="49" charset="-122"/>
              </a:rPr>
              <a:t>情</a:t>
            </a:r>
            <a:r>
              <a:rPr kumimoji="1" lang="en-US" altLang="zh-CN" sz="4000" b="1">
                <a:solidFill>
                  <a:srgbClr val="990000"/>
                </a:solidFill>
                <a:latin typeface="楷体_GB2312" pitchFamily="49" charset="-122"/>
                <a:ea typeface="楷体_GB2312" pitchFamily="49" charset="-122"/>
              </a:rPr>
              <a:t>(      ) </a:t>
            </a:r>
            <a:r>
              <a:rPr kumimoji="1" lang="zh-CN" altLang="en-US" sz="4000" b="1" u="sng">
                <a:solidFill>
                  <a:srgbClr val="990000"/>
                </a:solidFill>
                <a:latin typeface="楷体_GB2312" pitchFamily="49" charset="-122"/>
                <a:ea typeface="楷体_GB2312" pitchFamily="49" charset="-122"/>
              </a:rPr>
              <a:t>馈</a:t>
            </a:r>
            <a:r>
              <a:rPr kumimoji="1" lang="zh-CN" altLang="en-US" sz="4000" b="1">
                <a:solidFill>
                  <a:srgbClr val="990000"/>
                </a:solidFill>
                <a:latin typeface="楷体_GB2312" pitchFamily="49" charset="-122"/>
                <a:ea typeface="楷体_GB2312" pitchFamily="49" charset="-122"/>
              </a:rPr>
              <a:t>赠</a:t>
            </a:r>
            <a:r>
              <a:rPr kumimoji="1" lang="en-US" altLang="zh-CN" sz="4000" b="1">
                <a:solidFill>
                  <a:srgbClr val="990000"/>
                </a:solidFill>
                <a:latin typeface="楷体_GB2312" pitchFamily="49" charset="-122"/>
                <a:ea typeface="楷体_GB2312" pitchFamily="49" charset="-122"/>
              </a:rPr>
              <a:t>(   )  </a:t>
            </a:r>
          </a:p>
          <a:p>
            <a:pPr algn="just">
              <a:spcBef>
                <a:spcPct val="20000"/>
              </a:spcBef>
              <a:buClr>
                <a:srgbClr val="000000"/>
              </a:buClr>
              <a:buSzPct val="70000"/>
              <a:buFont typeface="Wingdings" pitchFamily="2" charset="2"/>
              <a:buNone/>
            </a:pPr>
            <a:r>
              <a:rPr kumimoji="1" lang="zh-CN" altLang="en-US" sz="4000" b="1">
                <a:solidFill>
                  <a:srgbClr val="990000"/>
                </a:solidFill>
                <a:latin typeface="楷体_GB2312" pitchFamily="49" charset="-122"/>
                <a:ea typeface="楷体_GB2312" pitchFamily="49" charset="-122"/>
              </a:rPr>
              <a:t>憔</a:t>
            </a:r>
            <a:r>
              <a:rPr kumimoji="1" lang="zh-CN" altLang="en-US" sz="4000" b="1" u="sng">
                <a:solidFill>
                  <a:srgbClr val="990000"/>
                </a:solidFill>
                <a:latin typeface="楷体_GB2312" pitchFamily="49" charset="-122"/>
                <a:ea typeface="楷体_GB2312" pitchFamily="49" charset="-122"/>
              </a:rPr>
              <a:t>悴</a:t>
            </a:r>
            <a:r>
              <a:rPr kumimoji="1" lang="en-US" altLang="zh-CN" sz="4000" b="1">
                <a:solidFill>
                  <a:srgbClr val="990000"/>
                </a:solidFill>
                <a:latin typeface="楷体_GB2312" pitchFamily="49" charset="-122"/>
                <a:ea typeface="楷体_GB2312" pitchFamily="49" charset="-122"/>
              </a:rPr>
              <a:t>(   )   </a:t>
            </a:r>
            <a:r>
              <a:rPr kumimoji="1" lang="zh-CN" altLang="en-US" sz="4000" b="1">
                <a:solidFill>
                  <a:srgbClr val="990000"/>
                </a:solidFill>
                <a:latin typeface="楷体_GB2312" pitchFamily="49" charset="-122"/>
                <a:ea typeface="楷体_GB2312" pitchFamily="49" charset="-122"/>
              </a:rPr>
              <a:t>真</a:t>
            </a:r>
            <a:r>
              <a:rPr kumimoji="1" lang="zh-CN" altLang="en-US" sz="4000" b="1" u="sng">
                <a:solidFill>
                  <a:srgbClr val="990000"/>
                </a:solidFill>
                <a:latin typeface="楷体_GB2312" pitchFamily="49" charset="-122"/>
                <a:ea typeface="楷体_GB2312" pitchFamily="49" charset="-122"/>
              </a:rPr>
              <a:t>谛</a:t>
            </a:r>
            <a:r>
              <a:rPr kumimoji="1" lang="en-US" altLang="zh-CN" sz="4000" b="1">
                <a:solidFill>
                  <a:srgbClr val="990000"/>
                </a:solidFill>
                <a:latin typeface="楷体_GB2312" pitchFamily="49" charset="-122"/>
                <a:ea typeface="楷体_GB2312" pitchFamily="49" charset="-122"/>
              </a:rPr>
              <a:t>(  )     </a:t>
            </a:r>
            <a:r>
              <a:rPr kumimoji="1" lang="zh-CN" altLang="en-US" sz="4000" b="1">
                <a:solidFill>
                  <a:srgbClr val="990000"/>
                </a:solidFill>
                <a:latin typeface="楷体_GB2312" pitchFamily="49" charset="-122"/>
                <a:ea typeface="楷体_GB2312" pitchFamily="49" charset="-122"/>
              </a:rPr>
              <a:t>天</a:t>
            </a:r>
            <a:r>
              <a:rPr kumimoji="1" lang="zh-CN" altLang="en-US" sz="4000" b="1" u="sng">
                <a:solidFill>
                  <a:srgbClr val="990000"/>
                </a:solidFill>
                <a:latin typeface="楷体_GB2312" pitchFamily="49" charset="-122"/>
                <a:ea typeface="楷体_GB2312" pitchFamily="49" charset="-122"/>
              </a:rPr>
              <a:t>穹</a:t>
            </a:r>
            <a:r>
              <a:rPr kumimoji="1" lang="en-US" altLang="zh-CN" sz="4000" b="1">
                <a:solidFill>
                  <a:srgbClr val="990000"/>
                </a:solidFill>
                <a:latin typeface="楷体_GB2312" pitchFamily="49" charset="-122"/>
                <a:ea typeface="楷体_GB2312" pitchFamily="49" charset="-122"/>
              </a:rPr>
              <a:t>(     )  </a:t>
            </a:r>
          </a:p>
          <a:p>
            <a:pPr algn="just">
              <a:spcBef>
                <a:spcPct val="20000"/>
              </a:spcBef>
              <a:buClr>
                <a:srgbClr val="000000"/>
              </a:buClr>
              <a:buSzPct val="70000"/>
              <a:buFont typeface="Wingdings" pitchFamily="2" charset="2"/>
              <a:buNone/>
            </a:pPr>
            <a:r>
              <a:rPr kumimoji="1" lang="zh-CN" altLang="en-US" sz="4000" b="1" u="sng">
                <a:solidFill>
                  <a:srgbClr val="990000"/>
                </a:solidFill>
                <a:latin typeface="楷体_GB2312" pitchFamily="49" charset="-122"/>
                <a:ea typeface="楷体_GB2312" pitchFamily="49" charset="-122"/>
              </a:rPr>
              <a:t>璀璨</a:t>
            </a:r>
            <a:r>
              <a:rPr kumimoji="1" lang="en-US" altLang="zh-CN" sz="4000" b="1">
                <a:solidFill>
                  <a:srgbClr val="990000"/>
                </a:solidFill>
                <a:latin typeface="楷体_GB2312" pitchFamily="49" charset="-122"/>
                <a:ea typeface="楷体_GB2312" pitchFamily="49" charset="-122"/>
              </a:rPr>
              <a:t>(       )    </a:t>
            </a:r>
            <a:r>
              <a:rPr kumimoji="1" lang="zh-CN" altLang="en-US" sz="4000" b="1" u="sng">
                <a:solidFill>
                  <a:srgbClr val="990000"/>
                </a:solidFill>
                <a:latin typeface="楷体_GB2312" pitchFamily="49" charset="-122"/>
                <a:ea typeface="楷体_GB2312" pitchFamily="49" charset="-122"/>
              </a:rPr>
              <a:t>镶</a:t>
            </a:r>
            <a:r>
              <a:rPr kumimoji="1" lang="zh-CN" altLang="en-US" sz="4000" b="1">
                <a:solidFill>
                  <a:srgbClr val="990000"/>
                </a:solidFill>
                <a:latin typeface="楷体_GB2312" pitchFamily="49" charset="-122"/>
                <a:ea typeface="楷体_GB2312" pitchFamily="49" charset="-122"/>
              </a:rPr>
              <a:t>嵌</a:t>
            </a:r>
            <a:r>
              <a:rPr kumimoji="1" lang="en-US" altLang="zh-CN" sz="4000" b="1">
                <a:solidFill>
                  <a:srgbClr val="990000"/>
                </a:solidFill>
                <a:latin typeface="楷体_GB2312" pitchFamily="49" charset="-122"/>
                <a:ea typeface="楷体_GB2312" pitchFamily="49" charset="-122"/>
              </a:rPr>
              <a:t>(            )</a:t>
            </a:r>
          </a:p>
          <a:p>
            <a:pPr algn="just">
              <a:spcBef>
                <a:spcPct val="20000"/>
              </a:spcBef>
              <a:buClr>
                <a:srgbClr val="000000"/>
              </a:buClr>
              <a:buSzPct val="70000"/>
              <a:buFont typeface="Wingdings" pitchFamily="2" charset="2"/>
              <a:buNone/>
            </a:pPr>
            <a:r>
              <a:rPr kumimoji="1" lang="zh-CN" altLang="en-US" sz="4000" b="1" u="sng">
                <a:solidFill>
                  <a:srgbClr val="990000"/>
                </a:solidFill>
                <a:latin typeface="楷体_GB2312" pitchFamily="49" charset="-122"/>
                <a:ea typeface="楷体_GB2312" pitchFamily="49" charset="-122"/>
              </a:rPr>
              <a:t>翱</a:t>
            </a:r>
            <a:r>
              <a:rPr kumimoji="1" lang="zh-CN" altLang="en-US" sz="4000" b="1">
                <a:solidFill>
                  <a:srgbClr val="990000"/>
                </a:solidFill>
                <a:latin typeface="楷体_GB2312" pitchFamily="49" charset="-122"/>
                <a:ea typeface="楷体_GB2312" pitchFamily="49" charset="-122"/>
              </a:rPr>
              <a:t>翔</a:t>
            </a:r>
            <a:r>
              <a:rPr kumimoji="1" lang="en-US" altLang="zh-CN" sz="4000" b="1">
                <a:solidFill>
                  <a:srgbClr val="990000"/>
                </a:solidFill>
                <a:latin typeface="楷体_GB2312" pitchFamily="49" charset="-122"/>
                <a:ea typeface="楷体_GB2312" pitchFamily="49" charset="-122"/>
              </a:rPr>
              <a:t>(   )   </a:t>
            </a:r>
            <a:r>
              <a:rPr kumimoji="1" lang="zh-CN" altLang="en-US" sz="4000" b="1">
                <a:solidFill>
                  <a:srgbClr val="990000"/>
                </a:solidFill>
                <a:latin typeface="楷体_GB2312" pitchFamily="49" charset="-122"/>
                <a:ea typeface="楷体_GB2312" pitchFamily="49" charset="-122"/>
              </a:rPr>
              <a:t>长</a:t>
            </a:r>
            <a:r>
              <a:rPr kumimoji="1" lang="zh-CN" altLang="en-US" sz="4000" b="1" u="sng">
                <a:solidFill>
                  <a:srgbClr val="990000"/>
                </a:solidFill>
                <a:latin typeface="楷体_GB2312" pitchFamily="49" charset="-122"/>
                <a:ea typeface="楷体_GB2312" pitchFamily="49" charset="-122"/>
              </a:rPr>
              <a:t>吁</a:t>
            </a:r>
            <a:r>
              <a:rPr kumimoji="1" lang="zh-CN" altLang="en-US" sz="4000" b="1">
                <a:solidFill>
                  <a:srgbClr val="990000"/>
                </a:solidFill>
                <a:latin typeface="楷体_GB2312" pitchFamily="49" charset="-122"/>
                <a:ea typeface="楷体_GB2312" pitchFamily="49" charset="-122"/>
              </a:rPr>
              <a:t>短叹</a:t>
            </a:r>
            <a:r>
              <a:rPr kumimoji="1" lang="en-US" altLang="zh-CN" sz="4000" b="1">
                <a:solidFill>
                  <a:srgbClr val="990000"/>
                </a:solidFill>
                <a:latin typeface="楷体_GB2312" pitchFamily="49" charset="-122"/>
                <a:ea typeface="楷体_GB2312" pitchFamily="49" charset="-122"/>
              </a:rPr>
              <a:t>(   )  </a:t>
            </a:r>
          </a:p>
          <a:p>
            <a:pPr algn="just">
              <a:spcBef>
                <a:spcPct val="20000"/>
              </a:spcBef>
              <a:buClr>
                <a:srgbClr val="000000"/>
              </a:buClr>
              <a:buSzPct val="70000"/>
              <a:buFont typeface="Wingdings" pitchFamily="2" charset="2"/>
              <a:buNone/>
            </a:pPr>
            <a:r>
              <a:rPr kumimoji="1" lang="zh-CN" altLang="en-US" sz="4000" b="1">
                <a:solidFill>
                  <a:srgbClr val="990000"/>
                </a:solidFill>
                <a:latin typeface="楷体_GB2312" pitchFamily="49" charset="-122"/>
                <a:ea typeface="楷体_GB2312" pitchFamily="49" charset="-122"/>
              </a:rPr>
              <a:t>千山万</a:t>
            </a:r>
            <a:r>
              <a:rPr kumimoji="1" lang="zh-CN" altLang="en-US" sz="4000" b="1" u="sng">
                <a:solidFill>
                  <a:srgbClr val="990000"/>
                </a:solidFill>
                <a:latin typeface="楷体_GB2312" pitchFamily="49" charset="-122"/>
                <a:ea typeface="楷体_GB2312" pitchFamily="49" charset="-122"/>
              </a:rPr>
              <a:t>壑</a:t>
            </a:r>
            <a:r>
              <a:rPr kumimoji="1" lang="en-US" altLang="zh-CN" sz="4000" b="1">
                <a:solidFill>
                  <a:srgbClr val="990000"/>
                </a:solidFill>
                <a:latin typeface="楷体_GB2312" pitchFamily="49" charset="-122"/>
                <a:ea typeface="楷体_GB2312" pitchFamily="49" charset="-122"/>
              </a:rPr>
              <a:t>(   )</a:t>
            </a:r>
            <a:endParaRPr kumimoji="1" lang="en-US" altLang="zh-CN" sz="3600" b="1">
              <a:solidFill>
                <a:srgbClr val="990000"/>
              </a:solidFill>
              <a:latin typeface="楷体_GB2312" pitchFamily="49" charset="-122"/>
              <a:ea typeface="楷体_GB2312" pitchFamily="49" charset="-122"/>
            </a:endParaRPr>
          </a:p>
          <a:p>
            <a:endParaRPr kumimoji="1" lang="zh-CN" altLang="en-US" sz="2400">
              <a:solidFill>
                <a:srgbClr val="99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3505"/>
                                        </p:tgtEl>
                                        <p:attrNameLst>
                                          <p:attrName>style.visibility</p:attrName>
                                        </p:attrNameLst>
                                      </p:cBhvr>
                                      <p:to>
                                        <p:strVal val="visible"/>
                                      </p:to>
                                    </p:set>
                                    <p:animEffect transition="in" filter="randombar(horizontal)">
                                      <p:cBhvr>
                                        <p:cTn id="7" dur="500"/>
                                        <p:tgtEl>
                                          <p:spTgt spid="6350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3490"/>
                                        </p:tgtEl>
                                        <p:attrNameLst>
                                          <p:attrName>style.visibility</p:attrName>
                                        </p:attrNameLst>
                                      </p:cBhvr>
                                      <p:to>
                                        <p:strVal val="visible"/>
                                      </p:to>
                                    </p:set>
                                    <p:animEffect transition="in" filter="dissolve">
                                      <p:cBhvr>
                                        <p:cTn id="12" dur="500"/>
                                        <p:tgtEl>
                                          <p:spTgt spid="6349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3491"/>
                                        </p:tgtEl>
                                        <p:attrNameLst>
                                          <p:attrName>style.visibility</p:attrName>
                                        </p:attrNameLst>
                                      </p:cBhvr>
                                      <p:to>
                                        <p:strVal val="visible"/>
                                      </p:to>
                                    </p:set>
                                    <p:animEffect transition="in" filter="dissolve">
                                      <p:cBhvr>
                                        <p:cTn id="17" dur="500"/>
                                        <p:tgtEl>
                                          <p:spTgt spid="6349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3492"/>
                                        </p:tgtEl>
                                        <p:attrNameLst>
                                          <p:attrName>style.visibility</p:attrName>
                                        </p:attrNameLst>
                                      </p:cBhvr>
                                      <p:to>
                                        <p:strVal val="visible"/>
                                      </p:to>
                                    </p:set>
                                    <p:animEffect transition="in" filter="dissolve">
                                      <p:cBhvr>
                                        <p:cTn id="22" dur="500"/>
                                        <p:tgtEl>
                                          <p:spTgt spid="6349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3493"/>
                                        </p:tgtEl>
                                        <p:attrNameLst>
                                          <p:attrName>style.visibility</p:attrName>
                                        </p:attrNameLst>
                                      </p:cBhvr>
                                      <p:to>
                                        <p:strVal val="visible"/>
                                      </p:to>
                                    </p:set>
                                    <p:animEffect transition="in" filter="dissolve">
                                      <p:cBhvr>
                                        <p:cTn id="27" dur="500"/>
                                        <p:tgtEl>
                                          <p:spTgt spid="6349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63494"/>
                                        </p:tgtEl>
                                        <p:attrNameLst>
                                          <p:attrName>style.visibility</p:attrName>
                                        </p:attrNameLst>
                                      </p:cBhvr>
                                      <p:to>
                                        <p:strVal val="visible"/>
                                      </p:to>
                                    </p:set>
                                    <p:animEffect transition="in" filter="dissolve">
                                      <p:cBhvr>
                                        <p:cTn id="32" dur="500"/>
                                        <p:tgtEl>
                                          <p:spTgt spid="63494"/>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63495"/>
                                        </p:tgtEl>
                                        <p:attrNameLst>
                                          <p:attrName>style.visibility</p:attrName>
                                        </p:attrNameLst>
                                      </p:cBhvr>
                                      <p:to>
                                        <p:strVal val="visible"/>
                                      </p:to>
                                    </p:set>
                                    <p:animEffect transition="in" filter="dissolve">
                                      <p:cBhvr>
                                        <p:cTn id="37" dur="500"/>
                                        <p:tgtEl>
                                          <p:spTgt spid="6349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63496"/>
                                        </p:tgtEl>
                                        <p:attrNameLst>
                                          <p:attrName>style.visibility</p:attrName>
                                        </p:attrNameLst>
                                      </p:cBhvr>
                                      <p:to>
                                        <p:strVal val="visible"/>
                                      </p:to>
                                    </p:set>
                                    <p:animEffect transition="in" filter="dissolve">
                                      <p:cBhvr>
                                        <p:cTn id="42" dur="500"/>
                                        <p:tgtEl>
                                          <p:spTgt spid="6349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63497"/>
                                        </p:tgtEl>
                                        <p:attrNameLst>
                                          <p:attrName>style.visibility</p:attrName>
                                        </p:attrNameLst>
                                      </p:cBhvr>
                                      <p:to>
                                        <p:strVal val="visible"/>
                                      </p:to>
                                    </p:set>
                                    <p:animEffect transition="in" filter="dissolve">
                                      <p:cBhvr>
                                        <p:cTn id="47" dur="500"/>
                                        <p:tgtEl>
                                          <p:spTgt spid="6349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63498"/>
                                        </p:tgtEl>
                                        <p:attrNameLst>
                                          <p:attrName>style.visibility</p:attrName>
                                        </p:attrNameLst>
                                      </p:cBhvr>
                                      <p:to>
                                        <p:strVal val="visible"/>
                                      </p:to>
                                    </p:set>
                                    <p:animEffect transition="in" filter="dissolve">
                                      <p:cBhvr>
                                        <p:cTn id="52" dur="500"/>
                                        <p:tgtEl>
                                          <p:spTgt spid="63498"/>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63499"/>
                                        </p:tgtEl>
                                        <p:attrNameLst>
                                          <p:attrName>style.visibility</p:attrName>
                                        </p:attrNameLst>
                                      </p:cBhvr>
                                      <p:to>
                                        <p:strVal val="visible"/>
                                      </p:to>
                                    </p:set>
                                    <p:animEffect transition="in" filter="dissolve">
                                      <p:cBhvr>
                                        <p:cTn id="57" dur="500"/>
                                        <p:tgtEl>
                                          <p:spTgt spid="63499"/>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63500"/>
                                        </p:tgtEl>
                                        <p:attrNameLst>
                                          <p:attrName>style.visibility</p:attrName>
                                        </p:attrNameLst>
                                      </p:cBhvr>
                                      <p:to>
                                        <p:strVal val="visible"/>
                                      </p:to>
                                    </p:set>
                                    <p:animEffect transition="in" filter="dissolve">
                                      <p:cBhvr>
                                        <p:cTn id="62" dur="500"/>
                                        <p:tgtEl>
                                          <p:spTgt spid="63500"/>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63501"/>
                                        </p:tgtEl>
                                        <p:attrNameLst>
                                          <p:attrName>style.visibility</p:attrName>
                                        </p:attrNameLst>
                                      </p:cBhvr>
                                      <p:to>
                                        <p:strVal val="visible"/>
                                      </p:to>
                                    </p:set>
                                    <p:animEffect transition="in" filter="dissolve">
                                      <p:cBhvr>
                                        <p:cTn id="67" dur="500"/>
                                        <p:tgtEl>
                                          <p:spTgt spid="63501"/>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63502"/>
                                        </p:tgtEl>
                                        <p:attrNameLst>
                                          <p:attrName>style.visibility</p:attrName>
                                        </p:attrNameLst>
                                      </p:cBhvr>
                                      <p:to>
                                        <p:strVal val="visible"/>
                                      </p:to>
                                    </p:set>
                                    <p:animEffect transition="in" filter="dissolve">
                                      <p:cBhvr>
                                        <p:cTn id="72" dur="500"/>
                                        <p:tgtEl>
                                          <p:spTgt spid="63502"/>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63503"/>
                                        </p:tgtEl>
                                        <p:attrNameLst>
                                          <p:attrName>style.visibility</p:attrName>
                                        </p:attrNameLst>
                                      </p:cBhvr>
                                      <p:to>
                                        <p:strVal val="visible"/>
                                      </p:to>
                                    </p:set>
                                    <p:animEffect transition="in" filter="dissolve">
                                      <p:cBhvr>
                                        <p:cTn id="77" dur="500"/>
                                        <p:tgtEl>
                                          <p:spTgt spid="63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autoUpdateAnimBg="0"/>
      <p:bldP spid="63491" grpId="0" autoUpdateAnimBg="0"/>
      <p:bldP spid="63492" grpId="0" autoUpdateAnimBg="0"/>
      <p:bldP spid="63493" grpId="0" autoUpdateAnimBg="0"/>
      <p:bldP spid="63494" grpId="0" autoUpdateAnimBg="0"/>
      <p:bldP spid="63495" grpId="0" autoUpdateAnimBg="0"/>
      <p:bldP spid="63496" grpId="0" autoUpdateAnimBg="0"/>
      <p:bldP spid="63497" grpId="0" autoUpdateAnimBg="0"/>
      <p:bldP spid="63498" grpId="0" autoUpdateAnimBg="0"/>
      <p:bldP spid="63499" grpId="0" autoUpdateAnimBg="0"/>
      <p:bldP spid="63500" grpId="0" autoUpdateAnimBg="0"/>
      <p:bldP spid="63501" grpId="0" autoUpdateAnimBg="0"/>
      <p:bldP spid="63502" grpId="0" autoUpdateAnimBg="0"/>
      <p:bldP spid="63503" grpId="0" autoUpdateAnimBg="0"/>
      <p:bldP spid="6350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2"/>
          <p:cNvSpPr txBox="1">
            <a:spLocks noChangeArrowheads="1"/>
          </p:cNvSpPr>
          <p:nvPr/>
        </p:nvSpPr>
        <p:spPr bwMode="auto">
          <a:xfrm>
            <a:off x="304800" y="0"/>
            <a:ext cx="7291388" cy="914400"/>
          </a:xfrm>
          <a:prstGeom prst="rect">
            <a:avLst/>
          </a:prstGeom>
          <a:noFill/>
          <a:ln w="9525">
            <a:noFill/>
            <a:miter lim="800000"/>
            <a:headEnd/>
            <a:tailEnd/>
          </a:ln>
        </p:spPr>
        <p:txBody>
          <a:bodyPr>
            <a:spAutoFit/>
          </a:bodyPr>
          <a:lstStyle/>
          <a:p>
            <a:pPr>
              <a:spcBef>
                <a:spcPct val="50000"/>
              </a:spcBef>
            </a:pPr>
            <a:r>
              <a:rPr kumimoji="1" lang="zh-CN" altLang="en-US" sz="5400" b="1">
                <a:solidFill>
                  <a:srgbClr val="009900"/>
                </a:solidFill>
                <a:latin typeface="Times New Roman" pitchFamily="18" charset="0"/>
                <a:ea typeface="华文新魏"/>
                <a:cs typeface="华文新魏"/>
              </a:rPr>
              <a:t>预习检测，解释词语：</a:t>
            </a:r>
          </a:p>
        </p:txBody>
      </p:sp>
      <p:sp>
        <p:nvSpPr>
          <p:cNvPr id="64515" name="Text Box 3"/>
          <p:cNvSpPr txBox="1">
            <a:spLocks noChangeArrowheads="1"/>
          </p:cNvSpPr>
          <p:nvPr/>
        </p:nvSpPr>
        <p:spPr bwMode="auto">
          <a:xfrm>
            <a:off x="228600" y="981075"/>
            <a:ext cx="8915400" cy="3641725"/>
          </a:xfrm>
          <a:prstGeom prst="rect">
            <a:avLst/>
          </a:prstGeom>
          <a:noFill/>
          <a:ln w="9525">
            <a:noFill/>
            <a:miter lim="800000"/>
            <a:headEnd/>
            <a:tailEnd/>
          </a:ln>
        </p:spPr>
        <p:txBody>
          <a:bodyPr>
            <a:spAutoFit/>
          </a:bodyPr>
          <a:lstStyle/>
          <a:p>
            <a:pPr algn="just">
              <a:lnSpc>
                <a:spcPct val="90000"/>
              </a:lnSpc>
              <a:spcBef>
                <a:spcPct val="20000"/>
              </a:spcBef>
              <a:buClr>
                <a:srgbClr val="000000"/>
              </a:buClr>
              <a:buSzPct val="70000"/>
              <a:buFont typeface="Wingdings" pitchFamily="2" charset="2"/>
              <a:buNone/>
            </a:pPr>
            <a:r>
              <a:rPr kumimoji="1" lang="zh-CN" altLang="en-US" sz="4400" b="1">
                <a:solidFill>
                  <a:srgbClr val="990000"/>
                </a:solidFill>
                <a:latin typeface="楷体_GB2312" pitchFamily="49" charset="-122"/>
                <a:ea typeface="楷体_GB2312" pitchFamily="49" charset="-122"/>
              </a:rPr>
              <a:t>执拗：</a:t>
            </a:r>
          </a:p>
          <a:p>
            <a:pPr algn="just">
              <a:lnSpc>
                <a:spcPct val="90000"/>
              </a:lnSpc>
              <a:spcBef>
                <a:spcPct val="20000"/>
              </a:spcBef>
              <a:buClr>
                <a:srgbClr val="000000"/>
              </a:buClr>
              <a:buSzPct val="70000"/>
              <a:buFont typeface="Wingdings" pitchFamily="2" charset="2"/>
              <a:buNone/>
            </a:pPr>
            <a:r>
              <a:rPr kumimoji="1" lang="zh-CN" altLang="en-US" sz="4400" b="1">
                <a:solidFill>
                  <a:srgbClr val="990000"/>
                </a:solidFill>
                <a:latin typeface="楷体_GB2312" pitchFamily="49" charset="-122"/>
                <a:ea typeface="楷体_GB2312" pitchFamily="49" charset="-122"/>
              </a:rPr>
              <a:t>憔悴：</a:t>
            </a:r>
          </a:p>
          <a:p>
            <a:pPr algn="just">
              <a:lnSpc>
                <a:spcPct val="90000"/>
              </a:lnSpc>
              <a:spcBef>
                <a:spcPct val="20000"/>
              </a:spcBef>
              <a:buClr>
                <a:srgbClr val="000000"/>
              </a:buClr>
              <a:buSzPct val="70000"/>
              <a:buFont typeface="Wingdings" pitchFamily="2" charset="2"/>
              <a:buNone/>
            </a:pPr>
            <a:r>
              <a:rPr kumimoji="1" lang="zh-CN" altLang="en-US" sz="4400" b="1">
                <a:solidFill>
                  <a:srgbClr val="990000"/>
                </a:solidFill>
                <a:latin typeface="楷体_GB2312" pitchFamily="49" charset="-122"/>
                <a:ea typeface="楷体_GB2312" pitchFamily="49" charset="-122"/>
              </a:rPr>
              <a:t>馈赠：</a:t>
            </a:r>
          </a:p>
          <a:p>
            <a:pPr algn="just">
              <a:lnSpc>
                <a:spcPct val="90000"/>
              </a:lnSpc>
              <a:spcBef>
                <a:spcPct val="20000"/>
              </a:spcBef>
              <a:buClr>
                <a:srgbClr val="000000"/>
              </a:buClr>
              <a:buSzPct val="70000"/>
              <a:buFont typeface="Wingdings" pitchFamily="2" charset="2"/>
              <a:buNone/>
            </a:pPr>
            <a:r>
              <a:rPr kumimoji="1" lang="zh-CN" altLang="en-US" sz="4400" b="1">
                <a:solidFill>
                  <a:srgbClr val="990000"/>
                </a:solidFill>
                <a:latin typeface="楷体_GB2312" pitchFamily="49" charset="-122"/>
                <a:ea typeface="楷体_GB2312" pitchFamily="49" charset="-122"/>
              </a:rPr>
              <a:t>真谛：</a:t>
            </a:r>
          </a:p>
          <a:p>
            <a:pPr algn="just">
              <a:lnSpc>
                <a:spcPct val="90000"/>
              </a:lnSpc>
              <a:spcBef>
                <a:spcPct val="20000"/>
              </a:spcBef>
              <a:buClr>
                <a:srgbClr val="000000"/>
              </a:buClr>
              <a:buSzPct val="70000"/>
              <a:buFont typeface="Wingdings" pitchFamily="2" charset="2"/>
              <a:buNone/>
            </a:pPr>
            <a:r>
              <a:rPr kumimoji="1" lang="zh-CN" altLang="en-US" sz="4400" b="1">
                <a:solidFill>
                  <a:srgbClr val="990000"/>
                </a:solidFill>
                <a:latin typeface="楷体_GB2312" pitchFamily="49" charset="-122"/>
                <a:ea typeface="楷体_GB2312" pitchFamily="49" charset="-122"/>
              </a:rPr>
              <a:t>璀璨：</a:t>
            </a:r>
            <a:endParaRPr kumimoji="1" lang="zh-CN" altLang="en-US" sz="2400">
              <a:solidFill>
                <a:srgbClr val="990000"/>
              </a:solidFill>
              <a:latin typeface="Times New Roman" pitchFamily="18" charset="0"/>
            </a:endParaRPr>
          </a:p>
        </p:txBody>
      </p:sp>
      <p:sp>
        <p:nvSpPr>
          <p:cNvPr id="64516" name="Text Box 4"/>
          <p:cNvSpPr txBox="1">
            <a:spLocks noChangeArrowheads="1"/>
          </p:cNvSpPr>
          <p:nvPr/>
        </p:nvSpPr>
        <p:spPr bwMode="auto">
          <a:xfrm>
            <a:off x="1908175" y="1196975"/>
            <a:ext cx="6911975" cy="530225"/>
          </a:xfrm>
          <a:prstGeom prst="rect">
            <a:avLst/>
          </a:prstGeom>
          <a:noFill/>
          <a:ln w="9525">
            <a:noFill/>
            <a:miter lim="800000"/>
            <a:headEnd/>
            <a:tailEnd/>
          </a:ln>
        </p:spPr>
        <p:txBody>
          <a:bodyPr>
            <a:spAutoFit/>
          </a:bodyPr>
          <a:lstStyle/>
          <a:p>
            <a:pPr algn="just">
              <a:lnSpc>
                <a:spcPct val="90000"/>
              </a:lnSpc>
              <a:spcBef>
                <a:spcPct val="20000"/>
              </a:spcBef>
              <a:buClr>
                <a:srgbClr val="000000"/>
              </a:buClr>
              <a:buSzPct val="70000"/>
              <a:buFont typeface="Wingdings" pitchFamily="2" charset="2"/>
              <a:buNone/>
            </a:pPr>
            <a:r>
              <a:rPr kumimoji="1" lang="zh-CN" altLang="en-US" sz="3200" b="1">
                <a:latin typeface="楷体_GB2312" pitchFamily="49" charset="-122"/>
                <a:ea typeface="楷体_GB2312" pitchFamily="49" charset="-122"/>
              </a:rPr>
              <a:t>固执任性，不听从别人的意见。</a:t>
            </a:r>
            <a:endParaRPr kumimoji="1" lang="zh-CN" altLang="en-US" sz="3200">
              <a:latin typeface="Times New Roman" pitchFamily="18" charset="0"/>
            </a:endParaRPr>
          </a:p>
        </p:txBody>
      </p:sp>
      <p:sp>
        <p:nvSpPr>
          <p:cNvPr id="64517" name="Text Box 5"/>
          <p:cNvSpPr txBox="1">
            <a:spLocks noChangeArrowheads="1"/>
          </p:cNvSpPr>
          <p:nvPr/>
        </p:nvSpPr>
        <p:spPr bwMode="auto">
          <a:xfrm>
            <a:off x="2051050" y="1844675"/>
            <a:ext cx="5761038" cy="579438"/>
          </a:xfrm>
          <a:prstGeom prst="rect">
            <a:avLst/>
          </a:prstGeom>
          <a:noFill/>
          <a:ln w="9525">
            <a:noFill/>
            <a:miter lim="800000"/>
            <a:headEnd/>
            <a:tailEnd/>
          </a:ln>
        </p:spPr>
        <p:txBody>
          <a:bodyPr>
            <a:spAutoFit/>
          </a:bodyPr>
          <a:lstStyle/>
          <a:p>
            <a:r>
              <a:rPr kumimoji="1" lang="zh-CN" altLang="en-US" sz="3200" b="1">
                <a:latin typeface="楷体_GB2312" pitchFamily="49" charset="-122"/>
                <a:ea typeface="楷体_GB2312" pitchFamily="49" charset="-122"/>
              </a:rPr>
              <a:t>形容人瘦弱，面色不好看。</a:t>
            </a:r>
          </a:p>
        </p:txBody>
      </p:sp>
      <p:sp>
        <p:nvSpPr>
          <p:cNvPr id="64518" name="Text Box 6"/>
          <p:cNvSpPr txBox="1">
            <a:spLocks noChangeArrowheads="1"/>
          </p:cNvSpPr>
          <p:nvPr/>
        </p:nvSpPr>
        <p:spPr bwMode="auto">
          <a:xfrm>
            <a:off x="2051050" y="2565400"/>
            <a:ext cx="4700588" cy="579438"/>
          </a:xfrm>
          <a:prstGeom prst="rect">
            <a:avLst/>
          </a:prstGeom>
          <a:noFill/>
          <a:ln w="9525">
            <a:noFill/>
            <a:miter lim="800000"/>
            <a:headEnd/>
            <a:tailEnd/>
          </a:ln>
        </p:spPr>
        <p:txBody>
          <a:bodyPr>
            <a:spAutoFit/>
          </a:bodyPr>
          <a:lstStyle/>
          <a:p>
            <a:r>
              <a:rPr kumimoji="1" lang="zh-CN" altLang="en-US" sz="3200" b="1">
                <a:latin typeface="楷体_GB2312" pitchFamily="49" charset="-122"/>
                <a:ea typeface="楷体_GB2312" pitchFamily="49" charset="-122"/>
              </a:rPr>
              <a:t>赠送</a:t>
            </a: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礼品</a:t>
            </a:r>
            <a:r>
              <a:rPr kumimoji="1" lang="en-US" altLang="zh-CN" sz="3200" b="1">
                <a:latin typeface="楷体_GB2312" pitchFamily="49" charset="-122"/>
                <a:ea typeface="楷体_GB2312" pitchFamily="49" charset="-122"/>
              </a:rPr>
              <a:t>)</a:t>
            </a:r>
            <a:r>
              <a:rPr kumimoji="1" lang="zh-CN" altLang="en-US" sz="3200" b="1">
                <a:latin typeface="楷体_GB2312" pitchFamily="49" charset="-122"/>
                <a:ea typeface="楷体_GB2312" pitchFamily="49" charset="-122"/>
              </a:rPr>
              <a:t>。</a:t>
            </a:r>
          </a:p>
        </p:txBody>
      </p:sp>
      <p:sp>
        <p:nvSpPr>
          <p:cNvPr id="64519" name="Text Box 7"/>
          <p:cNvSpPr txBox="1">
            <a:spLocks noChangeArrowheads="1"/>
          </p:cNvSpPr>
          <p:nvPr/>
        </p:nvSpPr>
        <p:spPr bwMode="auto">
          <a:xfrm>
            <a:off x="1979613" y="3213100"/>
            <a:ext cx="4772025" cy="530225"/>
          </a:xfrm>
          <a:prstGeom prst="rect">
            <a:avLst/>
          </a:prstGeom>
          <a:noFill/>
          <a:ln w="9525">
            <a:noFill/>
            <a:miter lim="800000"/>
            <a:headEnd/>
            <a:tailEnd/>
          </a:ln>
        </p:spPr>
        <p:txBody>
          <a:bodyPr>
            <a:spAutoFit/>
          </a:bodyPr>
          <a:lstStyle/>
          <a:p>
            <a:pPr>
              <a:lnSpc>
                <a:spcPct val="90000"/>
              </a:lnSpc>
              <a:spcBef>
                <a:spcPct val="20000"/>
              </a:spcBef>
              <a:buClr>
                <a:srgbClr val="000000"/>
              </a:buClr>
              <a:buSzPct val="70000"/>
              <a:buFont typeface="Wingdings" pitchFamily="2" charset="2"/>
              <a:buNone/>
            </a:pPr>
            <a:r>
              <a:rPr kumimoji="1" lang="zh-CN" altLang="en-US" sz="3200" b="1">
                <a:latin typeface="楷体_GB2312" pitchFamily="49" charset="-122"/>
                <a:ea typeface="楷体_GB2312" pitchFamily="49" charset="-122"/>
              </a:rPr>
              <a:t>真实的意义或道理。</a:t>
            </a:r>
            <a:endParaRPr kumimoji="1" lang="zh-CN" altLang="en-US" sz="3200">
              <a:latin typeface="Times New Roman" pitchFamily="18" charset="0"/>
            </a:endParaRPr>
          </a:p>
        </p:txBody>
      </p:sp>
      <p:sp>
        <p:nvSpPr>
          <p:cNvPr id="64520" name="Text Box 8"/>
          <p:cNvSpPr txBox="1">
            <a:spLocks noChangeArrowheads="1"/>
          </p:cNvSpPr>
          <p:nvPr/>
        </p:nvSpPr>
        <p:spPr bwMode="auto">
          <a:xfrm>
            <a:off x="2051050" y="3789363"/>
            <a:ext cx="6500813" cy="579437"/>
          </a:xfrm>
          <a:prstGeom prst="rect">
            <a:avLst/>
          </a:prstGeom>
          <a:noFill/>
          <a:ln w="9525">
            <a:noFill/>
            <a:miter lim="800000"/>
            <a:headEnd/>
            <a:tailEnd/>
          </a:ln>
        </p:spPr>
        <p:txBody>
          <a:bodyPr>
            <a:spAutoFit/>
          </a:bodyPr>
          <a:lstStyle/>
          <a:p>
            <a:r>
              <a:rPr kumimoji="1" lang="zh-CN" altLang="en-US" sz="3200" b="1">
                <a:latin typeface="楷体_GB2312" pitchFamily="49" charset="-122"/>
                <a:ea typeface="楷体_GB2312" pitchFamily="49" charset="-122"/>
              </a:rPr>
              <a:t>形容珠玉等光彩鲜明。</a:t>
            </a:r>
          </a:p>
        </p:txBody>
      </p:sp>
      <p:sp>
        <p:nvSpPr>
          <p:cNvPr id="20488" name="Rectangle 9"/>
          <p:cNvSpPr>
            <a:spLocks noChangeArrowheads="1"/>
          </p:cNvSpPr>
          <p:nvPr/>
        </p:nvSpPr>
        <p:spPr bwMode="auto">
          <a:xfrm>
            <a:off x="179388" y="4581525"/>
            <a:ext cx="3024187" cy="641350"/>
          </a:xfrm>
          <a:prstGeom prst="rect">
            <a:avLst/>
          </a:prstGeom>
          <a:noFill/>
          <a:ln w="9525">
            <a:noFill/>
            <a:miter lim="800000"/>
            <a:headEnd/>
            <a:tailEnd/>
          </a:ln>
        </p:spPr>
        <p:txBody>
          <a:bodyPr>
            <a:spAutoFit/>
          </a:bodyPr>
          <a:lstStyle/>
          <a:p>
            <a:r>
              <a:rPr kumimoji="1" lang="zh-CN" altLang="en-US" sz="3600" b="1">
                <a:solidFill>
                  <a:srgbClr val="990000"/>
                </a:solidFill>
              </a:rPr>
              <a:t>海誓山盟：</a:t>
            </a:r>
          </a:p>
        </p:txBody>
      </p:sp>
      <p:sp>
        <p:nvSpPr>
          <p:cNvPr id="20489" name="Rectangle 10"/>
          <p:cNvSpPr>
            <a:spLocks noChangeArrowheads="1"/>
          </p:cNvSpPr>
          <p:nvPr/>
        </p:nvSpPr>
        <p:spPr bwMode="auto">
          <a:xfrm>
            <a:off x="2484438" y="4508500"/>
            <a:ext cx="6659562" cy="1065213"/>
          </a:xfrm>
          <a:prstGeom prst="rect">
            <a:avLst/>
          </a:prstGeom>
          <a:noFill/>
          <a:ln w="9525">
            <a:noFill/>
            <a:miter lim="800000"/>
            <a:headEnd/>
            <a:tailEnd/>
          </a:ln>
        </p:spPr>
        <p:txBody>
          <a:bodyPr>
            <a:spAutoFit/>
          </a:bodyPr>
          <a:lstStyle/>
          <a:p>
            <a:pPr>
              <a:lnSpc>
                <a:spcPct val="90000"/>
              </a:lnSpc>
              <a:spcBef>
                <a:spcPct val="20000"/>
              </a:spcBef>
              <a:buClr>
                <a:srgbClr val="000000"/>
              </a:buClr>
              <a:buSzPct val="70000"/>
              <a:buFont typeface="Wingdings" pitchFamily="2" charset="2"/>
              <a:buNone/>
            </a:pPr>
            <a:r>
              <a:rPr kumimoji="1" lang="zh-CN" altLang="en-US" sz="3200" b="1"/>
              <a:t>表示爱情要像山和海一样永恒</a:t>
            </a:r>
          </a:p>
          <a:p>
            <a:pPr>
              <a:lnSpc>
                <a:spcPct val="90000"/>
              </a:lnSpc>
              <a:spcBef>
                <a:spcPct val="20000"/>
              </a:spcBef>
              <a:buClr>
                <a:srgbClr val="000000"/>
              </a:buClr>
              <a:buSzPct val="70000"/>
              <a:buFont typeface="Wingdings" pitchFamily="2" charset="2"/>
              <a:buNone/>
            </a:pPr>
            <a:r>
              <a:rPr kumimoji="1" lang="zh-CN" altLang="en-US" sz="3200" b="1"/>
              <a:t>不变。</a:t>
            </a:r>
          </a:p>
        </p:txBody>
      </p:sp>
      <p:sp>
        <p:nvSpPr>
          <p:cNvPr id="20490" name="Rectangle 11"/>
          <p:cNvSpPr>
            <a:spLocks noChangeArrowheads="1"/>
          </p:cNvSpPr>
          <p:nvPr/>
        </p:nvSpPr>
        <p:spPr bwMode="auto">
          <a:xfrm>
            <a:off x="179388" y="5734050"/>
            <a:ext cx="8964612" cy="1677988"/>
          </a:xfrm>
          <a:prstGeom prst="rect">
            <a:avLst/>
          </a:prstGeom>
          <a:noFill/>
          <a:ln w="9525">
            <a:noFill/>
            <a:miter lim="800000"/>
            <a:headEnd/>
            <a:tailEnd/>
          </a:ln>
        </p:spPr>
        <p:txBody>
          <a:bodyPr>
            <a:spAutoFit/>
          </a:bodyPr>
          <a:lstStyle/>
          <a:p>
            <a:r>
              <a:rPr kumimoji="1" lang="zh-CN" altLang="en-US" sz="3600" b="1">
                <a:solidFill>
                  <a:srgbClr val="990000"/>
                </a:solidFill>
              </a:rPr>
              <a:t>长吁短叹</a:t>
            </a:r>
            <a:r>
              <a:rPr kumimoji="1" lang="en-US" altLang="zh-CN" sz="3600" b="1">
                <a:solidFill>
                  <a:srgbClr val="990000"/>
                </a:solidFill>
              </a:rPr>
              <a:t>:</a:t>
            </a:r>
            <a:r>
              <a:rPr kumimoji="1" lang="zh-CN" altLang="en-US" sz="3200" b="1"/>
              <a:t>因伤感、烦闷、痛苦等不住地唉声叹气。</a:t>
            </a:r>
          </a:p>
          <a:p>
            <a:r>
              <a:rPr kumimoji="1" lang="zh-CN" altLang="en-US" sz="3600" b="1">
                <a:solidFill>
                  <a:srgbClr val="99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4515"/>
                                        </p:tgtEl>
                                        <p:attrNameLst>
                                          <p:attrName>style.visibility</p:attrName>
                                        </p:attrNameLst>
                                      </p:cBhvr>
                                      <p:to>
                                        <p:strVal val="visible"/>
                                      </p:to>
                                    </p:set>
                                    <p:animEffect transition="in" filter="randombar(horizontal)">
                                      <p:cBhvr>
                                        <p:cTn id="7" dur="500"/>
                                        <p:tgtEl>
                                          <p:spTgt spid="645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64516"/>
                                        </p:tgtEl>
                                        <p:attrNameLst>
                                          <p:attrName>style.visibility</p:attrName>
                                        </p:attrNameLst>
                                      </p:cBhvr>
                                      <p:to>
                                        <p:strVal val="visible"/>
                                      </p:to>
                                    </p:set>
                                    <p:animEffect transition="in" filter="barn(outVertical)">
                                      <p:cBhvr>
                                        <p:cTn id="12" dur="500"/>
                                        <p:tgtEl>
                                          <p:spTgt spid="645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64517"/>
                                        </p:tgtEl>
                                        <p:attrNameLst>
                                          <p:attrName>style.visibility</p:attrName>
                                        </p:attrNameLst>
                                      </p:cBhvr>
                                      <p:to>
                                        <p:strVal val="visible"/>
                                      </p:to>
                                    </p:set>
                                    <p:animEffect transition="in" filter="barn(outVertical)">
                                      <p:cBhvr>
                                        <p:cTn id="17" dur="500"/>
                                        <p:tgtEl>
                                          <p:spTgt spid="645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64518"/>
                                        </p:tgtEl>
                                        <p:attrNameLst>
                                          <p:attrName>style.visibility</p:attrName>
                                        </p:attrNameLst>
                                      </p:cBhvr>
                                      <p:to>
                                        <p:strVal val="visible"/>
                                      </p:to>
                                    </p:set>
                                    <p:animEffect transition="in" filter="barn(outVertical)">
                                      <p:cBhvr>
                                        <p:cTn id="22" dur="500"/>
                                        <p:tgtEl>
                                          <p:spTgt spid="6451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64519"/>
                                        </p:tgtEl>
                                        <p:attrNameLst>
                                          <p:attrName>style.visibility</p:attrName>
                                        </p:attrNameLst>
                                      </p:cBhvr>
                                      <p:to>
                                        <p:strVal val="visible"/>
                                      </p:to>
                                    </p:set>
                                    <p:animEffect transition="in" filter="barn(outVertical)">
                                      <p:cBhvr>
                                        <p:cTn id="27" dur="500"/>
                                        <p:tgtEl>
                                          <p:spTgt spid="6451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64520"/>
                                        </p:tgtEl>
                                        <p:attrNameLst>
                                          <p:attrName>style.visibility</p:attrName>
                                        </p:attrNameLst>
                                      </p:cBhvr>
                                      <p:to>
                                        <p:strVal val="visible"/>
                                      </p:to>
                                    </p:set>
                                    <p:animEffect transition="in" filter="barn(outVertical)">
                                      <p:cBhvr>
                                        <p:cTn id="32" dur="500"/>
                                        <p:tgtEl>
                                          <p:spTgt spid="64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utoUpdateAnimBg="0"/>
      <p:bldP spid="64516" grpId="0" autoUpdateAnimBg="0"/>
      <p:bldP spid="64517" grpId="0" autoUpdateAnimBg="0"/>
      <p:bldP spid="64518" grpId="0" autoUpdateAnimBg="0"/>
      <p:bldP spid="64519" grpId="0" autoUpdateAnimBg="0"/>
      <p:bldP spid="64520"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3"/>
          <p:cNvSpPr txBox="1">
            <a:spLocks noChangeArrowheads="1"/>
          </p:cNvSpPr>
          <p:nvPr/>
        </p:nvSpPr>
        <p:spPr bwMode="auto">
          <a:xfrm>
            <a:off x="395288" y="260350"/>
            <a:ext cx="7704137" cy="831850"/>
          </a:xfrm>
          <a:prstGeom prst="rect">
            <a:avLst/>
          </a:prstGeom>
          <a:solidFill>
            <a:srgbClr val="000099"/>
          </a:solidFill>
          <a:ln w="9525">
            <a:noFill/>
            <a:miter lim="800000"/>
            <a:headEnd/>
            <a:tailEnd/>
          </a:ln>
        </p:spPr>
        <p:txBody>
          <a:bodyPr>
            <a:spAutoFit/>
          </a:bodyPr>
          <a:lstStyle/>
          <a:p>
            <a:r>
              <a:rPr lang="zh-CN" altLang="en-US" sz="4800" b="1">
                <a:solidFill>
                  <a:srgbClr val="FFFF00"/>
                </a:solidFill>
                <a:latin typeface="Calibri" pitchFamily="34" charset="0"/>
              </a:rPr>
              <a:t>速读课文，整体感知内容。</a:t>
            </a:r>
          </a:p>
        </p:txBody>
      </p:sp>
      <p:sp>
        <p:nvSpPr>
          <p:cNvPr id="21506" name="Text Box 4"/>
          <p:cNvSpPr txBox="1">
            <a:spLocks noChangeArrowheads="1"/>
          </p:cNvSpPr>
          <p:nvPr/>
        </p:nvSpPr>
        <p:spPr bwMode="auto">
          <a:xfrm>
            <a:off x="395288" y="1412875"/>
            <a:ext cx="8280400" cy="2678113"/>
          </a:xfrm>
          <a:prstGeom prst="rect">
            <a:avLst/>
          </a:prstGeom>
          <a:solidFill>
            <a:schemeClr val="bg1"/>
          </a:solidFill>
          <a:ln w="9525">
            <a:noFill/>
            <a:miter lim="800000"/>
            <a:headEnd/>
            <a:tailEnd/>
          </a:ln>
        </p:spPr>
        <p:txBody>
          <a:bodyPr>
            <a:spAutoFit/>
          </a:bodyPr>
          <a:lstStyle/>
          <a:p>
            <a:pPr>
              <a:spcBef>
                <a:spcPct val="20000"/>
              </a:spcBef>
              <a:buClr>
                <a:srgbClr val="CCFF33"/>
              </a:buClr>
              <a:buSzPct val="70000"/>
              <a:buFont typeface="Wingdings" pitchFamily="2" charset="2"/>
              <a:buNone/>
            </a:pPr>
            <a:r>
              <a:rPr lang="zh-CN" altLang="en-US" sz="4000" b="1">
                <a:solidFill>
                  <a:srgbClr val="009900"/>
                </a:solidFill>
              </a:rPr>
              <a:t>这两首散文诗中的</a:t>
            </a:r>
            <a:r>
              <a:rPr lang="zh-CN" altLang="en-US" sz="4000" b="1">
                <a:solidFill>
                  <a:srgbClr val="009900"/>
                </a:solidFill>
                <a:latin typeface="Times New Roman" pitchFamily="18" charset="0"/>
              </a:rPr>
              <a:t>“</a:t>
            </a:r>
            <a:r>
              <a:rPr lang="zh-CN" altLang="en-US" sz="4000" b="1">
                <a:solidFill>
                  <a:srgbClr val="009900"/>
                </a:solidFill>
              </a:rPr>
              <a:t>浪</a:t>
            </a:r>
            <a:r>
              <a:rPr lang="zh-CN" altLang="en-US" sz="4000" b="1">
                <a:solidFill>
                  <a:srgbClr val="009900"/>
                </a:solidFill>
                <a:latin typeface="Times New Roman" pitchFamily="18" charset="0"/>
              </a:rPr>
              <a:t>”</a:t>
            </a:r>
            <a:r>
              <a:rPr lang="zh-CN" altLang="en-US" sz="4000" b="1">
                <a:solidFill>
                  <a:srgbClr val="009900"/>
                </a:solidFill>
              </a:rPr>
              <a:t>和</a:t>
            </a:r>
            <a:r>
              <a:rPr lang="zh-CN" altLang="en-US" sz="4000" b="1">
                <a:solidFill>
                  <a:srgbClr val="009900"/>
                </a:solidFill>
                <a:latin typeface="Times New Roman" pitchFamily="18" charset="0"/>
              </a:rPr>
              <a:t>“</a:t>
            </a:r>
            <a:r>
              <a:rPr lang="zh-CN" altLang="en-US" sz="4000" b="1">
                <a:solidFill>
                  <a:srgbClr val="009900"/>
                </a:solidFill>
              </a:rPr>
              <a:t>雨</a:t>
            </a:r>
            <a:r>
              <a:rPr lang="zh-CN" altLang="en-US" sz="4000" b="1">
                <a:solidFill>
                  <a:srgbClr val="009900"/>
                </a:solidFill>
                <a:latin typeface="Times New Roman" pitchFamily="18" charset="0"/>
              </a:rPr>
              <a:t>”</a:t>
            </a:r>
            <a:r>
              <a:rPr lang="zh-CN" altLang="en-US" sz="4000" b="1">
                <a:solidFill>
                  <a:srgbClr val="009900"/>
                </a:solidFill>
              </a:rPr>
              <a:t> 各有什么特点？</a:t>
            </a:r>
          </a:p>
          <a:p>
            <a:pPr>
              <a:spcBef>
                <a:spcPct val="20000"/>
              </a:spcBef>
              <a:buClr>
                <a:srgbClr val="CCFF33"/>
              </a:buClr>
              <a:buSzPct val="70000"/>
              <a:buFont typeface="Wingdings" pitchFamily="2" charset="2"/>
              <a:buNone/>
            </a:pPr>
            <a:r>
              <a:rPr lang="zh-CN" altLang="en-US" sz="4000" b="1">
                <a:solidFill>
                  <a:srgbClr val="009900"/>
                </a:solidFill>
              </a:rPr>
              <a:t>请在横线上添加修饰语，说一说你的理解。</a:t>
            </a:r>
            <a:endParaRPr lang="zh-CN" altLang="en-US" sz="4000" b="1">
              <a:solidFill>
                <a:srgbClr val="009900"/>
              </a:solidFill>
              <a:latin typeface="Calibri" pitchFamily="34" charset="0"/>
            </a:endParaRPr>
          </a:p>
        </p:txBody>
      </p:sp>
      <p:sp>
        <p:nvSpPr>
          <p:cNvPr id="21507" name="Text Box 5"/>
          <p:cNvSpPr txBox="1">
            <a:spLocks noChangeArrowheads="1"/>
          </p:cNvSpPr>
          <p:nvPr/>
        </p:nvSpPr>
        <p:spPr bwMode="auto">
          <a:xfrm>
            <a:off x="755650" y="4095750"/>
            <a:ext cx="7345363" cy="2327275"/>
          </a:xfrm>
          <a:prstGeom prst="rect">
            <a:avLst/>
          </a:prstGeom>
          <a:solidFill>
            <a:schemeClr val="bg1"/>
          </a:solidFill>
          <a:ln w="9525">
            <a:noFill/>
            <a:miter lim="800000"/>
            <a:headEnd/>
            <a:tailEnd/>
          </a:ln>
        </p:spPr>
        <p:txBody>
          <a:bodyPr>
            <a:spAutoFit/>
          </a:bodyPr>
          <a:lstStyle/>
          <a:p>
            <a:pPr>
              <a:spcBef>
                <a:spcPct val="20000"/>
              </a:spcBef>
              <a:buClr>
                <a:srgbClr val="CCFF33"/>
              </a:buClr>
              <a:buSzPct val="70000"/>
              <a:buFont typeface="Wingdings" pitchFamily="2" charset="2"/>
              <a:buChar char="n"/>
            </a:pPr>
            <a:r>
              <a:rPr lang="en-US" altLang="zh-CN" sz="6600" b="1">
                <a:solidFill>
                  <a:srgbClr val="0000FF"/>
                </a:solidFill>
                <a:latin typeface="楷体_GB2312" pitchFamily="49" charset="-122"/>
                <a:ea typeface="楷体_GB2312" pitchFamily="49" charset="-122"/>
              </a:rPr>
              <a:t>_______</a:t>
            </a:r>
            <a:r>
              <a:rPr lang="zh-CN" altLang="en-US" sz="6600" b="1">
                <a:solidFill>
                  <a:srgbClr val="0000FF"/>
                </a:solidFill>
                <a:latin typeface="楷体_GB2312" pitchFamily="49" charset="-122"/>
                <a:ea typeface="楷体_GB2312" pitchFamily="49" charset="-122"/>
              </a:rPr>
              <a:t>的浪</a:t>
            </a:r>
            <a:r>
              <a:rPr lang="zh-CN" altLang="en-US" sz="6600" b="1">
                <a:latin typeface="楷体_GB2312" pitchFamily="49" charset="-122"/>
                <a:ea typeface="楷体_GB2312" pitchFamily="49" charset="-122"/>
              </a:rPr>
              <a:t>？</a:t>
            </a:r>
          </a:p>
          <a:p>
            <a:pPr>
              <a:spcBef>
                <a:spcPct val="20000"/>
              </a:spcBef>
              <a:buClr>
                <a:srgbClr val="CCFF33"/>
              </a:buClr>
              <a:buSzPct val="70000"/>
              <a:buFont typeface="Wingdings" pitchFamily="2" charset="2"/>
              <a:buChar char="n"/>
            </a:pPr>
            <a:r>
              <a:rPr lang="en-US" altLang="zh-CN" sz="6600" b="1">
                <a:solidFill>
                  <a:srgbClr val="FF0000"/>
                </a:solidFill>
                <a:latin typeface="楷体_GB2312" pitchFamily="49" charset="-122"/>
                <a:ea typeface="楷体_GB2312" pitchFamily="49" charset="-122"/>
              </a:rPr>
              <a:t>_______</a:t>
            </a:r>
            <a:r>
              <a:rPr lang="zh-CN" altLang="en-US" sz="6600" b="1">
                <a:solidFill>
                  <a:srgbClr val="FF0000"/>
                </a:solidFill>
                <a:latin typeface="楷体_GB2312" pitchFamily="49" charset="-122"/>
                <a:ea typeface="楷体_GB2312" pitchFamily="49" charset="-122"/>
              </a:rPr>
              <a:t>的雨？</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403350" y="1196975"/>
            <a:ext cx="3600450" cy="4759325"/>
          </a:xfrm>
          <a:prstGeom prst="rect">
            <a:avLst/>
          </a:prstGeom>
          <a:noFill/>
          <a:ln w="9525">
            <a:noFill/>
            <a:miter lim="800000"/>
            <a:headEnd/>
            <a:tailEnd/>
          </a:ln>
        </p:spPr>
        <p:txBody>
          <a:bodyPr>
            <a:spAutoFit/>
          </a:bodyPr>
          <a:lstStyle/>
          <a:p>
            <a:r>
              <a:rPr lang="zh-CN" altLang="en-US" sz="3600" b="1">
                <a:solidFill>
                  <a:srgbClr val="FF0066"/>
                </a:solidFill>
              </a:rPr>
              <a:t>热情洋溢</a:t>
            </a:r>
          </a:p>
          <a:p>
            <a:r>
              <a:rPr lang="zh-CN" altLang="en-US" sz="3600" b="1">
                <a:solidFill>
                  <a:srgbClr val="FF0066"/>
                </a:solidFill>
              </a:rPr>
              <a:t>一往情深</a:t>
            </a:r>
          </a:p>
          <a:p>
            <a:r>
              <a:rPr lang="zh-CN" altLang="en-US" sz="3600" b="1">
                <a:solidFill>
                  <a:srgbClr val="FF0066"/>
                </a:solidFill>
              </a:rPr>
              <a:t>无比忠诚</a:t>
            </a:r>
          </a:p>
          <a:p>
            <a:r>
              <a:rPr lang="zh-CN" altLang="en-US" sz="3600" b="1">
                <a:solidFill>
                  <a:srgbClr val="FF0066"/>
                </a:solidFill>
              </a:rPr>
              <a:t>多情浪漫</a:t>
            </a:r>
          </a:p>
          <a:p>
            <a:r>
              <a:rPr lang="zh-CN" altLang="en-US" sz="3600" b="1">
                <a:solidFill>
                  <a:srgbClr val="FF0066"/>
                </a:solidFill>
              </a:rPr>
              <a:t>温柔善良</a:t>
            </a:r>
          </a:p>
          <a:p>
            <a:r>
              <a:rPr lang="zh-CN" altLang="en-US" sz="3600" b="1">
                <a:solidFill>
                  <a:srgbClr val="FF0066"/>
                </a:solidFill>
              </a:rPr>
              <a:t>痴情</a:t>
            </a:r>
          </a:p>
          <a:p>
            <a:r>
              <a:rPr lang="zh-CN" altLang="en-US" sz="3600" b="1">
                <a:solidFill>
                  <a:srgbClr val="FF0066"/>
                </a:solidFill>
              </a:rPr>
              <a:t>缠绵任性 </a:t>
            </a:r>
          </a:p>
          <a:p>
            <a:r>
              <a:rPr lang="en-US" altLang="zh-CN" sz="5400" b="1">
                <a:solidFill>
                  <a:srgbClr val="0000FF"/>
                </a:solidFill>
                <a:latin typeface="楷体_GB2312" pitchFamily="49" charset="-122"/>
                <a:ea typeface="楷体_GB2312" pitchFamily="49" charset="-122"/>
              </a:rPr>
              <a:t>___</a:t>
            </a:r>
            <a:r>
              <a:rPr lang="zh-CN" altLang="en-US" sz="5400" b="1">
                <a:solidFill>
                  <a:srgbClr val="0000FF"/>
                </a:solidFill>
                <a:latin typeface="楷体_GB2312" pitchFamily="49" charset="-122"/>
                <a:ea typeface="楷体_GB2312" pitchFamily="49" charset="-122"/>
              </a:rPr>
              <a:t>的浪</a:t>
            </a:r>
          </a:p>
        </p:txBody>
      </p:sp>
      <p:sp>
        <p:nvSpPr>
          <p:cNvPr id="21507" name="Text Box 3"/>
          <p:cNvSpPr txBox="1">
            <a:spLocks noChangeArrowheads="1"/>
          </p:cNvSpPr>
          <p:nvPr/>
        </p:nvSpPr>
        <p:spPr bwMode="auto">
          <a:xfrm>
            <a:off x="5076825" y="1125538"/>
            <a:ext cx="3671888" cy="4759325"/>
          </a:xfrm>
          <a:prstGeom prst="rect">
            <a:avLst/>
          </a:prstGeom>
          <a:noFill/>
          <a:ln w="9525">
            <a:noFill/>
            <a:miter lim="800000"/>
            <a:headEnd/>
            <a:tailEnd/>
          </a:ln>
        </p:spPr>
        <p:txBody>
          <a:bodyPr>
            <a:spAutoFit/>
          </a:bodyPr>
          <a:lstStyle/>
          <a:p>
            <a:r>
              <a:rPr lang="zh-CN" altLang="en-US" sz="3600" b="1">
                <a:solidFill>
                  <a:srgbClr val="FF0066"/>
                </a:solidFill>
              </a:rPr>
              <a:t>滋润万物</a:t>
            </a:r>
          </a:p>
          <a:p>
            <a:r>
              <a:rPr lang="zh-CN" altLang="en-US" sz="3600" b="1">
                <a:solidFill>
                  <a:srgbClr val="FF0066"/>
                </a:solidFill>
              </a:rPr>
              <a:t>让山河欢乐</a:t>
            </a:r>
          </a:p>
          <a:p>
            <a:r>
              <a:rPr lang="zh-CN" altLang="en-US" sz="3600" b="1">
                <a:solidFill>
                  <a:srgbClr val="FF0066"/>
                </a:solidFill>
              </a:rPr>
              <a:t>让花草欢笑</a:t>
            </a:r>
          </a:p>
          <a:p>
            <a:r>
              <a:rPr lang="zh-CN" altLang="en-US" sz="3600" b="1">
                <a:solidFill>
                  <a:srgbClr val="FF0066"/>
                </a:solidFill>
              </a:rPr>
              <a:t>传递爱情</a:t>
            </a:r>
          </a:p>
          <a:p>
            <a:r>
              <a:rPr lang="zh-CN" altLang="en-US" sz="3600" b="1">
                <a:solidFill>
                  <a:srgbClr val="FF0066"/>
                </a:solidFill>
              </a:rPr>
              <a:t>充满爱心</a:t>
            </a:r>
          </a:p>
          <a:p>
            <a:r>
              <a:rPr lang="zh-CN" altLang="en-US" sz="3600" b="1">
                <a:solidFill>
                  <a:srgbClr val="FF0066"/>
                </a:solidFill>
              </a:rPr>
              <a:t>启迪心扉</a:t>
            </a:r>
          </a:p>
          <a:p>
            <a:endParaRPr lang="zh-CN" altLang="en-US" sz="3600" b="1">
              <a:solidFill>
                <a:srgbClr val="FF0066"/>
              </a:solidFill>
            </a:endParaRPr>
          </a:p>
          <a:p>
            <a:r>
              <a:rPr lang="en-US" altLang="zh-CN" sz="5400" b="1">
                <a:solidFill>
                  <a:srgbClr val="00CC00"/>
                </a:solidFill>
                <a:latin typeface="楷体_GB2312" pitchFamily="49" charset="-122"/>
                <a:ea typeface="楷体_GB2312" pitchFamily="49" charset="-122"/>
              </a:rPr>
              <a:t>___</a:t>
            </a:r>
            <a:r>
              <a:rPr lang="zh-CN" altLang="en-US" sz="5400" b="1">
                <a:solidFill>
                  <a:srgbClr val="00CC00"/>
                </a:solidFill>
                <a:latin typeface="楷体_GB2312" pitchFamily="49" charset="-122"/>
                <a:ea typeface="楷体_GB2312" pitchFamily="49" charset="-122"/>
              </a:rPr>
              <a:t>的雨</a:t>
            </a:r>
          </a:p>
        </p:txBody>
      </p:sp>
      <p:sp>
        <p:nvSpPr>
          <p:cNvPr id="22532" name="Rectangle 4"/>
          <p:cNvSpPr>
            <a:spLocks noChangeArrowheads="1"/>
          </p:cNvSpPr>
          <p:nvPr/>
        </p:nvSpPr>
        <p:spPr bwMode="auto">
          <a:xfrm>
            <a:off x="468313" y="0"/>
            <a:ext cx="1863725" cy="1098550"/>
          </a:xfrm>
          <a:prstGeom prst="rect">
            <a:avLst/>
          </a:prstGeom>
          <a:noFill/>
          <a:ln w="9525">
            <a:noFill/>
            <a:miter lim="800000"/>
            <a:headEnd/>
            <a:tailEnd/>
          </a:ln>
        </p:spPr>
        <p:txBody>
          <a:bodyPr wrap="none">
            <a:spAutoFit/>
          </a:bodyPr>
          <a:lstStyle/>
          <a:p>
            <a:r>
              <a:rPr lang="zh-CN" altLang="en-US" sz="6600" b="1">
                <a:solidFill>
                  <a:srgbClr val="009900"/>
                </a:solidFill>
                <a:latin typeface="Calibri" pitchFamily="34" charset="0"/>
                <a:ea typeface="华文新魏"/>
                <a:cs typeface="华文新魏"/>
              </a:rPr>
              <a:t>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linds(horizont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blinds(horizontal)">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827088" y="1557338"/>
            <a:ext cx="7561262" cy="1016000"/>
          </a:xfrm>
          <a:prstGeom prst="rect">
            <a:avLst/>
          </a:prstGeom>
          <a:noFill/>
          <a:ln w="9525">
            <a:noFill/>
            <a:miter lim="800000"/>
            <a:headEnd/>
            <a:tailEnd/>
          </a:ln>
        </p:spPr>
        <p:txBody>
          <a:bodyPr>
            <a:spAutoFit/>
          </a:bodyPr>
          <a:lstStyle/>
          <a:p>
            <a:r>
              <a:rPr lang="zh-CN" altLang="en-US" sz="6000" b="1">
                <a:solidFill>
                  <a:srgbClr val="3333FF"/>
                </a:solidFill>
                <a:latin typeface="Calibri" pitchFamily="34" charset="0"/>
                <a:ea typeface="隶书"/>
                <a:cs typeface="隶书"/>
              </a:rPr>
              <a:t>读</a:t>
            </a:r>
            <a:r>
              <a:rPr lang="en-US" altLang="zh-CN" sz="6000" b="1">
                <a:solidFill>
                  <a:srgbClr val="3333FF"/>
                </a:solidFill>
                <a:latin typeface="Calibri" pitchFamily="34" charset="0"/>
                <a:ea typeface="隶书"/>
                <a:cs typeface="隶书"/>
              </a:rPr>
              <a:t>《</a:t>
            </a:r>
            <a:r>
              <a:rPr lang="zh-CN" altLang="en-US" sz="6000" b="1">
                <a:solidFill>
                  <a:srgbClr val="3333FF"/>
                </a:solidFill>
                <a:latin typeface="Calibri" pitchFamily="34" charset="0"/>
                <a:ea typeface="隶书"/>
                <a:cs typeface="隶书"/>
              </a:rPr>
              <a:t>浪之歌</a:t>
            </a:r>
            <a:r>
              <a:rPr lang="en-US" altLang="zh-CN" sz="6000" b="1">
                <a:solidFill>
                  <a:srgbClr val="3333FF"/>
                </a:solidFill>
                <a:latin typeface="Calibri" pitchFamily="34" charset="0"/>
                <a:ea typeface="隶书"/>
                <a:cs typeface="隶书"/>
              </a:rPr>
              <a:t>》</a:t>
            </a:r>
            <a:r>
              <a:rPr lang="zh-CN" altLang="en-US" sz="6000" b="1">
                <a:solidFill>
                  <a:srgbClr val="3333FF"/>
                </a:solidFill>
                <a:latin typeface="Calibri" pitchFamily="34" charset="0"/>
                <a:ea typeface="隶书"/>
                <a:cs typeface="隶书"/>
              </a:rPr>
              <a:t>，思考</a:t>
            </a:r>
          </a:p>
        </p:txBody>
      </p:sp>
      <p:sp>
        <p:nvSpPr>
          <p:cNvPr id="24579" name="Text Box 3"/>
          <p:cNvSpPr txBox="1">
            <a:spLocks noChangeArrowheads="1"/>
          </p:cNvSpPr>
          <p:nvPr/>
        </p:nvSpPr>
        <p:spPr bwMode="auto">
          <a:xfrm>
            <a:off x="323850" y="4868863"/>
            <a:ext cx="8351838" cy="1812925"/>
          </a:xfrm>
          <a:prstGeom prst="rect">
            <a:avLst/>
          </a:prstGeom>
          <a:solidFill>
            <a:schemeClr val="bg1"/>
          </a:solidFill>
          <a:ln w="76200" cmpd="tri">
            <a:solidFill>
              <a:srgbClr val="FF0000"/>
            </a:solidFill>
            <a:miter lim="800000"/>
            <a:headEnd/>
            <a:tailEnd/>
          </a:ln>
        </p:spPr>
        <p:txBody>
          <a:bodyPr>
            <a:spAutoFit/>
          </a:bodyPr>
          <a:lstStyle/>
          <a:p>
            <a:r>
              <a:rPr lang="zh-CN" altLang="en-US" sz="5400" b="1">
                <a:solidFill>
                  <a:srgbClr val="3333FF"/>
                </a:solidFill>
                <a:latin typeface="Calibri" pitchFamily="34" charset="0"/>
              </a:rPr>
              <a:t>思考</a:t>
            </a:r>
            <a:r>
              <a:rPr lang="en-US" altLang="zh-CN" sz="5400" b="1">
                <a:solidFill>
                  <a:srgbClr val="3333FF"/>
                </a:solidFill>
                <a:latin typeface="Calibri" pitchFamily="34" charset="0"/>
              </a:rPr>
              <a:t>:</a:t>
            </a:r>
          </a:p>
          <a:p>
            <a:r>
              <a:rPr lang="zh-CN" altLang="en-US" sz="5400" b="1">
                <a:solidFill>
                  <a:srgbClr val="3333FF"/>
                </a:solidFill>
                <a:latin typeface="Calibri" pitchFamily="34" charset="0"/>
              </a:rPr>
              <a:t>　“浪”唱出了怎样的歌？</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5|1.1|1.1|2.3|0.8"/>
</p:tagLst>
</file>

<file path=ppt/tags/tag2.xml><?xml version="1.0" encoding="utf-8"?>
<p:tagLst xmlns:a="http://schemas.openxmlformats.org/drawingml/2006/main" xmlns:r="http://schemas.openxmlformats.org/officeDocument/2006/relationships" xmlns:p="http://schemas.openxmlformats.org/presentationml/2006/main">
  <p:tag name="TIMING" val="|1|1.3|1.3|0.9|0.8|1.4|0.8|0.7"/>
</p:tagLst>
</file>

<file path=ppt/tags/tag3.xml><?xml version="1.0" encoding="utf-8"?>
<p:tagLst xmlns:a="http://schemas.openxmlformats.org/drawingml/2006/main" xmlns:r="http://schemas.openxmlformats.org/officeDocument/2006/relationships" xmlns:p="http://schemas.openxmlformats.org/presentationml/2006/main">
  <p:tag name="TIMING" val="|0.7|3.3"/>
</p:tagLst>
</file>

<file path=ppt/tags/tag4.xml><?xml version="1.0" encoding="utf-8"?>
<p:tagLst xmlns:a="http://schemas.openxmlformats.org/drawingml/2006/main" xmlns:r="http://schemas.openxmlformats.org/officeDocument/2006/relationships" xmlns:p="http://schemas.openxmlformats.org/presentationml/2006/main">
  <p:tag name="TIMING" val="|0.4|1"/>
</p:tagLst>
</file>

<file path=ppt/tags/tag5.xml><?xml version="1.0" encoding="utf-8"?>
<p:tagLst xmlns:a="http://schemas.openxmlformats.org/drawingml/2006/main" xmlns:r="http://schemas.openxmlformats.org/officeDocument/2006/relationships" xmlns:p="http://schemas.openxmlformats.org/presentationml/2006/main">
  <p:tag name="TIMING" val="|0.4|1"/>
</p:tagLst>
</file>

<file path=ppt/tags/tag6.xml><?xml version="1.0" encoding="utf-8"?>
<p:tagLst xmlns:a="http://schemas.openxmlformats.org/drawingml/2006/main" xmlns:r="http://schemas.openxmlformats.org/officeDocument/2006/relationships" xmlns:p="http://schemas.openxmlformats.org/presentationml/2006/main">
  <p:tag name="TIMING" val="|0.4|1.2"/>
</p:tagLst>
</file>

<file path=ppt/tags/tag7.xml><?xml version="1.0" encoding="utf-8"?>
<p:tagLst xmlns:a="http://schemas.openxmlformats.org/drawingml/2006/main" xmlns:r="http://schemas.openxmlformats.org/officeDocument/2006/relationships" xmlns:p="http://schemas.openxmlformats.org/presentationml/2006/main">
  <p:tag name="TIMING" val="|0.3|1"/>
</p:tagLst>
</file>

<file path=ppt/tags/tag8.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292</TotalTime>
  <Words>2086</Words>
  <Application>Microsoft Office PowerPoint</Application>
  <PresentationFormat>On-screen Show (4:3)</PresentationFormat>
  <Paragraphs>179</Paragraphs>
  <Slides>38</Slides>
  <Notes>1</Notes>
  <HiddenSlides>0</HiddenSlides>
  <MMClips>0</MMClips>
  <ScaleCrop>false</ScaleCrop>
  <HeadingPairs>
    <vt:vector size="6" baseType="variant">
      <vt:variant>
        <vt:lpstr>已用的字体</vt:lpstr>
      </vt:variant>
      <vt:variant>
        <vt:i4>13</vt:i4>
      </vt:variant>
      <vt:variant>
        <vt:lpstr>演示文稿设计模板</vt:lpstr>
      </vt:variant>
      <vt:variant>
        <vt:i4>2</vt:i4>
      </vt:variant>
      <vt:variant>
        <vt:lpstr>幻灯片标题</vt:lpstr>
      </vt:variant>
      <vt:variant>
        <vt:i4>38</vt:i4>
      </vt:variant>
    </vt:vector>
  </HeadingPairs>
  <TitlesOfParts>
    <vt:vector size="53" baseType="lpstr">
      <vt:lpstr>Arial</vt:lpstr>
      <vt:lpstr>宋体</vt:lpstr>
      <vt:lpstr>Calibri</vt:lpstr>
      <vt:lpstr>隶书</vt:lpstr>
      <vt:lpstr>楷体_GB2312</vt:lpstr>
      <vt:lpstr>华文行楷</vt:lpstr>
      <vt:lpstr>黑体</vt:lpstr>
      <vt:lpstr>Times New Roman</vt:lpstr>
      <vt:lpstr>华文新魏</vt:lpstr>
      <vt:lpstr>Wingdings</vt:lpstr>
      <vt:lpstr>华文楷体</vt:lpstr>
      <vt:lpstr>仿宋_GB2312</vt:lpstr>
      <vt:lpstr>华文细黑</vt:lpstr>
      <vt:lpstr>Office 主题</vt:lpstr>
      <vt:lpstr>Office 主题</vt:lpstr>
      <vt:lpstr>雨之歌</vt:lpstr>
      <vt:lpstr>幻灯片 2</vt:lpstr>
      <vt:lpstr>幻灯片 3</vt:lpstr>
      <vt:lpstr>幻灯片 4</vt:lpstr>
      <vt:lpstr>幻灯片 5</vt:lpstr>
      <vt:lpstr>幻灯片 6</vt:lpstr>
      <vt:lpstr>幻灯片 7</vt:lpstr>
      <vt:lpstr>幻灯片 8</vt:lpstr>
      <vt:lpstr>幻灯片 9</vt:lpstr>
      <vt:lpstr>幻灯片 10</vt:lpstr>
      <vt:lpstr>走进作者，探究主旨： </vt:lpstr>
      <vt:lpstr>幻灯片 12</vt:lpstr>
      <vt:lpstr>幻灯片 13</vt:lpstr>
      <vt:lpstr>幻灯片 14</vt:lpstr>
      <vt:lpstr>幻灯片 15</vt:lpstr>
      <vt:lpstr>幻灯片 16</vt:lpstr>
      <vt:lpstr>幻灯片 17</vt:lpstr>
      <vt:lpstr>幻灯片 18</vt:lpstr>
      <vt:lpstr>幻灯片 19</vt:lpstr>
      <vt:lpstr> </vt:lpstr>
      <vt:lpstr>幻灯片 21</vt:lpstr>
      <vt:lpstr>幻灯片 22</vt:lpstr>
      <vt:lpstr>幻灯片 23</vt:lpstr>
      <vt:lpstr>　</vt:lpstr>
      <vt:lpstr>幻灯片 25</vt:lpstr>
      <vt:lpstr>幻灯片 26</vt:lpstr>
      <vt:lpstr>幻灯片 27</vt:lpstr>
      <vt:lpstr>幻灯片 28</vt:lpstr>
      <vt:lpstr>幻灯片 29</vt:lpstr>
      <vt:lpstr>幻灯片 30</vt:lpstr>
      <vt:lpstr>幻灯片 31</vt:lpstr>
      <vt:lpstr>小结</vt:lpstr>
      <vt:lpstr>幻灯片 33</vt:lpstr>
      <vt:lpstr>幻灯片 34</vt:lpstr>
      <vt:lpstr>幻灯片 35</vt:lpstr>
      <vt:lpstr>幻灯片 36</vt:lpstr>
      <vt:lpstr>幻灯片 37</vt:lpstr>
      <vt:lpstr>幻灯片 38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lisonghe</cp:lastModifiedBy>
  <cp:revision>27</cp:revision>
  <dcterms:created xsi:type="dcterms:W3CDTF">2011-04-11T13:17:46Z</dcterms:created>
  <dcterms:modified xsi:type="dcterms:W3CDTF">2011-05-12T05:16:12Z</dcterms:modified>
</cp:coreProperties>
</file>