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57"/>
  </p:notesMasterIdLst>
  <p:sldIdLst>
    <p:sldId id="683" r:id="rId2"/>
    <p:sldId id="876" r:id="rId3"/>
    <p:sldId id="665" r:id="rId4"/>
    <p:sldId id="261" r:id="rId5"/>
    <p:sldId id="684" r:id="rId6"/>
    <p:sldId id="688" r:id="rId7"/>
    <p:sldId id="1044" r:id="rId8"/>
    <p:sldId id="1271" r:id="rId9"/>
    <p:sldId id="1272" r:id="rId10"/>
    <p:sldId id="685" r:id="rId11"/>
    <p:sldId id="1043" r:id="rId12"/>
    <p:sldId id="867" r:id="rId13"/>
    <p:sldId id="1119" r:id="rId14"/>
    <p:sldId id="1221" r:id="rId15"/>
    <p:sldId id="1222" r:id="rId16"/>
    <p:sldId id="872" r:id="rId17"/>
    <p:sldId id="698" r:id="rId18"/>
    <p:sldId id="1223" r:id="rId19"/>
    <p:sldId id="1269" r:id="rId20"/>
    <p:sldId id="1224" r:id="rId21"/>
    <p:sldId id="686" r:id="rId22"/>
    <p:sldId id="669" r:id="rId23"/>
    <p:sldId id="699" r:id="rId24"/>
    <p:sldId id="1198" r:id="rId25"/>
    <p:sldId id="1225" r:id="rId26"/>
    <p:sldId id="1226" r:id="rId27"/>
    <p:sldId id="1241" r:id="rId28"/>
    <p:sldId id="1239" r:id="rId29"/>
    <p:sldId id="1199" r:id="rId30"/>
    <p:sldId id="1240" r:id="rId31"/>
    <p:sldId id="1242" r:id="rId32"/>
    <p:sldId id="1227" r:id="rId33"/>
    <p:sldId id="1247" r:id="rId34"/>
    <p:sldId id="1249" r:id="rId35"/>
    <p:sldId id="1254" r:id="rId36"/>
    <p:sldId id="1250" r:id="rId37"/>
    <p:sldId id="1253" r:id="rId38"/>
    <p:sldId id="1251" r:id="rId39"/>
    <p:sldId id="1252" r:id="rId40"/>
    <p:sldId id="1201" r:id="rId41"/>
    <p:sldId id="1231" r:id="rId42"/>
    <p:sldId id="1233" r:id="rId43"/>
    <p:sldId id="1255" r:id="rId44"/>
    <p:sldId id="1256" r:id="rId45"/>
    <p:sldId id="1257" r:id="rId46"/>
    <p:sldId id="1258" r:id="rId47"/>
    <p:sldId id="1259" r:id="rId48"/>
    <p:sldId id="1260" r:id="rId49"/>
    <p:sldId id="1261" r:id="rId50"/>
    <p:sldId id="1263" r:id="rId51"/>
    <p:sldId id="1264" r:id="rId52"/>
    <p:sldId id="1265" r:id="rId53"/>
    <p:sldId id="1266" r:id="rId54"/>
    <p:sldId id="1267" r:id="rId55"/>
    <p:sldId id="1268" r:id="rId56"/>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ang Yan" initials="JY" lastIdx="0" clrIdx="0">
    <p:extLst>
      <p:ext uri="{19B8F6BF-5375-455C-9EA6-DF929625EA0E}">
        <p15:presenceInfo xmlns:p15="http://schemas.microsoft.com/office/powerpoint/2012/main" xmlns="" userId="Jiang Y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21" autoAdjust="0"/>
    <p:restoredTop sz="93834" autoAdjust="0"/>
  </p:normalViewPr>
  <p:slideViewPr>
    <p:cSldViewPr snapToGrid="0">
      <p:cViewPr>
        <p:scale>
          <a:sx n="75" d="100"/>
          <a:sy n="75" d="100"/>
        </p:scale>
        <p:origin x="582" y="-96"/>
      </p:cViewPr>
      <p:guideLst>
        <p:guide orient="horz" pos="2160"/>
        <p:guide pos="3840"/>
      </p:guideLst>
    </p:cSldViewPr>
  </p:slideViewPr>
  <p:outlineViewPr>
    <p:cViewPr>
      <p:scale>
        <a:sx n="20" d="100"/>
        <a:sy n="20" d="100"/>
      </p:scale>
      <p:origin x="0" y="-3336"/>
    </p:cViewPr>
  </p:outlin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A443C-391E-4FC1-B68E-C5D44BD2B272}"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E65A93-D5D0-4A3F-B7B8-AA3C6612A0D2}" type="slidenum">
              <a:rPr lang="zh-CN" altLang="en-US" smtClean="0"/>
              <a:t>‹#›</a:t>
            </a:fld>
            <a:endParaRPr lang="zh-CN" altLang="en-US"/>
          </a:p>
        </p:txBody>
      </p:sp>
    </p:spTree>
    <p:extLst>
      <p:ext uri="{BB962C8B-B14F-4D97-AF65-F5344CB8AC3E}">
        <p14:creationId xmlns:p14="http://schemas.microsoft.com/office/powerpoint/2010/main" val="1010336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10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12</a:t>
            </a:fld>
            <a:endParaRPr lang="zh-CN" altLang="en-US"/>
          </a:p>
        </p:txBody>
      </p:sp>
    </p:spTree>
    <p:extLst>
      <p:ext uri="{BB962C8B-B14F-4D97-AF65-F5344CB8AC3E}">
        <p14:creationId xmlns:p14="http://schemas.microsoft.com/office/powerpoint/2010/main" val="925895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1D0AB8-341E-46D0-B384-DEE42B9FE01A}" type="slidenum">
              <a:rPr lang="zh-CN" altLang="en-US" smtClean="0"/>
              <a:t>23</a:t>
            </a:fld>
            <a:endParaRPr lang="zh-CN" altLang="en-US"/>
          </a:p>
        </p:txBody>
      </p:sp>
    </p:spTree>
    <p:extLst>
      <p:ext uri="{BB962C8B-B14F-4D97-AF65-F5344CB8AC3E}">
        <p14:creationId xmlns:p14="http://schemas.microsoft.com/office/powerpoint/2010/main" val="3257301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000" advClick="0">
        <p:wip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descr="JP.ZXXK.COM 拷贝"/>
          <p:cNvPicPr>
            <a:picLocks noChangeAspect="1"/>
          </p:cNvPicPr>
          <p:nvPr userDrawn="1"/>
        </p:nvPicPr>
        <p:blipFill>
          <a:blip r:embed="rId15"/>
          <a:stretch>
            <a:fillRect/>
          </a:stretch>
        </p:blipFill>
        <p:spPr>
          <a:xfrm>
            <a:off x="10213340" y="78740"/>
            <a:ext cx="1955800" cy="4997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ctrTitle"/>
          </p:nvPr>
        </p:nvSpPr>
        <p:spPr>
          <a:xfrm>
            <a:off x="1524000" y="1629148"/>
            <a:ext cx="9144000" cy="1937159"/>
          </a:xfrm>
        </p:spPr>
        <p:txBody>
          <a:bodyPr>
            <a:noAutofit/>
          </a:bodyPr>
          <a:lstStyle/>
          <a:p>
            <a:pPr>
              <a:lnSpc>
                <a:spcPct val="150000"/>
              </a:lnSpc>
            </a:pPr>
            <a:r>
              <a:rPr lang="zh-CN" altLang="en-US" sz="4000">
                <a:solidFill>
                  <a:srgbClr val="B79F47"/>
                </a:solidFill>
              </a:rPr>
              <a:t>专题</a:t>
            </a:r>
            <a:r>
              <a:rPr lang="en-US" altLang="zh-CN" sz="4000">
                <a:solidFill>
                  <a:srgbClr val="B79F47"/>
                </a:solidFill>
              </a:rPr>
              <a:t>17 </a:t>
            </a:r>
            <a:r>
              <a:rPr lang="zh-CN" altLang="en-US" sz="4000">
                <a:solidFill>
                  <a:srgbClr val="B79F47"/>
                </a:solidFill>
              </a:rPr>
              <a:t>理解重要词句，筛选并整合信息</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03</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易错易混</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易错易混</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8D872A-7EE7-42CB-BF19-DB5EB0E5F901}"/>
              </a:ext>
            </a:extLst>
          </p:cNvPr>
          <p:cNvSpPr txBox="1"/>
          <p:nvPr/>
        </p:nvSpPr>
        <p:spPr>
          <a:xfrm>
            <a:off x="457028" y="1999942"/>
            <a:ext cx="10414535" cy="2635978"/>
          </a:xfrm>
          <a:prstGeom prst="rect">
            <a:avLst/>
          </a:prstGeom>
          <a:noFill/>
        </p:spPr>
        <p:txBody>
          <a:bodyPr wrap="square">
            <a:spAutoFit/>
          </a:bodyPr>
          <a:lstStyle/>
          <a:p>
            <a:pPr indent="266700" algn="just">
              <a:lnSpc>
                <a:spcPct val="150000"/>
              </a:lnSpc>
            </a:pP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“绝对项”易错。范围上的绝对：如“全部”“一切”；程度上的绝对：如“必然”“肯定”：表“最高级”的绝对，如“最</a:t>
            </a:r>
            <a:r>
              <a:rPr lang="en-US" altLang="zh-CN"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p>
          <a:p>
            <a:pPr indent="266700" algn="just">
              <a:lnSpc>
                <a:spcPct val="150000"/>
              </a:lnSpc>
            </a:pP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“时态项”易错。表“开始”：如“产生”“直到</a:t>
            </a:r>
            <a:r>
              <a:rPr lang="en-US" altLang="zh-CN"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才”；表完成：如“已经”“了”。</a:t>
            </a:r>
          </a:p>
          <a:p>
            <a:pPr indent="266700" algn="just">
              <a:lnSpc>
                <a:spcPct val="150000"/>
              </a:lnSpc>
            </a:pP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“因果项”易错。如“因为”“由于”“从而”。</a:t>
            </a:r>
          </a:p>
          <a:p>
            <a:pPr indent="266700" algn="just">
              <a:lnSpc>
                <a:spcPct val="150000"/>
              </a:lnSpc>
            </a:pP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“目的项”易错。如“旨在”“意在”“作者通过</a:t>
            </a:r>
            <a:r>
              <a:rPr lang="en-US" altLang="zh-CN"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以</a:t>
            </a:r>
            <a:r>
              <a:rPr lang="en-US" altLang="zh-CN"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a:t>
            </a:r>
          </a:p>
          <a:p>
            <a:pPr indent="266700" algn="just">
              <a:lnSpc>
                <a:spcPct val="150000"/>
              </a:lnSpc>
            </a:pPr>
            <a:r>
              <a:rPr lang="zh-CN" altLang="en-US" sz="1600" kern="100">
                <a:solidFill>
                  <a:srgbClr val="032D49"/>
                </a:solidFill>
                <a:latin typeface="等线" panose="02010600030101010101" pitchFamily="2" charset="-122"/>
                <a:ea typeface="仿宋" panose="02010609060101010101" pitchFamily="49" charset="-122"/>
                <a:cs typeface="Times New Roman" panose="02020603050405020304" pitchFamily="18" charset="0"/>
              </a:rPr>
              <a:t>温馨提示：出现以上特征的选项，只能说明其被命题者设置为错误项的可能性比较大，但“易错”不等于“必错”，具体情况要具体分析，这一点我们还会在相应的练习题中举例说明。</a:t>
            </a:r>
          </a:p>
        </p:txBody>
      </p:sp>
    </p:spTree>
    <p:extLst>
      <p:ext uri="{BB962C8B-B14F-4D97-AF65-F5344CB8AC3E}">
        <p14:creationId xmlns:p14="http://schemas.microsoft.com/office/powerpoint/2010/main" val="1335917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04</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典型例题</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2618042973"/>
      </p:ext>
    </p:extLst>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1. 2018</a:t>
            </a:r>
            <a:r>
              <a:rPr lang="zh-CN" altLang="en-US" spc="500">
                <a:solidFill>
                  <a:srgbClr val="B79F47"/>
                </a:solidFill>
              </a:rPr>
              <a:t>全国</a:t>
            </a:r>
            <a:r>
              <a:rPr lang="en-US" altLang="zh-CN" spc="500">
                <a:solidFill>
                  <a:srgbClr val="B79F47"/>
                </a:solidFill>
              </a:rPr>
              <a:t>Ⅲ</a:t>
            </a:r>
            <a:endParaRPr lang="zh-CN" altLang="en-US" spc="500">
              <a:solidFill>
                <a:srgbClr val="B79F47"/>
              </a:solidFill>
            </a:endParaRPr>
          </a:p>
        </p:txBody>
      </p:sp>
      <p:sp>
        <p:nvSpPr>
          <p:cNvPr id="3" name="内容占位符 2"/>
          <p:cNvSpPr>
            <a:spLocks noGrp="1"/>
          </p:cNvSpPr>
          <p:nvPr>
            <p:ph idx="1"/>
          </p:nvPr>
        </p:nvSpPr>
        <p:spPr>
          <a:xfrm>
            <a:off x="762000" y="1825625"/>
            <a:ext cx="10515600" cy="4844682"/>
          </a:xfrm>
        </p:spPr>
        <p:txBody>
          <a:bodyPr>
            <a:noAutofit/>
          </a:bodyPr>
          <a:lstStyle/>
          <a:p>
            <a:pPr indent="457200" algn="just">
              <a:lnSpc>
                <a:spcPct val="150000"/>
              </a:lnSpc>
              <a:buNone/>
            </a:pP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对城市而言，文明弹性是一个城市体在生存、创新、适应、应变等方面的综合状态、综合能力，是公共性与私人性之间、多样性与共同性之间、稳定性与变迁性之间、柔性与刚性之间的动态和谐。过于绵柔、松散，或者过于刚硬、密集，都是弹性不足或丧失的表现，是城市体出现危机的表征。当代城市社会，尤其需要关注以下文明弹性问题。</a:t>
            </a:r>
          </a:p>
          <a:p>
            <a:pPr indent="457200" algn="just">
              <a:lnSpc>
                <a:spcPct val="150000"/>
              </a:lnSpc>
              <a:buNone/>
            </a:pP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其一，空间弹性。城市具有良好空间弹性的一个重要表现，是空间的私人性与公共性关系能够得到较为合理的处理。任何城市空间都是私人性与公共性的统一，空间弹性的核心问题，就是如何实现空间的公共性与私人性的有机统一、具体转换。片面地强调空间的公共性或片面地强调空间的私人性，都会使城市发展失去基础。目前，人们更多地要求空间的私人性，注重把空间固化为永恒的私人所有物、占有物。这种以私人化为核心的空间固化倾向，造成城市空间弹性不足，正在成为制约城市发展的一个重要原因。</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5458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1. 2018</a:t>
            </a:r>
            <a:r>
              <a:rPr lang="zh-CN" altLang="en-US" spc="500">
                <a:solidFill>
                  <a:srgbClr val="B79F47"/>
                </a:solidFill>
              </a:rPr>
              <a:t>全国</a:t>
            </a:r>
            <a:r>
              <a:rPr lang="en-US" altLang="zh-CN" spc="500">
                <a:solidFill>
                  <a:srgbClr val="B79F47"/>
                </a:solidFill>
              </a:rPr>
              <a:t>Ⅲ</a:t>
            </a:r>
            <a:endParaRPr lang="zh-CN" altLang="en-US" spc="500">
              <a:solidFill>
                <a:srgbClr val="B79F47"/>
              </a:solidFill>
            </a:endParaRPr>
          </a:p>
        </p:txBody>
      </p:sp>
      <p:sp>
        <p:nvSpPr>
          <p:cNvPr id="3" name="内容占位符 2"/>
          <p:cNvSpPr>
            <a:spLocks noGrp="1"/>
          </p:cNvSpPr>
          <p:nvPr>
            <p:ph idx="1"/>
          </p:nvPr>
        </p:nvSpPr>
        <p:spPr>
          <a:xfrm>
            <a:off x="762000" y="1825625"/>
            <a:ext cx="10515600" cy="4844682"/>
          </a:xfrm>
        </p:spPr>
        <p:txBody>
          <a:bodyPr>
            <a:noAutofit/>
          </a:bodyPr>
          <a:lstStyle/>
          <a:p>
            <a:pPr indent="457200" algn="just">
              <a:lnSpc>
                <a:spcPct val="120000"/>
              </a:lnSpc>
              <a:buNone/>
            </a:pP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其二，制度弹性。一种较为理想的、有弹性的城市制度，是能够在秩序与活力、生存与发展间取得相对平衡的制度。城市有其发展周期、发展阶段，对一个正在兴起的城市而言，其主要任务是聚集更多的发展资源、激活发展活力。而对一个已经发展起来的城市而言，人们会更为注重城市制度的稳定功能。但问题在于，即使是正在崛起的城市，也需要面对秩序与稳定的问题；即使是一个已经发展起来的城市，也需要面对新活力的激活问题。过于注重某种形式的城市制度，过于注重城市制度的某种目标，都是城市制度弹性不足、走向僵化的表现，都会妨害城市发展。</a:t>
            </a:r>
          </a:p>
          <a:p>
            <a:pPr indent="457200" algn="just">
              <a:lnSpc>
                <a:spcPct val="120000"/>
              </a:lnSpc>
              <a:buNone/>
            </a:pP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其三，意义弹性。所谓城市的意义弹性，是指城市能够同时满足多样人群的不同层面的意义需要，并能够使不同的意义与价值在总体上达到平衡与和谐，不断形成具体的意义共同性。当一个城市体只允许一种、一个层面的意义存在时，这个城市体可能繁荣一时，但必然会走向衰落。当一个城市体只能满足某一类人的意义追求、意义需要时，这个城市体也往往会丧失活力。当一个城市体被某一类型的意义体系固化时，这个城市体往往不具有综合吸纳力、发展潜力。启蒙主义的片面化，理性主义的片面化，世俗主义的片面化，神圣主义的片面化，都会导致城市意义弹性的减弱，都会从根基处危害城市的健康可持续发展。</a:t>
            </a:r>
          </a:p>
          <a:p>
            <a:pPr indent="457200" algn="just">
              <a:lnSpc>
                <a:spcPct val="120000"/>
              </a:lnSpc>
              <a:buNone/>
            </a:pP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综上所述，保持城市的空间弹性、制度弹性、意义弹性，并以此为基础，把握城市的类型构成与历史，建构城市命运共同体，对于城市社会的健康发展而言，是意义重大的。</a:t>
            </a:r>
          </a:p>
          <a:p>
            <a:pPr indent="457200" algn="r">
              <a:lnSpc>
                <a:spcPct val="120000"/>
              </a:lnSpc>
              <a:buNone/>
            </a:pPr>
            <a:r>
              <a:rPr lang="en-US"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摘编自陈忠</a:t>
            </a:r>
            <a:r>
              <a:rPr lang="en-US"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城市社会：文明多样性与命运共同体</a:t>
            </a:r>
            <a:r>
              <a:rPr lang="en-US" altLang="zh-CN" sz="16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87535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1. 2018</a:t>
            </a:r>
            <a:r>
              <a:rPr lang="zh-CN" altLang="en-US" spc="500">
                <a:solidFill>
                  <a:srgbClr val="B79F47"/>
                </a:solidFill>
              </a:rPr>
              <a:t>全国</a:t>
            </a:r>
            <a:r>
              <a:rPr lang="en-US" altLang="zh-CN" spc="500">
                <a:solidFill>
                  <a:srgbClr val="B79F47"/>
                </a:solidFill>
              </a:rPr>
              <a:t>Ⅲ</a:t>
            </a:r>
            <a:endParaRPr lang="zh-CN" altLang="en-US" spc="500">
              <a:solidFill>
                <a:srgbClr val="B79F47"/>
              </a:solidFill>
            </a:endParaRPr>
          </a:p>
        </p:txBody>
      </p:sp>
      <p:sp>
        <p:nvSpPr>
          <p:cNvPr id="3" name="内容占位符 2"/>
          <p:cNvSpPr>
            <a:spLocks noGrp="1"/>
          </p:cNvSpPr>
          <p:nvPr>
            <p:ph idx="1"/>
          </p:nvPr>
        </p:nvSpPr>
        <p:spPr>
          <a:xfrm>
            <a:off x="762000" y="1825625"/>
            <a:ext cx="10515600" cy="4844682"/>
          </a:xfrm>
        </p:spPr>
        <p:txBody>
          <a:bodyPr>
            <a:noAutofit/>
          </a:bodyPr>
          <a:lstStyle/>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1</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．下列关于原文内容的理解和分析，正确的一项是</a:t>
            </a: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　　</a:t>
            </a: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．当前城市空间弹性核心的问题是缺乏有机统一，这使得城市发展丧失了基础。</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．已发展的城市和崛起中的城市都面临着激活活力的问题，也都需要有制度弹性。</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．城市的意义对不同的人群来说是不一样的，城市体需要一种抽象的意义共同性。</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．在诸多原因中，空间、制度及意义三者的弹性不足是影响城市发展的根本原因。</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44725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1. 2018</a:t>
            </a:r>
            <a:r>
              <a:rPr lang="zh-CN" altLang="en-US" spc="500">
                <a:solidFill>
                  <a:srgbClr val="B79F47"/>
                </a:solidFill>
              </a:rPr>
              <a:t>全国</a:t>
            </a:r>
            <a:r>
              <a:rPr lang="en-US" altLang="zh-CN" spc="500">
                <a:solidFill>
                  <a:srgbClr val="B79F47"/>
                </a:solidFill>
              </a:rPr>
              <a:t>Ⅲ</a:t>
            </a:r>
            <a:endParaRPr lang="zh-CN" altLang="en-US" spc="500">
              <a:solidFill>
                <a:srgbClr val="B79F47"/>
              </a:solidFill>
            </a:endParaRPr>
          </a:p>
        </p:txBody>
      </p:sp>
      <p:sp>
        <p:nvSpPr>
          <p:cNvPr id="3" name="内容占位符 2"/>
          <p:cNvSpPr>
            <a:spLocks noGrp="1"/>
          </p:cNvSpPr>
          <p:nvPr>
            <p:ph idx="1"/>
          </p:nvPr>
        </p:nvSpPr>
        <p:spPr>
          <a:xfrm>
            <a:off x="762000" y="1825625"/>
            <a:ext cx="10515600" cy="4351338"/>
          </a:xfrm>
        </p:spPr>
        <p:txBody>
          <a:bodyPr>
            <a:noAutofit/>
          </a:bodyPr>
          <a:lstStyle/>
          <a:p>
            <a:pPr marL="13335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p>
          <a:p>
            <a:pPr marL="13335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项，用“制度弹性”定位，结合由第三段内容可知，该项正确。</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用“核心的问题”定位，“当前城市空间弹性核心的问题是缺乏有机统一”错，“空间弹性的核心问题，就是如何实现空间的公共性与私人性的有机统一、具体转换。”此外，“丧失了基础”说法绝对，于文无据。。</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项，“抽象的意义共同性”错，原文是“具体的意义共同性”。</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项，“是影响城市发展的根本原因”错，原文为“保持城市的空间弹性、制度弹性、意义弹性</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对于城市社会的健康发展而言，是意义重大的”。注意，“根本原因”是一个绝对项，要思考其在文中是否有对应语句支撑。</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5458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2. 2017</a:t>
            </a:r>
            <a:r>
              <a:rPr lang="zh-CN" altLang="en-US" spc="500">
                <a:solidFill>
                  <a:srgbClr val="B79F47"/>
                </a:solidFill>
              </a:rPr>
              <a:t>全国</a:t>
            </a:r>
            <a:r>
              <a:rPr lang="en-US" altLang="zh-CN" spc="500">
                <a:solidFill>
                  <a:srgbClr val="B79F47"/>
                </a:solidFill>
              </a:rPr>
              <a:t>Ⅱ</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zh-CN"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阅读下面的文字，完成后面问题。</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青花瓷发展的黄金时代是明朝永乐、宣德时期，与郑和下西洋在时间上重合，这不能不使我们思考：航海与瓷器同时达到鼎盛，仅仅是历史的偶然吗？从历史事实来看，郑和下西洋为青花瓷的迅速崛起提供了历史契机。近三十年的航海历程推动了作为商品的青花瓷大量生产与外销，不仅促进技术创新，使青花瓷达到了瓷器新工艺的顶峰，而且改变了中国瓷器发展的走向，带来了人们审美观念的更新。这也就意味着，如果没有郑和远航带来活跃的对外贸易，青花瓷也许会像在元代一样，只是中国瓷器的诸多品种之一，而不会成为主流，更不会成为中国瓷器的代表。由此可见，青花瓷崛起是郑和航海时代技术创新与文化交融的硕果，中外交往的繁盛在推动文明大交融的同时，也推动了生产技术与文化艺术的创新发展。</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作为中外文明交融的结晶，青花瓷真正成为中国瓷器的主流，则是因为成化年间原料本土化带来了民窑青花瓷的崛起。民窑遍地开花、进入商业化模式之后，几乎形成了青花瓷一统天下的局面。一种海外流行的时尚由此成为中国本土的时尚，中国传统的人物、花鸟、山水，与外来的伊斯兰风格融为一体，青花瓷成为中国瓷器的代表，进而走向世界，最终万里同风，成为世界时尚。</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2. 2017</a:t>
            </a:r>
            <a:r>
              <a:rPr lang="zh-CN" altLang="en-US" spc="500">
                <a:solidFill>
                  <a:srgbClr val="B79F47"/>
                </a:solidFill>
              </a:rPr>
              <a:t>全国</a:t>
            </a:r>
            <a:r>
              <a:rPr lang="en-US" altLang="zh-CN" spc="500">
                <a:solidFill>
                  <a:srgbClr val="B79F47"/>
                </a:solidFill>
              </a:rPr>
              <a:t>Ⅱ</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一般来说，一个时代有一个时代的文化，而时尚兴盛则是社会快速变化的标志。因此，瓷器的演变之所以引人注目，还在于它与中国传统社会从单一向多元社会的转型同步。瓷器的演变与社会变迁有着千丝万缕的联系，这使我们对明代有了新的思考和认识。如果说以往人们所了解的明初是一个复兴传统的时代，其文化特征是回归传统，明初往往被认为是保守的，那么青花瓷的例子，则可以使人们对于明初文化的兼容性有一个新的认识。事实上，与明代中外文明的交流高峰密切相关，明代中国正是通过与海外交流而走向开放和进步的，青花瓷的两次外销高峰就反映了这一点。第一次在亚非掀起了中国风，第二次则兴起了欧美的中国风。可见，明代不仅是中国陶瓷史上一个重大转折时期，也是中国传统社会的重要转型时期。正是中外文明的交融，成功推动了中国瓷器从单色走向多彩的转型，青花瓷以独特方式昭示了明代文化的演变过程，成为中国传统社会从单一走向多元的例证。</a:t>
            </a:r>
          </a:p>
          <a:p>
            <a:pPr indent="457200" algn="r">
              <a:lnSpc>
                <a:spcPct val="150000"/>
              </a:lnSpc>
              <a:buNone/>
            </a:pP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摘编自万明</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明代青花瓷崛起的轨迹</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707371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2. 2017</a:t>
            </a:r>
            <a:r>
              <a:rPr lang="zh-CN" altLang="en-US" spc="500">
                <a:solidFill>
                  <a:srgbClr val="B79F47"/>
                </a:solidFill>
              </a:rPr>
              <a:t>全国</a:t>
            </a:r>
            <a:r>
              <a:rPr lang="en-US" altLang="zh-CN" spc="500">
                <a:solidFill>
                  <a:srgbClr val="B79F47"/>
                </a:solidFill>
              </a:rPr>
              <a:t>Ⅱ</a:t>
            </a:r>
            <a:endParaRPr lang="zh-CN" altLang="en-US" spc="500">
              <a:solidFill>
                <a:srgbClr val="B79F47"/>
              </a:solidFill>
            </a:endParaRPr>
          </a:p>
        </p:txBody>
      </p:sp>
      <p:sp>
        <p:nvSpPr>
          <p:cNvPr id="3" name="内容占位符 2"/>
          <p:cNvSpPr>
            <a:spLocks noGrp="1"/>
          </p:cNvSpPr>
          <p:nvPr>
            <p:ph idx="1"/>
          </p:nvPr>
        </p:nvSpPr>
        <p:spPr>
          <a:xfrm>
            <a:off x="762000" y="1825625"/>
            <a:ext cx="10515600" cy="4844682"/>
          </a:xfrm>
        </p:spPr>
        <p:txBody>
          <a:bodyPr>
            <a:noAutofit/>
          </a:bodyPr>
          <a:lstStyle/>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1</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．下列关于原文内容的理解和分析，正确的一项是</a:t>
            </a: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　　</a:t>
            </a: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．郑和下西洋推动了瓷器生产、销售和技术创新，带来了青花瓷发展的黄金时代。</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．原料本土化等因素使青花瓷发展进入新阶段，此时青花瓷与外来文化已无关系。</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．明代社会往往被认为是保守的，但青花瓷的风格表明当时社会比较开放和进步。</a:t>
            </a:r>
          </a:p>
          <a:p>
            <a:pPr indent="0" algn="just">
              <a:lnSpc>
                <a:spcPct val="150000"/>
              </a:lnSpc>
              <a:buNone/>
            </a:pPr>
            <a:r>
              <a:rPr lang="en-US" altLang="zh-CN"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等线" panose="02010600030101010101" pitchFamily="2" charset="-122"/>
                <a:ea typeface="宋体" panose="02010600030101010101" pitchFamily="2" charset="-122"/>
                <a:cs typeface="Times New Roman" panose="02020603050405020304" pitchFamily="18" charset="0"/>
              </a:rPr>
              <a:t>．中外文明交融推动瓷器从单色走向多彩，从而推动了当时的社会向多元转型。</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2202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908957" y="557893"/>
            <a:ext cx="2857500" cy="1107996"/>
          </a:xfrm>
          <a:prstGeom prst="rect">
            <a:avLst/>
          </a:prstGeom>
          <a:noFill/>
        </p:spPr>
        <p:txBody>
          <a:bodyPr wrap="square" rtlCol="0">
            <a:spAutoFit/>
          </a:bodyPr>
          <a:lstStyle/>
          <a:p>
            <a:r>
              <a:rPr lang="zh-CN" altLang="en-US" sz="6600">
                <a:solidFill>
                  <a:srgbClr val="B79F47"/>
                </a:solidFill>
                <a:latin typeface="思源黑体 Bold" panose="020B0800000000000000" pitchFamily="34" charset="-122"/>
                <a:ea typeface="思源黑体 Bold" panose="020B0800000000000000" pitchFamily="34" charset="-122"/>
              </a:rPr>
              <a:t>目录</a:t>
            </a:r>
          </a:p>
        </p:txBody>
      </p:sp>
      <p:sp>
        <p:nvSpPr>
          <p:cNvPr id="4" name="文本框 3"/>
          <p:cNvSpPr txBox="1"/>
          <p:nvPr/>
        </p:nvSpPr>
        <p:spPr>
          <a:xfrm>
            <a:off x="1013096" y="1513489"/>
            <a:ext cx="2024743" cy="369332"/>
          </a:xfrm>
          <a:prstGeom prst="rect">
            <a:avLst/>
          </a:prstGeom>
          <a:noFill/>
        </p:spPr>
        <p:txBody>
          <a:bodyPr wrap="square" rtlCol="0">
            <a:spAutoFit/>
          </a:bodyPr>
          <a:lstStyle/>
          <a:p>
            <a:pPr algn="dist"/>
            <a:r>
              <a:rPr lang="en-US" altLang="zh-CN">
                <a:solidFill>
                  <a:srgbClr val="B79F47"/>
                </a:solidFill>
                <a:latin typeface="思源黑体 Bold" panose="020B0800000000000000" pitchFamily="34" charset="-122"/>
                <a:ea typeface="思源黑体 Bold" panose="020B0800000000000000" pitchFamily="34" charset="-122"/>
              </a:rPr>
              <a:t>CONTENTS</a:t>
            </a:r>
            <a:endParaRPr lang="zh-CN" altLang="en-US">
              <a:solidFill>
                <a:srgbClr val="B79F47"/>
              </a:solidFill>
              <a:latin typeface="思源黑体 Bold" panose="020B0800000000000000" pitchFamily="34" charset="-122"/>
              <a:ea typeface="思源黑体 Bold" panose="020B0800000000000000" pitchFamily="34" charset="-122"/>
            </a:endParaRPr>
          </a:p>
        </p:txBody>
      </p:sp>
      <p:cxnSp>
        <p:nvCxnSpPr>
          <p:cNvPr id="6" name="直接连接符 5"/>
          <p:cNvCxnSpPr/>
          <p:nvPr/>
        </p:nvCxnSpPr>
        <p:spPr>
          <a:xfrm>
            <a:off x="1130300" y="210094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30300" y="1938270"/>
            <a:ext cx="723900" cy="174579"/>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a:off x="70748" y="5958254"/>
            <a:ext cx="1158221" cy="863525"/>
          </a:xfrm>
          <a:custGeom>
            <a:avLst/>
            <a:gdLst>
              <a:gd name="connsiteX0" fmla="*/ 0 w 1158221"/>
              <a:gd name="connsiteY0" fmla="*/ 0 h 863525"/>
              <a:gd name="connsiteX1" fmla="*/ 140799 w 1158221"/>
              <a:gd name="connsiteY1" fmla="*/ 58283 h 863525"/>
              <a:gd name="connsiteX2" fmla="*/ 1111876 w 1158221"/>
              <a:gd name="connsiteY2" fmla="*/ 789194 h 863525"/>
              <a:gd name="connsiteX3" fmla="*/ 1158221 w 1158221"/>
              <a:gd name="connsiteY3" fmla="*/ 863525 h 863525"/>
              <a:gd name="connsiteX4" fmla="*/ 0 w 1158221"/>
              <a:gd name="connsiteY4" fmla="*/ 863525 h 863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8221" h="863525">
                <a:moveTo>
                  <a:pt x="0" y="0"/>
                </a:moveTo>
                <a:lnTo>
                  <a:pt x="140799" y="58283"/>
                </a:lnTo>
                <a:cubicBezTo>
                  <a:pt x="583783" y="260042"/>
                  <a:pt x="921147" y="509906"/>
                  <a:pt x="1111876" y="789194"/>
                </a:cubicBezTo>
                <a:lnTo>
                  <a:pt x="1158221" y="863525"/>
                </a:lnTo>
                <a:lnTo>
                  <a:pt x="0" y="863525"/>
                </a:lnTo>
                <a:close/>
              </a:path>
            </a:pathLst>
          </a:custGeom>
          <a:solidFill>
            <a:srgbClr val="B79F47"/>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D7D31A-B449-4786-A886-4585C28B62D1}"/>
              </a:ext>
            </a:extLst>
          </p:cNvPr>
          <p:cNvGrpSpPr/>
          <p:nvPr/>
        </p:nvGrpSpPr>
        <p:grpSpPr>
          <a:xfrm>
            <a:off x="7974010" y="2965841"/>
            <a:ext cx="1854200" cy="1345587"/>
            <a:chOff x="9200243" y="3094264"/>
            <a:chExt cx="1854200" cy="1345587"/>
          </a:xfrm>
        </p:grpSpPr>
        <p:sp>
          <p:nvSpPr>
            <p:cNvPr id="22" name="文本框 21"/>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课堂总结</a:t>
              </a:r>
            </a:p>
          </p:txBody>
        </p:sp>
        <p:sp>
          <p:nvSpPr>
            <p:cNvPr id="23" name="文本框 22"/>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4" name="矩形 33"/>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5" name="文本框 34"/>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05</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27" name="组合 2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DC7CBAF-3F95-4FE1-AF32-B06DCDF28997}"/>
              </a:ext>
            </a:extLst>
          </p:cNvPr>
          <p:cNvGrpSpPr/>
          <p:nvPr/>
        </p:nvGrpSpPr>
        <p:grpSpPr>
          <a:xfrm>
            <a:off x="6106524" y="2965841"/>
            <a:ext cx="1854200" cy="1345587"/>
            <a:chOff x="9200243" y="3094264"/>
            <a:chExt cx="1854200" cy="1345587"/>
          </a:xfrm>
        </p:grpSpPr>
        <p:sp>
          <p:nvSpPr>
            <p:cNvPr id="30" name="文本框 2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F206C3B-F364-4D2B-B231-08E490B3A30F}"/>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典型例题</a:t>
              </a:r>
            </a:p>
          </p:txBody>
        </p:sp>
        <p:sp>
          <p:nvSpPr>
            <p:cNvPr id="31" name="文本框 3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8352246-BDD3-46DD-9011-2EA3EC37D222}"/>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36" name="矩形 3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D28AC36-DE5E-46C3-8611-3EDA3F7E04DE}"/>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37" name="文本框 3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73F211-1793-426D-BC92-C3CBD00D0071}"/>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38" name="组合 3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F55D88-E7D0-4108-A319-5060A438EC86}"/>
              </a:ext>
            </a:extLst>
          </p:cNvPr>
          <p:cNvGrpSpPr/>
          <p:nvPr/>
        </p:nvGrpSpPr>
        <p:grpSpPr>
          <a:xfrm>
            <a:off x="9841497" y="2965841"/>
            <a:ext cx="1854200" cy="1345587"/>
            <a:chOff x="9200243" y="3094264"/>
            <a:chExt cx="1854200" cy="1345587"/>
          </a:xfrm>
        </p:grpSpPr>
        <p:sp>
          <p:nvSpPr>
            <p:cNvPr id="39" name="文本框 3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32E1BD5-2297-4FED-896C-DDAC1E82B8CD}"/>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限时训练</a:t>
              </a:r>
            </a:p>
          </p:txBody>
        </p:sp>
        <p:sp>
          <p:nvSpPr>
            <p:cNvPr id="40" name="文本框 3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7BF7A9D-98E1-425A-B8ED-6C73A9802088}"/>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1" name="矩形 4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F794EA4-776D-4AEB-A2E3-60303259D47A}"/>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2" name="文本框 4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E9A0B66-8F33-412D-B154-D7C79A63620D}"/>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06</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3" name="组合 4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E1CA1AE-AFDC-4CFF-85DB-429C641ECCEE}"/>
              </a:ext>
            </a:extLst>
          </p:cNvPr>
          <p:cNvGrpSpPr/>
          <p:nvPr/>
        </p:nvGrpSpPr>
        <p:grpSpPr>
          <a:xfrm>
            <a:off x="2371552" y="2965841"/>
            <a:ext cx="1854200" cy="1345587"/>
            <a:chOff x="9200243" y="3094264"/>
            <a:chExt cx="1854200" cy="1345587"/>
          </a:xfrm>
        </p:grpSpPr>
        <p:sp>
          <p:nvSpPr>
            <p:cNvPr id="44" name="文本框 4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9A42BB3-A9D7-4DDF-9E65-B2E4C387E6C3}"/>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重点知识</a:t>
              </a:r>
            </a:p>
          </p:txBody>
        </p:sp>
        <p:sp>
          <p:nvSpPr>
            <p:cNvPr id="45" name="文本框 4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0D1B421-E6B5-4950-AB9C-8790E534001D}"/>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46" name="矩形 4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DFCE485-FA4F-4DEC-9ACC-1DF73EA56A83}"/>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47" name="文本框 4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C2AAF6-5E46-4934-9684-5BD5B467B54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02</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48" name="组合 4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D5E99D6-B511-4A05-92AF-FC028ED1E435}"/>
              </a:ext>
            </a:extLst>
          </p:cNvPr>
          <p:cNvGrpSpPr/>
          <p:nvPr/>
        </p:nvGrpSpPr>
        <p:grpSpPr>
          <a:xfrm>
            <a:off x="504066" y="2965841"/>
            <a:ext cx="1854200" cy="1345587"/>
            <a:chOff x="9200243" y="3094264"/>
            <a:chExt cx="1854200" cy="1345587"/>
          </a:xfrm>
        </p:grpSpPr>
        <p:sp>
          <p:nvSpPr>
            <p:cNvPr id="49" name="文本框 4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D64F164-BCAE-4E23-A480-E36D28701057}"/>
                </a:ext>
              </a:extLst>
            </p:cNvPr>
            <p:cNvSpPr txBox="1"/>
            <p:nvPr/>
          </p:nvSpPr>
          <p:spPr>
            <a:xfrm>
              <a:off x="9200243" y="3978186"/>
              <a:ext cx="1854200" cy="461665"/>
            </a:xfrm>
            <a:prstGeom prst="rect">
              <a:avLst/>
            </a:prstGeom>
            <a:noFill/>
          </p:spPr>
          <p:txBody>
            <a:bodyPr wrap="square" rtlCol="0">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考向讲解</a:t>
              </a:r>
            </a:p>
          </p:txBody>
        </p:sp>
        <p:sp>
          <p:nvSpPr>
            <p:cNvPr id="50" name="文本框 4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A5C0340-5882-42EE-8FD6-48A4ACA51699}"/>
                </a:ext>
              </a:extLst>
            </p:cNvPr>
            <p:cNvSpPr txBox="1"/>
            <p:nvPr/>
          </p:nvSpPr>
          <p:spPr>
            <a:xfrm>
              <a:off x="9736002" y="3167389"/>
              <a:ext cx="782682" cy="523220"/>
            </a:xfrm>
            <a:prstGeom prst="rect">
              <a:avLst/>
            </a:prstGeom>
            <a:no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1" name="矩形 5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86318A5-F8A9-4903-B0D8-12853DB396F1}"/>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343FB13-24D1-43BC-9A5E-514CB9B8218C}"/>
                </a:ext>
              </a:extLst>
            </p:cNvPr>
            <p:cNvSpPr txBox="1"/>
            <p:nvPr/>
          </p:nvSpPr>
          <p:spPr>
            <a:xfrm>
              <a:off x="9880420" y="3167389"/>
              <a:ext cx="782682" cy="523220"/>
            </a:xfrm>
            <a:prstGeom prst="rect">
              <a:avLst/>
            </a:prstGeom>
            <a:solidFill>
              <a:srgbClr val="B79F47"/>
            </a:solidFill>
          </p:spPr>
          <p:txBody>
            <a:bodyPr wrap="square" rtlCol="0">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01</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grpSp>
        <p:nvGrpSpPr>
          <p:cNvPr id="53" name="组合 5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7F868AC-3486-4D9C-81DA-8BACB7E99709}"/>
              </a:ext>
            </a:extLst>
          </p:cNvPr>
          <p:cNvGrpSpPr/>
          <p:nvPr/>
        </p:nvGrpSpPr>
        <p:grpSpPr>
          <a:xfrm>
            <a:off x="4239038" y="2965841"/>
            <a:ext cx="1854200" cy="1345587"/>
            <a:chOff x="9200243" y="3094264"/>
            <a:chExt cx="1854200" cy="1345587"/>
          </a:xfrm>
        </p:grpSpPr>
        <p:sp>
          <p:nvSpPr>
            <p:cNvPr id="54" name="文本框 5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A17002-48CF-4275-BF83-C0D14B122026}"/>
                </a:ext>
              </a:extLst>
            </p:cNvPr>
            <p:cNvSpPr txBox="1"/>
            <p:nvPr/>
          </p:nvSpPr>
          <p:spPr>
            <a:xfrm>
              <a:off x="9200243" y="3978186"/>
              <a:ext cx="1854200" cy="461665"/>
            </a:xfrm>
            <a:prstGeom prst="rect">
              <a:avLst/>
            </a:prstGeom>
            <a:noFill/>
          </p:spPr>
          <p:txBody>
            <a:bodyPr wrap="square" rtlCol="0" anchor="t">
              <a:spAutoFit/>
            </a:bodyPr>
            <a:lstStyle/>
            <a:p>
              <a:pPr algn="ctr"/>
              <a:r>
                <a:rPr lang="zh-CN" altLang="en-US" sz="2400">
                  <a:solidFill>
                    <a:srgbClr val="032D49"/>
                  </a:solidFill>
                  <a:latin typeface="思源黑体 Bold" panose="020B0800000000000000" pitchFamily="34" charset="-122"/>
                  <a:ea typeface="思源黑体 Bold" panose="020B0800000000000000" pitchFamily="34" charset="-122"/>
                </a:rPr>
                <a:t>易错易混</a:t>
              </a:r>
            </a:p>
          </p:txBody>
        </p:sp>
        <p:sp>
          <p:nvSpPr>
            <p:cNvPr id="55" name="文本框 5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EAD8EEA-70E6-4E29-B9F8-6A326B9BB774}"/>
                </a:ext>
              </a:extLst>
            </p:cNvPr>
            <p:cNvSpPr txBox="1"/>
            <p:nvPr/>
          </p:nvSpPr>
          <p:spPr>
            <a:xfrm>
              <a:off x="9736002" y="3167389"/>
              <a:ext cx="782682" cy="523220"/>
            </a:xfrm>
            <a:prstGeom prst="rect">
              <a:avLst/>
            </a:prstGeom>
            <a:no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04</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sp>
          <p:nvSpPr>
            <p:cNvPr id="56" name="矩形 5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BF982F7-81AA-47ED-829E-E8ED79E3A950}"/>
                </a:ext>
              </a:extLst>
            </p:cNvPr>
            <p:cNvSpPr/>
            <p:nvPr/>
          </p:nvSpPr>
          <p:spPr>
            <a:xfrm>
              <a:off x="9937026" y="3094264"/>
              <a:ext cx="669471" cy="669471"/>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zh-CN" altLang="en-US"/>
            </a:p>
          </p:txBody>
        </p:sp>
        <p:sp>
          <p:nvSpPr>
            <p:cNvPr id="57" name="文本框 5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FE2847E-4A94-4646-9520-ACBC6F2A6298}"/>
                </a:ext>
              </a:extLst>
            </p:cNvPr>
            <p:cNvSpPr txBox="1"/>
            <p:nvPr/>
          </p:nvSpPr>
          <p:spPr>
            <a:xfrm>
              <a:off x="9880420" y="3167389"/>
              <a:ext cx="782682" cy="523220"/>
            </a:xfrm>
            <a:prstGeom prst="rect">
              <a:avLst/>
            </a:prstGeom>
            <a:solidFill>
              <a:srgbClr val="B79F47"/>
            </a:solidFill>
          </p:spPr>
          <p:txBody>
            <a:bodyPr wrap="square" rtlCol="0" anchor="t">
              <a:spAutoFit/>
            </a:bodyPr>
            <a:lstStyle/>
            <a:p>
              <a:pPr algn="ctr"/>
              <a:r>
                <a:rPr lang="en-US" altLang="zh-CN" sz="2800">
                  <a:solidFill>
                    <a:schemeClr val="bg1"/>
                  </a:solidFill>
                  <a:latin typeface="思源黑体 Bold" panose="020B0800000000000000" pitchFamily="34" charset="-122"/>
                  <a:ea typeface="思源黑体 Bold" panose="020B0800000000000000" pitchFamily="34" charset="-122"/>
                </a:rPr>
                <a:t>03</a:t>
              </a:r>
              <a:endParaRPr lang="zh-CN" altLang="en-US" sz="2800">
                <a:solidFill>
                  <a:schemeClr val="bg1"/>
                </a:solidFill>
                <a:latin typeface="思源黑体 Bold" panose="020B0800000000000000" pitchFamily="34" charset="-122"/>
                <a:ea typeface="思源黑体 Bold" panose="020B0800000000000000"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300" advClick="0">
        <p14:pan dir="r"/>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pc="500">
                <a:solidFill>
                  <a:srgbClr val="B79F47"/>
                </a:solidFill>
              </a:rPr>
              <a:t>例</a:t>
            </a:r>
            <a:r>
              <a:rPr lang="en-US" altLang="zh-CN" spc="500">
                <a:solidFill>
                  <a:srgbClr val="B79F47"/>
                </a:solidFill>
              </a:rPr>
              <a:t>2. 2017</a:t>
            </a:r>
            <a:r>
              <a:rPr lang="zh-CN" altLang="en-US" spc="500">
                <a:solidFill>
                  <a:srgbClr val="B79F47"/>
                </a:solidFill>
              </a:rPr>
              <a:t>全国</a:t>
            </a:r>
            <a:r>
              <a:rPr lang="en-US" altLang="zh-CN" spc="500">
                <a:solidFill>
                  <a:srgbClr val="B79F47"/>
                </a:solidFill>
              </a:rPr>
              <a:t>Ⅱ</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p>
          <a:p>
            <a:pPr indent="0" algn="just">
              <a:lnSpc>
                <a:spcPct val="150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运用“郑和”定位，结合第一段内容可知</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正确。</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项，“此时青花瓷与外来文化已无关系”错，原文为“作为中外文明交融的结晶”“一种海外流行的时尚由此成为中国本土的时尚，中国传统的人物、花鸟、山水，与外来的伊斯兰风格融为一体”，由此可知</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项错误。</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项换了句子成分，应该是“明初往往被认为是保守的” </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从而”表因果关系，而原文中是例证关系，非因果关系。“瓷器从单色走向多彩”是“当时的社会向多元转型”的例证，而不是原因。</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6543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05</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课堂总结</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pc="500">
                <a:solidFill>
                  <a:srgbClr val="B79F47"/>
                </a:solidFill>
              </a:rPr>
              <a:t>【</a:t>
            </a:r>
            <a:r>
              <a:rPr lang="zh-CN" altLang="en-US" spc="500">
                <a:solidFill>
                  <a:srgbClr val="B79F47"/>
                </a:solidFill>
              </a:rPr>
              <a:t>课堂总结</a:t>
            </a:r>
            <a:r>
              <a:rPr lang="en-US" altLang="zh-CN" spc="500">
                <a:solidFill>
                  <a:srgbClr val="B79F47"/>
                </a:solidFill>
              </a:rPr>
              <a:t>】</a:t>
            </a:r>
            <a:endParaRPr lang="zh-CN" altLang="en-US" spc="500">
              <a:solidFill>
                <a:srgbClr val="B79F47"/>
              </a:solidFill>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
        <p:nvSpPr>
          <p:cNvPr id="5" name="内容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7458EB3-FD60-4267-ADAE-9681B1EB6B2A}"/>
              </a:ext>
            </a:extLst>
          </p:cNvPr>
          <p:cNvSpPr>
            <a:spLocks noGrp="1"/>
          </p:cNvSpPr>
          <p:nvPr>
            <p:ph idx="1"/>
          </p:nvPr>
        </p:nvSpPr>
        <p:spPr/>
        <p:txBody>
          <a:bodyPr>
            <a:normAutofit/>
          </a:bodyPr>
          <a:lstStyle/>
          <a:p>
            <a:pPr indent="0" algn="just">
              <a:lnSpc>
                <a:spcPct val="150000"/>
              </a:lnSpc>
              <a:buNone/>
            </a:pPr>
            <a:r>
              <a:rPr lang="zh-CN" altLang="en-US" sz="2400" kern="100">
                <a:solidFill>
                  <a:srgbClr val="032D49"/>
                </a:solidFill>
                <a:effectLst/>
                <a:latin typeface="等线" panose="02010600030101010101" pitchFamily="2" charset="-122"/>
                <a:ea typeface="仿宋" panose="02010609060101010101" pitchFamily="49" charset="-122"/>
                <a:cs typeface="Times New Roman" panose="02020603050405020304" pitchFamily="18" charset="0"/>
              </a:rPr>
              <a:t>本考点题型近年来呈现出难度加大的趋势，主要是新课标全国卷中部分试卷要求选出“正确的一项”，增加了干扰信息，对考生思维的严谨性、深刻性、灵活性有了更深层次的考查。考生在做题过程中一定要树立“证据”意识，即必须在原文中找到支持或推翻的一句，找不到就暂时在选项后打个问号，比对完四个选项后再综合研判，刚开始训练时要有足够的耐心和细心，不必盲目追求速度和刷题数量。</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06</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限时训练</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extLst>
      <p:ext uri="{BB962C8B-B14F-4D97-AF65-F5344CB8AC3E}">
        <p14:creationId xmlns:p14="http://schemas.microsoft.com/office/powerpoint/2010/main" val="1449377861"/>
      </p:ext>
    </p:extLst>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Ⅲ</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传统表演艺术是我国非物质文化遗产的重要组成部分，同时也是一座蕴藏丰富、有待进一步开发利用的民族民间艺术资源宝库。经过十几年的努力，一些传统表演艺术项目已走出困境，呈现出新的生机与活力，但仍有一些项目面临着不容忽视的新问题。</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传统表演艺术与普通民众生活息息相关，其表演通常具有群体性特征：无论侗族大歌还是壮族山歌，人人都可展示歌喉；无论汉族的秧歌，还是藏民的锅庄，民众欢乐起舞的场面都蔚为大观。对这类非物质文化遗产的保护就要坚持其生活性、群体性，而不应仅局限在艺术团体或演出队等小范围内。广大民众为庆贺丰收、祭祖敬神、禳灾祈福而载歌载舞的即兴表演，寄托着他们深沉的精神追求和丰富情感。使传统表演艺术“雅化”，固然能彰显各类民族民间艺术的特色，但也弱化了传统表演艺术的民俗文化内涵。</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14196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Ⅲ</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当然，各类民间表演艺术经过充分提炼和艺术升华，进而搬上舞台，其成功之作会对此类非物质文化遗产的传播起到促进作用。如春晚舞台上，藏族舞蹈</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飞弦踏春</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、蒙古族舞蹈</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吉祥颂</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等都曾大放异彩。然而，在对民间表演艺术进行再创作的过程中，有些实施者没有坚持本真性的原则，将一些传统艺术改编得面目全非。比如，有些人在改造民乐时套用西方音乐编排方式，被改编的作品便失了自身的魂魄。因此，对民族民间传统艺术进行“二度创作”，应既不失其本真的艺术特性，又科学地融入现代元素，适应民众新的审美需求。要做到这一点就需要编导们深谙民间表演艺术的特性，并能进行实地调研、采风，挖掘出民间艺术的基本元素与本质精神。</a:t>
            </a:r>
            <a:endParaRPr lang="en-US" altLang="zh-CN" sz="1400" kern="100">
              <a:solidFill>
                <a:srgbClr val="032D49"/>
              </a:solidFill>
              <a:latin typeface="等线" panose="02010600030101010101" pitchFamily="2" charset="-122"/>
              <a:ea typeface="楷体" pitchFamily="49" charset="-122"/>
              <a:cs typeface="Times New Roman" panose="02020603050405020304" pitchFamily="18" charset="0"/>
            </a:endParaRP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各种传统表演艺术都是在特定时空中呈现的，靠其演出行为形成艺术作品，实现艺术价值。这类非物质文化遗产的特性决定了应对其实施活态传承与保护，使之以鲜活形态生存于民间。在非物质文化遗产抢救保护实践中，有些地区视保存为保护，重视硬件设施，各类场馆及专题博物馆建设颇具规模，民间收集来的各种乐器、道具、面具、服装等都得到妥善收藏。这种博物馆式的展示与收藏，虽然能较好地保存民间表演艺术的物质载体，但变活态传承为固态展示，无法从根本上解决传统表演艺术的生存发展问题。有人认为通过录音、录像等数字化手段便可记录、存储、呈现表演艺术的成果和过程，达到抢救性保护的效果。但是，这只是对文化遗产的部分信息进行了保存。人在进行艺术表演时涉及的很多现象难以精确量化，其中不少信息是无法获取和记录的。对传统表演艺术的保护必须坚持以人为本，活态保护，才符合其自身的传承发展规律。</a:t>
            </a:r>
          </a:p>
          <a:p>
            <a:pPr indent="457200" algn="r">
              <a:lnSpc>
                <a:spcPct val="150000"/>
              </a:lnSpc>
              <a:buNone/>
            </a:pP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摘编自李荣启</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论传统表演艺术的保护与传承</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a:p>
            <a:pPr indent="457200" algn="just">
              <a:lnSpc>
                <a:spcPct val="150000"/>
              </a:lnSpc>
              <a:buNone/>
            </a:pPr>
            <a:endParaRPr lang="zh-CN" altLang="zh-CN" sz="1400" kern="100">
              <a:solidFill>
                <a:srgbClr val="032D49"/>
              </a:solidFill>
              <a:latin typeface="等线" panose="02010600030101010101" pitchFamily="2" charset="-122"/>
              <a:ea typeface="楷体" pitchFamily="49"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33759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Ⅲ</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1</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．下列关于原文内容的理解和分析，不正确的一项是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　　</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．传统表演艺术通常具有生活性和群体性的特征，民众也是演出的重要参与者。</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．春晚优秀的民族歌舞节目为传统表演艺术的舞台改编提供了可资借鉴的思路。</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．传统表演艺术进行“二度创作”时，应当避免西式改编，以防失去原有风格。</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．录音、录像等手段可以记录传统表演艺术的成果和过程，能够起到保存作用。</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10568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（一）（</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2019</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新课标全国</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Ⅲ</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a:t>
            </a:r>
            <a:endParaRPr lang="zh-CN" altLang="en-US" spc="500">
              <a:solidFill>
                <a:srgbClr val="B79F47"/>
              </a:solidFill>
            </a:endParaRPr>
          </a:p>
        </p:txBody>
      </p:sp>
      <p:sp>
        <p:nvSpPr>
          <p:cNvPr id="3" name="内容占位符 2"/>
          <p:cNvSpPr>
            <a:spLocks noGrp="1"/>
          </p:cNvSpPr>
          <p:nvPr>
            <p:ph idx="1"/>
          </p:nvPr>
        </p:nvSpPr>
        <p:spPr>
          <a:xfrm>
            <a:off x="838200" y="1656821"/>
            <a:ext cx="10033363" cy="5002924"/>
          </a:xfrm>
        </p:spPr>
        <p:txBody>
          <a:bodyPr>
            <a:noAutofit/>
          </a:bodyPr>
          <a:lstStyle/>
          <a:p>
            <a:pPr marL="26670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　 </a:t>
            </a:r>
          </a:p>
          <a:p>
            <a:pPr marL="26670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应当避免西式改编”错，原文“比如，有些人在改造民乐时套用西方音乐编排方式，被改编的作品便失了自身的魂魄。”只是举了一个不恰当的西式改编的例子，但“避免”属于绝对项，即禁止任何形式的西式改编，显然不符合原文意思。</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项，结合第二段相关内容可知</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项正确。</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项，结合第三段前半部分内容可知其正确。</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项，结合最后一段内容可知</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正确。</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83283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Ⅲ</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2</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．下列对原文论证的相关分析，不正确的一项是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　　</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．文章针对当下传统表演艺术保护中出现的一些片面认识，提出了自己的观点。</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．文章紧扣作为非物质文化遗产的传统表演艺术的几种属性，多角度展开论证。</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．第四段将一些地区的场馆建设和数字化保存做比较，论证了保护与保存的不同。</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．文章对现有传统表演艺术保护举措的成效与不足都有论及，体现出辩证的态度。</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703519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（一）（</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2019</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新课标全国</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Ⅲ</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a:t>
            </a:r>
            <a:endParaRPr lang="zh-CN" altLang="en-US" spc="500">
              <a:solidFill>
                <a:srgbClr val="B79F47"/>
              </a:solidFill>
            </a:endParaRPr>
          </a:p>
        </p:txBody>
      </p:sp>
      <p:sp>
        <p:nvSpPr>
          <p:cNvPr id="3" name="内容占位符 2"/>
          <p:cNvSpPr>
            <a:spLocks noGrp="1"/>
          </p:cNvSpPr>
          <p:nvPr>
            <p:ph idx="1"/>
          </p:nvPr>
        </p:nvSpPr>
        <p:spPr>
          <a:xfrm>
            <a:off x="838200" y="1656821"/>
            <a:ext cx="11125200" cy="5002924"/>
          </a:xfrm>
        </p:spPr>
        <p:txBody>
          <a:bodyPr>
            <a:noAutofit/>
          </a:bodyPr>
          <a:lstStyle/>
          <a:p>
            <a:pPr marL="26670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　 </a:t>
            </a:r>
          </a:p>
          <a:p>
            <a:pPr marL="26670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项，“将一些地区的场馆建设和数字化保存做比较”错误。文章相继指出了二者的作用与局限，旨在引出“活态保护”，并未对两者的属性特征进行比较，不属于对比。</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项，第二三段中相继举出了失去“群体性”“本真性”等的表现，并进行了批驳，</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正确。</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项，文章从“群体性”“本真性”“本真性”等角度进行了论述，</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正确。</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项，主要集中在最后一段，这些举措包括“场馆建设”和“数字化保存”等，</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正确。</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2983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01</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考向讲解</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spc="500">
                <a:solidFill>
                  <a:srgbClr val="B79F47"/>
                </a:solidFill>
              </a:rPr>
              <a:t>（一）（</a:t>
            </a:r>
            <a:r>
              <a:rPr lang="en-US" altLang="zh-CN" sz="2400" spc="500">
                <a:solidFill>
                  <a:srgbClr val="B79F47"/>
                </a:solidFill>
              </a:rPr>
              <a:t>2019</a:t>
            </a:r>
            <a:r>
              <a:rPr lang="zh-CN" altLang="en-US" sz="2400" spc="500">
                <a:solidFill>
                  <a:srgbClr val="B79F47"/>
                </a:solidFill>
              </a:rPr>
              <a:t>新课标全国</a:t>
            </a:r>
            <a:r>
              <a:rPr lang="en-US" altLang="zh-CN" sz="2400" spc="500">
                <a:solidFill>
                  <a:srgbClr val="B79F47"/>
                </a:solidFill>
              </a:rPr>
              <a:t>Ⅲ</a:t>
            </a:r>
            <a:r>
              <a:rPr lang="zh-CN" altLang="en-US" sz="2400" spc="500">
                <a:solidFill>
                  <a:srgbClr val="B79F47"/>
                </a:solidFill>
              </a:rPr>
              <a:t>）</a:t>
            </a:r>
          </a:p>
        </p:txBody>
      </p:sp>
      <p:sp>
        <p:nvSpPr>
          <p:cNvPr id="3" name="内容占位符 2"/>
          <p:cNvSpPr>
            <a:spLocks noGrp="1"/>
          </p:cNvSpPr>
          <p:nvPr>
            <p:ph idx="1"/>
          </p:nvPr>
        </p:nvSpPr>
        <p:spPr>
          <a:xfrm>
            <a:off x="838200" y="1656821"/>
            <a:ext cx="11125200"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．根据原文内容，下列说法正确的一项是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　　</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．传统表演艺术源自生活，使其“雅化”意味着脱离原生的环境，很难获得成功。</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．民间各种自发的载歌载舞活动都是传统表演艺术的一部分，有很强的民俗色彩。</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．传统表演艺术依赖动态展示以呈现艺术内蕴，将其物质载体作固态展示则没有价值。</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．活态保护致力于维护传统表演艺术的活力，看重人的因素在项目传承中的作用。</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20547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（一）（</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2019</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新课标全国</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Ⅲ</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a:t>
            </a:r>
            <a:endParaRPr lang="zh-CN" altLang="en-US" spc="500">
              <a:solidFill>
                <a:srgbClr val="B79F47"/>
              </a:solidFill>
            </a:endParaRPr>
          </a:p>
        </p:txBody>
      </p:sp>
      <p:sp>
        <p:nvSpPr>
          <p:cNvPr id="3" name="内容占位符 2"/>
          <p:cNvSpPr>
            <a:spLocks noGrp="1"/>
          </p:cNvSpPr>
          <p:nvPr>
            <p:ph idx="1"/>
          </p:nvPr>
        </p:nvSpPr>
        <p:spPr>
          <a:xfrm>
            <a:off x="838200" y="1656821"/>
            <a:ext cx="10033363" cy="5002924"/>
          </a:xfrm>
        </p:spPr>
        <p:txBody>
          <a:bodyPr>
            <a:noAutofit/>
          </a:bodyPr>
          <a:lstStyle/>
          <a:p>
            <a:pPr marL="26670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答案</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p>
          <a:p>
            <a:pPr marL="266700" indent="0" algn="just">
              <a:lnSpc>
                <a:spcPct val="125000"/>
              </a:lnSpc>
              <a:buNone/>
            </a:pP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解析</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】D</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项，结合文章最后一段后半部分相关知识可知该项正确。</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A</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使其“雅化”意味着脱离原生的环境，很难获得成功”错，根据原文“使传统表演艺术“雅化”，固然能彰显各类民族民间艺术的特色，但也弱化了传统表演艺术的民俗文化内涵”可知“雅化”存在一定不足，但并非“很难获得成功”。</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B</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项，“都是”错误。于文无据，扩大了“传统表演艺术”的范围。</a:t>
            </a:r>
            <a:r>
              <a:rPr lang="en-US" altLang="zh-CN"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C</a:t>
            </a:r>
            <a:r>
              <a:rPr lang="zh-CN" altLang="en-US" sz="1800" kern="100">
                <a:solidFill>
                  <a:srgbClr val="FF0000"/>
                </a:solidFill>
                <a:latin typeface="等线" panose="02010600030101010101" pitchFamily="2" charset="-122"/>
                <a:ea typeface="宋体" panose="02010600030101010101" pitchFamily="2" charset="-122"/>
                <a:cs typeface="Times New Roman" panose="02020603050405020304" pitchFamily="18" charset="0"/>
              </a:rPr>
              <a:t>项，“将其物质载体作固态展示则没有价值”说法绝对，由“这种博物馆式的展示与收藏，虽然能较好地保存民间表演艺术的物质载体，但变活态传承为固态展示，无法从根本上解决传统表演艺术的生存发展问题”可知“将其物质载体作固态展示”有一定的积极意义。</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5069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（二）（厦门市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届高三线上测试）</a:t>
            </a:r>
            <a:endParaRPr lang="zh-CN" altLang="en-US" spc="500">
              <a:solidFill>
                <a:srgbClr val="B79F47"/>
              </a:solidFill>
            </a:endParaRPr>
          </a:p>
        </p:txBody>
      </p:sp>
      <p:sp>
        <p:nvSpPr>
          <p:cNvPr id="3" name="内容占位符 2"/>
          <p:cNvSpPr>
            <a:spLocks noGrp="1"/>
          </p:cNvSpPr>
          <p:nvPr>
            <p:ph idx="1"/>
          </p:nvPr>
        </p:nvSpPr>
        <p:spPr>
          <a:xfrm>
            <a:off x="762000" y="1825625"/>
            <a:ext cx="10515600" cy="4857186"/>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公共文化服务</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是以政府部门为主的公共部门向社会成员提供的公共文化产品与服务。近年来</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我国公共文化服务建设投入稳步增长</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覆盖城乡的公共文化服务设施网络基本建立</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公共图书馆、文化馆、农家书屋、电子阅报栏等来到群众身边，服务于广大群众的文化需求。</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当公共文化服务场所和设施建起来之后</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如何提升使用率的问题便摆在了人们面前。一些基层公共文化服务设施利用率不高</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农家书屋“只见房子不见读者”等现象在一定范围内存在。究其原因</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是随着生活水平的提高，人们对公共文化的需求日渐呈现出差异化、多样化趋势</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当前的公共文化服务供给存在一定程度的“供需错位”。解决公共文化服务设施利用率不高等问题</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关键要在供给侧发力</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找准群众的文化需求</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提高公共文化服务供需的匹配程度。</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实现公共文化服务的“精准供给”，需要改变此前一定程度上存在的服务内容单一、供给缺乏弹性等问题</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更好同广大人民群众的需求相对接。现实中</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我国农村人口结构不断变化</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相关需求也日益多元。在这种背景下</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围绕公共文化的投入不能是一次性的</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应当在内容资源上不断进行更新</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同时在载体上也应与时俱进</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更多运用现代科技手段</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让人们更便捷地获取知识和信息。比如，现在的父母都越来越重视培养孩子的阅读习惯</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儿童图书馆经常人满为患</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儿童图书的借阅量占不少图书馆外借图书的一半。这就应该加大儿童图书的采购量，扩大儿童阅览室的面积。让服务内容更加贴近群众生活</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才能缩小公共文化服务与群众文化需求之间的差距。</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8727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（二）（厦门市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届高三线上测试）</a:t>
            </a:r>
            <a:endParaRPr lang="zh-CN" altLang="en-US" spc="500">
              <a:solidFill>
                <a:srgbClr val="B79F47"/>
              </a:solidFill>
            </a:endParaRPr>
          </a:p>
        </p:txBody>
      </p:sp>
      <p:sp>
        <p:nvSpPr>
          <p:cNvPr id="3" name="内容占位符 2"/>
          <p:cNvSpPr>
            <a:spLocks noGrp="1"/>
          </p:cNvSpPr>
          <p:nvPr>
            <p:ph idx="1"/>
          </p:nvPr>
        </p:nvSpPr>
        <p:spPr>
          <a:xfrm>
            <a:off x="762000" y="1825625"/>
            <a:ext cx="10515600" cy="4857186"/>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我国文化资源日益丰富</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群众的文化选择空前广泛</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欣赏水平也日渐提升。如果公共文化供给更新缓慢</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不对群众胃口，自然会导致吸引力不足等问题。我国的公共文化需求正在向更高层次发展。当群众呼唤动态的、社交化的文化服务时</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公共文化服务就不能全都是静态的、非社交化的读书、看报、看电影等活动</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当群众习惯于从移动互联网上获取资讯和娱乐时</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公共文化服务就不能仅停留在物理空间。提升公共文化服务的效能</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就必须重视群众在文化需求方面发生的变化，掌握服务对象的特点和需求。</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公共文化服务是一项润物无声的文化事业</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也是一个地方的文化名片。让文化之风充盈社会空间</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需要付出更多努力。比如</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一些地方探索以“智慧</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为核心的公共文化服务</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打造社区“智慧书房”</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一些地方突破传统服务界限</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充分呼应群众所需</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为放学后无人看管的孩子开办“四点半课堂”</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还有地方发挥本地戏曲、民乐的优势</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构建有鲜明地方特色的基层公共文化服务体系</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等等。事实证明</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立足本地特点，贴近群众需求</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才能有效提升群众的获得感</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让公共文化服务惠及更多人。</a:t>
            </a:r>
          </a:p>
          <a:p>
            <a:pPr indent="457200" algn="r">
              <a:lnSpc>
                <a:spcPct val="150000"/>
              </a:lnSpc>
              <a:buNone/>
            </a:pP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摘编自张贺</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公共文化服务需要“精准供给”</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73159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（二）（厦门市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届高三线上测试）</a:t>
            </a:r>
            <a:endParaRPr lang="zh-CN" altLang="en-US" spc="500">
              <a:solidFill>
                <a:srgbClr val="B79F47"/>
              </a:solidFill>
            </a:endParaRPr>
          </a:p>
        </p:txBody>
      </p:sp>
      <p:sp>
        <p:nvSpPr>
          <p:cNvPr id="3" name="内容占位符 2"/>
          <p:cNvSpPr>
            <a:spLocks noGrp="1"/>
          </p:cNvSpPr>
          <p:nvPr>
            <p:ph idx="1"/>
          </p:nvPr>
        </p:nvSpPr>
        <p:spPr>
          <a:xfrm>
            <a:off x="762000" y="1825625"/>
            <a:ext cx="10515600" cy="4857186"/>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1</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．下列关于原文内容的理解和分析</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不正确的一项是（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．随着政府逐渐加大公共文化服务建设的力度，我国已基本建立起覆盖城乡的公共文化服务设施网络。</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．目前我国公共文化服务供需的匹配程度不高，是一些基层公共文化服务设施利用率低下的主要原因。</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．为了实现公共文化服务的“精准供给”，需要在内容资源上和文化载体上不断有所创新，与时俱进。</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．提升公共文化服务效能，就需要将文化服务由静态、非社交化的服务转变为动态、社交化的服务。</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7900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（二）（厦门市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届高三线上测试）</a:t>
            </a:r>
            <a:endParaRPr lang="zh-CN" altLang="en-US" spc="500">
              <a:solidFill>
                <a:srgbClr val="B79F47"/>
              </a:solidFill>
            </a:endParaRPr>
          </a:p>
        </p:txBody>
      </p:sp>
      <p:sp>
        <p:nvSpPr>
          <p:cNvPr id="3" name="内容占位符 2"/>
          <p:cNvSpPr>
            <a:spLocks noGrp="1"/>
          </p:cNvSpPr>
          <p:nvPr>
            <p:ph idx="1"/>
          </p:nvPr>
        </p:nvSpPr>
        <p:spPr>
          <a:xfrm>
            <a:off x="762000" y="1825625"/>
            <a:ext cx="10109563" cy="4857186"/>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项，“将文化服务由静态、非社交化的服务转变为动态、社交化的服务”错</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原文是“公共文化服务就不能全都是静态的、非社交化的”，原文是部分否定，但选项却要全部转化，程度有别。</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项，结合第一段可知</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项，由原文“解决公共文化服务设施利用率不高等问题</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关键要在供给侧发力</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找准群众的文化需求</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提高公共文化服务供需的匹配程度”可知该项正确。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项，结合三、四段内容可知该项正确。</a:t>
            </a:r>
            <a:endParaRPr lang="zh-CN" altLang="zh-CN" sz="1600" kern="100">
              <a:solidFill>
                <a:srgbClr val="FF0000"/>
              </a:solidFill>
              <a:latin typeface="宋体" pitchFamily="2" charset="-122"/>
              <a:ea typeface="宋体"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17393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（二）（厦门市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届高三线上测试）</a:t>
            </a:r>
            <a:endParaRPr lang="zh-CN" altLang="en-US" spc="500">
              <a:solidFill>
                <a:srgbClr val="B79F47"/>
              </a:solidFill>
            </a:endParaRPr>
          </a:p>
        </p:txBody>
      </p:sp>
      <p:sp>
        <p:nvSpPr>
          <p:cNvPr id="3" name="内容占位符 2"/>
          <p:cNvSpPr>
            <a:spLocks noGrp="1"/>
          </p:cNvSpPr>
          <p:nvPr>
            <p:ph idx="1"/>
          </p:nvPr>
        </p:nvSpPr>
        <p:spPr>
          <a:xfrm>
            <a:off x="762000" y="1825625"/>
            <a:ext cx="10048430" cy="4857186"/>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2</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．下列对原文论证的相关分析</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不正确的一项是（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．文章先展现我国公共文化服务建设的成就，后分析存在的问题，通过对比强化论证。</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．第二段先结合具体事例阐明问题，接着分析原因，最后提出解决之道，逻辑性强。</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．文章围绕公共文化服务的“精准供给”，着重从服务内容和供给更新两方面展开论述。</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．文章结尾列举了一些地方的成功案例，以证明公共文化服务贴近群众需求的重要性。</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802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（二）（厦门市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届高三线上测试）</a:t>
            </a:r>
            <a:endParaRPr lang="zh-CN" altLang="en-US" spc="500">
              <a:solidFill>
                <a:srgbClr val="B79F47"/>
              </a:solidFill>
            </a:endParaRPr>
          </a:p>
        </p:txBody>
      </p:sp>
      <p:sp>
        <p:nvSpPr>
          <p:cNvPr id="3" name="内容占位符 2"/>
          <p:cNvSpPr>
            <a:spLocks noGrp="1"/>
          </p:cNvSpPr>
          <p:nvPr>
            <p:ph idx="1"/>
          </p:nvPr>
        </p:nvSpPr>
        <p:spPr>
          <a:xfrm>
            <a:off x="762000" y="1825625"/>
            <a:ext cx="10109563" cy="4857186"/>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项，先展现我国公共文化服务建设的成就，后面再分析存在问题，是为了辩证说理，并非对比，</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项错。</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项，可结合第二段分析其为正确项。</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项，可结合三四段分析其为正确项。</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项，可结合最后一段分析其为正确项。</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91965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（二）（厦门市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届高三线上测试）</a:t>
            </a:r>
            <a:endParaRPr lang="zh-CN" altLang="en-US" spc="500">
              <a:solidFill>
                <a:srgbClr val="B79F47"/>
              </a:solidFill>
            </a:endParaRPr>
          </a:p>
        </p:txBody>
      </p:sp>
      <p:sp>
        <p:nvSpPr>
          <p:cNvPr id="3" name="内容占位符 2"/>
          <p:cNvSpPr>
            <a:spLocks noGrp="1"/>
          </p:cNvSpPr>
          <p:nvPr>
            <p:ph idx="1"/>
          </p:nvPr>
        </p:nvSpPr>
        <p:spPr>
          <a:xfrm>
            <a:off x="762000" y="1825625"/>
            <a:ext cx="10109563" cy="4857186"/>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．根据原文内容</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下列说法正确的一项是（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．公共文化服务设施网络的建立只是基础</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更重要的是要大力宣传以提升其使用率。</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．多开辟网络空间，将有利于公共文化服务适应社会发展，提升效能，更好服务群众。</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．公共文化服务供给“供需错位”，是人们对公共文化需求差异化、多样化所导致的。</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．公共文化服务是一项文化事业，只有更多的人参与进来</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才能完善公共文化服务体系。</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61529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（二）（厦门市</a:t>
            </a:r>
            <a:r>
              <a:rPr kumimoji="0" lang="en-US" altLang="zh-CN"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2020</a:t>
            </a:r>
            <a:r>
              <a:rPr kumimoji="0" lang="zh-CN" altLang="en-US" sz="2400" b="0" i="0" u="none" strike="noStrike" kern="1200" cap="none" spc="500" normalizeH="0" baseline="0" noProof="0">
                <a:ln>
                  <a:noFill/>
                </a:ln>
                <a:solidFill>
                  <a:srgbClr val="B79F47"/>
                </a:solidFill>
                <a:effectLst/>
                <a:uLnTx/>
                <a:uFillTx/>
                <a:latin typeface="Calibri"/>
                <a:ea typeface="微软雅黑" panose="020B0503020204020204" pitchFamily="34" charset="-122"/>
                <a:cs typeface="+mj-cs"/>
              </a:rPr>
              <a:t>届高三线上测试）</a:t>
            </a:r>
            <a:endParaRPr lang="zh-CN" altLang="en-US" spc="500">
              <a:solidFill>
                <a:srgbClr val="B79F47"/>
              </a:solidFill>
            </a:endParaRPr>
          </a:p>
        </p:txBody>
      </p:sp>
      <p:sp>
        <p:nvSpPr>
          <p:cNvPr id="3" name="内容占位符 2"/>
          <p:cNvSpPr>
            <a:spLocks noGrp="1"/>
          </p:cNvSpPr>
          <p:nvPr>
            <p:ph idx="1"/>
          </p:nvPr>
        </p:nvSpPr>
        <p:spPr>
          <a:xfrm>
            <a:off x="762000" y="1825625"/>
            <a:ext cx="10109563" cy="4857186"/>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项，结合最后一段中各地的探索，可知</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更重要的是要大力宣传以提升其使用率”错，文章谈的是公共文化服务设施网络的建设“供需错位”的问题，而不是宣传不够的问题。</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项，因果不当，公共文化服务供给存在“供需错位”，关键是没有找准群众的文化需求</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服务与需求不匹配。</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项，“应让更多的人参与进来”错，文章中“公共文化服务体系”的构建是指立足地方特色而采取的各种公共文化服务措施，并不是单指人数多少。</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42308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考向讲解</a:t>
            </a:r>
          </a:p>
        </p:txBody>
      </p:sp>
      <p:sp>
        <p:nvSpPr>
          <p:cNvPr id="3" name="内容占位符 2"/>
          <p:cNvSpPr>
            <a:spLocks noGrp="1"/>
          </p:cNvSpPr>
          <p:nvPr>
            <p:ph idx="1"/>
          </p:nvPr>
        </p:nvSpPr>
        <p:spPr>
          <a:xfrm>
            <a:off x="762000" y="1825625"/>
            <a:ext cx="10515600" cy="2803525"/>
          </a:xfrm>
        </p:spPr>
        <p:txBody>
          <a:bodyPr>
            <a:normAutofit fontScale="55000" lnSpcReduction="20000"/>
          </a:bodyPr>
          <a:lstStyle/>
          <a:p>
            <a:pPr marL="0" indent="0">
              <a:lnSpc>
                <a:spcPct val="170000"/>
              </a:lnSpc>
              <a:buNone/>
            </a:pPr>
            <a:r>
              <a:rPr lang="zh-CN" altLang="en-US" sz="3600" spc="300">
                <a:solidFill>
                  <a:srgbClr val="032D49"/>
                </a:solidFill>
                <a:latin typeface="仿宋" panose="02010609060101010101" pitchFamily="49" charset="-122"/>
                <a:ea typeface="仿宋" panose="02010609060101010101" pitchFamily="49" charset="-122"/>
              </a:rPr>
              <a:t>本考点是新课标全国卷的必考题型，基本分布在本考点第</a:t>
            </a:r>
            <a:r>
              <a:rPr lang="en-US" altLang="zh-CN" sz="3600" spc="300">
                <a:solidFill>
                  <a:srgbClr val="032D49"/>
                </a:solidFill>
                <a:latin typeface="仿宋" panose="02010609060101010101" pitchFamily="49" charset="-122"/>
                <a:ea typeface="仿宋" panose="02010609060101010101" pitchFamily="49" charset="-122"/>
              </a:rPr>
              <a:t>1</a:t>
            </a:r>
            <a:r>
              <a:rPr lang="zh-CN" altLang="en-US" sz="3600" spc="300">
                <a:solidFill>
                  <a:srgbClr val="032D49"/>
                </a:solidFill>
                <a:latin typeface="仿宋" panose="02010609060101010101" pitchFamily="49" charset="-122"/>
                <a:ea typeface="仿宋" panose="02010609060101010101" pitchFamily="49" charset="-122"/>
              </a:rPr>
              <a:t>题，提问方式为“下列关于原文内容的理解和分析，（不）正确的一项是”。传统的“以偏概全”“张冠李戴”等对设错类型的归纳固然能给解题带来一定启示，但不足以应付高考真题的最新动向。我们将以语法知识为基础，从分句内设错和分句间关系设错两个方面对本考点常见设错类型进行梳理。</a:t>
            </a:r>
            <a:endParaRPr lang="zh-CN" altLang="en-US" sz="3600" spc="300">
              <a:solidFill>
                <a:srgbClr val="B79F47"/>
              </a:solidFill>
              <a:latin typeface="仿宋" panose="02010609060101010101" pitchFamily="49" charset="-122"/>
              <a:ea typeface="仿宋" panose="02010609060101010101" pitchFamily="49" charset="-122"/>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（三）（安徽省“江淮十校”</a:t>
            </a:r>
            <a:r>
              <a:rPr lang="en-US" altLang="zh-CN" sz="2800" spc="500">
                <a:solidFill>
                  <a:srgbClr val="B79F47"/>
                </a:solidFill>
              </a:rPr>
              <a:t>2020</a:t>
            </a:r>
            <a:r>
              <a:rPr lang="zh-CN" altLang="en-US" sz="2800" spc="500">
                <a:solidFill>
                  <a:srgbClr val="B79F47"/>
                </a:solidFill>
              </a:rPr>
              <a:t>届高三第三次联考）</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浩瀚长江汇入东海，在入海口形成了一片冲积平原。这就是地理、气候、物产等自然禀赋得天独厚的长江三角洲。春秋时期吴国、越国在这里崛起，后来随着中国经济重心的南移，这里又成为江南经济文化繁荣的核心区域。明清时期已经确立以苏州为中心的江南地区城市群，现在长三角的大部分城市早在那时已经相当繁盛。进入近代以后上海迅速取代广州成为中国最大的对外贸易口岸，并且成长为一个国际化的大都市。长三角的中心城市遂由苏州让位于上海。上海作为全国经济中心，一方面从全国集聚人、财、物等各种资源，另一方面又向各地扩散技术、信息。就商品流通而言，全国各地的农副产品和出口产品源源不断地涌入上海，而上海等城市的工业产品和进口商品则扩散到全国各地。改革开放以来上海的发展始终与长三角同步。无论是苏南模式还是温州模式，都同上海的技术扩散和市场扩散有很大的关系。浦东的开发开放更是发挥了促进长江流域发展的龙头作用，而其中苏浙皖三省经济则是首先得到了拉动。上海大市场大流通所形成的集聚</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扩散效应，当然也是按照梯度级差传导的，首先是最为相邻的长江三角洲，其次是长江流域和沿海地区，然后才是广大的内陆地区。所以上海同长三角各地的互动关系必然是最为密切的。</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上海与苏浙皖三省人文相近，更便于交流。所谓南方人，首先就是指长三角地区的居民。这一地区的居民因为移民、通婚、经商、务工等等原因，内部的融合度一直比较高。据不同历史时期的多次统计，上海城市常住人口的籍贯，有</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85%</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以上为客籍。而客籍居民的祖籍地大多是江苏、浙江、安徽三省。所谓海派文化，追根溯源可以从明清时期的江南文化、春秋时期的吴越文化找到源头。甚至徽州文化、江淮文化也是海派文化吸收的营养。</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9717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（三）（安徽省“江淮十校”</a:t>
            </a:r>
            <a:r>
              <a:rPr lang="en-US" altLang="zh-CN" sz="2800" spc="500">
                <a:solidFill>
                  <a:srgbClr val="B79F47"/>
                </a:solidFill>
              </a:rPr>
              <a:t>2020</a:t>
            </a:r>
            <a:r>
              <a:rPr lang="zh-CN" altLang="en-US" sz="2800" spc="500">
                <a:solidFill>
                  <a:srgbClr val="B79F47"/>
                </a:solidFill>
              </a:rPr>
              <a:t>届高三第三次联考）</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值此新技术革命和互联网时代，经济全球化和世界经济一体化的趋势越来越明显了。与此相关联，我们力主公平竞争和国际合作，倡导须经各国认可和共同遵行的国际规则，希望以此规范全球性的经济活动。在这样的时代背景下，国内区域经济的整合和一体化发展显得尤为迫切。而在中国的各大地理和行政区域中，长三角是经济最发达的地区，也最有条件率先实现区域一体化。</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所谓区域经济一体化，往往是通过对特定地理空间的行政规划来推进的。区域有地理界线，行政权力也有辖区范围。长三角涉及三省一市，这就要求在中央指导下，四地协调，勠力同心。要打破长三角区域内部的行政隔阂，拆除各种政策藩篱，高标准地统一规划，把原来在各自行政区划内的一套规定、做法加以改进和提高，真正实现“与国际接轨”。如若长三角的示范有成效，那么对于实现全国东中西部协调发展，促进城乡一体化进步，都会起到积极的推动作用。这也将是对于全球经济一体化的重要贡献。</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20111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（三）（安徽省“江淮十校”</a:t>
            </a:r>
            <a:r>
              <a:rPr lang="en-US" altLang="zh-CN" sz="2800" spc="500">
                <a:solidFill>
                  <a:srgbClr val="B79F47"/>
                </a:solidFill>
              </a:rPr>
              <a:t>2020</a:t>
            </a:r>
            <a:r>
              <a:rPr lang="zh-CN" altLang="en-US" sz="2800" spc="500">
                <a:solidFill>
                  <a:srgbClr val="B79F47"/>
                </a:solidFill>
              </a:rPr>
              <a:t>届高三第三次联考）</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1.</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下列关于原文内容的理解和分析，正确的一项是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长三角从春秋时期到现在都是中国的经济重心，但其中心城市随着朝代的变化而变化，最后苏州让位上海。</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长三角一体化很重要的原因在于上海与苏浙皖的部分地区都处于长三角区域，同时人文相近、经济最发达。</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改革开放以后，上海技术和市场扩散让长三角得到发展，所以长三角一体化示范区更要以发展上海为先。</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一体化区域要相互交融、取长补短，激活整体活力和竞争力，最终区域内所有地方都达到同等经济水平。</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97926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（三）（安徽省“江淮十校”</a:t>
            </a:r>
            <a:r>
              <a:rPr lang="en-US" altLang="zh-CN" sz="2800" spc="500">
                <a:solidFill>
                  <a:srgbClr val="B79F47"/>
                </a:solidFill>
              </a:rPr>
              <a:t>2020</a:t>
            </a:r>
            <a:r>
              <a:rPr lang="zh-CN" altLang="en-US" sz="2800" spc="500">
                <a:solidFill>
                  <a:srgbClr val="B79F47"/>
                </a:solidFill>
              </a:rPr>
              <a:t>届高三第三次联考）</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项，“从春秋时期到现在都是中国经济重心”错，原文为“后来随着中国经济重心的南移，这里又成为江南经济文化繁荣的核心区域”，得不出“都是中国经济重心”的结论。</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项，“长三角一体化示范区更要以发展上海为先”因果关系错误，原文意在强调上海和长三角的互动关系密切。</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项，“最终区域内所有地方都达到同等经济水平”错，于文无据。</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58973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（三）（安徽省“江淮十校”</a:t>
            </a:r>
            <a:r>
              <a:rPr lang="en-US" altLang="zh-CN" sz="2800" spc="500">
                <a:solidFill>
                  <a:srgbClr val="B79F47"/>
                </a:solidFill>
              </a:rPr>
              <a:t>2020</a:t>
            </a:r>
            <a:r>
              <a:rPr lang="zh-CN" altLang="en-US" sz="2800" spc="500">
                <a:solidFill>
                  <a:srgbClr val="B79F47"/>
                </a:solidFill>
              </a:rPr>
              <a:t>届高三第三次联考）</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2.</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下列对原文论证的相关分析，不正确的一项是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文章在论述长三角一体化前，先从历史的角度讨论长三角区域经济与文的联系，思路明晰、结构严谨。</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文章从时间上论述了上海在长三角经济发展中的作用，从空间上论述了上海与苏浙皖三省的密切关系。</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文章讨论海派文化的主要目的是论证上海受到苏浙皖文化的滋养，吸收了江南文化、吴越文化的营养。</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文章在展望长三角一体化示范作用时，从区域内部行政隔阂角度讨论长三角对原来规定、做法的改进。</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14936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（三）（安徽省“江淮十校”</a:t>
            </a:r>
            <a:r>
              <a:rPr lang="en-US" altLang="zh-CN" sz="2800" spc="500">
                <a:solidFill>
                  <a:srgbClr val="B79F47"/>
                </a:solidFill>
              </a:rPr>
              <a:t>2020</a:t>
            </a:r>
            <a:r>
              <a:rPr lang="zh-CN" altLang="en-US" sz="2800" spc="500">
                <a:solidFill>
                  <a:srgbClr val="B79F47"/>
                </a:solidFill>
              </a:rPr>
              <a:t>届高三第三次联考）</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项，“时间</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空间”错误，应该是从空间上介绍上海作为长三角中心城市在经济发展中的重要作用，从时间的角度论述上海与苏浙皖的密切关系。</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项，结合第二段相关内容可知该项正确。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项，结合第二段相关内容可知该项正确。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项，结合最后一段相关内容可知该项正确。</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6753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（三）（安徽省“江淮十校”</a:t>
            </a:r>
            <a:r>
              <a:rPr lang="en-US" altLang="zh-CN" sz="2800" spc="500">
                <a:solidFill>
                  <a:srgbClr val="B79F47"/>
                </a:solidFill>
              </a:rPr>
              <a:t>2020</a:t>
            </a:r>
            <a:r>
              <a:rPr lang="zh-CN" altLang="en-US" sz="2800" spc="500">
                <a:solidFill>
                  <a:srgbClr val="B79F47"/>
                </a:solidFill>
              </a:rPr>
              <a:t>届高三第三次联考）</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根据原文内容，下列法不正确的一项是</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分</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作为国际大都市的上海，在市场和流通领域形成的集聚一扩散效应，为长三角的发展提供了积极的帮助。</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长三角地区的居民内部的融合性比较高，为长三角一体化奠定了基础，有利于长三角经济一体化的实现。</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中国区域经济的整合和一体化是在经济全球化和世界经济一体化的背景下进行的，有利于中国经济发展。</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一体化是通过打破有关地理和行政区域构成的统一经济组织，通过大家同心协力达到区域经济共同发展。</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97555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（三）（安徽省“江淮十校”</a:t>
            </a:r>
            <a:r>
              <a:rPr lang="en-US" altLang="zh-CN" sz="2800" spc="500">
                <a:solidFill>
                  <a:srgbClr val="B79F47"/>
                </a:solidFill>
              </a:rPr>
              <a:t>2020</a:t>
            </a:r>
            <a:r>
              <a:rPr lang="zh-CN" altLang="en-US" sz="2800" spc="500">
                <a:solidFill>
                  <a:srgbClr val="B79F47"/>
                </a:solidFill>
              </a:rPr>
              <a:t>届高三第三次联考）</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打破地理和行政区域”错误，原文是“打破长三角区域内部的行政隔阂，拆除各种政策藩篱，高标准地统一规划，把原来在各自行政区划内的一套规定、做法加以改进和提高，”因而，打破的是行政隔阂，而不是地理和行政区域本身，</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项错误。</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项，结合第一段相关内容可知该项正确。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项，结合第二段相关内容可知该项正确。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项，结合第三段相关内容可知该项正确。</a:t>
            </a:r>
            <a:endParaRPr lang="zh-CN" altLang="zh-CN" sz="1600" kern="100">
              <a:latin typeface="宋体" pitchFamily="2" charset="-122"/>
              <a:ea typeface="宋体"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90677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（四）（福州市</a:t>
            </a:r>
            <a:r>
              <a:rPr lang="en-US" altLang="zh-CN" sz="2800" spc="500">
                <a:solidFill>
                  <a:srgbClr val="B79F47"/>
                </a:solidFill>
              </a:rPr>
              <a:t>2020</a:t>
            </a:r>
            <a:r>
              <a:rPr lang="zh-CN" altLang="en-US" sz="2800" spc="500">
                <a:solidFill>
                  <a:srgbClr val="B79F47"/>
                </a:solidFill>
              </a:rPr>
              <a:t>届高三上学期期末质检）</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对“美好生活”这一人类共同的追求，不同伦理学流派有不同的表达，尤其体现在古典时代哲学家的研究理论中。比如，亚里士多德认为幸福是生命的自然目的，也是最高的善；伊壁鸠鲁认为快乐包含身体健康和心灵宁静，审慎的生活才能获得宁静、才能获得最高的善；斯多亚学派认为“按照自然生活”、按照理性生活，才能达到幸福。其共同特征是认为，幸福是与理性相一致的，理性内在于美好生活的普遍理想。</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中国文化同样传递着对安定、幸福生活的恒久守望。</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尚书</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洪范</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中有“五福”的记载，一曰寿，二曰富，三曰康宁，四曰攸好德，五曰考终命，表达了一种整体性的幸福观。与上述古希腊哲学家对理性强调、对求真求知的强调不同，中国文化受天人一体的宇宙观、天下一家的世界观、民胞物与的生命观影响，对美好生活的描述更强调求善求美，强调幸福的整体性和完备性。</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比如，强调天人一体。在中国哲学里，天是万物的生命本源，也是道德观念和原则的本原。对此，儒家道家文献都多有论述，比如</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易经</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中提出天、地、人三才之道，天之道在于“始万物”，地之道在于“生万物”，人之道的作用在于“成万物”，将人与自然、人与最高道德本体的关系清楚展现出来。</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013833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（四）（福州市</a:t>
            </a:r>
            <a:r>
              <a:rPr lang="en-US" altLang="zh-CN" sz="2800" spc="500">
                <a:solidFill>
                  <a:srgbClr val="B79F47"/>
                </a:solidFill>
              </a:rPr>
              <a:t>2020</a:t>
            </a:r>
            <a:r>
              <a:rPr lang="zh-CN" altLang="en-US" sz="2800" spc="500">
                <a:solidFill>
                  <a:srgbClr val="B79F47"/>
                </a:solidFill>
              </a:rPr>
              <a:t>届高三上学期期末质检）</a:t>
            </a:r>
          </a:p>
        </p:txBody>
      </p:sp>
      <p:sp>
        <p:nvSpPr>
          <p:cNvPr id="3" name="内容占位符 2"/>
          <p:cNvSpPr>
            <a:spLocks noGrp="1"/>
          </p:cNvSpPr>
          <p:nvPr>
            <p:ph idx="1"/>
          </p:nvPr>
        </p:nvSpPr>
        <p:spPr>
          <a:xfrm>
            <a:off x="838200" y="1656821"/>
            <a:ext cx="10033363" cy="5002924"/>
          </a:xfrm>
        </p:spPr>
        <p:txBody>
          <a:bodyPr>
            <a:noAutofit/>
          </a:bodyPr>
          <a:lstStyle/>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比如，强调德福一致。以儒家为代表的中华传统文化重视德福一致，认为道德内在于幸福之中，美好生活同时也是道德的生活，因此即便“一箪食，一瓢饮，在陋巷”，圣人也能“不改其乐”。同时，因为道德带有利他性，这就要求人们不能只注重个人的幸福，个人的美好生活必然融入社会的整体利益和共同发展之中，内圣外王的个人理想、“大道之行，天下为公”的社会理想由此趋于一致。</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这些特征，构成了中国文化所表达的美好生活的重要内容。新时代，党的十九大报告将当前中国社会主要矛盾精准地概括为“人民日益增长的美好生活需要和不平衡不充分的发展之间的矛盾”，并指出“人民美好生活需要日益广泛，不仅对物质文化生活提出了更高要求，而且在民主、法治、公平、正义、安全、环境等方面的要求日益增长”。</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40</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年来的中国特色社会主义建设，将千百年来的文化表达上升为国家发展的目标，锻造成民族复兴的支点，并逐渐赋予了其更加丰富更加现代化的内涵。</a:t>
            </a:r>
          </a:p>
          <a:p>
            <a:pPr indent="457200" algn="just">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对社会主要矛盾的历史概括，对美好生活的新时代定义，进一步彰显出经济、政治、文化、社会、生态文明建设的整体性，体现了对“人民对美好生活向往”的系统性把握，对人民获得感的全面理解，由此也彰显出了中国千百年来所形成的文化精神。</a:t>
            </a:r>
          </a:p>
          <a:p>
            <a:pPr indent="457200" algn="r">
              <a:lnSpc>
                <a:spcPct val="150000"/>
              </a:lnSpc>
              <a:buNone/>
            </a:pP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（摘编自刘文嘉</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美好生活的中国表达</a:t>
            </a:r>
            <a:r>
              <a:rPr lang="en-US" altLang="zh-CN"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r>
              <a:rPr lang="zh-CN" altLang="en-US" sz="1400" kern="100">
                <a:solidFill>
                  <a:srgbClr val="032D49"/>
                </a:solidFill>
                <a:latin typeface="等线" panose="02010600030101010101" pitchFamily="2" charset="-122"/>
                <a:ea typeface="楷体"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79808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996057" y="1600200"/>
            <a:ext cx="195942" cy="3657600"/>
          </a:xfrm>
          <a:prstGeom prst="rect">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099957" y="1006928"/>
            <a:ext cx="1992085" cy="1992085"/>
          </a:xfrm>
          <a:prstGeom prst="ellipse">
            <a:avLst/>
          </a:prstGeom>
          <a:solidFill>
            <a:srgbClr val="B79F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287736" y="1402805"/>
            <a:ext cx="1616528" cy="1200329"/>
          </a:xfrm>
          <a:prstGeom prst="rect">
            <a:avLst/>
          </a:prstGeom>
          <a:noFill/>
        </p:spPr>
        <p:txBody>
          <a:bodyPr wrap="square" rtlCol="0">
            <a:spAutoFit/>
          </a:bodyPr>
          <a:lstStyle/>
          <a:p>
            <a:pPr algn="ctr"/>
            <a:r>
              <a:rPr lang="en-US" altLang="zh-CN" sz="7200">
                <a:solidFill>
                  <a:schemeClr val="bg1"/>
                </a:solidFill>
                <a:latin typeface="思源黑体 Bold" panose="020B0800000000000000" pitchFamily="34" charset="-122"/>
                <a:ea typeface="思源黑体 Bold" panose="020B0800000000000000" pitchFamily="34" charset="-122"/>
              </a:rPr>
              <a:t>02</a:t>
            </a:r>
            <a:endParaRPr lang="zh-CN" altLang="en-US" sz="7200">
              <a:solidFill>
                <a:schemeClr val="bg1"/>
              </a:solidFill>
              <a:latin typeface="思源黑体 Bold" panose="020B0800000000000000" pitchFamily="34" charset="-122"/>
              <a:ea typeface="思源黑体 Bold" panose="020B0800000000000000" pitchFamily="34" charset="-122"/>
            </a:endParaRPr>
          </a:p>
        </p:txBody>
      </p:sp>
      <p:sp>
        <p:nvSpPr>
          <p:cNvPr id="6" name="文本框 5"/>
          <p:cNvSpPr txBox="1"/>
          <p:nvPr/>
        </p:nvSpPr>
        <p:spPr>
          <a:xfrm>
            <a:off x="4925786" y="3291393"/>
            <a:ext cx="2340428" cy="584775"/>
          </a:xfrm>
          <a:prstGeom prst="rect">
            <a:avLst/>
          </a:prstGeom>
          <a:noFill/>
        </p:spPr>
        <p:txBody>
          <a:bodyPr wrap="square" rtlCol="0">
            <a:spAutoFit/>
          </a:bodyPr>
          <a:lstStyle/>
          <a:p>
            <a:pPr algn="dist"/>
            <a:r>
              <a:rPr lang="zh-CN" altLang="en-US" sz="3200">
                <a:solidFill>
                  <a:srgbClr val="032D49"/>
                </a:solidFill>
                <a:latin typeface="思源黑体 Bold" panose="020B0800000000000000" pitchFamily="34" charset="-122"/>
                <a:ea typeface="思源黑体 Bold" panose="020B0800000000000000" pitchFamily="34" charset="-122"/>
              </a:rPr>
              <a:t>重点知识</a:t>
            </a:r>
          </a:p>
        </p:txBody>
      </p:sp>
      <p:pic>
        <p:nvPicPr>
          <p:cNvPr id="8" name="图形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r:embed=""/>
              </a:ext>
            </a:extLst>
          </a:blip>
          <a:stretch>
            <a:fillRect/>
          </a:stretch>
        </p:blipFill>
        <p:spPr>
          <a:xfrm>
            <a:off x="5946027" y="5737447"/>
            <a:ext cx="299947" cy="29994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（四）（福州市</a:t>
            </a:r>
            <a:r>
              <a:rPr lang="en-US" altLang="zh-CN" sz="2800" spc="500">
                <a:solidFill>
                  <a:srgbClr val="B79F47"/>
                </a:solidFill>
              </a:rPr>
              <a:t>2020</a:t>
            </a:r>
            <a:r>
              <a:rPr lang="zh-CN" altLang="en-US" sz="2800" spc="500">
                <a:solidFill>
                  <a:srgbClr val="B79F47"/>
                </a:solidFill>
              </a:rPr>
              <a:t>届高三上学期期末质检）</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1.</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下列关于原文内容的理解和分析，正确的一项是</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．对于人类有追求美好生活的需要，西方不同的伦理学派表达不同且特征各异。</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．中国文化对幸福生活有着永恒的追求，源于中国哲学“天人一体”的宇宙观。</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．中国传统文化强调的幸福整体性，就是指个人层面的幸福与社会整体性幸福。</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．新时代对美好生活的表述，既彰显了中国传统文化精神，又注入了新的内涵。</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11198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（四）（福州市</a:t>
            </a:r>
            <a:r>
              <a:rPr lang="en-US" altLang="zh-CN" sz="2800" spc="500">
                <a:solidFill>
                  <a:srgbClr val="B79F47"/>
                </a:solidFill>
              </a:rPr>
              <a:t>2020</a:t>
            </a:r>
            <a:r>
              <a:rPr lang="zh-CN" altLang="en-US" sz="2800" spc="500">
                <a:solidFill>
                  <a:srgbClr val="B79F47"/>
                </a:solidFill>
              </a:rPr>
              <a:t>届高三上学期期末质检）</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项，由“</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40</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年来的中国特色社会主义建设，将千百年来的文化表达上升为国家发展的目标，锻造成民族复兴的支点，并逐渐赋予了其更加丰富更加现代化的内涵”可知该项正确。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项“西方不同的伦理学派表达不同且特征各异”错误</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原文“对美好生活这一人类共同的追求</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不同伦理学流派有不同的表达</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尤其体现在古典时代哲学家的研究理论中”，选项加上了“西方”二字，缩小了范围。</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源于中国哲学天人一体的宇宙观”错，原文“中国文化受天人一体的宇宙观、天下一家的世界观、民胞物与的生命观影响，对美好生活的描述更强调求善求美，强调幸福的整体性和完备性。”因此，中国文化对幸福生活有着永恒的追求</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受多种因素影响，</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项遗漏重要信息。</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就是指个人层面的幸福与社会整体性幸福”错误，原文“</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尚书</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洪范</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中有“五福”的记载，一曰寿，二曰富，三曰康宁，四曰攸好德，五曰考终命，表达了一种整体性的幸福观。”由此可知，以“五福”为代表的“幸福整体性”是从个人层面而言的，不涉及“社会整体性幸福”。</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954615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（四）（福州市</a:t>
            </a:r>
            <a:r>
              <a:rPr lang="en-US" altLang="zh-CN" sz="2800" spc="500">
                <a:solidFill>
                  <a:srgbClr val="B79F47"/>
                </a:solidFill>
              </a:rPr>
              <a:t>2020</a:t>
            </a:r>
            <a:r>
              <a:rPr lang="zh-CN" altLang="en-US" sz="2800" spc="500">
                <a:solidFill>
                  <a:srgbClr val="B79F47"/>
                </a:solidFill>
              </a:rPr>
              <a:t>届高三上学期期末质检）</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2.</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下列对原文论证的相关分析，不正确的一项是</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．文章引用</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尚书</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洪范</a:t>
            </a: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，是为了论证中国文化有着对美好生活的恒久守望。</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．文章三、四段对传统经典的引述，虽然内容不一样，但论证目的却是相同的。</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．文章梳理了中外对美好生活的不同表达，论证重心则是美好生活的中国表达。</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．文章论据的使用，增强了文章的文化厚重感，也体现了作者广阔的学术视野。</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63394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（四）（福州市</a:t>
            </a:r>
            <a:r>
              <a:rPr lang="en-US" altLang="zh-CN" sz="2800" spc="500">
                <a:solidFill>
                  <a:srgbClr val="B79F47"/>
                </a:solidFill>
              </a:rPr>
              <a:t>2020</a:t>
            </a:r>
            <a:r>
              <a:rPr lang="zh-CN" altLang="en-US" sz="2800" spc="500">
                <a:solidFill>
                  <a:srgbClr val="B79F47"/>
                </a:solidFill>
              </a:rPr>
              <a:t>届高三上学期期末质检）</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项，“是为了论证中国文化有着对美好生活的恒久守望”错误</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章引用</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尚书</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洪范</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是为了论证中国文化对美好生活的描述更强调求善求美</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强调幸福的整体性和完备性。</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项结合三、四段内容可知其正确。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项，结合标题和各段分论点可知其正确。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项，在通读全文的基础上可知其正确。</a:t>
            </a:r>
            <a:endParaRPr lang="zh-CN"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15106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（四）（福州市</a:t>
            </a:r>
            <a:r>
              <a:rPr lang="en-US" altLang="zh-CN" sz="2800" spc="500">
                <a:solidFill>
                  <a:srgbClr val="B79F47"/>
                </a:solidFill>
              </a:rPr>
              <a:t>2020</a:t>
            </a:r>
            <a:r>
              <a:rPr lang="zh-CN" altLang="en-US" sz="2800" spc="500">
                <a:solidFill>
                  <a:srgbClr val="B79F47"/>
                </a:solidFill>
              </a:rPr>
              <a:t>届高三上学期期末质检）</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3.</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根据原文内容，下列说法不正确的一项是</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．因为道德有利他性，所以应把个人幸福融入社会的整体利益和共同发展中。</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．没有中国传统哲学思想，中国文化表达的美好生活也就没有独特的民族内涵。</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．新时代对美好生活的表述，既传承传统又立足现实，更指向人的丰富和全面。</a:t>
            </a:r>
          </a:p>
          <a:p>
            <a:pPr indent="0" algn="just">
              <a:lnSpc>
                <a:spcPct val="150000"/>
              </a:lnSpc>
              <a:buNone/>
            </a:pPr>
            <a:r>
              <a:rPr lang="en-US" altLang="zh-CN"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032D49"/>
                </a:solidFill>
                <a:latin typeface="宋体" panose="02010600030101010101" pitchFamily="2" charset="-122"/>
                <a:ea typeface="宋体" panose="02010600030101010101" pitchFamily="2" charset="-122"/>
                <a:cs typeface="Times New Roman" panose="02020603050405020304" pitchFamily="18" charset="0"/>
              </a:rPr>
              <a:t>．中外哲学家对美好生活都有深刻认知，可见美好生活是人类哲学的重要命题。</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77446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spc="500">
                <a:solidFill>
                  <a:srgbClr val="B79F47"/>
                </a:solidFill>
              </a:rPr>
              <a:t>（四）（福州市</a:t>
            </a:r>
            <a:r>
              <a:rPr lang="en-US" altLang="zh-CN" sz="2800" spc="500">
                <a:solidFill>
                  <a:srgbClr val="B79F47"/>
                </a:solidFill>
              </a:rPr>
              <a:t>2020</a:t>
            </a:r>
            <a:r>
              <a:rPr lang="zh-CN" altLang="en-US" sz="2800" spc="500">
                <a:solidFill>
                  <a:srgbClr val="B79F47"/>
                </a:solidFill>
              </a:rPr>
              <a:t>届高三上学期期末质检）</a:t>
            </a:r>
          </a:p>
        </p:txBody>
      </p:sp>
      <p:sp>
        <p:nvSpPr>
          <p:cNvPr id="3" name="内容占位符 2"/>
          <p:cNvSpPr>
            <a:spLocks noGrp="1"/>
          </p:cNvSpPr>
          <p:nvPr>
            <p:ph idx="1"/>
          </p:nvPr>
        </p:nvSpPr>
        <p:spPr>
          <a:xfrm>
            <a:off x="838200" y="1656821"/>
            <a:ext cx="10033363" cy="5002924"/>
          </a:xfrm>
        </p:spPr>
        <p:txBody>
          <a:bodyPr>
            <a:noAutofit/>
          </a:bodyPr>
          <a:lstStyle/>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答案</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p>
          <a:p>
            <a:pPr indent="0" algn="just">
              <a:lnSpc>
                <a:spcPct val="150000"/>
              </a:lnSpc>
              <a:buNone/>
            </a:pP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没有中国传统哲学思想</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中国文化表达的美好生活也就没有独特的民族内涵”说法过于绝对，原文也无类似的绝对化、唯一化的表达，故</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B</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项错误。</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A</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项，由原文“同时，因为道德带有利他性，这就要求人们不能只注重个人的幸福，个人的美好生活必然融入社会的整体利益和共同发展之中”可知该项正确。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C</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项，由原文“</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40</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年来的中国特色社会主义建设，将千百年来的文化表达上升为国家发展的目标，锻造成民族复兴的支点，并逐渐赋予了其更加丰富更加现代化的内涵”可知该项正确。</a:t>
            </a:r>
            <a:r>
              <a:rPr lang="en-US" altLang="zh-CN"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D</a:t>
            </a:r>
            <a:r>
              <a:rPr lang="zh-CN" altLang="en-US" sz="1600" kern="100">
                <a:solidFill>
                  <a:srgbClr val="FF0000"/>
                </a:solidFill>
                <a:latin typeface="宋体" panose="02010600030101010101" pitchFamily="2" charset="-122"/>
                <a:ea typeface="宋体" panose="02010600030101010101" pitchFamily="2" charset="-122"/>
                <a:cs typeface="Times New Roman" panose="02020603050405020304" pitchFamily="18" charset="0"/>
              </a:rPr>
              <a:t>项，概括古希腊与中国学者的相关论述可知该项正确。</a:t>
            </a:r>
            <a:endParaRPr lang="zh-CN" altLang="zh-CN" sz="1600" kern="100">
              <a:latin typeface="宋体" panose="02010600030101010101" pitchFamily="2" charset="-122"/>
              <a:ea typeface="宋体" panose="02010600030101010101" pitchFamily="2" charset="-122"/>
              <a:cs typeface="Times New Roman" panose="02020603050405020304" pitchFamily="18" charset="0"/>
            </a:endParaRP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pic>
        <p:nvPicPr>
          <p:cNvPr id="6" name="New picture" hidden="1"/>
          <p:cNvPicPr/>
          <p:nvPr/>
        </p:nvPicPr>
        <p:blipFill>
          <a:blip r:embed="rId2"/>
          <a:stretch>
            <a:fillRect/>
          </a:stretch>
        </p:blipFill>
        <p:spPr>
          <a:xfrm>
            <a:off x="11201400" y="10706100"/>
            <a:ext cx="355600" cy="304800"/>
          </a:xfrm>
          <a:prstGeom prst="cube">
            <a:avLst/>
          </a:prstGeom>
        </p:spPr>
      </p:pic>
    </p:spTree>
    <p:extLst>
      <p:ext uri="{BB962C8B-B14F-4D97-AF65-F5344CB8AC3E}">
        <p14:creationId xmlns:p14="http://schemas.microsoft.com/office/powerpoint/2010/main" val="4205868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sz="half" idx="1"/>
          </p:nvPr>
        </p:nvSpPr>
        <p:spPr>
          <a:xfrm>
            <a:off x="838200" y="1825625"/>
            <a:ext cx="9972230" cy="4351338"/>
          </a:xfrm>
        </p:spPr>
        <p:txBody>
          <a:bodyPr>
            <a:normAutofit/>
          </a:bodyPr>
          <a:lstStyle/>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步骤一：细读选项标“题眼”</a:t>
            </a:r>
          </a:p>
          <a:p>
            <a:pPr indent="0" algn="just">
              <a:lnSpc>
                <a:spcPct val="150000"/>
              </a:lnSpc>
              <a:buNone/>
            </a:pPr>
            <a:r>
              <a:rPr lang="zh-CN" altLang="en-US" sz="2400" kern="100">
                <a:solidFill>
                  <a:srgbClr val="032D49"/>
                </a:solidFill>
                <a:effectLst/>
                <a:latin typeface="仿宋" panose="02010609060101010101" pitchFamily="49" charset="-122"/>
                <a:ea typeface="仿宋" panose="02010609060101010101" pitchFamily="49" charset="-122"/>
                <a:cs typeface="Times New Roman" panose="02020603050405020304" pitchFamily="18" charset="0"/>
              </a:rPr>
              <a:t>步骤二：比对原文定答案</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Autofit/>
          </a:bodyPr>
          <a:lstStyle/>
          <a:p>
            <a:pPr indent="0" algn="just">
              <a:lnSpc>
                <a:spcPct val="150000"/>
              </a:lnSpc>
              <a:buNone/>
            </a:pPr>
            <a:r>
              <a:rPr lang="zh-CN" altLang="en-US" sz="20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步骤一：细读选项标“题眼”</a:t>
            </a:r>
          </a:p>
          <a:p>
            <a:pPr indent="0" algn="just">
              <a:lnSpc>
                <a:spcPct val="150000"/>
              </a:lnSpc>
              <a:buNone/>
            </a:pP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细心读选项，标出选项中的重点词汇，即这里所说的“题眼”，主要包含以下两种：</a:t>
            </a:r>
          </a:p>
          <a:p>
            <a:pPr indent="0" algn="just">
              <a:lnSpc>
                <a:spcPct val="150000"/>
              </a:lnSpc>
              <a:buNone/>
            </a:pP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一是能帮助考生在文中快速定位文本区间的词语，一般是句子主干成分中的名词，或专业性特征较强的动词、形容词等，这里我们统称为“名词定位法”。</a:t>
            </a:r>
          </a:p>
          <a:p>
            <a:pPr indent="0" algn="just">
              <a:lnSpc>
                <a:spcPct val="150000"/>
              </a:lnSpc>
              <a:buNone/>
            </a:pPr>
            <a:r>
              <a:rPr lang="zh-CN" altLang="en-US" sz="20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二是命题人容易设置错误的词汇，主要有起陈述作用的动词，用来限定范围、程度等的形容词和副词。以及表分句关系的关联词等。</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87698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Autofit/>
          </a:bodyPr>
          <a:lstStyle/>
          <a:p>
            <a:pPr indent="0" algn="just">
              <a:lnSpc>
                <a:spcPct val="150000"/>
              </a:lnSpc>
              <a:buNone/>
            </a:pP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步骤二：比对原文定答案</a:t>
            </a:r>
          </a:p>
          <a:p>
            <a:pPr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比对题文差异。比较每个选项的意思和原文细节上的差别，发现命题者设下的“陷阱”。常见的“陷阱”有以下两大类：</a:t>
            </a:r>
          </a:p>
          <a:p>
            <a:pPr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一）成分错误</a:t>
            </a:r>
          </a:p>
          <a:p>
            <a:pPr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出错的内容有主语、谓语、宾语等主干成分和定语、状语等修饰成分。</a:t>
            </a:r>
          </a:p>
          <a:p>
            <a:pPr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与原文相比，上述成分中的某一个“多了”，“少了”，“换了”等可能导致选项错误。</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15327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pc="500">
                <a:solidFill>
                  <a:srgbClr val="B79F47"/>
                </a:solidFill>
              </a:rPr>
              <a:t>重点知识</a:t>
            </a:r>
          </a:p>
        </p:txBody>
      </p:sp>
      <p:sp>
        <p:nvSpPr>
          <p:cNvPr id="3" name="内容占位符 2"/>
          <p:cNvSpPr>
            <a:spLocks noGrp="1"/>
          </p:cNvSpPr>
          <p:nvPr>
            <p:ph idx="1"/>
          </p:nvPr>
        </p:nvSpPr>
        <p:spPr>
          <a:xfrm>
            <a:off x="762000" y="1825625"/>
            <a:ext cx="10515600" cy="4667250"/>
          </a:xfrm>
        </p:spPr>
        <p:txBody>
          <a:bodyPr>
            <a:noAutofit/>
          </a:bodyPr>
          <a:lstStyle/>
          <a:p>
            <a:pPr indent="0" algn="just">
              <a:lnSpc>
                <a:spcPct val="150000"/>
              </a:lnSpc>
              <a:buNone/>
            </a:pPr>
            <a:r>
              <a:rPr lang="zh-CN" altLang="en-US" sz="1600" b="1" kern="100">
                <a:solidFill>
                  <a:srgbClr val="B79F47"/>
                </a:solidFill>
                <a:latin typeface="仿宋" panose="02010609060101010101" pitchFamily="49" charset="-122"/>
                <a:ea typeface="仿宋" panose="02010609060101010101" pitchFamily="49" charset="-122"/>
                <a:cs typeface="Times New Roman" panose="02020603050405020304" pitchFamily="18" charset="0"/>
              </a:rPr>
              <a:t>（二）关系错误</a:t>
            </a:r>
          </a:p>
          <a:p>
            <a:pPr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两个或以上的分句之间关系错误。主要有以下几种：</a:t>
            </a:r>
          </a:p>
          <a:p>
            <a:pPr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因果关系：错误体现为因果颠倒，强加因果等；</a:t>
            </a:r>
          </a:p>
          <a:p>
            <a:pPr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假设关系：假设关系用“如果</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就</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表示。错误体现为：将假设关系变为现实关系；更换假设的前提等。</a:t>
            </a:r>
          </a:p>
          <a:p>
            <a:pPr indent="0" algn="just">
              <a:lnSpc>
                <a:spcPct val="150000"/>
              </a:lnSpc>
              <a:buNone/>
            </a:pP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条件关系：条件关系包含两种：充分条件“如果</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只要</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就</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，必要条件“只有</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才</a:t>
            </a:r>
            <a:r>
              <a:rPr lang="en-US" altLang="zh-CN"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r>
              <a:rPr lang="zh-CN" altLang="en-US" sz="1600" kern="100">
                <a:solidFill>
                  <a:srgbClr val="032D49"/>
                </a:solidFill>
                <a:latin typeface="仿宋" panose="02010609060101010101" pitchFamily="49" charset="-122"/>
                <a:ea typeface="仿宋" panose="02010609060101010101" pitchFamily="49" charset="-122"/>
                <a:cs typeface="Times New Roman" panose="02020603050405020304" pitchFamily="18" charset="0"/>
              </a:rPr>
              <a:t>。</a:t>
            </a:r>
          </a:p>
        </p:txBody>
      </p:sp>
      <p:cxnSp>
        <p:nvCxnSpPr>
          <p:cNvPr id="4" name="直接连接符 3"/>
          <p:cNvCxnSpPr/>
          <p:nvPr/>
        </p:nvCxnSpPr>
        <p:spPr>
          <a:xfrm>
            <a:off x="947420" y="1552304"/>
            <a:ext cx="9924143" cy="0"/>
          </a:xfrm>
          <a:prstGeom prst="line">
            <a:avLst/>
          </a:prstGeom>
          <a:ln w="25400">
            <a:solidFill>
              <a:srgbClr val="B79F4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213179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7759</Words>
  <Application>Microsoft Office PowerPoint</Application>
  <PresentationFormat>自定义</PresentationFormat>
  <Paragraphs>241</Paragraphs>
  <Slides>55</Slides>
  <Notes>7</Notes>
  <HiddenSlides>0</HiddenSlides>
  <MMClips>0</MMClips>
  <ScaleCrop>false</ScaleCrop>
  <HeadingPairs>
    <vt:vector size="4" baseType="variant">
      <vt:variant>
        <vt:lpstr>主题</vt:lpstr>
      </vt:variant>
      <vt:variant>
        <vt:i4>1</vt:i4>
      </vt:variant>
      <vt:variant>
        <vt:lpstr>幻灯片标题</vt:lpstr>
      </vt:variant>
      <vt:variant>
        <vt:i4>55</vt:i4>
      </vt:variant>
    </vt:vector>
  </HeadingPairs>
  <TitlesOfParts>
    <vt:vector size="56" baseType="lpstr">
      <vt:lpstr>Office 主题</vt:lpstr>
      <vt:lpstr>专题17 理解重要词句，筛选并整合信息</vt:lpstr>
      <vt:lpstr>PowerPoint 演示文稿</vt:lpstr>
      <vt:lpstr>PowerPoint 演示文稿</vt:lpstr>
      <vt:lpstr>考向讲解</vt:lpstr>
      <vt:lpstr>PowerPoint 演示文稿</vt:lpstr>
      <vt:lpstr>重点知识</vt:lpstr>
      <vt:lpstr>重点知识</vt:lpstr>
      <vt:lpstr>重点知识</vt:lpstr>
      <vt:lpstr>重点知识</vt:lpstr>
      <vt:lpstr>PowerPoint 演示文稿</vt:lpstr>
      <vt:lpstr>易错易混</vt:lpstr>
      <vt:lpstr>PowerPoint 演示文稿</vt:lpstr>
      <vt:lpstr>例1. 2018全国Ⅲ</vt:lpstr>
      <vt:lpstr>例1. 2018全国Ⅲ</vt:lpstr>
      <vt:lpstr>例1. 2018全国Ⅲ</vt:lpstr>
      <vt:lpstr>例1. 2018全国Ⅲ</vt:lpstr>
      <vt:lpstr>例2. 2017全国Ⅱ</vt:lpstr>
      <vt:lpstr>例2. 2017全国Ⅱ</vt:lpstr>
      <vt:lpstr>例2. 2017全国Ⅱ</vt:lpstr>
      <vt:lpstr>例2. 2017全国Ⅱ</vt:lpstr>
      <vt:lpstr>PowerPoint 演示文稿</vt:lpstr>
      <vt:lpstr>【课堂总结】</vt:lpstr>
      <vt:lpstr>PowerPoint 演示文稿</vt:lpstr>
      <vt:lpstr>（一）（2019新课标全国Ⅲ）</vt:lpstr>
      <vt:lpstr>（一）（2019新课标全国Ⅲ）</vt:lpstr>
      <vt:lpstr>（一）（2019新课标全国Ⅲ）</vt:lpstr>
      <vt:lpstr>（一）（2019新课标全国Ⅲ）</vt:lpstr>
      <vt:lpstr>（一）（2019新课标全国Ⅲ）</vt:lpstr>
      <vt:lpstr>（一）（2019新课标全国Ⅲ）</vt:lpstr>
      <vt:lpstr>（一）（2019新课标全国Ⅲ）</vt:lpstr>
      <vt:lpstr>（一）（2019新课标全国Ⅲ）</vt:lpstr>
      <vt:lpstr>（二）（厦门市2020届高三线上测试）</vt:lpstr>
      <vt:lpstr>（二）（厦门市2020届高三线上测试）</vt:lpstr>
      <vt:lpstr>（二）（厦门市2020届高三线上测试）</vt:lpstr>
      <vt:lpstr>（二）（厦门市2020届高三线上测试）</vt:lpstr>
      <vt:lpstr>（二）（厦门市2020届高三线上测试）</vt:lpstr>
      <vt:lpstr>（二）（厦门市2020届高三线上测试）</vt:lpstr>
      <vt:lpstr>（二）（厦门市2020届高三线上测试）</vt:lpstr>
      <vt:lpstr>（二）（厦门市2020届高三线上测试）</vt:lpstr>
      <vt:lpstr>（三）（安徽省“江淮十校”2020届高三第三次联考）</vt:lpstr>
      <vt:lpstr>（三）（安徽省“江淮十校”2020届高三第三次联考）</vt:lpstr>
      <vt:lpstr>（三）（安徽省“江淮十校”2020届高三第三次联考）</vt:lpstr>
      <vt:lpstr>（三）（安徽省“江淮十校”2020届高三第三次联考）</vt:lpstr>
      <vt:lpstr>（三）（安徽省“江淮十校”2020届高三第三次联考）</vt:lpstr>
      <vt:lpstr>（三）（安徽省“江淮十校”2020届高三第三次联考）</vt:lpstr>
      <vt:lpstr>（三）（安徽省“江淮十校”2020届高三第三次联考）</vt:lpstr>
      <vt:lpstr>（三）（安徽省“江淮十校”2020届高三第三次联考）</vt:lpstr>
      <vt:lpstr>（四）（福州市2020届高三上学期期末质检）</vt:lpstr>
      <vt:lpstr>（四）（福州市2020届高三上学期期末质检）</vt:lpstr>
      <vt:lpstr>（四）（福州市2020届高三上学期期末质检）</vt:lpstr>
      <vt:lpstr>（四）（福州市2020届高三上学期期末质检）</vt:lpstr>
      <vt:lpstr>（四）（福州市2020届高三上学期期末质检）</vt:lpstr>
      <vt:lpstr>（四）（福州市2020届高三上学期期末质检）</vt:lpstr>
      <vt:lpstr>（四）（福州市2020届高三上学期期末质检）</vt:lpstr>
      <vt:lpstr>（四）（福州市2020届高三上学期期末质检）</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专题17 理解重要词句，筛选并整合信息</dc:title>
  <dc:creator>rbm.xkw.com</dc:creator>
  <cp:lastModifiedBy>hj</cp:lastModifiedBy>
  <cp:revision>2</cp:revision>
  <cp:lastPrinted>2020-11-09T14:21:47Z</cp:lastPrinted>
  <dcterms:created xsi:type="dcterms:W3CDTF">2020-11-09T14:21:47Z</dcterms:created>
  <dcterms:modified xsi:type="dcterms:W3CDTF">2021-01-02T09:36:16Z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