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60" r:id="rId6"/>
    <p:sldId id="261" r:id="rId7"/>
    <p:sldId id="262" r:id="rId8"/>
    <p:sldId id="263" r:id="rId9"/>
    <p:sldId id="264" r:id="rId10"/>
    <p:sldId id="265" r:id="rId11"/>
    <p:sldId id="266" r:id="rId12"/>
    <p:sldId id="270" r:id="rId13"/>
    <p:sldId id="271" r:id="rId14"/>
    <p:sldId id="274" r:id="rId15"/>
    <p:sldId id="273" r:id="rId16"/>
    <p:sldId id="272" r:id="rId17"/>
    <p:sldId id="267" r:id="rId18"/>
    <p:sldId id="268" r:id="rId19"/>
    <p:sldId id="269"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p:txBody>
          <a:bodyPr/>
          <a:p>
            <a:r>
              <a:rPr lang="zh-CN" altLang="en-US" sz="9600" b="1"/>
              <a:t>人情与世态</a:t>
            </a:r>
            <a:endParaRPr lang="zh-CN" altLang="en-US" sz="9600" b="1"/>
          </a:p>
        </p:txBody>
      </p:sp>
      <p:sp>
        <p:nvSpPr>
          <p:cNvPr id="3" name="副标题 2"/>
          <p:cNvSpPr>
            <a:spLocks noGrp="1"/>
          </p:cNvSpPr>
          <p:nvPr>
            <p:ph type="subTitle" idx="1"/>
          </p:nvPr>
        </p:nvSpPr>
        <p:spPr/>
        <p:txBody>
          <a:bodyPr/>
          <a:p>
            <a:r>
              <a:rPr lang="zh-CN" altLang="en-US" sz="4400" b="1">
                <a:solidFill>
                  <a:srgbClr val="FF0000"/>
                </a:solidFill>
              </a:rPr>
              <a:t>之《三言二拍》</a:t>
            </a:r>
            <a:endParaRPr lang="zh-CN" altLang="en-US" sz="4400" b="1">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a:t>景隆离开宜春院后，苏三被鸨妈妈卖给了山西一个叫沈洪的富商。沈洪被妻子皮氏和奸夫合谋害死后，苏三成了替罪羊，被打入死牢。一个偶然的机会，苏三的案子被山西报给刑部后落在景隆的手里。在景隆的直接过问下，苏三很快得到昭雪。然而，景隆把苏三带回南京后却遭到爹娘的一致反对。就在苏三看破红尘，为景隆前程大计而决定削发为尼时，景隆毅然弃官不做，与心爱的人儿苏三厮守终身。</a:t>
            </a:r>
            <a:endParaRPr lang="zh-CN" altLang="en-US" sz="32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注音:</a:t>
            </a:r>
            <a:br>
              <a:rPr lang="zh-CN" altLang="en-US"/>
            </a:br>
            <a:endParaRPr lang="zh-CN" altLang="en-US"/>
          </a:p>
        </p:txBody>
      </p:sp>
      <p:sp>
        <p:nvSpPr>
          <p:cNvPr id="3" name="内容占位符 2"/>
          <p:cNvSpPr>
            <a:spLocks noGrp="1"/>
          </p:cNvSpPr>
          <p:nvPr>
            <p:ph idx="1"/>
          </p:nvPr>
        </p:nvSpPr>
        <p:spPr/>
        <p:txBody>
          <a:bodyPr/>
          <a:p>
            <a:endParaRPr lang="zh-CN" altLang="en-US" sz="4000"/>
          </a:p>
          <a:p>
            <a:r>
              <a:rPr lang="zh-CN" altLang="en-US" sz="4000"/>
              <a:t>磕（    ）头   应（      ）允     咳（     ）嗽    老鸨（      ） 钗钏（     ） 衲（     ）帛     </a:t>
            </a:r>
            <a:endParaRPr lang="zh-CN" altLang="en-US" sz="4000"/>
          </a:p>
          <a:p>
            <a:r>
              <a:rPr lang="zh-CN" altLang="en-US" sz="4000"/>
              <a:t>丝绦（     ） 半晌（     ）  作揖（    ） </a:t>
            </a:r>
            <a:endParaRPr lang="zh-CN" altLang="en-US" sz="4000"/>
          </a:p>
          <a:p>
            <a:r>
              <a:rPr lang="zh-CN" altLang="en-US" sz="4000"/>
              <a:t>器皿（    ） </a:t>
            </a:r>
            <a:endParaRPr lang="zh-CN" altLang="en-US" sz="4000"/>
          </a:p>
          <a:p>
            <a:endParaRPr lang="zh-CN" altLang="en-US" sz="4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识记文化、文体常识 </a:t>
            </a:r>
            <a:endParaRPr lang="zh-CN" altLang="en-US"/>
          </a:p>
        </p:txBody>
      </p:sp>
      <p:sp>
        <p:nvSpPr>
          <p:cNvPr id="3" name="内容占位符 2"/>
          <p:cNvSpPr>
            <a:spLocks noGrp="1"/>
          </p:cNvSpPr>
          <p:nvPr>
            <p:ph idx="1"/>
          </p:nvPr>
        </p:nvSpPr>
        <p:spPr/>
        <p:txBody>
          <a:bodyPr/>
          <a:p>
            <a:r>
              <a:rPr lang="zh-CN" altLang="en-US" sz="3200"/>
              <a:t>① 文体常识 ： </a:t>
            </a:r>
            <a:endParaRPr lang="zh-CN" altLang="en-US" sz="3200"/>
          </a:p>
          <a:p>
            <a:r>
              <a:rPr lang="zh-CN" altLang="en-US" sz="3200"/>
              <a:t>话本    说话艺人的底本。</a:t>
            </a:r>
            <a:endParaRPr lang="zh-CN" altLang="en-US" sz="3200"/>
          </a:p>
          <a:p>
            <a:r>
              <a:rPr lang="zh-CN" altLang="en-US" sz="3200"/>
              <a:t>拟话本  明末文人模仿话本形式编写的白话短篇小说</a:t>
            </a:r>
            <a:endParaRPr lang="zh-CN" altLang="en-US" sz="3200"/>
          </a:p>
          <a:p>
            <a:r>
              <a:rPr lang="zh-CN" altLang="en-US" sz="3200"/>
              <a:t>② 文化常识 </a:t>
            </a:r>
            <a:endParaRPr lang="zh-CN" altLang="en-US" sz="3200"/>
          </a:p>
          <a:p>
            <a:r>
              <a:rPr lang="zh-CN" altLang="en-US" sz="3200"/>
              <a:t>“三言二拍”的思想内容 </a:t>
            </a:r>
            <a:endParaRPr lang="zh-CN" altLang="en-US" sz="3200"/>
          </a:p>
          <a:p>
            <a:r>
              <a:rPr lang="zh-CN" altLang="en-US" sz="3200"/>
              <a:t>“三言二拍”的艺术技巧 </a:t>
            </a:r>
            <a:endParaRPr lang="zh-CN" altLang="en-US" sz="3200"/>
          </a:p>
          <a:p>
            <a:r>
              <a:rPr lang="zh-CN" altLang="en-US" sz="3200"/>
              <a:t>“三言二拍”的文化价值 </a:t>
            </a:r>
            <a:endParaRPr lang="zh-CN" altLang="en-US" sz="3200"/>
          </a:p>
          <a:p>
            <a:endParaRPr lang="zh-CN" altLang="en-US" sz="32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838200" y="125095"/>
            <a:ext cx="10515600" cy="1325563"/>
          </a:xfrm>
        </p:spPr>
        <p:txBody>
          <a:bodyPr>
            <a:normAutofit/>
          </a:bodyPr>
          <a:p>
            <a:r>
              <a:rPr lang="zh-CN" altLang="en-US"/>
              <a:t> </a:t>
            </a:r>
            <a:endParaRPr lang="zh-CN" altLang="en-US"/>
          </a:p>
        </p:txBody>
      </p:sp>
      <p:sp>
        <p:nvSpPr>
          <p:cNvPr id="3" name="内容占位符 2"/>
          <p:cNvSpPr>
            <a:spLocks noGrp="1"/>
          </p:cNvSpPr>
          <p:nvPr>
            <p:ph idx="1"/>
          </p:nvPr>
        </p:nvSpPr>
        <p:spPr>
          <a:xfrm>
            <a:off x="289560" y="219710"/>
            <a:ext cx="11666855" cy="4351655"/>
          </a:xfrm>
        </p:spPr>
        <p:txBody>
          <a:bodyPr>
            <a:noAutofit/>
          </a:bodyPr>
          <a:p>
            <a:r>
              <a:rPr lang="zh-CN" altLang="en-US" sz="3600"/>
              <a:t>《三言二拍》是我国古代流传颇广的短篇小说集。"三言"是指明代冯梦龙所编纂的《喻世明言》、《警世通言》和《醒世恒言》，是我国文学史上第一部规模宏大的白话短篇小说总集，也是白话短篇小说发展历程上由民间艺人的口头艺术转为文人作家的案头文学的第一座丰碑。这些作品题材广泛，内容复杂，从各个角度不同程度地反映了当时市民阶层的生活面貌和思想感情。"二拍"是指凌蒙初所编的《初刻拍案惊奇》和《二刻拍案惊奇》，是作者根据野史笔记、文言小说和当时的社会传闻创作的，主体反映了市民生活中追求财富和享乐的社会风气，同时反映了资本主义萌芽时期人们渴望爱情和平等的自由主义思想。"三言二拍"总计四百多万字，收录故事尽200篇。《三言二拍》从中选取71篇流传最广、最具代表性和可读性的故事，可以帮助读者去粗取精、一管窥豹。</a:t>
            </a:r>
            <a:endParaRPr lang="zh-CN" altLang="en-US" sz="3600"/>
          </a:p>
          <a:p>
            <a:endParaRPr lang="zh-CN" altLang="en-US" sz="36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冯梦龙的文学思想</a:t>
            </a:r>
            <a:endParaRPr lang="zh-CN" altLang="en-US"/>
          </a:p>
        </p:txBody>
      </p:sp>
      <p:sp>
        <p:nvSpPr>
          <p:cNvPr id="3" name="内容占位符 2"/>
          <p:cNvSpPr>
            <a:spLocks noGrp="1"/>
          </p:cNvSpPr>
          <p:nvPr>
            <p:ph idx="1"/>
          </p:nvPr>
        </p:nvSpPr>
        <p:spPr/>
        <p:txBody>
          <a:bodyPr>
            <a:normAutofit/>
          </a:bodyPr>
          <a:p>
            <a:r>
              <a:rPr lang="zh-CN" altLang="en-US"/>
              <a:t> 1）强调文学应表现真情。 </a:t>
            </a:r>
            <a:endParaRPr lang="zh-CN" altLang="en-US"/>
          </a:p>
          <a:p>
            <a:r>
              <a:rPr lang="zh-CN" altLang="en-US"/>
              <a:t>《山歌》、《挂枝儿》：“借男女之真情,发名教之伪药”。 </a:t>
            </a:r>
            <a:endParaRPr lang="zh-CN" altLang="en-US"/>
          </a:p>
          <a:p>
            <a:r>
              <a:rPr lang="zh-CN" altLang="en-US"/>
              <a:t>认为民歌是《诗经》的嫡传,在文人创作走向僵化的当今，大力提倡民歌及民间创作才是“惟时所适”之举。 </a:t>
            </a:r>
            <a:endParaRPr lang="zh-CN" altLang="en-US"/>
          </a:p>
          <a:p>
            <a:r>
              <a:rPr lang="zh-CN" altLang="en-US"/>
              <a:t>2）与“礼教”对立的“情教”观。 </a:t>
            </a:r>
            <a:endParaRPr lang="zh-CN" altLang="en-US"/>
          </a:p>
          <a:p>
            <a:r>
              <a:rPr lang="zh-CN" altLang="en-US"/>
              <a:t>《情史类略》：“我欲立情教,教诲诸众生”，“六经皆以情教也”.“自来忠孝节烈之事,从道理上做必勉强,从至情上做必真切.” </a:t>
            </a:r>
            <a:endParaRPr lang="zh-CN" altLang="en-US"/>
          </a:p>
          <a:p>
            <a:r>
              <a:rPr lang="zh-CN" altLang="en-US"/>
              <a:t>3）提倡通俗。 </a:t>
            </a:r>
            <a:endParaRPr lang="zh-CN" altLang="en-US"/>
          </a:p>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问题探究</a:t>
            </a:r>
            <a:endParaRPr lang="zh-CN" altLang="en-US"/>
          </a:p>
        </p:txBody>
      </p:sp>
      <p:sp>
        <p:nvSpPr>
          <p:cNvPr id="3" name="内容占位符 2"/>
          <p:cNvSpPr>
            <a:spLocks noGrp="1"/>
          </p:cNvSpPr>
          <p:nvPr>
            <p:ph idx="1"/>
          </p:nvPr>
        </p:nvSpPr>
        <p:spPr/>
        <p:txBody>
          <a:bodyPr>
            <a:normAutofit lnSpcReduction="10000"/>
          </a:bodyPr>
          <a:p>
            <a:r>
              <a:rPr lang="en-US" altLang="zh-CN"/>
              <a:t>1</a:t>
            </a:r>
            <a:r>
              <a:rPr lang="zh-CN" altLang="en-US"/>
              <a:t>、</a:t>
            </a:r>
            <a:r>
              <a:rPr lang="zh-CN" altLang="en-US"/>
              <a:t>根据情节,就小说中表现的“情”、“智”、“义”、说出你的个人见解。</a:t>
            </a:r>
            <a:endParaRPr lang="zh-CN" altLang="en-US"/>
          </a:p>
          <a:p>
            <a:r>
              <a:rPr lang="en-US" altLang="zh-CN"/>
              <a:t>2</a:t>
            </a:r>
            <a:r>
              <a:rPr lang="zh-CN" altLang="en-US"/>
              <a:t>、</a:t>
            </a:r>
            <a:r>
              <a:rPr lang="zh-CN" altLang="en-US"/>
              <a:t>贯穿全文的主线是？ </a:t>
            </a:r>
            <a:endParaRPr lang="zh-CN" altLang="en-US"/>
          </a:p>
          <a:p>
            <a:r>
              <a:rPr lang="zh-CN" altLang="en-US"/>
              <a:t>风流才子与青楼美女的爱情 </a:t>
            </a:r>
            <a:endParaRPr lang="zh-CN" altLang="en-US"/>
          </a:p>
          <a:p>
            <a:r>
              <a:rPr lang="en-US" altLang="zh-CN"/>
              <a:t>3</a:t>
            </a:r>
            <a:r>
              <a:rPr lang="zh-CN" altLang="en-US"/>
              <a:t>、</a:t>
            </a:r>
            <a:r>
              <a:rPr lang="zh-CN" altLang="en-US"/>
              <a:t>小说结构上的特点 </a:t>
            </a:r>
            <a:endParaRPr lang="zh-CN" altLang="en-US"/>
          </a:p>
          <a:p>
            <a:r>
              <a:rPr lang="zh-CN" altLang="en-US"/>
              <a:t>环环相扣,单线发展,依次递进。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关键情节感受人物形象 </a:t>
            </a:r>
            <a:endParaRPr lang="zh-CN" altLang="en-US"/>
          </a:p>
        </p:txBody>
      </p:sp>
      <p:sp>
        <p:nvSpPr>
          <p:cNvPr id="3" name="内容占位符 2"/>
          <p:cNvSpPr>
            <a:spLocks noGrp="1"/>
          </p:cNvSpPr>
          <p:nvPr>
            <p:ph idx="1"/>
          </p:nvPr>
        </p:nvSpPr>
        <p:spPr/>
        <p:txBody>
          <a:bodyPr/>
          <a:p>
            <a:r>
              <a:rPr lang="zh-CN" altLang="en-US" sz="3200"/>
              <a:t>玉姐救助落难的景隆：</a:t>
            </a:r>
            <a:endParaRPr lang="zh-CN" altLang="en-US" sz="3200"/>
          </a:p>
          <a:p>
            <a:r>
              <a:rPr lang="zh-CN" altLang="en-US" sz="3200"/>
              <a:t>善良,纯洁 </a:t>
            </a:r>
            <a:endParaRPr lang="zh-CN" altLang="en-US" sz="3200"/>
          </a:p>
          <a:p>
            <a:r>
              <a:rPr lang="zh-CN" altLang="en-US" sz="3200"/>
              <a:t>春院内有情人山盟海誓：</a:t>
            </a:r>
            <a:endParaRPr lang="zh-CN" altLang="en-US" sz="3200"/>
          </a:p>
          <a:p>
            <a:r>
              <a:rPr lang="zh-CN" altLang="en-US" sz="3200"/>
              <a:t>多情,专一,坚贞 </a:t>
            </a:r>
            <a:endParaRPr lang="zh-CN" altLang="en-US" sz="3200"/>
          </a:p>
          <a:p>
            <a:r>
              <a:rPr lang="zh-CN" altLang="en-US" sz="3200"/>
              <a:t>巧与鸨儿智周旋：</a:t>
            </a:r>
            <a:endParaRPr lang="zh-CN" altLang="en-US" sz="3200"/>
          </a:p>
          <a:p>
            <a:r>
              <a:rPr lang="zh-CN" altLang="en-US" sz="3200"/>
              <a:t>机智,泼辣 </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a:t>小说中对立着的一组人物揭示了一个怎样的主题思想 </a:t>
            </a:r>
            <a:endParaRPr lang="zh-CN" altLang="en-US" sz="3200"/>
          </a:p>
          <a:p>
            <a:endParaRPr lang="zh-CN" altLang="en-US" sz="3600"/>
          </a:p>
          <a:p>
            <a:r>
              <a:rPr lang="zh-CN" altLang="en-US" sz="3200"/>
              <a:t>揭露了以鸨儿为首的社会黑暗势力的丑恶嘴脸和卑劣品质,歌颂了底层妇女聪明智慧和高尚品德。 </a:t>
            </a:r>
            <a:endParaRPr lang="zh-CN" altLang="en-US" sz="3200"/>
          </a:p>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思想挖掘</a:t>
            </a:r>
            <a:endParaRPr lang="zh-CN" altLang="en-US"/>
          </a:p>
        </p:txBody>
      </p:sp>
      <p:sp>
        <p:nvSpPr>
          <p:cNvPr id="3" name="内容占位符 2"/>
          <p:cNvSpPr>
            <a:spLocks noGrp="1"/>
          </p:cNvSpPr>
          <p:nvPr>
            <p:ph idx="1"/>
          </p:nvPr>
        </p:nvSpPr>
        <p:spPr/>
        <p:txBody>
          <a:bodyPr/>
          <a:p>
            <a:r>
              <a:rPr lang="zh-CN" altLang="en-US"/>
              <a:t>试就小说“大团圆“的结局谈谈你的看法 </a:t>
            </a:r>
            <a:r>
              <a:rPr lang="en-US" altLang="zh-CN"/>
              <a:t>(400</a:t>
            </a:r>
            <a:r>
              <a:rPr lang="zh-CN" altLang="en-US"/>
              <a:t>字</a:t>
            </a:r>
            <a:r>
              <a:rPr lang="en-US" altLang="zh-CN"/>
              <a:t>)</a:t>
            </a:r>
            <a:endParaRPr lang="en-US" altLang="zh-CN"/>
          </a:p>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情真意切释猜嫌</a:t>
            </a:r>
            <a:endParaRPr lang="zh-CN" altLang="en-US"/>
          </a:p>
        </p:txBody>
      </p:sp>
      <p:sp>
        <p:nvSpPr>
          <p:cNvPr id="3" name="内容占位符 2"/>
          <p:cNvSpPr>
            <a:spLocks noGrp="1"/>
          </p:cNvSpPr>
          <p:nvPr>
            <p:ph idx="1"/>
          </p:nvPr>
        </p:nvSpPr>
        <p:spPr/>
        <p:txBody>
          <a:bodyPr>
            <a:normAutofit/>
          </a:bodyPr>
          <a:p>
            <a:r>
              <a:rPr lang="zh-CN" altLang="en-US"/>
              <a:t>作者及《红楼梦》</a:t>
            </a:r>
            <a:endParaRPr lang="zh-CN" altLang="en-US"/>
          </a:p>
          <a:p>
            <a:r>
              <a:rPr lang="zh-CN" altLang="en-US"/>
              <a:t>曹雪芹（约1715—1763）名霑，字梦阮，号雪芹，又号芹圃、芹溪。雪芹写《红楼梦》，“于悼红轩中，披阅十载，增删五次” ，因贫病交困，加之爱子夭折，书未尽即与世长辞。</a:t>
            </a:r>
            <a:endParaRPr lang="zh-CN" altLang="en-US"/>
          </a:p>
          <a:p>
            <a:r>
              <a:rPr lang="zh-CN" altLang="en-US"/>
              <a:t>  《红楼梦》的后四十回为清人高鹗所续。研究者一般认为高鹗在贾宝玉和林黛玉的爱情故事上以悲剧结束，还是遵循曹雪芹原旨的，但写贾府的结局为“兰桂齐芳”，家道复初，却违背了曹雪芹的原意。</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sym typeface="+mn-ea"/>
              </a:rPr>
              <a:t>得名由来</a:t>
            </a:r>
            <a:endParaRPr lang="zh-CN" altLang="en-US">
              <a:sym typeface="+mn-ea"/>
            </a:endParaRPr>
          </a:p>
        </p:txBody>
      </p:sp>
      <p:sp>
        <p:nvSpPr>
          <p:cNvPr id="3" name="内容占位符 2"/>
          <p:cNvSpPr>
            <a:spLocks noGrp="1"/>
          </p:cNvSpPr>
          <p:nvPr>
            <p:ph idx="1"/>
          </p:nvPr>
        </p:nvSpPr>
        <p:spPr/>
        <p:txBody>
          <a:bodyPr/>
          <a:p>
            <a:r>
              <a:rPr lang="zh-CN" altLang="en-US" sz="3200"/>
              <a:t>“三言”，由冯梦龙编著，《喻世明言》，《警世通言》，《醒世恒言》三部小说集的总称。”二拍“，由凌蒙初编著，《初刻拍案惊奇》和《二刻拍案惊奇》二部的总称。    </a:t>
            </a:r>
            <a:endParaRPr lang="zh-CN" altLang="en-US" sz="3200"/>
          </a:p>
          <a:p>
            <a:r>
              <a:rPr lang="zh-CN" altLang="en-US" sz="3200"/>
              <a:t>内容 ：</a:t>
            </a:r>
            <a:r>
              <a:rPr lang="zh-CN" altLang="en-US" sz="3200">
                <a:sym typeface="+mn-ea"/>
              </a:rPr>
              <a:t>“</a:t>
            </a:r>
            <a:r>
              <a:rPr lang="zh-CN" altLang="en-US" sz="3200"/>
              <a:t>三言</a:t>
            </a:r>
            <a:r>
              <a:rPr lang="zh-CN" altLang="en-US" sz="3200">
                <a:sym typeface="+mn-ea"/>
              </a:rPr>
              <a:t>”</a:t>
            </a:r>
            <a:r>
              <a:rPr lang="zh-CN" altLang="en-US" sz="3200"/>
              <a:t>中通过对旧本的收录和修改，再加上作者自创的故事，构成章，每一章都通过一个故事告诉大家一个道理。“二拍”通过作者自创的故事，反映了市民生活观、价值观、思想意识，贯穿整个小说的思想原则是“奉劝世人行好事，到头原是自周全”。</a:t>
            </a:r>
            <a:endParaRPr lang="zh-CN" altLang="en-US" sz="3200"/>
          </a:p>
          <a:p>
            <a:endParaRPr lang="zh-CN"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红楼梦》以贾、史、王、薛四大家族为背景，以贾宝玉和林黛玉的爱情悲剧为主线，宁、荣二府及其社会关系为中心的副线，描写了一个封建贵族官僚家庭由盛而衰的过程，歌颂了青年男女对封建伦理道德的叛逆精神和追求个性自由的美好情感，抨击了黑暗腐朽的封建统治，为封建末世唱响了一曲哀婉的悲歌。（红楼梦：人亡、家散）</a:t>
            </a:r>
            <a:endParaRPr lang="zh-CN" altLang="en-US"/>
          </a:p>
          <a:p>
            <a:r>
              <a:rPr lang="zh-CN" altLang="en-US">
                <a:sym typeface="+mn-ea"/>
              </a:rPr>
              <a:t>《红楼梦》在小说发展史上的地位、成就及影响：《红楼梦》是中国古典小说的最高峰；是一部集园林、绘画、服饰、饮食、医药、歌词诗赋为一体的文学巨著；是中国封建社会的百科全书；是古代白话小说的集大成之作……</a:t>
            </a:r>
            <a:endParaRPr lang="zh-CN" altLang="en-US"/>
          </a:p>
          <a:p>
            <a:endParaRPr lang="zh-CN" altLang="en-US"/>
          </a:p>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文本研析</a:t>
            </a:r>
            <a:endParaRPr lang="zh-CN" altLang="en-US"/>
          </a:p>
        </p:txBody>
      </p:sp>
      <p:sp>
        <p:nvSpPr>
          <p:cNvPr id="3" name="内容占位符 2"/>
          <p:cNvSpPr>
            <a:spLocks noGrp="1"/>
          </p:cNvSpPr>
          <p:nvPr>
            <p:ph idx="1"/>
          </p:nvPr>
        </p:nvSpPr>
        <p:spPr/>
        <p:txBody>
          <a:bodyPr/>
          <a:p>
            <a:r>
              <a:rPr lang="zh-CN" altLang="en-US"/>
              <a:t>⒈“猜嫌”从何而来？</a:t>
            </a:r>
            <a:endParaRPr lang="zh-CN" altLang="en-US"/>
          </a:p>
          <a:p>
            <a:r>
              <a:rPr lang="zh-CN" altLang="en-US"/>
              <a:t>⒉如何“释”？</a:t>
            </a:r>
            <a:endParaRPr lang="zh-CN" altLang="en-US"/>
          </a:p>
          <a:p>
            <a:r>
              <a:rPr lang="zh-CN" altLang="en-US"/>
              <a:t>⒊怎见得“情真意切”？</a:t>
            </a:r>
            <a:endParaRPr lang="zh-CN" altLang="en-US"/>
          </a:p>
          <a:p>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zh-CN" altLang="en-US"/>
              <a:t>⒈“猜嫌”从何而来？</a:t>
            </a:r>
            <a:endParaRPr lang="zh-CN" altLang="en-US"/>
          </a:p>
          <a:p>
            <a:r>
              <a:rPr lang="zh-CN" altLang="en-US"/>
              <a:t>  ⑴标题中的“猜嫌”在文中具体指的是什么？</a:t>
            </a:r>
            <a:endParaRPr lang="zh-CN" altLang="en-US"/>
          </a:p>
          <a:p>
            <a:r>
              <a:rPr lang="zh-CN" altLang="en-US"/>
              <a:t>  材料：薛宝钗之“奸”—— 薛宝钗的为人，早已获得贾府上下的普遍赞许，她又格外用力地取悦贾府的统治者。元春从宫里送出的灯谜本不新奇，她故意只说难猜；贾母要她点戏点菜，她就专点热闹戏文和甜烂食品；金钏被逼自杀，她为了安慰王夫人，反说金钏糊涂。</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  ⑵起嫌——林黛玉进贾府(第三回)  薛宝钗进贾府(第四回)</a:t>
            </a:r>
            <a:endParaRPr lang="zh-CN" altLang="en-US"/>
          </a:p>
          <a:p>
            <a:r>
              <a:rPr lang="zh-CN" altLang="en-US">
                <a:sym typeface="+mn-ea"/>
              </a:rPr>
              <a:t>  如今且说林黛玉自在荣府以来，贾母万般怜爱，寝食起居，一如宝玉，迎春、探春、惜春三个亲孙女倒且靠后，便是宝玉和黛玉二人之亲密友爱处，亦自较别个不同，日则同行同坐，夜则同息同止，真是言和意顺，略无参商。不想如今忽然来了一个薛宝钗，年岁虽大不多，然品格端方，容貌丰美，人多谓黛玉所不及。而且宝钗行为豁达，随分从时，不比黛玉孤高自许，目无下尘，故比黛玉大得下人之心。便是那些小丫头子们，亦多喜与宝钗去顽。因此黛玉心中便有些悒郁不忿之意，宝钗却浑然不觉。——第五回</a:t>
            </a:r>
            <a:endParaRPr lang="zh-CN" altLang="en-US"/>
          </a:p>
          <a:p>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⒉如何“释”？</a:t>
            </a:r>
            <a:endParaRPr lang="zh-CN" altLang="en-US">
              <a:sym typeface="+mn-ea"/>
            </a:endParaRPr>
          </a:p>
        </p:txBody>
      </p:sp>
      <p:sp>
        <p:nvSpPr>
          <p:cNvPr id="3" name="内容占位符 2"/>
          <p:cNvSpPr>
            <a:spLocks noGrp="1"/>
          </p:cNvSpPr>
          <p:nvPr>
            <p:ph idx="1"/>
          </p:nvPr>
        </p:nvSpPr>
        <p:spPr/>
        <p:txBody>
          <a:bodyPr>
            <a:normAutofit/>
          </a:bodyPr>
          <a:p>
            <a:endParaRPr lang="zh-CN" altLang="en-US" sz="3200"/>
          </a:p>
          <a:p>
            <a:r>
              <a:rPr lang="zh-CN" altLang="en-US" sz="3200"/>
              <a:t>  ⑴宝钗怎样做，才能释“猜嫌”呢？</a:t>
            </a:r>
            <a:endParaRPr lang="zh-CN" altLang="en-US" sz="3200"/>
          </a:p>
          <a:p>
            <a:r>
              <a:rPr lang="zh-CN" altLang="en-US" sz="3200"/>
              <a:t>  明确：满怀真切情意对待黛玉</a:t>
            </a:r>
            <a:endParaRPr lang="zh-CN" altLang="en-US" sz="3200"/>
          </a:p>
          <a:p>
            <a:r>
              <a:rPr lang="zh-CN" altLang="en-US" sz="3200"/>
              <a:t>  ①望候体谅，从不苛责；②谈论病症，提出建议；③推心置腹，排遣烦闷；④赠送燕窝，解决烦难；⑤离开之时，答应再来。</a:t>
            </a:r>
            <a:endParaRPr lang="zh-CN" altLang="en-US" sz="3200"/>
          </a:p>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⒊怎见得“情真意切”？</a:t>
            </a:r>
            <a:endParaRPr lang="zh-CN" altLang="en-US">
              <a:sym typeface="+mn-ea"/>
            </a:endParaRPr>
          </a:p>
        </p:txBody>
      </p:sp>
      <p:sp>
        <p:nvSpPr>
          <p:cNvPr id="3" name="内容占位符 2"/>
          <p:cNvSpPr>
            <a:spLocks noGrp="1"/>
          </p:cNvSpPr>
          <p:nvPr>
            <p:ph idx="1"/>
          </p:nvPr>
        </p:nvSpPr>
        <p:spPr/>
        <p:txBody>
          <a:bodyPr/>
          <a:p>
            <a:endParaRPr lang="zh-CN" altLang="en-US" sz="3200"/>
          </a:p>
          <a:p>
            <a:r>
              <a:rPr lang="zh-CN" altLang="en-US" sz="3200"/>
              <a:t>  林黛玉：生性孤傲，却坦率认错，可见实在是被对方折服了。禀性高洁，此番却坦陈寄人篱下的痛苦心声，多么难得！</a:t>
            </a:r>
            <a:endParaRPr lang="zh-CN" altLang="en-US" sz="3200"/>
          </a:p>
          <a:p>
            <a:endParaRPr lang="zh-CN" altLang="en-US" sz="3600"/>
          </a:p>
          <a:p>
            <a:r>
              <a:rPr lang="zh-CN" altLang="en-US" sz="3200"/>
              <a:t>  薛宝钗：时时宽容大度；处处关心体贴；语语设身处地；真诚能释猜嫌。 </a:t>
            </a:r>
            <a:endParaRPr lang="zh-CN" altLang="en-US" sz="3200"/>
          </a:p>
          <a:p>
            <a:endParaRPr lang="zh-CN" altLang="en-US" sz="32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a:t>⒋课文中，哪里可以看出“猜嫌”已“释”呢?</a:t>
            </a:r>
            <a:endParaRPr lang="zh-CN" altLang="en-US" sz="3200"/>
          </a:p>
          <a:p>
            <a:endParaRPr lang="zh-CN" altLang="en-US" sz="3600"/>
          </a:p>
          <a:p>
            <a:r>
              <a:rPr lang="zh-CN" altLang="en-US" sz="3200"/>
              <a:t>  ①情态变化： 叹——笑——忙笑</a:t>
            </a:r>
            <a:endParaRPr lang="zh-CN" altLang="en-US" sz="3200"/>
          </a:p>
          <a:p>
            <a:endParaRPr lang="zh-CN" altLang="en-US" sz="3600"/>
          </a:p>
          <a:p>
            <a:r>
              <a:rPr lang="zh-CN" altLang="en-US" sz="3200"/>
              <a:t>  ②对宝钗的态度变化：感激——道歉——倾述——高兴</a:t>
            </a:r>
            <a:endParaRPr lang="zh-CN" altLang="en-US" sz="3200"/>
          </a:p>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补充：</a:t>
            </a:r>
            <a:endParaRPr lang="zh-CN" altLang="en-US">
              <a:sym typeface="+mn-ea"/>
            </a:endParaRPr>
          </a:p>
        </p:txBody>
      </p:sp>
      <p:sp>
        <p:nvSpPr>
          <p:cNvPr id="3" name="内容占位符 2"/>
          <p:cNvSpPr>
            <a:spLocks noGrp="1"/>
          </p:cNvSpPr>
          <p:nvPr>
            <p:ph idx="1"/>
          </p:nvPr>
        </p:nvSpPr>
        <p:spPr/>
        <p:txBody>
          <a:bodyPr/>
          <a:p>
            <a:r>
              <a:rPr lang="zh-CN" altLang="en-US" sz="3200"/>
              <a:t>40回之前，林黛玉对薛宝钗是十分嫉妒的，不时尖刻的挖苦她和宝玉的关系（尤其薛宝钗刚来之时），但薛宝钗一直不以为意，逐渐自己也不好意思，继而在不断冲撞中黛玉逐渐认识到薛宝钗的见识、处事、学识确实都比她要高，而且很有度量，就开始由妒到敬到服（45回薛宝钗告诫她不要看那些艳诗杂书，黛玉心中暗服足以证明）。事实上到50回之后，两人的关系已经很好，形同姐妹，已经完全没有了宝钗刚来时的那种水火不容的状态。</a:t>
            </a:r>
            <a:endParaRPr lang="zh-CN" altLang="en-US" sz="3200"/>
          </a:p>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zh-CN" altLang="en-US"/>
              <a:t>作业布置</a:t>
            </a:r>
            <a:endParaRPr lang="zh-CN" altLang="en-US"/>
          </a:p>
          <a:p>
            <a:r>
              <a:rPr lang="zh-CN" altLang="en-US"/>
              <a:t>1. 从这篇文章中我们了解到黛玉和宝钗身上含有的那种人性美，但是历来研究家们对于黛玉和宝钗的性格可以说是众说纷纭的，请大家阅读后以“我眼中的黛玉/宝钗”为题写一篇文章。</a:t>
            </a:r>
            <a:endParaRPr lang="zh-CN" altLang="en-US"/>
          </a:p>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90000"/>
          </a:bodyPr>
          <a:p>
            <a:r>
              <a:rPr lang="zh-CN" altLang="en-US">
                <a:sym typeface="+mn-ea"/>
              </a:rPr>
              <a:t>2. 课外阅读《红楼梦》：宝玉的两个大丫头，袭人是宝钗的影子，晴雯是黛玉的影子，试通过细节描写，分析二人个性化的形象特征。</a:t>
            </a:r>
            <a:endParaRPr lang="zh-CN" altLang="en-US"/>
          </a:p>
          <a:p>
            <a:r>
              <a:rPr lang="zh-CN" altLang="en-US">
                <a:sym typeface="+mn-ea"/>
              </a:rPr>
              <a:t>拓展阅读资料</a:t>
            </a:r>
            <a:endParaRPr lang="zh-CN" altLang="en-US"/>
          </a:p>
          <a:p>
            <a:r>
              <a:rPr lang="zh-CN" altLang="en-US">
                <a:sym typeface="+mn-ea"/>
              </a:rPr>
              <a:t>《红楼梦》之名句识记：</a:t>
            </a:r>
            <a:endParaRPr lang="zh-CN" altLang="en-US"/>
          </a:p>
          <a:p>
            <a:r>
              <a:rPr lang="zh-CN" altLang="en-US">
                <a:sym typeface="+mn-ea"/>
              </a:rPr>
              <a:t>1．满纸荒唐言，一把辛酸泪。                     2．都云作者痴，谁解其中味?</a:t>
            </a:r>
            <a:endParaRPr lang="zh-CN" altLang="en-US"/>
          </a:p>
          <a:p>
            <a:r>
              <a:rPr lang="zh-CN" altLang="en-US">
                <a:sym typeface="+mn-ea"/>
              </a:rPr>
              <a:t>3．假作真时真亦假，无为有处有还无。             4．机关算尽太聪明，反误了卿卿性命。</a:t>
            </a:r>
            <a:endParaRPr lang="zh-CN" altLang="en-US"/>
          </a:p>
          <a:p>
            <a:r>
              <a:rPr lang="zh-CN" altLang="en-US">
                <a:sym typeface="+mn-ea"/>
              </a:rPr>
              <a:t>5．世事洞明皆学问，人情练达即文章。             6．心病还须心药治，解铃还是系铃人。</a:t>
            </a:r>
            <a:endParaRPr lang="zh-CN" altLang="en-US"/>
          </a:p>
          <a:p>
            <a:endParaRPr lang="zh-CN" altLang="en-US"/>
          </a:p>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作者简介</a:t>
            </a:r>
            <a:endParaRPr lang="zh-CN" altLang="en-US"/>
          </a:p>
        </p:txBody>
      </p:sp>
      <p:sp>
        <p:nvSpPr>
          <p:cNvPr id="3" name="内容占位符 2"/>
          <p:cNvSpPr>
            <a:spLocks noGrp="1"/>
          </p:cNvSpPr>
          <p:nvPr>
            <p:ph idx="1"/>
          </p:nvPr>
        </p:nvSpPr>
        <p:spPr>
          <a:xfrm>
            <a:off x="838200" y="1478915"/>
            <a:ext cx="10515600" cy="4351338"/>
          </a:xfrm>
        </p:spPr>
        <p:txBody>
          <a:bodyPr>
            <a:noAutofit/>
          </a:bodyPr>
          <a:p>
            <a:r>
              <a:rPr lang="zh-CN" altLang="en-US"/>
              <a:t>冯梦龙(1574~1646) 明代通俗文学家、戏曲家。字犹龙，又字子犹、别号龙子犹、墨憨斋主人、顾曲散人、词奴等。长洲(今江苏苏州)人，出身士大夫家庭。兄梦桂，善画。弟梦熊，太学生，曾从冯梦龙治《春秋》，有诗传世。他们兄弟三人并称"吴下三冯"。</a:t>
            </a:r>
            <a:endParaRPr lang="zh-CN" altLang="en-US"/>
          </a:p>
          <a:p>
            <a:r>
              <a:rPr lang="zh-CN" altLang="en-US"/>
              <a:t>冯梦龙少年时即有才情。博学多识，为同辈所钦服。为人旷达，治学不拘一格，行动也每每不受名教束缚。</a:t>
            </a:r>
            <a:endParaRPr lang="zh-CN" altLang="en-US"/>
          </a:p>
          <a:p>
            <a:r>
              <a:rPr lang="zh-CN" altLang="en-US"/>
              <a:t>天启元年(1621)，冯梦龙宦游在外,次年因言论得罪上司,归居乡里。天启六年，阉党逮捕周顺昌，冯梦龙也在被迫害之列。就在缇骑横行时，冯梦龙发愤著书，完成《喻世明言》(旧题《古今小说》)、《警世通言》、《醒世恒言》的编纂工作和《古今谭概》、《太平广记钞》、《智囊》、《情史》、《太霞新奏》等的评纂工作。</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838200" y="728345"/>
            <a:ext cx="10515600" cy="4351338"/>
          </a:xfrm>
        </p:spPr>
        <p:txBody>
          <a:bodyPr>
            <a:noAutofit/>
          </a:bodyPr>
          <a:p>
            <a:r>
              <a:rPr lang="zh-CN" altLang="en-US" sz="3600"/>
              <a:t>崇祯三年(1630)取得贡生资格，任丹徒县训导，七年升福建寿宁知县。任职期间，"政简刑清，首尚文学"(康熙《寿宁县志·循吏传》)，曾编修《寿宁待志》。十一年秩满离任,归隐乡里。晚年仍孜孜不倦,继续从事小说创作和戏曲整理研究工作。崇祯十七年(1644)，李自成领导的农民起义军推翻明王朝，冯梦龙站在封建正统立场悲痛欲绝，他怀着中兴希望编了《甲申纪事》一书。清兵南下，他怀念故国，辗转于浙闽之间，刊行《中兴伟略》诸书，宣传抗清。隆武二年即清顺治三年(1646)春忧愤而死，又有说是被清兵所杀。</a:t>
            </a:r>
            <a:endParaRPr lang="zh-CN" altLang="en-US" sz="3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838200" y="1452245"/>
            <a:ext cx="10515600" cy="4351338"/>
          </a:xfrm>
        </p:spPr>
        <p:txBody>
          <a:bodyPr/>
          <a:p>
            <a:r>
              <a:rPr lang="zh-CN" altLang="en-US" sz="3200"/>
              <a:t>凌蒙初(1580~1644) 明末小说家。字玄房，号初成，别号即空观主人。浙江乌程(今湖州)人。12岁入学，18岁补廪膳生，55岁以优贡授上海县丞，63岁任徐州通判，并分署房村。明末农民军起，他与之对抗，最后呕血而死。</a:t>
            </a:r>
            <a:endParaRPr lang="zh-CN" altLang="en-US" sz="3200"/>
          </a:p>
          <a:p>
            <a:r>
              <a:rPr lang="zh-CN" altLang="en-US" sz="3200"/>
              <a:t>据《浙江通志》，凌家祖先世代为官。高祖凌敷，曾祖凌震，祖父凌约言(嘉靖十九年进士)，叔父凌稚隆，父亲凌迪知，代有闻人。其父叔辈始事编刻，成为当时颇富盛名的书刻家。</a:t>
            </a:r>
            <a:endParaRPr lang="zh-CN" altLang="en-US" sz="3200"/>
          </a:p>
          <a:p>
            <a:endParaRPr lang="zh-CN" altLang="en-US" sz="3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故事梗概 </a:t>
            </a:r>
            <a:endParaRPr lang="zh-CN" altLang="en-US"/>
          </a:p>
        </p:txBody>
      </p:sp>
      <p:sp>
        <p:nvSpPr>
          <p:cNvPr id="3" name="内容占位符 2"/>
          <p:cNvSpPr>
            <a:spLocks noGrp="1"/>
          </p:cNvSpPr>
          <p:nvPr>
            <p:ph idx="1"/>
          </p:nvPr>
        </p:nvSpPr>
        <p:spPr/>
        <p:txBody>
          <a:bodyPr/>
          <a:p>
            <a:r>
              <a:rPr lang="zh-CN" altLang="en-US" sz="4000"/>
              <a:t>吏部尚书王大人革职返乡前，把少公子王景隆留在京城完成未完的学业，顺便督促管家王定把多年前借出去的几万两银子收回来。爹娘起程回南京后，平日里受爹娘管教甚严的景隆第二天就在胭脂胡同的宜春院里看中了颇有几分姿色的苏三小姐。</a:t>
            </a:r>
            <a:endParaRPr lang="zh-CN" altLang="en-US" sz="4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r>
              <a:rPr lang="zh-CN" altLang="en-US" sz="3600"/>
              <a:t>苏三小姐虽沦落风尘，但心地善良的她决非见利忘义、水性扬花之辈。正因为如此，景隆不顾管家王定的再三劝阻，执意与苏三小姐私定终身，并定做一块刻有“玉堂春”的金牌送给苏三。见景隆身系官家大少爷，且身带万贯银两，宜春院的鸨妈妈干脆把景隆连同他的行李都接到宜春院。鸨妈妈看中的是景隆手上的钱，而为了苏三，景隆也是出手大方，结果没多长时间，王定收回来的三万两银子被花销一空。 </a:t>
            </a:r>
            <a:endParaRPr lang="zh-CN" altLang="en-US" sz="3600"/>
          </a:p>
          <a:p>
            <a:endParaRPr lang="zh-CN" altLang="en-US" sz="3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a:t>没有了银子，鸨妈妈就开始设法赶景隆走人。幸亏苏三情义厚，百般阻拦，但尽管如此景隆还是受尽鸨妈妈的欺凌，为此还牵连上苏三。见赶不走景隆，鸨妈妈又心生一计。在谎称去吕祖庙上香的路上，把景隆甩弃于闹市之中。此时，王定已被景隆赶回了南京，可怜孤苦伶仃的景隆由一个花天酒地、挥霍无度的少年公子，沦落为一个栖身于关公庙的更夫，其中人生凄凉的味道算是有了一次切身的体会。</a:t>
            </a:r>
            <a:endParaRPr lang="zh-CN" altLang="en-US" sz="3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r>
              <a:rPr lang="zh-CN" altLang="en-US" sz="3600"/>
              <a:t>在景隆落魄关王庙的日子里，是酒楼卖瓜子的小金哥和宜春院的门童小厮帮景隆得以再次见到日夜思念的苏三。后来，景隆用苏三送来的几两碎银，重新打扮一新，并用满满两箱石头当作银两，骗回了鸨妈妈的笑脸相迎。岂知这是苏三和景隆合演的一出戏。在苏三的帮助下，景隆趁夜席卷了原本就是自己置办的贵重物品，返回南京发奋读书，从举人到进士，直取金榜二甲第八名，留在刑部听命，不日将择官上任</a:t>
            </a:r>
            <a:endParaRPr lang="zh-CN" altLang="en-US" sz="360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4462</Words>
  <Application>WPS 演示</Application>
  <PresentationFormat>宽屏</PresentationFormat>
  <Paragraphs>161</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Arial</vt:lpstr>
      <vt:lpstr>宋体</vt:lpstr>
      <vt:lpstr>Wingdings</vt:lpstr>
      <vt:lpstr>Arial Unicode MS</vt:lpstr>
      <vt:lpstr>Calibri Light</vt:lpstr>
      <vt:lpstr>Courier New</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内容简介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hnhmw</dc:creator>
  <cp:lastModifiedBy>hnhmw</cp:lastModifiedBy>
  <cp:revision>1</cp:revision>
  <dcterms:created xsi:type="dcterms:W3CDTF">2018-03-16T00:22:20Z</dcterms:created>
  <dcterms:modified xsi:type="dcterms:W3CDTF">2018-03-16T03:46:11Z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