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44626" y="2645147"/>
            <a:ext cx="5462270" cy="1026160"/>
          </a:xfrm>
          <a:prstGeom prst="rect">
            <a:avLst/>
          </a:prstGeom>
        </p:spPr>
        <p:txBody>
          <a:bodyPr wrap="none">
            <a:spAutoFit/>
          </a:bodyPr>
          <a:lstStyle/>
          <a:p>
            <a:pPr algn="just">
              <a:lnSpc>
                <a:spcPct val="150000"/>
              </a:lnSpc>
              <a:spcAft>
                <a:spcPts val="0"/>
              </a:spcAft>
            </a:pP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课时</a:t>
            </a:r>
            <a:r>
              <a:rPr lang="zh-CN" altLang="en-US" sz="40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四 观点</a:t>
            </a: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表达与建议</a:t>
            </a:r>
            <a:endParaRPr lang="zh-CN" altLang="en-US" sz="40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2817" y="2838371"/>
            <a:ext cx="2332355" cy="870585"/>
          </a:xfrm>
          <a:prstGeom prst="rect">
            <a:avLst/>
          </a:prstGeom>
        </p:spPr>
        <p:txBody>
          <a:bodyPr wrap="none">
            <a:spAutoFit/>
          </a:bodyPr>
          <a:lstStyle/>
          <a:p>
            <a:pPr algn="just">
              <a:lnSpc>
                <a:spcPct val="150000"/>
              </a:lnSpc>
              <a:spcAft>
                <a:spcPts val="0"/>
              </a:spcAft>
            </a:pPr>
            <a:r>
              <a:rPr lang="zh-CN" altLang="en-US" sz="3375" b="1" kern="100" dirty="0">
                <a:solidFill>
                  <a:srgbClr val="70C0B1"/>
                </a:solidFill>
                <a:latin typeface="Times New Roman" panose="02020603050405020304" pitchFamily="18" charset="0"/>
                <a:ea typeface="微软雅黑" panose="020B0503020204020204" pitchFamily="34" charset="-122"/>
                <a:cs typeface="Times New Roman" panose="02020603050405020304" pitchFamily="18" charset="0"/>
              </a:rPr>
              <a:t>课堂变式练</a:t>
            </a:r>
            <a:endParaRPr lang="zh-CN" altLang="en-US" sz="3375" b="1" kern="100" dirty="0">
              <a:solidFill>
                <a:srgbClr val="70C0B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348424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2019•</a:t>
            </a:r>
            <a:r>
              <a:rPr lang="zh-CN" altLang="en-US" sz="2100" dirty="0">
                <a:latin typeface="Times New Roman" panose="02020603050405020304" pitchFamily="18" charset="0"/>
                <a:ea typeface="微软雅黑" panose="020B0503020204020204" pitchFamily="34" charset="-122"/>
                <a:sym typeface="+mn-ea"/>
              </a:rPr>
              <a:t>黄冈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看下面两则热点新闻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谈谈你读后的看法</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2018</a:t>
            </a:r>
            <a:r>
              <a:rPr lang="zh-CN" altLang="en-US" sz="2100" dirty="0">
                <a:latin typeface="Times New Roman" panose="02020603050405020304" pitchFamily="18" charset="0"/>
                <a:ea typeface="微软雅黑" panose="020B0503020204020204" pitchFamily="34" charset="-122"/>
                <a:sym typeface="+mn-ea"/>
              </a:rPr>
              <a:t>年</a:t>
            </a:r>
            <a:r>
              <a:rPr lang="en-US" altLang="zh-CN" sz="2100" dirty="0">
                <a:latin typeface="Times New Roman" panose="02020603050405020304" pitchFamily="18" charset="0"/>
                <a:ea typeface="微软雅黑" panose="020B0503020204020204" pitchFamily="34" charset="-122"/>
                <a:sym typeface="+mn-ea"/>
              </a:rPr>
              <a:t>7</a:t>
            </a:r>
            <a:r>
              <a:rPr lang="zh-CN" altLang="en-US" sz="2100" dirty="0">
                <a:latin typeface="Times New Roman" panose="02020603050405020304" pitchFamily="18" charset="0"/>
                <a:ea typeface="微软雅黑" panose="020B0503020204020204" pitchFamily="34" charset="-122"/>
                <a:sym typeface="+mn-ea"/>
              </a:rPr>
              <a:t>月</a:t>
            </a:r>
            <a:r>
              <a:rPr lang="en-US" altLang="zh-CN" sz="2100" dirty="0">
                <a:latin typeface="Times New Roman" panose="02020603050405020304" pitchFamily="18" charset="0"/>
                <a:ea typeface="微软雅黑" panose="020B0503020204020204" pitchFamily="34" charset="-122"/>
                <a:sym typeface="+mn-ea"/>
              </a:rPr>
              <a:t>15</a:t>
            </a:r>
            <a:r>
              <a:rPr lang="zh-CN" altLang="en-US" sz="2100" dirty="0">
                <a:latin typeface="Times New Roman" panose="02020603050405020304" pitchFamily="18" charset="0"/>
                <a:ea typeface="微软雅黑" panose="020B0503020204020204" pitchFamily="34" charset="-122"/>
                <a:sym typeface="+mn-ea"/>
              </a:rPr>
              <a:t>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国家药品监督局发布通告指出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长春长生生物科技有限公司冻干人用狂犬病疫苗生产存在记录造假等行为</a:t>
            </a:r>
            <a:r>
              <a:rPr lang="en-US" altLang="zh-CN" sz="2100" dirty="0">
                <a:latin typeface="Times New Roman" panose="02020603050405020304" pitchFamily="18" charset="0"/>
                <a:ea typeface="微软雅黑" panose="020B0503020204020204" pitchFamily="34" charset="-122"/>
                <a:sym typeface="+mn-ea"/>
              </a:rPr>
              <a:t>｡2019</a:t>
            </a:r>
            <a:r>
              <a:rPr lang="zh-CN" altLang="en-US" sz="2100" dirty="0">
                <a:latin typeface="Times New Roman" panose="02020603050405020304" pitchFamily="18" charset="0"/>
                <a:ea typeface="微软雅黑" panose="020B0503020204020204" pitchFamily="34" charset="-122"/>
                <a:sym typeface="+mn-ea"/>
              </a:rPr>
              <a:t>年</a:t>
            </a: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吉林长春长生公司问题疫苗案件相关责任人被严肃处理</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2019</a:t>
            </a:r>
            <a:r>
              <a:rPr lang="zh-CN" altLang="en-US" sz="2100" dirty="0">
                <a:latin typeface="Times New Roman" panose="02020603050405020304" pitchFamily="18" charset="0"/>
                <a:ea typeface="微软雅黑" panose="020B0503020204020204" pitchFamily="34" charset="-122"/>
                <a:sym typeface="+mn-ea"/>
              </a:rPr>
              <a:t>年</a:t>
            </a: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月</a:t>
            </a:r>
            <a:r>
              <a:rPr lang="en-US" altLang="zh-CN" sz="2100" dirty="0">
                <a:latin typeface="Times New Roman" panose="02020603050405020304" pitchFamily="18" charset="0"/>
                <a:ea typeface="微软雅黑" panose="020B0503020204020204" pitchFamily="34" charset="-122"/>
                <a:sym typeface="+mn-ea"/>
              </a:rPr>
              <a:t>19</a:t>
            </a:r>
            <a:r>
              <a:rPr lang="zh-CN" altLang="en-US" sz="2100" dirty="0">
                <a:latin typeface="Times New Roman" panose="02020603050405020304" pitchFamily="18" charset="0"/>
                <a:ea typeface="微软雅黑" panose="020B0503020204020204" pitchFamily="34" charset="-122"/>
                <a:sym typeface="+mn-ea"/>
              </a:rPr>
              <a:t>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北电公布翟天临学术不端事件的处理结果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认定翟天临博士研究生在读期间发表的论文存在学术不端情况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决定撤销翟天临博士学位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并且取消陈浥博士研究生导师资格</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2515235"/>
          </a:xfrm>
          <a:prstGeom prst="rect">
            <a:avLst/>
          </a:prstGeom>
          <a:noFill/>
          <a:ln w="9525">
            <a:noFill/>
          </a:ln>
        </p:spPr>
        <p:txBody>
          <a:bodyPr wrap="square">
            <a:spAutoFit/>
          </a:bodyPr>
          <a:lstStyle/>
          <a:p>
            <a:pPr indent="0" algn="just">
              <a:lnSpc>
                <a:spcPct val="150000"/>
              </a:lnSpc>
            </a:pPr>
            <a:r>
              <a:rPr lang="zh-CN" altLang="en-US" sz="2100" b="1" dirty="0">
                <a:solidFill>
                  <a:srgbClr val="C00000"/>
                </a:solidFill>
                <a:latin typeface="Times New Roman" panose="02020603050405020304" pitchFamily="18" charset="0"/>
                <a:ea typeface="微软雅黑" panose="020B0503020204020204" pitchFamily="34" charset="-122"/>
                <a:sym typeface="+mn-ea"/>
              </a:rPr>
              <a:t>示例</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长春长生生物科技有限公司疫苗生产记录造假和翟天临学术不端是错误的</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对他们做出的处理是完全正确的</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他们的这种不讲诚信的行为与中华民族的传统美德相悖</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诚信能增进社会互信</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减少社会矛盾</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净化社会风气</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促进社会和谐</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只有讲诚信</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社会才会文明</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国家才会兴旺</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意近即可</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445389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2019•</a:t>
            </a:r>
            <a:r>
              <a:rPr lang="zh-CN" altLang="en-US" sz="2100" dirty="0">
                <a:latin typeface="Times New Roman" panose="02020603050405020304" pitchFamily="18" charset="0"/>
                <a:ea typeface="微软雅黑" panose="020B0503020204020204" pitchFamily="34" charset="-122"/>
                <a:sym typeface="+mn-ea"/>
              </a:rPr>
              <a:t>毕节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阅读下面的材料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回答问题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一</a:t>
            </a:r>
            <a:r>
              <a:rPr lang="zh-CN" altLang="en-US" sz="2100" dirty="0">
                <a:latin typeface="Times New Roman" panose="02020603050405020304" pitchFamily="18" charset="0"/>
                <a:ea typeface="微软雅黑" panose="020B0503020204020204" pitchFamily="34" charset="-122"/>
                <a:sym typeface="+mn-ea"/>
              </a:rPr>
              <a:t>位成功人士回到家乡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某天出门办事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在政府一楼大厅看到一位他熟悉的朋友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这位成功人士二话不说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三步并作两步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走到朋友的背后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一把将他抱起来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原地旋转了一圈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当时正是上班高峰期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此举引得很多人侧目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那位朋友不知所以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站定后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尴尬地掉转身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瞥他一眼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招呼都没有打一声就走开了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成功人士见朋友不搭理他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也觉得尴尬</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某</a:t>
            </a:r>
            <a:r>
              <a:rPr lang="zh-CN" altLang="en-US" sz="2100" dirty="0">
                <a:latin typeface="Times New Roman" panose="02020603050405020304" pitchFamily="18" charset="0"/>
                <a:ea typeface="微软雅黑" panose="020B0503020204020204" pitchFamily="34" charset="-122"/>
                <a:sym typeface="+mn-ea"/>
              </a:rPr>
              <a:t>校八年级</a:t>
            </a: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班对成功人士待友的方式产生了不同看法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语文老师组织了一场辩论赛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假如你是反方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针对正方辩词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你应该怎样说</a:t>
            </a:r>
            <a:r>
              <a:rPr lang="en-US" altLang="zh-CN" sz="2100" dirty="0">
                <a:latin typeface="Times New Roman" panose="02020603050405020304" pitchFamily="18" charset="0"/>
                <a:ea typeface="微软雅黑" panose="020B0503020204020204" pitchFamily="34" charset="-122"/>
                <a:sym typeface="+mn-ea"/>
              </a:rPr>
              <a:t>?(60</a:t>
            </a:r>
            <a:r>
              <a:rPr lang="zh-CN" altLang="en-US" sz="2100" dirty="0">
                <a:latin typeface="Times New Roman" panose="02020603050405020304" pitchFamily="18" charset="0"/>
                <a:ea typeface="微软雅黑" panose="020B0503020204020204" pitchFamily="34" charset="-122"/>
                <a:sym typeface="+mn-ea"/>
              </a:rPr>
              <a:t>字以内</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2999740"/>
          </a:xfrm>
          <a:prstGeom prst="rect">
            <a:avLst/>
          </a:prstGeom>
          <a:noFill/>
          <a:ln w="9525">
            <a:noFill/>
          </a:ln>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正方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我方认为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对待每一个熟悉的朋友都要像第一次见到那样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恭恭敬敬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彬彬有礼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即熟人生处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熟人生处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于人表示出尊重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于己体现出风度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给熟人足够的尊重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才能熟而不俗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友谊长存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solidFill>
                  <a:srgbClr val="C00000"/>
                </a:solidFill>
                <a:latin typeface="Times New Roman" panose="02020603050405020304" pitchFamily="18" charset="0"/>
                <a:ea typeface="微软雅黑" panose="020B0503020204020204" pitchFamily="34" charset="-122"/>
                <a:sym typeface="+mn-ea"/>
              </a:rPr>
              <a:t>示例</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我方认为熟人应该熟处</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如果老朋友也要生处</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只能说明感情还不够深厚</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谈不上是莫逆之交</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真正的好朋友</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应该是熟人熟处</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将朋友抱起来是情感的自然流露</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恰恰证明了两个人友谊的深厚</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4291330"/>
          </a:xfrm>
          <a:prstGeom prst="rect">
            <a:avLst/>
          </a:prstGeom>
          <a:noFill/>
          <a:ln w="9525">
            <a:noFill/>
          </a:ln>
        </p:spPr>
        <p:txBody>
          <a:bodyPr wrap="square">
            <a:spAutoFit/>
          </a:bodyPr>
          <a:lstStyle/>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朗读者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邀请各个领域具有影响力的嘉宾朗读经典美文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对于嘉宾的朗读水平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网友们褒贬不一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请你跟贴发表自己的意见或建议</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dirty="0">
                <a:latin typeface="Times New Roman" panose="02020603050405020304" pitchFamily="18" charset="0"/>
                <a:ea typeface="微软雅黑" panose="020B0503020204020204" pitchFamily="34" charset="-122"/>
                <a:sym typeface="+mn-ea"/>
              </a:rPr>
              <a:t>网友跟贴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个别嘉宾读音不准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吐字不清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影响表达效果</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dirty="0">
                <a:latin typeface="Times New Roman" panose="02020603050405020304" pitchFamily="18" charset="0"/>
                <a:ea typeface="微软雅黑" panose="020B0503020204020204" pitchFamily="34" charset="-122"/>
                <a:sym typeface="+mn-ea"/>
              </a:rPr>
              <a:t>你的跟帖</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b="1" dirty="0" smtClean="0">
                <a:solidFill>
                  <a:srgbClr val="C00000"/>
                </a:solidFill>
                <a:latin typeface="Times New Roman" panose="02020603050405020304" pitchFamily="18" charset="0"/>
                <a:ea typeface="微软雅黑" panose="020B0503020204020204" pitchFamily="34" charset="-122"/>
                <a:sym typeface="+mn-ea"/>
              </a:rPr>
              <a:t>示例</a:t>
            </a:r>
            <a:r>
              <a:rPr lang="zh-CN" altLang="en-US" sz="2100" b="1" dirty="0">
                <a:solidFill>
                  <a:srgbClr val="C00000"/>
                </a:solidFill>
                <a:latin typeface="Times New Roman" panose="02020603050405020304" pitchFamily="18" charset="0"/>
                <a:ea typeface="微软雅黑" panose="020B0503020204020204" pitchFamily="34" charset="-122"/>
                <a:sym typeface="+mn-ea"/>
              </a:rPr>
              <a:t>一</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我认为不必苛求于此</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并不是所有的嘉宾都是播音员或者受过这方面的专门训练</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一篇文章最能打动听众的是真挚的情感</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如果朗读者通过深情演绎感染了我们</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使我们产生了共鸣</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我觉得读音不准</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吐字不清都可以忽略不计</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C00000"/>
              </a:solidFill>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b="1" dirty="0" smtClean="0">
                <a:solidFill>
                  <a:srgbClr val="C00000"/>
                </a:solidFill>
                <a:latin typeface="Times New Roman" panose="02020603050405020304" pitchFamily="18" charset="0"/>
                <a:ea typeface="微软雅黑" panose="020B0503020204020204" pitchFamily="34" charset="-122"/>
                <a:sym typeface="+mn-ea"/>
              </a:rPr>
              <a:t>示例</a:t>
            </a:r>
            <a:r>
              <a:rPr lang="zh-CN" altLang="en-US" sz="2100" b="1" dirty="0">
                <a:solidFill>
                  <a:srgbClr val="C00000"/>
                </a:solidFill>
                <a:latin typeface="Times New Roman" panose="02020603050405020304" pitchFamily="18" charset="0"/>
                <a:ea typeface="微软雅黑" panose="020B0503020204020204" pitchFamily="34" charset="-122"/>
                <a:sym typeface="+mn-ea"/>
              </a:rPr>
              <a:t>二</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我认为嘉宾应该用标准的普通话来朗读</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既能体现文章的美感</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还能推广普通话</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additive="base">
                                        <p:cTn id="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anim calcmode="lin" valueType="num">
                                      <p:cBhvr additive="base">
                                        <p:cTn id="1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299974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4.</a:t>
            </a:r>
            <a:r>
              <a:rPr lang="zh-CN" altLang="en-US" sz="2100" dirty="0">
                <a:latin typeface="Times New Roman" panose="02020603050405020304" pitchFamily="18" charset="0"/>
                <a:ea typeface="微软雅黑" panose="020B0503020204020204" pitchFamily="34" charset="-122"/>
                <a:sym typeface="+mn-ea"/>
              </a:rPr>
              <a:t>班里有些同学认为剪纸艺术已经落伍了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没必要发扬光大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请用简明的语言阐述你的观点</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sym typeface="+mn-ea"/>
              </a:rPr>
              <a:t>示例</a:t>
            </a:r>
            <a:r>
              <a:rPr lang="zh-CN" altLang="en-US" sz="2100" dirty="0">
                <a:solidFill>
                  <a:srgbClr val="C00000"/>
                </a:solidFill>
                <a:latin typeface="Times New Roman" panose="02020603050405020304" pitchFamily="18" charset="0"/>
                <a:ea typeface="微软雅黑" panose="020B0503020204020204" pitchFamily="34" charset="-122"/>
                <a:sym typeface="+mn-ea"/>
              </a:rPr>
              <a:t>一</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我认为这种说法不可取</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剪纸是民族艺术</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是中华瑰宝</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它经历漫长的岁月发展到今天就说明了这一点</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sym typeface="+mn-ea"/>
              </a:rPr>
              <a:t>示例</a:t>
            </a:r>
            <a:r>
              <a:rPr lang="zh-CN" altLang="en-US" sz="2100" dirty="0">
                <a:solidFill>
                  <a:srgbClr val="C00000"/>
                </a:solidFill>
                <a:latin typeface="Times New Roman" panose="02020603050405020304" pitchFamily="18" charset="0"/>
                <a:ea typeface="微软雅黑" panose="020B0503020204020204" pitchFamily="34" charset="-122"/>
                <a:sym typeface="+mn-ea"/>
              </a:rPr>
              <a:t>二</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我认为这种说法可取</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剪纸太古老了</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已经跟不上当代社会的发展</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也很难融入新时代审美的因素</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没必要发扬光大</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95937" y="2867024"/>
            <a:ext cx="2332355" cy="870585"/>
          </a:xfrm>
          <a:prstGeom prst="rect">
            <a:avLst/>
          </a:prstGeom>
        </p:spPr>
        <p:txBody>
          <a:bodyPr wrap="none">
            <a:spAutoFit/>
          </a:bodyPr>
          <a:lstStyle/>
          <a:p>
            <a:pPr algn="just">
              <a:lnSpc>
                <a:spcPct val="150000"/>
              </a:lnSpc>
              <a:spcAft>
                <a:spcPts val="0"/>
              </a:spcAft>
            </a:pPr>
            <a:r>
              <a:rPr lang="zh-CN" altLang="en-US" sz="3375" b="1" kern="100" dirty="0" smtClean="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rPr>
              <a:t>备考全攻略</a:t>
            </a:r>
            <a:endParaRPr lang="zh-CN" altLang="en-US" sz="3375" b="1" kern="100" dirty="0" smtClean="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2263" y="1529080"/>
            <a:ext cx="8096684" cy="3969385"/>
          </a:xfrm>
          <a:prstGeom prst="rect">
            <a:avLst/>
          </a:prstGeom>
          <a:noFill/>
          <a:ln w="9525">
            <a:noFill/>
          </a:ln>
        </p:spPr>
        <p:txBody>
          <a:bodyPr wrap="square">
            <a:spAutoFit/>
          </a:bodyPr>
          <a:lstStyle/>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         观点</a:t>
            </a:r>
            <a:r>
              <a:rPr lang="zh-CN" altLang="en-US" sz="2100" dirty="0">
                <a:latin typeface="Times New Roman" panose="02020603050405020304" pitchFamily="18" charset="0"/>
                <a:ea typeface="微软雅黑" panose="020B0503020204020204" pitchFamily="34" charset="-122"/>
                <a:sym typeface="+mn-ea"/>
              </a:rPr>
              <a:t>表达这类题一般比较灵活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即根据题目或材料要求针对某一现象或者某一问题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说出自己的看法或提出建议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题型多为填空题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表述题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考查学生对生活中一些现象或热点的分析判断和解决问题的能力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并能结合材料表达自己的观点或建议</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典型例题</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下面是新华网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议起来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栏目的一次活动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请参与讨论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在留言区发表你的看法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要求</a:t>
            </a: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观点明确</a:t>
            </a: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语言文明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表达得体</a:t>
            </a:r>
            <a:r>
              <a:rPr lang="en-US" altLang="zh-CN" sz="2100" dirty="0">
                <a:latin typeface="Times New Roman" panose="02020603050405020304" pitchFamily="18" charset="0"/>
                <a:ea typeface="微软雅黑" panose="020B0503020204020204" pitchFamily="34" charset="-122"/>
                <a:sym typeface="+mn-ea"/>
              </a:rPr>
              <a:t>｡(3)100</a:t>
            </a:r>
            <a:r>
              <a:rPr lang="zh-CN" altLang="en-US" sz="2100" dirty="0">
                <a:latin typeface="Times New Roman" panose="02020603050405020304" pitchFamily="18" charset="0"/>
                <a:ea typeface="微软雅黑" panose="020B0503020204020204" pitchFamily="34" charset="-122"/>
                <a:sym typeface="+mn-ea"/>
              </a:rPr>
              <a:t>字左右</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grpSp>
        <p:nvGrpSpPr>
          <p:cNvPr id="23" name="组合 22"/>
          <p:cNvGrpSpPr/>
          <p:nvPr/>
        </p:nvGrpSpPr>
        <p:grpSpPr>
          <a:xfrm>
            <a:off x="532263" y="3502697"/>
            <a:ext cx="8515826" cy="610076"/>
            <a:chOff x="537" y="1440"/>
            <a:chExt cx="17881" cy="1281"/>
          </a:xfrm>
        </p:grpSpPr>
        <p:sp>
          <p:nvSpPr>
            <p:cNvPr id="24" name="矩形 23"/>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观点表达</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5"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3633"/>
            <a:ext cx="8096535" cy="299974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议题</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南京小学生尤逸轩的作文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藏在角落里的我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走红网络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被网友称为“一股清流”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她写道“自己长大后想当木匠”“也许我并不需要考哈佛北大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只要快乐就好”</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议</a:t>
            </a:r>
            <a:r>
              <a:rPr lang="zh-CN" altLang="en-US" sz="2100" b="1" dirty="0">
                <a:latin typeface="Times New Roman" panose="02020603050405020304" pitchFamily="18" charset="0"/>
                <a:ea typeface="微软雅黑" panose="020B0503020204020204" pitchFamily="34" charset="-122"/>
                <a:sym typeface="+mn-ea"/>
              </a:rPr>
              <a:t>起来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有人说三百六十行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行行出状元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做木匠也光荣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但也有人认为应该从小树立远大理想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你怎么看</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留言区</a:t>
            </a: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u="sng"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3633"/>
            <a:ext cx="8096535" cy="3969385"/>
          </a:xfrm>
          <a:prstGeom prst="rect">
            <a:avLst/>
          </a:prstGeom>
        </p:spPr>
        <p:txBody>
          <a:bodyPr wrap="square">
            <a:spAutoFit/>
          </a:bodyPr>
          <a:lstStyle/>
          <a:p>
            <a:pPr indent="0" algn="just">
              <a:lnSpc>
                <a:spcPct val="150000"/>
              </a:lnSpc>
            </a:pPr>
            <a:r>
              <a:rPr lang="en-US" altLang="zh-CN" sz="2100" b="1" dirty="0" smtClean="0">
                <a:solidFill>
                  <a:srgbClr val="C00000"/>
                </a:solidFill>
                <a:latin typeface="Times New Roman" panose="02020603050405020304" pitchFamily="18" charset="0"/>
                <a:ea typeface="微软雅黑" panose="020B0503020204020204" pitchFamily="34" charset="-122"/>
                <a:sym typeface="+mn-ea"/>
              </a:rPr>
              <a:t>【</a:t>
            </a:r>
            <a:r>
              <a:rPr lang="zh-CN" altLang="en-US" sz="2100" b="1" dirty="0">
                <a:solidFill>
                  <a:srgbClr val="C00000"/>
                </a:solidFill>
                <a:latin typeface="Times New Roman" panose="02020603050405020304" pitchFamily="18" charset="0"/>
                <a:ea typeface="微软雅黑" panose="020B0503020204020204" pitchFamily="34" charset="-122"/>
                <a:sym typeface="+mn-ea"/>
              </a:rPr>
              <a:t>答案</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b="1" dirty="0">
                <a:solidFill>
                  <a:srgbClr val="C00000"/>
                </a:solidFill>
                <a:latin typeface="Times New Roman" panose="02020603050405020304" pitchFamily="18" charset="0"/>
                <a:ea typeface="微软雅黑" panose="020B0503020204020204" pitchFamily="34" charset="-122"/>
                <a:sym typeface="+mn-ea"/>
              </a:rPr>
              <a:t>示例一</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我认为职业不分贵贱</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做一个平凡的人也挺好</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社会分工不同</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任何事都要有人去做</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伟大的事业也需要无数平凡的人默默付出</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只要踏踏实实做好自己喜欢的事就值得肯定</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每个人都应该保持一颗平常心</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父母也要接受孩子的平凡</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C00000"/>
              </a:solidFill>
              <a:latin typeface="Times New Roman" panose="02020603050405020304" pitchFamily="18" charset="0"/>
              <a:ea typeface="微软雅黑" panose="020B0503020204020204" pitchFamily="34" charset="-122"/>
              <a:sym typeface="+mn-ea"/>
            </a:endParaRPr>
          </a:p>
          <a:p>
            <a:pPr algn="just">
              <a:lnSpc>
                <a:spcPct val="150000"/>
              </a:lnSpc>
            </a:pPr>
            <a:r>
              <a:rPr lang="zh-CN" altLang="en-US" sz="2100" b="1" dirty="0">
                <a:solidFill>
                  <a:srgbClr val="C00000"/>
                </a:solidFill>
                <a:latin typeface="Times New Roman" panose="02020603050405020304" pitchFamily="18" charset="0"/>
                <a:ea typeface="微软雅黑" panose="020B0503020204020204" pitchFamily="34" charset="-122"/>
                <a:sym typeface="+mn-ea"/>
              </a:rPr>
              <a:t>示例二</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我认为不应甘于平凡</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要从小树立远大理想</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虽说想当木匠</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做一个平凡的人无可厚非</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但是人总应该有积极向上的人生态度</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我们不应贪图眼前快乐</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不思进取</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而应从小规划自己的未来</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确立长远目标</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努力奋斗</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去实现自己的远大理想</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3633"/>
            <a:ext cx="8096535" cy="4453890"/>
          </a:xfrm>
          <a:prstGeom prst="rect">
            <a:avLst/>
          </a:prstGeom>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解答此类题型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需要做到以下几个方面</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一</a:t>
            </a:r>
            <a:r>
              <a:rPr lang="zh-CN" altLang="en-US" sz="2100" b="1" dirty="0">
                <a:latin typeface="Times New Roman" panose="02020603050405020304" pitchFamily="18" charset="0"/>
                <a:ea typeface="微软雅黑" panose="020B0503020204020204" pitchFamily="34" charset="-122"/>
                <a:sym typeface="+mn-ea"/>
              </a:rPr>
              <a:t>是要明确观点的切入点</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这需要仔细阅读题干和背景材料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读懂具体的要求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需要弄清楚题干要求从哪些方面做出评价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判断的观点</a:t>
            </a:r>
            <a:r>
              <a:rPr lang="zh-CN" altLang="en-US" sz="2100" dirty="0">
                <a:latin typeface="Times New Roman" panose="02020603050405020304" pitchFamily="18" charset="0"/>
                <a:ea typeface="微软雅黑" panose="020B0503020204020204" pitchFamily="34" charset="-122"/>
                <a:sym typeface="+mn-ea"/>
              </a:rPr>
              <a:t>是什么等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二</a:t>
            </a:r>
            <a:r>
              <a:rPr lang="zh-CN" altLang="en-US" sz="2100" b="1" dirty="0">
                <a:latin typeface="Times New Roman" panose="02020603050405020304" pitchFamily="18" charset="0"/>
                <a:ea typeface="微软雅黑" panose="020B0503020204020204" pitchFamily="34" charset="-122"/>
                <a:sym typeface="+mn-ea"/>
              </a:rPr>
              <a:t>是做到观点的现实性</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要对自己所持的观点作出</a:t>
            </a:r>
            <a:r>
              <a:rPr lang="zh-CN" altLang="en-US" sz="2100" dirty="0">
                <a:solidFill>
                  <a:srgbClr val="FF00FF"/>
                </a:solidFill>
                <a:latin typeface="Times New Roman" panose="02020603050405020304" pitchFamily="18" charset="0"/>
                <a:ea typeface="微软雅黑" panose="020B0503020204020204" pitchFamily="34" charset="-122"/>
                <a:sym typeface="+mn-ea"/>
              </a:rPr>
              <a:t>评价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解决问题的建议要</a:t>
            </a:r>
            <a:r>
              <a:rPr lang="zh-CN" altLang="en-US" sz="2100" dirty="0">
                <a:solidFill>
                  <a:srgbClr val="FF00FF"/>
                </a:solidFill>
                <a:latin typeface="Times New Roman" panose="02020603050405020304" pitchFamily="18" charset="0"/>
                <a:ea typeface="微软雅黑" panose="020B0503020204020204" pitchFamily="34" charset="-122"/>
                <a:sym typeface="+mn-ea"/>
              </a:rPr>
              <a:t>中肯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必须要有一定的合理性和可行性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言之有理</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三</a:t>
            </a:r>
            <a:r>
              <a:rPr lang="zh-CN" altLang="en-US" sz="2100" b="1" dirty="0">
                <a:latin typeface="Times New Roman" panose="02020603050405020304" pitchFamily="18" charset="0"/>
                <a:ea typeface="微软雅黑" panose="020B0503020204020204" pitchFamily="34" charset="-122"/>
                <a:sym typeface="+mn-ea"/>
              </a:rPr>
              <a:t>是讲究语言的通顺简明</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有力度</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有意义</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注意有时需联系当今的社会现实作答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要做到有理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有据地阐述自己的观点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给人以有益的教育和启迪</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3633"/>
            <a:ext cx="8096535" cy="1545590"/>
          </a:xfrm>
          <a:prstGeom prst="rect">
            <a:avLst/>
          </a:prstGeom>
        </p:spPr>
        <p:txBody>
          <a:bodyPr wrap="square">
            <a:spAutoFit/>
          </a:bodyPr>
          <a:lstStyle/>
          <a:p>
            <a:pPr indent="0" algn="just">
              <a:lnSpc>
                <a:spcPct val="150000"/>
              </a:lnSpc>
            </a:pP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典型例题</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根据下面的材料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提出两条改善国民阅读现状的建议</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材料</a:t>
            </a:r>
            <a:r>
              <a:rPr lang="zh-CN" altLang="en-US" sz="2100" b="1" dirty="0">
                <a:latin typeface="Times New Roman" panose="02020603050405020304" pitchFamily="18" charset="0"/>
                <a:ea typeface="微软雅黑" panose="020B0503020204020204" pitchFamily="34" charset="-122"/>
                <a:sym typeface="+mn-ea"/>
              </a:rPr>
              <a:t>一</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a:latin typeface="Times New Roman" panose="02020603050405020304" pitchFamily="18" charset="0"/>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3049769" y="2581346"/>
            <a:ext cx="3061524" cy="3086414"/>
          </a:xfrm>
          <a:prstGeom prst="rect">
            <a:avLst/>
          </a:prstGeom>
        </p:spPr>
      </p:pic>
      <p:grpSp>
        <p:nvGrpSpPr>
          <p:cNvPr id="5" name="组合 4"/>
          <p:cNvGrpSpPr/>
          <p:nvPr/>
        </p:nvGrpSpPr>
        <p:grpSpPr>
          <a:xfrm>
            <a:off x="532263" y="1543633"/>
            <a:ext cx="8515826" cy="610076"/>
            <a:chOff x="537" y="1440"/>
            <a:chExt cx="17881" cy="1281"/>
          </a:xfrm>
        </p:grpSpPr>
        <p:sp>
          <p:nvSpPr>
            <p:cNvPr id="6" name="矩形 5"/>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提出建议</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3633"/>
            <a:ext cx="8096535" cy="3484245"/>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材料二</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某地所做的一项调查显示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有近</a:t>
            </a:r>
            <a:r>
              <a:rPr lang="en-US" altLang="zh-CN" sz="2100" dirty="0">
                <a:latin typeface="Times New Roman" panose="02020603050405020304" pitchFamily="18" charset="0"/>
                <a:ea typeface="微软雅黑" panose="020B0503020204020204" pitchFamily="34" charset="-122"/>
                <a:sym typeface="+mn-ea"/>
              </a:rPr>
              <a:t>40%</a:t>
            </a:r>
            <a:r>
              <a:rPr lang="zh-CN" altLang="en-US" sz="2100" dirty="0">
                <a:latin typeface="Times New Roman" panose="02020603050405020304" pitchFamily="18" charset="0"/>
                <a:ea typeface="微软雅黑" panose="020B0503020204020204" pitchFamily="34" charset="-122"/>
                <a:sym typeface="+mn-ea"/>
              </a:rPr>
              <a:t>的家庭“三无一有”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无文学书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无杂志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无报纸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有电视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大人和孩子每天一块看电视的时间可能超过一个小时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一起读书的时间却不到十五分钟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b="1" dirty="0">
                <a:solidFill>
                  <a:srgbClr val="C00000"/>
                </a:solidFill>
                <a:latin typeface="Times New Roman" panose="02020603050405020304" pitchFamily="18" charset="0"/>
                <a:ea typeface="微软雅黑" panose="020B0503020204020204" pitchFamily="34" charset="-122"/>
                <a:sym typeface="+mn-ea"/>
              </a:rPr>
              <a:t>答案</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endParaRPr lang="en-US" altLang="zh-CN" sz="2100" b="1" dirty="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sym typeface="+mn-ea"/>
              </a:rPr>
              <a:t>①</a:t>
            </a:r>
            <a:r>
              <a:rPr lang="zh-CN" altLang="en-US" sz="2100" dirty="0">
                <a:solidFill>
                  <a:srgbClr val="C00000"/>
                </a:solidFill>
                <a:latin typeface="Times New Roman" panose="02020603050405020304" pitchFamily="18" charset="0"/>
                <a:ea typeface="微软雅黑" panose="020B0503020204020204" pitchFamily="34" charset="-122"/>
                <a:sym typeface="+mn-ea"/>
              </a:rPr>
              <a:t>少上网</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多读书</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或上网时多一点阅读</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少一点娱乐</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sym typeface="+mn-ea"/>
              </a:rPr>
              <a:t>②</a:t>
            </a:r>
            <a:r>
              <a:rPr lang="zh-CN" altLang="en-US" sz="2100" dirty="0">
                <a:solidFill>
                  <a:srgbClr val="C00000"/>
                </a:solidFill>
                <a:latin typeface="Times New Roman" panose="02020603050405020304" pitchFamily="18" charset="0"/>
                <a:ea typeface="微软雅黑" panose="020B0503020204020204" pitchFamily="34" charset="-122"/>
                <a:sym typeface="+mn-ea"/>
              </a:rPr>
              <a:t>家庭要创造阅读的条件或氛围</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或家长要培养孩子的读书兴趣和习惯</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3633"/>
            <a:ext cx="8096535" cy="3969385"/>
          </a:xfrm>
          <a:prstGeom prst="rect">
            <a:avLst/>
          </a:prstGeom>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解答此类题型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需要注意以下几点</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一</a:t>
            </a:r>
            <a:r>
              <a:rPr lang="zh-CN" altLang="en-US" sz="2100" b="1" dirty="0">
                <a:latin typeface="Times New Roman" panose="02020603050405020304" pitchFamily="18" charset="0"/>
                <a:ea typeface="微软雅黑" panose="020B0503020204020204" pitchFamily="34" charset="-122"/>
                <a:sym typeface="+mn-ea"/>
              </a:rPr>
              <a:t>是阅读题干</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研读材料</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答题前要仔细阅读并分析材料所给内容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找出</a:t>
            </a:r>
            <a:r>
              <a:rPr lang="zh-CN" altLang="en-US" sz="2100" dirty="0">
                <a:solidFill>
                  <a:srgbClr val="FF00FF"/>
                </a:solidFill>
                <a:latin typeface="Times New Roman" panose="02020603050405020304" pitchFamily="18" charset="0"/>
                <a:ea typeface="微软雅黑" panose="020B0503020204020204" pitchFamily="34" charset="-122"/>
                <a:sym typeface="+mn-ea"/>
              </a:rPr>
              <a:t>关键信息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明确建议的目的和意义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二</a:t>
            </a:r>
            <a:r>
              <a:rPr lang="zh-CN" altLang="en-US" sz="2100" b="1" dirty="0">
                <a:latin typeface="Times New Roman" panose="02020603050405020304" pitchFamily="18" charset="0"/>
                <a:ea typeface="微软雅黑" panose="020B0503020204020204" pitchFamily="34" charset="-122"/>
                <a:sym typeface="+mn-ea"/>
              </a:rPr>
              <a:t>是紧扣主题</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提出建议</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围绕所要解决的问题</a:t>
            </a:r>
            <a:r>
              <a:rPr lang="zh-CN" altLang="en-US" sz="2100" dirty="0">
                <a:solidFill>
                  <a:srgbClr val="FF00FF"/>
                </a:solidFill>
                <a:latin typeface="Times New Roman" panose="02020603050405020304" pitchFamily="18" charset="0"/>
                <a:ea typeface="微软雅黑" panose="020B0503020204020204" pitchFamily="34" charset="-122"/>
                <a:sym typeface="+mn-ea"/>
              </a:rPr>
              <a:t>亮观点</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想办法</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拟措施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可以利用以往的经验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联系材料内容展开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注意一定要具有可操作性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内容要具体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力求能够切切实实地</a:t>
            </a:r>
            <a:r>
              <a:rPr lang="zh-CN" altLang="en-US" sz="2100" dirty="0" smtClean="0">
                <a:latin typeface="Times New Roman" panose="02020603050405020304" pitchFamily="18" charset="0"/>
                <a:ea typeface="微软雅黑" panose="020B0503020204020204" pitchFamily="34" charset="-122"/>
                <a:sym typeface="+mn-ea"/>
              </a:rPr>
              <a:t>解决问题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三</a:t>
            </a:r>
            <a:r>
              <a:rPr lang="zh-CN" altLang="en-US" sz="2100" b="1" dirty="0">
                <a:latin typeface="Times New Roman" panose="02020603050405020304" pitchFamily="18" charset="0"/>
                <a:ea typeface="微软雅黑" panose="020B0503020204020204" pitchFamily="34" charset="-122"/>
                <a:sym typeface="+mn-ea"/>
              </a:rPr>
              <a:t>是遣词造句要精当通俗</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要注意语言的表达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做到既准确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简明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凝练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又精当易懂</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2329</Words>
  <Application>WPS 演示</Application>
  <PresentationFormat>在屏幕上显示</PresentationFormat>
  <Paragraphs>62</Paragraphs>
  <Slides>16</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