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25" r:id="rId2"/>
    <p:sldId id="505" r:id="rId3"/>
    <p:sldId id="506" r:id="rId4"/>
    <p:sldId id="507" r:id="rId5"/>
    <p:sldId id="508" r:id="rId6"/>
    <p:sldId id="466" r:id="rId7"/>
    <p:sldId id="512" r:id="rId8"/>
    <p:sldId id="511" r:id="rId9"/>
    <p:sldId id="516" r:id="rId10"/>
    <p:sldId id="514" r:id="rId11"/>
    <p:sldId id="521" r:id="rId12"/>
    <p:sldId id="513" r:id="rId13"/>
    <p:sldId id="520" r:id="rId14"/>
    <p:sldId id="519" r:id="rId15"/>
    <p:sldId id="518" r:id="rId16"/>
    <p:sldId id="517" r:id="rId17"/>
    <p:sldId id="524" r:id="rId18"/>
    <p:sldId id="531" r:id="rId19"/>
    <p:sldId id="525" r:id="rId20"/>
    <p:sldId id="526" r:id="rId21"/>
    <p:sldId id="527" r:id="rId22"/>
    <p:sldId id="528" r:id="rId23"/>
    <p:sldId id="530" r:id="rId24"/>
    <p:sldId id="532" r:id="rId25"/>
    <p:sldId id="529" r:id="rId26"/>
    <p:sldId id="534" r:id="rId27"/>
    <p:sldId id="535" r:id="rId28"/>
    <p:sldId id="536" r:id="rId29"/>
    <p:sldId id="537" r:id="rId30"/>
  </p:sldIdLst>
  <p:sldSz cx="9144000" cy="5143500" type="screen16x9"/>
  <p:notesSz cx="9942513" cy="67611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2D7"/>
    <a:srgbClr val="A50021"/>
    <a:srgbClr val="DE7538"/>
    <a:srgbClr val="A73904"/>
    <a:srgbClr val="6FB52F"/>
    <a:srgbClr val="99CA6C"/>
    <a:srgbClr val="316A2C"/>
    <a:srgbClr val="5AB430"/>
    <a:srgbClr val="B18147"/>
    <a:srgbClr val="7F4E2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518" y="-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pPr/>
              <a:t>2020/3/25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62807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pPr/>
              <a:t>2020/3/25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16412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A9239-D668-474B-AEC1-AED18A126247}" type="datetimeFigureOut">
              <a:rPr lang="zh-CN" altLang="en-US" smtClean="0"/>
              <a:pPr/>
              <a:t>2020/3/25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67442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179295E-B0A6-4C81-B6F1-A77751C28B01}"/>
              </a:ext>
            </a:extLst>
          </p:cNvPr>
          <p:cNvSpPr/>
          <p:nvPr/>
        </p:nvSpPr>
        <p:spPr>
          <a:xfrm>
            <a:off x="2" y="1263377"/>
            <a:ext cx="9143999" cy="2555629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B518AFB5-FF02-44D5-8A70-26A5D1098360}"/>
              </a:ext>
            </a:extLst>
          </p:cNvPr>
          <p:cNvGrpSpPr/>
          <p:nvPr/>
        </p:nvGrpSpPr>
        <p:grpSpPr>
          <a:xfrm>
            <a:off x="426527" y="1727983"/>
            <a:ext cx="8406064" cy="1477328"/>
            <a:chOff x="497304" y="2256383"/>
            <a:chExt cx="8406064" cy="1477328"/>
          </a:xfrm>
        </p:grpSpPr>
        <p:sp>
          <p:nvSpPr>
            <p:cNvPr id="5" name="文本框 5">
              <a:extLst>
                <a:ext uri="{FF2B5EF4-FFF2-40B4-BE49-F238E27FC236}">
                  <a16:creationId xmlns="" xmlns:a16="http://schemas.microsoft.com/office/drawing/2014/main" id="{4AEF47EF-F135-4636-88E9-813C31DEE478}"/>
                </a:ext>
              </a:extLst>
            </p:cNvPr>
            <p:cNvSpPr txBox="1"/>
            <p:nvPr/>
          </p:nvSpPr>
          <p:spPr>
            <a:xfrm>
              <a:off x="497304" y="2256383"/>
              <a:ext cx="8406064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专题八</a:t>
              </a:r>
              <a:endParaRPr lang="en-US" altLang="zh-CN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说明文阅读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0CDB0040-BE67-423A-8963-5D774797B21A}"/>
                </a:ext>
              </a:extLst>
            </p:cNvPr>
            <p:cNvCxnSpPr>
              <a:cxnSpLocks/>
            </p:cNvCxnSpPr>
            <p:nvPr/>
          </p:nvCxnSpPr>
          <p:spPr>
            <a:xfrm>
              <a:off x="1191125" y="3029180"/>
              <a:ext cx="695024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5">
            <a:extLst>
              <a:ext uri="{FF2B5EF4-FFF2-40B4-BE49-F238E27FC236}">
                <a16:creationId xmlns="" xmlns:a16="http://schemas.microsoft.com/office/drawing/2014/main" id="{AC661369-7F35-4FB2-A688-71209A56C55B}"/>
              </a:ext>
            </a:extLst>
          </p:cNvPr>
          <p:cNvSpPr txBox="1"/>
          <p:nvPr/>
        </p:nvSpPr>
        <p:spPr>
          <a:xfrm>
            <a:off x="6903878" y="861797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spc="100" dirty="0" smtClean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第二篇　专题精讲</a:t>
            </a:r>
            <a:endParaRPr lang="zh-CN" altLang="en-US" sz="1600" spc="100" dirty="0">
              <a:solidFill>
                <a:srgbClr val="0092D7">
                  <a:alpha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718407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52853" y="377836"/>
            <a:ext cx="7886700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zh-CN" altLang="en-US" dirty="0" smtClean="0"/>
              <a:t>第</a:t>
            </a:r>
            <a:r>
              <a:rPr lang="en-US" dirty="0" smtClean="0"/>
              <a:t>⑥</a:t>
            </a:r>
            <a:r>
              <a:rPr lang="zh-CN" altLang="en-US" dirty="0" smtClean="0"/>
              <a:t>段使用了哪两种说明方法</a:t>
            </a:r>
            <a:r>
              <a:rPr lang="en-US" dirty="0" smtClean="0"/>
              <a:t>?</a:t>
            </a:r>
            <a:r>
              <a:rPr lang="zh-CN" altLang="en-US" dirty="0" smtClean="0"/>
              <a:t>各有何作用</a:t>
            </a:r>
            <a:r>
              <a:rPr lang="en-US" dirty="0" smtClean="0"/>
              <a:t>?(4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r>
              <a:rPr lang="en-US" altLang="zh-CN" dirty="0" smtClean="0"/>
              <a:t>【</a:t>
            </a:r>
            <a:r>
              <a:rPr lang="zh-CN" altLang="en-US" dirty="0" smtClean="0"/>
              <a:t>考点</a:t>
            </a:r>
            <a:r>
              <a:rPr lang="en-US" dirty="0" smtClean="0"/>
              <a:t>:</a:t>
            </a:r>
            <a:r>
              <a:rPr lang="zh-CN" altLang="en-US" dirty="0" smtClean="0"/>
              <a:t>分析说明方法及其作用</a:t>
            </a:r>
            <a:r>
              <a:rPr lang="en-US" altLang="zh-CN" dirty="0" smtClean="0"/>
              <a:t>】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40829" y="370625"/>
            <a:ext cx="7809186" cy="424731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答案</a:t>
            </a:r>
            <a:r>
              <a:rPr lang="en-US" dirty="0" smtClean="0">
                <a:solidFill>
                  <a:srgbClr val="A50021"/>
                </a:solidFill>
              </a:rPr>
              <a:t>] ①</a:t>
            </a:r>
            <a:r>
              <a:rPr lang="zh-CN" altLang="en-US" dirty="0" smtClean="0">
                <a:solidFill>
                  <a:srgbClr val="A50021"/>
                </a:solidFill>
              </a:rPr>
              <a:t>分类别</a:t>
            </a:r>
            <a:r>
              <a:rPr lang="en-US" dirty="0" smtClean="0">
                <a:solidFill>
                  <a:srgbClr val="A50021"/>
                </a:solidFill>
              </a:rPr>
              <a:t>:</a:t>
            </a:r>
            <a:r>
              <a:rPr lang="zh-CN" altLang="en-US" dirty="0" smtClean="0">
                <a:solidFill>
                  <a:srgbClr val="A50021"/>
                </a:solidFill>
              </a:rPr>
              <a:t>明确说明了雾凇的两种主要形状</a:t>
            </a:r>
            <a:r>
              <a:rPr lang="en-US" dirty="0" smtClean="0">
                <a:solidFill>
                  <a:srgbClr val="A50021"/>
                </a:solidFill>
              </a:rPr>
              <a:t>;②</a:t>
            </a:r>
            <a:r>
              <a:rPr lang="zh-CN" altLang="en-US" dirty="0" smtClean="0">
                <a:solidFill>
                  <a:srgbClr val="A50021"/>
                </a:solidFill>
              </a:rPr>
              <a:t>作诠释</a:t>
            </a:r>
            <a:r>
              <a:rPr lang="en-US" dirty="0" smtClean="0">
                <a:solidFill>
                  <a:srgbClr val="A50021"/>
                </a:solidFill>
              </a:rPr>
              <a:t>:</a:t>
            </a:r>
            <a:r>
              <a:rPr lang="zh-CN" altLang="en-US" dirty="0" smtClean="0">
                <a:solidFill>
                  <a:srgbClr val="A50021"/>
                </a:solidFill>
              </a:rPr>
              <a:t>准确解释了硬凇与软凇的特征和区别。</a:t>
            </a: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解析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本题考查对说明方法的分析。注意题干中“哪两种”“各”的提示与要求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以防丢失分数。阅读第</a:t>
            </a:r>
            <a:r>
              <a:rPr lang="en-US" dirty="0" smtClean="0">
                <a:solidFill>
                  <a:srgbClr val="A50021"/>
                </a:solidFill>
              </a:rPr>
              <a:t>⑥</a:t>
            </a:r>
            <a:r>
              <a:rPr lang="zh-CN" altLang="en-US" dirty="0" smtClean="0">
                <a:solidFill>
                  <a:srgbClr val="A50021"/>
                </a:solidFill>
              </a:rPr>
              <a:t>段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由“主要有两种</a:t>
            </a:r>
            <a:r>
              <a:rPr lang="en-US" dirty="0" smtClean="0">
                <a:solidFill>
                  <a:srgbClr val="A50021"/>
                </a:solidFill>
              </a:rPr>
              <a:t>:</a:t>
            </a:r>
            <a:r>
              <a:rPr lang="zh-CN" altLang="en-US" dirty="0" smtClean="0">
                <a:solidFill>
                  <a:srgbClr val="A50021"/>
                </a:solidFill>
              </a:rPr>
              <a:t>一种是</a:t>
            </a:r>
            <a:r>
              <a:rPr lang="en-US" altLang="zh-CN" dirty="0" smtClean="0">
                <a:solidFill>
                  <a:srgbClr val="A50021"/>
                </a:solidFill>
              </a:rPr>
              <a:t>……</a:t>
            </a:r>
            <a:r>
              <a:rPr lang="zh-CN" altLang="en-US" dirty="0" smtClean="0">
                <a:solidFill>
                  <a:srgbClr val="A50021"/>
                </a:solidFill>
              </a:rPr>
              <a:t>另一种是</a:t>
            </a:r>
            <a:r>
              <a:rPr lang="en-US" altLang="zh-CN" dirty="0" smtClean="0">
                <a:solidFill>
                  <a:srgbClr val="A50021"/>
                </a:solidFill>
              </a:rPr>
              <a:t>……”</a:t>
            </a:r>
            <a:r>
              <a:rPr lang="zh-CN" altLang="en-US" dirty="0" smtClean="0">
                <a:solidFill>
                  <a:srgbClr val="A50021"/>
                </a:solidFill>
              </a:rPr>
              <a:t>可判断运用了分类别的说明方法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说明了雾凇的两种主要形状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分类别的一般作用是使说明事物更加清楚明白。其中“一种是过冷雾滴碰到冷的地面物体后迅速冻结成粒状的小冰块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叫粒状雾凇</a:t>
            </a:r>
            <a:r>
              <a:rPr lang="en-US" dirty="0" smtClean="0">
                <a:solidFill>
                  <a:srgbClr val="A50021"/>
                </a:solidFill>
              </a:rPr>
              <a:t>(</a:t>
            </a:r>
            <a:r>
              <a:rPr lang="zh-CN" altLang="en-US" dirty="0" smtClean="0">
                <a:solidFill>
                  <a:srgbClr val="A50021"/>
                </a:solidFill>
              </a:rPr>
              <a:t>或硬凇</a:t>
            </a:r>
            <a:r>
              <a:rPr lang="en-US" dirty="0" smtClean="0">
                <a:solidFill>
                  <a:srgbClr val="A50021"/>
                </a:solidFill>
              </a:rPr>
              <a:t>)</a:t>
            </a:r>
            <a:r>
              <a:rPr lang="zh-CN" altLang="en-US" dirty="0" smtClean="0">
                <a:solidFill>
                  <a:srgbClr val="A50021"/>
                </a:solidFill>
              </a:rPr>
              <a:t>”的内容是对雾凇的形状进行了解说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这恰恰符合作诠释的特点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因此本段还运用了作诠释的说明方法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而作诠释的说明方法的作用是使事物更浅显易懂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让读者易于接受。综上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分条目作答即可。</a:t>
            </a:r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70438" y="360251"/>
            <a:ext cx="7886700" cy="128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3.</a:t>
            </a:r>
            <a:r>
              <a:rPr lang="zh-CN" altLang="en-US" dirty="0" smtClean="0"/>
              <a:t>选文从雾凇外表的</a:t>
            </a:r>
            <a:r>
              <a:rPr lang="zh-CN" altLang="en-US" u="sng" dirty="0" smtClean="0"/>
              <a:t>　　　　　　　</a:t>
            </a:r>
            <a:r>
              <a:rPr lang="zh-CN" altLang="en-US" dirty="0" smtClean="0"/>
              <a:t>美说到雾凇形成的条件</a:t>
            </a:r>
            <a:r>
              <a:rPr lang="en-US" dirty="0" smtClean="0"/>
              <a:t>,</a:t>
            </a:r>
            <a:r>
              <a:rPr lang="zh-CN" altLang="en-US" dirty="0" smtClean="0"/>
              <a:t>再说到雾凇内在的</a:t>
            </a:r>
            <a:r>
              <a:rPr lang="zh-CN" altLang="en-US" u="sng" dirty="0" smtClean="0"/>
              <a:t>　　　　　　　</a:t>
            </a:r>
            <a:r>
              <a:rPr lang="en-US" dirty="0" smtClean="0"/>
              <a:t>,</a:t>
            </a:r>
            <a:r>
              <a:rPr lang="zh-CN" altLang="en-US" dirty="0" smtClean="0"/>
              <a:t>运用了</a:t>
            </a:r>
            <a:r>
              <a:rPr lang="zh-CN" altLang="en-US" u="sng" dirty="0" smtClean="0"/>
              <a:t>　　　　　　　　</a:t>
            </a:r>
            <a:r>
              <a:rPr lang="zh-CN" altLang="en-US" dirty="0" smtClean="0"/>
              <a:t>说明顺序。</a:t>
            </a:r>
            <a:r>
              <a:rPr lang="en-US" dirty="0" smtClean="0"/>
              <a:t>(3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r>
              <a:rPr lang="en-US" altLang="zh-CN" dirty="0" smtClean="0"/>
              <a:t>【</a:t>
            </a:r>
            <a:r>
              <a:rPr lang="zh-CN" altLang="en-US" dirty="0" smtClean="0"/>
              <a:t>考点</a:t>
            </a:r>
            <a:r>
              <a:rPr lang="en-US" dirty="0" smtClean="0"/>
              <a:t>:</a:t>
            </a:r>
            <a:r>
              <a:rPr lang="zh-CN" altLang="en-US" dirty="0" smtClean="0"/>
              <a:t>分析说明顺序</a:t>
            </a:r>
            <a:r>
              <a:rPr lang="en-US" altLang="zh-CN" dirty="0" smtClean="0"/>
              <a:t>】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884791" y="1645510"/>
            <a:ext cx="7809186" cy="258532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答案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通透灵动　优秀品质　逻辑</a:t>
            </a: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解析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本题考查对文章内容的梳理与把握。通读全文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据其内容且抓住中心句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不难得出选文的行文思路。选文第</a:t>
            </a:r>
            <a:r>
              <a:rPr lang="en-US" dirty="0" smtClean="0">
                <a:solidFill>
                  <a:srgbClr val="A50021"/>
                </a:solidFill>
              </a:rPr>
              <a:t>①~④</a:t>
            </a:r>
            <a:r>
              <a:rPr lang="zh-CN" altLang="en-US" dirty="0" smtClean="0">
                <a:solidFill>
                  <a:srgbClr val="A50021"/>
                </a:solidFill>
              </a:rPr>
              <a:t>段是对雾凇外表的通透灵动</a:t>
            </a:r>
            <a:r>
              <a:rPr lang="en-US" dirty="0" smtClean="0">
                <a:solidFill>
                  <a:srgbClr val="A50021"/>
                </a:solidFill>
              </a:rPr>
              <a:t>(</a:t>
            </a:r>
            <a:r>
              <a:rPr lang="zh-CN" altLang="en-US" dirty="0" smtClean="0">
                <a:solidFill>
                  <a:srgbClr val="A50021"/>
                </a:solidFill>
              </a:rPr>
              <a:t>在第</a:t>
            </a:r>
            <a:r>
              <a:rPr lang="en-US" dirty="0" smtClean="0">
                <a:solidFill>
                  <a:srgbClr val="A50021"/>
                </a:solidFill>
              </a:rPr>
              <a:t>④</a:t>
            </a:r>
            <a:r>
              <a:rPr lang="zh-CN" altLang="en-US" dirty="0" smtClean="0">
                <a:solidFill>
                  <a:srgbClr val="A50021"/>
                </a:solidFill>
              </a:rPr>
              <a:t>段提取</a:t>
            </a:r>
            <a:r>
              <a:rPr lang="en-US" dirty="0" smtClean="0">
                <a:solidFill>
                  <a:srgbClr val="A50021"/>
                </a:solidFill>
              </a:rPr>
              <a:t>)</a:t>
            </a:r>
            <a:r>
              <a:rPr lang="zh-CN" altLang="en-US" dirty="0" smtClean="0">
                <a:solidFill>
                  <a:srgbClr val="A50021"/>
                </a:solidFill>
              </a:rPr>
              <a:t>美</a:t>
            </a:r>
            <a:r>
              <a:rPr lang="en-US" dirty="0" smtClean="0">
                <a:solidFill>
                  <a:srgbClr val="A50021"/>
                </a:solidFill>
              </a:rPr>
              <a:t>(</a:t>
            </a:r>
            <a:r>
              <a:rPr lang="zh-CN" altLang="en-US" dirty="0" smtClean="0">
                <a:solidFill>
                  <a:srgbClr val="A50021"/>
                </a:solidFill>
              </a:rPr>
              <a:t>可提炼</a:t>
            </a:r>
            <a:r>
              <a:rPr lang="en-US" dirty="0" smtClean="0">
                <a:solidFill>
                  <a:srgbClr val="A50021"/>
                </a:solidFill>
              </a:rPr>
              <a:t>)</a:t>
            </a:r>
            <a:r>
              <a:rPr lang="zh-CN" altLang="en-US" dirty="0" smtClean="0">
                <a:solidFill>
                  <a:srgbClr val="A50021"/>
                </a:solidFill>
              </a:rPr>
              <a:t>的说明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第</a:t>
            </a:r>
            <a:r>
              <a:rPr lang="en-US" dirty="0" smtClean="0">
                <a:solidFill>
                  <a:srgbClr val="A50021"/>
                </a:solidFill>
              </a:rPr>
              <a:t>⑤</a:t>
            </a:r>
            <a:r>
              <a:rPr lang="zh-CN" altLang="en-US" dirty="0" smtClean="0">
                <a:solidFill>
                  <a:srgbClr val="A50021"/>
                </a:solidFill>
              </a:rPr>
              <a:t>段说明了雾凇形成的条件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第</a:t>
            </a:r>
            <a:r>
              <a:rPr lang="en-US" dirty="0" smtClean="0">
                <a:solidFill>
                  <a:srgbClr val="A50021"/>
                </a:solidFill>
              </a:rPr>
              <a:t>⑥</a:t>
            </a:r>
            <a:r>
              <a:rPr lang="zh-CN" altLang="en-US" dirty="0" smtClean="0">
                <a:solidFill>
                  <a:srgbClr val="A50021"/>
                </a:solidFill>
              </a:rPr>
              <a:t>段说明了雾凇的两种主要形状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第</a:t>
            </a:r>
            <a:r>
              <a:rPr lang="en-US" dirty="0" smtClean="0">
                <a:solidFill>
                  <a:srgbClr val="A50021"/>
                </a:solidFill>
              </a:rPr>
              <a:t>⑦</a:t>
            </a:r>
            <a:r>
              <a:rPr lang="zh-CN" altLang="en-US" dirty="0" smtClean="0">
                <a:solidFill>
                  <a:srgbClr val="A50021"/>
                </a:solidFill>
              </a:rPr>
              <a:t>段说明了雾凇内在的优秀品质</a:t>
            </a:r>
            <a:r>
              <a:rPr lang="en-US" dirty="0" smtClean="0">
                <a:solidFill>
                  <a:srgbClr val="A50021"/>
                </a:solidFill>
              </a:rPr>
              <a:t>(</a:t>
            </a:r>
            <a:r>
              <a:rPr lang="zh-CN" altLang="en-US" dirty="0" smtClean="0">
                <a:solidFill>
                  <a:srgbClr val="A50021"/>
                </a:solidFill>
              </a:rPr>
              <a:t>在第</a:t>
            </a:r>
            <a:r>
              <a:rPr lang="en-US" dirty="0" smtClean="0">
                <a:solidFill>
                  <a:srgbClr val="A50021"/>
                </a:solidFill>
              </a:rPr>
              <a:t>⑦</a:t>
            </a:r>
            <a:r>
              <a:rPr lang="zh-CN" altLang="en-US" dirty="0" smtClean="0">
                <a:solidFill>
                  <a:srgbClr val="A50021"/>
                </a:solidFill>
              </a:rPr>
              <a:t>段提取</a:t>
            </a:r>
            <a:r>
              <a:rPr lang="en-US" dirty="0" smtClean="0">
                <a:solidFill>
                  <a:srgbClr val="A50021"/>
                </a:solidFill>
              </a:rPr>
              <a:t>)</a:t>
            </a:r>
            <a:r>
              <a:rPr lang="zh-CN" altLang="en-US" dirty="0" smtClean="0">
                <a:solidFill>
                  <a:srgbClr val="A50021"/>
                </a:solidFill>
              </a:rPr>
              <a:t>。这是一种由表入里的逻辑说明顺序。</a:t>
            </a:r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24605" y="335795"/>
            <a:ext cx="821717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4.</a:t>
            </a:r>
            <a:r>
              <a:rPr lang="zh-CN" altLang="en-US" dirty="0" smtClean="0"/>
              <a:t>请用平实的语言概述雾凇在改善环境方面的作用</a:t>
            </a:r>
            <a:r>
              <a:rPr lang="en-US" dirty="0" smtClean="0"/>
              <a:t>:</a:t>
            </a:r>
            <a:r>
              <a:rPr lang="en-US" u="sng" dirty="0" smtClean="0"/>
              <a:t> </a:t>
            </a:r>
            <a:r>
              <a:rPr lang="zh-CN" altLang="en-US" u="sng" dirty="0" smtClean="0"/>
              <a:t>　</a:t>
            </a:r>
            <a:r>
              <a:rPr lang="en-US" u="sng" dirty="0" smtClean="0"/>
              <a:t>                           </a:t>
            </a:r>
            <a:r>
              <a:rPr lang="zh-CN" altLang="en-US" dirty="0" smtClean="0"/>
              <a:t>。</a:t>
            </a:r>
            <a:r>
              <a:rPr lang="en-US" dirty="0" smtClean="0"/>
              <a:t>(3</a:t>
            </a:r>
            <a:r>
              <a:rPr lang="zh-CN" altLang="en-US" dirty="0" smtClean="0"/>
              <a:t>分</a:t>
            </a:r>
            <a:r>
              <a:rPr lang="en-US" dirty="0" smtClean="0"/>
              <a:t>) </a:t>
            </a:r>
            <a:endParaRPr lang="zh-CN" altLang="en-US" dirty="0" smtClean="0"/>
          </a:p>
        </p:txBody>
      </p:sp>
      <p:sp>
        <p:nvSpPr>
          <p:cNvPr id="3" name="矩形 2"/>
          <p:cNvSpPr/>
          <p:nvPr/>
        </p:nvSpPr>
        <p:spPr>
          <a:xfrm>
            <a:off x="730572" y="960115"/>
            <a:ext cx="8103473" cy="258532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答案</a:t>
            </a:r>
            <a:r>
              <a:rPr lang="en-US" dirty="0" smtClean="0">
                <a:solidFill>
                  <a:srgbClr val="A50021"/>
                </a:solidFill>
              </a:rPr>
              <a:t>] ①</a:t>
            </a:r>
            <a:r>
              <a:rPr lang="zh-CN" altLang="en-US" dirty="0" smtClean="0">
                <a:solidFill>
                  <a:srgbClr val="A50021"/>
                </a:solidFill>
              </a:rPr>
              <a:t>吸附污染颗粒</a:t>
            </a:r>
            <a:r>
              <a:rPr lang="en-US" dirty="0" smtClean="0">
                <a:solidFill>
                  <a:srgbClr val="A50021"/>
                </a:solidFill>
              </a:rPr>
              <a:t>;②</a:t>
            </a:r>
            <a:r>
              <a:rPr lang="zh-CN" altLang="en-US" dirty="0" smtClean="0">
                <a:solidFill>
                  <a:srgbClr val="A50021"/>
                </a:solidFill>
              </a:rPr>
              <a:t>产生负氧离子</a:t>
            </a:r>
            <a:r>
              <a:rPr lang="en-US" dirty="0" smtClean="0">
                <a:solidFill>
                  <a:srgbClr val="A50021"/>
                </a:solidFill>
              </a:rPr>
              <a:t>;③</a:t>
            </a:r>
            <a:r>
              <a:rPr lang="zh-CN" altLang="en-US" dirty="0" smtClean="0">
                <a:solidFill>
                  <a:srgbClr val="A50021"/>
                </a:solidFill>
              </a:rPr>
              <a:t>吸纳大量音波。</a:t>
            </a: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解析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本题考查提取归纳相关信息。题干要求概述雾凇在改善环境方面的作用。首先通过找寻关键词“改善环境”来确定答案所在的区域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即第</a:t>
            </a:r>
            <a:r>
              <a:rPr lang="en-US" dirty="0" smtClean="0">
                <a:solidFill>
                  <a:srgbClr val="A50021"/>
                </a:solidFill>
              </a:rPr>
              <a:t>⑦~⑨</a:t>
            </a:r>
            <a:r>
              <a:rPr lang="zh-CN" altLang="en-US" dirty="0" smtClean="0">
                <a:solidFill>
                  <a:srgbClr val="A50021"/>
                </a:solidFill>
              </a:rPr>
              <a:t>段。然后从中提取出“雾凇蓬松的结构能够吸附大量空气中的污染颗粒”“在有雾凇时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负氧离子增多”“音波反射率很低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能吸收和容纳大量音波”这三个句子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将这三处语句进行删减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提取概括出更为精练的内容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分条目作答即为答案。</a:t>
            </a:r>
            <a:endParaRPr lang="zh-CN" altLang="en-US" dirty="0">
              <a:solidFill>
                <a:srgbClr val="A5002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79230" y="430590"/>
            <a:ext cx="78867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5.</a:t>
            </a:r>
            <a:r>
              <a:rPr lang="zh-CN" altLang="en-US" dirty="0" smtClean="0"/>
              <a:t>雾凇奇观的形成给你哪些启示</a:t>
            </a:r>
            <a:r>
              <a:rPr lang="en-US" dirty="0" smtClean="0"/>
              <a:t>?(6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r>
              <a:rPr lang="en-US" altLang="zh-CN" dirty="0" smtClean="0"/>
              <a:t>【</a:t>
            </a:r>
            <a:r>
              <a:rPr lang="zh-CN" altLang="en-US" dirty="0" smtClean="0"/>
              <a:t>考点</a:t>
            </a:r>
            <a:r>
              <a:rPr lang="en-US" dirty="0" smtClean="0"/>
              <a:t>:</a:t>
            </a:r>
            <a:r>
              <a:rPr lang="zh-CN" altLang="en-US" dirty="0" smtClean="0"/>
              <a:t>迁移运用</a:t>
            </a:r>
            <a:r>
              <a:rPr lang="en-US" altLang="zh-CN" dirty="0" smtClean="0"/>
              <a:t>】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848107" y="840256"/>
            <a:ext cx="7891447" cy="21698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答案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人生的成功如同雾凇奇观的形成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需要做好充分准备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付出艰辛努力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还要抓住机遇。</a:t>
            </a: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解析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这是一道阅读感悟题目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答案具有一定的开放性。“雾凇奇观的形成”在文中的说明主要是第</a:t>
            </a:r>
            <a:r>
              <a:rPr lang="en-US" dirty="0" smtClean="0">
                <a:solidFill>
                  <a:srgbClr val="A50021"/>
                </a:solidFill>
              </a:rPr>
              <a:t>⑤</a:t>
            </a:r>
            <a:r>
              <a:rPr lang="zh-CN" altLang="en-US" dirty="0" smtClean="0">
                <a:solidFill>
                  <a:srgbClr val="A50021"/>
                </a:solidFill>
              </a:rPr>
              <a:t>段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即形成的条件非常苛刻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由此联系人生的成功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可得出相同点</a:t>
            </a:r>
            <a:r>
              <a:rPr lang="en-US" dirty="0" smtClean="0">
                <a:solidFill>
                  <a:srgbClr val="A50021"/>
                </a:solidFill>
              </a:rPr>
              <a:t>(</a:t>
            </a:r>
            <a:r>
              <a:rPr lang="zh-CN" altLang="en-US" dirty="0" smtClean="0">
                <a:solidFill>
                  <a:srgbClr val="A50021"/>
                </a:solidFill>
              </a:rPr>
              <a:t>都需要做好准备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付出艰辛努力</a:t>
            </a:r>
            <a:r>
              <a:rPr lang="en-US" dirty="0" smtClean="0">
                <a:solidFill>
                  <a:srgbClr val="A50021"/>
                </a:solidFill>
              </a:rPr>
              <a:t>)</a:t>
            </a:r>
            <a:r>
              <a:rPr lang="zh-CN" altLang="en-US" dirty="0" smtClean="0">
                <a:solidFill>
                  <a:srgbClr val="A50021"/>
                </a:solidFill>
              </a:rPr>
              <a:t>来阐述启示。</a:t>
            </a:r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19553" y="1196531"/>
            <a:ext cx="788670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>
                <a:latin typeface="+mn-ea"/>
              </a:rPr>
              <a:t>1.</a:t>
            </a:r>
            <a:r>
              <a:rPr lang="en-US" dirty="0" smtClean="0">
                <a:latin typeface="+mn-ea"/>
              </a:rPr>
              <a:t> </a:t>
            </a:r>
            <a:r>
              <a:rPr lang="en-US" dirty="0" smtClean="0">
                <a:solidFill>
                  <a:srgbClr val="0092D7"/>
                </a:solidFill>
                <a:latin typeface="+mn-ea"/>
              </a:rPr>
              <a:t>[2018</a:t>
            </a:r>
            <a:r>
              <a:rPr lang="en-US" altLang="zh-CN" dirty="0" smtClean="0">
                <a:solidFill>
                  <a:srgbClr val="0092D7"/>
                </a:solidFill>
                <a:latin typeface="+mn-ea"/>
              </a:rPr>
              <a:t>·</a:t>
            </a:r>
            <a:r>
              <a:rPr lang="en-US" dirty="0" smtClean="0">
                <a:solidFill>
                  <a:srgbClr val="0092D7"/>
                </a:solidFill>
                <a:latin typeface="+mn-ea"/>
              </a:rPr>
              <a:t>7]</a:t>
            </a:r>
            <a:r>
              <a:rPr lang="zh-CN" altLang="en-US" dirty="0" smtClean="0">
                <a:latin typeface="+mn-ea"/>
              </a:rPr>
              <a:t>填空题</a:t>
            </a:r>
            <a:r>
              <a:rPr lang="en-US" dirty="0" smtClean="0">
                <a:latin typeface="+mn-ea"/>
              </a:rPr>
              <a:t>:</a:t>
            </a:r>
            <a:r>
              <a:rPr lang="zh-CN" altLang="en-US" dirty="0" smtClean="0">
                <a:latin typeface="+mn-ea"/>
              </a:rPr>
              <a:t>选文从</a:t>
            </a:r>
            <a:r>
              <a:rPr lang="zh-CN" altLang="en-US" u="sng" dirty="0" smtClean="0">
                <a:latin typeface="+mn-ea"/>
              </a:rPr>
              <a:t>　　　　　</a:t>
            </a:r>
            <a:r>
              <a:rPr lang="zh-CN" altLang="en-US" dirty="0" smtClean="0">
                <a:latin typeface="+mn-ea"/>
              </a:rPr>
              <a:t>说到</a:t>
            </a:r>
            <a:r>
              <a:rPr lang="en-US" altLang="zh-CN" dirty="0" smtClean="0">
                <a:latin typeface="+mn-ea"/>
              </a:rPr>
              <a:t>……</a:t>
            </a:r>
            <a:r>
              <a:rPr lang="en-US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再说</a:t>
            </a:r>
            <a:r>
              <a:rPr lang="en-US" altLang="zh-CN" dirty="0" smtClean="0">
                <a:latin typeface="+mn-ea"/>
              </a:rPr>
              <a:t>……</a:t>
            </a:r>
            <a:r>
              <a:rPr lang="en-US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运用了</a:t>
            </a:r>
            <a:r>
              <a:rPr lang="zh-CN" altLang="en-US" u="sng" dirty="0" smtClean="0">
                <a:latin typeface="+mn-ea"/>
              </a:rPr>
              <a:t>　　　　</a:t>
            </a:r>
            <a:r>
              <a:rPr lang="zh-CN" altLang="en-US" dirty="0" smtClean="0">
                <a:latin typeface="+mn-ea"/>
              </a:rPr>
              <a:t>说明顺序。</a:t>
            </a:r>
            <a:r>
              <a:rPr lang="en-US" dirty="0" smtClean="0">
                <a:latin typeface="+mn-ea"/>
              </a:rPr>
              <a:t> </a:t>
            </a:r>
            <a:endParaRPr lang="zh-CN" altLang="en-US" dirty="0" smtClean="0"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en-US" b="1" dirty="0" smtClean="0">
                <a:latin typeface="+mn-ea"/>
              </a:rPr>
              <a:t>2.</a:t>
            </a:r>
            <a:r>
              <a:rPr lang="en-US" dirty="0" smtClean="0">
                <a:latin typeface="+mn-ea"/>
              </a:rPr>
              <a:t> </a:t>
            </a:r>
            <a:r>
              <a:rPr lang="en-US" dirty="0" smtClean="0">
                <a:solidFill>
                  <a:srgbClr val="0092D7"/>
                </a:solidFill>
                <a:latin typeface="+mn-ea"/>
              </a:rPr>
              <a:t>[2015</a:t>
            </a:r>
            <a:r>
              <a:rPr lang="en-US" altLang="zh-CN" dirty="0" smtClean="0">
                <a:solidFill>
                  <a:srgbClr val="0092D7"/>
                </a:solidFill>
                <a:latin typeface="+mn-ea"/>
              </a:rPr>
              <a:t>·</a:t>
            </a:r>
            <a:r>
              <a:rPr lang="en-US" dirty="0" smtClean="0">
                <a:solidFill>
                  <a:srgbClr val="0092D7"/>
                </a:solidFill>
                <a:latin typeface="+mn-ea"/>
              </a:rPr>
              <a:t>8]</a:t>
            </a:r>
            <a:r>
              <a:rPr lang="zh-CN" altLang="en-US" dirty="0" smtClean="0">
                <a:latin typeface="+mn-ea"/>
              </a:rPr>
              <a:t>第</a:t>
            </a:r>
            <a:r>
              <a:rPr lang="en-US" dirty="0" smtClean="0">
                <a:latin typeface="+mn-ea"/>
              </a:rPr>
              <a:t>×</a:t>
            </a:r>
            <a:r>
              <a:rPr lang="zh-CN" altLang="en-US" dirty="0" smtClean="0">
                <a:latin typeface="+mn-ea"/>
              </a:rPr>
              <a:t>段对</a:t>
            </a:r>
            <a:r>
              <a:rPr lang="en-US" altLang="zh-CN" dirty="0" smtClean="0">
                <a:latin typeface="+mn-ea"/>
              </a:rPr>
              <a:t>……</a:t>
            </a:r>
            <a:r>
              <a:rPr lang="zh-CN" altLang="en-US" dirty="0" smtClean="0">
                <a:latin typeface="+mn-ea"/>
              </a:rPr>
              <a:t>和</a:t>
            </a:r>
            <a:r>
              <a:rPr lang="en-US" altLang="zh-CN" dirty="0" smtClean="0">
                <a:latin typeface="+mn-ea"/>
              </a:rPr>
              <a:t>……</a:t>
            </a:r>
            <a:r>
              <a:rPr lang="zh-CN" altLang="en-US" dirty="0" smtClean="0">
                <a:latin typeface="+mn-ea"/>
              </a:rPr>
              <a:t>分析的顺序不能颠倒</a:t>
            </a:r>
            <a:r>
              <a:rPr lang="en-US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为什么</a:t>
            </a:r>
            <a:r>
              <a:rPr lang="en-US" dirty="0" smtClean="0">
                <a:latin typeface="+mn-ea"/>
              </a:rPr>
              <a:t>?</a:t>
            </a:r>
            <a:endParaRPr lang="zh-CN" altLang="en-US" dirty="0" smtClean="0"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en-US" b="1" dirty="0" smtClean="0">
                <a:latin typeface="+mn-ea"/>
              </a:rPr>
              <a:t>3.</a:t>
            </a:r>
            <a:r>
              <a:rPr lang="zh-CN" altLang="en-US" dirty="0" smtClean="0">
                <a:latin typeface="+mn-ea"/>
              </a:rPr>
              <a:t>本文采用的说明顺序是什么</a:t>
            </a:r>
            <a:r>
              <a:rPr lang="en-US" dirty="0" smtClean="0">
                <a:latin typeface="+mn-ea"/>
              </a:rPr>
              <a:t>?</a:t>
            </a:r>
            <a:r>
              <a:rPr lang="zh-CN" altLang="en-US" dirty="0" smtClean="0">
                <a:latin typeface="+mn-ea"/>
              </a:rPr>
              <a:t>有何作用</a:t>
            </a:r>
            <a:r>
              <a:rPr lang="en-US" dirty="0" smtClean="0">
                <a:latin typeface="+mn-ea"/>
              </a:rPr>
              <a:t>?</a:t>
            </a:r>
            <a:endParaRPr lang="zh-CN" altLang="en-US" dirty="0" smtClean="0"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en-US" b="1" dirty="0" smtClean="0">
                <a:latin typeface="+mn-ea"/>
              </a:rPr>
              <a:t>4.</a:t>
            </a:r>
            <a:r>
              <a:rPr lang="zh-CN" altLang="en-US" dirty="0" smtClean="0">
                <a:latin typeface="+mn-ea"/>
              </a:rPr>
              <a:t>选文从叙述“</a:t>
            </a:r>
            <a:r>
              <a:rPr lang="en-US" altLang="zh-CN" dirty="0" smtClean="0">
                <a:latin typeface="+mn-ea"/>
              </a:rPr>
              <a:t>……”</a:t>
            </a:r>
            <a:r>
              <a:rPr lang="zh-CN" altLang="en-US" dirty="0" smtClean="0">
                <a:latin typeface="+mn-ea"/>
              </a:rPr>
              <a:t>写起</a:t>
            </a:r>
            <a:r>
              <a:rPr lang="en-US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有何妙处</a:t>
            </a:r>
            <a:r>
              <a:rPr lang="en-US" dirty="0" smtClean="0">
                <a:latin typeface="+mn-ea"/>
              </a:rPr>
              <a:t>?</a:t>
            </a:r>
            <a:endParaRPr lang="zh-CN" altLang="en-US" dirty="0">
              <a:latin typeface="+mn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75CE02DD-70B6-497F-B0BD-8BA8DBE969A4}"/>
              </a:ext>
            </a:extLst>
          </p:cNvPr>
          <p:cNvGrpSpPr/>
          <p:nvPr/>
        </p:nvGrpSpPr>
        <p:grpSpPr>
          <a:xfrm>
            <a:off x="4165541" y="353685"/>
            <a:ext cx="1197805" cy="439278"/>
            <a:chOff x="4149152" y="706582"/>
            <a:chExt cx="1025921" cy="439278"/>
          </a:xfrm>
        </p:grpSpPr>
        <p:sp>
          <p:nvSpPr>
            <p:cNvPr id="4" name="文本框 14">
              <a:extLst>
                <a:ext uri="{FF2B5EF4-FFF2-40B4-BE49-F238E27FC236}">
                  <a16:creationId xmlns="" xmlns:a16="http://schemas.microsoft.com/office/drawing/2014/main" id="{0E212731-39CB-4A88-BE94-BB6F287DDC6F}"/>
                </a:ext>
              </a:extLst>
            </p:cNvPr>
            <p:cNvSpPr txBox="1"/>
            <p:nvPr/>
          </p:nvSpPr>
          <p:spPr>
            <a:xfrm>
              <a:off x="4149152" y="706582"/>
              <a:ext cx="853103" cy="439278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b="1" dirty="0" smtClean="0">
                  <a:solidFill>
                    <a:srgbClr val="0092D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技法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精讲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5" name="直接箭头连接符 4">
              <a:extLst>
                <a:ext uri="{FF2B5EF4-FFF2-40B4-BE49-F238E27FC236}">
                  <a16:creationId xmlns="" xmlns:a16="http://schemas.microsoft.com/office/drawing/2014/main" id="{DA0F7700-D1EE-4F7C-93E3-F781CEB61530}"/>
                </a:ext>
              </a:extLst>
            </p:cNvPr>
            <p:cNvCxnSpPr>
              <a:cxnSpLocks/>
            </p:cNvCxnSpPr>
            <p:nvPr/>
          </p:nvCxnSpPr>
          <p:spPr>
            <a:xfrm>
              <a:off x="5020377" y="921218"/>
              <a:ext cx="154696" cy="140733"/>
            </a:xfrm>
            <a:prstGeom prst="straightConnector1">
              <a:avLst/>
            </a:prstGeom>
            <a:ln w="25400">
              <a:solidFill>
                <a:srgbClr val="0092D7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919430" y="800022"/>
            <a:ext cx="32239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0092D7"/>
                </a:solidFill>
              </a:rPr>
              <a:t>考点一　分析说明顺序</a:t>
            </a:r>
            <a:r>
              <a:rPr lang="en-US" sz="1600" dirty="0" smtClean="0"/>
              <a:t>5</a:t>
            </a:r>
            <a:r>
              <a:rPr lang="zh-CN" altLang="en-US" sz="1600" dirty="0" smtClean="0"/>
              <a:t>年</a:t>
            </a:r>
            <a:r>
              <a:rPr lang="en-US" sz="1600" dirty="0" smtClean="0"/>
              <a:t>2</a:t>
            </a:r>
            <a:r>
              <a:rPr lang="zh-CN" altLang="en-US" sz="1600" dirty="0" smtClean="0"/>
              <a:t>考</a:t>
            </a:r>
            <a:endParaRPr lang="zh-CN" altLang="en-US" sz="1600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79230" y="430590"/>
            <a:ext cx="7886700" cy="4198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答题步骤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zh-CN" altLang="en-US" dirty="0" smtClean="0"/>
              <a:t>准确理解局部或整体的说明顺序。熟记这三种顺序。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zh-CN" altLang="en-US" dirty="0" smtClean="0"/>
              <a:t>能够按照一定的说明顺序排列句序。首先要看前后句的衔接</a:t>
            </a:r>
            <a:r>
              <a:rPr lang="en-US" dirty="0" smtClean="0"/>
              <a:t>,</a:t>
            </a:r>
            <a:r>
              <a:rPr lang="zh-CN" altLang="en-US" dirty="0" smtClean="0"/>
              <a:t>注意关联词语</a:t>
            </a:r>
            <a:r>
              <a:rPr lang="en-US" dirty="0" smtClean="0"/>
              <a:t>,</a:t>
            </a:r>
            <a:r>
              <a:rPr lang="zh-CN" altLang="en-US" dirty="0" smtClean="0"/>
              <a:t>哪两句的关系最紧密要先挑出来</a:t>
            </a:r>
            <a:r>
              <a:rPr lang="en-US" dirty="0" smtClean="0"/>
              <a:t>,</a:t>
            </a:r>
            <a:r>
              <a:rPr lang="zh-CN" altLang="en-US" dirty="0" smtClean="0"/>
              <a:t>然后逐一判断其他几个句子之间的先后顺序</a:t>
            </a:r>
            <a:r>
              <a:rPr lang="en-US" dirty="0" smtClean="0"/>
              <a:t>,</a:t>
            </a:r>
            <a:r>
              <a:rPr lang="zh-CN" altLang="en-US" dirty="0" smtClean="0"/>
              <a:t>最后按照这个正确的顺序排列起来。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3.</a:t>
            </a:r>
            <a:r>
              <a:rPr lang="zh-CN" altLang="en-US" b="1" dirty="0" smtClean="0"/>
              <a:t>注意标志性语言。</a:t>
            </a:r>
            <a:r>
              <a:rPr lang="zh-CN" altLang="en-US" dirty="0" smtClean="0"/>
              <a:t>时间顺序多用表时间变化的词语</a:t>
            </a:r>
            <a:r>
              <a:rPr lang="en-US" dirty="0" smtClean="0"/>
              <a:t>,</a:t>
            </a:r>
            <a:r>
              <a:rPr lang="zh-CN" altLang="en-US" dirty="0" smtClean="0"/>
              <a:t>空间顺序多用表方位的词语</a:t>
            </a:r>
            <a:r>
              <a:rPr lang="en-US" dirty="0" smtClean="0"/>
              <a:t>,</a:t>
            </a:r>
            <a:r>
              <a:rPr lang="zh-CN" altLang="en-US" dirty="0" smtClean="0"/>
              <a:t>逻辑顺序多用表逻辑层次的关联词等。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4.</a:t>
            </a:r>
            <a:r>
              <a:rPr lang="zh-CN" altLang="en-US" b="1" dirty="0" smtClean="0"/>
              <a:t>分清主次</a:t>
            </a:r>
            <a:r>
              <a:rPr lang="en-US" b="1" dirty="0" smtClean="0"/>
              <a:t>,</a:t>
            </a:r>
            <a:r>
              <a:rPr lang="zh-CN" altLang="en-US" b="1" dirty="0" smtClean="0"/>
              <a:t>综合归纳。</a:t>
            </a:r>
            <a:r>
              <a:rPr lang="zh-CN" altLang="en-US" dirty="0" smtClean="0"/>
              <a:t>就一篇文章而言</a:t>
            </a:r>
            <a:r>
              <a:rPr lang="en-US" dirty="0" smtClean="0"/>
              <a:t>,</a:t>
            </a:r>
            <a:r>
              <a:rPr lang="zh-CN" altLang="en-US" dirty="0" smtClean="0"/>
              <a:t>有时不仅采用一种说明顺序</a:t>
            </a:r>
            <a:r>
              <a:rPr lang="en-US" dirty="0" smtClean="0"/>
              <a:t>,</a:t>
            </a:r>
            <a:r>
              <a:rPr lang="zh-CN" altLang="en-US" dirty="0" smtClean="0"/>
              <a:t>而是将几种方式糅合起来</a:t>
            </a:r>
            <a:r>
              <a:rPr lang="en-US" dirty="0" smtClean="0"/>
              <a:t>,</a:t>
            </a:r>
            <a:r>
              <a:rPr lang="zh-CN" altLang="en-US" dirty="0" smtClean="0"/>
              <a:t>从而达到说明透彻的效果。这就要求分析时分清主次</a:t>
            </a:r>
            <a:r>
              <a:rPr lang="en-US" dirty="0" smtClean="0"/>
              <a:t>,</a:t>
            </a:r>
            <a:r>
              <a:rPr lang="zh-CN" altLang="en-US" dirty="0" smtClean="0"/>
              <a:t>总体上的顺序为主</a:t>
            </a:r>
            <a:r>
              <a:rPr lang="en-US" dirty="0" smtClean="0"/>
              <a:t>,</a:t>
            </a:r>
            <a:r>
              <a:rPr lang="zh-CN" altLang="en-US" dirty="0" smtClean="0"/>
              <a:t>局部顺序为次</a:t>
            </a:r>
            <a:r>
              <a:rPr lang="en-US" dirty="0" smtClean="0"/>
              <a:t>,</a:t>
            </a:r>
            <a:r>
              <a:rPr lang="zh-CN" altLang="en-US" dirty="0" smtClean="0"/>
              <a:t>要综合归纳。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47547" y="283648"/>
            <a:ext cx="8035967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答题模式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本文使用了</a:t>
            </a:r>
            <a:r>
              <a:rPr lang="zh-CN" altLang="en-US" u="sng" dirty="0" smtClean="0"/>
              <a:t>　　　　</a:t>
            </a:r>
            <a:r>
              <a:rPr lang="zh-CN" altLang="en-US" dirty="0" smtClean="0"/>
              <a:t>的说明顺序对</a:t>
            </a:r>
            <a:r>
              <a:rPr lang="zh-CN" altLang="en-US" u="sng" dirty="0" smtClean="0"/>
              <a:t>　　　　</a:t>
            </a:r>
            <a:r>
              <a:rPr lang="zh-CN" altLang="en-US" dirty="0" smtClean="0"/>
              <a:t>加以说明</a:t>
            </a:r>
            <a:r>
              <a:rPr lang="en-US" dirty="0" smtClean="0"/>
              <a:t>,</a:t>
            </a:r>
            <a:r>
              <a:rPr lang="zh-CN" altLang="en-US" dirty="0" smtClean="0"/>
              <a:t>使说明更有条理性</a:t>
            </a:r>
            <a:r>
              <a:rPr lang="en-US" dirty="0" smtClean="0"/>
              <a:t>,</a:t>
            </a:r>
            <a:r>
              <a:rPr lang="zh-CN" altLang="en-US" dirty="0" smtClean="0"/>
              <a:t>便于读者理解</a:t>
            </a:r>
            <a:r>
              <a:rPr lang="en-US" altLang="zh-CN" dirty="0" smtClean="0"/>
              <a:t>……</a:t>
            </a:r>
            <a:r>
              <a:rPr lang="en-US" dirty="0" smtClean="0"/>
              <a:t>(</a:t>
            </a:r>
            <a:r>
              <a:rPr lang="zh-CN" altLang="en-US" dirty="0" smtClean="0"/>
              <a:t>注意</a:t>
            </a:r>
            <a:r>
              <a:rPr lang="en-US" dirty="0" smtClean="0"/>
              <a:t>:</a:t>
            </a:r>
            <a:r>
              <a:rPr lang="zh-CN" altLang="en-US" dirty="0" smtClean="0"/>
              <a:t>在答题时尽可能答得具体些</a:t>
            </a:r>
            <a:r>
              <a:rPr lang="en-US" dirty="0" smtClean="0"/>
              <a:t>,</a:t>
            </a:r>
            <a:r>
              <a:rPr lang="zh-CN" altLang="en-US" dirty="0" smtClean="0"/>
              <a:t>不能只概括</a:t>
            </a:r>
            <a:r>
              <a:rPr lang="en-US" dirty="0" smtClean="0"/>
              <a:t>××</a:t>
            </a:r>
            <a:r>
              <a:rPr lang="zh-CN" altLang="en-US" dirty="0" smtClean="0"/>
              <a:t>顺序。</a:t>
            </a:r>
            <a:r>
              <a:rPr lang="en-US" dirty="0" smtClean="0"/>
              <a:t>) 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如</a:t>
            </a:r>
            <a:r>
              <a:rPr lang="en-US" dirty="0" smtClean="0"/>
              <a:t>:①</a:t>
            </a:r>
            <a:r>
              <a:rPr lang="zh-CN" altLang="en-US" dirty="0" smtClean="0"/>
              <a:t>空间顺序</a:t>
            </a:r>
            <a:r>
              <a:rPr lang="en-US" dirty="0" smtClean="0"/>
              <a:t>(</a:t>
            </a:r>
            <a:r>
              <a:rPr lang="zh-CN" altLang="en-US" dirty="0" smtClean="0"/>
              <a:t>从上到下</a:t>
            </a:r>
            <a:r>
              <a:rPr lang="en-US" dirty="0" smtClean="0"/>
              <a:t>,</a:t>
            </a:r>
            <a:r>
              <a:rPr lang="zh-CN" altLang="en-US" dirty="0" smtClean="0"/>
              <a:t>从里到外</a:t>
            </a:r>
            <a:r>
              <a:rPr lang="en-US" dirty="0" smtClean="0"/>
              <a:t>,</a:t>
            </a:r>
            <a:r>
              <a:rPr lang="zh-CN" altLang="en-US" dirty="0" smtClean="0"/>
              <a:t>总到分</a:t>
            </a:r>
            <a:r>
              <a:rPr lang="en-US" dirty="0" smtClean="0"/>
              <a:t>,</a:t>
            </a:r>
            <a:r>
              <a:rPr lang="zh-CN" altLang="en-US" dirty="0" smtClean="0"/>
              <a:t>外到内</a:t>
            </a:r>
            <a:r>
              <a:rPr lang="en-US" dirty="0" smtClean="0"/>
              <a:t>,</a:t>
            </a:r>
            <a:r>
              <a:rPr lang="zh-CN" altLang="en-US" dirty="0" smtClean="0"/>
              <a:t>前到后</a:t>
            </a:r>
            <a:r>
              <a:rPr lang="en-US" dirty="0" smtClean="0"/>
              <a:t>,</a:t>
            </a:r>
            <a:r>
              <a:rPr lang="zh-CN" altLang="en-US" dirty="0" smtClean="0"/>
              <a:t>左到右</a:t>
            </a:r>
            <a:r>
              <a:rPr lang="en-US" dirty="0" smtClean="0"/>
              <a:t>,</a:t>
            </a:r>
            <a:r>
              <a:rPr lang="zh-CN" altLang="en-US" dirty="0" smtClean="0"/>
              <a:t>整体到局部的空间顺序</a:t>
            </a:r>
            <a:r>
              <a:rPr lang="en-US" dirty="0" smtClean="0"/>
              <a:t>)</a:t>
            </a:r>
            <a:r>
              <a:rPr lang="zh-CN" altLang="en-US" dirty="0" smtClean="0"/>
              <a:t>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②</a:t>
            </a:r>
            <a:r>
              <a:rPr lang="zh-CN" altLang="en-US" dirty="0" smtClean="0"/>
              <a:t>逻辑顺序</a:t>
            </a:r>
            <a:r>
              <a:rPr lang="en-US" dirty="0" smtClean="0"/>
              <a:t>(</a:t>
            </a:r>
            <a:r>
              <a:rPr lang="zh-CN" altLang="en-US" dirty="0" smtClean="0"/>
              <a:t>包括先结果后原因</a:t>
            </a:r>
            <a:r>
              <a:rPr lang="en-US" dirty="0" smtClean="0"/>
              <a:t>,</a:t>
            </a:r>
            <a:r>
              <a:rPr lang="zh-CN" altLang="en-US" dirty="0" smtClean="0"/>
              <a:t>层层递进</a:t>
            </a:r>
            <a:r>
              <a:rPr lang="en-US" dirty="0" smtClean="0"/>
              <a:t>,</a:t>
            </a:r>
            <a:r>
              <a:rPr lang="zh-CN" altLang="en-US" dirty="0" smtClean="0"/>
              <a:t>现象到本质</a:t>
            </a:r>
            <a:r>
              <a:rPr lang="en-US" dirty="0" smtClean="0"/>
              <a:t>,</a:t>
            </a:r>
            <a:r>
              <a:rPr lang="zh-CN" altLang="en-US" dirty="0" smtClean="0"/>
              <a:t>因到果</a:t>
            </a:r>
            <a:r>
              <a:rPr lang="en-US" dirty="0" smtClean="0"/>
              <a:t>,</a:t>
            </a:r>
            <a:r>
              <a:rPr lang="zh-CN" altLang="en-US" dirty="0" smtClean="0"/>
              <a:t>果到因</a:t>
            </a:r>
            <a:r>
              <a:rPr lang="en-US" dirty="0" smtClean="0"/>
              <a:t>,</a:t>
            </a:r>
            <a:r>
              <a:rPr lang="zh-CN" altLang="en-US" dirty="0" smtClean="0"/>
              <a:t>主到次</a:t>
            </a:r>
            <a:r>
              <a:rPr lang="en-US" dirty="0" smtClean="0"/>
              <a:t>,</a:t>
            </a:r>
            <a:r>
              <a:rPr lang="zh-CN" altLang="en-US" dirty="0" smtClean="0"/>
              <a:t>浅入深</a:t>
            </a:r>
            <a:r>
              <a:rPr lang="en-US" dirty="0" smtClean="0"/>
              <a:t>,</a:t>
            </a:r>
            <a:r>
              <a:rPr lang="zh-CN" altLang="en-US" dirty="0" smtClean="0"/>
              <a:t>个别到一般等逻辑顺序</a:t>
            </a:r>
            <a:r>
              <a:rPr lang="en-US" dirty="0" smtClean="0"/>
              <a:t>,</a:t>
            </a:r>
            <a:r>
              <a:rPr lang="zh-CN" altLang="en-US" dirty="0" smtClean="0"/>
              <a:t>常用表因果、表事理顺序的词</a:t>
            </a:r>
            <a:r>
              <a:rPr lang="en-US" dirty="0" smtClean="0"/>
              <a:t>,</a:t>
            </a:r>
            <a:r>
              <a:rPr lang="zh-CN" altLang="en-US" dirty="0" smtClean="0"/>
              <a:t>如“因为、所以”“首先、其次”</a:t>
            </a:r>
            <a:r>
              <a:rPr lang="en-US" dirty="0" smtClean="0"/>
              <a:t>)</a:t>
            </a:r>
            <a:r>
              <a:rPr lang="zh-CN" altLang="en-US" dirty="0" smtClean="0"/>
              <a:t>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③</a:t>
            </a:r>
            <a:r>
              <a:rPr lang="zh-CN" altLang="en-US" dirty="0" smtClean="0"/>
              <a:t>时间顺序则是说明事物的发展、演变等。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66749" y="402614"/>
            <a:ext cx="79552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考点专练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  <a:r>
              <a:rPr lang="zh-CN" altLang="en-US" dirty="0" smtClean="0"/>
              <a:t>满分训练</a:t>
            </a:r>
            <a:r>
              <a:rPr lang="en-US" dirty="0" smtClean="0"/>
              <a:t>(</a:t>
            </a:r>
            <a:r>
              <a:rPr lang="zh-CN" altLang="en-US" dirty="0" smtClean="0"/>
              <a:t>八</a:t>
            </a:r>
            <a:r>
              <a:rPr lang="en-US" dirty="0" smtClean="0"/>
              <a:t>):</a:t>
            </a:r>
            <a:r>
              <a:rPr lang="zh-CN" altLang="en-US" dirty="0" smtClean="0"/>
              <a:t>第一题</a:t>
            </a:r>
            <a:r>
              <a:rPr lang="en-US" dirty="0" smtClean="0"/>
              <a:t>1</a:t>
            </a:r>
            <a:r>
              <a:rPr lang="zh-CN" altLang="en-US" dirty="0" smtClean="0"/>
              <a:t>小题、第二题</a:t>
            </a:r>
            <a:r>
              <a:rPr lang="en-US" dirty="0" smtClean="0"/>
              <a:t>4</a:t>
            </a:r>
            <a:r>
              <a:rPr lang="zh-CN" altLang="en-US" dirty="0" smtClean="0"/>
              <a:t>小题、第七题</a:t>
            </a:r>
            <a:r>
              <a:rPr lang="en-US" dirty="0" smtClean="0"/>
              <a:t>1</a:t>
            </a:r>
            <a:r>
              <a:rPr lang="zh-CN" altLang="en-US" dirty="0" smtClean="0"/>
              <a:t>小题、第九题</a:t>
            </a:r>
            <a:r>
              <a:rPr lang="en-US" dirty="0" smtClean="0"/>
              <a:t>3</a:t>
            </a:r>
            <a:r>
              <a:rPr lang="zh-CN" altLang="en-US" dirty="0" smtClean="0"/>
              <a:t>小题、第十一题</a:t>
            </a:r>
            <a:r>
              <a:rPr lang="en-US" dirty="0" smtClean="0"/>
              <a:t>2</a:t>
            </a:r>
            <a:r>
              <a:rPr lang="zh-CN" altLang="en-US" dirty="0" smtClean="0"/>
              <a:t>小题</a:t>
            </a:r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89740" y="787942"/>
            <a:ext cx="7886700" cy="2951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常见题型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1. </a:t>
            </a:r>
            <a:r>
              <a:rPr lang="en-US" dirty="0" smtClean="0">
                <a:solidFill>
                  <a:srgbClr val="0092D7"/>
                </a:solidFill>
              </a:rPr>
              <a:t>[2018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en-US" dirty="0" smtClean="0">
                <a:solidFill>
                  <a:srgbClr val="0092D7"/>
                </a:solidFill>
              </a:rPr>
              <a:t>6]</a:t>
            </a:r>
            <a:r>
              <a:rPr lang="zh-CN" altLang="en-US" dirty="0" smtClean="0"/>
              <a:t>第</a:t>
            </a:r>
            <a:r>
              <a:rPr lang="en-US" dirty="0" smtClean="0"/>
              <a:t>×</a:t>
            </a:r>
            <a:r>
              <a:rPr lang="zh-CN" altLang="en-US" dirty="0" smtClean="0"/>
              <a:t>段使用了哪两种</a:t>
            </a:r>
            <a:r>
              <a:rPr lang="en-US" dirty="0" smtClean="0"/>
              <a:t>(</a:t>
            </a:r>
            <a:r>
              <a:rPr lang="zh-CN" altLang="en-US" dirty="0" smtClean="0"/>
              <a:t>哪种、哪几种</a:t>
            </a:r>
            <a:r>
              <a:rPr lang="en-US" dirty="0" smtClean="0"/>
              <a:t>)</a:t>
            </a:r>
            <a:r>
              <a:rPr lang="zh-CN" altLang="en-US" dirty="0" smtClean="0"/>
              <a:t>说明方法</a:t>
            </a:r>
            <a:r>
              <a:rPr lang="en-US" dirty="0" smtClean="0"/>
              <a:t>?</a:t>
            </a:r>
            <a:r>
              <a:rPr lang="zh-CN" altLang="en-US" dirty="0" smtClean="0"/>
              <a:t>有何作用</a:t>
            </a:r>
            <a:r>
              <a:rPr lang="en-US" dirty="0" smtClean="0"/>
              <a:t>?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2. </a:t>
            </a:r>
            <a:r>
              <a:rPr lang="en-US" dirty="0" smtClean="0">
                <a:solidFill>
                  <a:srgbClr val="0092D7"/>
                </a:solidFill>
              </a:rPr>
              <a:t>[2015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en-US" dirty="0" smtClean="0">
                <a:solidFill>
                  <a:srgbClr val="0092D7"/>
                </a:solidFill>
              </a:rPr>
              <a:t>6]</a:t>
            </a:r>
            <a:r>
              <a:rPr lang="zh-CN" altLang="en-US" dirty="0" smtClean="0"/>
              <a:t>文中画线句运用了什么说明方法</a:t>
            </a:r>
            <a:r>
              <a:rPr lang="en-US" dirty="0" smtClean="0"/>
              <a:t>?</a:t>
            </a:r>
            <a:r>
              <a:rPr lang="zh-CN" altLang="en-US" dirty="0" smtClean="0"/>
              <a:t>有什么好处</a:t>
            </a:r>
            <a:r>
              <a:rPr lang="en-US" dirty="0" smtClean="0"/>
              <a:t>?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3. </a:t>
            </a:r>
            <a:r>
              <a:rPr lang="en-US" dirty="0" smtClean="0">
                <a:solidFill>
                  <a:srgbClr val="0092D7"/>
                </a:solidFill>
              </a:rPr>
              <a:t>[2013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en-US" dirty="0" smtClean="0">
                <a:solidFill>
                  <a:srgbClr val="0092D7"/>
                </a:solidFill>
              </a:rPr>
              <a:t>7]</a:t>
            </a:r>
            <a:r>
              <a:rPr lang="zh-CN" altLang="en-US" dirty="0" smtClean="0"/>
              <a:t>第</a:t>
            </a:r>
            <a:r>
              <a:rPr lang="en-US" dirty="0" smtClean="0"/>
              <a:t>⑥</a:t>
            </a:r>
            <a:r>
              <a:rPr lang="zh-CN" altLang="en-US" dirty="0" smtClean="0"/>
              <a:t>段中画线的句子运用的说明方法有</a:t>
            </a:r>
            <a:r>
              <a:rPr lang="zh-CN" altLang="en-US" u="sng" dirty="0" smtClean="0"/>
              <a:t>　　　</a:t>
            </a:r>
            <a:r>
              <a:rPr lang="zh-CN" altLang="en-US" dirty="0" smtClean="0"/>
              <a:t>、</a:t>
            </a:r>
            <a:r>
              <a:rPr lang="zh-CN" altLang="en-US" u="sng" dirty="0" smtClean="0"/>
              <a:t>　　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答题思路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  <a:r>
              <a:rPr lang="zh-CN" altLang="en-US" dirty="0" smtClean="0"/>
              <a:t>参阅文体知识清单相关内容</a:t>
            </a:r>
          </a:p>
          <a:p>
            <a:pPr algn="just"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考点专练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  <a:r>
              <a:rPr lang="zh-CN" altLang="en-US" dirty="0" smtClean="0"/>
              <a:t>满分训练</a:t>
            </a:r>
            <a:r>
              <a:rPr lang="en-US" dirty="0" smtClean="0"/>
              <a:t>(</a:t>
            </a:r>
            <a:r>
              <a:rPr lang="zh-CN" altLang="en-US" dirty="0" smtClean="0"/>
              <a:t>八</a:t>
            </a:r>
            <a:r>
              <a:rPr lang="en-US" dirty="0" smtClean="0"/>
              <a:t>):</a:t>
            </a:r>
            <a:r>
              <a:rPr lang="zh-CN" altLang="en-US" dirty="0" smtClean="0"/>
              <a:t>第一题</a:t>
            </a:r>
            <a:r>
              <a:rPr lang="en-US" dirty="0" smtClean="0"/>
              <a:t>2</a:t>
            </a:r>
            <a:r>
              <a:rPr lang="zh-CN" altLang="en-US" dirty="0" smtClean="0"/>
              <a:t>小题、第三题</a:t>
            </a:r>
            <a:r>
              <a:rPr lang="en-US" dirty="0" smtClean="0"/>
              <a:t>3</a:t>
            </a:r>
            <a:r>
              <a:rPr lang="zh-CN" altLang="en-US" dirty="0" smtClean="0"/>
              <a:t>小题、第四题</a:t>
            </a:r>
            <a:r>
              <a:rPr lang="en-US" dirty="0" smtClean="0"/>
              <a:t>3</a:t>
            </a:r>
            <a:r>
              <a:rPr lang="zh-CN" altLang="en-US" dirty="0" smtClean="0"/>
              <a:t>小题、第五题</a:t>
            </a:r>
            <a:r>
              <a:rPr lang="en-US" dirty="0" smtClean="0"/>
              <a:t>4</a:t>
            </a:r>
            <a:r>
              <a:rPr lang="zh-CN" altLang="en-US" dirty="0" smtClean="0"/>
              <a:t>小题、第六题</a:t>
            </a:r>
            <a:r>
              <a:rPr lang="en-US" dirty="0" smtClean="0"/>
              <a:t>2</a:t>
            </a:r>
            <a:r>
              <a:rPr lang="zh-CN" altLang="en-US" dirty="0" smtClean="0"/>
              <a:t>小题、第七题</a:t>
            </a:r>
            <a:r>
              <a:rPr lang="en-US" dirty="0" smtClean="0"/>
              <a:t>3</a:t>
            </a:r>
            <a:r>
              <a:rPr lang="zh-CN" altLang="en-US" dirty="0" smtClean="0"/>
              <a:t>小题、第九题</a:t>
            </a:r>
            <a:r>
              <a:rPr lang="en-US" dirty="0" smtClean="0"/>
              <a:t>4</a:t>
            </a:r>
            <a:r>
              <a:rPr lang="zh-CN" altLang="en-US" dirty="0" smtClean="0"/>
              <a:t>小题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885217" y="369099"/>
            <a:ext cx="41472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0092D7"/>
                </a:solidFill>
              </a:rPr>
              <a:t>考点二　分析说明方法及其作用</a:t>
            </a:r>
            <a:r>
              <a:rPr lang="en-US" sz="1600" dirty="0" smtClean="0"/>
              <a:t>5</a:t>
            </a:r>
            <a:r>
              <a:rPr lang="zh-CN" altLang="en-US" sz="1600" dirty="0" smtClean="0"/>
              <a:t>年</a:t>
            </a:r>
            <a:r>
              <a:rPr lang="en-US" sz="1600" dirty="0" smtClean="0"/>
              <a:t>4</a:t>
            </a:r>
            <a:r>
              <a:rPr lang="zh-CN" altLang="en-US" sz="1600" dirty="0" smtClean="0"/>
              <a:t>考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3">
            <a:extLst>
              <a:ext uri="{FF2B5EF4-FFF2-40B4-BE49-F238E27FC236}">
                <a16:creationId xmlns="" xmlns:a16="http://schemas.microsoft.com/office/drawing/2014/main" id="{75CE02DD-70B6-497F-B0BD-8BA8DBE969A4}"/>
              </a:ext>
            </a:extLst>
          </p:cNvPr>
          <p:cNvGrpSpPr/>
          <p:nvPr/>
        </p:nvGrpSpPr>
        <p:grpSpPr>
          <a:xfrm>
            <a:off x="3972496" y="353685"/>
            <a:ext cx="1642305" cy="439278"/>
            <a:chOff x="3768436" y="706582"/>
            <a:chExt cx="1406637" cy="439278"/>
          </a:xfrm>
        </p:grpSpPr>
        <p:sp>
          <p:nvSpPr>
            <p:cNvPr id="12" name="文本框 14">
              <a:extLst>
                <a:ext uri="{FF2B5EF4-FFF2-40B4-BE49-F238E27FC236}">
                  <a16:creationId xmlns="" xmlns:a16="http://schemas.microsoft.com/office/drawing/2014/main" id="{0E212731-39CB-4A88-BE94-BB6F287DDC6F}"/>
                </a:ext>
              </a:extLst>
            </p:cNvPr>
            <p:cNvSpPr txBox="1"/>
            <p:nvPr/>
          </p:nvSpPr>
          <p:spPr>
            <a:xfrm>
              <a:off x="3768436" y="706582"/>
              <a:ext cx="1248521" cy="439278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b="1" dirty="0">
                  <a:solidFill>
                    <a:srgbClr val="0092D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中考考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情速递</a:t>
              </a:r>
            </a:p>
          </p:txBody>
        </p:sp>
        <p:cxnSp>
          <p:nvCxnSpPr>
            <p:cNvPr id="13" name="直接箭头连接符 12">
              <a:extLst>
                <a:ext uri="{FF2B5EF4-FFF2-40B4-BE49-F238E27FC236}">
                  <a16:creationId xmlns="" xmlns:a16="http://schemas.microsoft.com/office/drawing/2014/main" id="{DA0F7700-D1EE-4F7C-93E3-F781CEB61530}"/>
                </a:ext>
              </a:extLst>
            </p:cNvPr>
            <p:cNvCxnSpPr>
              <a:cxnSpLocks/>
            </p:cNvCxnSpPr>
            <p:nvPr/>
          </p:nvCxnSpPr>
          <p:spPr>
            <a:xfrm>
              <a:off x="5020377" y="921218"/>
              <a:ext cx="154696" cy="140733"/>
            </a:xfrm>
            <a:prstGeom prst="straightConnector1">
              <a:avLst/>
            </a:prstGeom>
            <a:ln w="25400">
              <a:solidFill>
                <a:srgbClr val="0092D7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815925" y="928565"/>
          <a:ext cx="8002760" cy="3429000"/>
        </p:xfrm>
        <a:graphic>
          <a:graphicData uri="http://schemas.openxmlformats.org/drawingml/2006/table">
            <a:tbl>
              <a:tblPr/>
              <a:tblGrid>
                <a:gridCol w="538090"/>
                <a:gridCol w="2690447"/>
                <a:gridCol w="817684"/>
                <a:gridCol w="3956539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年份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篇名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分值题量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考点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2018</a:t>
                      </a:r>
                      <a:endParaRPr lang="zh-CN" sz="15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冰雪精灵——雾凇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5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题</a:t>
                      </a: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19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划分层次、说明方法、说明顺序、内容概括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2017</a:t>
                      </a:r>
                      <a:endParaRPr lang="zh-CN" sz="15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冬眠的奥秘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5</a:t>
                      </a: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题</a:t>
                      </a: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19</a:t>
                      </a: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分析段落作用、概括文章要点、品味说明语言、分析说明方法、提取文章信息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2015</a:t>
                      </a:r>
                      <a:endParaRPr lang="zh-CN" sz="15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拟态——神奇的自然礼物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5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题</a:t>
                      </a: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18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把握说明对象特征、分析说明方法、分析说明顺序、信息的提取与概括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2013</a:t>
                      </a:r>
                      <a:endParaRPr lang="zh-CN" sz="15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西塘古镇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5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题</a:t>
                      </a: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17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划分结构层次、概括内容要点、分析说明方法、分析说明语言、理解文章内容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2011</a:t>
                      </a:r>
                      <a:endParaRPr lang="zh-CN" sz="15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微藻——可循环的“绿色油田”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5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题</a:t>
                      </a: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15</a:t>
                      </a: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说明对象特征、说明方法、信息概括和提取、理解和概括文章内容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584656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05607" y="843829"/>
            <a:ext cx="7886700" cy="2120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 smtClean="0"/>
              <a:t>角度</a:t>
            </a:r>
            <a:r>
              <a:rPr lang="en-US" b="1" dirty="0" smtClean="0"/>
              <a:t>1</a:t>
            </a:r>
            <a:r>
              <a:rPr lang="zh-CN" altLang="en-US" b="1" dirty="0" smtClean="0"/>
              <a:t>　划分层次　概括层意</a:t>
            </a:r>
            <a:r>
              <a:rPr lang="en-US" sz="1600" dirty="0" smtClean="0"/>
              <a:t>5</a:t>
            </a:r>
            <a:r>
              <a:rPr lang="zh-CN" altLang="en-US" sz="1600" dirty="0" smtClean="0"/>
              <a:t>年</a:t>
            </a:r>
            <a:r>
              <a:rPr lang="en-US" sz="1600" dirty="0" smtClean="0"/>
              <a:t>2</a:t>
            </a:r>
            <a:r>
              <a:rPr lang="zh-CN" altLang="en-US" sz="1600" dirty="0" smtClean="0"/>
              <a:t>考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常见题型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92D7"/>
                </a:solidFill>
              </a:rPr>
              <a:t>[2018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en-US" dirty="0" smtClean="0">
                <a:solidFill>
                  <a:srgbClr val="0092D7"/>
                </a:solidFill>
              </a:rPr>
              <a:t>5]</a:t>
            </a:r>
            <a:r>
              <a:rPr lang="zh-CN" altLang="en-US" dirty="0" smtClean="0"/>
              <a:t>对画线部分层次划分正确的一项是</a:t>
            </a:r>
            <a:r>
              <a:rPr lang="en-US" dirty="0" smtClean="0"/>
              <a:t>(</a:t>
            </a:r>
            <a:r>
              <a:rPr lang="zh-CN" altLang="en-US" dirty="0" smtClean="0"/>
              <a:t>　　</a:t>
            </a:r>
            <a:r>
              <a:rPr lang="en-US" dirty="0" smtClean="0"/>
              <a:t>)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2. </a:t>
            </a:r>
            <a:r>
              <a:rPr lang="en-US" dirty="0" smtClean="0">
                <a:solidFill>
                  <a:srgbClr val="0092D7"/>
                </a:solidFill>
              </a:rPr>
              <a:t>[2013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en-US" dirty="0" smtClean="0">
                <a:solidFill>
                  <a:srgbClr val="0092D7"/>
                </a:solidFill>
              </a:rPr>
              <a:t>5]</a:t>
            </a:r>
            <a:r>
              <a:rPr lang="zh-CN" altLang="en-US" dirty="0" smtClean="0"/>
              <a:t>根据文章内容</a:t>
            </a:r>
            <a:r>
              <a:rPr lang="en-US" dirty="0" smtClean="0"/>
              <a:t>,</a:t>
            </a:r>
            <a:r>
              <a:rPr lang="zh-CN" altLang="en-US" dirty="0" smtClean="0"/>
              <a:t>用“∥”将</a:t>
            </a:r>
            <a:r>
              <a:rPr lang="en-US" dirty="0" smtClean="0"/>
              <a:t>③~⑨</a:t>
            </a:r>
            <a:r>
              <a:rPr lang="zh-CN" altLang="en-US" dirty="0" smtClean="0"/>
              <a:t>段分成四个部分。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3.</a:t>
            </a:r>
            <a:r>
              <a:rPr lang="en-US" dirty="0" smtClean="0"/>
              <a:t> </a:t>
            </a:r>
            <a:r>
              <a:rPr lang="zh-CN" altLang="en-US" dirty="0" smtClean="0"/>
              <a:t>第</a:t>
            </a:r>
            <a:r>
              <a:rPr lang="en-US" dirty="0" smtClean="0"/>
              <a:t>×</a:t>
            </a:r>
            <a:r>
              <a:rPr lang="zh-CN" altLang="en-US" dirty="0" smtClean="0"/>
              <a:t>段主要说明了什么</a:t>
            </a:r>
            <a:r>
              <a:rPr lang="en-US" dirty="0" smtClean="0"/>
              <a:t>?</a:t>
            </a:r>
            <a:r>
              <a:rPr lang="zh-CN" altLang="en-US" dirty="0" smtClean="0"/>
              <a:t>请概括。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874683" y="39123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0092D7"/>
                </a:solidFill>
              </a:rPr>
              <a:t>考点三　说明结构</a:t>
            </a:r>
            <a:endParaRPr lang="zh-CN" altLang="en-US" b="1" dirty="0">
              <a:solidFill>
                <a:srgbClr val="0092D7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79230" y="430590"/>
            <a:ext cx="7886700" cy="3782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答题思路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zh-CN" altLang="en-US" b="1" dirty="0" smtClean="0"/>
              <a:t>划分层次</a:t>
            </a:r>
            <a:r>
              <a:rPr lang="en-US" b="1" dirty="0" smtClean="0"/>
              <a:t>:</a:t>
            </a:r>
            <a:endParaRPr lang="zh-CN" altLang="en-US" b="1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分清说明文的结构。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分析文章结构</a:t>
            </a:r>
            <a:r>
              <a:rPr lang="en-US" dirty="0" smtClean="0"/>
              <a:t>,</a:t>
            </a:r>
            <a:r>
              <a:rPr lang="zh-CN" altLang="en-US" dirty="0" smtClean="0"/>
              <a:t>要抓中心句及连接词</a:t>
            </a:r>
            <a:r>
              <a:rPr lang="en-US" dirty="0" smtClean="0"/>
              <a:t>,</a:t>
            </a:r>
            <a:r>
              <a:rPr lang="zh-CN" altLang="en-US" dirty="0" smtClean="0"/>
              <a:t>如“首先”“其次”“还”“也”“此外”等词语。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(3)</a:t>
            </a:r>
            <a:r>
              <a:rPr lang="zh-CN" altLang="en-US" dirty="0" smtClean="0"/>
              <a:t>总分式结构常见于采用逻辑顺序</a:t>
            </a:r>
            <a:r>
              <a:rPr lang="en-US" dirty="0" smtClean="0"/>
              <a:t>(</a:t>
            </a:r>
            <a:r>
              <a:rPr lang="zh-CN" altLang="en-US" dirty="0" smtClean="0"/>
              <a:t>从概括到具体或从整体到部分</a:t>
            </a:r>
            <a:r>
              <a:rPr lang="en-US" dirty="0" smtClean="0"/>
              <a:t>)</a:t>
            </a:r>
            <a:r>
              <a:rPr lang="zh-CN" altLang="en-US" dirty="0" smtClean="0"/>
              <a:t>的说明文</a:t>
            </a:r>
            <a:r>
              <a:rPr lang="en-US" dirty="0" smtClean="0"/>
              <a:t>;</a:t>
            </a:r>
            <a:r>
              <a:rPr lang="zh-CN" altLang="en-US" dirty="0" smtClean="0"/>
              <a:t>递进式结构多用于采用从现象到本质的事理性说明文</a:t>
            </a:r>
            <a:r>
              <a:rPr lang="en-US" dirty="0" smtClean="0"/>
              <a:t>;</a:t>
            </a:r>
            <a:r>
              <a:rPr lang="zh-CN" altLang="en-US" dirty="0" smtClean="0"/>
              <a:t>连贯式结构多见于时间顺序的说明文。另外还有并列式的结构</a:t>
            </a:r>
            <a:r>
              <a:rPr lang="en-US" dirty="0" smtClean="0"/>
              <a:t>,</a:t>
            </a:r>
            <a:r>
              <a:rPr lang="zh-CN" altLang="en-US" dirty="0" smtClean="0"/>
              <a:t>如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松鼠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一文</a:t>
            </a:r>
            <a:r>
              <a:rPr lang="en-US" dirty="0" smtClean="0"/>
              <a:t>,</a:t>
            </a:r>
            <a:r>
              <a:rPr lang="zh-CN" altLang="en-US" dirty="0" smtClean="0"/>
              <a:t>从总体来看是总分式结构</a:t>
            </a:r>
            <a:r>
              <a:rPr lang="en-US" dirty="0" smtClean="0"/>
              <a:t>,</a:t>
            </a:r>
            <a:r>
              <a:rPr lang="zh-CN" altLang="en-US" dirty="0" smtClean="0"/>
              <a:t>但分写部分之间呈现并列式结构。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52853" y="430590"/>
            <a:ext cx="7886700" cy="2951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zh-CN" altLang="en-US" dirty="0" smtClean="0"/>
              <a:t>概括说明文的段意</a:t>
            </a:r>
            <a:r>
              <a:rPr lang="en-US" dirty="0" smtClean="0"/>
              <a:t>,</a:t>
            </a:r>
            <a:r>
              <a:rPr lang="zh-CN" altLang="en-US" dirty="0" smtClean="0"/>
              <a:t>可以从以下几个方面入手</a:t>
            </a:r>
            <a:r>
              <a:rPr lang="en-US" dirty="0" smtClean="0"/>
              <a:t>: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在“说明了”之后加上第一个点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说明对象。阅读完一段文字</a:t>
            </a:r>
            <a:r>
              <a:rPr lang="en-US" dirty="0" smtClean="0"/>
              <a:t>,</a:t>
            </a:r>
            <a:r>
              <a:rPr lang="zh-CN" altLang="en-US" dirty="0" smtClean="0"/>
              <a:t>找出这段说明文字的说明对象即可。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在“说明对象”之后加上第二个点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说明了哪方面。一段文字说明一个对象</a:t>
            </a:r>
            <a:r>
              <a:rPr lang="en-US" dirty="0" smtClean="0"/>
              <a:t>,</a:t>
            </a:r>
            <a:r>
              <a:rPr lang="zh-CN" altLang="en-US" dirty="0" smtClean="0"/>
              <a:t>只能说明一个方面或两三个方面</a:t>
            </a:r>
            <a:r>
              <a:rPr lang="en-US" dirty="0" smtClean="0"/>
              <a:t>,</a:t>
            </a:r>
            <a:r>
              <a:rPr lang="zh-CN" altLang="en-US" dirty="0" smtClean="0"/>
              <a:t>把说明哪个或哪几个方面指出来。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(3)</a:t>
            </a:r>
            <a:r>
              <a:rPr lang="zh-CN" altLang="en-US" dirty="0" smtClean="0"/>
              <a:t>在“哪方面”之后加上最后一个点</a:t>
            </a:r>
            <a:r>
              <a:rPr lang="en-US" altLang="zh-CN" dirty="0" smtClean="0"/>
              <a:t>——“</a:t>
            </a:r>
            <a:r>
              <a:rPr lang="zh-CN" altLang="en-US" dirty="0" smtClean="0"/>
              <a:t>怎么样”</a:t>
            </a:r>
            <a:r>
              <a:rPr lang="en-US" dirty="0" smtClean="0"/>
              <a:t>(</a:t>
            </a:r>
            <a:r>
              <a:rPr lang="zh-CN" altLang="en-US" dirty="0" smtClean="0"/>
              <a:t>如果是事理说明文</a:t>
            </a:r>
            <a:r>
              <a:rPr lang="en-US" dirty="0" smtClean="0"/>
              <a:t>,</a:t>
            </a:r>
            <a:r>
              <a:rPr lang="zh-CN" altLang="en-US" dirty="0" smtClean="0"/>
              <a:t>就不用加了</a:t>
            </a:r>
            <a:r>
              <a:rPr lang="en-US" dirty="0" smtClean="0"/>
              <a:t>)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940776" y="3411346"/>
            <a:ext cx="77548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答题模式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/>
              <a:t>事物说明文段意的概括方法</a:t>
            </a:r>
            <a:r>
              <a:rPr lang="en-US" dirty="0" smtClean="0"/>
              <a:t>:</a:t>
            </a:r>
            <a:r>
              <a:rPr lang="zh-CN" altLang="en-US" dirty="0" smtClean="0"/>
              <a:t>说明了</a:t>
            </a:r>
            <a:r>
              <a:rPr lang="en-US" dirty="0" smtClean="0"/>
              <a:t>+</a:t>
            </a:r>
            <a:r>
              <a:rPr lang="zh-CN" altLang="en-US" dirty="0" smtClean="0"/>
              <a:t>说明对象</a:t>
            </a:r>
            <a:r>
              <a:rPr lang="en-US" dirty="0" smtClean="0"/>
              <a:t>+</a:t>
            </a:r>
            <a:r>
              <a:rPr lang="zh-CN" altLang="en-US" dirty="0" smtClean="0"/>
              <a:t>哪方面</a:t>
            </a:r>
            <a:r>
              <a:rPr lang="en-US" dirty="0" smtClean="0"/>
              <a:t>+</a:t>
            </a:r>
            <a:r>
              <a:rPr lang="zh-CN" altLang="en-US" dirty="0" smtClean="0"/>
              <a:t>怎么样。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79230" y="430590"/>
            <a:ext cx="7886700" cy="2120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 smtClean="0"/>
              <a:t>角度</a:t>
            </a:r>
            <a:r>
              <a:rPr lang="en-US" b="1" dirty="0" smtClean="0"/>
              <a:t>2</a:t>
            </a:r>
            <a:r>
              <a:rPr lang="zh-CN" altLang="en-US" b="1" dirty="0" smtClean="0"/>
              <a:t>　段落的作用</a:t>
            </a:r>
            <a:r>
              <a:rPr lang="en-US" sz="1600" dirty="0" smtClean="0"/>
              <a:t>5</a:t>
            </a:r>
            <a:r>
              <a:rPr lang="zh-CN" altLang="en-US" sz="1600" dirty="0" smtClean="0"/>
              <a:t>年</a:t>
            </a:r>
            <a:r>
              <a:rPr lang="en-US" sz="1600" dirty="0" smtClean="0"/>
              <a:t>1</a:t>
            </a:r>
            <a:r>
              <a:rPr lang="zh-CN" altLang="en-US" sz="1600" dirty="0" smtClean="0"/>
              <a:t>考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常见题型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1. </a:t>
            </a:r>
            <a:r>
              <a:rPr lang="en-US" dirty="0" smtClean="0">
                <a:solidFill>
                  <a:srgbClr val="0092D7"/>
                </a:solidFill>
              </a:rPr>
              <a:t>[2017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en-US" dirty="0" smtClean="0">
                <a:solidFill>
                  <a:srgbClr val="0092D7"/>
                </a:solidFill>
              </a:rPr>
              <a:t>5]</a:t>
            </a:r>
            <a:r>
              <a:rPr lang="zh-CN" altLang="en-US" dirty="0" smtClean="0"/>
              <a:t>第</a:t>
            </a:r>
            <a:r>
              <a:rPr lang="en-US" dirty="0" smtClean="0"/>
              <a:t>×</a:t>
            </a:r>
            <a:r>
              <a:rPr lang="zh-CN" altLang="en-US" dirty="0" smtClean="0"/>
              <a:t>段在文中有什么作用</a:t>
            </a:r>
            <a:r>
              <a:rPr lang="en-US" dirty="0" smtClean="0"/>
              <a:t>?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zh-CN" altLang="en-US" dirty="0" smtClean="0"/>
              <a:t>第</a:t>
            </a:r>
            <a:r>
              <a:rPr lang="en-US" dirty="0" smtClean="0"/>
              <a:t>×</a:t>
            </a:r>
            <a:r>
              <a:rPr lang="zh-CN" altLang="en-US" dirty="0" smtClean="0"/>
              <a:t>段能否删掉或第</a:t>
            </a:r>
            <a:r>
              <a:rPr lang="en-US" dirty="0" smtClean="0"/>
              <a:t>×</a:t>
            </a:r>
            <a:r>
              <a:rPr lang="zh-CN" altLang="en-US" dirty="0" smtClean="0"/>
              <a:t>段能否调换位置</a:t>
            </a:r>
            <a:r>
              <a:rPr lang="en-US" dirty="0" smtClean="0"/>
              <a:t>?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3.</a:t>
            </a:r>
            <a:r>
              <a:rPr lang="zh-CN" altLang="en-US" dirty="0" smtClean="0"/>
              <a:t>文章开头引用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有什么作用</a:t>
            </a:r>
            <a:r>
              <a:rPr lang="en-US" dirty="0" smtClean="0"/>
              <a:t>?</a:t>
            </a:r>
            <a:r>
              <a:rPr lang="zh-CN" altLang="en-US" dirty="0" smtClean="0"/>
              <a:t>文中举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的例子有什么作用</a:t>
            </a:r>
            <a:r>
              <a:rPr lang="en-US" dirty="0" smtClean="0"/>
              <a:t>?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79230" y="430590"/>
            <a:ext cx="7886700" cy="4198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答题思路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zh-CN" altLang="en-US" b="1" dirty="0" smtClean="0"/>
              <a:t>过渡句段的作用</a:t>
            </a:r>
            <a:r>
              <a:rPr lang="en-US" b="1" dirty="0" smtClean="0"/>
              <a:t>:</a:t>
            </a:r>
            <a:r>
              <a:rPr lang="zh-CN" altLang="en-US" dirty="0" smtClean="0"/>
              <a:t>过渡句在文章结构上起承上启下、总结上文、引出下文等作用</a:t>
            </a:r>
            <a:r>
              <a:rPr lang="en-US" dirty="0" smtClean="0"/>
              <a:t>,</a:t>
            </a:r>
            <a:r>
              <a:rPr lang="zh-CN" altLang="en-US" dirty="0" smtClean="0"/>
              <a:t>同时也是上下文内容衔接的标志</a:t>
            </a:r>
            <a:r>
              <a:rPr lang="en-US" dirty="0" smtClean="0"/>
              <a:t>,</a:t>
            </a:r>
            <a:r>
              <a:rPr lang="zh-CN" altLang="en-US" dirty="0" smtClean="0"/>
              <a:t>一般可以成为中心句。分析过渡句</a:t>
            </a:r>
            <a:r>
              <a:rPr lang="en-US" dirty="0" smtClean="0"/>
              <a:t>,</a:t>
            </a:r>
            <a:r>
              <a:rPr lang="zh-CN" altLang="en-US" dirty="0" smtClean="0"/>
              <a:t>有利于把握文章内容的层次和重点。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zh-CN" altLang="en-US" b="1" dirty="0" smtClean="0"/>
              <a:t>照应句段的作用</a:t>
            </a:r>
            <a:r>
              <a:rPr lang="en-US" b="1" dirty="0" smtClean="0"/>
              <a:t>:</a:t>
            </a:r>
            <a:r>
              <a:rPr lang="zh-CN" altLang="en-US" dirty="0" smtClean="0"/>
              <a:t>前后呼应</a:t>
            </a:r>
            <a:r>
              <a:rPr lang="en-US" dirty="0" smtClean="0"/>
              <a:t>,</a:t>
            </a:r>
            <a:r>
              <a:rPr lang="zh-CN" altLang="en-US" dirty="0" smtClean="0"/>
              <a:t>突出强调某一个特点或者作者的某种观点。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3.</a:t>
            </a:r>
            <a:r>
              <a:rPr lang="zh-CN" altLang="en-US" b="1" dirty="0" smtClean="0"/>
              <a:t>总括句段的作用</a:t>
            </a:r>
            <a:r>
              <a:rPr lang="en-US" b="1" dirty="0" smtClean="0"/>
              <a:t>:</a:t>
            </a:r>
            <a:r>
              <a:rPr lang="zh-CN" altLang="en-US" dirty="0" smtClean="0"/>
              <a:t>总结上文</a:t>
            </a:r>
            <a:r>
              <a:rPr lang="en-US" dirty="0" smtClean="0"/>
              <a:t>,</a:t>
            </a:r>
            <a:r>
              <a:rPr lang="zh-CN" altLang="en-US" dirty="0" smtClean="0"/>
              <a:t>通常是对全篇的一个总结和概括。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结合说明方法谈</a:t>
            </a:r>
            <a:r>
              <a:rPr lang="en-US" dirty="0" smtClean="0"/>
              <a:t>:</a:t>
            </a:r>
            <a:r>
              <a:rPr lang="zh-CN" altLang="en-US" dirty="0" smtClean="0"/>
              <a:t>通过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的说明方法</a:t>
            </a:r>
            <a:r>
              <a:rPr lang="en-US" dirty="0" smtClean="0"/>
              <a:t>,</a:t>
            </a:r>
            <a:r>
              <a:rPr lang="zh-CN" altLang="en-US" dirty="0" smtClean="0"/>
              <a:t>说明了</a:t>
            </a:r>
            <a:r>
              <a:rPr lang="en-US" altLang="zh-CN" dirty="0" smtClean="0"/>
              <a:t>……</a:t>
            </a:r>
            <a:r>
              <a:rPr lang="en-US" dirty="0" smtClean="0"/>
              <a:t>(</a:t>
            </a:r>
            <a:r>
              <a:rPr lang="zh-CN" altLang="en-US" dirty="0" smtClean="0"/>
              <a:t>事物特征或事理</a:t>
            </a:r>
            <a:r>
              <a:rPr lang="en-US" dirty="0" smtClean="0"/>
              <a:t>),</a:t>
            </a:r>
            <a:r>
              <a:rPr lang="zh-CN" altLang="en-US" dirty="0" smtClean="0"/>
              <a:t>使说明</a:t>
            </a:r>
            <a:r>
              <a:rPr lang="en-US" altLang="zh-CN" dirty="0" smtClean="0"/>
              <a:t>……</a:t>
            </a:r>
            <a:r>
              <a:rPr lang="en-US" dirty="0" smtClean="0"/>
              <a:t>(</a:t>
            </a:r>
            <a:r>
              <a:rPr lang="zh-CN" altLang="en-US" dirty="0" smtClean="0"/>
              <a:t>作用</a:t>
            </a:r>
            <a:r>
              <a:rPr lang="en-US" dirty="0" smtClean="0"/>
              <a:t>)</a:t>
            </a:r>
            <a:r>
              <a:rPr lang="zh-CN" altLang="en-US" dirty="0" smtClean="0"/>
              <a:t>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4.</a:t>
            </a:r>
            <a:r>
              <a:rPr lang="zh-CN" altLang="en-US" b="1" dirty="0" smtClean="0"/>
              <a:t>开头语段的作用</a:t>
            </a:r>
            <a:r>
              <a:rPr lang="en-US" b="1" dirty="0" smtClean="0"/>
              <a:t>:</a:t>
            </a:r>
            <a:r>
              <a:rPr lang="zh-CN" altLang="en-US" dirty="0" smtClean="0"/>
              <a:t>文艺类说明文常常以故事、比喻等多种活泼的形式开头</a:t>
            </a:r>
            <a:r>
              <a:rPr lang="en-US" dirty="0" smtClean="0"/>
              <a:t>,</a:t>
            </a:r>
            <a:r>
              <a:rPr lang="zh-CN" altLang="en-US" dirty="0" smtClean="0"/>
              <a:t>开头段落的作用因此也成了经常考查的试题类型。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52701" y="262222"/>
            <a:ext cx="8022021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答题步骤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zh-CN" altLang="en-US" dirty="0" smtClean="0"/>
              <a:t>首先分析该语段的内容</a:t>
            </a:r>
            <a:r>
              <a:rPr lang="en-US" dirty="0" smtClean="0"/>
              <a:t>,</a:t>
            </a:r>
            <a:r>
              <a:rPr lang="zh-CN" altLang="en-US" dirty="0" smtClean="0"/>
              <a:t>语言有何特点</a:t>
            </a:r>
            <a:r>
              <a:rPr lang="en-US" dirty="0" smtClean="0"/>
              <a:t>(</a:t>
            </a:r>
            <a:r>
              <a:rPr lang="zh-CN" altLang="en-US" dirty="0" smtClean="0"/>
              <a:t>或形象、或生动、或简明等等</a:t>
            </a:r>
            <a:r>
              <a:rPr lang="en-US" dirty="0" smtClean="0"/>
              <a:t>),</a:t>
            </a:r>
            <a:r>
              <a:rPr lang="zh-CN" altLang="en-US" dirty="0" smtClean="0"/>
              <a:t>是否运用修辞方法和说明方法</a:t>
            </a:r>
            <a:r>
              <a:rPr lang="en-US" dirty="0" smtClean="0"/>
              <a:t>(</a:t>
            </a:r>
            <a:r>
              <a:rPr lang="zh-CN" altLang="en-US" dirty="0" smtClean="0"/>
              <a:t>适当结合修辞方法和说明方法的作用加以分析</a:t>
            </a:r>
            <a:r>
              <a:rPr lang="en-US" dirty="0" smtClean="0"/>
              <a:t>),</a:t>
            </a:r>
            <a:r>
              <a:rPr lang="zh-CN" altLang="en-US" dirty="0" smtClean="0"/>
              <a:t>是否引用故事、典故等等</a:t>
            </a:r>
            <a:r>
              <a:rPr lang="en-US" dirty="0" smtClean="0"/>
              <a:t>,</a:t>
            </a:r>
            <a:r>
              <a:rPr lang="zh-CN" altLang="en-US" dirty="0" smtClean="0"/>
              <a:t>其作用是激发阅读兴趣等等。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zh-CN" altLang="en-US" b="1" dirty="0" smtClean="0"/>
              <a:t>其次总结</a:t>
            </a:r>
            <a:r>
              <a:rPr lang="en-US" b="1" dirty="0" smtClean="0"/>
              <a:t>:</a:t>
            </a:r>
            <a:r>
              <a:rPr lang="zh-CN" altLang="en-US" dirty="0" smtClean="0"/>
              <a:t>引出了本文的说明对象</a:t>
            </a:r>
            <a:r>
              <a:rPr lang="en-US" altLang="zh-CN" dirty="0" smtClean="0"/>
              <a:t>——</a:t>
            </a:r>
            <a:r>
              <a:rPr lang="en-US" dirty="0" smtClean="0"/>
              <a:t>××</a:t>
            </a:r>
            <a:r>
              <a:rPr lang="zh-CN" altLang="en-US" dirty="0" smtClean="0"/>
              <a:t>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3.</a:t>
            </a:r>
            <a:r>
              <a:rPr lang="zh-CN" altLang="en-US" b="1" dirty="0" smtClean="0"/>
              <a:t>格式</a:t>
            </a:r>
            <a:r>
              <a:rPr lang="en-US" b="1" dirty="0" smtClean="0"/>
              <a:t>:</a:t>
            </a:r>
            <a:r>
              <a:rPr lang="zh-CN" altLang="en-US" dirty="0" smtClean="0"/>
              <a:t>文章以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开头</a:t>
            </a:r>
            <a:r>
              <a:rPr lang="en-US" dirty="0" smtClean="0"/>
              <a:t>,</a:t>
            </a:r>
            <a:r>
              <a:rPr lang="zh-CN" altLang="en-US" dirty="0" smtClean="0"/>
              <a:t>运用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方法</a:t>
            </a:r>
            <a:r>
              <a:rPr lang="en-US" dirty="0" smtClean="0"/>
              <a:t>,</a:t>
            </a:r>
            <a:r>
              <a:rPr lang="en-US" altLang="zh-CN" dirty="0" smtClean="0"/>
              <a:t>……</a:t>
            </a:r>
            <a:r>
              <a:rPr lang="en-US" dirty="0" smtClean="0"/>
              <a:t>(</a:t>
            </a:r>
            <a:r>
              <a:rPr lang="zh-CN" altLang="en-US" dirty="0" smtClean="0"/>
              <a:t>具体分析表达效果、语言特点等等</a:t>
            </a:r>
            <a:r>
              <a:rPr lang="en-US" dirty="0" smtClean="0"/>
              <a:t>),</a:t>
            </a:r>
            <a:r>
              <a:rPr lang="zh-CN" altLang="en-US" dirty="0" smtClean="0"/>
              <a:t>进而引出本文的说明对象</a:t>
            </a:r>
            <a:r>
              <a:rPr lang="en-US" dirty="0" smtClean="0"/>
              <a:t>××</a:t>
            </a:r>
            <a:r>
              <a:rPr lang="zh-CN" altLang="en-US" dirty="0" smtClean="0"/>
              <a:t>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总之回答这类问题应考虑以下内容</a:t>
            </a:r>
            <a:r>
              <a:rPr lang="en-US" dirty="0" smtClean="0"/>
              <a:t>:</a:t>
            </a:r>
            <a:r>
              <a:rPr lang="zh-CN" altLang="en-US" dirty="0" smtClean="0"/>
              <a:t>语段本身的含义</a:t>
            </a:r>
            <a:r>
              <a:rPr lang="en-US" dirty="0" smtClean="0"/>
              <a:t>;</a:t>
            </a:r>
            <a:r>
              <a:rPr lang="zh-CN" altLang="en-US" dirty="0" smtClean="0"/>
              <a:t>在文中为了说明什么</a:t>
            </a:r>
            <a:r>
              <a:rPr lang="en-US" dirty="0" smtClean="0"/>
              <a:t>,</a:t>
            </a:r>
            <a:r>
              <a:rPr lang="zh-CN" altLang="en-US" dirty="0" smtClean="0"/>
              <a:t>达到了怎样的效果</a:t>
            </a:r>
            <a:r>
              <a:rPr lang="en-US" dirty="0" smtClean="0"/>
              <a:t>;</a:t>
            </a:r>
            <a:r>
              <a:rPr lang="zh-CN" altLang="en-US" dirty="0" smtClean="0"/>
              <a:t>在结构上的作用等等。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07224" y="486141"/>
            <a:ext cx="7719848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考点专练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  <a:r>
              <a:rPr lang="zh-CN" altLang="en-US" dirty="0" smtClean="0"/>
              <a:t>满分训练</a:t>
            </a:r>
            <a:r>
              <a:rPr lang="en-US" dirty="0" smtClean="0"/>
              <a:t>(</a:t>
            </a:r>
            <a:r>
              <a:rPr lang="zh-CN" altLang="en-US" dirty="0" smtClean="0"/>
              <a:t>八</a:t>
            </a:r>
            <a:r>
              <a:rPr lang="en-US" dirty="0" smtClean="0"/>
              <a:t>):</a:t>
            </a:r>
            <a:r>
              <a:rPr lang="zh-CN" altLang="en-US" dirty="0" smtClean="0"/>
              <a:t>第五题</a:t>
            </a:r>
            <a:r>
              <a:rPr lang="en-US" dirty="0" smtClean="0"/>
              <a:t>1</a:t>
            </a:r>
            <a:r>
              <a:rPr lang="zh-CN" altLang="en-US" dirty="0" smtClean="0"/>
              <a:t>小题、第六题</a:t>
            </a:r>
            <a:r>
              <a:rPr lang="en-US" dirty="0" smtClean="0"/>
              <a:t>1</a:t>
            </a:r>
            <a:r>
              <a:rPr lang="zh-CN" altLang="en-US" dirty="0" smtClean="0"/>
              <a:t>、</a:t>
            </a:r>
            <a:r>
              <a:rPr lang="en-US" dirty="0" smtClean="0"/>
              <a:t>3</a:t>
            </a:r>
            <a:r>
              <a:rPr lang="zh-CN" altLang="en-US" dirty="0" smtClean="0"/>
              <a:t>小题、第八题</a:t>
            </a:r>
            <a:r>
              <a:rPr lang="en-US" dirty="0" smtClean="0"/>
              <a:t>1</a:t>
            </a:r>
            <a:r>
              <a:rPr lang="zh-CN" altLang="en-US" dirty="0" smtClean="0"/>
              <a:t>、</a:t>
            </a:r>
            <a:r>
              <a:rPr lang="en-US" dirty="0" smtClean="0"/>
              <a:t>2</a:t>
            </a:r>
            <a:r>
              <a:rPr lang="zh-CN" altLang="en-US" dirty="0" smtClean="0"/>
              <a:t>小题、第十题</a:t>
            </a:r>
            <a:r>
              <a:rPr lang="en-US" dirty="0" smtClean="0"/>
              <a:t>1</a:t>
            </a:r>
            <a:r>
              <a:rPr lang="zh-CN" altLang="en-US" dirty="0" smtClean="0"/>
              <a:t>小题、第十一题</a:t>
            </a:r>
            <a:r>
              <a:rPr lang="en-US" dirty="0" smtClean="0"/>
              <a:t>1</a:t>
            </a:r>
            <a:r>
              <a:rPr lang="zh-CN" altLang="en-US" dirty="0" smtClean="0"/>
              <a:t>小题</a:t>
            </a:r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89639" y="398218"/>
            <a:ext cx="7719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0092D7"/>
                </a:solidFill>
              </a:rPr>
              <a:t>考点四　迁移运用</a:t>
            </a:r>
            <a:r>
              <a:rPr lang="en-US" sz="1600" dirty="0" smtClean="0"/>
              <a:t>5</a:t>
            </a:r>
            <a:r>
              <a:rPr lang="zh-CN" altLang="en-US" sz="1600" dirty="0" smtClean="0"/>
              <a:t>年</a:t>
            </a:r>
            <a:r>
              <a:rPr lang="en-US" sz="1600" dirty="0" smtClean="0"/>
              <a:t>1</a:t>
            </a:r>
            <a:r>
              <a:rPr lang="zh-CN" altLang="en-US" sz="1600" dirty="0" smtClean="0"/>
              <a:t>考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67154" y="804385"/>
            <a:ext cx="7596554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 smtClean="0"/>
              <a:t>【</a:t>
            </a:r>
            <a:r>
              <a:rPr lang="zh-CN" altLang="en-US" b="1" dirty="0" smtClean="0"/>
              <a:t>常见题型</a:t>
            </a:r>
            <a:r>
              <a:rPr lang="en-US" altLang="zh-CN" b="1" dirty="0" smtClean="0"/>
              <a:t>】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1. </a:t>
            </a:r>
            <a:r>
              <a:rPr lang="en-US" dirty="0" smtClean="0">
                <a:solidFill>
                  <a:srgbClr val="0092D7"/>
                </a:solidFill>
              </a:rPr>
              <a:t>[2018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en-US" dirty="0" smtClean="0">
                <a:solidFill>
                  <a:srgbClr val="0092D7"/>
                </a:solidFill>
              </a:rPr>
              <a:t>9] 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给你哪些启示</a:t>
            </a:r>
            <a:r>
              <a:rPr lang="en-US" dirty="0" smtClean="0"/>
              <a:t>?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zh-CN" altLang="en-US" dirty="0" smtClean="0"/>
              <a:t>结合文章内容</a:t>
            </a:r>
            <a:r>
              <a:rPr lang="en-US" dirty="0" smtClean="0"/>
              <a:t>,</a:t>
            </a:r>
            <a:r>
              <a:rPr lang="zh-CN" altLang="en-US" dirty="0" smtClean="0"/>
              <a:t>说说你从中得到了哪些启示。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3.</a:t>
            </a:r>
            <a:r>
              <a:rPr lang="zh-CN" altLang="en-US" dirty="0" smtClean="0"/>
              <a:t>假如</a:t>
            </a:r>
            <a:r>
              <a:rPr lang="en-US" altLang="zh-CN" dirty="0" smtClean="0"/>
              <a:t>……</a:t>
            </a:r>
            <a:r>
              <a:rPr lang="en-US" dirty="0" smtClean="0"/>
              <a:t>,</a:t>
            </a:r>
            <a:r>
              <a:rPr lang="zh-CN" altLang="en-US" dirty="0" smtClean="0"/>
              <a:t>你认为它会给我们的生活带来哪些改变</a:t>
            </a:r>
            <a:r>
              <a:rPr lang="en-US" dirty="0" smtClean="0"/>
              <a:t>?</a:t>
            </a:r>
            <a:r>
              <a:rPr lang="zh-CN" altLang="en-US" dirty="0" smtClean="0"/>
              <a:t>请结合生活实际举例说明。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75339" y="336671"/>
            <a:ext cx="7719848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答题思路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zh-CN" altLang="en-US" dirty="0" smtClean="0"/>
              <a:t>看题干是否要求结合选文或者针对某一点</a:t>
            </a:r>
            <a:r>
              <a:rPr lang="en-US" dirty="0" smtClean="0"/>
              <a:t>,</a:t>
            </a:r>
            <a:r>
              <a:rPr lang="zh-CN" altLang="en-US" dirty="0" smtClean="0"/>
              <a:t>切勿信马由缰。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zh-CN" altLang="en-US" dirty="0" smtClean="0"/>
              <a:t>看题干是否要求结合生活实际、是否要求举例。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3.</a:t>
            </a:r>
            <a:r>
              <a:rPr lang="zh-CN" altLang="en-US" dirty="0" smtClean="0"/>
              <a:t>注意不同类型题的不同着眼点</a:t>
            </a:r>
            <a:r>
              <a:rPr lang="en-US" dirty="0" smtClean="0"/>
              <a:t>: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表达感受可从自己了解作者的观点后心理的变化来谈</a:t>
            </a:r>
            <a:r>
              <a:rPr lang="en-US" dirty="0" smtClean="0"/>
              <a:t>;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启示类则从这个观点带给自己的改变来谈</a:t>
            </a:r>
            <a:r>
              <a:rPr lang="en-US" dirty="0" smtClean="0"/>
              <a:t>;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(3)</a:t>
            </a:r>
            <a:r>
              <a:rPr lang="zh-CN" altLang="en-US" dirty="0" smtClean="0"/>
              <a:t>举例子需围绕自己的生活经历来谈</a:t>
            </a:r>
            <a:r>
              <a:rPr lang="en-US" dirty="0" smtClean="0"/>
              <a:t>;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(4)</a:t>
            </a:r>
            <a:r>
              <a:rPr lang="zh-CN" altLang="en-US" dirty="0" smtClean="0"/>
              <a:t>建议类则需要根据文章中相关的知识点</a:t>
            </a:r>
            <a:r>
              <a:rPr lang="en-US" dirty="0" smtClean="0"/>
              <a:t>,</a:t>
            </a:r>
            <a:r>
              <a:rPr lang="zh-CN" altLang="en-US" dirty="0" smtClean="0"/>
              <a:t>结合生活实际来谈。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4.</a:t>
            </a:r>
            <a:r>
              <a:rPr lang="zh-CN" altLang="en-US" dirty="0" smtClean="0"/>
              <a:t>要言之成理。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35268" y="463746"/>
            <a:ext cx="79042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考点专练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  <a:r>
              <a:rPr lang="zh-CN" altLang="en-US" dirty="0" smtClean="0"/>
              <a:t>满分训练</a:t>
            </a:r>
            <a:r>
              <a:rPr lang="en-US" dirty="0" smtClean="0"/>
              <a:t>(</a:t>
            </a:r>
            <a:r>
              <a:rPr lang="zh-CN" altLang="en-US" dirty="0" smtClean="0"/>
              <a:t>八</a:t>
            </a:r>
            <a:r>
              <a:rPr lang="en-US" dirty="0" smtClean="0"/>
              <a:t>):</a:t>
            </a:r>
            <a:r>
              <a:rPr lang="zh-CN" altLang="en-US" dirty="0" smtClean="0"/>
              <a:t>第一题</a:t>
            </a:r>
            <a:r>
              <a:rPr lang="en-US" dirty="0" smtClean="0"/>
              <a:t>5</a:t>
            </a:r>
            <a:r>
              <a:rPr lang="zh-CN" altLang="en-US" dirty="0" smtClean="0"/>
              <a:t>小题、第四题</a:t>
            </a:r>
            <a:r>
              <a:rPr lang="en-US" dirty="0" smtClean="0"/>
              <a:t>5</a:t>
            </a:r>
            <a:r>
              <a:rPr lang="zh-CN" altLang="en-US" dirty="0" smtClean="0"/>
              <a:t>小题、第九题</a:t>
            </a:r>
            <a:r>
              <a:rPr lang="en-US" dirty="0" smtClean="0"/>
              <a:t>5</a:t>
            </a:r>
            <a:r>
              <a:rPr lang="zh-CN" altLang="en-US" dirty="0" smtClean="0"/>
              <a:t>小题、第十题</a:t>
            </a:r>
            <a:r>
              <a:rPr lang="en-US" dirty="0" smtClean="0"/>
              <a:t>5</a:t>
            </a:r>
            <a:r>
              <a:rPr lang="zh-CN" altLang="en-US" dirty="0" smtClean="0"/>
              <a:t>小题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56138" y="434615"/>
            <a:ext cx="7833946" cy="38318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考情总结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92D7"/>
                </a:solidFill>
              </a:rPr>
              <a:t>(1)</a:t>
            </a:r>
            <a:r>
              <a:rPr lang="en-US" altLang="zh-CN" b="1" dirty="0" smtClean="0">
                <a:solidFill>
                  <a:srgbClr val="0092D7"/>
                </a:solidFill>
              </a:rPr>
              <a:t>《</a:t>
            </a:r>
            <a:r>
              <a:rPr lang="zh-CN" altLang="en-US" b="1" dirty="0" smtClean="0">
                <a:solidFill>
                  <a:srgbClr val="0092D7"/>
                </a:solidFill>
              </a:rPr>
              <a:t>考试纲要</a:t>
            </a:r>
            <a:r>
              <a:rPr lang="en-US" altLang="zh-CN" b="1" dirty="0" smtClean="0">
                <a:solidFill>
                  <a:srgbClr val="0092D7"/>
                </a:solidFill>
              </a:rPr>
              <a:t>》</a:t>
            </a:r>
            <a:r>
              <a:rPr lang="zh-CN" altLang="en-US" b="1" dirty="0" smtClean="0">
                <a:solidFill>
                  <a:srgbClr val="0092D7"/>
                </a:solidFill>
              </a:rPr>
              <a:t>规定</a:t>
            </a:r>
            <a:r>
              <a:rPr lang="en-US" b="1" dirty="0" smtClean="0">
                <a:solidFill>
                  <a:srgbClr val="0092D7"/>
                </a:solidFill>
              </a:rPr>
              <a:t>:</a:t>
            </a:r>
            <a:endParaRPr lang="zh-CN" altLang="en-US" b="1" dirty="0" smtClean="0">
              <a:solidFill>
                <a:srgbClr val="0092D7"/>
              </a:solidFill>
            </a:endParaRPr>
          </a:p>
          <a:p>
            <a:pPr>
              <a:lnSpc>
                <a:spcPct val="150000"/>
              </a:lnSpc>
            </a:pPr>
            <a:r>
              <a:rPr lang="en-US" dirty="0" smtClean="0"/>
              <a:t>①</a:t>
            </a:r>
            <a:r>
              <a:rPr lang="zh-CN" altLang="en-US" dirty="0" smtClean="0"/>
              <a:t>准确概括文中描写或说明的人物、事物的特征。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②</a:t>
            </a:r>
            <a:r>
              <a:rPr lang="zh-CN" altLang="en-US" dirty="0" smtClean="0"/>
              <a:t>领会科技作品中体现的科学精神和科学思想方法。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③</a:t>
            </a:r>
            <a:r>
              <a:rPr lang="zh-CN" altLang="en-US" dirty="0" smtClean="0"/>
              <a:t>整体把握文章大意</a:t>
            </a:r>
            <a:r>
              <a:rPr lang="en-US" dirty="0" smtClean="0"/>
              <a:t>,</a:t>
            </a:r>
            <a:r>
              <a:rPr lang="zh-CN" altLang="en-US" dirty="0" smtClean="0"/>
              <a:t>从中获取重要信息。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92D7"/>
                </a:solidFill>
              </a:rPr>
              <a:t>(2)</a:t>
            </a:r>
            <a:r>
              <a:rPr lang="zh-CN" altLang="en-US" b="1" dirty="0" smtClean="0">
                <a:solidFill>
                  <a:srgbClr val="0092D7"/>
                </a:solidFill>
              </a:rPr>
              <a:t>选文特点</a:t>
            </a:r>
            <a:r>
              <a:rPr lang="en-US" b="1" dirty="0" smtClean="0">
                <a:solidFill>
                  <a:srgbClr val="0092D7"/>
                </a:solidFill>
              </a:rPr>
              <a:t>:</a:t>
            </a:r>
            <a:r>
              <a:rPr lang="zh-CN" altLang="en-US" dirty="0" smtClean="0"/>
              <a:t>从</a:t>
            </a:r>
            <a:r>
              <a:rPr lang="en-US" dirty="0" smtClean="0"/>
              <a:t>2011</a:t>
            </a:r>
            <a:r>
              <a:rPr lang="zh-CN" altLang="en-US" dirty="0" smtClean="0"/>
              <a:t>年至</a:t>
            </a:r>
            <a:r>
              <a:rPr lang="en-US" dirty="0" smtClean="0"/>
              <a:t>2018</a:t>
            </a:r>
            <a:r>
              <a:rPr lang="zh-CN" altLang="en-US" dirty="0" smtClean="0"/>
              <a:t>年</a:t>
            </a:r>
            <a:r>
              <a:rPr lang="en-US" dirty="0" smtClean="0"/>
              <a:t>,</a:t>
            </a:r>
            <a:r>
              <a:rPr lang="zh-CN" altLang="en-US" dirty="0" smtClean="0"/>
              <a:t>共有</a:t>
            </a:r>
            <a:r>
              <a:rPr lang="en-US" dirty="0" smtClean="0"/>
              <a:t>5</a:t>
            </a:r>
            <a:r>
              <a:rPr lang="zh-CN" altLang="en-US" dirty="0" smtClean="0"/>
              <a:t>年考查了说明文。选文侧重于自然奥秘类的题材</a:t>
            </a:r>
            <a:r>
              <a:rPr lang="en-US" dirty="0" smtClean="0"/>
              <a:t>,</a:t>
            </a:r>
            <a:r>
              <a:rPr lang="zh-CN" altLang="en-US" dirty="0" smtClean="0"/>
              <a:t>如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冰雪精灵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雾凇</a:t>
            </a:r>
            <a:r>
              <a:rPr lang="en-US" altLang="zh-CN" dirty="0" smtClean="0"/>
              <a:t>》《</a:t>
            </a:r>
            <a:r>
              <a:rPr lang="zh-CN" altLang="en-US" dirty="0" smtClean="0"/>
              <a:t>冬眠的奥秘</a:t>
            </a:r>
            <a:r>
              <a:rPr lang="en-US" altLang="zh-CN" dirty="0" smtClean="0"/>
              <a:t>》《</a:t>
            </a:r>
            <a:r>
              <a:rPr lang="zh-CN" altLang="en-US" dirty="0" smtClean="0"/>
              <a:t>拟态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神奇的自然礼物</a:t>
            </a:r>
            <a:r>
              <a:rPr lang="en-US" altLang="zh-CN" dirty="0" smtClean="0"/>
              <a:t>》</a:t>
            </a:r>
            <a:r>
              <a:rPr lang="en-US" dirty="0" smtClean="0"/>
              <a:t>,</a:t>
            </a:r>
            <a:r>
              <a:rPr lang="zh-CN" altLang="en-US" dirty="0" smtClean="0"/>
              <a:t>其余两年分别是人文地理类和科技创新类。字数一般在</a:t>
            </a:r>
            <a:r>
              <a:rPr lang="en-US" dirty="0" smtClean="0"/>
              <a:t>1000</a:t>
            </a:r>
            <a:r>
              <a:rPr lang="zh-CN" altLang="en-US" dirty="0" smtClean="0"/>
              <a:t>字以内。</a:t>
            </a:r>
          </a:p>
        </p:txBody>
      </p:sp>
    </p:spTree>
    <p:extLst>
      <p:ext uri="{BB962C8B-B14F-4D97-AF65-F5344CB8AC3E}">
        <p14:creationId xmlns="" xmlns:p14="http://schemas.microsoft.com/office/powerpoint/2010/main" val="34584656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800100" y="460992"/>
            <a:ext cx="7992208" cy="212090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92D7"/>
                </a:solidFill>
              </a:rPr>
              <a:t>(3)</a:t>
            </a:r>
            <a:r>
              <a:rPr lang="zh-CN" altLang="en-US" b="1" dirty="0" smtClean="0">
                <a:solidFill>
                  <a:srgbClr val="0092D7"/>
                </a:solidFill>
              </a:rPr>
              <a:t>题型</a:t>
            </a:r>
            <a:r>
              <a:rPr lang="en-US" b="1" dirty="0" smtClean="0">
                <a:solidFill>
                  <a:srgbClr val="0092D7"/>
                </a:solidFill>
              </a:rPr>
              <a:t>:</a:t>
            </a:r>
            <a:r>
              <a:rPr lang="zh-CN" altLang="en-US" dirty="0" smtClean="0"/>
              <a:t>以简答题为主</a:t>
            </a:r>
            <a:r>
              <a:rPr lang="en-US" dirty="0" smtClean="0"/>
              <a:t>,</a:t>
            </a:r>
            <a:r>
              <a:rPr lang="zh-CN" altLang="en-US" dirty="0" smtClean="0"/>
              <a:t>共有</a:t>
            </a:r>
            <a:r>
              <a:rPr lang="en-US" dirty="0" smtClean="0"/>
              <a:t>3</a:t>
            </a:r>
            <a:r>
              <a:rPr lang="zh-CN" altLang="en-US" dirty="0" smtClean="0"/>
              <a:t>年出现填空题</a:t>
            </a:r>
            <a:r>
              <a:rPr lang="en-US" dirty="0" smtClean="0"/>
              <a:t>,1</a:t>
            </a:r>
            <a:r>
              <a:rPr lang="zh-CN" altLang="en-US" dirty="0" smtClean="0"/>
              <a:t>年出现选择题</a:t>
            </a:r>
            <a:r>
              <a:rPr lang="en-US" dirty="0" smtClean="0"/>
              <a:t>,1</a:t>
            </a:r>
            <a:r>
              <a:rPr lang="zh-CN" altLang="en-US" dirty="0" smtClean="0"/>
              <a:t>年出现填表题。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92D7"/>
                </a:solidFill>
              </a:rPr>
              <a:t>(4)</a:t>
            </a:r>
            <a:r>
              <a:rPr lang="zh-CN" altLang="en-US" b="1" dirty="0" smtClean="0">
                <a:solidFill>
                  <a:srgbClr val="0092D7"/>
                </a:solidFill>
              </a:rPr>
              <a:t>题量与分值</a:t>
            </a:r>
            <a:r>
              <a:rPr lang="en-US" b="1" dirty="0" smtClean="0">
                <a:solidFill>
                  <a:srgbClr val="0092D7"/>
                </a:solidFill>
              </a:rPr>
              <a:t>:</a:t>
            </a:r>
            <a:r>
              <a:rPr lang="zh-CN" altLang="en-US" dirty="0" smtClean="0"/>
              <a:t>以</a:t>
            </a:r>
            <a:r>
              <a:rPr lang="en-US" dirty="0" smtClean="0"/>
              <a:t>5</a:t>
            </a:r>
            <a:r>
              <a:rPr lang="zh-CN" altLang="en-US" dirty="0" smtClean="0"/>
              <a:t>道题为主</a:t>
            </a:r>
            <a:r>
              <a:rPr lang="en-US" dirty="0" smtClean="0"/>
              <a:t>,</a:t>
            </a:r>
            <a:r>
              <a:rPr lang="zh-CN" altLang="en-US" dirty="0" smtClean="0"/>
              <a:t>分值控制在</a:t>
            </a:r>
            <a:r>
              <a:rPr lang="en-US" dirty="0" smtClean="0"/>
              <a:t>15-19</a:t>
            </a:r>
            <a:r>
              <a:rPr lang="zh-CN" altLang="en-US" dirty="0" smtClean="0"/>
              <a:t>分。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92D7"/>
                </a:solidFill>
              </a:rPr>
              <a:t>(5)</a:t>
            </a:r>
            <a:r>
              <a:rPr lang="zh-CN" altLang="en-US" b="1" dirty="0" smtClean="0">
                <a:solidFill>
                  <a:srgbClr val="0092D7"/>
                </a:solidFill>
              </a:rPr>
              <a:t>考点</a:t>
            </a:r>
            <a:r>
              <a:rPr lang="en-US" b="1" dirty="0" smtClean="0">
                <a:solidFill>
                  <a:srgbClr val="0092D7"/>
                </a:solidFill>
              </a:rPr>
              <a:t>:</a:t>
            </a:r>
            <a:r>
              <a:rPr lang="zh-CN" altLang="en-US" dirty="0" smtClean="0"/>
              <a:t>从试题来看</a:t>
            </a:r>
            <a:r>
              <a:rPr lang="en-US" dirty="0" smtClean="0"/>
              <a:t>,</a:t>
            </a:r>
            <a:r>
              <a:rPr lang="zh-CN" altLang="en-US" dirty="0" smtClean="0"/>
              <a:t>主要考查说明对象和特征、说明方法、说明顺序、说明文语言准确性、信息的提取和概括、说明内容的迁移和探究等。</a:t>
            </a:r>
            <a:r>
              <a:rPr lang="en-US" dirty="0" smtClean="0"/>
              <a:t>2019</a:t>
            </a:r>
            <a:r>
              <a:rPr lang="zh-CN" altLang="en-US" dirty="0" smtClean="0"/>
              <a:t>年非连续性文本阅读中考查了说明方法及其作用。</a:t>
            </a:r>
          </a:p>
        </p:txBody>
      </p:sp>
    </p:spTree>
    <p:extLst>
      <p:ext uri="{BB962C8B-B14F-4D97-AF65-F5344CB8AC3E}">
        <p14:creationId xmlns="" xmlns:p14="http://schemas.microsoft.com/office/powerpoint/2010/main" val="34584656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4">
            <a:extLst>
              <a:ext uri="{FF2B5EF4-FFF2-40B4-BE49-F238E27FC236}">
                <a16:creationId xmlns="" xmlns:a16="http://schemas.microsoft.com/office/drawing/2014/main" id="{641BDB65-E442-4DE9-BC6B-C7A97B0F5C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465" y="352238"/>
            <a:ext cx="7898396" cy="5614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400" b="1" dirty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b="1" dirty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讲　</a:t>
            </a:r>
            <a:r>
              <a:rPr lang="zh-CN" altLang="en-US" sz="2400" b="1" dirty="0" smtClean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说明顺序　说明方法　说明结构　迁移运用</a:t>
            </a:r>
          </a:p>
        </p:txBody>
      </p:sp>
      <p:sp>
        <p:nvSpPr>
          <p:cNvPr id="4" name="矩形 3"/>
          <p:cNvSpPr/>
          <p:nvPr/>
        </p:nvSpPr>
        <p:spPr>
          <a:xfrm>
            <a:off x="835269" y="995310"/>
            <a:ext cx="789549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0092D7"/>
                </a:solidFill>
              </a:rPr>
              <a:t>[2018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zh-CN" altLang="en-US" dirty="0" smtClean="0">
                <a:solidFill>
                  <a:srgbClr val="0092D7"/>
                </a:solidFill>
              </a:rPr>
              <a:t>安徽</a:t>
            </a:r>
            <a:r>
              <a:rPr lang="en-US" dirty="0" smtClean="0">
                <a:solidFill>
                  <a:srgbClr val="0092D7"/>
                </a:solidFill>
              </a:rPr>
              <a:t>5~9</a:t>
            </a:r>
            <a:r>
              <a:rPr lang="zh-CN" altLang="en-US" dirty="0" smtClean="0">
                <a:solidFill>
                  <a:srgbClr val="0092D7"/>
                </a:solidFill>
              </a:rPr>
              <a:t>题</a:t>
            </a:r>
            <a:r>
              <a:rPr lang="en-US" dirty="0" smtClean="0">
                <a:solidFill>
                  <a:srgbClr val="0092D7"/>
                </a:solidFill>
              </a:rPr>
              <a:t>]</a:t>
            </a:r>
            <a:r>
              <a:rPr lang="zh-CN" altLang="en-US" dirty="0" smtClean="0"/>
              <a:t>阅读下面的文字</a:t>
            </a:r>
            <a:r>
              <a:rPr lang="en-US" dirty="0" smtClean="0"/>
              <a:t>,</a:t>
            </a:r>
            <a:r>
              <a:rPr lang="zh-CN" altLang="en-US" dirty="0" smtClean="0"/>
              <a:t>回答问题。</a:t>
            </a:r>
            <a:r>
              <a:rPr lang="en-US" dirty="0" smtClean="0"/>
              <a:t>(19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endParaRPr lang="zh-CN" altLang="en-US" dirty="0" smtClean="0"/>
          </a:p>
          <a:p>
            <a:pPr algn="ctr">
              <a:lnSpc>
                <a:spcPct val="150000"/>
              </a:lnSpc>
            </a:pPr>
            <a:r>
              <a:rPr lang="zh-CN" altLang="en-US" dirty="0" smtClean="0"/>
              <a:t>冰雪精灵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雾凇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	①</a:t>
            </a:r>
            <a:r>
              <a:rPr lang="zh-CN" altLang="en-US" dirty="0" smtClean="0"/>
              <a:t>如果说冰雪是冬天的信使</a:t>
            </a:r>
            <a:r>
              <a:rPr lang="en-US" dirty="0" smtClean="0"/>
              <a:t>,</a:t>
            </a:r>
            <a:r>
              <a:rPr lang="zh-CN" altLang="en-US" dirty="0" smtClean="0"/>
              <a:t>那么</a:t>
            </a:r>
            <a:r>
              <a:rPr lang="en-US" dirty="0" smtClean="0"/>
              <a:t>,</a:t>
            </a:r>
            <a:r>
              <a:rPr lang="zh-CN" altLang="en-US" dirty="0" smtClean="0"/>
              <a:t>雾凇一定是信使的精灵。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	②</a:t>
            </a:r>
            <a:r>
              <a:rPr lang="zh-CN" altLang="en-US" dirty="0" smtClean="0"/>
              <a:t>“寒江晓雾</a:t>
            </a:r>
            <a:r>
              <a:rPr lang="en-US" dirty="0" smtClean="0"/>
              <a:t>,</a:t>
            </a:r>
            <a:r>
              <a:rPr lang="zh-CN" altLang="en-US" dirty="0" smtClean="0"/>
              <a:t>正冰天、树树凇花云叠。昨夜飞琼千万缕</a:t>
            </a:r>
            <a:r>
              <a:rPr lang="en-US" dirty="0" smtClean="0"/>
              <a:t>,</a:t>
            </a:r>
            <a:r>
              <a:rPr lang="zh-CN" altLang="en-US" dirty="0" smtClean="0"/>
              <a:t>谁剪条条晴雪</a:t>
            </a:r>
            <a:r>
              <a:rPr lang="en-US" dirty="0" smtClean="0"/>
              <a:t>?</a:t>
            </a:r>
            <a:r>
              <a:rPr lang="zh-CN" altLang="en-US" dirty="0" smtClean="0"/>
              <a:t>冰羽晶莹</a:t>
            </a:r>
            <a:r>
              <a:rPr lang="en-US" dirty="0" smtClean="0"/>
              <a:t>,</a:t>
            </a:r>
            <a:r>
              <a:rPr lang="zh-CN" altLang="en-US" dirty="0" smtClean="0"/>
              <a:t>霓裳窈窕</a:t>
            </a:r>
            <a:r>
              <a:rPr lang="en-US" dirty="0" smtClean="0"/>
              <a:t>,</a:t>
            </a:r>
            <a:r>
              <a:rPr lang="zh-CN" altLang="en-US" dirty="0" smtClean="0"/>
              <a:t>欲舞高寒阙。烟波照影</a:t>
            </a:r>
            <a:r>
              <a:rPr lang="en-US" dirty="0" smtClean="0"/>
              <a:t>,</a:t>
            </a:r>
            <a:r>
              <a:rPr lang="zh-CN" altLang="en-US" dirty="0" smtClean="0"/>
              <a:t>翩翩思与谁约</a:t>
            </a:r>
            <a:r>
              <a:rPr lang="en-US" dirty="0" smtClean="0"/>
              <a:t>?</a:t>
            </a:r>
            <a:r>
              <a:rPr lang="zh-CN" altLang="en-US" dirty="0" smtClean="0"/>
              <a:t>”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	③</a:t>
            </a:r>
            <a:r>
              <a:rPr lang="zh-CN" altLang="en-US" dirty="0" smtClean="0"/>
              <a:t>从古至今</a:t>
            </a:r>
            <a:r>
              <a:rPr lang="en-US" dirty="0" smtClean="0"/>
              <a:t>,</a:t>
            </a:r>
            <a:r>
              <a:rPr lang="zh-CN" altLang="en-US" dirty="0" smtClean="0"/>
              <a:t>赞美雾凇的诗词太多了</a:t>
            </a:r>
            <a:r>
              <a:rPr lang="en-US" dirty="0" smtClean="0"/>
              <a:t>,</a:t>
            </a:r>
            <a:r>
              <a:rPr lang="zh-CN" altLang="en-US" dirty="0" smtClean="0"/>
              <a:t>但好像千言万语都无法描述那种通透灵动的美。它不仅是一种自然现象</a:t>
            </a:r>
            <a:r>
              <a:rPr lang="en-US" dirty="0" smtClean="0"/>
              <a:t>,</a:t>
            </a:r>
            <a:r>
              <a:rPr lang="zh-CN" altLang="en-US" dirty="0" smtClean="0"/>
              <a:t>更是天地间的造化</a:t>
            </a:r>
            <a:r>
              <a:rPr lang="en-US" dirty="0" smtClean="0"/>
              <a:t>,</a:t>
            </a:r>
            <a:r>
              <a:rPr lang="zh-CN" altLang="en-US" dirty="0" smtClean="0"/>
              <a:t>是可遇不可求的上天的赠予。</a:t>
            </a:r>
          </a:p>
        </p:txBody>
      </p:sp>
    </p:spTree>
    <p:extLst>
      <p:ext uri="{BB962C8B-B14F-4D97-AF65-F5344CB8AC3E}">
        <p14:creationId xmlns="" xmlns:p14="http://schemas.microsoft.com/office/powerpoint/2010/main" val="34584656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64929" y="360252"/>
            <a:ext cx="8018585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 smtClean="0"/>
              <a:t>　　</a:t>
            </a:r>
            <a:r>
              <a:rPr lang="en-US" dirty="0" smtClean="0"/>
              <a:t>④</a:t>
            </a:r>
            <a:r>
              <a:rPr lang="zh-CN" altLang="en-US" dirty="0" smtClean="0"/>
              <a:t>雾凇非冰非雪</a:t>
            </a:r>
            <a:r>
              <a:rPr lang="en-US" dirty="0" smtClean="0"/>
              <a:t>,</a:t>
            </a:r>
            <a:r>
              <a:rPr lang="zh-CN" altLang="en-US" dirty="0" smtClean="0"/>
              <a:t>是冬季低温环境中</a:t>
            </a:r>
            <a:r>
              <a:rPr lang="en-US" dirty="0" smtClean="0"/>
              <a:t>,</a:t>
            </a:r>
            <a:r>
              <a:rPr lang="zh-CN" altLang="en-US" dirty="0" smtClean="0"/>
              <a:t>空气中水汽直接凝华或者是无数</a:t>
            </a:r>
            <a:r>
              <a:rPr lang="en-US" dirty="0" smtClean="0"/>
              <a:t>0℃</a:t>
            </a:r>
            <a:r>
              <a:rPr lang="zh-CN" altLang="en-US" dirty="0" smtClean="0"/>
              <a:t>以下的过冷雾滴随风在树枝等物体上不断积聚冻黏的结果</a:t>
            </a:r>
            <a:r>
              <a:rPr lang="en-US" dirty="0" smtClean="0"/>
              <a:t>,</a:t>
            </a:r>
            <a:r>
              <a:rPr lang="zh-CN" altLang="en-US" dirty="0" smtClean="0"/>
              <a:t>表现为白色不透明的冰晶沉积物。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       ⑤</a:t>
            </a:r>
            <a:r>
              <a:rPr lang="zh-CN" altLang="en-US" dirty="0" smtClean="0"/>
              <a:t>形成雾凇的气象条件非常苛刻</a:t>
            </a:r>
            <a:r>
              <a:rPr lang="en-US" dirty="0" smtClean="0"/>
              <a:t>,</a:t>
            </a:r>
            <a:r>
              <a:rPr lang="zh-CN" altLang="en-US" dirty="0" smtClean="0"/>
              <a:t>要求冬季寒冷漫长</a:t>
            </a:r>
            <a:r>
              <a:rPr lang="en-US" dirty="0" smtClean="0"/>
              <a:t>,</a:t>
            </a:r>
            <a:r>
              <a:rPr lang="zh-CN" altLang="en-US" dirty="0" smtClean="0"/>
              <a:t>而且空气中水汽充足。</a:t>
            </a:r>
            <a:r>
              <a:rPr lang="en-US" u="sng" dirty="0" smtClean="0">
                <a:solidFill>
                  <a:srgbClr val="0092D7"/>
                </a:solidFill>
              </a:rPr>
              <a:t>[</a:t>
            </a:r>
            <a:r>
              <a:rPr lang="zh-CN" altLang="en-US" u="sng" dirty="0" smtClean="0">
                <a:solidFill>
                  <a:srgbClr val="0092D7"/>
                </a:solidFill>
              </a:rPr>
              <a:t>甲</a:t>
            </a:r>
            <a:r>
              <a:rPr lang="en-US" u="sng" dirty="0" smtClean="0">
                <a:solidFill>
                  <a:srgbClr val="0092D7"/>
                </a:solidFill>
              </a:rPr>
              <a:t>]</a:t>
            </a:r>
            <a:r>
              <a:rPr lang="zh-CN" altLang="en-US" u="sng" dirty="0" smtClean="0"/>
              <a:t>其次</a:t>
            </a:r>
            <a:r>
              <a:rPr lang="en-US" u="sng" dirty="0" smtClean="0"/>
              <a:t>,</a:t>
            </a:r>
            <a:r>
              <a:rPr lang="zh-CN" altLang="en-US" u="sng" dirty="0" smtClean="0"/>
              <a:t>雾凇的形成要求天晴少云</a:t>
            </a:r>
            <a:r>
              <a:rPr lang="en-US" u="sng" dirty="0" smtClean="0"/>
              <a:t>,</a:t>
            </a:r>
            <a:r>
              <a:rPr lang="zh-CN" altLang="en-US" u="sng" dirty="0" smtClean="0"/>
              <a:t>静风或是风速很小。</a:t>
            </a:r>
            <a:r>
              <a:rPr lang="en-US" u="sng" dirty="0" smtClean="0">
                <a:solidFill>
                  <a:srgbClr val="0092D7"/>
                </a:solidFill>
              </a:rPr>
              <a:t>[</a:t>
            </a:r>
            <a:r>
              <a:rPr lang="zh-CN" altLang="en-US" u="sng" dirty="0" smtClean="0">
                <a:solidFill>
                  <a:srgbClr val="0092D7"/>
                </a:solidFill>
              </a:rPr>
              <a:t>乙</a:t>
            </a:r>
            <a:r>
              <a:rPr lang="en-US" u="sng" dirty="0" smtClean="0">
                <a:solidFill>
                  <a:srgbClr val="0092D7"/>
                </a:solidFill>
              </a:rPr>
              <a:t>]</a:t>
            </a:r>
            <a:r>
              <a:rPr lang="zh-CN" altLang="en-US" u="sng" dirty="0" smtClean="0"/>
              <a:t>冬季</a:t>
            </a:r>
            <a:r>
              <a:rPr lang="en-US" u="sng" dirty="0" smtClean="0"/>
              <a:t>,</a:t>
            </a:r>
            <a:r>
              <a:rPr lang="zh-CN" altLang="en-US" u="sng" dirty="0" smtClean="0"/>
              <a:t>空中的云像是大地的一床被子</a:t>
            </a:r>
            <a:r>
              <a:rPr lang="en-US" u="sng" dirty="0" smtClean="0"/>
              <a:t>,</a:t>
            </a:r>
            <a:r>
              <a:rPr lang="zh-CN" altLang="en-US" u="sng" dirty="0" smtClean="0"/>
              <a:t>夜间有云时</a:t>
            </a:r>
            <a:r>
              <a:rPr lang="en-US" u="sng" dirty="0" smtClean="0"/>
              <a:t>,</a:t>
            </a:r>
            <a:r>
              <a:rPr lang="zh-CN" altLang="en-US" u="sng" dirty="0" smtClean="0"/>
              <a:t>削弱了向外的长波辐射</a:t>
            </a:r>
            <a:r>
              <a:rPr lang="en-US" u="sng" dirty="0" smtClean="0"/>
              <a:t>,</a:t>
            </a:r>
            <a:r>
              <a:rPr lang="zh-CN" altLang="en-US" u="sng" dirty="0" smtClean="0"/>
              <a:t>使地面气温降低较慢</a:t>
            </a:r>
            <a:r>
              <a:rPr lang="en-US" u="sng" dirty="0" smtClean="0"/>
              <a:t>,</a:t>
            </a:r>
            <a:r>
              <a:rPr lang="zh-CN" altLang="en-US" u="sng" dirty="0" smtClean="0"/>
              <a:t>昼夜温差相时较小</a:t>
            </a:r>
            <a:r>
              <a:rPr lang="en-US" u="sng" dirty="0" smtClean="0"/>
              <a:t>,</a:t>
            </a:r>
            <a:r>
              <a:rPr lang="zh-CN" altLang="en-US" u="sng" dirty="0" smtClean="0"/>
              <a:t>近地面空气中的水汽就不会凝结。</a:t>
            </a:r>
            <a:r>
              <a:rPr lang="en-US" u="sng" dirty="0" smtClean="0">
                <a:solidFill>
                  <a:srgbClr val="0092D7"/>
                </a:solidFill>
              </a:rPr>
              <a:t>[</a:t>
            </a:r>
            <a:r>
              <a:rPr lang="zh-CN" altLang="en-US" u="sng" dirty="0" smtClean="0">
                <a:solidFill>
                  <a:srgbClr val="0092D7"/>
                </a:solidFill>
              </a:rPr>
              <a:t>丙</a:t>
            </a:r>
            <a:r>
              <a:rPr lang="en-US" u="sng" dirty="0" smtClean="0">
                <a:solidFill>
                  <a:srgbClr val="0092D7"/>
                </a:solidFill>
              </a:rPr>
              <a:t>]</a:t>
            </a:r>
            <a:r>
              <a:rPr lang="zh-CN" altLang="en-US" u="sng" dirty="0" smtClean="0"/>
              <a:t>若是掀掉了这床被子</a:t>
            </a:r>
            <a:r>
              <a:rPr lang="en-US" u="sng" dirty="0" smtClean="0"/>
              <a:t>,</a:t>
            </a:r>
            <a:r>
              <a:rPr lang="zh-CN" altLang="en-US" u="sng" dirty="0" smtClean="0"/>
              <a:t>热量就更多地散发出去</a:t>
            </a:r>
            <a:r>
              <a:rPr lang="en-US" u="sng" dirty="0" smtClean="0"/>
              <a:t>,</a:t>
            </a:r>
            <a:r>
              <a:rPr lang="zh-CN" altLang="en-US" u="sng" dirty="0" smtClean="0"/>
              <a:t>使地面温度降低</a:t>
            </a:r>
            <a:r>
              <a:rPr lang="en-US" u="sng" dirty="0" smtClean="0"/>
              <a:t>,</a:t>
            </a:r>
            <a:r>
              <a:rPr lang="zh-CN" altLang="en-US" u="sng" dirty="0" smtClean="0"/>
              <a:t>为水汽的凝结提供了必要条件。</a:t>
            </a:r>
            <a:r>
              <a:rPr lang="en-US" u="sng" dirty="0" smtClean="0">
                <a:solidFill>
                  <a:srgbClr val="0092D7"/>
                </a:solidFill>
              </a:rPr>
              <a:t>[</a:t>
            </a:r>
            <a:r>
              <a:rPr lang="zh-CN" altLang="en-US" u="sng" dirty="0" smtClean="0">
                <a:solidFill>
                  <a:srgbClr val="0092D7"/>
                </a:solidFill>
              </a:rPr>
              <a:t>丁</a:t>
            </a:r>
            <a:r>
              <a:rPr lang="en-US" u="sng" dirty="0" smtClean="0">
                <a:solidFill>
                  <a:srgbClr val="0092D7"/>
                </a:solidFill>
              </a:rPr>
              <a:t>]</a:t>
            </a:r>
            <a:r>
              <a:rPr lang="zh-CN" altLang="en-US" u="sng" dirty="0" smtClean="0"/>
              <a:t>大风是雾凇形成过程中的天敌</a:t>
            </a:r>
            <a:r>
              <a:rPr lang="en-US" u="sng" dirty="0" smtClean="0"/>
              <a:t>,</a:t>
            </a:r>
            <a:r>
              <a:rPr lang="zh-CN" altLang="en-US" u="sng" dirty="0" smtClean="0"/>
              <a:t>它总能把形成过程中结构松散的冰晶吹散</a:t>
            </a:r>
            <a:r>
              <a:rPr lang="en-US" u="sng" dirty="0" smtClean="0"/>
              <a:t>,</a:t>
            </a:r>
            <a:r>
              <a:rPr lang="zh-CN" altLang="en-US" u="sng" dirty="0" smtClean="0"/>
              <a:t>即使簇拥在一起的雾凇也会被吹得无影无踪</a:t>
            </a:r>
            <a:r>
              <a:rPr lang="en-US" u="sng" dirty="0" smtClean="0"/>
              <a:t>,</a:t>
            </a:r>
            <a:r>
              <a:rPr lang="zh-CN" altLang="en-US" u="sng" dirty="0" smtClean="0"/>
              <a:t>微风或静风条件为水汽凝结凝华成雾凇提供保障。</a:t>
            </a:r>
            <a:endParaRPr lang="zh-CN" alt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44061" y="360252"/>
            <a:ext cx="7886700" cy="2951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 smtClean="0"/>
              <a:t>　　</a:t>
            </a:r>
            <a:r>
              <a:rPr lang="en-US" dirty="0" smtClean="0"/>
              <a:t>⑥</a:t>
            </a:r>
            <a:r>
              <a:rPr lang="zh-CN" altLang="en-US" dirty="0" smtClean="0"/>
              <a:t>雾凇形状主要有两种</a:t>
            </a:r>
            <a:r>
              <a:rPr lang="en-US" dirty="0" smtClean="0"/>
              <a:t>:</a:t>
            </a:r>
            <a:r>
              <a:rPr lang="zh-CN" altLang="en-US" dirty="0" smtClean="0"/>
              <a:t>一种是过冷雾滴碰到冷的地面物体后迅速冻结成粒状的小冰块</a:t>
            </a:r>
            <a:r>
              <a:rPr lang="en-US" dirty="0" smtClean="0"/>
              <a:t>,</a:t>
            </a:r>
            <a:r>
              <a:rPr lang="zh-CN" altLang="en-US" dirty="0" smtClean="0"/>
              <a:t>叫粒状雾凇</a:t>
            </a:r>
            <a:r>
              <a:rPr lang="en-US" dirty="0" smtClean="0"/>
              <a:t>(</a:t>
            </a:r>
            <a:r>
              <a:rPr lang="zh-CN" altLang="en-US" dirty="0" smtClean="0"/>
              <a:t>或硬凇</a:t>
            </a:r>
            <a:r>
              <a:rPr lang="en-US" dirty="0" smtClean="0"/>
              <a:t>),</a:t>
            </a:r>
            <a:r>
              <a:rPr lang="zh-CN" altLang="en-US" dirty="0" smtClean="0"/>
              <a:t>它的结构较紧密</a:t>
            </a:r>
            <a:r>
              <a:rPr lang="en-US" dirty="0" smtClean="0"/>
              <a:t>;</a:t>
            </a:r>
            <a:r>
              <a:rPr lang="zh-CN" altLang="en-US" dirty="0" smtClean="0"/>
              <a:t>另一种是由雾滴蒸发时产生的水汽凝华而形成的晶状雾凇</a:t>
            </a:r>
            <a:r>
              <a:rPr lang="en-US" dirty="0" smtClean="0"/>
              <a:t>(</a:t>
            </a:r>
            <a:r>
              <a:rPr lang="zh-CN" altLang="en-US" dirty="0" smtClean="0"/>
              <a:t>或软凇</a:t>
            </a:r>
            <a:r>
              <a:rPr lang="en-US" dirty="0" smtClean="0"/>
              <a:t>),</a:t>
            </a:r>
            <a:r>
              <a:rPr lang="zh-CN" altLang="en-US" dirty="0" smtClean="0"/>
              <a:t>结构较松散</a:t>
            </a:r>
            <a:r>
              <a:rPr lang="en-US" dirty="0" smtClean="0"/>
              <a:t>,</a:t>
            </a:r>
            <a:r>
              <a:rPr lang="zh-CN" altLang="en-US" dirty="0" smtClean="0"/>
              <a:t>稍有震动就会脱落。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      ⑦</a:t>
            </a:r>
            <a:r>
              <a:rPr lang="zh-CN" altLang="en-US" dirty="0" smtClean="0"/>
              <a:t>由于雾凇中雾滴与雾滴间空隙很多</a:t>
            </a:r>
            <a:r>
              <a:rPr lang="en-US" dirty="0" smtClean="0"/>
              <a:t>,</a:t>
            </a:r>
            <a:r>
              <a:rPr lang="zh-CN" altLang="en-US" dirty="0" smtClean="0"/>
              <a:t>不仅看起来轻盈洁白</a:t>
            </a:r>
            <a:r>
              <a:rPr lang="en-US" dirty="0" smtClean="0"/>
              <a:t>,</a:t>
            </a:r>
            <a:r>
              <a:rPr lang="zh-CN" altLang="en-US" dirty="0" smtClean="0"/>
              <a:t>附着在树木上</a:t>
            </a:r>
            <a:r>
              <a:rPr lang="en-US" dirty="0" smtClean="0"/>
              <a:t>,</a:t>
            </a:r>
            <a:r>
              <a:rPr lang="zh-CN" altLang="en-US" dirty="0" smtClean="0"/>
              <a:t>宛如琼树银花</a:t>
            </a:r>
            <a:r>
              <a:rPr lang="en-US" dirty="0" smtClean="0"/>
              <a:t>,</a:t>
            </a:r>
            <a:r>
              <a:rPr lang="zh-CN" altLang="en-US" dirty="0" smtClean="0"/>
              <a:t>清秀雅致</a:t>
            </a:r>
            <a:r>
              <a:rPr lang="en-US" dirty="0" smtClean="0"/>
              <a:t>,</a:t>
            </a:r>
            <a:r>
              <a:rPr lang="zh-CN" altLang="en-US" dirty="0" smtClean="0"/>
              <a:t>也具有很多内在的优秀品质。人们在观赏玉树琼花般的吉林雾凇时</a:t>
            </a:r>
            <a:r>
              <a:rPr lang="en-US" dirty="0" smtClean="0"/>
              <a:t>,</a:t>
            </a:r>
            <a:r>
              <a:rPr lang="zh-CN" altLang="en-US" dirty="0" smtClean="0"/>
              <a:t>都会感到空气格外清新舒爽、滋润肺腑</a:t>
            </a:r>
            <a:r>
              <a:rPr lang="en-US" dirty="0" smtClean="0"/>
              <a:t>,</a:t>
            </a:r>
            <a:r>
              <a:rPr lang="zh-CN" altLang="en-US" dirty="0" smtClean="0"/>
              <a:t>这是因为雾凇蓬松的结构能够吸附大量空气中的污染颗粒</a:t>
            </a:r>
            <a:r>
              <a:rPr lang="en-US" dirty="0" smtClean="0"/>
              <a:t>,</a:t>
            </a:r>
            <a:r>
              <a:rPr lang="zh-CN" altLang="en-US" dirty="0" smtClean="0"/>
              <a:t>是空气的天然“净化器”。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70438" y="413005"/>
            <a:ext cx="7886700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　　</a:t>
            </a:r>
            <a:r>
              <a:rPr lang="en-US" dirty="0" smtClean="0"/>
              <a:t>⑧</a:t>
            </a:r>
            <a:r>
              <a:rPr lang="zh-CN" altLang="en-US" dirty="0" smtClean="0"/>
              <a:t>雾凇是天然的“负氧离子发生器”</a:t>
            </a:r>
            <a:r>
              <a:rPr lang="en-US" dirty="0" smtClean="0"/>
              <a:t>,</a:t>
            </a:r>
            <a:r>
              <a:rPr lang="zh-CN" altLang="en-US" dirty="0" smtClean="0"/>
              <a:t>在有雾凇时</a:t>
            </a:r>
            <a:r>
              <a:rPr lang="en-US" dirty="0" smtClean="0"/>
              <a:t>,</a:t>
            </a:r>
            <a:r>
              <a:rPr lang="zh-CN" altLang="en-US" dirty="0" smtClean="0"/>
              <a:t>负氧离子增多。据测</a:t>
            </a:r>
            <a:r>
              <a:rPr lang="en-US" dirty="0" smtClean="0"/>
              <a:t>,</a:t>
            </a:r>
            <a:r>
              <a:rPr lang="zh-CN" altLang="en-US" dirty="0" smtClean="0"/>
              <a:t>吉林松花江畔在有雾凇时负氧离子每立方厘米可达上千至数千个</a:t>
            </a:r>
            <a:r>
              <a:rPr lang="en-US" dirty="0" smtClean="0"/>
              <a:t>,</a:t>
            </a:r>
            <a:r>
              <a:rPr lang="zh-CN" altLang="en-US" dirty="0" smtClean="0"/>
              <a:t>比没有雾凇时的负氧离子数量多</a:t>
            </a:r>
            <a:r>
              <a:rPr lang="en-US" dirty="0" smtClean="0"/>
              <a:t>5</a:t>
            </a:r>
            <a:r>
              <a:rPr lang="zh-CN" altLang="en-US" dirty="0" smtClean="0"/>
              <a:t>倍以上。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      ⑨</a:t>
            </a:r>
            <a:r>
              <a:rPr lang="zh-CN" altLang="en-US" dirty="0" smtClean="0"/>
              <a:t>此外</a:t>
            </a:r>
            <a:r>
              <a:rPr lang="en-US" dirty="0" smtClean="0"/>
              <a:t>,</a:t>
            </a:r>
            <a:r>
              <a:rPr lang="zh-CN" altLang="en-US" dirty="0" smtClean="0"/>
              <a:t>雾凇还是环境的天然“消音器”。雾凇由于具有浓厚、结构疏松、密度小、空隙度高的特点</a:t>
            </a:r>
            <a:r>
              <a:rPr lang="en-US" dirty="0" smtClean="0"/>
              <a:t>,</a:t>
            </a:r>
            <a:r>
              <a:rPr lang="zh-CN" altLang="en-US" dirty="0" smtClean="0"/>
              <a:t>音波反射率很低</a:t>
            </a:r>
            <a:r>
              <a:rPr lang="en-US" dirty="0" smtClean="0"/>
              <a:t>,</a:t>
            </a:r>
            <a:r>
              <a:rPr lang="zh-CN" altLang="en-US" dirty="0" smtClean="0"/>
              <a:t>能吸收和容纳大量音波。在形成雾凇的成排密集的树林里感到幽静</a:t>
            </a:r>
            <a:r>
              <a:rPr lang="en-US" dirty="0" smtClean="0"/>
              <a:t>,</a:t>
            </a:r>
            <a:r>
              <a:rPr lang="zh-CN" altLang="en-US" dirty="0" smtClean="0"/>
              <a:t>就是这个道理。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      ⑩</a:t>
            </a:r>
            <a:r>
              <a:rPr lang="zh-CN" altLang="en-US" dirty="0" smtClean="0"/>
              <a:t>“历尽天华成此景</a:t>
            </a:r>
            <a:r>
              <a:rPr lang="en-US" dirty="0" smtClean="0"/>
              <a:t>,</a:t>
            </a:r>
            <a:r>
              <a:rPr lang="zh-CN" altLang="en-US" dirty="0" smtClean="0"/>
              <a:t>人间万事出艰辛。”雾凇是大自然不可多得的馈赠</a:t>
            </a:r>
            <a:r>
              <a:rPr lang="en-US" dirty="0" smtClean="0"/>
              <a:t>,</a:t>
            </a:r>
            <a:r>
              <a:rPr lang="zh-CN" altLang="en-US" dirty="0" smtClean="0"/>
              <a:t>就像人生一样</a:t>
            </a:r>
            <a:r>
              <a:rPr lang="en-US" dirty="0" smtClean="0"/>
              <a:t>,</a:t>
            </a:r>
            <a:r>
              <a:rPr lang="zh-CN" altLang="en-US" dirty="0" smtClean="0"/>
              <a:t>只有做好充分的准备</a:t>
            </a:r>
            <a:r>
              <a:rPr lang="en-US" dirty="0" smtClean="0"/>
              <a:t>,</a:t>
            </a:r>
            <a:r>
              <a:rPr lang="zh-CN" altLang="en-US" dirty="0" smtClean="0"/>
              <a:t>觅得良机</a:t>
            </a:r>
            <a:r>
              <a:rPr lang="en-US" dirty="0" smtClean="0"/>
              <a:t>,</a:t>
            </a:r>
            <a:r>
              <a:rPr lang="zh-CN" altLang="en-US" dirty="0" smtClean="0"/>
              <a:t>才会成就一场繁华。</a:t>
            </a:r>
          </a:p>
          <a:p>
            <a:pPr algn="r">
              <a:lnSpc>
                <a:spcPct val="150000"/>
              </a:lnSpc>
            </a:pPr>
            <a:r>
              <a:rPr lang="en-US" dirty="0" smtClean="0"/>
              <a:t>(</a:t>
            </a:r>
            <a:r>
              <a:rPr lang="zh-CN" altLang="en-US" dirty="0" smtClean="0"/>
              <a:t>选自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气象知识</a:t>
            </a:r>
            <a:r>
              <a:rPr lang="en-US" altLang="zh-CN" dirty="0" smtClean="0"/>
              <a:t>》</a:t>
            </a:r>
            <a:r>
              <a:rPr lang="en-US" dirty="0" smtClean="0"/>
              <a:t>,</a:t>
            </a:r>
            <a:r>
              <a:rPr lang="zh-CN" altLang="en-US" dirty="0" smtClean="0"/>
              <a:t>作者张敏</a:t>
            </a:r>
            <a:r>
              <a:rPr lang="en-US" dirty="0" smtClean="0"/>
              <a:t>,</a:t>
            </a:r>
            <a:r>
              <a:rPr lang="zh-CN" altLang="en-US" dirty="0" smtClean="0"/>
              <a:t>有改动</a:t>
            </a:r>
            <a:r>
              <a:rPr lang="en-US" dirty="0" smtClean="0"/>
              <a:t>)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52853" y="395421"/>
            <a:ext cx="349933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zh-CN" altLang="en-US" dirty="0" smtClean="0"/>
              <a:t>对画线部分层次划分正确的一项是</a:t>
            </a:r>
            <a:r>
              <a:rPr lang="en-US" dirty="0" smtClean="0"/>
              <a:t>(</a:t>
            </a:r>
            <a:r>
              <a:rPr lang="zh-CN" altLang="en-US" dirty="0" smtClean="0"/>
              <a:t>　　</a:t>
            </a:r>
            <a:r>
              <a:rPr lang="en-US" dirty="0" smtClean="0"/>
              <a:t>)(3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r>
              <a:rPr lang="en-US" altLang="zh-CN" dirty="0" smtClean="0"/>
              <a:t>【</a:t>
            </a:r>
            <a:r>
              <a:rPr lang="zh-CN" altLang="en-US" dirty="0" smtClean="0"/>
              <a:t>考点</a:t>
            </a:r>
            <a:r>
              <a:rPr lang="en-US" dirty="0" smtClean="0"/>
              <a:t>:</a:t>
            </a:r>
            <a:r>
              <a:rPr lang="zh-CN" altLang="en-US" dirty="0" smtClean="0"/>
              <a:t>说明结构</a:t>
            </a:r>
            <a:r>
              <a:rPr lang="en-US" altLang="zh-CN" dirty="0" smtClean="0"/>
              <a:t>】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A.[</a:t>
            </a:r>
            <a:r>
              <a:rPr lang="zh-CN" altLang="en-US" dirty="0" smtClean="0"/>
              <a:t>甲</a:t>
            </a:r>
            <a:r>
              <a:rPr lang="en-US" dirty="0" smtClean="0"/>
              <a:t>][</a:t>
            </a:r>
            <a:r>
              <a:rPr lang="zh-CN" altLang="en-US" dirty="0" smtClean="0"/>
              <a:t>乙</a:t>
            </a:r>
            <a:r>
              <a:rPr lang="en-US" dirty="0" smtClean="0"/>
              <a:t>][</a:t>
            </a:r>
            <a:r>
              <a:rPr lang="zh-CN" altLang="en-US" dirty="0" smtClean="0"/>
              <a:t>丙</a:t>
            </a:r>
            <a:r>
              <a:rPr lang="en-US" dirty="0" smtClean="0"/>
              <a:t>]//[</a:t>
            </a:r>
            <a:r>
              <a:rPr lang="zh-CN" altLang="en-US" dirty="0" smtClean="0"/>
              <a:t>丁</a:t>
            </a:r>
            <a:r>
              <a:rPr lang="en-US" dirty="0" smtClean="0"/>
              <a:t>]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B.[</a:t>
            </a:r>
            <a:r>
              <a:rPr lang="zh-CN" altLang="en-US" dirty="0" smtClean="0"/>
              <a:t>甲</a:t>
            </a:r>
            <a:r>
              <a:rPr lang="en-US" dirty="0" smtClean="0"/>
              <a:t>]//[</a:t>
            </a:r>
            <a:r>
              <a:rPr lang="zh-CN" altLang="en-US" dirty="0" smtClean="0"/>
              <a:t>乙</a:t>
            </a:r>
            <a:r>
              <a:rPr lang="en-US" dirty="0" smtClean="0"/>
              <a:t>][</a:t>
            </a:r>
            <a:r>
              <a:rPr lang="zh-CN" altLang="en-US" dirty="0" smtClean="0"/>
              <a:t>丙</a:t>
            </a:r>
            <a:r>
              <a:rPr lang="en-US" dirty="0" smtClean="0"/>
              <a:t>]//[</a:t>
            </a:r>
            <a:r>
              <a:rPr lang="zh-CN" altLang="en-US" dirty="0" smtClean="0"/>
              <a:t>丁</a:t>
            </a:r>
            <a:r>
              <a:rPr lang="en-US" dirty="0" smtClean="0"/>
              <a:t>]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C.[</a:t>
            </a:r>
            <a:r>
              <a:rPr lang="zh-CN" altLang="en-US" dirty="0" smtClean="0"/>
              <a:t>甲</a:t>
            </a:r>
            <a:r>
              <a:rPr lang="en-US" dirty="0" smtClean="0"/>
              <a:t>][</a:t>
            </a:r>
            <a:r>
              <a:rPr lang="zh-CN" altLang="en-US" dirty="0" smtClean="0"/>
              <a:t>乙</a:t>
            </a:r>
            <a:r>
              <a:rPr lang="en-US" dirty="0" smtClean="0"/>
              <a:t>]//[</a:t>
            </a:r>
            <a:r>
              <a:rPr lang="zh-CN" altLang="en-US" dirty="0" smtClean="0"/>
              <a:t>丙</a:t>
            </a:r>
            <a:r>
              <a:rPr lang="en-US" dirty="0" smtClean="0"/>
              <a:t>][</a:t>
            </a:r>
            <a:r>
              <a:rPr lang="zh-CN" altLang="en-US" dirty="0" smtClean="0"/>
              <a:t>丁</a:t>
            </a:r>
            <a:r>
              <a:rPr lang="en-US" dirty="0" smtClean="0"/>
              <a:t>]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D.[</a:t>
            </a:r>
            <a:r>
              <a:rPr lang="zh-CN" altLang="en-US" dirty="0" smtClean="0"/>
              <a:t>甲</a:t>
            </a:r>
            <a:r>
              <a:rPr lang="en-US" dirty="0" smtClean="0"/>
              <a:t>][</a:t>
            </a:r>
            <a:r>
              <a:rPr lang="zh-CN" altLang="en-US" dirty="0" smtClean="0"/>
              <a:t>乙</a:t>
            </a:r>
            <a:r>
              <a:rPr lang="en-US" dirty="0" smtClean="0"/>
              <a:t>]//[</a:t>
            </a:r>
            <a:r>
              <a:rPr lang="zh-CN" altLang="en-US" dirty="0" smtClean="0"/>
              <a:t>丙</a:t>
            </a:r>
            <a:r>
              <a:rPr lang="en-US" dirty="0" smtClean="0"/>
              <a:t>]//[</a:t>
            </a:r>
            <a:r>
              <a:rPr lang="zh-CN" altLang="en-US" dirty="0" smtClean="0"/>
              <a:t>丁</a:t>
            </a:r>
            <a:r>
              <a:rPr lang="en-US" dirty="0" smtClean="0"/>
              <a:t>]</a:t>
            </a:r>
            <a:endParaRPr lang="zh-CN" altLang="en-US" dirty="0" smtClean="0"/>
          </a:p>
        </p:txBody>
      </p:sp>
      <p:sp>
        <p:nvSpPr>
          <p:cNvPr id="3" name="矩形 2"/>
          <p:cNvSpPr/>
          <p:nvPr/>
        </p:nvSpPr>
        <p:spPr>
          <a:xfrm>
            <a:off x="4440114" y="409432"/>
            <a:ext cx="4273063" cy="424731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答案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en-US" altLang="zh-CN" dirty="0" smtClean="0">
                <a:solidFill>
                  <a:srgbClr val="A50021"/>
                </a:solidFill>
              </a:rPr>
              <a:t>B</a:t>
            </a:r>
            <a:endParaRPr lang="zh-CN" altLang="en-US" dirty="0" smtClean="0">
              <a:solidFill>
                <a:srgbClr val="A50021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解析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本题考查对语段内容的梳理和层次的划分。甲句说明形成雾凇的另一个重要条件</a:t>
            </a:r>
            <a:r>
              <a:rPr lang="en-US" altLang="zh-CN" dirty="0" smtClean="0">
                <a:solidFill>
                  <a:srgbClr val="A50021"/>
                </a:solidFill>
              </a:rPr>
              <a:t>——</a:t>
            </a:r>
            <a:r>
              <a:rPr lang="zh-CN" altLang="en-US" dirty="0" smtClean="0">
                <a:solidFill>
                  <a:srgbClr val="A50021"/>
                </a:solidFill>
              </a:rPr>
              <a:t>天晴少云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静风或是风速很小</a:t>
            </a:r>
            <a:r>
              <a:rPr lang="en-US" dirty="0" smtClean="0">
                <a:solidFill>
                  <a:srgbClr val="A50021"/>
                </a:solidFill>
              </a:rPr>
              <a:t>;</a:t>
            </a:r>
            <a:r>
              <a:rPr lang="zh-CN" altLang="en-US" dirty="0" smtClean="0">
                <a:solidFill>
                  <a:srgbClr val="A50021"/>
                </a:solidFill>
              </a:rPr>
              <a:t>乙、丙句具体阐释了需要“天晴少云”的原因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丁句具体阐释了需要“静风或是风速很小”的原因。由此可知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甲句与乙、丙、丁句之间为总分关系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乙、丙句和丁句之间又是并列关系。综上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便可得出正确的层次划分。</a:t>
            </a:r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课件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lIns="36000" tIns="36000" rIns="36000" bIns="36000" rtlCol="0">
        <a:spAutoFit/>
      </a:bodyPr>
      <a:lstStyle>
        <a:defPPr>
          <a:lnSpc>
            <a:spcPct val="150000"/>
          </a:lnSpc>
          <a:defRPr sz="14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2951</TotalTime>
  <Words>1975</Words>
  <Application>Microsoft Office PowerPoint</Application>
  <PresentationFormat>全屏显示(16:9)</PresentationFormat>
  <Paragraphs>143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</cp:lastModifiedBy>
  <cp:revision>474</cp:revision>
  <cp:lastPrinted>2019-07-27T07:43:24Z</cp:lastPrinted>
  <dcterms:created xsi:type="dcterms:W3CDTF">2018-08-24T06:22:56Z</dcterms:created>
  <dcterms:modified xsi:type="dcterms:W3CDTF">2020-03-25T02:01:08Z</dcterms:modified>
</cp:coreProperties>
</file>