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52"/>
  </p:notesMasterIdLst>
  <p:handoutMasterIdLst>
    <p:handoutMasterId r:id="rId53"/>
  </p:handoutMasterIdLst>
  <p:sldIdLst>
    <p:sldId id="608" r:id="rId2"/>
    <p:sldId id="435" r:id="rId3"/>
    <p:sldId id="589" r:id="rId4"/>
    <p:sldId id="590" r:id="rId5"/>
    <p:sldId id="591" r:id="rId6"/>
    <p:sldId id="592" r:id="rId7"/>
    <p:sldId id="593" r:id="rId8"/>
    <p:sldId id="516" r:id="rId9"/>
    <p:sldId id="594" r:id="rId10"/>
    <p:sldId id="582" r:id="rId11"/>
    <p:sldId id="583" r:id="rId12"/>
    <p:sldId id="584" r:id="rId13"/>
    <p:sldId id="585" r:id="rId14"/>
    <p:sldId id="586" r:id="rId15"/>
    <p:sldId id="523" r:id="rId16"/>
    <p:sldId id="571" r:id="rId17"/>
    <p:sldId id="572" r:id="rId18"/>
    <p:sldId id="526" r:id="rId19"/>
    <p:sldId id="574" r:id="rId20"/>
    <p:sldId id="490" r:id="rId21"/>
    <p:sldId id="576" r:id="rId22"/>
    <p:sldId id="509" r:id="rId23"/>
    <p:sldId id="588" r:id="rId24"/>
    <p:sldId id="587" r:id="rId25"/>
    <p:sldId id="545" r:id="rId26"/>
    <p:sldId id="577" r:id="rId27"/>
    <p:sldId id="595" r:id="rId28"/>
    <p:sldId id="485" r:id="rId29"/>
    <p:sldId id="533" r:id="rId30"/>
    <p:sldId id="379" r:id="rId31"/>
    <p:sldId id="565" r:id="rId32"/>
    <p:sldId id="566" r:id="rId33"/>
    <p:sldId id="596" r:id="rId34"/>
    <p:sldId id="597" r:id="rId35"/>
    <p:sldId id="598" r:id="rId36"/>
    <p:sldId id="599" r:id="rId37"/>
    <p:sldId id="600" r:id="rId38"/>
    <p:sldId id="601" r:id="rId39"/>
    <p:sldId id="602" r:id="rId40"/>
    <p:sldId id="570" r:id="rId41"/>
    <p:sldId id="603" r:id="rId42"/>
    <p:sldId id="604" r:id="rId43"/>
    <p:sldId id="605" r:id="rId44"/>
    <p:sldId id="464" r:id="rId45"/>
    <p:sldId id="606" r:id="rId46"/>
    <p:sldId id="580" r:id="rId47"/>
    <p:sldId id="581" r:id="rId48"/>
    <p:sldId id="607" r:id="rId49"/>
    <p:sldId id="511" r:id="rId50"/>
    <p:sldId id="609" r:id="rId51"/>
  </p:sldIdLst>
  <p:sldSz cx="9144000" cy="5143500" type="screen16x9"/>
  <p:notesSz cx="6761163" cy="9942513"/>
  <p:embeddedFontLst>
    <p:embeddedFont>
      <p:font typeface="Impact" pitchFamily="34" charset="0"/>
      <p:regular r:id="rId54"/>
    </p:embeddedFont>
    <p:embeddedFont>
      <p:font typeface="微软雅黑" pitchFamily="34" charset="-122"/>
      <p:regular r:id="rId55"/>
      <p:bold r:id="rId56"/>
    </p:embeddedFont>
    <p:embeddedFont>
      <p:font typeface="Calibri" pitchFamily="34" charset="0"/>
      <p:regular r:id="rId57"/>
      <p:bold r:id="rId58"/>
      <p:italic r:id="rId59"/>
      <p:boldItalic r:id="rId60"/>
    </p:embeddedFont>
    <p:embeddedFont>
      <p:font typeface="字魂74号-飞墨手书" charset="-122"/>
      <p:regular r:id="rId61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5F5D7"/>
    <a:srgbClr val="F2F5D7"/>
    <a:srgbClr val="F5F500"/>
    <a:srgbClr val="CCCCFF"/>
    <a:srgbClr val="FFFFFF"/>
    <a:srgbClr val="FFCCFF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82" autoAdjust="0"/>
    <p:restoredTop sz="94805" autoAdjust="0"/>
  </p:normalViewPr>
  <p:slideViewPr>
    <p:cSldViewPr>
      <p:cViewPr>
        <p:scale>
          <a:sx n="110" d="100"/>
          <a:sy n="110" d="100"/>
        </p:scale>
        <p:origin x="-150" y="29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9" d="100"/>
          <a:sy n="49" d="100"/>
        </p:scale>
        <p:origin x="-3054" y="-102"/>
      </p:cViewPr>
      <p:guideLst>
        <p:guide orient="horz" pos="3132"/>
        <p:guide pos="213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font" Target="fonts/font2.fntdata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font" Target="fonts/font1.fntdata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handoutMaster" Target="handoutMasters/handoutMaster1.xml"/><Relationship Id="rId58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4.fntdata"/><Relationship Id="rId61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60" Type="http://schemas.openxmlformats.org/officeDocument/2006/relationships/font" Target="fonts/font7.fntdata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3.fntdata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6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2905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9D397193-14B3-49BB-823B-DB8B3104F610}" type="datetimeFigureOut">
              <a:rPr lang="zh-CN" altLang="en-US"/>
              <a:t>2022/3/19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4038"/>
            <a:ext cx="293052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29050" y="9444038"/>
            <a:ext cx="2930525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9AD3DBFF-6FE7-4200-AFE7-B36EB85B9FEB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06357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2905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E7DE149C-D736-44A3-954B-277680DA85C5}" type="datetimeFigureOut">
              <a:rPr lang="zh-CN" altLang="en-US"/>
              <a:t>2022/3/19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263" y="746125"/>
            <a:ext cx="6624637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76275" y="4722813"/>
            <a:ext cx="5408613" cy="44735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4038"/>
            <a:ext cx="293052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29050" y="9444038"/>
            <a:ext cx="2930525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31E3492D-7113-4714-8D95-1F127425C751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619874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4813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48131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0A36DC04-874C-4E40-A717-E1B64023F181}" type="slidenum"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</a:rPr>
              <a:t>10</a:t>
            </a:fld>
            <a:endParaRPr lang="en-US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1E3492D-7113-4714-8D95-1F127425C751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5120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zh-CN" altLang="en-US"/>
          </a:p>
        </p:txBody>
      </p:sp>
      <p:sp>
        <p:nvSpPr>
          <p:cNvPr id="51203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748E3747-8A22-466D-86DD-66055596C3A4}" type="slidenum">
              <a:rPr lang="zh-CN" altLang="en-US" smtClean="0">
                <a:latin typeface="Arial" panose="020B0604020202020204" pitchFamily="34" charset="0"/>
                <a:ea typeface="宋体" panose="02010600030101010101" pitchFamily="2" charset="-122"/>
              </a:rPr>
              <a:t>12</a:t>
            </a:fld>
            <a:endParaRPr lang="en-US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1E3492D-7113-4714-8D95-1F127425C751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1E3492D-7113-4714-8D95-1F127425C751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1E3492D-7113-4714-8D95-1F127425C751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1E3492D-7113-4714-8D95-1F127425C751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1E3492D-7113-4714-8D95-1F127425C751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1E3492D-7113-4714-8D95-1F127425C751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1E3492D-7113-4714-8D95-1F127425C751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1E3492D-7113-4714-8D95-1F127425C751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1E3492D-7113-4714-8D95-1F127425C751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1E3492D-7113-4714-8D95-1F127425C751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1E3492D-7113-4714-8D95-1F127425C751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1E3492D-7113-4714-8D95-1F127425C751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1E3492D-7113-4714-8D95-1F127425C751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1E3492D-7113-4714-8D95-1F127425C751}" type="slidenum">
              <a:rPr lang="zh-CN" altLang="en-US" smtClean="0"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1E3492D-7113-4714-8D95-1F127425C751}" type="slidenum">
              <a:rPr lang="zh-CN" altLang="en-US" smtClean="0"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1E3492D-7113-4714-8D95-1F127425C751}" type="slidenum">
              <a:rPr lang="zh-CN" altLang="en-US" smtClean="0"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1E3492D-7113-4714-8D95-1F127425C751}" type="slidenum">
              <a:rPr lang="zh-CN" altLang="en-US" smtClean="0"/>
              <a:t>28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1E3492D-7113-4714-8D95-1F127425C751}" type="slidenum">
              <a:rPr lang="zh-CN" altLang="en-US" smtClean="0"/>
              <a:t>29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1E3492D-7113-4714-8D95-1F127425C751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1E3492D-7113-4714-8D95-1F127425C751}" type="slidenum">
              <a:rPr lang="zh-CN" altLang="en-US" smtClean="0"/>
              <a:t>30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1E3492D-7113-4714-8D95-1F127425C751}" type="slidenum">
              <a:rPr lang="zh-CN" altLang="en-US" smtClean="0"/>
              <a:t>31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1E3492D-7113-4714-8D95-1F127425C751}" type="slidenum">
              <a:rPr lang="zh-CN" altLang="en-US" smtClean="0"/>
              <a:t>32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1E3492D-7113-4714-8D95-1F127425C751}" type="slidenum">
              <a:rPr lang="zh-CN" altLang="en-US" smtClean="0"/>
              <a:t>33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1E3492D-7113-4714-8D95-1F127425C751}" type="slidenum">
              <a:rPr lang="zh-CN" altLang="en-US" smtClean="0"/>
              <a:t>34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1E3492D-7113-4714-8D95-1F127425C751}" type="slidenum">
              <a:rPr lang="zh-CN" altLang="en-US" smtClean="0"/>
              <a:t>35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1E3492D-7113-4714-8D95-1F127425C751}" type="slidenum">
              <a:rPr lang="zh-CN" altLang="en-US" smtClean="0"/>
              <a:t>36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1E3492D-7113-4714-8D95-1F127425C751}" type="slidenum">
              <a:rPr lang="zh-CN" altLang="en-US" smtClean="0"/>
              <a:t>37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1E3492D-7113-4714-8D95-1F127425C751}" type="slidenum">
              <a:rPr lang="zh-CN" altLang="en-US" smtClean="0"/>
              <a:t>38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1E3492D-7113-4714-8D95-1F127425C751}" type="slidenum">
              <a:rPr lang="zh-CN" altLang="en-US" smtClean="0"/>
              <a:t>39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1E3492D-7113-4714-8D95-1F127425C751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1E3492D-7113-4714-8D95-1F127425C751}" type="slidenum">
              <a:rPr lang="zh-CN" altLang="en-US" smtClean="0"/>
              <a:t>40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1E3492D-7113-4714-8D95-1F127425C751}" type="slidenum">
              <a:rPr lang="zh-CN" altLang="en-US" smtClean="0"/>
              <a:t>41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1E3492D-7113-4714-8D95-1F127425C751}" type="slidenum">
              <a:rPr lang="zh-CN" altLang="en-US" smtClean="0"/>
              <a:t>42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1E3492D-7113-4714-8D95-1F127425C751}" type="slidenum">
              <a:rPr lang="zh-CN" altLang="en-US" smtClean="0"/>
              <a:t>43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1E3492D-7113-4714-8D95-1F127425C751}" type="slidenum">
              <a:rPr lang="zh-CN" altLang="en-US" smtClean="0"/>
              <a:t>44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1E3492D-7113-4714-8D95-1F127425C751}" type="slidenum">
              <a:rPr lang="zh-CN" altLang="en-US" smtClean="0"/>
              <a:t>45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1E3492D-7113-4714-8D95-1F127425C751}" type="slidenum">
              <a:rPr lang="zh-CN" altLang="en-US" smtClean="0"/>
              <a:t>46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1E3492D-7113-4714-8D95-1F127425C751}" type="slidenum">
              <a:rPr lang="zh-CN" altLang="en-US" smtClean="0"/>
              <a:t>47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1E3492D-7113-4714-8D95-1F127425C751}" type="slidenum">
              <a:rPr lang="zh-CN" altLang="en-US" smtClean="0"/>
              <a:t>48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1E3492D-7113-4714-8D95-1F127425C751}" type="slidenum">
              <a:rPr lang="zh-CN" altLang="en-US" smtClean="0"/>
              <a:t>49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1E3492D-7113-4714-8D95-1F127425C751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1E3492D-7113-4714-8D95-1F127425C751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1E3492D-7113-4714-8D95-1F127425C751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1E3492D-7113-4714-8D95-1F127425C751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1E3492D-7113-4714-8D95-1F127425C751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30000">
    <p:random/>
  </p:transition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>
            <a:off x="-180528" y="0"/>
            <a:ext cx="9324528" cy="5143500"/>
            <a:chOff x="-180528" y="0"/>
            <a:chExt cx="9324528" cy="5143500"/>
          </a:xfrm>
        </p:grpSpPr>
        <p:sp>
          <p:nvSpPr>
            <p:cNvPr id="7" name="矩形 6"/>
            <p:cNvSpPr/>
            <p:nvPr userDrawn="1"/>
          </p:nvSpPr>
          <p:spPr>
            <a:xfrm>
              <a:off x="-4936" y="0"/>
              <a:ext cx="9148936" cy="5143500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9" name="组合 8"/>
            <p:cNvGrpSpPr/>
            <p:nvPr userDrawn="1"/>
          </p:nvGrpSpPr>
          <p:grpSpPr>
            <a:xfrm>
              <a:off x="-180528" y="28189"/>
              <a:ext cx="2595773" cy="499148"/>
              <a:chOff x="2333799" y="56379"/>
              <a:chExt cx="2595773" cy="442770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2333799" y="56379"/>
                <a:ext cx="2264369" cy="44277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流程图: 延期 11"/>
              <p:cNvSpPr/>
              <p:nvPr/>
            </p:nvSpPr>
            <p:spPr>
              <a:xfrm>
                <a:off x="4569532" y="56379"/>
                <a:ext cx="360040" cy="442769"/>
              </a:xfrm>
              <a:prstGeom prst="flowChartDelay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" name="矩形 9"/>
            <p:cNvSpPr/>
            <p:nvPr userDrawn="1"/>
          </p:nvSpPr>
          <p:spPr>
            <a:xfrm>
              <a:off x="0" y="555526"/>
              <a:ext cx="9144000" cy="44644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slow" advTm="30000">
    <p:random/>
  </p:transition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2.xml"/><Relationship Id="rId5" Type="http://schemas.openxmlformats.org/officeDocument/2006/relationships/slide" Target="slide3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2.xml"/><Relationship Id="rId5" Type="http://schemas.openxmlformats.org/officeDocument/2006/relationships/slide" Target="slide3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file:///G:\&#20843;&#19979;\&#23567;&#30707;&#28525;&#35760;.mp3" TargetMode="External"/><Relationship Id="rId1" Type="http://schemas.microsoft.com/office/2007/relationships/media" Target="file:///G:\&#20843;&#19979;\&#23567;&#30707;&#28525;&#35760;.mp3" TargetMode="External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07" y="-26134"/>
            <a:ext cx="9144000" cy="5169633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4992" y="0"/>
            <a:ext cx="6034193" cy="5143500"/>
          </a:xfrm>
          <a:prstGeom prst="rect">
            <a:avLst/>
          </a:prstGeom>
          <a:gradFill>
            <a:gsLst>
              <a:gs pos="0">
                <a:srgbClr val="92D050">
                  <a:alpha val="0"/>
                </a:srgbClr>
              </a:gs>
              <a:gs pos="100000">
                <a:srgbClr val="00B050">
                  <a:alpha val="47000"/>
                </a:srgb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081" name="组合 1"/>
          <p:cNvGrpSpPr/>
          <p:nvPr/>
        </p:nvGrpSpPr>
        <p:grpSpPr>
          <a:xfrm>
            <a:off x="-4936" y="287359"/>
            <a:ext cx="1995047" cy="369332"/>
            <a:chOff x="58738" y="56479"/>
            <a:chExt cx="1995047" cy="368223"/>
          </a:xfrm>
          <a:solidFill>
            <a:srgbClr val="00B050"/>
          </a:solidFill>
        </p:grpSpPr>
        <p:sp>
          <p:nvSpPr>
            <p:cNvPr id="13" name="圆角矩形 12"/>
            <p:cNvSpPr/>
            <p:nvPr/>
          </p:nvSpPr>
          <p:spPr>
            <a:xfrm>
              <a:off x="58738" y="98353"/>
              <a:ext cx="1872208" cy="312268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84" name="文本框 1"/>
            <p:cNvSpPr txBox="1"/>
            <p:nvPr/>
          </p:nvSpPr>
          <p:spPr>
            <a:xfrm>
              <a:off x="179554" y="56479"/>
              <a:ext cx="1874231" cy="368223"/>
            </a:xfrm>
            <a:prstGeom prst="rect">
              <a:avLst/>
            </a:prstGeom>
            <a:grp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XXXXXXXX</a:t>
              </a:r>
              <a:r>
                <a:rPr lang="zh-CN" altLang="en-US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中学</a:t>
              </a:r>
            </a:p>
          </p:txBody>
        </p:sp>
      </p:grpSp>
      <p:sp>
        <p:nvSpPr>
          <p:cNvPr id="20" name="矩形 19"/>
          <p:cNvSpPr/>
          <p:nvPr/>
        </p:nvSpPr>
        <p:spPr>
          <a:xfrm>
            <a:off x="467544" y="1916692"/>
            <a:ext cx="5109091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zh-CN" altLang="en-US" sz="9600" dirty="0">
                <a:solidFill>
                  <a:schemeClr val="bg1"/>
                </a:solidFill>
                <a:latin typeface="字魂74号-飞墨手书" panose="00000500000000000000" pitchFamily="2" charset="-122"/>
                <a:ea typeface="字魂74号-飞墨手书" panose="00000500000000000000" pitchFamily="2" charset="-122"/>
                <a:cs typeface="+mn-ea"/>
                <a:sym typeface="+mn-lt"/>
              </a:rPr>
              <a:t>小石潭记</a:t>
            </a:r>
          </a:p>
        </p:txBody>
      </p:sp>
      <p:sp>
        <p:nvSpPr>
          <p:cNvPr id="21" name="矩形 20"/>
          <p:cNvSpPr/>
          <p:nvPr/>
        </p:nvSpPr>
        <p:spPr>
          <a:xfrm>
            <a:off x="448830" y="1385588"/>
            <a:ext cx="34018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+mn-lt"/>
                <a:ea typeface="+mn-ea"/>
                <a:cs typeface="+mn-ea"/>
                <a:sym typeface="+mn-lt"/>
              </a:rPr>
              <a:t>8</a:t>
            </a:r>
            <a:r>
              <a:rPr lang="zh-CN" altLang="en-US" sz="2400" b="1" dirty="0">
                <a:latin typeface="+mn-lt"/>
                <a:ea typeface="+mn-ea"/>
                <a:cs typeface="+mn-ea"/>
                <a:sym typeface="+mn-lt"/>
              </a:rPr>
              <a:t>年级语文下册教学课件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00182" y="3486353"/>
            <a:ext cx="27593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lang="zh-CN" altLang="en-US" sz="2800" b="1" dirty="0">
                <a:latin typeface="+mn-lt"/>
                <a:ea typeface="+mn-ea"/>
                <a:cs typeface="+mn-ea"/>
                <a:sym typeface="+mn-lt"/>
              </a:rPr>
              <a:t>完整课件</a:t>
            </a:r>
            <a:r>
              <a:rPr lang="en-US" altLang="zh-CN" sz="2800" b="1" dirty="0">
                <a:latin typeface="+mn-lt"/>
                <a:ea typeface="+mn-ea"/>
                <a:cs typeface="+mn-ea"/>
                <a:sym typeface="+mn-lt"/>
              </a:rPr>
              <a:t>)</a:t>
            </a:r>
            <a:endParaRPr lang="zh-CN" altLang="en-US" sz="2000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文本框 3"/>
          <p:cNvSpPr txBox="1">
            <a:spLocks noChangeArrowheads="1"/>
          </p:cNvSpPr>
          <p:nvPr/>
        </p:nvSpPr>
        <p:spPr bwMode="auto">
          <a:xfrm>
            <a:off x="8172663" y="0"/>
            <a:ext cx="492443" cy="146843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txBody>
          <a:bodyPr vert="eaVert"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人教部编版</a:t>
            </a:r>
          </a:p>
        </p:txBody>
      </p:sp>
      <p:sp>
        <p:nvSpPr>
          <p:cNvPr id="24" name="矩形 23"/>
          <p:cNvSpPr/>
          <p:nvPr/>
        </p:nvSpPr>
        <p:spPr>
          <a:xfrm>
            <a:off x="448830" y="1986131"/>
            <a:ext cx="5109091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zh-CN" altLang="en-US" sz="9600" dirty="0">
                <a:latin typeface="字魂74号-飞墨手书" panose="00000500000000000000" pitchFamily="2" charset="-122"/>
                <a:ea typeface="字魂74号-飞墨手书" panose="00000500000000000000" pitchFamily="2" charset="-122"/>
                <a:cs typeface="+mn-ea"/>
                <a:sym typeface="+mn-lt"/>
              </a:rPr>
              <a:t>小石潭记</a:t>
            </a: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15636" y="4625210"/>
            <a:ext cx="1630362" cy="3794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62813" y="4630738"/>
            <a:ext cx="1630362" cy="3778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7" name="矩形 7"/>
          <p:cNvSpPr>
            <a:spLocks noChangeArrowheads="1"/>
          </p:cNvSpPr>
          <p:nvPr/>
        </p:nvSpPr>
        <p:spPr bwMode="auto">
          <a:xfrm>
            <a:off x="5533111" y="4614098"/>
            <a:ext cx="1108075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zh-CN" altLang="en-US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  <a:hlinkClick r:id="rId5" action="ppaction://hlinksldjump"/>
              </a:rPr>
              <a:t>第一课时</a:t>
            </a:r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矩形 8"/>
          <p:cNvSpPr>
            <a:spLocks noChangeArrowheads="1"/>
          </p:cNvSpPr>
          <p:nvPr/>
        </p:nvSpPr>
        <p:spPr bwMode="auto">
          <a:xfrm>
            <a:off x="7380288" y="4659313"/>
            <a:ext cx="1108075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zh-CN" altLang="en-US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  <a:hlinkClick r:id="rId6" action="ppaction://hlinksldjump"/>
              </a:rPr>
              <a:t>第二课时</a:t>
            </a:r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Tm="30000"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extBox 4"/>
          <p:cNvSpPr txBox="1">
            <a:spLocks noChangeArrowheads="1"/>
          </p:cNvSpPr>
          <p:nvPr/>
        </p:nvSpPr>
        <p:spPr bwMode="auto">
          <a:xfrm>
            <a:off x="673100" y="627063"/>
            <a:ext cx="7797800" cy="17537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250000"/>
              </a:lnSpc>
              <a:spcBef>
                <a:spcPts val="450"/>
              </a:spcBef>
            </a:pPr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    潭中鱼</a:t>
            </a:r>
            <a:r>
              <a:rPr lang="zh-CN" altLang="en-US" sz="2400" b="1" u="sng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可</a:t>
            </a:r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百</a:t>
            </a:r>
            <a:r>
              <a:rPr lang="zh-CN" altLang="en-US" sz="2400" b="1" u="sng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许</a:t>
            </a:r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头，皆若空游</a:t>
            </a:r>
            <a:r>
              <a:rPr lang="zh-CN" altLang="en-US" sz="2400" b="1" u="sng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无所依</a:t>
            </a:r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，日光</a:t>
            </a:r>
            <a:r>
              <a:rPr lang="zh-CN" altLang="en-US" sz="2400" b="1" u="sng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下</a:t>
            </a:r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澈，影</a:t>
            </a:r>
            <a:r>
              <a:rPr lang="zh-CN" altLang="en-US" sz="2400" b="1" u="sng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布</a:t>
            </a:r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石上。</a:t>
            </a:r>
            <a:r>
              <a:rPr lang="zh-CN" altLang="en-US" sz="2400" b="1" u="sng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佁然</a:t>
            </a:r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不动，</a:t>
            </a:r>
            <a:r>
              <a:rPr lang="zh-CN" altLang="en-US" sz="2400" b="1" u="sng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俶尔远逝</a:t>
            </a:r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，往来</a:t>
            </a:r>
            <a:r>
              <a:rPr lang="zh-CN" altLang="en-US" sz="2400" b="1" u="sng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翕忽</a:t>
            </a:r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，似与游者相乐。</a:t>
            </a:r>
            <a:endParaRPr lang="en-US" altLang="zh-CN" sz="2400" b="1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文本框 5"/>
          <p:cNvSpPr txBox="1">
            <a:spLocks noChangeArrowheads="1"/>
          </p:cNvSpPr>
          <p:nvPr/>
        </p:nvSpPr>
        <p:spPr bwMode="auto">
          <a:xfrm>
            <a:off x="1917700" y="655638"/>
            <a:ext cx="785813" cy="346075"/>
          </a:xfrm>
          <a:prstGeom prst="rect">
            <a:avLst/>
          </a:prstGeom>
          <a:solidFill>
            <a:srgbClr val="F5F5D7"/>
          </a:solidFill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大约。</a:t>
            </a:r>
          </a:p>
        </p:txBody>
      </p:sp>
      <p:sp>
        <p:nvSpPr>
          <p:cNvPr id="8" name="文本框 13"/>
          <p:cNvSpPr txBox="1">
            <a:spLocks noChangeArrowheads="1"/>
          </p:cNvSpPr>
          <p:nvPr/>
        </p:nvSpPr>
        <p:spPr bwMode="auto">
          <a:xfrm>
            <a:off x="2774950" y="655638"/>
            <a:ext cx="1220788" cy="346075"/>
          </a:xfrm>
          <a:prstGeom prst="rect">
            <a:avLst/>
          </a:prstGeom>
          <a:solidFill>
            <a:srgbClr val="F5F5D7"/>
          </a:solidFill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表示约数。</a:t>
            </a:r>
          </a:p>
        </p:txBody>
      </p:sp>
      <p:sp>
        <p:nvSpPr>
          <p:cNvPr id="11" name="文本框 14"/>
          <p:cNvSpPr txBox="1">
            <a:spLocks noChangeArrowheads="1"/>
          </p:cNvSpPr>
          <p:nvPr/>
        </p:nvSpPr>
        <p:spPr bwMode="auto">
          <a:xfrm>
            <a:off x="4514850" y="1419225"/>
            <a:ext cx="1857375" cy="346075"/>
          </a:xfrm>
          <a:prstGeom prst="rect">
            <a:avLst/>
          </a:prstGeom>
          <a:solidFill>
            <a:srgbClr val="F5F5D7"/>
          </a:solidFill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什么依靠也没有。</a:t>
            </a:r>
          </a:p>
        </p:txBody>
      </p:sp>
      <p:sp>
        <p:nvSpPr>
          <p:cNvPr id="12" name="文本框 15"/>
          <p:cNvSpPr txBox="1">
            <a:spLocks noChangeArrowheads="1"/>
          </p:cNvSpPr>
          <p:nvPr/>
        </p:nvSpPr>
        <p:spPr bwMode="auto">
          <a:xfrm>
            <a:off x="5956300" y="679450"/>
            <a:ext cx="2000250" cy="346075"/>
          </a:xfrm>
          <a:prstGeom prst="rect">
            <a:avLst/>
          </a:prstGeom>
          <a:solidFill>
            <a:srgbClr val="F5F5D7"/>
          </a:solidFill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名词作状语，向下。</a:t>
            </a:r>
          </a:p>
        </p:txBody>
      </p:sp>
      <p:sp>
        <p:nvSpPr>
          <p:cNvPr id="13" name="文本框 16"/>
          <p:cNvSpPr txBox="1">
            <a:spLocks noChangeArrowheads="1"/>
          </p:cNvSpPr>
          <p:nvPr/>
        </p:nvSpPr>
        <p:spPr bwMode="auto">
          <a:xfrm>
            <a:off x="160338" y="1601788"/>
            <a:ext cx="2071687" cy="346075"/>
          </a:xfrm>
          <a:prstGeom prst="rect">
            <a:avLst/>
          </a:prstGeom>
          <a:solidFill>
            <a:srgbClr val="F5F5D7"/>
          </a:solidFill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分布，这里指映照。</a:t>
            </a:r>
          </a:p>
        </p:txBody>
      </p:sp>
      <p:sp>
        <p:nvSpPr>
          <p:cNvPr id="14" name="文本框 17"/>
          <p:cNvSpPr txBox="1">
            <a:spLocks noChangeArrowheads="1"/>
          </p:cNvSpPr>
          <p:nvPr/>
        </p:nvSpPr>
        <p:spPr bwMode="auto">
          <a:xfrm>
            <a:off x="1535113" y="2370138"/>
            <a:ext cx="1857375" cy="346075"/>
          </a:xfrm>
          <a:prstGeom prst="rect">
            <a:avLst/>
          </a:prstGeom>
          <a:solidFill>
            <a:srgbClr val="F5F5D7"/>
          </a:solidFill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静止不动的样子。</a:t>
            </a:r>
          </a:p>
        </p:txBody>
      </p:sp>
      <p:sp>
        <p:nvSpPr>
          <p:cNvPr id="15" name="文本框 18"/>
          <p:cNvSpPr txBox="1">
            <a:spLocks noChangeArrowheads="1"/>
          </p:cNvSpPr>
          <p:nvPr/>
        </p:nvSpPr>
        <p:spPr bwMode="auto">
          <a:xfrm>
            <a:off x="3492500" y="2351088"/>
            <a:ext cx="1928813" cy="623887"/>
          </a:xfrm>
          <a:prstGeom prst="rect">
            <a:avLst/>
          </a:prstGeom>
          <a:solidFill>
            <a:srgbClr val="F5F5D7"/>
          </a:solidFill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忽然间向远处游去。俶尔，忽然。</a:t>
            </a:r>
          </a:p>
        </p:txBody>
      </p:sp>
      <p:sp>
        <p:nvSpPr>
          <p:cNvPr id="16" name="文本框 19"/>
          <p:cNvSpPr txBox="1">
            <a:spLocks noChangeArrowheads="1"/>
          </p:cNvSpPr>
          <p:nvPr/>
        </p:nvSpPr>
        <p:spPr bwMode="auto">
          <a:xfrm>
            <a:off x="5508625" y="2362200"/>
            <a:ext cx="1871663" cy="347663"/>
          </a:xfrm>
          <a:prstGeom prst="rect">
            <a:avLst/>
          </a:prstGeom>
          <a:solidFill>
            <a:srgbClr val="F5F5D7"/>
          </a:solidFill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轻快敏捷的样子。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358775" y="3219450"/>
            <a:ext cx="8534400" cy="1446213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>
            <a:spAutoFit/>
          </a:bodyPr>
          <a:lstStyle>
            <a:lvl1pPr indent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 eaLnBrk="0" hangingPunct="0">
              <a:defRPr/>
            </a:pPr>
            <a:r>
              <a:rPr lang="zh-CN" altLang="en-US" sz="22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    译：</a:t>
            </a:r>
            <a:r>
              <a:rPr lang="zh-CN" altLang="en-US" sz="2200" b="1" dirty="0">
                <a:latin typeface="+mn-lt"/>
                <a:ea typeface="+mn-ea"/>
                <a:cs typeface="+mn-ea"/>
                <a:sym typeface="+mn-lt"/>
              </a:rPr>
              <a:t>石潭里的鱼大约有一百来条，都好像在空中游动，什么依靠都没有似的。阳光向下一直照射到水底，（鱼的）影子印在石头上，呆呆地一动也不动。忽然间向远处游去了，来来往往，轻快敏捷，好像在跟游览的人逗乐。</a:t>
            </a:r>
          </a:p>
        </p:txBody>
      </p:sp>
      <p:sp>
        <p:nvSpPr>
          <p:cNvPr id="18" name="文本框 6"/>
          <p:cNvSpPr txBox="1">
            <a:spLocks noChangeArrowheads="1"/>
          </p:cNvSpPr>
          <p:nvPr/>
        </p:nvSpPr>
        <p:spPr bwMode="auto">
          <a:xfrm>
            <a:off x="385958" y="-20638"/>
            <a:ext cx="1620642" cy="52387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800">
                <a:latin typeface="+mn-lt"/>
                <a:ea typeface="+mn-ea"/>
                <a:cs typeface="+mn-ea"/>
                <a:sym typeface="+mn-lt"/>
              </a:rPr>
              <a:t>整体感知</a:t>
            </a:r>
          </a:p>
        </p:txBody>
      </p:sp>
    </p:spTree>
  </p:cSld>
  <p:clrMapOvr>
    <a:masterClrMapping/>
  </p:clrMapOvr>
  <p:transition spd="slow" advTm="30000">
    <p:rand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61" name="文本框 6"/>
          <p:cNvSpPr txBox="1">
            <a:spLocks noChangeArrowheads="1"/>
          </p:cNvSpPr>
          <p:nvPr/>
        </p:nvSpPr>
        <p:spPr bwMode="auto">
          <a:xfrm>
            <a:off x="385958" y="-20638"/>
            <a:ext cx="1620642" cy="52387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kumimoji="1" lang="zh-CN" altLang="en-US" sz="2800">
                <a:latin typeface="+mn-lt"/>
                <a:ea typeface="+mn-ea"/>
                <a:cs typeface="+mn-ea"/>
                <a:sym typeface="+mn-lt"/>
              </a:rPr>
              <a:t>整体感知</a:t>
            </a:r>
          </a:p>
        </p:txBody>
      </p:sp>
      <p:sp>
        <p:nvSpPr>
          <p:cNvPr id="49154" name="TextBox 4"/>
          <p:cNvSpPr txBox="1">
            <a:spLocks noChangeArrowheads="1"/>
          </p:cNvSpPr>
          <p:nvPr/>
        </p:nvSpPr>
        <p:spPr bwMode="auto">
          <a:xfrm>
            <a:off x="544513" y="1090613"/>
            <a:ext cx="8054975" cy="17575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250000"/>
              </a:lnSpc>
              <a:spcBef>
                <a:spcPts val="450"/>
              </a:spcBef>
            </a:pPr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    潭</a:t>
            </a:r>
            <a:r>
              <a:rPr lang="zh-CN" altLang="en-US" sz="2400" b="1" u="sng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西南</a:t>
            </a:r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而</a:t>
            </a:r>
            <a:r>
              <a:rPr lang="zh-CN" altLang="en-US" sz="2400" b="1" u="sng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望</a:t>
            </a:r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，</a:t>
            </a:r>
            <a:r>
              <a:rPr lang="zh-CN" altLang="en-US" sz="2400" b="1" u="sng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斗折蛇行</a:t>
            </a:r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，</a:t>
            </a:r>
            <a:r>
              <a:rPr lang="zh-CN" altLang="en-US" sz="2400" b="1" u="sng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明灭可见</a:t>
            </a:r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。其岸势</a:t>
            </a:r>
            <a:r>
              <a:rPr lang="zh-CN" altLang="en-US" sz="2400" b="1" u="sng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犬牙差互</a:t>
            </a:r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，不可知其源。</a:t>
            </a:r>
            <a:endParaRPr lang="en-US" altLang="zh-CN" sz="2400" b="1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文本框 5"/>
          <p:cNvSpPr txBox="1">
            <a:spLocks noChangeArrowheads="1"/>
          </p:cNvSpPr>
          <p:nvPr/>
        </p:nvSpPr>
        <p:spPr bwMode="auto">
          <a:xfrm>
            <a:off x="909638" y="885825"/>
            <a:ext cx="1285875" cy="623888"/>
          </a:xfrm>
          <a:prstGeom prst="rect">
            <a:avLst/>
          </a:prstGeom>
          <a:solidFill>
            <a:srgbClr val="F5F5D7"/>
          </a:solidFill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名词作状语，向西南。</a:t>
            </a:r>
          </a:p>
        </p:txBody>
      </p:sp>
      <p:sp>
        <p:nvSpPr>
          <p:cNvPr id="10" name="文本框 6"/>
          <p:cNvSpPr txBox="1">
            <a:spLocks noChangeArrowheads="1"/>
          </p:cNvSpPr>
          <p:nvPr/>
        </p:nvSpPr>
        <p:spPr bwMode="auto">
          <a:xfrm>
            <a:off x="2343150" y="1100138"/>
            <a:ext cx="500063" cy="346075"/>
          </a:xfrm>
          <a:prstGeom prst="rect">
            <a:avLst/>
          </a:prstGeom>
          <a:solidFill>
            <a:srgbClr val="F5F5D7"/>
          </a:solidFill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看。</a:t>
            </a:r>
          </a:p>
        </p:txBody>
      </p:sp>
      <p:sp>
        <p:nvSpPr>
          <p:cNvPr id="11" name="文本框 7"/>
          <p:cNvSpPr txBox="1">
            <a:spLocks noChangeArrowheads="1"/>
          </p:cNvSpPr>
          <p:nvPr/>
        </p:nvSpPr>
        <p:spPr bwMode="auto">
          <a:xfrm>
            <a:off x="2286000" y="1928813"/>
            <a:ext cx="2786063" cy="705001"/>
          </a:xfrm>
          <a:prstGeom prst="rect">
            <a:avLst/>
          </a:prstGeom>
          <a:solidFill>
            <a:srgbClr val="F5F5D7"/>
          </a:solidFill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（溪水）像北斗星那样曲折，像蛇那样蜿蜒前行。</a:t>
            </a:r>
          </a:p>
        </p:txBody>
      </p:sp>
      <p:sp>
        <p:nvSpPr>
          <p:cNvPr id="12" name="文本框 8"/>
          <p:cNvSpPr txBox="1">
            <a:spLocks noChangeArrowheads="1"/>
          </p:cNvSpPr>
          <p:nvPr/>
        </p:nvSpPr>
        <p:spPr bwMode="auto">
          <a:xfrm>
            <a:off x="4086225" y="1100138"/>
            <a:ext cx="2214563" cy="346075"/>
          </a:xfrm>
          <a:prstGeom prst="rect">
            <a:avLst/>
          </a:prstGeom>
          <a:solidFill>
            <a:srgbClr val="F5F5D7"/>
          </a:solidFill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（溪水）时隐时现。</a:t>
            </a: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6835775" y="839788"/>
            <a:ext cx="1725613" cy="622300"/>
          </a:xfrm>
          <a:prstGeom prst="rect">
            <a:avLst/>
          </a:prstGeom>
          <a:solidFill>
            <a:srgbClr val="F5F5D7"/>
          </a:solidFill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像狗的牙齿那样交错不齐。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358775" y="3219450"/>
            <a:ext cx="8534400" cy="150812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>
            <a:spAutoFit/>
          </a:bodyPr>
          <a:lstStyle>
            <a:lvl1pPr indent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 eaLnBrk="0" hangingPunct="0">
              <a:defRPr/>
            </a:pPr>
            <a:r>
              <a:rPr lang="zh-CN" altLang="en-US" sz="23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    译：</a:t>
            </a:r>
            <a:r>
              <a:rPr lang="zh-CN" altLang="en-US" sz="2300" b="1" dirty="0">
                <a:latin typeface="+mn-lt"/>
                <a:ea typeface="+mn-ea"/>
                <a:cs typeface="+mn-ea"/>
                <a:sym typeface="+mn-lt"/>
              </a:rPr>
              <a:t>向石潭的西南方向望去，（溪水）像北斗星那样曲折，</a:t>
            </a:r>
            <a:endParaRPr lang="en-US" altLang="zh-CN" sz="2300" b="1" dirty="0">
              <a:latin typeface="+mn-lt"/>
              <a:ea typeface="+mn-ea"/>
              <a:cs typeface="+mn-ea"/>
              <a:sym typeface="+mn-lt"/>
            </a:endParaRPr>
          </a:p>
          <a:p>
            <a:pPr indent="0" eaLnBrk="0" hangingPunct="0">
              <a:defRPr/>
            </a:pPr>
            <a:r>
              <a:rPr lang="zh-CN" altLang="en-US" sz="2300" b="1" dirty="0">
                <a:latin typeface="+mn-lt"/>
                <a:ea typeface="+mn-ea"/>
                <a:cs typeface="+mn-ea"/>
                <a:sym typeface="+mn-lt"/>
              </a:rPr>
              <a:t>（水流）像长蛇爬行那样弯曲，有的地方露出来，有的地方被淹没了，隐隐约约可以看得出。那石岸的形状像狗的牙齿那样相互交错，不能知道溪水的源头。</a:t>
            </a:r>
          </a:p>
        </p:txBody>
      </p:sp>
    </p:spTree>
  </p:cSld>
  <p:clrMapOvr>
    <a:masterClrMapping/>
  </p:clrMapOvr>
  <p:transition spd="slow" advTm="30000">
    <p:rand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9" name="文本框 6"/>
          <p:cNvSpPr txBox="1">
            <a:spLocks noChangeArrowheads="1"/>
          </p:cNvSpPr>
          <p:nvPr/>
        </p:nvSpPr>
        <p:spPr bwMode="auto">
          <a:xfrm>
            <a:off x="385958" y="-20638"/>
            <a:ext cx="1620642" cy="52387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kumimoji="1" lang="zh-CN" altLang="en-US" sz="2800">
                <a:latin typeface="+mn-lt"/>
                <a:ea typeface="+mn-ea"/>
                <a:cs typeface="+mn-ea"/>
                <a:sym typeface="+mn-lt"/>
              </a:rPr>
              <a:t>整体感知</a:t>
            </a:r>
          </a:p>
        </p:txBody>
      </p:sp>
      <p:sp>
        <p:nvSpPr>
          <p:cNvPr id="50178" name="TextBox 4"/>
          <p:cNvSpPr txBox="1">
            <a:spLocks noChangeArrowheads="1"/>
          </p:cNvSpPr>
          <p:nvPr/>
        </p:nvSpPr>
        <p:spPr bwMode="auto">
          <a:xfrm>
            <a:off x="452438" y="862013"/>
            <a:ext cx="8120062" cy="175708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250000"/>
              </a:lnSpc>
              <a:spcBef>
                <a:spcPts val="450"/>
              </a:spcBef>
            </a:pPr>
            <a:r>
              <a:rPr lang="zh-CN" altLang="en-US" sz="2400" b="1" dirty="0">
                <a:latin typeface="+mn-lt"/>
                <a:ea typeface="+mn-ea"/>
                <a:cs typeface="+mn-ea"/>
                <a:sym typeface="+mn-lt"/>
              </a:rPr>
              <a:t>    坐潭上，四面竹树环合，寂寥无人，</a:t>
            </a:r>
            <a:r>
              <a:rPr lang="zh-CN" altLang="en-US" sz="2400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凄神寒骨</a:t>
            </a:r>
            <a:r>
              <a:rPr lang="zh-CN" altLang="en-US" sz="2400" b="1" dirty="0">
                <a:latin typeface="+mn-lt"/>
                <a:ea typeface="+mn-ea"/>
                <a:cs typeface="+mn-ea"/>
                <a:sym typeface="+mn-lt"/>
              </a:rPr>
              <a:t>，</a:t>
            </a:r>
            <a:r>
              <a:rPr lang="zh-CN" altLang="en-US" sz="2400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悄怆</a:t>
            </a:r>
            <a:r>
              <a:rPr lang="zh-CN" altLang="en-US" sz="2400" b="1" dirty="0">
                <a:latin typeface="+mn-lt"/>
                <a:ea typeface="+mn-ea"/>
                <a:cs typeface="+mn-ea"/>
                <a:sym typeface="+mn-lt"/>
              </a:rPr>
              <a:t>幽</a:t>
            </a:r>
            <a:r>
              <a:rPr lang="zh-CN" altLang="en-US" sz="2400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邃</a:t>
            </a:r>
            <a:r>
              <a:rPr lang="zh-CN" altLang="en-US" sz="2400" b="1" dirty="0">
                <a:latin typeface="+mn-lt"/>
                <a:ea typeface="+mn-ea"/>
                <a:cs typeface="+mn-ea"/>
                <a:sym typeface="+mn-lt"/>
              </a:rPr>
              <a:t>。</a:t>
            </a:r>
            <a:r>
              <a:rPr lang="zh-CN" altLang="en-US" sz="2400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以</a:t>
            </a:r>
            <a:r>
              <a:rPr lang="zh-CN" altLang="en-US" sz="2400" b="1" dirty="0">
                <a:latin typeface="+mn-lt"/>
                <a:ea typeface="+mn-ea"/>
                <a:cs typeface="+mn-ea"/>
                <a:sym typeface="+mn-lt"/>
              </a:rPr>
              <a:t>其境</a:t>
            </a:r>
            <a:r>
              <a:rPr lang="zh-CN" altLang="en-US" sz="2400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过清</a:t>
            </a:r>
            <a:r>
              <a:rPr lang="zh-CN" altLang="en-US" sz="2400" b="1" dirty="0">
                <a:latin typeface="+mn-lt"/>
                <a:ea typeface="+mn-ea"/>
                <a:cs typeface="+mn-ea"/>
                <a:sym typeface="+mn-lt"/>
              </a:rPr>
              <a:t>，不可久</a:t>
            </a:r>
            <a:r>
              <a:rPr lang="zh-CN" altLang="en-US" sz="2400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居</a:t>
            </a:r>
            <a:r>
              <a:rPr lang="zh-CN" altLang="en-US" sz="2400" b="1" dirty="0">
                <a:latin typeface="+mn-lt"/>
                <a:ea typeface="+mn-ea"/>
                <a:cs typeface="+mn-ea"/>
                <a:sym typeface="+mn-lt"/>
              </a:rPr>
              <a:t>，</a:t>
            </a:r>
            <a:r>
              <a:rPr lang="zh-CN" altLang="en-US" sz="2400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乃</a:t>
            </a:r>
            <a:r>
              <a:rPr lang="zh-CN" altLang="en-US" sz="2400" b="1" dirty="0">
                <a:latin typeface="+mn-lt"/>
                <a:ea typeface="+mn-ea"/>
                <a:cs typeface="+mn-ea"/>
                <a:sym typeface="+mn-lt"/>
              </a:rPr>
              <a:t>记之而</a:t>
            </a:r>
            <a:r>
              <a:rPr lang="zh-CN" altLang="en-US" sz="2400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去</a:t>
            </a:r>
            <a:r>
              <a:rPr lang="zh-CN" altLang="en-US" sz="2400" b="1" dirty="0">
                <a:latin typeface="+mn-lt"/>
                <a:ea typeface="+mn-ea"/>
                <a:cs typeface="+mn-ea"/>
                <a:sym typeface="+mn-lt"/>
              </a:rPr>
              <a:t>。</a:t>
            </a:r>
            <a:endParaRPr lang="en-US" altLang="zh-CN" sz="2400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文本框 11"/>
          <p:cNvSpPr txBox="1">
            <a:spLocks noChangeArrowheads="1"/>
          </p:cNvSpPr>
          <p:nvPr/>
        </p:nvSpPr>
        <p:spPr bwMode="auto">
          <a:xfrm>
            <a:off x="5010150" y="919163"/>
            <a:ext cx="2874963" cy="347662"/>
          </a:xfrm>
          <a:prstGeom prst="rect">
            <a:avLst/>
          </a:prstGeom>
          <a:solidFill>
            <a:srgbClr val="F5F5D7"/>
          </a:solidFill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感到心情凄凉，寒气透骨。</a:t>
            </a:r>
          </a:p>
        </p:txBody>
      </p:sp>
      <p:sp>
        <p:nvSpPr>
          <p:cNvPr id="12" name="文本框 12"/>
          <p:cNvSpPr txBox="1">
            <a:spLocks noChangeArrowheads="1"/>
          </p:cNvSpPr>
          <p:nvPr/>
        </p:nvSpPr>
        <p:spPr bwMode="auto">
          <a:xfrm>
            <a:off x="7535863" y="1698625"/>
            <a:ext cx="781050" cy="346075"/>
          </a:xfrm>
          <a:prstGeom prst="rect">
            <a:avLst/>
          </a:prstGeom>
          <a:solidFill>
            <a:srgbClr val="F5F5D7"/>
          </a:solidFill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忧伤。</a:t>
            </a:r>
          </a:p>
        </p:txBody>
      </p:sp>
      <p:sp>
        <p:nvSpPr>
          <p:cNvPr id="14" name="文本框 15"/>
          <p:cNvSpPr txBox="1">
            <a:spLocks noChangeArrowheads="1"/>
          </p:cNvSpPr>
          <p:nvPr/>
        </p:nvSpPr>
        <p:spPr bwMode="auto">
          <a:xfrm>
            <a:off x="2039938" y="2571750"/>
            <a:ext cx="534987" cy="346075"/>
          </a:xfrm>
          <a:prstGeom prst="rect">
            <a:avLst/>
          </a:prstGeom>
          <a:solidFill>
            <a:srgbClr val="F5F5D7"/>
          </a:solidFill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太。</a:t>
            </a:r>
          </a:p>
        </p:txBody>
      </p:sp>
      <p:sp>
        <p:nvSpPr>
          <p:cNvPr id="17" name="文本框 17"/>
          <p:cNvSpPr txBox="1">
            <a:spLocks noChangeArrowheads="1"/>
          </p:cNvSpPr>
          <p:nvPr/>
        </p:nvSpPr>
        <p:spPr bwMode="auto">
          <a:xfrm>
            <a:off x="3641725" y="2581275"/>
            <a:ext cx="785813" cy="346075"/>
          </a:xfrm>
          <a:prstGeom prst="rect">
            <a:avLst/>
          </a:prstGeom>
          <a:solidFill>
            <a:srgbClr val="F5F5D7"/>
          </a:solidFill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停留。</a:t>
            </a:r>
          </a:p>
        </p:txBody>
      </p:sp>
      <p:sp>
        <p:nvSpPr>
          <p:cNvPr id="18" name="文本框 18"/>
          <p:cNvSpPr txBox="1">
            <a:spLocks noChangeArrowheads="1"/>
          </p:cNvSpPr>
          <p:nvPr/>
        </p:nvSpPr>
        <p:spPr bwMode="auto">
          <a:xfrm>
            <a:off x="4140200" y="1890713"/>
            <a:ext cx="1214438" cy="346075"/>
          </a:xfrm>
          <a:prstGeom prst="rect">
            <a:avLst/>
          </a:prstGeom>
          <a:solidFill>
            <a:srgbClr val="F5F5D7"/>
          </a:solidFill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于是，就。</a:t>
            </a:r>
          </a:p>
        </p:txBody>
      </p:sp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5513388" y="2586038"/>
            <a:ext cx="714375" cy="346075"/>
          </a:xfrm>
          <a:prstGeom prst="rect">
            <a:avLst/>
          </a:prstGeom>
          <a:solidFill>
            <a:srgbClr val="F5F5D7"/>
          </a:solidFill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离开。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358775" y="3219450"/>
            <a:ext cx="8534400" cy="157003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>
            <a:spAutoFit/>
          </a:bodyPr>
          <a:lstStyle>
            <a:lvl1pPr indent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 eaLnBrk="0" hangingPunct="0"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    译：</a:t>
            </a:r>
            <a:r>
              <a:rPr lang="zh-CN" altLang="en-US" sz="2400" b="1" dirty="0">
                <a:latin typeface="+mn-lt"/>
                <a:ea typeface="+mn-ea"/>
                <a:cs typeface="+mn-ea"/>
                <a:sym typeface="+mn-lt"/>
              </a:rPr>
              <a:t>（我）坐在石潭上，四下里竹子树林包围着，静悄悄的没有其他人，使人心神凄楚，寒透骨节，寂静极了，幽深极了。因为那种环境太凄清了，不能待得太久，便记下这番景致离开了。</a:t>
            </a:r>
          </a:p>
        </p:txBody>
      </p:sp>
      <p:sp>
        <p:nvSpPr>
          <p:cNvPr id="24" name="文本框 15"/>
          <p:cNvSpPr txBox="1">
            <a:spLocks noChangeArrowheads="1"/>
          </p:cNvSpPr>
          <p:nvPr/>
        </p:nvSpPr>
        <p:spPr bwMode="auto">
          <a:xfrm>
            <a:off x="409575" y="1847850"/>
            <a:ext cx="533400" cy="346075"/>
          </a:xfrm>
          <a:prstGeom prst="rect">
            <a:avLst/>
          </a:prstGeom>
          <a:solidFill>
            <a:srgbClr val="F5F5D7"/>
          </a:solidFill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深。</a:t>
            </a:r>
          </a:p>
        </p:txBody>
      </p:sp>
      <p:sp>
        <p:nvSpPr>
          <p:cNvPr id="25" name="文本框 17"/>
          <p:cNvSpPr txBox="1">
            <a:spLocks noChangeArrowheads="1"/>
          </p:cNvSpPr>
          <p:nvPr/>
        </p:nvSpPr>
        <p:spPr bwMode="auto">
          <a:xfrm>
            <a:off x="2130425" y="1847850"/>
            <a:ext cx="785813" cy="346075"/>
          </a:xfrm>
          <a:prstGeom prst="rect">
            <a:avLst/>
          </a:prstGeom>
          <a:solidFill>
            <a:srgbClr val="F5F5D7"/>
          </a:solidFill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凄清。</a:t>
            </a:r>
          </a:p>
        </p:txBody>
      </p:sp>
      <p:sp>
        <p:nvSpPr>
          <p:cNvPr id="26" name="文本框 17"/>
          <p:cNvSpPr txBox="1">
            <a:spLocks noChangeArrowheads="1"/>
          </p:cNvSpPr>
          <p:nvPr/>
        </p:nvSpPr>
        <p:spPr bwMode="auto">
          <a:xfrm>
            <a:off x="1003300" y="1871663"/>
            <a:ext cx="785813" cy="346075"/>
          </a:xfrm>
          <a:prstGeom prst="rect">
            <a:avLst/>
          </a:prstGeom>
          <a:solidFill>
            <a:srgbClr val="F5F5D7"/>
          </a:solidFill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因为。</a:t>
            </a:r>
          </a:p>
        </p:txBody>
      </p:sp>
    </p:spTree>
  </p:cSld>
  <p:clrMapOvr>
    <a:masterClrMapping/>
  </p:clrMapOvr>
  <p:transition spd="slow" advTm="30000">
    <p:rand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33" name="文本框 6"/>
          <p:cNvSpPr txBox="1">
            <a:spLocks noChangeArrowheads="1"/>
          </p:cNvSpPr>
          <p:nvPr/>
        </p:nvSpPr>
        <p:spPr bwMode="auto">
          <a:xfrm>
            <a:off x="385958" y="-20638"/>
            <a:ext cx="1620642" cy="52387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kumimoji="1" lang="zh-CN" altLang="en-US" sz="2800">
                <a:latin typeface="+mn-lt"/>
                <a:ea typeface="+mn-ea"/>
                <a:cs typeface="+mn-ea"/>
                <a:sym typeface="+mn-lt"/>
              </a:rPr>
              <a:t>整体感知</a:t>
            </a:r>
          </a:p>
        </p:txBody>
      </p:sp>
      <p:sp>
        <p:nvSpPr>
          <p:cNvPr id="52226" name="TextBox 4"/>
          <p:cNvSpPr txBox="1">
            <a:spLocks noChangeArrowheads="1"/>
          </p:cNvSpPr>
          <p:nvPr/>
        </p:nvSpPr>
        <p:spPr bwMode="auto">
          <a:xfrm>
            <a:off x="704850" y="987425"/>
            <a:ext cx="7721600" cy="17575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250000"/>
              </a:lnSpc>
              <a:spcBef>
                <a:spcPts val="450"/>
              </a:spcBef>
            </a:pPr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    同游者：</a:t>
            </a:r>
            <a:r>
              <a:rPr lang="zh-CN" altLang="en-US" sz="2400" b="1" u="sng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吴武陵</a:t>
            </a:r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，</a:t>
            </a:r>
            <a:r>
              <a:rPr lang="zh-CN" altLang="en-US" sz="2400" b="1" u="sng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龚古</a:t>
            </a:r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，余弟</a:t>
            </a:r>
            <a:r>
              <a:rPr lang="zh-CN" altLang="en-US" sz="2400" b="1" u="sng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宗玄</a:t>
            </a:r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。</a:t>
            </a:r>
            <a:r>
              <a:rPr lang="zh-CN" altLang="en-US" sz="2400" b="1" u="sng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隶而从</a:t>
            </a:r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者，崔氏</a:t>
            </a:r>
            <a:r>
              <a:rPr lang="zh-CN" altLang="en-US" sz="2400" b="1" u="sng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二小生</a:t>
            </a:r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，曰恕己，曰奉壹。</a:t>
            </a:r>
            <a:endParaRPr lang="en-US" altLang="zh-CN" sz="2400" b="1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文本框 20"/>
          <p:cNvSpPr txBox="1">
            <a:spLocks noChangeArrowheads="1"/>
          </p:cNvSpPr>
          <p:nvPr/>
        </p:nvSpPr>
        <p:spPr bwMode="auto">
          <a:xfrm>
            <a:off x="2044700" y="742950"/>
            <a:ext cx="1806575" cy="623888"/>
          </a:xfrm>
          <a:prstGeom prst="rect">
            <a:avLst/>
          </a:prstGeom>
          <a:solidFill>
            <a:srgbClr val="F5F5D7"/>
          </a:solidFill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作者的朋友，当时也被贬到永州。</a:t>
            </a:r>
          </a:p>
        </p:txBody>
      </p:sp>
      <p:sp>
        <p:nvSpPr>
          <p:cNvPr id="9" name="文本框 21"/>
          <p:cNvSpPr txBox="1">
            <a:spLocks noChangeArrowheads="1"/>
          </p:cNvSpPr>
          <p:nvPr/>
        </p:nvSpPr>
        <p:spPr bwMode="auto">
          <a:xfrm>
            <a:off x="3503613" y="1827213"/>
            <a:ext cx="1428750" cy="346075"/>
          </a:xfrm>
          <a:prstGeom prst="rect">
            <a:avLst/>
          </a:prstGeom>
          <a:solidFill>
            <a:srgbClr val="F5F5D7"/>
          </a:solidFill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作者的朋友。</a:t>
            </a:r>
          </a:p>
        </p:txBody>
      </p:sp>
      <p:sp>
        <p:nvSpPr>
          <p:cNvPr id="10" name="文本框 22"/>
          <p:cNvSpPr txBox="1">
            <a:spLocks noChangeArrowheads="1"/>
          </p:cNvSpPr>
          <p:nvPr/>
        </p:nvSpPr>
        <p:spPr bwMode="auto">
          <a:xfrm>
            <a:off x="4872038" y="1041400"/>
            <a:ext cx="1500187" cy="346075"/>
          </a:xfrm>
          <a:prstGeom prst="rect">
            <a:avLst/>
          </a:prstGeom>
          <a:solidFill>
            <a:srgbClr val="F5F5D7"/>
          </a:solidFill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作者的堂弟。</a:t>
            </a:r>
          </a:p>
        </p:txBody>
      </p:sp>
      <p:sp>
        <p:nvSpPr>
          <p:cNvPr id="11" name="文本框 23"/>
          <p:cNvSpPr txBox="1">
            <a:spLocks noChangeArrowheads="1"/>
          </p:cNvSpPr>
          <p:nvPr/>
        </p:nvSpPr>
        <p:spPr bwMode="auto">
          <a:xfrm>
            <a:off x="5988050" y="1827213"/>
            <a:ext cx="1463675" cy="346075"/>
          </a:xfrm>
          <a:prstGeom prst="rect">
            <a:avLst/>
          </a:prstGeom>
          <a:solidFill>
            <a:srgbClr val="F5F5D7"/>
          </a:solidFill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跟随着同去。</a:t>
            </a:r>
          </a:p>
        </p:txBody>
      </p:sp>
      <p:sp>
        <p:nvSpPr>
          <p:cNvPr id="12" name="文本框 24"/>
          <p:cNvSpPr txBox="1">
            <a:spLocks noChangeArrowheads="1"/>
          </p:cNvSpPr>
          <p:nvPr/>
        </p:nvSpPr>
        <p:spPr bwMode="auto">
          <a:xfrm>
            <a:off x="827088" y="2730500"/>
            <a:ext cx="1512887" cy="346075"/>
          </a:xfrm>
          <a:prstGeom prst="rect">
            <a:avLst/>
          </a:prstGeom>
          <a:solidFill>
            <a:srgbClr val="F5F5D7"/>
          </a:solidFill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两个年轻人。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358775" y="3292475"/>
            <a:ext cx="8534400" cy="1154113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>
            <a:spAutoFit/>
          </a:bodyPr>
          <a:lstStyle>
            <a:lvl1pPr indent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 eaLnBrk="0" hangingPunct="0">
              <a:defRPr/>
            </a:pPr>
            <a:r>
              <a:rPr lang="zh-CN" altLang="en-US" sz="23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    译：</a:t>
            </a:r>
            <a:r>
              <a:rPr lang="zh-CN" altLang="en-US" sz="2300" b="1" dirty="0">
                <a:latin typeface="+mn-lt"/>
                <a:ea typeface="+mn-ea"/>
                <a:cs typeface="+mn-ea"/>
                <a:sym typeface="+mn-lt"/>
              </a:rPr>
              <a:t>一同去游览的人，有吴武陵、龚古，我的弟弟宗玄。我带着一同去的，有姓崔的两个年轻人，一个名叫恕己，一个名叫奉壹。</a:t>
            </a:r>
          </a:p>
        </p:txBody>
      </p:sp>
    </p:spTree>
  </p:cSld>
  <p:clrMapOvr>
    <a:masterClrMapping/>
  </p:clrMapOvr>
  <p:transition spd="slow" advTm="30000">
    <p:rand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TextBox 1"/>
          <p:cNvSpPr txBox="1">
            <a:spLocks noChangeArrowheads="1"/>
          </p:cNvSpPr>
          <p:nvPr/>
        </p:nvSpPr>
        <p:spPr bwMode="auto">
          <a:xfrm>
            <a:off x="379503" y="1363340"/>
            <a:ext cx="8207375" cy="8937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600" b="1">
                <a:latin typeface="+mn-lt"/>
                <a:ea typeface="+mn-ea"/>
                <a:cs typeface="+mn-ea"/>
                <a:sym typeface="+mn-lt"/>
              </a:rPr>
              <a:t>    本文是一篇短小精美的游记。认真读课文，梳理作者的游踪。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11303" y="2931790"/>
            <a:ext cx="1871662" cy="47625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zh-CN" altLang="en-US" sz="2500" b="1" dirty="0">
                <a:latin typeface="+mn-lt"/>
                <a:ea typeface="+mn-ea"/>
                <a:cs typeface="+mn-ea"/>
                <a:sym typeface="+mn-lt"/>
              </a:rPr>
              <a:t>发现小石潭</a:t>
            </a:r>
          </a:p>
        </p:txBody>
      </p:sp>
      <p:cxnSp>
        <p:nvCxnSpPr>
          <p:cNvPr id="9" name="直接箭头连接符 8"/>
          <p:cNvCxnSpPr/>
          <p:nvPr/>
        </p:nvCxnSpPr>
        <p:spPr>
          <a:xfrm>
            <a:off x="2827428" y="3169915"/>
            <a:ext cx="792162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3762465" y="2906390"/>
            <a:ext cx="1873250" cy="47625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zh-CN" altLang="en-US" sz="2500" b="1" dirty="0">
                <a:latin typeface="+mn-lt"/>
                <a:ea typeface="+mn-ea"/>
                <a:cs typeface="+mn-ea"/>
                <a:sym typeface="+mn-lt"/>
              </a:rPr>
              <a:t>潭中景物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499315" y="2931790"/>
            <a:ext cx="1871663" cy="47625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zh-CN" altLang="en-US" sz="2500" b="1" dirty="0">
                <a:latin typeface="+mn-lt"/>
                <a:ea typeface="+mn-ea"/>
                <a:cs typeface="+mn-ea"/>
                <a:sym typeface="+mn-lt"/>
              </a:rPr>
              <a:t>潭上景物</a:t>
            </a:r>
          </a:p>
        </p:txBody>
      </p:sp>
      <p:cxnSp>
        <p:nvCxnSpPr>
          <p:cNvPr id="12" name="直接箭头连接符 11"/>
          <p:cNvCxnSpPr/>
          <p:nvPr/>
        </p:nvCxnSpPr>
        <p:spPr>
          <a:xfrm>
            <a:off x="5707153" y="3169915"/>
            <a:ext cx="792162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6"/>
          <p:cNvSpPr txBox="1">
            <a:spLocks noChangeArrowheads="1"/>
          </p:cNvSpPr>
          <p:nvPr/>
        </p:nvSpPr>
        <p:spPr bwMode="auto">
          <a:xfrm>
            <a:off x="385958" y="-20638"/>
            <a:ext cx="1620642" cy="52387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kumimoji="1" lang="zh-CN" altLang="en-US" sz="2800">
                <a:latin typeface="+mn-lt"/>
                <a:ea typeface="+mn-ea"/>
                <a:cs typeface="+mn-ea"/>
                <a:sym typeface="+mn-lt"/>
              </a:rPr>
              <a:t>整体感知</a:t>
            </a:r>
          </a:p>
        </p:txBody>
      </p:sp>
    </p:spTree>
  </p:cSld>
  <p:clrMapOvr>
    <a:masterClrMapping/>
  </p:clrMapOvr>
  <p:transition spd="slow" advTm="30000">
    <p:rand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5" name="TextBox 4"/>
          <p:cNvSpPr txBox="1">
            <a:spLocks noChangeArrowheads="1"/>
          </p:cNvSpPr>
          <p:nvPr/>
        </p:nvSpPr>
        <p:spPr bwMode="auto">
          <a:xfrm>
            <a:off x="627063" y="1820863"/>
            <a:ext cx="7889875" cy="91736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    </a:t>
            </a:r>
            <a:r>
              <a:rPr lang="zh-CN" altLang="en-US" sz="24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隔</a:t>
            </a:r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篁竹，</a:t>
            </a:r>
            <a:r>
              <a:rPr lang="zh-CN" altLang="en-US" sz="24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闻</a:t>
            </a:r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水声，如鸣珮环，心乐之。伐竹</a:t>
            </a:r>
            <a:r>
              <a:rPr lang="zh-CN" altLang="en-US" sz="24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取</a:t>
            </a:r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道，下</a:t>
            </a:r>
            <a:r>
              <a:rPr lang="zh-CN" altLang="en-US" sz="24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见</a:t>
            </a:r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小潭，水尤清冽。</a:t>
            </a:r>
            <a:endParaRPr lang="en-US" altLang="zh-CN" sz="2400" b="1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84188" y="3187700"/>
            <a:ext cx="8175625" cy="91736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zh-CN" altLang="en-US" sz="2400" b="1" dirty="0">
                <a:latin typeface="+mn-lt"/>
                <a:ea typeface="+mn-ea"/>
                <a:cs typeface="+mn-ea"/>
                <a:sym typeface="+mn-lt"/>
              </a:rPr>
              <a:t>    这些动词表现出了作者浓厚的游览兴致，也暗示小石潭位于人迹罕至的清幽僻静之地。</a:t>
            </a:r>
            <a:endParaRPr lang="en-US" altLang="zh-CN" sz="2400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4275" name="矩形 8"/>
          <p:cNvSpPr>
            <a:spLocks noChangeArrowheads="1"/>
          </p:cNvSpPr>
          <p:nvPr/>
        </p:nvSpPr>
        <p:spPr bwMode="auto">
          <a:xfrm>
            <a:off x="428625" y="571500"/>
            <a:ext cx="8286750" cy="9399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en-US" altLang="zh-CN" sz="2400" b="1">
                <a:latin typeface="+mn-lt"/>
                <a:ea typeface="+mn-ea"/>
                <a:cs typeface="+mn-ea"/>
                <a:sym typeface="+mn-lt"/>
              </a:rPr>
              <a:t>    </a:t>
            </a:r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作者写发现小石潭的经过，用了哪些准确的动词？这样写有什么好处？“伐竹”体现的作者内在的情感是怎样的？</a:t>
            </a:r>
            <a:endParaRPr lang="zh-CN" altLang="en-US" sz="24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4277" name="文本框 6"/>
          <p:cNvSpPr txBox="1">
            <a:spLocks noChangeArrowheads="1"/>
          </p:cNvSpPr>
          <p:nvPr/>
        </p:nvSpPr>
        <p:spPr bwMode="auto">
          <a:xfrm>
            <a:off x="385958" y="-20638"/>
            <a:ext cx="1620642" cy="52387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kumimoji="1" lang="zh-CN" altLang="en-US" sz="28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精读细研</a:t>
            </a:r>
          </a:p>
        </p:txBody>
      </p:sp>
    </p:spTree>
  </p:cSld>
  <p:clrMapOvr>
    <a:masterClrMapping/>
  </p:clrMapOvr>
  <p:transition spd="slow" advTm="30000">
    <p:rand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Text Box 5"/>
          <p:cNvSpPr txBox="1">
            <a:spLocks noChangeArrowheads="1"/>
          </p:cNvSpPr>
          <p:nvPr/>
        </p:nvSpPr>
        <p:spPr bwMode="auto">
          <a:xfrm>
            <a:off x="606425" y="1011238"/>
            <a:ext cx="5118100" cy="5078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>
                <a:latin typeface="+mn-lt"/>
                <a:ea typeface="+mn-ea"/>
                <a:cs typeface="+mn-ea"/>
                <a:sym typeface="+mn-lt"/>
              </a:rPr>
              <a:t>小石潭的全貌是怎样的？</a:t>
            </a:r>
          </a:p>
        </p:txBody>
      </p:sp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606425" y="1851670"/>
            <a:ext cx="4680322" cy="2469907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600" b="1" dirty="0">
                <a:cs typeface="+mn-ea"/>
                <a:sym typeface="+mn-lt"/>
              </a:rPr>
              <a:t>    全石以为底，近岸，卷石底以出，为坻，为屿，为嵁，为岩。青树翠蔓，蒙络摇缀，参差披拂。</a:t>
            </a:r>
            <a:endParaRPr lang="en-US" altLang="zh-CN" sz="2600" b="1" dirty="0">
              <a:cs typeface="+mn-ea"/>
              <a:sym typeface="+mn-lt"/>
            </a:endParaRPr>
          </a:p>
        </p:txBody>
      </p:sp>
      <p:sp>
        <p:nvSpPr>
          <p:cNvPr id="8" name="文本框 6"/>
          <p:cNvSpPr txBox="1">
            <a:spLocks noChangeArrowheads="1"/>
          </p:cNvSpPr>
          <p:nvPr/>
        </p:nvSpPr>
        <p:spPr bwMode="auto">
          <a:xfrm>
            <a:off x="385958" y="-20638"/>
            <a:ext cx="1620642" cy="52387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kumimoji="1" lang="zh-CN" altLang="en-US" sz="28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精读细研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2081243"/>
            <a:ext cx="3498997" cy="2010757"/>
          </a:xfrm>
          <a:prstGeom prst="rect">
            <a:avLst/>
          </a:prstGeom>
        </p:spPr>
      </p:pic>
    </p:spTree>
  </p:cSld>
  <p:clrMapOvr>
    <a:masterClrMapping/>
  </p:clrMapOvr>
  <p:transition spd="slow" advTm="30000">
    <p:rand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4"/>
          <p:cNvSpPr txBox="1">
            <a:spLocks noChangeArrowheads="1"/>
          </p:cNvSpPr>
          <p:nvPr/>
        </p:nvSpPr>
        <p:spPr bwMode="auto">
          <a:xfrm>
            <a:off x="541338" y="1544638"/>
            <a:ext cx="8181975" cy="9135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400" b="1" dirty="0">
                <a:cs typeface="+mn-ea"/>
                <a:sym typeface="+mn-lt"/>
              </a:rPr>
              <a:t>    潭中鱼可百许头，皆若空游无所依，日光下澈，影布石上。佁然不动，俶尔远逝，往来翕忽，似与游者相乐。</a:t>
            </a:r>
            <a:endParaRPr lang="en-US" altLang="zh-CN" sz="2400" b="1" dirty="0">
              <a:cs typeface="+mn-ea"/>
              <a:sym typeface="+mn-lt"/>
            </a:endParaRPr>
          </a:p>
        </p:txBody>
      </p:sp>
      <p:sp>
        <p:nvSpPr>
          <p:cNvPr id="56322" name="Text Box 5"/>
          <p:cNvSpPr txBox="1">
            <a:spLocks noChangeArrowheads="1"/>
          </p:cNvSpPr>
          <p:nvPr/>
        </p:nvSpPr>
        <p:spPr bwMode="auto">
          <a:xfrm>
            <a:off x="541338" y="546100"/>
            <a:ext cx="8212137" cy="91736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    潭中游鱼有怎样的特点？作者是如何描写的？这段描写表现了作者怎样的感情？</a:t>
            </a: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541338" y="2662238"/>
            <a:ext cx="8356600" cy="2286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zh-CN" altLang="en-US" sz="2400" b="1" dirty="0">
                <a:latin typeface="+mn-lt"/>
                <a:ea typeface="+mn-ea"/>
                <a:cs typeface="+mn-ea"/>
                <a:sym typeface="+mn-lt"/>
              </a:rPr>
              <a:t>    先总写，写出鱼的数量和“空游无所依”的状态，再特写，体现了游鱼的灵动及作者浓厚的赏景情趣。动静结合的手法，把日光、鱼影的静态描写和鱼“远逝”“往来”的动态描写结合起来，深得动静之理，妙能传神，勾画出一幅生动活泼的游鱼图。</a:t>
            </a:r>
          </a:p>
        </p:txBody>
      </p:sp>
      <p:sp>
        <p:nvSpPr>
          <p:cNvPr id="9" name="文本框 6"/>
          <p:cNvSpPr txBox="1">
            <a:spLocks noChangeArrowheads="1"/>
          </p:cNvSpPr>
          <p:nvPr/>
        </p:nvSpPr>
        <p:spPr bwMode="auto">
          <a:xfrm>
            <a:off x="385958" y="-20638"/>
            <a:ext cx="1620642" cy="52387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kumimoji="1" lang="zh-CN" altLang="en-US" sz="28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精读细研</a:t>
            </a:r>
          </a:p>
        </p:txBody>
      </p:sp>
    </p:spTree>
  </p:cSld>
  <p:clrMapOvr>
    <a:masterClrMapping/>
  </p:clrMapOvr>
  <p:transition spd="slow" advTm="30000">
    <p:random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椭圆形标注 20"/>
          <p:cNvSpPr/>
          <p:nvPr/>
        </p:nvSpPr>
        <p:spPr>
          <a:xfrm>
            <a:off x="3131840" y="1708148"/>
            <a:ext cx="1785938" cy="785813"/>
          </a:xfrm>
          <a:prstGeom prst="wedgeEllipseCallout">
            <a:avLst>
              <a:gd name="adj1" fmla="val -88567"/>
              <a:gd name="adj2" fmla="val -6591"/>
            </a:avLst>
          </a:prstGeom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zh-CN" altLang="en-US" sz="2000" b="1" dirty="0">
                <a:cs typeface="+mn-ea"/>
                <a:sym typeface="+mn-lt"/>
              </a:rPr>
              <a:t>站立远视的角度</a:t>
            </a:r>
          </a:p>
        </p:txBody>
      </p:sp>
      <p:sp>
        <p:nvSpPr>
          <p:cNvPr id="15" name="圆角矩形标注 14"/>
          <p:cNvSpPr/>
          <p:nvPr/>
        </p:nvSpPr>
        <p:spPr>
          <a:xfrm>
            <a:off x="3131840" y="2678113"/>
            <a:ext cx="4450060" cy="930275"/>
          </a:xfrm>
          <a:prstGeom prst="wedgeRoundRectCallout">
            <a:avLst>
              <a:gd name="adj1" fmla="val -90484"/>
              <a:gd name="adj2" fmla="val -26729"/>
              <a:gd name="adj3" fmla="val 16667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eaLnBrk="0" hangingPunct="0">
              <a:defRPr/>
            </a:pPr>
            <a:r>
              <a:rPr lang="zh-CN" altLang="en-US" sz="2000" b="1" dirty="0">
                <a:cs typeface="+mn-ea"/>
                <a:sym typeface="+mn-lt"/>
              </a:rPr>
              <a:t>运用</a:t>
            </a:r>
            <a:r>
              <a:rPr lang="zh-CN" altLang="en-US" sz="2000" b="1" dirty="0">
                <a:solidFill>
                  <a:schemeClr val="tx1"/>
                </a:solidFill>
                <a:cs typeface="+mn-ea"/>
                <a:sym typeface="+mn-lt"/>
              </a:rPr>
              <a:t>比喻</a:t>
            </a:r>
            <a:r>
              <a:rPr lang="zh-CN" altLang="en-US" sz="2000" b="1" dirty="0">
                <a:cs typeface="+mn-ea"/>
                <a:sym typeface="+mn-lt"/>
              </a:rPr>
              <a:t>的修辞手法，用北斗星曲折的样子和蛇蜿蜒前行的样子表现了小溪的弯曲。</a:t>
            </a: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468313" y="1563688"/>
            <a:ext cx="2846387" cy="3024187"/>
          </a:xfrm>
          <a:prstGeom prst="rect">
            <a:avLst/>
          </a:prstGeom>
          <a:noFill/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68580" tIns="34290" rIns="68580" bIns="34290"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zh-CN" altLang="en-US" sz="2400" b="1" dirty="0">
                <a:cs typeface="+mn-ea"/>
                <a:sym typeface="+mn-lt"/>
              </a:rPr>
              <a:t>    潭西南而</a:t>
            </a:r>
            <a:r>
              <a:rPr lang="zh-CN" altLang="en-US" sz="2400" b="1" dirty="0">
                <a:solidFill>
                  <a:srgbClr val="FF0000"/>
                </a:solidFill>
                <a:cs typeface="+mn-ea"/>
                <a:sym typeface="+mn-lt"/>
              </a:rPr>
              <a:t>望</a:t>
            </a:r>
            <a:r>
              <a:rPr lang="zh-CN" altLang="en-US" sz="2400" b="1" dirty="0">
                <a:cs typeface="+mn-ea"/>
                <a:sym typeface="+mn-lt"/>
              </a:rPr>
              <a:t>，</a:t>
            </a:r>
            <a:r>
              <a:rPr lang="zh-CN" altLang="en-US" sz="2400" b="1" dirty="0">
                <a:solidFill>
                  <a:srgbClr val="FF0000"/>
                </a:solidFill>
                <a:cs typeface="+mn-ea"/>
                <a:sym typeface="+mn-lt"/>
              </a:rPr>
              <a:t>斗折蛇行</a:t>
            </a:r>
            <a:r>
              <a:rPr lang="zh-CN" altLang="en-US" sz="2400" b="1" dirty="0">
                <a:cs typeface="+mn-ea"/>
                <a:sym typeface="+mn-lt"/>
              </a:rPr>
              <a:t>，明灭可见。</a:t>
            </a:r>
            <a:r>
              <a:rPr lang="zh-CN" altLang="en-US" sz="2400" b="1" dirty="0">
                <a:solidFill>
                  <a:srgbClr val="FF0000"/>
                </a:solidFill>
                <a:cs typeface="+mn-ea"/>
                <a:sym typeface="+mn-lt"/>
              </a:rPr>
              <a:t>其岸势犬牙差互</a:t>
            </a:r>
            <a:r>
              <a:rPr lang="zh-CN" altLang="en-US" sz="2400" b="1" dirty="0">
                <a:cs typeface="+mn-ea"/>
                <a:sym typeface="+mn-lt"/>
              </a:rPr>
              <a:t>，不可知其源。</a:t>
            </a:r>
            <a:endParaRPr lang="en-US" altLang="zh-CN" sz="2400" b="1" dirty="0">
              <a:cs typeface="+mn-ea"/>
              <a:sym typeface="+mn-lt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7941927" y="2192660"/>
            <a:ext cx="806537" cy="117724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溪身：蜿蜒</a:t>
            </a:r>
            <a:endParaRPr lang="en-US" altLang="zh-CN" sz="2000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曲折</a:t>
            </a: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7941927" y="3723878"/>
            <a:ext cx="796277" cy="117724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岸势：</a:t>
            </a:r>
            <a:endParaRPr lang="en-US" altLang="zh-CN" sz="2000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参差</a:t>
            </a:r>
            <a:endParaRPr lang="en-US" altLang="zh-CN" sz="2000" b="1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不齐</a:t>
            </a:r>
          </a:p>
        </p:txBody>
      </p:sp>
      <p:sp>
        <p:nvSpPr>
          <p:cNvPr id="57354" name="矩形 11"/>
          <p:cNvSpPr>
            <a:spLocks noChangeArrowheads="1"/>
          </p:cNvSpPr>
          <p:nvPr/>
        </p:nvSpPr>
        <p:spPr bwMode="auto">
          <a:xfrm>
            <a:off x="428625" y="555625"/>
            <a:ext cx="8358188" cy="91736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    第三自然段写小潭源流，作者依次抓住了溪身、岸势的什么特点来描写？运用了什么修辞手法？这样写有什么好处？</a:t>
            </a:r>
            <a:endParaRPr lang="en-US" altLang="zh-CN" sz="2400" b="1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圆角矩形标注 15"/>
          <p:cNvSpPr/>
          <p:nvPr/>
        </p:nvSpPr>
        <p:spPr>
          <a:xfrm>
            <a:off x="3409950" y="3795713"/>
            <a:ext cx="4171950" cy="792162"/>
          </a:xfrm>
          <a:prstGeom prst="wedgeRoundRectCallout">
            <a:avLst>
              <a:gd name="adj1" fmla="val -68883"/>
              <a:gd name="adj2" fmla="val -60576"/>
              <a:gd name="adj3" fmla="val 16667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eaLnBrk="0" hangingPunct="0">
              <a:defRPr/>
            </a:pPr>
            <a:r>
              <a:rPr lang="zh-CN" altLang="en-US" sz="2000" b="1" dirty="0">
                <a:cs typeface="+mn-ea"/>
                <a:sym typeface="+mn-lt"/>
              </a:rPr>
              <a:t>运</a:t>
            </a:r>
            <a:r>
              <a:rPr lang="zh-CN" altLang="en-US" sz="2000" b="1" dirty="0">
                <a:solidFill>
                  <a:schemeClr val="tx1"/>
                </a:solidFill>
                <a:cs typeface="+mn-ea"/>
                <a:sym typeface="+mn-lt"/>
              </a:rPr>
              <a:t>用比喻</a:t>
            </a:r>
            <a:r>
              <a:rPr lang="zh-CN" altLang="en-US" sz="2000" b="1" dirty="0">
                <a:cs typeface="+mn-ea"/>
                <a:sym typeface="+mn-lt"/>
              </a:rPr>
              <a:t>的修辞手法，写出了小溪两岸凹凸不平的情状。</a:t>
            </a:r>
          </a:p>
        </p:txBody>
      </p:sp>
      <p:sp>
        <p:nvSpPr>
          <p:cNvPr id="18" name="下箭头 17"/>
          <p:cNvSpPr/>
          <p:nvPr/>
        </p:nvSpPr>
        <p:spPr>
          <a:xfrm rot="16048592">
            <a:off x="7538243" y="2932907"/>
            <a:ext cx="500063" cy="285750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下箭头 23"/>
          <p:cNvSpPr/>
          <p:nvPr/>
        </p:nvSpPr>
        <p:spPr>
          <a:xfrm rot="16048592">
            <a:off x="7538243" y="4056857"/>
            <a:ext cx="500063" cy="285750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文本框 6"/>
          <p:cNvSpPr txBox="1">
            <a:spLocks noChangeArrowheads="1"/>
          </p:cNvSpPr>
          <p:nvPr/>
        </p:nvSpPr>
        <p:spPr bwMode="auto">
          <a:xfrm>
            <a:off x="385958" y="-20638"/>
            <a:ext cx="1620642" cy="52387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kumimoji="1" lang="zh-CN" altLang="en-US" sz="28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精读细研</a:t>
            </a:r>
          </a:p>
        </p:txBody>
      </p:sp>
    </p:spTree>
  </p:cSld>
  <p:clrMapOvr>
    <a:masterClrMapping/>
  </p:clrMapOvr>
  <p:transition spd="slow" advTm="30000">
    <p:random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Text Box 5"/>
          <p:cNvSpPr txBox="1">
            <a:spLocks noChangeArrowheads="1"/>
          </p:cNvSpPr>
          <p:nvPr/>
        </p:nvSpPr>
        <p:spPr bwMode="auto">
          <a:xfrm>
            <a:off x="571500" y="862013"/>
            <a:ext cx="6143625" cy="5078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600" b="1">
                <a:latin typeface="+mn-lt"/>
                <a:ea typeface="+mn-ea"/>
                <a:cs typeface="+mn-ea"/>
                <a:sym typeface="+mn-lt"/>
              </a:rPr>
              <a:t>“似与游者相乐”这个句子有什么妙处？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500063" y="1757363"/>
            <a:ext cx="8104187" cy="247015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600" b="1" dirty="0">
                <a:latin typeface="+mn-lt"/>
                <a:ea typeface="+mn-ea"/>
                <a:cs typeface="+mn-ea"/>
                <a:sym typeface="+mn-lt"/>
              </a:rPr>
              <a:t>    由景及情，写这群憨态可掬又活泼伶俐的小鱼好像故意挑逗游人，与人共享山水之乐似的，这个句子以小鱼的自由自在来比衬人的心情，比一般的直截了当说出自己心情的欢快更有意味，给读者留下了想象的空间。</a:t>
            </a:r>
          </a:p>
        </p:txBody>
      </p:sp>
      <p:sp>
        <p:nvSpPr>
          <p:cNvPr id="8" name="文本框 6"/>
          <p:cNvSpPr txBox="1">
            <a:spLocks noChangeArrowheads="1"/>
          </p:cNvSpPr>
          <p:nvPr/>
        </p:nvSpPr>
        <p:spPr bwMode="auto">
          <a:xfrm>
            <a:off x="385958" y="-20638"/>
            <a:ext cx="1620642" cy="52387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kumimoji="1" lang="zh-CN" altLang="en-US" sz="28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精读细研</a:t>
            </a:r>
          </a:p>
        </p:txBody>
      </p:sp>
    </p:spTree>
  </p:cSld>
  <p:clrMapOvr>
    <a:masterClrMapping/>
  </p:clrMapOvr>
  <p:transition spd="slow" advTm="30000"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矩形 2"/>
          <p:cNvSpPr>
            <a:spLocks noChangeArrowheads="1"/>
          </p:cNvSpPr>
          <p:nvPr/>
        </p:nvSpPr>
        <p:spPr bwMode="auto">
          <a:xfrm>
            <a:off x="4032250" y="644525"/>
            <a:ext cx="4572000" cy="168834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240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江   雪</a:t>
            </a:r>
          </a:p>
          <a:p>
            <a:pPr algn="ctr" eaLnBrk="0" hangingPunct="0">
              <a:lnSpc>
                <a:spcPct val="150000"/>
              </a:lnSpc>
            </a:pPr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千山鸟飞绝，万径人踪灭。</a:t>
            </a:r>
          </a:p>
          <a:p>
            <a:pPr algn="ctr" eaLnBrk="0" hangingPunct="0">
              <a:lnSpc>
                <a:spcPct val="150000"/>
              </a:lnSpc>
            </a:pPr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孤舟蓑笠翁，独钓寒江雪。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611188" y="3076575"/>
            <a:ext cx="7921625" cy="1134349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    同学们知道这首诗的作者是谁吗？今天我们来学习他的一篇山水游记</a:t>
            </a:r>
            <a:r>
              <a:rPr lang="en-US" altLang="zh-CN" sz="2400" b="1">
                <a:latin typeface="+mn-lt"/>
                <a:ea typeface="+mn-ea"/>
                <a:cs typeface="+mn-ea"/>
                <a:sym typeface="+mn-lt"/>
              </a:rPr>
              <a:t>——《</a:t>
            </a:r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小石潭记</a:t>
            </a:r>
            <a:r>
              <a:rPr lang="en-US" altLang="zh-CN" sz="2400" b="1">
                <a:latin typeface="+mn-lt"/>
                <a:ea typeface="+mn-ea"/>
                <a:cs typeface="+mn-ea"/>
                <a:sym typeface="+mn-lt"/>
              </a:rPr>
              <a:t>》</a:t>
            </a:r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。</a:t>
            </a:r>
          </a:p>
        </p:txBody>
      </p:sp>
      <p:pic>
        <p:nvPicPr>
          <p:cNvPr id="1028" name="Picture 4" descr="https://timgsa.baidu.com/timg?image&amp;quality=80&amp;size=b9999_10000&amp;sec=1572605564534&amp;di=436f77bcf3ccc44612ab23e076b33b0d&amp;imgtype=0&amp;src=http%3A%2F%2Fpic2.16pic.com%2F00%2F12%2F04%2F16pic_1204141_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4063" y="669925"/>
            <a:ext cx="3457575" cy="2046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30000"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矩形 17"/>
          <p:cNvSpPr>
            <a:spLocks noChangeArrowheads="1"/>
          </p:cNvSpPr>
          <p:nvPr/>
        </p:nvSpPr>
        <p:spPr bwMode="auto">
          <a:xfrm>
            <a:off x="3786188" y="3929063"/>
            <a:ext cx="184150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9394" name="矩形 6"/>
          <p:cNvSpPr>
            <a:spLocks noChangeArrowheads="1"/>
          </p:cNvSpPr>
          <p:nvPr/>
        </p:nvSpPr>
        <p:spPr bwMode="auto">
          <a:xfrm>
            <a:off x="422275" y="550863"/>
            <a:ext cx="8299450" cy="8080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    第四自然段是怎样描写小潭周围景色的，突出了小潭的什么特点？</a:t>
            </a:r>
          </a:p>
        </p:txBody>
      </p:sp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468313" y="1428750"/>
            <a:ext cx="8253412" cy="869950"/>
          </a:xfrm>
          <a:prstGeom prst="rect">
            <a:avLst/>
          </a:prstGeom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600" b="1" dirty="0">
                <a:cs typeface="+mn-ea"/>
                <a:sym typeface="+mn-lt"/>
              </a:rPr>
              <a:t>    坐潭上，四面竹树环合，寂寥无人，凄神寒骨，悄怆幽邃。</a:t>
            </a:r>
            <a:endParaRPr lang="en-US" altLang="zh-CN" sz="2600" b="1" dirty="0">
              <a:cs typeface="+mn-ea"/>
              <a:sym typeface="+mn-lt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468313" y="2500313"/>
            <a:ext cx="8253412" cy="206851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2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   “四面竹树环合，寂寥无人”照应开头的“隔篁竹”，进一步描绘了小石潭周围环境的清幽。“凄神寒骨，悄怆幽邃”是全文的点睛之笔，情景交融，既概括了小石潭</a:t>
            </a:r>
            <a:r>
              <a:rPr lang="zh-CN" altLang="en-US" sz="26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环境清幽</a:t>
            </a:r>
            <a:r>
              <a:rPr lang="zh-CN" altLang="en-US" sz="2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的特点，又表现了作者</a:t>
            </a:r>
            <a:r>
              <a:rPr lang="zh-CN" altLang="en-US" sz="26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凄苦、悲凉</a:t>
            </a:r>
            <a:r>
              <a:rPr lang="zh-CN" altLang="en-US" sz="2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的情感，反映出他当时</a:t>
            </a:r>
            <a:r>
              <a:rPr lang="zh-CN" altLang="en-US" sz="26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压抑</a:t>
            </a:r>
            <a:r>
              <a:rPr lang="zh-CN" altLang="en-US" sz="2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的心境。</a:t>
            </a:r>
          </a:p>
        </p:txBody>
      </p:sp>
      <p:sp>
        <p:nvSpPr>
          <p:cNvPr id="10" name="文本框 6"/>
          <p:cNvSpPr txBox="1">
            <a:spLocks noChangeArrowheads="1"/>
          </p:cNvSpPr>
          <p:nvPr/>
        </p:nvSpPr>
        <p:spPr bwMode="auto">
          <a:xfrm>
            <a:off x="385958" y="-20638"/>
            <a:ext cx="1620642" cy="52387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kumimoji="1" lang="zh-CN" altLang="en-US" sz="28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精读细研</a:t>
            </a:r>
          </a:p>
        </p:txBody>
      </p:sp>
    </p:spTree>
  </p:cSld>
  <p:clrMapOvr>
    <a:masterClrMapping/>
  </p:clrMapOvr>
  <p:transition spd="slow" advTm="30000">
    <p:random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矩形 1"/>
          <p:cNvSpPr>
            <a:spLocks noChangeArrowheads="1"/>
          </p:cNvSpPr>
          <p:nvPr/>
        </p:nvSpPr>
        <p:spPr bwMode="auto">
          <a:xfrm>
            <a:off x="449263" y="642938"/>
            <a:ext cx="8245475" cy="101111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2600" b="1">
                <a:latin typeface="+mn-lt"/>
                <a:ea typeface="+mn-ea"/>
                <a:cs typeface="+mn-ea"/>
                <a:sym typeface="+mn-lt"/>
              </a:rPr>
              <a:t>    文章前面写</a:t>
            </a:r>
            <a:r>
              <a:rPr lang="en-US" altLang="zh-CN" sz="2600" b="1">
                <a:latin typeface="+mn-lt"/>
                <a:ea typeface="+mn-ea"/>
                <a:cs typeface="+mn-ea"/>
                <a:sym typeface="+mn-lt"/>
              </a:rPr>
              <a:t>“</a:t>
            </a:r>
            <a:r>
              <a:rPr lang="zh-CN" altLang="en-US" sz="2600" b="1">
                <a:latin typeface="+mn-lt"/>
                <a:ea typeface="+mn-ea"/>
                <a:cs typeface="+mn-ea"/>
                <a:sym typeface="+mn-lt"/>
              </a:rPr>
              <a:t>心乐之</a:t>
            </a:r>
            <a:r>
              <a:rPr lang="en-US" altLang="zh-CN" sz="2600" b="1">
                <a:latin typeface="+mn-lt"/>
                <a:ea typeface="+mn-ea"/>
                <a:cs typeface="+mn-ea"/>
                <a:sym typeface="+mn-lt"/>
              </a:rPr>
              <a:t>”</a:t>
            </a:r>
            <a:r>
              <a:rPr lang="zh-CN" altLang="en-US" sz="2600" b="1">
                <a:latin typeface="+mn-lt"/>
                <a:ea typeface="+mn-ea"/>
                <a:cs typeface="+mn-ea"/>
                <a:sym typeface="+mn-lt"/>
              </a:rPr>
              <a:t>，后面又写</a:t>
            </a:r>
            <a:r>
              <a:rPr lang="en-US" altLang="zh-CN" sz="2600" b="1">
                <a:latin typeface="+mn-lt"/>
                <a:ea typeface="+mn-ea"/>
                <a:cs typeface="+mn-ea"/>
                <a:sym typeface="+mn-lt"/>
              </a:rPr>
              <a:t>“</a:t>
            </a:r>
            <a:r>
              <a:rPr lang="zh-CN" altLang="en-US" sz="2600" b="1">
                <a:latin typeface="+mn-lt"/>
                <a:ea typeface="+mn-ea"/>
                <a:cs typeface="+mn-ea"/>
                <a:sym typeface="+mn-lt"/>
              </a:rPr>
              <a:t>悄怆幽邃</a:t>
            </a:r>
            <a:r>
              <a:rPr lang="en-US" altLang="zh-CN" sz="2600" b="1">
                <a:latin typeface="+mn-lt"/>
                <a:ea typeface="+mn-ea"/>
                <a:cs typeface="+mn-ea"/>
                <a:sym typeface="+mn-lt"/>
              </a:rPr>
              <a:t>”</a:t>
            </a:r>
            <a:r>
              <a:rPr lang="zh-CN" altLang="en-US" sz="2600" b="1">
                <a:latin typeface="+mn-lt"/>
                <a:ea typeface="+mn-ea"/>
                <a:cs typeface="+mn-ea"/>
                <a:sym typeface="+mn-lt"/>
              </a:rPr>
              <a:t>，一乐一忧似难相容，该如何理解？</a:t>
            </a: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449263" y="1928813"/>
            <a:ext cx="8245475" cy="24923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>
            <a:spAutoFit/>
          </a:bodyPr>
          <a:lstStyle>
            <a:lvl1pPr indent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 eaLnBrk="0" hangingPunct="0">
              <a:lnSpc>
                <a:spcPct val="120000"/>
              </a:lnSpc>
              <a:defRPr/>
            </a:pPr>
            <a:r>
              <a:rPr lang="zh-CN" altLang="en-US" sz="2600" b="1" dirty="0">
                <a:latin typeface="+mn-lt"/>
                <a:ea typeface="+mn-ea"/>
                <a:cs typeface="+mn-ea"/>
                <a:sym typeface="+mn-lt"/>
              </a:rPr>
              <a:t>    乐是忧的另一种表现形式。柳宗元参与改革，失败被贬，心中愤懑难平，因而凄苦是他感情的主调，寄情山水正是为了摆脱这种抑郁的心情；但游山玩水的快乐毕竟是暂时的，一经凄清环境的触发，忧伤悲凉的心情就会流露出来。</a:t>
            </a:r>
          </a:p>
        </p:txBody>
      </p:sp>
      <p:sp>
        <p:nvSpPr>
          <p:cNvPr id="8" name="文本框 6"/>
          <p:cNvSpPr txBox="1">
            <a:spLocks noChangeArrowheads="1"/>
          </p:cNvSpPr>
          <p:nvPr/>
        </p:nvSpPr>
        <p:spPr bwMode="auto">
          <a:xfrm>
            <a:off x="385958" y="-20638"/>
            <a:ext cx="1620642" cy="52387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kumimoji="1" lang="zh-CN" altLang="en-US" sz="28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精读细研</a:t>
            </a:r>
          </a:p>
        </p:txBody>
      </p:sp>
    </p:spTree>
  </p:cSld>
  <p:clrMapOvr>
    <a:masterClrMapping/>
  </p:clrMapOvr>
  <p:transition spd="slow" advTm="30000">
    <p:random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TextBox 3"/>
          <p:cNvSpPr txBox="1">
            <a:spLocks noChangeArrowheads="1"/>
          </p:cNvSpPr>
          <p:nvPr/>
        </p:nvSpPr>
        <p:spPr bwMode="auto">
          <a:xfrm>
            <a:off x="3059832" y="1419622"/>
            <a:ext cx="5511527" cy="267765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b="1" dirty="0">
                <a:latin typeface="+mn-lt"/>
                <a:ea typeface="+mn-ea"/>
                <a:cs typeface="+mn-ea"/>
                <a:sym typeface="+mn-lt"/>
              </a:rPr>
              <a:t>    同学们，在感受作者</a:t>
            </a:r>
            <a:r>
              <a:rPr lang="en-US" altLang="zh-CN" sz="2800" b="1" dirty="0">
                <a:latin typeface="+mn-lt"/>
                <a:ea typeface="+mn-ea"/>
                <a:cs typeface="+mn-ea"/>
                <a:sym typeface="+mn-lt"/>
              </a:rPr>
              <a:t>“</a:t>
            </a:r>
            <a:r>
              <a:rPr lang="zh-CN" altLang="en-US" sz="2800" b="1" dirty="0">
                <a:latin typeface="+mn-lt"/>
                <a:ea typeface="+mn-ea"/>
                <a:cs typeface="+mn-ea"/>
                <a:sym typeface="+mn-lt"/>
              </a:rPr>
              <a:t>悄怆幽邃</a:t>
            </a:r>
            <a:r>
              <a:rPr lang="en-US" altLang="zh-CN" sz="2800" b="1" dirty="0">
                <a:latin typeface="+mn-lt"/>
                <a:ea typeface="+mn-ea"/>
                <a:cs typeface="+mn-ea"/>
                <a:sym typeface="+mn-lt"/>
              </a:rPr>
              <a:t>”</a:t>
            </a:r>
            <a:r>
              <a:rPr lang="zh-CN" altLang="en-US" sz="2800" b="1" dirty="0">
                <a:latin typeface="+mn-lt"/>
                <a:ea typeface="+mn-ea"/>
                <a:cs typeface="+mn-ea"/>
                <a:sym typeface="+mn-lt"/>
              </a:rPr>
              <a:t>的同时，你们是否被他优美的语言和独特的写作手法所折服，这节课我们继续来品味</a:t>
            </a:r>
            <a:r>
              <a:rPr lang="en-US" altLang="zh-CN" sz="2800" b="1" dirty="0">
                <a:latin typeface="+mn-lt"/>
                <a:ea typeface="+mn-ea"/>
                <a:cs typeface="+mn-ea"/>
                <a:sym typeface="+mn-lt"/>
              </a:rPr>
              <a:t>《</a:t>
            </a:r>
            <a:r>
              <a:rPr lang="zh-CN" altLang="en-US" sz="2800" b="1" dirty="0">
                <a:latin typeface="+mn-lt"/>
                <a:ea typeface="+mn-ea"/>
                <a:cs typeface="+mn-ea"/>
                <a:sym typeface="+mn-lt"/>
              </a:rPr>
              <a:t>小石潭记</a:t>
            </a:r>
            <a:r>
              <a:rPr lang="en-US" altLang="zh-CN" sz="2800" b="1" dirty="0">
                <a:latin typeface="+mn-lt"/>
                <a:ea typeface="+mn-ea"/>
                <a:cs typeface="+mn-ea"/>
                <a:sym typeface="+mn-lt"/>
              </a:rPr>
              <a:t>》</a:t>
            </a:r>
            <a:r>
              <a:rPr lang="zh-CN" altLang="en-US" sz="2800" b="1" dirty="0">
                <a:latin typeface="+mn-lt"/>
                <a:ea typeface="+mn-ea"/>
                <a:cs typeface="+mn-ea"/>
                <a:sym typeface="+mn-lt"/>
              </a:rPr>
              <a:t>！</a:t>
            </a:r>
          </a:p>
        </p:txBody>
      </p:sp>
      <p:grpSp>
        <p:nvGrpSpPr>
          <p:cNvPr id="61442" name="组合 5"/>
          <p:cNvGrpSpPr/>
          <p:nvPr/>
        </p:nvGrpSpPr>
        <p:grpSpPr bwMode="auto">
          <a:xfrm>
            <a:off x="179388" y="51470"/>
            <a:ext cx="1630362" cy="400050"/>
            <a:chOff x="160049" y="525491"/>
            <a:chExt cx="1629583" cy="400170"/>
          </a:xfrm>
        </p:grpSpPr>
        <p:pic>
          <p:nvPicPr>
            <p:cNvPr id="61443" name="图片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60049" y="536607"/>
              <a:ext cx="1629583" cy="3779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1444" name="文本框 11"/>
            <p:cNvSpPr txBox="1">
              <a:spLocks noChangeArrowheads="1"/>
            </p:cNvSpPr>
            <p:nvPr/>
          </p:nvSpPr>
          <p:spPr bwMode="auto">
            <a:xfrm>
              <a:off x="172162" y="525491"/>
              <a:ext cx="1231486" cy="40017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sz="200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第二课时</a:t>
              </a: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52536" y="850628"/>
            <a:ext cx="4320480" cy="4320480"/>
          </a:xfrm>
          <a:prstGeom prst="rect">
            <a:avLst/>
          </a:prstGeom>
        </p:spPr>
      </p:pic>
    </p:spTree>
  </p:cSld>
  <p:clrMapOvr>
    <a:masterClrMapping/>
  </p:clrMapOvr>
  <p:transition spd="slow" advTm="30000">
    <p:random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矩形 6"/>
          <p:cNvSpPr>
            <a:spLocks noChangeArrowheads="1"/>
          </p:cNvSpPr>
          <p:nvPr/>
        </p:nvSpPr>
        <p:spPr bwMode="auto">
          <a:xfrm>
            <a:off x="409575" y="595313"/>
            <a:ext cx="8358188" cy="4972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本文在景物描写中蕴含着情感，请分析作者情感的起伏变化。</a:t>
            </a:r>
            <a:endParaRPr lang="en-US" altLang="zh-CN" sz="2400" b="1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2468" name="文本框 6"/>
          <p:cNvSpPr txBox="1">
            <a:spLocks noChangeArrowheads="1"/>
          </p:cNvSpPr>
          <p:nvPr/>
        </p:nvSpPr>
        <p:spPr bwMode="auto">
          <a:xfrm>
            <a:off x="385958" y="-20638"/>
            <a:ext cx="1620642" cy="52387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kumimoji="1" lang="zh-CN" altLang="en-US" sz="280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合作探究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68313" y="1241425"/>
            <a:ext cx="8215312" cy="363855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  <a:defRPr/>
            </a:pPr>
            <a:r>
              <a:rPr lang="zh-CN" altLang="en-US" sz="2400" b="1" dirty="0">
                <a:latin typeface="+mn-lt"/>
                <a:ea typeface="+mn-ea"/>
                <a:cs typeface="+mn-ea"/>
                <a:sym typeface="+mn-lt"/>
              </a:rPr>
              <a:t>情感的第一个层次：隔篁竹→听到水声→内心之“乐”</a:t>
            </a:r>
            <a:endParaRPr lang="en-US" altLang="zh-CN" sz="2400" b="1" dirty="0">
              <a:latin typeface="+mn-lt"/>
              <a:ea typeface="+mn-ea"/>
              <a:cs typeface="+mn-ea"/>
              <a:sym typeface="+mn-lt"/>
            </a:endParaRPr>
          </a:p>
          <a:p>
            <a:pPr eaLnBrk="0" hangingPunct="0">
              <a:lnSpc>
                <a:spcPct val="120000"/>
              </a:lnSpc>
              <a:defRPr/>
            </a:pPr>
            <a:r>
              <a:rPr lang="zh-CN" altLang="en-US" sz="2400" b="1" dirty="0">
                <a:latin typeface="+mn-lt"/>
                <a:ea typeface="+mn-ea"/>
                <a:cs typeface="+mn-ea"/>
                <a:sym typeface="+mn-lt"/>
              </a:rPr>
              <a:t>情感的第二个层次：伐竹取道→下见小潭→清水、奇石、郁树→内心愉悦→游鱼（自由自在，无忧无虑），因此感到鱼儿“似与游者相乐”</a:t>
            </a:r>
            <a:endParaRPr lang="en-US" altLang="zh-CN" sz="2400" b="1" dirty="0">
              <a:latin typeface="+mn-lt"/>
              <a:ea typeface="+mn-ea"/>
              <a:cs typeface="+mn-ea"/>
              <a:sym typeface="+mn-lt"/>
            </a:endParaRPr>
          </a:p>
          <a:p>
            <a:pPr eaLnBrk="0" hangingPunct="0">
              <a:lnSpc>
                <a:spcPct val="120000"/>
              </a:lnSpc>
              <a:defRPr/>
            </a:pPr>
            <a:r>
              <a:rPr lang="zh-CN" altLang="en-US" sz="2400" b="1" dirty="0">
                <a:latin typeface="+mn-lt"/>
                <a:ea typeface="+mn-ea"/>
                <a:cs typeface="+mn-ea"/>
                <a:sym typeface="+mn-lt"/>
              </a:rPr>
              <a:t>情感的第三个层次：西南而望→水流曲折幽邃→或明或暗 →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幽深不可测的内心感受</a:t>
            </a:r>
            <a:r>
              <a:rPr lang="zh-CN" altLang="en-US" sz="2400" b="1" dirty="0">
                <a:latin typeface="+mn-lt"/>
                <a:ea typeface="+mn-ea"/>
                <a:cs typeface="+mn-ea"/>
                <a:sym typeface="+mn-lt"/>
              </a:rPr>
              <a:t>→寂寥无人，凄神寒骨→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孤寂、凄凉的心境</a:t>
            </a:r>
            <a:r>
              <a:rPr lang="zh-CN" altLang="en-US" sz="2400" b="1" dirty="0">
                <a:latin typeface="+mn-lt"/>
                <a:ea typeface="+mn-ea"/>
                <a:cs typeface="+mn-ea"/>
                <a:sym typeface="+mn-lt"/>
              </a:rPr>
              <a:t>→其境过清，不可久居→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久谪远荒的凄凉心情</a:t>
            </a:r>
            <a:r>
              <a:rPr lang="zh-CN" altLang="en-US" sz="2400" b="1" dirty="0">
                <a:latin typeface="+mn-lt"/>
                <a:ea typeface="+mn-ea"/>
                <a:cs typeface="+mn-ea"/>
                <a:sym typeface="+mn-lt"/>
              </a:rPr>
              <a:t>尽在其中</a:t>
            </a:r>
            <a:endParaRPr lang="en-US" altLang="zh-CN" sz="2400" b="1" dirty="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Tm="30000">
    <p:random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矩形 6"/>
          <p:cNvSpPr>
            <a:spLocks noChangeArrowheads="1"/>
          </p:cNvSpPr>
          <p:nvPr/>
        </p:nvSpPr>
        <p:spPr bwMode="auto">
          <a:xfrm>
            <a:off x="463550" y="623888"/>
            <a:ext cx="8358188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与作者同行的有五个人，为什么第</a:t>
            </a:r>
            <a:r>
              <a:rPr lang="en-US" altLang="zh-CN" sz="2400" b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4</a:t>
            </a:r>
            <a:r>
              <a:rPr lang="zh-CN" altLang="en-US" sz="2400" b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段却说“寂寥无人”？</a:t>
            </a:r>
            <a:endParaRPr lang="en-US" altLang="zh-CN" sz="2400" b="1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8916" name="矩形 7"/>
          <p:cNvSpPr>
            <a:spLocks noChangeArrowheads="1"/>
          </p:cNvSpPr>
          <p:nvPr/>
        </p:nvSpPr>
        <p:spPr bwMode="auto">
          <a:xfrm>
            <a:off x="463550" y="1328738"/>
            <a:ext cx="8358188" cy="120015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txBody>
          <a:bodyPr>
            <a:spAutoFit/>
          </a:bodyPr>
          <a:lstStyle>
            <a:lvl1pPr indent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 eaLnBrk="0" hangingPunct="0">
              <a:defRPr/>
            </a:pPr>
            <a:r>
              <a:rPr lang="zh-CN" altLang="en-US" sz="2400" b="1" dirty="0">
                <a:latin typeface="+mn-lt"/>
                <a:ea typeface="+mn-ea"/>
                <a:cs typeface="+mn-ea"/>
                <a:sym typeface="+mn-lt"/>
              </a:rPr>
              <a:t>    其一，这种感受与作者当时的心境有关。外界的景象与作者贬谪后长期压抑的心情暗中契合，相互作用，因此作者当时沉浸在寂寥无人的心境之下。</a:t>
            </a:r>
            <a:endParaRPr lang="zh-CN" altLang="en-US" sz="2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8917" name="矩形 8"/>
          <p:cNvSpPr>
            <a:spLocks noChangeArrowheads="1"/>
          </p:cNvSpPr>
          <p:nvPr/>
        </p:nvSpPr>
        <p:spPr bwMode="auto">
          <a:xfrm>
            <a:off x="463550" y="2740025"/>
            <a:ext cx="8358188" cy="193833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>
            <a:spAutoFit/>
          </a:bodyPr>
          <a:lstStyle>
            <a:lvl1pPr indent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 eaLnBrk="0" hangingPunct="0">
              <a:defRPr/>
            </a:pPr>
            <a:r>
              <a:rPr lang="zh-CN" altLang="en-US" sz="2400" b="1" dirty="0">
                <a:latin typeface="+mn-lt"/>
                <a:ea typeface="+mn-ea"/>
                <a:cs typeface="+mn-ea"/>
                <a:sym typeface="+mn-lt"/>
              </a:rPr>
              <a:t>    其二，这里的“无人”并不是说真的没有人，而是强调环境的寂寥和内心的落寞。同行的五个人都是柳宗元的亲</a:t>
            </a:r>
            <a:endParaRPr lang="en-US" altLang="zh-CN" sz="2400" b="1" dirty="0">
              <a:latin typeface="+mn-lt"/>
              <a:ea typeface="+mn-ea"/>
              <a:cs typeface="+mn-ea"/>
              <a:sym typeface="+mn-lt"/>
            </a:endParaRPr>
          </a:p>
          <a:p>
            <a:pPr indent="0" eaLnBrk="0" hangingPunct="0">
              <a:defRPr/>
            </a:pPr>
            <a:r>
              <a:rPr lang="zh-CN" altLang="en-US" sz="2400" b="1" dirty="0">
                <a:latin typeface="+mn-lt"/>
                <a:ea typeface="+mn-ea"/>
                <a:cs typeface="+mn-ea"/>
                <a:sym typeface="+mn-lt"/>
              </a:rPr>
              <a:t>友，也经历了打击和磨难，如吴武陵也是被贬在永州，崔氏二小生是柳宗元姐夫崔简的儿子，而崔简也经历了流放。因此这几个人心相契合，都是失意和落寞的。</a:t>
            </a:r>
            <a:endParaRPr lang="zh-CN" altLang="en-US" sz="2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3493" name="文本框 6"/>
          <p:cNvSpPr txBox="1">
            <a:spLocks noChangeArrowheads="1"/>
          </p:cNvSpPr>
          <p:nvPr/>
        </p:nvSpPr>
        <p:spPr bwMode="auto">
          <a:xfrm>
            <a:off x="385958" y="-20638"/>
            <a:ext cx="1620642" cy="52387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kumimoji="1" lang="zh-CN" altLang="en-US" sz="280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合作探究</a:t>
            </a:r>
          </a:p>
        </p:txBody>
      </p:sp>
    </p:spTree>
  </p:cSld>
  <p:clrMapOvr>
    <a:masterClrMapping/>
  </p:clrMapOvr>
  <p:transition spd="slow" advTm="30000">
    <p:random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矩形 5"/>
          <p:cNvSpPr>
            <a:spLocks noChangeArrowheads="1"/>
          </p:cNvSpPr>
          <p:nvPr/>
        </p:nvSpPr>
        <p:spPr bwMode="auto">
          <a:xfrm>
            <a:off x="468313" y="699468"/>
            <a:ext cx="8351837" cy="7921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200" b="1" dirty="0">
                <a:latin typeface="+mn-lt"/>
                <a:ea typeface="+mn-ea"/>
                <a:cs typeface="+mn-ea"/>
                <a:sym typeface="+mn-lt"/>
              </a:rPr>
              <a:t>    读完本文，小石潭的奇特优美给我们留下了深刻的印象，你能举出其中一处，说说自己的感受吗？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51520" y="1559449"/>
            <a:ext cx="8640960" cy="3139321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 indent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 eaLnBrk="0" hangingPunct="0">
              <a:lnSpc>
                <a:spcPct val="110000"/>
              </a:lnSpc>
              <a:defRPr/>
            </a:pPr>
            <a:r>
              <a:rPr lang="en-US" altLang="zh-CN" sz="2000" b="1" dirty="0">
                <a:latin typeface="+mn-lt"/>
                <a:ea typeface="+mn-ea"/>
                <a:cs typeface="+mn-ea"/>
                <a:sym typeface="+mn-lt"/>
              </a:rPr>
              <a:t>①“</a:t>
            </a:r>
            <a:r>
              <a:rPr lang="zh-CN" altLang="en-US" sz="2000" b="1" dirty="0">
                <a:latin typeface="+mn-lt"/>
                <a:ea typeface="+mn-ea"/>
                <a:cs typeface="+mn-ea"/>
                <a:sym typeface="+mn-lt"/>
              </a:rPr>
              <a:t>隔篁竹，闻水声，如鸣珮环，心乐之。</a:t>
            </a:r>
            <a:r>
              <a:rPr lang="en-US" altLang="zh-CN" sz="2000" b="1" dirty="0">
                <a:latin typeface="+mn-lt"/>
                <a:ea typeface="+mn-ea"/>
                <a:cs typeface="+mn-ea"/>
                <a:sym typeface="+mn-lt"/>
              </a:rPr>
              <a:t>”</a:t>
            </a:r>
            <a:r>
              <a:rPr lang="zh-CN" altLang="en-US" sz="2000" b="1" dirty="0">
                <a:latin typeface="+mn-lt"/>
                <a:ea typeface="+mn-ea"/>
                <a:cs typeface="+mn-ea"/>
                <a:sym typeface="+mn-lt"/>
              </a:rPr>
              <a:t>未见小潭，先闻水声，生动的比喻，将水声的清脆悦耳写得传神形象，读来如闻其声，可感其心中之喜。</a:t>
            </a:r>
          </a:p>
          <a:p>
            <a:pPr indent="0" eaLnBrk="0" hangingPunct="0">
              <a:lnSpc>
                <a:spcPct val="110000"/>
              </a:lnSpc>
              <a:defRPr/>
            </a:pPr>
            <a:r>
              <a:rPr lang="en-US" altLang="zh-CN" sz="2000" b="1" dirty="0">
                <a:latin typeface="+mn-lt"/>
                <a:ea typeface="+mn-ea"/>
                <a:cs typeface="+mn-ea"/>
                <a:sym typeface="+mn-lt"/>
              </a:rPr>
              <a:t>②“</a:t>
            </a:r>
            <a:r>
              <a:rPr lang="zh-CN" altLang="en-US" sz="2000" b="1" dirty="0">
                <a:latin typeface="+mn-lt"/>
                <a:ea typeface="+mn-ea"/>
                <a:cs typeface="+mn-ea"/>
                <a:sym typeface="+mn-lt"/>
              </a:rPr>
              <a:t>青树翠蔓，蒙络摇缀，参差披拂。</a:t>
            </a:r>
            <a:r>
              <a:rPr lang="en-US" altLang="zh-CN" sz="2000" b="1" dirty="0">
                <a:latin typeface="+mn-lt"/>
                <a:ea typeface="+mn-ea"/>
                <a:cs typeface="+mn-ea"/>
                <a:sym typeface="+mn-lt"/>
              </a:rPr>
              <a:t>”</a:t>
            </a:r>
            <a:r>
              <a:rPr lang="zh-CN" altLang="en-US" sz="2000" b="1" dirty="0">
                <a:latin typeface="+mn-lt"/>
                <a:ea typeface="+mn-ea"/>
                <a:cs typeface="+mn-ea"/>
                <a:sym typeface="+mn-lt"/>
              </a:rPr>
              <a:t>三个四字短句，简洁生动，动静结合，描绘了小石潭周围竹树环抱，藤蔓缠绕，随风飘拂的情景，清静幽雅。</a:t>
            </a:r>
          </a:p>
          <a:p>
            <a:pPr indent="0" eaLnBrk="0" hangingPunct="0">
              <a:lnSpc>
                <a:spcPct val="110000"/>
              </a:lnSpc>
              <a:defRPr/>
            </a:pPr>
            <a:r>
              <a:rPr lang="en-US" altLang="zh-CN" sz="2000" b="1" dirty="0">
                <a:latin typeface="+mn-lt"/>
                <a:ea typeface="+mn-ea"/>
                <a:cs typeface="+mn-ea"/>
                <a:sym typeface="+mn-lt"/>
              </a:rPr>
              <a:t>③</a:t>
            </a:r>
            <a:r>
              <a:rPr lang="zh-CN" altLang="en-US" sz="2000" b="1" dirty="0">
                <a:latin typeface="+mn-lt"/>
                <a:ea typeface="+mn-ea"/>
                <a:cs typeface="+mn-ea"/>
                <a:sym typeface="+mn-lt"/>
              </a:rPr>
              <a:t>第二段，字字句句写鱼儿在水中游动的情形，既有静时的安闲，又有游动时的迅捷活泼，竟若空游无依，历历在目，实写鱼，虚写水，从侧面生动有力地突出了水的清澈明亮。</a:t>
            </a:r>
          </a:p>
          <a:p>
            <a:pPr indent="0" eaLnBrk="0" hangingPunct="0">
              <a:lnSpc>
                <a:spcPct val="110000"/>
              </a:lnSpc>
              <a:defRPr/>
            </a:pPr>
            <a:r>
              <a:rPr lang="en-US" altLang="zh-CN" sz="2000" b="1" dirty="0">
                <a:latin typeface="+mn-lt"/>
                <a:ea typeface="+mn-ea"/>
                <a:cs typeface="+mn-ea"/>
                <a:sym typeface="+mn-lt"/>
              </a:rPr>
              <a:t>④</a:t>
            </a:r>
            <a:r>
              <a:rPr lang="zh-CN" altLang="en-US" sz="2000" b="1" dirty="0">
                <a:latin typeface="+mn-lt"/>
                <a:ea typeface="+mn-ea"/>
                <a:cs typeface="+mn-ea"/>
                <a:sym typeface="+mn-lt"/>
              </a:rPr>
              <a:t>第四段，写溪流和岸势，从动静两个角度设喻，生动逼真地描绘了流动着的溪流和静态的溪岸的特点，新颖奇特。</a:t>
            </a:r>
          </a:p>
        </p:txBody>
      </p:sp>
      <p:sp>
        <p:nvSpPr>
          <p:cNvPr id="64516" name="文本框 6"/>
          <p:cNvSpPr txBox="1">
            <a:spLocks noChangeArrowheads="1"/>
          </p:cNvSpPr>
          <p:nvPr/>
        </p:nvSpPr>
        <p:spPr bwMode="auto">
          <a:xfrm>
            <a:off x="385958" y="-20638"/>
            <a:ext cx="1620642" cy="52387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kumimoji="1" lang="zh-CN" altLang="en-US" sz="280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合作探究</a:t>
            </a:r>
          </a:p>
        </p:txBody>
      </p:sp>
    </p:spTree>
  </p:cSld>
  <p:clrMapOvr>
    <a:masterClrMapping/>
  </p:clrMapOvr>
  <p:transition spd="slow" advTm="30000">
    <p:random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TextBox 2"/>
          <p:cNvSpPr txBox="1">
            <a:spLocks noChangeArrowheads="1"/>
          </p:cNvSpPr>
          <p:nvPr/>
        </p:nvSpPr>
        <p:spPr bwMode="auto">
          <a:xfrm>
            <a:off x="479425" y="522288"/>
            <a:ext cx="8143875" cy="100508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    通过本节课的学习，同学们对山水游记的写法有了怎样的认识？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46100" y="1635125"/>
            <a:ext cx="8001000" cy="2862263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txBody>
          <a:bodyPr>
            <a:spAutoFit/>
          </a:bodyPr>
          <a:lstStyle>
            <a:lvl1pPr indent="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0" eaLnBrk="0" hangingPunct="0">
              <a:lnSpc>
                <a:spcPct val="150000"/>
              </a:lnSpc>
              <a:defRPr/>
            </a:pPr>
            <a:r>
              <a:rPr lang="en-US" altLang="zh-CN" sz="2400" b="1" dirty="0">
                <a:latin typeface="+mn-lt"/>
                <a:ea typeface="+mn-ea"/>
                <a:cs typeface="+mn-ea"/>
                <a:sym typeface="+mn-lt"/>
              </a:rPr>
              <a:t>①</a:t>
            </a:r>
            <a:r>
              <a:rPr lang="zh-CN" altLang="en-US" sz="2400" b="1" dirty="0">
                <a:latin typeface="+mn-lt"/>
                <a:ea typeface="+mn-ea"/>
                <a:cs typeface="+mn-ea"/>
                <a:sym typeface="+mn-lt"/>
              </a:rPr>
              <a:t>有一个合理的写作顺序。比如，游览顺序。</a:t>
            </a:r>
          </a:p>
          <a:p>
            <a:pPr indent="0" eaLnBrk="0" hangingPunct="0">
              <a:lnSpc>
                <a:spcPct val="150000"/>
              </a:lnSpc>
              <a:defRPr/>
            </a:pPr>
            <a:r>
              <a:rPr lang="en-US" altLang="zh-CN" sz="2400" b="1" dirty="0">
                <a:latin typeface="+mn-lt"/>
                <a:ea typeface="+mn-ea"/>
                <a:cs typeface="+mn-ea"/>
                <a:sym typeface="+mn-lt"/>
              </a:rPr>
              <a:t>②</a:t>
            </a:r>
            <a:r>
              <a:rPr lang="zh-CN" altLang="en-US" sz="2400" b="1" dirty="0">
                <a:latin typeface="+mn-lt"/>
                <a:ea typeface="+mn-ea"/>
                <a:cs typeface="+mn-ea"/>
                <a:sym typeface="+mn-lt"/>
              </a:rPr>
              <a:t>细致生动地描绘游览过程中所看到的主要景物，突出其特点。</a:t>
            </a:r>
          </a:p>
          <a:p>
            <a:pPr indent="0" eaLnBrk="0" hangingPunct="0">
              <a:lnSpc>
                <a:spcPct val="150000"/>
              </a:lnSpc>
              <a:defRPr/>
            </a:pPr>
            <a:r>
              <a:rPr lang="en-US" altLang="zh-CN" sz="2400" b="1" dirty="0">
                <a:latin typeface="+mn-lt"/>
                <a:ea typeface="+mn-ea"/>
                <a:cs typeface="+mn-ea"/>
                <a:sym typeface="+mn-lt"/>
              </a:rPr>
              <a:t>③</a:t>
            </a:r>
            <a:r>
              <a:rPr lang="zh-CN" altLang="en-US" sz="2400" b="1" dirty="0">
                <a:latin typeface="+mn-lt"/>
                <a:ea typeface="+mn-ea"/>
                <a:cs typeface="+mn-ea"/>
                <a:sym typeface="+mn-lt"/>
              </a:rPr>
              <a:t>巧妙地运用修辞、多种写景的方法使语言生动优美。</a:t>
            </a:r>
          </a:p>
          <a:p>
            <a:pPr indent="0" eaLnBrk="0" hangingPunct="0">
              <a:lnSpc>
                <a:spcPct val="150000"/>
              </a:lnSpc>
              <a:defRPr/>
            </a:pPr>
            <a:r>
              <a:rPr lang="en-US" altLang="zh-CN" sz="2400" b="1" dirty="0">
                <a:latin typeface="+mn-lt"/>
                <a:ea typeface="+mn-ea"/>
                <a:cs typeface="+mn-ea"/>
                <a:sym typeface="+mn-lt"/>
              </a:rPr>
              <a:t>④</a:t>
            </a:r>
            <a:r>
              <a:rPr lang="zh-CN" altLang="en-US" sz="2400" b="1" dirty="0">
                <a:latin typeface="+mn-lt"/>
                <a:ea typeface="+mn-ea"/>
                <a:cs typeface="+mn-ea"/>
                <a:sym typeface="+mn-lt"/>
              </a:rPr>
              <a:t>融情于景，情景交融。</a:t>
            </a:r>
          </a:p>
        </p:txBody>
      </p:sp>
      <p:sp>
        <p:nvSpPr>
          <p:cNvPr id="65540" name="文本框 6"/>
          <p:cNvSpPr txBox="1">
            <a:spLocks noChangeArrowheads="1"/>
          </p:cNvSpPr>
          <p:nvPr/>
        </p:nvSpPr>
        <p:spPr bwMode="auto">
          <a:xfrm>
            <a:off x="385958" y="-20638"/>
            <a:ext cx="1620642" cy="52387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kumimoji="1" lang="zh-CN" altLang="en-US" sz="280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合作探究</a:t>
            </a:r>
          </a:p>
        </p:txBody>
      </p:sp>
    </p:spTree>
  </p:cSld>
  <p:clrMapOvr>
    <a:masterClrMapping/>
  </p:clrMapOvr>
  <p:transition spd="slow" advTm="30000">
    <p:random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文本框 1"/>
          <p:cNvSpPr txBox="1">
            <a:spLocks noChangeArrowheads="1"/>
          </p:cNvSpPr>
          <p:nvPr/>
        </p:nvSpPr>
        <p:spPr bwMode="auto">
          <a:xfrm>
            <a:off x="522288" y="2106613"/>
            <a:ext cx="1860550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600" b="1">
                <a:latin typeface="+mn-lt"/>
                <a:ea typeface="+mn-ea"/>
                <a:cs typeface="+mn-ea"/>
                <a:sym typeface="+mn-lt"/>
              </a:rPr>
              <a:t>乃记之而</a:t>
            </a:r>
            <a:r>
              <a:rPr lang="zh-CN" altLang="en-US" sz="26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去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622714" y="2089360"/>
            <a:ext cx="5909725" cy="49244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6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古义：离开</a:t>
            </a:r>
            <a:r>
              <a:rPr lang="zh-CN" altLang="en-US" sz="2600" b="1" dirty="0" smtClean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。 今</a:t>
            </a:r>
            <a:r>
              <a:rPr lang="zh-CN" altLang="en-US" sz="26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义：前往，到某处。</a:t>
            </a:r>
          </a:p>
        </p:txBody>
      </p:sp>
      <p:sp>
        <p:nvSpPr>
          <p:cNvPr id="66563" name="文本框 7"/>
          <p:cNvSpPr txBox="1">
            <a:spLocks noChangeArrowheads="1"/>
          </p:cNvSpPr>
          <p:nvPr/>
        </p:nvSpPr>
        <p:spPr bwMode="auto">
          <a:xfrm>
            <a:off x="522288" y="1401763"/>
            <a:ext cx="1189037" cy="493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6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闻</a:t>
            </a:r>
            <a:r>
              <a:rPr lang="zh-CN" altLang="en-US" sz="2600" b="1">
                <a:latin typeface="+mn-lt"/>
                <a:ea typeface="+mn-ea"/>
                <a:cs typeface="+mn-ea"/>
                <a:sym typeface="+mn-lt"/>
              </a:rPr>
              <a:t>水声</a:t>
            </a:r>
          </a:p>
        </p:txBody>
      </p:sp>
      <p:sp>
        <p:nvSpPr>
          <p:cNvPr id="5" name="文本框 8"/>
          <p:cNvSpPr txBox="1">
            <a:spLocks noChangeArrowheads="1"/>
          </p:cNvSpPr>
          <p:nvPr/>
        </p:nvSpPr>
        <p:spPr bwMode="auto">
          <a:xfrm>
            <a:off x="2622715" y="1443663"/>
            <a:ext cx="561022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古义：听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。       今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义：用鼻子嗅气味。</a:t>
            </a:r>
          </a:p>
        </p:txBody>
      </p:sp>
      <p:sp>
        <p:nvSpPr>
          <p:cNvPr id="66565" name="文本框 9"/>
          <p:cNvSpPr txBox="1">
            <a:spLocks noChangeArrowheads="1"/>
          </p:cNvSpPr>
          <p:nvPr/>
        </p:nvSpPr>
        <p:spPr bwMode="auto">
          <a:xfrm>
            <a:off x="522288" y="2811463"/>
            <a:ext cx="2530475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600" b="1">
                <a:latin typeface="+mn-lt"/>
                <a:ea typeface="+mn-ea"/>
                <a:cs typeface="+mn-ea"/>
                <a:sym typeface="+mn-lt"/>
              </a:rPr>
              <a:t>潭中鱼</a:t>
            </a:r>
            <a:r>
              <a:rPr lang="zh-CN" altLang="en-US" sz="26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可</a:t>
            </a:r>
            <a:r>
              <a:rPr lang="zh-CN" altLang="en-US" sz="2600" b="1">
                <a:latin typeface="+mn-lt"/>
                <a:ea typeface="+mn-ea"/>
                <a:cs typeface="+mn-ea"/>
                <a:sym typeface="+mn-lt"/>
              </a:rPr>
              <a:t>百许头</a:t>
            </a:r>
          </a:p>
        </p:txBody>
      </p:sp>
      <p:sp>
        <p:nvSpPr>
          <p:cNvPr id="7" name="文本框 10"/>
          <p:cNvSpPr txBox="1">
            <a:spLocks noChangeArrowheads="1"/>
          </p:cNvSpPr>
          <p:nvPr/>
        </p:nvSpPr>
        <p:spPr bwMode="auto">
          <a:xfrm>
            <a:off x="3131840" y="2827278"/>
            <a:ext cx="6012160" cy="49244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6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古义：大约。 今义：能愿动词，可以。</a:t>
            </a:r>
          </a:p>
        </p:txBody>
      </p:sp>
      <p:sp>
        <p:nvSpPr>
          <p:cNvPr id="66567" name="文本框 11"/>
          <p:cNvSpPr txBox="1">
            <a:spLocks noChangeArrowheads="1"/>
          </p:cNvSpPr>
          <p:nvPr/>
        </p:nvSpPr>
        <p:spPr bwMode="auto">
          <a:xfrm>
            <a:off x="522288" y="3292475"/>
            <a:ext cx="1860550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600" b="1">
                <a:latin typeface="+mn-lt"/>
                <a:ea typeface="+mn-ea"/>
                <a:cs typeface="+mn-ea"/>
                <a:sym typeface="+mn-lt"/>
              </a:rPr>
              <a:t>崔氏二</a:t>
            </a:r>
            <a:r>
              <a:rPr lang="zh-CN" altLang="en-US" sz="26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小生</a:t>
            </a:r>
          </a:p>
        </p:txBody>
      </p:sp>
      <p:sp>
        <p:nvSpPr>
          <p:cNvPr id="9" name="文本框 12"/>
          <p:cNvSpPr txBox="1">
            <a:spLocks noChangeArrowheads="1"/>
          </p:cNvSpPr>
          <p:nvPr/>
        </p:nvSpPr>
        <p:spPr bwMode="auto">
          <a:xfrm>
            <a:off x="2831009" y="3322637"/>
            <a:ext cx="6311900" cy="4619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古义：年轻人。 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  今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义：戏曲中生角的一种。</a:t>
            </a:r>
          </a:p>
        </p:txBody>
      </p:sp>
      <p:sp>
        <p:nvSpPr>
          <p:cNvPr id="66569" name="文本框 13"/>
          <p:cNvSpPr txBox="1">
            <a:spLocks noChangeArrowheads="1"/>
          </p:cNvSpPr>
          <p:nvPr/>
        </p:nvSpPr>
        <p:spPr bwMode="auto">
          <a:xfrm>
            <a:off x="522288" y="3744913"/>
            <a:ext cx="1860550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600" b="1">
                <a:latin typeface="+mn-lt"/>
                <a:ea typeface="+mn-ea"/>
                <a:cs typeface="+mn-ea"/>
                <a:sym typeface="+mn-lt"/>
              </a:rPr>
              <a:t>全石以为</a:t>
            </a:r>
            <a:r>
              <a:rPr lang="zh-CN" altLang="en-US" sz="26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底</a:t>
            </a:r>
          </a:p>
        </p:txBody>
      </p:sp>
      <p:sp>
        <p:nvSpPr>
          <p:cNvPr id="11" name="文本框 14"/>
          <p:cNvSpPr txBox="1">
            <a:spLocks noChangeArrowheads="1"/>
          </p:cNvSpPr>
          <p:nvPr/>
        </p:nvSpPr>
        <p:spPr bwMode="auto">
          <a:xfrm>
            <a:off x="2862154" y="3775076"/>
            <a:ext cx="5329238" cy="4619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古义：把</a:t>
            </a: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作为。  今义：认为。</a:t>
            </a:r>
          </a:p>
        </p:txBody>
      </p:sp>
      <p:grpSp>
        <p:nvGrpSpPr>
          <p:cNvPr id="66571" name="组合 8"/>
          <p:cNvGrpSpPr/>
          <p:nvPr/>
        </p:nvGrpSpPr>
        <p:grpSpPr bwMode="auto">
          <a:xfrm>
            <a:off x="534988" y="566738"/>
            <a:ext cx="1743075" cy="590483"/>
            <a:chOff x="3333750" y="598488"/>
            <a:chExt cx="1743075" cy="591896"/>
          </a:xfrm>
        </p:grpSpPr>
        <p:sp>
          <p:nvSpPr>
            <p:cNvPr id="13" name="圆角矩形 12"/>
            <p:cNvSpPr/>
            <p:nvPr/>
          </p:nvSpPr>
          <p:spPr>
            <a:xfrm rot="555800">
              <a:off x="4602162" y="716244"/>
              <a:ext cx="442913" cy="418511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14" name="圆角矩形 13"/>
            <p:cNvSpPr/>
            <p:nvPr/>
          </p:nvSpPr>
          <p:spPr>
            <a:xfrm rot="20470821">
              <a:off x="4197350" y="722609"/>
              <a:ext cx="442912" cy="420103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 rot="319204">
              <a:off x="3778250" y="722609"/>
              <a:ext cx="441325" cy="420103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16" name="圆角矩形 15"/>
            <p:cNvSpPr/>
            <p:nvPr/>
          </p:nvSpPr>
          <p:spPr>
            <a:xfrm rot="21148334">
              <a:off x="3368675" y="730565"/>
              <a:ext cx="441325" cy="420103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66582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59189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古今异义</a:t>
              </a:r>
            </a:p>
          </p:txBody>
        </p:sp>
      </p:grpSp>
      <p:sp>
        <p:nvSpPr>
          <p:cNvPr id="66575" name="文本框 6"/>
          <p:cNvSpPr txBox="1">
            <a:spLocks noChangeArrowheads="1"/>
          </p:cNvSpPr>
          <p:nvPr/>
        </p:nvSpPr>
        <p:spPr bwMode="auto">
          <a:xfrm>
            <a:off x="385958" y="-20638"/>
            <a:ext cx="1620642" cy="52387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kumimoji="1" lang="zh-CN" altLang="en-US" sz="280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合作探究</a:t>
            </a:r>
          </a:p>
        </p:txBody>
      </p:sp>
      <p:sp>
        <p:nvSpPr>
          <p:cNvPr id="66573" name="文本框 13"/>
          <p:cNvSpPr txBox="1">
            <a:spLocks noChangeArrowheads="1"/>
          </p:cNvSpPr>
          <p:nvPr/>
        </p:nvSpPr>
        <p:spPr bwMode="auto">
          <a:xfrm>
            <a:off x="539750" y="4316413"/>
            <a:ext cx="1524000" cy="493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600" b="1">
                <a:latin typeface="+mn-lt"/>
                <a:ea typeface="+mn-ea"/>
                <a:cs typeface="+mn-ea"/>
                <a:sym typeface="+mn-lt"/>
              </a:rPr>
              <a:t>不可久</a:t>
            </a:r>
            <a:r>
              <a:rPr lang="zh-CN" altLang="en-US" sz="26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居</a:t>
            </a:r>
          </a:p>
        </p:txBody>
      </p:sp>
      <p:sp>
        <p:nvSpPr>
          <p:cNvPr id="23" name="文本框 14"/>
          <p:cNvSpPr txBox="1">
            <a:spLocks noChangeArrowheads="1"/>
          </p:cNvSpPr>
          <p:nvPr/>
        </p:nvSpPr>
        <p:spPr bwMode="auto">
          <a:xfrm>
            <a:off x="2862155" y="4240243"/>
            <a:ext cx="5670284" cy="46166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古义：待，停留。 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     今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义：住，居住。</a:t>
            </a:r>
          </a:p>
        </p:txBody>
      </p:sp>
    </p:spTree>
  </p:cSld>
  <p:clrMapOvr>
    <a:masterClrMapping/>
  </p:clrMapOvr>
  <p:transition spd="slow" advTm="30000">
    <p:random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AutoShape 13"/>
          <p:cNvSpPr/>
          <p:nvPr/>
        </p:nvSpPr>
        <p:spPr bwMode="auto">
          <a:xfrm>
            <a:off x="1254125" y="1466850"/>
            <a:ext cx="144463" cy="828675"/>
          </a:xfrm>
          <a:prstGeom prst="leftBrace">
            <a:avLst>
              <a:gd name="adj1" fmla="val 90935"/>
              <a:gd name="adj2" fmla="val 50000"/>
            </a:avLst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lang="zh-CN" altLang="en-US" sz="24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7586" name="Text Box 14"/>
          <p:cNvSpPr txBox="1">
            <a:spLocks noChangeArrowheads="1"/>
          </p:cNvSpPr>
          <p:nvPr/>
        </p:nvSpPr>
        <p:spPr bwMode="auto">
          <a:xfrm>
            <a:off x="1468438" y="1252538"/>
            <a:ext cx="6257925" cy="10715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  <a:spcBef>
                <a:spcPts val="900"/>
              </a:spcBef>
            </a:pPr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潭中鱼</a:t>
            </a:r>
            <a:r>
              <a:rPr lang="zh-CN" altLang="en-US" sz="24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可</a:t>
            </a:r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百许头</a:t>
            </a:r>
          </a:p>
          <a:p>
            <a:pPr>
              <a:lnSpc>
                <a:spcPct val="120000"/>
              </a:lnSpc>
              <a:spcBef>
                <a:spcPts val="900"/>
              </a:spcBef>
            </a:pPr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不</a:t>
            </a:r>
            <a:r>
              <a:rPr lang="zh-CN" altLang="en-US" sz="24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可</a:t>
            </a:r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久居</a:t>
            </a:r>
          </a:p>
        </p:txBody>
      </p:sp>
      <p:sp>
        <p:nvSpPr>
          <p:cNvPr id="67587" name="Text Box 16"/>
          <p:cNvSpPr txBox="1">
            <a:spLocks noChangeArrowheads="1"/>
          </p:cNvSpPr>
          <p:nvPr/>
        </p:nvSpPr>
        <p:spPr bwMode="auto">
          <a:xfrm>
            <a:off x="1468438" y="3681413"/>
            <a:ext cx="3143250" cy="10715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  <a:spcBef>
                <a:spcPts val="900"/>
              </a:spcBef>
            </a:pPr>
            <a:r>
              <a:rPr lang="zh-CN" altLang="en-US" sz="24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从</a:t>
            </a:r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小丘西行百二十步</a:t>
            </a:r>
          </a:p>
          <a:p>
            <a:pPr>
              <a:lnSpc>
                <a:spcPct val="120000"/>
              </a:lnSpc>
              <a:spcBef>
                <a:spcPts val="900"/>
              </a:spcBef>
            </a:pPr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隶而</a:t>
            </a:r>
            <a:r>
              <a:rPr lang="zh-CN" altLang="en-US" sz="24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从</a:t>
            </a:r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者</a:t>
            </a:r>
          </a:p>
        </p:txBody>
      </p:sp>
      <p:sp>
        <p:nvSpPr>
          <p:cNvPr id="19" name="Text Box 18"/>
          <p:cNvSpPr txBox="1">
            <a:spLocks noChangeArrowheads="1"/>
          </p:cNvSpPr>
          <p:nvPr/>
        </p:nvSpPr>
        <p:spPr bwMode="auto">
          <a:xfrm>
            <a:off x="4548188" y="1247775"/>
            <a:ext cx="2128837" cy="438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副词，大约。</a:t>
            </a:r>
          </a:p>
        </p:txBody>
      </p:sp>
      <p:sp>
        <p:nvSpPr>
          <p:cNvPr id="21" name="Text Box 18"/>
          <p:cNvSpPr txBox="1">
            <a:spLocks noChangeArrowheads="1"/>
          </p:cNvSpPr>
          <p:nvPr/>
        </p:nvSpPr>
        <p:spPr bwMode="auto">
          <a:xfrm>
            <a:off x="4548188" y="1824038"/>
            <a:ext cx="3571875" cy="438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动词，可以，能够。</a:t>
            </a:r>
          </a:p>
        </p:txBody>
      </p:sp>
      <p:sp>
        <p:nvSpPr>
          <p:cNvPr id="22" name="Text Box 18"/>
          <p:cNvSpPr txBox="1">
            <a:spLocks noChangeArrowheads="1"/>
          </p:cNvSpPr>
          <p:nvPr/>
        </p:nvSpPr>
        <p:spPr bwMode="auto">
          <a:xfrm>
            <a:off x="4538019" y="3679347"/>
            <a:ext cx="2590800" cy="438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介词，自，由。</a:t>
            </a:r>
          </a:p>
        </p:txBody>
      </p:sp>
      <p:sp>
        <p:nvSpPr>
          <p:cNvPr id="23" name="Text Box 18"/>
          <p:cNvSpPr txBox="1">
            <a:spLocks noChangeArrowheads="1"/>
          </p:cNvSpPr>
          <p:nvPr/>
        </p:nvSpPr>
        <p:spPr bwMode="auto">
          <a:xfrm>
            <a:off x="4548188" y="4306333"/>
            <a:ext cx="2227262" cy="438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动词，跟随。</a:t>
            </a:r>
          </a:p>
        </p:txBody>
      </p:sp>
      <p:sp>
        <p:nvSpPr>
          <p:cNvPr id="67592" name="Text Box 16"/>
          <p:cNvSpPr txBox="1">
            <a:spLocks noChangeArrowheads="1"/>
          </p:cNvSpPr>
          <p:nvPr/>
        </p:nvSpPr>
        <p:spPr bwMode="auto">
          <a:xfrm>
            <a:off x="1468438" y="2538413"/>
            <a:ext cx="1857375" cy="10715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  <a:spcBef>
                <a:spcPts val="900"/>
              </a:spcBef>
            </a:pPr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全石以</a:t>
            </a:r>
            <a:r>
              <a:rPr lang="zh-CN" altLang="en-US" sz="24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为</a:t>
            </a:r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底</a:t>
            </a:r>
          </a:p>
          <a:p>
            <a:pPr>
              <a:lnSpc>
                <a:spcPct val="120000"/>
              </a:lnSpc>
              <a:spcBef>
                <a:spcPts val="900"/>
              </a:spcBef>
            </a:pPr>
            <a:r>
              <a:rPr lang="zh-CN" altLang="en-US" sz="24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为</a:t>
            </a:r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坻，</a:t>
            </a:r>
            <a:r>
              <a:rPr lang="zh-CN" altLang="en-US" sz="24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为</a:t>
            </a:r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屿</a:t>
            </a:r>
          </a:p>
        </p:txBody>
      </p:sp>
      <p:sp>
        <p:nvSpPr>
          <p:cNvPr id="29" name="Text Box 18"/>
          <p:cNvSpPr txBox="1">
            <a:spLocks noChangeArrowheads="1"/>
          </p:cNvSpPr>
          <p:nvPr/>
        </p:nvSpPr>
        <p:spPr bwMode="auto">
          <a:xfrm>
            <a:off x="4548188" y="2466975"/>
            <a:ext cx="2217737" cy="438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动词，作为。</a:t>
            </a:r>
          </a:p>
        </p:txBody>
      </p:sp>
      <p:sp>
        <p:nvSpPr>
          <p:cNvPr id="30" name="Text Box 18"/>
          <p:cNvSpPr txBox="1">
            <a:spLocks noChangeArrowheads="1"/>
          </p:cNvSpPr>
          <p:nvPr/>
        </p:nvSpPr>
        <p:spPr bwMode="auto">
          <a:xfrm>
            <a:off x="4548188" y="3038475"/>
            <a:ext cx="2225675" cy="438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动词，成为。</a:t>
            </a:r>
          </a:p>
        </p:txBody>
      </p:sp>
      <p:sp>
        <p:nvSpPr>
          <p:cNvPr id="32" name="AutoShape 13"/>
          <p:cNvSpPr/>
          <p:nvPr/>
        </p:nvSpPr>
        <p:spPr bwMode="auto">
          <a:xfrm>
            <a:off x="1254125" y="3824288"/>
            <a:ext cx="144463" cy="828675"/>
          </a:xfrm>
          <a:prstGeom prst="leftBrace">
            <a:avLst>
              <a:gd name="adj1" fmla="val 90935"/>
              <a:gd name="adj2" fmla="val 50000"/>
            </a:avLst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lang="zh-CN" altLang="en-US" sz="24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4" name="AutoShape 13"/>
          <p:cNvSpPr/>
          <p:nvPr/>
        </p:nvSpPr>
        <p:spPr bwMode="auto">
          <a:xfrm>
            <a:off x="1254125" y="2681288"/>
            <a:ext cx="144463" cy="828675"/>
          </a:xfrm>
          <a:prstGeom prst="leftBrace">
            <a:avLst>
              <a:gd name="adj1" fmla="val 90935"/>
              <a:gd name="adj2" fmla="val 50000"/>
            </a:avLst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lang="zh-CN" altLang="en-US" sz="24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7597" name="TextBox 34"/>
          <p:cNvSpPr txBox="1">
            <a:spLocks noChangeArrowheads="1"/>
          </p:cNvSpPr>
          <p:nvPr/>
        </p:nvSpPr>
        <p:spPr bwMode="auto">
          <a:xfrm>
            <a:off x="611188" y="1609725"/>
            <a:ext cx="42862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可</a:t>
            </a:r>
          </a:p>
        </p:txBody>
      </p:sp>
      <p:sp>
        <p:nvSpPr>
          <p:cNvPr id="67598" name="TextBox 35"/>
          <p:cNvSpPr txBox="1">
            <a:spLocks noChangeArrowheads="1"/>
          </p:cNvSpPr>
          <p:nvPr/>
        </p:nvSpPr>
        <p:spPr bwMode="auto">
          <a:xfrm>
            <a:off x="611188" y="2824163"/>
            <a:ext cx="500062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为</a:t>
            </a:r>
          </a:p>
        </p:txBody>
      </p:sp>
      <p:sp>
        <p:nvSpPr>
          <p:cNvPr id="67599" name="TextBox 36"/>
          <p:cNvSpPr txBox="1">
            <a:spLocks noChangeArrowheads="1"/>
          </p:cNvSpPr>
          <p:nvPr/>
        </p:nvSpPr>
        <p:spPr bwMode="auto">
          <a:xfrm>
            <a:off x="611188" y="3967163"/>
            <a:ext cx="500062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从</a:t>
            </a:r>
          </a:p>
        </p:txBody>
      </p:sp>
      <p:sp>
        <p:nvSpPr>
          <p:cNvPr id="67607" name="文本框 6"/>
          <p:cNvSpPr txBox="1">
            <a:spLocks noChangeArrowheads="1"/>
          </p:cNvSpPr>
          <p:nvPr/>
        </p:nvSpPr>
        <p:spPr bwMode="auto">
          <a:xfrm>
            <a:off x="385958" y="-20638"/>
            <a:ext cx="1620642" cy="52387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kumimoji="1" lang="zh-CN" altLang="en-US" sz="280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合作探究</a:t>
            </a:r>
          </a:p>
        </p:txBody>
      </p:sp>
      <p:grpSp>
        <p:nvGrpSpPr>
          <p:cNvPr id="67601" name="组合 8"/>
          <p:cNvGrpSpPr/>
          <p:nvPr/>
        </p:nvGrpSpPr>
        <p:grpSpPr bwMode="auto">
          <a:xfrm>
            <a:off x="534988" y="566738"/>
            <a:ext cx="1743075" cy="590483"/>
            <a:chOff x="3333750" y="598488"/>
            <a:chExt cx="1743075" cy="591199"/>
          </a:xfrm>
        </p:grpSpPr>
        <p:sp>
          <p:nvSpPr>
            <p:cNvPr id="37" name="圆角矩形 36"/>
            <p:cNvSpPr/>
            <p:nvPr/>
          </p:nvSpPr>
          <p:spPr>
            <a:xfrm rot="555800">
              <a:off x="4602162" y="716105"/>
              <a:ext cx="442913" cy="418018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38" name="圆角矩形 37"/>
            <p:cNvSpPr/>
            <p:nvPr/>
          </p:nvSpPr>
          <p:spPr>
            <a:xfrm rot="20470821">
              <a:off x="4197350" y="722463"/>
              <a:ext cx="442912" cy="419608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41" name="圆角矩形 40"/>
            <p:cNvSpPr/>
            <p:nvPr/>
          </p:nvSpPr>
          <p:spPr>
            <a:xfrm rot="319204">
              <a:off x="3778250" y="722463"/>
              <a:ext cx="441325" cy="419608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42" name="圆角矩形 41"/>
            <p:cNvSpPr/>
            <p:nvPr/>
          </p:nvSpPr>
          <p:spPr>
            <a:xfrm rot="21148334">
              <a:off x="3368675" y="730410"/>
              <a:ext cx="441325" cy="41960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67606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59119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一词多义</a:t>
              </a:r>
            </a:p>
          </p:txBody>
        </p:sp>
      </p:grpSp>
    </p:spTree>
  </p:cSld>
  <p:clrMapOvr>
    <a:masterClrMapping/>
  </p:clrMapOvr>
  <p:transition spd="slow" advTm="30000">
    <p:random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Text Box 14"/>
          <p:cNvSpPr txBox="1">
            <a:spLocks noChangeArrowheads="1"/>
          </p:cNvSpPr>
          <p:nvPr/>
        </p:nvSpPr>
        <p:spPr bwMode="auto">
          <a:xfrm>
            <a:off x="1539875" y="1058863"/>
            <a:ext cx="1857375" cy="91736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水尤</a:t>
            </a:r>
            <a:r>
              <a:rPr lang="zh-CN" altLang="en-US" sz="24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清</a:t>
            </a:r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冽</a:t>
            </a:r>
          </a:p>
          <a:p>
            <a:pPr>
              <a:lnSpc>
                <a:spcPct val="120000"/>
              </a:lnSpc>
            </a:pPr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以其境过</a:t>
            </a:r>
            <a:r>
              <a:rPr lang="zh-CN" altLang="en-US" sz="24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清</a:t>
            </a:r>
          </a:p>
        </p:txBody>
      </p:sp>
      <p:sp>
        <p:nvSpPr>
          <p:cNvPr id="18" name="Text Box 18"/>
          <p:cNvSpPr txBox="1">
            <a:spLocks noChangeArrowheads="1"/>
          </p:cNvSpPr>
          <p:nvPr/>
        </p:nvSpPr>
        <p:spPr bwMode="auto">
          <a:xfrm>
            <a:off x="3468688" y="1066006"/>
            <a:ext cx="2562225" cy="438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形容词，清澈。</a:t>
            </a:r>
          </a:p>
        </p:txBody>
      </p:sp>
      <p:sp>
        <p:nvSpPr>
          <p:cNvPr id="19" name="Text Box 18"/>
          <p:cNvSpPr txBox="1">
            <a:spLocks noChangeArrowheads="1"/>
          </p:cNvSpPr>
          <p:nvPr/>
        </p:nvSpPr>
        <p:spPr bwMode="auto">
          <a:xfrm>
            <a:off x="3468688" y="1487488"/>
            <a:ext cx="2562225" cy="438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形容词，凄清。</a:t>
            </a:r>
          </a:p>
        </p:txBody>
      </p:sp>
      <p:sp>
        <p:nvSpPr>
          <p:cNvPr id="68612" name="Text Box 14"/>
          <p:cNvSpPr txBox="1">
            <a:spLocks noChangeArrowheads="1"/>
          </p:cNvSpPr>
          <p:nvPr/>
        </p:nvSpPr>
        <p:spPr bwMode="auto">
          <a:xfrm>
            <a:off x="1539875" y="2058988"/>
            <a:ext cx="2143125" cy="91736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如鸣珮</a:t>
            </a:r>
            <a:r>
              <a:rPr lang="zh-CN" altLang="en-US" sz="24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环</a:t>
            </a:r>
          </a:p>
          <a:p>
            <a:pPr>
              <a:lnSpc>
                <a:spcPct val="120000"/>
              </a:lnSpc>
            </a:pPr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四面竹树</a:t>
            </a:r>
            <a:r>
              <a:rPr lang="zh-CN" altLang="en-US" sz="24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环</a:t>
            </a:r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合</a:t>
            </a:r>
          </a:p>
        </p:txBody>
      </p:sp>
      <p:sp>
        <p:nvSpPr>
          <p:cNvPr id="21" name="Text Box 18"/>
          <p:cNvSpPr txBox="1">
            <a:spLocks noChangeArrowheads="1"/>
          </p:cNvSpPr>
          <p:nvPr/>
        </p:nvSpPr>
        <p:spPr bwMode="auto">
          <a:xfrm>
            <a:off x="3468688" y="2058988"/>
            <a:ext cx="2136775" cy="438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名词，玉饰。</a:t>
            </a:r>
          </a:p>
        </p:txBody>
      </p:sp>
      <p:sp>
        <p:nvSpPr>
          <p:cNvPr id="22" name="Text Box 18"/>
          <p:cNvSpPr txBox="1">
            <a:spLocks noChangeArrowheads="1"/>
          </p:cNvSpPr>
          <p:nvPr/>
        </p:nvSpPr>
        <p:spPr bwMode="auto">
          <a:xfrm>
            <a:off x="3468688" y="2559050"/>
            <a:ext cx="2079625" cy="438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动词，环绕。</a:t>
            </a:r>
          </a:p>
        </p:txBody>
      </p:sp>
      <p:sp>
        <p:nvSpPr>
          <p:cNvPr id="68615" name="Text Box 14"/>
          <p:cNvSpPr txBox="1">
            <a:spLocks noChangeArrowheads="1"/>
          </p:cNvSpPr>
          <p:nvPr/>
        </p:nvSpPr>
        <p:spPr bwMode="auto">
          <a:xfrm>
            <a:off x="1539875" y="3011488"/>
            <a:ext cx="1847850" cy="13985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全石</a:t>
            </a:r>
            <a:r>
              <a:rPr lang="zh-CN" altLang="en-US" sz="24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以</a:t>
            </a:r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为底</a:t>
            </a:r>
          </a:p>
          <a:p>
            <a:pPr>
              <a:lnSpc>
                <a:spcPct val="120000"/>
              </a:lnSpc>
            </a:pPr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卷石底</a:t>
            </a:r>
            <a:r>
              <a:rPr lang="zh-CN" altLang="en-US" sz="24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以</a:t>
            </a:r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出</a:t>
            </a:r>
          </a:p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以</a:t>
            </a:r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其境过清</a:t>
            </a:r>
          </a:p>
        </p:txBody>
      </p:sp>
      <p:sp>
        <p:nvSpPr>
          <p:cNvPr id="24" name="Text Box 18"/>
          <p:cNvSpPr txBox="1">
            <a:spLocks noChangeArrowheads="1"/>
          </p:cNvSpPr>
          <p:nvPr/>
        </p:nvSpPr>
        <p:spPr bwMode="auto">
          <a:xfrm>
            <a:off x="3482581" y="3037697"/>
            <a:ext cx="1741487" cy="438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介词，把。</a:t>
            </a:r>
          </a:p>
        </p:txBody>
      </p:sp>
      <p:sp>
        <p:nvSpPr>
          <p:cNvPr id="25" name="Text Box 18"/>
          <p:cNvSpPr txBox="1">
            <a:spLocks noChangeArrowheads="1"/>
          </p:cNvSpPr>
          <p:nvPr/>
        </p:nvSpPr>
        <p:spPr bwMode="auto">
          <a:xfrm>
            <a:off x="3468688" y="3487738"/>
            <a:ext cx="4330700" cy="438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连词，相当于“而”，可不译。</a:t>
            </a:r>
          </a:p>
        </p:txBody>
      </p:sp>
      <p:sp>
        <p:nvSpPr>
          <p:cNvPr id="27" name="Text Box 18"/>
          <p:cNvSpPr txBox="1">
            <a:spLocks noChangeArrowheads="1"/>
          </p:cNvSpPr>
          <p:nvPr/>
        </p:nvSpPr>
        <p:spPr bwMode="auto">
          <a:xfrm>
            <a:off x="3468688" y="3987800"/>
            <a:ext cx="2117725" cy="438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介词，因为。</a:t>
            </a:r>
          </a:p>
        </p:txBody>
      </p:sp>
      <p:sp>
        <p:nvSpPr>
          <p:cNvPr id="68619" name="TextBox 35"/>
          <p:cNvSpPr txBox="1">
            <a:spLocks noChangeArrowheads="1"/>
          </p:cNvSpPr>
          <p:nvPr/>
        </p:nvSpPr>
        <p:spPr bwMode="auto">
          <a:xfrm>
            <a:off x="611188" y="1273175"/>
            <a:ext cx="57150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清</a:t>
            </a:r>
          </a:p>
        </p:txBody>
      </p:sp>
      <p:sp>
        <p:nvSpPr>
          <p:cNvPr id="68620" name="TextBox 36"/>
          <p:cNvSpPr txBox="1">
            <a:spLocks noChangeArrowheads="1"/>
          </p:cNvSpPr>
          <p:nvPr/>
        </p:nvSpPr>
        <p:spPr bwMode="auto">
          <a:xfrm>
            <a:off x="611188" y="2416175"/>
            <a:ext cx="571500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环</a:t>
            </a:r>
          </a:p>
        </p:txBody>
      </p:sp>
      <p:sp>
        <p:nvSpPr>
          <p:cNvPr id="68621" name="TextBox 37"/>
          <p:cNvSpPr txBox="1">
            <a:spLocks noChangeArrowheads="1"/>
          </p:cNvSpPr>
          <p:nvPr/>
        </p:nvSpPr>
        <p:spPr bwMode="auto">
          <a:xfrm>
            <a:off x="611188" y="3559175"/>
            <a:ext cx="42862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以</a:t>
            </a:r>
          </a:p>
        </p:txBody>
      </p:sp>
      <p:sp>
        <p:nvSpPr>
          <p:cNvPr id="68626" name="文本框 6"/>
          <p:cNvSpPr txBox="1">
            <a:spLocks noChangeArrowheads="1"/>
          </p:cNvSpPr>
          <p:nvPr/>
        </p:nvSpPr>
        <p:spPr bwMode="auto">
          <a:xfrm>
            <a:off x="385958" y="-20638"/>
            <a:ext cx="1620642" cy="52387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kumimoji="1" lang="zh-CN" altLang="en-US" sz="280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合作探究</a:t>
            </a:r>
          </a:p>
        </p:txBody>
      </p:sp>
      <p:sp>
        <p:nvSpPr>
          <p:cNvPr id="37" name="AutoShape 13"/>
          <p:cNvSpPr/>
          <p:nvPr/>
        </p:nvSpPr>
        <p:spPr bwMode="auto">
          <a:xfrm>
            <a:off x="1377950" y="1120775"/>
            <a:ext cx="144463" cy="828675"/>
          </a:xfrm>
          <a:prstGeom prst="leftBrace">
            <a:avLst>
              <a:gd name="adj1" fmla="val 90935"/>
              <a:gd name="adj2" fmla="val 50000"/>
            </a:avLst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lang="zh-CN" altLang="en-US" sz="24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8" name="AutoShape 13"/>
          <p:cNvSpPr/>
          <p:nvPr/>
        </p:nvSpPr>
        <p:spPr bwMode="auto">
          <a:xfrm>
            <a:off x="1377950" y="3208338"/>
            <a:ext cx="144463" cy="1081087"/>
          </a:xfrm>
          <a:prstGeom prst="leftBrace">
            <a:avLst>
              <a:gd name="adj1" fmla="val 90935"/>
              <a:gd name="adj2" fmla="val 50000"/>
            </a:avLst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lang="zh-CN" altLang="en-US" sz="24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" name="AutoShape 13"/>
          <p:cNvSpPr/>
          <p:nvPr/>
        </p:nvSpPr>
        <p:spPr bwMode="auto">
          <a:xfrm>
            <a:off x="1377950" y="2171700"/>
            <a:ext cx="144463" cy="828675"/>
          </a:xfrm>
          <a:prstGeom prst="leftBrace">
            <a:avLst>
              <a:gd name="adj1" fmla="val 90935"/>
              <a:gd name="adj2" fmla="val 50000"/>
            </a:avLst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>
            <a:lvl1pPr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lang="zh-CN" altLang="en-US" sz="240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Tm="30000">
    <p:random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334963" y="1203325"/>
            <a:ext cx="8474075" cy="34163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Times New Roman" panose="02020603050405020304" pitchFamily="18" charset="0"/>
              <a:buNone/>
            </a:pPr>
            <a:r>
              <a:rPr lang="en-US" altLang="zh-CN" sz="2400" b="1">
                <a:latin typeface="+mn-lt"/>
                <a:ea typeface="+mn-ea"/>
                <a:cs typeface="+mn-ea"/>
                <a:sym typeface="+mn-lt"/>
              </a:rPr>
              <a:t>1.</a:t>
            </a:r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了解作者及本文的写作背景，借助注释和工具书疏通文意，把握文章主要内容。</a:t>
            </a:r>
            <a:r>
              <a:rPr lang="zh-CN" altLang="en-US" sz="24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（重点）</a:t>
            </a:r>
          </a:p>
          <a:p>
            <a:pPr>
              <a:lnSpc>
                <a:spcPct val="150000"/>
              </a:lnSpc>
              <a:buFont typeface="Times New Roman" panose="02020603050405020304" pitchFamily="18" charset="0"/>
              <a:buNone/>
            </a:pPr>
            <a:r>
              <a:rPr lang="en-US" altLang="zh-CN" sz="2400" b="1">
                <a:latin typeface="+mn-lt"/>
                <a:ea typeface="+mn-ea"/>
                <a:cs typeface="+mn-ea"/>
                <a:sym typeface="+mn-lt"/>
              </a:rPr>
              <a:t>2.</a:t>
            </a:r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理清文章的线索，体会作者的情感；学习移步换景、寓情于景的写作手法。</a:t>
            </a:r>
            <a:r>
              <a:rPr lang="zh-CN" altLang="en-US" sz="24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（难点）</a:t>
            </a:r>
          </a:p>
          <a:p>
            <a:pPr>
              <a:lnSpc>
                <a:spcPct val="150000"/>
              </a:lnSpc>
              <a:buFont typeface="Times New Roman" panose="02020603050405020304" pitchFamily="18" charset="0"/>
              <a:buNone/>
            </a:pPr>
            <a:r>
              <a:rPr lang="en-US" altLang="zh-CN" sz="2400" b="1">
                <a:latin typeface="+mn-lt"/>
                <a:ea typeface="+mn-ea"/>
                <a:cs typeface="+mn-ea"/>
                <a:sym typeface="+mn-lt"/>
              </a:rPr>
              <a:t>3.</a:t>
            </a:r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通过对课文的品读，感受祖国山河的美，提高对美的鉴赏能力。</a:t>
            </a:r>
            <a:r>
              <a:rPr lang="zh-CN" altLang="en-US" sz="24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（素养）</a:t>
            </a:r>
          </a:p>
        </p:txBody>
      </p:sp>
      <p:grpSp>
        <p:nvGrpSpPr>
          <p:cNvPr id="39938" name="组合 5"/>
          <p:cNvGrpSpPr/>
          <p:nvPr/>
        </p:nvGrpSpPr>
        <p:grpSpPr bwMode="auto">
          <a:xfrm>
            <a:off x="179388" y="123825"/>
            <a:ext cx="1630362" cy="400050"/>
            <a:chOff x="160049" y="525491"/>
            <a:chExt cx="1629583" cy="400170"/>
          </a:xfrm>
        </p:grpSpPr>
        <p:pic>
          <p:nvPicPr>
            <p:cNvPr id="39943" name="图片 9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60049" y="536607"/>
              <a:ext cx="1629583" cy="3779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9944" name="文本框 11"/>
            <p:cNvSpPr txBox="1">
              <a:spLocks noChangeArrowheads="1"/>
            </p:cNvSpPr>
            <p:nvPr/>
          </p:nvSpPr>
          <p:spPr bwMode="auto">
            <a:xfrm>
              <a:off x="172162" y="525491"/>
              <a:ext cx="1231486" cy="40017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 eaLnBrk="0" hangingPunct="0"/>
              <a:r>
                <a:rPr lang="zh-CN" altLang="en-US" sz="20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第一课时</a:t>
              </a:r>
            </a:p>
          </p:txBody>
        </p:sp>
      </p:grpSp>
      <p:sp>
        <p:nvSpPr>
          <p:cNvPr id="39940" name="文本框 6"/>
          <p:cNvSpPr txBox="1">
            <a:spLocks noChangeArrowheads="1"/>
          </p:cNvSpPr>
          <p:nvPr/>
        </p:nvSpPr>
        <p:spPr bwMode="auto">
          <a:xfrm>
            <a:off x="381195" y="555625"/>
            <a:ext cx="1620643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800">
                <a:latin typeface="+mn-lt"/>
                <a:ea typeface="+mn-ea"/>
                <a:cs typeface="+mn-ea"/>
                <a:sym typeface="+mn-lt"/>
              </a:rPr>
              <a:t>学习目标</a:t>
            </a:r>
          </a:p>
        </p:txBody>
      </p:sp>
    </p:spTree>
  </p:cSld>
  <p:clrMapOvr>
    <a:masterClrMapping/>
  </p:clrMapOvr>
  <p:transition spd="slow" advTm="30000">
    <p:random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矩形 3"/>
          <p:cNvSpPr>
            <a:spLocks noChangeArrowheads="1"/>
          </p:cNvSpPr>
          <p:nvPr/>
        </p:nvSpPr>
        <p:spPr bwMode="auto">
          <a:xfrm>
            <a:off x="468313" y="1276350"/>
            <a:ext cx="2928937" cy="30239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从小丘</a:t>
            </a:r>
            <a:r>
              <a:rPr lang="zh-CN" altLang="en-US" sz="24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西</a:t>
            </a:r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行百二十步</a:t>
            </a:r>
          </a:p>
          <a:p>
            <a:pPr>
              <a:lnSpc>
                <a:spcPct val="200000"/>
              </a:lnSpc>
            </a:pPr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日光</a:t>
            </a:r>
            <a:r>
              <a:rPr lang="zh-CN" altLang="en-US" sz="24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下</a:t>
            </a:r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澈</a:t>
            </a:r>
          </a:p>
          <a:p>
            <a:pPr>
              <a:lnSpc>
                <a:spcPct val="200000"/>
              </a:lnSpc>
            </a:pPr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潭</a:t>
            </a:r>
            <a:r>
              <a:rPr lang="zh-CN" altLang="en-US" sz="24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西南</a:t>
            </a:r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而望</a:t>
            </a:r>
          </a:p>
          <a:p>
            <a:pPr>
              <a:lnSpc>
                <a:spcPct val="200000"/>
              </a:lnSpc>
            </a:pPr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其岸势</a:t>
            </a:r>
            <a:r>
              <a:rPr lang="zh-CN" altLang="en-US" sz="24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犬牙</a:t>
            </a:r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差互</a:t>
            </a:r>
          </a:p>
        </p:txBody>
      </p:sp>
      <p:sp>
        <p:nvSpPr>
          <p:cNvPr id="14" name="Text Box 23"/>
          <p:cNvSpPr txBox="1">
            <a:spLocks noChangeArrowheads="1"/>
          </p:cNvSpPr>
          <p:nvPr/>
        </p:nvSpPr>
        <p:spPr bwMode="auto">
          <a:xfrm>
            <a:off x="3640138" y="1490663"/>
            <a:ext cx="3294062" cy="438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名词作状语，向西。</a:t>
            </a:r>
          </a:p>
        </p:txBody>
      </p:sp>
      <p:sp>
        <p:nvSpPr>
          <p:cNvPr id="15" name="Text Box 23"/>
          <p:cNvSpPr txBox="1">
            <a:spLocks noChangeArrowheads="1"/>
          </p:cNvSpPr>
          <p:nvPr/>
        </p:nvSpPr>
        <p:spPr bwMode="auto">
          <a:xfrm>
            <a:off x="3640138" y="2205038"/>
            <a:ext cx="4286250" cy="438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名词作状语，表示方向，向下。</a:t>
            </a:r>
          </a:p>
        </p:txBody>
      </p:sp>
      <p:sp>
        <p:nvSpPr>
          <p:cNvPr id="16" name="Text Box 23"/>
          <p:cNvSpPr txBox="1">
            <a:spLocks noChangeArrowheads="1"/>
          </p:cNvSpPr>
          <p:nvPr/>
        </p:nvSpPr>
        <p:spPr bwMode="auto">
          <a:xfrm>
            <a:off x="3640138" y="2990850"/>
            <a:ext cx="3624262" cy="438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名词作状语，向西南。</a:t>
            </a:r>
          </a:p>
        </p:txBody>
      </p:sp>
      <p:sp>
        <p:nvSpPr>
          <p:cNvPr id="17" name="Text Box 23"/>
          <p:cNvSpPr txBox="1">
            <a:spLocks noChangeArrowheads="1"/>
          </p:cNvSpPr>
          <p:nvPr/>
        </p:nvSpPr>
        <p:spPr bwMode="auto">
          <a:xfrm>
            <a:off x="3640138" y="3705225"/>
            <a:ext cx="4357687" cy="4741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名词作状语，像狗的牙齿那样。</a:t>
            </a:r>
          </a:p>
        </p:txBody>
      </p:sp>
      <p:grpSp>
        <p:nvGrpSpPr>
          <p:cNvPr id="69638" name="组合 8"/>
          <p:cNvGrpSpPr/>
          <p:nvPr/>
        </p:nvGrpSpPr>
        <p:grpSpPr bwMode="auto">
          <a:xfrm>
            <a:off x="534988" y="566738"/>
            <a:ext cx="1743075" cy="590483"/>
            <a:chOff x="3333750" y="598488"/>
            <a:chExt cx="1743075" cy="591199"/>
          </a:xfrm>
        </p:grpSpPr>
        <p:sp>
          <p:nvSpPr>
            <p:cNvPr id="23" name="圆角矩形 22"/>
            <p:cNvSpPr/>
            <p:nvPr/>
          </p:nvSpPr>
          <p:spPr>
            <a:xfrm rot="555800">
              <a:off x="4602162" y="716105"/>
              <a:ext cx="442913" cy="418018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24" name="圆角矩形 23"/>
            <p:cNvSpPr/>
            <p:nvPr/>
          </p:nvSpPr>
          <p:spPr>
            <a:xfrm rot="20470821">
              <a:off x="4197350" y="722463"/>
              <a:ext cx="442912" cy="419608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25" name="圆角矩形 24"/>
            <p:cNvSpPr/>
            <p:nvPr/>
          </p:nvSpPr>
          <p:spPr>
            <a:xfrm rot="319204">
              <a:off x="3778250" y="722463"/>
              <a:ext cx="441325" cy="419608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26" name="圆角矩形 25"/>
            <p:cNvSpPr/>
            <p:nvPr/>
          </p:nvSpPr>
          <p:spPr>
            <a:xfrm rot="21148334">
              <a:off x="3368675" y="730410"/>
              <a:ext cx="441325" cy="41960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69647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59119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词类活用</a:t>
              </a:r>
            </a:p>
          </p:txBody>
        </p:sp>
      </p:grpSp>
      <p:sp>
        <p:nvSpPr>
          <p:cNvPr id="69640" name="文本框 6"/>
          <p:cNvSpPr txBox="1">
            <a:spLocks noChangeArrowheads="1"/>
          </p:cNvSpPr>
          <p:nvPr/>
        </p:nvSpPr>
        <p:spPr bwMode="auto">
          <a:xfrm>
            <a:off x="385958" y="-20638"/>
            <a:ext cx="1620642" cy="52387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kumimoji="1" lang="zh-CN" altLang="en-US" sz="280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合作探究</a:t>
            </a:r>
          </a:p>
        </p:txBody>
      </p:sp>
    </p:spTree>
  </p:cSld>
  <p:clrMapOvr>
    <a:masterClrMapping/>
  </p:clrMapOvr>
  <p:transition spd="slow" advTm="30000">
    <p:random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矩形 11"/>
          <p:cNvSpPr>
            <a:spLocks noChangeArrowheads="1"/>
          </p:cNvSpPr>
          <p:nvPr/>
        </p:nvSpPr>
        <p:spPr bwMode="auto">
          <a:xfrm>
            <a:off x="395288" y="842963"/>
            <a:ext cx="2643187" cy="27040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皆若</a:t>
            </a:r>
            <a:r>
              <a:rPr lang="zh-CN" altLang="en-US" sz="24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空</a:t>
            </a:r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游无所依</a:t>
            </a:r>
          </a:p>
          <a:p>
            <a:pPr>
              <a:lnSpc>
                <a:spcPct val="2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斗</a:t>
            </a:r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折</a:t>
            </a:r>
            <a:r>
              <a:rPr lang="zh-CN" altLang="en-US" sz="24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蛇</a:t>
            </a:r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行</a:t>
            </a:r>
            <a:endParaRPr lang="en-US" altLang="zh-CN" sz="2400" b="1"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2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凄</a:t>
            </a:r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神</a:t>
            </a:r>
            <a:r>
              <a:rPr lang="zh-CN" altLang="en-US" sz="24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寒</a:t>
            </a:r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骨</a:t>
            </a:r>
          </a:p>
        </p:txBody>
      </p:sp>
      <p:sp>
        <p:nvSpPr>
          <p:cNvPr id="13" name="Text Box 23"/>
          <p:cNvSpPr txBox="1">
            <a:spLocks noChangeArrowheads="1"/>
          </p:cNvSpPr>
          <p:nvPr/>
        </p:nvSpPr>
        <p:spPr bwMode="auto">
          <a:xfrm>
            <a:off x="2981325" y="1179513"/>
            <a:ext cx="3624263" cy="438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名词作状语，在空中。</a:t>
            </a:r>
          </a:p>
        </p:txBody>
      </p:sp>
      <p:sp>
        <p:nvSpPr>
          <p:cNvPr id="14" name="Text Box 23"/>
          <p:cNvSpPr txBox="1">
            <a:spLocks noChangeArrowheads="1"/>
          </p:cNvSpPr>
          <p:nvPr/>
        </p:nvSpPr>
        <p:spPr bwMode="auto">
          <a:xfrm>
            <a:off x="2981325" y="1882775"/>
            <a:ext cx="5370513" cy="95564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斗：名词作状语，像北斗星那样。</a:t>
            </a:r>
            <a:endParaRPr lang="en-US" altLang="zh-CN" sz="2400" b="1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蛇：名词作状语，像蛇那样。</a:t>
            </a:r>
          </a:p>
        </p:txBody>
      </p:sp>
      <p:sp>
        <p:nvSpPr>
          <p:cNvPr id="15" name="Text Box 23"/>
          <p:cNvSpPr txBox="1">
            <a:spLocks noChangeArrowheads="1"/>
          </p:cNvSpPr>
          <p:nvPr/>
        </p:nvSpPr>
        <p:spPr bwMode="auto">
          <a:xfrm>
            <a:off x="2981325" y="2882900"/>
            <a:ext cx="5551488" cy="95564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凄：形容词的使动用法，使</a:t>
            </a:r>
            <a:r>
              <a:rPr lang="en-US" altLang="zh-CN" sz="24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r>
              <a:rPr lang="zh-CN" altLang="en-US" sz="24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凄凉。</a:t>
            </a:r>
            <a:endParaRPr lang="en-US" altLang="zh-CN" sz="2400" b="1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寒：形容词的使动用法，使</a:t>
            </a:r>
            <a:r>
              <a:rPr lang="en-US" altLang="zh-CN" sz="24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r>
              <a:rPr lang="zh-CN" altLang="en-US" sz="24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寒冷。</a:t>
            </a:r>
          </a:p>
        </p:txBody>
      </p:sp>
      <p:sp>
        <p:nvSpPr>
          <p:cNvPr id="70662" name="文本框 6"/>
          <p:cNvSpPr txBox="1">
            <a:spLocks noChangeArrowheads="1"/>
          </p:cNvSpPr>
          <p:nvPr/>
        </p:nvSpPr>
        <p:spPr bwMode="auto">
          <a:xfrm>
            <a:off x="385958" y="-20638"/>
            <a:ext cx="1620642" cy="52387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kumimoji="1" lang="zh-CN" altLang="en-US" sz="280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合作探究</a:t>
            </a:r>
          </a:p>
        </p:txBody>
      </p:sp>
    </p:spTree>
  </p:cSld>
  <p:clrMapOvr>
    <a:masterClrMapping/>
  </p:clrMapOvr>
  <p:transition spd="slow" advTm="30000">
    <p:random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矩形 1"/>
          <p:cNvSpPr>
            <a:spLocks noChangeArrowheads="1"/>
          </p:cNvSpPr>
          <p:nvPr/>
        </p:nvSpPr>
        <p:spPr bwMode="auto">
          <a:xfrm>
            <a:off x="495300" y="1025525"/>
            <a:ext cx="2214563" cy="30469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近</a:t>
            </a:r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岸</a:t>
            </a:r>
          </a:p>
          <a:p>
            <a:pPr>
              <a:lnSpc>
                <a:spcPct val="200000"/>
              </a:lnSpc>
            </a:pPr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似与游者相</a:t>
            </a:r>
            <a:r>
              <a:rPr lang="zh-CN" altLang="en-US" sz="24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乐</a:t>
            </a:r>
            <a:endParaRPr lang="en-US" altLang="zh-CN" sz="2400" b="1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心</a:t>
            </a:r>
            <a:r>
              <a:rPr lang="zh-CN" altLang="en-US" sz="24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乐</a:t>
            </a:r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之</a:t>
            </a:r>
            <a:endParaRPr lang="en-US" altLang="zh-CN" sz="2400" b="1">
              <a:latin typeface="+mn-lt"/>
              <a:ea typeface="+mn-ea"/>
              <a:cs typeface="+mn-ea"/>
              <a:sym typeface="+mn-lt"/>
            </a:endParaRPr>
          </a:p>
          <a:p>
            <a:pPr>
              <a:lnSpc>
                <a:spcPct val="200000"/>
              </a:lnSpc>
            </a:pPr>
            <a:r>
              <a:rPr lang="zh-CN" altLang="en-US" sz="24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下</a:t>
            </a:r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见小潭</a:t>
            </a:r>
          </a:p>
        </p:txBody>
      </p:sp>
      <p:sp>
        <p:nvSpPr>
          <p:cNvPr id="3" name="Text Box 23"/>
          <p:cNvSpPr txBox="1">
            <a:spLocks noChangeArrowheads="1"/>
          </p:cNvSpPr>
          <p:nvPr/>
        </p:nvSpPr>
        <p:spPr bwMode="auto">
          <a:xfrm>
            <a:off x="2732088" y="1239838"/>
            <a:ext cx="4702175" cy="438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形容词作动词，接近、靠近。</a:t>
            </a:r>
          </a:p>
        </p:txBody>
      </p:sp>
      <p:sp>
        <p:nvSpPr>
          <p:cNvPr id="4" name="Text Box 23"/>
          <p:cNvSpPr txBox="1">
            <a:spLocks noChangeArrowheads="1"/>
          </p:cNvSpPr>
          <p:nvPr/>
        </p:nvSpPr>
        <p:spPr bwMode="auto">
          <a:xfrm>
            <a:off x="2732088" y="1954213"/>
            <a:ext cx="4702175" cy="4741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形容词作动词，嬉戏、逗乐。</a:t>
            </a:r>
            <a:endParaRPr lang="en-US" altLang="zh-CN" sz="2400" b="1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Text Box 23"/>
          <p:cNvSpPr txBox="1">
            <a:spLocks noChangeArrowheads="1"/>
          </p:cNvSpPr>
          <p:nvPr/>
        </p:nvSpPr>
        <p:spPr bwMode="auto">
          <a:xfrm>
            <a:off x="2732088" y="2740025"/>
            <a:ext cx="5440362" cy="438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形容词的意动用法，以</a:t>
            </a:r>
            <a:r>
              <a:rPr lang="en-US" altLang="zh-CN" sz="24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r>
              <a:rPr lang="zh-CN" altLang="en-US" sz="24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为乐。</a:t>
            </a:r>
          </a:p>
        </p:txBody>
      </p:sp>
      <p:sp>
        <p:nvSpPr>
          <p:cNvPr id="16" name="Text Box 23"/>
          <p:cNvSpPr txBox="1">
            <a:spLocks noChangeArrowheads="1"/>
          </p:cNvSpPr>
          <p:nvPr/>
        </p:nvSpPr>
        <p:spPr bwMode="auto">
          <a:xfrm>
            <a:off x="2732088" y="3454400"/>
            <a:ext cx="4500562" cy="438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名词作状语，表示方向，向下。</a:t>
            </a:r>
          </a:p>
        </p:txBody>
      </p:sp>
      <p:sp>
        <p:nvSpPr>
          <p:cNvPr id="71687" name="文本框 6"/>
          <p:cNvSpPr txBox="1">
            <a:spLocks noChangeArrowheads="1"/>
          </p:cNvSpPr>
          <p:nvPr/>
        </p:nvSpPr>
        <p:spPr bwMode="auto">
          <a:xfrm>
            <a:off x="385958" y="-20638"/>
            <a:ext cx="1620642" cy="52387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kumimoji="1" lang="zh-CN" altLang="en-US" sz="280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合作探究</a:t>
            </a:r>
          </a:p>
        </p:txBody>
      </p:sp>
    </p:spTree>
  </p:cSld>
  <p:clrMapOvr>
    <a:masterClrMapping/>
  </p:clrMapOvr>
  <p:transition spd="slow" advTm="30000">
    <p:random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矩形 1"/>
          <p:cNvSpPr>
            <a:spLocks noChangeArrowheads="1"/>
          </p:cNvSpPr>
          <p:nvPr/>
        </p:nvSpPr>
        <p:spPr bwMode="auto">
          <a:xfrm>
            <a:off x="460375" y="1374775"/>
            <a:ext cx="5911850" cy="270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ts val="1200"/>
              </a:spcBef>
            </a:pPr>
            <a:r>
              <a:rPr lang="zh-CN" altLang="en-US" sz="28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倒装句</a:t>
            </a:r>
            <a:endParaRPr lang="en-US" altLang="zh-CN" sz="2800" b="1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spcBef>
                <a:spcPts val="1200"/>
              </a:spcBef>
            </a:pPr>
            <a:r>
              <a:rPr lang="zh-CN" altLang="en-US" sz="2800" b="1">
                <a:latin typeface="+mn-lt"/>
                <a:ea typeface="+mn-ea"/>
                <a:cs typeface="+mn-ea"/>
                <a:sym typeface="+mn-lt"/>
              </a:rPr>
              <a:t>如鸣珮环</a:t>
            </a: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zh-CN" altLang="en-US" sz="2800" b="1">
                <a:latin typeface="+mn-lt"/>
                <a:ea typeface="+mn-ea"/>
                <a:cs typeface="+mn-ea"/>
                <a:sym typeface="+mn-lt"/>
              </a:rPr>
              <a:t>卷石底以出</a:t>
            </a: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zh-CN" altLang="en-US" sz="2800" b="1">
                <a:latin typeface="+mn-lt"/>
                <a:ea typeface="+mn-ea"/>
                <a:cs typeface="+mn-ea"/>
                <a:sym typeface="+mn-lt"/>
              </a:rPr>
              <a:t>全石以为底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2483768" y="1941513"/>
            <a:ext cx="3987304" cy="8302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谓语前置，即主谓倒装，正常语序应为“如珮环鸣”。</a:t>
            </a:r>
          </a:p>
        </p:txBody>
      </p:sp>
      <p:sp>
        <p:nvSpPr>
          <p:cNvPr id="72716" name="文本框 6"/>
          <p:cNvSpPr txBox="1">
            <a:spLocks noChangeArrowheads="1"/>
          </p:cNvSpPr>
          <p:nvPr/>
        </p:nvSpPr>
        <p:spPr bwMode="auto">
          <a:xfrm>
            <a:off x="385958" y="-20638"/>
            <a:ext cx="1620642" cy="52387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kumimoji="1" lang="zh-CN" altLang="en-US" sz="280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合作探究</a:t>
            </a:r>
          </a:p>
        </p:txBody>
      </p:sp>
      <p:sp>
        <p:nvSpPr>
          <p:cNvPr id="8" name="文本框 2"/>
          <p:cNvSpPr txBox="1">
            <a:spLocks noChangeArrowheads="1"/>
          </p:cNvSpPr>
          <p:nvPr/>
        </p:nvSpPr>
        <p:spPr bwMode="auto">
          <a:xfrm>
            <a:off x="2483768" y="2708275"/>
            <a:ext cx="6249987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谓语前置，正常语序为“石底卷以出”。</a:t>
            </a:r>
          </a:p>
        </p:txBody>
      </p:sp>
      <p:sp>
        <p:nvSpPr>
          <p:cNvPr id="9" name="文本框 2"/>
          <p:cNvSpPr txBox="1">
            <a:spLocks noChangeArrowheads="1"/>
          </p:cNvSpPr>
          <p:nvPr/>
        </p:nvSpPr>
        <p:spPr bwMode="auto">
          <a:xfrm>
            <a:off x="2483768" y="3454522"/>
            <a:ext cx="6278562" cy="4619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宾语前置，正常语序应为“以全石为底”。</a:t>
            </a:r>
          </a:p>
        </p:txBody>
      </p:sp>
      <p:grpSp>
        <p:nvGrpSpPr>
          <p:cNvPr id="72710" name="组合 10"/>
          <p:cNvGrpSpPr/>
          <p:nvPr/>
        </p:nvGrpSpPr>
        <p:grpSpPr bwMode="auto">
          <a:xfrm>
            <a:off x="534988" y="566738"/>
            <a:ext cx="1743075" cy="590483"/>
            <a:chOff x="3333750" y="598488"/>
            <a:chExt cx="1743075" cy="591650"/>
          </a:xfrm>
        </p:grpSpPr>
        <p:sp>
          <p:nvSpPr>
            <p:cNvPr id="12" name="圆角矩形 11"/>
            <p:cNvSpPr/>
            <p:nvPr/>
          </p:nvSpPr>
          <p:spPr>
            <a:xfrm rot="555800">
              <a:off x="4602162" y="716195"/>
              <a:ext cx="442913" cy="418337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 rot="20470821">
              <a:off x="4197350" y="722558"/>
              <a:ext cx="442912" cy="419928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14" name="圆角矩形 13"/>
            <p:cNvSpPr/>
            <p:nvPr/>
          </p:nvSpPr>
          <p:spPr>
            <a:xfrm rot="319204">
              <a:off x="3778250" y="722558"/>
              <a:ext cx="441325" cy="419928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 rot="21148334">
              <a:off x="3368675" y="730510"/>
              <a:ext cx="441325" cy="41992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72715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59165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文言句式</a:t>
              </a:r>
            </a:p>
          </p:txBody>
        </p:sp>
      </p:grpSp>
    </p:spTree>
  </p:cSld>
  <p:clrMapOvr>
    <a:masterClrMapping/>
  </p:clrMapOvr>
  <p:transition spd="slow" advTm="30000">
    <p:random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4" name="文本框 6"/>
          <p:cNvSpPr txBox="1">
            <a:spLocks noChangeArrowheads="1"/>
          </p:cNvSpPr>
          <p:nvPr/>
        </p:nvSpPr>
        <p:spPr bwMode="auto">
          <a:xfrm>
            <a:off x="385958" y="-20638"/>
            <a:ext cx="1620642" cy="52387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kumimoji="1" lang="zh-CN" altLang="en-US" sz="280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合作探究</a:t>
            </a:r>
          </a:p>
        </p:txBody>
      </p:sp>
      <p:sp>
        <p:nvSpPr>
          <p:cNvPr id="73730" name="矩形 12"/>
          <p:cNvSpPr>
            <a:spLocks noChangeArrowheads="1"/>
          </p:cNvSpPr>
          <p:nvPr/>
        </p:nvSpPr>
        <p:spPr bwMode="auto">
          <a:xfrm>
            <a:off x="460375" y="987425"/>
            <a:ext cx="5911850" cy="27082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ts val="12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省略句</a:t>
            </a:r>
            <a:endParaRPr lang="en-US" altLang="zh-CN" sz="2800" b="1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spcBef>
                <a:spcPts val="1200"/>
              </a:spcBef>
            </a:pPr>
            <a:r>
              <a:rPr lang="zh-CN" altLang="en-US" sz="2800" b="1" dirty="0">
                <a:latin typeface="+mn-lt"/>
                <a:ea typeface="+mn-ea"/>
                <a:cs typeface="+mn-ea"/>
                <a:sym typeface="+mn-lt"/>
              </a:rPr>
              <a:t>斗折蛇行</a:t>
            </a: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zh-CN" altLang="en-US" sz="2800" b="1" dirty="0">
                <a:latin typeface="+mn-lt"/>
                <a:ea typeface="+mn-ea"/>
                <a:cs typeface="+mn-ea"/>
                <a:sym typeface="+mn-lt"/>
              </a:rPr>
              <a:t>坐潭上</a:t>
            </a:r>
          </a:p>
          <a:p>
            <a:pPr>
              <a:lnSpc>
                <a:spcPct val="150000"/>
              </a:lnSpc>
              <a:spcBef>
                <a:spcPts val="1200"/>
              </a:spcBef>
            </a:pPr>
            <a:r>
              <a:rPr lang="zh-CN" altLang="en-US" sz="2800" b="1" dirty="0">
                <a:latin typeface="+mn-lt"/>
                <a:ea typeface="+mn-ea"/>
                <a:cs typeface="+mn-ea"/>
                <a:sym typeface="+mn-lt"/>
              </a:rPr>
              <a:t>以其境过清，不可久居。</a:t>
            </a:r>
          </a:p>
        </p:txBody>
      </p:sp>
      <p:sp>
        <p:nvSpPr>
          <p:cNvPr id="14" name="文本框 2"/>
          <p:cNvSpPr txBox="1">
            <a:spLocks noChangeArrowheads="1"/>
          </p:cNvSpPr>
          <p:nvPr/>
        </p:nvSpPr>
        <p:spPr bwMode="auto">
          <a:xfrm>
            <a:off x="2051050" y="1552575"/>
            <a:ext cx="3961110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省略主语“溪水”，可补充为“（溪水）斗折蛇行”。</a:t>
            </a:r>
          </a:p>
        </p:txBody>
      </p:sp>
      <p:sp>
        <p:nvSpPr>
          <p:cNvPr id="15" name="文本框 2"/>
          <p:cNvSpPr txBox="1">
            <a:spLocks noChangeArrowheads="1"/>
          </p:cNvSpPr>
          <p:nvPr/>
        </p:nvSpPr>
        <p:spPr bwMode="auto">
          <a:xfrm>
            <a:off x="2006512" y="2292350"/>
            <a:ext cx="5040981" cy="830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省略主语“我”和介词“于”，可补充为“（我）坐（于）潭上”。</a:t>
            </a:r>
          </a:p>
        </p:txBody>
      </p:sp>
      <p:sp>
        <p:nvSpPr>
          <p:cNvPr id="16" name="文本框 2"/>
          <p:cNvSpPr txBox="1">
            <a:spLocks noChangeArrowheads="1"/>
          </p:cNvSpPr>
          <p:nvPr/>
        </p:nvSpPr>
        <p:spPr bwMode="auto">
          <a:xfrm>
            <a:off x="2401888" y="3098800"/>
            <a:ext cx="6278562" cy="4619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应为</a:t>
            </a:r>
            <a:r>
              <a:rPr lang="zh-CN" altLang="en-US" sz="2400" b="1" dirty="0" smtClean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“余以</a:t>
            </a:r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其境过清，不可久居”。</a:t>
            </a:r>
          </a:p>
        </p:txBody>
      </p:sp>
    </p:spTree>
  </p:cSld>
  <p:clrMapOvr>
    <a:masterClrMapping/>
  </p:clrMapOvr>
  <p:transition spd="slow" advTm="30000">
    <p:random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文本框 1"/>
          <p:cNvSpPr txBox="1">
            <a:spLocks noChangeArrowheads="1"/>
          </p:cNvSpPr>
          <p:nvPr/>
        </p:nvSpPr>
        <p:spPr bwMode="auto">
          <a:xfrm>
            <a:off x="522288" y="1333500"/>
            <a:ext cx="8099425" cy="26781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800" b="1" dirty="0">
                <a:latin typeface="+mn-lt"/>
                <a:ea typeface="+mn-ea"/>
                <a:cs typeface="+mn-ea"/>
                <a:sym typeface="+mn-lt"/>
              </a:rPr>
              <a:t>    本文是一篇山水游记散文，作者抓住景物特点生动细致地对小石潭加以描绘，着意</a:t>
            </a:r>
            <a:r>
              <a:rPr lang="zh-CN" altLang="en-US" sz="2800" b="1" u="sng" dirty="0">
                <a:latin typeface="+mn-lt"/>
                <a:ea typeface="+mn-ea"/>
                <a:cs typeface="+mn-ea"/>
                <a:sym typeface="+mn-lt"/>
              </a:rPr>
              <a:t>渲染了小石潭静穆、幽美的环境，抒发了自己谪居时的悲凉凄怆之情。</a:t>
            </a:r>
          </a:p>
        </p:txBody>
      </p:sp>
      <p:grpSp>
        <p:nvGrpSpPr>
          <p:cNvPr id="74754" name="组合 1"/>
          <p:cNvGrpSpPr/>
          <p:nvPr/>
        </p:nvGrpSpPr>
        <p:grpSpPr bwMode="auto">
          <a:xfrm>
            <a:off x="3700463" y="598488"/>
            <a:ext cx="1743075" cy="590483"/>
            <a:chOff x="3333750" y="598488"/>
            <a:chExt cx="1743075" cy="590483"/>
          </a:xfrm>
        </p:grpSpPr>
        <p:sp>
          <p:nvSpPr>
            <p:cNvPr id="4" name="圆角矩形 3"/>
            <p:cNvSpPr/>
            <p:nvPr/>
          </p:nvSpPr>
          <p:spPr>
            <a:xfrm rot="555800">
              <a:off x="4602162" y="715963"/>
              <a:ext cx="442913" cy="41910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5" name="圆角矩形 4"/>
            <p:cNvSpPr/>
            <p:nvPr/>
          </p:nvSpPr>
          <p:spPr>
            <a:xfrm rot="20470821">
              <a:off x="4197350" y="722313"/>
              <a:ext cx="442912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 rot="319204">
              <a:off x="3778250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7" name="圆角矩形 6"/>
            <p:cNvSpPr/>
            <p:nvPr/>
          </p:nvSpPr>
          <p:spPr>
            <a:xfrm rot="21148334">
              <a:off x="3368675" y="730250"/>
              <a:ext cx="441325" cy="42068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74763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59048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概括主题</a:t>
              </a:r>
            </a:p>
          </p:txBody>
        </p:sp>
      </p:grpSp>
      <p:sp>
        <p:nvSpPr>
          <p:cNvPr id="74756" name="文本框 6"/>
          <p:cNvSpPr txBox="1">
            <a:spLocks noChangeArrowheads="1"/>
          </p:cNvSpPr>
          <p:nvPr/>
        </p:nvSpPr>
        <p:spPr bwMode="auto">
          <a:xfrm>
            <a:off x="385958" y="-20638"/>
            <a:ext cx="1620642" cy="52387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kumimoji="1" lang="zh-CN" altLang="en-US" sz="28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课堂小结</a:t>
            </a:r>
          </a:p>
        </p:txBody>
      </p:sp>
    </p:spTree>
  </p:cSld>
  <p:clrMapOvr>
    <a:masterClrMapping/>
  </p:clrMapOvr>
  <p:transition spd="slow" advTm="30000">
    <p:random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文本框 1"/>
          <p:cNvSpPr txBox="1">
            <a:spLocks noChangeArrowheads="1"/>
          </p:cNvSpPr>
          <p:nvPr/>
        </p:nvSpPr>
        <p:spPr bwMode="auto">
          <a:xfrm>
            <a:off x="482600" y="1203325"/>
            <a:ext cx="8178800" cy="32131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zh-CN" altLang="en-US" sz="2600" b="1">
                <a:latin typeface="+mn-lt"/>
                <a:ea typeface="+mn-ea"/>
                <a:cs typeface="+mn-ea"/>
                <a:sym typeface="+mn-lt"/>
              </a:rPr>
              <a:t>    感悟一：小石潭的景色优美动人，不知现在是否依旧，如果还是那样，开发成旅游景点，将会给更多的人带来美的享爱。</a:t>
            </a:r>
            <a:endParaRPr lang="en-US" altLang="zh-CN" sz="2600" b="1">
              <a:latin typeface="+mn-lt"/>
              <a:ea typeface="+mn-ea"/>
              <a:cs typeface="+mn-ea"/>
              <a:sym typeface="+mn-lt"/>
            </a:endParaRPr>
          </a:p>
          <a:p>
            <a:pPr eaLnBrk="0" hangingPunct="0">
              <a:lnSpc>
                <a:spcPct val="130000"/>
              </a:lnSpc>
            </a:pPr>
            <a:r>
              <a:rPr lang="zh-CN" altLang="en-US" sz="2600" b="1">
                <a:latin typeface="+mn-lt"/>
                <a:ea typeface="+mn-ea"/>
                <a:cs typeface="+mn-ea"/>
                <a:sym typeface="+mn-lt"/>
              </a:rPr>
              <a:t>    感悟二：</a:t>
            </a:r>
            <a:r>
              <a:rPr lang="en-US" altLang="zh-CN" sz="2600" b="1">
                <a:latin typeface="+mn-lt"/>
                <a:ea typeface="+mn-ea"/>
                <a:cs typeface="+mn-ea"/>
                <a:sym typeface="+mn-lt"/>
              </a:rPr>
              <a:t>《</a:t>
            </a:r>
            <a:r>
              <a:rPr lang="zh-CN" altLang="en-US" sz="2600" b="1">
                <a:latin typeface="+mn-lt"/>
                <a:ea typeface="+mn-ea"/>
                <a:cs typeface="+mn-ea"/>
                <a:sym typeface="+mn-lt"/>
              </a:rPr>
              <a:t>小石潭记</a:t>
            </a:r>
            <a:r>
              <a:rPr lang="en-US" altLang="zh-CN" sz="2600" b="1">
                <a:latin typeface="+mn-lt"/>
                <a:ea typeface="+mn-ea"/>
                <a:cs typeface="+mn-ea"/>
                <a:sym typeface="+mn-lt"/>
              </a:rPr>
              <a:t>》</a:t>
            </a:r>
            <a:r>
              <a:rPr lang="zh-CN" altLang="en-US" sz="2600" b="1">
                <a:latin typeface="+mn-lt"/>
                <a:ea typeface="+mn-ea"/>
                <a:cs typeface="+mn-ea"/>
                <a:sym typeface="+mn-lt"/>
              </a:rPr>
              <a:t>是一幅“沉吟图”，它定格在竹林潭边，作者静观默察，人鱼相乐。其实，它是一杯清苦的茶，清香在前，苦味却在后头。</a:t>
            </a:r>
          </a:p>
        </p:txBody>
      </p:sp>
      <p:grpSp>
        <p:nvGrpSpPr>
          <p:cNvPr id="75779" name="组合 1"/>
          <p:cNvGrpSpPr/>
          <p:nvPr/>
        </p:nvGrpSpPr>
        <p:grpSpPr bwMode="auto">
          <a:xfrm>
            <a:off x="3700463" y="598488"/>
            <a:ext cx="1743075" cy="590483"/>
            <a:chOff x="3333750" y="598488"/>
            <a:chExt cx="1743075" cy="590483"/>
          </a:xfrm>
        </p:grpSpPr>
        <p:sp>
          <p:nvSpPr>
            <p:cNvPr id="8" name="圆角矩形 7"/>
            <p:cNvSpPr/>
            <p:nvPr/>
          </p:nvSpPr>
          <p:spPr>
            <a:xfrm rot="555800">
              <a:off x="4602162" y="715963"/>
              <a:ext cx="442913" cy="41910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 rot="20470821">
              <a:off x="4197350" y="722313"/>
              <a:ext cx="442912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 rot="319204">
              <a:off x="3778250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11" name="圆角矩形 10"/>
            <p:cNvSpPr/>
            <p:nvPr/>
          </p:nvSpPr>
          <p:spPr>
            <a:xfrm rot="21148334">
              <a:off x="3368675" y="730250"/>
              <a:ext cx="441325" cy="42068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75784" name="矩形 1"/>
            <p:cNvSpPr>
              <a:spLocks noChangeArrowheads="1"/>
            </p:cNvSpPr>
            <p:nvPr/>
          </p:nvSpPr>
          <p:spPr bwMode="auto">
            <a:xfrm>
              <a:off x="3333750" y="598488"/>
              <a:ext cx="1743075" cy="59048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学后感悟</a:t>
              </a:r>
            </a:p>
          </p:txBody>
        </p:sp>
      </p:grpSp>
      <p:sp>
        <p:nvSpPr>
          <p:cNvPr id="13" name="文本框 6"/>
          <p:cNvSpPr txBox="1">
            <a:spLocks noChangeArrowheads="1"/>
          </p:cNvSpPr>
          <p:nvPr/>
        </p:nvSpPr>
        <p:spPr bwMode="auto">
          <a:xfrm>
            <a:off x="385958" y="-20638"/>
            <a:ext cx="1620642" cy="52387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kumimoji="1" lang="zh-CN" altLang="en-US" sz="28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课堂小结</a:t>
            </a:r>
          </a:p>
        </p:txBody>
      </p:sp>
    </p:spTree>
  </p:cSld>
  <p:clrMapOvr>
    <a:masterClrMapping/>
  </p:clrMapOvr>
  <p:transition spd="slow" advTm="30000">
    <p:random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矩形 2"/>
          <p:cNvSpPr>
            <a:spLocks noChangeArrowheads="1"/>
          </p:cNvSpPr>
          <p:nvPr/>
        </p:nvSpPr>
        <p:spPr bwMode="auto">
          <a:xfrm>
            <a:off x="463550" y="492125"/>
            <a:ext cx="2178802" cy="61683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❶移步换景。</a:t>
            </a:r>
          </a:p>
        </p:txBody>
      </p:sp>
      <p:sp>
        <p:nvSpPr>
          <p:cNvPr id="3" name="文本框 1"/>
          <p:cNvSpPr txBox="1">
            <a:spLocks noChangeArrowheads="1"/>
          </p:cNvSpPr>
          <p:nvPr/>
        </p:nvSpPr>
        <p:spPr bwMode="auto">
          <a:xfrm>
            <a:off x="481013" y="1300163"/>
            <a:ext cx="8181975" cy="309315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600" b="1">
                <a:latin typeface="+mn-lt"/>
                <a:ea typeface="+mn-ea"/>
                <a:cs typeface="+mn-ea"/>
                <a:sym typeface="+mn-lt"/>
              </a:rPr>
              <a:t>    作者在移步变换中带领我们领略各种不同的景致，具有极强的动态的画面感。由小丘到篁竹，由篁竹到闻水声，再由水声寻到小潭，讲述了发现小潭的经过，充满了悬念和探奇的情趣，逐渐在人们面前展开一幅美妙的图画。</a:t>
            </a:r>
          </a:p>
        </p:txBody>
      </p:sp>
      <p:sp>
        <p:nvSpPr>
          <p:cNvPr id="76804" name="文本框 6"/>
          <p:cNvSpPr txBox="1">
            <a:spLocks noChangeArrowheads="1"/>
          </p:cNvSpPr>
          <p:nvPr/>
        </p:nvSpPr>
        <p:spPr bwMode="auto">
          <a:xfrm>
            <a:off x="385958" y="-20638"/>
            <a:ext cx="1620642" cy="52387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kumimoji="1" lang="zh-CN" altLang="en-US" sz="28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写作特色</a:t>
            </a:r>
          </a:p>
        </p:txBody>
      </p:sp>
    </p:spTree>
  </p:cSld>
  <p:clrMapOvr>
    <a:masterClrMapping/>
  </p:clrMapOvr>
  <p:transition spd="slow" advTm="30000">
    <p:random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矩形 2"/>
          <p:cNvSpPr>
            <a:spLocks noChangeArrowheads="1"/>
          </p:cNvSpPr>
          <p:nvPr/>
        </p:nvSpPr>
        <p:spPr bwMode="auto">
          <a:xfrm>
            <a:off x="463550" y="492125"/>
            <a:ext cx="3837910" cy="61683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❷精细生动地描绘景物。</a:t>
            </a:r>
          </a:p>
        </p:txBody>
      </p:sp>
      <p:sp>
        <p:nvSpPr>
          <p:cNvPr id="3" name="文本框 1"/>
          <p:cNvSpPr txBox="1">
            <a:spLocks noChangeArrowheads="1"/>
          </p:cNvSpPr>
          <p:nvPr/>
        </p:nvSpPr>
        <p:spPr bwMode="auto">
          <a:xfrm>
            <a:off x="481013" y="1131888"/>
            <a:ext cx="8181975" cy="3693319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600" b="1">
                <a:latin typeface="+mn-lt"/>
                <a:ea typeface="+mn-ea"/>
                <a:cs typeface="+mn-ea"/>
                <a:sym typeface="+mn-lt"/>
              </a:rPr>
              <a:t>    本文运用多种方法写景，给读者留下了深刻的印</a:t>
            </a:r>
            <a:endParaRPr lang="en-US" altLang="zh-CN" sz="2600" b="1">
              <a:latin typeface="+mn-lt"/>
              <a:ea typeface="+mn-ea"/>
              <a:cs typeface="+mn-ea"/>
              <a:sym typeface="+mn-lt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600" b="1">
                <a:latin typeface="+mn-lt"/>
                <a:ea typeface="+mn-ea"/>
                <a:cs typeface="+mn-ea"/>
                <a:sym typeface="+mn-lt"/>
              </a:rPr>
              <a:t>象。如从听觉、视觉和触觉等多个角度描绘小石潭。</a:t>
            </a:r>
            <a:endParaRPr lang="en-US" altLang="zh-CN" sz="2600" b="1">
              <a:latin typeface="+mn-lt"/>
              <a:ea typeface="+mn-ea"/>
              <a:cs typeface="+mn-ea"/>
              <a:sym typeface="+mn-lt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600" b="1">
                <a:latin typeface="+mn-lt"/>
                <a:ea typeface="+mn-ea"/>
                <a:cs typeface="+mn-ea"/>
                <a:sym typeface="+mn-lt"/>
              </a:rPr>
              <a:t>“闻水声，如鸣珮环，心乐之”，起笔就有声有感。</a:t>
            </a:r>
            <a:endParaRPr lang="en-US" altLang="zh-CN" sz="2600" b="1">
              <a:latin typeface="+mn-lt"/>
              <a:ea typeface="+mn-ea"/>
              <a:cs typeface="+mn-ea"/>
              <a:sym typeface="+mn-lt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600" b="1">
                <a:latin typeface="+mn-lt"/>
                <a:ea typeface="+mn-ea"/>
                <a:cs typeface="+mn-ea"/>
                <a:sym typeface="+mn-lt"/>
              </a:rPr>
              <a:t>“水尤清冽”从视觉和触觉两个角度写潭水的清、凉。“青树翠蔓”“日光下澈，影布石上”“明灭可见”，景物的色彩、光线的明暗变化真切而清丽。</a:t>
            </a:r>
          </a:p>
        </p:txBody>
      </p:sp>
      <p:sp>
        <p:nvSpPr>
          <p:cNvPr id="8" name="文本框 6"/>
          <p:cNvSpPr txBox="1">
            <a:spLocks noChangeArrowheads="1"/>
          </p:cNvSpPr>
          <p:nvPr/>
        </p:nvSpPr>
        <p:spPr bwMode="auto">
          <a:xfrm>
            <a:off x="385958" y="-20638"/>
            <a:ext cx="1620642" cy="52387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kumimoji="1" lang="zh-CN" altLang="en-US" sz="28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写作特色</a:t>
            </a:r>
          </a:p>
        </p:txBody>
      </p:sp>
    </p:spTree>
  </p:cSld>
  <p:clrMapOvr>
    <a:masterClrMapping/>
  </p:clrMapOvr>
  <p:transition spd="slow" advTm="30000">
    <p:random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矩形 2"/>
          <p:cNvSpPr>
            <a:spLocks noChangeArrowheads="1"/>
          </p:cNvSpPr>
          <p:nvPr/>
        </p:nvSpPr>
        <p:spPr bwMode="auto">
          <a:xfrm>
            <a:off x="463550" y="492125"/>
            <a:ext cx="3174267" cy="61683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60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❸情景交融的写法。</a:t>
            </a:r>
          </a:p>
        </p:txBody>
      </p:sp>
      <p:sp>
        <p:nvSpPr>
          <p:cNvPr id="3" name="文本框 1"/>
          <p:cNvSpPr txBox="1">
            <a:spLocks noChangeArrowheads="1"/>
          </p:cNvSpPr>
          <p:nvPr/>
        </p:nvSpPr>
        <p:spPr bwMode="auto">
          <a:xfrm>
            <a:off x="481013" y="1300163"/>
            <a:ext cx="8181975" cy="309403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en-US" sz="2600" b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    如“坐潭上</a:t>
            </a:r>
            <a:r>
              <a:rPr lang="en-US" altLang="zh-CN" sz="2600" b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r>
              <a:rPr lang="zh-CN" altLang="en-US" sz="2600" b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不可久居，乃记之而去”，让读者在领略画卷美的同时，不禁对作者寄予同情，这就是艺术的感染力。再如写最初发现小石潭时，先说水声“如鸣珮环，心乐之”，再写游鱼“似与游者相乐”，给景物染上人的感情色彩，创造了更为鲜明动人的境界。</a:t>
            </a:r>
          </a:p>
        </p:txBody>
      </p:sp>
      <p:sp>
        <p:nvSpPr>
          <p:cNvPr id="8" name="文本框 6"/>
          <p:cNvSpPr txBox="1">
            <a:spLocks noChangeArrowheads="1"/>
          </p:cNvSpPr>
          <p:nvPr/>
        </p:nvSpPr>
        <p:spPr bwMode="auto">
          <a:xfrm>
            <a:off x="385958" y="-20638"/>
            <a:ext cx="1620642" cy="52387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kumimoji="1" lang="zh-CN" altLang="en-US" sz="28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写作特色</a:t>
            </a:r>
          </a:p>
        </p:txBody>
      </p:sp>
    </p:spTree>
  </p:cSld>
  <p:clrMapOvr>
    <a:masterClrMapping/>
  </p:clrMapOvr>
  <p:transition spd="slow" advTm="30000">
    <p:random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Text Box 7"/>
          <p:cNvSpPr txBox="1">
            <a:spLocks noChangeArrowheads="1"/>
          </p:cNvSpPr>
          <p:nvPr/>
        </p:nvSpPr>
        <p:spPr bwMode="auto">
          <a:xfrm>
            <a:off x="2843808" y="1638810"/>
            <a:ext cx="6019455" cy="241912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b="1" dirty="0">
                <a:latin typeface="+mn-lt"/>
                <a:ea typeface="+mn-ea"/>
                <a:cs typeface="+mn-ea"/>
                <a:sym typeface="+mn-lt"/>
              </a:rPr>
              <a:t>    柳宗元（</a:t>
            </a:r>
            <a:r>
              <a:rPr lang="en-US" altLang="zh-CN" b="1" dirty="0">
                <a:latin typeface="+mn-lt"/>
                <a:ea typeface="+mn-ea"/>
                <a:cs typeface="+mn-ea"/>
                <a:sym typeface="+mn-lt"/>
              </a:rPr>
              <a:t>773—819</a:t>
            </a:r>
            <a:r>
              <a:rPr lang="zh-CN" altLang="en-US" b="1" dirty="0">
                <a:latin typeface="+mn-lt"/>
                <a:ea typeface="+mn-ea"/>
                <a:cs typeface="+mn-ea"/>
                <a:sym typeface="+mn-lt"/>
              </a:rPr>
              <a:t>），唐代文学家。字子厚，河东（今山西永济西）人，世称“柳河东”。与刘禹锡等参加主张革新的王叔文集团，失败后被贬为永州司马。后迁柳州刺史，故又称柳柳州。与韩愈倡导古文运动，并称“韩柳”，</a:t>
            </a:r>
            <a:r>
              <a:rPr lang="en-US" altLang="zh-CN" b="1" dirty="0">
                <a:latin typeface="+mn-lt"/>
                <a:ea typeface="+mn-ea"/>
                <a:cs typeface="+mn-ea"/>
                <a:sym typeface="+mn-lt"/>
              </a:rPr>
              <a:t>“</a:t>
            </a:r>
            <a:r>
              <a:rPr lang="zh-CN" altLang="en-US" b="1" dirty="0">
                <a:latin typeface="+mn-lt"/>
                <a:ea typeface="+mn-ea"/>
                <a:cs typeface="+mn-ea"/>
                <a:sym typeface="+mn-lt"/>
              </a:rPr>
              <a:t>唐宋八大家”之一。又工诗，风格清峭，与韦应物并称“韦柳”。有</a:t>
            </a:r>
            <a:r>
              <a:rPr lang="en-US" altLang="zh-CN" b="1" dirty="0">
                <a:latin typeface="+mn-lt"/>
                <a:ea typeface="+mn-ea"/>
                <a:cs typeface="+mn-ea"/>
                <a:sym typeface="+mn-lt"/>
              </a:rPr>
              <a:t>《</a:t>
            </a:r>
            <a:r>
              <a:rPr lang="zh-CN" altLang="en-US" b="1" dirty="0">
                <a:latin typeface="+mn-lt"/>
                <a:ea typeface="+mn-ea"/>
                <a:cs typeface="+mn-ea"/>
                <a:sym typeface="+mn-lt"/>
              </a:rPr>
              <a:t>河东先生集</a:t>
            </a:r>
            <a:r>
              <a:rPr lang="en-US" altLang="zh-CN" b="1" dirty="0">
                <a:latin typeface="+mn-lt"/>
                <a:ea typeface="+mn-ea"/>
                <a:cs typeface="+mn-ea"/>
                <a:sym typeface="+mn-lt"/>
              </a:rPr>
              <a:t>》</a:t>
            </a:r>
            <a:r>
              <a:rPr lang="zh-CN" altLang="en-US" b="1" dirty="0">
                <a:latin typeface="+mn-lt"/>
                <a:ea typeface="+mn-ea"/>
                <a:cs typeface="+mn-ea"/>
                <a:sym typeface="+mn-lt"/>
              </a:rPr>
              <a:t>传世。代表作有</a:t>
            </a:r>
            <a:r>
              <a:rPr lang="en-US" altLang="zh-CN" b="1" dirty="0">
                <a:latin typeface="+mn-lt"/>
                <a:ea typeface="+mn-ea"/>
                <a:cs typeface="+mn-ea"/>
                <a:sym typeface="+mn-lt"/>
              </a:rPr>
              <a:t>《</a:t>
            </a:r>
            <a:r>
              <a:rPr lang="zh-CN" altLang="en-US" b="1" dirty="0">
                <a:latin typeface="+mn-lt"/>
                <a:ea typeface="+mn-ea"/>
                <a:cs typeface="+mn-ea"/>
                <a:sym typeface="+mn-lt"/>
              </a:rPr>
              <a:t>渔翁</a:t>
            </a:r>
            <a:r>
              <a:rPr lang="en-US" altLang="zh-CN" b="1" dirty="0">
                <a:latin typeface="+mn-lt"/>
                <a:ea typeface="+mn-ea"/>
                <a:cs typeface="+mn-ea"/>
                <a:sym typeface="+mn-lt"/>
              </a:rPr>
              <a:t>》《</a:t>
            </a:r>
            <a:r>
              <a:rPr lang="zh-CN" altLang="en-US" b="1" dirty="0">
                <a:latin typeface="+mn-lt"/>
                <a:ea typeface="+mn-ea"/>
                <a:cs typeface="+mn-ea"/>
                <a:sym typeface="+mn-lt"/>
              </a:rPr>
              <a:t>捕蛇者说</a:t>
            </a:r>
            <a:r>
              <a:rPr lang="en-US" altLang="zh-CN" b="1" dirty="0">
                <a:latin typeface="+mn-lt"/>
                <a:ea typeface="+mn-ea"/>
                <a:cs typeface="+mn-ea"/>
                <a:sym typeface="+mn-lt"/>
              </a:rPr>
              <a:t>》</a:t>
            </a:r>
            <a:r>
              <a:rPr lang="zh-CN" altLang="en-US" b="1" dirty="0">
                <a:latin typeface="+mn-lt"/>
                <a:ea typeface="+mn-ea"/>
                <a:cs typeface="+mn-ea"/>
                <a:sym typeface="+mn-lt"/>
              </a:rPr>
              <a:t>等。</a:t>
            </a:r>
          </a:p>
        </p:txBody>
      </p:sp>
      <p:sp>
        <p:nvSpPr>
          <p:cNvPr id="40970" name="文本框 6"/>
          <p:cNvSpPr txBox="1">
            <a:spLocks noChangeArrowheads="1"/>
          </p:cNvSpPr>
          <p:nvPr/>
        </p:nvSpPr>
        <p:spPr bwMode="auto">
          <a:xfrm>
            <a:off x="387546" y="31750"/>
            <a:ext cx="1620642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800">
                <a:latin typeface="+mn-lt"/>
                <a:ea typeface="+mn-ea"/>
                <a:cs typeface="+mn-ea"/>
                <a:sym typeface="+mn-lt"/>
              </a:rPr>
              <a:t>知识备查</a:t>
            </a:r>
          </a:p>
        </p:txBody>
      </p:sp>
      <p:grpSp>
        <p:nvGrpSpPr>
          <p:cNvPr id="40963" name="组合 1"/>
          <p:cNvGrpSpPr/>
          <p:nvPr/>
        </p:nvGrpSpPr>
        <p:grpSpPr bwMode="auto">
          <a:xfrm>
            <a:off x="3700463" y="477838"/>
            <a:ext cx="1743075" cy="590483"/>
            <a:chOff x="3406775" y="598488"/>
            <a:chExt cx="1743075" cy="590483"/>
          </a:xfrm>
        </p:grpSpPr>
        <p:sp>
          <p:nvSpPr>
            <p:cNvPr id="8" name="圆角矩形 7"/>
            <p:cNvSpPr/>
            <p:nvPr/>
          </p:nvSpPr>
          <p:spPr>
            <a:xfrm rot="555800">
              <a:off x="4675187" y="715963"/>
              <a:ext cx="442913" cy="419100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 rot="20470821">
              <a:off x="4270375" y="722313"/>
              <a:ext cx="442912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 rot="319204">
              <a:off x="3851275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11" name="圆角矩形 10"/>
            <p:cNvSpPr/>
            <p:nvPr/>
          </p:nvSpPr>
          <p:spPr>
            <a:xfrm rot="21148334">
              <a:off x="3441700" y="730250"/>
              <a:ext cx="441325" cy="420688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40969" name="矩形 1"/>
            <p:cNvSpPr>
              <a:spLocks noChangeArrowheads="1"/>
            </p:cNvSpPr>
            <p:nvPr/>
          </p:nvSpPr>
          <p:spPr bwMode="auto">
            <a:xfrm>
              <a:off x="3406775" y="598488"/>
              <a:ext cx="1743075" cy="59048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作者简介</a:t>
              </a:r>
            </a:p>
          </p:txBody>
        </p:sp>
      </p:grpSp>
      <p:pic>
        <p:nvPicPr>
          <p:cNvPr id="40964" name="rb47.jpg" descr="id:2147505090;FounderCE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7546" y="1419622"/>
            <a:ext cx="2269455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Tm="30000">
    <p:random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TextBox 7"/>
          <p:cNvSpPr txBox="1">
            <a:spLocks noChangeArrowheads="1"/>
          </p:cNvSpPr>
          <p:nvPr/>
        </p:nvSpPr>
        <p:spPr bwMode="auto">
          <a:xfrm>
            <a:off x="328782" y="1582738"/>
            <a:ext cx="507831" cy="23860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lIns="68580" tIns="34290" rIns="68580" bIns="34290">
            <a:spAutoFit/>
          </a:bodyPr>
          <a:lstStyle/>
          <a:p>
            <a:pPr algn="ctr"/>
            <a:r>
              <a:rPr lang="zh-CN" altLang="en-US" sz="240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小石潭记</a:t>
            </a:r>
          </a:p>
        </p:txBody>
      </p:sp>
      <p:sp>
        <p:nvSpPr>
          <p:cNvPr id="8" name="左大括号 7"/>
          <p:cNvSpPr/>
          <p:nvPr/>
        </p:nvSpPr>
        <p:spPr>
          <a:xfrm>
            <a:off x="882650" y="896938"/>
            <a:ext cx="241300" cy="3776662"/>
          </a:xfrm>
          <a:prstGeom prst="leftBrace">
            <a:avLst>
              <a:gd name="adj1" fmla="val 55356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9875" name="TextBox 16"/>
          <p:cNvSpPr txBox="1">
            <a:spLocks noChangeArrowheads="1"/>
          </p:cNvSpPr>
          <p:nvPr/>
        </p:nvSpPr>
        <p:spPr bwMode="auto">
          <a:xfrm>
            <a:off x="1138238" y="1054100"/>
            <a:ext cx="1452562" cy="438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发现小潭</a:t>
            </a:r>
          </a:p>
        </p:txBody>
      </p:sp>
      <p:sp>
        <p:nvSpPr>
          <p:cNvPr id="79876" name="TextBox 16"/>
          <p:cNvSpPr txBox="1">
            <a:spLocks noChangeArrowheads="1"/>
          </p:cNvSpPr>
          <p:nvPr/>
        </p:nvSpPr>
        <p:spPr bwMode="auto">
          <a:xfrm>
            <a:off x="5286375" y="928688"/>
            <a:ext cx="1514475" cy="438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移步换景</a:t>
            </a:r>
          </a:p>
        </p:txBody>
      </p:sp>
      <p:sp>
        <p:nvSpPr>
          <p:cNvPr id="79877" name="TextBox 16"/>
          <p:cNvSpPr txBox="1">
            <a:spLocks noChangeArrowheads="1"/>
          </p:cNvSpPr>
          <p:nvPr/>
        </p:nvSpPr>
        <p:spPr bwMode="auto">
          <a:xfrm>
            <a:off x="1138238" y="2282825"/>
            <a:ext cx="1514475" cy="438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潭中景物</a:t>
            </a:r>
          </a:p>
        </p:txBody>
      </p:sp>
      <p:sp>
        <p:nvSpPr>
          <p:cNvPr id="12" name="左大括号 11"/>
          <p:cNvSpPr/>
          <p:nvPr/>
        </p:nvSpPr>
        <p:spPr>
          <a:xfrm>
            <a:off x="2571750" y="2200275"/>
            <a:ext cx="87313" cy="606425"/>
          </a:xfrm>
          <a:prstGeom prst="leftBrace">
            <a:avLst>
              <a:gd name="adj1" fmla="val 55356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9879" name="TextBox 16"/>
          <p:cNvSpPr txBox="1">
            <a:spLocks noChangeArrowheads="1"/>
          </p:cNvSpPr>
          <p:nvPr/>
        </p:nvSpPr>
        <p:spPr bwMode="auto">
          <a:xfrm>
            <a:off x="2643188" y="2000250"/>
            <a:ext cx="2809875" cy="438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潭水：清澈（侧面）</a:t>
            </a:r>
          </a:p>
        </p:txBody>
      </p:sp>
      <p:sp>
        <p:nvSpPr>
          <p:cNvPr id="79880" name="TextBox 16"/>
          <p:cNvSpPr txBox="1">
            <a:spLocks noChangeArrowheads="1"/>
          </p:cNvSpPr>
          <p:nvPr/>
        </p:nvSpPr>
        <p:spPr bwMode="auto">
          <a:xfrm>
            <a:off x="2641600" y="2439988"/>
            <a:ext cx="2847975" cy="438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游鱼：活泼（动静）</a:t>
            </a:r>
          </a:p>
        </p:txBody>
      </p:sp>
      <p:sp>
        <p:nvSpPr>
          <p:cNvPr id="79881" name="TextBox 16"/>
          <p:cNvSpPr txBox="1">
            <a:spLocks noChangeArrowheads="1"/>
          </p:cNvSpPr>
          <p:nvPr/>
        </p:nvSpPr>
        <p:spPr bwMode="auto">
          <a:xfrm>
            <a:off x="5441950" y="2236788"/>
            <a:ext cx="1514475" cy="438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特写镜头</a:t>
            </a:r>
          </a:p>
        </p:txBody>
      </p:sp>
      <p:sp>
        <p:nvSpPr>
          <p:cNvPr id="79882" name="TextBox 16"/>
          <p:cNvSpPr txBox="1">
            <a:spLocks noChangeArrowheads="1"/>
          </p:cNvSpPr>
          <p:nvPr/>
        </p:nvSpPr>
        <p:spPr bwMode="auto">
          <a:xfrm>
            <a:off x="1138238" y="3041650"/>
            <a:ext cx="1514475" cy="438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小潭溪流</a:t>
            </a:r>
          </a:p>
        </p:txBody>
      </p:sp>
      <p:sp>
        <p:nvSpPr>
          <p:cNvPr id="17" name="左大括号 16"/>
          <p:cNvSpPr/>
          <p:nvPr/>
        </p:nvSpPr>
        <p:spPr>
          <a:xfrm>
            <a:off x="2625725" y="3001963"/>
            <a:ext cx="87313" cy="604837"/>
          </a:xfrm>
          <a:prstGeom prst="leftBrace">
            <a:avLst>
              <a:gd name="adj1" fmla="val 55356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9884" name="TextBox 16"/>
          <p:cNvSpPr txBox="1">
            <a:spLocks noChangeArrowheads="1"/>
          </p:cNvSpPr>
          <p:nvPr/>
        </p:nvSpPr>
        <p:spPr bwMode="auto">
          <a:xfrm>
            <a:off x="2662238" y="2835275"/>
            <a:ext cx="2809875" cy="438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溪身：曲折蜿蜒</a:t>
            </a:r>
          </a:p>
        </p:txBody>
      </p:sp>
      <p:sp>
        <p:nvSpPr>
          <p:cNvPr id="79885" name="TextBox 16"/>
          <p:cNvSpPr txBox="1">
            <a:spLocks noChangeArrowheads="1"/>
          </p:cNvSpPr>
          <p:nvPr/>
        </p:nvSpPr>
        <p:spPr bwMode="auto">
          <a:xfrm>
            <a:off x="2662238" y="3241675"/>
            <a:ext cx="2847975" cy="438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岸势：参差不齐</a:t>
            </a:r>
          </a:p>
        </p:txBody>
      </p:sp>
      <p:sp>
        <p:nvSpPr>
          <p:cNvPr id="79886" name="TextBox 16"/>
          <p:cNvSpPr txBox="1">
            <a:spLocks noChangeArrowheads="1"/>
          </p:cNvSpPr>
          <p:nvPr/>
        </p:nvSpPr>
        <p:spPr bwMode="auto">
          <a:xfrm>
            <a:off x="5278438" y="3033713"/>
            <a:ext cx="1646237" cy="438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形象比喻</a:t>
            </a:r>
          </a:p>
        </p:txBody>
      </p:sp>
      <p:sp>
        <p:nvSpPr>
          <p:cNvPr id="79887" name="TextBox 16"/>
          <p:cNvSpPr txBox="1">
            <a:spLocks noChangeArrowheads="1"/>
          </p:cNvSpPr>
          <p:nvPr/>
        </p:nvSpPr>
        <p:spPr bwMode="auto">
          <a:xfrm>
            <a:off x="1138238" y="3833813"/>
            <a:ext cx="3794125" cy="438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潭中气氛</a:t>
            </a:r>
            <a:r>
              <a:rPr lang="en-US" altLang="zh-CN" sz="24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——</a:t>
            </a:r>
            <a:r>
              <a:rPr lang="zh-CN" altLang="en-US" sz="24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幽深冷寂</a:t>
            </a:r>
          </a:p>
        </p:txBody>
      </p:sp>
      <p:sp>
        <p:nvSpPr>
          <p:cNvPr id="79888" name="TextBox 16"/>
          <p:cNvSpPr txBox="1">
            <a:spLocks noChangeArrowheads="1"/>
          </p:cNvSpPr>
          <p:nvPr/>
        </p:nvSpPr>
        <p:spPr bwMode="auto">
          <a:xfrm>
            <a:off x="5341938" y="3798888"/>
            <a:ext cx="1514475" cy="438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寓情于景</a:t>
            </a:r>
          </a:p>
        </p:txBody>
      </p:sp>
      <p:sp>
        <p:nvSpPr>
          <p:cNvPr id="79889" name="TextBox 16"/>
          <p:cNvSpPr txBox="1">
            <a:spLocks noChangeArrowheads="1"/>
          </p:cNvSpPr>
          <p:nvPr/>
        </p:nvSpPr>
        <p:spPr bwMode="auto">
          <a:xfrm>
            <a:off x="1138238" y="4327525"/>
            <a:ext cx="2073275" cy="438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记录同游者</a:t>
            </a:r>
          </a:p>
        </p:txBody>
      </p:sp>
      <p:sp>
        <p:nvSpPr>
          <p:cNvPr id="79890" name="TextBox 16"/>
          <p:cNvSpPr txBox="1">
            <a:spLocks noChangeArrowheads="1"/>
          </p:cNvSpPr>
          <p:nvPr/>
        </p:nvSpPr>
        <p:spPr bwMode="auto">
          <a:xfrm>
            <a:off x="6858000" y="928688"/>
            <a:ext cx="949325" cy="438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快乐</a:t>
            </a:r>
          </a:p>
        </p:txBody>
      </p:sp>
      <p:sp>
        <p:nvSpPr>
          <p:cNvPr id="25" name="箭头: 下 2"/>
          <p:cNvSpPr/>
          <p:nvPr/>
        </p:nvSpPr>
        <p:spPr>
          <a:xfrm>
            <a:off x="7265988" y="1428750"/>
            <a:ext cx="266700" cy="2281238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9892" name="TextBox 16"/>
          <p:cNvSpPr txBox="1">
            <a:spLocks noChangeArrowheads="1"/>
          </p:cNvSpPr>
          <p:nvPr/>
        </p:nvSpPr>
        <p:spPr bwMode="auto">
          <a:xfrm>
            <a:off x="6924675" y="3644900"/>
            <a:ext cx="949325" cy="438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凄苦</a:t>
            </a:r>
          </a:p>
        </p:txBody>
      </p:sp>
      <p:sp>
        <p:nvSpPr>
          <p:cNvPr id="27" name="左大括号 26"/>
          <p:cNvSpPr/>
          <p:nvPr/>
        </p:nvSpPr>
        <p:spPr>
          <a:xfrm rot="10800000">
            <a:off x="7715250" y="857250"/>
            <a:ext cx="241300" cy="3776663"/>
          </a:xfrm>
          <a:prstGeom prst="leftBrace">
            <a:avLst>
              <a:gd name="adj1" fmla="val 55356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9894" name="TextBox 7"/>
          <p:cNvSpPr txBox="1">
            <a:spLocks noChangeArrowheads="1"/>
          </p:cNvSpPr>
          <p:nvPr/>
        </p:nvSpPr>
        <p:spPr bwMode="auto">
          <a:xfrm>
            <a:off x="8014425" y="1592263"/>
            <a:ext cx="877163" cy="23860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lIns="68580" tIns="34290" rIns="68580" bIns="34290">
            <a:spAutoFit/>
          </a:bodyPr>
          <a:lstStyle/>
          <a:p>
            <a:pPr algn="ctr"/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环境清幽</a:t>
            </a:r>
            <a:endParaRPr lang="en-US" altLang="zh-CN" sz="2400" b="1">
              <a:latin typeface="+mn-lt"/>
              <a:ea typeface="+mn-ea"/>
              <a:cs typeface="+mn-ea"/>
              <a:sym typeface="+mn-lt"/>
            </a:endParaRPr>
          </a:p>
          <a:p>
            <a:pPr algn="ctr"/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孤寂凄苦</a:t>
            </a:r>
          </a:p>
        </p:txBody>
      </p:sp>
      <p:sp>
        <p:nvSpPr>
          <p:cNvPr id="29" name="左大括号 28"/>
          <p:cNvSpPr/>
          <p:nvPr/>
        </p:nvSpPr>
        <p:spPr>
          <a:xfrm>
            <a:off x="2571750" y="857250"/>
            <a:ext cx="142875" cy="892175"/>
          </a:xfrm>
          <a:prstGeom prst="leftBrace">
            <a:avLst>
              <a:gd name="adj1" fmla="val 55356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sz="2400">
              <a:cs typeface="+mn-ea"/>
              <a:sym typeface="+mn-lt"/>
            </a:endParaRPr>
          </a:p>
        </p:txBody>
      </p:sp>
      <p:sp>
        <p:nvSpPr>
          <p:cNvPr id="79896" name="矩形 29"/>
          <p:cNvSpPr>
            <a:spLocks noChangeArrowheads="1"/>
          </p:cNvSpPr>
          <p:nvPr/>
        </p:nvSpPr>
        <p:spPr bwMode="auto">
          <a:xfrm>
            <a:off x="2714625" y="714375"/>
            <a:ext cx="2499402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发现：闻声  伐道</a:t>
            </a:r>
            <a:endParaRPr lang="zh-CN" altLang="en-US" sz="24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9897" name="TextBox 30"/>
          <p:cNvSpPr txBox="1">
            <a:spLocks noChangeArrowheads="1"/>
          </p:cNvSpPr>
          <p:nvPr/>
        </p:nvSpPr>
        <p:spPr bwMode="auto">
          <a:xfrm>
            <a:off x="2714625" y="1143000"/>
            <a:ext cx="2741613" cy="830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全貌：全石以为底</a:t>
            </a:r>
            <a:endParaRPr lang="en-US" altLang="zh-CN" sz="2400" b="1">
              <a:latin typeface="+mn-lt"/>
              <a:ea typeface="+mn-ea"/>
              <a:cs typeface="+mn-ea"/>
              <a:sym typeface="+mn-lt"/>
            </a:endParaRPr>
          </a:p>
          <a:p>
            <a:pPr eaLnBrk="0" hangingPunct="0"/>
            <a:r>
              <a:rPr lang="en-US" altLang="zh-CN" sz="2400" b="1">
                <a:latin typeface="+mn-lt"/>
                <a:ea typeface="+mn-ea"/>
                <a:cs typeface="+mn-ea"/>
                <a:sym typeface="+mn-lt"/>
              </a:rPr>
              <a:t>      </a:t>
            </a:r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青树翠蔓</a:t>
            </a:r>
          </a:p>
        </p:txBody>
      </p:sp>
      <p:sp>
        <p:nvSpPr>
          <p:cNvPr id="79899" name="文本框 6"/>
          <p:cNvSpPr txBox="1">
            <a:spLocks noChangeArrowheads="1"/>
          </p:cNvSpPr>
          <p:nvPr/>
        </p:nvSpPr>
        <p:spPr bwMode="auto">
          <a:xfrm>
            <a:off x="385958" y="-20638"/>
            <a:ext cx="1620642" cy="52387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kumimoji="1" lang="zh-CN" altLang="en-US" sz="280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板书设计</a:t>
            </a:r>
          </a:p>
        </p:txBody>
      </p:sp>
    </p:spTree>
  </p:cSld>
  <p:clrMapOvr>
    <a:masterClrMapping/>
  </p:clrMapOvr>
  <p:transition spd="slow" advTm="30000">
    <p:random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矩形 5"/>
          <p:cNvSpPr>
            <a:spLocks noChangeArrowheads="1"/>
          </p:cNvSpPr>
          <p:nvPr/>
        </p:nvSpPr>
        <p:spPr bwMode="auto">
          <a:xfrm>
            <a:off x="468313" y="484188"/>
            <a:ext cx="8207375" cy="17541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400" b="1">
                <a:latin typeface="+mn-lt"/>
                <a:ea typeface="+mn-ea"/>
                <a:cs typeface="+mn-ea"/>
                <a:sym typeface="+mn-lt"/>
              </a:rPr>
              <a:t>1.</a:t>
            </a:r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下列句子中画线词的解释错误的一项是（　　）</a:t>
            </a:r>
          </a:p>
          <a:p>
            <a:pPr eaLnBrk="0" hangingPunct="0">
              <a:lnSpc>
                <a:spcPct val="150000"/>
              </a:lnSpc>
            </a:pPr>
            <a:r>
              <a:rPr lang="en-US" altLang="zh-CN" sz="2400" b="1">
                <a:latin typeface="+mn-lt"/>
                <a:ea typeface="+mn-ea"/>
                <a:cs typeface="+mn-ea"/>
                <a:sym typeface="+mn-lt"/>
              </a:rPr>
              <a:t>A.</a:t>
            </a:r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心</a:t>
            </a:r>
            <a:r>
              <a:rPr lang="zh-CN" altLang="en-US" sz="2400" b="1" u="sng">
                <a:latin typeface="+mn-lt"/>
                <a:ea typeface="+mn-ea"/>
                <a:cs typeface="+mn-ea"/>
                <a:sym typeface="+mn-lt"/>
              </a:rPr>
              <a:t>乐</a:t>
            </a:r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之（快乐）　　    </a:t>
            </a:r>
            <a:r>
              <a:rPr lang="en-US" altLang="zh-CN" sz="2400" b="1">
                <a:latin typeface="+mn-lt"/>
                <a:ea typeface="+mn-ea"/>
                <a:cs typeface="+mn-ea"/>
                <a:sym typeface="+mn-lt"/>
              </a:rPr>
              <a:t>B.</a:t>
            </a:r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不可知</a:t>
            </a:r>
            <a:r>
              <a:rPr lang="zh-CN" altLang="en-US" sz="2400" b="1" u="sng">
                <a:latin typeface="+mn-lt"/>
                <a:ea typeface="+mn-ea"/>
                <a:cs typeface="+mn-ea"/>
                <a:sym typeface="+mn-lt"/>
              </a:rPr>
              <a:t>其</a:t>
            </a:r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源（指代小溪）</a:t>
            </a:r>
          </a:p>
          <a:p>
            <a:pPr eaLnBrk="0" hangingPunct="0">
              <a:lnSpc>
                <a:spcPct val="150000"/>
              </a:lnSpc>
            </a:pPr>
            <a:r>
              <a:rPr lang="en-US" altLang="zh-CN" sz="2400" b="1">
                <a:latin typeface="+mn-lt"/>
                <a:ea typeface="+mn-ea"/>
                <a:cs typeface="+mn-ea"/>
                <a:sym typeface="+mn-lt"/>
              </a:rPr>
              <a:t>C.</a:t>
            </a:r>
            <a:r>
              <a:rPr lang="zh-CN" altLang="en-US" sz="2400" b="1" u="sng">
                <a:latin typeface="+mn-lt"/>
                <a:ea typeface="+mn-ea"/>
                <a:cs typeface="+mn-ea"/>
                <a:sym typeface="+mn-lt"/>
              </a:rPr>
              <a:t>以</a:t>
            </a:r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其境过清（因为）	</a:t>
            </a:r>
            <a:r>
              <a:rPr lang="en-US" altLang="zh-CN" sz="2400" b="1">
                <a:latin typeface="+mn-lt"/>
                <a:ea typeface="+mn-ea"/>
                <a:cs typeface="+mn-ea"/>
                <a:sym typeface="+mn-lt"/>
              </a:rPr>
              <a:t>D.</a:t>
            </a:r>
            <a:r>
              <a:rPr lang="zh-CN" altLang="en-US" sz="2400" b="1" u="sng">
                <a:latin typeface="+mn-lt"/>
                <a:ea typeface="+mn-ea"/>
                <a:cs typeface="+mn-ea"/>
                <a:sym typeface="+mn-lt"/>
              </a:rPr>
              <a:t>乃</a:t>
            </a:r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记之而去（于是，就）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468313" y="2195513"/>
            <a:ext cx="8207375" cy="40163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0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【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解析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】“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乐”是“以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为乐”的意思。</a:t>
            </a: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6443663" y="522288"/>
            <a:ext cx="414337" cy="52245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30000"/>
              </a:lnSpc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A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0904" name="文本框 6"/>
          <p:cNvSpPr txBox="1">
            <a:spLocks noChangeArrowheads="1"/>
          </p:cNvSpPr>
          <p:nvPr/>
        </p:nvSpPr>
        <p:spPr bwMode="auto">
          <a:xfrm>
            <a:off x="385958" y="-20638"/>
            <a:ext cx="1620642" cy="52387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kumimoji="1" lang="zh-CN" altLang="en-US" sz="280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课堂检测</a:t>
            </a:r>
          </a:p>
        </p:txBody>
      </p:sp>
      <p:sp>
        <p:nvSpPr>
          <p:cNvPr id="80901" name="矩形 5"/>
          <p:cNvSpPr>
            <a:spLocks noChangeArrowheads="1"/>
          </p:cNvSpPr>
          <p:nvPr/>
        </p:nvSpPr>
        <p:spPr bwMode="auto">
          <a:xfrm>
            <a:off x="468313" y="2571750"/>
            <a:ext cx="8207375" cy="17541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400" b="1">
                <a:latin typeface="+mn-lt"/>
                <a:ea typeface="+mn-ea"/>
                <a:cs typeface="+mn-ea"/>
                <a:sym typeface="+mn-lt"/>
              </a:rPr>
              <a:t>2.</a:t>
            </a:r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下列句子中画线词没有词类活用现象的一项是（　　）</a:t>
            </a:r>
          </a:p>
          <a:p>
            <a:pPr eaLnBrk="0" hangingPunct="0">
              <a:lnSpc>
                <a:spcPct val="150000"/>
              </a:lnSpc>
            </a:pPr>
            <a:r>
              <a:rPr lang="en-US" altLang="zh-CN" sz="2400" b="1">
                <a:latin typeface="+mn-lt"/>
                <a:ea typeface="+mn-ea"/>
                <a:cs typeface="+mn-ea"/>
                <a:sym typeface="+mn-lt"/>
              </a:rPr>
              <a:t>A.</a:t>
            </a:r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从小丘</a:t>
            </a:r>
            <a:r>
              <a:rPr lang="zh-CN" altLang="en-US" sz="2400" b="1" u="sng">
                <a:latin typeface="+mn-lt"/>
                <a:ea typeface="+mn-ea"/>
                <a:cs typeface="+mn-ea"/>
                <a:sym typeface="+mn-lt"/>
              </a:rPr>
              <a:t>西</a:t>
            </a:r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行	      </a:t>
            </a:r>
            <a:r>
              <a:rPr lang="en-US" altLang="zh-CN" sz="2400" b="1">
                <a:latin typeface="+mn-lt"/>
                <a:ea typeface="+mn-ea"/>
                <a:cs typeface="+mn-ea"/>
                <a:sym typeface="+mn-lt"/>
              </a:rPr>
              <a:t>B.</a:t>
            </a:r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不可久</a:t>
            </a:r>
            <a:r>
              <a:rPr lang="zh-CN" altLang="en-US" sz="2400" b="1" u="sng">
                <a:latin typeface="+mn-lt"/>
                <a:ea typeface="+mn-ea"/>
                <a:cs typeface="+mn-ea"/>
                <a:sym typeface="+mn-lt"/>
              </a:rPr>
              <a:t>居</a:t>
            </a:r>
          </a:p>
          <a:p>
            <a:pPr eaLnBrk="0" hangingPunct="0">
              <a:lnSpc>
                <a:spcPct val="150000"/>
              </a:lnSpc>
            </a:pPr>
            <a:r>
              <a:rPr lang="en-US" altLang="zh-CN" sz="2400" b="1">
                <a:latin typeface="+mn-lt"/>
                <a:ea typeface="+mn-ea"/>
                <a:cs typeface="+mn-ea"/>
                <a:sym typeface="+mn-lt"/>
              </a:rPr>
              <a:t>C.</a:t>
            </a:r>
            <a:r>
              <a:rPr lang="zh-CN" altLang="en-US" sz="2400" b="1" u="sng">
                <a:latin typeface="+mn-lt"/>
                <a:ea typeface="+mn-ea"/>
                <a:cs typeface="+mn-ea"/>
                <a:sym typeface="+mn-lt"/>
              </a:rPr>
              <a:t>凄</a:t>
            </a:r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神寒骨	            </a:t>
            </a:r>
            <a:r>
              <a:rPr lang="en-US" altLang="zh-CN" sz="2400" b="1">
                <a:latin typeface="+mn-lt"/>
                <a:ea typeface="+mn-ea"/>
                <a:cs typeface="+mn-ea"/>
                <a:sym typeface="+mn-lt"/>
              </a:rPr>
              <a:t>D.</a:t>
            </a:r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潭西</a:t>
            </a:r>
            <a:r>
              <a:rPr lang="zh-CN" altLang="en-US" sz="2400" b="1" u="sng">
                <a:latin typeface="+mn-lt"/>
                <a:ea typeface="+mn-ea"/>
                <a:cs typeface="+mn-ea"/>
                <a:sym typeface="+mn-lt"/>
              </a:rPr>
              <a:t>南</a:t>
            </a:r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而望</a:t>
            </a: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468313" y="4256088"/>
            <a:ext cx="8207375" cy="7080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0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【</a:t>
            </a:r>
            <a:r>
              <a:rPr lang="zh-CN" altLang="en-US" sz="20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解析</a:t>
            </a:r>
            <a:r>
              <a:rPr lang="en-US" altLang="zh-CN" sz="20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】A</a:t>
            </a:r>
            <a:r>
              <a:rPr lang="zh-CN" altLang="en-US" sz="20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项，名词作状语，向西；</a:t>
            </a:r>
            <a:r>
              <a:rPr lang="en-US" altLang="zh-CN" sz="20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C</a:t>
            </a:r>
            <a:r>
              <a:rPr lang="zh-CN" altLang="en-US" sz="20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项，形容词的使动用法，使</a:t>
            </a:r>
            <a:r>
              <a:rPr lang="en-US" altLang="zh-CN" sz="20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r>
              <a:rPr lang="zh-CN" altLang="en-US" sz="20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感到凄凉；</a:t>
            </a:r>
            <a:r>
              <a:rPr lang="en-US" altLang="zh-CN" sz="20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D</a:t>
            </a:r>
            <a:r>
              <a:rPr lang="zh-CN" altLang="en-US" sz="20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项，名词作状语，向西南。</a:t>
            </a: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7432675" y="2609850"/>
            <a:ext cx="414338" cy="52245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30000"/>
              </a:lnSpc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B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Tm="30000">
    <p:random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矩形 5"/>
          <p:cNvSpPr>
            <a:spLocks noChangeArrowheads="1"/>
          </p:cNvSpPr>
          <p:nvPr/>
        </p:nvSpPr>
        <p:spPr bwMode="auto">
          <a:xfrm>
            <a:off x="468313" y="642938"/>
            <a:ext cx="8207375" cy="28622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400" b="1">
                <a:latin typeface="+mn-lt"/>
                <a:ea typeface="+mn-ea"/>
                <a:cs typeface="+mn-ea"/>
                <a:sym typeface="+mn-lt"/>
              </a:rPr>
              <a:t>3.</a:t>
            </a:r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下列句子的朗读节奏划分不正确的一项是（　　）</a:t>
            </a:r>
          </a:p>
          <a:p>
            <a:pPr eaLnBrk="0" hangingPunct="0">
              <a:lnSpc>
                <a:spcPct val="150000"/>
              </a:lnSpc>
            </a:pPr>
            <a:r>
              <a:rPr lang="en-US" altLang="zh-CN" sz="2400" b="1">
                <a:latin typeface="+mn-lt"/>
                <a:ea typeface="+mn-ea"/>
                <a:cs typeface="+mn-ea"/>
                <a:sym typeface="+mn-lt"/>
              </a:rPr>
              <a:t>A.</a:t>
            </a:r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其岸势</a:t>
            </a:r>
            <a:r>
              <a:rPr lang="en-US" altLang="zh-CN" sz="2400" b="1">
                <a:latin typeface="+mn-lt"/>
                <a:ea typeface="+mn-ea"/>
                <a:cs typeface="+mn-ea"/>
                <a:sym typeface="+mn-lt"/>
              </a:rPr>
              <a:t>/</a:t>
            </a:r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犬牙差互</a:t>
            </a:r>
          </a:p>
          <a:p>
            <a:pPr eaLnBrk="0" hangingPunct="0">
              <a:lnSpc>
                <a:spcPct val="150000"/>
              </a:lnSpc>
            </a:pPr>
            <a:r>
              <a:rPr lang="en-US" altLang="zh-CN" sz="2400" b="1">
                <a:latin typeface="+mn-lt"/>
                <a:ea typeface="+mn-ea"/>
                <a:cs typeface="+mn-ea"/>
                <a:sym typeface="+mn-lt"/>
              </a:rPr>
              <a:t>B.</a:t>
            </a:r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下见</a:t>
            </a:r>
            <a:r>
              <a:rPr lang="en-US" altLang="zh-CN" sz="2400" b="1">
                <a:latin typeface="+mn-lt"/>
                <a:ea typeface="+mn-ea"/>
                <a:cs typeface="+mn-ea"/>
                <a:sym typeface="+mn-lt"/>
              </a:rPr>
              <a:t>/</a:t>
            </a:r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小潭，水</a:t>
            </a:r>
            <a:r>
              <a:rPr lang="en-US" altLang="zh-CN" sz="2400" b="1">
                <a:latin typeface="+mn-lt"/>
                <a:ea typeface="+mn-ea"/>
                <a:cs typeface="+mn-ea"/>
                <a:sym typeface="+mn-lt"/>
              </a:rPr>
              <a:t>/</a:t>
            </a:r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尤清冽</a:t>
            </a:r>
          </a:p>
          <a:p>
            <a:pPr eaLnBrk="0" hangingPunct="0">
              <a:lnSpc>
                <a:spcPct val="150000"/>
              </a:lnSpc>
            </a:pPr>
            <a:r>
              <a:rPr lang="en-US" altLang="zh-CN" sz="2400" b="1">
                <a:latin typeface="+mn-lt"/>
                <a:ea typeface="+mn-ea"/>
                <a:cs typeface="+mn-ea"/>
                <a:sym typeface="+mn-lt"/>
              </a:rPr>
              <a:t>C.</a:t>
            </a:r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似与</a:t>
            </a:r>
            <a:r>
              <a:rPr lang="en-US" altLang="zh-CN" sz="2400" b="1">
                <a:latin typeface="+mn-lt"/>
                <a:ea typeface="+mn-ea"/>
                <a:cs typeface="+mn-ea"/>
                <a:sym typeface="+mn-lt"/>
              </a:rPr>
              <a:t>/</a:t>
            </a:r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游者</a:t>
            </a:r>
            <a:r>
              <a:rPr lang="en-US" altLang="zh-CN" sz="2400" b="1">
                <a:latin typeface="+mn-lt"/>
                <a:ea typeface="+mn-ea"/>
                <a:cs typeface="+mn-ea"/>
                <a:sym typeface="+mn-lt"/>
              </a:rPr>
              <a:t>/</a:t>
            </a:r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相乐</a:t>
            </a:r>
          </a:p>
          <a:p>
            <a:pPr eaLnBrk="0" hangingPunct="0">
              <a:lnSpc>
                <a:spcPct val="150000"/>
              </a:lnSpc>
            </a:pPr>
            <a:r>
              <a:rPr lang="en-US" altLang="zh-CN" sz="2400" b="1">
                <a:latin typeface="+mn-lt"/>
                <a:ea typeface="+mn-ea"/>
                <a:cs typeface="+mn-ea"/>
                <a:sym typeface="+mn-lt"/>
              </a:rPr>
              <a:t>D.</a:t>
            </a:r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以</a:t>
            </a:r>
            <a:r>
              <a:rPr lang="en-US" altLang="zh-CN" sz="2400" b="1">
                <a:latin typeface="+mn-lt"/>
                <a:ea typeface="+mn-ea"/>
                <a:cs typeface="+mn-ea"/>
                <a:sym typeface="+mn-lt"/>
              </a:rPr>
              <a:t>/</a:t>
            </a:r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其境</a:t>
            </a:r>
            <a:r>
              <a:rPr lang="en-US" altLang="zh-CN" sz="2400" b="1">
                <a:latin typeface="+mn-lt"/>
                <a:ea typeface="+mn-ea"/>
                <a:cs typeface="+mn-ea"/>
                <a:sym typeface="+mn-lt"/>
              </a:rPr>
              <a:t>/</a:t>
            </a:r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过清，不可</a:t>
            </a:r>
            <a:r>
              <a:rPr lang="en-US" altLang="zh-CN" sz="2400" b="1">
                <a:latin typeface="+mn-lt"/>
                <a:ea typeface="+mn-ea"/>
                <a:cs typeface="+mn-ea"/>
                <a:sym typeface="+mn-lt"/>
              </a:rPr>
              <a:t>/</a:t>
            </a:r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久居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468313" y="3684588"/>
            <a:ext cx="8207375" cy="4000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0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【</a:t>
            </a:r>
            <a:r>
              <a:rPr lang="zh-CN" altLang="en-US" sz="20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解析</a:t>
            </a:r>
            <a:r>
              <a:rPr lang="en-US" altLang="zh-CN" sz="20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】</a:t>
            </a:r>
            <a:r>
              <a:rPr lang="zh-CN" altLang="en-US" sz="20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正确的停顿是：似</a:t>
            </a:r>
            <a:r>
              <a:rPr lang="en-US" altLang="zh-CN" sz="20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/</a:t>
            </a:r>
            <a:r>
              <a:rPr lang="zh-CN" altLang="en-US" sz="20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与游者</a:t>
            </a:r>
            <a:r>
              <a:rPr lang="en-US" altLang="zh-CN" sz="20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/</a:t>
            </a:r>
            <a:r>
              <a:rPr lang="zh-CN" altLang="en-US" sz="20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相乐。</a:t>
            </a: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6875463" y="681038"/>
            <a:ext cx="414337" cy="52245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30000"/>
              </a:lnSpc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C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文本框 6"/>
          <p:cNvSpPr txBox="1">
            <a:spLocks noChangeArrowheads="1"/>
          </p:cNvSpPr>
          <p:nvPr/>
        </p:nvSpPr>
        <p:spPr bwMode="auto">
          <a:xfrm>
            <a:off x="385958" y="-20638"/>
            <a:ext cx="1620642" cy="52387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kumimoji="1" lang="zh-CN" altLang="en-US" sz="280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课堂检测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1491630"/>
            <a:ext cx="3193200" cy="3600000"/>
          </a:xfrm>
          <a:prstGeom prst="rect">
            <a:avLst/>
          </a:prstGeom>
        </p:spPr>
      </p:pic>
    </p:spTree>
  </p:cSld>
  <p:clrMapOvr>
    <a:masterClrMapping/>
  </p:clrMapOvr>
  <p:transition spd="slow" advTm="30000">
    <p:random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矩形 5"/>
          <p:cNvSpPr>
            <a:spLocks noChangeArrowheads="1"/>
          </p:cNvSpPr>
          <p:nvPr/>
        </p:nvSpPr>
        <p:spPr bwMode="auto">
          <a:xfrm>
            <a:off x="468313" y="642938"/>
            <a:ext cx="8207375" cy="3808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300" b="1">
                <a:latin typeface="+mn-lt"/>
                <a:ea typeface="+mn-ea"/>
                <a:cs typeface="+mn-ea"/>
                <a:sym typeface="+mn-lt"/>
              </a:rPr>
              <a:t>4.</a:t>
            </a:r>
            <a:r>
              <a:rPr lang="zh-CN" altLang="en-US" sz="2300" b="1">
                <a:latin typeface="+mn-lt"/>
                <a:ea typeface="+mn-ea"/>
                <a:cs typeface="+mn-ea"/>
                <a:sym typeface="+mn-lt"/>
              </a:rPr>
              <a:t>下列句子的翻译，有误的一项是（　　）</a:t>
            </a:r>
          </a:p>
          <a:p>
            <a:pPr eaLnBrk="0" hangingPunct="0">
              <a:lnSpc>
                <a:spcPct val="150000"/>
              </a:lnSpc>
            </a:pPr>
            <a:r>
              <a:rPr lang="en-US" altLang="zh-CN" sz="2300" b="1">
                <a:latin typeface="+mn-lt"/>
                <a:ea typeface="+mn-ea"/>
                <a:cs typeface="+mn-ea"/>
                <a:sym typeface="+mn-lt"/>
              </a:rPr>
              <a:t>A.</a:t>
            </a:r>
            <a:r>
              <a:rPr lang="zh-CN" altLang="en-US" sz="2300" b="1">
                <a:latin typeface="+mn-lt"/>
                <a:ea typeface="+mn-ea"/>
                <a:cs typeface="+mn-ea"/>
                <a:sym typeface="+mn-lt"/>
              </a:rPr>
              <a:t>其岸势犬牙差互：那石岸的形状像狗的牙齿那样相互交错。</a:t>
            </a:r>
          </a:p>
          <a:p>
            <a:pPr eaLnBrk="0" hangingPunct="0">
              <a:lnSpc>
                <a:spcPct val="150000"/>
              </a:lnSpc>
            </a:pPr>
            <a:r>
              <a:rPr lang="en-US" altLang="zh-CN" sz="2300" b="1">
                <a:latin typeface="+mn-lt"/>
                <a:ea typeface="+mn-ea"/>
                <a:cs typeface="+mn-ea"/>
                <a:sym typeface="+mn-lt"/>
              </a:rPr>
              <a:t>B.</a:t>
            </a:r>
            <a:r>
              <a:rPr lang="zh-CN" altLang="en-US" sz="2300" b="1">
                <a:latin typeface="+mn-lt"/>
                <a:ea typeface="+mn-ea"/>
                <a:cs typeface="+mn-ea"/>
                <a:sym typeface="+mn-lt"/>
              </a:rPr>
              <a:t>下见小潭，水尤清冽：下去见到一个小潭，潭水格外清凉。</a:t>
            </a:r>
          </a:p>
          <a:p>
            <a:pPr eaLnBrk="0" hangingPunct="0">
              <a:lnSpc>
                <a:spcPct val="150000"/>
              </a:lnSpc>
            </a:pPr>
            <a:r>
              <a:rPr lang="en-US" altLang="zh-CN" sz="2300" b="1">
                <a:latin typeface="+mn-lt"/>
                <a:ea typeface="+mn-ea"/>
                <a:cs typeface="+mn-ea"/>
                <a:sym typeface="+mn-lt"/>
              </a:rPr>
              <a:t>C.</a:t>
            </a:r>
            <a:r>
              <a:rPr lang="zh-CN" altLang="en-US" sz="2300" b="1">
                <a:latin typeface="+mn-lt"/>
                <a:ea typeface="+mn-ea"/>
                <a:cs typeface="+mn-ea"/>
                <a:sym typeface="+mn-lt"/>
              </a:rPr>
              <a:t>蒙络摇缀，参差披拂：覆盖着，缠绕着，摇动着，连缀着，参差不齐，随风飘荡。</a:t>
            </a:r>
          </a:p>
          <a:p>
            <a:pPr eaLnBrk="0" hangingPunct="0">
              <a:lnSpc>
                <a:spcPct val="150000"/>
              </a:lnSpc>
            </a:pPr>
            <a:r>
              <a:rPr lang="en-US" altLang="zh-CN" sz="2300" b="1">
                <a:latin typeface="+mn-lt"/>
                <a:ea typeface="+mn-ea"/>
                <a:cs typeface="+mn-ea"/>
                <a:sym typeface="+mn-lt"/>
              </a:rPr>
              <a:t>D.</a:t>
            </a:r>
            <a:r>
              <a:rPr lang="zh-CN" altLang="en-US" sz="2300" b="1">
                <a:latin typeface="+mn-lt"/>
                <a:ea typeface="+mn-ea"/>
                <a:cs typeface="+mn-ea"/>
                <a:sym typeface="+mn-lt"/>
              </a:rPr>
              <a:t>凄神寒骨，悄怆幽邃：使人心神凄楚，寒透骨节，寂静极</a:t>
            </a:r>
            <a:endParaRPr lang="en-US" altLang="zh-CN" sz="2300" b="1">
              <a:latin typeface="+mn-lt"/>
              <a:ea typeface="+mn-ea"/>
              <a:cs typeface="+mn-ea"/>
              <a:sym typeface="+mn-lt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300" b="1">
                <a:latin typeface="+mn-lt"/>
                <a:ea typeface="+mn-ea"/>
                <a:cs typeface="+mn-ea"/>
                <a:sym typeface="+mn-lt"/>
              </a:rPr>
              <a:t>了，幽深极了。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468313" y="4446588"/>
            <a:ext cx="8207375" cy="4000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0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【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解析</a:t>
            </a:r>
            <a:r>
              <a:rPr lang="en-US" altLang="zh-CN" sz="20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】B</a:t>
            </a:r>
            <a:r>
              <a:rPr lang="zh-CN" altLang="en-US" sz="20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项正确的翻译应为：向下看见一个小潭，潭水格外清凉。</a:t>
            </a: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5422900" y="681038"/>
            <a:ext cx="414338" cy="52245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30000"/>
              </a:lnSpc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B</a:t>
            </a:r>
            <a:endParaRPr lang="zh-CN" altLang="en-US" sz="2400" b="1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文本框 6"/>
          <p:cNvSpPr txBox="1">
            <a:spLocks noChangeArrowheads="1"/>
          </p:cNvSpPr>
          <p:nvPr/>
        </p:nvSpPr>
        <p:spPr bwMode="auto">
          <a:xfrm>
            <a:off x="385958" y="-20638"/>
            <a:ext cx="1620642" cy="52387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kumimoji="1" lang="zh-CN" altLang="en-US" sz="280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课堂检测</a:t>
            </a:r>
          </a:p>
        </p:txBody>
      </p:sp>
    </p:spTree>
  </p:cSld>
  <p:clrMapOvr>
    <a:masterClrMapping/>
  </p:clrMapOvr>
  <p:transition spd="slow" advTm="30000">
    <p:random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969" name="组合 13"/>
          <p:cNvGrpSpPr/>
          <p:nvPr/>
        </p:nvGrpSpPr>
        <p:grpSpPr bwMode="auto">
          <a:xfrm>
            <a:off x="3492500" y="411163"/>
            <a:ext cx="1743075" cy="590483"/>
            <a:chOff x="3333750" y="555625"/>
            <a:chExt cx="1743075" cy="590239"/>
          </a:xfrm>
        </p:grpSpPr>
        <p:sp>
          <p:nvSpPr>
            <p:cNvPr id="17" name="圆角矩形 16"/>
            <p:cNvSpPr/>
            <p:nvPr/>
          </p:nvSpPr>
          <p:spPr>
            <a:xfrm rot="555800">
              <a:off x="4602163" y="673051"/>
              <a:ext cx="442912" cy="418927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19" name="圆角矩形 18"/>
            <p:cNvSpPr/>
            <p:nvPr/>
          </p:nvSpPr>
          <p:spPr>
            <a:xfrm rot="20470821">
              <a:off x="4197350" y="679399"/>
              <a:ext cx="442913" cy="420513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20" name="圆角矩形 19"/>
            <p:cNvSpPr/>
            <p:nvPr/>
          </p:nvSpPr>
          <p:spPr>
            <a:xfrm rot="319204">
              <a:off x="3778250" y="679399"/>
              <a:ext cx="441325" cy="420513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21" name="圆角矩形 20"/>
            <p:cNvSpPr/>
            <p:nvPr/>
          </p:nvSpPr>
          <p:spPr>
            <a:xfrm rot="21148334">
              <a:off x="3368675" y="687333"/>
              <a:ext cx="441325" cy="420514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83980" name="矩形 1"/>
            <p:cNvSpPr>
              <a:spLocks noChangeArrowheads="1"/>
            </p:cNvSpPr>
            <p:nvPr/>
          </p:nvSpPr>
          <p:spPr bwMode="auto">
            <a:xfrm>
              <a:off x="3333750" y="555625"/>
              <a:ext cx="1743075" cy="59023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拓展阅读</a:t>
              </a:r>
            </a:p>
          </p:txBody>
        </p:sp>
      </p:grpSp>
      <p:sp>
        <p:nvSpPr>
          <p:cNvPr id="83970" name="矩形 2"/>
          <p:cNvSpPr>
            <a:spLocks noChangeArrowheads="1"/>
          </p:cNvSpPr>
          <p:nvPr/>
        </p:nvSpPr>
        <p:spPr bwMode="auto">
          <a:xfrm>
            <a:off x="420688" y="1166813"/>
            <a:ext cx="8255000" cy="3636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en-US" altLang="zh-CN" sz="2400" b="1">
                <a:latin typeface="+mn-lt"/>
                <a:ea typeface="+mn-ea"/>
                <a:cs typeface="+mn-ea"/>
                <a:sym typeface="+mn-lt"/>
              </a:rPr>
              <a:t>【</a:t>
            </a:r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甲</a:t>
            </a:r>
            <a:r>
              <a:rPr lang="en-US" altLang="zh-CN" sz="2400" b="1">
                <a:latin typeface="+mn-lt"/>
                <a:ea typeface="+mn-ea"/>
                <a:cs typeface="+mn-ea"/>
                <a:sym typeface="+mn-lt"/>
              </a:rPr>
              <a:t>】</a:t>
            </a:r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环滁皆山也。其西南诸峰，林壑尤美。望之蔚然而深秀者，琅琊也。山行六七里，渐闻水声潺潺，而泻出于两峰之间者，酿泉也。峰回路转，有亭翼然临于泉上者，醉翁亭也。作亭者谁？山之僧智仙也。名之者谁？太守自谓也。太守与客来饮于此，饮少辄醉，而年又最高，故自号日醉翁</a:t>
            </a:r>
            <a:endParaRPr lang="en-US" altLang="zh-CN" sz="2400" b="1">
              <a:latin typeface="+mn-lt"/>
              <a:ea typeface="+mn-ea"/>
              <a:cs typeface="+mn-ea"/>
              <a:sym typeface="+mn-lt"/>
            </a:endParaRPr>
          </a:p>
          <a:p>
            <a:pPr eaLnBrk="0" hangingPunct="0">
              <a:lnSpc>
                <a:spcPct val="120000"/>
              </a:lnSpc>
            </a:pPr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也。醉翁之意不在酒，在乎山水之间也。山水之乐，得之心而寓之酒也。</a:t>
            </a:r>
          </a:p>
          <a:p>
            <a:pPr algn="r" eaLnBrk="0" hangingPunct="0">
              <a:lnSpc>
                <a:spcPct val="120000"/>
              </a:lnSpc>
            </a:pPr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（节选自欧阳修</a:t>
            </a:r>
            <a:r>
              <a:rPr lang="en-US" altLang="zh-CN" sz="2400" b="1">
                <a:latin typeface="+mn-lt"/>
                <a:ea typeface="+mn-ea"/>
                <a:cs typeface="+mn-ea"/>
                <a:sym typeface="+mn-lt"/>
              </a:rPr>
              <a:t>《</a:t>
            </a:r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醉翁亭记</a:t>
            </a:r>
            <a:r>
              <a:rPr lang="en-US" altLang="zh-CN" sz="2400" b="1">
                <a:latin typeface="+mn-lt"/>
                <a:ea typeface="+mn-ea"/>
                <a:cs typeface="+mn-ea"/>
                <a:sym typeface="+mn-lt"/>
              </a:rPr>
              <a:t>》</a:t>
            </a:r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）</a:t>
            </a:r>
            <a:endParaRPr lang="en-US" altLang="zh-CN" sz="2400" b="1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3971" name="矩形 1"/>
          <p:cNvSpPr>
            <a:spLocks noChangeArrowheads="1"/>
          </p:cNvSpPr>
          <p:nvPr/>
        </p:nvSpPr>
        <p:spPr bwMode="auto">
          <a:xfrm>
            <a:off x="5219700" y="617538"/>
            <a:ext cx="3254375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（</a:t>
            </a:r>
            <a:r>
              <a:rPr lang="en-US" altLang="zh-CN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2019</a:t>
            </a:r>
            <a:r>
              <a:rPr lang="zh-CN" altLang="en-US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年湖南省怀化中考题）</a:t>
            </a:r>
          </a:p>
        </p:txBody>
      </p:sp>
      <p:sp>
        <p:nvSpPr>
          <p:cNvPr id="83973" name="文本框 6"/>
          <p:cNvSpPr txBox="1">
            <a:spLocks noChangeArrowheads="1"/>
          </p:cNvSpPr>
          <p:nvPr/>
        </p:nvSpPr>
        <p:spPr bwMode="auto">
          <a:xfrm>
            <a:off x="357062" y="-28154"/>
            <a:ext cx="1620642" cy="52387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kumimoji="1" lang="zh-CN" altLang="en-US" sz="280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拓展探究</a:t>
            </a:r>
          </a:p>
        </p:txBody>
      </p:sp>
    </p:spTree>
  </p:cSld>
  <p:clrMapOvr>
    <a:masterClrMapping/>
  </p:clrMapOvr>
  <p:transition spd="slow" advTm="30000">
    <p:random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矩形 2"/>
          <p:cNvSpPr>
            <a:spLocks noChangeArrowheads="1"/>
          </p:cNvSpPr>
          <p:nvPr/>
        </p:nvSpPr>
        <p:spPr bwMode="auto">
          <a:xfrm>
            <a:off x="420688" y="842963"/>
            <a:ext cx="8255000" cy="3638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en-US" altLang="zh-CN" sz="2400" b="1">
                <a:latin typeface="+mn-lt"/>
                <a:ea typeface="+mn-ea"/>
                <a:cs typeface="+mn-ea"/>
                <a:sym typeface="+mn-lt"/>
              </a:rPr>
              <a:t>【</a:t>
            </a:r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乙</a:t>
            </a:r>
            <a:r>
              <a:rPr lang="en-US" altLang="zh-CN" sz="2400" b="1">
                <a:latin typeface="+mn-lt"/>
                <a:ea typeface="+mn-ea"/>
                <a:cs typeface="+mn-ea"/>
                <a:sym typeface="+mn-lt"/>
              </a:rPr>
              <a:t>】</a:t>
            </a:r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修之来此，乐其地僻而事简，又爱其俗之安闲。既得斯泉于山谷之间，乃日与滁人仰而望山，俯而听泉。掇幽芳而荫乔木，风霜冰雪，刻露清秀，四时之景，无不可爱。又幸其民乐其岁物之丰成，而喜与予游也。因为本其山川，道其风俗之美，使民知所以安此丰年之乐者，幸生无事之时</a:t>
            </a:r>
            <a:endParaRPr lang="en-US" altLang="zh-CN" sz="2400" b="1">
              <a:latin typeface="+mn-lt"/>
              <a:ea typeface="+mn-ea"/>
              <a:cs typeface="+mn-ea"/>
              <a:sym typeface="+mn-lt"/>
            </a:endParaRPr>
          </a:p>
          <a:p>
            <a:pPr eaLnBrk="0" hangingPunct="0">
              <a:lnSpc>
                <a:spcPct val="120000"/>
              </a:lnSpc>
            </a:pPr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也。</a:t>
            </a:r>
          </a:p>
          <a:p>
            <a:pPr eaLnBrk="0" hangingPunct="0">
              <a:lnSpc>
                <a:spcPct val="120000"/>
              </a:lnSpc>
            </a:pPr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    夫宣上恩德以与民共乐刺史之事也。遂书以名其亭焉。</a:t>
            </a:r>
          </a:p>
          <a:p>
            <a:pPr algn="r" eaLnBrk="0" hangingPunct="0">
              <a:lnSpc>
                <a:spcPct val="120000"/>
              </a:lnSpc>
            </a:pPr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（节选自欧阳修</a:t>
            </a:r>
            <a:r>
              <a:rPr lang="en-US" altLang="zh-CN" sz="2400" b="1">
                <a:latin typeface="+mn-lt"/>
                <a:ea typeface="+mn-ea"/>
                <a:cs typeface="+mn-ea"/>
                <a:sym typeface="+mn-lt"/>
              </a:rPr>
              <a:t>《</a:t>
            </a:r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丰乐亭记</a:t>
            </a:r>
            <a:r>
              <a:rPr lang="en-US" altLang="zh-CN" sz="2400" b="1">
                <a:latin typeface="+mn-lt"/>
                <a:ea typeface="+mn-ea"/>
                <a:cs typeface="+mn-ea"/>
                <a:sym typeface="+mn-lt"/>
              </a:rPr>
              <a:t>》</a:t>
            </a:r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）</a:t>
            </a: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357062" y="-28154"/>
            <a:ext cx="1620642" cy="52387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kumimoji="1" lang="zh-CN" altLang="en-US" sz="280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拓展探究</a:t>
            </a:r>
          </a:p>
        </p:txBody>
      </p:sp>
    </p:spTree>
  </p:cSld>
  <p:clrMapOvr>
    <a:masterClrMapping/>
  </p:clrMapOvr>
  <p:transition spd="slow" advTm="30000">
    <p:random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矩形 1"/>
          <p:cNvSpPr>
            <a:spLocks noChangeArrowheads="1"/>
          </p:cNvSpPr>
          <p:nvPr/>
        </p:nvSpPr>
        <p:spPr bwMode="auto">
          <a:xfrm>
            <a:off x="395288" y="561975"/>
            <a:ext cx="8424862" cy="41544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200" b="1">
                <a:latin typeface="+mn-lt"/>
                <a:ea typeface="+mn-ea"/>
                <a:cs typeface="+mn-ea"/>
                <a:sym typeface="+mn-lt"/>
              </a:rPr>
              <a:t>1.</a:t>
            </a:r>
            <a:r>
              <a:rPr lang="zh-CN" altLang="en-US" sz="2200" b="1">
                <a:latin typeface="+mn-lt"/>
                <a:ea typeface="+mn-ea"/>
                <a:cs typeface="+mn-ea"/>
                <a:sym typeface="+mn-lt"/>
              </a:rPr>
              <a:t>请用“</a:t>
            </a:r>
            <a:r>
              <a:rPr lang="en-US" altLang="zh-CN" sz="2200" b="1">
                <a:latin typeface="+mn-lt"/>
                <a:ea typeface="+mn-ea"/>
                <a:cs typeface="+mn-ea"/>
                <a:sym typeface="+mn-lt"/>
              </a:rPr>
              <a:t>/”</a:t>
            </a:r>
            <a:r>
              <a:rPr lang="zh-CN" altLang="en-US" sz="2200" b="1">
                <a:latin typeface="+mn-lt"/>
                <a:ea typeface="+mn-ea"/>
                <a:cs typeface="+mn-ea"/>
                <a:sym typeface="+mn-lt"/>
              </a:rPr>
              <a:t>为下面句子断句。（标两处）</a:t>
            </a:r>
            <a:r>
              <a:rPr lang="en-US" altLang="zh-CN" sz="2200" b="1">
                <a:latin typeface="+mn-lt"/>
                <a:ea typeface="+mn-ea"/>
                <a:cs typeface="+mn-ea"/>
                <a:sym typeface="+mn-lt"/>
              </a:rPr>
              <a:t> </a:t>
            </a:r>
          </a:p>
          <a:p>
            <a:pPr eaLnBrk="0" hangingPunct="0"/>
            <a:r>
              <a:rPr lang="en-US" altLang="zh-CN" sz="2200" b="1">
                <a:latin typeface="+mn-lt"/>
                <a:ea typeface="+mn-ea"/>
                <a:cs typeface="+mn-ea"/>
                <a:sym typeface="+mn-lt"/>
              </a:rPr>
              <a:t>  </a:t>
            </a:r>
            <a:r>
              <a:rPr lang="zh-CN" altLang="en-US" sz="2200" b="1">
                <a:latin typeface="+mn-lt"/>
                <a:ea typeface="+mn-ea"/>
                <a:cs typeface="+mn-ea"/>
                <a:sym typeface="+mn-lt"/>
              </a:rPr>
              <a:t>夫 宣 上 恩 德 以 与 民 共 乐 刺 史 之 事 也。</a:t>
            </a:r>
            <a:endParaRPr lang="en-US" altLang="zh-CN" sz="2200" b="1">
              <a:latin typeface="+mn-lt"/>
              <a:ea typeface="+mn-ea"/>
              <a:cs typeface="+mn-ea"/>
              <a:sym typeface="+mn-lt"/>
            </a:endParaRPr>
          </a:p>
          <a:p>
            <a:pPr eaLnBrk="0" hangingPunct="0"/>
            <a:r>
              <a:rPr lang="en-US" altLang="zh-CN" sz="2200" b="1">
                <a:latin typeface="+mn-lt"/>
                <a:ea typeface="+mn-ea"/>
                <a:cs typeface="+mn-ea"/>
                <a:sym typeface="+mn-lt"/>
              </a:rPr>
              <a:t>2.</a:t>
            </a:r>
            <a:r>
              <a:rPr lang="zh-CN" altLang="en-US" sz="2200" b="1">
                <a:latin typeface="+mn-lt"/>
                <a:ea typeface="+mn-ea"/>
                <a:cs typeface="+mn-ea"/>
                <a:sym typeface="+mn-lt"/>
              </a:rPr>
              <a:t>解释下列句子中画线的词。</a:t>
            </a:r>
            <a:endParaRPr lang="en-US" altLang="zh-CN" sz="2200" b="1">
              <a:latin typeface="+mn-lt"/>
              <a:ea typeface="+mn-ea"/>
              <a:cs typeface="+mn-ea"/>
              <a:sym typeface="+mn-lt"/>
            </a:endParaRPr>
          </a:p>
          <a:p>
            <a:pPr eaLnBrk="0" hangingPunct="0"/>
            <a:r>
              <a:rPr lang="en-US" altLang="zh-CN" sz="2200" b="1">
                <a:latin typeface="+mn-lt"/>
                <a:ea typeface="+mn-ea"/>
                <a:cs typeface="+mn-ea"/>
                <a:sym typeface="+mn-lt"/>
              </a:rPr>
              <a:t>①</a:t>
            </a:r>
            <a:r>
              <a:rPr lang="zh-CN" altLang="en-US" sz="2200" b="1">
                <a:latin typeface="+mn-lt"/>
                <a:ea typeface="+mn-ea"/>
                <a:cs typeface="+mn-ea"/>
                <a:sym typeface="+mn-lt"/>
              </a:rPr>
              <a:t>有亭</a:t>
            </a:r>
            <a:r>
              <a:rPr lang="zh-CN" altLang="en-US" sz="2200" b="1" u="sng">
                <a:latin typeface="+mn-lt"/>
                <a:ea typeface="+mn-ea"/>
                <a:cs typeface="+mn-ea"/>
                <a:sym typeface="+mn-lt"/>
              </a:rPr>
              <a:t>翼然</a:t>
            </a:r>
            <a:r>
              <a:rPr lang="zh-CN" altLang="en-US" sz="2200" b="1">
                <a:latin typeface="+mn-lt"/>
                <a:ea typeface="+mn-ea"/>
                <a:cs typeface="+mn-ea"/>
                <a:sym typeface="+mn-lt"/>
              </a:rPr>
              <a:t>临于泉上者</a:t>
            </a:r>
            <a:endParaRPr lang="en-US" altLang="zh-CN" sz="2200" b="1">
              <a:latin typeface="+mn-lt"/>
              <a:ea typeface="+mn-ea"/>
              <a:cs typeface="+mn-ea"/>
              <a:sym typeface="+mn-lt"/>
            </a:endParaRPr>
          </a:p>
          <a:p>
            <a:pPr eaLnBrk="0" hangingPunct="0"/>
            <a:r>
              <a:rPr lang="en-US" altLang="zh-CN" sz="2200" b="1">
                <a:latin typeface="+mn-lt"/>
                <a:ea typeface="+mn-ea"/>
                <a:cs typeface="+mn-ea"/>
                <a:sym typeface="+mn-lt"/>
              </a:rPr>
              <a:t>②</a:t>
            </a:r>
            <a:r>
              <a:rPr lang="zh-CN" altLang="en-US" sz="2200" b="1">
                <a:latin typeface="+mn-lt"/>
                <a:ea typeface="+mn-ea"/>
                <a:cs typeface="+mn-ea"/>
                <a:sym typeface="+mn-lt"/>
              </a:rPr>
              <a:t>醉翁之</a:t>
            </a:r>
            <a:r>
              <a:rPr lang="zh-CN" altLang="en-US" sz="2200" b="1" u="sng">
                <a:latin typeface="+mn-lt"/>
                <a:ea typeface="+mn-ea"/>
                <a:cs typeface="+mn-ea"/>
                <a:sym typeface="+mn-lt"/>
              </a:rPr>
              <a:t>意</a:t>
            </a:r>
            <a:r>
              <a:rPr lang="zh-CN" altLang="en-US" sz="2200" b="1">
                <a:latin typeface="+mn-lt"/>
                <a:ea typeface="+mn-ea"/>
                <a:cs typeface="+mn-ea"/>
                <a:sym typeface="+mn-lt"/>
              </a:rPr>
              <a:t>不在酒</a:t>
            </a:r>
            <a:endParaRPr lang="en-US" altLang="zh-CN" sz="2200" b="1">
              <a:latin typeface="+mn-lt"/>
              <a:ea typeface="+mn-ea"/>
              <a:cs typeface="+mn-ea"/>
              <a:sym typeface="+mn-lt"/>
            </a:endParaRPr>
          </a:p>
          <a:p>
            <a:pPr eaLnBrk="0" hangingPunct="0"/>
            <a:r>
              <a:rPr lang="en-US" altLang="zh-CN" sz="2200" b="1">
                <a:latin typeface="+mn-lt"/>
                <a:ea typeface="+mn-ea"/>
                <a:cs typeface="+mn-ea"/>
                <a:sym typeface="+mn-lt"/>
              </a:rPr>
              <a:t>③</a:t>
            </a:r>
            <a:r>
              <a:rPr lang="zh-CN" altLang="en-US" sz="2200" b="1">
                <a:latin typeface="+mn-lt"/>
                <a:ea typeface="+mn-ea"/>
                <a:cs typeface="+mn-ea"/>
                <a:sym typeface="+mn-lt"/>
              </a:rPr>
              <a:t>因为</a:t>
            </a:r>
            <a:r>
              <a:rPr lang="zh-CN" altLang="en-US" sz="2200" b="1" u="sng">
                <a:latin typeface="+mn-lt"/>
                <a:ea typeface="+mn-ea"/>
                <a:cs typeface="+mn-ea"/>
                <a:sym typeface="+mn-lt"/>
              </a:rPr>
              <a:t>本</a:t>
            </a:r>
            <a:r>
              <a:rPr lang="zh-CN" altLang="en-US" sz="2200" b="1">
                <a:latin typeface="+mn-lt"/>
                <a:ea typeface="+mn-ea"/>
                <a:cs typeface="+mn-ea"/>
                <a:sym typeface="+mn-lt"/>
              </a:rPr>
              <a:t>其山川</a:t>
            </a:r>
            <a:endParaRPr lang="en-US" altLang="zh-CN" sz="2200" b="1">
              <a:latin typeface="+mn-lt"/>
              <a:ea typeface="+mn-ea"/>
              <a:cs typeface="+mn-ea"/>
              <a:sym typeface="+mn-lt"/>
            </a:endParaRPr>
          </a:p>
          <a:p>
            <a:pPr eaLnBrk="0" hangingPunct="0"/>
            <a:r>
              <a:rPr lang="en-US" altLang="zh-CN" sz="2200" b="1">
                <a:latin typeface="+mn-lt"/>
                <a:ea typeface="+mn-ea"/>
                <a:cs typeface="+mn-ea"/>
                <a:sym typeface="+mn-lt"/>
              </a:rPr>
              <a:t>④</a:t>
            </a:r>
            <a:r>
              <a:rPr lang="zh-CN" altLang="en-US" sz="2200" b="1">
                <a:latin typeface="+mn-lt"/>
                <a:ea typeface="+mn-ea"/>
                <a:cs typeface="+mn-ea"/>
                <a:sym typeface="+mn-lt"/>
              </a:rPr>
              <a:t>遂书以</a:t>
            </a:r>
            <a:r>
              <a:rPr lang="zh-CN" altLang="en-US" sz="2200" b="1" u="sng">
                <a:latin typeface="+mn-lt"/>
                <a:ea typeface="+mn-ea"/>
                <a:cs typeface="+mn-ea"/>
                <a:sym typeface="+mn-lt"/>
              </a:rPr>
              <a:t>名</a:t>
            </a:r>
            <a:r>
              <a:rPr lang="zh-CN" altLang="en-US" sz="2200" b="1">
                <a:latin typeface="+mn-lt"/>
                <a:ea typeface="+mn-ea"/>
                <a:cs typeface="+mn-ea"/>
                <a:sym typeface="+mn-lt"/>
              </a:rPr>
              <a:t>其亭焉</a:t>
            </a:r>
            <a:endParaRPr lang="en-US" altLang="zh-CN" sz="2200" b="1">
              <a:latin typeface="+mn-lt"/>
              <a:ea typeface="+mn-ea"/>
              <a:cs typeface="+mn-ea"/>
              <a:sym typeface="+mn-lt"/>
            </a:endParaRPr>
          </a:p>
          <a:p>
            <a:pPr eaLnBrk="0" hangingPunct="0"/>
            <a:r>
              <a:rPr lang="en-US" altLang="zh-CN" sz="2200" b="1">
                <a:latin typeface="+mn-lt"/>
                <a:ea typeface="+mn-ea"/>
                <a:cs typeface="+mn-ea"/>
                <a:sym typeface="+mn-lt"/>
              </a:rPr>
              <a:t>3.</a:t>
            </a:r>
            <a:r>
              <a:rPr lang="zh-CN" altLang="en-US" sz="2200" b="1">
                <a:latin typeface="+mn-lt"/>
                <a:ea typeface="+mn-ea"/>
                <a:cs typeface="+mn-ea"/>
                <a:sym typeface="+mn-lt"/>
              </a:rPr>
              <a:t>下列各组句子中，画线词语意思或用法相同的一项是（</a:t>
            </a:r>
            <a:r>
              <a:rPr lang="en-US" altLang="zh-CN" sz="2200" b="1">
                <a:latin typeface="+mn-lt"/>
                <a:ea typeface="+mn-ea"/>
                <a:cs typeface="+mn-ea"/>
                <a:sym typeface="+mn-lt"/>
              </a:rPr>
              <a:t>    </a:t>
            </a:r>
            <a:r>
              <a:rPr lang="zh-CN" altLang="en-US" sz="2200" b="1">
                <a:latin typeface="+mn-lt"/>
                <a:ea typeface="+mn-ea"/>
                <a:cs typeface="+mn-ea"/>
                <a:sym typeface="+mn-lt"/>
              </a:rPr>
              <a:t>）</a:t>
            </a:r>
            <a:endParaRPr lang="en-US" altLang="zh-CN" sz="2200" b="1">
              <a:latin typeface="+mn-lt"/>
              <a:ea typeface="+mn-ea"/>
              <a:cs typeface="+mn-ea"/>
              <a:sym typeface="+mn-lt"/>
            </a:endParaRPr>
          </a:p>
          <a:p>
            <a:pPr eaLnBrk="0" hangingPunct="0"/>
            <a:r>
              <a:rPr lang="en-US" altLang="zh-CN" sz="2200" b="1">
                <a:latin typeface="+mn-lt"/>
                <a:ea typeface="+mn-ea"/>
                <a:cs typeface="+mn-ea"/>
                <a:sym typeface="+mn-lt"/>
              </a:rPr>
              <a:t>A.</a:t>
            </a:r>
            <a:r>
              <a:rPr lang="zh-CN" altLang="en-US" sz="2200" b="1">
                <a:latin typeface="+mn-lt"/>
                <a:ea typeface="+mn-ea"/>
                <a:cs typeface="+mn-ea"/>
                <a:sym typeface="+mn-lt"/>
              </a:rPr>
              <a:t>（</a:t>
            </a:r>
            <a:r>
              <a:rPr lang="en-US" altLang="zh-CN" sz="2200" b="1">
                <a:latin typeface="+mn-lt"/>
                <a:ea typeface="+mn-ea"/>
                <a:cs typeface="+mn-ea"/>
                <a:sym typeface="+mn-lt"/>
              </a:rPr>
              <a:t>1</a:t>
            </a:r>
            <a:r>
              <a:rPr lang="zh-CN" altLang="en-US" sz="2200" b="1">
                <a:latin typeface="+mn-lt"/>
                <a:ea typeface="+mn-ea"/>
                <a:cs typeface="+mn-ea"/>
                <a:sym typeface="+mn-lt"/>
              </a:rPr>
              <a:t>）山水之</a:t>
            </a:r>
            <a:r>
              <a:rPr lang="zh-CN" altLang="en-US" sz="2200" b="1" u="sng">
                <a:latin typeface="+mn-lt"/>
                <a:ea typeface="+mn-ea"/>
                <a:cs typeface="+mn-ea"/>
                <a:sym typeface="+mn-lt"/>
              </a:rPr>
              <a:t>乐</a:t>
            </a:r>
            <a:r>
              <a:rPr lang="zh-CN" altLang="en-US" sz="2200" b="1">
                <a:latin typeface="+mn-lt"/>
                <a:ea typeface="+mn-ea"/>
                <a:cs typeface="+mn-ea"/>
                <a:sym typeface="+mn-lt"/>
              </a:rPr>
              <a:t>         （</a:t>
            </a:r>
            <a:r>
              <a:rPr lang="en-US" altLang="zh-CN" sz="2200" b="1">
                <a:latin typeface="+mn-lt"/>
                <a:ea typeface="+mn-ea"/>
                <a:cs typeface="+mn-ea"/>
                <a:sym typeface="+mn-lt"/>
              </a:rPr>
              <a:t>2</a:t>
            </a:r>
            <a:r>
              <a:rPr lang="zh-CN" altLang="en-US" sz="2200" b="1">
                <a:latin typeface="+mn-lt"/>
                <a:ea typeface="+mn-ea"/>
                <a:cs typeface="+mn-ea"/>
                <a:sym typeface="+mn-lt"/>
              </a:rPr>
              <a:t>）</a:t>
            </a:r>
            <a:r>
              <a:rPr lang="zh-CN" altLang="en-US" sz="2200" b="1" u="sng">
                <a:latin typeface="+mn-lt"/>
                <a:ea typeface="+mn-ea"/>
                <a:cs typeface="+mn-ea"/>
                <a:sym typeface="+mn-lt"/>
              </a:rPr>
              <a:t>乐</a:t>
            </a:r>
            <a:r>
              <a:rPr lang="zh-CN" altLang="en-US" sz="2200" b="1">
                <a:latin typeface="+mn-lt"/>
                <a:ea typeface="+mn-ea"/>
                <a:cs typeface="+mn-ea"/>
                <a:sym typeface="+mn-lt"/>
              </a:rPr>
              <a:t>其地僻而事简</a:t>
            </a:r>
          </a:p>
          <a:p>
            <a:pPr eaLnBrk="0" hangingPunct="0"/>
            <a:r>
              <a:rPr lang="en-US" altLang="zh-CN" sz="2200" b="1">
                <a:latin typeface="+mn-lt"/>
                <a:ea typeface="+mn-ea"/>
                <a:cs typeface="+mn-ea"/>
                <a:sym typeface="+mn-lt"/>
              </a:rPr>
              <a:t>B.</a:t>
            </a:r>
            <a:r>
              <a:rPr lang="zh-CN" altLang="en-US" sz="2200" b="1">
                <a:latin typeface="+mn-lt"/>
                <a:ea typeface="+mn-ea"/>
                <a:cs typeface="+mn-ea"/>
                <a:sym typeface="+mn-lt"/>
              </a:rPr>
              <a:t>（</a:t>
            </a:r>
            <a:r>
              <a:rPr lang="en-US" altLang="zh-CN" sz="2200" b="1">
                <a:latin typeface="+mn-lt"/>
                <a:ea typeface="+mn-ea"/>
                <a:cs typeface="+mn-ea"/>
                <a:sym typeface="+mn-lt"/>
              </a:rPr>
              <a:t>1</a:t>
            </a:r>
            <a:r>
              <a:rPr lang="zh-CN" altLang="en-US" sz="2200" b="1">
                <a:latin typeface="+mn-lt"/>
                <a:ea typeface="+mn-ea"/>
                <a:cs typeface="+mn-ea"/>
                <a:sym typeface="+mn-lt"/>
              </a:rPr>
              <a:t>）在乎山水之间</a:t>
            </a:r>
            <a:r>
              <a:rPr lang="zh-CN" altLang="en-US" sz="2200" b="1" u="sng">
                <a:latin typeface="+mn-lt"/>
                <a:ea typeface="+mn-ea"/>
                <a:cs typeface="+mn-ea"/>
                <a:sym typeface="+mn-lt"/>
              </a:rPr>
              <a:t>也</a:t>
            </a:r>
            <a:r>
              <a:rPr lang="zh-CN" altLang="en-US" sz="2200" b="1">
                <a:latin typeface="+mn-lt"/>
                <a:ea typeface="+mn-ea"/>
                <a:cs typeface="+mn-ea"/>
                <a:sym typeface="+mn-lt"/>
              </a:rPr>
              <a:t>   （</a:t>
            </a:r>
            <a:r>
              <a:rPr lang="en-US" altLang="zh-CN" sz="2200" b="1">
                <a:latin typeface="+mn-lt"/>
                <a:ea typeface="+mn-ea"/>
                <a:cs typeface="+mn-ea"/>
                <a:sym typeface="+mn-lt"/>
              </a:rPr>
              <a:t>2</a:t>
            </a:r>
            <a:r>
              <a:rPr lang="zh-CN" altLang="en-US" sz="2200" b="1">
                <a:latin typeface="+mn-lt"/>
                <a:ea typeface="+mn-ea"/>
                <a:cs typeface="+mn-ea"/>
                <a:sym typeface="+mn-lt"/>
              </a:rPr>
              <a:t>）幸生无事之时</a:t>
            </a:r>
            <a:r>
              <a:rPr lang="zh-CN" altLang="en-US" sz="2200" b="1" u="sng">
                <a:latin typeface="+mn-lt"/>
                <a:ea typeface="+mn-ea"/>
                <a:cs typeface="+mn-ea"/>
                <a:sym typeface="+mn-lt"/>
              </a:rPr>
              <a:t>也</a:t>
            </a:r>
          </a:p>
          <a:p>
            <a:pPr eaLnBrk="0" hangingPunct="0"/>
            <a:r>
              <a:rPr lang="en-US" altLang="zh-CN" sz="2200" b="1">
                <a:latin typeface="+mn-lt"/>
                <a:ea typeface="+mn-ea"/>
                <a:cs typeface="+mn-ea"/>
                <a:sym typeface="+mn-lt"/>
              </a:rPr>
              <a:t>C.</a:t>
            </a:r>
            <a:r>
              <a:rPr lang="zh-CN" altLang="en-US" sz="2200" b="1">
                <a:latin typeface="+mn-lt"/>
                <a:ea typeface="+mn-ea"/>
                <a:cs typeface="+mn-ea"/>
                <a:sym typeface="+mn-lt"/>
              </a:rPr>
              <a:t>（</a:t>
            </a:r>
            <a:r>
              <a:rPr lang="en-US" altLang="zh-CN" sz="2200" b="1">
                <a:latin typeface="+mn-lt"/>
                <a:ea typeface="+mn-ea"/>
                <a:cs typeface="+mn-ea"/>
                <a:sym typeface="+mn-lt"/>
              </a:rPr>
              <a:t>1</a:t>
            </a:r>
            <a:r>
              <a:rPr lang="zh-CN" altLang="en-US" sz="2200" b="1">
                <a:latin typeface="+mn-lt"/>
                <a:ea typeface="+mn-ea"/>
                <a:cs typeface="+mn-ea"/>
                <a:sym typeface="+mn-lt"/>
              </a:rPr>
              <a:t>）名</a:t>
            </a:r>
            <a:r>
              <a:rPr lang="zh-CN" altLang="en-US" sz="2200" b="1" u="sng">
                <a:latin typeface="+mn-lt"/>
                <a:ea typeface="+mn-ea"/>
                <a:cs typeface="+mn-ea"/>
                <a:sym typeface="+mn-lt"/>
              </a:rPr>
              <a:t>之</a:t>
            </a:r>
            <a:r>
              <a:rPr lang="zh-CN" altLang="en-US" sz="2200" b="1">
                <a:latin typeface="+mn-lt"/>
                <a:ea typeface="+mn-ea"/>
                <a:cs typeface="+mn-ea"/>
                <a:sym typeface="+mn-lt"/>
              </a:rPr>
              <a:t>者谁？</a:t>
            </a:r>
            <a:r>
              <a:rPr lang="en-US" altLang="zh-CN" sz="2200" b="1">
                <a:latin typeface="+mn-lt"/>
                <a:ea typeface="+mn-ea"/>
                <a:cs typeface="+mn-ea"/>
                <a:sym typeface="+mn-lt"/>
              </a:rPr>
              <a:t>       </a:t>
            </a:r>
            <a:r>
              <a:rPr lang="zh-CN" altLang="en-US" sz="2200" b="1">
                <a:latin typeface="+mn-lt"/>
                <a:ea typeface="+mn-ea"/>
                <a:cs typeface="+mn-ea"/>
                <a:sym typeface="+mn-lt"/>
              </a:rPr>
              <a:t>（</a:t>
            </a:r>
            <a:r>
              <a:rPr lang="en-US" altLang="zh-CN" sz="2200" b="1">
                <a:latin typeface="+mn-lt"/>
                <a:ea typeface="+mn-ea"/>
                <a:cs typeface="+mn-ea"/>
                <a:sym typeface="+mn-lt"/>
              </a:rPr>
              <a:t>2</a:t>
            </a:r>
            <a:r>
              <a:rPr lang="zh-CN" altLang="en-US" sz="2200" b="1">
                <a:latin typeface="+mn-lt"/>
                <a:ea typeface="+mn-ea"/>
                <a:cs typeface="+mn-ea"/>
                <a:sym typeface="+mn-lt"/>
              </a:rPr>
              <a:t>）修</a:t>
            </a:r>
            <a:r>
              <a:rPr lang="zh-CN" altLang="en-US" sz="2200" b="1" u="sng">
                <a:latin typeface="+mn-lt"/>
                <a:ea typeface="+mn-ea"/>
                <a:cs typeface="+mn-ea"/>
                <a:sym typeface="+mn-lt"/>
              </a:rPr>
              <a:t>之</a:t>
            </a:r>
            <a:r>
              <a:rPr lang="zh-CN" altLang="en-US" sz="2200" b="1">
                <a:latin typeface="+mn-lt"/>
                <a:ea typeface="+mn-ea"/>
                <a:cs typeface="+mn-ea"/>
                <a:sym typeface="+mn-lt"/>
              </a:rPr>
              <a:t>来此</a:t>
            </a:r>
          </a:p>
          <a:p>
            <a:pPr eaLnBrk="0" hangingPunct="0"/>
            <a:r>
              <a:rPr lang="en-US" altLang="zh-CN" sz="2200" b="1">
                <a:latin typeface="+mn-lt"/>
                <a:ea typeface="+mn-ea"/>
                <a:cs typeface="+mn-ea"/>
                <a:sym typeface="+mn-lt"/>
              </a:rPr>
              <a:t>D.</a:t>
            </a:r>
            <a:r>
              <a:rPr lang="zh-CN" altLang="en-US" sz="2200" b="1">
                <a:latin typeface="+mn-lt"/>
                <a:ea typeface="+mn-ea"/>
                <a:cs typeface="+mn-ea"/>
                <a:sym typeface="+mn-lt"/>
              </a:rPr>
              <a:t>（</a:t>
            </a:r>
            <a:r>
              <a:rPr lang="en-US" altLang="zh-CN" sz="2200" b="1">
                <a:latin typeface="+mn-lt"/>
                <a:ea typeface="+mn-ea"/>
                <a:cs typeface="+mn-ea"/>
                <a:sym typeface="+mn-lt"/>
              </a:rPr>
              <a:t>1</a:t>
            </a:r>
            <a:r>
              <a:rPr lang="zh-CN" altLang="en-US" sz="2200" b="1">
                <a:latin typeface="+mn-lt"/>
                <a:ea typeface="+mn-ea"/>
                <a:cs typeface="+mn-ea"/>
                <a:sym typeface="+mn-lt"/>
              </a:rPr>
              <a:t>）</a:t>
            </a:r>
            <a:r>
              <a:rPr lang="zh-CN" altLang="en-US" sz="2200" b="1" u="sng">
                <a:latin typeface="+mn-lt"/>
                <a:ea typeface="+mn-ea"/>
                <a:cs typeface="+mn-ea"/>
                <a:sym typeface="+mn-lt"/>
              </a:rPr>
              <a:t>山</a:t>
            </a:r>
            <a:r>
              <a:rPr lang="zh-CN" altLang="en-US" sz="2200" b="1">
                <a:latin typeface="+mn-lt"/>
                <a:ea typeface="+mn-ea"/>
                <a:cs typeface="+mn-ea"/>
                <a:sym typeface="+mn-lt"/>
              </a:rPr>
              <a:t>行六七里       （</a:t>
            </a:r>
            <a:r>
              <a:rPr lang="en-US" altLang="zh-CN" sz="2200" b="1">
                <a:latin typeface="+mn-lt"/>
                <a:ea typeface="+mn-ea"/>
                <a:cs typeface="+mn-ea"/>
                <a:sym typeface="+mn-lt"/>
              </a:rPr>
              <a:t>2</a:t>
            </a:r>
            <a:r>
              <a:rPr lang="zh-CN" altLang="en-US" sz="2200" b="1">
                <a:latin typeface="+mn-lt"/>
                <a:ea typeface="+mn-ea"/>
                <a:cs typeface="+mn-ea"/>
                <a:sym typeface="+mn-lt"/>
              </a:rPr>
              <a:t>）日与滁人仰而望</a:t>
            </a:r>
            <a:r>
              <a:rPr lang="zh-CN" altLang="en-US" sz="2200" b="1" u="sng">
                <a:latin typeface="+mn-lt"/>
                <a:ea typeface="+mn-ea"/>
                <a:cs typeface="+mn-ea"/>
                <a:sym typeface="+mn-lt"/>
              </a:rPr>
              <a:t>山</a:t>
            </a: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357062" y="-28154"/>
            <a:ext cx="1620642" cy="52387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kumimoji="1" lang="zh-CN" altLang="en-US" sz="280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拓展探究</a:t>
            </a:r>
          </a:p>
        </p:txBody>
      </p:sp>
    </p:spTree>
  </p:cSld>
  <p:clrMapOvr>
    <a:masterClrMapping/>
  </p:clrMapOvr>
  <p:transition spd="slow" advTm="30000">
    <p:random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矩形 1"/>
          <p:cNvSpPr>
            <a:spLocks noChangeArrowheads="1"/>
          </p:cNvSpPr>
          <p:nvPr/>
        </p:nvSpPr>
        <p:spPr bwMode="auto">
          <a:xfrm>
            <a:off x="468313" y="555625"/>
            <a:ext cx="8280400" cy="3638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en-US" altLang="zh-CN" sz="2400" b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4.</a:t>
            </a:r>
            <a:r>
              <a:rPr lang="zh-CN" altLang="en-US" sz="2400" b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用现代汉语翻译下列句子。</a:t>
            </a:r>
            <a:endParaRPr lang="en-US" altLang="zh-CN" sz="2400" b="1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0" hangingPunct="0">
              <a:lnSpc>
                <a:spcPct val="120000"/>
              </a:lnSpc>
            </a:pPr>
            <a:r>
              <a:rPr lang="en-US" altLang="zh-CN" sz="2400" b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  ①</a:t>
            </a:r>
            <a:r>
              <a:rPr lang="zh-CN" altLang="en-US" sz="2400" b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望之蔚然而深秀者、琅琊也。</a:t>
            </a:r>
            <a:endParaRPr lang="en-US" altLang="zh-CN" sz="2400" b="1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0" hangingPunct="0">
              <a:lnSpc>
                <a:spcPct val="120000"/>
              </a:lnSpc>
            </a:pPr>
            <a:endParaRPr lang="zh-CN" altLang="en-US" sz="2400" b="1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0" hangingPunct="0">
              <a:lnSpc>
                <a:spcPct val="120000"/>
              </a:lnSpc>
            </a:pPr>
            <a:r>
              <a:rPr lang="zh-CN" altLang="en-US" sz="2400" b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  ②乐其地僻而事简，又爱其俗之安闲。</a:t>
            </a:r>
            <a:endParaRPr lang="en-US" altLang="zh-CN" sz="2400" b="1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0" hangingPunct="0">
              <a:lnSpc>
                <a:spcPct val="120000"/>
              </a:lnSpc>
            </a:pPr>
            <a:endParaRPr lang="zh-CN" altLang="en-US" sz="2400" b="1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0" hangingPunct="0">
              <a:lnSpc>
                <a:spcPct val="120000"/>
              </a:lnSpc>
            </a:pPr>
            <a:r>
              <a:rPr lang="en-US" altLang="zh-CN" sz="2400" b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5.【</a:t>
            </a:r>
            <a:r>
              <a:rPr lang="zh-CN" altLang="en-US" sz="2400" b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乙</a:t>
            </a:r>
            <a:r>
              <a:rPr lang="en-US" altLang="zh-CN" sz="2400" b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】</a:t>
            </a:r>
            <a:r>
              <a:rPr lang="zh-CN" altLang="en-US" sz="2400" b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段中作者为亭子取名“丰乐亭”的原因是</a:t>
            </a:r>
            <a:r>
              <a:rPr lang="en-US" altLang="zh-CN" sz="2400" b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_______</a:t>
            </a:r>
            <a:r>
              <a:rPr lang="zh-CN" altLang="en-US" sz="2400" b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和</a:t>
            </a:r>
            <a:r>
              <a:rPr lang="en-US" altLang="zh-CN" sz="2400" b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_________</a:t>
            </a:r>
            <a:r>
              <a:rPr lang="zh-CN" altLang="en-US" sz="2400" b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（用原文语句回答）。甲乙两段都表现了作者 </a:t>
            </a:r>
            <a:r>
              <a:rPr lang="en-US" altLang="zh-CN" sz="2400" b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_________</a:t>
            </a:r>
            <a:r>
              <a:rPr lang="zh-CN" altLang="en-US" sz="2400" b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的思想感情（提取</a:t>
            </a:r>
            <a:r>
              <a:rPr lang="en-US" altLang="zh-CN" sz="2400" b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【</a:t>
            </a:r>
            <a:r>
              <a:rPr lang="zh-CN" altLang="en-US" sz="2400" b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乙</a:t>
            </a:r>
            <a:r>
              <a:rPr lang="en-US" altLang="zh-CN" sz="2400" b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】</a:t>
            </a:r>
            <a:r>
              <a:rPr lang="zh-CN" altLang="en-US" sz="2400" b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段中四字短语回答）。</a:t>
            </a:r>
            <a:endParaRPr lang="en-US" altLang="zh-CN" sz="2400" b="1">
              <a:solidFill>
                <a:srgbClr val="00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357062" y="-28154"/>
            <a:ext cx="1620642" cy="52387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kumimoji="1" lang="zh-CN" altLang="en-US" sz="280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拓展探究</a:t>
            </a:r>
          </a:p>
        </p:txBody>
      </p:sp>
    </p:spTree>
  </p:cSld>
  <p:clrMapOvr>
    <a:masterClrMapping/>
  </p:clrMapOvr>
  <p:transition spd="slow" advTm="30000">
    <p:random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矩形 5"/>
          <p:cNvSpPr>
            <a:spLocks noChangeArrowheads="1"/>
          </p:cNvSpPr>
          <p:nvPr/>
        </p:nvSpPr>
        <p:spPr bwMode="auto">
          <a:xfrm>
            <a:off x="539750" y="935038"/>
            <a:ext cx="7993063" cy="393338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en-US" altLang="zh-CN" sz="2600" b="1">
                <a:latin typeface="+mn-lt"/>
                <a:ea typeface="+mn-ea"/>
                <a:cs typeface="+mn-ea"/>
                <a:sym typeface="+mn-lt"/>
              </a:rPr>
              <a:t>1.</a:t>
            </a:r>
            <a:r>
              <a:rPr lang="zh-CN" altLang="en-US" sz="2600" b="1">
                <a:latin typeface="+mn-lt"/>
                <a:ea typeface="+mn-ea"/>
                <a:cs typeface="+mn-ea"/>
                <a:sym typeface="+mn-lt"/>
              </a:rPr>
              <a:t>夫宣上恩德</a:t>
            </a:r>
            <a:r>
              <a:rPr lang="en-US" altLang="zh-CN" sz="2600" b="1">
                <a:latin typeface="+mn-lt"/>
                <a:ea typeface="+mn-ea"/>
                <a:cs typeface="+mn-ea"/>
                <a:sym typeface="+mn-lt"/>
              </a:rPr>
              <a:t>/</a:t>
            </a:r>
            <a:r>
              <a:rPr lang="zh-CN" altLang="en-US" sz="2600" b="1">
                <a:latin typeface="+mn-lt"/>
                <a:ea typeface="+mn-ea"/>
                <a:cs typeface="+mn-ea"/>
                <a:sym typeface="+mn-lt"/>
              </a:rPr>
              <a:t>以与民共乐</a:t>
            </a:r>
            <a:r>
              <a:rPr lang="en-US" altLang="zh-CN" sz="2600" b="1">
                <a:latin typeface="+mn-lt"/>
                <a:ea typeface="+mn-ea"/>
                <a:cs typeface="+mn-ea"/>
                <a:sym typeface="+mn-lt"/>
              </a:rPr>
              <a:t>/</a:t>
            </a:r>
            <a:r>
              <a:rPr lang="zh-CN" altLang="en-US" sz="2600" b="1">
                <a:latin typeface="+mn-lt"/>
                <a:ea typeface="+mn-ea"/>
                <a:cs typeface="+mn-ea"/>
                <a:sym typeface="+mn-lt"/>
              </a:rPr>
              <a:t>刺史之事也。</a:t>
            </a:r>
          </a:p>
          <a:p>
            <a:pPr eaLnBrk="0" hangingPunct="0">
              <a:lnSpc>
                <a:spcPct val="120000"/>
              </a:lnSpc>
            </a:pPr>
            <a:r>
              <a:rPr lang="en-US" altLang="zh-CN" sz="2600" b="1">
                <a:latin typeface="+mn-lt"/>
                <a:ea typeface="+mn-ea"/>
                <a:cs typeface="+mn-ea"/>
                <a:sym typeface="+mn-lt"/>
              </a:rPr>
              <a:t>2.①</a:t>
            </a:r>
            <a:r>
              <a:rPr lang="zh-CN" altLang="en-US" sz="2600" b="1">
                <a:latin typeface="+mn-lt"/>
                <a:ea typeface="+mn-ea"/>
                <a:cs typeface="+mn-ea"/>
                <a:sym typeface="+mn-lt"/>
              </a:rPr>
              <a:t>像鸟的翅膀一样 </a:t>
            </a:r>
            <a:r>
              <a:rPr lang="en-US" altLang="zh-CN" sz="2600" b="1">
                <a:latin typeface="+mn-lt"/>
                <a:ea typeface="+mn-ea"/>
                <a:cs typeface="+mn-ea"/>
                <a:sym typeface="+mn-lt"/>
              </a:rPr>
              <a:t>②</a:t>
            </a:r>
            <a:r>
              <a:rPr lang="zh-CN" altLang="en-US" sz="2600" b="1">
                <a:latin typeface="+mn-lt"/>
                <a:ea typeface="+mn-ea"/>
                <a:cs typeface="+mn-ea"/>
                <a:sym typeface="+mn-lt"/>
              </a:rPr>
              <a:t>情趣 </a:t>
            </a:r>
            <a:r>
              <a:rPr lang="en-US" altLang="zh-CN" sz="2600" b="1">
                <a:latin typeface="+mn-lt"/>
                <a:ea typeface="+mn-ea"/>
                <a:cs typeface="+mn-ea"/>
                <a:sym typeface="+mn-lt"/>
              </a:rPr>
              <a:t>③</a:t>
            </a:r>
            <a:r>
              <a:rPr lang="zh-CN" altLang="en-US" sz="2600" b="1">
                <a:latin typeface="+mn-lt"/>
                <a:ea typeface="+mn-ea"/>
                <a:cs typeface="+mn-ea"/>
                <a:sym typeface="+mn-lt"/>
              </a:rPr>
              <a:t>根据 </a:t>
            </a:r>
            <a:r>
              <a:rPr lang="en-US" altLang="zh-CN" sz="2600" b="1">
                <a:latin typeface="+mn-lt"/>
                <a:ea typeface="+mn-ea"/>
                <a:cs typeface="+mn-ea"/>
                <a:sym typeface="+mn-lt"/>
              </a:rPr>
              <a:t>④</a:t>
            </a:r>
            <a:r>
              <a:rPr lang="zh-CN" altLang="en-US" sz="2600" b="1">
                <a:latin typeface="+mn-lt"/>
                <a:ea typeface="+mn-ea"/>
                <a:cs typeface="+mn-ea"/>
                <a:sym typeface="+mn-lt"/>
              </a:rPr>
              <a:t>起名，命名</a:t>
            </a:r>
            <a:endParaRPr lang="en-US" altLang="zh-CN" sz="2600" b="1">
              <a:latin typeface="+mn-lt"/>
              <a:ea typeface="+mn-ea"/>
              <a:cs typeface="+mn-ea"/>
              <a:sym typeface="+mn-lt"/>
            </a:endParaRPr>
          </a:p>
          <a:p>
            <a:pPr eaLnBrk="0" hangingPunct="0">
              <a:lnSpc>
                <a:spcPct val="120000"/>
              </a:lnSpc>
            </a:pPr>
            <a:r>
              <a:rPr lang="en-US" altLang="zh-CN" sz="2600" b="1">
                <a:latin typeface="+mn-lt"/>
                <a:ea typeface="+mn-ea"/>
                <a:cs typeface="+mn-ea"/>
                <a:sym typeface="+mn-lt"/>
              </a:rPr>
              <a:t>3.B</a:t>
            </a:r>
          </a:p>
          <a:p>
            <a:pPr eaLnBrk="0" hangingPunct="0">
              <a:lnSpc>
                <a:spcPct val="120000"/>
              </a:lnSpc>
            </a:pPr>
            <a:r>
              <a:rPr lang="en-US" altLang="zh-CN" sz="2600" b="1">
                <a:latin typeface="+mn-lt"/>
                <a:ea typeface="+mn-ea"/>
                <a:cs typeface="+mn-ea"/>
                <a:sym typeface="+mn-lt"/>
              </a:rPr>
              <a:t>4.①</a:t>
            </a:r>
            <a:r>
              <a:rPr lang="zh-CN" altLang="en-US" sz="2600" b="1">
                <a:latin typeface="+mn-lt"/>
                <a:ea typeface="+mn-ea"/>
                <a:cs typeface="+mn-ea"/>
                <a:sym typeface="+mn-lt"/>
              </a:rPr>
              <a:t>远望那树木繁茂，又幽深又秀美的地方，那就是琅玡山。</a:t>
            </a:r>
          </a:p>
          <a:p>
            <a:pPr eaLnBrk="0" hangingPunct="0">
              <a:lnSpc>
                <a:spcPct val="120000"/>
              </a:lnSpc>
            </a:pPr>
            <a:r>
              <a:rPr lang="zh-CN" altLang="en-US" sz="2600" b="1">
                <a:latin typeface="+mn-lt"/>
                <a:ea typeface="+mn-ea"/>
                <a:cs typeface="+mn-ea"/>
                <a:sym typeface="+mn-lt"/>
              </a:rPr>
              <a:t>  ②喜欢这地方僻静，而政事简单，又爱它的风俗安恬闲适。</a:t>
            </a:r>
          </a:p>
          <a:p>
            <a:pPr eaLnBrk="0" hangingPunct="0">
              <a:lnSpc>
                <a:spcPct val="120000"/>
              </a:lnSpc>
            </a:pPr>
            <a:r>
              <a:rPr lang="en-US" altLang="zh-CN" sz="2600" b="1">
                <a:latin typeface="+mn-lt"/>
                <a:ea typeface="+mn-ea"/>
                <a:cs typeface="+mn-ea"/>
                <a:sym typeface="+mn-lt"/>
              </a:rPr>
              <a:t>5.</a:t>
            </a:r>
            <a:r>
              <a:rPr lang="zh-CN" altLang="en-US" sz="2600" b="1">
                <a:latin typeface="+mn-lt"/>
                <a:ea typeface="+mn-ea"/>
                <a:cs typeface="+mn-ea"/>
                <a:sym typeface="+mn-lt"/>
              </a:rPr>
              <a:t>幸其民乐其岁物之丰成  喜与予游也  与民同乐</a:t>
            </a:r>
            <a:endParaRPr lang="en-US" altLang="zh-CN" sz="2600" b="1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8067" name="TextBox 6"/>
          <p:cNvSpPr txBox="1">
            <a:spLocks noChangeArrowheads="1"/>
          </p:cNvSpPr>
          <p:nvPr/>
        </p:nvSpPr>
        <p:spPr bwMode="auto">
          <a:xfrm>
            <a:off x="468313" y="503238"/>
            <a:ext cx="1582737" cy="4619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参考答案</a:t>
            </a:r>
          </a:p>
        </p:txBody>
      </p:sp>
      <p:sp>
        <p:nvSpPr>
          <p:cNvPr id="8" name="文本框 6"/>
          <p:cNvSpPr txBox="1">
            <a:spLocks noChangeArrowheads="1"/>
          </p:cNvSpPr>
          <p:nvPr/>
        </p:nvSpPr>
        <p:spPr bwMode="auto">
          <a:xfrm>
            <a:off x="357062" y="-28154"/>
            <a:ext cx="1620642" cy="52387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kumimoji="1" lang="zh-CN" altLang="en-US" sz="280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拓展探究</a:t>
            </a:r>
          </a:p>
        </p:txBody>
      </p:sp>
    </p:spTree>
  </p:cSld>
  <p:clrMapOvr>
    <a:masterClrMapping/>
  </p:clrMapOvr>
  <p:transition spd="slow" advTm="30000">
    <p:random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TextBox 5"/>
          <p:cNvSpPr txBox="1">
            <a:spLocks noChangeArrowheads="1"/>
          </p:cNvSpPr>
          <p:nvPr/>
        </p:nvSpPr>
        <p:spPr bwMode="auto">
          <a:xfrm>
            <a:off x="1403648" y="2139702"/>
            <a:ext cx="6302375" cy="59702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457200" eaLnBrk="0" hangingPunct="0">
              <a:lnSpc>
                <a:spcPct val="130000"/>
              </a:lnSpc>
            </a:pPr>
            <a:r>
              <a:rPr lang="zh-CN" altLang="en-US" sz="2800" b="1" dirty="0">
                <a:latin typeface="+mn-lt"/>
                <a:ea typeface="+mn-ea"/>
                <a:cs typeface="+mn-ea"/>
                <a:sym typeface="+mn-lt"/>
              </a:rPr>
              <a:t>学完</a:t>
            </a:r>
            <a:r>
              <a:rPr lang="en-US" altLang="zh-CN" sz="2800" b="1" dirty="0">
                <a:latin typeface="+mn-lt"/>
                <a:ea typeface="+mn-ea"/>
                <a:cs typeface="+mn-ea"/>
                <a:sym typeface="+mn-lt"/>
              </a:rPr>
              <a:t>《</a:t>
            </a:r>
            <a:r>
              <a:rPr lang="zh-CN" altLang="en-US" sz="2800" b="1" dirty="0">
                <a:latin typeface="+mn-lt"/>
                <a:ea typeface="+mn-ea"/>
                <a:cs typeface="+mn-ea"/>
                <a:sym typeface="+mn-lt"/>
              </a:rPr>
              <a:t>小石潭记</a:t>
            </a:r>
            <a:r>
              <a:rPr lang="en-US" altLang="zh-CN" sz="2800" b="1" dirty="0">
                <a:latin typeface="+mn-lt"/>
                <a:ea typeface="+mn-ea"/>
                <a:cs typeface="+mn-ea"/>
                <a:sym typeface="+mn-lt"/>
              </a:rPr>
              <a:t>》</a:t>
            </a:r>
            <a:r>
              <a:rPr lang="zh-CN" altLang="en-US" sz="2800" b="1" dirty="0">
                <a:latin typeface="+mn-lt"/>
                <a:ea typeface="+mn-ea"/>
                <a:cs typeface="+mn-ea"/>
                <a:sym typeface="+mn-lt"/>
              </a:rPr>
              <a:t>，写一篇随感。</a:t>
            </a:r>
          </a:p>
        </p:txBody>
      </p:sp>
      <p:sp>
        <p:nvSpPr>
          <p:cNvPr id="89091" name="文本框 6"/>
          <p:cNvSpPr txBox="1">
            <a:spLocks noChangeArrowheads="1"/>
          </p:cNvSpPr>
          <p:nvPr/>
        </p:nvSpPr>
        <p:spPr bwMode="auto">
          <a:xfrm>
            <a:off x="385958" y="-20638"/>
            <a:ext cx="1620642" cy="52387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kumimoji="1" lang="zh-CN" altLang="en-US" sz="280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课下作业</a:t>
            </a:r>
          </a:p>
        </p:txBody>
      </p:sp>
    </p:spTree>
  </p:cSld>
  <p:clrMapOvr>
    <a:masterClrMapping/>
  </p:clrMapOvr>
  <p:transition spd="slow" advTm="30000"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文本框 2"/>
          <p:cNvSpPr txBox="1">
            <a:spLocks noChangeArrowheads="1"/>
          </p:cNvSpPr>
          <p:nvPr/>
        </p:nvSpPr>
        <p:spPr bwMode="auto">
          <a:xfrm>
            <a:off x="406400" y="1157288"/>
            <a:ext cx="8331200" cy="34544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2600" b="1">
                <a:latin typeface="+mn-lt"/>
                <a:ea typeface="+mn-ea"/>
                <a:cs typeface="+mn-ea"/>
                <a:sym typeface="+mn-lt"/>
              </a:rPr>
              <a:t>    本文选自</a:t>
            </a:r>
            <a:r>
              <a:rPr lang="en-US" altLang="zh-CN" sz="2600" b="1">
                <a:latin typeface="+mn-lt"/>
                <a:ea typeface="+mn-ea"/>
                <a:cs typeface="+mn-ea"/>
                <a:sym typeface="+mn-lt"/>
              </a:rPr>
              <a:t>《</a:t>
            </a:r>
            <a:r>
              <a:rPr lang="zh-CN" altLang="en-US" sz="2600" b="1">
                <a:latin typeface="+mn-lt"/>
                <a:ea typeface="+mn-ea"/>
                <a:cs typeface="+mn-ea"/>
                <a:sym typeface="+mn-lt"/>
              </a:rPr>
              <a:t>柳河东集</a:t>
            </a:r>
            <a:r>
              <a:rPr lang="en-US" altLang="zh-CN" sz="2600" b="1">
                <a:latin typeface="+mn-lt"/>
                <a:ea typeface="+mn-ea"/>
                <a:cs typeface="+mn-ea"/>
                <a:sym typeface="+mn-lt"/>
              </a:rPr>
              <a:t>》</a:t>
            </a:r>
            <a:r>
              <a:rPr lang="zh-CN" altLang="en-US" sz="2600" b="1">
                <a:latin typeface="+mn-lt"/>
                <a:ea typeface="+mn-ea"/>
                <a:cs typeface="+mn-ea"/>
                <a:sym typeface="+mn-lt"/>
              </a:rPr>
              <a:t>卷二十九（上海古籍出版社</a:t>
            </a:r>
            <a:r>
              <a:rPr lang="en-US" altLang="zh-CN" sz="2600" b="1">
                <a:latin typeface="+mn-lt"/>
                <a:ea typeface="+mn-ea"/>
                <a:cs typeface="+mn-ea"/>
                <a:sym typeface="+mn-lt"/>
              </a:rPr>
              <a:t>2008</a:t>
            </a:r>
            <a:r>
              <a:rPr lang="zh-CN" altLang="en-US" sz="2600" b="1">
                <a:latin typeface="+mn-lt"/>
                <a:ea typeface="+mn-ea"/>
                <a:cs typeface="+mn-ea"/>
                <a:sym typeface="+mn-lt"/>
              </a:rPr>
              <a:t>年版）。原题为</a:t>
            </a:r>
            <a:r>
              <a:rPr lang="en-US" altLang="zh-CN" sz="2600" b="1">
                <a:latin typeface="+mn-lt"/>
                <a:ea typeface="+mn-ea"/>
                <a:cs typeface="+mn-ea"/>
                <a:sym typeface="+mn-lt"/>
              </a:rPr>
              <a:t>《</a:t>
            </a:r>
            <a:r>
              <a:rPr lang="zh-CN" altLang="en-US" sz="2600" b="1">
                <a:latin typeface="+mn-lt"/>
                <a:ea typeface="+mn-ea"/>
                <a:cs typeface="+mn-ea"/>
                <a:sym typeface="+mn-lt"/>
              </a:rPr>
              <a:t>至小丘西小石潭记</a:t>
            </a:r>
            <a:r>
              <a:rPr lang="en-US" altLang="zh-CN" sz="2600" b="1">
                <a:latin typeface="+mn-lt"/>
                <a:ea typeface="+mn-ea"/>
                <a:cs typeface="+mn-ea"/>
                <a:sym typeface="+mn-lt"/>
              </a:rPr>
              <a:t>》</a:t>
            </a:r>
            <a:r>
              <a:rPr lang="zh-CN" altLang="en-US" sz="2600" b="1">
                <a:latin typeface="+mn-lt"/>
                <a:ea typeface="+mn-ea"/>
                <a:cs typeface="+mn-ea"/>
                <a:sym typeface="+mn-lt"/>
              </a:rPr>
              <a:t>。柳宗元参加永贞革新失败后被贬为永州司马，政治失意使他心情抑郁，于是他常在闲暇之余游山玩水，借欣赏大自然风光来排遣内心的愁闷。在此期间，他写下了许多游记，其中“永州八记”最为有名，</a:t>
            </a:r>
            <a:r>
              <a:rPr lang="en-US" altLang="zh-CN" sz="2600" b="1">
                <a:latin typeface="+mn-lt"/>
                <a:ea typeface="+mn-ea"/>
                <a:cs typeface="+mn-ea"/>
                <a:sym typeface="+mn-lt"/>
              </a:rPr>
              <a:t>《</a:t>
            </a:r>
            <a:r>
              <a:rPr lang="zh-CN" altLang="en-US" sz="2600" b="1">
                <a:latin typeface="+mn-lt"/>
                <a:ea typeface="+mn-ea"/>
                <a:cs typeface="+mn-ea"/>
                <a:sym typeface="+mn-lt"/>
              </a:rPr>
              <a:t>小石潭记</a:t>
            </a:r>
            <a:r>
              <a:rPr lang="en-US" altLang="zh-CN" sz="2600" b="1">
                <a:latin typeface="+mn-lt"/>
                <a:ea typeface="+mn-ea"/>
                <a:cs typeface="+mn-ea"/>
                <a:sym typeface="+mn-lt"/>
              </a:rPr>
              <a:t>》</a:t>
            </a:r>
            <a:r>
              <a:rPr lang="zh-CN" altLang="en-US" sz="2600" b="1">
                <a:latin typeface="+mn-lt"/>
                <a:ea typeface="+mn-ea"/>
                <a:cs typeface="+mn-ea"/>
                <a:sym typeface="+mn-lt"/>
              </a:rPr>
              <a:t>是“永州八记”的第四篇。</a:t>
            </a:r>
          </a:p>
        </p:txBody>
      </p:sp>
      <p:grpSp>
        <p:nvGrpSpPr>
          <p:cNvPr id="41987" name="组合 1"/>
          <p:cNvGrpSpPr/>
          <p:nvPr/>
        </p:nvGrpSpPr>
        <p:grpSpPr bwMode="auto">
          <a:xfrm>
            <a:off x="3700463" y="420688"/>
            <a:ext cx="1743075" cy="590483"/>
            <a:chOff x="3406775" y="598488"/>
            <a:chExt cx="1743075" cy="590238"/>
          </a:xfrm>
        </p:grpSpPr>
        <p:sp>
          <p:nvSpPr>
            <p:cNvPr id="8" name="圆角矩形 7"/>
            <p:cNvSpPr/>
            <p:nvPr/>
          </p:nvSpPr>
          <p:spPr>
            <a:xfrm rot="555800">
              <a:off x="4675187" y="715914"/>
              <a:ext cx="442913" cy="418926"/>
            </a:xfrm>
            <a:prstGeom prst="round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 rot="20470821">
              <a:off x="4270375" y="722262"/>
              <a:ext cx="442912" cy="420513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 rot="319204">
              <a:off x="3851275" y="722262"/>
              <a:ext cx="441325" cy="420513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11" name="圆角矩形 10"/>
            <p:cNvSpPr/>
            <p:nvPr/>
          </p:nvSpPr>
          <p:spPr>
            <a:xfrm rot="21148334">
              <a:off x="3441700" y="730195"/>
              <a:ext cx="441325" cy="420514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41992" name="矩形 1"/>
            <p:cNvSpPr>
              <a:spLocks noChangeArrowheads="1"/>
            </p:cNvSpPr>
            <p:nvPr/>
          </p:nvSpPr>
          <p:spPr bwMode="auto">
            <a:xfrm>
              <a:off x="3406775" y="598488"/>
              <a:ext cx="1743075" cy="59023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背景资料</a:t>
              </a:r>
            </a:p>
          </p:txBody>
        </p:sp>
      </p:grpSp>
      <p:sp>
        <p:nvSpPr>
          <p:cNvPr id="13" name="文本框 6"/>
          <p:cNvSpPr txBox="1">
            <a:spLocks noChangeArrowheads="1"/>
          </p:cNvSpPr>
          <p:nvPr/>
        </p:nvSpPr>
        <p:spPr bwMode="auto">
          <a:xfrm>
            <a:off x="387546" y="31750"/>
            <a:ext cx="1620642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800">
                <a:latin typeface="+mn-lt"/>
                <a:ea typeface="+mn-ea"/>
                <a:cs typeface="+mn-ea"/>
                <a:sym typeface="+mn-lt"/>
              </a:rPr>
              <a:t>知识备查</a:t>
            </a:r>
          </a:p>
        </p:txBody>
      </p:sp>
    </p:spTree>
  </p:cSld>
  <p:clrMapOvr>
    <a:masterClrMapping/>
  </p:clrMapOvr>
  <p:transition spd="slow" advTm="30000">
    <p:random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07" y="-26134"/>
            <a:ext cx="9144000" cy="5169633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4992" y="0"/>
            <a:ext cx="6034193" cy="5143500"/>
          </a:xfrm>
          <a:prstGeom prst="rect">
            <a:avLst/>
          </a:prstGeom>
          <a:gradFill>
            <a:gsLst>
              <a:gs pos="0">
                <a:srgbClr val="92D050">
                  <a:alpha val="0"/>
                </a:srgbClr>
              </a:gs>
              <a:gs pos="100000">
                <a:srgbClr val="00B050">
                  <a:alpha val="47000"/>
                </a:srgbClr>
              </a:gs>
            </a:gsLst>
            <a:lin ang="108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081" name="组合 1"/>
          <p:cNvGrpSpPr/>
          <p:nvPr/>
        </p:nvGrpSpPr>
        <p:grpSpPr>
          <a:xfrm>
            <a:off x="-4936" y="287359"/>
            <a:ext cx="1995047" cy="369332"/>
            <a:chOff x="58738" y="56479"/>
            <a:chExt cx="1995047" cy="368223"/>
          </a:xfrm>
          <a:solidFill>
            <a:srgbClr val="00B050"/>
          </a:solidFill>
        </p:grpSpPr>
        <p:sp>
          <p:nvSpPr>
            <p:cNvPr id="13" name="圆角矩形 12"/>
            <p:cNvSpPr/>
            <p:nvPr/>
          </p:nvSpPr>
          <p:spPr>
            <a:xfrm>
              <a:off x="58738" y="98353"/>
              <a:ext cx="1872208" cy="312268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84" name="文本框 1"/>
            <p:cNvSpPr txBox="1"/>
            <p:nvPr/>
          </p:nvSpPr>
          <p:spPr>
            <a:xfrm>
              <a:off x="179554" y="56479"/>
              <a:ext cx="1874231" cy="368223"/>
            </a:xfrm>
            <a:prstGeom prst="rect">
              <a:avLst/>
            </a:prstGeom>
            <a:grp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XXXXXXXX</a:t>
              </a:r>
              <a:r>
                <a:rPr lang="zh-CN" altLang="en-US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中学</a:t>
              </a:r>
            </a:p>
          </p:txBody>
        </p:sp>
      </p:grpSp>
      <p:sp>
        <p:nvSpPr>
          <p:cNvPr id="20" name="矩形 19"/>
          <p:cNvSpPr/>
          <p:nvPr/>
        </p:nvSpPr>
        <p:spPr>
          <a:xfrm>
            <a:off x="467544" y="1916692"/>
            <a:ext cx="5109091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zh-CN" altLang="en-US" sz="9600" dirty="0">
                <a:solidFill>
                  <a:schemeClr val="bg1"/>
                </a:solidFill>
                <a:latin typeface="字魂74号-飞墨手书" panose="00000500000000000000" pitchFamily="2" charset="-122"/>
                <a:ea typeface="字魂74号-飞墨手书" panose="00000500000000000000" pitchFamily="2" charset="-122"/>
                <a:cs typeface="+mn-ea"/>
                <a:sym typeface="+mn-lt"/>
              </a:rPr>
              <a:t>小石潭记</a:t>
            </a:r>
          </a:p>
        </p:txBody>
      </p:sp>
      <p:sp>
        <p:nvSpPr>
          <p:cNvPr id="21" name="矩形 20"/>
          <p:cNvSpPr/>
          <p:nvPr/>
        </p:nvSpPr>
        <p:spPr>
          <a:xfrm>
            <a:off x="448830" y="1385588"/>
            <a:ext cx="34018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+mn-lt"/>
                <a:ea typeface="+mn-ea"/>
                <a:cs typeface="+mn-ea"/>
                <a:sym typeface="+mn-lt"/>
              </a:rPr>
              <a:t>8</a:t>
            </a:r>
            <a:r>
              <a:rPr lang="zh-CN" altLang="en-US" sz="2400" b="1" dirty="0">
                <a:latin typeface="+mn-lt"/>
                <a:ea typeface="+mn-ea"/>
                <a:cs typeface="+mn-ea"/>
                <a:sym typeface="+mn-lt"/>
              </a:rPr>
              <a:t>年级语文下册教学课件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00182" y="3486353"/>
            <a:ext cx="27593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+mn-lt"/>
                <a:ea typeface="+mn-ea"/>
                <a:cs typeface="+mn-ea"/>
                <a:sym typeface="+mn-lt"/>
              </a:rPr>
              <a:t>(</a:t>
            </a:r>
            <a:r>
              <a:rPr lang="zh-CN" altLang="en-US" sz="2800" b="1" dirty="0">
                <a:latin typeface="+mn-lt"/>
                <a:ea typeface="+mn-ea"/>
                <a:cs typeface="+mn-ea"/>
                <a:sym typeface="+mn-lt"/>
              </a:rPr>
              <a:t>完整课件</a:t>
            </a:r>
            <a:r>
              <a:rPr lang="en-US" altLang="zh-CN" sz="2800" b="1" dirty="0">
                <a:latin typeface="+mn-lt"/>
                <a:ea typeface="+mn-ea"/>
                <a:cs typeface="+mn-ea"/>
                <a:sym typeface="+mn-lt"/>
              </a:rPr>
              <a:t>)</a:t>
            </a:r>
            <a:endParaRPr lang="zh-CN" altLang="en-US" sz="2000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文本框 3"/>
          <p:cNvSpPr txBox="1">
            <a:spLocks noChangeArrowheads="1"/>
          </p:cNvSpPr>
          <p:nvPr/>
        </p:nvSpPr>
        <p:spPr bwMode="auto">
          <a:xfrm>
            <a:off x="8172663" y="0"/>
            <a:ext cx="492443" cy="1468437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txBody>
          <a:bodyPr vert="eaVert"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zh-CN" altLang="en-US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人教部编版</a:t>
            </a:r>
          </a:p>
        </p:txBody>
      </p:sp>
      <p:sp>
        <p:nvSpPr>
          <p:cNvPr id="24" name="矩形 23"/>
          <p:cNvSpPr/>
          <p:nvPr/>
        </p:nvSpPr>
        <p:spPr>
          <a:xfrm>
            <a:off x="448830" y="1986131"/>
            <a:ext cx="5109091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zh-CN" altLang="en-US" sz="9600" dirty="0">
                <a:latin typeface="字魂74号-飞墨手书" panose="00000500000000000000" pitchFamily="2" charset="-122"/>
                <a:ea typeface="字魂74号-飞墨手书" panose="00000500000000000000" pitchFamily="2" charset="-122"/>
                <a:cs typeface="+mn-ea"/>
                <a:sym typeface="+mn-lt"/>
              </a:rPr>
              <a:t>小石潭记</a:t>
            </a: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15636" y="4625210"/>
            <a:ext cx="1630362" cy="3794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62813" y="4630738"/>
            <a:ext cx="1630362" cy="3778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7" name="矩形 7"/>
          <p:cNvSpPr>
            <a:spLocks noChangeArrowheads="1"/>
          </p:cNvSpPr>
          <p:nvPr/>
        </p:nvSpPr>
        <p:spPr bwMode="auto">
          <a:xfrm>
            <a:off x="5533111" y="4614098"/>
            <a:ext cx="1108075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zh-CN" altLang="en-US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  <a:hlinkClick r:id="rId5" action="ppaction://hlinksldjump"/>
              </a:rPr>
              <a:t>第一课时</a:t>
            </a:r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矩形 8"/>
          <p:cNvSpPr>
            <a:spLocks noChangeArrowheads="1"/>
          </p:cNvSpPr>
          <p:nvPr/>
        </p:nvSpPr>
        <p:spPr bwMode="auto">
          <a:xfrm>
            <a:off x="7380288" y="4659313"/>
            <a:ext cx="1108075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zh-CN" altLang="en-US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  <a:hlinkClick r:id="rId6" action="ppaction://hlinksldjump"/>
              </a:rPr>
              <a:t>第二课时</a:t>
            </a:r>
            <a:endParaRPr lang="zh-CN" altLang="en-US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Tm="30000"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Text Box 5"/>
          <p:cNvSpPr txBox="1">
            <a:spLocks noChangeArrowheads="1"/>
          </p:cNvSpPr>
          <p:nvPr/>
        </p:nvSpPr>
        <p:spPr bwMode="auto">
          <a:xfrm>
            <a:off x="695325" y="1390650"/>
            <a:ext cx="8053388" cy="254896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250000"/>
              </a:lnSpc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35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篁</a:t>
            </a:r>
            <a:r>
              <a:rPr lang="zh-CN" altLang="en-US" sz="3500" b="1" dirty="0">
                <a:latin typeface="+mn-lt"/>
                <a:ea typeface="+mn-ea"/>
                <a:cs typeface="+mn-ea"/>
                <a:sym typeface="+mn-lt"/>
              </a:rPr>
              <a:t>竹  清</a:t>
            </a:r>
            <a:r>
              <a:rPr lang="zh-CN" altLang="en-US" sz="35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冽</a:t>
            </a:r>
            <a:r>
              <a:rPr lang="zh-CN" altLang="en-US" sz="3500" b="1" dirty="0">
                <a:latin typeface="+mn-lt"/>
                <a:ea typeface="+mn-ea"/>
                <a:cs typeface="+mn-ea"/>
                <a:sym typeface="+mn-lt"/>
              </a:rPr>
              <a:t>  </a:t>
            </a:r>
            <a:r>
              <a:rPr lang="zh-CN" altLang="en-US" sz="35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坻</a:t>
            </a:r>
            <a:r>
              <a:rPr lang="zh-CN" altLang="en-US" sz="3500" b="1" dirty="0">
                <a:latin typeface="+mn-lt"/>
                <a:ea typeface="+mn-ea"/>
                <a:cs typeface="+mn-ea"/>
                <a:sym typeface="+mn-lt"/>
              </a:rPr>
              <a:t>    </a:t>
            </a:r>
            <a:r>
              <a:rPr lang="zh-CN" altLang="en-US" sz="35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珮</a:t>
            </a:r>
            <a:r>
              <a:rPr lang="zh-CN" altLang="en-US" sz="3500" b="1" dirty="0">
                <a:latin typeface="+mn-lt"/>
                <a:ea typeface="+mn-ea"/>
                <a:cs typeface="+mn-ea"/>
                <a:sym typeface="+mn-lt"/>
              </a:rPr>
              <a:t>环    </a:t>
            </a:r>
            <a:r>
              <a:rPr lang="zh-CN" altLang="en-US" sz="35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嵁</a:t>
            </a:r>
            <a:r>
              <a:rPr lang="zh-CN" altLang="en-US" sz="3500" b="1" dirty="0">
                <a:latin typeface="+mn-lt"/>
                <a:ea typeface="+mn-ea"/>
                <a:cs typeface="+mn-ea"/>
                <a:sym typeface="+mn-lt"/>
              </a:rPr>
              <a:t>  寂</a:t>
            </a:r>
            <a:r>
              <a:rPr lang="zh-CN" altLang="en-US" sz="35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寥</a:t>
            </a:r>
            <a:r>
              <a:rPr lang="zh-CN" altLang="en-US" sz="3500" b="1" dirty="0">
                <a:latin typeface="+mn-lt"/>
                <a:ea typeface="+mn-ea"/>
                <a:cs typeface="+mn-ea"/>
                <a:sym typeface="+mn-lt"/>
              </a:rPr>
              <a:t> </a:t>
            </a:r>
          </a:p>
          <a:p>
            <a:pPr>
              <a:lnSpc>
                <a:spcPct val="250000"/>
              </a:lnSpc>
              <a:buClr>
                <a:schemeClr val="tx2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35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俶</a:t>
            </a:r>
            <a:r>
              <a:rPr lang="zh-CN" altLang="en-US" sz="3500" b="1" dirty="0">
                <a:latin typeface="+mn-lt"/>
                <a:ea typeface="+mn-ea"/>
                <a:cs typeface="+mn-ea"/>
                <a:sym typeface="+mn-lt"/>
              </a:rPr>
              <a:t>尔   </a:t>
            </a:r>
            <a:r>
              <a:rPr lang="zh-CN" altLang="en-US" sz="35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佁</a:t>
            </a:r>
            <a:r>
              <a:rPr lang="zh-CN" altLang="en-US" sz="3500" b="1" dirty="0">
                <a:latin typeface="+mn-lt"/>
                <a:ea typeface="+mn-ea"/>
                <a:cs typeface="+mn-ea"/>
                <a:sym typeface="+mn-lt"/>
              </a:rPr>
              <a:t>然</a:t>
            </a:r>
            <a:r>
              <a:rPr lang="zh-CN" altLang="en-US" sz="35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    翕</a:t>
            </a:r>
            <a:r>
              <a:rPr lang="zh-CN" altLang="en-US" sz="3500" b="1" dirty="0">
                <a:latin typeface="+mn-lt"/>
                <a:ea typeface="+mn-ea"/>
                <a:cs typeface="+mn-ea"/>
                <a:sym typeface="+mn-lt"/>
              </a:rPr>
              <a:t>忽   </a:t>
            </a:r>
            <a:r>
              <a:rPr lang="zh-CN" altLang="en-US" sz="3500" b="1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 悄  怆</a:t>
            </a:r>
          </a:p>
        </p:txBody>
      </p:sp>
      <p:grpSp>
        <p:nvGrpSpPr>
          <p:cNvPr id="43010" name="组合 2"/>
          <p:cNvGrpSpPr/>
          <p:nvPr/>
        </p:nvGrpSpPr>
        <p:grpSpPr bwMode="auto">
          <a:xfrm>
            <a:off x="3690144" y="637428"/>
            <a:ext cx="1497012" cy="590483"/>
            <a:chOff x="752475" y="598488"/>
            <a:chExt cx="1497013" cy="590482"/>
          </a:xfrm>
        </p:grpSpPr>
        <p:sp>
          <p:nvSpPr>
            <p:cNvPr id="4" name="圆角矩形 3"/>
            <p:cNvSpPr/>
            <p:nvPr/>
          </p:nvSpPr>
          <p:spPr>
            <a:xfrm rot="20326116">
              <a:off x="1746251" y="719138"/>
              <a:ext cx="442912" cy="420687"/>
            </a:xfrm>
            <a:prstGeom prst="round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5" name="圆角矩形 4"/>
            <p:cNvSpPr/>
            <p:nvPr/>
          </p:nvSpPr>
          <p:spPr>
            <a:xfrm rot="319204">
              <a:off x="1258887" y="722313"/>
              <a:ext cx="441325" cy="420687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 rot="21148334">
              <a:off x="787400" y="730251"/>
              <a:ext cx="441325" cy="420686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kumimoji="1" lang="zh-CN" altLang="en-US">
                <a:cs typeface="+mn-ea"/>
                <a:sym typeface="+mn-lt"/>
              </a:endParaRPr>
            </a:p>
          </p:txBody>
        </p:sp>
        <p:sp>
          <p:nvSpPr>
            <p:cNvPr id="43028" name="矩形 1"/>
            <p:cNvSpPr>
              <a:spLocks noChangeArrowheads="1"/>
            </p:cNvSpPr>
            <p:nvPr/>
          </p:nvSpPr>
          <p:spPr bwMode="auto">
            <a:xfrm>
              <a:off x="752475" y="598488"/>
              <a:ext cx="1497013" cy="59048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dist" eaLnBrk="0" hangingPunct="0">
                <a:lnSpc>
                  <a:spcPts val="4300"/>
                </a:lnSpc>
              </a:pPr>
              <a:r>
                <a:rPr lang="zh-CN" altLang="en-US" sz="28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读一读</a:t>
              </a:r>
            </a:p>
          </p:txBody>
        </p:sp>
      </p:grpSp>
      <p:sp>
        <p:nvSpPr>
          <p:cNvPr id="43022" name="文本框 6"/>
          <p:cNvSpPr txBox="1">
            <a:spLocks noChangeArrowheads="1"/>
          </p:cNvSpPr>
          <p:nvPr/>
        </p:nvSpPr>
        <p:spPr bwMode="auto">
          <a:xfrm>
            <a:off x="382783" y="-20638"/>
            <a:ext cx="1620642" cy="52387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800">
                <a:latin typeface="+mn-lt"/>
                <a:ea typeface="+mn-ea"/>
                <a:cs typeface="+mn-ea"/>
                <a:sym typeface="+mn-lt"/>
              </a:rPr>
              <a:t>预习检查</a:t>
            </a: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354013" y="1501775"/>
            <a:ext cx="1343025" cy="52228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lang="en-US" altLang="zh-CN" sz="2800" dirty="0">
                <a:latin typeface="+mn-lt"/>
                <a:ea typeface="+mn-ea"/>
                <a:cs typeface="+mn-ea"/>
                <a:sym typeface="+mn-lt"/>
              </a:rPr>
              <a:t>huáng</a:t>
            </a:r>
            <a:endParaRPr lang="zh-CN" altLang="en-US" sz="28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2003425" y="1501775"/>
            <a:ext cx="960438" cy="52228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20000"/>
              </a:spcBef>
              <a:buClr>
                <a:schemeClr val="tx2"/>
              </a:buClr>
              <a:buSzPct val="70000"/>
              <a:defRPr/>
            </a:pPr>
            <a:r>
              <a:rPr lang="en-US" altLang="zh-CN" sz="2800" dirty="0">
                <a:latin typeface="+mn-lt"/>
                <a:ea typeface="+mn-ea"/>
                <a:cs typeface="+mn-ea"/>
                <a:sym typeface="+mn-lt"/>
              </a:rPr>
              <a:t>liè</a:t>
            </a:r>
            <a:endParaRPr lang="zh-CN" altLang="en-US" sz="28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2768660" y="1501775"/>
            <a:ext cx="960438" cy="52228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20000"/>
              </a:spcBef>
              <a:buClr>
                <a:schemeClr val="tx2"/>
              </a:buClr>
              <a:buSzPct val="70000"/>
              <a:defRPr/>
            </a:pPr>
            <a:r>
              <a:rPr lang="en-US" altLang="zh-CN" sz="2800" dirty="0">
                <a:latin typeface="+mn-lt"/>
                <a:ea typeface="+mn-ea"/>
                <a:cs typeface="+mn-ea"/>
                <a:sym typeface="+mn-lt"/>
              </a:rPr>
              <a:t>chí</a:t>
            </a:r>
            <a:endParaRPr lang="zh-CN" altLang="en-US" sz="28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3844131" y="1501775"/>
            <a:ext cx="960438" cy="52228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20000"/>
              </a:spcBef>
              <a:buClr>
                <a:schemeClr val="tx2"/>
              </a:buClr>
              <a:buSzPct val="70000"/>
              <a:defRPr/>
            </a:pPr>
            <a:r>
              <a:rPr lang="en-US" altLang="zh-CN" sz="2800" dirty="0">
                <a:latin typeface="+mn-lt"/>
                <a:ea typeface="+mn-ea"/>
                <a:cs typeface="+mn-ea"/>
                <a:sym typeface="+mn-lt"/>
              </a:rPr>
              <a:t>pèi</a:t>
            </a:r>
            <a:endParaRPr lang="zh-CN" altLang="en-US" sz="28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6372200" y="1500188"/>
            <a:ext cx="960438" cy="52387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20000"/>
              </a:spcBef>
              <a:buClr>
                <a:schemeClr val="tx2"/>
              </a:buClr>
              <a:buSzPct val="70000"/>
              <a:defRPr/>
            </a:pPr>
            <a:r>
              <a:rPr lang="en-US" altLang="zh-CN" sz="2800" dirty="0">
                <a:latin typeface="+mn-lt"/>
                <a:ea typeface="+mn-ea"/>
                <a:cs typeface="+mn-ea"/>
                <a:sym typeface="+mn-lt"/>
              </a:rPr>
              <a:t>liáo</a:t>
            </a:r>
            <a:endParaRPr lang="zh-CN" altLang="en-US" sz="28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Text Box 5"/>
          <p:cNvSpPr txBox="1">
            <a:spLocks noChangeArrowheads="1"/>
          </p:cNvSpPr>
          <p:nvPr/>
        </p:nvSpPr>
        <p:spPr bwMode="auto">
          <a:xfrm>
            <a:off x="501650" y="2908300"/>
            <a:ext cx="960438" cy="523875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20000"/>
              </a:spcBef>
              <a:buClr>
                <a:schemeClr val="tx2"/>
              </a:buClr>
              <a:buSzPct val="70000"/>
              <a:defRPr/>
            </a:pPr>
            <a:r>
              <a:rPr lang="en-US" altLang="zh-CN" sz="2800" dirty="0">
                <a:latin typeface="+mn-lt"/>
                <a:ea typeface="+mn-ea"/>
                <a:cs typeface="+mn-ea"/>
                <a:sym typeface="+mn-lt"/>
              </a:rPr>
              <a:t>chù</a:t>
            </a:r>
            <a:endParaRPr lang="zh-CN" altLang="en-US" sz="28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1730904" y="2855912"/>
            <a:ext cx="960438" cy="522287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2800" dirty="0" err="1">
                <a:latin typeface="+mn-lt"/>
                <a:ea typeface="+mn-ea"/>
                <a:cs typeface="+mn-ea"/>
                <a:sym typeface="+mn-lt"/>
              </a:rPr>
              <a:t>yǐ</a:t>
            </a:r>
            <a:endParaRPr lang="zh-CN" altLang="en-US" sz="28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3279776" y="2870200"/>
            <a:ext cx="712787" cy="52228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2800" dirty="0" err="1">
                <a:latin typeface="+mn-lt"/>
                <a:ea typeface="+mn-ea"/>
                <a:cs typeface="+mn-ea"/>
                <a:sym typeface="+mn-lt"/>
              </a:rPr>
              <a:t>xī</a:t>
            </a:r>
            <a:endParaRPr lang="zh-CN" altLang="en-US" sz="28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Text Box 5"/>
          <p:cNvSpPr txBox="1">
            <a:spLocks noChangeArrowheads="1"/>
          </p:cNvSpPr>
          <p:nvPr/>
        </p:nvSpPr>
        <p:spPr bwMode="auto">
          <a:xfrm>
            <a:off x="4324350" y="2855911"/>
            <a:ext cx="2454275" cy="52228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2800" dirty="0" err="1">
                <a:latin typeface="+mn-lt"/>
                <a:ea typeface="+mn-ea"/>
                <a:cs typeface="+mn-ea"/>
                <a:sym typeface="+mn-lt"/>
              </a:rPr>
              <a:t>qiǎo</a:t>
            </a:r>
            <a:r>
              <a:rPr lang="en-US" altLang="zh-CN" sz="2800" dirty="0"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2800" dirty="0" err="1">
                <a:latin typeface="+mn-lt"/>
                <a:ea typeface="+mn-ea"/>
                <a:cs typeface="+mn-ea"/>
                <a:sym typeface="+mn-lt"/>
              </a:rPr>
              <a:t>chuàng</a:t>
            </a:r>
            <a:endParaRPr lang="zh-CN" altLang="en-US" sz="28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Text Box 5"/>
          <p:cNvSpPr txBox="1">
            <a:spLocks noChangeArrowheads="1"/>
          </p:cNvSpPr>
          <p:nvPr/>
        </p:nvSpPr>
        <p:spPr bwMode="auto">
          <a:xfrm>
            <a:off x="5071268" y="1501775"/>
            <a:ext cx="960438" cy="52228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  <a:buClr>
                <a:schemeClr val="tx2"/>
              </a:buClr>
              <a:buSzPct val="70000"/>
            </a:pPr>
            <a:r>
              <a:rPr lang="en-US" altLang="zh-CN" sz="2800" dirty="0" err="1">
                <a:latin typeface="+mn-lt"/>
                <a:ea typeface="+mn-ea"/>
                <a:cs typeface="+mn-ea"/>
                <a:sym typeface="+mn-lt"/>
              </a:rPr>
              <a:t>kān</a:t>
            </a:r>
            <a:endParaRPr lang="zh-CN" altLang="en-US" sz="2800" dirty="0"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Tm="30000">
    <p:rand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文本框 24577"/>
          <p:cNvSpPr txBox="1">
            <a:spLocks noChangeArrowheads="1"/>
          </p:cNvSpPr>
          <p:nvPr/>
        </p:nvSpPr>
        <p:spPr bwMode="auto">
          <a:xfrm>
            <a:off x="301460" y="1131590"/>
            <a:ext cx="8568952" cy="3170099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000" b="1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　　</a:t>
            </a:r>
            <a:r>
              <a:rPr lang="zh-CN" altLang="en-US" sz="2000" b="1" dirty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从小丘</a:t>
            </a:r>
            <a:r>
              <a:rPr lang="en-US" altLang="zh-CN" sz="2000" b="1" dirty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/</a:t>
            </a:r>
            <a:r>
              <a:rPr lang="zh-CN" altLang="en-US" sz="2000" b="1" dirty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西行百二十步，隔</a:t>
            </a:r>
            <a:r>
              <a:rPr lang="en-US" altLang="zh-CN" sz="2000" b="1" dirty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/</a:t>
            </a:r>
            <a:r>
              <a:rPr lang="zh-CN" altLang="en-US" sz="2000" b="1" dirty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篁竹，闻</a:t>
            </a:r>
            <a:r>
              <a:rPr lang="en-US" altLang="zh-CN" sz="2000" b="1" dirty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/</a:t>
            </a:r>
            <a:r>
              <a:rPr lang="zh-CN" altLang="en-US" sz="2000" b="1" dirty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水声，如</a:t>
            </a:r>
            <a:r>
              <a:rPr lang="en-US" altLang="zh-CN" sz="2000" b="1" dirty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/</a:t>
            </a:r>
            <a:r>
              <a:rPr lang="zh-CN" altLang="en-US" sz="2000" b="1" dirty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鸣珮环，心乐之。伐竹</a:t>
            </a:r>
            <a:r>
              <a:rPr lang="en-US" altLang="zh-CN" sz="2000" b="1" dirty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/</a:t>
            </a:r>
            <a:r>
              <a:rPr lang="zh-CN" altLang="en-US" sz="2000" b="1" dirty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取道，下</a:t>
            </a:r>
            <a:r>
              <a:rPr lang="en-US" altLang="zh-CN" sz="2000" b="1" dirty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/</a:t>
            </a:r>
            <a:r>
              <a:rPr lang="zh-CN" altLang="en-US" sz="2000" b="1" dirty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见小潭，水尤</a:t>
            </a:r>
            <a:r>
              <a:rPr lang="en-US" altLang="zh-CN" sz="2000" b="1" dirty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/</a:t>
            </a:r>
            <a:r>
              <a:rPr lang="zh-CN" altLang="en-US" sz="2000" b="1" dirty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清冽。全石</a:t>
            </a:r>
            <a:r>
              <a:rPr lang="en-US" altLang="zh-CN" sz="2000" b="1" dirty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/</a:t>
            </a:r>
            <a:r>
              <a:rPr lang="zh-CN" altLang="en-US" sz="2000" b="1" dirty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以为底，近岸，卷石底以出，为坻，为屿，为嵁，为岩。青树</a:t>
            </a:r>
            <a:r>
              <a:rPr lang="en-US" altLang="zh-CN" sz="2000" b="1" dirty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/</a:t>
            </a:r>
            <a:r>
              <a:rPr lang="zh-CN" altLang="en-US" sz="2000" b="1" dirty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翠蔓，蒙络</a:t>
            </a:r>
            <a:r>
              <a:rPr lang="en-US" altLang="zh-CN" sz="2000" b="1" dirty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/</a:t>
            </a:r>
            <a:r>
              <a:rPr lang="zh-CN" altLang="en-US" sz="2000" b="1" dirty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摇缀，参差</a:t>
            </a:r>
            <a:r>
              <a:rPr lang="en-US" altLang="zh-CN" sz="2000" b="1" dirty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/</a:t>
            </a:r>
            <a:r>
              <a:rPr lang="zh-CN" altLang="en-US" sz="2000" b="1" dirty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披拂。</a:t>
            </a:r>
          </a:p>
          <a:p>
            <a:pPr eaLnBrk="0" hangingPunct="0"/>
            <a:r>
              <a:rPr lang="zh-CN" altLang="en-US" sz="2000" b="1" dirty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   潭中鱼</a:t>
            </a:r>
            <a:r>
              <a:rPr lang="en-US" altLang="zh-CN" sz="2000" b="1" dirty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/</a:t>
            </a:r>
            <a:r>
              <a:rPr lang="zh-CN" altLang="en-US" sz="2000" b="1" dirty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可</a:t>
            </a:r>
            <a:r>
              <a:rPr lang="en-US" altLang="zh-CN" sz="2000" b="1" dirty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/</a:t>
            </a:r>
            <a:r>
              <a:rPr lang="zh-CN" altLang="en-US" sz="2000" b="1" dirty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百许头，皆</a:t>
            </a:r>
            <a:r>
              <a:rPr lang="en-US" altLang="zh-CN" sz="2000" b="1" dirty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/</a:t>
            </a:r>
            <a:r>
              <a:rPr lang="zh-CN" altLang="en-US" sz="2000" b="1" dirty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若空游</a:t>
            </a:r>
            <a:r>
              <a:rPr lang="en-US" altLang="zh-CN" sz="2000" b="1" dirty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/</a:t>
            </a:r>
            <a:r>
              <a:rPr lang="zh-CN" altLang="en-US" sz="2000" b="1" dirty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无所依，日光</a:t>
            </a:r>
            <a:r>
              <a:rPr lang="en-US" altLang="zh-CN" sz="2000" b="1" dirty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/</a:t>
            </a:r>
            <a:r>
              <a:rPr lang="zh-CN" altLang="en-US" sz="2000" b="1" dirty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下澈，影</a:t>
            </a:r>
            <a:r>
              <a:rPr lang="en-US" altLang="zh-CN" sz="2000" b="1" dirty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/</a:t>
            </a:r>
            <a:r>
              <a:rPr lang="zh-CN" altLang="en-US" sz="2000" b="1" dirty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布</a:t>
            </a:r>
            <a:r>
              <a:rPr lang="en-US" altLang="zh-CN" sz="2000" b="1" dirty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/</a:t>
            </a:r>
            <a:r>
              <a:rPr lang="zh-CN" altLang="en-US" sz="2000" b="1" dirty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石上。佁然</a:t>
            </a:r>
            <a:r>
              <a:rPr lang="en-US" altLang="zh-CN" sz="2000" b="1" dirty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/</a:t>
            </a:r>
            <a:r>
              <a:rPr lang="zh-CN" altLang="en-US" sz="2000" b="1" dirty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不动，俶尔</a:t>
            </a:r>
            <a:r>
              <a:rPr lang="en-US" altLang="zh-CN" sz="2000" b="1" dirty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/</a:t>
            </a:r>
            <a:r>
              <a:rPr lang="zh-CN" altLang="en-US" sz="2000" b="1" dirty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远逝，往来翕忽，似</a:t>
            </a:r>
            <a:r>
              <a:rPr lang="en-US" altLang="zh-CN" sz="2000" b="1" dirty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/</a:t>
            </a:r>
            <a:r>
              <a:rPr lang="zh-CN" altLang="en-US" sz="2000" b="1" dirty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与游者</a:t>
            </a:r>
            <a:r>
              <a:rPr lang="en-US" altLang="zh-CN" sz="2000" b="1" dirty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/</a:t>
            </a:r>
            <a:r>
              <a:rPr lang="zh-CN" altLang="en-US" sz="2000" b="1" dirty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相乐。</a:t>
            </a:r>
            <a:endParaRPr lang="en-US" altLang="zh-CN" sz="2000" b="1" dirty="0">
              <a:solidFill>
                <a:schemeClr val="bg2">
                  <a:lumMod val="1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0" hangingPunct="0"/>
            <a:r>
              <a:rPr lang="zh-CN" altLang="en-US" sz="2000" b="1" dirty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   潭</a:t>
            </a:r>
            <a:r>
              <a:rPr lang="en-US" altLang="zh-CN" sz="2000" b="1" dirty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/</a:t>
            </a:r>
            <a:r>
              <a:rPr lang="zh-CN" altLang="en-US" sz="2000" b="1" dirty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西南</a:t>
            </a:r>
            <a:r>
              <a:rPr lang="en-US" altLang="zh-CN" sz="2000" b="1" dirty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/</a:t>
            </a:r>
            <a:r>
              <a:rPr lang="zh-CN" altLang="en-US" sz="2000" b="1" dirty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而望，斗折</a:t>
            </a:r>
            <a:r>
              <a:rPr lang="en-US" altLang="zh-CN" sz="2000" b="1" dirty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/</a:t>
            </a:r>
            <a:r>
              <a:rPr lang="zh-CN" altLang="en-US" sz="2000" b="1" dirty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蛇行，明灭</a:t>
            </a:r>
            <a:r>
              <a:rPr lang="en-US" altLang="zh-CN" sz="2000" b="1" dirty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/</a:t>
            </a:r>
            <a:r>
              <a:rPr lang="zh-CN" altLang="en-US" sz="2000" b="1" dirty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可见。其岸势</a:t>
            </a:r>
            <a:r>
              <a:rPr lang="en-US" altLang="zh-CN" sz="2000" b="1" dirty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/</a:t>
            </a:r>
            <a:r>
              <a:rPr lang="zh-CN" altLang="en-US" sz="2000" b="1" dirty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犬牙差互，不可知</a:t>
            </a:r>
            <a:r>
              <a:rPr lang="en-US" altLang="zh-CN" sz="2000" b="1" dirty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/</a:t>
            </a:r>
            <a:r>
              <a:rPr lang="zh-CN" altLang="en-US" sz="2000" b="1" dirty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其源。</a:t>
            </a:r>
          </a:p>
          <a:p>
            <a:pPr eaLnBrk="0" hangingPunct="0"/>
            <a:r>
              <a:rPr lang="zh-CN" altLang="en-US" sz="2000" b="1" dirty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   坐潭上，四面</a:t>
            </a:r>
            <a:r>
              <a:rPr lang="en-US" altLang="zh-CN" sz="2000" b="1" dirty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/</a:t>
            </a:r>
            <a:r>
              <a:rPr lang="zh-CN" altLang="en-US" sz="2000" b="1" dirty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竹树环合，寂寥无人，凄神</a:t>
            </a:r>
            <a:r>
              <a:rPr lang="en-US" altLang="zh-CN" sz="2000" b="1" dirty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/</a:t>
            </a:r>
            <a:r>
              <a:rPr lang="zh-CN" altLang="en-US" sz="2000" b="1" dirty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寒骨，悄怆</a:t>
            </a:r>
            <a:r>
              <a:rPr lang="en-US" altLang="zh-CN" sz="2000" b="1" dirty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/</a:t>
            </a:r>
            <a:r>
              <a:rPr lang="zh-CN" altLang="en-US" sz="2000" b="1" dirty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幽</a:t>
            </a:r>
            <a:endParaRPr lang="en-US" altLang="zh-CN" sz="2000" b="1" dirty="0">
              <a:solidFill>
                <a:schemeClr val="bg2">
                  <a:lumMod val="1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eaLnBrk="0" hangingPunct="0"/>
            <a:r>
              <a:rPr lang="zh-CN" altLang="en-US" sz="2000" b="1" dirty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邃。以</a:t>
            </a:r>
            <a:r>
              <a:rPr lang="en-US" altLang="zh-CN" sz="2000" b="1" dirty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/</a:t>
            </a:r>
            <a:r>
              <a:rPr lang="zh-CN" altLang="en-US" sz="2000" b="1" dirty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其境过清，不可久居，乃</a:t>
            </a:r>
            <a:r>
              <a:rPr lang="en-US" altLang="zh-CN" sz="2000" b="1" dirty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/</a:t>
            </a:r>
            <a:r>
              <a:rPr lang="zh-CN" altLang="en-US" sz="2000" b="1" dirty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记之而去。</a:t>
            </a:r>
            <a:br>
              <a:rPr lang="zh-CN" altLang="en-US" sz="2000" b="1" dirty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</a:br>
            <a:r>
              <a:rPr lang="zh-CN" altLang="en-US" sz="2000" b="1" dirty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   同游者：吴武陵，龚古，余弟宗玄。隶</a:t>
            </a:r>
            <a:r>
              <a:rPr lang="en-US" altLang="zh-CN" sz="2000" b="1" dirty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/</a:t>
            </a:r>
            <a:r>
              <a:rPr lang="zh-CN" altLang="en-US" sz="2000" b="1" dirty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而从者，崔氏二</a:t>
            </a:r>
            <a:r>
              <a:rPr lang="zh-CN" altLang="en-US" sz="2000" b="1" dirty="0" smtClean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小生</a:t>
            </a:r>
            <a:r>
              <a:rPr lang="zh-CN" altLang="en-US" sz="2000" b="1" dirty="0">
                <a:solidFill>
                  <a:schemeClr val="bg2">
                    <a:lumMod val="1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：曰恕己，曰奉壹。</a:t>
            </a:r>
          </a:p>
        </p:txBody>
      </p:sp>
      <p:sp>
        <p:nvSpPr>
          <p:cNvPr id="44037" name="文本框 6"/>
          <p:cNvSpPr txBox="1">
            <a:spLocks noChangeArrowheads="1"/>
          </p:cNvSpPr>
          <p:nvPr/>
        </p:nvSpPr>
        <p:spPr bwMode="auto">
          <a:xfrm>
            <a:off x="385958" y="-20638"/>
            <a:ext cx="1620642" cy="52387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800">
                <a:latin typeface="+mn-lt"/>
                <a:ea typeface="+mn-ea"/>
                <a:cs typeface="+mn-ea"/>
                <a:sym typeface="+mn-lt"/>
              </a:rPr>
              <a:t>整体感知</a:t>
            </a:r>
          </a:p>
        </p:txBody>
      </p:sp>
      <p:sp>
        <p:nvSpPr>
          <p:cNvPr id="44035" name="TextBox 4"/>
          <p:cNvSpPr txBox="1">
            <a:spLocks noChangeArrowheads="1"/>
          </p:cNvSpPr>
          <p:nvPr/>
        </p:nvSpPr>
        <p:spPr bwMode="auto">
          <a:xfrm>
            <a:off x="395288" y="511175"/>
            <a:ext cx="6264275" cy="461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rPr>
              <a:t>有感情地朗读课文，注意节奏和停顿。</a:t>
            </a:r>
          </a:p>
        </p:txBody>
      </p:sp>
      <p:pic>
        <p:nvPicPr>
          <p:cNvPr id="44041" name="课文朗读-八语下-10 小石潭记.mp3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5652120" y="503238"/>
            <a:ext cx="576064" cy="576064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30000">
    <p:random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40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5528" fill="hold"/>
                                        <p:tgtEl>
                                          <p:spTgt spid="440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041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44041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TextBox 16"/>
          <p:cNvSpPr txBox="1">
            <a:spLocks noChangeArrowheads="1"/>
          </p:cNvSpPr>
          <p:nvPr/>
        </p:nvSpPr>
        <p:spPr bwMode="auto">
          <a:xfrm>
            <a:off x="3608388" y="428625"/>
            <a:ext cx="1928812" cy="66915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zh-CN" altLang="en-US" sz="3200" b="1">
                <a:latin typeface="+mn-lt"/>
                <a:ea typeface="+mn-ea"/>
                <a:cs typeface="+mn-ea"/>
                <a:sym typeface="+mn-lt"/>
              </a:rPr>
              <a:t>小石潭记</a:t>
            </a:r>
          </a:p>
        </p:txBody>
      </p:sp>
      <p:sp>
        <p:nvSpPr>
          <p:cNvPr id="45072" name="文本框 6"/>
          <p:cNvSpPr txBox="1">
            <a:spLocks noChangeArrowheads="1"/>
          </p:cNvSpPr>
          <p:nvPr/>
        </p:nvSpPr>
        <p:spPr bwMode="auto">
          <a:xfrm>
            <a:off x="385958" y="-20638"/>
            <a:ext cx="1620642" cy="52387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kumimoji="1" lang="zh-CN" altLang="en-US" sz="2800">
                <a:latin typeface="+mn-lt"/>
                <a:ea typeface="+mn-ea"/>
                <a:cs typeface="+mn-ea"/>
                <a:sym typeface="+mn-lt"/>
              </a:rPr>
              <a:t>整体感知</a:t>
            </a:r>
          </a:p>
        </p:txBody>
      </p: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357188" y="1271588"/>
            <a:ext cx="8607300" cy="3319370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20000"/>
              </a:lnSpc>
              <a:spcBef>
                <a:spcPts val="0"/>
              </a:spcBef>
              <a:defRPr/>
            </a:pPr>
            <a:r>
              <a:rPr lang="zh-CN" altLang="en-US" sz="2400" b="1" dirty="0">
                <a:latin typeface="+mn-lt"/>
                <a:ea typeface="+mn-ea"/>
                <a:cs typeface="+mn-ea"/>
                <a:sym typeface="+mn-lt"/>
              </a:rPr>
              <a:t>　　从小丘西行百二十步，隔</a:t>
            </a:r>
            <a:r>
              <a:rPr lang="zh-CN" altLang="en-US" sz="2400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篁竹</a:t>
            </a:r>
            <a:r>
              <a:rPr lang="zh-CN" altLang="en-US" sz="2400" b="1" dirty="0">
                <a:latin typeface="+mn-lt"/>
                <a:ea typeface="+mn-ea"/>
                <a:cs typeface="+mn-ea"/>
                <a:sym typeface="+mn-lt"/>
              </a:rPr>
              <a:t>，闻水声，</a:t>
            </a:r>
            <a:r>
              <a:rPr lang="zh-CN" altLang="en-US" sz="2400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如鸣珮环</a:t>
            </a:r>
            <a:r>
              <a:rPr lang="zh-CN" altLang="en-US" sz="2400" b="1" dirty="0">
                <a:latin typeface="+mn-lt"/>
                <a:ea typeface="+mn-ea"/>
                <a:cs typeface="+mn-ea"/>
                <a:sym typeface="+mn-lt"/>
              </a:rPr>
              <a:t>，</a:t>
            </a:r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心</a:t>
            </a:r>
            <a:r>
              <a:rPr lang="zh-CN" altLang="en-US" sz="2400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乐</a:t>
            </a:r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之</a:t>
            </a:r>
            <a:r>
              <a:rPr lang="zh-CN" altLang="en-US" sz="2400" b="1" dirty="0">
                <a:latin typeface="+mn-lt"/>
                <a:ea typeface="+mn-ea"/>
                <a:cs typeface="+mn-ea"/>
                <a:sym typeface="+mn-lt"/>
              </a:rPr>
              <a:t>。伐竹取道，下见小潭，水</a:t>
            </a:r>
            <a:r>
              <a:rPr lang="zh-CN" altLang="en-US" sz="2400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尤</a:t>
            </a:r>
            <a:r>
              <a:rPr lang="zh-CN" altLang="en-US" sz="2400" b="1" dirty="0">
                <a:latin typeface="+mn-lt"/>
                <a:ea typeface="+mn-ea"/>
                <a:cs typeface="+mn-ea"/>
                <a:sym typeface="+mn-lt"/>
              </a:rPr>
              <a:t>清冽。</a:t>
            </a:r>
            <a:r>
              <a:rPr lang="zh-CN" altLang="en-US" sz="2400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全石</a:t>
            </a:r>
            <a:r>
              <a:rPr lang="zh-CN" altLang="en-US" sz="2400" b="1" dirty="0">
                <a:latin typeface="+mn-lt"/>
                <a:ea typeface="+mn-ea"/>
                <a:cs typeface="+mn-ea"/>
                <a:sym typeface="+mn-lt"/>
              </a:rPr>
              <a:t>以为底，近岸，卷石底</a:t>
            </a:r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以</a:t>
            </a:r>
            <a:r>
              <a:rPr lang="zh-CN" altLang="en-US" sz="2400" b="1" dirty="0">
                <a:latin typeface="+mn-lt"/>
                <a:ea typeface="+mn-ea"/>
                <a:cs typeface="+mn-ea"/>
                <a:sym typeface="+mn-lt"/>
              </a:rPr>
              <a:t>出，为</a:t>
            </a:r>
            <a:r>
              <a:rPr lang="zh-CN" altLang="en-US" sz="2400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坻</a:t>
            </a:r>
            <a:r>
              <a:rPr lang="zh-CN" altLang="en-US" sz="2400" b="1" dirty="0">
                <a:latin typeface="+mn-lt"/>
                <a:ea typeface="+mn-ea"/>
                <a:cs typeface="+mn-ea"/>
                <a:sym typeface="+mn-lt"/>
              </a:rPr>
              <a:t>，为屿，为</a:t>
            </a:r>
            <a:r>
              <a:rPr lang="zh-CN" altLang="en-US" sz="2400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嵁</a:t>
            </a:r>
            <a:r>
              <a:rPr lang="zh-CN" altLang="en-US" sz="2400" b="1" dirty="0">
                <a:latin typeface="+mn-lt"/>
                <a:ea typeface="+mn-ea"/>
                <a:cs typeface="+mn-ea"/>
                <a:sym typeface="+mn-lt"/>
              </a:rPr>
              <a:t>，为岩。青树翠</a:t>
            </a:r>
            <a:r>
              <a:rPr lang="zh-CN" altLang="en-US" sz="2400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蔓</a:t>
            </a:r>
            <a:r>
              <a:rPr lang="zh-CN" altLang="en-US" sz="2400" b="1" dirty="0">
                <a:latin typeface="+mn-lt"/>
                <a:ea typeface="+mn-ea"/>
                <a:cs typeface="+mn-ea"/>
                <a:sym typeface="+mn-lt"/>
              </a:rPr>
              <a:t>，</a:t>
            </a:r>
            <a:r>
              <a:rPr lang="zh-CN" altLang="en-US" sz="2400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蒙络摇</a:t>
            </a:r>
            <a:r>
              <a:rPr lang="zh-CN" altLang="en-US" sz="2400" b="1" dirty="0">
                <a:latin typeface="+mn-lt"/>
                <a:ea typeface="+mn-ea"/>
                <a:cs typeface="+mn-ea"/>
                <a:sym typeface="+mn-lt"/>
              </a:rPr>
              <a:t>缀，</a:t>
            </a:r>
            <a:r>
              <a:rPr lang="zh-CN" altLang="en-US" sz="2400" b="1" u="sng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参差披拂</a:t>
            </a:r>
            <a:r>
              <a:rPr lang="zh-CN" altLang="en-US" sz="2400" b="1" dirty="0">
                <a:latin typeface="+mn-lt"/>
                <a:ea typeface="+mn-ea"/>
                <a:cs typeface="+mn-ea"/>
                <a:sym typeface="+mn-lt"/>
              </a:rPr>
              <a:t>。</a:t>
            </a:r>
            <a:endParaRPr lang="en-US" altLang="zh-CN" sz="2400" b="1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文本框 38"/>
          <p:cNvSpPr txBox="1">
            <a:spLocks noChangeArrowheads="1"/>
          </p:cNvSpPr>
          <p:nvPr/>
        </p:nvSpPr>
        <p:spPr bwMode="auto">
          <a:xfrm>
            <a:off x="4376738" y="1193800"/>
            <a:ext cx="700087" cy="346075"/>
          </a:xfrm>
          <a:prstGeom prst="rect">
            <a:avLst/>
          </a:prstGeom>
          <a:solidFill>
            <a:srgbClr val="F5F5D7"/>
          </a:solidFill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竹林。</a:t>
            </a:r>
          </a:p>
        </p:txBody>
      </p:sp>
      <p:sp>
        <p:nvSpPr>
          <p:cNvPr id="12" name="文本框 39"/>
          <p:cNvSpPr txBox="1">
            <a:spLocks noChangeArrowheads="1"/>
          </p:cNvSpPr>
          <p:nvPr/>
        </p:nvSpPr>
        <p:spPr bwMode="auto">
          <a:xfrm>
            <a:off x="5670550" y="960438"/>
            <a:ext cx="3005138" cy="622300"/>
          </a:xfrm>
          <a:prstGeom prst="rect">
            <a:avLst/>
          </a:prstGeom>
          <a:solidFill>
            <a:srgbClr val="F5F5D7"/>
          </a:solidFill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好像佩戴的珮环碰撞发出的声音。珮、环，都是玉饰。</a:t>
            </a:r>
          </a:p>
        </p:txBody>
      </p:sp>
      <p:sp>
        <p:nvSpPr>
          <p:cNvPr id="13" name="文本框 40"/>
          <p:cNvSpPr txBox="1">
            <a:spLocks noChangeArrowheads="1"/>
          </p:cNvSpPr>
          <p:nvPr/>
        </p:nvSpPr>
        <p:spPr bwMode="auto">
          <a:xfrm>
            <a:off x="7308850" y="1916113"/>
            <a:ext cx="1773238" cy="531812"/>
          </a:xfrm>
          <a:prstGeom prst="rect">
            <a:avLst/>
          </a:prstGeom>
          <a:solidFill>
            <a:srgbClr val="F5F5D7"/>
          </a:solidFill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150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形容词的意动用法，以</a:t>
            </a:r>
            <a:r>
              <a:rPr lang="en-US" altLang="zh-CN" sz="150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r>
              <a:rPr lang="zh-CN" altLang="en-US" sz="150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为乐。</a:t>
            </a:r>
          </a:p>
        </p:txBody>
      </p:sp>
      <p:sp>
        <p:nvSpPr>
          <p:cNvPr id="20" name="文本框 17"/>
          <p:cNvSpPr txBox="1">
            <a:spLocks noChangeArrowheads="1"/>
          </p:cNvSpPr>
          <p:nvPr/>
        </p:nvSpPr>
        <p:spPr bwMode="auto">
          <a:xfrm>
            <a:off x="1806575" y="2870200"/>
            <a:ext cx="1193800" cy="346075"/>
          </a:xfrm>
          <a:prstGeom prst="rect">
            <a:avLst/>
          </a:prstGeom>
          <a:solidFill>
            <a:srgbClr val="F5F5D7"/>
          </a:solidFill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水中高地。</a:t>
            </a:r>
          </a:p>
        </p:txBody>
      </p:sp>
      <p:sp>
        <p:nvSpPr>
          <p:cNvPr id="23" name="文本框 19"/>
          <p:cNvSpPr txBox="1">
            <a:spLocks noChangeArrowheads="1"/>
          </p:cNvSpPr>
          <p:nvPr/>
        </p:nvSpPr>
        <p:spPr bwMode="auto">
          <a:xfrm>
            <a:off x="3503613" y="2870200"/>
            <a:ext cx="1428750" cy="346075"/>
          </a:xfrm>
          <a:prstGeom prst="rect">
            <a:avLst/>
          </a:prstGeom>
          <a:solidFill>
            <a:srgbClr val="F5F5D7"/>
          </a:solidFill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不平的岩石。</a:t>
            </a:r>
          </a:p>
        </p:txBody>
      </p:sp>
      <p:sp>
        <p:nvSpPr>
          <p:cNvPr id="24" name="文本框 20"/>
          <p:cNvSpPr txBox="1">
            <a:spLocks noChangeArrowheads="1"/>
          </p:cNvSpPr>
          <p:nvPr/>
        </p:nvSpPr>
        <p:spPr bwMode="auto">
          <a:xfrm>
            <a:off x="6215063" y="2870200"/>
            <a:ext cx="785812" cy="346075"/>
          </a:xfrm>
          <a:prstGeom prst="rect">
            <a:avLst/>
          </a:prstGeom>
          <a:solidFill>
            <a:srgbClr val="F5F5D7"/>
          </a:solidFill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藤蔓。</a:t>
            </a:r>
          </a:p>
        </p:txBody>
      </p:sp>
      <p:sp>
        <p:nvSpPr>
          <p:cNvPr id="25" name="文本框 21"/>
          <p:cNvSpPr txBox="1">
            <a:spLocks noChangeArrowheads="1"/>
          </p:cNvSpPr>
          <p:nvPr/>
        </p:nvSpPr>
        <p:spPr bwMode="auto">
          <a:xfrm>
            <a:off x="7092950" y="2870200"/>
            <a:ext cx="749300" cy="346075"/>
          </a:xfrm>
          <a:prstGeom prst="rect">
            <a:avLst/>
          </a:prstGeom>
          <a:solidFill>
            <a:srgbClr val="F5F5D7"/>
          </a:solidFill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蒙盖。</a:t>
            </a:r>
          </a:p>
        </p:txBody>
      </p:sp>
      <p:sp>
        <p:nvSpPr>
          <p:cNvPr id="27" name="文本框 24"/>
          <p:cNvSpPr txBox="1">
            <a:spLocks noChangeArrowheads="1"/>
          </p:cNvSpPr>
          <p:nvPr/>
        </p:nvSpPr>
        <p:spPr bwMode="auto">
          <a:xfrm>
            <a:off x="246063" y="3662363"/>
            <a:ext cx="1214437" cy="346075"/>
          </a:xfrm>
          <a:prstGeom prst="rect">
            <a:avLst/>
          </a:prstGeom>
          <a:solidFill>
            <a:srgbClr val="F5F5D7"/>
          </a:solidFill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长短不齐。</a:t>
            </a:r>
          </a:p>
        </p:txBody>
      </p:sp>
      <p:sp>
        <p:nvSpPr>
          <p:cNvPr id="28" name="文本框 25"/>
          <p:cNvSpPr txBox="1">
            <a:spLocks noChangeArrowheads="1"/>
          </p:cNvSpPr>
          <p:nvPr/>
        </p:nvSpPr>
        <p:spPr bwMode="auto">
          <a:xfrm>
            <a:off x="908050" y="4427538"/>
            <a:ext cx="1143000" cy="346075"/>
          </a:xfrm>
          <a:prstGeom prst="rect">
            <a:avLst/>
          </a:prstGeom>
          <a:solidFill>
            <a:srgbClr val="F5F5D7"/>
          </a:solidFill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随风飘拂。</a:t>
            </a:r>
          </a:p>
        </p:txBody>
      </p:sp>
      <p:sp>
        <p:nvSpPr>
          <p:cNvPr id="29" name="文本框 23"/>
          <p:cNvSpPr txBox="1">
            <a:spLocks noChangeArrowheads="1"/>
          </p:cNvSpPr>
          <p:nvPr/>
        </p:nvSpPr>
        <p:spPr bwMode="auto">
          <a:xfrm>
            <a:off x="5437188" y="2051050"/>
            <a:ext cx="1150937" cy="346075"/>
          </a:xfrm>
          <a:prstGeom prst="rect">
            <a:avLst/>
          </a:prstGeom>
          <a:solidFill>
            <a:srgbClr val="F5F5D7"/>
          </a:solidFill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整块石头。</a:t>
            </a:r>
          </a:p>
        </p:txBody>
      </p:sp>
      <p:sp>
        <p:nvSpPr>
          <p:cNvPr id="34" name="文本框 27"/>
          <p:cNvSpPr txBox="1">
            <a:spLocks noChangeArrowheads="1"/>
          </p:cNvSpPr>
          <p:nvPr/>
        </p:nvSpPr>
        <p:spPr bwMode="auto">
          <a:xfrm>
            <a:off x="7596188" y="3652838"/>
            <a:ext cx="682625" cy="346075"/>
          </a:xfrm>
          <a:prstGeom prst="rect">
            <a:avLst/>
          </a:prstGeom>
          <a:solidFill>
            <a:srgbClr val="F5F5D7"/>
          </a:solidFill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摇曳。</a:t>
            </a:r>
          </a:p>
        </p:txBody>
      </p:sp>
      <p:sp>
        <p:nvSpPr>
          <p:cNvPr id="30" name="文本框 38"/>
          <p:cNvSpPr txBox="1">
            <a:spLocks noChangeArrowheads="1"/>
          </p:cNvSpPr>
          <p:nvPr/>
        </p:nvSpPr>
        <p:spPr bwMode="auto">
          <a:xfrm>
            <a:off x="4210050" y="2081213"/>
            <a:ext cx="700088" cy="346075"/>
          </a:xfrm>
          <a:prstGeom prst="rect">
            <a:avLst/>
          </a:prstGeom>
          <a:solidFill>
            <a:srgbClr val="F5F5D7"/>
          </a:solidFill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格外。</a:t>
            </a:r>
          </a:p>
        </p:txBody>
      </p:sp>
    </p:spTree>
  </p:cSld>
  <p:clrMapOvr>
    <a:masterClrMapping/>
  </p:clrMapOvr>
  <p:transition spd="slow" advTm="30000"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文本框 3"/>
          <p:cNvSpPr txBox="1">
            <a:spLocks noChangeArrowheads="1"/>
          </p:cNvSpPr>
          <p:nvPr/>
        </p:nvSpPr>
        <p:spPr bwMode="auto">
          <a:xfrm>
            <a:off x="528638" y="700088"/>
            <a:ext cx="8220075" cy="397033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    </a:t>
            </a:r>
            <a:r>
              <a:rPr lang="zh-CN" altLang="en-US" sz="2400" b="1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译：</a:t>
            </a:r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从小山丘向西行走一百二十步，隔着竹林，听见水声，像人身上佩带的玉佩、玉环相碰发出的声音，我心里很喜欢它。砍伐竹子，开出道路，往下见到一个小水潭，水特别清澈透明。（潭）由整块的石头形成潭底，靠近岸的地</a:t>
            </a:r>
            <a:endParaRPr lang="en-US" altLang="zh-CN" sz="2400" b="1">
              <a:latin typeface="+mn-lt"/>
              <a:ea typeface="+mn-ea"/>
              <a:cs typeface="+mn-ea"/>
              <a:sym typeface="+mn-lt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方，石底有些部分翻卷过来露出水面，成为小石礁、小岛</a:t>
            </a:r>
            <a:endParaRPr lang="en-US" altLang="zh-CN" sz="2400" b="1">
              <a:latin typeface="+mn-lt"/>
              <a:ea typeface="+mn-ea"/>
              <a:cs typeface="+mn-ea"/>
              <a:sym typeface="+mn-lt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sz="2400" b="1">
                <a:latin typeface="+mn-lt"/>
                <a:ea typeface="+mn-ea"/>
                <a:cs typeface="+mn-ea"/>
                <a:sym typeface="+mn-lt"/>
              </a:rPr>
              <a:t>屿、小石岩等各种不同的形状。青葱的树木，翠绿的藤蔓，覆盖着、缠绕着、摇动着、连缀着，参差不齐，随风飘荡。</a:t>
            </a:r>
          </a:p>
        </p:txBody>
      </p:sp>
      <p:sp>
        <p:nvSpPr>
          <p:cNvPr id="46083" name="文本框 6"/>
          <p:cNvSpPr txBox="1">
            <a:spLocks noChangeArrowheads="1"/>
          </p:cNvSpPr>
          <p:nvPr/>
        </p:nvSpPr>
        <p:spPr bwMode="auto">
          <a:xfrm>
            <a:off x="385958" y="-20638"/>
            <a:ext cx="1620642" cy="52387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2800">
                <a:latin typeface="+mn-lt"/>
                <a:ea typeface="+mn-ea"/>
                <a:cs typeface="+mn-ea"/>
                <a:sym typeface="+mn-lt"/>
              </a:rPr>
              <a:t>整体感知</a:t>
            </a:r>
          </a:p>
        </p:txBody>
      </p:sp>
    </p:spTree>
  </p:cSld>
  <p:clrMapOvr>
    <a:masterClrMapping/>
  </p:clrMapOvr>
  <p:transition spd="slow" advTm="30000">
    <p:random/>
  </p:transition>
</p:sld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00q1e1mg">
      <a:majorFont>
        <a:latin typeface="Arial"/>
        <a:ea typeface="杨任东竹石体-Extralight"/>
        <a:cs typeface=""/>
      </a:majorFont>
      <a:minorFont>
        <a:latin typeface="Arial"/>
        <a:ea typeface="杨任东竹石体-Extra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4483</Words>
  <Application>Microsoft Office PowerPoint</Application>
  <PresentationFormat>全屏显示(16:9)</PresentationFormat>
  <Paragraphs>424</Paragraphs>
  <Slides>50</Slides>
  <Notes>50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50</vt:i4>
      </vt:variant>
    </vt:vector>
  </HeadingPairs>
  <TitlesOfParts>
    <vt:vector size="60" baseType="lpstr">
      <vt:lpstr>Arial</vt:lpstr>
      <vt:lpstr>宋体</vt:lpstr>
      <vt:lpstr>Impact</vt:lpstr>
      <vt:lpstr>Times New Roman</vt:lpstr>
      <vt:lpstr>微软雅黑</vt:lpstr>
      <vt:lpstr>Wingdings</vt:lpstr>
      <vt:lpstr>Calibri</vt:lpstr>
      <vt:lpstr>杨任东竹石体-Extralight</vt:lpstr>
      <vt:lpstr>字魂74号-飞墨手书</vt:lpstr>
      <vt:lpstr>《七彩课堂》课件模板（新）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素材来源网站当图网-www.99ppt.com</dc:title>
  <dc:subject>素材来源网站当图网-www.99ppt.com</dc:subject>
  <dc:creator>素材来源网站当图网-www.99ppt.com</dc:creator>
  <dc:description>素材来源网站当图网-www.99ppt.com</dc:description>
  <cp:lastModifiedBy>戴尔</cp:lastModifiedBy>
  <cp:revision>786</cp:revision>
  <cp:lastPrinted>2019-02-21T07:56:00Z</cp:lastPrinted>
  <dcterms:created xsi:type="dcterms:W3CDTF">2018-11-06T06:39:00Z</dcterms:created>
  <dcterms:modified xsi:type="dcterms:W3CDTF">2022-03-19T11:39:32Z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